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gif" ContentType="image/gif"/>
  <Default Extension="png" ContentType="image/png"/>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1"/>
    <p:sldMasterId id="2147483702" r:id="rId2"/>
  </p:sldMasterIdLst>
  <p:notesMasterIdLst>
    <p:notesMasterId r:id="rId29"/>
  </p:notesMasterIdLst>
  <p:sldIdLst>
    <p:sldId id="327" r:id="rId3"/>
    <p:sldId id="393" r:id="rId4"/>
    <p:sldId id="358" r:id="rId5"/>
    <p:sldId id="402" r:id="rId6"/>
    <p:sldId id="399" r:id="rId7"/>
    <p:sldId id="401" r:id="rId8"/>
    <p:sldId id="400" r:id="rId9"/>
    <p:sldId id="398" r:id="rId10"/>
    <p:sldId id="404" r:id="rId11"/>
    <p:sldId id="403" r:id="rId12"/>
    <p:sldId id="405" r:id="rId13"/>
    <p:sldId id="390" r:id="rId14"/>
    <p:sldId id="391" r:id="rId15"/>
    <p:sldId id="394" r:id="rId16"/>
    <p:sldId id="381" r:id="rId17"/>
    <p:sldId id="383" r:id="rId18"/>
    <p:sldId id="384" r:id="rId19"/>
    <p:sldId id="332" r:id="rId20"/>
    <p:sldId id="412" r:id="rId21"/>
    <p:sldId id="339" r:id="rId22"/>
    <p:sldId id="353" r:id="rId23"/>
    <p:sldId id="341" r:id="rId24"/>
    <p:sldId id="407" r:id="rId25"/>
    <p:sldId id="408" r:id="rId26"/>
    <p:sldId id="410" r:id="rId27"/>
    <p:sldId id="411" r:id="rId28"/>
  </p:sldIdLst>
  <p:sldSz cx="12192000" cy="6858000"/>
  <p:notesSz cx="6858000" cy="9144000"/>
  <p:defaultTextStyle>
    <a:defPPr>
      <a:defRPr lang="en-US"/>
    </a:defPPr>
    <a:lvl1pPr marL="0" algn="l" defTabSz="457138" rtl="0" eaLnBrk="1" latinLnBrk="0" hangingPunct="1">
      <a:defRPr sz="1900" kern="1200">
        <a:solidFill>
          <a:schemeClr val="tx1"/>
        </a:solidFill>
        <a:latin typeface="+mn-lt"/>
        <a:ea typeface="+mn-ea"/>
        <a:cs typeface="+mn-cs"/>
      </a:defRPr>
    </a:lvl1pPr>
    <a:lvl2pPr marL="457138" algn="l" defTabSz="457138" rtl="0" eaLnBrk="1" latinLnBrk="0" hangingPunct="1">
      <a:defRPr sz="1900" kern="1200">
        <a:solidFill>
          <a:schemeClr val="tx1"/>
        </a:solidFill>
        <a:latin typeface="+mn-lt"/>
        <a:ea typeface="+mn-ea"/>
        <a:cs typeface="+mn-cs"/>
      </a:defRPr>
    </a:lvl2pPr>
    <a:lvl3pPr marL="914278" algn="l" defTabSz="457138" rtl="0" eaLnBrk="1" latinLnBrk="0" hangingPunct="1">
      <a:defRPr sz="1900" kern="1200">
        <a:solidFill>
          <a:schemeClr val="tx1"/>
        </a:solidFill>
        <a:latin typeface="+mn-lt"/>
        <a:ea typeface="+mn-ea"/>
        <a:cs typeface="+mn-cs"/>
      </a:defRPr>
    </a:lvl3pPr>
    <a:lvl4pPr marL="1371417" algn="l" defTabSz="457138" rtl="0" eaLnBrk="1" latinLnBrk="0" hangingPunct="1">
      <a:defRPr sz="1900" kern="1200">
        <a:solidFill>
          <a:schemeClr val="tx1"/>
        </a:solidFill>
        <a:latin typeface="+mn-lt"/>
        <a:ea typeface="+mn-ea"/>
        <a:cs typeface="+mn-cs"/>
      </a:defRPr>
    </a:lvl4pPr>
    <a:lvl5pPr marL="1828556" algn="l" defTabSz="457138" rtl="0" eaLnBrk="1" latinLnBrk="0" hangingPunct="1">
      <a:defRPr sz="1900" kern="1200">
        <a:solidFill>
          <a:schemeClr val="tx1"/>
        </a:solidFill>
        <a:latin typeface="+mn-lt"/>
        <a:ea typeface="+mn-ea"/>
        <a:cs typeface="+mn-cs"/>
      </a:defRPr>
    </a:lvl5pPr>
    <a:lvl6pPr marL="2285695" algn="l" defTabSz="457138" rtl="0" eaLnBrk="1" latinLnBrk="0" hangingPunct="1">
      <a:defRPr sz="1900" kern="1200">
        <a:solidFill>
          <a:schemeClr val="tx1"/>
        </a:solidFill>
        <a:latin typeface="+mn-lt"/>
        <a:ea typeface="+mn-ea"/>
        <a:cs typeface="+mn-cs"/>
      </a:defRPr>
    </a:lvl6pPr>
    <a:lvl7pPr marL="2742834" algn="l" defTabSz="457138" rtl="0" eaLnBrk="1" latinLnBrk="0" hangingPunct="1">
      <a:defRPr sz="1900" kern="1200">
        <a:solidFill>
          <a:schemeClr val="tx1"/>
        </a:solidFill>
        <a:latin typeface="+mn-lt"/>
        <a:ea typeface="+mn-ea"/>
        <a:cs typeface="+mn-cs"/>
      </a:defRPr>
    </a:lvl7pPr>
    <a:lvl8pPr marL="3199973" algn="l" defTabSz="457138" rtl="0" eaLnBrk="1" latinLnBrk="0" hangingPunct="1">
      <a:defRPr sz="1900" kern="1200">
        <a:solidFill>
          <a:schemeClr val="tx1"/>
        </a:solidFill>
        <a:latin typeface="+mn-lt"/>
        <a:ea typeface="+mn-ea"/>
        <a:cs typeface="+mn-cs"/>
      </a:defRPr>
    </a:lvl8pPr>
    <a:lvl9pPr marL="3657113" algn="l" defTabSz="457138"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216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08B6"/>
    <a:srgbClr val="FFFFFF"/>
    <a:srgbClr val="0000FF"/>
    <a:srgbClr val="F89EF2"/>
    <a:srgbClr val="595DF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30" autoAdjust="0"/>
    <p:restoredTop sz="90509" autoAdjust="0"/>
  </p:normalViewPr>
  <p:slideViewPr>
    <p:cSldViewPr snapToObjects="1">
      <p:cViewPr varScale="1">
        <p:scale>
          <a:sx n="127" d="100"/>
          <a:sy n="127" d="100"/>
        </p:scale>
        <p:origin x="224" y="800"/>
      </p:cViewPr>
      <p:guideLst>
        <p:guide orient="horz" pos="2160"/>
        <p:guide pos="3840"/>
        <p:guide orient="horz" pos="2161"/>
      </p:guideLst>
    </p:cSldViewPr>
  </p:slideViewPr>
  <p:notesTextViewPr>
    <p:cViewPr>
      <p:scale>
        <a:sx n="100" d="100"/>
        <a:sy n="100" d="100"/>
      </p:scale>
      <p:origin x="0" y="0"/>
    </p:cViewPr>
  </p:notesTextViewPr>
  <p:sorterViewPr>
    <p:cViewPr varScale="1">
      <p:scale>
        <a:sx n="100" d="100"/>
        <a:sy n="100" d="100"/>
      </p:scale>
      <p:origin x="0" y="2304"/>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36CE78-75A8-D643-9142-9455AAB0E9BF}" type="datetimeFigureOut">
              <a:rPr lang="en-US" smtClean="0"/>
              <a:pPr/>
              <a:t>7/12/16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3D171E-8E11-F743-BB07-AD8E1AF2AA7D}" type="slidenum">
              <a:rPr lang="en-US" smtClean="0"/>
              <a:pPr/>
              <a:t>‹#›</a:t>
            </a:fld>
            <a:endParaRPr lang="en-US"/>
          </a:p>
        </p:txBody>
      </p:sp>
    </p:spTree>
    <p:extLst>
      <p:ext uri="{BB962C8B-B14F-4D97-AF65-F5344CB8AC3E}">
        <p14:creationId xmlns:p14="http://schemas.microsoft.com/office/powerpoint/2010/main" val="150238230"/>
      </p:ext>
    </p:extLst>
  </p:cSld>
  <p:clrMap bg1="lt1" tx1="dk1" bg2="lt2" tx2="dk2" accent1="accent1" accent2="accent2" accent3="accent3" accent4="accent4" accent5="accent5" accent6="accent6" hlink="hlink" folHlink="folHlink"/>
  <p:notesStyle>
    <a:lvl1pPr marL="0" algn="l" defTabSz="914278" rtl="0" eaLnBrk="1" latinLnBrk="0" hangingPunct="1">
      <a:defRPr sz="1200" kern="1200">
        <a:solidFill>
          <a:schemeClr val="tx1"/>
        </a:solidFill>
        <a:latin typeface="+mn-lt"/>
        <a:ea typeface="+mn-ea"/>
        <a:cs typeface="+mn-cs"/>
      </a:defRPr>
    </a:lvl1pPr>
    <a:lvl2pPr marL="457138" algn="l" defTabSz="914278" rtl="0" eaLnBrk="1" latinLnBrk="0" hangingPunct="1">
      <a:defRPr sz="1200" kern="1200">
        <a:solidFill>
          <a:schemeClr val="tx1"/>
        </a:solidFill>
        <a:latin typeface="+mn-lt"/>
        <a:ea typeface="+mn-ea"/>
        <a:cs typeface="+mn-cs"/>
      </a:defRPr>
    </a:lvl2pPr>
    <a:lvl3pPr marL="914278" algn="l" defTabSz="914278" rtl="0" eaLnBrk="1" latinLnBrk="0" hangingPunct="1">
      <a:defRPr sz="1200" kern="1200">
        <a:solidFill>
          <a:schemeClr val="tx1"/>
        </a:solidFill>
        <a:latin typeface="+mn-lt"/>
        <a:ea typeface="+mn-ea"/>
        <a:cs typeface="+mn-cs"/>
      </a:defRPr>
    </a:lvl3pPr>
    <a:lvl4pPr marL="1371417" algn="l" defTabSz="914278" rtl="0" eaLnBrk="1" latinLnBrk="0" hangingPunct="1">
      <a:defRPr sz="1200" kern="1200">
        <a:solidFill>
          <a:schemeClr val="tx1"/>
        </a:solidFill>
        <a:latin typeface="+mn-lt"/>
        <a:ea typeface="+mn-ea"/>
        <a:cs typeface="+mn-cs"/>
      </a:defRPr>
    </a:lvl4pPr>
    <a:lvl5pPr marL="1828556" algn="l" defTabSz="914278" rtl="0" eaLnBrk="1" latinLnBrk="0" hangingPunct="1">
      <a:defRPr sz="1200" kern="1200">
        <a:solidFill>
          <a:schemeClr val="tx1"/>
        </a:solidFill>
        <a:latin typeface="+mn-lt"/>
        <a:ea typeface="+mn-ea"/>
        <a:cs typeface="+mn-cs"/>
      </a:defRPr>
    </a:lvl5pPr>
    <a:lvl6pPr marL="2285695" algn="l" defTabSz="914278" rtl="0" eaLnBrk="1" latinLnBrk="0" hangingPunct="1">
      <a:defRPr sz="1200" kern="1200">
        <a:solidFill>
          <a:schemeClr val="tx1"/>
        </a:solidFill>
        <a:latin typeface="+mn-lt"/>
        <a:ea typeface="+mn-ea"/>
        <a:cs typeface="+mn-cs"/>
      </a:defRPr>
    </a:lvl6pPr>
    <a:lvl7pPr marL="2742834" algn="l" defTabSz="914278" rtl="0" eaLnBrk="1" latinLnBrk="0" hangingPunct="1">
      <a:defRPr sz="1200" kern="1200">
        <a:solidFill>
          <a:schemeClr val="tx1"/>
        </a:solidFill>
        <a:latin typeface="+mn-lt"/>
        <a:ea typeface="+mn-ea"/>
        <a:cs typeface="+mn-cs"/>
      </a:defRPr>
    </a:lvl7pPr>
    <a:lvl8pPr marL="3199973" algn="l" defTabSz="914278" rtl="0" eaLnBrk="1" latinLnBrk="0" hangingPunct="1">
      <a:defRPr sz="1200" kern="1200">
        <a:solidFill>
          <a:schemeClr val="tx1"/>
        </a:solidFill>
        <a:latin typeface="+mn-lt"/>
        <a:ea typeface="+mn-ea"/>
        <a:cs typeface="+mn-cs"/>
      </a:defRPr>
    </a:lvl8pPr>
    <a:lvl9pPr marL="3657113" algn="l" defTabSz="9142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3D171E-8E11-F743-BB07-AD8E1AF2AA7D}" type="slidenum">
              <a:rPr lang="en-US" smtClean="0"/>
              <a:pPr/>
              <a:t>1</a:t>
            </a:fld>
            <a:endParaRPr lang="en-US"/>
          </a:p>
        </p:txBody>
      </p:sp>
    </p:spTree>
    <p:extLst>
      <p:ext uri="{BB962C8B-B14F-4D97-AF65-F5344CB8AC3E}">
        <p14:creationId xmlns:p14="http://schemas.microsoft.com/office/powerpoint/2010/main" val="361031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p:sp>
      <p:sp>
        <p:nvSpPr>
          <p:cNvPr id="22531" name="Notes Placeholder 2"/>
          <p:cNvSpPr>
            <a:spLocks noGrp="1"/>
          </p:cNvSpPr>
          <p:nvPr>
            <p:ph type="body" idx="1"/>
          </p:nvPr>
        </p:nvSpPr>
        <p:spPr>
          <a:noFill/>
        </p:spPr>
        <p:txBody>
          <a:bodyPr/>
          <a:lstStyle/>
          <a:p>
            <a:endParaRPr lang="en-US" altLang="en-US" dirty="0" smtClean="0"/>
          </a:p>
        </p:txBody>
      </p:sp>
    </p:spTree>
    <p:extLst>
      <p:ext uri="{BB962C8B-B14F-4D97-AF65-F5344CB8AC3E}">
        <p14:creationId xmlns:p14="http://schemas.microsoft.com/office/powerpoint/2010/main" val="33713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p:sp>
      <p:sp>
        <p:nvSpPr>
          <p:cNvPr id="26627" name="Notes Placeholder 2"/>
          <p:cNvSpPr>
            <a:spLocks noGrp="1"/>
          </p:cNvSpPr>
          <p:nvPr>
            <p:ph type="body" idx="1"/>
          </p:nvPr>
        </p:nvSpPr>
        <p:spPr>
          <a:noFill/>
        </p:spPr>
        <p:txBody>
          <a:bodyPr/>
          <a:lstStyle/>
          <a:p>
            <a:r>
              <a:rPr lang="en-US" altLang="en-US" smtClean="0"/>
              <a:t>An example of how hurricane observations can be used to improve modeled PBL parameterization. The theoretical work (Gopalakrishnan et al., 2013) cited above and observational work (Zhang et al., 2011) transitioned to operations. An example of R2O effort. Figure on the right shows the mean secondary circulation from the original, diffusive GFS scheme and with the improved scheme. High resolution and physics improved for the high resolution HWRF had some significant positive impacts on the operational HWRF system.</a:t>
            </a:r>
          </a:p>
        </p:txBody>
      </p:sp>
    </p:spTree>
    <p:extLst>
      <p:ext uri="{BB962C8B-B14F-4D97-AF65-F5344CB8AC3E}">
        <p14:creationId xmlns:p14="http://schemas.microsoft.com/office/powerpoint/2010/main" val="559819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D171E-8E11-F743-BB07-AD8E1AF2AA7D}" type="slidenum">
              <a:rPr lang="en-US" smtClean="0"/>
              <a:pPr/>
              <a:t>15</a:t>
            </a:fld>
            <a:endParaRPr lang="en-US"/>
          </a:p>
        </p:txBody>
      </p:sp>
    </p:spTree>
    <p:extLst>
      <p:ext uri="{BB962C8B-B14F-4D97-AF65-F5344CB8AC3E}">
        <p14:creationId xmlns:p14="http://schemas.microsoft.com/office/powerpoint/2010/main" val="261808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3D171E-8E11-F743-BB07-AD8E1AF2AA7D}" type="slidenum">
              <a:rPr lang="en-US" smtClean="0"/>
              <a:pPr/>
              <a:t>16</a:t>
            </a:fld>
            <a:endParaRPr lang="en-US"/>
          </a:p>
        </p:txBody>
      </p:sp>
    </p:spTree>
    <p:extLst>
      <p:ext uri="{BB962C8B-B14F-4D97-AF65-F5344CB8AC3E}">
        <p14:creationId xmlns:p14="http://schemas.microsoft.com/office/powerpoint/2010/main" val="32772199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3D171E-8E11-F743-BB07-AD8E1AF2AA7D}" type="slidenum">
              <a:rPr lang="en-US" smtClean="0"/>
              <a:pPr/>
              <a:t>17</a:t>
            </a:fld>
            <a:endParaRPr lang="en-US"/>
          </a:p>
        </p:txBody>
      </p:sp>
    </p:spTree>
    <p:extLst>
      <p:ext uri="{BB962C8B-B14F-4D97-AF65-F5344CB8AC3E}">
        <p14:creationId xmlns:p14="http://schemas.microsoft.com/office/powerpoint/2010/main" val="4207151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3D171E-8E11-F743-BB07-AD8E1AF2AA7D}" type="slidenum">
              <a:rPr lang="en-US" smtClean="0"/>
              <a:pPr/>
              <a:t>18</a:t>
            </a:fld>
            <a:endParaRPr lang="en-US"/>
          </a:p>
        </p:txBody>
      </p:sp>
    </p:spTree>
    <p:extLst>
      <p:ext uri="{BB962C8B-B14F-4D97-AF65-F5344CB8AC3E}">
        <p14:creationId xmlns:p14="http://schemas.microsoft.com/office/powerpoint/2010/main" val="464717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lgn="just"/>
            <a:r>
              <a:rPr lang="en-US" b="1" i="1" dirty="0" smtClean="0">
                <a:latin typeface="Calibri" pitchFamily="34" charset="0"/>
                <a:ea typeface="Times" charset="0"/>
                <a:cs typeface="Calibri" pitchFamily="34" charset="0"/>
              </a:rPr>
              <a:t>Key note </a:t>
            </a:r>
            <a:r>
              <a:rPr lang="en-US" dirty="0" smtClean="0">
                <a:latin typeface="Calibri" pitchFamily="34" charset="0"/>
                <a:ea typeface="Times" charset="0"/>
                <a:cs typeface="Calibri" pitchFamily="34" charset="0"/>
              </a:rPr>
              <a:t>: </a:t>
            </a:r>
          </a:p>
          <a:p>
            <a:pPr algn="just">
              <a:buFont typeface="Wingdings" pitchFamily="2" charset="2"/>
              <a:buChar char="Ø"/>
            </a:pPr>
            <a:r>
              <a:rPr lang="en-US" sz="1200" dirty="0" smtClean="0">
                <a:latin typeface="Calibri" pitchFamily="34" charset="0"/>
                <a:ea typeface="Times" charset="0"/>
                <a:cs typeface="Calibri" pitchFamily="34" charset="0"/>
              </a:rPr>
              <a:t> While </a:t>
            </a:r>
            <a:r>
              <a:rPr lang="en-US" sz="1200" dirty="0" err="1" smtClean="0">
                <a:latin typeface="Calibri" pitchFamily="34" charset="0"/>
                <a:ea typeface="Times" charset="0"/>
                <a:cs typeface="Calibri" pitchFamily="34" charset="0"/>
              </a:rPr>
              <a:t>Phailin</a:t>
            </a:r>
            <a:r>
              <a:rPr lang="en-US" sz="1200" dirty="0" smtClean="0">
                <a:latin typeface="Calibri" pitchFamily="34" charset="0"/>
                <a:ea typeface="Times" charset="0"/>
                <a:cs typeface="Calibri" pitchFamily="34" charset="0"/>
              </a:rPr>
              <a:t> rapidly intensified from a Severe Cyclonic Storm (SCS) to a Very Severe Cyclonic Storm (VSCS) within a span of 24 hours,</a:t>
            </a:r>
            <a:r>
              <a:rPr lang="en-US" sz="1200" baseline="0" dirty="0" smtClean="0">
                <a:latin typeface="Calibri" pitchFamily="34" charset="0"/>
                <a:ea typeface="Times" charset="0"/>
                <a:cs typeface="Calibri" pitchFamily="34" charset="0"/>
              </a:rPr>
              <a:t> </a:t>
            </a:r>
            <a:r>
              <a:rPr lang="en-US" sz="1200" dirty="0" smtClean="0">
                <a:latin typeface="Calibri" pitchFamily="34" charset="0"/>
                <a:ea typeface="Times" charset="0"/>
                <a:cs typeface="Calibri" pitchFamily="34" charset="0"/>
              </a:rPr>
              <a:t>Lehar decayed from a VSCS to a Deep Depression (DD).  </a:t>
            </a:r>
          </a:p>
          <a:p>
            <a:pPr algn="just">
              <a:buFont typeface="Wingdings" pitchFamily="2" charset="2"/>
              <a:buChar char="Ø"/>
            </a:pPr>
            <a:r>
              <a:rPr lang="en-US" sz="1200" dirty="0" smtClean="0">
                <a:latin typeface="Calibri" pitchFamily="34" charset="0"/>
                <a:ea typeface="Times" charset="0"/>
                <a:cs typeface="Calibri" pitchFamily="34" charset="0"/>
              </a:rPr>
              <a:t> All of our experiments in this study are modeled using HWRF 3.7a using the 18x6x2 configuration</a:t>
            </a:r>
          </a:p>
          <a:p>
            <a:pPr algn="just">
              <a:buFont typeface="Wingdings" pitchFamily="2" charset="2"/>
              <a:buChar char="Ø"/>
            </a:pPr>
            <a:r>
              <a:rPr lang="en-US" sz="1200" dirty="0" smtClean="0">
                <a:latin typeface="Calibri" pitchFamily="34" charset="0"/>
                <a:ea typeface="Times" charset="0"/>
                <a:cs typeface="Calibri" pitchFamily="34" charset="0"/>
              </a:rPr>
              <a:t> Best track source : India Meteorological Department (IMD), Storm initialized using JTWC TC Vitals. </a:t>
            </a:r>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B13D171E-8E11-F743-BB07-AD8E1AF2AA7D}" type="slidenum">
              <a:rPr lang="en-US" smtClean="0"/>
              <a:pPr/>
              <a:t>21</a:t>
            </a:fld>
            <a:endParaRPr lang="en-US"/>
          </a:p>
        </p:txBody>
      </p:sp>
    </p:spTree>
    <p:extLst>
      <p:ext uri="{BB962C8B-B14F-4D97-AF65-F5344CB8AC3E}">
        <p14:creationId xmlns:p14="http://schemas.microsoft.com/office/powerpoint/2010/main" val="503458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D171E-8E11-F743-BB07-AD8E1AF2AA7D}" type="slidenum">
              <a:rPr lang="en-US" smtClean="0"/>
              <a:pPr/>
              <a:t>22</a:t>
            </a:fld>
            <a:endParaRPr lang="en-US"/>
          </a:p>
        </p:txBody>
      </p:sp>
    </p:spTree>
    <p:extLst>
      <p:ext uri="{BB962C8B-B14F-4D97-AF65-F5344CB8AC3E}">
        <p14:creationId xmlns:p14="http://schemas.microsoft.com/office/powerpoint/2010/main" val="3026208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Basin</a:t>
            </a:r>
            <a:r>
              <a:rPr lang="en-US" baseline="0" dirty="0" smtClean="0"/>
              <a:t> Scale HWRF: Waiting in the wings for operations</a:t>
            </a:r>
            <a:endParaRPr lang="en-US" dirty="0"/>
          </a:p>
        </p:txBody>
      </p:sp>
      <p:sp>
        <p:nvSpPr>
          <p:cNvPr id="4" name="Slide Number Placeholder 3"/>
          <p:cNvSpPr>
            <a:spLocks noGrp="1"/>
          </p:cNvSpPr>
          <p:nvPr>
            <p:ph type="sldNum" sz="quarter" idx="10"/>
          </p:nvPr>
        </p:nvSpPr>
        <p:spPr/>
        <p:txBody>
          <a:bodyPr/>
          <a:lstStyle/>
          <a:p>
            <a:fld id="{B13D171E-8E11-F743-BB07-AD8E1AF2AA7D}" type="slidenum">
              <a:rPr lang="en-US" smtClean="0"/>
              <a:pPr/>
              <a:t>23</a:t>
            </a:fld>
            <a:endParaRPr lang="en-US"/>
          </a:p>
        </p:txBody>
      </p:sp>
    </p:spTree>
    <p:extLst>
      <p:ext uri="{BB962C8B-B14F-4D97-AF65-F5344CB8AC3E}">
        <p14:creationId xmlns:p14="http://schemas.microsoft.com/office/powerpoint/2010/main" val="21426750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3D171E-8E11-F743-BB07-AD8E1AF2AA7D}" type="slidenum">
              <a:rPr lang="en-US" smtClean="0"/>
              <a:pPr/>
              <a:t>24</a:t>
            </a:fld>
            <a:endParaRPr lang="en-US"/>
          </a:p>
        </p:txBody>
      </p:sp>
    </p:spTree>
    <p:extLst>
      <p:ext uri="{BB962C8B-B14F-4D97-AF65-F5344CB8AC3E}">
        <p14:creationId xmlns:p14="http://schemas.microsoft.com/office/powerpoint/2010/main" val="2114360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13D171E-8E11-F743-BB07-AD8E1AF2AA7D}" type="slidenum">
              <a:rPr lang="en-US" smtClean="0"/>
              <a:pPr/>
              <a:t>2</a:t>
            </a:fld>
            <a:endParaRPr lang="en-US"/>
          </a:p>
        </p:txBody>
      </p:sp>
    </p:spTree>
    <p:extLst>
      <p:ext uri="{BB962C8B-B14F-4D97-AF65-F5344CB8AC3E}">
        <p14:creationId xmlns:p14="http://schemas.microsoft.com/office/powerpoint/2010/main" val="1016192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Rot="1" noChangeAspect="1" noChangeArrowheads="1"/>
          </p:cNvSpPr>
          <p:nvPr>
            <p:ph type="sldImg"/>
          </p:nvPr>
        </p:nvSpPr>
        <p:spPr/>
      </p:sp>
      <p:sp>
        <p:nvSpPr>
          <p:cNvPr id="20482" name="Rectangle 2"/>
          <p:cNvSpPr>
            <a:spLocks noGrp="1" noChangeArrowheads="1"/>
          </p:cNvSpPr>
          <p:nvPr>
            <p:ph type="body" idx="1"/>
          </p:nvPr>
        </p:nvSpPr>
        <p:spPr/>
        <p:txBody>
          <a:bodyPr/>
          <a:lstStyle/>
          <a:p>
            <a:pPr eaLnBrk="1">
              <a:defRPr/>
            </a:pPr>
            <a:r>
              <a:rPr lang="en-US" altLang="zh-CN" smtClean="0"/>
              <a:t>Picture shows Satellite equivalents from model and future Tropical Prediction system </a:t>
            </a:r>
          </a:p>
        </p:txBody>
      </p:sp>
    </p:spTree>
    <p:extLst>
      <p:ext uri="{BB962C8B-B14F-4D97-AF65-F5344CB8AC3E}">
        <p14:creationId xmlns:p14="http://schemas.microsoft.com/office/powerpoint/2010/main" val="18898043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34" name="Shape 234"/>
          <p:cNvSpPr txBox="1">
            <a:spLocks noGrp="1"/>
          </p:cNvSpPr>
          <p:nvPr>
            <p:ph type="body" idx="1"/>
          </p:nvPr>
        </p:nvSpPr>
        <p:spPr>
          <a:xfrm>
            <a:off x="914400" y="4343400"/>
            <a:ext cx="5029199" cy="4114800"/>
          </a:xfrm>
          <a:prstGeom prst="rect">
            <a:avLst/>
          </a:prstGeom>
          <a:noFill/>
          <a:ln>
            <a:noFill/>
          </a:ln>
        </p:spPr>
        <p:txBody>
          <a:bodyPr lIns="91425" tIns="45700" rIns="91425" bIns="45700" anchor="t" anchorCtr="0">
            <a:noAutofit/>
          </a:bodyPr>
          <a:lstStyle/>
          <a:p>
            <a:pPr marL="285750" marR="0" lvl="0" indent="-285750" algn="l" rtl="0">
              <a:spcBef>
                <a:spcPts val="0"/>
              </a:spcBef>
              <a:spcAft>
                <a:spcPts val="0"/>
              </a:spcAft>
              <a:buSzPct val="25000"/>
              <a:buNone/>
            </a:pPr>
            <a:endParaRPr sz="1200" b="0" i="0" u="none" strike="noStrike" cap="none">
              <a:latin typeface="Arial"/>
              <a:ea typeface="Arial"/>
              <a:cs typeface="Arial"/>
              <a:sym typeface="Arial"/>
            </a:endParaRPr>
          </a:p>
          <a:p>
            <a:pPr marL="0" marR="0" lvl="0" indent="0" algn="l" rtl="0">
              <a:spcBef>
                <a:spcPts val="300"/>
              </a:spcBef>
              <a:buSzPct val="25000"/>
              <a:buNone/>
            </a:pPr>
            <a:r>
              <a:rPr lang="en-US" sz="1200" b="0" i="0" u="none" strike="noStrike" cap="none">
                <a:latin typeface="Times New Roman"/>
                <a:ea typeface="Times New Roman"/>
                <a:cs typeface="Times New Roman"/>
                <a:sym typeface="Times New Roman"/>
              </a:rPr>
              <a:t> </a:t>
            </a:r>
          </a:p>
        </p:txBody>
      </p:sp>
    </p:spTree>
    <p:extLst>
      <p:ext uri="{BB962C8B-B14F-4D97-AF65-F5344CB8AC3E}">
        <p14:creationId xmlns:p14="http://schemas.microsoft.com/office/powerpoint/2010/main" val="4290759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B9C5001-A18D-8D46-94C6-0A8BB0A14B03}" type="slidenum">
              <a:rPr lang="en-US" sz="1200">
                <a:latin typeface="Times" charset="0"/>
              </a:rPr>
              <a:pPr eaLnBrk="1" hangingPunct="1"/>
              <a:t>4</a:t>
            </a:fld>
            <a:endParaRPr lang="en-US" sz="1200">
              <a:latin typeface="Times" charset="0"/>
            </a:endParaRPr>
          </a:p>
        </p:txBody>
      </p:sp>
      <p:sp>
        <p:nvSpPr>
          <p:cNvPr id="32770" name="Rectangle 2"/>
          <p:cNvSpPr>
            <a:spLocks noGrp="1" noRot="1" noChangeAspect="1" noChangeArrowheads="1" noTextEdit="1"/>
          </p:cNvSpPr>
          <p:nvPr>
            <p:ph type="sldImg"/>
          </p:nvPr>
        </p:nvSpPr>
        <p:spPr>
          <a:xfrm>
            <a:off x="685800" y="1143000"/>
            <a:ext cx="5486400" cy="3086100"/>
          </a:xfrm>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Arial" charset="0"/>
            </a:endParaRPr>
          </a:p>
        </p:txBody>
      </p:sp>
    </p:spTree>
    <p:extLst>
      <p:ext uri="{BB962C8B-B14F-4D97-AF65-F5344CB8AC3E}">
        <p14:creationId xmlns:p14="http://schemas.microsoft.com/office/powerpoint/2010/main" val="2392670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685BC4D-D08F-374B-B7E8-97CF4AA2657D}" type="slidenum">
              <a:rPr lang="en-US" sz="1200"/>
              <a:pPr eaLnBrk="1" hangingPunct="1"/>
              <a:t>5</a:t>
            </a:fld>
            <a:endParaRPr lang="en-US" sz="1200"/>
          </a:p>
        </p:txBody>
      </p:sp>
      <p:sp>
        <p:nvSpPr>
          <p:cNvPr id="102402" name="Rectangle 2"/>
          <p:cNvSpPr>
            <a:spLocks noGrp="1" noRot="1" noChangeAspect="1" noChangeArrowheads="1" noTextEdit="1"/>
          </p:cNvSpPr>
          <p:nvPr>
            <p:ph type="sldImg"/>
          </p:nvPr>
        </p:nvSpPr>
        <p:spPr>
          <a:xfrm>
            <a:off x="685800" y="1143000"/>
            <a:ext cx="5486400" cy="3086100"/>
          </a:xfrm>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000">
                <a:latin typeface="Arial" charset="0"/>
              </a:rPr>
              <a:t>Reaching stretch objectives are a function of funding, computing power, science and predictability. </a:t>
            </a:r>
          </a:p>
        </p:txBody>
      </p:sp>
    </p:spTree>
    <p:extLst>
      <p:ext uri="{BB962C8B-B14F-4D97-AF65-F5344CB8AC3E}">
        <p14:creationId xmlns:p14="http://schemas.microsoft.com/office/powerpoint/2010/main" val="3233408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5F934-CC00-0F4A-871B-80BD714B9D47}" type="slidenum">
              <a:rPr lang="en-US"/>
              <a:pPr/>
              <a:t>6</a:t>
            </a:fld>
            <a:endParaRPr lang="en-US"/>
          </a:p>
        </p:txBody>
      </p:sp>
      <p:sp>
        <p:nvSpPr>
          <p:cNvPr id="103426" name="Rectangle 2"/>
          <p:cNvSpPr>
            <a:spLocks noGrp="1" noRot="1" noChangeAspect="1" noChangeArrowheads="1" noTextEdit="1"/>
          </p:cNvSpPr>
          <p:nvPr>
            <p:ph type="sldImg"/>
          </p:nvPr>
        </p:nvSpPr>
        <p:spPr>
          <a:xfrm>
            <a:off x="685800" y="1143000"/>
            <a:ext cx="5486400" cy="3086100"/>
          </a:xfrm>
          <a:ln/>
          <a:extLst>
            <a:ext uri="{FAA26D3D-D897-4be2-8F04-BA451C77F1D7}">
              <ma14:placeholderFlag xmlns:ma14="http://schemas.microsoft.com/office/mac/drawingml/2011/main" val="1"/>
            </a:ext>
          </a:extLst>
        </p:spPr>
      </p:sp>
      <p:sp>
        <p:nvSpPr>
          <p:cNvPr id="103427" name="Rectangle 3"/>
          <p:cNvSpPr>
            <a:spLocks noGrp="1" noChangeArrowheads="1"/>
          </p:cNvSpPr>
          <p:nvPr>
            <p:ph type="body" idx="1"/>
          </p:nvPr>
        </p:nvSpPr>
        <p:spPr/>
        <p:txBody>
          <a:bodyPr/>
          <a:lstStyle/>
          <a:p>
            <a:r>
              <a:rPr lang="en-US"/>
              <a:t>NASA MODIS instrument images of Charley on August 11-13.</a:t>
            </a:r>
          </a:p>
        </p:txBody>
      </p:sp>
    </p:spTree>
    <p:extLst>
      <p:ext uri="{BB962C8B-B14F-4D97-AF65-F5344CB8AC3E}">
        <p14:creationId xmlns:p14="http://schemas.microsoft.com/office/powerpoint/2010/main" val="2732405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685BC4D-D08F-374B-B7E8-97CF4AA2657D}" type="slidenum">
              <a:rPr lang="en-US" sz="1200"/>
              <a:pPr eaLnBrk="1" hangingPunct="1"/>
              <a:t>7</a:t>
            </a:fld>
            <a:endParaRPr lang="en-US" sz="1200"/>
          </a:p>
        </p:txBody>
      </p:sp>
      <p:sp>
        <p:nvSpPr>
          <p:cNvPr id="102402" name="Rectangle 2"/>
          <p:cNvSpPr>
            <a:spLocks noGrp="1" noRot="1" noChangeAspect="1" noChangeArrowheads="1" noTextEdit="1"/>
          </p:cNvSpPr>
          <p:nvPr>
            <p:ph type="sldImg"/>
          </p:nvPr>
        </p:nvSpPr>
        <p:spPr>
          <a:xfrm>
            <a:off x="685800" y="1143000"/>
            <a:ext cx="5486400" cy="3086100"/>
          </a:xfrm>
          <a:ln/>
        </p:spPr>
      </p:sp>
      <p:sp>
        <p:nvSpPr>
          <p:cNvPr id="1024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2000">
                <a:latin typeface="Arial" charset="0"/>
              </a:rPr>
              <a:t>Reaching stretch objectives are a function of funding, computing power, science and predictability. </a:t>
            </a:r>
          </a:p>
        </p:txBody>
      </p:sp>
    </p:spTree>
    <p:extLst>
      <p:ext uri="{BB962C8B-B14F-4D97-AF65-F5344CB8AC3E}">
        <p14:creationId xmlns:p14="http://schemas.microsoft.com/office/powerpoint/2010/main" val="9639685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13D171E-8E11-F743-BB07-AD8E1AF2AA7D}" type="slidenum">
              <a:rPr lang="en-US" smtClean="0"/>
              <a:pPr/>
              <a:t>8</a:t>
            </a:fld>
            <a:endParaRPr lang="en-US"/>
          </a:p>
        </p:txBody>
      </p:sp>
    </p:spTree>
    <p:extLst>
      <p:ext uri="{BB962C8B-B14F-4D97-AF65-F5344CB8AC3E}">
        <p14:creationId xmlns:p14="http://schemas.microsoft.com/office/powerpoint/2010/main" val="3979969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031"/>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E5C4EBE-171F-4046-8869-90703098A405}" type="slidenum">
              <a:rPr lang="en-US" altLang="en-US">
                <a:solidFill>
                  <a:srgbClr val="000000"/>
                </a:solidFill>
                <a:latin typeface="Calibri" panose="020F0502020204030204" pitchFamily="34" charset="0"/>
              </a:rPr>
              <a:pPr/>
              <a:t>9</a:t>
            </a:fld>
            <a:endParaRPr lang="en-US" altLang="en-US">
              <a:solidFill>
                <a:srgbClr val="000000"/>
              </a:solidFill>
              <a:latin typeface="Calibri" panose="020F0502020204030204" pitchFamily="34" charset="0"/>
            </a:endParaRPr>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mtClean="0">
                <a:latin typeface="Times New Roman" panose="02020603050405020304" pitchFamily="18" charset="0"/>
              </a:rPr>
              <a:t>Images from: http://www.nhc.noaa.gov/verification/verify5.shtml</a:t>
            </a:r>
          </a:p>
          <a:p>
            <a:pPr>
              <a:spcBef>
                <a:spcPct val="0"/>
              </a:spcBef>
            </a:pPr>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2063903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
          <p:cNvSpPr>
            <a:spLocks noGrp="1" noRot="1" noChangeAspect="1" noChangeArrowheads="1"/>
          </p:cNvSpPr>
          <p:nvPr>
            <p:ph type="sldImg"/>
          </p:nvPr>
        </p:nvSpPr>
        <p:spPr>
          <a:xfrm>
            <a:off x="685800" y="1143000"/>
            <a:ext cx="5486400" cy="3086100"/>
          </a:xfrm>
        </p:spPr>
      </p:sp>
      <p:sp>
        <p:nvSpPr>
          <p:cNvPr id="7170" name="Rectangle 2"/>
          <p:cNvSpPr>
            <a:spLocks noGrp="1" noChangeArrowheads="1"/>
          </p:cNvSpPr>
          <p:nvPr>
            <p:ph type="body" idx="1"/>
          </p:nvPr>
        </p:nvSpPr>
        <p:spPr/>
        <p:txBody>
          <a:bodyPr/>
          <a:lstStyle/>
          <a:p>
            <a:pPr marL="0" marR="0" lvl="0" indent="0" algn="l" defTabSz="914278" rtl="0" eaLnBrk="1" fontAlgn="auto" latinLnBrk="0" hangingPunct="1">
              <a:lnSpc>
                <a:spcPct val="100000"/>
              </a:lnSpc>
              <a:spcBef>
                <a:spcPts val="0"/>
              </a:spcBef>
              <a:spcAft>
                <a:spcPts val="0"/>
              </a:spcAft>
              <a:buClrTx/>
              <a:buSzTx/>
              <a:buFontTx/>
              <a:buNone/>
              <a:tabLst/>
              <a:defRPr/>
            </a:pP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HWRF 24-h maximum 1</a:t>
            </a:r>
            <a:r>
              <a:rPr lang="en-US" sz="1200" dirty="0" smtClean="0">
                <a:solidFill>
                  <a:srgbClr val="4F81BD"/>
                </a:solidFill>
                <a:latin typeface="Calibri" pitchFamily="34" charset="0"/>
                <a:ea typeface="Times New Roman" pitchFamily="18" charset="0"/>
                <a:cs typeface="Calibri" pitchFamily="34" charset="0"/>
              </a:rPr>
              <a:t>-</a:t>
            </a: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m wind speed changes (</a:t>
            </a:r>
            <a:r>
              <a:rPr kumimoji="0" lang="en-US" sz="1200" b="1" i="0" u="none" strike="noStrike" cap="none" normalizeH="0" baseline="0" dirty="0" err="1" smtClean="0">
                <a:ln>
                  <a:noFill/>
                </a:ln>
                <a:solidFill>
                  <a:schemeClr val="tx1"/>
                </a:solidFill>
                <a:effectLst/>
                <a:latin typeface="Calibri" pitchFamily="34" charset="0"/>
                <a:ea typeface="Times New Roman" pitchFamily="18" charset="0"/>
                <a:cs typeface="Calibri" pitchFamily="34" charset="0"/>
              </a:rPr>
              <a:t>kt</a:t>
            </a: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a:t>
            </a:r>
            <a:r>
              <a:rPr lang="en-US" sz="1200" dirty="0" smtClean="0">
                <a:latin typeface="Calibri" pitchFamily="34" charset="0"/>
                <a:ea typeface="Times New Roman" pitchFamily="18" charset="0"/>
                <a:cs typeface="Calibri" pitchFamily="34" charset="0"/>
              </a:rPr>
              <a:t> </a:t>
            </a:r>
            <a:r>
              <a:rPr kumimoji="0" lang="en-US" sz="1200" b="1" i="0" u="none" strike="noStrike" cap="none" normalizeH="0" baseline="0" dirty="0" smtClean="0">
                <a:ln>
                  <a:noFill/>
                </a:ln>
                <a:solidFill>
                  <a:schemeClr val="tx1"/>
                </a:solidFill>
                <a:effectLst/>
                <a:latin typeface="Calibri" pitchFamily="34" charset="0"/>
                <a:ea typeface="Times New Roman" pitchFamily="18" charset="0"/>
                <a:cs typeface="Calibri" pitchFamily="34" charset="0"/>
              </a:rPr>
              <a:t>Real-time HWRF-predicted versus Observed 24-h wind speed changes from 2014 version (left panels) and 2015 version (right panels) for the Atlantic (upper panels) and East Pacific (lower panels) basins.  Points within the rectangles in the upper right quadrants are correctly predicted RIs.  The corresponding contingency tables are shown in the upper left quadrants. Note: data represents storms after reaching 35 kt. (adopted from Gopal et al., 2015</a:t>
            </a:r>
            <a:r>
              <a:rPr kumimoji="0" lang="en-US" sz="1200" b="1" i="0" u="none" strike="noStrike" cap="none" normalizeH="0" dirty="0" smtClean="0">
                <a:ln>
                  <a:noFill/>
                </a:ln>
                <a:solidFill>
                  <a:schemeClr val="tx1"/>
                </a:solidFill>
                <a:effectLst/>
                <a:latin typeface="Calibri" pitchFamily="34" charset="0"/>
                <a:ea typeface="Times New Roman" pitchFamily="18" charset="0"/>
                <a:cs typeface="Calibri" pitchFamily="34" charset="0"/>
              </a:rPr>
              <a:t> HFIP report)</a:t>
            </a:r>
            <a:endParaRPr kumimoji="0" lang="en-US" sz="1200" b="0" i="0" u="none" strike="noStrike" cap="none" normalizeH="0" baseline="0" dirty="0" smtClean="0">
              <a:ln>
                <a:noFill/>
              </a:ln>
              <a:solidFill>
                <a:schemeClr val="tx1"/>
              </a:solidFill>
              <a:effectLst/>
              <a:latin typeface="Calibri" pitchFamily="34" charset="0"/>
              <a:cs typeface="Calibri" pitchFamily="34" charset="0"/>
            </a:endParaRPr>
          </a:p>
        </p:txBody>
      </p:sp>
    </p:spTree>
    <p:extLst>
      <p:ext uri="{BB962C8B-B14F-4D97-AF65-F5344CB8AC3E}">
        <p14:creationId xmlns:p14="http://schemas.microsoft.com/office/powerpoint/2010/main" val="164607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1"/>
            <a:ext cx="8825659" cy="3329581"/>
          </a:xfrm>
        </p:spPr>
        <p:txBody>
          <a:bodyPr anchor="b"/>
          <a:lstStyle>
            <a:lvl1pPr>
              <a:defRPr sz="7200"/>
            </a:lvl1pPr>
          </a:lstStyle>
          <a:p>
            <a:r>
              <a:rPr lang="en-US" dirty="0"/>
              <a:t>Click to edit Master title style</a:t>
            </a:r>
          </a:p>
        </p:txBody>
      </p:sp>
      <p:sp>
        <p:nvSpPr>
          <p:cNvPr id="3" name="Subtitle 2"/>
          <p:cNvSpPr>
            <a:spLocks noGrp="1"/>
          </p:cNvSpPr>
          <p:nvPr>
            <p:ph type="subTitle" idx="1"/>
          </p:nvPr>
        </p:nvSpPr>
        <p:spPr>
          <a:xfrm>
            <a:off x="1154955" y="4777381"/>
            <a:ext cx="8825659" cy="861420"/>
          </a:xfrm>
        </p:spPr>
        <p:txBody>
          <a:bodyPr anchor="t"/>
          <a:lstStyle>
            <a:lvl1pPr marL="0" indent="0" algn="l">
              <a:buNone/>
              <a:defRPr cap="all">
                <a:solidFill>
                  <a:schemeClr val="accent1"/>
                </a:solidFill>
              </a:defRPr>
            </a:lvl1pPr>
            <a:lvl2pPr marL="457138" indent="0" algn="ctr">
              <a:buNone/>
              <a:defRPr>
                <a:solidFill>
                  <a:schemeClr val="tx1">
                    <a:tint val="75000"/>
                  </a:schemeClr>
                </a:solidFill>
              </a:defRPr>
            </a:lvl2pPr>
            <a:lvl3pPr marL="914278" indent="0" algn="ctr">
              <a:buNone/>
              <a:defRPr>
                <a:solidFill>
                  <a:schemeClr val="tx1">
                    <a:tint val="75000"/>
                  </a:schemeClr>
                </a:solidFill>
              </a:defRPr>
            </a:lvl3pPr>
            <a:lvl4pPr marL="1371417" indent="0" algn="ctr">
              <a:buNone/>
              <a:defRPr>
                <a:solidFill>
                  <a:schemeClr val="tx1">
                    <a:tint val="75000"/>
                  </a:schemeClr>
                </a:solidFill>
              </a:defRPr>
            </a:lvl4pPr>
            <a:lvl5pPr marL="1828556" indent="0" algn="ctr">
              <a:buNone/>
              <a:defRPr>
                <a:solidFill>
                  <a:schemeClr val="tx1">
                    <a:tint val="75000"/>
                  </a:schemeClr>
                </a:solidFill>
              </a:defRPr>
            </a:lvl5pPr>
            <a:lvl6pPr marL="2285695" indent="0" algn="ctr">
              <a:buNone/>
              <a:defRPr>
                <a:solidFill>
                  <a:schemeClr val="tx1">
                    <a:tint val="75000"/>
                  </a:schemeClr>
                </a:solidFill>
              </a:defRPr>
            </a:lvl6pPr>
            <a:lvl7pPr marL="2742834" indent="0" algn="ctr">
              <a:buNone/>
              <a:defRPr>
                <a:solidFill>
                  <a:schemeClr val="tx1">
                    <a:tint val="75000"/>
                  </a:schemeClr>
                </a:solidFill>
              </a:defRPr>
            </a:lvl7pPr>
            <a:lvl8pPr marL="3199973" indent="0" algn="ctr">
              <a:buNone/>
              <a:defRPr>
                <a:solidFill>
                  <a:schemeClr val="tx1">
                    <a:tint val="75000"/>
                  </a:schemeClr>
                </a:solidFill>
              </a:defRPr>
            </a:lvl8pPr>
            <a:lvl9pPr marL="3657113"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260B192F-8D47-4FA7-AC54-EAD774EE1589}"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5045699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7" y="4800587"/>
            <a:ext cx="882565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1154955" y="685800"/>
            <a:ext cx="8825659"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38" indent="0">
              <a:buNone/>
              <a:defRPr sz="1600"/>
            </a:lvl2pPr>
            <a:lvl3pPr marL="914278" indent="0">
              <a:buNone/>
              <a:defRPr sz="1600"/>
            </a:lvl3pPr>
            <a:lvl4pPr marL="1371417" indent="0">
              <a:buNone/>
              <a:defRPr sz="1600"/>
            </a:lvl4pPr>
            <a:lvl5pPr marL="1828556" indent="0">
              <a:buNone/>
              <a:defRPr sz="1600"/>
            </a:lvl5pPr>
            <a:lvl6pPr marL="2285695" indent="0">
              <a:buNone/>
              <a:defRPr sz="1600"/>
            </a:lvl6pPr>
            <a:lvl7pPr marL="2742834" indent="0">
              <a:buNone/>
              <a:defRPr sz="1600"/>
            </a:lvl7pPr>
            <a:lvl8pPr marL="3199973" indent="0">
              <a:buNone/>
              <a:defRPr sz="1600"/>
            </a:lvl8pPr>
            <a:lvl9pPr marL="3657113" indent="0">
              <a:buNone/>
              <a:defRPr sz="1600"/>
            </a:lvl9pPr>
          </a:lstStyle>
          <a:p>
            <a:r>
              <a:rPr lang="en-US" dirty="0"/>
              <a:t>Click icon to add picture</a:t>
            </a:r>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A4F924C-9013-4B0D-AA7A-D898008E6913}" type="datetime1">
              <a:rPr lang="en-US" smtClean="0"/>
              <a:pPr/>
              <a:t>7/12/16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2086206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5" y="1447801"/>
            <a:ext cx="8825659" cy="1981200"/>
          </a:xfrm>
        </p:spPr>
        <p:txBody>
          <a:bodyPr/>
          <a:lstStyle>
            <a:lvl1pPr>
              <a:defRPr sz="4800"/>
            </a:lvl1pPr>
          </a:lstStyle>
          <a:p>
            <a:r>
              <a:rPr lang="en-US" dirty="0"/>
              <a:t>Click to edit Master title style</a:t>
            </a:r>
          </a:p>
        </p:txBody>
      </p:sp>
      <p:sp>
        <p:nvSpPr>
          <p:cNvPr id="8" name="Text Placeholder 3"/>
          <p:cNvSpPr>
            <a:spLocks noGrp="1"/>
          </p:cNvSpPr>
          <p:nvPr>
            <p:ph type="body" sz="half" idx="2"/>
          </p:nvPr>
        </p:nvSpPr>
        <p:spPr>
          <a:xfrm>
            <a:off x="1154955" y="3657600"/>
            <a:ext cx="8825659" cy="2362201"/>
          </a:xfrm>
        </p:spPr>
        <p:txBody>
          <a:bodyPr anchor="ctr">
            <a:normAutofit/>
          </a:bodyPr>
          <a:lstStyle>
            <a:lvl1pPr marL="0" indent="0">
              <a:buNone/>
              <a:defRPr sz="19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36FB5EDA-42CD-41F2-8346-2AE9B3E93C74}"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6013856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1"/>
            <a:ext cx="7999315" cy="2323374"/>
          </a:xfrm>
        </p:spPr>
        <p:txBody>
          <a:bodyPr/>
          <a:lstStyle>
            <a:lvl1pPr>
              <a:defRPr sz="4800"/>
            </a:lvl1pPr>
          </a:lstStyle>
          <a:p>
            <a:r>
              <a:rPr lang="en-US" dirty="0"/>
              <a:t>Click to edit Master title style</a:t>
            </a:r>
          </a:p>
        </p:txBody>
      </p:sp>
      <p:sp>
        <p:nvSpPr>
          <p:cNvPr id="14" name="Text Placeholder 3"/>
          <p:cNvSpPr>
            <a:spLocks noGrp="1"/>
          </p:cNvSpPr>
          <p:nvPr>
            <p:ph type="body" sz="half" idx="13"/>
          </p:nvPr>
        </p:nvSpPr>
        <p:spPr>
          <a:xfrm>
            <a:off x="1930401" y="3771174"/>
            <a:ext cx="7279649" cy="342174"/>
          </a:xfrm>
        </p:spPr>
        <p:txBody>
          <a:bodyPr anchor="t">
            <a:normAutofit/>
          </a:bodyPr>
          <a:lstStyle>
            <a:lvl1pPr marL="0" indent="0">
              <a:buNone/>
              <a:defRPr lang="en-US" sz="1500" b="0" i="0" kern="1200" cap="small" dirty="0">
                <a:solidFill>
                  <a:schemeClr val="accent1"/>
                </a:solidFill>
                <a:latin typeface="+mj-lt"/>
                <a:ea typeface="+mj-ea"/>
                <a:cs typeface="+mj-cs"/>
              </a:defRPr>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10" name="Text Placeholder 3"/>
          <p:cNvSpPr>
            <a:spLocks noGrp="1"/>
          </p:cNvSpPr>
          <p:nvPr>
            <p:ph type="body" sz="half" idx="2"/>
          </p:nvPr>
        </p:nvSpPr>
        <p:spPr>
          <a:xfrm>
            <a:off x="1154955" y="4350658"/>
            <a:ext cx="8825659" cy="1676400"/>
          </a:xfrm>
        </p:spPr>
        <p:txBody>
          <a:bodyPr anchor="ctr">
            <a:normAutofit/>
          </a:bodyPr>
          <a:lstStyle>
            <a:lvl1pPr marL="0" indent="0">
              <a:buNone/>
              <a:defRPr sz="19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4" name="Date Placeholder 3"/>
          <p:cNvSpPr>
            <a:spLocks noGrp="1"/>
          </p:cNvSpPr>
          <p:nvPr>
            <p:ph type="dt" sz="half" idx="10"/>
          </p:nvPr>
        </p:nvSpPr>
        <p:spPr/>
        <p:txBody>
          <a:bodyPr/>
          <a:lstStyle/>
          <a:p>
            <a:fld id="{0344962F-66B9-422E-8335-87FADA5C9187}"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
        <p:nvSpPr>
          <p:cNvPr id="9" name="TextBox 8"/>
          <p:cNvSpPr txBox="1"/>
          <p:nvPr/>
        </p:nvSpPr>
        <p:spPr>
          <a:xfrm>
            <a:off x="898295" y="971253"/>
            <a:ext cx="801912" cy="1969758"/>
          </a:xfrm>
          <a:prstGeom prst="rect">
            <a:avLst/>
          </a:prstGeom>
          <a:noFill/>
        </p:spPr>
        <p:txBody>
          <a:bodyPr wrap="square" lIns="91427" tIns="45714" rIns="91427" bIns="45714"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1" y="2613787"/>
            <a:ext cx="801912" cy="1969758"/>
          </a:xfrm>
          <a:prstGeom prst="rect">
            <a:avLst/>
          </a:prstGeom>
          <a:noFill/>
        </p:spPr>
        <p:txBody>
          <a:bodyPr wrap="square" lIns="91427" tIns="45714" rIns="91427" bIns="45714"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172755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5" y="3124202"/>
            <a:ext cx="8825660" cy="1653180"/>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1154955" y="4777381"/>
            <a:ext cx="8825659" cy="860401"/>
          </a:xfrm>
        </p:spPr>
        <p:txBody>
          <a:bodyPr anchor="t"/>
          <a:lstStyle>
            <a:lvl1pPr marL="0" indent="0" algn="l">
              <a:buNone/>
              <a:defRPr sz="2000" cap="none">
                <a:solidFill>
                  <a:schemeClr val="accent1"/>
                </a:solidFill>
              </a:defRPr>
            </a:lvl1pPr>
            <a:lvl2pPr marL="457138" indent="0">
              <a:buNone/>
              <a:defRPr sz="1900">
                <a:solidFill>
                  <a:schemeClr val="tx1">
                    <a:tint val="75000"/>
                  </a:schemeClr>
                </a:solidFill>
              </a:defRPr>
            </a:lvl2pPr>
            <a:lvl3pPr marL="914278" indent="0">
              <a:buNone/>
              <a:defRPr sz="1600">
                <a:solidFill>
                  <a:schemeClr val="tx1">
                    <a:tint val="75000"/>
                  </a:schemeClr>
                </a:solidFill>
              </a:defRPr>
            </a:lvl3pPr>
            <a:lvl4pPr marL="1371417" indent="0">
              <a:buNone/>
              <a:defRPr sz="1500">
                <a:solidFill>
                  <a:schemeClr val="tx1">
                    <a:tint val="75000"/>
                  </a:schemeClr>
                </a:solidFill>
              </a:defRPr>
            </a:lvl4pPr>
            <a:lvl5pPr marL="1828556" indent="0">
              <a:buNone/>
              <a:defRPr sz="1500">
                <a:solidFill>
                  <a:schemeClr val="tx1">
                    <a:tint val="75000"/>
                  </a:schemeClr>
                </a:solidFill>
              </a:defRPr>
            </a:lvl5pPr>
            <a:lvl6pPr marL="2285695" indent="0">
              <a:buNone/>
              <a:defRPr sz="1500">
                <a:solidFill>
                  <a:schemeClr val="tx1">
                    <a:tint val="75000"/>
                  </a:schemeClr>
                </a:solidFill>
              </a:defRPr>
            </a:lvl6pPr>
            <a:lvl7pPr marL="2742834" indent="0">
              <a:buNone/>
              <a:defRPr sz="1500">
                <a:solidFill>
                  <a:schemeClr val="tx1">
                    <a:tint val="75000"/>
                  </a:schemeClr>
                </a:solidFill>
              </a:defRPr>
            </a:lvl7pPr>
            <a:lvl8pPr marL="3199973" indent="0">
              <a:buNone/>
              <a:defRPr sz="1500">
                <a:solidFill>
                  <a:schemeClr val="tx1">
                    <a:tint val="75000"/>
                  </a:schemeClr>
                </a:solidFill>
              </a:defRPr>
            </a:lvl8pPr>
            <a:lvl9pPr marL="3657113" indent="0">
              <a:buNone/>
              <a:defRPr sz="15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6C482716-2053-452C-95DA-06945BB4EABD}"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5446175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00"/>
            </a:lvl1pPr>
          </a:lstStyle>
          <a:p>
            <a:r>
              <a:rPr lang="en-US" dirty="0"/>
              <a:t>Click to edit Master title style</a:t>
            </a:r>
          </a:p>
        </p:txBody>
      </p:sp>
      <p:sp>
        <p:nvSpPr>
          <p:cNvPr id="3" name="Text Placeholder 2"/>
          <p:cNvSpPr>
            <a:spLocks noGrp="1"/>
          </p:cNvSpPr>
          <p:nvPr>
            <p:ph type="body" idx="1"/>
          </p:nvPr>
        </p:nvSpPr>
        <p:spPr>
          <a:xfrm>
            <a:off x="632947" y="1981201"/>
            <a:ext cx="2946867"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16" name="Text Placeholder 3"/>
          <p:cNvSpPr>
            <a:spLocks noGrp="1"/>
          </p:cNvSpPr>
          <p:nvPr>
            <p:ph type="body" sz="half" idx="15"/>
          </p:nvPr>
        </p:nvSpPr>
        <p:spPr>
          <a:xfrm>
            <a:off x="652463" y="2666999"/>
            <a:ext cx="2927351" cy="3589338"/>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5" name="Text Placeholder 4"/>
          <p:cNvSpPr>
            <a:spLocks noGrp="1"/>
          </p:cNvSpPr>
          <p:nvPr>
            <p:ph type="body" sz="quarter" idx="3"/>
          </p:nvPr>
        </p:nvSpPr>
        <p:spPr>
          <a:xfrm>
            <a:off x="3883661" y="1981201"/>
            <a:ext cx="2936241"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19" name="Text Placeholder 3"/>
          <p:cNvSpPr>
            <a:spLocks noGrp="1"/>
          </p:cNvSpPr>
          <p:nvPr>
            <p:ph type="body" sz="half" idx="16"/>
          </p:nvPr>
        </p:nvSpPr>
        <p:spPr>
          <a:xfrm>
            <a:off x="3873105" y="2666999"/>
            <a:ext cx="2946795" cy="3589338"/>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14" name="Text Placeholder 4"/>
          <p:cNvSpPr>
            <a:spLocks noGrp="1"/>
          </p:cNvSpPr>
          <p:nvPr>
            <p:ph type="body" sz="quarter" idx="13"/>
          </p:nvPr>
        </p:nvSpPr>
        <p:spPr>
          <a:xfrm>
            <a:off x="7124701" y="1981201"/>
            <a:ext cx="2932113"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20" name="Text Placeholder 3"/>
          <p:cNvSpPr>
            <a:spLocks noGrp="1"/>
          </p:cNvSpPr>
          <p:nvPr>
            <p:ph type="body" sz="half" idx="17"/>
          </p:nvPr>
        </p:nvSpPr>
        <p:spPr>
          <a:xfrm>
            <a:off x="7124701" y="2666999"/>
            <a:ext cx="2932113" cy="3589338"/>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cxnSp>
        <p:nvCxnSpPr>
          <p:cNvPr id="17" name="Straight Connector 16"/>
          <p:cNvCxnSpPr/>
          <p:nvPr/>
        </p:nvCxnSpPr>
        <p:spPr>
          <a:xfrm>
            <a:off x="3726143"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1"/>
            <a:ext cx="0" cy="3966883"/>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B2995C2-37CF-430F-9163-4998ACF82E5B}" type="datetime1">
              <a:rPr lang="en-US" smtClean="0"/>
              <a:pPr/>
              <a:t>7/12/16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2432681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300"/>
            </a:lvl1pPr>
          </a:lstStyle>
          <a:p>
            <a:r>
              <a:rPr lang="en-US" dirty="0"/>
              <a:t>Click to edit Master title style</a:t>
            </a:r>
          </a:p>
        </p:txBody>
      </p:sp>
      <p:sp>
        <p:nvSpPr>
          <p:cNvPr id="3" name="Text Placeholder 2"/>
          <p:cNvSpPr>
            <a:spLocks noGrp="1"/>
          </p:cNvSpPr>
          <p:nvPr>
            <p:ph type="body" idx="1"/>
          </p:nvPr>
        </p:nvSpPr>
        <p:spPr>
          <a:xfrm>
            <a:off x="652462" y="4250950"/>
            <a:ext cx="2940051"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29" name="Picture Placeholder 2"/>
          <p:cNvSpPr>
            <a:spLocks noGrp="1" noChangeAspect="1"/>
          </p:cNvSpPr>
          <p:nvPr>
            <p:ph type="pic" idx="15"/>
          </p:nvPr>
        </p:nvSpPr>
        <p:spPr>
          <a:xfrm>
            <a:off x="652462" y="2209801"/>
            <a:ext cx="2940051" cy="1523999"/>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38" indent="0">
              <a:buNone/>
              <a:defRPr sz="1600"/>
            </a:lvl2pPr>
            <a:lvl3pPr marL="914278" indent="0">
              <a:buNone/>
              <a:defRPr sz="1600"/>
            </a:lvl3pPr>
            <a:lvl4pPr marL="1371417" indent="0">
              <a:buNone/>
              <a:defRPr sz="1600"/>
            </a:lvl4pPr>
            <a:lvl5pPr marL="1828556" indent="0">
              <a:buNone/>
              <a:defRPr sz="1600"/>
            </a:lvl5pPr>
            <a:lvl6pPr marL="2285695" indent="0">
              <a:buNone/>
              <a:defRPr sz="1600"/>
            </a:lvl6pPr>
            <a:lvl7pPr marL="2742834" indent="0">
              <a:buNone/>
              <a:defRPr sz="1600"/>
            </a:lvl7pPr>
            <a:lvl8pPr marL="3199973" indent="0">
              <a:buNone/>
              <a:defRPr sz="1600"/>
            </a:lvl8pPr>
            <a:lvl9pPr marL="3657113" indent="0">
              <a:buNone/>
              <a:defRPr sz="1600"/>
            </a:lvl9pPr>
          </a:lstStyle>
          <a:p>
            <a:r>
              <a:rPr lang="en-US" dirty="0"/>
              <a:t>Click icon to add picture</a:t>
            </a:r>
          </a:p>
        </p:txBody>
      </p:sp>
      <p:sp>
        <p:nvSpPr>
          <p:cNvPr id="22" name="Text Placeholder 3"/>
          <p:cNvSpPr>
            <a:spLocks noGrp="1"/>
          </p:cNvSpPr>
          <p:nvPr>
            <p:ph type="body" sz="half" idx="18"/>
          </p:nvPr>
        </p:nvSpPr>
        <p:spPr>
          <a:xfrm>
            <a:off x="652462" y="4827211"/>
            <a:ext cx="2940051" cy="659190"/>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5" name="Text Placeholder 4"/>
          <p:cNvSpPr>
            <a:spLocks noGrp="1"/>
          </p:cNvSpPr>
          <p:nvPr>
            <p:ph type="body" sz="quarter" idx="3"/>
          </p:nvPr>
        </p:nvSpPr>
        <p:spPr>
          <a:xfrm>
            <a:off x="3889376" y="4250950"/>
            <a:ext cx="2930525"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30" name="Picture Placeholder 2"/>
          <p:cNvSpPr>
            <a:spLocks noGrp="1" noChangeAspect="1"/>
          </p:cNvSpPr>
          <p:nvPr>
            <p:ph type="pic" idx="21"/>
          </p:nvPr>
        </p:nvSpPr>
        <p:spPr>
          <a:xfrm>
            <a:off x="3889375" y="2209801"/>
            <a:ext cx="2930525" cy="1523999"/>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38" indent="0">
              <a:buNone/>
              <a:defRPr sz="1600"/>
            </a:lvl2pPr>
            <a:lvl3pPr marL="914278" indent="0">
              <a:buNone/>
              <a:defRPr sz="1600"/>
            </a:lvl3pPr>
            <a:lvl4pPr marL="1371417" indent="0">
              <a:buNone/>
              <a:defRPr sz="1600"/>
            </a:lvl4pPr>
            <a:lvl5pPr marL="1828556" indent="0">
              <a:buNone/>
              <a:defRPr sz="1600"/>
            </a:lvl5pPr>
            <a:lvl6pPr marL="2285695" indent="0">
              <a:buNone/>
              <a:defRPr sz="1600"/>
            </a:lvl6pPr>
            <a:lvl7pPr marL="2742834" indent="0">
              <a:buNone/>
              <a:defRPr sz="1600"/>
            </a:lvl7pPr>
            <a:lvl8pPr marL="3199973" indent="0">
              <a:buNone/>
              <a:defRPr sz="1600"/>
            </a:lvl8pPr>
            <a:lvl9pPr marL="3657113" indent="0">
              <a:buNone/>
              <a:defRPr sz="1600"/>
            </a:lvl9pPr>
          </a:lstStyle>
          <a:p>
            <a:r>
              <a:rPr lang="en-US" dirty="0"/>
              <a:t>Click icon to add picture</a:t>
            </a:r>
          </a:p>
        </p:txBody>
      </p:sp>
      <p:sp>
        <p:nvSpPr>
          <p:cNvPr id="23" name="Text Placeholder 3"/>
          <p:cNvSpPr>
            <a:spLocks noGrp="1"/>
          </p:cNvSpPr>
          <p:nvPr>
            <p:ph type="body" sz="half" idx="19"/>
          </p:nvPr>
        </p:nvSpPr>
        <p:spPr>
          <a:xfrm>
            <a:off x="3888022" y="4827210"/>
            <a:ext cx="2934407" cy="659190"/>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14" name="Text Placeholder 4"/>
          <p:cNvSpPr>
            <a:spLocks noGrp="1"/>
          </p:cNvSpPr>
          <p:nvPr>
            <p:ph type="body" sz="quarter" idx="13"/>
          </p:nvPr>
        </p:nvSpPr>
        <p:spPr>
          <a:xfrm>
            <a:off x="7124701" y="4250950"/>
            <a:ext cx="2932113"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31" name="Picture Placeholder 2"/>
          <p:cNvSpPr>
            <a:spLocks noGrp="1" noChangeAspect="1"/>
          </p:cNvSpPr>
          <p:nvPr>
            <p:ph type="pic" idx="22"/>
          </p:nvPr>
        </p:nvSpPr>
        <p:spPr>
          <a:xfrm>
            <a:off x="7124701" y="2209801"/>
            <a:ext cx="2932113" cy="1523999"/>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38" indent="0">
              <a:buNone/>
              <a:defRPr sz="1600"/>
            </a:lvl2pPr>
            <a:lvl3pPr marL="914278" indent="0">
              <a:buNone/>
              <a:defRPr sz="1600"/>
            </a:lvl3pPr>
            <a:lvl4pPr marL="1371417" indent="0">
              <a:buNone/>
              <a:defRPr sz="1600"/>
            </a:lvl4pPr>
            <a:lvl5pPr marL="1828556" indent="0">
              <a:buNone/>
              <a:defRPr sz="1600"/>
            </a:lvl5pPr>
            <a:lvl6pPr marL="2285695" indent="0">
              <a:buNone/>
              <a:defRPr sz="1600"/>
            </a:lvl6pPr>
            <a:lvl7pPr marL="2742834" indent="0">
              <a:buNone/>
              <a:defRPr sz="1600"/>
            </a:lvl7pPr>
            <a:lvl8pPr marL="3199973" indent="0">
              <a:buNone/>
              <a:defRPr sz="1600"/>
            </a:lvl8pPr>
            <a:lvl9pPr marL="3657113" indent="0">
              <a:buNone/>
              <a:defRPr sz="1600"/>
            </a:lvl9pPr>
          </a:lstStyle>
          <a:p>
            <a:r>
              <a:rPr lang="en-US" dirty="0"/>
              <a:t>Click icon to add picture</a:t>
            </a:r>
          </a:p>
        </p:txBody>
      </p:sp>
      <p:sp>
        <p:nvSpPr>
          <p:cNvPr id="24" name="Text Placeholder 3"/>
          <p:cNvSpPr>
            <a:spLocks noGrp="1"/>
          </p:cNvSpPr>
          <p:nvPr>
            <p:ph type="body" sz="half" idx="20"/>
          </p:nvPr>
        </p:nvSpPr>
        <p:spPr>
          <a:xfrm>
            <a:off x="7124576" y="4827208"/>
            <a:ext cx="2935997" cy="659190"/>
          </a:xfrm>
        </p:spPr>
        <p:txBody>
          <a:bodyPr anchor="t">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cxnSp>
        <p:nvCxnSpPr>
          <p:cNvPr id="17" name="Straight Connector 16"/>
          <p:cNvCxnSpPr/>
          <p:nvPr/>
        </p:nvCxnSpPr>
        <p:spPr>
          <a:xfrm>
            <a:off x="3726143"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1"/>
            <a:ext cx="0" cy="3966883"/>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37B9A6A-2053-42F8-B0AF-24BE76BF9CCF}" type="datetime1">
              <a:rPr lang="en-US" smtClean="0"/>
              <a:pPr/>
              <a:t>7/12/16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012502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nchor="t" anchorCtr="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00AD7DA8-5E25-4CF8-86D3-6B2A7CBF0C44}"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272469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3" y="430214"/>
            <a:ext cx="1752601" cy="5826125"/>
          </a:xfrm>
        </p:spPr>
        <p:txBody>
          <a:bodyPr vert="eaVert" anchor="b" anchorCtr="0"/>
          <a:lstStyle/>
          <a:p>
            <a:r>
              <a:rPr lang="en-US" dirty="0"/>
              <a:t>Click to edit Master title style</a:t>
            </a:r>
          </a:p>
        </p:txBody>
      </p:sp>
      <p:sp>
        <p:nvSpPr>
          <p:cNvPr id="3" name="Vertical Text Placeholder 2"/>
          <p:cNvSpPr>
            <a:spLocks noGrp="1"/>
          </p:cNvSpPr>
          <p:nvPr>
            <p:ph type="body" orient="vert" idx="1"/>
          </p:nvPr>
        </p:nvSpPr>
        <p:spPr>
          <a:xfrm>
            <a:off x="652464" y="887414"/>
            <a:ext cx="7423149" cy="5368924"/>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14FDA56-C0BF-4C29-A3C0-2941FF09F9C1}"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2027907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609600"/>
            <a:ext cx="103632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914400" y="6248400"/>
            <a:ext cx="2540000" cy="457200"/>
          </a:xfrm>
          <a:prstGeom prst="rect">
            <a:avLst/>
          </a:prstGeom>
        </p:spPr>
        <p:txBody>
          <a:bodyPr/>
          <a:lstStyle>
            <a:lvl1pPr>
              <a:defRPr smtClean="0"/>
            </a:lvl1pPr>
          </a:lstStyle>
          <a:p>
            <a:pPr>
              <a:defRPr/>
            </a:pPr>
            <a:fld id="{C66BF8C9-4A01-4EF4-B670-B36AFA0AB501}" type="datetime1">
              <a:rPr lang="en-US" smtClean="0"/>
              <a:pPr>
                <a:defRPr/>
              </a:pPr>
              <a:t>7/12/16</a:t>
            </a:fld>
            <a:endParaRPr lang="en-US"/>
          </a:p>
        </p:txBody>
      </p:sp>
      <p:sp>
        <p:nvSpPr>
          <p:cNvPr id="4" name="Footer Placeholder 3"/>
          <p:cNvSpPr>
            <a:spLocks noGrp="1"/>
          </p:cNvSpPr>
          <p:nvPr>
            <p:ph type="ftr" sz="quarter" idx="11"/>
          </p:nvPr>
        </p:nvSpPr>
        <p:spPr>
          <a:xfrm>
            <a:off x="4165600" y="6248400"/>
            <a:ext cx="3860800" cy="457200"/>
          </a:xfrm>
          <a:prstGeom prst="rect">
            <a:avLst/>
          </a:prstGeom>
        </p:spPr>
        <p:txBody>
          <a:bodyPr/>
          <a:lstStyle>
            <a:lvl1pPr>
              <a:defRPr smtClean="0"/>
            </a:lvl1pPr>
          </a:lstStyle>
          <a:p>
            <a:pPr>
              <a:defRPr/>
            </a:pPr>
            <a:endParaRPr lang="en-US"/>
          </a:p>
        </p:txBody>
      </p:sp>
      <p:sp>
        <p:nvSpPr>
          <p:cNvPr id="5" name="Slide Number Placeholder 4"/>
          <p:cNvSpPr>
            <a:spLocks noGrp="1"/>
          </p:cNvSpPr>
          <p:nvPr>
            <p:ph type="sldNum" sz="quarter" idx="12"/>
          </p:nvPr>
        </p:nvSpPr>
        <p:spPr>
          <a:xfrm>
            <a:off x="8737600" y="6248400"/>
            <a:ext cx="2540000" cy="457200"/>
          </a:xfrm>
          <a:prstGeom prst="rect">
            <a:avLst/>
          </a:prstGeom>
        </p:spPr>
        <p:txBody>
          <a:bodyPr/>
          <a:lstStyle>
            <a:lvl1pPr>
              <a:defRPr smtClean="0"/>
            </a:lvl1pPr>
          </a:lstStyle>
          <a:p>
            <a:pPr>
              <a:defRPr/>
            </a:pPr>
            <a:fld id="{590B5910-840D-034B-80ED-7C84F1CE13A2}" type="slidenum">
              <a:rPr lang="en-US"/>
              <a:pPr>
                <a:defRPr/>
              </a:pPr>
              <a:t>‹#›</a:t>
            </a:fld>
            <a:endParaRPr lang="en-US"/>
          </a:p>
        </p:txBody>
      </p:sp>
    </p:spTree>
    <p:extLst>
      <p:ext uri="{BB962C8B-B14F-4D97-AF65-F5344CB8AC3E}">
        <p14:creationId xmlns:p14="http://schemas.microsoft.com/office/powerpoint/2010/main" val="26777953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9"/>
            <a:ext cx="9144000" cy="1655761"/>
          </a:xfrm>
        </p:spPr>
        <p:txBody>
          <a:bodyPr/>
          <a:lstStyle>
            <a:lvl1pPr marL="0" indent="0" algn="ctr">
              <a:buNone/>
              <a:defRPr sz="2400"/>
            </a:lvl1pPr>
            <a:lvl2pPr marL="457138" indent="0" algn="ctr">
              <a:buNone/>
              <a:defRPr sz="2000"/>
            </a:lvl2pPr>
            <a:lvl3pPr marL="914278" indent="0" algn="ctr">
              <a:buNone/>
              <a:defRPr sz="1900"/>
            </a:lvl3pPr>
            <a:lvl4pPr marL="1371417" indent="0" algn="ctr">
              <a:buNone/>
              <a:defRPr sz="1600"/>
            </a:lvl4pPr>
            <a:lvl5pPr marL="1828556" indent="0" algn="ctr">
              <a:buNone/>
              <a:defRPr sz="1600"/>
            </a:lvl5pPr>
            <a:lvl6pPr marL="2285695" indent="0" algn="ctr">
              <a:buNone/>
              <a:defRPr sz="1600"/>
            </a:lvl6pPr>
            <a:lvl7pPr marL="2742834" indent="0" algn="ctr">
              <a:buNone/>
              <a:defRPr sz="1600"/>
            </a:lvl7pPr>
            <a:lvl8pPr marL="3199973" indent="0" algn="ctr">
              <a:buNone/>
              <a:defRPr sz="1600"/>
            </a:lvl8pPr>
            <a:lvl9pPr marL="3657113"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6FAB2292-4DB1-42AD-B3B1-3E72C81DD0DB}" type="datetime1">
              <a:rPr lang="en-US" smtClean="0"/>
              <a:pPr/>
              <a:t>7/12/16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3081191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874451C-85A7-4A81-9DFB-CEA498594F76}"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680466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09951F15-7872-4ABD-B533-3DB391AA0CA3}" type="datetime1">
              <a:rPr lang="en-US" smtClean="0"/>
              <a:pPr/>
              <a:t>7/12/16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1221529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49"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49" y="4589463"/>
            <a:ext cx="10515600" cy="1500187"/>
          </a:xfrm>
        </p:spPr>
        <p:txBody>
          <a:bodyPr/>
          <a:lstStyle>
            <a:lvl1pPr marL="0" indent="0">
              <a:buNone/>
              <a:defRPr sz="2400">
                <a:solidFill>
                  <a:schemeClr val="tx1">
                    <a:tint val="75000"/>
                  </a:schemeClr>
                </a:solidFill>
              </a:defRPr>
            </a:lvl1pPr>
            <a:lvl2pPr marL="457138" indent="0">
              <a:buNone/>
              <a:defRPr sz="2000">
                <a:solidFill>
                  <a:schemeClr val="tx1">
                    <a:tint val="75000"/>
                  </a:schemeClr>
                </a:solidFill>
              </a:defRPr>
            </a:lvl2pPr>
            <a:lvl3pPr marL="914278" indent="0">
              <a:buNone/>
              <a:defRPr sz="1900">
                <a:solidFill>
                  <a:schemeClr val="tx1">
                    <a:tint val="75000"/>
                  </a:schemeClr>
                </a:solidFill>
              </a:defRPr>
            </a:lvl3pPr>
            <a:lvl4pPr marL="1371417" indent="0">
              <a:buNone/>
              <a:defRPr sz="1600">
                <a:solidFill>
                  <a:schemeClr val="tx1">
                    <a:tint val="75000"/>
                  </a:schemeClr>
                </a:solidFill>
              </a:defRPr>
            </a:lvl4pPr>
            <a:lvl5pPr marL="1828556" indent="0">
              <a:buNone/>
              <a:defRPr sz="1600">
                <a:solidFill>
                  <a:schemeClr val="tx1">
                    <a:tint val="75000"/>
                  </a:schemeClr>
                </a:solidFill>
              </a:defRPr>
            </a:lvl5pPr>
            <a:lvl6pPr marL="2285695" indent="0">
              <a:buNone/>
              <a:defRPr sz="1600">
                <a:solidFill>
                  <a:schemeClr val="tx1">
                    <a:tint val="75000"/>
                  </a:schemeClr>
                </a:solidFill>
              </a:defRPr>
            </a:lvl6pPr>
            <a:lvl7pPr marL="2742834" indent="0">
              <a:buNone/>
              <a:defRPr sz="1600">
                <a:solidFill>
                  <a:schemeClr val="tx1">
                    <a:tint val="75000"/>
                  </a:schemeClr>
                </a:solidFill>
              </a:defRPr>
            </a:lvl7pPr>
            <a:lvl8pPr marL="3199973" indent="0">
              <a:buNone/>
              <a:defRPr sz="1600">
                <a:solidFill>
                  <a:schemeClr val="tx1">
                    <a:tint val="75000"/>
                  </a:schemeClr>
                </a:solidFill>
              </a:defRPr>
            </a:lvl8pPr>
            <a:lvl9pPr marL="3657113"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9C3B645-D3DF-4989-B016-5CC002932416}" type="datetime1">
              <a:rPr lang="en-US" smtClean="0"/>
              <a:pPr/>
              <a:t>7/12/16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2893712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4"/>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4"/>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8D3674C4-A0D4-4F44-A1E0-F76453AC063D}" type="datetime1">
              <a:rPr lang="en-US" smtClean="0"/>
              <a:pPr/>
              <a:t>7/12/16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17894931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63DBADD-113C-4751-902E-D12C205ACB9B}" type="datetime1">
              <a:rPr lang="en-US" smtClean="0"/>
              <a:pPr/>
              <a:t>7/12/16</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37962443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36BE8639-97BA-458A-ACE9-C4087957F1FB}" type="datetime1">
              <a:rPr lang="en-US" smtClean="0"/>
              <a:pPr/>
              <a:t>7/12/16</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41048710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BD7E15-3B7D-41F7-9EB5-8819FAA7878A}" type="datetime1">
              <a:rPr lang="en-US" smtClean="0"/>
              <a:pPr/>
              <a:t>7/12/16</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51949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38" indent="0">
              <a:buNone/>
              <a:defRPr sz="1500"/>
            </a:lvl2pPr>
            <a:lvl3pPr marL="914278" indent="0">
              <a:buNone/>
              <a:defRPr sz="1200"/>
            </a:lvl3pPr>
            <a:lvl4pPr marL="1371417" indent="0">
              <a:buNone/>
              <a:defRPr sz="1100"/>
            </a:lvl4pPr>
            <a:lvl5pPr marL="1828556" indent="0">
              <a:buNone/>
              <a:defRPr sz="1100"/>
            </a:lvl5pPr>
            <a:lvl6pPr marL="2285695" indent="0">
              <a:buNone/>
              <a:defRPr sz="1100"/>
            </a:lvl6pPr>
            <a:lvl7pPr marL="2742834" indent="0">
              <a:buNone/>
              <a:defRPr sz="1100"/>
            </a:lvl7pPr>
            <a:lvl8pPr marL="3199973" indent="0">
              <a:buNone/>
              <a:defRPr sz="1100"/>
            </a:lvl8pPr>
            <a:lvl9pPr marL="3657113"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F0F21C-31A9-4B60-9E2B-B18B96DA8DD7}" type="datetime1">
              <a:rPr lang="en-US" smtClean="0"/>
              <a:pPr/>
              <a:t>7/12/16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28045546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6"/>
          </a:xfrm>
        </p:spPr>
        <p:txBody>
          <a:bodyPr/>
          <a:lstStyle>
            <a:lvl1pPr marL="0" indent="0">
              <a:buNone/>
              <a:defRPr sz="3200"/>
            </a:lvl1pPr>
            <a:lvl2pPr marL="457138" indent="0">
              <a:buNone/>
              <a:defRPr sz="2800"/>
            </a:lvl2pPr>
            <a:lvl3pPr marL="914278" indent="0">
              <a:buNone/>
              <a:defRPr sz="2400"/>
            </a:lvl3pPr>
            <a:lvl4pPr marL="1371417" indent="0">
              <a:buNone/>
              <a:defRPr sz="2000"/>
            </a:lvl4pPr>
            <a:lvl5pPr marL="1828556" indent="0">
              <a:buNone/>
              <a:defRPr sz="2000"/>
            </a:lvl5pPr>
            <a:lvl6pPr marL="2285695" indent="0">
              <a:buNone/>
              <a:defRPr sz="2000"/>
            </a:lvl6pPr>
            <a:lvl7pPr marL="2742834" indent="0">
              <a:buNone/>
              <a:defRPr sz="2000"/>
            </a:lvl7pPr>
            <a:lvl8pPr marL="3199973" indent="0">
              <a:buNone/>
              <a:defRPr sz="2000"/>
            </a:lvl8pPr>
            <a:lvl9pPr marL="3657113"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38" indent="0">
              <a:buNone/>
              <a:defRPr sz="1500"/>
            </a:lvl2pPr>
            <a:lvl3pPr marL="914278" indent="0">
              <a:buNone/>
              <a:defRPr sz="1200"/>
            </a:lvl3pPr>
            <a:lvl4pPr marL="1371417" indent="0">
              <a:buNone/>
              <a:defRPr sz="1100"/>
            </a:lvl4pPr>
            <a:lvl5pPr marL="1828556" indent="0">
              <a:buNone/>
              <a:defRPr sz="1100"/>
            </a:lvl5pPr>
            <a:lvl6pPr marL="2285695" indent="0">
              <a:buNone/>
              <a:defRPr sz="1100"/>
            </a:lvl6pPr>
            <a:lvl7pPr marL="2742834" indent="0">
              <a:buNone/>
              <a:defRPr sz="1100"/>
            </a:lvl7pPr>
            <a:lvl8pPr marL="3199973" indent="0">
              <a:buNone/>
              <a:defRPr sz="1100"/>
            </a:lvl8pPr>
            <a:lvl9pPr marL="3657113" indent="0">
              <a:buNone/>
              <a:defRPr sz="11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064CC-2FA4-49B7-B28A-40935E67973D}" type="datetime1">
              <a:rPr lang="en-US" smtClean="0"/>
              <a:pPr/>
              <a:t>7/12/16</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36769578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C8F52CB6-4914-439C-9255-CD3EB03F7654}" type="datetime1">
              <a:rPr lang="en-US" smtClean="0"/>
              <a:pPr/>
              <a:t>7/12/16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5173607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DC232B1-D7FB-42F0-A675-F9A97EBD7AFD}" type="datetime1">
              <a:rPr lang="en-US" smtClean="0"/>
              <a:pPr/>
              <a:t>7/12/16</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287D02-AD99-46D3-8350-6F3ACA596EAE}" type="slidenum">
              <a:rPr lang="en-IN" smtClean="0"/>
              <a:pPr/>
              <a:t>‹#›</a:t>
            </a:fld>
            <a:endParaRPr lang="en-IN"/>
          </a:p>
        </p:txBody>
      </p:sp>
    </p:spTree>
    <p:extLst>
      <p:ext uri="{BB962C8B-B14F-4D97-AF65-F5344CB8AC3E}">
        <p14:creationId xmlns:p14="http://schemas.microsoft.com/office/powerpoint/2010/main" val="1133918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7" y="2861733"/>
            <a:ext cx="8825657" cy="1915647"/>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1154955" y="4777381"/>
            <a:ext cx="8825659" cy="860401"/>
          </a:xfrm>
        </p:spPr>
        <p:txBody>
          <a:bodyPr anchor="t"/>
          <a:lstStyle>
            <a:lvl1pPr marL="0" indent="0" algn="l">
              <a:buNone/>
              <a:defRPr sz="2000" cap="all">
                <a:solidFill>
                  <a:schemeClr val="accent1"/>
                </a:solidFill>
              </a:defRPr>
            </a:lvl1pPr>
            <a:lvl2pPr marL="457138" indent="0">
              <a:buNone/>
              <a:defRPr sz="1900">
                <a:solidFill>
                  <a:schemeClr val="tx1">
                    <a:tint val="75000"/>
                  </a:schemeClr>
                </a:solidFill>
              </a:defRPr>
            </a:lvl2pPr>
            <a:lvl3pPr marL="914278" indent="0">
              <a:buNone/>
              <a:defRPr sz="1600">
                <a:solidFill>
                  <a:schemeClr val="tx1">
                    <a:tint val="75000"/>
                  </a:schemeClr>
                </a:solidFill>
              </a:defRPr>
            </a:lvl3pPr>
            <a:lvl4pPr marL="1371417" indent="0">
              <a:buNone/>
              <a:defRPr sz="1500">
                <a:solidFill>
                  <a:schemeClr val="tx1">
                    <a:tint val="75000"/>
                  </a:schemeClr>
                </a:solidFill>
              </a:defRPr>
            </a:lvl4pPr>
            <a:lvl5pPr marL="1828556" indent="0">
              <a:buNone/>
              <a:defRPr sz="1500">
                <a:solidFill>
                  <a:schemeClr val="tx1">
                    <a:tint val="75000"/>
                  </a:schemeClr>
                </a:solidFill>
              </a:defRPr>
            </a:lvl5pPr>
            <a:lvl6pPr marL="2285695" indent="0">
              <a:buNone/>
              <a:defRPr sz="1500">
                <a:solidFill>
                  <a:schemeClr val="tx1">
                    <a:tint val="75000"/>
                  </a:schemeClr>
                </a:solidFill>
              </a:defRPr>
            </a:lvl6pPr>
            <a:lvl7pPr marL="2742834" indent="0">
              <a:buNone/>
              <a:defRPr sz="1500">
                <a:solidFill>
                  <a:schemeClr val="tx1">
                    <a:tint val="75000"/>
                  </a:schemeClr>
                </a:solidFill>
              </a:defRPr>
            </a:lvl7pPr>
            <a:lvl8pPr marL="3199973" indent="0">
              <a:buNone/>
              <a:defRPr sz="1500">
                <a:solidFill>
                  <a:schemeClr val="tx1">
                    <a:tint val="75000"/>
                  </a:schemeClr>
                </a:solidFill>
              </a:defRPr>
            </a:lvl8pPr>
            <a:lvl9pPr marL="3657113" indent="0">
              <a:buNone/>
              <a:defRPr sz="15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F316A5AD-AD96-4C63-A830-65C061C8E1B1}" type="datetime1">
              <a:rPr lang="en-US" smtClean="0"/>
              <a:pPr/>
              <a:t>7/12/16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706043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1103313" y="2060576"/>
            <a:ext cx="4396339" cy="4195763"/>
          </a:xfrm>
        </p:spPr>
        <p:txBody>
          <a:bodyPr>
            <a:normAutofit/>
          </a:bodyPr>
          <a:lstStyle>
            <a:lvl1pPr>
              <a:defRPr sz="1900"/>
            </a:lvl1pPr>
            <a:lvl2pPr>
              <a:defRPr sz="16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654494" y="2056093"/>
            <a:ext cx="4396341" cy="4200245"/>
          </a:xfrm>
        </p:spPr>
        <p:txBody>
          <a:bodyPr>
            <a:normAutofit/>
          </a:bodyPr>
          <a:lstStyle>
            <a:lvl1pPr>
              <a:defRPr sz="1900"/>
            </a:lvl1pPr>
            <a:lvl2pPr>
              <a:defRPr sz="16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0E752098-6E4B-49E3-BA72-10173692E5D9}" type="datetime1">
              <a:rPr lang="en-US" smtClean="0"/>
              <a:pPr/>
              <a:t>7/12/16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496987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1103313" y="1905001"/>
            <a:ext cx="4396339"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103313" y="2514601"/>
            <a:ext cx="4396339" cy="3741738"/>
          </a:xfrm>
        </p:spPr>
        <p:txBody>
          <a:bodyPr>
            <a:normAutofit/>
          </a:bodyPr>
          <a:lstStyle>
            <a:lvl1pPr>
              <a:defRPr sz="1900"/>
            </a:lvl1pPr>
            <a:lvl2pPr>
              <a:defRPr sz="16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654496" y="1905001"/>
            <a:ext cx="4396339" cy="576262"/>
          </a:xfrm>
        </p:spPr>
        <p:txBody>
          <a:bodyPr anchor="b">
            <a:noAutofit/>
          </a:bodyPr>
          <a:lstStyle>
            <a:lvl1pPr marL="0" indent="0">
              <a:buNone/>
              <a:defRPr sz="2400" b="0">
                <a:solidFill>
                  <a:schemeClr val="accent1"/>
                </a:solidFill>
              </a:defRPr>
            </a:lvl1pPr>
            <a:lvl2pPr marL="457138" indent="0">
              <a:buNone/>
              <a:defRPr sz="2000" b="1"/>
            </a:lvl2pPr>
            <a:lvl3pPr marL="914278" indent="0">
              <a:buNone/>
              <a:defRPr sz="1900" b="1"/>
            </a:lvl3pPr>
            <a:lvl4pPr marL="1371417" indent="0">
              <a:buNone/>
              <a:defRPr sz="1600" b="1"/>
            </a:lvl4pPr>
            <a:lvl5pPr marL="1828556" indent="0">
              <a:buNone/>
              <a:defRPr sz="1600" b="1"/>
            </a:lvl5pPr>
            <a:lvl6pPr marL="2285695" indent="0">
              <a:buNone/>
              <a:defRPr sz="1600" b="1"/>
            </a:lvl6pPr>
            <a:lvl7pPr marL="2742834" indent="0">
              <a:buNone/>
              <a:defRPr sz="1600" b="1"/>
            </a:lvl7pPr>
            <a:lvl8pPr marL="3199973" indent="0">
              <a:buNone/>
              <a:defRPr sz="1600" b="1"/>
            </a:lvl8pPr>
            <a:lvl9pPr marL="3657113"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654496" y="2514601"/>
            <a:ext cx="4396339" cy="3741738"/>
          </a:xfrm>
        </p:spPr>
        <p:txBody>
          <a:bodyPr>
            <a:normAutofit/>
          </a:bodyPr>
          <a:lstStyle>
            <a:lvl1pPr>
              <a:defRPr sz="1900"/>
            </a:lvl1pPr>
            <a:lvl2pPr>
              <a:defRPr sz="16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032A1BD4-103E-443B-9597-4E2FFEA9AFF7}" type="datetime1">
              <a:rPr lang="en-US" smtClean="0"/>
              <a:pPr/>
              <a:t>7/12/16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59259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7" name="Date Placeholder 2"/>
          <p:cNvSpPr>
            <a:spLocks noGrp="1"/>
          </p:cNvSpPr>
          <p:nvPr>
            <p:ph type="dt" sz="half" idx="10"/>
          </p:nvPr>
        </p:nvSpPr>
        <p:spPr/>
        <p:txBody>
          <a:bodyPr/>
          <a:lstStyle/>
          <a:p>
            <a:fld id="{81967319-3446-4F5B-A539-1FAF97B42384}" type="datetime1">
              <a:rPr lang="en-US" smtClean="0"/>
              <a:pPr/>
              <a:t>7/12/16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359512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79015F3-A49A-4F81-AA23-7D11787A1887}" type="datetime1">
              <a:rPr lang="en-US" smtClean="0"/>
              <a:pPr/>
              <a:t>7/12/16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480298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799"/>
            <a:ext cx="3401064" cy="1447801"/>
          </a:xfrm>
        </p:spPr>
        <p:txBody>
          <a:bodyPr anchor="b"/>
          <a:lstStyle>
            <a:lvl1pPr algn="l">
              <a:defRPr sz="2400" b="0"/>
            </a:lvl1pPr>
          </a:lstStyle>
          <a:p>
            <a:r>
              <a:rPr lang="en-US" dirty="0"/>
              <a:t>Click to edit Master title style</a:t>
            </a:r>
          </a:p>
        </p:txBody>
      </p:sp>
      <p:sp>
        <p:nvSpPr>
          <p:cNvPr id="3" name="Content Placeholder 2"/>
          <p:cNvSpPr>
            <a:spLocks noGrp="1"/>
          </p:cNvSpPr>
          <p:nvPr>
            <p:ph idx="1"/>
          </p:nvPr>
        </p:nvSpPr>
        <p:spPr>
          <a:xfrm>
            <a:off x="4784616" y="1447801"/>
            <a:ext cx="5195997" cy="4572000"/>
          </a:xfrm>
        </p:spPr>
        <p:txBody>
          <a:bodyPr anchor="ctr">
            <a:normAutofit/>
          </a:bodyPr>
          <a:lstStyle>
            <a:lvl1pPr>
              <a:defRPr sz="2000"/>
            </a:lvl1pPr>
            <a:lvl2pPr>
              <a:defRPr sz="1900"/>
            </a:lvl2pPr>
            <a:lvl3pPr>
              <a:defRPr sz="1600"/>
            </a:lvl3pPr>
            <a:lvl4pPr>
              <a:defRPr sz="1500"/>
            </a:lvl4pPr>
            <a:lvl5pPr>
              <a:defRPr sz="150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1154955" y="3129281"/>
            <a:ext cx="3401063" cy="2895599"/>
          </a:xfrm>
        </p:spPr>
        <p:txBody>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7" name="Date Placeholder 4"/>
          <p:cNvSpPr>
            <a:spLocks noGrp="1"/>
          </p:cNvSpPr>
          <p:nvPr>
            <p:ph type="dt" sz="half" idx="10"/>
          </p:nvPr>
        </p:nvSpPr>
        <p:spPr/>
        <p:txBody>
          <a:bodyPr/>
          <a:lstStyle/>
          <a:p>
            <a:fld id="{7143F65B-9EE5-4AC2-9A98-4E0E319B15EB}" type="datetime1">
              <a:rPr lang="en-US" smtClean="0"/>
              <a:pPr/>
              <a:t>7/12/16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3982954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6" y="1854192"/>
            <a:ext cx="5092907" cy="1574808"/>
          </a:xfrm>
        </p:spPr>
        <p:txBody>
          <a:bodyPr anchor="b">
            <a:normAutofit/>
          </a:bodyPr>
          <a:lstStyle>
            <a:lvl1pPr algn="l">
              <a:defRPr sz="3600" b="0"/>
            </a:lvl1pPr>
          </a:lstStyle>
          <a:p>
            <a:r>
              <a:rPr lang="en-US" dirty="0"/>
              <a:t>Click to edit Master title style</a:t>
            </a:r>
          </a:p>
        </p:txBody>
      </p:sp>
      <p:sp>
        <p:nvSpPr>
          <p:cNvPr id="3" name="Picture Placeholder 2"/>
          <p:cNvSpPr>
            <a:spLocks noGrp="1" noChangeAspect="1"/>
          </p:cNvSpPr>
          <p:nvPr>
            <p:ph type="pic" idx="1"/>
          </p:nvPr>
        </p:nvSpPr>
        <p:spPr>
          <a:xfrm>
            <a:off x="6949547" y="1143001"/>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138" indent="0">
              <a:buNone/>
              <a:defRPr sz="1600"/>
            </a:lvl2pPr>
            <a:lvl3pPr marL="914278" indent="0">
              <a:buNone/>
              <a:defRPr sz="1600"/>
            </a:lvl3pPr>
            <a:lvl4pPr marL="1371417" indent="0">
              <a:buNone/>
              <a:defRPr sz="1600"/>
            </a:lvl4pPr>
            <a:lvl5pPr marL="1828556" indent="0">
              <a:buNone/>
              <a:defRPr sz="1600"/>
            </a:lvl5pPr>
            <a:lvl6pPr marL="2285695" indent="0">
              <a:buNone/>
              <a:defRPr sz="1600"/>
            </a:lvl6pPr>
            <a:lvl7pPr marL="2742834" indent="0">
              <a:buNone/>
              <a:defRPr sz="1600"/>
            </a:lvl7pPr>
            <a:lvl8pPr marL="3199973" indent="0">
              <a:buNone/>
              <a:defRPr sz="1600"/>
            </a:lvl8pPr>
            <a:lvl9pPr marL="3657113" indent="0">
              <a:buNone/>
              <a:defRPr sz="1600"/>
            </a:lvl9pPr>
          </a:lstStyle>
          <a:p>
            <a:r>
              <a:rPr lang="en-US" dirty="0"/>
              <a:t>Click icon to add picture</a:t>
            </a:r>
          </a:p>
        </p:txBody>
      </p:sp>
      <p:sp>
        <p:nvSpPr>
          <p:cNvPr id="4" name="Text Placeholder 3"/>
          <p:cNvSpPr>
            <a:spLocks noGrp="1"/>
          </p:cNvSpPr>
          <p:nvPr>
            <p:ph type="body" sz="half" idx="2"/>
          </p:nvPr>
        </p:nvSpPr>
        <p:spPr>
          <a:xfrm>
            <a:off x="1154955" y="3657600"/>
            <a:ext cx="5084979" cy="1371601"/>
          </a:xfrm>
        </p:spPr>
        <p:txBody>
          <a:bodyPr>
            <a:normAutofit/>
          </a:bodyPr>
          <a:lstStyle>
            <a:lvl1pPr marL="0" indent="0">
              <a:buNone/>
              <a:defRPr sz="1500"/>
            </a:lvl1pPr>
            <a:lvl2pPr marL="457138" indent="0">
              <a:buNone/>
              <a:defRPr sz="1200"/>
            </a:lvl2pPr>
            <a:lvl3pPr marL="914278" indent="0">
              <a:buNone/>
              <a:defRPr sz="1100"/>
            </a:lvl3pPr>
            <a:lvl4pPr marL="1371417" indent="0">
              <a:buNone/>
              <a:defRPr sz="900"/>
            </a:lvl4pPr>
            <a:lvl5pPr marL="1828556" indent="0">
              <a:buNone/>
              <a:defRPr sz="900"/>
            </a:lvl5pPr>
            <a:lvl6pPr marL="2285695" indent="0">
              <a:buNone/>
              <a:defRPr sz="900"/>
            </a:lvl6pPr>
            <a:lvl7pPr marL="2742834" indent="0">
              <a:buNone/>
              <a:defRPr sz="900"/>
            </a:lvl7pPr>
            <a:lvl8pPr marL="3199973" indent="0">
              <a:buNone/>
              <a:defRPr sz="900"/>
            </a:lvl8pPr>
            <a:lvl9pPr marL="3657113"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ACDE979-F5D6-41C2-8EF4-34A6912C4ADD}" type="datetime1">
              <a:rPr lang="en-US" smtClean="0"/>
              <a:pPr/>
              <a:t>7/12/16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pPr/>
              <a:t>‹#›</a:t>
            </a:fld>
            <a:endParaRPr lang="en-US" dirty="0"/>
          </a:p>
        </p:txBody>
      </p:sp>
    </p:spTree>
    <p:extLst>
      <p:ext uri="{BB962C8B-B14F-4D97-AF65-F5344CB8AC3E}">
        <p14:creationId xmlns:p14="http://schemas.microsoft.com/office/powerpoint/2010/main" val="1096689772"/>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2.png"/><Relationship Id="rId21" Type="http://schemas.openxmlformats.org/officeDocument/2006/relationships/image" Target="../media/image3.png"/><Relationship Id="rId22" Type="http://schemas.openxmlformats.org/officeDocument/2006/relationships/image" Target="../media/image4.png"/><Relationship Id="rId23" Type="http://schemas.openxmlformats.org/officeDocument/2006/relationships/image" Target="../media/image5.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9.xml"/><Relationship Id="rId12" Type="http://schemas.openxmlformats.org/officeDocument/2006/relationships/theme" Target="../theme/theme2.xml"/><Relationship Id="rId1" Type="http://schemas.openxmlformats.org/officeDocument/2006/relationships/slideLayout" Target="../slideLayouts/slideLayout19.xml"/><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slideLayout" Target="../slideLayouts/slideLayout22.xml"/><Relationship Id="rId5" Type="http://schemas.openxmlformats.org/officeDocument/2006/relationships/slideLayout" Target="../slideLayouts/slideLayout23.xml"/><Relationship Id="rId6" Type="http://schemas.openxmlformats.org/officeDocument/2006/relationships/slideLayout" Target="../slideLayouts/slideLayout24.xml"/><Relationship Id="rId7" Type="http://schemas.openxmlformats.org/officeDocument/2006/relationships/slideLayout" Target="../slideLayouts/slideLayout25.xml"/><Relationship Id="rId8" Type="http://schemas.openxmlformats.org/officeDocument/2006/relationships/slideLayout" Target="../slideLayouts/slideLayout26.xml"/><Relationship Id="rId9" Type="http://schemas.openxmlformats.org/officeDocument/2006/relationships/slideLayout" Target="../slideLayouts/slideLayout27.xml"/><Relationship Id="rId10"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0" cstate="email">
            <a:extLst>
              <a:ext uri="{28A0092B-C50C-407E-A947-70E740481C1C}">
                <a14:useLocalDpi xmlns:a14="http://schemas.microsoft.com/office/drawing/2010/main"/>
              </a:ext>
            </a:extLst>
          </a:blip>
          <a:srcRect l="3613"/>
          <a:stretch/>
        </p:blipFill>
        <p:spPr>
          <a:xfrm>
            <a:off x="1" y="2669686"/>
            <a:ext cx="4037012" cy="4188315"/>
          </a:xfrm>
          <a:prstGeom prst="rect">
            <a:avLst/>
          </a:prstGeom>
        </p:spPr>
      </p:pic>
      <p:pic>
        <p:nvPicPr>
          <p:cNvPr id="7" name="Picture 6"/>
          <p:cNvPicPr>
            <a:picLocks noChangeAspect="1"/>
          </p:cNvPicPr>
          <p:nvPr/>
        </p:nvPicPr>
        <p:blipFill rotWithShape="1">
          <a:blip r:embed="rId21" cstate="email">
            <a:extLst>
              <a:ext uri="{28A0092B-C50C-407E-A947-70E740481C1C}">
                <a14:useLocalDpi xmlns:a14="http://schemas.microsoft.com/office/drawing/2010/main"/>
              </a:ext>
            </a:extLst>
          </a:blip>
          <a:srcRect/>
          <a:stretch/>
        </p:blipFill>
        <p:spPr>
          <a:xfrm>
            <a:off x="1" y="2892347"/>
            <a:ext cx="1522412" cy="2365454"/>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2" cstate="email">
            <a:extLst>
              <a:ext uri="{28A0092B-C50C-407E-A947-70E740481C1C}">
                <a14:useLocalDpi xmlns:a14="http://schemas.microsoft.com/office/drawing/2010/main"/>
              </a:ext>
            </a:extLst>
          </a:blip>
          <a:srcRect/>
          <a:stretch/>
        </p:blipFill>
        <p:spPr>
          <a:xfrm>
            <a:off x="7999413" y="0"/>
            <a:ext cx="1603387" cy="1141407"/>
          </a:xfrm>
          <a:prstGeom prst="rect">
            <a:avLst/>
          </a:prstGeom>
        </p:spPr>
      </p:pic>
      <p:pic>
        <p:nvPicPr>
          <p:cNvPr id="10" name="Picture 9"/>
          <p:cNvPicPr>
            <a:picLocks noChangeAspect="1"/>
          </p:cNvPicPr>
          <p:nvPr/>
        </p:nvPicPr>
        <p:blipFill rotWithShape="1">
          <a:blip r:embed="rId23" cstate="email">
            <a:extLst>
              <a:ext uri="{28A0092B-C50C-407E-A947-70E740481C1C}">
                <a14:useLocalDpi xmlns:a14="http://schemas.microsoft.com/office/drawing/2010/main"/>
              </a:ext>
            </a:extLst>
          </a:blip>
          <a:srcRect b="23320"/>
          <a:stretch/>
        </p:blipFill>
        <p:spPr>
          <a:xfrm>
            <a:off x="8609013" y="6096001"/>
            <a:ext cx="993735"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2" y="452718"/>
            <a:ext cx="9404723" cy="1400530"/>
          </a:xfrm>
          <a:prstGeom prst="rect">
            <a:avLst/>
          </a:prstGeom>
        </p:spPr>
        <p:txBody>
          <a:bodyPr vert="horz" lIns="91427" tIns="45714" rIns="91427" bIns="45714" rtlCol="0" anchor="t">
            <a:noAutofit/>
          </a:bodyPr>
          <a:lstStyle/>
          <a:p>
            <a:r>
              <a:rPr lang="en-US" dirty="0"/>
              <a:t>Click to edit Master title style</a:t>
            </a:r>
          </a:p>
        </p:txBody>
      </p:sp>
      <p:sp>
        <p:nvSpPr>
          <p:cNvPr id="3" name="Text Placeholder 2"/>
          <p:cNvSpPr>
            <a:spLocks noGrp="1"/>
          </p:cNvSpPr>
          <p:nvPr>
            <p:ph type="body" idx="1"/>
          </p:nvPr>
        </p:nvSpPr>
        <p:spPr>
          <a:xfrm>
            <a:off x="1103312" y="2052918"/>
            <a:ext cx="8946541" cy="4195482"/>
          </a:xfrm>
          <a:prstGeom prst="rect">
            <a:avLst/>
          </a:prstGeom>
        </p:spPr>
        <p:txBody>
          <a:bodyPr vert="horz" lIns="91427" tIns="45714" rIns="91427" bIns="4571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rot="5400000">
            <a:off x="10155641" y="1790702"/>
            <a:ext cx="990599" cy="304799"/>
          </a:xfrm>
          <a:prstGeom prst="rect">
            <a:avLst/>
          </a:prstGeom>
        </p:spPr>
        <p:txBody>
          <a:bodyPr vert="horz" lIns="91427" tIns="45714" rIns="91427" bIns="45714" rtlCol="0" anchor="t"/>
          <a:lstStyle>
            <a:lvl1pPr algn="l">
              <a:defRPr sz="1100" b="0" i="0">
                <a:solidFill>
                  <a:schemeClr val="tx1">
                    <a:tint val="75000"/>
                    <a:alpha val="60000"/>
                  </a:schemeClr>
                </a:solidFill>
              </a:defRPr>
            </a:lvl1pPr>
          </a:lstStyle>
          <a:p>
            <a:fld id="{34FCAB36-1927-412D-B2B7-FF877AEB76BF}" type="datetime1">
              <a:rPr lang="en-US" smtClean="0"/>
              <a:pPr/>
              <a:t>7/12/16</a:t>
            </a:fld>
            <a:endParaRPr lang="en-US" dirty="0"/>
          </a:p>
        </p:txBody>
      </p:sp>
      <p:sp>
        <p:nvSpPr>
          <p:cNvPr id="5" name="Footer Placeholder 4"/>
          <p:cNvSpPr>
            <a:spLocks noGrp="1"/>
          </p:cNvSpPr>
          <p:nvPr>
            <p:ph type="ftr" sz="quarter" idx="3"/>
          </p:nvPr>
        </p:nvSpPr>
        <p:spPr>
          <a:xfrm rot="5400000">
            <a:off x="8951575" y="3225298"/>
            <a:ext cx="3859795" cy="304801"/>
          </a:xfrm>
          <a:prstGeom prst="rect">
            <a:avLst/>
          </a:prstGeom>
        </p:spPr>
        <p:txBody>
          <a:bodyPr vert="horz" lIns="91427" tIns="45714" rIns="91427" bIns="45714"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2" y="295730"/>
            <a:ext cx="838199" cy="767686"/>
          </a:xfrm>
          <a:prstGeom prst="rect">
            <a:avLst/>
          </a:prstGeom>
        </p:spPr>
        <p:txBody>
          <a:bodyPr vert="horz" lIns="91427" tIns="45714" rIns="91427" bIns="45714" rtlCol="0" anchor="b"/>
          <a:lstStyle>
            <a:lvl1pPr algn="ctr">
              <a:defRPr sz="2800" b="0" i="0">
                <a:solidFill>
                  <a:schemeClr val="tx1">
                    <a:tint val="75000"/>
                  </a:schemeClr>
                </a:solidFill>
              </a:defRPr>
            </a:lvl1pPr>
          </a:lstStyle>
          <a:p>
            <a:fld id="{D57F1E4F-1CFF-5643-939E-02111984F565}" type="slidenum">
              <a:rPr lang="en-US" dirty="0"/>
              <a:pPr/>
              <a:t>‹#›</a:t>
            </a:fld>
            <a:endParaRPr lang="en-US" dirty="0"/>
          </a:p>
        </p:txBody>
      </p:sp>
    </p:spTree>
    <p:extLst>
      <p:ext uri="{BB962C8B-B14F-4D97-AF65-F5344CB8AC3E}">
        <p14:creationId xmlns:p14="http://schemas.microsoft.com/office/powerpoint/2010/main" val="492067917"/>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735" r:id="rId18"/>
  </p:sldLayoutIdLst>
  <p:hf hdr="0" ftr="0" dt="0"/>
  <p:txStyles>
    <p:titleStyle>
      <a:lvl1pPr algn="l" defTabSz="457138" rtl="0" eaLnBrk="1" latinLnBrk="0" hangingPunct="1">
        <a:spcBef>
          <a:spcPct val="0"/>
        </a:spcBef>
        <a:buNone/>
        <a:defRPr sz="43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855" indent="-342855" algn="l" defTabSz="457138"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851" indent="-285712" algn="l" defTabSz="457138" rtl="0" eaLnBrk="1" latinLnBrk="0" hangingPunct="1">
        <a:spcBef>
          <a:spcPts val="1000"/>
        </a:spcBef>
        <a:spcAft>
          <a:spcPts val="0"/>
        </a:spcAft>
        <a:buClr>
          <a:schemeClr val="accent1"/>
        </a:buClr>
        <a:buSzPct val="80000"/>
        <a:buFont typeface="Wingdings 3" charset="2"/>
        <a:buChar char=""/>
        <a:defRPr sz="1900" b="0" i="0" kern="1200">
          <a:solidFill>
            <a:schemeClr val="tx1"/>
          </a:solidFill>
          <a:latin typeface="+mj-lt"/>
          <a:ea typeface="+mj-ea"/>
          <a:cs typeface="+mj-cs"/>
        </a:defRPr>
      </a:lvl2pPr>
      <a:lvl3pPr marL="1142848" indent="-228570" algn="l" defTabSz="457138"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599986"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4pPr>
      <a:lvl5pPr marL="205712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5pPr>
      <a:lvl6pPr marL="251426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6pPr>
      <a:lvl7pPr marL="297140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7pPr>
      <a:lvl8pPr marL="342854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8pPr>
      <a:lvl9pPr marL="3885681"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9pPr>
    </p:bodyStyle>
    <p:otherStyle>
      <a:defPPr>
        <a:defRPr lang="en-US"/>
      </a:defPPr>
      <a:lvl1pPr marL="0" algn="l" defTabSz="457138" rtl="0" eaLnBrk="1" latinLnBrk="0" hangingPunct="1">
        <a:defRPr sz="1900" kern="1200">
          <a:solidFill>
            <a:schemeClr val="tx1"/>
          </a:solidFill>
          <a:latin typeface="+mn-lt"/>
          <a:ea typeface="+mn-ea"/>
          <a:cs typeface="+mn-cs"/>
        </a:defRPr>
      </a:lvl1pPr>
      <a:lvl2pPr marL="457138" algn="l" defTabSz="457138" rtl="0" eaLnBrk="1" latinLnBrk="0" hangingPunct="1">
        <a:defRPr sz="1900" kern="1200">
          <a:solidFill>
            <a:schemeClr val="tx1"/>
          </a:solidFill>
          <a:latin typeface="+mn-lt"/>
          <a:ea typeface="+mn-ea"/>
          <a:cs typeface="+mn-cs"/>
        </a:defRPr>
      </a:lvl2pPr>
      <a:lvl3pPr marL="914278" algn="l" defTabSz="457138" rtl="0" eaLnBrk="1" latinLnBrk="0" hangingPunct="1">
        <a:defRPr sz="1900" kern="1200">
          <a:solidFill>
            <a:schemeClr val="tx1"/>
          </a:solidFill>
          <a:latin typeface="+mn-lt"/>
          <a:ea typeface="+mn-ea"/>
          <a:cs typeface="+mn-cs"/>
        </a:defRPr>
      </a:lvl3pPr>
      <a:lvl4pPr marL="1371417" algn="l" defTabSz="457138" rtl="0" eaLnBrk="1" latinLnBrk="0" hangingPunct="1">
        <a:defRPr sz="1900" kern="1200">
          <a:solidFill>
            <a:schemeClr val="tx1"/>
          </a:solidFill>
          <a:latin typeface="+mn-lt"/>
          <a:ea typeface="+mn-ea"/>
          <a:cs typeface="+mn-cs"/>
        </a:defRPr>
      </a:lvl4pPr>
      <a:lvl5pPr marL="1828556" algn="l" defTabSz="457138" rtl="0" eaLnBrk="1" latinLnBrk="0" hangingPunct="1">
        <a:defRPr sz="1900" kern="1200">
          <a:solidFill>
            <a:schemeClr val="tx1"/>
          </a:solidFill>
          <a:latin typeface="+mn-lt"/>
          <a:ea typeface="+mn-ea"/>
          <a:cs typeface="+mn-cs"/>
        </a:defRPr>
      </a:lvl5pPr>
      <a:lvl6pPr marL="2285695" algn="l" defTabSz="457138" rtl="0" eaLnBrk="1" latinLnBrk="0" hangingPunct="1">
        <a:defRPr sz="1900" kern="1200">
          <a:solidFill>
            <a:schemeClr val="tx1"/>
          </a:solidFill>
          <a:latin typeface="+mn-lt"/>
          <a:ea typeface="+mn-ea"/>
          <a:cs typeface="+mn-cs"/>
        </a:defRPr>
      </a:lvl6pPr>
      <a:lvl7pPr marL="2742834" algn="l" defTabSz="457138" rtl="0" eaLnBrk="1" latinLnBrk="0" hangingPunct="1">
        <a:defRPr sz="1900" kern="1200">
          <a:solidFill>
            <a:schemeClr val="tx1"/>
          </a:solidFill>
          <a:latin typeface="+mn-lt"/>
          <a:ea typeface="+mn-ea"/>
          <a:cs typeface="+mn-cs"/>
        </a:defRPr>
      </a:lvl7pPr>
      <a:lvl8pPr marL="3199973" algn="l" defTabSz="457138" rtl="0" eaLnBrk="1" latinLnBrk="0" hangingPunct="1">
        <a:defRPr sz="1900" kern="1200">
          <a:solidFill>
            <a:schemeClr val="tx1"/>
          </a:solidFill>
          <a:latin typeface="+mn-lt"/>
          <a:ea typeface="+mn-ea"/>
          <a:cs typeface="+mn-cs"/>
        </a:defRPr>
      </a:lvl8pPr>
      <a:lvl9pPr marL="3657113" algn="l" defTabSz="457138"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27" tIns="45714" rIns="91427" bIns="45714"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4"/>
            <a:ext cx="10515600" cy="4351339"/>
          </a:xfrm>
          <a:prstGeom prst="rect">
            <a:avLst/>
          </a:prstGeom>
        </p:spPr>
        <p:txBody>
          <a:bodyPr vert="horz" lIns="91427" tIns="45714" rIns="91427"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2"/>
            <a:ext cx="2743200" cy="365125"/>
          </a:xfrm>
          <a:prstGeom prst="rect">
            <a:avLst/>
          </a:prstGeom>
        </p:spPr>
        <p:txBody>
          <a:bodyPr vert="horz" lIns="91427" tIns="45714" rIns="91427" bIns="45714" rtlCol="0" anchor="ctr"/>
          <a:lstStyle>
            <a:lvl1pPr algn="l">
              <a:defRPr sz="1200">
                <a:solidFill>
                  <a:schemeClr val="tx1">
                    <a:tint val="75000"/>
                  </a:schemeClr>
                </a:solidFill>
              </a:defRPr>
            </a:lvl1pPr>
          </a:lstStyle>
          <a:p>
            <a:fld id="{5914471D-9CCD-4A81-AE93-D270E8798F72}" type="datetime1">
              <a:rPr lang="en-US" smtClean="0"/>
              <a:pPr/>
              <a:t>7/12/16</a:t>
            </a:fld>
            <a:endParaRPr lang="en-IN"/>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27" tIns="45714" rIns="91427" bIns="45714"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27" tIns="45714" rIns="91427" bIns="45714" rtlCol="0" anchor="ctr"/>
          <a:lstStyle>
            <a:lvl1pPr algn="r">
              <a:defRPr sz="1200">
                <a:solidFill>
                  <a:schemeClr val="tx1">
                    <a:tint val="75000"/>
                  </a:schemeClr>
                </a:solidFill>
              </a:defRPr>
            </a:lvl1pPr>
          </a:lstStyle>
          <a:p>
            <a:fld id="{70287D02-AD99-46D3-8350-6F3ACA596EAE}" type="slidenum">
              <a:rPr lang="en-IN" smtClean="0"/>
              <a:pPr/>
              <a:t>‹#›</a:t>
            </a:fld>
            <a:endParaRPr lang="en-IN"/>
          </a:p>
        </p:txBody>
      </p:sp>
    </p:spTree>
    <p:extLst>
      <p:ext uri="{BB962C8B-B14F-4D97-AF65-F5344CB8AC3E}">
        <p14:creationId xmlns:p14="http://schemas.microsoft.com/office/powerpoint/2010/main" val="368516450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2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0" indent="-228570" algn="l" defTabSz="9142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08" indent="-228570" algn="l" defTabSz="9142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48" indent="-228570" algn="l" defTabSz="9142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986"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125"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265"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403"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543"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5681" indent="-228570" algn="l" defTabSz="914278"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en-US"/>
      </a:defPPr>
      <a:lvl1pPr marL="0" algn="l" defTabSz="914278" rtl="0" eaLnBrk="1" latinLnBrk="0" hangingPunct="1">
        <a:defRPr sz="1900" kern="1200">
          <a:solidFill>
            <a:schemeClr val="tx1"/>
          </a:solidFill>
          <a:latin typeface="+mn-lt"/>
          <a:ea typeface="+mn-ea"/>
          <a:cs typeface="+mn-cs"/>
        </a:defRPr>
      </a:lvl1pPr>
      <a:lvl2pPr marL="457138" algn="l" defTabSz="914278" rtl="0" eaLnBrk="1" latinLnBrk="0" hangingPunct="1">
        <a:defRPr sz="1900" kern="1200">
          <a:solidFill>
            <a:schemeClr val="tx1"/>
          </a:solidFill>
          <a:latin typeface="+mn-lt"/>
          <a:ea typeface="+mn-ea"/>
          <a:cs typeface="+mn-cs"/>
        </a:defRPr>
      </a:lvl2pPr>
      <a:lvl3pPr marL="914278" algn="l" defTabSz="914278" rtl="0" eaLnBrk="1" latinLnBrk="0" hangingPunct="1">
        <a:defRPr sz="1900" kern="1200">
          <a:solidFill>
            <a:schemeClr val="tx1"/>
          </a:solidFill>
          <a:latin typeface="+mn-lt"/>
          <a:ea typeface="+mn-ea"/>
          <a:cs typeface="+mn-cs"/>
        </a:defRPr>
      </a:lvl3pPr>
      <a:lvl4pPr marL="1371417" algn="l" defTabSz="914278" rtl="0" eaLnBrk="1" latinLnBrk="0" hangingPunct="1">
        <a:defRPr sz="1900" kern="1200">
          <a:solidFill>
            <a:schemeClr val="tx1"/>
          </a:solidFill>
          <a:latin typeface="+mn-lt"/>
          <a:ea typeface="+mn-ea"/>
          <a:cs typeface="+mn-cs"/>
        </a:defRPr>
      </a:lvl4pPr>
      <a:lvl5pPr marL="1828556" algn="l" defTabSz="914278" rtl="0" eaLnBrk="1" latinLnBrk="0" hangingPunct="1">
        <a:defRPr sz="1900" kern="1200">
          <a:solidFill>
            <a:schemeClr val="tx1"/>
          </a:solidFill>
          <a:latin typeface="+mn-lt"/>
          <a:ea typeface="+mn-ea"/>
          <a:cs typeface="+mn-cs"/>
        </a:defRPr>
      </a:lvl5pPr>
      <a:lvl6pPr marL="2285695" algn="l" defTabSz="914278" rtl="0" eaLnBrk="1" latinLnBrk="0" hangingPunct="1">
        <a:defRPr sz="1900" kern="1200">
          <a:solidFill>
            <a:schemeClr val="tx1"/>
          </a:solidFill>
          <a:latin typeface="+mn-lt"/>
          <a:ea typeface="+mn-ea"/>
          <a:cs typeface="+mn-cs"/>
        </a:defRPr>
      </a:lvl6pPr>
      <a:lvl7pPr marL="2742834" algn="l" defTabSz="914278" rtl="0" eaLnBrk="1" latinLnBrk="0" hangingPunct="1">
        <a:defRPr sz="1900" kern="1200">
          <a:solidFill>
            <a:schemeClr val="tx1"/>
          </a:solidFill>
          <a:latin typeface="+mn-lt"/>
          <a:ea typeface="+mn-ea"/>
          <a:cs typeface="+mn-cs"/>
        </a:defRPr>
      </a:lvl7pPr>
      <a:lvl8pPr marL="3199973" algn="l" defTabSz="914278" rtl="0" eaLnBrk="1" latinLnBrk="0" hangingPunct="1">
        <a:defRPr sz="1900" kern="1200">
          <a:solidFill>
            <a:schemeClr val="tx1"/>
          </a:solidFill>
          <a:latin typeface="+mn-lt"/>
          <a:ea typeface="+mn-ea"/>
          <a:cs typeface="+mn-cs"/>
        </a:defRPr>
      </a:lvl8pPr>
      <a:lvl9pPr marL="3657113" algn="l" defTabSz="91427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jpeg"/><Relationship Id="rId6" Type="http://schemas.openxmlformats.org/officeDocument/2006/relationships/image" Target="../media/image9.jpeg"/><Relationship Id="rId7" Type="http://schemas.openxmlformats.org/officeDocument/2006/relationships/image" Target="../media/image10.png"/><Relationship Id="rId8"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6.png"/><Relationship Id="rId3" Type="http://schemas.openxmlformats.org/officeDocument/2006/relationships/image" Target="../media/image3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39.emf"/><Relationship Id="rId5" Type="http://schemas.openxmlformats.org/officeDocument/2006/relationships/image" Target="../media/image40.emf"/><Relationship Id="rId6" Type="http://schemas.openxmlformats.org/officeDocument/2006/relationships/image" Target="../media/image41.pn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 Id="rId3" Type="http://schemas.openxmlformats.org/officeDocument/2006/relationships/image" Target="../media/image46.gif"/></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55.png"/></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jpeg"/><Relationship Id="rId5" Type="http://schemas.openxmlformats.org/officeDocument/2006/relationships/image" Target="../media/image65.png"/><Relationship Id="rId6" Type="http://schemas.openxmlformats.org/officeDocument/2006/relationships/image" Target="../media/image66.jpeg"/><Relationship Id="rId7" Type="http://schemas.openxmlformats.org/officeDocument/2006/relationships/image" Target="../media/image67.gif"/><Relationship Id="rId8" Type="http://schemas.openxmlformats.org/officeDocument/2006/relationships/image" Target="../media/image68.jpeg"/><Relationship Id="rId9" Type="http://schemas.openxmlformats.org/officeDocument/2006/relationships/image" Target="../media/image69.jpeg"/><Relationship Id="rId1" Type="http://schemas.openxmlformats.org/officeDocument/2006/relationships/slideLayout" Target="../slideLayouts/slideLayout4.xml"/><Relationship Id="rId2" Type="http://schemas.openxmlformats.org/officeDocument/2006/relationships/image" Target="../media/image62.jpe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6" Type="http://schemas.openxmlformats.org/officeDocument/2006/relationships/image" Target="../media/image15.jpeg"/><Relationship Id="rId7" Type="http://schemas.openxmlformats.org/officeDocument/2006/relationships/image" Target="../media/image16.jpeg"/><Relationship Id="rId8"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1" Type="http://schemas.openxmlformats.org/officeDocument/2006/relationships/hyperlink" Target="http://journals.ametsoc.org/author/Rathore,+L+S" TargetMode="External"/><Relationship Id="rId12" Type="http://schemas.openxmlformats.org/officeDocument/2006/relationships/hyperlink" Target="http://journals.ametsoc.org/author/Gopalakrishnan,+S+G" TargetMode="External"/><Relationship Id="rId13" Type="http://schemas.openxmlformats.org/officeDocument/2006/relationships/hyperlink" Target="http://journals.ametsoc.org/author/Niyogi,+Dev" TargetMode="External"/><Relationship Id="rId14" Type="http://schemas.openxmlformats.org/officeDocument/2006/relationships/image" Target="../media/image73.jpeg"/><Relationship Id="rId1" Type="http://schemas.openxmlformats.org/officeDocument/2006/relationships/slideLayout" Target="../slideLayouts/slideLayout4.xml"/><Relationship Id="rId2" Type="http://schemas.openxmlformats.org/officeDocument/2006/relationships/image" Target="../media/image70.png"/><Relationship Id="rId3" Type="http://schemas.openxmlformats.org/officeDocument/2006/relationships/image" Target="../media/image71.emf"/><Relationship Id="rId4" Type="http://schemas.openxmlformats.org/officeDocument/2006/relationships/image" Target="../media/image72.emf"/><Relationship Id="rId5" Type="http://schemas.openxmlformats.org/officeDocument/2006/relationships/hyperlink" Target="http://journals.ametsoc.org/author/Mohanty,+U+C" TargetMode="External"/><Relationship Id="rId6" Type="http://schemas.openxmlformats.org/officeDocument/2006/relationships/hyperlink" Target="http://journals.ametsoc.org/author/Osuri,+Krishna+K" TargetMode="External"/><Relationship Id="rId7" Type="http://schemas.openxmlformats.org/officeDocument/2006/relationships/hyperlink" Target="http://journals.ametsoc.org/author/Tallapragada,+Vijay" TargetMode="External"/><Relationship Id="rId8" Type="http://schemas.openxmlformats.org/officeDocument/2006/relationships/hyperlink" Target="http://journals.ametsoc.org/author/Marks,+Frank+D" TargetMode="External"/><Relationship Id="rId9" Type="http://schemas.openxmlformats.org/officeDocument/2006/relationships/hyperlink" Target="http://journals.ametsoc.org/author/Pattanayak,+Sujata" TargetMode="External"/><Relationship Id="rId10" Type="http://schemas.openxmlformats.org/officeDocument/2006/relationships/hyperlink" Target="http://journals.ametsoc.org/author/Mohapatra,+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4" Type="http://schemas.openxmlformats.org/officeDocument/2006/relationships/image" Target="../media/image75.png"/><Relationship Id="rId5" Type="http://schemas.openxmlformats.org/officeDocument/2006/relationships/image" Target="../media/image76.png"/><Relationship Id="rId1" Type="http://schemas.openxmlformats.org/officeDocument/2006/relationships/slideLayout" Target="../slideLayouts/slideLayout4.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jpeg"/><Relationship Id="rId6" Type="http://schemas.openxmlformats.org/officeDocument/2006/relationships/image" Target="../media/image80.jpeg"/><Relationship Id="rId7" Type="http://schemas.openxmlformats.org/officeDocument/2006/relationships/image" Target="../media/image81.gif"/><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82.gif"/><Relationship Id="rId5" Type="http://schemas.openxmlformats.org/officeDocument/2006/relationships/image" Target="../media/image83.gif"/><Relationship Id="rId6" Type="http://schemas.openxmlformats.org/officeDocument/2006/relationships/image" Target="../media/image84.jpe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5" Type="http://schemas.openxmlformats.org/officeDocument/2006/relationships/image" Target="../media/image8.jpeg"/><Relationship Id="rId6" Type="http://schemas.openxmlformats.org/officeDocument/2006/relationships/image" Target="../media/image87.emf"/><Relationship Id="rId7" Type="http://schemas.openxmlformats.org/officeDocument/2006/relationships/image" Target="../media/image88.emf"/><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png"/><Relationship Id="rId6" Type="http://schemas.openxmlformats.org/officeDocument/2006/relationships/image" Target="../media/image92.png"/><Relationship Id="rId7" Type="http://schemas.openxmlformats.org/officeDocument/2006/relationships/image" Target="../media/image10.png"/><Relationship Id="rId8"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93.png"/></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jpeg"/><Relationship Id="rId1" Type="http://schemas.openxmlformats.org/officeDocument/2006/relationships/slideLayout" Target="../slideLayouts/slideLayout1.xml"/><Relationship Id="rId2"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image" Target="../media/image28.wmf"/><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9.jpeg"/></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jpeg"/><Relationship Id="rId6" Type="http://schemas.openxmlformats.org/officeDocument/2006/relationships/image" Target="../media/image33.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94646" y="1495092"/>
            <a:ext cx="10266475" cy="1083543"/>
          </a:xfrm>
        </p:spPr>
        <p:txBody>
          <a:bodyPr/>
          <a:lstStyle/>
          <a:p>
            <a:pPr algn="ctr"/>
            <a:r>
              <a:rPr lang="en-US" sz="3600" dirty="0" smtClean="0">
                <a:solidFill>
                  <a:schemeClr val="tx1"/>
                </a:solidFill>
                <a:latin typeface="Calibri" pitchFamily="34" charset="0"/>
              </a:rPr>
              <a:t>Advances and Challenges in Tropical Cyclone Track, Structure and Intensity Predictions</a:t>
            </a:r>
            <a:endParaRPr lang="en-US" sz="3600" dirty="0">
              <a:solidFill>
                <a:schemeClr val="tx1"/>
              </a:solidFill>
              <a:latin typeface="Calibri" pitchFamily="34" charset="0"/>
            </a:endParaRPr>
          </a:p>
        </p:txBody>
      </p:sp>
      <p:sp>
        <p:nvSpPr>
          <p:cNvPr id="3" name="Subtitle 2"/>
          <p:cNvSpPr>
            <a:spLocks noGrp="1"/>
          </p:cNvSpPr>
          <p:nvPr>
            <p:ph type="subTitle" idx="1"/>
          </p:nvPr>
        </p:nvSpPr>
        <p:spPr>
          <a:xfrm>
            <a:off x="706323" y="2954523"/>
            <a:ext cx="10195441" cy="1148136"/>
          </a:xfrm>
        </p:spPr>
        <p:txBody>
          <a:bodyPr>
            <a:normAutofit/>
          </a:bodyPr>
          <a:lstStyle/>
          <a:p>
            <a:pPr algn="ctr"/>
            <a:r>
              <a:rPr lang="en-US" i="1" dirty="0">
                <a:solidFill>
                  <a:schemeClr val="tx1"/>
                </a:solidFill>
                <a:latin typeface="Calibri" pitchFamily="34" charset="0"/>
              </a:rPr>
              <a:t>Sundararaman</a:t>
            </a:r>
            <a:r>
              <a:rPr lang="en-US" i="1" baseline="0" dirty="0">
                <a:solidFill>
                  <a:schemeClr val="tx1"/>
                </a:solidFill>
                <a:latin typeface="Calibri" pitchFamily="34" charset="0"/>
              </a:rPr>
              <a:t> gopalakrishnan  (gopal)</a:t>
            </a:r>
          </a:p>
          <a:p>
            <a:pPr algn="ctr"/>
            <a:r>
              <a:rPr lang="en-US" i="1" baseline="0" dirty="0">
                <a:solidFill>
                  <a:schemeClr val="tx1"/>
                </a:solidFill>
                <a:latin typeface="Calibri" pitchFamily="34" charset="0"/>
              </a:rPr>
              <a:t>noaa/aoml/Hurricane research division, Miami, FL, USA</a:t>
            </a:r>
          </a:p>
          <a:p>
            <a:endParaRPr lang="en-US" b="1" dirty="0"/>
          </a:p>
          <a:p>
            <a:pPr algn="ctr"/>
            <a:endParaRPr lang="en-US" sz="2000" b="1" i="0" kern="1200" cap="all" dirty="0">
              <a:solidFill>
                <a:schemeClr val="accent1">
                  <a:lumMod val="60000"/>
                  <a:lumOff val="40000"/>
                </a:schemeClr>
              </a:solidFill>
              <a:effectLst/>
              <a:latin typeface="+mj-lt"/>
              <a:ea typeface="+mj-ea"/>
              <a:cs typeface="+mj-cs"/>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7923" y="5493948"/>
            <a:ext cx="987815" cy="983052"/>
          </a:xfrm>
          <a:prstGeom prst="rect">
            <a:avLst/>
          </a:prstGeom>
        </p:spPr>
      </p:pic>
      <p:pic>
        <p:nvPicPr>
          <p:cNvPr id="9" name="Picture 8"/>
          <p:cNvPicPr>
            <a:picLocks noChangeAspect="1"/>
          </p:cNvPicPr>
          <p:nvPr/>
        </p:nvPicPr>
        <p:blipFill>
          <a:blip r:embed="rId4"/>
          <a:stretch>
            <a:fillRect/>
          </a:stretch>
        </p:blipFill>
        <p:spPr>
          <a:xfrm>
            <a:off x="10480675" y="5486400"/>
            <a:ext cx="1183753" cy="1185593"/>
          </a:xfrm>
          <a:prstGeom prst="rect">
            <a:avLst/>
          </a:prstGeom>
        </p:spPr>
      </p:pic>
      <p:pic>
        <p:nvPicPr>
          <p:cNvPr id="8"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236727" y="5486400"/>
            <a:ext cx="7743705" cy="107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txBox="1"/>
          <p:nvPr/>
        </p:nvSpPr>
        <p:spPr>
          <a:xfrm>
            <a:off x="2236727" y="4901625"/>
            <a:ext cx="7412824" cy="584775"/>
          </a:xfrm>
          <a:prstGeom prst="rect">
            <a:avLst/>
          </a:prstGeom>
        </p:spPr>
        <p:txBody>
          <a:bodyPr wrap="square">
            <a:spAutoFit/>
          </a:bodyPr>
          <a:lstStyle/>
          <a:p>
            <a:pPr algn="ctr"/>
            <a:endParaRPr lang="en-US" sz="1600" dirty="0">
              <a:solidFill>
                <a:srgbClr val="FFFF00"/>
              </a:solidFill>
            </a:endParaRPr>
          </a:p>
          <a:p>
            <a:pPr algn="ctr"/>
            <a:r>
              <a:rPr lang="en-US" sz="1600" i="1" u="none" dirty="0" smtClean="0">
                <a:latin typeface="Calibri" pitchFamily="34" charset="0"/>
              </a:rPr>
              <a:t>Presented</a:t>
            </a:r>
            <a:r>
              <a:rPr lang="en-US" sz="1600" i="1" dirty="0">
                <a:latin typeface="Calibri" pitchFamily="34" charset="0"/>
              </a:rPr>
              <a:t> </a:t>
            </a:r>
            <a:r>
              <a:rPr lang="en-US" sz="1600" i="1" dirty="0" smtClean="0">
                <a:latin typeface="Calibri" pitchFamily="34" charset="0"/>
              </a:rPr>
              <a:t>at the Shanghai Typhoon Institute, CMA, December 2016</a:t>
            </a:r>
            <a:endParaRPr lang="en-US" sz="1600" i="1" u="none" dirty="0">
              <a:latin typeface="Calibri" pitchFamily="34" charset="0"/>
            </a:endParaRPr>
          </a:p>
        </p:txBody>
      </p:sp>
      <p:pic>
        <p:nvPicPr>
          <p:cNvPr id="11" name="Picture 2" descr="Three Storms"/>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4680" y="0"/>
            <a:ext cx="12216680" cy="681337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7"/>
          <p:cNvSpPr txBox="1">
            <a:spLocks noChangeArrowheads="1"/>
          </p:cNvSpPr>
          <p:nvPr/>
        </p:nvSpPr>
        <p:spPr>
          <a:xfrm>
            <a:off x="263352" y="1412776"/>
            <a:ext cx="6480720" cy="1584176"/>
          </a:xfrm>
          <a:prstGeom prst="rect">
            <a:avLst/>
          </a:prstGeom>
        </p:spPr>
        <p:txBody>
          <a:bodyPr vert="horz" lIns="91427" tIns="45714" rIns="91427" bIns="45714" rtlCol="0" anchor="b">
            <a:noAutofit/>
          </a:bodyPr>
          <a:lstStyle>
            <a:lvl1pPr algn="l" defTabSz="457138" rtl="0" eaLnBrk="1" latinLnBrk="0" hangingPunct="1">
              <a:spcBef>
                <a:spcPct val="0"/>
              </a:spcBef>
              <a:buNone/>
              <a:defRPr sz="7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3600" dirty="0" smtClean="0">
                <a:latin typeface="Calibri" pitchFamily="34" charset="0"/>
              </a:rPr>
              <a:t>Advances and Challenges in Tropical Cyclone Track, Structure and Intensity Predictions</a:t>
            </a:r>
            <a:endParaRPr lang="en-US" sz="3600" dirty="0">
              <a:ea typeface="ＭＳ Ｐゴシック" pitchFamily="64" charset="-128"/>
              <a:cs typeface="ＭＳ Ｐゴシック" pitchFamily="64" charset="-128"/>
            </a:endParaRPr>
          </a:p>
        </p:txBody>
      </p:sp>
      <p:sp>
        <p:nvSpPr>
          <p:cNvPr id="14" name="Subtitle 2"/>
          <p:cNvSpPr txBox="1">
            <a:spLocks/>
          </p:cNvSpPr>
          <p:nvPr/>
        </p:nvSpPr>
        <p:spPr>
          <a:xfrm>
            <a:off x="5943140" y="3187389"/>
            <a:ext cx="5913500" cy="1249723"/>
          </a:xfrm>
          <a:prstGeom prst="rect">
            <a:avLst/>
          </a:prstGeom>
        </p:spPr>
        <p:txBody>
          <a:bodyPr vert="horz" lIns="91427" tIns="45714" rIns="91427" bIns="45714" rtlCol="0" anchor="t">
            <a:normAutofit/>
          </a:bodyPr>
          <a:lstStyle>
            <a:lvl1pPr marL="0" indent="0" algn="l" defTabSz="457138" rtl="0" eaLnBrk="1" latinLnBrk="0" hangingPunct="1">
              <a:spcBef>
                <a:spcPts val="1000"/>
              </a:spcBef>
              <a:spcAft>
                <a:spcPts val="0"/>
              </a:spcAft>
              <a:buClr>
                <a:schemeClr val="accent1"/>
              </a:buClr>
              <a:buSzPct val="80000"/>
              <a:buFont typeface="Wingdings 3" charset="2"/>
              <a:buNone/>
              <a:defRPr sz="2000" b="0" i="0" kern="1200" cap="all">
                <a:solidFill>
                  <a:schemeClr val="accent1"/>
                </a:solidFill>
                <a:latin typeface="+mj-lt"/>
                <a:ea typeface="+mj-ea"/>
                <a:cs typeface="+mj-cs"/>
              </a:defRPr>
            </a:lvl1pPr>
            <a:lvl2pPr marL="457138" indent="0" algn="ctr" defTabSz="457138" rtl="0" eaLnBrk="1" latinLnBrk="0" hangingPunct="1">
              <a:spcBef>
                <a:spcPts val="1000"/>
              </a:spcBef>
              <a:spcAft>
                <a:spcPts val="0"/>
              </a:spcAft>
              <a:buClr>
                <a:schemeClr val="accent1"/>
              </a:buClr>
              <a:buSzPct val="80000"/>
              <a:buFont typeface="Wingdings 3" charset="2"/>
              <a:buNone/>
              <a:defRPr sz="1900" b="0" i="0" kern="1200">
                <a:solidFill>
                  <a:schemeClr val="tx1">
                    <a:tint val="75000"/>
                  </a:schemeClr>
                </a:solidFill>
                <a:latin typeface="+mj-lt"/>
                <a:ea typeface="+mj-ea"/>
                <a:cs typeface="+mj-cs"/>
              </a:defRPr>
            </a:lvl2pPr>
            <a:lvl3pPr marL="914278" indent="0" algn="ctr" defTabSz="457138" rtl="0" eaLnBrk="1" latinLnBrk="0" hangingPunct="1">
              <a:spcBef>
                <a:spcPts val="1000"/>
              </a:spcBef>
              <a:spcAft>
                <a:spcPts val="0"/>
              </a:spcAft>
              <a:buClr>
                <a:schemeClr val="accent1"/>
              </a:buClr>
              <a:buSzPct val="80000"/>
              <a:buFont typeface="Wingdings 3" charset="2"/>
              <a:buNone/>
              <a:defRPr sz="1600" b="0" i="0" kern="1200">
                <a:solidFill>
                  <a:schemeClr val="tx1">
                    <a:tint val="75000"/>
                  </a:schemeClr>
                </a:solidFill>
                <a:latin typeface="+mj-lt"/>
                <a:ea typeface="+mj-ea"/>
                <a:cs typeface="+mj-cs"/>
              </a:defRPr>
            </a:lvl3pPr>
            <a:lvl4pPr marL="1371417"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4pPr>
            <a:lvl5pPr marL="1828556"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5pPr>
            <a:lvl6pPr marL="2285695"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6pPr>
            <a:lvl7pPr marL="2742834"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7pPr>
            <a:lvl8pPr marL="3199973"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8pPr>
            <a:lvl9pPr marL="3657113" indent="0" algn="ctr" defTabSz="457138" rtl="0" eaLnBrk="1" latinLnBrk="0" hangingPunct="1">
              <a:spcBef>
                <a:spcPts val="1000"/>
              </a:spcBef>
              <a:spcAft>
                <a:spcPts val="0"/>
              </a:spcAft>
              <a:buClr>
                <a:schemeClr val="accent1"/>
              </a:buClr>
              <a:buSzPct val="80000"/>
              <a:buFont typeface="Wingdings 3" charset="2"/>
              <a:buNone/>
              <a:defRPr sz="1500" b="0" i="0" kern="1200">
                <a:solidFill>
                  <a:schemeClr val="tx1">
                    <a:tint val="75000"/>
                  </a:schemeClr>
                </a:solidFill>
                <a:latin typeface="+mj-lt"/>
                <a:ea typeface="+mj-ea"/>
                <a:cs typeface="+mj-cs"/>
              </a:defRPr>
            </a:lvl9pPr>
          </a:lstStyle>
          <a:p>
            <a:r>
              <a:rPr lang="en-US" sz="1600" b="1" i="1" dirty="0" err="1" smtClean="0">
                <a:solidFill>
                  <a:schemeClr val="tx1"/>
                </a:solidFill>
                <a:latin typeface="Calibri" panose="020F0502020204030204" pitchFamily="34" charset="0"/>
              </a:rPr>
              <a:t>Sundararaman</a:t>
            </a:r>
            <a:r>
              <a:rPr lang="en-US" sz="1600" b="1" i="1" dirty="0" smtClean="0">
                <a:solidFill>
                  <a:schemeClr val="tx1"/>
                </a:solidFill>
                <a:latin typeface="Calibri" panose="020F0502020204030204" pitchFamily="34" charset="0"/>
              </a:rPr>
              <a:t> </a:t>
            </a:r>
            <a:r>
              <a:rPr lang="en-US" sz="1600" b="1" i="1" dirty="0" err="1" smtClean="0">
                <a:solidFill>
                  <a:schemeClr val="tx1"/>
                </a:solidFill>
                <a:latin typeface="Calibri" panose="020F0502020204030204" pitchFamily="34" charset="0"/>
              </a:rPr>
              <a:t>Gopalakrishnan</a:t>
            </a:r>
            <a:r>
              <a:rPr lang="en-US" sz="1600" b="1" i="1" dirty="0" smtClean="0">
                <a:solidFill>
                  <a:schemeClr val="tx1"/>
                </a:solidFill>
                <a:latin typeface="Calibri" panose="020F0502020204030204" pitchFamily="34" charset="0"/>
              </a:rPr>
              <a:t>  (</a:t>
            </a:r>
            <a:r>
              <a:rPr lang="en-US" sz="1600" b="1" i="1" dirty="0" err="1" smtClean="0">
                <a:solidFill>
                  <a:schemeClr val="tx1"/>
                </a:solidFill>
                <a:latin typeface="Calibri" panose="020F0502020204030204" pitchFamily="34" charset="0"/>
              </a:rPr>
              <a:t>gopal</a:t>
            </a:r>
            <a:r>
              <a:rPr lang="en-US" sz="1600" b="1" i="1" dirty="0" smtClean="0">
                <a:solidFill>
                  <a:schemeClr val="tx1"/>
                </a:solidFill>
                <a:latin typeface="Calibri" panose="020F0502020204030204" pitchFamily="34" charset="0"/>
              </a:rPr>
              <a:t>)</a:t>
            </a:r>
          </a:p>
          <a:p>
            <a:r>
              <a:rPr lang="en-US" sz="1600" b="1" i="1" dirty="0" smtClean="0">
                <a:solidFill>
                  <a:schemeClr val="tx1"/>
                </a:solidFill>
                <a:latin typeface="Calibri" panose="020F0502020204030204" pitchFamily="34" charset="0"/>
              </a:rPr>
              <a:t>Modeling Team leader and </a:t>
            </a:r>
            <a:r>
              <a:rPr lang="en-US" sz="1600" b="1" i="1" dirty="0" err="1" smtClean="0">
                <a:solidFill>
                  <a:schemeClr val="tx1"/>
                </a:solidFill>
                <a:latin typeface="Calibri" panose="020F0502020204030204" pitchFamily="34" charset="0"/>
              </a:rPr>
              <a:t>hfip</a:t>
            </a:r>
            <a:r>
              <a:rPr lang="en-US" sz="1600" b="1" i="1" dirty="0" smtClean="0">
                <a:solidFill>
                  <a:schemeClr val="tx1"/>
                </a:solidFill>
                <a:latin typeface="Calibri" panose="020F0502020204030204" pitchFamily="34" charset="0"/>
              </a:rPr>
              <a:t> developmental  manager</a:t>
            </a:r>
          </a:p>
          <a:p>
            <a:r>
              <a:rPr lang="en-US" sz="1600" b="1" i="1" dirty="0" smtClean="0">
                <a:solidFill>
                  <a:schemeClr val="tx1"/>
                </a:solidFill>
                <a:latin typeface="Calibri" panose="020F0502020204030204" pitchFamily="34" charset="0"/>
              </a:rPr>
              <a:t>NOAA/AOML/Hurricane Research Division,  Miami, FL, USA</a:t>
            </a:r>
          </a:p>
          <a:p>
            <a:endParaRPr lang="en-US" sz="1600" b="1" dirty="0" smtClean="0">
              <a:latin typeface="Calibri" panose="020F0502020204030204" pitchFamily="34" charset="0"/>
            </a:endParaRPr>
          </a:p>
          <a:p>
            <a:pPr algn="ctr"/>
            <a:endParaRPr lang="en-US" b="1" dirty="0">
              <a:solidFill>
                <a:schemeClr val="accent1">
                  <a:lumMod val="60000"/>
                  <a:lumOff val="40000"/>
                </a:schemeClr>
              </a:solidFill>
            </a:endParaRPr>
          </a:p>
        </p:txBody>
      </p:sp>
      <p:pic>
        <p:nvPicPr>
          <p:cNvPr id="15"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028703" y="6079195"/>
            <a:ext cx="7827937" cy="72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9" descr="Dept of Commerce Seal"/>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6200" y="6037264"/>
            <a:ext cx="879648" cy="782136"/>
          </a:xfrm>
          <a:prstGeom prst="rect">
            <a:avLst/>
          </a:prstGeom>
          <a:noFill/>
          <a:effectLst>
            <a:outerShdw blurRad="63500" dist="37026" dir="7998880" algn="ctr" rotWithShape="0">
              <a:schemeClr val="bg2">
                <a:alpha val="50000"/>
              </a:schemeClr>
            </a:outerShdw>
          </a:effectLst>
        </p:spPr>
      </p:pic>
      <p:pic>
        <p:nvPicPr>
          <p:cNvPr id="17" name="Picture 10" descr="NOAA"/>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1029691" y="6047332"/>
            <a:ext cx="852056" cy="762000"/>
          </a:xfrm>
          <a:prstGeom prst="rect">
            <a:avLst/>
          </a:prstGeom>
          <a:noFill/>
          <a:effectLst>
            <a:outerShdw blurRad="63500" dist="37026" dir="7998880" algn="ctr" rotWithShape="0">
              <a:schemeClr val="bg2">
                <a:alpha val="50000"/>
              </a:schemeClr>
            </a:outerShdw>
          </a:effectLst>
        </p:spPr>
      </p:pic>
      <p:sp>
        <p:nvSpPr>
          <p:cNvPr id="4" name="Rectangle 3"/>
          <p:cNvSpPr/>
          <p:nvPr/>
        </p:nvSpPr>
        <p:spPr>
          <a:xfrm>
            <a:off x="4128120" y="5733256"/>
            <a:ext cx="7368480" cy="400110"/>
          </a:xfrm>
          <a:prstGeom prst="rect">
            <a:avLst/>
          </a:prstGeom>
        </p:spPr>
        <p:txBody>
          <a:bodyPr wrap="square">
            <a:spAutoFit/>
          </a:bodyPr>
          <a:lstStyle/>
          <a:p>
            <a:pPr algn="ctr"/>
            <a:r>
              <a:rPr lang="en-US" sz="2000" dirty="0" smtClean="0">
                <a:latin typeface="Calibri" pitchFamily="34" charset="0"/>
              </a:rPr>
              <a:t>Prepared for the Indian Meteorological Society, July 5, 2016 </a:t>
            </a:r>
            <a:endParaRPr lang="en-US" sz="2000" dirty="0">
              <a:latin typeface="Calibri" pitchFamily="34" charset="0"/>
            </a:endParaRPr>
          </a:p>
        </p:txBody>
      </p:sp>
      <p:sp>
        <p:nvSpPr>
          <p:cNvPr id="5" name="Rectangle 4"/>
          <p:cNvSpPr/>
          <p:nvPr/>
        </p:nvSpPr>
        <p:spPr>
          <a:xfrm>
            <a:off x="4028703" y="4102659"/>
            <a:ext cx="1203201" cy="334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Earl</a:t>
            </a:r>
            <a:endParaRPr lang="en-US" b="1" dirty="0">
              <a:solidFill>
                <a:srgbClr val="FF0000"/>
              </a:solidFill>
            </a:endParaRPr>
          </a:p>
        </p:txBody>
      </p:sp>
      <p:sp>
        <p:nvSpPr>
          <p:cNvPr id="19" name="Rectangle 18"/>
          <p:cNvSpPr/>
          <p:nvPr/>
        </p:nvSpPr>
        <p:spPr>
          <a:xfrm>
            <a:off x="7464152" y="4734398"/>
            <a:ext cx="1203201" cy="334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Fiona</a:t>
            </a:r>
            <a:endParaRPr lang="en-US" b="1" dirty="0">
              <a:solidFill>
                <a:srgbClr val="FF0000"/>
              </a:solidFill>
            </a:endParaRPr>
          </a:p>
        </p:txBody>
      </p:sp>
      <p:sp>
        <p:nvSpPr>
          <p:cNvPr id="20" name="Rectangle 19"/>
          <p:cNvSpPr/>
          <p:nvPr/>
        </p:nvSpPr>
        <p:spPr>
          <a:xfrm>
            <a:off x="5943139" y="980728"/>
            <a:ext cx="1521013" cy="33445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0000"/>
                </a:solidFill>
              </a:rPr>
              <a:t>Dannielle</a:t>
            </a:r>
            <a:endParaRPr lang="en-US" b="1" dirty="0">
              <a:solidFill>
                <a:srgbClr val="FF0000"/>
              </a:solidFill>
            </a:endParaRPr>
          </a:p>
        </p:txBody>
      </p:sp>
    </p:spTree>
    <p:extLst>
      <p:ext uri="{BB962C8B-B14F-4D97-AF65-F5344CB8AC3E}">
        <p14:creationId xmlns:p14="http://schemas.microsoft.com/office/powerpoint/2010/main" val="29839682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Screen shot 2011-05-18 at 2.28.27 PM.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55799" y="76199"/>
            <a:ext cx="6260001" cy="4191001"/>
          </a:xfrm>
          <a:prstGeom prst="rect">
            <a:avLst/>
          </a:prstGeom>
        </p:spPr>
      </p:pic>
      <p:pic>
        <p:nvPicPr>
          <p:cNvPr id="7" name="Picture 6" descr="Screen shot 2011-05-18 at 2.29.08 P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200" y="2404999"/>
            <a:ext cx="6278996" cy="4187047"/>
          </a:xfrm>
          <a:prstGeom prst="rect">
            <a:avLst/>
          </a:prstGeom>
        </p:spPr>
      </p:pic>
      <p:sp>
        <p:nvSpPr>
          <p:cNvPr id="9" name="TextBox 8"/>
          <p:cNvSpPr txBox="1"/>
          <p:nvPr/>
        </p:nvSpPr>
        <p:spPr>
          <a:xfrm>
            <a:off x="264949" y="1284316"/>
            <a:ext cx="4803651" cy="523220"/>
          </a:xfrm>
          <a:prstGeom prst="rect">
            <a:avLst/>
          </a:prstGeom>
          <a:noFill/>
        </p:spPr>
        <p:txBody>
          <a:bodyPr wrap="square" rtlCol="0">
            <a:spAutoFit/>
          </a:bodyPr>
          <a:lstStyle/>
          <a:p>
            <a:pPr fontAlgn="base">
              <a:spcBef>
                <a:spcPct val="0"/>
              </a:spcBef>
              <a:spcAft>
                <a:spcPct val="0"/>
              </a:spcAft>
            </a:pPr>
            <a:r>
              <a:rPr lang="en-US" sz="1400" dirty="0" smtClean="0">
                <a:latin typeface="Calibri" panose="020F0502020204030204" pitchFamily="34" charset="0"/>
                <a:cs typeface="Times New Roman"/>
              </a:rPr>
              <a:t>In 2003 the cone of uncertainty for the 5-day forecast for Isabel extended from the FL</a:t>
            </a:r>
            <a:r>
              <a:rPr lang="en-US" sz="1400" dirty="0">
                <a:latin typeface="Calibri" panose="020F0502020204030204" pitchFamily="34" charset="0"/>
                <a:cs typeface="Times New Roman"/>
              </a:rPr>
              <a:t>/GA border </a:t>
            </a:r>
            <a:r>
              <a:rPr lang="en-US" sz="1400" dirty="0" smtClean="0">
                <a:latin typeface="Calibri" panose="020F0502020204030204" pitchFamily="34" charset="0"/>
                <a:cs typeface="Times New Roman"/>
              </a:rPr>
              <a:t>to Atlantic </a:t>
            </a:r>
            <a:r>
              <a:rPr lang="en-US" sz="1400" dirty="0">
                <a:latin typeface="Calibri" panose="020F0502020204030204" pitchFamily="34" charset="0"/>
                <a:cs typeface="Times New Roman"/>
              </a:rPr>
              <a:t>City, </a:t>
            </a:r>
            <a:r>
              <a:rPr lang="en-US" sz="1400" dirty="0" smtClean="0">
                <a:latin typeface="Calibri" panose="020F0502020204030204" pitchFamily="34" charset="0"/>
                <a:cs typeface="Times New Roman"/>
              </a:rPr>
              <a:t>NJ.</a:t>
            </a:r>
            <a:endParaRPr lang="en-US" sz="1400" dirty="0">
              <a:latin typeface="Calibri" panose="020F0502020204030204" pitchFamily="34" charset="0"/>
              <a:cs typeface="Times New Roman"/>
            </a:endParaRPr>
          </a:p>
        </p:txBody>
      </p:sp>
      <p:sp>
        <p:nvSpPr>
          <p:cNvPr id="10" name="TextBox 9"/>
          <p:cNvSpPr txBox="1"/>
          <p:nvPr/>
        </p:nvSpPr>
        <p:spPr>
          <a:xfrm>
            <a:off x="7095805" y="4775881"/>
            <a:ext cx="4807971" cy="738664"/>
          </a:xfrm>
          <a:prstGeom prst="rect">
            <a:avLst/>
          </a:prstGeom>
          <a:noFill/>
        </p:spPr>
        <p:txBody>
          <a:bodyPr wrap="square" rtlCol="0">
            <a:spAutoFit/>
          </a:bodyPr>
          <a:lstStyle/>
          <a:p>
            <a:pPr fontAlgn="base">
              <a:spcBef>
                <a:spcPct val="0"/>
              </a:spcBef>
              <a:spcAft>
                <a:spcPct val="0"/>
              </a:spcAft>
            </a:pPr>
            <a:r>
              <a:rPr lang="en-US" sz="1400" dirty="0" smtClean="0">
                <a:latin typeface="Calibri" panose="020F0502020204030204" pitchFamily="34" charset="0"/>
                <a:cs typeface="Times New Roman"/>
              </a:rPr>
              <a:t>The 5-day forecast for Hurricane Isabel using today’s advances in track forecast would reduce the cone of uncertainty to a footprint spanning from Myrtle </a:t>
            </a:r>
            <a:r>
              <a:rPr lang="en-US" sz="1400" dirty="0">
                <a:latin typeface="Calibri" panose="020F0502020204030204" pitchFamily="34" charset="0"/>
                <a:cs typeface="Times New Roman"/>
              </a:rPr>
              <a:t>Beach, SC to NC/VA </a:t>
            </a:r>
            <a:r>
              <a:rPr lang="en-US" sz="1400" dirty="0" smtClean="0">
                <a:latin typeface="Calibri" panose="020F0502020204030204" pitchFamily="34" charset="0"/>
                <a:cs typeface="Times New Roman"/>
              </a:rPr>
              <a:t>border.</a:t>
            </a:r>
            <a:endParaRPr lang="en-US" sz="1400" dirty="0">
              <a:latin typeface="Calibri" panose="020F0502020204030204" pitchFamily="34" charset="0"/>
              <a:cs typeface="Times New Roman"/>
            </a:endParaRPr>
          </a:p>
        </p:txBody>
      </p:sp>
      <p:sp>
        <p:nvSpPr>
          <p:cNvPr id="12" name="Right Arrow 11"/>
          <p:cNvSpPr/>
          <p:nvPr/>
        </p:nvSpPr>
        <p:spPr>
          <a:xfrm>
            <a:off x="849396" y="1994540"/>
            <a:ext cx="3951204" cy="1296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Left Arrow 12"/>
          <p:cNvSpPr/>
          <p:nvPr/>
        </p:nvSpPr>
        <p:spPr>
          <a:xfrm>
            <a:off x="7162800" y="5747267"/>
            <a:ext cx="3674735" cy="1728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nvSpPr>
        <p:spPr>
          <a:xfrm>
            <a:off x="7305900" y="6400479"/>
            <a:ext cx="4220981" cy="246221"/>
          </a:xfrm>
          <a:prstGeom prst="rect">
            <a:avLst/>
          </a:prstGeom>
          <a:noFill/>
        </p:spPr>
        <p:txBody>
          <a:bodyPr wrap="square" rtlCol="0">
            <a:spAutoFit/>
          </a:bodyPr>
          <a:lstStyle/>
          <a:p>
            <a:r>
              <a:rPr lang="en-US" sz="1000" dirty="0" smtClean="0">
                <a:latin typeface="Calibri" panose="020F0502020204030204" pitchFamily="34" charset="0"/>
              </a:rPr>
              <a:t>NOAA’s Atlantic Oceanographic and Meteorological Laboratory (AOML)</a:t>
            </a:r>
            <a:endParaRPr lang="en-US" sz="1000" dirty="0">
              <a:latin typeface="Calibri" panose="020F0502020204030204" pitchFamily="34" charset="0"/>
            </a:endParaRPr>
          </a:p>
        </p:txBody>
      </p:sp>
      <p:sp>
        <p:nvSpPr>
          <p:cNvPr id="16" name="TextBox 15"/>
          <p:cNvSpPr txBox="1"/>
          <p:nvPr/>
        </p:nvSpPr>
        <p:spPr>
          <a:xfrm>
            <a:off x="136767" y="142663"/>
            <a:ext cx="5114679" cy="954107"/>
          </a:xfrm>
          <a:prstGeom prst="rect">
            <a:avLst/>
          </a:prstGeom>
          <a:noFill/>
        </p:spPr>
        <p:txBody>
          <a:bodyPr wrap="square" rtlCol="0">
            <a:spAutoFit/>
          </a:bodyPr>
          <a:lstStyle/>
          <a:p>
            <a:r>
              <a:rPr lang="en-US" sz="2800" dirty="0" smtClean="0">
                <a:solidFill>
                  <a:srgbClr val="FFFF00"/>
                </a:solidFill>
                <a:latin typeface="Calibri" panose="020F0502020204030204" pitchFamily="34" charset="0"/>
              </a:rPr>
              <a:t>Hurricane Isabel forecast – a great example of track improvement</a:t>
            </a:r>
            <a:endParaRPr lang="en-US" sz="2800" dirty="0">
              <a:solidFill>
                <a:srgbClr val="FFFF00"/>
              </a:solidFill>
              <a:latin typeface="Calibri" panose="020F0502020204030204" pitchFamily="34" charset="0"/>
            </a:endParaRPr>
          </a:p>
        </p:txBody>
      </p:sp>
    </p:spTree>
    <p:extLst>
      <p:ext uri="{BB962C8B-B14F-4D97-AF65-F5344CB8AC3E}">
        <p14:creationId xmlns:p14="http://schemas.microsoft.com/office/powerpoint/2010/main" val="5153493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85800"/>
            <a:ext cx="8382000" cy="6096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62" name="AutoShape 18"/>
          <p:cNvSpPr>
            <a:spLocks/>
          </p:cNvSpPr>
          <p:nvPr/>
        </p:nvSpPr>
        <p:spPr bwMode="auto">
          <a:xfrm>
            <a:off x="912284" y="5453063"/>
            <a:ext cx="9220200" cy="1081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12" tIns="45712" rIns="45712" bIns="45712"/>
          <a:lstStyle/>
          <a:p>
            <a:pPr marL="85714" indent="-85714">
              <a:lnSpc>
                <a:spcPct val="90000"/>
              </a:lnSpc>
              <a:spcBef>
                <a:spcPts val="900"/>
              </a:spcBef>
              <a:defRPr/>
            </a:pPr>
            <a:endParaRPr lang="en-US" altLang="zh-CN" sz="1600" dirty="0">
              <a:latin typeface="Calibri" pitchFamily="34" charset="0"/>
              <a:ea typeface="ＭＳ Ｐゴシック" charset="0"/>
            </a:endParaRPr>
          </a:p>
        </p:txBody>
      </p:sp>
      <p:sp>
        <p:nvSpPr>
          <p:cNvPr id="28" name="TextBox 27"/>
          <p:cNvSpPr txBox="1"/>
          <p:nvPr/>
        </p:nvSpPr>
        <p:spPr>
          <a:xfrm>
            <a:off x="448333" y="101081"/>
            <a:ext cx="7862793" cy="584775"/>
          </a:xfrm>
          <a:prstGeom prst="rect">
            <a:avLst/>
          </a:prstGeom>
          <a:noFill/>
        </p:spPr>
        <p:txBody>
          <a:bodyPr wrap="none" rtlCol="0">
            <a:spAutoFit/>
          </a:bodyPr>
          <a:lstStyle/>
          <a:p>
            <a:r>
              <a:rPr lang="en-US" sz="3200" dirty="0" smtClean="0">
                <a:solidFill>
                  <a:srgbClr val="FFFF00"/>
                </a:solidFill>
                <a:latin typeface="Arial" charset="0"/>
                <a:ea typeface="Arial" charset="0"/>
                <a:cs typeface="Arial" charset="0"/>
              </a:rPr>
              <a:t>RI POD </a:t>
            </a:r>
            <a:r>
              <a:rPr lang="en-US" sz="3200" dirty="0" smtClean="0">
                <a:solidFill>
                  <a:srgbClr val="FFFF00"/>
                </a:solidFill>
                <a:latin typeface="Arial" charset="0"/>
                <a:ea typeface="Arial" charset="0"/>
                <a:cs typeface="Arial" charset="0"/>
              </a:rPr>
              <a:t>Improvement in AL and EP basins</a:t>
            </a:r>
            <a:endParaRPr lang="en-US" sz="3200" dirty="0">
              <a:solidFill>
                <a:srgbClr val="FFFF00"/>
              </a:solidFill>
              <a:latin typeface="Arial" charset="0"/>
              <a:ea typeface="Arial" charset="0"/>
              <a:cs typeface="Arial"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pPr/>
              <a:t>11</a:t>
            </a:fld>
            <a:endParaRPr lang="en-US" dirty="0"/>
          </a:p>
        </p:txBody>
      </p:sp>
      <p:pic>
        <p:nvPicPr>
          <p:cNvPr id="16" name="Picture 15" descr="Screen Clipping"/>
          <p:cNvPicPr/>
          <p:nvPr/>
        </p:nvPicPr>
        <p:blipFill rotWithShape="1">
          <a:blip r:embed="rId3" cstate="email">
            <a:extLst>
              <a:ext uri="{28A0092B-C50C-407E-A947-70E740481C1C}">
                <a14:useLocalDpi xmlns:a14="http://schemas.microsoft.com/office/drawing/2010/main"/>
              </a:ext>
            </a:extLst>
          </a:blip>
          <a:srcRect t="2508"/>
          <a:stretch/>
        </p:blipFill>
        <p:spPr>
          <a:xfrm>
            <a:off x="1981200" y="914400"/>
            <a:ext cx="6781800" cy="5715000"/>
          </a:xfrm>
          <a:prstGeom prst="rect">
            <a:avLst/>
          </a:prstGeom>
        </p:spPr>
      </p:pic>
      <p:sp>
        <p:nvSpPr>
          <p:cNvPr id="3" name="TextBox 2"/>
          <p:cNvSpPr txBox="1"/>
          <p:nvPr/>
        </p:nvSpPr>
        <p:spPr>
          <a:xfrm>
            <a:off x="3200400" y="3423459"/>
            <a:ext cx="917239" cy="276999"/>
          </a:xfrm>
          <a:prstGeom prst="rect">
            <a:avLst/>
          </a:prstGeom>
          <a:noFill/>
        </p:spPr>
        <p:txBody>
          <a:bodyPr wrap="none" rtlCol="0">
            <a:spAutoFit/>
          </a:bodyPr>
          <a:lstStyle/>
          <a:p>
            <a:r>
              <a:rPr lang="en-US" sz="1200" b="1" dirty="0" smtClean="0">
                <a:solidFill>
                  <a:schemeClr val="bg1"/>
                </a:solidFill>
              </a:rPr>
              <a:t>Observed</a:t>
            </a:r>
            <a:endParaRPr lang="en-US" sz="1200" b="1" dirty="0">
              <a:solidFill>
                <a:schemeClr val="bg1"/>
              </a:solidFill>
            </a:endParaRPr>
          </a:p>
        </p:txBody>
      </p:sp>
      <p:sp>
        <p:nvSpPr>
          <p:cNvPr id="10" name="TextBox 9"/>
          <p:cNvSpPr txBox="1"/>
          <p:nvPr/>
        </p:nvSpPr>
        <p:spPr>
          <a:xfrm>
            <a:off x="6477000" y="3423459"/>
            <a:ext cx="917239" cy="276999"/>
          </a:xfrm>
          <a:prstGeom prst="rect">
            <a:avLst/>
          </a:prstGeom>
          <a:noFill/>
        </p:spPr>
        <p:txBody>
          <a:bodyPr wrap="none" rtlCol="0">
            <a:spAutoFit/>
          </a:bodyPr>
          <a:lstStyle/>
          <a:p>
            <a:r>
              <a:rPr lang="en-US" sz="1200" b="1" smtClean="0">
                <a:solidFill>
                  <a:schemeClr val="bg1"/>
                </a:solidFill>
              </a:rPr>
              <a:t>Observed</a:t>
            </a:r>
            <a:endParaRPr lang="en-US" sz="1200" b="1">
              <a:solidFill>
                <a:schemeClr val="bg1"/>
              </a:solidFill>
            </a:endParaRPr>
          </a:p>
        </p:txBody>
      </p:sp>
      <p:sp>
        <p:nvSpPr>
          <p:cNvPr id="12" name="TextBox 11"/>
          <p:cNvSpPr txBox="1"/>
          <p:nvPr/>
        </p:nvSpPr>
        <p:spPr>
          <a:xfrm>
            <a:off x="3200400" y="6499775"/>
            <a:ext cx="917239" cy="276999"/>
          </a:xfrm>
          <a:prstGeom prst="rect">
            <a:avLst/>
          </a:prstGeom>
          <a:noFill/>
        </p:spPr>
        <p:txBody>
          <a:bodyPr wrap="none" rtlCol="0">
            <a:spAutoFit/>
          </a:bodyPr>
          <a:lstStyle/>
          <a:p>
            <a:r>
              <a:rPr lang="en-US" sz="1200" b="1" dirty="0" smtClean="0">
                <a:solidFill>
                  <a:schemeClr val="bg1"/>
                </a:solidFill>
              </a:rPr>
              <a:t>Observed</a:t>
            </a:r>
            <a:endParaRPr lang="en-US" sz="1200" b="1" dirty="0">
              <a:solidFill>
                <a:schemeClr val="bg1"/>
              </a:solidFill>
            </a:endParaRPr>
          </a:p>
        </p:txBody>
      </p:sp>
      <p:sp>
        <p:nvSpPr>
          <p:cNvPr id="13" name="TextBox 12"/>
          <p:cNvSpPr txBox="1"/>
          <p:nvPr/>
        </p:nvSpPr>
        <p:spPr>
          <a:xfrm>
            <a:off x="6477000" y="6499775"/>
            <a:ext cx="917239" cy="276999"/>
          </a:xfrm>
          <a:prstGeom prst="rect">
            <a:avLst/>
          </a:prstGeom>
          <a:noFill/>
        </p:spPr>
        <p:txBody>
          <a:bodyPr wrap="none" rtlCol="0">
            <a:spAutoFit/>
          </a:bodyPr>
          <a:lstStyle/>
          <a:p>
            <a:r>
              <a:rPr lang="en-US" sz="1200" b="1" smtClean="0">
                <a:solidFill>
                  <a:schemeClr val="bg1"/>
                </a:solidFill>
              </a:rPr>
              <a:t>Observed</a:t>
            </a:r>
            <a:endParaRPr lang="en-US" sz="1200" b="1">
              <a:solidFill>
                <a:schemeClr val="bg1"/>
              </a:solidFill>
            </a:endParaRPr>
          </a:p>
        </p:txBody>
      </p:sp>
      <p:sp>
        <p:nvSpPr>
          <p:cNvPr id="14" name="TextBox 13"/>
          <p:cNvSpPr txBox="1"/>
          <p:nvPr/>
        </p:nvSpPr>
        <p:spPr>
          <a:xfrm rot="16200000">
            <a:off x="1148126" y="2079017"/>
            <a:ext cx="1234633" cy="276999"/>
          </a:xfrm>
          <a:prstGeom prst="rect">
            <a:avLst/>
          </a:prstGeom>
          <a:noFill/>
        </p:spPr>
        <p:txBody>
          <a:bodyPr wrap="none" rtlCol="0">
            <a:spAutoFit/>
          </a:bodyPr>
          <a:lstStyle/>
          <a:p>
            <a:r>
              <a:rPr lang="en-US" sz="1200" b="1" smtClean="0">
                <a:solidFill>
                  <a:schemeClr val="bg1"/>
                </a:solidFill>
              </a:rPr>
              <a:t>HWRF forecast</a:t>
            </a:r>
            <a:endParaRPr lang="en-US" sz="1200" b="1" dirty="0">
              <a:solidFill>
                <a:schemeClr val="bg1"/>
              </a:solidFill>
            </a:endParaRPr>
          </a:p>
        </p:txBody>
      </p:sp>
      <p:sp>
        <p:nvSpPr>
          <p:cNvPr id="17" name="TextBox 16"/>
          <p:cNvSpPr txBox="1"/>
          <p:nvPr/>
        </p:nvSpPr>
        <p:spPr>
          <a:xfrm rot="16200000">
            <a:off x="1225384" y="5039482"/>
            <a:ext cx="1234633" cy="276999"/>
          </a:xfrm>
          <a:prstGeom prst="rect">
            <a:avLst/>
          </a:prstGeom>
          <a:noFill/>
        </p:spPr>
        <p:txBody>
          <a:bodyPr wrap="none" rtlCol="0">
            <a:spAutoFit/>
          </a:bodyPr>
          <a:lstStyle/>
          <a:p>
            <a:r>
              <a:rPr lang="en-US" sz="1200" b="1" smtClean="0">
                <a:solidFill>
                  <a:schemeClr val="bg1"/>
                </a:solidFill>
              </a:rPr>
              <a:t>HWRF forecast</a:t>
            </a:r>
            <a:endParaRPr lang="en-US" sz="1200" b="1" dirty="0">
              <a:solidFill>
                <a:schemeClr val="bg1"/>
              </a:solidFill>
            </a:endParaRPr>
          </a:p>
        </p:txBody>
      </p:sp>
      <p:sp>
        <p:nvSpPr>
          <p:cNvPr id="18" name="TextBox 17"/>
          <p:cNvSpPr txBox="1"/>
          <p:nvPr/>
        </p:nvSpPr>
        <p:spPr>
          <a:xfrm>
            <a:off x="3335853" y="627341"/>
            <a:ext cx="646331" cy="338554"/>
          </a:xfrm>
          <a:prstGeom prst="rect">
            <a:avLst/>
          </a:prstGeom>
          <a:noFill/>
        </p:spPr>
        <p:txBody>
          <a:bodyPr wrap="none" rtlCol="0">
            <a:spAutoFit/>
          </a:bodyPr>
          <a:lstStyle/>
          <a:p>
            <a:r>
              <a:rPr lang="en-US" sz="1600" b="1" smtClean="0">
                <a:solidFill>
                  <a:schemeClr val="bg1"/>
                </a:solidFill>
              </a:rPr>
              <a:t>2014</a:t>
            </a:r>
            <a:endParaRPr lang="en-US" sz="1600" b="1" dirty="0">
              <a:solidFill>
                <a:schemeClr val="bg1"/>
              </a:solidFill>
            </a:endParaRPr>
          </a:p>
        </p:txBody>
      </p:sp>
      <p:sp>
        <p:nvSpPr>
          <p:cNvPr id="19" name="TextBox 18"/>
          <p:cNvSpPr txBox="1"/>
          <p:nvPr/>
        </p:nvSpPr>
        <p:spPr>
          <a:xfrm>
            <a:off x="6612453" y="637487"/>
            <a:ext cx="646331" cy="338554"/>
          </a:xfrm>
          <a:prstGeom prst="rect">
            <a:avLst/>
          </a:prstGeom>
          <a:noFill/>
        </p:spPr>
        <p:txBody>
          <a:bodyPr wrap="none" rtlCol="0">
            <a:spAutoFit/>
          </a:bodyPr>
          <a:lstStyle/>
          <a:p>
            <a:r>
              <a:rPr lang="en-US" sz="1600" b="1" smtClean="0">
                <a:solidFill>
                  <a:schemeClr val="bg1"/>
                </a:solidFill>
              </a:rPr>
              <a:t>2015</a:t>
            </a:r>
            <a:endParaRPr lang="en-US" sz="1600" b="1" dirty="0">
              <a:solidFill>
                <a:schemeClr val="bg1"/>
              </a:solidFill>
            </a:endParaRPr>
          </a:p>
        </p:txBody>
      </p:sp>
      <p:sp>
        <p:nvSpPr>
          <p:cNvPr id="20" name="TextBox 19"/>
          <p:cNvSpPr txBox="1"/>
          <p:nvPr/>
        </p:nvSpPr>
        <p:spPr>
          <a:xfrm>
            <a:off x="8713094" y="1900535"/>
            <a:ext cx="546945" cy="461665"/>
          </a:xfrm>
          <a:prstGeom prst="rect">
            <a:avLst/>
          </a:prstGeom>
          <a:noFill/>
        </p:spPr>
        <p:txBody>
          <a:bodyPr wrap="none" rtlCol="0">
            <a:spAutoFit/>
          </a:bodyPr>
          <a:lstStyle/>
          <a:p>
            <a:r>
              <a:rPr lang="en-US" sz="2400" b="1" dirty="0" smtClean="0">
                <a:solidFill>
                  <a:schemeClr val="bg1"/>
                </a:solidFill>
              </a:rPr>
              <a:t>AL</a:t>
            </a:r>
            <a:endParaRPr lang="en-US" sz="2400" b="1" dirty="0">
              <a:solidFill>
                <a:schemeClr val="bg1"/>
              </a:solidFill>
            </a:endParaRPr>
          </a:p>
        </p:txBody>
      </p:sp>
      <p:sp>
        <p:nvSpPr>
          <p:cNvPr id="21" name="TextBox 20"/>
          <p:cNvSpPr txBox="1"/>
          <p:nvPr/>
        </p:nvSpPr>
        <p:spPr>
          <a:xfrm>
            <a:off x="8722712" y="4948535"/>
            <a:ext cx="518091" cy="461665"/>
          </a:xfrm>
          <a:prstGeom prst="rect">
            <a:avLst/>
          </a:prstGeom>
          <a:noFill/>
        </p:spPr>
        <p:txBody>
          <a:bodyPr wrap="none" rtlCol="0">
            <a:spAutoFit/>
          </a:bodyPr>
          <a:lstStyle/>
          <a:p>
            <a:r>
              <a:rPr lang="en-US" sz="2400" b="1" dirty="0" smtClean="0">
                <a:solidFill>
                  <a:schemeClr val="bg1"/>
                </a:solidFill>
              </a:rPr>
              <a:t>EP</a:t>
            </a:r>
            <a:endParaRPr lang="en-US" sz="2400" b="1" dirty="0">
              <a:solidFill>
                <a:schemeClr val="bg1"/>
              </a:solidFill>
            </a:endParaRPr>
          </a:p>
        </p:txBody>
      </p:sp>
      <p:sp>
        <p:nvSpPr>
          <p:cNvPr id="5" name="Oval 4"/>
          <p:cNvSpPr/>
          <p:nvPr/>
        </p:nvSpPr>
        <p:spPr>
          <a:xfrm>
            <a:off x="7258784" y="2786158"/>
            <a:ext cx="1275616" cy="60153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41430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300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7"/>
          <p:cNvSpPr>
            <a:spLocks/>
          </p:cNvSpPr>
          <p:nvPr/>
        </p:nvSpPr>
        <p:spPr bwMode="auto">
          <a:xfrm>
            <a:off x="1446428" y="174573"/>
            <a:ext cx="9719733" cy="4746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12700">
            <a:noFill/>
            <a:miter lim="0"/>
            <a:headEnd/>
            <a:tailEnd/>
          </a:ln>
          <a:effectLst/>
        </p:spPr>
        <p:txBody>
          <a:bodyPr lIns="72248" tIns="72248" rIns="72248" bIns="72248" anchor="ctr"/>
          <a:lstStyle/>
          <a:p>
            <a:pPr defTabSz="1300163">
              <a:lnSpc>
                <a:spcPct val="80000"/>
              </a:lnSpc>
            </a:pPr>
            <a:r>
              <a:rPr lang="en-US" altLang="en-US" sz="2800" dirty="0">
                <a:solidFill>
                  <a:srgbClr val="FFFF00"/>
                </a:solidFill>
                <a:latin typeface="Calibri" pitchFamily="34" charset="0"/>
                <a:sym typeface="Helvetica" charset="0"/>
              </a:rPr>
              <a:t>NOAA HURRICANE MODEL: STATE-OF-THE-ART </a:t>
            </a:r>
            <a:endParaRPr lang="en-US" altLang="en-US" sz="2800" dirty="0">
              <a:solidFill>
                <a:srgbClr val="FFFF00"/>
              </a:solidFill>
              <a:latin typeface="Calibri" pitchFamily="34"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pPr/>
              <a:t>12</a:t>
            </a:fld>
            <a:endParaRPr lang="en-US" dirty="0"/>
          </a:p>
        </p:txBody>
      </p:sp>
      <p:pic>
        <p:nvPicPr>
          <p:cNvPr id="1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401166" y="6045819"/>
            <a:ext cx="7827937" cy="73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2"/>
          <p:cNvGrpSpPr/>
          <p:nvPr/>
        </p:nvGrpSpPr>
        <p:grpSpPr>
          <a:xfrm>
            <a:off x="922426" y="3867106"/>
            <a:ext cx="2832734" cy="1976850"/>
            <a:chOff x="326638" y="3430761"/>
            <a:chExt cx="2528748" cy="1871060"/>
          </a:xfrm>
        </p:grpSpPr>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t="49840"/>
            <a:stretch/>
          </p:blipFill>
          <p:spPr>
            <a:xfrm>
              <a:off x="326638" y="3430761"/>
              <a:ext cx="2528748" cy="1871060"/>
            </a:xfrm>
            <a:prstGeom prst="rect">
              <a:avLst/>
            </a:prstGeom>
          </p:spPr>
        </p:pic>
        <p:sp>
          <p:nvSpPr>
            <p:cNvPr id="10" name="Rectangle 9"/>
            <p:cNvSpPr/>
            <p:nvPr/>
          </p:nvSpPr>
          <p:spPr>
            <a:xfrm>
              <a:off x="1551668" y="4875524"/>
              <a:ext cx="1126986" cy="198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rPr>
                <a:t>Atlas et al, 2015 </a:t>
              </a:r>
              <a:endParaRPr lang="en-US" sz="1000" dirty="0">
                <a:solidFill>
                  <a:schemeClr val="bg1"/>
                </a:solidFill>
                <a:latin typeface="Calibri" panose="020F0502020204030204" pitchFamily="34" charset="0"/>
              </a:endParaRPr>
            </a:p>
          </p:txBody>
        </p:sp>
      </p:grpSp>
      <p:grpSp>
        <p:nvGrpSpPr>
          <p:cNvPr id="4" name="Group 15"/>
          <p:cNvGrpSpPr/>
          <p:nvPr/>
        </p:nvGrpSpPr>
        <p:grpSpPr>
          <a:xfrm>
            <a:off x="977756" y="1030605"/>
            <a:ext cx="2832734" cy="1963150"/>
            <a:chOff x="6680172" y="2333378"/>
            <a:chExt cx="2718555" cy="1768159"/>
          </a:xfrm>
        </p:grpSpPr>
        <p:pic>
          <p:nvPicPr>
            <p:cNvPr id="11" name="Picture 10"/>
            <p:cNvPicPr/>
            <p:nvPr/>
          </p:nvPicPr>
          <p:blipFill>
            <a:blip r:embed="rId5" cstate="email">
              <a:extLst>
                <a:ext uri="{28A0092B-C50C-407E-A947-70E740481C1C}">
                  <a14:useLocalDpi xmlns:a14="http://schemas.microsoft.com/office/drawing/2010/main"/>
                </a:ext>
              </a:extLst>
            </a:blip>
            <a:srcRect/>
            <a:stretch>
              <a:fillRect/>
            </a:stretch>
          </p:blipFill>
          <p:spPr bwMode="auto">
            <a:xfrm>
              <a:off x="6680172" y="2333378"/>
              <a:ext cx="2718555" cy="1768159"/>
            </a:xfrm>
            <a:prstGeom prst="rect">
              <a:avLst/>
            </a:prstGeom>
            <a:noFill/>
            <a:ln>
              <a:noFill/>
            </a:ln>
          </p:spPr>
        </p:pic>
        <p:sp>
          <p:nvSpPr>
            <p:cNvPr id="20" name="Rectangle 19"/>
            <p:cNvSpPr/>
            <p:nvPr/>
          </p:nvSpPr>
          <p:spPr>
            <a:xfrm>
              <a:off x="7129953" y="3645345"/>
              <a:ext cx="1316772" cy="121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rPr>
                <a:t>Gopal et al, HFIP 2015 </a:t>
              </a:r>
              <a:endParaRPr lang="en-US" sz="1000" dirty="0">
                <a:solidFill>
                  <a:schemeClr val="bg1"/>
                </a:solidFill>
                <a:latin typeface="Calibri" panose="020F0502020204030204" pitchFamily="34" charset="0"/>
              </a:endParaRPr>
            </a:p>
          </p:txBody>
        </p:sp>
      </p:grpSp>
      <p:grpSp>
        <p:nvGrpSpPr>
          <p:cNvPr id="5" name="Group 26"/>
          <p:cNvGrpSpPr/>
          <p:nvPr/>
        </p:nvGrpSpPr>
        <p:grpSpPr>
          <a:xfrm>
            <a:off x="3810490" y="1787766"/>
            <a:ext cx="3616998" cy="2604454"/>
            <a:chOff x="326638" y="1207690"/>
            <a:chExt cx="2564004" cy="1678210"/>
          </a:xfrm>
        </p:grpSpPr>
        <p:pic>
          <p:nvPicPr>
            <p:cNvPr id="28" name="Picture 27"/>
            <p:cNvPicPr/>
            <p:nvPr/>
          </p:nvPicPr>
          <p:blipFill>
            <a:blip r:embed="rId6" cstate="email">
              <a:extLst>
                <a:ext uri="{28A0092B-C50C-407E-A947-70E740481C1C}">
                  <a14:useLocalDpi xmlns:a14="http://schemas.microsoft.com/office/drawing/2010/main"/>
                </a:ext>
              </a:extLst>
            </a:blip>
            <a:stretch>
              <a:fillRect/>
            </a:stretch>
          </p:blipFill>
          <p:spPr>
            <a:xfrm>
              <a:off x="326638" y="1207690"/>
              <a:ext cx="2564004" cy="1678210"/>
            </a:xfrm>
            <a:prstGeom prst="rect">
              <a:avLst/>
            </a:prstGeom>
          </p:spPr>
        </p:pic>
        <p:sp>
          <p:nvSpPr>
            <p:cNvPr id="29" name="Rectangle 28"/>
            <p:cNvSpPr/>
            <p:nvPr/>
          </p:nvSpPr>
          <p:spPr>
            <a:xfrm>
              <a:off x="1344617" y="2547537"/>
              <a:ext cx="1387039" cy="1217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rPr>
                <a:t>Gopal et al, HFIP 2015 </a:t>
              </a:r>
              <a:endParaRPr lang="en-US" sz="1000" dirty="0">
                <a:solidFill>
                  <a:schemeClr val="bg1"/>
                </a:solidFill>
                <a:latin typeface="Calibri" panose="020F0502020204030204" pitchFamily="34" charset="0"/>
              </a:endParaRPr>
            </a:p>
          </p:txBody>
        </p:sp>
      </p:grpSp>
      <p:pic>
        <p:nvPicPr>
          <p:cNvPr id="30" name="Picture 3"/>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449004" y="972792"/>
            <a:ext cx="2023784" cy="1754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descr="Free counters!"/>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453780" y="3569927"/>
            <a:ext cx="2023784" cy="222899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31"/>
          <p:cNvGrpSpPr/>
          <p:nvPr/>
        </p:nvGrpSpPr>
        <p:grpSpPr>
          <a:xfrm>
            <a:off x="885746" y="815043"/>
            <a:ext cx="8858775" cy="5149686"/>
            <a:chOff x="3051624" y="1682469"/>
            <a:chExt cx="6817488" cy="4180586"/>
          </a:xfrm>
        </p:grpSpPr>
        <p:pic>
          <p:nvPicPr>
            <p:cNvPr id="33" name="Picture 29"/>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3051624" y="1682469"/>
              <a:ext cx="6817488" cy="4180586"/>
            </a:xfrm>
            <a:prstGeom prst="rect">
              <a:avLst/>
            </a:prstGeom>
            <a:noFill/>
            <a:ln w="9525">
              <a:noFill/>
              <a:miter lim="800000"/>
              <a:headEnd/>
              <a:tailEnd/>
            </a:ln>
          </p:spPr>
        </p:pic>
        <p:sp>
          <p:nvSpPr>
            <p:cNvPr id="34" name="Rectangle 33"/>
            <p:cNvSpPr/>
            <p:nvPr/>
          </p:nvSpPr>
          <p:spPr>
            <a:xfrm>
              <a:off x="3295290" y="5040356"/>
              <a:ext cx="3003519"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latin typeface="Calibri" pitchFamily="34" charset="0"/>
                  <a:cs typeface="Calibri" pitchFamily="34" charset="0"/>
                </a:rPr>
                <a:t>The HWRF modeling system</a:t>
              </a:r>
              <a:endParaRPr lang="en-IN" sz="1200" dirty="0">
                <a:solidFill>
                  <a:schemeClr val="bg1"/>
                </a:solidFill>
                <a:latin typeface="Calibri" pitchFamily="34" charset="0"/>
                <a:cs typeface="Calibri" pitchFamily="34" charset="0"/>
              </a:endParaRPr>
            </a:p>
          </p:txBody>
        </p:sp>
      </p:grpSp>
    </p:spTree>
    <p:extLst>
      <p:ext uri="{BB962C8B-B14F-4D97-AF65-F5344CB8AC3E}">
        <p14:creationId xmlns:p14="http://schemas.microsoft.com/office/powerpoint/2010/main" val="27276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2174" y="255155"/>
            <a:ext cx="9046528" cy="610698"/>
          </a:xfrm>
        </p:spPr>
        <p:txBody>
          <a:bodyPr/>
          <a:lstStyle/>
          <a:p>
            <a:r>
              <a:rPr lang="en-US" altLang="en-US" sz="2800" i="1" dirty="0">
                <a:solidFill>
                  <a:srgbClr val="FFFF00"/>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GRID DYNAMICS: TELESCOPIC MOVING NES</a:t>
            </a:r>
            <a:r>
              <a:rPr lang="en-US" altLang="en-US" sz="2800" dirty="0">
                <a:solidFill>
                  <a:srgbClr val="FFFF00"/>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TING</a:t>
            </a:r>
            <a:r>
              <a:rPr lang="en-US" altLang="en-US" sz="3200" dirty="0">
                <a:solidFill>
                  <a:srgbClr val="FFFF00"/>
                </a:solidFill>
                <a:latin typeface="Calibri" panose="020F0502020204030204" pitchFamily="34" charset="0"/>
              </a:rPr>
              <a:t/>
            </a:r>
            <a:br>
              <a:rPr lang="en-US" altLang="en-US" sz="3200" dirty="0">
                <a:solidFill>
                  <a:srgbClr val="FFFF00"/>
                </a:solidFill>
                <a:latin typeface="Calibri" panose="020F0502020204030204" pitchFamily="34" charset="0"/>
              </a:rPr>
            </a:br>
            <a:endParaRPr lang="en-US" sz="3200" dirty="0">
              <a:solidFill>
                <a:srgbClr val="FFFF00"/>
              </a:solidFill>
              <a:latin typeface="Calibri" panose="020F0502020204030204" pitchFamily="34" charset="0"/>
            </a:endParaRPr>
          </a:p>
        </p:txBody>
      </p:sp>
      <p:sp>
        <p:nvSpPr>
          <p:cNvPr id="4" name="Slide Number Placeholder 3"/>
          <p:cNvSpPr>
            <a:spLocks noGrp="1"/>
          </p:cNvSpPr>
          <p:nvPr>
            <p:ph type="sldNum" sz="quarter" idx="12"/>
          </p:nvPr>
        </p:nvSpPr>
        <p:spPr/>
        <p:txBody>
          <a:bodyPr/>
          <a:lstStyle/>
          <a:p>
            <a:fld id="{D57F1E4F-1CFF-5643-939E-02111984F565}" type="slidenum">
              <a:rPr lang="en-US" smtClean="0"/>
              <a:pPr/>
              <a:t>13</a:t>
            </a:fld>
            <a:endParaRPr lang="en-US" dirty="0"/>
          </a:p>
        </p:txBody>
      </p:sp>
      <p:grpSp>
        <p:nvGrpSpPr>
          <p:cNvPr id="3" name="Group 7"/>
          <p:cNvGrpSpPr>
            <a:grpSpLocks/>
          </p:cNvGrpSpPr>
          <p:nvPr/>
        </p:nvGrpSpPr>
        <p:grpSpPr bwMode="auto">
          <a:xfrm>
            <a:off x="1116900" y="1063416"/>
            <a:ext cx="3573433" cy="3078278"/>
            <a:chOff x="0" y="0"/>
            <a:chExt cx="5329238" cy="4443413"/>
          </a:xfrm>
        </p:grpSpPr>
        <p:pic>
          <p:nvPicPr>
            <p:cNvPr id="6" name="Picture 8" descr="nest.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5329238" cy="444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9"/>
            <p:cNvSpPr>
              <a:spLocks/>
            </p:cNvSpPr>
            <p:nvPr/>
          </p:nvSpPr>
          <p:spPr bwMode="auto">
            <a:xfrm>
              <a:off x="2428874" y="2376487"/>
              <a:ext cx="457201" cy="609601"/>
            </a:xfrm>
            <a:custGeom>
              <a:avLst/>
              <a:gdLst>
                <a:gd name="T0" fmla="*/ 4838711 w 21600"/>
                <a:gd name="T1" fmla="*/ 8602176 h 21600"/>
                <a:gd name="T2" fmla="*/ 4838711 w 21600"/>
                <a:gd name="T3" fmla="*/ 8602176 h 21600"/>
                <a:gd name="T4" fmla="*/ 4838711 w 21600"/>
                <a:gd name="T5" fmla="*/ 8602176 h 21600"/>
                <a:gd name="T6" fmla="*/ 4838711 w 21600"/>
                <a:gd name="T7" fmla="*/ 86021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600"/>
                  </a:lnTo>
                  <a:lnTo>
                    <a:pt x="0" y="21600"/>
                  </a:lnTo>
                  <a:lnTo>
                    <a:pt x="0" y="0"/>
                  </a:lnTo>
                  <a:close/>
                </a:path>
              </a:pathLst>
            </a:custGeom>
            <a:solidFill>
              <a:srgbClr val="095CC4">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8" name="AutoShape 10"/>
            <p:cNvSpPr>
              <a:spLocks/>
            </p:cNvSpPr>
            <p:nvPr/>
          </p:nvSpPr>
          <p:spPr bwMode="auto">
            <a:xfrm>
              <a:off x="2200274" y="301625"/>
              <a:ext cx="1295401" cy="914401"/>
            </a:xfrm>
            <a:custGeom>
              <a:avLst/>
              <a:gdLst>
                <a:gd name="T0" fmla="*/ 38844098 w 21600"/>
                <a:gd name="T1" fmla="*/ 19354864 h 21600"/>
                <a:gd name="T2" fmla="*/ 38844098 w 21600"/>
                <a:gd name="T3" fmla="*/ 19354864 h 21600"/>
                <a:gd name="T4" fmla="*/ 38844098 w 21600"/>
                <a:gd name="T5" fmla="*/ 19354864 h 21600"/>
                <a:gd name="T6" fmla="*/ 38844098 w 21600"/>
                <a:gd name="T7" fmla="*/ 193548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142" y="0"/>
                  </a:moveTo>
                  <a:lnTo>
                    <a:pt x="0" y="21600"/>
                  </a:lnTo>
                  <a:lnTo>
                    <a:pt x="21600" y="21600"/>
                  </a:lnTo>
                  <a:lnTo>
                    <a:pt x="9142" y="0"/>
                  </a:lnTo>
                  <a:close/>
                </a:path>
              </a:pathLst>
            </a:custGeom>
            <a:solidFill>
              <a:srgbClr val="9BA0A7">
                <a:alpha val="25098"/>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sp>
          <p:nvSpPr>
            <p:cNvPr id="9" name="AutoShape 11"/>
            <p:cNvSpPr>
              <a:spLocks/>
            </p:cNvSpPr>
            <p:nvPr/>
          </p:nvSpPr>
          <p:spPr bwMode="auto">
            <a:xfrm rot="10800000">
              <a:off x="2124074" y="1206500"/>
              <a:ext cx="1371601" cy="914401"/>
            </a:xfrm>
            <a:custGeom>
              <a:avLst/>
              <a:gdLst>
                <a:gd name="T0" fmla="*/ 43548395 w 21600"/>
                <a:gd name="T1" fmla="*/ 19354864 h 21600"/>
                <a:gd name="T2" fmla="*/ 43548395 w 21600"/>
                <a:gd name="T3" fmla="*/ 19354864 h 21600"/>
                <a:gd name="T4" fmla="*/ 43548395 w 21600"/>
                <a:gd name="T5" fmla="*/ 19354864 h 21600"/>
                <a:gd name="T6" fmla="*/ 43548395 w 21600"/>
                <a:gd name="T7" fmla="*/ 1935486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289" y="0"/>
                  </a:moveTo>
                  <a:lnTo>
                    <a:pt x="0" y="21600"/>
                  </a:lnTo>
                  <a:lnTo>
                    <a:pt x="21600" y="21600"/>
                  </a:lnTo>
                  <a:lnTo>
                    <a:pt x="10289" y="0"/>
                  </a:lnTo>
                  <a:close/>
                </a:path>
              </a:pathLst>
            </a:custGeom>
            <a:solidFill>
              <a:srgbClr val="9BA0A7">
                <a:alpha val="25098"/>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p>
              <a:endParaRPr lang="en-US"/>
            </a:p>
          </p:txBody>
        </p:sp>
      </p:grpSp>
      <p:pic>
        <p:nvPicPr>
          <p:cNvPr id="10" name="Picture 6" descr="Moving-nest grid.g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74597" y="774865"/>
            <a:ext cx="3726275" cy="372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AutoShape 5"/>
          <p:cNvSpPr>
            <a:spLocks/>
          </p:cNvSpPr>
          <p:nvPr/>
        </p:nvSpPr>
        <p:spPr bwMode="auto">
          <a:xfrm>
            <a:off x="849854" y="4227094"/>
            <a:ext cx="9628094" cy="885880"/>
          </a:xfrm>
          <a:custGeom>
            <a:avLst/>
            <a:gdLst>
              <a:gd name="T0" fmla="*/ 564240931 w 21600"/>
              <a:gd name="T1" fmla="*/ 53763333 h 21600"/>
              <a:gd name="T2" fmla="*/ 564240931 w 21600"/>
              <a:gd name="T3" fmla="*/ 53763333 h 21600"/>
              <a:gd name="T4" fmla="*/ 564240931 w 21600"/>
              <a:gd name="T5" fmla="*/ 53763333 h 21600"/>
              <a:gd name="T6" fmla="*/ 564240931 w 21600"/>
              <a:gd name="T7" fmla="*/ 5376333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eaLnBrk="0">
              <a:defRPr sz="3600">
                <a:solidFill>
                  <a:srgbClr val="000000"/>
                </a:solidFill>
                <a:latin typeface="Helvetica Light" charset="0"/>
                <a:ea typeface="Helvetica Light" charset="0"/>
                <a:cs typeface="Helvetica Light" charset="0"/>
                <a:sym typeface="Helvetica Light" charset="0"/>
              </a:defRPr>
            </a:lvl1pPr>
            <a:lvl2pPr marL="742950" indent="-285750" eaLnBrk="0">
              <a:defRPr sz="3600">
                <a:solidFill>
                  <a:srgbClr val="000000"/>
                </a:solidFill>
                <a:latin typeface="Helvetica Light" charset="0"/>
                <a:ea typeface="Helvetica Light" charset="0"/>
                <a:cs typeface="Helvetica Light" charset="0"/>
                <a:sym typeface="Helvetica Light" charset="0"/>
              </a:defRPr>
            </a:lvl2pPr>
            <a:lvl3pPr marL="1143000" indent="-228600" eaLnBrk="0">
              <a:defRPr sz="3600">
                <a:solidFill>
                  <a:srgbClr val="000000"/>
                </a:solidFill>
                <a:latin typeface="Helvetica Light" charset="0"/>
                <a:ea typeface="Helvetica Light" charset="0"/>
                <a:cs typeface="Helvetica Light" charset="0"/>
                <a:sym typeface="Helvetica Light" charset="0"/>
              </a:defRPr>
            </a:lvl3pPr>
            <a:lvl4pPr marL="1600200" indent="-228600" eaLnBrk="0">
              <a:defRPr sz="3600">
                <a:solidFill>
                  <a:srgbClr val="000000"/>
                </a:solidFill>
                <a:latin typeface="Helvetica Light" charset="0"/>
                <a:ea typeface="Helvetica Light" charset="0"/>
                <a:cs typeface="Helvetica Light" charset="0"/>
                <a:sym typeface="Helvetica Light" charset="0"/>
              </a:defRPr>
            </a:lvl4pPr>
            <a:lvl5pPr marL="2057400" indent="-228600" eaLnBrk="0">
              <a:defRPr sz="3600">
                <a:solidFill>
                  <a:srgbClr val="000000"/>
                </a:solidFill>
                <a:latin typeface="Helvetica Light" charset="0"/>
                <a:ea typeface="Helvetica Light" charset="0"/>
                <a:cs typeface="Helvetica Light" charset="0"/>
                <a:sym typeface="Helvetica Light" charset="0"/>
              </a:defRPr>
            </a:lvl5pPr>
            <a:lvl6pPr marL="2514600" indent="-228600" algn="ctr"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algn="ctr"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algn="ctr"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algn="ctr"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marL="91440" defTabSz="914400" eaLnBrk="1"/>
            <a:r>
              <a:rPr lang="en-US" altLang="en-US" sz="2000" dirty="0">
                <a:solidFill>
                  <a:schemeClr val="tx1"/>
                </a:solidFill>
                <a:latin typeface="Calibri" panose="020F0502020204030204" pitchFamily="34" charset="0"/>
              </a:rPr>
              <a:t>Back Bone of HWRF: </a:t>
            </a:r>
            <a:r>
              <a:rPr lang="en-US" altLang="en-US" sz="2000" smtClean="0">
                <a:solidFill>
                  <a:schemeClr val="tx1"/>
                </a:solidFill>
                <a:latin typeface="Calibri" panose="020F0502020204030204" pitchFamily="34" charset="0"/>
              </a:rPr>
              <a:t>2-km </a:t>
            </a:r>
            <a:r>
              <a:rPr lang="en-US" altLang="en-US" sz="2000" dirty="0">
                <a:solidFill>
                  <a:schemeClr val="tx1"/>
                </a:solidFill>
                <a:latin typeface="Calibri" panose="020F0502020204030204" pitchFamily="34" charset="0"/>
              </a:rPr>
              <a:t>m</a:t>
            </a:r>
            <a:r>
              <a:rPr lang="en-US" altLang="en-US" sz="2000" smtClean="0">
                <a:solidFill>
                  <a:schemeClr val="tx1"/>
                </a:solidFill>
                <a:latin typeface="Calibri" panose="020F0502020204030204" pitchFamily="34" charset="0"/>
              </a:rPr>
              <a:t>oving </a:t>
            </a:r>
            <a:r>
              <a:rPr lang="en-US" altLang="en-US" sz="2000" dirty="0" smtClean="0">
                <a:solidFill>
                  <a:schemeClr val="tx1"/>
                </a:solidFill>
                <a:latin typeface="Calibri" panose="020F0502020204030204" pitchFamily="34" charset="0"/>
              </a:rPr>
              <a:t>nest; Advanced </a:t>
            </a:r>
            <a:r>
              <a:rPr lang="en-US" altLang="en-US" sz="2000" dirty="0">
                <a:solidFill>
                  <a:schemeClr val="tx1"/>
                </a:solidFill>
                <a:latin typeface="Calibri" panose="020F0502020204030204" pitchFamily="34" charset="0"/>
              </a:rPr>
              <a:t>m</a:t>
            </a:r>
            <a:r>
              <a:rPr lang="en-US" altLang="en-US" sz="2000" dirty="0" smtClean="0">
                <a:solidFill>
                  <a:schemeClr val="tx1"/>
                </a:solidFill>
                <a:latin typeface="Calibri" panose="020F0502020204030204" pitchFamily="34" charset="0"/>
              </a:rPr>
              <a:t>ass adjustment algorithm for terrain</a:t>
            </a:r>
          </a:p>
          <a:p>
            <a:pPr marL="91440" defTabSz="914400" eaLnBrk="1"/>
            <a:r>
              <a:rPr lang="en-US" altLang="en-US" sz="2000" dirty="0" smtClean="0">
                <a:solidFill>
                  <a:schemeClr val="tx1"/>
                </a:solidFill>
                <a:latin typeface="Calibri" panose="020F0502020204030204" pitchFamily="34" charset="0"/>
              </a:rPr>
              <a:t>Uniqueness: vortex tracking algorithm and </a:t>
            </a:r>
            <a:r>
              <a:rPr lang="en-US" altLang="en-US" sz="2000" dirty="0">
                <a:solidFill>
                  <a:schemeClr val="tx1"/>
                </a:solidFill>
                <a:latin typeface="Calibri" panose="020F0502020204030204" pitchFamily="34" charset="0"/>
              </a:rPr>
              <a:t>any number can be placed anywhere in a </a:t>
            </a:r>
            <a:r>
              <a:rPr lang="en-US" altLang="en-US" sz="2000" dirty="0" smtClean="0">
                <a:solidFill>
                  <a:schemeClr val="tx1"/>
                </a:solidFill>
                <a:latin typeface="Calibri" panose="020F0502020204030204" pitchFamily="34" charset="0"/>
              </a:rPr>
              <a:t>domain </a:t>
            </a:r>
            <a:endParaRPr lang="en-US" altLang="en-US" sz="2000" dirty="0">
              <a:solidFill>
                <a:schemeClr val="tx1"/>
              </a:solidFill>
              <a:latin typeface="Calibri" panose="020F0502020204030204" pitchFamily="34" charset="0"/>
            </a:endParaRPr>
          </a:p>
        </p:txBody>
      </p:sp>
      <p:sp>
        <p:nvSpPr>
          <p:cNvPr id="13" name="AutoShape 3"/>
          <p:cNvSpPr>
            <a:spLocks/>
          </p:cNvSpPr>
          <p:nvPr/>
        </p:nvSpPr>
        <p:spPr bwMode="auto">
          <a:xfrm>
            <a:off x="530202" y="5408218"/>
            <a:ext cx="10807700" cy="1272385"/>
          </a:xfrm>
          <a:custGeom>
            <a:avLst/>
            <a:gdLst>
              <a:gd name="T0" fmla="*/ 2147483647 w 21600"/>
              <a:gd name="T1" fmla="*/ 94388252 h 21600"/>
              <a:gd name="T2" fmla="*/ 2147483647 w 21600"/>
              <a:gd name="T3" fmla="*/ 94388252 h 21600"/>
              <a:gd name="T4" fmla="*/ 2147483647 w 21600"/>
              <a:gd name="T5" fmla="*/ 94388252 h 21600"/>
              <a:gd name="T6" fmla="*/ 2147483647 w 21600"/>
              <a:gd name="T7" fmla="*/ 9438825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800" tIns="50800" rIns="50800" bIns="50800" anchor="ctr"/>
          <a:lstStyle>
            <a:lvl1pPr eaLnBrk="0">
              <a:defRPr sz="3600">
                <a:solidFill>
                  <a:srgbClr val="000000"/>
                </a:solidFill>
                <a:latin typeface="Helvetica Light" charset="0"/>
                <a:ea typeface="Helvetica Light" charset="0"/>
                <a:cs typeface="Helvetica Light" charset="0"/>
                <a:sym typeface="Helvetica Light" charset="0"/>
              </a:defRPr>
            </a:lvl1pPr>
            <a:lvl2pPr marL="742950" indent="-285750" eaLnBrk="0">
              <a:defRPr sz="3600">
                <a:solidFill>
                  <a:srgbClr val="000000"/>
                </a:solidFill>
                <a:latin typeface="Helvetica Light" charset="0"/>
                <a:ea typeface="Helvetica Light" charset="0"/>
                <a:cs typeface="Helvetica Light" charset="0"/>
                <a:sym typeface="Helvetica Light" charset="0"/>
              </a:defRPr>
            </a:lvl2pPr>
            <a:lvl3pPr marL="1143000" indent="-228600" eaLnBrk="0">
              <a:defRPr sz="3600">
                <a:solidFill>
                  <a:srgbClr val="000000"/>
                </a:solidFill>
                <a:latin typeface="Helvetica Light" charset="0"/>
                <a:ea typeface="Helvetica Light" charset="0"/>
                <a:cs typeface="Helvetica Light" charset="0"/>
                <a:sym typeface="Helvetica Light" charset="0"/>
              </a:defRPr>
            </a:lvl3pPr>
            <a:lvl4pPr marL="1600200" indent="-228600" eaLnBrk="0">
              <a:defRPr sz="3600">
                <a:solidFill>
                  <a:srgbClr val="000000"/>
                </a:solidFill>
                <a:latin typeface="Helvetica Light" charset="0"/>
                <a:ea typeface="Helvetica Light" charset="0"/>
                <a:cs typeface="Helvetica Light" charset="0"/>
                <a:sym typeface="Helvetica Light" charset="0"/>
              </a:defRPr>
            </a:lvl4pPr>
            <a:lvl5pPr marL="2057400" indent="-228600" eaLnBrk="0">
              <a:defRPr sz="3600">
                <a:solidFill>
                  <a:srgbClr val="000000"/>
                </a:solidFill>
                <a:latin typeface="Helvetica Light" charset="0"/>
                <a:ea typeface="Helvetica Light" charset="0"/>
                <a:cs typeface="Helvetica Light" charset="0"/>
                <a:sym typeface="Helvetica Light" charset="0"/>
              </a:defRPr>
            </a:lvl5pPr>
            <a:lvl6pPr marL="2514600" indent="-228600" algn="ctr"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algn="ctr"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algn="ctr"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algn="ctr" defTabSz="5842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lgn="l" eaLnBrk="1"/>
            <a:r>
              <a:rPr lang="en-US" altLang="en-US" sz="1000" dirty="0" smtClean="0">
                <a:solidFill>
                  <a:srgbClr val="F89EF2"/>
                </a:solidFill>
                <a:latin typeface="Calibri" panose="020F0502020204030204" pitchFamily="34" charset="0"/>
              </a:rPr>
              <a:t>---------------------------------------------------------------</a:t>
            </a:r>
            <a:endParaRPr lang="en-US" altLang="en-US" sz="10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endParaRPr>
          </a:p>
          <a:p>
            <a:pPr algn="l" eaLnBrk="1"/>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Gopalakrishnan</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S. G., D. P. Bacon, N. N. Ahmad, Z.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Boybeyi</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T. J. Dunn, M. S. Hall, Y.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Jin</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P. C. S. Lee, D. E. Mays, R. V.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Madala</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R. A.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Sarma</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M. D. Turner, and T. R. Wait, 2002: An Operational Multiscale Hurricane Forecasting System. Mon.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Wea</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Rev. 130, 1830-1847. </a:t>
            </a:r>
          </a:p>
          <a:p>
            <a:pPr algn="l" eaLnBrk="1"/>
            <a:endPar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endParaRPr>
          </a:p>
          <a:p>
            <a:pPr algn="l" eaLnBrk="1"/>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Gopalakrishnan</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S. G., N.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Surgi</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R.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Tuleya</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and Z. </a:t>
            </a:r>
            <a:r>
              <a:rPr lang="en-US" altLang="en-US" sz="1100" dirty="0" err="1">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Janjic</a:t>
            </a:r>
            <a:r>
              <a:rPr lang="en-US" altLang="en-US" sz="1100" dirty="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 2006: NCEP's two-way- interactive-moving-nest NMM-WRF modeling system for hurricane forecasting</a:t>
            </a:r>
            <a:r>
              <a:rPr lang="en-US" altLang="en-US" sz="1100" dirty="0" smtClean="0">
                <a:solidFill>
                  <a:srgbClr val="F89EF2"/>
                </a:solidFill>
                <a:latin typeface="Calibri" panose="020F0502020204030204" pitchFamily="34" charset="0"/>
                <a:ea typeface="Helvetica" panose="020B0604020202020204" pitchFamily="34" charset="0"/>
                <a:cs typeface="Helvetica" panose="020B0604020202020204" pitchFamily="34" charset="0"/>
                <a:sym typeface="Helvetica" panose="020B0604020202020204" pitchFamily="34" charset="0"/>
              </a:rPr>
              <a:t>.</a:t>
            </a:r>
          </a:p>
          <a:p>
            <a:pPr algn="l" eaLnBrk="1"/>
            <a:endParaRPr lang="en-US" altLang="en-US" sz="1100" dirty="0">
              <a:solidFill>
                <a:srgbClr val="F89EF2"/>
              </a:solidFill>
              <a:latin typeface="Calibri" panose="020F0502020204030204" pitchFamily="34" charset="0"/>
              <a:cs typeface="Helvetica" panose="020B0604020202020204" pitchFamily="34" charset="0"/>
              <a:sym typeface="Helvetica" panose="020B0604020202020204" pitchFamily="34" charset="0"/>
            </a:endParaRPr>
          </a:p>
          <a:p>
            <a:pPr lvl="0" eaLnBrk="1"/>
            <a:r>
              <a:rPr lang="en-US" sz="1100" dirty="0">
                <a:solidFill>
                  <a:srgbClr val="F89EF2"/>
                </a:solidFill>
                <a:latin typeface="Calibri" panose="020F0502020204030204" pitchFamily="34" charset="0"/>
              </a:rPr>
              <a:t>Zhang, X., S. G. </a:t>
            </a:r>
            <a:r>
              <a:rPr lang="en-US" sz="1100" dirty="0" err="1">
                <a:solidFill>
                  <a:srgbClr val="F89EF2"/>
                </a:solidFill>
                <a:latin typeface="Calibri" panose="020F0502020204030204" pitchFamily="34" charset="0"/>
              </a:rPr>
              <a:t>Gopalakrishnan</a:t>
            </a:r>
            <a:r>
              <a:rPr lang="en-US" sz="1100" dirty="0">
                <a:solidFill>
                  <a:srgbClr val="F89EF2"/>
                </a:solidFill>
                <a:latin typeface="Calibri" panose="020F0502020204030204" pitchFamily="34" charset="0"/>
              </a:rPr>
              <a:t>, S. Trahan, T. S. </a:t>
            </a:r>
            <a:r>
              <a:rPr lang="en-US" sz="1100" dirty="0" err="1">
                <a:solidFill>
                  <a:srgbClr val="F89EF2"/>
                </a:solidFill>
                <a:latin typeface="Calibri" panose="020F0502020204030204" pitchFamily="34" charset="0"/>
              </a:rPr>
              <a:t>Quirino</a:t>
            </a:r>
            <a:r>
              <a:rPr lang="en-US" sz="1100" dirty="0">
                <a:solidFill>
                  <a:srgbClr val="F89EF2"/>
                </a:solidFill>
                <a:latin typeface="Calibri" panose="020F0502020204030204" pitchFamily="34" charset="0"/>
              </a:rPr>
              <a:t>, Q. Liu, Z. Zhang, and V. </a:t>
            </a:r>
            <a:r>
              <a:rPr lang="en-US" sz="1100" dirty="0" err="1">
                <a:solidFill>
                  <a:srgbClr val="F89EF2"/>
                </a:solidFill>
                <a:latin typeface="Calibri" panose="020F0502020204030204" pitchFamily="34" charset="0"/>
              </a:rPr>
              <a:t>Tallapragada</a:t>
            </a:r>
            <a:r>
              <a:rPr lang="en-US" sz="1100" dirty="0">
                <a:solidFill>
                  <a:srgbClr val="F89EF2"/>
                </a:solidFill>
                <a:latin typeface="Calibri" panose="020F0502020204030204" pitchFamily="34" charset="0"/>
              </a:rPr>
              <a:t>: Representing multi-scale interactions in the HWRF modeling system: Design of movable nests and forecast verification, </a:t>
            </a:r>
            <a:r>
              <a:rPr lang="en-US" sz="1100" i="1" dirty="0">
                <a:solidFill>
                  <a:srgbClr val="F89EF2"/>
                </a:solidFill>
                <a:latin typeface="Calibri" panose="020F0502020204030204" pitchFamily="34" charset="0"/>
              </a:rPr>
              <a:t>Weather and Forecasting</a:t>
            </a:r>
            <a:r>
              <a:rPr lang="en-US" sz="1100" dirty="0">
                <a:solidFill>
                  <a:srgbClr val="F89EF2"/>
                </a:solidFill>
                <a:latin typeface="Calibri" panose="020F0502020204030204" pitchFamily="34" charset="0"/>
              </a:rPr>
              <a:t> (under revision).</a:t>
            </a:r>
          </a:p>
          <a:p>
            <a:pPr algn="l" eaLnBrk="1"/>
            <a:endParaRPr lang="en-US" altLang="en-US" sz="900" dirty="0">
              <a:solidFill>
                <a:srgbClr val="F89EF2"/>
              </a:solidFill>
              <a:latin typeface="Calibri" panose="020F0502020204030204" pitchFamily="34" charset="0"/>
            </a:endParaRPr>
          </a:p>
        </p:txBody>
      </p:sp>
    </p:spTree>
    <p:extLst>
      <p:ext uri="{BB962C8B-B14F-4D97-AF65-F5344CB8AC3E}">
        <p14:creationId xmlns:p14="http://schemas.microsoft.com/office/powerpoint/2010/main" val="3640289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AutoShape 3"/>
          <p:cNvSpPr>
            <a:spLocks/>
          </p:cNvSpPr>
          <p:nvPr/>
        </p:nvSpPr>
        <p:spPr bwMode="auto">
          <a:xfrm>
            <a:off x="8458200" y="6172200"/>
            <a:ext cx="3200400"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5718" tIns="35718" rIns="35718" bIns="35718" anchor="ctr"/>
          <a:lstStyle>
            <a:lvl1pPr defTabSz="642938" eaLnBrk="0">
              <a:defRPr sz="1200">
                <a:solidFill>
                  <a:srgbClr val="000000"/>
                </a:solidFill>
                <a:latin typeface="Helvetica" charset="0"/>
                <a:ea typeface="Helvetica" charset="0"/>
                <a:cs typeface="Helvetica" charset="0"/>
                <a:sym typeface="Helvetica" charset="0"/>
              </a:defRPr>
            </a:lvl1pPr>
            <a:lvl2pPr marL="742950" indent="-285750" defTabSz="642938" eaLnBrk="0">
              <a:defRPr sz="1200">
                <a:solidFill>
                  <a:srgbClr val="000000"/>
                </a:solidFill>
                <a:latin typeface="Helvetica" charset="0"/>
                <a:ea typeface="Helvetica" charset="0"/>
                <a:cs typeface="Helvetica" charset="0"/>
                <a:sym typeface="Helvetica" charset="0"/>
              </a:defRPr>
            </a:lvl2pPr>
            <a:lvl3pPr marL="1143000" indent="-228600" defTabSz="642938" eaLnBrk="0">
              <a:defRPr sz="1200">
                <a:solidFill>
                  <a:srgbClr val="000000"/>
                </a:solidFill>
                <a:latin typeface="Helvetica" charset="0"/>
                <a:ea typeface="Helvetica" charset="0"/>
                <a:cs typeface="Helvetica" charset="0"/>
                <a:sym typeface="Helvetica" charset="0"/>
              </a:defRPr>
            </a:lvl3pPr>
            <a:lvl4pPr marL="1600200" indent="-228600" defTabSz="642938" eaLnBrk="0">
              <a:defRPr sz="1200">
                <a:solidFill>
                  <a:srgbClr val="000000"/>
                </a:solidFill>
                <a:latin typeface="Helvetica" charset="0"/>
                <a:ea typeface="Helvetica" charset="0"/>
                <a:cs typeface="Helvetica" charset="0"/>
                <a:sym typeface="Helvetica" charset="0"/>
              </a:defRPr>
            </a:lvl4pPr>
            <a:lvl5pPr marL="2057400" indent="-228600" defTabSz="642938" eaLnBrk="0">
              <a:defRPr sz="1200">
                <a:solidFill>
                  <a:srgbClr val="000000"/>
                </a:solidFill>
                <a:latin typeface="Helvetica" charset="0"/>
                <a:ea typeface="Helvetica" charset="0"/>
                <a:cs typeface="Helvetica" charset="0"/>
                <a:sym typeface="Helvetica" charset="0"/>
              </a:defRPr>
            </a:lvl5pPr>
            <a:lvl6pPr marL="25146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defRPr/>
            </a:pPr>
            <a:r>
              <a:rPr lang="en-US" altLang="en-US" sz="1000" dirty="0" smtClean="0">
                <a:solidFill>
                  <a:srgbClr val="1C4D0B"/>
                </a:solidFill>
              </a:rPr>
              <a:t>---------------------------------------------------------------</a:t>
            </a:r>
            <a:endParaRPr lang="en-US" altLang="en-US" sz="1000" dirty="0" smtClean="0"/>
          </a:p>
          <a:p>
            <a:pPr eaLnBrk="1">
              <a:defRPr/>
            </a:pPr>
            <a:r>
              <a:rPr lang="en-US" altLang="en-US" sz="1800" i="1" dirty="0" smtClean="0">
                <a:solidFill>
                  <a:schemeClr val="tx1"/>
                </a:solidFill>
                <a:latin typeface="Calibri" pitchFamily="34" charset="0"/>
              </a:rPr>
              <a:t> </a:t>
            </a:r>
            <a:r>
              <a:rPr lang="en-US" altLang="en-US" i="1" dirty="0" err="1" smtClean="0">
                <a:solidFill>
                  <a:schemeClr val="tx1"/>
                </a:solidFill>
                <a:latin typeface="Calibri" pitchFamily="34" charset="0"/>
              </a:rPr>
              <a:t>Gopalakrishnan</a:t>
            </a:r>
            <a:r>
              <a:rPr lang="en-US" altLang="en-US" i="1" dirty="0" smtClean="0">
                <a:solidFill>
                  <a:schemeClr val="tx1"/>
                </a:solidFill>
                <a:latin typeface="Calibri" pitchFamily="34" charset="0"/>
              </a:rPr>
              <a:t> et al., 2013 (JAS) </a:t>
            </a:r>
            <a:endParaRPr lang="en-US" altLang="en-US" i="1" dirty="0" smtClean="0">
              <a:solidFill>
                <a:schemeClr val="tx1"/>
              </a:solidFill>
              <a:latin typeface="Calibri" pitchFamily="34" charset="0"/>
              <a:cs typeface="Calibri" pitchFamily="34" charset="0"/>
              <a:sym typeface="Calibri" pitchFamily="34" charset="0"/>
            </a:endParaRPr>
          </a:p>
        </p:txBody>
      </p:sp>
      <p:sp>
        <p:nvSpPr>
          <p:cNvPr id="9221" name="AutoShape 4"/>
          <p:cNvSpPr>
            <a:spLocks/>
          </p:cNvSpPr>
          <p:nvPr/>
        </p:nvSpPr>
        <p:spPr bwMode="auto">
          <a:xfrm>
            <a:off x="152400" y="371475"/>
            <a:ext cx="10210800" cy="6953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w="12700">
            <a:noFill/>
            <a:miter lim="0"/>
            <a:headEnd/>
            <a:tailEnd/>
          </a:ln>
          <a:effectLst/>
        </p:spPr>
        <p:txBody>
          <a:bodyPr lIns="50799" tIns="50799" rIns="50799" bIns="50799" anchor="ctr"/>
          <a:lstStyle/>
          <a:p>
            <a:pPr defTabSz="912813">
              <a:lnSpc>
                <a:spcPct val="80000"/>
              </a:lnSpc>
            </a:pPr>
            <a:r>
              <a:rPr lang="en-US" altLang="en-US" sz="2600" dirty="0">
                <a:solidFill>
                  <a:srgbClr val="FFFF00"/>
                </a:solidFill>
                <a:latin typeface="Calibri" pitchFamily="34" charset="0"/>
                <a:sym typeface="Helvetica" charset="0"/>
              </a:rPr>
              <a:t>ADVANCES IN HURRICANE PHYSICS: </a:t>
            </a:r>
            <a:r>
              <a:rPr lang="en-US" altLang="en-US" sz="2600" dirty="0" smtClean="0">
                <a:solidFill>
                  <a:srgbClr val="FFFF00"/>
                </a:solidFill>
                <a:latin typeface="Calibri" pitchFamily="34" charset="0"/>
                <a:sym typeface="Helvetica" charset="0"/>
              </a:rPr>
              <a:t>USE </a:t>
            </a:r>
            <a:r>
              <a:rPr lang="en-US" altLang="en-US" sz="2600" dirty="0">
                <a:solidFill>
                  <a:srgbClr val="FFFF00"/>
                </a:solidFill>
                <a:latin typeface="Calibri" pitchFamily="34" charset="0"/>
                <a:sym typeface="Helvetica" charset="0"/>
              </a:rPr>
              <a:t>OF P3s &amp; G-IV IN IMPROVING PBL</a:t>
            </a:r>
            <a:endParaRPr lang="en-US" altLang="en-US" sz="2600" dirty="0">
              <a:solidFill>
                <a:srgbClr val="FFFF00"/>
              </a:solidFill>
              <a:latin typeface="Calibri" pitchFamily="34" charset="0"/>
            </a:endParaRPr>
          </a:p>
        </p:txBody>
      </p:sp>
      <p:sp>
        <p:nvSpPr>
          <p:cNvPr id="9227" name="TextBox 5"/>
          <p:cNvSpPr txBox="1">
            <a:spLocks noChangeArrowheads="1"/>
          </p:cNvSpPr>
          <p:nvPr/>
        </p:nvSpPr>
        <p:spPr bwMode="auto">
          <a:xfrm>
            <a:off x="4809087" y="1549502"/>
            <a:ext cx="2653675" cy="384721"/>
          </a:xfrm>
          <a:prstGeom prst="rect">
            <a:avLst/>
          </a:prstGeom>
          <a:noFill/>
          <a:ln w="9525">
            <a:noFill/>
            <a:miter lim="800000"/>
            <a:headEnd/>
            <a:tailEnd/>
          </a:ln>
        </p:spPr>
        <p:txBody>
          <a:bodyPr wrap="none">
            <a:spAutoFit/>
          </a:bodyPr>
          <a:lstStyle/>
          <a:p>
            <a:r>
              <a:rPr lang="en-US" altLang="en-US" dirty="0">
                <a:latin typeface="Calibri" pitchFamily="34" charset="0"/>
              </a:rPr>
              <a:t>Eddy </a:t>
            </a:r>
            <a:r>
              <a:rPr lang="en-US" altLang="en-US" dirty="0" smtClean="0">
                <a:latin typeface="Calibri" pitchFamily="34" charset="0"/>
              </a:rPr>
              <a:t>Diffusivity </a:t>
            </a:r>
            <a:r>
              <a:rPr lang="en-US" altLang="en-US" dirty="0" smtClean="0">
                <a:latin typeface="Calibri" pitchFamily="34" charset="0"/>
              </a:rPr>
              <a:t>(K</a:t>
            </a:r>
            <a:r>
              <a:rPr lang="en-US" altLang="en-US" baseline="-25000" dirty="0" smtClean="0">
                <a:latin typeface="Calibri" pitchFamily="34" charset="0"/>
              </a:rPr>
              <a:t>m</a:t>
            </a:r>
            <a:r>
              <a:rPr lang="en-US" altLang="en-US" dirty="0" smtClean="0">
                <a:latin typeface="Calibri" pitchFamily="34" charset="0"/>
              </a:rPr>
              <a:t> </a:t>
            </a:r>
            <a:r>
              <a:rPr lang="en-US" altLang="en-US" dirty="0" smtClean="0">
                <a:latin typeface="Calibri" pitchFamily="34" charset="0"/>
              </a:rPr>
              <a:t>&amp; </a:t>
            </a:r>
            <a:r>
              <a:rPr lang="en-US" altLang="en-US" dirty="0" err="1" smtClean="0">
                <a:latin typeface="Calibri" pitchFamily="34" charset="0"/>
              </a:rPr>
              <a:t>K</a:t>
            </a:r>
            <a:r>
              <a:rPr lang="en-US" altLang="en-US" baseline="-25000" dirty="0" err="1" smtClean="0">
                <a:latin typeface="Calibri" pitchFamily="34" charset="0"/>
              </a:rPr>
              <a:t>h</a:t>
            </a:r>
            <a:r>
              <a:rPr lang="en-US" altLang="en-US" dirty="0" smtClean="0">
                <a:latin typeface="Calibri" pitchFamily="34" charset="0"/>
              </a:rPr>
              <a:t>)</a:t>
            </a:r>
            <a:endParaRPr lang="en-US" altLang="en-US" dirty="0">
              <a:latin typeface="Calibri" pitchFamily="34" charset="0"/>
            </a:endParaRPr>
          </a:p>
        </p:txBody>
      </p:sp>
      <p:sp>
        <p:nvSpPr>
          <p:cNvPr id="25" name="Rectangle 24"/>
          <p:cNvSpPr/>
          <p:nvPr/>
        </p:nvSpPr>
        <p:spPr>
          <a:xfrm>
            <a:off x="1201246" y="5354777"/>
            <a:ext cx="9019093" cy="784830"/>
          </a:xfrm>
          <a:prstGeom prst="rect">
            <a:avLst/>
          </a:prstGeom>
          <a:ln>
            <a:solidFill>
              <a:srgbClr val="92D050"/>
            </a:solidFill>
          </a:ln>
        </p:spPr>
        <p:txBody>
          <a:bodyPr wrap="square">
            <a:spAutoFit/>
          </a:bodyPr>
          <a:lstStyle/>
          <a:p>
            <a:pPr defTabSz="912813">
              <a:spcBef>
                <a:spcPts val="600"/>
              </a:spcBef>
            </a:pPr>
            <a:r>
              <a:rPr lang="en-US" altLang="en-US" sz="2000" dirty="0" smtClean="0">
                <a:latin typeface="Calibri" pitchFamily="34" charset="0"/>
                <a:sym typeface="Helvetica" charset="0"/>
              </a:rPr>
              <a:t>Improved observation-based PBL in the High Resolution HWRF</a:t>
            </a:r>
          </a:p>
          <a:p>
            <a:pPr defTabSz="912813">
              <a:spcBef>
                <a:spcPts val="600"/>
              </a:spcBef>
            </a:pPr>
            <a:r>
              <a:rPr lang="en-US" altLang="en-US" sz="2000" dirty="0" smtClean="0">
                <a:latin typeface="Calibri" pitchFamily="34" charset="0"/>
                <a:sym typeface="Helvetica" charset="0"/>
              </a:rPr>
              <a:t>Findings: Improved secondary circulation, stronger inflow &amp; smaller mature storms </a:t>
            </a:r>
            <a:endParaRPr lang="en-US" altLang="en-US" sz="2000" dirty="0">
              <a:latin typeface="Calibri" pitchFamily="34" charset="0"/>
            </a:endParaRPr>
          </a:p>
        </p:txBody>
      </p:sp>
      <p:pic>
        <p:nvPicPr>
          <p:cNvPr id="26" name="Picture 26" descr="IMG_013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925963" y="2010881"/>
            <a:ext cx="3125851" cy="29609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2" name="Group 8"/>
          <p:cNvGrpSpPr/>
          <p:nvPr/>
        </p:nvGrpSpPr>
        <p:grpSpPr>
          <a:xfrm>
            <a:off x="152400" y="1987998"/>
            <a:ext cx="4104539" cy="2989585"/>
            <a:chOff x="722630" y="2034440"/>
            <a:chExt cx="4104539" cy="2989585"/>
          </a:xfrm>
        </p:grpSpPr>
        <p:grpSp>
          <p:nvGrpSpPr>
            <p:cNvPr id="3" name="Group 26"/>
            <p:cNvGrpSpPr/>
            <p:nvPr/>
          </p:nvGrpSpPr>
          <p:grpSpPr>
            <a:xfrm>
              <a:off x="722630" y="2034440"/>
              <a:ext cx="4104539" cy="2989585"/>
              <a:chOff x="228600" y="1828800"/>
              <a:chExt cx="4733925" cy="2865438"/>
            </a:xfrm>
          </p:grpSpPr>
          <p:pic>
            <p:nvPicPr>
              <p:cNvPr id="28" name="Picture 27" descr="https://encrypted-tbn3.google.com/images?q=tbn:ANd9GcRrI-naQUkPforiZQLkhXfYuJRgkwgx446N-iYK1-8LIpnSh_ks"/>
              <p:cNvPicPr>
                <a:picLocks noChangeAspect="1" noChangeArrowheads="1"/>
              </p:cNvPicPr>
              <p:nvPr/>
            </p:nvPicPr>
            <p:blipFill>
              <a:blip r:embed="rId4" cstate="print"/>
              <a:srcRect/>
              <a:stretch>
                <a:fillRect/>
              </a:stretch>
            </p:blipFill>
            <p:spPr bwMode="auto">
              <a:xfrm>
                <a:off x="695325" y="4263316"/>
                <a:ext cx="4267200" cy="353736"/>
              </a:xfrm>
              <a:prstGeom prst="rect">
                <a:avLst/>
              </a:prstGeom>
              <a:noFill/>
              <a:ln w="9525">
                <a:noFill/>
                <a:miter lim="800000"/>
                <a:headEnd/>
                <a:tailEnd/>
              </a:ln>
            </p:spPr>
          </p:pic>
          <p:sp>
            <p:nvSpPr>
              <p:cNvPr id="29" name="Text Box 25"/>
              <p:cNvSpPr txBox="1">
                <a:spLocks noChangeArrowheads="1"/>
              </p:cNvSpPr>
              <p:nvPr/>
            </p:nvSpPr>
            <p:spPr bwMode="auto">
              <a:xfrm>
                <a:off x="1104022" y="4327525"/>
                <a:ext cx="3581400" cy="366713"/>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b="1" dirty="0">
                    <a:solidFill>
                      <a:srgbClr val="CD03C3"/>
                    </a:solidFill>
                    <a:latin typeface="Calibri" pitchFamily="34" charset="0"/>
                  </a:rPr>
                  <a:t>               </a:t>
                </a:r>
                <a:r>
                  <a:rPr lang="en-US" altLang="zh-CN" sz="1400" b="1" dirty="0">
                    <a:solidFill>
                      <a:srgbClr val="FFFF66"/>
                    </a:solidFill>
                    <a:latin typeface="Calibri" pitchFamily="34" charset="0"/>
                  </a:rPr>
                  <a:t>SST/Waves/Sea-Spray</a:t>
                </a:r>
              </a:p>
            </p:txBody>
          </p:sp>
          <p:pic>
            <p:nvPicPr>
              <p:cNvPr id="31" name="Picture 3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5800" y="1828800"/>
                <a:ext cx="4267200" cy="2430246"/>
              </a:xfrm>
              <a:prstGeom prst="rect">
                <a:avLst/>
              </a:prstGeom>
              <a:noFill/>
              <a:ln w="9525">
                <a:noFill/>
                <a:miter lim="800000"/>
                <a:headEnd/>
                <a:tailEnd/>
              </a:ln>
            </p:spPr>
          </p:pic>
          <p:sp>
            <p:nvSpPr>
              <p:cNvPr id="32" name="Rectangle 31"/>
              <p:cNvSpPr>
                <a:spLocks noChangeArrowheads="1"/>
              </p:cNvSpPr>
              <p:nvPr/>
            </p:nvSpPr>
            <p:spPr bwMode="auto">
              <a:xfrm>
                <a:off x="695325" y="4004089"/>
                <a:ext cx="4267200" cy="259226"/>
              </a:xfrm>
              <a:prstGeom prst="rect">
                <a:avLst/>
              </a:prstGeom>
              <a:solidFill>
                <a:srgbClr val="99CCFF"/>
              </a:solidFill>
              <a:ln w="9525">
                <a:no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r>
                  <a:rPr lang="en-US" altLang="zh-CN" dirty="0" smtClean="0">
                    <a:latin typeface="Calibri" pitchFamily="34" charset="0"/>
                  </a:rPr>
                  <a:t>    </a:t>
                </a:r>
                <a:r>
                  <a:rPr lang="en-US" altLang="zh-CN" sz="1400" b="1" dirty="0" smtClean="0">
                    <a:solidFill>
                      <a:srgbClr val="B80E98"/>
                    </a:solidFill>
                    <a:latin typeface="Calibri" pitchFamily="34" charset="0"/>
                  </a:rPr>
                  <a:t>Surface </a:t>
                </a:r>
                <a:r>
                  <a:rPr lang="en-US" altLang="zh-CN" sz="1400" b="1" dirty="0">
                    <a:solidFill>
                      <a:srgbClr val="B80E98"/>
                    </a:solidFill>
                    <a:latin typeface="Calibri" pitchFamily="34" charset="0"/>
                  </a:rPr>
                  <a:t>layer</a:t>
                </a:r>
                <a:r>
                  <a:rPr lang="en-US" altLang="zh-CN" sz="1400" b="1" dirty="0">
                    <a:solidFill>
                      <a:srgbClr val="FF0000"/>
                    </a:solidFill>
                    <a:latin typeface="Calibri" pitchFamily="34" charset="0"/>
                  </a:rPr>
                  <a:t>: Cd &amp;</a:t>
                </a:r>
                <a:r>
                  <a:rPr lang="en-US" altLang="zh-CN" sz="1400" b="1" dirty="0" smtClean="0">
                    <a:solidFill>
                      <a:srgbClr val="FF0000"/>
                    </a:solidFill>
                    <a:latin typeface="Calibri" pitchFamily="34" charset="0"/>
                  </a:rPr>
                  <a:t> </a:t>
                </a:r>
                <a:r>
                  <a:rPr lang="en-US" altLang="zh-CN" sz="1400" b="1" dirty="0" err="1" smtClean="0">
                    <a:solidFill>
                      <a:srgbClr val="FF0000"/>
                    </a:solidFill>
                    <a:latin typeface="Calibri" pitchFamily="34" charset="0"/>
                  </a:rPr>
                  <a:t>Ch</a:t>
                </a:r>
                <a:r>
                  <a:rPr lang="en-US" altLang="zh-CN" sz="1400" dirty="0" smtClean="0">
                    <a:latin typeface="Calibri" pitchFamily="34" charset="0"/>
                  </a:rPr>
                  <a:t>	</a:t>
                </a:r>
                <a:endParaRPr lang="en-US" altLang="zh-CN" sz="1400" dirty="0">
                  <a:latin typeface="Calibri" pitchFamily="34" charset="0"/>
                </a:endParaRPr>
              </a:p>
            </p:txBody>
          </p:sp>
          <p:cxnSp>
            <p:nvCxnSpPr>
              <p:cNvPr id="33" name="Straight Arrow Connector 32"/>
              <p:cNvCxnSpPr/>
              <p:nvPr/>
            </p:nvCxnSpPr>
            <p:spPr bwMode="auto">
              <a:xfrm>
                <a:off x="3429000" y="2578100"/>
                <a:ext cx="1000125" cy="0"/>
              </a:xfrm>
              <a:prstGeom prst="straightConnector1">
                <a:avLst/>
              </a:prstGeom>
              <a:ln w="38100" cmpd="sng">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bwMode="auto">
              <a:xfrm>
                <a:off x="838200" y="3725863"/>
                <a:ext cx="600075" cy="65087"/>
              </a:xfrm>
              <a:prstGeom prst="straightConnector1">
                <a:avLst/>
              </a:prstGeom>
              <a:ln>
                <a:solidFill>
                  <a:srgbClr val="FF9933"/>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bwMode="auto">
              <a:xfrm>
                <a:off x="685800" y="3824288"/>
                <a:ext cx="762000" cy="130175"/>
              </a:xfrm>
              <a:prstGeom prst="straightConnector1">
                <a:avLst/>
              </a:prstGeom>
              <a:ln>
                <a:solidFill>
                  <a:srgbClr val="FF9933"/>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bwMode="auto">
              <a:xfrm flipH="1">
                <a:off x="3733800" y="3875088"/>
                <a:ext cx="933450" cy="63500"/>
              </a:xfrm>
              <a:prstGeom prst="straightConnector1">
                <a:avLst/>
              </a:prstGeom>
              <a:ln>
                <a:solidFill>
                  <a:srgbClr val="FF9933"/>
                </a:solidFill>
                <a:tailEnd type="arrow"/>
              </a:ln>
            </p:spPr>
            <p:style>
              <a:lnRef idx="1">
                <a:schemeClr val="accent1"/>
              </a:lnRef>
              <a:fillRef idx="0">
                <a:schemeClr val="accent1"/>
              </a:fillRef>
              <a:effectRef idx="0">
                <a:schemeClr val="accent1"/>
              </a:effectRef>
              <a:fontRef idx="minor">
                <a:schemeClr val="tx1"/>
              </a:fontRef>
            </p:style>
          </p:cxnSp>
          <p:sp>
            <p:nvSpPr>
              <p:cNvPr id="37" name="Down Arrow 36"/>
              <p:cNvSpPr>
                <a:spLocks noChangeArrowheads="1"/>
              </p:cNvSpPr>
              <p:nvPr/>
            </p:nvSpPr>
            <p:spPr bwMode="auto">
              <a:xfrm>
                <a:off x="1255117" y="4263316"/>
                <a:ext cx="40283" cy="194419"/>
              </a:xfrm>
              <a:prstGeom prst="downArrow">
                <a:avLst>
                  <a:gd name="adj1" fmla="val 50000"/>
                  <a:gd name="adj2" fmla="val 49654"/>
                </a:avLst>
              </a:prstGeom>
              <a:solidFill>
                <a:schemeClr val="accent1"/>
              </a:solidFill>
              <a:ln w="25400" algn="ctr">
                <a:solidFill>
                  <a:schemeClr val="tx1"/>
                </a:solidFill>
                <a:miter lim="800000"/>
                <a:headEnd/>
                <a:tailEnd/>
              </a:ln>
            </p:spPr>
            <p:txBody>
              <a:bodyPr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endParaRPr lang="zh-CN" altLang="zh-CN">
                  <a:solidFill>
                    <a:srgbClr val="FFFFFF"/>
                  </a:solidFill>
                  <a:latin typeface="Calibri" pitchFamily="34" charset="0"/>
                </a:endParaRPr>
              </a:p>
            </p:txBody>
          </p:sp>
          <p:sp>
            <p:nvSpPr>
              <p:cNvPr id="38" name="Down Arrow 37"/>
              <p:cNvSpPr>
                <a:spLocks noChangeArrowheads="1"/>
              </p:cNvSpPr>
              <p:nvPr/>
            </p:nvSpPr>
            <p:spPr bwMode="auto">
              <a:xfrm>
                <a:off x="4419600" y="4263316"/>
                <a:ext cx="40283" cy="194419"/>
              </a:xfrm>
              <a:prstGeom prst="downArrow">
                <a:avLst>
                  <a:gd name="adj1" fmla="val 50000"/>
                  <a:gd name="adj2" fmla="val 49654"/>
                </a:avLst>
              </a:prstGeom>
              <a:solidFill>
                <a:schemeClr val="accent1"/>
              </a:solidFill>
              <a:ln w="25400" algn="ctr">
                <a:solidFill>
                  <a:schemeClr val="tx1"/>
                </a:solidFill>
                <a:miter lim="800000"/>
                <a:headEnd/>
                <a:tailEnd/>
              </a:ln>
            </p:spPr>
            <p:txBody>
              <a:bodyPr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endParaRPr lang="zh-CN" altLang="zh-CN">
                  <a:solidFill>
                    <a:srgbClr val="FFFFFF"/>
                  </a:solidFill>
                  <a:latin typeface="Calibri" pitchFamily="34" charset="0"/>
                </a:endParaRPr>
              </a:p>
            </p:txBody>
          </p:sp>
          <p:sp>
            <p:nvSpPr>
              <p:cNvPr id="39" name="Line 25"/>
              <p:cNvSpPr>
                <a:spLocks noChangeShapeType="1"/>
              </p:cNvSpPr>
              <p:nvPr/>
            </p:nvSpPr>
            <p:spPr bwMode="auto">
              <a:xfrm flipV="1">
                <a:off x="3049129" y="4198509"/>
                <a:ext cx="0" cy="259226"/>
              </a:xfrm>
              <a:prstGeom prst="line">
                <a:avLst/>
              </a:prstGeom>
              <a:noFill/>
              <a:ln w="38100">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40" name="Line 27"/>
              <p:cNvSpPr>
                <a:spLocks noChangeShapeType="1"/>
              </p:cNvSpPr>
              <p:nvPr/>
            </p:nvSpPr>
            <p:spPr bwMode="auto">
              <a:xfrm flipV="1">
                <a:off x="2228850" y="4198509"/>
                <a:ext cx="0" cy="259226"/>
              </a:xfrm>
              <a:prstGeom prst="line">
                <a:avLst/>
              </a:prstGeom>
              <a:noFill/>
              <a:ln w="38100">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41" name="Line 28"/>
              <p:cNvSpPr>
                <a:spLocks noChangeShapeType="1"/>
              </p:cNvSpPr>
              <p:nvPr/>
            </p:nvSpPr>
            <p:spPr bwMode="auto">
              <a:xfrm flipV="1">
                <a:off x="3562350" y="4198509"/>
                <a:ext cx="0" cy="259226"/>
              </a:xfrm>
              <a:prstGeom prst="line">
                <a:avLst/>
              </a:prstGeom>
              <a:noFill/>
              <a:ln w="38100">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42" name="Text Box 29"/>
              <p:cNvSpPr txBox="1">
                <a:spLocks noChangeArrowheads="1"/>
              </p:cNvSpPr>
              <p:nvPr/>
            </p:nvSpPr>
            <p:spPr bwMode="auto">
              <a:xfrm>
                <a:off x="2695575" y="3549650"/>
                <a:ext cx="866775" cy="366712"/>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endParaRPr lang="zh-CN" altLang="zh-CN">
                  <a:latin typeface="Calibri" pitchFamily="34" charset="0"/>
                </a:endParaRPr>
              </a:p>
            </p:txBody>
          </p:sp>
          <p:sp>
            <p:nvSpPr>
              <p:cNvPr id="43" name="Text Box 38"/>
              <p:cNvSpPr txBox="1">
                <a:spLocks noChangeArrowheads="1"/>
              </p:cNvSpPr>
              <p:nvPr/>
            </p:nvSpPr>
            <p:spPr bwMode="auto">
              <a:xfrm>
                <a:off x="838199" y="3615764"/>
                <a:ext cx="1133475" cy="32449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sz="1600" b="1" i="1" dirty="0">
                    <a:solidFill>
                      <a:srgbClr val="FFFF00"/>
                    </a:solidFill>
                    <a:latin typeface="Calibri" pitchFamily="34" charset="0"/>
                  </a:rPr>
                  <a:t>Inflow</a:t>
                </a:r>
              </a:p>
            </p:txBody>
          </p:sp>
          <p:sp>
            <p:nvSpPr>
              <p:cNvPr id="44" name="Text Box 41"/>
              <p:cNvSpPr txBox="1">
                <a:spLocks noChangeArrowheads="1"/>
              </p:cNvSpPr>
              <p:nvPr/>
            </p:nvSpPr>
            <p:spPr bwMode="auto">
              <a:xfrm>
                <a:off x="3438525" y="2514600"/>
                <a:ext cx="1133475" cy="304800"/>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sz="1400" i="1" dirty="0">
                    <a:solidFill>
                      <a:schemeClr val="bg1"/>
                    </a:solidFill>
                    <a:latin typeface="Calibri" pitchFamily="34" charset="0"/>
                  </a:rPr>
                  <a:t>outflow</a:t>
                </a:r>
              </a:p>
            </p:txBody>
          </p:sp>
          <p:sp>
            <p:nvSpPr>
              <p:cNvPr id="45" name="Text Box 45"/>
              <p:cNvSpPr txBox="1">
                <a:spLocks noChangeArrowheads="1"/>
              </p:cNvSpPr>
              <p:nvPr/>
            </p:nvSpPr>
            <p:spPr bwMode="auto">
              <a:xfrm>
                <a:off x="1295400" y="2578100"/>
                <a:ext cx="914400" cy="304800"/>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sz="1400" i="1" dirty="0">
                    <a:solidFill>
                      <a:schemeClr val="bg1"/>
                    </a:solidFill>
                    <a:latin typeface="Calibri" pitchFamily="34" charset="0"/>
                  </a:rPr>
                  <a:t>outflow</a:t>
                </a:r>
              </a:p>
            </p:txBody>
          </p:sp>
          <p:sp>
            <p:nvSpPr>
              <p:cNvPr id="46" name="Line 51"/>
              <p:cNvSpPr>
                <a:spLocks noChangeShapeType="1"/>
              </p:cNvSpPr>
              <p:nvPr/>
            </p:nvSpPr>
            <p:spPr bwMode="auto">
              <a:xfrm>
                <a:off x="2762250" y="2967184"/>
                <a:ext cx="0" cy="129614"/>
              </a:xfrm>
              <a:prstGeom prst="line">
                <a:avLst/>
              </a:prstGeom>
              <a:noFill/>
              <a:ln w="9525">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47" name="Line 55"/>
              <p:cNvSpPr>
                <a:spLocks noChangeShapeType="1"/>
              </p:cNvSpPr>
              <p:nvPr/>
            </p:nvSpPr>
            <p:spPr bwMode="auto">
              <a:xfrm>
                <a:off x="2962275" y="2967184"/>
                <a:ext cx="0" cy="129614"/>
              </a:xfrm>
              <a:prstGeom prst="line">
                <a:avLst/>
              </a:prstGeom>
              <a:noFill/>
              <a:ln w="9525">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48" name="Line 57"/>
              <p:cNvSpPr>
                <a:spLocks noChangeShapeType="1"/>
              </p:cNvSpPr>
              <p:nvPr/>
            </p:nvSpPr>
            <p:spPr bwMode="auto">
              <a:xfrm flipH="1">
                <a:off x="1676400" y="3225800"/>
                <a:ext cx="19050" cy="271463"/>
              </a:xfrm>
              <a:prstGeom prst="line">
                <a:avLst/>
              </a:prstGeom>
              <a:ln>
                <a:headEnd/>
                <a:tailEnd type="triangle" w="med" len="med"/>
              </a:ln>
            </p:spPr>
            <p:style>
              <a:lnRef idx="1">
                <a:schemeClr val="dk1"/>
              </a:lnRef>
              <a:fillRef idx="0">
                <a:schemeClr val="dk1"/>
              </a:fillRef>
              <a:effectRef idx="0">
                <a:schemeClr val="dk1"/>
              </a:effectRef>
              <a:fontRef idx="minor">
                <a:schemeClr val="tx1"/>
              </a:fontRef>
            </p:style>
            <p:txBody>
              <a:bodyPr/>
              <a:lstStyle>
                <a:defPPr>
                  <a:defRPr lang="en-US"/>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fontAlgn="auto">
                  <a:spcBef>
                    <a:spcPts val="0"/>
                  </a:spcBef>
                  <a:spcAft>
                    <a:spcPts val="0"/>
                  </a:spcAft>
                  <a:defRPr/>
                </a:pPr>
                <a:endParaRPr lang="en-US"/>
              </a:p>
            </p:txBody>
          </p:sp>
          <p:sp>
            <p:nvSpPr>
              <p:cNvPr id="49" name="Line 59"/>
              <p:cNvSpPr>
                <a:spLocks noChangeShapeType="1"/>
              </p:cNvSpPr>
              <p:nvPr/>
            </p:nvSpPr>
            <p:spPr bwMode="auto">
              <a:xfrm flipV="1">
                <a:off x="628650" y="2254312"/>
                <a:ext cx="0" cy="1231325"/>
              </a:xfrm>
              <a:prstGeom prst="line">
                <a:avLst/>
              </a:prstGeom>
              <a:noFill/>
              <a:ln w="9525">
                <a:solidFill>
                  <a:schemeClr val="tx1"/>
                </a:solidFill>
                <a:round/>
                <a:headEnd/>
                <a:tailEnd type="triangle" w="med" len="me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50" name="Line 61"/>
              <p:cNvSpPr>
                <a:spLocks noChangeShapeType="1"/>
              </p:cNvSpPr>
              <p:nvPr/>
            </p:nvSpPr>
            <p:spPr bwMode="auto">
              <a:xfrm>
                <a:off x="628650" y="4068896"/>
                <a:ext cx="0" cy="0"/>
              </a:xfrm>
              <a:prstGeom prst="line">
                <a:avLst/>
              </a:prstGeom>
              <a:noFill/>
              <a:ln w="9525">
                <a:solidFill>
                  <a:schemeClr val="tx1"/>
                </a:solidFill>
                <a:round/>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51" name="Line 62"/>
              <p:cNvSpPr>
                <a:spLocks noChangeShapeType="1"/>
              </p:cNvSpPr>
              <p:nvPr/>
            </p:nvSpPr>
            <p:spPr bwMode="auto">
              <a:xfrm flipH="1">
                <a:off x="609600" y="3573323"/>
                <a:ext cx="10758" cy="761915"/>
              </a:xfrm>
              <a:prstGeom prst="line">
                <a:avLst/>
              </a:prstGeom>
              <a:noFill/>
              <a:ln w="9525">
                <a:solidFill>
                  <a:schemeClr val="tx1"/>
                </a:solidFill>
                <a:round/>
                <a:headEnd/>
                <a:tailEnd/>
              </a:ln>
            </p:spPr>
            <p:txBody>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endParaRPr lang="en-US"/>
              </a:p>
            </p:txBody>
          </p:sp>
          <p:sp>
            <p:nvSpPr>
              <p:cNvPr id="52" name="Text Box 63"/>
              <p:cNvSpPr txBox="1">
                <a:spLocks noChangeArrowheads="1"/>
              </p:cNvSpPr>
              <p:nvPr/>
            </p:nvSpPr>
            <p:spPr bwMode="auto">
              <a:xfrm>
                <a:off x="228600" y="3746501"/>
                <a:ext cx="533400" cy="244475"/>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sz="1000" b="1">
                    <a:latin typeface="Calibri" pitchFamily="34" charset="0"/>
                  </a:rPr>
                  <a:t>1 km</a:t>
                </a:r>
              </a:p>
            </p:txBody>
          </p:sp>
          <p:sp>
            <p:nvSpPr>
              <p:cNvPr id="53" name="Text Box 49"/>
              <p:cNvSpPr txBox="1">
                <a:spLocks noChangeArrowheads="1"/>
              </p:cNvSpPr>
              <p:nvPr/>
            </p:nvSpPr>
            <p:spPr bwMode="auto">
              <a:xfrm>
                <a:off x="2362200" y="2320925"/>
                <a:ext cx="1219200" cy="338138"/>
              </a:xfrm>
              <a:prstGeom prst="rect">
                <a:avLst/>
              </a:prstGeom>
              <a:noFill/>
              <a:ln w="9525">
                <a:noFill/>
                <a:miter lim="800000"/>
                <a:headEnd/>
                <a:tailEnd/>
              </a:ln>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fontAlgn="auto">
                  <a:spcBef>
                    <a:spcPct val="50000"/>
                  </a:spcBef>
                  <a:spcAft>
                    <a:spcPts val="0"/>
                  </a:spcAft>
                  <a:defRPr/>
                </a:pPr>
                <a:r>
                  <a:rPr lang="en-US" altLang="zh-CN" sz="1600" b="1" dirty="0">
                    <a:solidFill>
                      <a:srgbClr val="B80E98"/>
                    </a:solidFill>
                    <a:latin typeface="Calibri" panose="020F0502020204030204" pitchFamily="34" charset="0"/>
                    <a:cs typeface="+mn-cs"/>
                  </a:rPr>
                  <a:t>Radiation</a:t>
                </a:r>
                <a:r>
                  <a:rPr lang="en-US" altLang="zh-CN" sz="1600" b="1" dirty="0">
                    <a:solidFill>
                      <a:schemeClr val="accent4">
                        <a:lumMod val="75000"/>
                      </a:schemeClr>
                    </a:solidFill>
                    <a:latin typeface="Calibri" panose="020F0502020204030204" pitchFamily="34" charset="0"/>
                    <a:cs typeface="+mn-cs"/>
                  </a:rPr>
                  <a:t> </a:t>
                </a:r>
              </a:p>
            </p:txBody>
          </p:sp>
          <p:sp>
            <p:nvSpPr>
              <p:cNvPr id="54" name="Rounded Rectangle 53"/>
              <p:cNvSpPr/>
              <p:nvPr/>
            </p:nvSpPr>
            <p:spPr bwMode="auto">
              <a:xfrm>
                <a:off x="3657600" y="3746500"/>
                <a:ext cx="533400" cy="152400"/>
              </a:xfrm>
              <a:prstGeom prst="roundRect">
                <a:avLst/>
              </a:prstGeom>
              <a:solidFill>
                <a:schemeClr val="tx1">
                  <a:lumMod val="85000"/>
                  <a:lumOff val="1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dirty="0">
                  <a:solidFill>
                    <a:schemeClr val="tx1">
                      <a:lumMod val="50000"/>
                      <a:lumOff val="50000"/>
                    </a:schemeClr>
                  </a:solidFill>
                </a:endParaRPr>
              </a:p>
            </p:txBody>
          </p:sp>
          <p:cxnSp>
            <p:nvCxnSpPr>
              <p:cNvPr id="55" name="Straight Arrow Connector 54"/>
              <p:cNvCxnSpPr/>
              <p:nvPr/>
            </p:nvCxnSpPr>
            <p:spPr bwMode="auto">
              <a:xfrm flipH="1">
                <a:off x="3733799" y="3725863"/>
                <a:ext cx="666750" cy="65087"/>
              </a:xfrm>
              <a:prstGeom prst="straightConnector1">
                <a:avLst/>
              </a:prstGeom>
              <a:ln>
                <a:solidFill>
                  <a:srgbClr val="FF9933"/>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a:spLocks noChangeArrowheads="1"/>
              </p:cNvSpPr>
              <p:nvPr/>
            </p:nvSpPr>
            <p:spPr bwMode="auto">
              <a:xfrm>
                <a:off x="1600200" y="3725863"/>
                <a:ext cx="2133600" cy="304800"/>
              </a:xfrm>
              <a:prstGeom prst="rect">
                <a:avLst/>
              </a:prstGeom>
              <a:solidFill>
                <a:schemeClr val="tx2">
                  <a:lumMod val="20000"/>
                  <a:lumOff val="80000"/>
                  <a:alpha val="74000"/>
                </a:schemeClr>
              </a:solidFill>
              <a:ln w="9525">
                <a:solidFill>
                  <a:schemeClr val="bg1"/>
                </a:solidFill>
                <a:miter lim="800000"/>
                <a:headEnd/>
                <a:tailEnd/>
              </a:ln>
            </p:spPr>
            <p:txBody>
              <a:bodyPr wrap="none" anchor="ct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fontAlgn="auto">
                  <a:spcBef>
                    <a:spcPts val="0"/>
                  </a:spcBef>
                  <a:spcAft>
                    <a:spcPts val="0"/>
                  </a:spcAft>
                  <a:defRPr/>
                </a:pPr>
                <a:r>
                  <a:rPr lang="en-US" altLang="zh-CN" sz="1600" dirty="0">
                    <a:solidFill>
                      <a:schemeClr val="accent2"/>
                    </a:solidFill>
                    <a:latin typeface="Calibri" pitchFamily="34" charset="0"/>
                    <a:cs typeface="+mn-cs"/>
                  </a:rPr>
                  <a:t>   </a:t>
                </a:r>
                <a:r>
                  <a:rPr lang="en-US" altLang="zh-CN" sz="1400" b="1" dirty="0">
                    <a:solidFill>
                      <a:srgbClr val="B80E98"/>
                    </a:solidFill>
                    <a:latin typeface="Calibri" pitchFamily="34" charset="0"/>
                    <a:cs typeface="+mn-cs"/>
                  </a:rPr>
                  <a:t>Boundary Layer</a:t>
                </a:r>
                <a:r>
                  <a:rPr lang="en-US" altLang="zh-CN" sz="1400" b="1" dirty="0">
                    <a:solidFill>
                      <a:srgbClr val="FF0000"/>
                    </a:solidFill>
                    <a:latin typeface="Calibri" pitchFamily="34" charset="0"/>
                    <a:cs typeface="+mn-cs"/>
                  </a:rPr>
                  <a:t>: </a:t>
                </a:r>
                <a:r>
                  <a:rPr lang="en-US" altLang="zh-CN" sz="1400" b="1" dirty="0" smtClean="0">
                    <a:solidFill>
                      <a:srgbClr val="FF0000"/>
                    </a:solidFill>
                    <a:latin typeface="Calibri" pitchFamily="34" charset="0"/>
                    <a:cs typeface="+mn-cs"/>
                  </a:rPr>
                  <a:t>Km &amp; </a:t>
                </a:r>
                <a:r>
                  <a:rPr lang="en-US" altLang="zh-CN" sz="1400" b="1" dirty="0" err="1" smtClean="0">
                    <a:solidFill>
                      <a:srgbClr val="FF0000"/>
                    </a:solidFill>
                    <a:latin typeface="Calibri" pitchFamily="34" charset="0"/>
                    <a:cs typeface="+mn-cs"/>
                  </a:rPr>
                  <a:t>Kh</a:t>
                </a:r>
                <a:r>
                  <a:rPr lang="en-US" altLang="zh-CN" sz="1400" b="1" dirty="0" smtClean="0">
                    <a:solidFill>
                      <a:srgbClr val="FF0000"/>
                    </a:solidFill>
                    <a:latin typeface="Calibri" pitchFamily="34" charset="0"/>
                    <a:cs typeface="+mn-cs"/>
                  </a:rPr>
                  <a:t>    </a:t>
                </a:r>
                <a:endParaRPr lang="en-US" altLang="zh-CN" sz="1400" b="1" dirty="0">
                  <a:solidFill>
                    <a:srgbClr val="FF0000"/>
                  </a:solidFill>
                  <a:latin typeface="Calibri" pitchFamily="34" charset="0"/>
                  <a:cs typeface="+mn-cs"/>
                </a:endParaRPr>
              </a:p>
            </p:txBody>
          </p:sp>
          <p:sp>
            <p:nvSpPr>
              <p:cNvPr id="58" name="Text Box 41"/>
              <p:cNvSpPr txBox="1">
                <a:spLocks noChangeArrowheads="1"/>
              </p:cNvSpPr>
              <p:nvPr/>
            </p:nvSpPr>
            <p:spPr bwMode="auto">
              <a:xfrm>
                <a:off x="2905123" y="3048000"/>
                <a:ext cx="1271586" cy="307777"/>
              </a:xfrm>
              <a:prstGeom prst="rect">
                <a:avLst/>
              </a:prstGeom>
              <a:noFill/>
              <a:ln w="9525">
                <a:noFill/>
                <a:miter lim="800000"/>
                <a:headEnd/>
                <a:tailEnd/>
              </a:ln>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endParaRPr lang="en-US" altLang="zh-CN" sz="1400" b="1" dirty="0">
                  <a:solidFill>
                    <a:srgbClr val="E816E5"/>
                  </a:solidFill>
                  <a:latin typeface="Calibri" pitchFamily="34" charset="0"/>
                </a:endParaRPr>
              </a:p>
            </p:txBody>
          </p:sp>
        </p:grpSp>
        <p:sp>
          <p:nvSpPr>
            <p:cNvPr id="8" name="Rectangle 7"/>
            <p:cNvSpPr/>
            <p:nvPr/>
          </p:nvSpPr>
          <p:spPr>
            <a:xfrm>
              <a:off x="3054524" y="3235399"/>
              <a:ext cx="1296060" cy="338554"/>
            </a:xfrm>
            <a:prstGeom prst="rect">
              <a:avLst/>
            </a:prstGeom>
          </p:spPr>
          <p:txBody>
            <a:bodyPr wrap="none">
              <a:spAutoFit/>
            </a:bodyPr>
            <a:lstStyle/>
            <a:p>
              <a:r>
                <a:rPr lang="en-US" sz="1600" b="1" dirty="0" smtClean="0">
                  <a:solidFill>
                    <a:srgbClr val="B80E98"/>
                  </a:solidFill>
                  <a:latin typeface="Calibri" panose="020F0502020204030204" pitchFamily="34" charset="0"/>
                </a:rPr>
                <a:t>Microphysics</a:t>
              </a:r>
              <a:endParaRPr lang="en-US" sz="1600" b="1" dirty="0">
                <a:latin typeface="Calibri" panose="020F0502020204030204" pitchFamily="34" charset="0"/>
              </a:endParaRPr>
            </a:p>
          </p:txBody>
        </p:sp>
        <p:sp>
          <p:nvSpPr>
            <p:cNvPr id="59" name="Text Box 38"/>
            <p:cNvSpPr txBox="1">
              <a:spLocks noChangeArrowheads="1"/>
            </p:cNvSpPr>
            <p:nvPr/>
          </p:nvSpPr>
          <p:spPr bwMode="auto">
            <a:xfrm>
              <a:off x="4090666" y="3883012"/>
              <a:ext cx="722776" cy="340351"/>
            </a:xfrm>
            <a:prstGeom prst="rect">
              <a:avLst/>
            </a:prstGeom>
            <a:noFill/>
            <a:ln w="9525">
              <a:noFill/>
              <a:miter lim="800000"/>
              <a:headEnd/>
              <a:tailEnd/>
            </a:ln>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spcBef>
                  <a:spcPct val="50000"/>
                </a:spcBef>
              </a:pPr>
              <a:r>
                <a:rPr lang="en-US" altLang="zh-CN" sz="1600" b="1" dirty="0">
                  <a:solidFill>
                    <a:srgbClr val="FFFF00"/>
                  </a:solidFill>
                  <a:latin typeface="Calibri" pitchFamily="34" charset="0"/>
                </a:rPr>
                <a:t>I</a:t>
              </a:r>
              <a:r>
                <a:rPr lang="en-US" altLang="zh-CN" sz="1600" b="1" i="1" dirty="0">
                  <a:solidFill>
                    <a:srgbClr val="FFFF00"/>
                  </a:solidFill>
                  <a:latin typeface="Calibri" pitchFamily="34" charset="0"/>
                </a:rPr>
                <a:t>nflow</a:t>
              </a:r>
            </a:p>
          </p:txBody>
        </p:sp>
      </p:grpSp>
      <p:sp>
        <p:nvSpPr>
          <p:cNvPr id="60" name="TextBox 5"/>
          <p:cNvSpPr txBox="1">
            <a:spLocks noChangeArrowheads="1"/>
          </p:cNvSpPr>
          <p:nvPr/>
        </p:nvSpPr>
        <p:spPr bwMode="auto">
          <a:xfrm>
            <a:off x="1150603" y="1551937"/>
            <a:ext cx="2106218" cy="384721"/>
          </a:xfrm>
          <a:prstGeom prst="rect">
            <a:avLst/>
          </a:prstGeom>
          <a:noFill/>
          <a:ln w="9525">
            <a:noFill/>
            <a:miter lim="800000"/>
            <a:headEnd/>
            <a:tailEnd/>
          </a:ln>
        </p:spPr>
        <p:txBody>
          <a:bodyPr wrap="none">
            <a:spAutoFit/>
          </a:bodyPr>
          <a:lstStyle/>
          <a:p>
            <a:r>
              <a:rPr lang="en-US" altLang="en-US" dirty="0" smtClean="0">
                <a:latin typeface="Calibri" pitchFamily="34" charset="0"/>
              </a:rPr>
              <a:t>Modeled Hurricane</a:t>
            </a:r>
            <a:endParaRPr lang="en-US" altLang="en-US" dirty="0">
              <a:latin typeface="Calibri" pitchFamily="34" charset="0"/>
            </a:endParaRPr>
          </a:p>
        </p:txBody>
      </p:sp>
      <p:sp>
        <p:nvSpPr>
          <p:cNvPr id="61" name="TextBox 5"/>
          <p:cNvSpPr txBox="1">
            <a:spLocks noChangeArrowheads="1"/>
          </p:cNvSpPr>
          <p:nvPr/>
        </p:nvSpPr>
        <p:spPr bwMode="auto">
          <a:xfrm>
            <a:off x="8187892" y="1554131"/>
            <a:ext cx="2601994" cy="384721"/>
          </a:xfrm>
          <a:prstGeom prst="rect">
            <a:avLst/>
          </a:prstGeom>
          <a:noFill/>
          <a:ln w="9525">
            <a:noFill/>
            <a:miter lim="800000"/>
            <a:headEnd/>
            <a:tailEnd/>
          </a:ln>
        </p:spPr>
        <p:txBody>
          <a:bodyPr wrap="none">
            <a:spAutoFit/>
          </a:bodyPr>
          <a:lstStyle/>
          <a:p>
            <a:r>
              <a:rPr lang="en-US" altLang="en-US" dirty="0" smtClean="0">
                <a:latin typeface="Calibri" pitchFamily="34" charset="0"/>
              </a:rPr>
              <a:t>Structure Improvements</a:t>
            </a:r>
            <a:endParaRPr lang="en-US" altLang="en-US" dirty="0">
              <a:latin typeface="Calibri" pitchFamily="34" charset="0"/>
            </a:endParaRPr>
          </a:p>
        </p:txBody>
      </p:sp>
      <p:sp>
        <p:nvSpPr>
          <p:cNvPr id="63" name="Rectangle 62"/>
          <p:cNvSpPr/>
          <p:nvPr/>
        </p:nvSpPr>
        <p:spPr>
          <a:xfrm>
            <a:off x="8778240" y="4348902"/>
            <a:ext cx="1859691" cy="111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smtClean="0">
                <a:solidFill>
                  <a:schemeClr val="bg1"/>
                </a:solidFill>
                <a:latin typeface="Calibri" panose="020F0502020204030204" pitchFamily="34" charset="0"/>
              </a:rPr>
              <a:t>Tallapragada</a:t>
            </a:r>
            <a:r>
              <a:rPr lang="en-US" sz="1000" dirty="0" smtClean="0">
                <a:solidFill>
                  <a:schemeClr val="bg1"/>
                </a:solidFill>
                <a:latin typeface="Calibri" panose="020F0502020204030204" pitchFamily="34" charset="0"/>
              </a:rPr>
              <a:t> et al, 2013 (MWR)</a:t>
            </a:r>
            <a:endParaRPr lang="en-US" sz="1000" dirty="0">
              <a:solidFill>
                <a:schemeClr val="bg1"/>
              </a:solidFill>
              <a:latin typeface="Calibri" panose="020F0502020204030204" pitchFamily="34" charset="0"/>
            </a:endParaRPr>
          </a:p>
        </p:txBody>
      </p:sp>
      <p:grpSp>
        <p:nvGrpSpPr>
          <p:cNvPr id="4" name="Group 9"/>
          <p:cNvGrpSpPr/>
          <p:nvPr/>
        </p:nvGrpSpPr>
        <p:grpSpPr>
          <a:xfrm>
            <a:off x="4531933" y="1960771"/>
            <a:ext cx="3250325" cy="3035973"/>
            <a:chOff x="4564207" y="1982287"/>
            <a:chExt cx="3250325" cy="3035973"/>
          </a:xfrm>
        </p:grpSpPr>
        <p:grpSp>
          <p:nvGrpSpPr>
            <p:cNvPr id="5" name="Group 8"/>
            <p:cNvGrpSpPr>
              <a:grpSpLocks/>
            </p:cNvGrpSpPr>
            <p:nvPr/>
          </p:nvGrpSpPr>
          <p:grpSpPr bwMode="auto">
            <a:xfrm>
              <a:off x="4564207" y="1982287"/>
              <a:ext cx="3250325" cy="3035973"/>
              <a:chOff x="266574" y="0"/>
              <a:chExt cx="3288901" cy="3151424"/>
            </a:xfrm>
          </p:grpSpPr>
          <p:pic>
            <p:nvPicPr>
              <p:cNvPr id="9236" name="Picture 9" descr="IMG_0518.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266574" y="0"/>
                <a:ext cx="3288901" cy="1453526"/>
              </a:xfrm>
              <a:prstGeom prst="rect">
                <a:avLst/>
              </a:prstGeom>
              <a:noFill/>
              <a:ln w="12700">
                <a:noFill/>
                <a:miter lim="0"/>
                <a:headEnd/>
                <a:tailEnd/>
              </a:ln>
              <a:effectLst/>
            </p:spPr>
          </p:pic>
          <p:pic>
            <p:nvPicPr>
              <p:cNvPr id="9237" name="Picture 10" descr="IMG_0518.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266574" y="1657232"/>
                <a:ext cx="3288901" cy="1494192"/>
              </a:xfrm>
              <a:prstGeom prst="rect">
                <a:avLst/>
              </a:prstGeom>
              <a:noFill/>
              <a:ln w="12700">
                <a:noFill/>
                <a:miter lim="0"/>
                <a:headEnd/>
                <a:tailEnd/>
              </a:ln>
              <a:effectLst/>
            </p:spPr>
          </p:pic>
        </p:grpSp>
        <p:sp>
          <p:nvSpPr>
            <p:cNvPr id="64" name="Rectangle 63"/>
            <p:cNvSpPr/>
            <p:nvPr/>
          </p:nvSpPr>
          <p:spPr>
            <a:xfrm>
              <a:off x="5387231" y="2130466"/>
              <a:ext cx="1859691" cy="111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rPr>
                <a:t>2007 HWRF</a:t>
              </a:r>
              <a:endParaRPr lang="en-US" sz="1000" dirty="0">
                <a:solidFill>
                  <a:schemeClr val="bg1"/>
                </a:solidFill>
                <a:latin typeface="Calibri" panose="020F0502020204030204" pitchFamily="34" charset="0"/>
              </a:endParaRPr>
            </a:p>
          </p:txBody>
        </p:sp>
        <p:sp>
          <p:nvSpPr>
            <p:cNvPr id="65" name="Rectangle 64"/>
            <p:cNvSpPr/>
            <p:nvPr/>
          </p:nvSpPr>
          <p:spPr>
            <a:xfrm>
              <a:off x="5387231" y="3713821"/>
              <a:ext cx="1859691" cy="1114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rPr>
                <a:t>2012 HWRF</a:t>
              </a:r>
              <a:endParaRPr lang="en-US" sz="1000" dirty="0">
                <a:solidFill>
                  <a:schemeClr val="bg1"/>
                </a:solidFill>
                <a:latin typeface="Calibri" panose="020F0502020204030204" pitchFamily="34" charset="0"/>
              </a:endParaRPr>
            </a:p>
          </p:txBody>
        </p:sp>
      </p:grpSp>
      <p:sp>
        <p:nvSpPr>
          <p:cNvPr id="56" name="Slide Number Placeholder 5"/>
          <p:cNvSpPr>
            <a:spLocks noGrp="1"/>
          </p:cNvSpPr>
          <p:nvPr>
            <p:ph type="sldNum" sz="quarter" idx="12"/>
          </p:nvPr>
        </p:nvSpPr>
        <p:spPr>
          <a:xfrm>
            <a:off x="10352542" y="295730"/>
            <a:ext cx="838199" cy="767686"/>
          </a:xfrm>
        </p:spPr>
        <p:txBody>
          <a:bodyPr/>
          <a:lstStyle/>
          <a:p>
            <a:r>
              <a:rPr lang="en-US" dirty="0" smtClean="0"/>
              <a:t>14</a:t>
            </a:r>
            <a:endParaRPr lang="en-US" dirty="0"/>
          </a:p>
        </p:txBody>
      </p:sp>
    </p:spTree>
    <p:extLst>
      <p:ext uri="{BB962C8B-B14F-4D97-AF65-F5344CB8AC3E}">
        <p14:creationId xmlns:p14="http://schemas.microsoft.com/office/powerpoint/2010/main" val="1613062321"/>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022" y="401097"/>
            <a:ext cx="7307558" cy="630438"/>
          </a:xfrm>
        </p:spPr>
        <p:txBody>
          <a:bodyPr/>
          <a:lstStyle/>
          <a:p>
            <a:r>
              <a:rPr lang="en-US" sz="2800" dirty="0" smtClean="0">
                <a:solidFill>
                  <a:srgbClr val="FFFF00"/>
                </a:solidFill>
                <a:latin typeface="Calibri" pitchFamily="34" charset="0"/>
              </a:rPr>
              <a:t>Challenges: Factors Influencing TC Intensification</a:t>
            </a:r>
            <a:endParaRPr lang="en-US" sz="2800" dirty="0">
              <a:solidFill>
                <a:srgbClr val="FFFF00"/>
              </a:solidFill>
              <a:latin typeface="Calibri" pitchFamily="34" charset="0"/>
            </a:endParaRPr>
          </a:p>
        </p:txBody>
      </p:sp>
      <p:sp>
        <p:nvSpPr>
          <p:cNvPr id="17" name="AutoShape 6"/>
          <p:cNvSpPr>
            <a:spLocks/>
          </p:cNvSpPr>
          <p:nvPr/>
        </p:nvSpPr>
        <p:spPr bwMode="auto">
          <a:xfrm>
            <a:off x="728038" y="4944114"/>
            <a:ext cx="9863762" cy="9132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w="12700">
            <a:solidFill>
              <a:srgbClr val="92D050"/>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marL="182880">
              <a:defRPr/>
            </a:pPr>
            <a:r>
              <a:rPr lang="en-US" sz="1600" dirty="0">
                <a:latin typeface="Calibri" pitchFamily="34" charset="0"/>
              </a:rPr>
              <a:t>Factors interact in a non-linear manner. HWRF may be for conducting control experiments and for understanding modeled intensification process [Gopal et al, 2011 (MWR), Bao et al., 2012 (MWR), Gopal et al, 2013 (MWR), Kieu et al, 2014 (GRL), Halliwell et al, 2014 (MWR), D.-L. Zhang et al. ,2014 (MWR</a:t>
            </a:r>
            <a:r>
              <a:rPr lang="en-US" sz="1600" dirty="0" smtClean="0">
                <a:latin typeface="Calibri" pitchFamily="34" charset="0"/>
              </a:rPr>
              <a:t>)]</a:t>
            </a:r>
            <a:endParaRPr lang="en-US" sz="1600" dirty="0">
              <a:latin typeface="Calibri" pitchFamily="34"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pPr/>
              <a:t>15</a:t>
            </a:fld>
            <a:endParaRPr lang="en-US" dirty="0"/>
          </a:p>
        </p:txBody>
      </p:sp>
      <p:grpSp>
        <p:nvGrpSpPr>
          <p:cNvPr id="4" name="Group 3"/>
          <p:cNvGrpSpPr/>
          <p:nvPr/>
        </p:nvGrpSpPr>
        <p:grpSpPr>
          <a:xfrm>
            <a:off x="728038" y="1104900"/>
            <a:ext cx="2590800" cy="2853142"/>
            <a:chOff x="914400" y="1185458"/>
            <a:chExt cx="2590800" cy="2853142"/>
          </a:xfrm>
        </p:grpSpPr>
        <p:pic>
          <p:nvPicPr>
            <p:cNvPr id="1028" name="Picture 4" descr="http://www.visionlearning.com/img/library/large_images/image_526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0600" y="1523999"/>
              <a:ext cx="2514600" cy="2514601"/>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p:cNvSpPr/>
            <p:nvPr/>
          </p:nvSpPr>
          <p:spPr>
            <a:xfrm>
              <a:off x="2209800" y="2514600"/>
              <a:ext cx="1006956" cy="3048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cs typeface="Calibri" panose="020F0502020204030204" pitchFamily="34" charset="0"/>
                </a:rPr>
                <a:t>Katrina</a:t>
              </a:r>
              <a:endParaRPr lang="en-US" sz="1000" dirty="0">
                <a:solidFill>
                  <a:schemeClr val="bg1"/>
                </a:solidFill>
                <a:latin typeface="Calibri" panose="020F0502020204030204" pitchFamily="34" charset="0"/>
                <a:cs typeface="Calibri" panose="020F0502020204030204" pitchFamily="34" charset="0"/>
              </a:endParaRPr>
            </a:p>
          </p:txBody>
        </p:sp>
        <p:cxnSp>
          <p:nvCxnSpPr>
            <p:cNvPr id="11" name="Straight Arrow Connector 10"/>
            <p:cNvCxnSpPr/>
            <p:nvPr/>
          </p:nvCxnSpPr>
          <p:spPr>
            <a:xfrm flipH="1">
              <a:off x="1896822" y="2819400"/>
              <a:ext cx="770178" cy="19050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TextBox 5"/>
            <p:cNvSpPr txBox="1">
              <a:spLocks noChangeArrowheads="1"/>
            </p:cNvSpPr>
            <p:nvPr/>
          </p:nvSpPr>
          <p:spPr bwMode="auto">
            <a:xfrm>
              <a:off x="914400" y="1185458"/>
              <a:ext cx="2537207" cy="338542"/>
            </a:xfrm>
            <a:prstGeom prst="rect">
              <a:avLst/>
            </a:prstGeom>
            <a:noFill/>
            <a:ln w="9525">
              <a:noFill/>
              <a:miter lim="800000"/>
              <a:headEnd/>
              <a:tailEnd/>
            </a:ln>
          </p:spPr>
          <p:txBody>
            <a:bodyPr wrap="none" lIns="91427" tIns="45714" rIns="91427" bIns="45714">
              <a:spAutoFit/>
            </a:bodyPr>
            <a:lstStyle/>
            <a:p>
              <a:r>
                <a:rPr lang="en-US" altLang="en-US" sz="1600" dirty="0" smtClean="0">
                  <a:latin typeface="Calibri" pitchFamily="34" charset="0"/>
                </a:rPr>
                <a:t>(1) Sea Surface Temperature</a:t>
              </a:r>
              <a:endParaRPr lang="en-US" altLang="en-US" sz="1600" dirty="0">
                <a:latin typeface="Calibri" pitchFamily="34" charset="0"/>
              </a:endParaRPr>
            </a:p>
          </p:txBody>
        </p:sp>
      </p:grpSp>
      <p:grpSp>
        <p:nvGrpSpPr>
          <p:cNvPr id="5" name="Group 4"/>
          <p:cNvGrpSpPr/>
          <p:nvPr/>
        </p:nvGrpSpPr>
        <p:grpSpPr>
          <a:xfrm>
            <a:off x="3590158" y="1646481"/>
            <a:ext cx="2970639" cy="2665389"/>
            <a:chOff x="4170998" y="2316724"/>
            <a:chExt cx="2970639" cy="2665389"/>
          </a:xfrm>
        </p:grpSpPr>
        <p:pic>
          <p:nvPicPr>
            <p:cNvPr id="1030" name="Picture 6" descr="Image result for Shear interactions with Hurricanes Picture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170998" y="2696113"/>
              <a:ext cx="2970639" cy="2286000"/>
            </a:xfrm>
            <a:prstGeom prst="rect">
              <a:avLst/>
            </a:prstGeom>
            <a:noFill/>
            <a:extLst>
              <a:ext uri="{909E8E84-426E-40DD-AFC4-6F175D3DCCD1}">
                <a14:hiddenFill xmlns:a14="http://schemas.microsoft.com/office/drawing/2010/main">
                  <a:solidFill>
                    <a:srgbClr val="FFFFFF"/>
                  </a:solidFill>
                </a14:hiddenFill>
              </a:ext>
            </a:extLst>
          </p:spPr>
        </p:pic>
        <p:sp>
          <p:nvSpPr>
            <p:cNvPr id="27" name="Oval 26"/>
            <p:cNvSpPr/>
            <p:nvPr/>
          </p:nvSpPr>
          <p:spPr>
            <a:xfrm>
              <a:off x="6096000" y="3033445"/>
              <a:ext cx="1006956" cy="3048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bg1"/>
                  </a:solidFill>
                  <a:latin typeface="Calibri" panose="020F0502020204030204" pitchFamily="34" charset="0"/>
                  <a:cs typeface="Calibri" panose="020F0502020204030204" pitchFamily="34" charset="0"/>
                </a:rPr>
                <a:t>Sandy</a:t>
              </a:r>
              <a:endParaRPr lang="en-US" sz="1000" dirty="0">
                <a:solidFill>
                  <a:schemeClr val="bg1"/>
                </a:solidFill>
                <a:latin typeface="Calibri" panose="020F0502020204030204" pitchFamily="34" charset="0"/>
                <a:cs typeface="Calibri" panose="020F0502020204030204" pitchFamily="34" charset="0"/>
              </a:endParaRPr>
            </a:p>
          </p:txBody>
        </p:sp>
        <p:cxnSp>
          <p:nvCxnSpPr>
            <p:cNvPr id="28" name="Straight Arrow Connector 27"/>
            <p:cNvCxnSpPr/>
            <p:nvPr/>
          </p:nvCxnSpPr>
          <p:spPr>
            <a:xfrm flipH="1">
              <a:off x="6096000" y="3338245"/>
              <a:ext cx="503478" cy="85275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7" name="TextBox 5"/>
            <p:cNvSpPr txBox="1">
              <a:spLocks noChangeArrowheads="1"/>
            </p:cNvSpPr>
            <p:nvPr/>
          </p:nvSpPr>
          <p:spPr bwMode="auto">
            <a:xfrm>
              <a:off x="4512334" y="2316724"/>
              <a:ext cx="2193266" cy="338542"/>
            </a:xfrm>
            <a:prstGeom prst="rect">
              <a:avLst/>
            </a:prstGeom>
            <a:noFill/>
            <a:ln w="9525">
              <a:noFill/>
              <a:miter lim="800000"/>
              <a:headEnd/>
              <a:tailEnd/>
            </a:ln>
          </p:spPr>
          <p:txBody>
            <a:bodyPr wrap="none" lIns="91427" tIns="45714" rIns="91427" bIns="45714">
              <a:spAutoFit/>
            </a:bodyPr>
            <a:lstStyle/>
            <a:p>
              <a:r>
                <a:rPr lang="en-US" altLang="en-US" sz="1600" dirty="0" smtClean="0">
                  <a:latin typeface="Calibri" pitchFamily="34" charset="0"/>
                </a:rPr>
                <a:t>(2) Environmental Shear</a:t>
              </a:r>
              <a:endParaRPr lang="en-US" altLang="en-US" sz="1600" dirty="0">
                <a:latin typeface="Calibri" pitchFamily="34" charset="0"/>
              </a:endParaRPr>
            </a:p>
          </p:txBody>
        </p:sp>
      </p:grpSp>
      <p:grpSp>
        <p:nvGrpSpPr>
          <p:cNvPr id="6" name="Group 5"/>
          <p:cNvGrpSpPr/>
          <p:nvPr/>
        </p:nvGrpSpPr>
        <p:grpSpPr>
          <a:xfrm>
            <a:off x="6847371" y="2310875"/>
            <a:ext cx="3520905" cy="2395942"/>
            <a:chOff x="7669836" y="3166658"/>
            <a:chExt cx="3520905" cy="2395942"/>
          </a:xfrm>
        </p:grpSpPr>
        <p:pic>
          <p:nvPicPr>
            <p:cNvPr id="1026" name="Picture 2" descr="https://encrypted-tbn3.gstatic.com/images?q=tbn:ANd9GcSBJFcOgB6U9Wld9266Ll8egcqQ_MmTRgYHm2SqVjPgF_lpkEz9lQ"/>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669836" y="3505200"/>
              <a:ext cx="3520905" cy="2057400"/>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5"/>
            <p:cNvSpPr txBox="1">
              <a:spLocks noChangeArrowheads="1"/>
            </p:cNvSpPr>
            <p:nvPr/>
          </p:nvSpPr>
          <p:spPr bwMode="auto">
            <a:xfrm>
              <a:off x="8229600" y="3166658"/>
              <a:ext cx="2475203" cy="338542"/>
            </a:xfrm>
            <a:prstGeom prst="rect">
              <a:avLst/>
            </a:prstGeom>
            <a:noFill/>
            <a:ln w="9525">
              <a:noFill/>
              <a:miter lim="800000"/>
              <a:headEnd/>
              <a:tailEnd/>
            </a:ln>
          </p:spPr>
          <p:txBody>
            <a:bodyPr wrap="none" lIns="91427" tIns="45714" rIns="91427" bIns="45714">
              <a:spAutoFit/>
            </a:bodyPr>
            <a:lstStyle/>
            <a:p>
              <a:r>
                <a:rPr lang="en-US" altLang="en-US" sz="1600" dirty="0" smtClean="0">
                  <a:latin typeface="Calibri" pitchFamily="34" charset="0"/>
                </a:rPr>
                <a:t>(3) Environmental Moisture</a:t>
              </a:r>
              <a:endParaRPr lang="en-US" altLang="en-US" sz="1600" dirty="0">
                <a:latin typeface="Calibri" pitchFamily="34" charset="0"/>
              </a:endParaRPr>
            </a:p>
          </p:txBody>
        </p:sp>
      </p:grpSp>
    </p:spTree>
    <p:extLst>
      <p:ext uri="{BB962C8B-B14F-4D97-AF65-F5344CB8AC3E}">
        <p14:creationId xmlns:p14="http://schemas.microsoft.com/office/powerpoint/2010/main" val="8417840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036320" y="348545"/>
            <a:ext cx="9326880" cy="6024282"/>
            <a:chOff x="1036320" y="348545"/>
            <a:chExt cx="9326880" cy="6024282"/>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36320" y="348545"/>
              <a:ext cx="9326880" cy="6024282"/>
            </a:xfrm>
            <a:prstGeom prst="rect">
              <a:avLst/>
            </a:prstGeom>
          </p:spPr>
        </p:pic>
        <p:sp>
          <p:nvSpPr>
            <p:cNvPr id="5" name="Rectangle 4"/>
            <p:cNvSpPr/>
            <p:nvPr/>
          </p:nvSpPr>
          <p:spPr>
            <a:xfrm>
              <a:off x="4454424" y="1841165"/>
              <a:ext cx="5709853" cy="39773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kern="1200" dirty="0" smtClean="0">
                  <a:solidFill>
                    <a:schemeClr val="lt1"/>
                  </a:solidFill>
                  <a:latin typeface="+mn-lt"/>
                  <a:ea typeface="+mn-ea"/>
                  <a:cs typeface="+mn-cs"/>
                </a:rPr>
                <a:t>For the first time NOAA’s HWRF hurricane track and intensity forecast model was used to help understand the complex processes of Rapid Intensification (RI) in tropical cyclones. An important key to understanding the RI process was the availability of detailed aircraft observations in the inner core of the hurricane with which to compare the model results.  The model was able to reproduce the evolution of the hurricane structure that caused the RI process similar to what was seen in the actual detailed observations.  During the times and in the regions of the hurricane where detailed aircraft observations were not available, the model was able to used as a proxy to gain even more understanding of the four-dimensional intensification process.    </a:t>
              </a:r>
              <a:endParaRPr lang="en-US" dirty="0"/>
            </a:p>
          </p:txBody>
        </p:sp>
        <p:sp>
          <p:nvSpPr>
            <p:cNvPr id="10" name="Rectangle 5"/>
            <p:cNvSpPr txBox="1"/>
            <p:nvPr/>
          </p:nvSpPr>
          <p:spPr>
            <a:xfrm>
              <a:off x="3352800" y="1973989"/>
              <a:ext cx="6811477" cy="4016484"/>
            </a:xfrm>
            <a:prstGeom prst="rect">
              <a:avLst/>
            </a:prstGeom>
          </p:spPr>
          <p:txBody>
            <a:bodyPr wrap="square">
              <a:spAutoFit/>
            </a:bodyPr>
            <a:lstStyle/>
            <a:p>
              <a:pPr algn="just"/>
              <a:endParaRPr lang="en-US" sz="1500" dirty="0" smtClean="0">
                <a:solidFill>
                  <a:schemeClr val="bg1"/>
                </a:solidFill>
              </a:endParaRPr>
            </a:p>
            <a:p>
              <a:pPr algn="just"/>
              <a:r>
                <a:rPr lang="en-US" sz="1600" b="1" kern="1200" dirty="0" smtClean="0">
                  <a:solidFill>
                    <a:schemeClr val="bg1"/>
                  </a:solidFill>
                  <a:latin typeface="Calibri" pitchFamily="34" charset="0"/>
                </a:rPr>
                <a:t>A Study on the Asymmetric Rapid Intensification of Hurricane Earl (2010) using the HWRF System</a:t>
              </a:r>
            </a:p>
            <a:p>
              <a:pPr algn="just"/>
              <a:endParaRPr lang="en-US" sz="1600" b="1" kern="1200" dirty="0" smtClean="0">
                <a:solidFill>
                  <a:schemeClr val="bg1"/>
                </a:solidFill>
                <a:latin typeface="Calibri" pitchFamily="34" charset="0"/>
              </a:endParaRPr>
            </a:p>
            <a:p>
              <a:pPr algn="just"/>
              <a:r>
                <a:rPr lang="en-US" sz="1600" b="1" kern="1200" dirty="0" smtClean="0">
                  <a:solidFill>
                    <a:schemeClr val="bg1"/>
                  </a:solidFill>
                  <a:latin typeface="Calibri" pitchFamily="34" charset="0"/>
                </a:rPr>
                <a:t>Hua Chen and Sundararaman G. Gopalakrishnan</a:t>
              </a:r>
            </a:p>
            <a:p>
              <a:pPr algn="just"/>
              <a:endParaRPr lang="en-US" sz="1600" b="0" kern="1200" dirty="0" smtClean="0">
                <a:solidFill>
                  <a:schemeClr val="bg1"/>
                </a:solidFill>
                <a:latin typeface="Calibri" pitchFamily="34" charset="0"/>
              </a:endParaRPr>
            </a:p>
            <a:p>
              <a:pPr algn="just"/>
              <a:r>
                <a:rPr lang="en-US" sz="1600" b="0" kern="1200" dirty="0" smtClean="0">
                  <a:solidFill>
                    <a:schemeClr val="bg1"/>
                  </a:solidFill>
                  <a:latin typeface="Calibri" pitchFamily="34" charset="0"/>
                </a:rPr>
                <a:t>For</a:t>
              </a:r>
              <a:r>
                <a:rPr lang="en-US" sz="1600" dirty="0" smtClean="0">
                  <a:solidFill>
                    <a:schemeClr val="bg1"/>
                  </a:solidFill>
                  <a:latin typeface="Calibri" pitchFamily="34" charset="0"/>
                </a:rPr>
                <a:t> the first time NOAA’s HWRF hurricane track and intensity forecast model was used to help understand the complex processes of asymmetric Rapid Intensification (RI) in tropical cyclones. An important key to understanding the RI process was the availability of detailed aircraft observations in the inner core of the hurricane with which to compare the model results.  The model was able to reproduce the evolution of the hurricane structure that caused the RI process similar to what was seen in the actual detailed observations.  During the times and in the regions of the hurricane where detailed aircraft observations were not available, the model was able to used as a proxy to gain even more understanding of the four-dimensional intensification process.    </a:t>
              </a:r>
              <a:endParaRPr lang="en-US" sz="1600" dirty="0">
                <a:solidFill>
                  <a:schemeClr val="bg1"/>
                </a:solidFill>
                <a:latin typeface="Calibri" pitchFamily="34" charset="0"/>
              </a:endParaRPr>
            </a:p>
          </p:txBody>
        </p:sp>
      </p:grpSp>
      <p:grpSp>
        <p:nvGrpSpPr>
          <p:cNvPr id="7" name="Group 6"/>
          <p:cNvGrpSpPr/>
          <p:nvPr/>
        </p:nvGrpSpPr>
        <p:grpSpPr>
          <a:xfrm>
            <a:off x="1036320" y="476672"/>
            <a:ext cx="5779760" cy="5875236"/>
            <a:chOff x="1036320" y="476672"/>
            <a:chExt cx="5779760" cy="5875236"/>
          </a:xfrm>
        </p:grpSpPr>
        <p:sp>
          <p:nvSpPr>
            <p:cNvPr id="3" name="Rectangle 2"/>
            <p:cNvSpPr/>
            <p:nvPr/>
          </p:nvSpPr>
          <p:spPr>
            <a:xfrm>
              <a:off x="5087888" y="476672"/>
              <a:ext cx="1728192" cy="288032"/>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Calibri" panose="020F0502020204030204" pitchFamily="34" charset="0"/>
                </a:rPr>
                <a:t>Feb 2015</a:t>
              </a:r>
              <a:endParaRPr lang="en-US" dirty="0">
                <a:solidFill>
                  <a:schemeClr val="bg1"/>
                </a:solidFill>
                <a:latin typeface="Calibri" panose="020F0502020204030204" pitchFamily="34" charset="0"/>
              </a:endParaRPr>
            </a:p>
          </p:txBody>
        </p:sp>
        <p:sp>
          <p:nvSpPr>
            <p:cNvPr id="6" name="Rectangle 5"/>
            <p:cNvSpPr/>
            <p:nvPr/>
          </p:nvSpPr>
          <p:spPr>
            <a:xfrm>
              <a:off x="1199456" y="2227987"/>
              <a:ext cx="1152128"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36320" y="6052827"/>
              <a:ext cx="3619520" cy="29908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Slide Number Placeholder 7"/>
          <p:cNvSpPr>
            <a:spLocks noGrp="1"/>
          </p:cNvSpPr>
          <p:nvPr>
            <p:ph type="sldNum" sz="quarter" idx="12"/>
          </p:nvPr>
        </p:nvSpPr>
        <p:spPr/>
        <p:txBody>
          <a:bodyPr/>
          <a:lstStyle/>
          <a:p>
            <a:fld id="{D57F1E4F-1CFF-5643-939E-02111984F565}" type="slidenum">
              <a:rPr lang="en-US" smtClean="0"/>
              <a:pPr/>
              <a:t>16</a:t>
            </a:fld>
            <a:endParaRPr lang="en-US" dirty="0"/>
          </a:p>
        </p:txBody>
      </p:sp>
    </p:spTree>
    <p:extLst>
      <p:ext uri="{BB962C8B-B14F-4D97-AF65-F5344CB8AC3E}">
        <p14:creationId xmlns:p14="http://schemas.microsoft.com/office/powerpoint/2010/main" val="1093009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25529"/>
            <a:ext cx="10237301" cy="666786"/>
          </a:xfrm>
        </p:spPr>
        <p:txBody>
          <a:bodyPr/>
          <a:lstStyle/>
          <a:p>
            <a:r>
              <a:rPr lang="en-US" sz="3200" dirty="0" smtClean="0">
                <a:solidFill>
                  <a:srgbClr val="FFFF00"/>
                </a:solidFill>
                <a:latin typeface="Calibri" pitchFamily="34" charset="0"/>
              </a:rPr>
              <a:t>Hurricane</a:t>
            </a:r>
            <a:r>
              <a:rPr lang="en-US" sz="3200" baseline="0" dirty="0" smtClean="0">
                <a:solidFill>
                  <a:srgbClr val="FFFF00"/>
                </a:solidFill>
                <a:latin typeface="Calibri" pitchFamily="34" charset="0"/>
              </a:rPr>
              <a:t> Earl (2010): How close are we to reality?</a:t>
            </a:r>
            <a:endParaRPr lang="en-US" sz="3200" dirty="0">
              <a:solidFill>
                <a:srgbClr val="FFFF00"/>
              </a:solidFill>
              <a:latin typeface="Calibri" pitchFamily="34" charset="0"/>
            </a:endParaRPr>
          </a:p>
        </p:txBody>
      </p:sp>
      <p:sp>
        <p:nvSpPr>
          <p:cNvPr id="17" name="TextBox 3"/>
          <p:cNvSpPr txBox="1">
            <a:spLocks noChangeArrowheads="1"/>
          </p:cNvSpPr>
          <p:nvPr/>
        </p:nvSpPr>
        <p:spPr bwMode="auto">
          <a:xfrm>
            <a:off x="1971679" y="6119939"/>
            <a:ext cx="8077200" cy="584775"/>
          </a:xfrm>
          <a:prstGeom prst="rect">
            <a:avLst/>
          </a:prstGeom>
          <a:noFill/>
          <a:ln w="9525">
            <a:solidFill>
              <a:srgbClr val="92D05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285750" indent="-285750" eaLnBrk="0">
              <a:defRPr sz="2400">
                <a:solidFill>
                  <a:srgbClr val="000000"/>
                </a:solidFill>
                <a:latin typeface="Helvetica" charset="0"/>
                <a:ea typeface="Helvetica" charset="0"/>
                <a:cs typeface="Helvetica" charset="0"/>
                <a:sym typeface="Helvetica" charset="0"/>
              </a:defRPr>
            </a:lvl1pPr>
            <a:lvl2pPr marL="742950" indent="-285750" eaLnBrk="0">
              <a:defRPr sz="2400">
                <a:solidFill>
                  <a:srgbClr val="000000"/>
                </a:solidFill>
                <a:latin typeface="Helvetica" charset="0"/>
                <a:ea typeface="Helvetica" charset="0"/>
                <a:cs typeface="Helvetica" charset="0"/>
                <a:sym typeface="Helvetica" charset="0"/>
              </a:defRPr>
            </a:lvl2pPr>
            <a:lvl3pPr marL="1143000" indent="-228600" eaLnBrk="0">
              <a:defRPr sz="2400">
                <a:solidFill>
                  <a:srgbClr val="000000"/>
                </a:solidFill>
                <a:latin typeface="Helvetica" charset="0"/>
                <a:ea typeface="Helvetica" charset="0"/>
                <a:cs typeface="Helvetica" charset="0"/>
                <a:sym typeface="Helvetica" charset="0"/>
              </a:defRPr>
            </a:lvl3pPr>
            <a:lvl4pPr marL="1600200" indent="-228600" eaLnBrk="0">
              <a:defRPr sz="2400">
                <a:solidFill>
                  <a:srgbClr val="000000"/>
                </a:solidFill>
                <a:latin typeface="Helvetica" charset="0"/>
                <a:ea typeface="Helvetica" charset="0"/>
                <a:cs typeface="Helvetica" charset="0"/>
                <a:sym typeface="Helvetica" charset="0"/>
              </a:defRPr>
            </a:lvl4pPr>
            <a:lvl5pPr marL="2057400" indent="-228600" eaLnBrk="0">
              <a:defRPr sz="2400">
                <a:solidFill>
                  <a:srgbClr val="000000"/>
                </a:solidFill>
                <a:latin typeface="Helvetica" charset="0"/>
                <a:ea typeface="Helvetica" charset="0"/>
                <a:cs typeface="Helvetica" charset="0"/>
                <a:sym typeface="Helvetica" charset="0"/>
              </a:defRPr>
            </a:lvl5pPr>
            <a:lvl6pPr marL="2514600" indent="-228600" eaLnBrk="0" fontAlgn="base" hangingPunct="0">
              <a:spcBef>
                <a:spcPct val="0"/>
              </a:spcBef>
              <a:spcAft>
                <a:spcPct val="0"/>
              </a:spcAft>
              <a:defRPr sz="2400">
                <a:solidFill>
                  <a:srgbClr val="000000"/>
                </a:solidFill>
                <a:latin typeface="Helvetica" charset="0"/>
                <a:ea typeface="Helvetica" charset="0"/>
                <a:cs typeface="Helvetica" charset="0"/>
                <a:sym typeface="Helvetica" charset="0"/>
              </a:defRPr>
            </a:lvl6pPr>
            <a:lvl7pPr marL="2971800" indent="-228600" eaLnBrk="0" fontAlgn="base" hangingPunct="0">
              <a:spcBef>
                <a:spcPct val="0"/>
              </a:spcBef>
              <a:spcAft>
                <a:spcPct val="0"/>
              </a:spcAft>
              <a:defRPr sz="2400">
                <a:solidFill>
                  <a:srgbClr val="000000"/>
                </a:solidFill>
                <a:latin typeface="Helvetica" charset="0"/>
                <a:ea typeface="Helvetica" charset="0"/>
                <a:cs typeface="Helvetica" charset="0"/>
                <a:sym typeface="Helvetica" charset="0"/>
              </a:defRPr>
            </a:lvl7pPr>
            <a:lvl8pPr marL="3429000" indent="-228600" eaLnBrk="0" fontAlgn="base" hangingPunct="0">
              <a:spcBef>
                <a:spcPct val="0"/>
              </a:spcBef>
              <a:spcAft>
                <a:spcPct val="0"/>
              </a:spcAft>
              <a:defRPr sz="2400">
                <a:solidFill>
                  <a:srgbClr val="000000"/>
                </a:solidFill>
                <a:latin typeface="Helvetica" charset="0"/>
                <a:ea typeface="Helvetica" charset="0"/>
                <a:cs typeface="Helvetica" charset="0"/>
                <a:sym typeface="Helvetica" charset="0"/>
              </a:defRPr>
            </a:lvl8pPr>
            <a:lvl9pPr marL="3886200" indent="-228600" eaLnBrk="0" fontAlgn="base" hangingPunct="0">
              <a:spcBef>
                <a:spcPct val="0"/>
              </a:spcBef>
              <a:spcAft>
                <a:spcPct val="0"/>
              </a:spcAft>
              <a:defRPr sz="2400">
                <a:solidFill>
                  <a:srgbClr val="000000"/>
                </a:solidFill>
                <a:latin typeface="Helvetica" charset="0"/>
                <a:ea typeface="Helvetica" charset="0"/>
                <a:cs typeface="Helvetica" charset="0"/>
                <a:sym typeface="Helvetica" charset="0"/>
              </a:defRPr>
            </a:lvl9pPr>
          </a:lstStyle>
          <a:p>
            <a:pPr marL="0" indent="0" eaLnBrk="1">
              <a:buFont typeface="Symbol" charset="2"/>
              <a:buNone/>
            </a:pPr>
            <a:r>
              <a:rPr kumimoji="1" lang="en-US" altLang="zh-CN" sz="1600" dirty="0" smtClean="0">
                <a:solidFill>
                  <a:schemeClr val="tx1"/>
                </a:solidFill>
                <a:latin typeface="Calibri" pitchFamily="34" charset="0"/>
              </a:rPr>
              <a:t>Apart</a:t>
            </a:r>
            <a:r>
              <a:rPr kumimoji="1" lang="en-US" altLang="zh-CN" sz="1600" baseline="0" dirty="0" smtClean="0">
                <a:solidFill>
                  <a:schemeClr val="tx1"/>
                </a:solidFill>
                <a:latin typeface="Calibri" pitchFamily="34" charset="0"/>
              </a:rPr>
              <a:t> from the standard verification metrics (track and  peak winds),  HWRF reproduced the storm structure extremely well making this an unique data set</a:t>
            </a:r>
            <a:endParaRPr kumimoji="1" lang="zh-CN" altLang="en-US" sz="1600" dirty="0">
              <a:solidFill>
                <a:schemeClr val="tx1"/>
              </a:solidFill>
              <a:latin typeface="Calibri" pitchFamily="34" charset="0"/>
            </a:endParaRPr>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33787" y="1187668"/>
            <a:ext cx="3649154" cy="4791586"/>
          </a:xfrm>
          <a:prstGeom prst="rect">
            <a:avLst/>
          </a:prstGeom>
        </p:spPr>
      </p:pic>
      <p:sp>
        <p:nvSpPr>
          <p:cNvPr id="11" name="TextBox 10"/>
          <p:cNvSpPr txBox="1"/>
          <p:nvPr/>
        </p:nvSpPr>
        <p:spPr>
          <a:xfrm>
            <a:off x="1284923" y="1187668"/>
            <a:ext cx="2338789" cy="276999"/>
          </a:xfrm>
          <a:prstGeom prst="rect">
            <a:avLst/>
          </a:prstGeom>
          <a:noFill/>
        </p:spPr>
        <p:txBody>
          <a:bodyPr wrap="square" rtlCol="0">
            <a:spAutoFit/>
          </a:bodyPr>
          <a:lstStyle/>
          <a:p>
            <a:r>
              <a:rPr lang="en-US" sz="1200" b="1" dirty="0" smtClean="0">
                <a:solidFill>
                  <a:schemeClr val="bg1"/>
                </a:solidFill>
              </a:rPr>
              <a:t>Aug</a:t>
            </a:r>
            <a:r>
              <a:rPr lang="en-US" sz="1200" b="1" baseline="0" dirty="0" smtClean="0">
                <a:solidFill>
                  <a:schemeClr val="bg1"/>
                </a:solidFill>
              </a:rPr>
              <a:t> 26, 18 Z forecast</a:t>
            </a:r>
            <a:endParaRPr lang="en-US" sz="1200" b="1" dirty="0">
              <a:solidFill>
                <a:schemeClr val="bg1"/>
              </a:solidFill>
            </a:endParaRPr>
          </a:p>
        </p:txBody>
      </p: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141082" y="1149267"/>
            <a:ext cx="2378404" cy="4829987"/>
          </a:xfrm>
          <a:prstGeom prst="rect">
            <a:avLst/>
          </a:prstGeom>
        </p:spPr>
      </p:pic>
      <p:pic>
        <p:nvPicPr>
          <p:cNvPr id="13" name="Picture 12"/>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908490" y="1149267"/>
            <a:ext cx="2275176" cy="4829987"/>
          </a:xfrm>
          <a:prstGeom prst="rect">
            <a:avLst/>
          </a:prstGeom>
        </p:spPr>
      </p:pic>
      <p:pic>
        <p:nvPicPr>
          <p:cNvPr id="14" name="Picture 1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548556" y="1149267"/>
            <a:ext cx="2330863" cy="4829987"/>
          </a:xfrm>
          <a:prstGeom prst="rect">
            <a:avLst/>
          </a:prstGeom>
        </p:spPr>
      </p:pic>
      <p:sp>
        <p:nvSpPr>
          <p:cNvPr id="4" name="Slide Number Placeholder 3"/>
          <p:cNvSpPr>
            <a:spLocks noGrp="1"/>
          </p:cNvSpPr>
          <p:nvPr>
            <p:ph type="sldNum" sz="quarter" idx="12"/>
          </p:nvPr>
        </p:nvSpPr>
        <p:spPr/>
        <p:txBody>
          <a:bodyPr/>
          <a:lstStyle/>
          <a:p>
            <a:fld id="{D57F1E4F-1CFF-5643-939E-02111984F565}" type="slidenum">
              <a:rPr lang="en-US" smtClean="0"/>
              <a:pPr/>
              <a:t>17</a:t>
            </a:fld>
            <a:endParaRPr lang="en-US" dirty="0"/>
          </a:p>
        </p:txBody>
      </p:sp>
    </p:spTree>
    <p:extLst>
      <p:ext uri="{BB962C8B-B14F-4D97-AF65-F5344CB8AC3E}">
        <p14:creationId xmlns:p14="http://schemas.microsoft.com/office/powerpoint/2010/main" val="12234326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p:cNvSpPr>
            <a:spLocks noGrp="1"/>
          </p:cNvSpPr>
          <p:nvPr>
            <p:ph type="title"/>
          </p:nvPr>
        </p:nvSpPr>
        <p:spPr>
          <a:xfrm>
            <a:off x="914400" y="227301"/>
            <a:ext cx="8991600" cy="666786"/>
          </a:xfrm>
        </p:spPr>
        <p:txBody>
          <a:bodyPr/>
          <a:lstStyle/>
          <a:p>
            <a:r>
              <a:rPr lang="en-US" sz="3000" dirty="0" smtClean="0">
                <a:solidFill>
                  <a:srgbClr val="FFFF00"/>
                </a:solidFill>
                <a:latin typeface="Calibri" pitchFamily="34" charset="0"/>
              </a:rPr>
              <a:t>Hurricane</a:t>
            </a:r>
            <a:r>
              <a:rPr lang="en-US" sz="3000" baseline="0" dirty="0" smtClean="0">
                <a:solidFill>
                  <a:srgbClr val="FFFF00"/>
                </a:solidFill>
                <a:latin typeface="Calibri" pitchFamily="34" charset="0"/>
              </a:rPr>
              <a:t> Earl (2012):</a:t>
            </a:r>
            <a:r>
              <a:rPr lang="en-US" sz="3000" dirty="0" smtClean="0">
                <a:solidFill>
                  <a:srgbClr val="FFFF00"/>
                </a:solidFill>
                <a:latin typeface="Calibri" pitchFamily="34" charset="0"/>
              </a:rPr>
              <a:t> Large Scale - Vortex Interactions</a:t>
            </a:r>
            <a:endParaRPr lang="en-US" sz="3000" dirty="0">
              <a:solidFill>
                <a:srgbClr val="FFFF00"/>
              </a:solidFill>
              <a:latin typeface="Calibri" pitchFamily="34" charset="0"/>
            </a:endParaRPr>
          </a:p>
        </p:txBody>
      </p:sp>
      <p:sp>
        <p:nvSpPr>
          <p:cNvPr id="24" name="Rectangle 4"/>
          <p:cNvSpPr txBox="1"/>
          <p:nvPr/>
        </p:nvSpPr>
        <p:spPr>
          <a:xfrm>
            <a:off x="457200" y="5892225"/>
            <a:ext cx="5105400" cy="553998"/>
          </a:xfrm>
          <a:prstGeom prst="rect">
            <a:avLst/>
          </a:prstGeom>
          <a:noFill/>
          <a:ln>
            <a:solidFill>
              <a:schemeClr val="accent1"/>
            </a:solidFill>
          </a:ln>
        </p:spPr>
        <p:txBody>
          <a:bodyPr wrap="square">
            <a:spAutoFit/>
          </a:bodyPr>
          <a:lstStyle/>
          <a:p>
            <a:r>
              <a:rPr lang="en-US" sz="1500" dirty="0" smtClean="0">
                <a:latin typeface="Calibri" pitchFamily="34" charset="0"/>
              </a:rPr>
              <a:t>Persistent convection down shear left, pre-RI; Down shear left  &amp; up shear left during RI. Convection was asymmetric during  RI</a:t>
            </a:r>
            <a:endParaRPr lang="en-US" sz="1500" dirty="0">
              <a:latin typeface="Calibri" pitchFamily="34" charset="0"/>
            </a:endParaRPr>
          </a:p>
        </p:txBody>
      </p:sp>
      <p:sp>
        <p:nvSpPr>
          <p:cNvPr id="6" name="Slide Number Placeholder 5"/>
          <p:cNvSpPr>
            <a:spLocks noGrp="1"/>
          </p:cNvSpPr>
          <p:nvPr>
            <p:ph type="sldNum" sz="quarter" idx="12"/>
          </p:nvPr>
        </p:nvSpPr>
        <p:spPr/>
        <p:txBody>
          <a:bodyPr/>
          <a:lstStyle/>
          <a:p>
            <a:fld id="{D57F1E4F-1CFF-5643-939E-02111984F565}" type="slidenum">
              <a:rPr lang="en-US" smtClean="0"/>
              <a:pPr/>
              <a:t>18</a:t>
            </a:fld>
            <a:endParaRPr lang="en-US" dirty="0"/>
          </a:p>
        </p:txBody>
      </p:sp>
      <p:sp>
        <p:nvSpPr>
          <p:cNvPr id="25" name="Rectangle 4"/>
          <p:cNvSpPr txBox="1"/>
          <p:nvPr/>
        </p:nvSpPr>
        <p:spPr>
          <a:xfrm>
            <a:off x="5867400" y="5791200"/>
            <a:ext cx="5055701" cy="784830"/>
          </a:xfrm>
          <a:prstGeom prst="rect">
            <a:avLst/>
          </a:prstGeom>
          <a:ln>
            <a:solidFill>
              <a:schemeClr val="accent1"/>
            </a:solidFill>
          </a:ln>
        </p:spPr>
        <p:txBody>
          <a:bodyPr wrap="square">
            <a:spAutoFit/>
          </a:bodyPr>
          <a:lstStyle/>
          <a:p>
            <a:r>
              <a:rPr lang="en-US" sz="1500" dirty="0" smtClean="0">
                <a:latin typeface="Calibri" pitchFamily="34" charset="0"/>
              </a:rPr>
              <a:t>Horizontal advection of potential temperature perturbations associated with downdrafts/ subsiding motion in a region of  large scale descent. This configuration supports intensification</a:t>
            </a:r>
            <a:endParaRPr lang="en-US" sz="1500" dirty="0">
              <a:latin typeface="Calibri" pitchFamily="34" charset="0"/>
            </a:endParaRPr>
          </a:p>
        </p:txBody>
      </p:sp>
      <p:grpSp>
        <p:nvGrpSpPr>
          <p:cNvPr id="36" name="Group 35"/>
          <p:cNvGrpSpPr/>
          <p:nvPr/>
        </p:nvGrpSpPr>
        <p:grpSpPr>
          <a:xfrm>
            <a:off x="6019800" y="1447800"/>
            <a:ext cx="4521006" cy="4182100"/>
            <a:chOff x="5994594" y="1371600"/>
            <a:chExt cx="4521006" cy="4182100"/>
          </a:xfrm>
        </p:grpSpPr>
        <p:pic>
          <p:nvPicPr>
            <p:cNvPr id="1031" name="Picture 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94594" y="1371600"/>
              <a:ext cx="4521006" cy="4182100"/>
            </a:xfrm>
            <a:prstGeom prst="rect">
              <a:avLst/>
            </a:prstGeom>
            <a:noFill/>
            <a:ln w="9525">
              <a:noFill/>
              <a:miter lim="800000"/>
              <a:headEnd/>
              <a:tailEnd/>
            </a:ln>
            <a:effectLst/>
          </p:spPr>
        </p:pic>
        <p:sp>
          <p:nvSpPr>
            <p:cNvPr id="29" name="Oval 28"/>
            <p:cNvSpPr/>
            <p:nvPr/>
          </p:nvSpPr>
          <p:spPr>
            <a:xfrm>
              <a:off x="7772400" y="2819400"/>
              <a:ext cx="914400" cy="838200"/>
            </a:xfrm>
            <a:prstGeom prst="ellipse">
              <a:avLst/>
            </a:prstGeom>
            <a:noFill/>
            <a:ln w="57150">
              <a:solidFill>
                <a:srgbClr val="2108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Connector 30"/>
            <p:cNvCxnSpPr/>
            <p:nvPr/>
          </p:nvCxnSpPr>
          <p:spPr>
            <a:xfrm>
              <a:off x="6416842" y="3319128"/>
              <a:ext cx="3657600" cy="1588"/>
            </a:xfrm>
            <a:prstGeom prst="line">
              <a:avLst/>
            </a:prstGeom>
            <a:ln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7620000" y="1752600"/>
              <a:ext cx="2209800" cy="381000"/>
            </a:xfrm>
            <a:prstGeom prst="ellipse">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smtClean="0">
                  <a:latin typeface="Calibri" pitchFamily="34" charset="0"/>
                  <a:cs typeface="Calibri" pitchFamily="34" charset="0"/>
                </a:rPr>
                <a:t>Region of large scale decent</a:t>
              </a:r>
              <a:endParaRPr lang="en-US" sz="1600" b="1" dirty="0">
                <a:latin typeface="Calibri" pitchFamily="34" charset="0"/>
                <a:cs typeface="Calibri" pitchFamily="34" charset="0"/>
              </a:endParaRPr>
            </a:p>
          </p:txBody>
        </p:sp>
        <p:sp>
          <p:nvSpPr>
            <p:cNvPr id="35" name="Oval 34"/>
            <p:cNvSpPr/>
            <p:nvPr/>
          </p:nvSpPr>
          <p:spPr>
            <a:xfrm>
              <a:off x="7696200" y="4267200"/>
              <a:ext cx="2133600" cy="609600"/>
            </a:xfrm>
            <a:prstGeom prst="ellipse">
              <a:avLst/>
            </a:prstGeom>
            <a:no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smtClean="0">
                  <a:latin typeface="Calibri" pitchFamily="34" charset="0"/>
                  <a:cs typeface="Calibri" pitchFamily="34" charset="0"/>
                </a:rPr>
                <a:t>Region of large scale assent</a:t>
              </a:r>
              <a:endParaRPr lang="en-US" sz="1600" b="1" dirty="0">
                <a:latin typeface="Calibri" pitchFamily="34" charset="0"/>
                <a:cs typeface="Calibri" pitchFamily="34" charset="0"/>
              </a:endParaRPr>
            </a:p>
          </p:txBody>
        </p:sp>
      </p:grpSp>
      <p:grpSp>
        <p:nvGrpSpPr>
          <p:cNvPr id="40" name="Group 39"/>
          <p:cNvGrpSpPr/>
          <p:nvPr/>
        </p:nvGrpSpPr>
        <p:grpSpPr>
          <a:xfrm>
            <a:off x="228600" y="1063416"/>
            <a:ext cx="5153629" cy="4633228"/>
            <a:chOff x="304800" y="1063416"/>
            <a:chExt cx="5153629" cy="4633228"/>
          </a:xfrm>
        </p:grpSpPr>
        <p:sp>
          <p:nvSpPr>
            <p:cNvPr id="14" name="Rectangle 6"/>
            <p:cNvSpPr txBox="1"/>
            <p:nvPr/>
          </p:nvSpPr>
          <p:spPr>
            <a:xfrm>
              <a:off x="1289093" y="1063416"/>
              <a:ext cx="1911307" cy="307777"/>
            </a:xfrm>
            <a:prstGeom prst="rect">
              <a:avLst/>
            </a:prstGeom>
          </p:spPr>
          <p:txBody>
            <a:bodyPr wrap="square">
              <a:spAutoFit/>
            </a:bodyPr>
            <a:lstStyle/>
            <a:p>
              <a:r>
                <a:rPr lang="en-US" sz="1400" b="1" dirty="0" smtClean="0">
                  <a:latin typeface="Calibri" pitchFamily="34" charset="0"/>
                </a:rPr>
                <a:t>P-3 Lower fuselage</a:t>
              </a:r>
              <a:endParaRPr lang="en-US" sz="1400" b="1" dirty="0">
                <a:latin typeface="Calibri" pitchFamily="34" charset="0"/>
              </a:endParaRPr>
            </a:p>
          </p:txBody>
        </p:sp>
        <p:sp>
          <p:nvSpPr>
            <p:cNvPr id="15" name="Rectangle 7"/>
            <p:cNvSpPr txBox="1"/>
            <p:nvPr/>
          </p:nvSpPr>
          <p:spPr>
            <a:xfrm flipH="1">
              <a:off x="3492962" y="1063416"/>
              <a:ext cx="1841038" cy="307777"/>
            </a:xfrm>
            <a:prstGeom prst="rect">
              <a:avLst/>
            </a:prstGeom>
          </p:spPr>
          <p:txBody>
            <a:bodyPr wrap="square">
              <a:spAutoFit/>
            </a:bodyPr>
            <a:lstStyle/>
            <a:p>
              <a:r>
                <a:rPr lang="en-US" sz="1400" b="1" dirty="0" smtClean="0">
                  <a:latin typeface="Calibri" pitchFamily="34" charset="0"/>
                </a:rPr>
                <a:t>HWRF simulated</a:t>
              </a:r>
              <a:endParaRPr lang="en-US" sz="1400" b="1" dirty="0">
                <a:latin typeface="Calibri" pitchFamily="34" charset="0"/>
              </a:endParaRPr>
            </a:p>
          </p:txBody>
        </p:sp>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53631" y="1447800"/>
              <a:ext cx="4504798" cy="4248844"/>
            </a:xfrm>
            <a:prstGeom prst="rect">
              <a:avLst/>
            </a:prstGeom>
          </p:spPr>
        </p:pic>
        <p:sp>
          <p:nvSpPr>
            <p:cNvPr id="37" name="Rectangle 6"/>
            <p:cNvSpPr txBox="1"/>
            <p:nvPr/>
          </p:nvSpPr>
          <p:spPr>
            <a:xfrm>
              <a:off x="304800" y="2498476"/>
              <a:ext cx="801231" cy="307777"/>
            </a:xfrm>
            <a:prstGeom prst="rect">
              <a:avLst/>
            </a:prstGeom>
          </p:spPr>
          <p:txBody>
            <a:bodyPr wrap="square">
              <a:spAutoFit/>
            </a:bodyPr>
            <a:lstStyle/>
            <a:p>
              <a:r>
                <a:rPr lang="en-US" sz="1400" b="1" dirty="0" smtClean="0">
                  <a:latin typeface="Calibri" pitchFamily="34" charset="0"/>
                </a:rPr>
                <a:t>Pre-RI</a:t>
              </a:r>
              <a:endParaRPr lang="en-US" sz="1400" b="1" dirty="0">
                <a:latin typeface="Calibri" pitchFamily="34" charset="0"/>
              </a:endParaRPr>
            </a:p>
          </p:txBody>
        </p:sp>
        <p:sp>
          <p:nvSpPr>
            <p:cNvPr id="38" name="Rectangle 6"/>
            <p:cNvSpPr txBox="1"/>
            <p:nvPr/>
          </p:nvSpPr>
          <p:spPr>
            <a:xfrm>
              <a:off x="417969" y="4254053"/>
              <a:ext cx="801231" cy="307777"/>
            </a:xfrm>
            <a:prstGeom prst="rect">
              <a:avLst/>
            </a:prstGeom>
          </p:spPr>
          <p:txBody>
            <a:bodyPr wrap="square">
              <a:spAutoFit/>
            </a:bodyPr>
            <a:lstStyle/>
            <a:p>
              <a:r>
                <a:rPr lang="en-US" sz="1400" b="1" dirty="0" smtClean="0">
                  <a:latin typeface="Calibri" pitchFamily="34" charset="0"/>
                </a:rPr>
                <a:t>RI</a:t>
              </a:r>
              <a:endParaRPr lang="en-US" sz="1400" b="1" dirty="0">
                <a:latin typeface="Calibri" pitchFamily="34" charset="0"/>
              </a:endParaRPr>
            </a:p>
          </p:txBody>
        </p:sp>
      </p:grpSp>
    </p:spTree>
    <p:extLst>
      <p:ext uri="{BB962C8B-B14F-4D97-AF65-F5344CB8AC3E}">
        <p14:creationId xmlns:p14="http://schemas.microsoft.com/office/powerpoint/2010/main" val="17332804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0375" y="381000"/>
            <a:ext cx="9369425" cy="610698"/>
          </a:xfrm>
        </p:spPr>
        <p:txBody>
          <a:bodyPr/>
          <a:lstStyle/>
          <a:p>
            <a:r>
              <a:rPr lang="en-US" sz="3200" dirty="0" smtClean="0">
                <a:solidFill>
                  <a:srgbClr val="FFFF00"/>
                </a:solidFill>
                <a:latin typeface="Calibri" pitchFamily="34" charset="0"/>
                <a:cs typeface="Calibri" pitchFamily="34" charset="0"/>
              </a:rPr>
              <a:t>Improving TC Predictions over NIO</a:t>
            </a:r>
            <a:endParaRPr lang="en-US" sz="3200" dirty="0">
              <a:solidFill>
                <a:srgbClr val="FFFF00"/>
              </a:solidFill>
              <a:latin typeface="Calibri" pitchFamily="34" charset="0"/>
              <a:cs typeface="Calibri" pitchFamily="34" charset="0"/>
            </a:endParaRPr>
          </a:p>
        </p:txBody>
      </p:sp>
      <p:sp>
        <p:nvSpPr>
          <p:cNvPr id="5" name="Slide Number Placeholder 4"/>
          <p:cNvSpPr>
            <a:spLocks noGrp="1"/>
          </p:cNvSpPr>
          <p:nvPr>
            <p:ph type="sldNum" sz="quarter" idx="12"/>
          </p:nvPr>
        </p:nvSpPr>
        <p:spPr/>
        <p:txBody>
          <a:bodyPr/>
          <a:lstStyle/>
          <a:p>
            <a:fld id="{D57F1E4F-1CFF-5643-939E-02111984F565}" type="slidenum">
              <a:rPr lang="en-US" smtClean="0"/>
              <a:pPr/>
              <a:t>19</a:t>
            </a:fld>
            <a:endParaRPr lang="en-US" dirty="0"/>
          </a:p>
        </p:txBody>
      </p:sp>
      <p:pic>
        <p:nvPicPr>
          <p:cNvPr id="2050" name="Picture 2" descr="http://www.tropmet.res.in/monsoon/images/MOES_logo.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05000" y="5613378"/>
            <a:ext cx="940777" cy="1054122"/>
          </a:xfrm>
          <a:prstGeom prst="rect">
            <a:avLst/>
          </a:prstGeom>
          <a:noFill/>
        </p:spPr>
      </p:pic>
      <p:pic>
        <p:nvPicPr>
          <p:cNvPr id="8" name="Picture 10" descr="NOA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7200" y="5613378"/>
            <a:ext cx="1143000" cy="1074759"/>
          </a:xfrm>
          <a:prstGeom prst="rect">
            <a:avLst/>
          </a:prstGeom>
          <a:noFill/>
          <a:effectLst>
            <a:outerShdw blurRad="63500" dist="37026" dir="7998880" algn="ctr" rotWithShape="0">
              <a:schemeClr val="bg2">
                <a:alpha val="50000"/>
              </a:schemeClr>
            </a:outerShdw>
          </a:effectLst>
        </p:spPr>
      </p:pic>
      <p:pic>
        <p:nvPicPr>
          <p:cNvPr id="2052" name="Picture 4" descr="http://www.iusstf.org/images/logo.jpg"/>
          <p:cNvPicPr>
            <a:picLocks noChangeAspect="1" noChangeArrowheads="1"/>
          </p:cNvPicPr>
          <p:nvPr/>
        </p:nvPicPr>
        <p:blipFill>
          <a:blip r:embed="rId4"/>
          <a:srcRect/>
          <a:stretch>
            <a:fillRect/>
          </a:stretch>
        </p:blipFill>
        <p:spPr bwMode="auto">
          <a:xfrm>
            <a:off x="3352800" y="5715000"/>
            <a:ext cx="1447800" cy="952500"/>
          </a:xfrm>
          <a:prstGeom prst="rect">
            <a:avLst/>
          </a:prstGeom>
          <a:noFill/>
        </p:spPr>
      </p:pic>
      <p:pic>
        <p:nvPicPr>
          <p:cNvPr id="2054" name="Picture 6" descr="IMD Hurricane Team"/>
          <p:cNvPicPr>
            <a:picLocks noChangeAspect="1" noChangeArrowheads="1"/>
          </p:cNvPicPr>
          <p:nvPr/>
        </p:nvPicPr>
        <p:blipFill>
          <a:blip r:embed="rId5"/>
          <a:srcRect/>
          <a:stretch>
            <a:fillRect/>
          </a:stretch>
        </p:blipFill>
        <p:spPr bwMode="auto">
          <a:xfrm>
            <a:off x="155575" y="-411163"/>
            <a:ext cx="2447925" cy="857251"/>
          </a:xfrm>
          <a:prstGeom prst="rect">
            <a:avLst/>
          </a:prstGeom>
          <a:noFill/>
        </p:spPr>
      </p:pic>
      <p:pic>
        <p:nvPicPr>
          <p:cNvPr id="2056" name="Picture 8" descr="IMD Hurricane Team"/>
          <p:cNvPicPr>
            <a:picLocks noChangeAspect="1" noChangeArrowheads="1"/>
          </p:cNvPicPr>
          <p:nvPr/>
        </p:nvPicPr>
        <p:blipFill>
          <a:blip r:embed="rId5"/>
          <a:srcRect/>
          <a:stretch>
            <a:fillRect/>
          </a:stretch>
        </p:blipFill>
        <p:spPr bwMode="auto">
          <a:xfrm>
            <a:off x="155575" y="-411163"/>
            <a:ext cx="2447925" cy="857251"/>
          </a:xfrm>
          <a:prstGeom prst="rect">
            <a:avLst/>
          </a:prstGeom>
          <a:noFill/>
        </p:spPr>
      </p:pic>
      <p:sp>
        <p:nvSpPr>
          <p:cNvPr id="2059" name="AutoShape 11" descr="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228600" y="1324901"/>
            <a:ext cx="3273425" cy="2485099"/>
            <a:chOff x="460375" y="1343832"/>
            <a:chExt cx="3959225" cy="2863221"/>
          </a:xfrm>
        </p:grpSpPr>
        <p:grpSp>
          <p:nvGrpSpPr>
            <p:cNvPr id="16" name="Group 15"/>
            <p:cNvGrpSpPr/>
            <p:nvPr/>
          </p:nvGrpSpPr>
          <p:grpSpPr>
            <a:xfrm>
              <a:off x="460375" y="1343832"/>
              <a:ext cx="3959225" cy="2471166"/>
              <a:chOff x="460375" y="1295400"/>
              <a:chExt cx="4416425" cy="2694768"/>
            </a:xfrm>
          </p:grpSpPr>
          <p:pic>
            <p:nvPicPr>
              <p:cNvPr id="2060" name="Picture 12" descr="C:\Users\welcome\Desktop\Image.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0375" y="1295400"/>
                <a:ext cx="4416425" cy="2694768"/>
              </a:xfrm>
              <a:prstGeom prst="rect">
                <a:avLst/>
              </a:prstGeom>
              <a:noFill/>
            </p:spPr>
          </p:pic>
          <p:pic>
            <p:nvPicPr>
              <p:cNvPr id="15" name="Picture 14" descr="http://www.emc.ncep.noaa.gov/gc_wmb/vxt/LinZhu/Animations/Hudhud03B_0800.gif"/>
              <p:cNvPicPr>
                <a:picLocks noChangeAspect="1" noChangeArrowheads="1" noCrop="1"/>
              </p:cNvPicPr>
              <p:nvPr/>
            </p:nvPicPr>
            <p:blipFill>
              <a:blip r:embed="rId7" cstate="email">
                <a:extLst>
                  <a:ext uri="{28A0092B-C50C-407E-A947-70E740481C1C}">
                    <a14:useLocalDpi xmlns:a14="http://schemas.microsoft.com/office/drawing/2010/main"/>
                  </a:ext>
                </a:extLst>
              </a:blip>
              <a:srcRect/>
              <a:stretch>
                <a:fillRect/>
              </a:stretch>
            </p:blipFill>
            <p:spPr bwMode="auto">
              <a:xfrm>
                <a:off x="1295400" y="1981200"/>
                <a:ext cx="2169020" cy="1785366"/>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Box 16"/>
            <p:cNvSpPr txBox="1"/>
            <p:nvPr/>
          </p:nvSpPr>
          <p:spPr>
            <a:xfrm>
              <a:off x="460375" y="3852446"/>
              <a:ext cx="3959225" cy="354607"/>
            </a:xfrm>
            <a:prstGeom prst="rect">
              <a:avLst/>
            </a:prstGeom>
            <a:noFill/>
            <a:ln>
              <a:solidFill>
                <a:schemeClr val="accent1"/>
              </a:solidFill>
            </a:ln>
          </p:spPr>
          <p:txBody>
            <a:bodyPr wrap="square" rtlCol="0">
              <a:spAutoFit/>
            </a:bodyPr>
            <a:lstStyle/>
            <a:p>
              <a:pPr algn="ctr"/>
              <a:r>
                <a:rPr lang="en-US" sz="1400" dirty="0" smtClean="0">
                  <a:latin typeface="Calibri" pitchFamily="34" charset="0"/>
                  <a:ea typeface="Times" charset="0"/>
                  <a:cs typeface="Calibri" pitchFamily="34" charset="0"/>
                </a:rPr>
                <a:t>1.Operational HWRF implemented at IMD </a:t>
              </a:r>
              <a:endParaRPr lang="en-US" sz="1400" dirty="0">
                <a:latin typeface="Calibri" pitchFamily="34" charset="0"/>
                <a:ea typeface="Times" charset="0"/>
                <a:cs typeface="Calibri" pitchFamily="34" charset="0"/>
              </a:endParaRPr>
            </a:p>
          </p:txBody>
        </p:sp>
      </p:grpSp>
      <p:grpSp>
        <p:nvGrpSpPr>
          <p:cNvPr id="22" name="Group 21"/>
          <p:cNvGrpSpPr/>
          <p:nvPr/>
        </p:nvGrpSpPr>
        <p:grpSpPr>
          <a:xfrm>
            <a:off x="3581400" y="2502551"/>
            <a:ext cx="4343400" cy="2602849"/>
            <a:chOff x="3810000" y="2294549"/>
            <a:chExt cx="4038600" cy="2602849"/>
          </a:xfrm>
        </p:grpSpPr>
        <p:sp>
          <p:nvSpPr>
            <p:cNvPr id="20" name="TextBox 19"/>
            <p:cNvSpPr txBox="1"/>
            <p:nvPr/>
          </p:nvSpPr>
          <p:spPr>
            <a:xfrm>
              <a:off x="3810000" y="4343400"/>
              <a:ext cx="4038600" cy="553998"/>
            </a:xfrm>
            <a:prstGeom prst="rect">
              <a:avLst/>
            </a:prstGeom>
            <a:noFill/>
            <a:ln>
              <a:solidFill>
                <a:schemeClr val="accent1"/>
              </a:solidFill>
            </a:ln>
          </p:spPr>
          <p:txBody>
            <a:bodyPr wrap="square" rtlCol="0">
              <a:spAutoFit/>
            </a:bodyPr>
            <a:lstStyle/>
            <a:p>
              <a:pPr algn="ctr"/>
              <a:r>
                <a:rPr lang="en-US" sz="1600" dirty="0" smtClean="0">
                  <a:latin typeface="Calibri" pitchFamily="34" charset="0"/>
                  <a:ea typeface="Times" charset="0"/>
                  <a:cs typeface="Calibri" pitchFamily="34" charset="0"/>
                </a:rPr>
                <a:t>2. </a:t>
              </a:r>
              <a:r>
                <a:rPr lang="en-US" sz="1400" dirty="0" smtClean="0">
                  <a:latin typeface="Calibri" pitchFamily="34" charset="0"/>
                  <a:ea typeface="Times" charset="0"/>
                  <a:cs typeface="Calibri" pitchFamily="34" charset="0"/>
                </a:rPr>
                <a:t>Capacity Building: 2012 conference in Bhubaneswar</a:t>
              </a:r>
              <a:endParaRPr lang="en-US" sz="1400" dirty="0">
                <a:latin typeface="Calibri" pitchFamily="34" charset="0"/>
                <a:ea typeface="Times" charset="0"/>
                <a:cs typeface="Calibri" pitchFamily="34" charset="0"/>
              </a:endParaRPr>
            </a:p>
          </p:txBody>
        </p:sp>
        <p:pic>
          <p:nvPicPr>
            <p:cNvPr id="2062" name="Picture 1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810000" y="2294549"/>
              <a:ext cx="4038600" cy="2032265"/>
            </a:xfrm>
            <a:prstGeom prst="rect">
              <a:avLst/>
            </a:prstGeom>
            <a:noFill/>
            <a:ln w="9525">
              <a:noFill/>
              <a:miter lim="800000"/>
              <a:headEnd/>
              <a:tailEnd/>
            </a:ln>
            <a:effectLst/>
          </p:spPr>
        </p:pic>
      </p:grpSp>
      <p:grpSp>
        <p:nvGrpSpPr>
          <p:cNvPr id="24" name="Group 23"/>
          <p:cNvGrpSpPr/>
          <p:nvPr/>
        </p:nvGrpSpPr>
        <p:grpSpPr>
          <a:xfrm>
            <a:off x="8077200" y="3521154"/>
            <a:ext cx="3829015" cy="3167242"/>
            <a:chOff x="8077200" y="3521154"/>
            <a:chExt cx="3829015" cy="3167242"/>
          </a:xfrm>
        </p:grpSpPr>
        <p:pic>
          <p:nvPicPr>
            <p:cNvPr id="2061" name="Picture 13" descr="C:\Users\welcome\Downloads\Image (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8077200" y="3521154"/>
              <a:ext cx="3829015" cy="2828688"/>
            </a:xfrm>
            <a:prstGeom prst="rect">
              <a:avLst/>
            </a:prstGeom>
            <a:noFill/>
          </p:spPr>
        </p:pic>
        <p:sp>
          <p:nvSpPr>
            <p:cNvPr id="23" name="TextBox 22"/>
            <p:cNvSpPr txBox="1"/>
            <p:nvPr/>
          </p:nvSpPr>
          <p:spPr>
            <a:xfrm>
              <a:off x="8077200" y="6349842"/>
              <a:ext cx="3829015" cy="338554"/>
            </a:xfrm>
            <a:prstGeom prst="rect">
              <a:avLst/>
            </a:prstGeom>
            <a:noFill/>
            <a:ln>
              <a:solidFill>
                <a:schemeClr val="accent1"/>
              </a:solidFill>
            </a:ln>
          </p:spPr>
          <p:txBody>
            <a:bodyPr wrap="square" rtlCol="0">
              <a:spAutoFit/>
            </a:bodyPr>
            <a:lstStyle/>
            <a:p>
              <a:pPr algn="ctr"/>
              <a:r>
                <a:rPr lang="en-US" sz="1600" dirty="0" smtClean="0">
                  <a:latin typeface="Calibri" pitchFamily="34" charset="0"/>
                  <a:ea typeface="Times" charset="0"/>
                  <a:cs typeface="Calibri" pitchFamily="34" charset="0"/>
                </a:rPr>
                <a:t>3.</a:t>
              </a:r>
              <a:r>
                <a:rPr lang="en-US" sz="1400" dirty="0" smtClean="0">
                  <a:latin typeface="Calibri" pitchFamily="34" charset="0"/>
                  <a:ea typeface="Times" charset="0"/>
                  <a:cs typeface="Calibri" pitchFamily="34" charset="0"/>
                </a:rPr>
                <a:t>Research and Developments</a:t>
              </a:r>
              <a:endParaRPr lang="en-US" sz="1400" dirty="0">
                <a:latin typeface="Calibri" pitchFamily="34" charset="0"/>
                <a:ea typeface="Times" charset="0"/>
                <a:cs typeface="Calibri" pitchFamily="34" charset="0"/>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AutoShape 2"/>
          <p:cNvSpPr>
            <a:spLocks/>
          </p:cNvSpPr>
          <p:nvPr/>
        </p:nvSpPr>
        <p:spPr bwMode="auto">
          <a:xfrm>
            <a:off x="4010037" y="319851"/>
            <a:ext cx="2844603" cy="47466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248" tIns="72248" rIns="72248" bIns="72248" anchor="ctr"/>
          <a:lstStyle>
            <a:lvl1pPr defTabSz="130016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1pPr>
            <a:lvl2pPr marL="742950" indent="-285750" defTabSz="130016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2pPr>
            <a:lvl3pPr marL="1143000" indent="-228600" defTabSz="130016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3pPr>
            <a:lvl4pPr marL="1600200" indent="-228600" defTabSz="130016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4pPr>
            <a:lvl5pPr marL="2057400" indent="-228600" defTabSz="130016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5pPr>
            <a:lvl6pPr marL="2514600" indent="-228600" defTabSz="130016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6pPr>
            <a:lvl7pPr marL="2971800" indent="-228600" defTabSz="130016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7pPr>
            <a:lvl8pPr marL="3429000" indent="-228600" defTabSz="130016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8pPr>
            <a:lvl9pPr marL="3886200" indent="-228600" defTabSz="130016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9pPr>
          </a:lstStyle>
          <a:p>
            <a:pPr eaLnBrk="1">
              <a:lnSpc>
                <a:spcPct val="80000"/>
              </a:lnSpc>
            </a:pPr>
            <a:r>
              <a:rPr lang="en-US" altLang="en-US" sz="2800" b="1" i="1" dirty="0" smtClean="0">
                <a:solidFill>
                  <a:srgbClr val="FFFF00"/>
                </a:solidFill>
                <a:latin typeface="Calibri" panose="020F0502020204030204" pitchFamily="34" charset="0"/>
                <a:sym typeface="Helvetica" panose="020B0604020202020204" pitchFamily="34" charset="0"/>
              </a:rPr>
              <a:t>Who are we ?</a:t>
            </a:r>
            <a:endParaRPr lang="en-US" altLang="en-US" sz="2800" dirty="0">
              <a:solidFill>
                <a:srgbClr val="FFFF00"/>
              </a:solidFill>
              <a:latin typeface="Calibri" panose="020F0502020204030204" pitchFamily="34" charset="0"/>
            </a:endParaRPr>
          </a:p>
        </p:txBody>
      </p:sp>
      <p:grpSp>
        <p:nvGrpSpPr>
          <p:cNvPr id="47" name="Group 46"/>
          <p:cNvGrpSpPr/>
          <p:nvPr/>
        </p:nvGrpSpPr>
        <p:grpSpPr>
          <a:xfrm>
            <a:off x="4845446" y="914400"/>
            <a:ext cx="5746354" cy="5585904"/>
            <a:chOff x="4845446" y="914400"/>
            <a:chExt cx="5746354" cy="5585904"/>
          </a:xfrm>
        </p:grpSpPr>
        <p:sp>
          <p:nvSpPr>
            <p:cNvPr id="5127" name="AutoShape 6"/>
            <p:cNvSpPr>
              <a:spLocks/>
            </p:cNvSpPr>
            <p:nvPr/>
          </p:nvSpPr>
          <p:spPr bwMode="auto">
            <a:xfrm>
              <a:off x="7772400" y="1155700"/>
              <a:ext cx="2743200" cy="901700"/>
            </a:xfrm>
            <a:custGeom>
              <a:avLst/>
              <a:gdLst>
                <a:gd name="T0" fmla="*/ 2147483647 w 21600"/>
                <a:gd name="T1" fmla="*/ 785685441 h 21600"/>
                <a:gd name="T2" fmla="*/ 2147483647 w 21600"/>
                <a:gd name="T3" fmla="*/ 785685441 h 21600"/>
                <a:gd name="T4" fmla="*/ 2147483647 w 21600"/>
                <a:gd name="T5" fmla="*/ 785685441 h 21600"/>
                <a:gd name="T6" fmla="*/ 2147483647 w 21600"/>
                <a:gd name="T7" fmla="*/ 78568544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799" tIns="50799" rIns="50799" bIns="50799" anchor="b"/>
            <a:lstStyle>
              <a:lvl1pPr defTabSz="912813" eaLnBrk="0">
                <a:defRPr>
                  <a:solidFill>
                    <a:srgbClr val="000000"/>
                  </a:solidFill>
                  <a:latin typeface="Arial" pitchFamily="34" charset="0"/>
                  <a:ea typeface="Helvetica" charset="0"/>
                  <a:cs typeface="Helvetica" charset="0"/>
                  <a:sym typeface="Arial" pitchFamily="34" charset="0"/>
                </a:defRPr>
              </a:lvl1pPr>
              <a:lvl2pPr marL="742950" indent="-285750" defTabSz="912813" eaLnBrk="0">
                <a:defRPr>
                  <a:solidFill>
                    <a:srgbClr val="000000"/>
                  </a:solidFill>
                  <a:latin typeface="Arial" pitchFamily="34" charset="0"/>
                  <a:ea typeface="Helvetica" charset="0"/>
                  <a:cs typeface="Helvetica" charset="0"/>
                  <a:sym typeface="Arial" pitchFamily="34" charset="0"/>
                </a:defRPr>
              </a:lvl2pPr>
              <a:lvl3pPr marL="1143000" indent="-228600" defTabSz="912813" eaLnBrk="0">
                <a:defRPr>
                  <a:solidFill>
                    <a:srgbClr val="000000"/>
                  </a:solidFill>
                  <a:latin typeface="Arial" pitchFamily="34" charset="0"/>
                  <a:ea typeface="Helvetica" charset="0"/>
                  <a:cs typeface="Helvetica" charset="0"/>
                  <a:sym typeface="Arial" pitchFamily="34" charset="0"/>
                </a:defRPr>
              </a:lvl3pPr>
              <a:lvl4pPr marL="1600200" indent="-228600" defTabSz="912813" eaLnBrk="0">
                <a:defRPr>
                  <a:solidFill>
                    <a:srgbClr val="000000"/>
                  </a:solidFill>
                  <a:latin typeface="Arial" pitchFamily="34" charset="0"/>
                  <a:ea typeface="Helvetica" charset="0"/>
                  <a:cs typeface="Helvetica" charset="0"/>
                  <a:sym typeface="Arial" pitchFamily="34" charset="0"/>
                </a:defRPr>
              </a:lvl4pPr>
              <a:lvl5pPr marL="2057400" indent="-228600" defTabSz="912813" eaLnBrk="0">
                <a:defRPr>
                  <a:solidFill>
                    <a:srgbClr val="000000"/>
                  </a:solidFill>
                  <a:latin typeface="Arial" pitchFamily="34" charset="0"/>
                  <a:ea typeface="Helvetica" charset="0"/>
                  <a:cs typeface="Helvetica" charset="0"/>
                  <a:sym typeface="Arial" pitchFamily="34" charset="0"/>
                </a:defRPr>
              </a:lvl5pPr>
              <a:lvl6pPr marL="2514600" indent="-228600" defTabSz="912813" eaLnBrk="0" fontAlgn="base" hangingPunct="0">
                <a:spcBef>
                  <a:spcPct val="0"/>
                </a:spcBef>
                <a:spcAft>
                  <a:spcPct val="0"/>
                </a:spcAft>
                <a:defRPr>
                  <a:solidFill>
                    <a:srgbClr val="000000"/>
                  </a:solidFill>
                  <a:latin typeface="Arial" pitchFamily="34" charset="0"/>
                  <a:ea typeface="Helvetica" charset="0"/>
                  <a:cs typeface="Helvetica" charset="0"/>
                  <a:sym typeface="Arial" pitchFamily="34" charset="0"/>
                </a:defRPr>
              </a:lvl6pPr>
              <a:lvl7pPr marL="2971800" indent="-228600" defTabSz="912813" eaLnBrk="0" fontAlgn="base" hangingPunct="0">
                <a:spcBef>
                  <a:spcPct val="0"/>
                </a:spcBef>
                <a:spcAft>
                  <a:spcPct val="0"/>
                </a:spcAft>
                <a:defRPr>
                  <a:solidFill>
                    <a:srgbClr val="000000"/>
                  </a:solidFill>
                  <a:latin typeface="Arial" pitchFamily="34" charset="0"/>
                  <a:ea typeface="Helvetica" charset="0"/>
                  <a:cs typeface="Helvetica" charset="0"/>
                  <a:sym typeface="Arial" pitchFamily="34" charset="0"/>
                </a:defRPr>
              </a:lvl7pPr>
              <a:lvl8pPr marL="3429000" indent="-228600" defTabSz="912813" eaLnBrk="0" fontAlgn="base" hangingPunct="0">
                <a:spcBef>
                  <a:spcPct val="0"/>
                </a:spcBef>
                <a:spcAft>
                  <a:spcPct val="0"/>
                </a:spcAft>
                <a:defRPr>
                  <a:solidFill>
                    <a:srgbClr val="000000"/>
                  </a:solidFill>
                  <a:latin typeface="Arial" pitchFamily="34" charset="0"/>
                  <a:ea typeface="Helvetica" charset="0"/>
                  <a:cs typeface="Helvetica" charset="0"/>
                  <a:sym typeface="Arial" pitchFamily="34" charset="0"/>
                </a:defRPr>
              </a:lvl8pPr>
              <a:lvl9pPr marL="3886200" indent="-228600" defTabSz="912813" eaLnBrk="0" fontAlgn="base" hangingPunct="0">
                <a:spcBef>
                  <a:spcPct val="0"/>
                </a:spcBef>
                <a:spcAft>
                  <a:spcPct val="0"/>
                </a:spcAft>
                <a:defRPr>
                  <a:solidFill>
                    <a:srgbClr val="000000"/>
                  </a:solidFill>
                  <a:latin typeface="Arial" pitchFamily="34" charset="0"/>
                  <a:ea typeface="Helvetica" charset="0"/>
                  <a:cs typeface="Helvetica" charset="0"/>
                  <a:sym typeface="Arial" pitchFamily="34" charset="0"/>
                </a:defRPr>
              </a:lvl9pPr>
            </a:lstStyle>
            <a:p>
              <a:pPr eaLnBrk="1">
                <a:spcBef>
                  <a:spcPts val="400"/>
                </a:spcBef>
                <a:defRPr/>
              </a:pPr>
              <a:endParaRPr lang="en-US" altLang="en-US" sz="1200" dirty="0">
                <a:solidFill>
                  <a:schemeClr val="tx1"/>
                </a:solidFill>
                <a:latin typeface="Calibri" panose="020F0502020204030204" pitchFamily="34" charset="0"/>
              </a:endParaRPr>
            </a:p>
          </p:txBody>
        </p:sp>
        <p:sp>
          <p:nvSpPr>
            <p:cNvPr id="15365" name="AutoShape 4"/>
            <p:cNvSpPr>
              <a:spLocks/>
            </p:cNvSpPr>
            <p:nvPr/>
          </p:nvSpPr>
          <p:spPr bwMode="auto">
            <a:xfrm>
              <a:off x="8189784" y="1633586"/>
              <a:ext cx="2402016" cy="408141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799" tIns="50799" rIns="50799" bIns="50799"/>
            <a:lstStyle>
              <a:lvl1pPr marL="136525"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1pPr>
              <a:lvl2pPr marL="742950" indent="-28575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2pPr>
              <a:lvl3pPr marL="11430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3pPr>
              <a:lvl4pPr marL="16002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4pPr>
              <a:lvl5pPr marL="20574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5pPr>
              <a:lvl6pPr marL="25146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6pPr>
              <a:lvl7pPr marL="29718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7pPr>
              <a:lvl8pPr marL="34290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8pPr>
              <a:lvl9pPr marL="38862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9pPr>
            </a:lstStyle>
            <a:p>
              <a:pPr eaLnBrk="1">
                <a:spcBef>
                  <a:spcPts val="700"/>
                </a:spcBef>
              </a:pPr>
              <a:r>
                <a:rPr lang="en-US" altLang="en-US" sz="1600" b="1" u="sng" dirty="0">
                  <a:solidFill>
                    <a:schemeClr val="tx1"/>
                  </a:solidFill>
                  <a:latin typeface="Calibri" panose="020F0502020204030204" pitchFamily="34" charset="0"/>
                  <a:sym typeface="Helvetica" panose="020B0604020202020204" pitchFamily="34" charset="0"/>
                </a:rPr>
                <a:t>NOAA NCEP HWRF Team</a:t>
              </a: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Vijay </a:t>
              </a:r>
              <a:r>
                <a:rPr lang="en-US" altLang="en-US" sz="1600" dirty="0" err="1">
                  <a:solidFill>
                    <a:schemeClr val="tx1"/>
                  </a:solidFill>
                  <a:latin typeface="Calibri" panose="020F0502020204030204" pitchFamily="34" charset="0"/>
                  <a:sym typeface="Helvetica" panose="020B0604020202020204" pitchFamily="34" charset="0"/>
                </a:rPr>
                <a:t>Tallapragada</a:t>
              </a:r>
              <a:endParaRPr lang="en-US" altLang="en-US" sz="1600" dirty="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a:t>
              </a:r>
              <a:r>
                <a:rPr lang="en-US" altLang="en-US" sz="1600" dirty="0" err="1" smtClean="0">
                  <a:solidFill>
                    <a:schemeClr val="tx1"/>
                  </a:solidFill>
                  <a:latin typeface="Calibri" panose="020F0502020204030204" pitchFamily="34" charset="0"/>
                  <a:sym typeface="Helvetica" panose="020B0604020202020204" pitchFamily="34" charset="0"/>
                </a:rPr>
                <a:t>Avichal</a:t>
              </a:r>
              <a:r>
                <a:rPr lang="en-US" altLang="en-US" sz="1600" dirty="0" smtClean="0">
                  <a:solidFill>
                    <a:schemeClr val="tx1"/>
                  </a:solidFill>
                  <a:latin typeface="Calibri" panose="020F0502020204030204" pitchFamily="34" charset="0"/>
                  <a:sym typeface="Helvetica" panose="020B0604020202020204" pitchFamily="34" charset="0"/>
                </a:rPr>
                <a:t> </a:t>
              </a:r>
              <a:r>
                <a:rPr lang="en-US" altLang="en-US" sz="1600" dirty="0" err="1" smtClean="0">
                  <a:solidFill>
                    <a:schemeClr val="tx1"/>
                  </a:solidFill>
                  <a:latin typeface="Calibri" panose="020F0502020204030204" pitchFamily="34" charset="0"/>
                  <a:sym typeface="Helvetica" panose="020B0604020202020204" pitchFamily="34" charset="0"/>
                </a:rPr>
                <a:t>Mehra</a:t>
              </a:r>
              <a:endParaRPr lang="en-US" altLang="en-US" sz="1600" dirty="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a:t>
              </a:r>
              <a:r>
                <a:rPr lang="en-US" altLang="en-US" sz="1600" dirty="0" err="1">
                  <a:solidFill>
                    <a:schemeClr val="tx1"/>
                  </a:solidFill>
                  <a:latin typeface="Calibri" panose="020F0502020204030204" pitchFamily="34" charset="0"/>
                  <a:sym typeface="Helvetica" panose="020B0604020202020204" pitchFamily="34" charset="0"/>
                </a:rPr>
                <a:t>Qingfu</a:t>
              </a:r>
              <a:r>
                <a:rPr lang="en-US" altLang="en-US" sz="1600" dirty="0">
                  <a:solidFill>
                    <a:schemeClr val="tx1"/>
                  </a:solidFill>
                  <a:latin typeface="Calibri" panose="020F0502020204030204" pitchFamily="34" charset="0"/>
                  <a:sym typeface="Helvetica" panose="020B0604020202020204" pitchFamily="34" charset="0"/>
                </a:rPr>
                <a:t> Liu</a:t>
              </a: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Zhan Zhang</a:t>
              </a: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Samuel Trahan</a:t>
              </a: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a:t>
              </a:r>
              <a:r>
                <a:rPr lang="en-US" altLang="en-US" sz="1600" dirty="0" err="1">
                  <a:solidFill>
                    <a:schemeClr val="tx1"/>
                  </a:solidFill>
                  <a:latin typeface="Calibri" panose="020F0502020204030204" pitchFamily="34" charset="0"/>
                  <a:sym typeface="Helvetica" panose="020B0604020202020204" pitchFamily="34" charset="0"/>
                </a:rPr>
                <a:t>Weiguo</a:t>
              </a:r>
              <a:r>
                <a:rPr lang="en-US" altLang="en-US" sz="1600" dirty="0">
                  <a:solidFill>
                    <a:schemeClr val="tx1"/>
                  </a:solidFill>
                  <a:latin typeface="Calibri" panose="020F0502020204030204" pitchFamily="34" charset="0"/>
                  <a:sym typeface="Helvetica" panose="020B0604020202020204" pitchFamily="34" charset="0"/>
                </a:rPr>
                <a:t> Wang</a:t>
              </a: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a:t>
              </a:r>
              <a:r>
                <a:rPr lang="en-US" altLang="en-US" sz="1600" dirty="0" smtClean="0">
                  <a:solidFill>
                    <a:schemeClr val="tx1"/>
                  </a:solidFill>
                  <a:latin typeface="Calibri" panose="020F0502020204030204" pitchFamily="34" charset="0"/>
                  <a:sym typeface="Helvetica" panose="020B0604020202020204" pitchFamily="34" charset="0"/>
                </a:rPr>
                <a:t>Bangling Zhang</a:t>
              </a:r>
              <a:endParaRPr lang="en-US" altLang="en-US" sz="1600" dirty="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a:t>
              </a:r>
              <a:r>
                <a:rPr lang="en-US" altLang="en-US" sz="1600" dirty="0" smtClean="0">
                  <a:solidFill>
                    <a:schemeClr val="tx1"/>
                  </a:solidFill>
                  <a:latin typeface="Calibri" panose="020F0502020204030204" pitchFamily="34" charset="0"/>
                  <a:sym typeface="Helvetica" panose="020B0604020202020204" pitchFamily="34" charset="0"/>
                </a:rPr>
                <a:t>Lin Zhu</a:t>
              </a:r>
              <a:endParaRPr lang="en-US" altLang="en-US" sz="1600" dirty="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600" dirty="0">
                  <a:solidFill>
                    <a:schemeClr val="tx1"/>
                  </a:solidFill>
                  <a:latin typeface="Calibri" panose="020F0502020204030204" pitchFamily="34" charset="0"/>
                  <a:sym typeface="Helvetica" panose="020B0604020202020204" pitchFamily="34" charset="0"/>
                </a:rPr>
                <a:t>Dr. Hyun Sook </a:t>
              </a:r>
              <a:r>
                <a:rPr lang="en-US" altLang="en-US" sz="1600" dirty="0" smtClean="0">
                  <a:solidFill>
                    <a:schemeClr val="tx1"/>
                  </a:solidFill>
                  <a:latin typeface="Calibri" panose="020F0502020204030204" pitchFamily="34" charset="0"/>
                  <a:sym typeface="Helvetica" panose="020B0604020202020204" pitchFamily="34" charset="0"/>
                </a:rPr>
                <a:t>Kim</a:t>
              </a:r>
            </a:p>
            <a:p>
              <a:pPr eaLnBrk="1">
                <a:spcBef>
                  <a:spcPts val="700"/>
                </a:spcBef>
              </a:pPr>
              <a:r>
                <a:rPr lang="en-US" altLang="en-US" sz="1600" dirty="0" smtClean="0">
                  <a:solidFill>
                    <a:schemeClr val="tx1"/>
                  </a:solidFill>
                  <a:latin typeface="Calibri" panose="020F0502020204030204" pitchFamily="34" charset="0"/>
                  <a:sym typeface="Helvetica" panose="020B0604020202020204" pitchFamily="34" charset="0"/>
                </a:rPr>
                <a:t>Dr. Sergio </a:t>
              </a:r>
              <a:r>
                <a:rPr lang="en-US" altLang="en-US" sz="1600" dirty="0" err="1" smtClean="0">
                  <a:solidFill>
                    <a:schemeClr val="tx1"/>
                  </a:solidFill>
                  <a:latin typeface="Calibri" panose="020F0502020204030204" pitchFamily="34" charset="0"/>
                  <a:sym typeface="Helvetica" panose="020B0604020202020204" pitchFamily="34" charset="0"/>
                </a:rPr>
                <a:t>Abarca</a:t>
              </a:r>
              <a:endParaRPr lang="en-US" altLang="en-US" sz="1600" dirty="0" smtClean="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600" dirty="0" smtClean="0">
                  <a:solidFill>
                    <a:schemeClr val="tx1"/>
                  </a:solidFill>
                  <a:latin typeface="Calibri" panose="020F0502020204030204" pitchFamily="34" charset="0"/>
                  <a:sym typeface="Helvetica" panose="020B0604020202020204" pitchFamily="34" charset="0"/>
                </a:rPr>
                <a:t>Dr. Jason </a:t>
              </a:r>
              <a:r>
                <a:rPr lang="en-US" altLang="en-US" sz="1600" dirty="0" err="1" smtClean="0">
                  <a:solidFill>
                    <a:schemeClr val="tx1"/>
                  </a:solidFill>
                  <a:latin typeface="Calibri" panose="020F0502020204030204" pitchFamily="34" charset="0"/>
                  <a:sym typeface="Helvetica" panose="020B0604020202020204" pitchFamily="34" charset="0"/>
                </a:rPr>
                <a:t>Sippel</a:t>
              </a:r>
              <a:endParaRPr lang="en-US" altLang="en-US" sz="1600" dirty="0">
                <a:solidFill>
                  <a:schemeClr val="tx1"/>
                </a:solidFill>
                <a:latin typeface="Calibri" panose="020F0502020204030204" pitchFamily="34" charset="0"/>
                <a:sym typeface="Helvetica" panose="020B0604020202020204" pitchFamily="34" charset="0"/>
              </a:endParaRPr>
            </a:p>
            <a:p>
              <a:pPr eaLnBrk="1">
                <a:spcBef>
                  <a:spcPts val="400"/>
                </a:spcBef>
                <a:defRPr/>
              </a:pPr>
              <a:endParaRPr lang="en-US" altLang="en-US" sz="1200" dirty="0">
                <a:solidFill>
                  <a:schemeClr val="tx1"/>
                </a:solidFill>
                <a:latin typeface="Calibri" panose="020F0502020204030204" pitchFamily="34" charset="0"/>
              </a:endParaRPr>
            </a:p>
            <a:p>
              <a:pPr eaLnBrk="1">
                <a:spcBef>
                  <a:spcPts val="700"/>
                </a:spcBef>
              </a:pPr>
              <a:endParaRPr lang="en-US" altLang="en-US" sz="1200" dirty="0">
                <a:solidFill>
                  <a:schemeClr val="tx1"/>
                </a:solidFill>
                <a:latin typeface="Calibri" panose="020F0502020204030204" pitchFamily="34" charset="0"/>
              </a:endParaRPr>
            </a:p>
          </p:txBody>
        </p:sp>
        <p:sp>
          <p:nvSpPr>
            <p:cNvPr id="26" name="AutoShape 4"/>
            <p:cNvSpPr>
              <a:spLocks/>
            </p:cNvSpPr>
            <p:nvPr/>
          </p:nvSpPr>
          <p:spPr bwMode="auto">
            <a:xfrm>
              <a:off x="4845446" y="4953000"/>
              <a:ext cx="2926954" cy="154730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799" tIns="50799" rIns="50799" bIns="50799"/>
            <a:lstStyle>
              <a:lvl1pPr marL="136525"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1pPr>
              <a:lvl2pPr marL="742950" indent="-28575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2pPr>
              <a:lvl3pPr marL="11430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3pPr>
              <a:lvl4pPr marL="16002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4pPr>
              <a:lvl5pPr marL="20574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5pPr>
              <a:lvl6pPr marL="25146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6pPr>
              <a:lvl7pPr marL="29718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7pPr>
              <a:lvl8pPr marL="34290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8pPr>
              <a:lvl9pPr marL="38862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9pPr>
            </a:lstStyle>
            <a:p>
              <a:pPr eaLnBrk="1"/>
              <a:r>
                <a:rPr lang="en-US" altLang="en-US" sz="1400" b="1" u="sng" dirty="0" smtClean="0">
                  <a:solidFill>
                    <a:schemeClr val="tx1"/>
                  </a:solidFill>
                  <a:latin typeface="Calibri" panose="020F0502020204030204" pitchFamily="34" charset="0"/>
                  <a:sym typeface="Helvetica" panose="020B0604020202020204" pitchFamily="34" charset="0"/>
                </a:rPr>
                <a:t>DTC/NCAR</a:t>
              </a:r>
              <a:endParaRPr lang="en-US" altLang="en-US" sz="1400" b="1" u="sng" dirty="0">
                <a:solidFill>
                  <a:schemeClr val="tx1"/>
                </a:solidFill>
                <a:latin typeface="Calibri" panose="020F0502020204030204" pitchFamily="34" charset="0"/>
                <a:sym typeface="Helvetica" panose="020B0604020202020204" pitchFamily="34" charset="0"/>
              </a:endParaRPr>
            </a:p>
            <a:p>
              <a:pPr eaLnBrk="1"/>
              <a:r>
                <a:rPr lang="en-US" altLang="en-US" sz="1400" dirty="0">
                  <a:solidFill>
                    <a:schemeClr val="tx1"/>
                  </a:solidFill>
                  <a:latin typeface="Calibri" panose="020F0502020204030204" pitchFamily="34" charset="0"/>
                  <a:sym typeface="Helvetica" panose="020B0604020202020204" pitchFamily="34" charset="0"/>
                </a:rPr>
                <a:t>code support and management</a:t>
              </a:r>
            </a:p>
            <a:p>
              <a:pPr eaLnBrk="1"/>
              <a:r>
                <a:rPr lang="en-US" altLang="en-US" sz="1400" b="1" u="sng" dirty="0">
                  <a:solidFill>
                    <a:schemeClr val="tx1"/>
                  </a:solidFill>
                  <a:latin typeface="Calibri" panose="020F0502020204030204" pitchFamily="34" charset="0"/>
                  <a:sym typeface="Helvetica" panose="020B0604020202020204" pitchFamily="34" charset="0"/>
                </a:rPr>
                <a:t>Partners</a:t>
              </a:r>
              <a:endParaRPr lang="en-US" altLang="en-US" sz="1400" b="1" u="sng" dirty="0">
                <a:solidFill>
                  <a:schemeClr val="tx1"/>
                </a:solidFill>
                <a:latin typeface="Calibri" panose="020F0502020204030204" pitchFamily="34" charset="0"/>
              </a:endParaRPr>
            </a:p>
            <a:p>
              <a:pPr eaLnBrk="1"/>
              <a:r>
                <a:rPr lang="en-US" altLang="en-US" sz="1400" dirty="0">
                  <a:solidFill>
                    <a:schemeClr val="tx1"/>
                  </a:solidFill>
                  <a:latin typeface="Calibri" panose="020F0502020204030204" pitchFamily="34" charset="0"/>
                  <a:sym typeface="Helvetica" panose="020B0604020202020204" pitchFamily="34" charset="0"/>
                </a:rPr>
                <a:t>JPL/NASA, Pasadena</a:t>
              </a:r>
            </a:p>
            <a:p>
              <a:pPr eaLnBrk="1"/>
              <a:r>
                <a:rPr lang="en-US" altLang="en-US" sz="1400" dirty="0">
                  <a:solidFill>
                    <a:schemeClr val="tx1"/>
                  </a:solidFill>
                  <a:latin typeface="Calibri" panose="020F0502020204030204" pitchFamily="34" charset="0"/>
                  <a:sym typeface="Helvetica" panose="020B0604020202020204" pitchFamily="34" charset="0"/>
                </a:rPr>
                <a:t>Purdue University</a:t>
              </a:r>
            </a:p>
            <a:p>
              <a:pPr eaLnBrk="1"/>
              <a:r>
                <a:rPr lang="en-US" altLang="en-US" sz="1400" dirty="0" smtClean="0">
                  <a:solidFill>
                    <a:schemeClr val="tx1"/>
                  </a:solidFill>
                  <a:latin typeface="Calibri" panose="020F0502020204030204" pitchFamily="34" charset="0"/>
                  <a:sym typeface="Helvetica" panose="020B0604020202020204" pitchFamily="34" charset="0"/>
                </a:rPr>
                <a:t>IIT-BBSR </a:t>
              </a:r>
              <a:r>
                <a:rPr lang="en-US" altLang="en-US" sz="1400" dirty="0">
                  <a:solidFill>
                    <a:schemeClr val="tx1"/>
                  </a:solidFill>
                  <a:latin typeface="Calibri" panose="020F0502020204030204" pitchFamily="34" charset="0"/>
                  <a:sym typeface="Helvetica" panose="020B0604020202020204" pitchFamily="34" charset="0"/>
                </a:rPr>
                <a:t>&amp; </a:t>
              </a:r>
              <a:r>
                <a:rPr lang="en-US" altLang="en-US" sz="1400" dirty="0" smtClean="0">
                  <a:solidFill>
                    <a:schemeClr val="tx1"/>
                  </a:solidFill>
                  <a:latin typeface="Calibri" panose="020F0502020204030204" pitchFamily="34" charset="0"/>
                  <a:sym typeface="Helvetica" panose="020B0604020202020204" pitchFamily="34" charset="0"/>
                </a:rPr>
                <a:t>IMD/MOES, India</a:t>
              </a:r>
            </a:p>
            <a:p>
              <a:pPr eaLnBrk="1"/>
              <a:r>
                <a:rPr lang="en-US" altLang="en-US" sz="1400" dirty="0" smtClean="0">
                  <a:solidFill>
                    <a:schemeClr val="tx1"/>
                  </a:solidFill>
                  <a:latin typeface="Calibri" panose="020F0502020204030204" pitchFamily="34" charset="0"/>
                  <a:sym typeface="Helvetica" panose="020B0604020202020204" pitchFamily="34" charset="0"/>
                </a:rPr>
                <a:t>Indo US forum for S&amp;T</a:t>
              </a:r>
              <a:endParaRPr lang="en-US" altLang="en-US" sz="1400" dirty="0">
                <a:solidFill>
                  <a:schemeClr val="tx1"/>
                </a:solidFill>
                <a:latin typeface="Calibri" panose="020F0502020204030204" pitchFamily="34" charset="0"/>
                <a:sym typeface="Helvetica" panose="020B0604020202020204" pitchFamily="34" charset="0"/>
              </a:endParaRPr>
            </a:p>
            <a:p>
              <a:pPr eaLnBrk="1">
                <a:spcBef>
                  <a:spcPts val="400"/>
                </a:spcBef>
                <a:defRPr/>
              </a:pPr>
              <a:endParaRPr lang="en-US" altLang="en-US" sz="1200" dirty="0">
                <a:solidFill>
                  <a:schemeClr val="tx1"/>
                </a:solidFill>
                <a:latin typeface="Calibri" panose="020F0502020204030204" pitchFamily="34" charset="0"/>
              </a:endParaRPr>
            </a:p>
            <a:p>
              <a:pPr eaLnBrk="1">
                <a:spcBef>
                  <a:spcPts val="700"/>
                </a:spcBef>
              </a:pPr>
              <a:endParaRPr lang="en-US" altLang="en-US" sz="1200" dirty="0">
                <a:solidFill>
                  <a:schemeClr val="tx1"/>
                </a:solidFill>
                <a:latin typeface="Calibri" panose="020F0502020204030204" pitchFamily="34" charset="0"/>
              </a:endParaRPr>
            </a:p>
          </p:txBody>
        </p:sp>
        <p:sp>
          <p:nvSpPr>
            <p:cNvPr id="27" name="AutoShape 4"/>
            <p:cNvSpPr>
              <a:spLocks/>
            </p:cNvSpPr>
            <p:nvPr/>
          </p:nvSpPr>
          <p:spPr bwMode="auto">
            <a:xfrm>
              <a:off x="4845446" y="914400"/>
              <a:ext cx="2926954" cy="134251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799" tIns="50799" rIns="50799" bIns="50799"/>
            <a:lstStyle>
              <a:lvl1pPr marL="136525"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1pPr>
              <a:lvl2pPr marL="742950" indent="-28575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2pPr>
              <a:lvl3pPr marL="11430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3pPr>
              <a:lvl4pPr marL="16002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4pPr>
              <a:lvl5pPr marL="20574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5pPr>
              <a:lvl6pPr marL="25146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6pPr>
              <a:lvl7pPr marL="29718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7pPr>
              <a:lvl8pPr marL="34290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8pPr>
              <a:lvl9pPr marL="38862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9pPr>
            </a:lstStyle>
            <a:p>
              <a:pPr eaLnBrk="1">
                <a:spcBef>
                  <a:spcPts val="400"/>
                </a:spcBef>
                <a:defRPr/>
              </a:pPr>
              <a:r>
                <a:rPr lang="en-US" altLang="en-US" sz="1400" b="1" u="sng" dirty="0" smtClean="0">
                  <a:solidFill>
                    <a:schemeClr val="tx1"/>
                  </a:solidFill>
                  <a:latin typeface="Calibri" panose="020F0502020204030204" pitchFamily="34" charset="0"/>
                  <a:sym typeface="Helvetica" charset="0"/>
                </a:rPr>
                <a:t>NOAA/GFDL </a:t>
              </a:r>
              <a:r>
                <a:rPr lang="en-US" altLang="en-US" sz="1400" b="1" u="sng" dirty="0">
                  <a:solidFill>
                    <a:schemeClr val="tx1"/>
                  </a:solidFill>
                  <a:latin typeface="Calibri" panose="020F0502020204030204" pitchFamily="34" charset="0"/>
                  <a:sym typeface="Helvetica" charset="0"/>
                </a:rPr>
                <a:t>Modeling Team</a:t>
              </a:r>
              <a:endParaRPr lang="en-US" altLang="en-US" sz="1400" u="sng" dirty="0">
                <a:solidFill>
                  <a:schemeClr val="tx1"/>
                </a:solidFill>
                <a:latin typeface="Calibri" panose="020F0502020204030204" pitchFamily="34" charset="0"/>
              </a:endParaRPr>
            </a:p>
            <a:p>
              <a:pPr eaLnBrk="1">
                <a:spcBef>
                  <a:spcPts val="400"/>
                </a:spcBef>
                <a:defRPr/>
              </a:pPr>
              <a:r>
                <a:rPr lang="en-US" altLang="en-US" sz="1400" dirty="0" smtClean="0">
                  <a:solidFill>
                    <a:schemeClr val="tx1"/>
                  </a:solidFill>
                  <a:latin typeface="Calibri" panose="020F0502020204030204" pitchFamily="34" charset="0"/>
                  <a:sym typeface="Helvetica" charset="0"/>
                </a:rPr>
                <a:t>Dr</a:t>
              </a:r>
              <a:r>
                <a:rPr lang="en-US" altLang="en-US" sz="1400" dirty="0" smtClean="0">
                  <a:solidFill>
                    <a:schemeClr val="tx1"/>
                  </a:solidFill>
                  <a:latin typeface="Calibri" panose="020F0502020204030204" pitchFamily="34" charset="0"/>
                  <a:sym typeface="Helvetica" charset="0"/>
                </a:rPr>
                <a:t>. S. J. Lin</a:t>
              </a:r>
              <a:r>
                <a:rPr lang="en-US" altLang="en-US" sz="1400" dirty="0" smtClean="0">
                  <a:solidFill>
                    <a:schemeClr val="tx1"/>
                  </a:solidFill>
                  <a:latin typeface="Calibri" panose="020F0502020204030204" pitchFamily="34" charset="0"/>
                  <a:sym typeface="Helvetica" charset="0"/>
                </a:rPr>
                <a:t>, Dr</a:t>
              </a:r>
              <a:r>
                <a:rPr lang="en-US" altLang="en-US" sz="1400" dirty="0" smtClean="0">
                  <a:solidFill>
                    <a:schemeClr val="tx1"/>
                  </a:solidFill>
                  <a:latin typeface="Calibri" panose="020F0502020204030204" pitchFamily="34" charset="0"/>
                  <a:sym typeface="Helvetica" charset="0"/>
                </a:rPr>
                <a:t>. Lucas </a:t>
              </a:r>
              <a:r>
                <a:rPr lang="en-US" altLang="en-US" sz="1400" dirty="0" smtClean="0">
                  <a:solidFill>
                    <a:schemeClr val="tx1"/>
                  </a:solidFill>
                  <a:latin typeface="Calibri" panose="020F0502020204030204" pitchFamily="34" charset="0"/>
                  <a:sym typeface="Helvetica" charset="0"/>
                </a:rPr>
                <a:t>Harris</a:t>
              </a:r>
              <a:endParaRPr lang="en-US" altLang="en-US" sz="1400" dirty="0">
                <a:solidFill>
                  <a:schemeClr val="tx1"/>
                </a:solidFill>
                <a:latin typeface="Calibri" panose="020F0502020204030204" pitchFamily="34" charset="0"/>
              </a:endParaRPr>
            </a:p>
            <a:p>
              <a:pPr eaLnBrk="1">
                <a:spcBef>
                  <a:spcPts val="400"/>
                </a:spcBef>
                <a:defRPr/>
              </a:pPr>
              <a:r>
                <a:rPr lang="en-US" altLang="en-US" sz="1400" dirty="0" smtClean="0">
                  <a:solidFill>
                    <a:schemeClr val="tx1"/>
                  </a:solidFill>
                  <a:latin typeface="Calibri" panose="020F0502020204030204" pitchFamily="34" charset="0"/>
                  <a:sym typeface="Helvetica" charset="0"/>
                </a:rPr>
                <a:t>Morris Bender and Tim </a:t>
              </a:r>
              <a:r>
                <a:rPr lang="en-US" altLang="en-US" sz="1400" dirty="0" err="1" smtClean="0">
                  <a:solidFill>
                    <a:schemeClr val="tx1"/>
                  </a:solidFill>
                  <a:latin typeface="Calibri" panose="020F0502020204030204" pitchFamily="34" charset="0"/>
                  <a:sym typeface="Helvetica" charset="0"/>
                </a:rPr>
                <a:t>Marchok</a:t>
              </a:r>
              <a:endParaRPr lang="en-US" altLang="en-US" sz="1400" dirty="0">
                <a:solidFill>
                  <a:schemeClr val="tx1"/>
                </a:solidFill>
                <a:latin typeface="Calibri" panose="020F0502020204030204" pitchFamily="34" charset="0"/>
                <a:sym typeface="Helvetica" charset="0"/>
              </a:endParaRPr>
            </a:p>
            <a:p>
              <a:pPr eaLnBrk="1">
                <a:spcBef>
                  <a:spcPts val="400"/>
                </a:spcBef>
                <a:defRPr/>
              </a:pPr>
              <a:r>
                <a:rPr lang="en-US" altLang="en-US" sz="1400" b="1" u="sng" dirty="0">
                  <a:solidFill>
                    <a:schemeClr val="tx1"/>
                  </a:solidFill>
                  <a:latin typeface="Calibri" panose="020F0502020204030204" pitchFamily="34" charset="0"/>
                  <a:sym typeface="Helvetica" charset="0"/>
                </a:rPr>
                <a:t>NOAA/ESRL Modeling Team</a:t>
              </a:r>
              <a:endParaRPr lang="en-US" altLang="en-US" sz="1400" u="sng" dirty="0">
                <a:solidFill>
                  <a:schemeClr val="tx1"/>
                </a:solidFill>
                <a:latin typeface="Calibri" panose="020F0502020204030204" pitchFamily="34" charset="0"/>
              </a:endParaRPr>
            </a:p>
            <a:p>
              <a:pPr eaLnBrk="1">
                <a:spcBef>
                  <a:spcPts val="400"/>
                </a:spcBef>
                <a:defRPr/>
              </a:pPr>
              <a:r>
                <a:rPr lang="en-US" altLang="en-US" sz="1400" dirty="0">
                  <a:solidFill>
                    <a:schemeClr val="tx1"/>
                  </a:solidFill>
                  <a:latin typeface="Calibri" panose="020F0502020204030204" pitchFamily="34" charset="0"/>
                  <a:sym typeface="Helvetica" charset="0"/>
                </a:rPr>
                <a:t>Dr</a:t>
              </a:r>
              <a:r>
                <a:rPr lang="en-US" altLang="en-US" sz="1400" dirty="0" smtClean="0">
                  <a:solidFill>
                    <a:schemeClr val="tx1"/>
                  </a:solidFill>
                  <a:latin typeface="Calibri" panose="020F0502020204030204" pitchFamily="34" charset="0"/>
                  <a:sym typeface="Helvetica" charset="0"/>
                </a:rPr>
                <a:t>. Jian-Wen </a:t>
              </a:r>
              <a:r>
                <a:rPr lang="en-US" altLang="en-US" sz="1400" dirty="0" err="1">
                  <a:solidFill>
                    <a:schemeClr val="tx1"/>
                  </a:solidFill>
                  <a:latin typeface="Calibri" panose="020F0502020204030204" pitchFamily="34" charset="0"/>
                  <a:sym typeface="Helvetica" charset="0"/>
                </a:rPr>
                <a:t>Bao</a:t>
              </a:r>
              <a:r>
                <a:rPr lang="en-US" altLang="en-US" sz="1400" dirty="0">
                  <a:solidFill>
                    <a:schemeClr val="tx1"/>
                  </a:solidFill>
                  <a:latin typeface="Calibri" panose="020F0502020204030204" pitchFamily="34" charset="0"/>
                  <a:sym typeface="Helvetica" charset="0"/>
                </a:rPr>
                <a:t> &amp;</a:t>
              </a:r>
              <a:r>
                <a:rPr lang="en-US" altLang="en-US" sz="1400" dirty="0">
                  <a:solidFill>
                    <a:schemeClr val="tx1"/>
                  </a:solidFill>
                  <a:latin typeface="Calibri" panose="020F0502020204030204" pitchFamily="34" charset="0"/>
                </a:rPr>
                <a:t> </a:t>
              </a:r>
              <a:r>
                <a:rPr lang="en-US" altLang="en-US" sz="1400" dirty="0" smtClean="0">
                  <a:solidFill>
                    <a:schemeClr val="tx1"/>
                  </a:solidFill>
                  <a:latin typeface="Calibri" panose="020F0502020204030204" pitchFamily="34" charset="0"/>
                  <a:sym typeface="Helvetica" charset="0"/>
                </a:rPr>
                <a:t>S</a:t>
              </a:r>
              <a:r>
                <a:rPr lang="en-US" altLang="en-US" sz="1400" dirty="0" smtClean="0">
                  <a:solidFill>
                    <a:schemeClr val="tx1"/>
                  </a:solidFill>
                  <a:latin typeface="Calibri" panose="020F0502020204030204" pitchFamily="34" charset="0"/>
                  <a:sym typeface="Helvetica" charset="0"/>
                </a:rPr>
                <a:t>. A. Michelson</a:t>
              </a:r>
              <a:endParaRPr lang="en-US" altLang="en-US" sz="1400" dirty="0">
                <a:solidFill>
                  <a:schemeClr val="tx1"/>
                </a:solidFill>
                <a:latin typeface="Calibri" panose="020F0502020204030204" pitchFamily="34" charset="0"/>
                <a:sym typeface="Helvetica" charset="0"/>
              </a:endParaRPr>
            </a:p>
          </p:txBody>
        </p:sp>
      </p:grpSp>
      <p:grpSp>
        <p:nvGrpSpPr>
          <p:cNvPr id="44" name="Group 43"/>
          <p:cNvGrpSpPr/>
          <p:nvPr/>
        </p:nvGrpSpPr>
        <p:grpSpPr>
          <a:xfrm>
            <a:off x="789922" y="1019685"/>
            <a:ext cx="3449356" cy="5410200"/>
            <a:chOff x="256447" y="1066800"/>
            <a:chExt cx="1971169" cy="4825971"/>
          </a:xfrm>
        </p:grpSpPr>
        <p:pic>
          <p:nvPicPr>
            <p:cNvPr id="28" name="Picture 2" descr="C:\Users\gopal\Desktop\NOAA_SCIENCE\AOML.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6447" y="1066800"/>
              <a:ext cx="1956774" cy="1657189"/>
            </a:xfrm>
            <a:prstGeom prst="rect">
              <a:avLst/>
            </a:prstGeom>
            <a:noFill/>
          </p:spPr>
        </p:pic>
        <p:grpSp>
          <p:nvGrpSpPr>
            <p:cNvPr id="32" name="Group 31"/>
            <p:cNvGrpSpPr/>
            <p:nvPr/>
          </p:nvGrpSpPr>
          <p:grpSpPr>
            <a:xfrm>
              <a:off x="256448" y="2667000"/>
              <a:ext cx="1971168" cy="3225771"/>
              <a:chOff x="8763000" y="1209666"/>
              <a:chExt cx="3124202" cy="4384697"/>
            </a:xfrm>
          </p:grpSpPr>
          <p:pic>
            <p:nvPicPr>
              <p:cNvPr id="33" name="Picture 8" descr="http://www.aoml.noaa.gov/hrd/pix/news/coyoteflight.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763000" y="1209666"/>
                <a:ext cx="3124200" cy="1378283"/>
              </a:xfrm>
              <a:prstGeom prst="rect">
                <a:avLst/>
              </a:prstGeom>
              <a:noFill/>
            </p:spPr>
          </p:pic>
          <p:pic>
            <p:nvPicPr>
              <p:cNvPr id="34" name="Picture 12" descr="https://encrypted-tbn0.gstatic.com/images?q=tbn:ANd9GcQ7sgZX8SP9w4JwJrScR3oVOd6lKLLwrHJypn832HZrK8WO_uhyqw"/>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763000" y="2587950"/>
                <a:ext cx="2241884" cy="1679250"/>
              </a:xfrm>
              <a:prstGeom prst="rect">
                <a:avLst/>
              </a:prstGeom>
              <a:noFill/>
            </p:spPr>
          </p:pic>
          <p:pic>
            <p:nvPicPr>
              <p:cNvPr id="35" name="Picture 22" descr="http://www.aoml.noaa.gov/hrd/pix/news/HRDModeling.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763002" y="4267202"/>
                <a:ext cx="3124200" cy="1327161"/>
              </a:xfrm>
              <a:prstGeom prst="rect">
                <a:avLst/>
              </a:prstGeom>
              <a:noFill/>
            </p:spPr>
          </p:pic>
          <p:pic>
            <p:nvPicPr>
              <p:cNvPr id="36" name="Picture 24" descr="https://encrypted-tbn1.gstatic.com/images?q=tbn:ANd9GcTeAeJ-dlCJroNzbG0oG7XSGFSaQnYaRlkqMHDze1oCaqIRaWrk"/>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938815" y="2587951"/>
                <a:ext cx="948385" cy="1679250"/>
              </a:xfrm>
              <a:prstGeom prst="rect">
                <a:avLst/>
              </a:prstGeom>
              <a:noFill/>
            </p:spPr>
          </p:pic>
        </p:grpSp>
      </p:grpSp>
      <p:pic>
        <p:nvPicPr>
          <p:cNvPr id="43" name="Picture 42" descr="star1.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631472" y="2376802"/>
            <a:ext cx="3358114" cy="2423798"/>
          </a:xfrm>
          <a:prstGeom prst="rect">
            <a:avLst/>
          </a:prstGeom>
        </p:spPr>
      </p:pic>
      <p:sp useBgFill="1">
        <p:nvSpPr>
          <p:cNvPr id="46" name="AutoShape 3"/>
          <p:cNvSpPr>
            <a:spLocks/>
          </p:cNvSpPr>
          <p:nvPr/>
        </p:nvSpPr>
        <p:spPr bwMode="auto">
          <a:xfrm>
            <a:off x="685800" y="914400"/>
            <a:ext cx="3657600" cy="563537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0799" tIns="50799" rIns="50799" bIns="50799"/>
          <a:lstStyle>
            <a:lvl1pPr marL="136525"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1pPr>
            <a:lvl2pPr marL="742950" indent="-28575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2pPr>
            <a:lvl3pPr marL="11430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3pPr>
            <a:lvl4pPr marL="16002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4pPr>
            <a:lvl5pPr marL="2057400" indent="-228600" defTabSz="912813" eaLnBrk="0">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5pPr>
            <a:lvl6pPr marL="25146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6pPr>
            <a:lvl7pPr marL="29718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7pPr>
            <a:lvl8pPr marL="34290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8pPr>
            <a:lvl9pPr marL="3886200" indent="-228600" defTabSz="912813" eaLnBrk="0" fontAlgn="base" hangingPunct="0">
              <a:spcBef>
                <a:spcPct val="0"/>
              </a:spcBef>
              <a:spcAft>
                <a:spcPct val="0"/>
              </a:spcAft>
              <a:defRPr>
                <a:solidFill>
                  <a:srgbClr val="000000"/>
                </a:solidFill>
                <a:latin typeface="Arial" panose="020B0604020202020204" pitchFamily="34" charset="0"/>
                <a:ea typeface="Helvetica" panose="020B0604020202020204" pitchFamily="34" charset="0"/>
                <a:cs typeface="Helvetica" panose="020B0604020202020204" pitchFamily="34" charset="0"/>
                <a:sym typeface="Arial" panose="020B0604020202020204" pitchFamily="34" charset="0"/>
              </a:defRPr>
            </a:lvl9pPr>
          </a:lstStyle>
          <a:p>
            <a:pPr eaLnBrk="1">
              <a:spcBef>
                <a:spcPts val="700"/>
              </a:spcBef>
            </a:pPr>
            <a:r>
              <a:rPr lang="en-US" altLang="en-US" sz="1400" b="1" u="sng" dirty="0" smtClean="0">
                <a:solidFill>
                  <a:schemeClr val="tx1"/>
                </a:solidFill>
                <a:latin typeface="Calibri" panose="020F0502020204030204" pitchFamily="34" charset="0"/>
                <a:sym typeface="Helvetica" panose="020B0604020202020204" pitchFamily="34" charset="0"/>
              </a:rPr>
              <a:t>NOAA AOML HWRF Team</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S. G. </a:t>
            </a:r>
            <a:r>
              <a:rPr lang="en-US" altLang="en-US" sz="1400" dirty="0" err="1" smtClean="0">
                <a:solidFill>
                  <a:schemeClr val="tx1"/>
                </a:solidFill>
                <a:latin typeface="Calibri" panose="020F0502020204030204" pitchFamily="34" charset="0"/>
                <a:sym typeface="Helvetica" panose="020B0604020202020204" pitchFamily="34" charset="0"/>
              </a:rPr>
              <a:t>Gopalakrishnan</a:t>
            </a: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a:t>
            </a:r>
            <a:r>
              <a:rPr lang="en-US" altLang="en-US" sz="1400" dirty="0" err="1" smtClean="0">
                <a:solidFill>
                  <a:schemeClr val="tx1"/>
                </a:solidFill>
                <a:latin typeface="Calibri" panose="020F0502020204030204" pitchFamily="34" charset="0"/>
                <a:sym typeface="Helvetica" panose="020B0604020202020204" pitchFamily="34" charset="0"/>
              </a:rPr>
              <a:t>Xuejin</a:t>
            </a:r>
            <a:r>
              <a:rPr lang="en-US" altLang="en-US" sz="1400" dirty="0" smtClean="0">
                <a:solidFill>
                  <a:schemeClr val="tx1"/>
                </a:solidFill>
                <a:latin typeface="Calibri" panose="020F0502020204030204" pitchFamily="34" charset="0"/>
                <a:sym typeface="Helvetica" panose="020B0604020202020204" pitchFamily="34" charset="0"/>
              </a:rPr>
              <a:t> Zhang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Stanley Goldenberg (AOML)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Robert Black (AOML)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a:t>
            </a:r>
            <a:r>
              <a:rPr lang="en-US" altLang="en-US" sz="1400" dirty="0" err="1" smtClean="0">
                <a:solidFill>
                  <a:schemeClr val="tx1"/>
                </a:solidFill>
                <a:latin typeface="Calibri" panose="020F0502020204030204" pitchFamily="34" charset="0"/>
                <a:sym typeface="Helvetica" panose="020B0604020202020204" pitchFamily="34" charset="0"/>
              </a:rPr>
              <a:t>Hua</a:t>
            </a:r>
            <a:r>
              <a:rPr lang="en-US" altLang="en-US" sz="1400" dirty="0" smtClean="0">
                <a:solidFill>
                  <a:schemeClr val="tx1"/>
                </a:solidFill>
                <a:latin typeface="Calibri" panose="020F0502020204030204" pitchFamily="34" charset="0"/>
                <a:sym typeface="Helvetica" panose="020B0604020202020204" pitchFamily="34" charset="0"/>
              </a:rPr>
              <a:t> Chen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Steven Diaz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Javier Delgado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a:t>
            </a:r>
            <a:r>
              <a:rPr lang="en-US" altLang="en-US" sz="1400" dirty="0" err="1" smtClean="0">
                <a:solidFill>
                  <a:schemeClr val="tx1"/>
                </a:solidFill>
                <a:latin typeface="Calibri" panose="020F0502020204030204" pitchFamily="34" charset="0"/>
                <a:sym typeface="Helvetica" panose="020B0604020202020204" pitchFamily="34" charset="0"/>
              </a:rPr>
              <a:t>Ghasan</a:t>
            </a:r>
            <a:r>
              <a:rPr lang="en-US" altLang="en-US" sz="1400" dirty="0" smtClean="0">
                <a:solidFill>
                  <a:schemeClr val="tx1"/>
                </a:solidFill>
                <a:latin typeface="Calibri" panose="020F0502020204030204" pitchFamily="34" charset="0"/>
                <a:sym typeface="Helvetica" panose="020B0604020202020204" pitchFamily="34" charset="0"/>
              </a:rPr>
              <a:t> </a:t>
            </a:r>
            <a:r>
              <a:rPr lang="en-US" altLang="en-US" sz="1400" dirty="0" err="1" smtClean="0">
                <a:solidFill>
                  <a:schemeClr val="tx1"/>
                </a:solidFill>
                <a:latin typeface="Calibri" panose="020F0502020204030204" pitchFamily="34" charset="0"/>
                <a:sym typeface="Helvetica" panose="020B0604020202020204" pitchFamily="34" charset="0"/>
              </a:rPr>
              <a:t>Alaka</a:t>
            </a:r>
            <a:r>
              <a:rPr lang="en-US" altLang="en-US" sz="1400" dirty="0" smtClean="0">
                <a:solidFill>
                  <a:schemeClr val="tx1"/>
                </a:solidFill>
                <a:latin typeface="Calibri" panose="020F0502020204030204" pitchFamily="34" charset="0"/>
                <a:sym typeface="Helvetica" panose="020B0604020202020204" pitchFamily="34" charset="0"/>
              </a:rPr>
              <a:t>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Russell </a:t>
            </a:r>
            <a:r>
              <a:rPr lang="en-US" altLang="en-US" sz="1400" dirty="0" err="1" smtClean="0">
                <a:solidFill>
                  <a:schemeClr val="tx1"/>
                </a:solidFill>
                <a:latin typeface="Calibri" panose="020F0502020204030204" pitchFamily="34" charset="0"/>
                <a:sym typeface="Helvetica" panose="020B0604020202020204" pitchFamily="34" charset="0"/>
              </a:rPr>
              <a:t>St.Fleur</a:t>
            </a:r>
            <a:r>
              <a:rPr lang="en-US" altLang="en-US" sz="1400" dirty="0" smtClean="0">
                <a:solidFill>
                  <a:schemeClr val="tx1"/>
                </a:solidFill>
                <a:latin typeface="Calibri" panose="020F0502020204030204" pitchFamily="34" charset="0"/>
                <a:sym typeface="Helvetica" panose="020B0604020202020204" pitchFamily="34" charset="0"/>
              </a:rPr>
              <a:t>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Jun Zhang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Kathryn </a:t>
            </a:r>
            <a:r>
              <a:rPr lang="en-US" altLang="en-US" sz="1400" dirty="0" err="1" smtClean="0">
                <a:solidFill>
                  <a:schemeClr val="tx1"/>
                </a:solidFill>
                <a:latin typeface="Calibri" panose="020F0502020204030204" pitchFamily="34" charset="0"/>
                <a:sym typeface="Helvetica" panose="020B0604020202020204" pitchFamily="34" charset="0"/>
              </a:rPr>
              <a:t>Sellwood</a:t>
            </a:r>
            <a:r>
              <a:rPr lang="en-US" altLang="en-US" sz="1400" dirty="0" smtClean="0">
                <a:solidFill>
                  <a:schemeClr val="tx1"/>
                </a:solidFill>
                <a:latin typeface="Calibri" panose="020F0502020204030204" pitchFamily="34" charset="0"/>
                <a:sym typeface="Helvetica" panose="020B0604020202020204" pitchFamily="34" charset="0"/>
              </a:rPr>
              <a:t> (CIMAS/AOML)</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 </a:t>
            </a:r>
            <a:r>
              <a:rPr lang="en-US" altLang="en-US" sz="1400" dirty="0" err="1" smtClean="0">
                <a:solidFill>
                  <a:schemeClr val="tx1"/>
                </a:solidFill>
                <a:latin typeface="Calibri" panose="020F0502020204030204" pitchFamily="34" charset="0"/>
                <a:sym typeface="Helvetica" panose="020B0604020202020204" pitchFamily="34" charset="0"/>
              </a:rPr>
              <a:t>Biju</a:t>
            </a:r>
            <a:r>
              <a:rPr lang="en-US" altLang="en-US" sz="1400" dirty="0" smtClean="0">
                <a:solidFill>
                  <a:schemeClr val="tx1"/>
                </a:solidFill>
                <a:latin typeface="Calibri" panose="020F0502020204030204" pitchFamily="34" charset="0"/>
                <a:sym typeface="Helvetica" panose="020B0604020202020204" pitchFamily="34" charset="0"/>
              </a:rPr>
              <a:t> Thomas (Visiting Scientist, URI)</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a:t>
            </a:r>
            <a:r>
              <a:rPr lang="en-US" altLang="en-US" sz="1400" dirty="0" smtClean="0">
                <a:solidFill>
                  <a:schemeClr val="tx1"/>
                </a:solidFill>
                <a:latin typeface="Calibri" panose="020F0502020204030204" pitchFamily="34" charset="0"/>
                <a:sym typeface="Helvetica" panose="020B0604020202020204" pitchFamily="34" charset="0"/>
              </a:rPr>
              <a:t>. Krishna </a:t>
            </a:r>
            <a:r>
              <a:rPr lang="en-US" altLang="en-US" sz="1400" dirty="0" err="1" smtClean="0">
                <a:solidFill>
                  <a:schemeClr val="tx1"/>
                </a:solidFill>
                <a:latin typeface="Calibri" panose="020F0502020204030204" pitchFamily="34" charset="0"/>
                <a:sym typeface="Helvetica" panose="020B0604020202020204" pitchFamily="34" charset="0"/>
              </a:rPr>
              <a:t>Osuri</a:t>
            </a:r>
            <a:r>
              <a:rPr lang="en-US" altLang="en-US" sz="1400" dirty="0" smtClean="0">
                <a:solidFill>
                  <a:schemeClr val="tx1"/>
                </a:solidFill>
                <a:latin typeface="Calibri" panose="020F0502020204030204" pitchFamily="34" charset="0"/>
                <a:sym typeface="Helvetica" panose="020B0604020202020204" pitchFamily="34" charset="0"/>
              </a:rPr>
              <a:t> </a:t>
            </a:r>
            <a:r>
              <a:rPr lang="en-US" altLang="en-US" sz="1400" dirty="0" smtClean="0">
                <a:solidFill>
                  <a:schemeClr val="tx1"/>
                </a:solidFill>
                <a:latin typeface="Calibri" panose="020F0502020204030204" pitchFamily="34" charset="0"/>
                <a:sym typeface="Helvetica" panose="020B0604020202020204" pitchFamily="34" charset="0"/>
              </a:rPr>
              <a:t>(Visiting scientist)</a:t>
            </a:r>
          </a:p>
          <a:p>
            <a:pPr eaLnBrk="1">
              <a:spcBef>
                <a:spcPts val="700"/>
              </a:spcBef>
            </a:pPr>
            <a:r>
              <a:rPr lang="en-US" altLang="en-US" sz="1400" u="sng" dirty="0" smtClean="0">
                <a:solidFill>
                  <a:schemeClr val="tx1"/>
                </a:solidFill>
                <a:latin typeface="Calibri" panose="020F0502020204030204" pitchFamily="34" charset="0"/>
                <a:sym typeface="Helvetica" panose="020B0604020202020204" pitchFamily="34" charset="0"/>
              </a:rPr>
              <a:t>Eminent Scientists</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a:t>
            </a:r>
            <a:r>
              <a:rPr lang="en-US" altLang="en-US" sz="1400" dirty="0" smtClean="0">
                <a:solidFill>
                  <a:schemeClr val="tx1"/>
                </a:solidFill>
                <a:latin typeface="Calibri" panose="020F0502020204030204" pitchFamily="34" charset="0"/>
                <a:sym typeface="Helvetica" panose="020B0604020202020204" pitchFamily="34" charset="0"/>
              </a:rPr>
              <a:t>. Frank </a:t>
            </a:r>
            <a:r>
              <a:rPr lang="en-US" altLang="en-US" sz="1400" dirty="0" smtClean="0">
                <a:solidFill>
                  <a:schemeClr val="tx1"/>
                </a:solidFill>
                <a:latin typeface="Calibri" panose="020F0502020204030204" pitchFamily="34" charset="0"/>
                <a:sym typeface="Helvetica" panose="020B0604020202020204" pitchFamily="34" charset="0"/>
              </a:rPr>
              <a:t>Marks, HRD Director</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Dr</a:t>
            </a:r>
            <a:r>
              <a:rPr lang="en-US" altLang="en-US" sz="1400" dirty="0" smtClean="0">
                <a:solidFill>
                  <a:schemeClr val="tx1"/>
                </a:solidFill>
                <a:latin typeface="Calibri" panose="020F0502020204030204" pitchFamily="34" charset="0"/>
                <a:sym typeface="Helvetica" panose="020B0604020202020204" pitchFamily="34" charset="0"/>
              </a:rPr>
              <a:t>. Robert </a:t>
            </a:r>
            <a:r>
              <a:rPr lang="en-US" altLang="en-US" sz="1400" dirty="0" smtClean="0">
                <a:solidFill>
                  <a:schemeClr val="tx1"/>
                </a:solidFill>
                <a:latin typeface="Calibri" panose="020F0502020204030204" pitchFamily="34" charset="0"/>
                <a:sym typeface="Helvetica" panose="020B0604020202020204" pitchFamily="34" charset="0"/>
              </a:rPr>
              <a:t>Atlas, AOML Director</a:t>
            </a:r>
          </a:p>
          <a:p>
            <a:pPr eaLnBrk="1">
              <a:spcBef>
                <a:spcPts val="700"/>
              </a:spcBef>
            </a:pPr>
            <a:r>
              <a:rPr lang="en-US" altLang="en-US" sz="1400" dirty="0" smtClean="0">
                <a:solidFill>
                  <a:schemeClr val="tx1"/>
                </a:solidFill>
                <a:latin typeface="Calibri" panose="020F0502020204030204" pitchFamily="34" charset="0"/>
                <a:sym typeface="Helvetica" panose="020B0604020202020204" pitchFamily="34" charset="0"/>
              </a:rPr>
              <a:t>Prof</a:t>
            </a:r>
            <a:r>
              <a:rPr lang="en-US" altLang="en-US" sz="1400" dirty="0" smtClean="0">
                <a:solidFill>
                  <a:schemeClr val="tx1"/>
                </a:solidFill>
                <a:latin typeface="Calibri" panose="020F0502020204030204" pitchFamily="34" charset="0"/>
                <a:sym typeface="Helvetica" panose="020B0604020202020204" pitchFamily="34" charset="0"/>
              </a:rPr>
              <a:t>. U. C. </a:t>
            </a:r>
            <a:r>
              <a:rPr lang="en-US" altLang="en-US" sz="1400" dirty="0" err="1" smtClean="0">
                <a:solidFill>
                  <a:schemeClr val="tx1"/>
                </a:solidFill>
                <a:latin typeface="Calibri" panose="020F0502020204030204" pitchFamily="34" charset="0"/>
                <a:sym typeface="Helvetica" panose="020B0604020202020204" pitchFamily="34" charset="0"/>
              </a:rPr>
              <a:t>Mohanty</a:t>
            </a:r>
            <a:r>
              <a:rPr lang="en-US" altLang="en-US" sz="1400" dirty="0" smtClean="0">
                <a:solidFill>
                  <a:schemeClr val="tx1"/>
                </a:solidFill>
                <a:latin typeface="Calibri" panose="020F0502020204030204" pitchFamily="34" charset="0"/>
                <a:sym typeface="Helvetica" panose="020B0604020202020204" pitchFamily="34" charset="0"/>
              </a:rPr>
              <a:t>, </a:t>
            </a:r>
            <a:r>
              <a:rPr lang="en-US" altLang="en-US" sz="1400" dirty="0" smtClean="0">
                <a:solidFill>
                  <a:schemeClr val="tx1"/>
                </a:solidFill>
                <a:latin typeface="Calibri" panose="020F0502020204030204" pitchFamily="34" charset="0"/>
                <a:sym typeface="Helvetica" panose="020B0604020202020204" pitchFamily="34" charset="0"/>
              </a:rPr>
              <a:t>IIT-Bhubaneswar </a:t>
            </a: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endParaRPr lang="en-US" altLang="en-US" sz="1400" dirty="0" smtClean="0">
              <a:solidFill>
                <a:schemeClr val="tx1"/>
              </a:solidFill>
              <a:latin typeface="Calibri" panose="020F0502020204030204" pitchFamily="34" charset="0"/>
              <a:sym typeface="Helvetica" panose="020B0604020202020204" pitchFamily="34" charset="0"/>
            </a:endParaRPr>
          </a:p>
          <a:p>
            <a:pPr eaLnBrk="1">
              <a:spcBef>
                <a:spcPts val="700"/>
              </a:spcBef>
            </a:pPr>
            <a:endParaRPr lang="en-US" altLang="en-US" sz="1400" dirty="0">
              <a:solidFill>
                <a:schemeClr val="tx1"/>
              </a:solidFill>
              <a:latin typeface="Calibri" panose="020F0502020204030204" pitchFamily="34" charset="0"/>
              <a:sym typeface="Helvetica" panose="020B0604020202020204" pitchFamily="34" charset="0"/>
            </a:endParaRPr>
          </a:p>
        </p:txBody>
      </p:sp>
      <p:sp>
        <p:nvSpPr>
          <p:cNvPr id="17" name="Slide Number Placeholder 1"/>
          <p:cNvSpPr>
            <a:spLocks noGrp="1"/>
          </p:cNvSpPr>
          <p:nvPr>
            <p:ph type="sldNum" sz="quarter" idx="12"/>
          </p:nvPr>
        </p:nvSpPr>
        <p:spPr>
          <a:xfrm>
            <a:off x="10352542" y="295730"/>
            <a:ext cx="838199" cy="767686"/>
          </a:xfrm>
        </p:spPr>
        <p:txBody>
          <a:bodyPr/>
          <a:lstStyle/>
          <a:p>
            <a:r>
              <a:rPr lang="en-US" dirty="0"/>
              <a:t>2</a:t>
            </a:r>
            <a:endParaRPr lang="en-US" dirty="0"/>
          </a:p>
        </p:txBody>
      </p:sp>
    </p:spTree>
    <p:extLst>
      <p:ext uri="{BB962C8B-B14F-4D97-AF65-F5344CB8AC3E}">
        <p14:creationId xmlns:p14="http://schemas.microsoft.com/office/powerpoint/2010/main" val="18375445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bg/>
                                          </p:spTgt>
                                        </p:tgtEl>
                                        <p:attrNameLst>
                                          <p:attrName>style.visibility</p:attrName>
                                        </p:attrNameLst>
                                      </p:cBhvr>
                                      <p:to>
                                        <p:strVal val="visible"/>
                                      </p:to>
                                    </p:set>
                                    <p:animEffect transition="in" filter="fade">
                                      <p:cBhvr>
                                        <p:cTn id="7" dur="2000"/>
                                        <p:tgtEl>
                                          <p:spTgt spid="4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6">
                                            <p:txEl>
                                              <p:pRg st="0" end="0"/>
                                            </p:txEl>
                                          </p:spTgt>
                                        </p:tgtEl>
                                        <p:attrNameLst>
                                          <p:attrName>style.visibility</p:attrName>
                                        </p:attrNameLst>
                                      </p:cBhvr>
                                      <p:to>
                                        <p:strVal val="visible"/>
                                      </p:to>
                                    </p:set>
                                    <p:animEffect transition="in" filter="fade">
                                      <p:cBhvr>
                                        <p:cTn id="10" dur="2000"/>
                                        <p:tgtEl>
                                          <p:spTgt spid="46">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xEl>
                                              <p:pRg st="1" end="1"/>
                                            </p:txEl>
                                          </p:spTgt>
                                        </p:tgtEl>
                                        <p:attrNameLst>
                                          <p:attrName>style.visibility</p:attrName>
                                        </p:attrNameLst>
                                      </p:cBhvr>
                                      <p:to>
                                        <p:strVal val="visible"/>
                                      </p:to>
                                    </p:set>
                                    <p:animEffect transition="in" filter="fade">
                                      <p:cBhvr>
                                        <p:cTn id="13" dur="2000"/>
                                        <p:tgtEl>
                                          <p:spTgt spid="46">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xEl>
                                              <p:pRg st="2" end="2"/>
                                            </p:txEl>
                                          </p:spTgt>
                                        </p:tgtEl>
                                        <p:attrNameLst>
                                          <p:attrName>style.visibility</p:attrName>
                                        </p:attrNameLst>
                                      </p:cBhvr>
                                      <p:to>
                                        <p:strVal val="visible"/>
                                      </p:to>
                                    </p:set>
                                    <p:animEffect transition="in" filter="fade">
                                      <p:cBhvr>
                                        <p:cTn id="16" dur="2000"/>
                                        <p:tgtEl>
                                          <p:spTgt spid="46">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6">
                                            <p:txEl>
                                              <p:pRg st="3" end="3"/>
                                            </p:txEl>
                                          </p:spTgt>
                                        </p:tgtEl>
                                        <p:attrNameLst>
                                          <p:attrName>style.visibility</p:attrName>
                                        </p:attrNameLst>
                                      </p:cBhvr>
                                      <p:to>
                                        <p:strVal val="visible"/>
                                      </p:to>
                                    </p:set>
                                    <p:animEffect transition="in" filter="fade">
                                      <p:cBhvr>
                                        <p:cTn id="19" dur="2000"/>
                                        <p:tgtEl>
                                          <p:spTgt spid="46">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6">
                                            <p:txEl>
                                              <p:pRg st="4" end="4"/>
                                            </p:txEl>
                                          </p:spTgt>
                                        </p:tgtEl>
                                        <p:attrNameLst>
                                          <p:attrName>style.visibility</p:attrName>
                                        </p:attrNameLst>
                                      </p:cBhvr>
                                      <p:to>
                                        <p:strVal val="visible"/>
                                      </p:to>
                                    </p:set>
                                    <p:animEffect transition="in" filter="fade">
                                      <p:cBhvr>
                                        <p:cTn id="22" dur="2000"/>
                                        <p:tgtEl>
                                          <p:spTgt spid="46">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xEl>
                                              <p:pRg st="5" end="5"/>
                                            </p:txEl>
                                          </p:spTgt>
                                        </p:tgtEl>
                                        <p:attrNameLst>
                                          <p:attrName>style.visibility</p:attrName>
                                        </p:attrNameLst>
                                      </p:cBhvr>
                                      <p:to>
                                        <p:strVal val="visible"/>
                                      </p:to>
                                    </p:set>
                                    <p:animEffect transition="in" filter="fade">
                                      <p:cBhvr>
                                        <p:cTn id="25" dur="2000"/>
                                        <p:tgtEl>
                                          <p:spTgt spid="46">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6">
                                            <p:txEl>
                                              <p:pRg st="6" end="6"/>
                                            </p:txEl>
                                          </p:spTgt>
                                        </p:tgtEl>
                                        <p:attrNameLst>
                                          <p:attrName>style.visibility</p:attrName>
                                        </p:attrNameLst>
                                      </p:cBhvr>
                                      <p:to>
                                        <p:strVal val="visible"/>
                                      </p:to>
                                    </p:set>
                                    <p:animEffect transition="in" filter="fade">
                                      <p:cBhvr>
                                        <p:cTn id="28" dur="2000"/>
                                        <p:tgtEl>
                                          <p:spTgt spid="46">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6">
                                            <p:txEl>
                                              <p:pRg st="7" end="7"/>
                                            </p:txEl>
                                          </p:spTgt>
                                        </p:tgtEl>
                                        <p:attrNameLst>
                                          <p:attrName>style.visibility</p:attrName>
                                        </p:attrNameLst>
                                      </p:cBhvr>
                                      <p:to>
                                        <p:strVal val="visible"/>
                                      </p:to>
                                    </p:set>
                                    <p:animEffect transition="in" filter="fade">
                                      <p:cBhvr>
                                        <p:cTn id="31" dur="2000"/>
                                        <p:tgtEl>
                                          <p:spTgt spid="46">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6">
                                            <p:txEl>
                                              <p:pRg st="8" end="8"/>
                                            </p:txEl>
                                          </p:spTgt>
                                        </p:tgtEl>
                                        <p:attrNameLst>
                                          <p:attrName>style.visibility</p:attrName>
                                        </p:attrNameLst>
                                      </p:cBhvr>
                                      <p:to>
                                        <p:strVal val="visible"/>
                                      </p:to>
                                    </p:set>
                                    <p:animEffect transition="in" filter="fade">
                                      <p:cBhvr>
                                        <p:cTn id="34" dur="2000"/>
                                        <p:tgtEl>
                                          <p:spTgt spid="46">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6">
                                            <p:txEl>
                                              <p:pRg st="9" end="9"/>
                                            </p:txEl>
                                          </p:spTgt>
                                        </p:tgtEl>
                                        <p:attrNameLst>
                                          <p:attrName>style.visibility</p:attrName>
                                        </p:attrNameLst>
                                      </p:cBhvr>
                                      <p:to>
                                        <p:strVal val="visible"/>
                                      </p:to>
                                    </p:set>
                                    <p:animEffect transition="in" filter="fade">
                                      <p:cBhvr>
                                        <p:cTn id="37" dur="2000"/>
                                        <p:tgtEl>
                                          <p:spTgt spid="46">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6">
                                            <p:txEl>
                                              <p:pRg st="10" end="10"/>
                                            </p:txEl>
                                          </p:spTgt>
                                        </p:tgtEl>
                                        <p:attrNameLst>
                                          <p:attrName>style.visibility</p:attrName>
                                        </p:attrNameLst>
                                      </p:cBhvr>
                                      <p:to>
                                        <p:strVal val="visible"/>
                                      </p:to>
                                    </p:set>
                                    <p:animEffect transition="in" filter="fade">
                                      <p:cBhvr>
                                        <p:cTn id="40" dur="2000"/>
                                        <p:tgtEl>
                                          <p:spTgt spid="46">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xEl>
                                              <p:pRg st="11" end="11"/>
                                            </p:txEl>
                                          </p:spTgt>
                                        </p:tgtEl>
                                        <p:attrNameLst>
                                          <p:attrName>style.visibility</p:attrName>
                                        </p:attrNameLst>
                                      </p:cBhvr>
                                      <p:to>
                                        <p:strVal val="visible"/>
                                      </p:to>
                                    </p:set>
                                    <p:animEffect transition="in" filter="fade">
                                      <p:cBhvr>
                                        <p:cTn id="43" dur="2000"/>
                                        <p:tgtEl>
                                          <p:spTgt spid="46">
                                            <p:txEl>
                                              <p:pRg st="11" end="11"/>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6">
                                            <p:txEl>
                                              <p:pRg st="12" end="12"/>
                                            </p:txEl>
                                          </p:spTgt>
                                        </p:tgtEl>
                                        <p:attrNameLst>
                                          <p:attrName>style.visibility</p:attrName>
                                        </p:attrNameLst>
                                      </p:cBhvr>
                                      <p:to>
                                        <p:strVal val="visible"/>
                                      </p:to>
                                    </p:set>
                                    <p:animEffect transition="in" filter="fade">
                                      <p:cBhvr>
                                        <p:cTn id="46" dur="2000"/>
                                        <p:tgtEl>
                                          <p:spTgt spid="46">
                                            <p:txEl>
                                              <p:pRg st="12" end="12"/>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6">
                                            <p:txEl>
                                              <p:pRg st="13" end="13"/>
                                            </p:txEl>
                                          </p:spTgt>
                                        </p:tgtEl>
                                        <p:attrNameLst>
                                          <p:attrName>style.visibility</p:attrName>
                                        </p:attrNameLst>
                                      </p:cBhvr>
                                      <p:to>
                                        <p:strVal val="visible"/>
                                      </p:to>
                                    </p:set>
                                    <p:animEffect transition="in" filter="fade">
                                      <p:cBhvr>
                                        <p:cTn id="49" dur="2000"/>
                                        <p:tgtEl>
                                          <p:spTgt spid="46">
                                            <p:txEl>
                                              <p:pRg st="13" end="13"/>
                                            </p:txEl>
                                          </p:spTgt>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xEl>
                                              <p:pRg st="14" end="14"/>
                                            </p:txEl>
                                          </p:spTgt>
                                        </p:tgtEl>
                                        <p:attrNameLst>
                                          <p:attrName>style.visibility</p:attrName>
                                        </p:attrNameLst>
                                      </p:cBhvr>
                                      <p:to>
                                        <p:strVal val="visible"/>
                                      </p:to>
                                    </p:set>
                                    <p:animEffect transition="in" filter="fade">
                                      <p:cBhvr>
                                        <p:cTn id="52" dur="2000"/>
                                        <p:tgtEl>
                                          <p:spTgt spid="46">
                                            <p:txEl>
                                              <p:pRg st="14" end="14"/>
                                            </p:tx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6">
                                            <p:txEl>
                                              <p:pRg st="15" end="15"/>
                                            </p:txEl>
                                          </p:spTgt>
                                        </p:tgtEl>
                                        <p:attrNameLst>
                                          <p:attrName>style.visibility</p:attrName>
                                        </p:attrNameLst>
                                      </p:cBhvr>
                                      <p:to>
                                        <p:strVal val="visible"/>
                                      </p:to>
                                    </p:set>
                                    <p:animEffect transition="in" filter="fade">
                                      <p:cBhvr>
                                        <p:cTn id="55" dur="2000"/>
                                        <p:tgtEl>
                                          <p:spTgt spid="46">
                                            <p:txEl>
                                              <p:pRg st="15" end="15"/>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6">
                                            <p:txEl>
                                              <p:pRg st="16" end="16"/>
                                            </p:txEl>
                                          </p:spTgt>
                                        </p:tgtEl>
                                        <p:attrNameLst>
                                          <p:attrName>style.visibility</p:attrName>
                                        </p:attrNameLst>
                                      </p:cBhvr>
                                      <p:to>
                                        <p:strVal val="visible"/>
                                      </p:to>
                                    </p:set>
                                    <p:animEffect transition="in" filter="fade">
                                      <p:cBhvr>
                                        <p:cTn id="58" dur="2000"/>
                                        <p:tgtEl>
                                          <p:spTgt spid="46">
                                            <p:txEl>
                                              <p:pRg st="16" end="16"/>
                                            </p:txEl>
                                          </p:spTgt>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46">
                                            <p:txEl>
                                              <p:pRg st="17" end="17"/>
                                            </p:txEl>
                                          </p:spTgt>
                                        </p:tgtEl>
                                        <p:attrNameLst>
                                          <p:attrName>style.visibility</p:attrName>
                                        </p:attrNameLst>
                                      </p:cBhvr>
                                      <p:to>
                                        <p:strVal val="visible"/>
                                      </p:to>
                                    </p:set>
                                    <p:animEffect transition="in" filter="fade">
                                      <p:cBhvr>
                                        <p:cTn id="61" dur="2000"/>
                                        <p:tgtEl>
                                          <p:spTgt spid="46">
                                            <p:txEl>
                                              <p:pRg st="17" end="17"/>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2000"/>
                                        <p:tgtEl>
                                          <p:spTgt spid="4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2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allAtOnce"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600200" y="107573"/>
            <a:ext cx="7969624" cy="502027"/>
          </a:xfrm>
          <a:prstGeom prst="round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IN" sz="3200" kern="0" dirty="0" smtClean="0">
                <a:solidFill>
                  <a:srgbClr val="FFFF00"/>
                </a:solidFill>
                <a:latin typeface="Calibri" panose="020F0502020204030204"/>
              </a:rPr>
              <a:t>High-Water Mark: Success with </a:t>
            </a:r>
            <a:r>
              <a:rPr lang="en-IN" sz="3200" kern="0" dirty="0" err="1" smtClean="0">
                <a:solidFill>
                  <a:srgbClr val="FFFF00"/>
                </a:solidFill>
                <a:latin typeface="Calibri" panose="020F0502020204030204"/>
              </a:rPr>
              <a:t>Phailin</a:t>
            </a:r>
            <a:endParaRPr kumimoji="0" lang="en-IN" sz="3200" b="0" i="0" u="none" strike="noStrike" kern="0" cap="none" spc="0" normalizeH="0" baseline="0" noProof="0" dirty="0" smtClean="0">
              <a:ln>
                <a:noFill/>
              </a:ln>
              <a:solidFill>
                <a:srgbClr val="FFFF00"/>
              </a:solidFill>
              <a:effectLst/>
              <a:uLnTx/>
              <a:uFillTx/>
              <a:latin typeface="Calibri" panose="020F0502020204030204"/>
            </a:endParaRPr>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3400" y="1040633"/>
            <a:ext cx="5274622" cy="3200400"/>
          </a:xfrm>
          <a:prstGeom prst="rect">
            <a:avLst/>
          </a:prstGeom>
          <a:noFill/>
          <a:ln>
            <a:noFill/>
          </a:ln>
        </p:spPr>
      </p:pic>
      <p:grpSp>
        <p:nvGrpSpPr>
          <p:cNvPr id="19" name="Group 18"/>
          <p:cNvGrpSpPr/>
          <p:nvPr/>
        </p:nvGrpSpPr>
        <p:grpSpPr>
          <a:xfrm>
            <a:off x="653264" y="4419600"/>
            <a:ext cx="5137936" cy="1920869"/>
            <a:chOff x="0" y="-3425"/>
            <a:chExt cx="6094095" cy="2244438"/>
          </a:xfrm>
        </p:grpSpPr>
        <p:pic>
          <p:nvPicPr>
            <p:cNvPr id="21" name="Picture 20"/>
            <p:cNvPicPr>
              <a:picLocks noChangeAspect="1"/>
            </p:cNvPicPr>
            <p:nvPr/>
          </p:nvPicPr>
          <p:blipFill>
            <a:blip r:embed="rId3" cstate="email">
              <a:extLst>
                <a:ext uri="{28A0092B-C50C-407E-A947-70E740481C1C}">
                  <a14:useLocalDpi xmlns:a14="http://schemas.microsoft.com/office/drawing/2010/main"/>
                </a:ext>
              </a:extLst>
            </a:blip>
            <a:srcRect l="10411" t="7265" r="12555" b="4411"/>
            <a:stretch>
              <a:fillRect/>
            </a:stretch>
          </p:blipFill>
          <p:spPr bwMode="auto">
            <a:xfrm>
              <a:off x="0" y="0"/>
              <a:ext cx="2998470" cy="2209800"/>
            </a:xfrm>
            <a:prstGeom prst="rect">
              <a:avLst/>
            </a:prstGeom>
            <a:noFill/>
            <a:extLst/>
          </p:spPr>
        </p:pic>
        <p:pic>
          <p:nvPicPr>
            <p:cNvPr id="22" name="Picture 21"/>
            <p:cNvPicPr>
              <a:picLocks noChangeAspect="1"/>
            </p:cNvPicPr>
            <p:nvPr/>
          </p:nvPicPr>
          <p:blipFill>
            <a:blip r:embed="rId4" cstate="email">
              <a:extLst>
                <a:ext uri="{28A0092B-C50C-407E-A947-70E740481C1C}">
                  <a14:useLocalDpi xmlns:a14="http://schemas.microsoft.com/office/drawing/2010/main"/>
                </a:ext>
              </a:extLst>
            </a:blip>
            <a:srcRect l="2083" t="6540" r="16667"/>
            <a:stretch>
              <a:fillRect/>
            </a:stretch>
          </p:blipFill>
          <p:spPr bwMode="auto">
            <a:xfrm>
              <a:off x="3039110" y="-3425"/>
              <a:ext cx="3054985" cy="2244438"/>
            </a:xfrm>
            <a:prstGeom prst="rect">
              <a:avLst/>
            </a:prstGeom>
            <a:noFill/>
            <a:extLst/>
          </p:spPr>
        </p:pic>
      </p:grpSp>
      <p:sp>
        <p:nvSpPr>
          <p:cNvPr id="23" name="Text Box 2"/>
          <p:cNvSpPr txBox="1">
            <a:spLocks noChangeArrowheads="1"/>
          </p:cNvSpPr>
          <p:nvPr/>
        </p:nvSpPr>
        <p:spPr bwMode="auto">
          <a:xfrm>
            <a:off x="762000" y="6313756"/>
            <a:ext cx="4981223" cy="322845"/>
          </a:xfrm>
          <a:prstGeom prst="rect">
            <a:avLst/>
          </a:prstGeom>
          <a:noFill/>
          <a:ln w="9525">
            <a:noFill/>
            <a:miter lim="800000"/>
            <a:headEnd/>
            <a:tailEnd/>
          </a:ln>
        </p:spPr>
        <p:txBody>
          <a:bodyPr rot="0" vert="horz" wrap="square" lIns="91440" tIns="45720" rIns="91440" bIns="45720" anchor="t" anchorCtr="0">
            <a:spAutoFit/>
          </a:bodyPr>
          <a:lstStyle/>
          <a:p>
            <a:pPr marL="571500" indent="-571500">
              <a:lnSpc>
                <a:spcPct val="107000"/>
              </a:lnSpc>
              <a:spcAft>
                <a:spcPts val="800"/>
              </a:spcAft>
            </a:pP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Peak </a:t>
            </a:r>
            <a:r>
              <a:rPr lang="en-US" sz="1400" dirty="0">
                <a:effectLst/>
                <a:latin typeface="Calibri" panose="020F0502020204030204" pitchFamily="34" charset="0"/>
                <a:ea typeface="Calibri" panose="020F0502020204030204" pitchFamily="34" charset="0"/>
                <a:cs typeface="Times New Roman" panose="02020603050405020304" pitchFamily="18" charset="0"/>
              </a:rPr>
              <a:t>surge (m)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400" dirty="0">
                <a:latin typeface="Calibri" panose="020F0502020204030204" pitchFamily="34" charset="0"/>
                <a:ea typeface="Calibri" panose="020F0502020204030204" pitchFamily="34" charset="0"/>
                <a:cs typeface="Times New Roman" panose="02020603050405020304" pitchFamily="18" charset="0"/>
              </a:rPr>
              <a:t> </a:t>
            </a:r>
            <a:r>
              <a:rPr lang="en-US" sz="1400" dirty="0" smtClean="0">
                <a:latin typeface="Calibri" panose="020F0502020204030204" pitchFamily="34" charset="0"/>
                <a:ea typeface="Calibri" panose="020F0502020204030204" pitchFamily="34" charset="0"/>
                <a:cs typeface="Times New Roman" panose="02020603050405020304" pitchFamily="18" charset="0"/>
              </a:rPr>
              <a:t>                   </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Sea </a:t>
            </a:r>
            <a:r>
              <a:rPr lang="en-US" sz="1400" dirty="0">
                <a:effectLst/>
                <a:latin typeface="Calibri" panose="020F0502020204030204" pitchFamily="34" charset="0"/>
                <a:ea typeface="Calibri" panose="020F0502020204030204" pitchFamily="34" charset="0"/>
                <a:cs typeface="Times New Roman" panose="02020603050405020304" pitchFamily="18" charset="0"/>
              </a:rPr>
              <a:t>surface elevation (m</a:t>
            </a:r>
            <a:r>
              <a:rPr lang="en-US" sz="1400" dirty="0" smtClean="0">
                <a:effectLst/>
                <a:latin typeface="Calibri" panose="020F0502020204030204" pitchFamily="34" charset="0"/>
                <a:ea typeface="Calibri" panose="020F0502020204030204" pitchFamily="34" charset="0"/>
                <a:cs typeface="Times New Roman" panose="02020603050405020304" pitchFamily="18" charset="0"/>
              </a:rPr>
              <a:t>)</a:t>
            </a:r>
            <a:endParaRPr lang="en-IN"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8" name="Rounded Rectangle 27"/>
          <p:cNvSpPr/>
          <p:nvPr/>
        </p:nvSpPr>
        <p:spPr>
          <a:xfrm>
            <a:off x="1100677" y="596054"/>
            <a:ext cx="4157123" cy="57912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dirty="0" smtClean="0">
                <a:latin typeface="Calibri" panose="020F0502020204030204" pitchFamily="34" charset="0"/>
              </a:rPr>
              <a:t>HWRF Predictions of </a:t>
            </a:r>
            <a:r>
              <a:rPr lang="en-IN" dirty="0" err="1" smtClean="0">
                <a:latin typeface="Calibri" panose="020F0502020204030204" pitchFamily="34" charset="0"/>
              </a:rPr>
              <a:t>Phailin</a:t>
            </a:r>
            <a:r>
              <a:rPr lang="en-IN" dirty="0" smtClean="0">
                <a:latin typeface="Calibri" panose="020F0502020204030204" pitchFamily="34" charset="0"/>
              </a:rPr>
              <a:t> (2013)</a:t>
            </a:r>
            <a:endParaRPr lang="en-IN" dirty="0">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pPr/>
              <a:t>20</a:t>
            </a:fld>
            <a:endParaRPr lang="en-US" dirty="0"/>
          </a:p>
        </p:txBody>
      </p:sp>
      <p:sp>
        <p:nvSpPr>
          <p:cNvPr id="12" name="Rectangle 11"/>
          <p:cNvSpPr/>
          <p:nvPr/>
        </p:nvSpPr>
        <p:spPr>
          <a:xfrm>
            <a:off x="6219522" y="5002649"/>
            <a:ext cx="5362878" cy="1169551"/>
          </a:xfrm>
          <a:prstGeom prst="rect">
            <a:avLst/>
          </a:prstGeom>
          <a:ln>
            <a:solidFill>
              <a:schemeClr val="accent1"/>
            </a:solidFill>
          </a:ln>
        </p:spPr>
        <p:txBody>
          <a:bodyPr wrap="square">
            <a:spAutoFit/>
          </a:bodyPr>
          <a:lstStyle/>
          <a:p>
            <a:r>
              <a:rPr lang="en-US" sz="1400" b="1" dirty="0" smtClean="0">
                <a:latin typeface="Calibri" pitchFamily="34" charset="0"/>
                <a:cs typeface="Calibri" pitchFamily="34" charset="0"/>
              </a:rPr>
              <a:t>A Great Escape from the Bay of Bengal “Super Sapphire–</a:t>
            </a:r>
            <a:r>
              <a:rPr lang="en-US" sz="1400" b="1" dirty="0" err="1" smtClean="0">
                <a:latin typeface="Calibri" pitchFamily="34" charset="0"/>
                <a:cs typeface="Calibri" pitchFamily="34" charset="0"/>
              </a:rPr>
              <a:t>Phailin</a:t>
            </a:r>
            <a:r>
              <a:rPr lang="en-US" sz="1400" b="1" dirty="0" smtClean="0">
                <a:latin typeface="Calibri" pitchFamily="34" charset="0"/>
                <a:cs typeface="Calibri" pitchFamily="34" charset="0"/>
              </a:rPr>
              <a:t>” Tropical Cyclone: A Case of Improved Weather Forecast and Societal Response for Disaster Mitigation ; </a:t>
            </a:r>
            <a:r>
              <a:rPr lang="en-US" sz="1400" u="sng" dirty="0" smtClean="0">
                <a:latin typeface="Calibri" pitchFamily="34" charset="0"/>
                <a:cs typeface="Calibri" pitchFamily="34" charset="0"/>
                <a:hlinkClick r:id="rId5"/>
              </a:rPr>
              <a:t>U. C. </a:t>
            </a:r>
            <a:r>
              <a:rPr lang="en-US" sz="1400" u="sng" dirty="0" err="1" smtClean="0">
                <a:latin typeface="Calibri" pitchFamily="34" charset="0"/>
                <a:cs typeface="Calibri" pitchFamily="34" charset="0"/>
                <a:hlinkClick r:id="rId5"/>
              </a:rPr>
              <a:t>Mohanty</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6"/>
              </a:rPr>
              <a:t>Krishna K. </a:t>
            </a:r>
            <a:r>
              <a:rPr lang="en-US" sz="1400" u="sng" dirty="0" err="1" smtClean="0">
                <a:latin typeface="Calibri" pitchFamily="34" charset="0"/>
                <a:cs typeface="Calibri" pitchFamily="34" charset="0"/>
                <a:hlinkClick r:id="rId6"/>
              </a:rPr>
              <a:t>Osuri</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7"/>
              </a:rPr>
              <a:t>Vijay </a:t>
            </a:r>
            <a:r>
              <a:rPr lang="en-US" sz="1400" u="sng" dirty="0" err="1" smtClean="0">
                <a:latin typeface="Calibri" pitchFamily="34" charset="0"/>
                <a:cs typeface="Calibri" pitchFamily="34" charset="0"/>
                <a:hlinkClick r:id="rId7"/>
              </a:rPr>
              <a:t>Tallapragada</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8"/>
              </a:rPr>
              <a:t>Frank D. Marks</a:t>
            </a:r>
            <a:r>
              <a:rPr lang="en-US" sz="1400" i="1" dirty="0" smtClean="0">
                <a:latin typeface="Calibri" pitchFamily="34" charset="0"/>
                <a:cs typeface="Calibri" pitchFamily="34" charset="0"/>
              </a:rPr>
              <a:t>, </a:t>
            </a:r>
            <a:r>
              <a:rPr lang="en-US" sz="1400" u="sng" dirty="0" err="1" smtClean="0">
                <a:latin typeface="Calibri" pitchFamily="34" charset="0"/>
                <a:cs typeface="Calibri" pitchFamily="34" charset="0"/>
                <a:hlinkClick r:id="rId9"/>
              </a:rPr>
              <a:t>Sujata</a:t>
            </a:r>
            <a:r>
              <a:rPr lang="en-US" sz="1400" u="sng" dirty="0" smtClean="0">
                <a:latin typeface="Calibri" pitchFamily="34" charset="0"/>
                <a:cs typeface="Calibri" pitchFamily="34" charset="0"/>
                <a:hlinkClick r:id="rId9"/>
              </a:rPr>
              <a:t> </a:t>
            </a:r>
            <a:r>
              <a:rPr lang="en-US" sz="1400" u="sng" dirty="0" err="1" smtClean="0">
                <a:latin typeface="Calibri" pitchFamily="34" charset="0"/>
                <a:cs typeface="Calibri" pitchFamily="34" charset="0"/>
                <a:hlinkClick r:id="rId9"/>
              </a:rPr>
              <a:t>Pattanayak</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10"/>
              </a:rPr>
              <a:t>M. </a:t>
            </a:r>
            <a:r>
              <a:rPr lang="en-US" sz="1400" u="sng" dirty="0" err="1" smtClean="0">
                <a:latin typeface="Calibri" pitchFamily="34" charset="0"/>
                <a:cs typeface="Calibri" pitchFamily="34" charset="0"/>
                <a:hlinkClick r:id="rId10"/>
              </a:rPr>
              <a:t>Mohapatra</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11"/>
              </a:rPr>
              <a:t>L. S. </a:t>
            </a:r>
            <a:r>
              <a:rPr lang="en-US" sz="1400" u="sng" dirty="0" err="1" smtClean="0">
                <a:latin typeface="Calibri" pitchFamily="34" charset="0"/>
                <a:cs typeface="Calibri" pitchFamily="34" charset="0"/>
                <a:hlinkClick r:id="rId11"/>
              </a:rPr>
              <a:t>Rathore</a:t>
            </a:r>
            <a:r>
              <a:rPr lang="en-US" sz="1400" i="1" dirty="0" smtClean="0">
                <a:latin typeface="Calibri" pitchFamily="34" charset="0"/>
                <a:cs typeface="Calibri" pitchFamily="34" charset="0"/>
              </a:rPr>
              <a:t>, </a:t>
            </a:r>
            <a:r>
              <a:rPr lang="en-US" sz="1400" u="sng" dirty="0" smtClean="0">
                <a:latin typeface="Calibri" pitchFamily="34" charset="0"/>
                <a:cs typeface="Calibri" pitchFamily="34" charset="0"/>
                <a:hlinkClick r:id="rId12"/>
              </a:rPr>
              <a:t>S. G. </a:t>
            </a:r>
            <a:r>
              <a:rPr lang="en-US" sz="1400" u="sng" dirty="0" err="1" smtClean="0">
                <a:latin typeface="Calibri" pitchFamily="34" charset="0"/>
                <a:cs typeface="Calibri" pitchFamily="34" charset="0"/>
                <a:hlinkClick r:id="rId12"/>
              </a:rPr>
              <a:t>Gopalakrishnan</a:t>
            </a:r>
            <a:r>
              <a:rPr lang="en-US" sz="1400" i="1" dirty="0" smtClean="0">
                <a:latin typeface="Calibri" pitchFamily="34" charset="0"/>
                <a:cs typeface="Calibri" pitchFamily="34" charset="0"/>
              </a:rPr>
              <a:t>, &amp; </a:t>
            </a:r>
            <a:r>
              <a:rPr lang="en-US" sz="1400" u="sng" dirty="0" smtClean="0">
                <a:latin typeface="Calibri" pitchFamily="34" charset="0"/>
                <a:cs typeface="Calibri" pitchFamily="34" charset="0"/>
                <a:hlinkClick r:id="rId13"/>
              </a:rPr>
              <a:t>Dev </a:t>
            </a:r>
            <a:r>
              <a:rPr lang="en-US" sz="1400" u="sng" dirty="0" err="1" smtClean="0">
                <a:latin typeface="Calibri" pitchFamily="34" charset="0"/>
                <a:cs typeface="Calibri" pitchFamily="34" charset="0"/>
                <a:hlinkClick r:id="rId13"/>
              </a:rPr>
              <a:t>Niyogi</a:t>
            </a:r>
            <a:endParaRPr lang="en-US" sz="1400" i="1" dirty="0">
              <a:latin typeface="Calibri" pitchFamily="34" charset="0"/>
              <a:cs typeface="Calibri" pitchFamily="34" charset="0"/>
            </a:endParaRPr>
          </a:p>
        </p:txBody>
      </p:sp>
      <p:pic>
        <p:nvPicPr>
          <p:cNvPr id="16387" name="Picture 3" descr="C:\Users\welcome\Desktop\IMD.jpg"/>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7086600" y="762000"/>
            <a:ext cx="2895600" cy="3860800"/>
          </a:xfrm>
          <a:prstGeom prst="rect">
            <a:avLst/>
          </a:prstGeom>
          <a:noFill/>
        </p:spPr>
      </p:pic>
    </p:spTree>
    <p:extLst>
      <p:ext uri="{BB962C8B-B14F-4D97-AF65-F5344CB8AC3E}">
        <p14:creationId xmlns:p14="http://schemas.microsoft.com/office/powerpoint/2010/main" val="36520031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57F1E4F-1CFF-5643-939E-02111984F565}" type="slidenum">
              <a:rPr lang="en-US" smtClean="0"/>
              <a:pPr/>
              <a:t>21</a:t>
            </a:fld>
            <a:endParaRPr lang="en-US" dirty="0"/>
          </a:p>
        </p:txBody>
      </p:sp>
      <p:sp>
        <p:nvSpPr>
          <p:cNvPr id="15" name="Title 1"/>
          <p:cNvSpPr txBox="1">
            <a:spLocks/>
          </p:cNvSpPr>
          <p:nvPr/>
        </p:nvSpPr>
        <p:spPr>
          <a:xfrm>
            <a:off x="705419" y="212366"/>
            <a:ext cx="9124381" cy="473434"/>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smtClean="0">
                <a:solidFill>
                  <a:srgbClr val="FFFF00"/>
                </a:solidFill>
                <a:latin typeface="Calibri" pitchFamily="34" charset="0"/>
                <a:ea typeface="Times New Roman" charset="0"/>
                <a:cs typeface="Calibri" pitchFamily="34" charset="0"/>
              </a:rPr>
              <a:t>A tale of two North Indian Ocean TCs</a:t>
            </a:r>
            <a:r>
              <a:rPr lang="is-IS" sz="3200" b="1" dirty="0" smtClean="0">
                <a:solidFill>
                  <a:srgbClr val="FFFF00"/>
                </a:solidFill>
                <a:latin typeface="Calibri" pitchFamily="34" charset="0"/>
                <a:ea typeface="Times New Roman" charset="0"/>
                <a:cs typeface="Calibri" pitchFamily="34" charset="0"/>
              </a:rPr>
              <a:t>…</a:t>
            </a:r>
            <a:endParaRPr lang="en-US" sz="3200" b="1" dirty="0">
              <a:solidFill>
                <a:srgbClr val="FFFF00"/>
              </a:solidFill>
              <a:latin typeface="Calibri" pitchFamily="34" charset="0"/>
              <a:ea typeface="Times New Roman" charset="0"/>
              <a:cs typeface="Calibri" pitchFamily="34" charset="0"/>
            </a:endParaRPr>
          </a:p>
        </p:txBody>
      </p:sp>
      <p:grpSp>
        <p:nvGrpSpPr>
          <p:cNvPr id="22" name="Group 21"/>
          <p:cNvGrpSpPr/>
          <p:nvPr/>
        </p:nvGrpSpPr>
        <p:grpSpPr>
          <a:xfrm>
            <a:off x="840173" y="762000"/>
            <a:ext cx="3350827" cy="5867400"/>
            <a:chOff x="459173" y="762000"/>
            <a:chExt cx="3350827" cy="586740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9173" y="1066800"/>
              <a:ext cx="3350827" cy="2522655"/>
            </a:xfrm>
            <a:prstGeom prst="rect">
              <a:avLst/>
            </a:prstGeom>
          </p:spPr>
        </p:pic>
        <p:sp>
          <p:nvSpPr>
            <p:cNvPr id="17" name="TextBox 16"/>
            <p:cNvSpPr txBox="1"/>
            <p:nvPr/>
          </p:nvSpPr>
          <p:spPr>
            <a:xfrm>
              <a:off x="1524000" y="2539352"/>
              <a:ext cx="1202189" cy="523220"/>
            </a:xfrm>
            <a:prstGeom prst="rect">
              <a:avLst/>
            </a:prstGeom>
            <a:noFill/>
          </p:spPr>
          <p:txBody>
            <a:bodyPr wrap="none" rtlCol="0">
              <a:spAutoFit/>
            </a:bodyPr>
            <a:lstStyle/>
            <a:p>
              <a:pPr marL="285750" indent="-285750">
                <a:buFontTx/>
                <a:buChar char="-"/>
              </a:pPr>
              <a:r>
                <a:rPr lang="en-US" sz="1400" dirty="0" smtClean="0">
                  <a:solidFill>
                    <a:srgbClr val="FF0000"/>
                  </a:solidFill>
                  <a:latin typeface="Calibri" pitchFamily="34" charset="0"/>
                  <a:ea typeface="Times" charset="0"/>
                  <a:cs typeface="Calibri" pitchFamily="34" charset="0"/>
                </a:rPr>
                <a:t>HWRF</a:t>
              </a:r>
            </a:p>
            <a:p>
              <a:pPr marL="285750" indent="-285750">
                <a:buFontTx/>
                <a:buChar char="-"/>
              </a:pPr>
              <a:r>
                <a:rPr lang="en-US" sz="1400" dirty="0" smtClean="0">
                  <a:solidFill>
                    <a:schemeClr val="bg1"/>
                  </a:solidFill>
                  <a:latin typeface="Calibri" pitchFamily="34" charset="0"/>
                  <a:ea typeface="Times" charset="0"/>
                  <a:cs typeface="Calibri" pitchFamily="34" charset="0"/>
                </a:rPr>
                <a:t>IMD Track</a:t>
              </a:r>
              <a:endParaRPr lang="en-US" sz="1400" dirty="0">
                <a:solidFill>
                  <a:schemeClr val="bg1"/>
                </a:solidFill>
                <a:latin typeface="Calibri" pitchFamily="34" charset="0"/>
                <a:ea typeface="Times" charset="0"/>
                <a:cs typeface="Calibri" pitchFamily="34" charset="0"/>
              </a:endParaRPr>
            </a:p>
          </p:txBody>
        </p:sp>
        <p:pic>
          <p:nvPicPr>
            <p:cNvPr id="18" name="Picture 1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59173" y="3987860"/>
              <a:ext cx="3350827" cy="2641540"/>
            </a:xfrm>
            <a:prstGeom prst="rect">
              <a:avLst/>
            </a:prstGeom>
          </p:spPr>
        </p:pic>
        <p:sp>
          <p:nvSpPr>
            <p:cNvPr id="19" name="TextBox 18"/>
            <p:cNvSpPr txBox="1"/>
            <p:nvPr/>
          </p:nvSpPr>
          <p:spPr>
            <a:xfrm>
              <a:off x="1676400" y="5486400"/>
              <a:ext cx="1202189" cy="523220"/>
            </a:xfrm>
            <a:prstGeom prst="rect">
              <a:avLst/>
            </a:prstGeom>
            <a:noFill/>
          </p:spPr>
          <p:txBody>
            <a:bodyPr wrap="none" rtlCol="0">
              <a:spAutoFit/>
            </a:bodyPr>
            <a:lstStyle/>
            <a:p>
              <a:pPr marL="285750" indent="-285750">
                <a:buFontTx/>
                <a:buChar char="-"/>
              </a:pPr>
              <a:r>
                <a:rPr lang="en-US" sz="1400" dirty="0" smtClean="0">
                  <a:solidFill>
                    <a:srgbClr val="FF0000"/>
                  </a:solidFill>
                  <a:latin typeface="Calibri" pitchFamily="34" charset="0"/>
                  <a:ea typeface="Times" charset="0"/>
                  <a:cs typeface="Calibri" pitchFamily="34" charset="0"/>
                </a:rPr>
                <a:t>HWRF</a:t>
              </a:r>
            </a:p>
            <a:p>
              <a:pPr marL="285750" indent="-285750">
                <a:buFontTx/>
                <a:buChar char="-"/>
              </a:pPr>
              <a:r>
                <a:rPr lang="en-US" sz="1400" dirty="0" smtClean="0">
                  <a:solidFill>
                    <a:schemeClr val="bg1"/>
                  </a:solidFill>
                  <a:latin typeface="Calibri" pitchFamily="34" charset="0"/>
                  <a:ea typeface="Times" charset="0"/>
                  <a:cs typeface="Calibri" pitchFamily="34" charset="0"/>
                </a:rPr>
                <a:t>IMD Track</a:t>
              </a:r>
              <a:endParaRPr lang="en-US" sz="1400" dirty="0">
                <a:solidFill>
                  <a:schemeClr val="bg1"/>
                </a:solidFill>
                <a:latin typeface="Calibri" pitchFamily="34" charset="0"/>
                <a:ea typeface="Times" charset="0"/>
                <a:cs typeface="Calibri" pitchFamily="34" charset="0"/>
              </a:endParaRPr>
            </a:p>
          </p:txBody>
        </p:sp>
        <p:sp>
          <p:nvSpPr>
            <p:cNvPr id="20" name="TextBox 19"/>
            <p:cNvSpPr txBox="1"/>
            <p:nvPr/>
          </p:nvSpPr>
          <p:spPr>
            <a:xfrm>
              <a:off x="762000" y="762000"/>
              <a:ext cx="2979149" cy="307777"/>
            </a:xfrm>
            <a:prstGeom prst="rect">
              <a:avLst/>
            </a:prstGeom>
            <a:noFill/>
          </p:spPr>
          <p:txBody>
            <a:bodyPr wrap="none" rtlCol="0">
              <a:spAutoFit/>
            </a:bodyPr>
            <a:lstStyle/>
            <a:p>
              <a:r>
                <a:rPr lang="en-US" sz="1400" dirty="0">
                  <a:latin typeface="Calibri" pitchFamily="34" charset="0"/>
                  <a:ea typeface="Times" charset="0"/>
                  <a:cs typeface="Calibri" pitchFamily="34" charset="0"/>
                </a:rPr>
                <a:t>Phailin (Start date : </a:t>
              </a:r>
              <a:r>
                <a:rPr lang="en-US" sz="1400" dirty="0" smtClean="0">
                  <a:latin typeface="Calibri" pitchFamily="34" charset="0"/>
                  <a:ea typeface="Times" charset="0"/>
                  <a:cs typeface="Calibri" pitchFamily="34" charset="0"/>
                </a:rPr>
                <a:t>20131010 00 UTC)</a:t>
              </a:r>
              <a:endParaRPr lang="en-US" sz="1400" dirty="0">
                <a:latin typeface="Calibri" pitchFamily="34" charset="0"/>
                <a:ea typeface="Times" charset="0"/>
                <a:cs typeface="Calibri" pitchFamily="34" charset="0"/>
              </a:endParaRPr>
            </a:p>
          </p:txBody>
        </p:sp>
        <p:sp>
          <p:nvSpPr>
            <p:cNvPr id="21" name="TextBox 20"/>
            <p:cNvSpPr txBox="1"/>
            <p:nvPr/>
          </p:nvSpPr>
          <p:spPr>
            <a:xfrm>
              <a:off x="705419" y="3603139"/>
              <a:ext cx="2921441" cy="384721"/>
            </a:xfrm>
            <a:prstGeom prst="rect">
              <a:avLst/>
            </a:prstGeom>
            <a:noFill/>
          </p:spPr>
          <p:txBody>
            <a:bodyPr wrap="none" rtlCol="0">
              <a:spAutoFit/>
            </a:bodyPr>
            <a:lstStyle/>
            <a:p>
              <a:r>
                <a:rPr lang="en-US" sz="1400" dirty="0" smtClean="0">
                  <a:latin typeface="Calibri" pitchFamily="34" charset="0"/>
                  <a:ea typeface="Times" charset="0"/>
                  <a:cs typeface="Calibri" pitchFamily="34" charset="0"/>
                </a:rPr>
                <a:t>Lehar </a:t>
              </a:r>
              <a:r>
                <a:rPr lang="en-US" sz="1400" dirty="0">
                  <a:latin typeface="Calibri" pitchFamily="34" charset="0"/>
                  <a:ea typeface="Times" charset="0"/>
                  <a:cs typeface="Calibri" pitchFamily="34" charset="0"/>
                </a:rPr>
                <a:t>(Start date : </a:t>
              </a:r>
              <a:r>
                <a:rPr lang="en-US" sz="1400" dirty="0" smtClean="0">
                  <a:latin typeface="Calibri" pitchFamily="34" charset="0"/>
                  <a:ea typeface="Times" charset="0"/>
                  <a:cs typeface="Calibri" pitchFamily="34" charset="0"/>
                </a:rPr>
                <a:t>20131126 00 UTC</a:t>
              </a:r>
              <a:r>
                <a:rPr lang="en-US" dirty="0" smtClean="0">
                  <a:latin typeface="Times" charset="0"/>
                  <a:ea typeface="Times" charset="0"/>
                  <a:cs typeface="Times" charset="0"/>
                </a:rPr>
                <a:t>)</a:t>
              </a:r>
              <a:endParaRPr lang="en-US" dirty="0">
                <a:latin typeface="Times" charset="0"/>
                <a:ea typeface="Times" charset="0"/>
                <a:cs typeface="Times" charset="0"/>
              </a:endParaRPr>
            </a:p>
          </p:txBody>
        </p:sp>
      </p:grpSp>
      <p:sp>
        <p:nvSpPr>
          <p:cNvPr id="23" name="TextBox 22"/>
          <p:cNvSpPr txBox="1"/>
          <p:nvPr/>
        </p:nvSpPr>
        <p:spPr>
          <a:xfrm>
            <a:off x="4604750" y="5717232"/>
            <a:ext cx="6585991" cy="830997"/>
          </a:xfrm>
          <a:prstGeom prst="rect">
            <a:avLst/>
          </a:prstGeom>
          <a:noFill/>
          <a:ln>
            <a:solidFill>
              <a:schemeClr val="accent1"/>
            </a:solidFill>
          </a:ln>
        </p:spPr>
        <p:txBody>
          <a:bodyPr wrap="square" rtlCol="0">
            <a:spAutoFit/>
          </a:bodyPr>
          <a:lstStyle/>
          <a:p>
            <a:pPr algn="ctr"/>
            <a:r>
              <a:rPr lang="en-US" sz="1600" dirty="0" smtClean="0">
                <a:latin typeface="Calibri" pitchFamily="34" charset="0"/>
                <a:ea typeface="Times" charset="0"/>
                <a:cs typeface="Calibri" pitchFamily="34" charset="0"/>
              </a:rPr>
              <a:t>Credits: </a:t>
            </a:r>
            <a:r>
              <a:rPr lang="en-US" sz="1600" dirty="0" err="1" smtClean="0">
                <a:latin typeface="Calibri" pitchFamily="34" charset="0"/>
                <a:ea typeface="Times" charset="0"/>
                <a:cs typeface="Calibri" pitchFamily="34" charset="0"/>
              </a:rPr>
              <a:t>Saiprasanth</a:t>
            </a:r>
            <a:r>
              <a:rPr lang="en-US" sz="1600" dirty="0" smtClean="0">
                <a:latin typeface="Calibri" pitchFamily="34" charset="0"/>
                <a:ea typeface="Times" charset="0"/>
                <a:cs typeface="Calibri" pitchFamily="34" charset="0"/>
              </a:rPr>
              <a:t> et al., (2016) </a:t>
            </a:r>
            <a:br>
              <a:rPr lang="en-US" sz="1600" dirty="0" smtClean="0">
                <a:latin typeface="Calibri" pitchFamily="34" charset="0"/>
                <a:ea typeface="Times" charset="0"/>
                <a:cs typeface="Calibri" pitchFamily="34" charset="0"/>
              </a:rPr>
            </a:br>
            <a:r>
              <a:rPr lang="en-US" sz="1600" dirty="0" smtClean="0">
                <a:latin typeface="Calibri" pitchFamily="34" charset="0"/>
                <a:ea typeface="Times" charset="0"/>
                <a:cs typeface="Calibri" pitchFamily="34" charset="0"/>
              </a:rPr>
              <a:t>Collaborations : Purdue, HRD, </a:t>
            </a:r>
            <a:r>
              <a:rPr lang="en-US" sz="1600" dirty="0" smtClean="0">
                <a:latin typeface="Calibri" pitchFamily="34" charset="0"/>
                <a:ea typeface="Times" charset="0"/>
                <a:cs typeface="Calibri" pitchFamily="34" charset="0"/>
              </a:rPr>
              <a:t>IIT-Bhubaneswar</a:t>
            </a:r>
            <a:endParaRPr lang="en-US" sz="1600" dirty="0" smtClean="0">
              <a:latin typeface="Calibri" pitchFamily="34" charset="0"/>
              <a:ea typeface="Times" charset="0"/>
              <a:cs typeface="Calibri" pitchFamily="34" charset="0"/>
            </a:endParaRPr>
          </a:p>
          <a:p>
            <a:pPr algn="ctr"/>
            <a:r>
              <a:rPr lang="en-US" sz="1600" dirty="0" smtClean="0">
                <a:latin typeface="Calibri" pitchFamily="34" charset="0"/>
                <a:ea typeface="Times" charset="0"/>
                <a:cs typeface="Calibri" pitchFamily="34" charset="0"/>
              </a:rPr>
              <a:t>Work supported by Indo-US Science and Technology Forum</a:t>
            </a:r>
            <a:endParaRPr lang="en-US" sz="1600" dirty="0">
              <a:latin typeface="Calibri" pitchFamily="34" charset="0"/>
              <a:ea typeface="Times" charset="0"/>
              <a:cs typeface="Calibri" pitchFamily="34" charset="0"/>
            </a:endParaRPr>
          </a:p>
        </p:txBody>
      </p:sp>
      <p:pic>
        <p:nvPicPr>
          <p:cNvPr id="39" name="Picture 38" descr="Picture2.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00600" y="1436103"/>
            <a:ext cx="5247142" cy="3776089"/>
          </a:xfrm>
          <a:prstGeom prst="rect">
            <a:avLst/>
          </a:prstGeom>
        </p:spPr>
      </p:pic>
    </p:spTree>
    <p:extLst>
      <p:ext uri="{BB962C8B-B14F-4D97-AF65-F5344CB8AC3E}">
        <p14:creationId xmlns:p14="http://schemas.microsoft.com/office/powerpoint/2010/main" val="19993378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57F1E4F-1CFF-5643-939E-02111984F565}" type="slidenum">
              <a:rPr lang="en-US" smtClean="0"/>
              <a:pPr/>
              <a:t>22</a:t>
            </a:fld>
            <a:endParaRPr lang="en-US" dirty="0"/>
          </a:p>
        </p:txBody>
      </p:sp>
      <p:sp>
        <p:nvSpPr>
          <p:cNvPr id="23" name="Rectangle 22"/>
          <p:cNvSpPr/>
          <p:nvPr/>
        </p:nvSpPr>
        <p:spPr>
          <a:xfrm>
            <a:off x="381000" y="245524"/>
            <a:ext cx="9452605" cy="1318181"/>
          </a:xfrm>
          <a:prstGeom prst="rect">
            <a:avLst/>
          </a:prstGeom>
        </p:spPr>
        <p:txBody>
          <a:bodyPr wrap="square">
            <a:spAutoFit/>
          </a:bodyPr>
          <a:lstStyle/>
          <a:p>
            <a:pPr algn="ctr">
              <a:lnSpc>
                <a:spcPct val="150000"/>
              </a:lnSpc>
            </a:pPr>
            <a:r>
              <a:rPr lang="en-US" sz="2800" dirty="0">
                <a:solidFill>
                  <a:srgbClr val="FFFF00"/>
                </a:solidFill>
                <a:latin typeface="Calibri" pitchFamily="34" charset="0"/>
                <a:ea typeface="Times" charset="0"/>
                <a:cs typeface="Calibri" pitchFamily="34" charset="0"/>
              </a:rPr>
              <a:t>Contrasting d</a:t>
            </a:r>
            <a:r>
              <a:rPr lang="en-US" sz="2800" dirty="0" smtClean="0">
                <a:solidFill>
                  <a:srgbClr val="FFFF00"/>
                </a:solidFill>
                <a:latin typeface="Calibri" pitchFamily="34" charset="0"/>
                <a:ea typeface="Times" charset="0"/>
                <a:cs typeface="Calibri" pitchFamily="34" charset="0"/>
              </a:rPr>
              <a:t>issipation </a:t>
            </a:r>
            <a:r>
              <a:rPr lang="en-US" sz="2800" dirty="0">
                <a:solidFill>
                  <a:srgbClr val="FFFF00"/>
                </a:solidFill>
                <a:latin typeface="Calibri" pitchFamily="34" charset="0"/>
                <a:ea typeface="Times" charset="0"/>
                <a:cs typeface="Calibri" pitchFamily="34" charset="0"/>
              </a:rPr>
              <a:t>characteristics of TCs Lehar and Phailin  </a:t>
            </a:r>
            <a:br>
              <a:rPr lang="en-US" sz="2800" dirty="0">
                <a:solidFill>
                  <a:srgbClr val="FFFF00"/>
                </a:solidFill>
                <a:latin typeface="Calibri" pitchFamily="34" charset="0"/>
                <a:ea typeface="Times" charset="0"/>
                <a:cs typeface="Calibri" pitchFamily="34" charset="0"/>
              </a:rPr>
            </a:br>
            <a:endParaRPr lang="en-US" sz="2800" dirty="0">
              <a:solidFill>
                <a:srgbClr val="FFFF00"/>
              </a:solidFill>
              <a:latin typeface="Calibri" pitchFamily="34" charset="0"/>
              <a:ea typeface="Times" charset="0"/>
              <a:cs typeface="Calibri" pitchFamily="34" charset="0"/>
            </a:endParaRPr>
          </a:p>
        </p:txBody>
      </p:sp>
      <p:grpSp>
        <p:nvGrpSpPr>
          <p:cNvPr id="73" name="Group 72"/>
          <p:cNvGrpSpPr/>
          <p:nvPr/>
        </p:nvGrpSpPr>
        <p:grpSpPr>
          <a:xfrm>
            <a:off x="541882" y="1371600"/>
            <a:ext cx="4229256" cy="4544417"/>
            <a:chOff x="761913" y="1291965"/>
            <a:chExt cx="4229256" cy="4544417"/>
          </a:xfrm>
        </p:grpSpPr>
        <p:grpSp>
          <p:nvGrpSpPr>
            <p:cNvPr id="62" name="Group 61"/>
            <p:cNvGrpSpPr/>
            <p:nvPr/>
          </p:nvGrpSpPr>
          <p:grpSpPr>
            <a:xfrm>
              <a:off x="761913" y="1638299"/>
              <a:ext cx="4229256" cy="1714501"/>
              <a:chOff x="761913" y="1042846"/>
              <a:chExt cx="4229256" cy="1714501"/>
            </a:xfrm>
          </p:grpSpPr>
          <p:pic>
            <p:nvPicPr>
              <p:cNvPr id="63" name="Picture 62"/>
              <p:cNvPicPr>
                <a:picLocks noChangeAspect="1"/>
              </p:cNvPicPr>
              <p:nvPr/>
            </p:nvPicPr>
            <p:blipFill rotWithShape="1">
              <a:blip r:embed="rId3" cstate="email">
                <a:alphaModFix/>
                <a:extLst>
                  <a:ext uri="{28A0092B-C50C-407E-A947-70E740481C1C}">
                    <a14:useLocalDpi xmlns:a14="http://schemas.microsoft.com/office/drawing/2010/main"/>
                  </a:ext>
                </a:extLst>
              </a:blip>
              <a:srcRect/>
              <a:stretch/>
            </p:blipFill>
            <p:spPr>
              <a:xfrm>
                <a:off x="761913" y="1042846"/>
                <a:ext cx="1828800" cy="1714501"/>
              </a:xfrm>
              <a:prstGeom prst="rect">
                <a:avLst/>
              </a:prstGeom>
              <a:ln w="28575">
                <a:solidFill>
                  <a:schemeClr val="tx1"/>
                </a:solidFill>
              </a:ln>
            </p:spPr>
          </p:pic>
          <p:pic>
            <p:nvPicPr>
              <p:cNvPr id="64" name="Picture 63"/>
              <p:cNvPicPr>
                <a:picLocks noChangeAspect="1"/>
              </p:cNvPicPr>
              <p:nvPr/>
            </p:nvPicPr>
            <p:blipFill rotWithShape="1">
              <a:blip r:embed="rId4" cstate="email">
                <a:alphaModFix/>
                <a:extLst>
                  <a:ext uri="{28A0092B-C50C-407E-A947-70E740481C1C}">
                    <a14:useLocalDpi xmlns:a14="http://schemas.microsoft.com/office/drawing/2010/main"/>
                  </a:ext>
                </a:extLst>
              </a:blip>
              <a:srcRect/>
              <a:stretch/>
            </p:blipFill>
            <p:spPr>
              <a:xfrm>
                <a:off x="3162369" y="1042847"/>
                <a:ext cx="1828800" cy="1713051"/>
              </a:xfrm>
              <a:prstGeom prst="rect">
                <a:avLst/>
              </a:prstGeom>
              <a:ln w="28575">
                <a:solidFill>
                  <a:schemeClr val="tx1"/>
                </a:solidFill>
              </a:ln>
            </p:spPr>
          </p:pic>
        </p:grpSp>
        <p:sp>
          <p:nvSpPr>
            <p:cNvPr id="65" name="TextBox 64"/>
            <p:cNvSpPr txBox="1"/>
            <p:nvPr/>
          </p:nvSpPr>
          <p:spPr>
            <a:xfrm>
              <a:off x="762000" y="1291965"/>
              <a:ext cx="3648691" cy="323165"/>
            </a:xfrm>
            <a:prstGeom prst="rect">
              <a:avLst/>
            </a:prstGeom>
            <a:noFill/>
          </p:spPr>
          <p:txBody>
            <a:bodyPr wrap="none" rtlCol="0">
              <a:spAutoFit/>
            </a:bodyPr>
            <a:lstStyle/>
            <a:p>
              <a:r>
                <a:rPr lang="en-US" sz="1500" dirty="0" smtClean="0">
                  <a:latin typeface="Calibri" pitchFamily="34" charset="0"/>
                  <a:ea typeface="Times" charset="0"/>
                  <a:cs typeface="Calibri" pitchFamily="34" charset="0"/>
                </a:rPr>
                <a:t>Phailin – Start of intensification and </a:t>
              </a:r>
              <a:r>
                <a:rPr lang="en-US" sz="1500" dirty="0" smtClean="0">
                  <a:latin typeface="Calibri" pitchFamily="34" charset="0"/>
                  <a:ea typeface="Times" charset="0"/>
                  <a:cs typeface="Calibri" pitchFamily="34" charset="0"/>
                </a:rPr>
                <a:t>3 h later</a:t>
              </a:r>
              <a:endParaRPr lang="en-US" sz="1500" dirty="0">
                <a:latin typeface="Calibri" pitchFamily="34" charset="0"/>
                <a:ea typeface="Times" charset="0"/>
                <a:cs typeface="Calibri" pitchFamily="34" charset="0"/>
              </a:endParaRPr>
            </a:p>
          </p:txBody>
        </p:sp>
        <p:grpSp>
          <p:nvGrpSpPr>
            <p:cNvPr id="66" name="Group 65"/>
            <p:cNvGrpSpPr/>
            <p:nvPr/>
          </p:nvGrpSpPr>
          <p:grpSpPr>
            <a:xfrm>
              <a:off x="801328" y="4121880"/>
              <a:ext cx="4189841" cy="1714502"/>
              <a:chOff x="6697687" y="1042846"/>
              <a:chExt cx="4189841" cy="1714502"/>
            </a:xfrm>
          </p:grpSpPr>
          <p:pic>
            <p:nvPicPr>
              <p:cNvPr id="67" name="Picture 66"/>
              <p:cNvPicPr>
                <a:picLocks noChangeAspect="1"/>
              </p:cNvPicPr>
              <p:nvPr/>
            </p:nvPicPr>
            <p:blipFill rotWithShape="1">
              <a:blip r:embed="rId5" cstate="email">
                <a:alphaModFix/>
                <a:extLst>
                  <a:ext uri="{28A0092B-C50C-407E-A947-70E740481C1C}">
                    <a14:useLocalDpi xmlns:a14="http://schemas.microsoft.com/office/drawing/2010/main"/>
                  </a:ext>
                </a:extLst>
              </a:blip>
              <a:srcRect/>
              <a:stretch/>
            </p:blipFill>
            <p:spPr>
              <a:xfrm>
                <a:off x="6697687" y="1042847"/>
                <a:ext cx="1828800" cy="1714501"/>
              </a:xfrm>
              <a:prstGeom prst="rect">
                <a:avLst/>
              </a:prstGeom>
              <a:ln w="28575">
                <a:solidFill>
                  <a:schemeClr val="tx1"/>
                </a:solidFill>
              </a:ln>
            </p:spPr>
          </p:pic>
          <p:pic>
            <p:nvPicPr>
              <p:cNvPr id="68" name="Picture 67"/>
              <p:cNvPicPr>
                <a:picLocks noChangeAspect="1"/>
              </p:cNvPicPr>
              <p:nvPr/>
            </p:nvPicPr>
            <p:blipFill rotWithShape="1">
              <a:blip r:embed="rId6" cstate="email">
                <a:alphaModFix/>
                <a:extLst>
                  <a:ext uri="{28A0092B-C50C-407E-A947-70E740481C1C}">
                    <a14:useLocalDpi xmlns:a14="http://schemas.microsoft.com/office/drawing/2010/main"/>
                  </a:ext>
                </a:extLst>
              </a:blip>
              <a:srcRect/>
              <a:stretch/>
            </p:blipFill>
            <p:spPr>
              <a:xfrm>
                <a:off x="9058728" y="1042846"/>
                <a:ext cx="1828800" cy="1713053"/>
              </a:xfrm>
              <a:prstGeom prst="rect">
                <a:avLst/>
              </a:prstGeom>
              <a:ln w="28575">
                <a:solidFill>
                  <a:schemeClr val="tx1"/>
                </a:solidFill>
              </a:ln>
            </p:spPr>
          </p:pic>
        </p:grpSp>
        <p:sp>
          <p:nvSpPr>
            <p:cNvPr id="69" name="TextBox 68"/>
            <p:cNvSpPr txBox="1"/>
            <p:nvPr/>
          </p:nvSpPr>
          <p:spPr>
            <a:xfrm>
              <a:off x="829631" y="3756437"/>
              <a:ext cx="3243965" cy="323165"/>
            </a:xfrm>
            <a:prstGeom prst="rect">
              <a:avLst/>
            </a:prstGeom>
            <a:noFill/>
          </p:spPr>
          <p:txBody>
            <a:bodyPr wrap="none" rtlCol="0">
              <a:spAutoFit/>
            </a:bodyPr>
            <a:lstStyle/>
            <a:p>
              <a:r>
                <a:rPr lang="en-US" sz="1500" dirty="0" smtClean="0">
                  <a:latin typeface="Calibri" pitchFamily="34" charset="0"/>
                  <a:ea typeface="Times" charset="0"/>
                  <a:cs typeface="Calibri" pitchFamily="34" charset="0"/>
                </a:rPr>
                <a:t>Lehar– Start of weakening and </a:t>
              </a:r>
              <a:r>
                <a:rPr lang="en-US" sz="1500" dirty="0" smtClean="0">
                  <a:latin typeface="Calibri" pitchFamily="34" charset="0"/>
                  <a:ea typeface="Times" charset="0"/>
                  <a:cs typeface="Calibri" pitchFamily="34" charset="0"/>
                </a:rPr>
                <a:t>3 h later</a:t>
              </a:r>
              <a:endParaRPr lang="en-US" sz="1500" dirty="0">
                <a:latin typeface="Calibri" pitchFamily="34" charset="0"/>
                <a:ea typeface="Times" charset="0"/>
                <a:cs typeface="Calibri" pitchFamily="34" charset="0"/>
              </a:endParaRPr>
            </a:p>
          </p:txBody>
        </p:sp>
      </p:grpSp>
      <p:grpSp>
        <p:nvGrpSpPr>
          <p:cNvPr id="72" name="Group 71"/>
          <p:cNvGrpSpPr/>
          <p:nvPr/>
        </p:nvGrpSpPr>
        <p:grpSpPr>
          <a:xfrm>
            <a:off x="5188070" y="2267635"/>
            <a:ext cx="5780541" cy="4238019"/>
            <a:chOff x="5573259" y="2160658"/>
            <a:chExt cx="5780541" cy="4238019"/>
          </a:xfrm>
        </p:grpSpPr>
        <p:grpSp>
          <p:nvGrpSpPr>
            <p:cNvPr id="44" name="Group 43"/>
            <p:cNvGrpSpPr/>
            <p:nvPr/>
          </p:nvGrpSpPr>
          <p:grpSpPr>
            <a:xfrm>
              <a:off x="5573259" y="2528401"/>
              <a:ext cx="5780541" cy="3870276"/>
              <a:chOff x="1284391" y="667049"/>
              <a:chExt cx="9859105" cy="4648334"/>
            </a:xfrm>
          </p:grpSpPr>
          <p:pic>
            <p:nvPicPr>
              <p:cNvPr id="45" name="Picture 44"/>
              <p:cNvPicPr>
                <a:picLocks noChangeAspect="1"/>
              </p:cNvPicPr>
              <p:nvPr/>
            </p:nvPicPr>
            <p:blipFill rotWithShape="1">
              <a:blip r:embed="rId7" cstate="email">
                <a:extLst>
                  <a:ext uri="{28A0092B-C50C-407E-A947-70E740481C1C}">
                    <a14:useLocalDpi xmlns:a14="http://schemas.microsoft.com/office/drawing/2010/main"/>
                  </a:ext>
                </a:extLst>
              </a:blip>
              <a:srcRect t="7931" r="1095" b="2962"/>
              <a:stretch/>
            </p:blipFill>
            <p:spPr>
              <a:xfrm>
                <a:off x="5208614" y="667049"/>
                <a:ext cx="5934882" cy="4010252"/>
              </a:xfrm>
              <a:prstGeom prst="rect">
                <a:avLst/>
              </a:prstGeom>
            </p:spPr>
          </p:pic>
          <p:sp>
            <p:nvSpPr>
              <p:cNvPr id="46" name="Rectangle 45"/>
              <p:cNvSpPr/>
              <p:nvPr/>
            </p:nvSpPr>
            <p:spPr>
              <a:xfrm>
                <a:off x="6799571" y="2011868"/>
                <a:ext cx="2546356" cy="1182386"/>
              </a:xfrm>
              <a:prstGeom prst="rect">
                <a:avLst/>
              </a:prstGeom>
              <a:solidFill>
                <a:schemeClr val="bg1">
                  <a:lumMod val="85000"/>
                  <a:alpha val="16000"/>
                </a:schemeClr>
              </a:solidFill>
              <a:ln w="22225">
                <a:solidFill>
                  <a:schemeClr val="tx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6867403" y="3488466"/>
                <a:ext cx="2410691" cy="467591"/>
              </a:xfrm>
              <a:prstGeom prst="rect">
                <a:avLst/>
              </a:prstGeom>
              <a:no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Elbow Connector 47"/>
              <p:cNvCxnSpPr/>
              <p:nvPr/>
            </p:nvCxnSpPr>
            <p:spPr>
              <a:xfrm>
                <a:off x="4373122" y="1471120"/>
                <a:ext cx="2358734" cy="1085343"/>
              </a:xfrm>
              <a:prstGeom prst="bentConnector3">
                <a:avLst/>
              </a:prstGeom>
              <a:ln w="127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4644749" y="3690575"/>
                <a:ext cx="1937196" cy="1530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386176" y="2875692"/>
                <a:ext cx="3258571" cy="2439691"/>
              </a:xfrm>
              <a:prstGeom prst="rect">
                <a:avLst/>
              </a:prstGeom>
              <a:noFill/>
              <a:ln>
                <a:solidFill>
                  <a:schemeClr val="bg1"/>
                </a:solidFill>
              </a:ln>
            </p:spPr>
            <p:txBody>
              <a:bodyPr wrap="square" rtlCol="0">
                <a:spAutoFit/>
              </a:bodyPr>
              <a:lstStyle/>
              <a:p>
                <a:r>
                  <a:rPr lang="en-US" sz="1400" dirty="0" smtClean="0">
                    <a:latin typeface="Calibri" pitchFamily="34" charset="0"/>
                    <a:ea typeface="Times" charset="0"/>
                    <a:cs typeface="Calibri" pitchFamily="34" charset="0"/>
                  </a:rPr>
                  <a:t>Mid-low level vertical shear creating thermodynamic pathways for the low </a:t>
                </a:r>
                <a:r>
                  <a:rPr lang="en-US" sz="1400" dirty="0">
                    <a:latin typeface="Calibri" pitchFamily="34" charset="0"/>
                    <a:ea typeface="Times" charset="0"/>
                    <a:cs typeface="Calibri" pitchFamily="34" charset="0"/>
                  </a:rPr>
                  <a:t>⍬</a:t>
                </a:r>
                <a:r>
                  <a:rPr lang="en-US" sz="1400" baseline="-25000" dirty="0">
                    <a:latin typeface="Calibri" pitchFamily="34" charset="0"/>
                    <a:ea typeface="Times" charset="0"/>
                    <a:cs typeface="Calibri" pitchFamily="34" charset="0"/>
                  </a:rPr>
                  <a:t>e </a:t>
                </a:r>
                <a:r>
                  <a:rPr lang="en-US" sz="1400" baseline="-25000" dirty="0" smtClean="0">
                    <a:latin typeface="Calibri" pitchFamily="34" charset="0"/>
                    <a:ea typeface="Times" charset="0"/>
                    <a:cs typeface="Calibri" pitchFamily="34" charset="0"/>
                  </a:rPr>
                  <a:t> </a:t>
                </a:r>
                <a:r>
                  <a:rPr lang="en-US" sz="1400" dirty="0" smtClean="0">
                    <a:latin typeface="Calibri" pitchFamily="34" charset="0"/>
                    <a:ea typeface="Times" charset="0"/>
                    <a:cs typeface="Calibri" pitchFamily="34" charset="0"/>
                  </a:rPr>
                  <a:t>air to intrude in to the storm environment </a:t>
                </a:r>
              </a:p>
              <a:p>
                <a:r>
                  <a:rPr lang="en-US" sz="1400" dirty="0" smtClean="0">
                    <a:latin typeface="Calibri" pitchFamily="34" charset="0"/>
                    <a:ea typeface="Times" charset="0"/>
                    <a:cs typeface="Calibri" pitchFamily="34" charset="0"/>
                  </a:rPr>
                  <a:t>Low </a:t>
                </a:r>
                <a:r>
                  <a:rPr lang="en-US" sz="1400" dirty="0">
                    <a:latin typeface="Calibri" pitchFamily="34" charset="0"/>
                    <a:ea typeface="Times" charset="0"/>
                    <a:cs typeface="Calibri" pitchFamily="34" charset="0"/>
                  </a:rPr>
                  <a:t>⍬</a:t>
                </a:r>
                <a:r>
                  <a:rPr lang="en-US" sz="1400" baseline="-25000" dirty="0" smtClean="0">
                    <a:latin typeface="Calibri" pitchFamily="34" charset="0"/>
                    <a:ea typeface="Times" charset="0"/>
                    <a:cs typeface="Calibri" pitchFamily="34" charset="0"/>
                  </a:rPr>
                  <a:t>e </a:t>
                </a:r>
                <a:r>
                  <a:rPr lang="en-US" sz="1400" dirty="0" smtClean="0">
                    <a:latin typeface="Calibri" pitchFamily="34" charset="0"/>
                    <a:ea typeface="Times" charset="0"/>
                    <a:cs typeface="Calibri" pitchFamily="34" charset="0"/>
                  </a:rPr>
                  <a:t>also flushed in to the boundary layer by downdrafts</a:t>
                </a:r>
                <a:endParaRPr lang="en-US" sz="1400" dirty="0">
                  <a:latin typeface="Calibri" pitchFamily="34" charset="0"/>
                  <a:ea typeface="Times" charset="0"/>
                  <a:cs typeface="Calibri" pitchFamily="34" charset="0"/>
                </a:endParaRPr>
              </a:p>
            </p:txBody>
          </p:sp>
          <p:sp>
            <p:nvSpPr>
              <p:cNvPr id="51" name="TextBox 50"/>
              <p:cNvSpPr txBox="1"/>
              <p:nvPr/>
            </p:nvSpPr>
            <p:spPr>
              <a:xfrm>
                <a:off x="1284391" y="1112266"/>
                <a:ext cx="2992583" cy="1404671"/>
              </a:xfrm>
              <a:prstGeom prst="rect">
                <a:avLst/>
              </a:prstGeom>
              <a:noFill/>
              <a:ln>
                <a:solidFill>
                  <a:schemeClr val="bg1"/>
                </a:solidFill>
              </a:ln>
            </p:spPr>
            <p:txBody>
              <a:bodyPr wrap="square" rtlCol="0">
                <a:spAutoFit/>
              </a:bodyPr>
              <a:lstStyle/>
              <a:p>
                <a:r>
                  <a:rPr lang="en-US" sz="1400" dirty="0" smtClean="0">
                    <a:latin typeface="Calibri" pitchFamily="34" charset="0"/>
                    <a:ea typeface="Times" charset="0"/>
                    <a:cs typeface="Calibri" pitchFamily="34" charset="0"/>
                  </a:rPr>
                  <a:t>Mid level low </a:t>
                </a:r>
                <a:r>
                  <a:rPr lang="en-US" sz="1400" dirty="0">
                    <a:latin typeface="Calibri" pitchFamily="34" charset="0"/>
                    <a:ea typeface="Times" charset="0"/>
                    <a:cs typeface="Calibri" pitchFamily="34" charset="0"/>
                  </a:rPr>
                  <a:t>⍬</a:t>
                </a:r>
                <a:r>
                  <a:rPr lang="en-US" sz="1400" baseline="-25000" dirty="0">
                    <a:latin typeface="Calibri" pitchFamily="34" charset="0"/>
                    <a:ea typeface="Times" charset="0"/>
                    <a:cs typeface="Calibri" pitchFamily="34" charset="0"/>
                  </a:rPr>
                  <a:t>e </a:t>
                </a:r>
                <a:r>
                  <a:rPr lang="en-US" sz="1400" baseline="-25000" dirty="0" smtClean="0">
                    <a:latin typeface="Calibri" pitchFamily="34" charset="0"/>
                    <a:ea typeface="Times" charset="0"/>
                    <a:cs typeface="Calibri" pitchFamily="34" charset="0"/>
                  </a:rPr>
                  <a:t> </a:t>
                </a:r>
                <a:r>
                  <a:rPr lang="en-US" sz="1400" dirty="0" smtClean="0">
                    <a:latin typeface="Calibri" pitchFamily="34" charset="0"/>
                    <a:ea typeface="Times" charset="0"/>
                    <a:cs typeface="Calibri" pitchFamily="34" charset="0"/>
                  </a:rPr>
                  <a:t>suppresses the convective instability and triggers the spin down of vortex</a:t>
                </a:r>
                <a:endParaRPr lang="en-US" sz="1400" dirty="0">
                  <a:latin typeface="Calibri" pitchFamily="34" charset="0"/>
                  <a:ea typeface="Times" charset="0"/>
                  <a:cs typeface="Calibri" pitchFamily="34" charset="0"/>
                </a:endParaRPr>
              </a:p>
            </p:txBody>
          </p:sp>
          <p:sp>
            <p:nvSpPr>
              <p:cNvPr id="52" name="TextBox 51"/>
              <p:cNvSpPr txBox="1"/>
              <p:nvPr/>
            </p:nvSpPr>
            <p:spPr>
              <a:xfrm rot="16200000">
                <a:off x="4086730" y="2377322"/>
                <a:ext cx="1539770" cy="423733"/>
              </a:xfrm>
              <a:prstGeom prst="rect">
                <a:avLst/>
              </a:prstGeom>
              <a:noFill/>
            </p:spPr>
            <p:txBody>
              <a:bodyPr wrap="none" rtlCol="0">
                <a:spAutoFit/>
              </a:bodyPr>
              <a:lstStyle/>
              <a:p>
                <a:r>
                  <a:rPr lang="en-US" sz="1200" dirty="0" smtClean="0">
                    <a:latin typeface="Calibri" pitchFamily="34" charset="0"/>
                    <a:ea typeface="Times" charset="0"/>
                    <a:cs typeface="Calibri" pitchFamily="34" charset="0"/>
                  </a:rPr>
                  <a:t>Pressure (</a:t>
                </a:r>
                <a:r>
                  <a:rPr lang="en-US" sz="1200" dirty="0" err="1" smtClean="0">
                    <a:latin typeface="Calibri" pitchFamily="34" charset="0"/>
                    <a:ea typeface="Times" charset="0"/>
                    <a:cs typeface="Calibri" pitchFamily="34" charset="0"/>
                  </a:rPr>
                  <a:t>mb</a:t>
                </a:r>
                <a:r>
                  <a:rPr lang="en-US" sz="1200" dirty="0" smtClean="0">
                    <a:latin typeface="Calibri" pitchFamily="34" charset="0"/>
                    <a:ea typeface="Times" charset="0"/>
                    <a:cs typeface="Calibri" pitchFamily="34" charset="0"/>
                  </a:rPr>
                  <a:t>)</a:t>
                </a:r>
                <a:endParaRPr lang="en-US" sz="1200" dirty="0">
                  <a:latin typeface="Calibri" pitchFamily="34" charset="0"/>
                  <a:ea typeface="Times" charset="0"/>
                  <a:cs typeface="Calibri" pitchFamily="34" charset="0"/>
                </a:endParaRPr>
              </a:p>
            </p:txBody>
          </p:sp>
        </p:grpSp>
        <p:sp>
          <p:nvSpPr>
            <p:cNvPr id="70" name="TextBox 69"/>
            <p:cNvSpPr txBox="1"/>
            <p:nvPr/>
          </p:nvSpPr>
          <p:spPr>
            <a:xfrm>
              <a:off x="8005189" y="2160658"/>
              <a:ext cx="3312573" cy="323165"/>
            </a:xfrm>
            <a:prstGeom prst="rect">
              <a:avLst/>
            </a:prstGeom>
            <a:noFill/>
          </p:spPr>
          <p:txBody>
            <a:bodyPr wrap="none" rtlCol="0">
              <a:spAutoFit/>
            </a:bodyPr>
            <a:lstStyle/>
            <a:p>
              <a:r>
                <a:rPr lang="en-US" sz="1500" dirty="0" smtClean="0">
                  <a:latin typeface="Calibri" pitchFamily="34" charset="0"/>
                  <a:ea typeface="Times" charset="0"/>
                  <a:cs typeface="Calibri" pitchFamily="34" charset="0"/>
                </a:rPr>
                <a:t>Lehar: Dry Air, Shear-Vortex Interactions</a:t>
              </a:r>
              <a:endParaRPr lang="en-US" sz="1500" dirty="0">
                <a:latin typeface="Calibri" pitchFamily="34" charset="0"/>
                <a:ea typeface="Times" charset="0"/>
                <a:cs typeface="Calibri" pitchFamily="34" charset="0"/>
              </a:endParaRPr>
            </a:p>
          </p:txBody>
        </p:sp>
        <p:sp>
          <p:nvSpPr>
            <p:cNvPr id="71" name="Rectangle 70"/>
            <p:cNvSpPr/>
            <p:nvPr/>
          </p:nvSpPr>
          <p:spPr>
            <a:xfrm>
              <a:off x="8265650" y="5986046"/>
              <a:ext cx="2055691" cy="307777"/>
            </a:xfrm>
            <a:prstGeom prst="rect">
              <a:avLst/>
            </a:prstGeom>
          </p:spPr>
          <p:txBody>
            <a:bodyPr wrap="none">
              <a:spAutoFit/>
            </a:bodyPr>
            <a:lstStyle/>
            <a:p>
              <a:pPr algn="just"/>
              <a:r>
                <a:rPr lang="en-US" sz="1400" b="1" i="1" dirty="0" err="1" smtClean="0">
                  <a:latin typeface="Calibri" pitchFamily="34" charset="0"/>
                  <a:ea typeface="Times" charset="0"/>
                  <a:cs typeface="Calibri" pitchFamily="34" charset="0"/>
                </a:rPr>
                <a:t>Saiprasanth</a:t>
              </a:r>
              <a:r>
                <a:rPr lang="en-US" sz="1400" b="1" i="1" dirty="0" smtClean="0">
                  <a:latin typeface="Calibri" pitchFamily="34" charset="0"/>
                  <a:ea typeface="Times" charset="0"/>
                  <a:cs typeface="Calibri" pitchFamily="34" charset="0"/>
                </a:rPr>
                <a:t> et al., (2016)</a:t>
              </a:r>
            </a:p>
          </p:txBody>
        </p:sp>
      </p:grpSp>
    </p:spTree>
    <p:extLst>
      <p:ext uri="{BB962C8B-B14F-4D97-AF65-F5344CB8AC3E}">
        <p14:creationId xmlns:p14="http://schemas.microsoft.com/office/powerpoint/2010/main" val="3859455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ppt_x"/>
                                          </p:val>
                                        </p:tav>
                                        <p:tav tm="100000">
                                          <p:val>
                                            <p:strVal val="#ppt_x"/>
                                          </p:val>
                                        </p:tav>
                                      </p:tavLst>
                                    </p:anim>
                                    <p:anim calcmode="lin" valueType="num">
                                      <p:cBhvr additive="base">
                                        <p:cTn id="8"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721226" y="278196"/>
            <a:ext cx="8119510" cy="455352"/>
          </a:xfrm>
        </p:spPr>
        <p:txBody>
          <a:bodyPr/>
          <a:lstStyle/>
          <a:p>
            <a:r>
              <a:rPr lang="en-US" sz="3000" dirty="0" smtClean="0">
                <a:solidFill>
                  <a:srgbClr val="FFFF00"/>
                </a:solidFill>
                <a:latin typeface="Calibri" pitchFamily="34" charset="0"/>
              </a:rPr>
              <a:t>HWRF-B: Basin Scale HWRF</a:t>
            </a:r>
            <a:endParaRPr lang="en-US" sz="3000" dirty="0">
              <a:solidFill>
                <a:srgbClr val="FFFF00"/>
              </a:solidFill>
              <a:latin typeface="Calibri" pitchFamily="34"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solidFill>
                  <a:prstClr val="white">
                    <a:tint val="75000"/>
                  </a:prstClr>
                </a:solidFill>
              </a:rPr>
              <a:pPr/>
              <a:t>23</a:t>
            </a:fld>
            <a:endParaRPr lang="en-US" dirty="0">
              <a:solidFill>
                <a:prstClr val="white">
                  <a:tint val="75000"/>
                </a:prstClr>
              </a:solidFill>
            </a:endParaRPr>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68172" y="6003416"/>
            <a:ext cx="7416824" cy="702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5"/>
          <p:cNvSpPr>
            <a:spLocks/>
          </p:cNvSpPr>
          <p:nvPr/>
        </p:nvSpPr>
        <p:spPr bwMode="auto">
          <a:xfrm>
            <a:off x="1007495" y="3937739"/>
            <a:ext cx="4043544" cy="19990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w="12700">
            <a:solidFill>
              <a:schemeClr val="accent1"/>
            </a:solidFill>
            <a:miter lim="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455613">
              <a:lnSpc>
                <a:spcPct val="90000"/>
              </a:lnSpc>
              <a:spcBef>
                <a:spcPts val="400"/>
              </a:spcBef>
            </a:pPr>
            <a:r>
              <a:rPr lang="en-US" altLang="zh-CN" sz="1600" b="0" dirty="0">
                <a:solidFill>
                  <a:schemeClr val="tx1"/>
                </a:solidFill>
              </a:rPr>
              <a:t> </a:t>
            </a:r>
            <a:r>
              <a:rPr lang="en-US" altLang="zh-CN" sz="1400" b="0" u="sng" dirty="0">
                <a:solidFill>
                  <a:schemeClr val="tx1"/>
                </a:solidFill>
                <a:latin typeface="Calibri" pitchFamily="34" charset="0"/>
              </a:rPr>
              <a:t>Storm Centric -VS- Domain Centric </a:t>
            </a:r>
            <a:r>
              <a:rPr lang="en-US" altLang="zh-CN" sz="1400" b="0" u="sng" dirty="0" smtClean="0">
                <a:solidFill>
                  <a:schemeClr val="tx1"/>
                </a:solidFill>
                <a:latin typeface="Calibri" pitchFamily="34" charset="0"/>
              </a:rPr>
              <a:t>Forecasts</a:t>
            </a:r>
          </a:p>
          <a:p>
            <a:pPr defTabSz="455613">
              <a:lnSpc>
                <a:spcPct val="90000"/>
              </a:lnSpc>
              <a:spcBef>
                <a:spcPts val="400"/>
              </a:spcBef>
            </a:pPr>
            <a:endParaRPr lang="en-US" altLang="zh-CN" sz="1400" b="0" u="sng" dirty="0">
              <a:solidFill>
                <a:schemeClr val="tx1"/>
              </a:solidFill>
              <a:latin typeface="Calibri" pitchFamily="34" charset="0"/>
            </a:endParaRPr>
          </a:p>
          <a:p>
            <a:pPr defTabSz="455613">
              <a:lnSpc>
                <a:spcPct val="90000"/>
              </a:lnSpc>
              <a:spcBef>
                <a:spcPts val="400"/>
              </a:spcBef>
            </a:pPr>
            <a:r>
              <a:rPr lang="en-US" altLang="zh-CN" sz="1400" b="0" dirty="0">
                <a:solidFill>
                  <a:schemeClr val="tx1"/>
                </a:solidFill>
                <a:latin typeface="Calibri" pitchFamily="34" charset="0"/>
              </a:rPr>
              <a:t> </a:t>
            </a:r>
            <a:r>
              <a:rPr lang="en-US" altLang="zh-CN" sz="1400" dirty="0">
                <a:latin typeface="Calibri" pitchFamily="34" charset="0"/>
              </a:rPr>
              <a:t>-  Improved storm-storm &amp; multi-Scale interactions</a:t>
            </a:r>
          </a:p>
          <a:p>
            <a:pPr defTabSz="455613">
              <a:lnSpc>
                <a:spcPct val="90000"/>
              </a:lnSpc>
              <a:spcBef>
                <a:spcPts val="400"/>
              </a:spcBef>
            </a:pPr>
            <a:r>
              <a:rPr lang="en-US" altLang="zh-CN" sz="1400" b="0" dirty="0" smtClean="0">
                <a:solidFill>
                  <a:schemeClr val="tx1"/>
                </a:solidFill>
                <a:latin typeface="Calibri" pitchFamily="34" charset="0"/>
              </a:rPr>
              <a:t> - Tropical </a:t>
            </a:r>
            <a:r>
              <a:rPr lang="en-US" altLang="zh-CN" sz="1400" b="0" dirty="0">
                <a:solidFill>
                  <a:schemeClr val="tx1"/>
                </a:solidFill>
                <a:latin typeface="Calibri" pitchFamily="34" charset="0"/>
              </a:rPr>
              <a:t>predictions system (Extended predictions)</a:t>
            </a:r>
          </a:p>
          <a:p>
            <a:pPr defTabSz="455613">
              <a:lnSpc>
                <a:spcPct val="90000"/>
              </a:lnSpc>
              <a:spcBef>
                <a:spcPts val="400"/>
              </a:spcBef>
            </a:pPr>
            <a:r>
              <a:rPr lang="en-US" altLang="zh-CN" sz="1400" b="0" dirty="0">
                <a:solidFill>
                  <a:schemeClr val="tx1"/>
                </a:solidFill>
                <a:latin typeface="Calibri" pitchFamily="34" charset="0"/>
              </a:rPr>
              <a:t> - </a:t>
            </a:r>
            <a:r>
              <a:rPr lang="en-US" altLang="zh-CN" sz="1400" b="0" dirty="0" smtClean="0">
                <a:solidFill>
                  <a:schemeClr val="tx1"/>
                </a:solidFill>
                <a:latin typeface="Calibri" pitchFamily="34" charset="0"/>
              </a:rPr>
              <a:t> </a:t>
            </a:r>
            <a:r>
              <a:rPr lang="en-US" altLang="zh-CN" sz="1400" b="0" dirty="0">
                <a:solidFill>
                  <a:schemeClr val="tx1"/>
                </a:solidFill>
                <a:latin typeface="Calibri" pitchFamily="34" charset="0"/>
              </a:rPr>
              <a:t>Landfall and post landfall (storm surge &amp; rainfall)</a:t>
            </a:r>
          </a:p>
          <a:p>
            <a:pPr defTabSz="455613">
              <a:lnSpc>
                <a:spcPct val="90000"/>
              </a:lnSpc>
              <a:spcBef>
                <a:spcPts val="400"/>
              </a:spcBef>
            </a:pPr>
            <a:r>
              <a:rPr lang="en-US" altLang="zh-CN" sz="1400" b="0" dirty="0">
                <a:solidFill>
                  <a:schemeClr val="tx1"/>
                </a:solidFill>
                <a:latin typeface="Calibri" pitchFamily="34" charset="0"/>
              </a:rPr>
              <a:t> - Genesis</a:t>
            </a:r>
          </a:p>
          <a:p>
            <a:pPr defTabSz="455613">
              <a:lnSpc>
                <a:spcPct val="90000"/>
              </a:lnSpc>
              <a:spcBef>
                <a:spcPts val="400"/>
              </a:spcBef>
            </a:pPr>
            <a:r>
              <a:rPr lang="en-US" altLang="zh-CN" sz="1400" b="0" dirty="0">
                <a:solidFill>
                  <a:schemeClr val="tx1"/>
                </a:solidFill>
                <a:latin typeface="Calibri" pitchFamily="34" charset="0"/>
              </a:rPr>
              <a:t> - Regional ensembles</a:t>
            </a:r>
          </a:p>
          <a:p>
            <a:pPr defTabSz="455613">
              <a:lnSpc>
                <a:spcPct val="90000"/>
              </a:lnSpc>
              <a:spcBef>
                <a:spcPts val="400"/>
              </a:spcBef>
            </a:pPr>
            <a:r>
              <a:rPr lang="en-US" altLang="zh-CN" sz="1400" b="0" dirty="0">
                <a:solidFill>
                  <a:schemeClr val="tx1"/>
                </a:solidFill>
                <a:latin typeface="Calibri" pitchFamily="34" charset="0"/>
              </a:rPr>
              <a:t> - Data assimilation</a:t>
            </a:r>
          </a:p>
        </p:txBody>
      </p:sp>
      <p:sp>
        <p:nvSpPr>
          <p:cNvPr id="13" name="Rectangle 12"/>
          <p:cNvSpPr/>
          <p:nvPr/>
        </p:nvSpPr>
        <p:spPr>
          <a:xfrm>
            <a:off x="6218761" y="1616115"/>
            <a:ext cx="4045069" cy="769441"/>
          </a:xfrm>
          <a:prstGeom prst="rect">
            <a:avLst/>
          </a:prstGeom>
          <a:ln>
            <a:solidFill>
              <a:schemeClr val="accent1"/>
            </a:solidFill>
          </a:ln>
        </p:spPr>
        <p:txBody>
          <a:bodyPr wrap="square">
            <a:spAutoFit/>
          </a:bodyPr>
          <a:lstStyle/>
          <a:p>
            <a:pPr algn="just"/>
            <a:r>
              <a:rPr lang="en-US" sz="2200" dirty="0" smtClean="0">
                <a:latin typeface="Calibri" panose="020F0502020204030204" pitchFamily="34" charset="0"/>
              </a:rPr>
              <a:t>“Our Operational Needs Push the Envelope of NOAA Research”</a:t>
            </a:r>
            <a:endParaRPr lang="en-US" sz="2200" dirty="0">
              <a:latin typeface="Calibri" panose="020F0502020204030204" pitchFamily="34" charset="0"/>
            </a:endParaRPr>
          </a:p>
        </p:txBody>
      </p:sp>
      <p:sp>
        <p:nvSpPr>
          <p:cNvPr id="4" name="Rectangle 3"/>
          <p:cNvSpPr/>
          <p:nvPr/>
        </p:nvSpPr>
        <p:spPr>
          <a:xfrm>
            <a:off x="3552992" y="3253576"/>
            <a:ext cx="2056464" cy="4521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latin typeface="Calibri" panose="020F0502020204030204" pitchFamily="34" charset="0"/>
              </a:rPr>
              <a:t>Dannielle-Earl Interactions</a:t>
            </a:r>
            <a:endParaRPr lang="en-US" sz="1000" b="1" dirty="0">
              <a:latin typeface="Calibri" panose="020F0502020204030204" pitchFamily="34" charset="0"/>
            </a:endParaRPr>
          </a:p>
        </p:txBody>
      </p:sp>
      <p:grpSp>
        <p:nvGrpSpPr>
          <p:cNvPr id="3" name="Group 19"/>
          <p:cNvGrpSpPr/>
          <p:nvPr/>
        </p:nvGrpSpPr>
        <p:grpSpPr>
          <a:xfrm>
            <a:off x="703080" y="949739"/>
            <a:ext cx="5009024" cy="2864589"/>
            <a:chOff x="833424" y="922479"/>
            <a:chExt cx="4043544" cy="2348679"/>
          </a:xfrm>
        </p:grpSpPr>
        <p:pic>
          <p:nvPicPr>
            <p:cNvPr id="11" name="Shape 126"/>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833424" y="922479"/>
              <a:ext cx="4043544" cy="2348679"/>
            </a:xfrm>
            <a:prstGeom prst="rect">
              <a:avLst/>
            </a:prstGeom>
            <a:noFill/>
            <a:ln>
              <a:noFill/>
            </a:ln>
          </p:spPr>
        </p:pic>
        <p:sp>
          <p:nvSpPr>
            <p:cNvPr id="6" name="Rectangle 5"/>
            <p:cNvSpPr/>
            <p:nvPr/>
          </p:nvSpPr>
          <p:spPr>
            <a:xfrm>
              <a:off x="975815" y="2792551"/>
              <a:ext cx="3630304" cy="1894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latin typeface="Calibri" panose="020F0502020204030204" pitchFamily="34" charset="0"/>
                </a:rPr>
                <a:t>Global coverage of storm-centered HWRF forecasts </a:t>
              </a:r>
              <a:endParaRPr lang="en-US" sz="1200" dirty="0">
                <a:solidFill>
                  <a:schemeClr val="bg1"/>
                </a:solidFill>
                <a:latin typeface="Calibri" panose="020F0502020204030204" pitchFamily="34" charset="0"/>
              </a:endParaRPr>
            </a:p>
          </p:txBody>
        </p:sp>
      </p:grpSp>
      <p:grpSp>
        <p:nvGrpSpPr>
          <p:cNvPr id="5" name="Group 22"/>
          <p:cNvGrpSpPr/>
          <p:nvPr/>
        </p:nvGrpSpPr>
        <p:grpSpPr>
          <a:xfrm>
            <a:off x="6277733" y="2882357"/>
            <a:ext cx="4046562" cy="2490179"/>
            <a:chOff x="6066197" y="3230590"/>
            <a:chExt cx="4046562" cy="2490179"/>
          </a:xfrm>
        </p:grpSpPr>
        <p:pic>
          <p:nvPicPr>
            <p:cNvPr id="19" name="Picture 1"/>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66197" y="3230590"/>
              <a:ext cx="4046562" cy="249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p:cNvSpPr/>
            <p:nvPr/>
          </p:nvSpPr>
          <p:spPr>
            <a:xfrm>
              <a:off x="6107141" y="5419677"/>
              <a:ext cx="1779654" cy="261610"/>
            </a:xfrm>
            <a:prstGeom prst="rect">
              <a:avLst/>
            </a:prstGeom>
          </p:spPr>
          <p:txBody>
            <a:bodyPr wrap="none">
              <a:spAutoFit/>
            </a:bodyPr>
            <a:lstStyle/>
            <a:p>
              <a:r>
                <a:rPr lang="en-US" sz="1100" b="1" dirty="0">
                  <a:latin typeface="Calibri" panose="020F0502020204030204" pitchFamily="34" charset="0"/>
                </a:rPr>
                <a:t>http://</a:t>
              </a:r>
              <a:r>
                <a:rPr lang="en-US" sz="1100" b="1" dirty="0" smtClean="0">
                  <a:latin typeface="Calibri" panose="020F0502020204030204" pitchFamily="34" charset="0"/>
                </a:rPr>
                <a:t>hwrf.aoml.noaa.gov</a:t>
              </a:r>
              <a:endParaRPr lang="en-US" sz="1800" dirty="0">
                <a:latin typeface="Calibri" panose="020F0502020204030204" pitchFamily="34" charset="0"/>
              </a:endParaRPr>
            </a:p>
          </p:txBody>
        </p:sp>
      </p:grpSp>
      <p:pic>
        <p:nvPicPr>
          <p:cNvPr id="22" name="Picture 22" descr="IMG_0558.png"/>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bwMode="auto">
          <a:xfrm>
            <a:off x="663212" y="949739"/>
            <a:ext cx="5088760" cy="2871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788065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12"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63975" y="177786"/>
            <a:ext cx="8965403" cy="551162"/>
          </a:xfrm>
        </p:spPr>
        <p:txBody>
          <a:bodyPr/>
          <a:lstStyle/>
          <a:p>
            <a:r>
              <a:rPr lang="en-US" sz="2800" dirty="0" smtClean="0">
                <a:solidFill>
                  <a:srgbClr val="FFFF00"/>
                </a:solidFill>
                <a:latin typeface="Calibri" pitchFamily="34" charset="0"/>
              </a:rPr>
              <a:t>Basin Scale HWRF: Importance of Storm-Storm Interactions</a:t>
            </a:r>
            <a:endParaRPr lang="en-US" sz="2800" dirty="0">
              <a:solidFill>
                <a:srgbClr val="FFFF00"/>
              </a:solidFill>
              <a:latin typeface="Calibri" pitchFamily="34"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solidFill>
                  <a:prstClr val="white">
                    <a:tint val="75000"/>
                  </a:prstClr>
                </a:solidFill>
              </a:rPr>
              <a:pPr/>
              <a:t>24</a:t>
            </a:fld>
            <a:endParaRPr lang="en-US" dirty="0">
              <a:solidFill>
                <a:prstClr val="white">
                  <a:tint val="75000"/>
                </a:prstClr>
              </a:solidFill>
            </a:endParaRPr>
          </a:p>
        </p:txBody>
      </p:sp>
      <p:grpSp>
        <p:nvGrpSpPr>
          <p:cNvPr id="5" name="Group 7"/>
          <p:cNvGrpSpPr/>
          <p:nvPr/>
        </p:nvGrpSpPr>
        <p:grpSpPr>
          <a:xfrm>
            <a:off x="1018171" y="875256"/>
            <a:ext cx="4422434" cy="4785171"/>
            <a:chOff x="1271464" y="1000654"/>
            <a:chExt cx="4792260" cy="5164650"/>
          </a:xfrm>
        </p:grpSpPr>
        <p:grpSp>
          <p:nvGrpSpPr>
            <p:cNvPr id="8" name="Group 4"/>
            <p:cNvGrpSpPr/>
            <p:nvPr/>
          </p:nvGrpSpPr>
          <p:grpSpPr>
            <a:xfrm>
              <a:off x="1271464" y="1000654"/>
              <a:ext cx="4792260" cy="5164650"/>
              <a:chOff x="1415480" y="980637"/>
              <a:chExt cx="4792260" cy="5164650"/>
            </a:xfrm>
          </p:grpSpPr>
          <p:pic>
            <p:nvPicPr>
              <p:cNvPr id="17" name="Picture 4" descr="C:\Users\Ghassan.Alaka\Documents\Docs_In_Progress\BasinScaleValue\FIG-06-BasinScale_vs_HWRF-MultiStorm_Radius3500km.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415480" y="980637"/>
                <a:ext cx="4784640" cy="261716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C:\Users\Ghassan.Alaka\Documents\Docs_In_Progress\BasinScaleValue\FIG-06-BasinScale_vs_HWRF-MultiStorm_Radius3500km.pn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r="-143"/>
              <a:stretch/>
            </p:blipFill>
            <p:spPr bwMode="auto">
              <a:xfrm>
                <a:off x="1423100" y="3590179"/>
                <a:ext cx="4784640" cy="2555108"/>
              </a:xfrm>
              <a:prstGeom prst="rect">
                <a:avLst/>
              </a:prstGeom>
              <a:noFill/>
              <a:extLst>
                <a:ext uri="{909E8E84-426E-40DD-AFC4-6F175D3DCCD1}">
                  <a14:hiddenFill xmlns:a14="http://schemas.microsoft.com/office/drawing/2010/main">
                    <a:solidFill>
                      <a:srgbClr val="FFFFFF"/>
                    </a:solidFill>
                  </a14:hiddenFill>
                </a:ext>
              </a:extLst>
            </p:spPr>
          </p:pic>
          <p:sp>
            <p:nvSpPr>
              <p:cNvPr id="4" name="Rounded Rectangle 3"/>
              <p:cNvSpPr/>
              <p:nvPr/>
            </p:nvSpPr>
            <p:spPr>
              <a:xfrm>
                <a:off x="1783140" y="1041688"/>
                <a:ext cx="288032" cy="2990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ounded Rectangle 20"/>
              <p:cNvSpPr/>
              <p:nvPr/>
            </p:nvSpPr>
            <p:spPr>
              <a:xfrm>
                <a:off x="1783904" y="3710496"/>
                <a:ext cx="288032" cy="29908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Rectangle 5"/>
            <p:cNvSpPr/>
            <p:nvPr/>
          </p:nvSpPr>
          <p:spPr>
            <a:xfrm>
              <a:off x="3143672" y="2636912"/>
              <a:ext cx="115212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latin typeface="Calibri" panose="020F0502020204030204" pitchFamily="34" charset="0"/>
                </a:rPr>
                <a:t>Operational HWRF domain</a:t>
              </a:r>
              <a:endParaRPr lang="en-US" sz="1000" b="1" dirty="0">
                <a:solidFill>
                  <a:schemeClr val="bg1"/>
                </a:solidFill>
                <a:latin typeface="Calibri" panose="020F0502020204030204" pitchFamily="34" charset="0"/>
              </a:endParaRPr>
            </a:p>
          </p:txBody>
        </p:sp>
        <p:sp>
          <p:nvSpPr>
            <p:cNvPr id="23" name="Rectangle 22"/>
            <p:cNvSpPr/>
            <p:nvPr/>
          </p:nvSpPr>
          <p:spPr>
            <a:xfrm>
              <a:off x="2351584" y="5301208"/>
              <a:ext cx="1152128" cy="2880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latin typeface="Calibri" panose="020F0502020204030204" pitchFamily="34" charset="0"/>
                </a:rPr>
                <a:t>Basin-Scale  HWRF domain</a:t>
              </a:r>
              <a:endParaRPr lang="en-US" sz="1000" b="1" dirty="0">
                <a:solidFill>
                  <a:schemeClr val="bg1"/>
                </a:solidFill>
                <a:latin typeface="Calibri" panose="020F0502020204030204" pitchFamily="34" charset="0"/>
              </a:endParaRPr>
            </a:p>
          </p:txBody>
        </p:sp>
      </p:grpSp>
      <p:pic>
        <p:nvPicPr>
          <p:cNvPr id="25"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991544" y="6057183"/>
            <a:ext cx="7416824" cy="677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AutoShape 3"/>
          <p:cNvSpPr>
            <a:spLocks/>
          </p:cNvSpPr>
          <p:nvPr/>
        </p:nvSpPr>
        <p:spPr bwMode="auto">
          <a:xfrm>
            <a:off x="5699249" y="5622208"/>
            <a:ext cx="3200400" cy="43497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5718" tIns="35718" rIns="35718" bIns="35718" anchor="ctr"/>
          <a:lstStyle>
            <a:lvl1pPr defTabSz="642938" eaLnBrk="0">
              <a:defRPr sz="1200">
                <a:solidFill>
                  <a:srgbClr val="000000"/>
                </a:solidFill>
                <a:latin typeface="Helvetica" charset="0"/>
                <a:ea typeface="Helvetica" charset="0"/>
                <a:cs typeface="Helvetica" charset="0"/>
                <a:sym typeface="Helvetica" charset="0"/>
              </a:defRPr>
            </a:lvl1pPr>
            <a:lvl2pPr marL="742950" indent="-285750" defTabSz="642938" eaLnBrk="0">
              <a:defRPr sz="1200">
                <a:solidFill>
                  <a:srgbClr val="000000"/>
                </a:solidFill>
                <a:latin typeface="Helvetica" charset="0"/>
                <a:ea typeface="Helvetica" charset="0"/>
                <a:cs typeface="Helvetica" charset="0"/>
                <a:sym typeface="Helvetica" charset="0"/>
              </a:defRPr>
            </a:lvl2pPr>
            <a:lvl3pPr marL="1143000" indent="-228600" defTabSz="642938" eaLnBrk="0">
              <a:defRPr sz="1200">
                <a:solidFill>
                  <a:srgbClr val="000000"/>
                </a:solidFill>
                <a:latin typeface="Helvetica" charset="0"/>
                <a:ea typeface="Helvetica" charset="0"/>
                <a:cs typeface="Helvetica" charset="0"/>
                <a:sym typeface="Helvetica" charset="0"/>
              </a:defRPr>
            </a:lvl3pPr>
            <a:lvl4pPr marL="1600200" indent="-228600" defTabSz="642938" eaLnBrk="0">
              <a:defRPr sz="1200">
                <a:solidFill>
                  <a:srgbClr val="000000"/>
                </a:solidFill>
                <a:latin typeface="Helvetica" charset="0"/>
                <a:ea typeface="Helvetica" charset="0"/>
                <a:cs typeface="Helvetica" charset="0"/>
                <a:sym typeface="Helvetica" charset="0"/>
              </a:defRPr>
            </a:lvl4pPr>
            <a:lvl5pPr marL="2057400" indent="-228600" defTabSz="642938" eaLnBrk="0">
              <a:defRPr sz="1200">
                <a:solidFill>
                  <a:srgbClr val="000000"/>
                </a:solidFill>
                <a:latin typeface="Helvetica" charset="0"/>
                <a:ea typeface="Helvetica" charset="0"/>
                <a:cs typeface="Helvetica" charset="0"/>
                <a:sym typeface="Helvetica" charset="0"/>
              </a:defRPr>
            </a:lvl5pPr>
            <a:lvl6pPr marL="25146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6pPr>
            <a:lvl7pPr marL="29718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7pPr>
            <a:lvl8pPr marL="34290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8pPr>
            <a:lvl9pPr marL="3886200" indent="-228600" defTabSz="642938" eaLnBrk="0" fontAlgn="base" hangingPunct="0">
              <a:spcBef>
                <a:spcPct val="0"/>
              </a:spcBef>
              <a:spcAft>
                <a:spcPct val="0"/>
              </a:spcAft>
              <a:defRPr sz="1200">
                <a:solidFill>
                  <a:srgbClr val="000000"/>
                </a:solidFill>
                <a:latin typeface="Helvetica" charset="0"/>
                <a:ea typeface="Helvetica" charset="0"/>
                <a:cs typeface="Helvetica" charset="0"/>
                <a:sym typeface="Helvetica" charset="0"/>
              </a:defRPr>
            </a:lvl9pPr>
          </a:lstStyle>
          <a:p>
            <a:pPr eaLnBrk="1">
              <a:defRPr/>
            </a:pPr>
            <a:r>
              <a:rPr lang="en-US" altLang="en-US" sz="1000" dirty="0" smtClean="0">
                <a:solidFill>
                  <a:srgbClr val="1C4D0B"/>
                </a:solidFill>
              </a:rPr>
              <a:t>---------------------------------------------------------------</a:t>
            </a:r>
            <a:endParaRPr lang="en-US" altLang="en-US" sz="1000" dirty="0" smtClean="0"/>
          </a:p>
          <a:p>
            <a:pPr eaLnBrk="1">
              <a:defRPr/>
            </a:pPr>
            <a:r>
              <a:rPr lang="en-US" altLang="en-US" sz="1800" i="1" dirty="0" smtClean="0">
                <a:solidFill>
                  <a:schemeClr val="tx1"/>
                </a:solidFill>
                <a:latin typeface="Calibri" pitchFamily="34" charset="0"/>
              </a:rPr>
              <a:t> </a:t>
            </a:r>
            <a:r>
              <a:rPr lang="en-US" altLang="en-US" i="1" dirty="0" smtClean="0">
                <a:solidFill>
                  <a:schemeClr val="tx1"/>
                </a:solidFill>
                <a:latin typeface="Calibri" pitchFamily="34" charset="0"/>
              </a:rPr>
              <a:t>Credits: </a:t>
            </a:r>
            <a:r>
              <a:rPr lang="en-US" altLang="en-US" i="1" dirty="0" err="1" smtClean="0">
                <a:solidFill>
                  <a:schemeClr val="tx1"/>
                </a:solidFill>
                <a:latin typeface="Calibri" pitchFamily="34" charset="0"/>
              </a:rPr>
              <a:t>Ghassan</a:t>
            </a:r>
            <a:r>
              <a:rPr lang="en-US" altLang="en-US" i="1" dirty="0" smtClean="0">
                <a:solidFill>
                  <a:schemeClr val="tx1"/>
                </a:solidFill>
                <a:latin typeface="Calibri" pitchFamily="34" charset="0"/>
              </a:rPr>
              <a:t> </a:t>
            </a:r>
            <a:r>
              <a:rPr lang="en-US" altLang="en-US" i="1" dirty="0" err="1" smtClean="0">
                <a:solidFill>
                  <a:schemeClr val="tx1"/>
                </a:solidFill>
                <a:latin typeface="Calibri" pitchFamily="34" charset="0"/>
              </a:rPr>
              <a:t>Alaka</a:t>
            </a:r>
            <a:r>
              <a:rPr lang="en-US" altLang="en-US" i="1" dirty="0" smtClean="0">
                <a:solidFill>
                  <a:schemeClr val="tx1"/>
                </a:solidFill>
                <a:latin typeface="Calibri" pitchFamily="34" charset="0"/>
              </a:rPr>
              <a:t>, CIMAS/HRD,AOML</a:t>
            </a:r>
            <a:endParaRPr lang="en-US" altLang="en-US" i="1" dirty="0" smtClean="0">
              <a:solidFill>
                <a:schemeClr val="tx1"/>
              </a:solidFill>
              <a:latin typeface="Calibri" pitchFamily="34" charset="0"/>
              <a:cs typeface="Calibri" pitchFamily="34" charset="0"/>
              <a:sym typeface="Calibri" pitchFamily="34" charset="0"/>
            </a:endParaRPr>
          </a:p>
        </p:txBody>
      </p:sp>
      <p:grpSp>
        <p:nvGrpSpPr>
          <p:cNvPr id="9" name="Group 14"/>
          <p:cNvGrpSpPr/>
          <p:nvPr/>
        </p:nvGrpSpPr>
        <p:grpSpPr>
          <a:xfrm>
            <a:off x="5699249" y="875256"/>
            <a:ext cx="2602215" cy="4785171"/>
            <a:chOff x="5764153" y="714813"/>
            <a:chExt cx="2602215" cy="4919389"/>
          </a:xfrm>
        </p:grpSpPr>
        <p:pic>
          <p:nvPicPr>
            <p:cNvPr id="3" name="Picture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64153" y="714813"/>
              <a:ext cx="2602215" cy="2459414"/>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69367" y="3187177"/>
              <a:ext cx="2597001" cy="2447025"/>
            </a:xfrm>
            <a:prstGeom prst="rect">
              <a:avLst/>
            </a:prstGeom>
          </p:spPr>
        </p:pic>
      </p:grpSp>
    </p:spTree>
    <p:extLst>
      <p:ext uri="{BB962C8B-B14F-4D97-AF65-F5344CB8AC3E}">
        <p14:creationId xmlns:p14="http://schemas.microsoft.com/office/powerpoint/2010/main" val="21809761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p:cNvSpPr>
          <p:nvPr>
            <p:ph type="body" idx="1"/>
          </p:nvPr>
        </p:nvSpPr>
        <p:spPr bwMode="auto">
          <a:xfrm>
            <a:off x="258153" y="1157230"/>
            <a:ext cx="6853243" cy="4423157"/>
          </a:xfrm>
          <a:ln w="12700">
            <a:solidFill>
              <a:schemeClr val="accent1"/>
            </a:solidFill>
            <a:miter lim="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vert="horz" wrap="square" lIns="45718" tIns="45718" rIns="45718" bIns="45718" numCol="1" rtlCol="0" anchor="t" anchorCtr="0" compatLnSpc="1">
            <a:prstTxWarp prst="textNoShape">
              <a:avLst/>
            </a:prstTxWarp>
            <a:normAutofit lnSpcReduction="10000"/>
          </a:bodyPr>
          <a:lstStyle/>
          <a:p>
            <a:pPr marL="279400" indent="-279400" eaLnBrk="1">
              <a:lnSpc>
                <a:spcPct val="90000"/>
              </a:lnSpc>
              <a:buFontTx/>
              <a:buChar char="•"/>
            </a:pPr>
            <a:endParaRPr lang="en-US" altLang="zh-CN" sz="1600" dirty="0"/>
          </a:p>
          <a:p>
            <a:pPr eaLnBrk="1">
              <a:lnSpc>
                <a:spcPct val="90000"/>
              </a:lnSpc>
              <a:buFont typeface="Wingdings" charset="2"/>
              <a:buChar char="Ø"/>
            </a:pPr>
            <a:r>
              <a:rPr lang="en-US" altLang="zh-CN" sz="1700" dirty="0" smtClean="0">
                <a:latin typeface="Calibri" charset="0"/>
                <a:ea typeface="Calibri" charset="0"/>
                <a:cs typeface="Calibri" charset="0"/>
              </a:rPr>
              <a:t>We are on track with our HFIP goals! HWRF is evolving to be a unique global TC forecasting system</a:t>
            </a:r>
          </a:p>
          <a:p>
            <a:pPr eaLnBrk="1">
              <a:lnSpc>
                <a:spcPct val="90000"/>
              </a:lnSpc>
              <a:buFont typeface="Wingdings" charset="2"/>
              <a:buChar char="Ø"/>
            </a:pPr>
            <a:r>
              <a:rPr lang="en-US" altLang="zh-CN" sz="1700" dirty="0" smtClean="0">
                <a:latin typeface="Calibri" charset="0"/>
                <a:ea typeface="Calibri" charset="0"/>
                <a:cs typeface="Calibri" charset="0"/>
              </a:rPr>
              <a:t>Key </a:t>
            </a:r>
            <a:r>
              <a:rPr lang="en-US" altLang="zh-CN" sz="1700" dirty="0">
                <a:latin typeface="Calibri" charset="0"/>
                <a:ea typeface="Calibri" charset="0"/>
                <a:cs typeface="Calibri" charset="0"/>
              </a:rPr>
              <a:t>to </a:t>
            </a:r>
            <a:r>
              <a:rPr lang="en-US" altLang="zh-CN" sz="1700" dirty="0" smtClean="0">
                <a:latin typeface="Calibri" charset="0"/>
                <a:ea typeface="Calibri" charset="0"/>
                <a:cs typeface="Calibri" charset="0"/>
              </a:rPr>
              <a:t>further improving TC predictions </a:t>
            </a:r>
            <a:r>
              <a:rPr lang="en-US" altLang="zh-CN" sz="1700" dirty="0">
                <a:latin typeface="Calibri" charset="0"/>
                <a:ea typeface="Calibri" charset="0"/>
                <a:cs typeface="Calibri" charset="0"/>
              </a:rPr>
              <a:t>may lie in modeling the multi scale interactions better – requires </a:t>
            </a:r>
            <a:r>
              <a:rPr lang="en-US" altLang="zh-CN" sz="1700" dirty="0" smtClean="0">
                <a:latin typeface="Calibri" charset="0"/>
                <a:ea typeface="Calibri" charset="0"/>
                <a:cs typeface="Calibri" charset="0"/>
              </a:rPr>
              <a:t>Basin/Global </a:t>
            </a:r>
            <a:r>
              <a:rPr lang="en-US" altLang="zh-CN" sz="1700" dirty="0">
                <a:latin typeface="Calibri" charset="0"/>
                <a:ea typeface="Calibri" charset="0"/>
                <a:cs typeface="Calibri" charset="0"/>
              </a:rPr>
              <a:t>domain with 2-way interactive, high resolution </a:t>
            </a:r>
            <a:r>
              <a:rPr lang="en-US" altLang="zh-CN" sz="1700" dirty="0" smtClean="0">
                <a:latin typeface="Calibri" charset="0"/>
                <a:ea typeface="Calibri" charset="0"/>
                <a:cs typeface="Calibri" charset="0"/>
              </a:rPr>
              <a:t>nests at 1-3 km horizontal resolution</a:t>
            </a:r>
            <a:endParaRPr lang="en-US" altLang="zh-CN" sz="1700" dirty="0">
              <a:latin typeface="Calibri" charset="0"/>
              <a:ea typeface="Calibri" charset="0"/>
              <a:cs typeface="Calibri" charset="0"/>
            </a:endParaRPr>
          </a:p>
          <a:p>
            <a:pPr eaLnBrk="1">
              <a:lnSpc>
                <a:spcPct val="90000"/>
              </a:lnSpc>
              <a:buFont typeface="Wingdings" charset="2"/>
              <a:buChar char="Ø"/>
            </a:pPr>
            <a:r>
              <a:rPr lang="en-US" altLang="zh-CN" sz="1700" dirty="0" smtClean="0">
                <a:latin typeface="Calibri" charset="0"/>
                <a:ea typeface="Calibri" charset="0"/>
                <a:cs typeface="Calibri" charset="0"/>
              </a:rPr>
              <a:t>Basin </a:t>
            </a:r>
            <a:r>
              <a:rPr lang="en-US" altLang="zh-CN" sz="1700" dirty="0">
                <a:latin typeface="Calibri" charset="0"/>
                <a:ea typeface="Calibri" charset="0"/>
                <a:cs typeface="Calibri" charset="0"/>
              </a:rPr>
              <a:t>Scale HWRF is showing significant promise in track, intensity and structure </a:t>
            </a:r>
            <a:r>
              <a:rPr lang="en-US" altLang="zh-CN" sz="1700" dirty="0" smtClean="0">
                <a:latin typeface="Calibri" charset="0"/>
                <a:ea typeface="Calibri" charset="0"/>
                <a:cs typeface="Calibri" charset="0"/>
              </a:rPr>
              <a:t>predictions</a:t>
            </a:r>
            <a:endParaRPr lang="en-US" altLang="zh-CN" sz="1700" dirty="0">
              <a:latin typeface="Calibri" charset="0"/>
              <a:ea typeface="Calibri" charset="0"/>
              <a:cs typeface="Calibri" charset="0"/>
            </a:endParaRPr>
          </a:p>
          <a:p>
            <a:pPr eaLnBrk="1">
              <a:lnSpc>
                <a:spcPct val="90000"/>
              </a:lnSpc>
              <a:buFont typeface="Wingdings" charset="2"/>
              <a:buChar char="Ø"/>
            </a:pPr>
            <a:r>
              <a:rPr lang="en-US" sz="1700" dirty="0" smtClean="0">
                <a:latin typeface="Calibri" charset="0"/>
                <a:ea typeface="Calibri" charset="0"/>
                <a:cs typeface="Calibri" charset="0"/>
              </a:rPr>
              <a:t>Basin </a:t>
            </a:r>
            <a:r>
              <a:rPr lang="en-US" sz="1700" dirty="0">
                <a:latin typeface="Calibri" charset="0"/>
                <a:ea typeface="Calibri" charset="0"/>
                <a:cs typeface="Calibri" charset="0"/>
              </a:rPr>
              <a:t>Scale HWRF </a:t>
            </a:r>
            <a:r>
              <a:rPr lang="en-US" sz="1700" dirty="0" smtClean="0">
                <a:latin typeface="Calibri" charset="0"/>
                <a:ea typeface="Calibri" charset="0"/>
                <a:cs typeface="Calibri" charset="0"/>
              </a:rPr>
              <a:t>was transitioned </a:t>
            </a:r>
            <a:r>
              <a:rPr lang="en-US" sz="1700" dirty="0">
                <a:latin typeface="Calibri" charset="0"/>
                <a:ea typeface="Calibri" charset="0"/>
                <a:cs typeface="Calibri" charset="0"/>
              </a:rPr>
              <a:t>to the research community (</a:t>
            </a:r>
            <a:r>
              <a:rPr lang="en-US" sz="1700" dirty="0" smtClean="0">
                <a:latin typeface="Calibri" charset="0"/>
                <a:ea typeface="Calibri" charset="0"/>
                <a:cs typeface="Calibri" charset="0"/>
              </a:rPr>
              <a:t>DTC)</a:t>
            </a:r>
          </a:p>
          <a:p>
            <a:pPr eaLnBrk="1">
              <a:lnSpc>
                <a:spcPct val="90000"/>
              </a:lnSpc>
              <a:buFont typeface="Wingdings" charset="2"/>
              <a:buChar char="Ø"/>
            </a:pPr>
            <a:r>
              <a:rPr lang="en-US" sz="1700" dirty="0" smtClean="0">
                <a:latin typeface="Calibri" charset="0"/>
                <a:ea typeface="Calibri" charset="0"/>
                <a:cs typeface="Calibri" charset="0"/>
              </a:rPr>
              <a:t>Coupling </a:t>
            </a:r>
            <a:r>
              <a:rPr lang="en-US" sz="1700" dirty="0">
                <a:latin typeface="Calibri" charset="0"/>
                <a:ea typeface="Calibri" charset="0"/>
                <a:cs typeface="Calibri" charset="0"/>
              </a:rPr>
              <a:t>to active ocean is on going in this </a:t>
            </a:r>
            <a:r>
              <a:rPr lang="en-US" sz="1700" dirty="0" smtClean="0">
                <a:latin typeface="Calibri" charset="0"/>
                <a:ea typeface="Calibri" charset="0"/>
                <a:cs typeface="Calibri" charset="0"/>
              </a:rPr>
              <a:t>effort (EMC collaboration)</a:t>
            </a:r>
          </a:p>
          <a:p>
            <a:pPr eaLnBrk="1">
              <a:lnSpc>
                <a:spcPct val="90000"/>
              </a:lnSpc>
              <a:buFont typeface="Wingdings" charset="2"/>
              <a:buChar char="Ø"/>
            </a:pPr>
            <a:r>
              <a:rPr lang="en-US" altLang="zh-CN" sz="1700" dirty="0" smtClean="0">
                <a:latin typeface="Calibri" charset="0"/>
                <a:ea typeface="Calibri" charset="0"/>
                <a:cs typeface="Calibri" charset="0"/>
              </a:rPr>
              <a:t>Based on Basin Scale HWRF, AOML is developing a generalized framework within NEMS for nesting</a:t>
            </a:r>
          </a:p>
          <a:p>
            <a:pPr eaLnBrk="1">
              <a:lnSpc>
                <a:spcPct val="90000"/>
              </a:lnSpc>
              <a:buFont typeface="Wingdings" charset="2"/>
              <a:buChar char="Ø"/>
            </a:pPr>
            <a:r>
              <a:rPr lang="en-US" altLang="zh-CN" sz="1700" dirty="0" smtClean="0">
                <a:latin typeface="Calibri" charset="0"/>
                <a:ea typeface="Calibri" charset="0"/>
                <a:cs typeface="Calibri" charset="0"/>
              </a:rPr>
              <a:t>Significant research and developments may be required for advancing high resolution global model with nests.</a:t>
            </a:r>
            <a:endParaRPr lang="en-US" altLang="zh-CN" sz="1700" dirty="0">
              <a:latin typeface="Calibri" charset="0"/>
              <a:ea typeface="Calibri" charset="0"/>
              <a:cs typeface="Calibri" charset="0"/>
            </a:endParaRPr>
          </a:p>
          <a:p>
            <a:pPr eaLnBrk="1">
              <a:lnSpc>
                <a:spcPct val="90000"/>
              </a:lnSpc>
              <a:buFont typeface="Wingdings" charset="2"/>
              <a:buChar char="Ø"/>
            </a:pPr>
            <a:r>
              <a:rPr lang="en-US" altLang="zh-CN" sz="1700" dirty="0">
                <a:latin typeface="Calibri" charset="0"/>
                <a:ea typeface="Calibri" charset="0"/>
                <a:cs typeface="Calibri" charset="0"/>
              </a:rPr>
              <a:t>Sustained partnership between NOAA research and operations </a:t>
            </a:r>
            <a:r>
              <a:rPr lang="en-US" altLang="zh-CN" sz="1700" dirty="0" smtClean="0">
                <a:latin typeface="Calibri" charset="0"/>
                <a:ea typeface="Calibri" charset="0"/>
                <a:cs typeface="Calibri" charset="0"/>
              </a:rPr>
              <a:t> </a:t>
            </a:r>
            <a:r>
              <a:rPr lang="en-US" altLang="zh-CN" sz="1700" dirty="0">
                <a:latin typeface="Calibri" charset="0"/>
                <a:ea typeface="Calibri" charset="0"/>
                <a:cs typeface="Calibri" charset="0"/>
              </a:rPr>
              <a:t>and other agencies and universities hold the key to our future </a:t>
            </a:r>
            <a:r>
              <a:rPr lang="en-US" altLang="zh-CN" sz="1700" dirty="0" smtClean="0">
                <a:latin typeface="Calibri" charset="0"/>
                <a:ea typeface="Calibri" charset="0"/>
                <a:cs typeface="Calibri" charset="0"/>
              </a:rPr>
              <a:t>success </a:t>
            </a:r>
            <a:endParaRPr lang="en-US" altLang="zh-CN" sz="1700" dirty="0">
              <a:latin typeface="Calibri" charset="0"/>
              <a:ea typeface="Calibri" charset="0"/>
              <a:cs typeface="Calibri" charset="0"/>
            </a:endParaRPr>
          </a:p>
        </p:txBody>
      </p:sp>
      <p:grpSp>
        <p:nvGrpSpPr>
          <p:cNvPr id="6" name="Group 3"/>
          <p:cNvGrpSpPr>
            <a:grpSpLocks/>
          </p:cNvGrpSpPr>
          <p:nvPr/>
        </p:nvGrpSpPr>
        <p:grpSpPr bwMode="auto">
          <a:xfrm>
            <a:off x="7756867" y="394698"/>
            <a:ext cx="2397125" cy="1492250"/>
            <a:chOff x="0" y="0"/>
            <a:chExt cx="2397125" cy="1493838"/>
          </a:xfrm>
        </p:grpSpPr>
        <p:pic>
          <p:nvPicPr>
            <p:cNvPr id="2" name="Picture 4" descr="image21.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79459"/>
              <a:ext cx="2397125" cy="14143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3" name="AutoShape 5"/>
            <p:cNvSpPr>
              <a:spLocks/>
            </p:cNvSpPr>
            <p:nvPr/>
          </p:nvSpPr>
          <p:spPr bwMode="auto">
            <a:xfrm>
              <a:off x="725488" y="0"/>
              <a:ext cx="1220787" cy="3432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9" tIns="50799" rIns="50799" bIns="50799" anchor="ctr"/>
            <a:lstStyle/>
            <a:p>
              <a:pPr defTabSz="912813"/>
              <a:r>
                <a:rPr lang="en-US" altLang="zh-CN" sz="1600" b="1" dirty="0" smtClean="0">
                  <a:solidFill>
                    <a:srgbClr val="FFFFFF"/>
                  </a:solidFill>
                </a:rPr>
                <a:t>   HWRF </a:t>
              </a:r>
              <a:endParaRPr lang="en-US" altLang="zh-CN" dirty="0"/>
            </a:p>
          </p:txBody>
        </p:sp>
      </p:grpSp>
      <p:grpSp>
        <p:nvGrpSpPr>
          <p:cNvPr id="7" name="Group 6"/>
          <p:cNvGrpSpPr>
            <a:grpSpLocks/>
          </p:cNvGrpSpPr>
          <p:nvPr/>
        </p:nvGrpSpPr>
        <p:grpSpPr bwMode="auto">
          <a:xfrm>
            <a:off x="7507331" y="1843088"/>
            <a:ext cx="2990850" cy="2020888"/>
            <a:chOff x="0" y="123"/>
            <a:chExt cx="2990850" cy="2020765"/>
          </a:xfrm>
        </p:grpSpPr>
        <p:pic>
          <p:nvPicPr>
            <p:cNvPr id="4" name="Picture 7" descr="image22.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4410"/>
              <a:ext cx="2990850" cy="200647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4" name="AutoShape 8"/>
            <p:cNvSpPr>
              <a:spLocks/>
            </p:cNvSpPr>
            <p:nvPr/>
          </p:nvSpPr>
          <p:spPr bwMode="auto">
            <a:xfrm>
              <a:off x="582613" y="123"/>
              <a:ext cx="1984375" cy="3428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9" tIns="50799" rIns="50799" bIns="50799" anchor="ctr"/>
            <a:lstStyle/>
            <a:p>
              <a:pPr defTabSz="912813"/>
              <a:r>
                <a:rPr lang="en-US" altLang="zh-CN" sz="1600" b="1" dirty="0" smtClean="0">
                  <a:solidFill>
                    <a:srgbClr val="FFFFFF"/>
                  </a:solidFill>
                </a:rPr>
                <a:t>    BASIN HWRF</a:t>
              </a:r>
              <a:endParaRPr lang="en-US" altLang="zh-CN" dirty="0"/>
            </a:p>
          </p:txBody>
        </p:sp>
      </p:grpSp>
      <p:grpSp>
        <p:nvGrpSpPr>
          <p:cNvPr id="8" name="Group 18"/>
          <p:cNvGrpSpPr>
            <a:grpSpLocks/>
          </p:cNvGrpSpPr>
          <p:nvPr/>
        </p:nvGrpSpPr>
        <p:grpSpPr bwMode="auto">
          <a:xfrm>
            <a:off x="7247975" y="3679826"/>
            <a:ext cx="3551238" cy="2501900"/>
            <a:chOff x="3415" y="2296"/>
            <a:chExt cx="2237" cy="1576"/>
          </a:xfrm>
        </p:grpSpPr>
        <p:pic>
          <p:nvPicPr>
            <p:cNvPr id="19466" name="Picture 10" descr="image23.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15" y="2296"/>
              <a:ext cx="2237" cy="15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467" name="AutoShape 11"/>
            <p:cNvSpPr>
              <a:spLocks/>
            </p:cNvSpPr>
            <p:nvPr/>
          </p:nvSpPr>
          <p:spPr bwMode="auto">
            <a:xfrm>
              <a:off x="3696" y="2304"/>
              <a:ext cx="1843" cy="2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99" tIns="50799" rIns="50799" bIns="50799" anchor="ctr"/>
            <a:lstStyle/>
            <a:p>
              <a:pPr defTabSz="912813"/>
              <a:r>
                <a:rPr lang="en-US" altLang="zh-CN" sz="1600" b="1" dirty="0" smtClean="0">
                  <a:solidFill>
                    <a:srgbClr val="FFFFFF"/>
                  </a:solidFill>
                </a:rPr>
                <a:t>Global Nest </a:t>
              </a:r>
              <a:r>
                <a:rPr lang="en-US" altLang="zh-CN" sz="1600" b="1" dirty="0">
                  <a:solidFill>
                    <a:srgbClr val="FFFFFF"/>
                  </a:solidFill>
                </a:rPr>
                <a:t>(Research)</a:t>
              </a:r>
              <a:endParaRPr lang="en-US" altLang="zh-CN" dirty="0"/>
            </a:p>
          </p:txBody>
        </p:sp>
      </p:grpSp>
      <p:sp>
        <p:nvSpPr>
          <p:cNvPr id="19473" name="Rectangle 17"/>
          <p:cNvSpPr>
            <a:spLocks/>
          </p:cNvSpPr>
          <p:nvPr/>
        </p:nvSpPr>
        <p:spPr bwMode="auto">
          <a:xfrm>
            <a:off x="7272072" y="6094993"/>
            <a:ext cx="4572000" cy="336550"/>
          </a:xfrm>
          <a:prstGeom prst="rect">
            <a:avLst/>
          </a:prstGeom>
          <a:noFill/>
          <a:ln>
            <a:noFill/>
          </a:ln>
          <a:effectLst>
            <a:outerShdw blurRad="38100" dist="23000" dir="5400000" algn="ctr" rotWithShape="0">
              <a:srgbClr val="000000">
                <a:alpha val="34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BBE0E3"/>
                </a:solidFill>
                <a:round/>
                <a:headEnd/>
                <a:tailEnd/>
              </a14:hiddenLine>
            </a:ext>
          </a:extLst>
        </p:spPr>
        <p:txBody>
          <a:bodyPr lIns="45718" tIns="45718" rIns="45718" bIns="45718">
            <a:spAutoFit/>
          </a:bodyPr>
          <a:lstStyle/>
          <a:p>
            <a:pPr>
              <a:spcBef>
                <a:spcPct val="50000"/>
              </a:spcBef>
              <a:defRPr/>
            </a:pPr>
            <a:r>
              <a:rPr lang="en-US" altLang="zh-CN" sz="1600" dirty="0">
                <a:solidFill>
                  <a:schemeClr val="accent2"/>
                </a:solidFill>
                <a:latin typeface="Calibri" charset="0"/>
                <a:ea typeface="Calibri" charset="0"/>
                <a:cs typeface="Calibri" charset="0"/>
              </a:rPr>
              <a:t>High Impact Weather Prediction Project</a:t>
            </a:r>
          </a:p>
        </p:txBody>
      </p:sp>
      <p:sp>
        <p:nvSpPr>
          <p:cNvPr id="16" name="Title 1"/>
          <p:cNvSpPr>
            <a:spLocks noGrp="1"/>
          </p:cNvSpPr>
          <p:nvPr>
            <p:ph type="title"/>
          </p:nvPr>
        </p:nvSpPr>
        <p:spPr>
          <a:xfrm>
            <a:off x="351419" y="383975"/>
            <a:ext cx="6759977" cy="591196"/>
          </a:xfrm>
        </p:spPr>
        <p:txBody>
          <a:bodyPr/>
          <a:lstStyle/>
          <a:p>
            <a:r>
              <a:rPr lang="en-US" sz="2800" dirty="0" smtClean="0">
                <a:solidFill>
                  <a:srgbClr val="FFFF00"/>
                </a:solidFill>
                <a:latin typeface="Calibri" charset="0"/>
                <a:ea typeface="Calibri" charset="0"/>
                <a:cs typeface="Calibri" charset="0"/>
              </a:rPr>
              <a:t>Suggested Path Forward for TC Forecasting</a:t>
            </a:r>
            <a:endParaRPr lang="en-US" sz="2800" dirty="0">
              <a:solidFill>
                <a:srgbClr val="FFFF00"/>
              </a:solidFill>
              <a:latin typeface="Calibri" charset="0"/>
              <a:ea typeface="Calibri" charset="0"/>
              <a:cs typeface="Calibri" charset="0"/>
            </a:endParaRPr>
          </a:p>
        </p:txBody>
      </p:sp>
      <p:pic>
        <p:nvPicPr>
          <p:cNvPr id="22" name="Picture 15" descr="HIWPP logo"/>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17368" y="5820674"/>
            <a:ext cx="771120" cy="80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lide Number Placeholder 4"/>
          <p:cNvSpPr>
            <a:spLocks noGrp="1"/>
          </p:cNvSpPr>
          <p:nvPr>
            <p:ph type="sldNum" sz="quarter" idx="12"/>
          </p:nvPr>
        </p:nvSpPr>
        <p:spPr/>
        <p:txBody>
          <a:bodyPr/>
          <a:lstStyle/>
          <a:p>
            <a:fld id="{D57F1E4F-1CFF-5643-939E-02111984F565}" type="slidenum">
              <a:rPr lang="en-US" smtClean="0"/>
              <a:pPr/>
              <a:t>25</a:t>
            </a:fld>
            <a:endParaRPr lang="en-US" dirty="0"/>
          </a:p>
        </p:txBody>
      </p:sp>
      <p:pic>
        <p:nvPicPr>
          <p:cNvPr id="19" name="Picture 9" descr="Dept of Commerce Seal"/>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10896600" y="5829755"/>
            <a:ext cx="879648" cy="782136"/>
          </a:xfrm>
          <a:prstGeom prst="rect">
            <a:avLst/>
          </a:prstGeom>
          <a:noFill/>
          <a:effectLst>
            <a:outerShdw blurRad="63500" dist="37026" dir="7998880" algn="ctr" rotWithShape="0">
              <a:schemeClr val="bg2">
                <a:alpha val="50000"/>
              </a:schemeClr>
            </a:outerShdw>
          </a:effectLst>
        </p:spPr>
      </p:pic>
      <p:pic>
        <p:nvPicPr>
          <p:cNvPr id="20" name="Picture 10" descr="NOAA"/>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57200" y="5839823"/>
            <a:ext cx="852056" cy="762000"/>
          </a:xfrm>
          <a:prstGeom prst="rect">
            <a:avLst/>
          </a:prstGeom>
          <a:noFill/>
          <a:effectLst>
            <a:outerShdw blurRad="63500" dist="37026" dir="7998880" algn="ctr" rotWithShape="0">
              <a:schemeClr val="bg2">
                <a:alpha val="50000"/>
              </a:schemeClr>
            </a:outerShdw>
          </a:effectLst>
        </p:spPr>
      </p:pic>
    </p:spTree>
    <p:extLst>
      <p:ext uri="{BB962C8B-B14F-4D97-AF65-F5344CB8AC3E}">
        <p14:creationId xmlns:p14="http://schemas.microsoft.com/office/powerpoint/2010/main" val="164826621"/>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7" name="Shape 237"/>
          <p:cNvSpPr/>
          <p:nvPr/>
        </p:nvSpPr>
        <p:spPr>
          <a:xfrm>
            <a:off x="302653" y="1383999"/>
            <a:ext cx="6606791" cy="4770536"/>
          </a:xfrm>
          <a:prstGeom prst="rect">
            <a:avLst/>
          </a:prstGeom>
          <a:noFill/>
          <a:ln>
            <a:solidFill>
              <a:schemeClr val="accent1"/>
            </a:solidFill>
          </a:ln>
        </p:spPr>
        <p:txBody>
          <a:bodyPr lIns="45700" tIns="45700" rIns="45700" bIns="45700" anchor="t" anchorCtr="0">
            <a:noAutofit/>
          </a:bodyPr>
          <a:lstStyle/>
          <a:p>
            <a:pPr marL="342900" indent="-342900">
              <a:buClr>
                <a:srgbClr val="000000"/>
              </a:buClr>
              <a:buSzPct val="25000"/>
              <a:buFont typeface="Arial" panose="020B0604020202020204" pitchFamily="34" charset="0"/>
              <a:buChar char="•"/>
            </a:pPr>
            <a:r>
              <a:rPr lang="en-US" sz="1600" dirty="0">
                <a:latin typeface="Calibri" panose="020F0502020204030204" pitchFamily="34" charset="0"/>
                <a:ea typeface="Arial"/>
                <a:cs typeface="Arial"/>
                <a:sym typeface="Arial"/>
              </a:rPr>
              <a:t>Examples from 2015 show major issues </a:t>
            </a:r>
            <a:r>
              <a:rPr lang="en-US" sz="1600" dirty="0" smtClean="0">
                <a:latin typeface="Calibri" panose="020F0502020204030204" pitchFamily="34" charset="0"/>
                <a:ea typeface="Arial"/>
                <a:cs typeface="Arial"/>
                <a:sym typeface="Arial"/>
              </a:rPr>
              <a:t>remain</a:t>
            </a:r>
          </a:p>
          <a:p>
            <a:pPr marL="342900" indent="-342900">
              <a:buClr>
                <a:srgbClr val="000000"/>
              </a:buClr>
              <a:buSzPct val="25000"/>
              <a:buFont typeface="Arial" panose="020B0604020202020204" pitchFamily="34" charset="0"/>
              <a:buChar char="•"/>
            </a:pPr>
            <a:endParaRPr lang="en-US" sz="1600" dirty="0">
              <a:latin typeface="Calibri" panose="020F0502020204030204" pitchFamily="34" charset="0"/>
              <a:ea typeface="Arial"/>
              <a:cs typeface="Arial"/>
              <a:sym typeface="Arial"/>
            </a:endParaRPr>
          </a:p>
          <a:p>
            <a:pPr marL="285750" indent="-285750">
              <a:spcBef>
                <a:spcPts val="600"/>
              </a:spcBef>
              <a:buClr>
                <a:srgbClr val="F12922"/>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Erika – initialization, weak storm over-intensification due to shear</a:t>
            </a:r>
          </a:p>
          <a:p>
            <a:pPr marL="285750" indent="-285750">
              <a:spcBef>
                <a:spcPts val="600"/>
              </a:spcBef>
              <a:buClr>
                <a:srgbClr val="F12922"/>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Joaquin – initialization, shear &amp; multi-storm interactions, poor track</a:t>
            </a:r>
          </a:p>
          <a:p>
            <a:pPr marL="285750" indent="-285750">
              <a:spcBef>
                <a:spcPts val="600"/>
              </a:spcBef>
              <a:buClr>
                <a:srgbClr val="F12922"/>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Patricia – resolution, initialization, under forecast RI and peak </a:t>
            </a:r>
            <a:r>
              <a:rPr lang="en-US" sz="1600" dirty="0" smtClean="0">
                <a:latin typeface="Calibri" panose="020F0502020204030204" pitchFamily="34" charset="0"/>
                <a:ea typeface="Arial"/>
                <a:cs typeface="Arial"/>
                <a:sym typeface="Arial"/>
              </a:rPr>
              <a:t>intensity</a:t>
            </a:r>
          </a:p>
          <a:p>
            <a:pPr marL="285750" indent="-285750">
              <a:spcBef>
                <a:spcPts val="600"/>
              </a:spcBef>
              <a:buClr>
                <a:srgbClr val="F12922"/>
              </a:buClr>
              <a:buSzPct val="100000"/>
              <a:buFont typeface="Wingdings" panose="05000000000000000000" pitchFamily="2" charset="2"/>
              <a:buChar char="Ø"/>
            </a:pPr>
            <a:r>
              <a:rPr lang="en-US" sz="1600" dirty="0" smtClean="0">
                <a:latin typeface="Calibri" panose="020F0502020204030204" pitchFamily="34" charset="0"/>
                <a:ea typeface="Arial"/>
                <a:cs typeface="Arial"/>
                <a:sym typeface="Arial"/>
              </a:rPr>
              <a:t>Numerous </a:t>
            </a:r>
            <a:r>
              <a:rPr lang="en-US" sz="1600" dirty="0">
                <a:latin typeface="Calibri" panose="020F0502020204030204" pitchFamily="34" charset="0"/>
                <a:ea typeface="Arial"/>
                <a:cs typeface="Arial"/>
                <a:sym typeface="Arial"/>
              </a:rPr>
              <a:t>EPAC cases exhibited ocean initialization </a:t>
            </a:r>
            <a:r>
              <a:rPr lang="en-US" sz="1600" dirty="0" smtClean="0">
                <a:latin typeface="Calibri" panose="020F0502020204030204" pitchFamily="34" charset="0"/>
                <a:ea typeface="Arial"/>
                <a:cs typeface="Arial"/>
                <a:sym typeface="Arial"/>
              </a:rPr>
              <a:t>issues</a:t>
            </a:r>
          </a:p>
          <a:p>
            <a:pPr marL="200526" indent="-200526">
              <a:spcBef>
                <a:spcPts val="600"/>
              </a:spcBef>
              <a:buClr>
                <a:srgbClr val="F12922"/>
              </a:buClr>
              <a:buSzPct val="100000"/>
              <a:buFont typeface="Arial"/>
              <a:buChar char="•"/>
            </a:pPr>
            <a:endParaRPr lang="en-US" sz="1600" dirty="0">
              <a:latin typeface="Calibri" panose="020F0502020204030204" pitchFamily="34" charset="0"/>
              <a:ea typeface="Arial"/>
              <a:cs typeface="Arial"/>
              <a:sym typeface="Arial"/>
            </a:endParaRPr>
          </a:p>
          <a:p>
            <a:pPr marL="342900" indent="-342900">
              <a:spcBef>
                <a:spcPts val="1200"/>
              </a:spcBef>
              <a:buClr>
                <a:srgbClr val="000000"/>
              </a:buClr>
              <a:buSzPct val="25000"/>
              <a:buFont typeface="Arial" panose="020B0604020202020204" pitchFamily="34" charset="0"/>
              <a:buChar char="•"/>
            </a:pPr>
            <a:r>
              <a:rPr lang="en-US" sz="1600" dirty="0">
                <a:latin typeface="Calibri" panose="020F0502020204030204" pitchFamily="34" charset="0"/>
                <a:ea typeface="Arial"/>
                <a:cs typeface="Arial"/>
                <a:sym typeface="Arial"/>
              </a:rPr>
              <a:t>Issues that still need to be addressed</a:t>
            </a:r>
          </a:p>
          <a:p>
            <a:pPr marL="285750"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Improve Initialization/Physics to address 1-3 day RI guidance</a:t>
            </a:r>
          </a:p>
          <a:p>
            <a:pPr marL="285750" lvl="8"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Improve vortex/shear interactions on track and intensity guidance</a:t>
            </a:r>
          </a:p>
          <a:p>
            <a:pPr marL="285750"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Reduce magnitude of largest errors (track and intensity)</a:t>
            </a:r>
          </a:p>
          <a:p>
            <a:pPr marL="285750"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Extend/improve 7-day forecast skill including genesis</a:t>
            </a:r>
          </a:p>
          <a:p>
            <a:pPr marL="285750"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Improve methodology of ensemble prediction &amp; product development</a:t>
            </a:r>
          </a:p>
          <a:p>
            <a:pPr marL="285750" indent="-285750">
              <a:spcBef>
                <a:spcPts val="600"/>
              </a:spcBef>
              <a:buClr>
                <a:srgbClr val="000000"/>
              </a:buClr>
              <a:buSzPct val="100000"/>
              <a:buFont typeface="Wingdings" panose="05000000000000000000" pitchFamily="2" charset="2"/>
              <a:buChar char="Ø"/>
            </a:pPr>
            <a:r>
              <a:rPr lang="en-US" sz="1600" dirty="0">
                <a:latin typeface="Calibri" panose="020F0502020204030204" pitchFamily="34" charset="0"/>
                <a:ea typeface="Arial"/>
                <a:cs typeface="Arial"/>
                <a:sym typeface="Arial"/>
              </a:rPr>
              <a:t>Improve storm surge accuracy; essential to COASTAL Act effort</a:t>
            </a:r>
          </a:p>
        </p:txBody>
      </p:sp>
      <p:sp>
        <p:nvSpPr>
          <p:cNvPr id="238" name="Shape 238"/>
          <p:cNvSpPr/>
          <p:nvPr/>
        </p:nvSpPr>
        <p:spPr>
          <a:xfrm>
            <a:off x="623944" y="315896"/>
            <a:ext cx="9146237" cy="1023589"/>
          </a:xfrm>
          <a:prstGeom prst="rect">
            <a:avLst/>
          </a:prstGeom>
          <a:noFill/>
          <a:ln>
            <a:noFill/>
          </a:ln>
        </p:spPr>
        <p:txBody>
          <a:bodyPr lIns="45700" tIns="45700" rIns="45700" bIns="45700" anchor="t" anchorCtr="0">
            <a:noAutofit/>
          </a:bodyPr>
          <a:lstStyle/>
          <a:p>
            <a:pPr algn="ctr">
              <a:buClr>
                <a:srgbClr val="000000"/>
              </a:buClr>
              <a:buSzPct val="25000"/>
            </a:pPr>
            <a:r>
              <a:rPr lang="en-US" sz="4000" dirty="0">
                <a:solidFill>
                  <a:srgbClr val="FFFF00"/>
                </a:solidFill>
                <a:latin typeface="Calibri" panose="020F0502020204030204" pitchFamily="34" charset="0"/>
                <a:ea typeface="Arial"/>
                <a:cs typeface="Arial"/>
                <a:sym typeface="Arial"/>
              </a:rPr>
              <a:t>Key Remaining </a:t>
            </a:r>
            <a:r>
              <a:rPr lang="en-US" sz="4000" dirty="0" smtClean="0">
                <a:solidFill>
                  <a:srgbClr val="FFFF00"/>
                </a:solidFill>
                <a:latin typeface="Calibri" panose="020F0502020204030204" pitchFamily="34" charset="0"/>
                <a:ea typeface="Arial"/>
                <a:cs typeface="Arial"/>
                <a:sym typeface="Arial"/>
              </a:rPr>
              <a:t>HFIP Challenges: R&amp;D </a:t>
            </a:r>
            <a:endParaRPr lang="en-US" sz="4000" dirty="0">
              <a:solidFill>
                <a:srgbClr val="FFFF00"/>
              </a:solidFill>
              <a:latin typeface="Calibri" panose="020F0502020204030204" pitchFamily="34" charset="0"/>
              <a:ea typeface="Arial"/>
              <a:cs typeface="Arial"/>
              <a:sym typeface="Arial"/>
            </a:endParaRPr>
          </a:p>
        </p:txBody>
      </p:sp>
      <p:pic>
        <p:nvPicPr>
          <p:cNvPr id="24" name="Picture 23" descr="Gopal_Farrar_Visit - PowerPoint"/>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9086" y="1124280"/>
            <a:ext cx="3191435" cy="5186082"/>
          </a:xfrm>
          <a:prstGeom prst="rect">
            <a:avLst/>
          </a:prstGeom>
        </p:spPr>
      </p:pic>
      <p:sp>
        <p:nvSpPr>
          <p:cNvPr id="5" name="Slide Number Placeholder 5"/>
          <p:cNvSpPr>
            <a:spLocks noGrp="1"/>
          </p:cNvSpPr>
          <p:nvPr>
            <p:ph type="sldNum" sz="quarter" idx="12"/>
          </p:nvPr>
        </p:nvSpPr>
        <p:spPr>
          <a:xfrm>
            <a:off x="10352542" y="295730"/>
            <a:ext cx="838199" cy="767686"/>
          </a:xfrm>
        </p:spPr>
        <p:txBody>
          <a:bodyPr/>
          <a:lstStyle/>
          <a:p>
            <a:r>
              <a:rPr lang="en-US" dirty="0" smtClean="0"/>
              <a:t>26</a:t>
            </a:r>
            <a:endParaRPr lang="en-US" dirty="0"/>
          </a:p>
        </p:txBody>
      </p:sp>
    </p:spTree>
    <p:extLst>
      <p:ext uri="{BB962C8B-B14F-4D97-AF65-F5344CB8AC3E}">
        <p14:creationId xmlns:p14="http://schemas.microsoft.com/office/powerpoint/2010/main" val="171095916"/>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9747" name="Picture 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1" y="4063051"/>
            <a:ext cx="4572000" cy="2379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p>
            <a:fld id="{D57F1E4F-1CFF-5643-939E-02111984F565}" type="slidenum">
              <a:rPr lang="en-US" smtClean="0"/>
              <a:pPr/>
              <a:t>3</a:t>
            </a:fld>
            <a:endParaRPr lang="en-US" dirty="0"/>
          </a:p>
        </p:txBody>
      </p:sp>
      <p:pic>
        <p:nvPicPr>
          <p:cNvPr id="6"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609600" y="1063416"/>
            <a:ext cx="8991600" cy="2871825"/>
          </a:xfrm>
          <a:prstGeom prst="rect">
            <a:avLst/>
          </a:prstGeom>
        </p:spPr>
      </p:pic>
      <p:pic>
        <p:nvPicPr>
          <p:cNvPr id="7"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a:xfrm>
            <a:off x="5486401" y="4063051"/>
            <a:ext cx="4114799" cy="2404422"/>
          </a:xfrm>
          <a:prstGeom prst="rect">
            <a:avLst/>
          </a:prstGeom>
        </p:spPr>
      </p:pic>
      <p:sp>
        <p:nvSpPr>
          <p:cNvPr id="8" name="Rectangle 2"/>
          <p:cNvSpPr txBox="1">
            <a:spLocks noChangeArrowheads="1"/>
          </p:cNvSpPr>
          <p:nvPr/>
        </p:nvSpPr>
        <p:spPr>
          <a:xfrm>
            <a:off x="609600" y="295730"/>
            <a:ext cx="9404723" cy="634048"/>
          </a:xfrm>
          <a:prstGeom prst="rect">
            <a:avLst/>
          </a:prstGeom>
        </p:spPr>
        <p:txBody>
          <a:bodyPr vert="horz" lIns="91427" tIns="45714" rIns="91427" bIns="45714" rtlCol="0" anchor="b">
            <a:noAutofit/>
          </a:bodyPr>
          <a:lstStyle/>
          <a:p>
            <a:pPr marL="0" marR="0" lvl="0" indent="0" algn="l" defTabSz="457138"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noProof="0" dirty="0" smtClean="0">
                <a:ln>
                  <a:noFill/>
                </a:ln>
                <a:solidFill>
                  <a:srgbClr val="FFFF00"/>
                </a:solidFill>
                <a:effectLst/>
                <a:uLnTx/>
                <a:uFillTx/>
                <a:latin typeface="Calibri" panose="020F0502020204030204" pitchFamily="34" charset="0"/>
                <a:ea typeface="+mj-ea"/>
                <a:cs typeface="+mj-cs"/>
              </a:rPr>
              <a:t>Background: Atlantic and East Pacific Hurricanes </a:t>
            </a:r>
            <a:endParaRPr kumimoji="0" lang="en-US" sz="2800" b="0" i="0" u="none" strike="noStrike" kern="1200" cap="none" spc="0" normalizeH="0" baseline="0" noProof="0" dirty="0">
              <a:ln>
                <a:noFill/>
              </a:ln>
              <a:solidFill>
                <a:srgbClr val="FFFF00"/>
              </a:solidFill>
              <a:effectLst/>
              <a:uLnTx/>
              <a:uFillTx/>
              <a:latin typeface="Calibri" panose="020F0502020204030204" pitchFamily="34" charset="0"/>
              <a:ea typeface="+mj-ea"/>
              <a:cs typeface="+mj-cs"/>
            </a:endParaRPr>
          </a:p>
        </p:txBody>
      </p:sp>
    </p:spTree>
    <p:extLst>
      <p:ext uri="{BB962C8B-B14F-4D97-AF65-F5344CB8AC3E}">
        <p14:creationId xmlns:p14="http://schemas.microsoft.com/office/powerpoint/2010/main" val="42083500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BkYdAfte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Text Box 3"/>
          <p:cNvSpPr txBox="1">
            <a:spLocks noChangeArrowheads="1"/>
          </p:cNvSpPr>
          <p:nvPr/>
        </p:nvSpPr>
        <p:spPr bwMode="auto">
          <a:xfrm>
            <a:off x="1727200" y="5911851"/>
            <a:ext cx="7721600" cy="5191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2800" dirty="0">
                <a:latin typeface="Times New Roman" charset="0"/>
              </a:rPr>
              <a:t>…After Katrina</a:t>
            </a:r>
          </a:p>
        </p:txBody>
      </p:sp>
      <p:sp>
        <p:nvSpPr>
          <p:cNvPr id="31747" name="Text Box 4"/>
          <p:cNvSpPr txBox="1">
            <a:spLocks noChangeArrowheads="1"/>
          </p:cNvSpPr>
          <p:nvPr/>
        </p:nvSpPr>
        <p:spPr bwMode="auto">
          <a:xfrm>
            <a:off x="9550400" y="6340476"/>
            <a:ext cx="2641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400">
                <a:solidFill>
                  <a:schemeClr val="bg1"/>
                </a:solidFill>
                <a:latin typeface="Tahoma" charset="0"/>
              </a:rPr>
              <a:t>David &amp; Kimberly King Waveland, MS</a:t>
            </a:r>
            <a:endParaRPr lang="en-US" sz="1800">
              <a:solidFill>
                <a:schemeClr val="bg1"/>
              </a:solidFill>
              <a:latin typeface="Tahoma" charset="0"/>
            </a:endParaRPr>
          </a:p>
        </p:txBody>
      </p:sp>
      <p:pic>
        <p:nvPicPr>
          <p:cNvPr id="8" name="Picture 2" descr="backydb"/>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0" y="0"/>
            <a:ext cx="12689840" cy="686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
          <p:cNvSpPr>
            <a:spLocks noChangeArrowheads="1"/>
          </p:cNvSpPr>
          <p:nvPr/>
        </p:nvSpPr>
        <p:spPr bwMode="auto">
          <a:xfrm>
            <a:off x="523800" y="6896"/>
            <a:ext cx="10972800" cy="685800"/>
          </a:xfrm>
          <a:prstGeom prst="rect">
            <a:avLst/>
          </a:prstGeom>
          <a:noFill/>
          <a:ln>
            <a:noFill/>
          </a:ln>
          <a:effectLst>
            <a:outerShdw blurRad="63500" dist="38099" dir="2700000" algn="ctr" rotWithShape="0">
              <a:schemeClr val="tx2">
                <a:alpha val="74998"/>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nchor="ctr"/>
          <a:lstStyle/>
          <a:p>
            <a:pPr algn="ctr"/>
            <a:r>
              <a:rPr lang="en-US" sz="4000" b="1" dirty="0" smtClean="0">
                <a:solidFill>
                  <a:srgbClr val="FFFF00"/>
                </a:solidFill>
                <a:latin typeface="Calibri" panose="020F0502020204030204" pitchFamily="34" charset="0"/>
              </a:rPr>
              <a:t>Socio-Economic Impact</a:t>
            </a:r>
            <a:endParaRPr lang="en-US" sz="4000" b="1" dirty="0">
              <a:solidFill>
                <a:srgbClr val="FFFF00"/>
              </a:solidFill>
              <a:latin typeface="Calibri" panose="020F0502020204030204" pitchFamily="34" charset="0"/>
            </a:endParaRPr>
          </a:p>
        </p:txBody>
      </p:sp>
      <p:sp>
        <p:nvSpPr>
          <p:cNvPr id="2" name="Slide Number Placeholder 1"/>
          <p:cNvSpPr>
            <a:spLocks noGrp="1"/>
          </p:cNvSpPr>
          <p:nvPr>
            <p:ph type="sldNum" sz="quarter" idx="12"/>
          </p:nvPr>
        </p:nvSpPr>
        <p:spPr/>
        <p:txBody>
          <a:bodyPr/>
          <a:lstStyle/>
          <a:p>
            <a:fld id="{D57F1E4F-1CFF-5643-939E-02111984F565}" type="slidenum">
              <a:rPr lang="en-US" smtClean="0"/>
              <a:pPr/>
              <a:t>4</a:t>
            </a:fld>
            <a:endParaRPr lang="en-US" dirty="0"/>
          </a:p>
        </p:txBody>
      </p:sp>
    </p:spTree>
    <p:extLst>
      <p:ext uri="{BB962C8B-B14F-4D97-AF65-F5344CB8AC3E}">
        <p14:creationId xmlns:p14="http://schemas.microsoft.com/office/powerpoint/2010/main" val="1334796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nodeType="clickEffect">
                                  <p:stCondLst>
                                    <p:cond delay="0"/>
                                  </p:stCondLst>
                                  <p:childTnLst>
                                    <p:animEffect transition="out" filter="circle(out)">
                                      <p:cBhvr>
                                        <p:cTn id="6" dur="2000"/>
                                        <p:tgtEl>
                                          <p:spTgt spid="8"/>
                                        </p:tgtEl>
                                      </p:cBhvr>
                                    </p:animEffect>
                                    <p:set>
                                      <p:cBhvr>
                                        <p:cTn id="7" dur="1" fill="hold">
                                          <p:stCondLst>
                                            <p:cond delay="1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sz="4000" dirty="0" smtClean="0">
                <a:solidFill>
                  <a:srgbClr val="FFFF00"/>
                </a:solidFill>
                <a:latin typeface="Calibri" panose="020F0502020204030204" pitchFamily="34" charset="0"/>
              </a:rPr>
              <a:t>HFIP: Specific Metric</a:t>
            </a:r>
            <a:endParaRPr lang="en-US" sz="4000" dirty="0">
              <a:solidFill>
                <a:srgbClr val="FFFF00"/>
              </a:solidFill>
              <a:latin typeface="Calibri" panose="020F0502020204030204" pitchFamily="34" charset="0"/>
            </a:endParaRPr>
          </a:p>
        </p:txBody>
      </p:sp>
      <p:sp>
        <p:nvSpPr>
          <p:cNvPr id="101379" name="Rectangle 3"/>
          <p:cNvSpPr>
            <a:spLocks noGrp="1" noChangeArrowheads="1"/>
          </p:cNvSpPr>
          <p:nvPr>
            <p:ph type="body" idx="1"/>
          </p:nvPr>
        </p:nvSpPr>
        <p:spPr>
          <a:xfrm>
            <a:off x="406400" y="1752600"/>
            <a:ext cx="10784341" cy="4206240"/>
          </a:xfrm>
          <a:ln>
            <a:solidFill>
              <a:schemeClr val="accent1"/>
            </a:solidFill>
          </a:ln>
        </p:spPr>
        <p:txBody>
          <a:bodyPr/>
          <a:lstStyle/>
          <a:p>
            <a:pPr marL="533400" indent="-533400" eaLnBrk="1" hangingPunct="1">
              <a:buFontTx/>
              <a:buNone/>
            </a:pPr>
            <a:r>
              <a:rPr lang="en-US" sz="2400" b="1" dirty="0" smtClean="0">
                <a:solidFill>
                  <a:srgbClr val="FFFF00"/>
                </a:solidFill>
                <a:latin typeface="Calibri" panose="020F0502020204030204" pitchFamily="34" charset="0"/>
              </a:rPr>
              <a:t>Metric 1:</a:t>
            </a:r>
            <a:r>
              <a:rPr lang="en-US" sz="2400" b="1" dirty="0" smtClean="0">
                <a:latin typeface="Calibri" panose="020F0502020204030204" pitchFamily="34" charset="0"/>
              </a:rPr>
              <a:t> Reduce track error by 50% at all lead times. </a:t>
            </a:r>
            <a:r>
              <a:rPr lang="en-US" sz="2400" dirty="0" smtClean="0">
                <a:latin typeface="Calibri" panose="020F0502020204030204" pitchFamily="34" charset="0"/>
              </a:rPr>
              <a:t>(20% in 5 years)</a:t>
            </a:r>
          </a:p>
          <a:p>
            <a:pPr marL="533400" indent="-533400" eaLnBrk="1" hangingPunct="1">
              <a:buFontTx/>
              <a:buNone/>
            </a:pPr>
            <a:r>
              <a:rPr lang="en-US" sz="2400" b="1" dirty="0" smtClean="0">
                <a:latin typeface="Calibri" panose="020F0502020204030204" pitchFamily="34" charset="0"/>
              </a:rPr>
              <a:t>	</a:t>
            </a:r>
            <a:r>
              <a:rPr lang="en-US" sz="2400" dirty="0" smtClean="0">
                <a:latin typeface="Calibri" panose="020F0502020204030204" pitchFamily="34" charset="0"/>
              </a:rPr>
              <a:t>EXAMPLE:  The 2007 average model error at 48 </a:t>
            </a:r>
            <a:r>
              <a:rPr lang="en-US" sz="2400" dirty="0" smtClean="0">
                <a:latin typeface="Calibri" panose="020F0502020204030204" pitchFamily="34" charset="0"/>
              </a:rPr>
              <a:t>h </a:t>
            </a:r>
            <a:r>
              <a:rPr lang="en-US" sz="2400" dirty="0" smtClean="0">
                <a:latin typeface="Calibri" panose="020F0502020204030204" pitchFamily="34" charset="0"/>
              </a:rPr>
              <a:t>is ~100 nm – our goal would then be ~50 nm at 48 </a:t>
            </a:r>
            <a:r>
              <a:rPr lang="en-US" sz="2400" dirty="0" smtClean="0">
                <a:latin typeface="Calibri" panose="020F0502020204030204" pitchFamily="34" charset="0"/>
              </a:rPr>
              <a:t>h</a:t>
            </a:r>
            <a:endParaRPr lang="en-US" sz="2400" dirty="0" smtClean="0">
              <a:latin typeface="Calibri" panose="020F0502020204030204" pitchFamily="34" charset="0"/>
            </a:endParaRPr>
          </a:p>
          <a:p>
            <a:pPr marL="533400" indent="-533400" eaLnBrk="1" hangingPunct="1">
              <a:buFontTx/>
              <a:buNone/>
            </a:pPr>
            <a:endParaRPr lang="en-US" sz="2400" dirty="0" smtClean="0">
              <a:latin typeface="Calibri" panose="020F0502020204030204" pitchFamily="34" charset="0"/>
            </a:endParaRPr>
          </a:p>
          <a:p>
            <a:pPr marL="533400" indent="-533400" eaLnBrk="1" hangingPunct="1">
              <a:buFontTx/>
              <a:buNone/>
            </a:pPr>
            <a:r>
              <a:rPr lang="en-US" sz="2400" b="1" dirty="0" smtClean="0">
                <a:solidFill>
                  <a:srgbClr val="FFFF00"/>
                </a:solidFill>
                <a:latin typeface="Calibri" panose="020F0502020204030204" pitchFamily="34" charset="0"/>
              </a:rPr>
              <a:t>Metric 2:</a:t>
            </a:r>
            <a:r>
              <a:rPr lang="en-US" sz="2400" b="1" dirty="0" smtClean="0">
                <a:latin typeface="Calibri" panose="020F0502020204030204" pitchFamily="34" charset="0"/>
              </a:rPr>
              <a:t> Reduce </a:t>
            </a:r>
            <a:r>
              <a:rPr lang="en-US" sz="2400" b="1" dirty="0">
                <a:latin typeface="Calibri" panose="020F0502020204030204" pitchFamily="34" charset="0"/>
              </a:rPr>
              <a:t>intensity error by 50% at all lead times. </a:t>
            </a:r>
            <a:r>
              <a:rPr lang="en-US" sz="2400" dirty="0">
                <a:latin typeface="Calibri" panose="020F0502020204030204" pitchFamily="34" charset="0"/>
              </a:rPr>
              <a:t>(20% in 5 years)</a:t>
            </a:r>
          </a:p>
          <a:p>
            <a:pPr marL="533400" indent="-533400" eaLnBrk="1" hangingPunct="1">
              <a:buFontTx/>
              <a:buNone/>
            </a:pPr>
            <a:r>
              <a:rPr lang="en-US" sz="2400" dirty="0">
                <a:latin typeface="Calibri" panose="020F0502020204030204" pitchFamily="34" charset="0"/>
              </a:rPr>
              <a:t>	EXAMPLE:  The 2007 average model error at 48 </a:t>
            </a:r>
            <a:r>
              <a:rPr lang="en-US" sz="2400" dirty="0" smtClean="0">
                <a:latin typeface="Calibri" panose="020F0502020204030204" pitchFamily="34" charset="0"/>
              </a:rPr>
              <a:t>h </a:t>
            </a:r>
            <a:r>
              <a:rPr lang="en-US" sz="2400" dirty="0">
                <a:latin typeface="Calibri" panose="020F0502020204030204" pitchFamily="34" charset="0"/>
              </a:rPr>
              <a:t>is ~14 </a:t>
            </a:r>
            <a:r>
              <a:rPr lang="en-US" sz="2400" dirty="0" err="1">
                <a:latin typeface="Calibri" panose="020F0502020204030204" pitchFamily="34" charset="0"/>
              </a:rPr>
              <a:t>kt</a:t>
            </a:r>
            <a:r>
              <a:rPr lang="en-US" sz="2400" dirty="0">
                <a:latin typeface="Calibri" panose="020F0502020204030204" pitchFamily="34" charset="0"/>
              </a:rPr>
              <a:t> or nearly the wind speed range of 1 Category – our goal would be ~7 </a:t>
            </a:r>
            <a:r>
              <a:rPr lang="en-US" sz="2400" dirty="0" err="1">
                <a:latin typeface="Calibri" panose="020F0502020204030204" pitchFamily="34" charset="0"/>
              </a:rPr>
              <a:t>kt</a:t>
            </a:r>
            <a:r>
              <a:rPr lang="en-US" sz="2400" dirty="0">
                <a:latin typeface="Calibri" panose="020F0502020204030204" pitchFamily="34" charset="0"/>
              </a:rPr>
              <a:t> at 48 </a:t>
            </a:r>
            <a:r>
              <a:rPr lang="en-US" sz="2400" dirty="0" smtClean="0">
                <a:latin typeface="Calibri" panose="020F0502020204030204" pitchFamily="34" charset="0"/>
              </a:rPr>
              <a:t>h</a:t>
            </a:r>
            <a:endParaRPr lang="en-US" sz="2400" dirty="0" smtClean="0">
              <a:latin typeface="Calibri" panose="020F0502020204030204" pitchFamily="34" charset="0"/>
            </a:endParaRPr>
          </a:p>
          <a:p>
            <a:pPr marL="533400" indent="-533400" eaLnBrk="1" hangingPunct="1">
              <a:buFontTx/>
              <a:buNone/>
            </a:pPr>
            <a:endParaRPr lang="en-US" sz="2400" dirty="0">
              <a:latin typeface="Calibri" panose="020F0502020204030204" pitchFamily="34" charset="0"/>
            </a:endParaRPr>
          </a:p>
        </p:txBody>
      </p:sp>
      <p:pic>
        <p:nvPicPr>
          <p:cNvPr id="5" name="Picture 4" descr="Wilma_012_2008er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6400" y="3174901"/>
            <a:ext cx="5090475" cy="356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Wilma_012_10er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11800" y="3175150"/>
            <a:ext cx="5181600" cy="356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1"/>
          <p:cNvSpPr>
            <a:spLocks noGrp="1"/>
          </p:cNvSpPr>
          <p:nvPr>
            <p:ph type="sldNum" sz="quarter" idx="12"/>
          </p:nvPr>
        </p:nvSpPr>
        <p:spPr>
          <a:xfrm>
            <a:off x="10352542" y="295730"/>
            <a:ext cx="838199" cy="767686"/>
          </a:xfrm>
        </p:spPr>
        <p:txBody>
          <a:bodyPr/>
          <a:lstStyle/>
          <a:p>
            <a:r>
              <a:rPr lang="en-US" dirty="0"/>
              <a:t>5</a:t>
            </a:r>
            <a:endParaRPr lang="en-US" dirty="0"/>
          </a:p>
        </p:txBody>
      </p:sp>
    </p:spTree>
    <p:extLst>
      <p:ext uri="{BB962C8B-B14F-4D97-AF65-F5344CB8AC3E}">
        <p14:creationId xmlns:p14="http://schemas.microsoft.com/office/powerpoint/2010/main" val="3450249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6" descr="Charle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75352" y="641350"/>
            <a:ext cx="6216649" cy="6216650"/>
          </a:xfrm>
          <a:prstGeom prst="rect">
            <a:avLst/>
          </a:prstGeom>
          <a:noFill/>
          <a:extLst>
            <a:ext uri="{909E8E84-426E-40DD-AFC4-6F175D3DCCD1}">
              <a14:hiddenFill xmlns:a14="http://schemas.microsoft.com/office/drawing/2010/main">
                <a:solidFill>
                  <a:srgbClr val="FFFFFF"/>
                </a:solidFill>
              </a14:hiddenFill>
            </a:ext>
          </a:extLst>
        </p:spPr>
      </p:pic>
      <p:pic>
        <p:nvPicPr>
          <p:cNvPr id="29703" name="Picture 7" descr="Charley"/>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 y="3257550"/>
            <a:ext cx="6093884" cy="3600450"/>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Charley"/>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 y="639763"/>
            <a:ext cx="6093884" cy="3656012"/>
          </a:xfrm>
          <a:prstGeom prst="rect">
            <a:avLst/>
          </a:prstGeom>
          <a:noFill/>
          <a:extLst>
            <a:ext uri="{909E8E84-426E-40DD-AFC4-6F175D3DCCD1}">
              <a14:hiddenFill xmlns:a14="http://schemas.microsoft.com/office/drawing/2010/main">
                <a:solidFill>
                  <a:srgbClr val="FFFFFF"/>
                </a:solidFill>
              </a14:hiddenFill>
            </a:ext>
          </a:extLst>
        </p:spPr>
      </p:pic>
      <p:sp>
        <p:nvSpPr>
          <p:cNvPr id="29705" name="Text Box 9"/>
          <p:cNvSpPr txBox="1">
            <a:spLocks noChangeArrowheads="1"/>
          </p:cNvSpPr>
          <p:nvPr/>
        </p:nvSpPr>
        <p:spPr bwMode="auto">
          <a:xfrm>
            <a:off x="2452100" y="3846514"/>
            <a:ext cx="119180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b="1" dirty="0">
                <a:solidFill>
                  <a:srgbClr val="FFFF00"/>
                </a:solidFill>
                <a:latin typeface="Calibri" panose="020F0502020204030204" pitchFamily="34" charset="0"/>
              </a:rPr>
              <a:t>August 11</a:t>
            </a:r>
          </a:p>
        </p:txBody>
      </p:sp>
      <p:sp>
        <p:nvSpPr>
          <p:cNvPr id="29706" name="Text Box 10"/>
          <p:cNvSpPr txBox="1">
            <a:spLocks noChangeArrowheads="1"/>
          </p:cNvSpPr>
          <p:nvPr/>
        </p:nvSpPr>
        <p:spPr bwMode="auto">
          <a:xfrm>
            <a:off x="2456333" y="6324601"/>
            <a:ext cx="119180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b="1" dirty="0">
                <a:solidFill>
                  <a:srgbClr val="FFFF00"/>
                </a:solidFill>
                <a:latin typeface="Calibri" panose="020F0502020204030204" pitchFamily="34" charset="0"/>
              </a:rPr>
              <a:t>August 12</a:t>
            </a:r>
          </a:p>
        </p:txBody>
      </p:sp>
      <p:sp>
        <p:nvSpPr>
          <p:cNvPr id="29707" name="Text Box 11"/>
          <p:cNvSpPr txBox="1">
            <a:spLocks noChangeArrowheads="1"/>
          </p:cNvSpPr>
          <p:nvPr/>
        </p:nvSpPr>
        <p:spPr bwMode="auto">
          <a:xfrm>
            <a:off x="8493066" y="6324601"/>
            <a:ext cx="1191800" cy="3847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b="1" dirty="0">
                <a:solidFill>
                  <a:srgbClr val="FFFF00"/>
                </a:solidFill>
                <a:latin typeface="Calibri" panose="020F0502020204030204" pitchFamily="34" charset="0"/>
              </a:rPr>
              <a:t>August 13</a:t>
            </a:r>
          </a:p>
        </p:txBody>
      </p:sp>
      <p:pic>
        <p:nvPicPr>
          <p:cNvPr id="9" name="Picture 4" descr="al032004_press_colo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191001" y="2743200"/>
            <a:ext cx="4354984" cy="251459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a:xfrm>
            <a:off x="9552384" y="184150"/>
            <a:ext cx="2540000" cy="457200"/>
          </a:xfrm>
        </p:spPr>
        <p:txBody>
          <a:bodyPr/>
          <a:lstStyle/>
          <a:p>
            <a:pPr>
              <a:defRPr/>
            </a:pPr>
            <a:fld id="{590B5910-840D-034B-80ED-7C84F1CE13A2}" type="slidenum">
              <a:rPr lang="en-US" smtClean="0"/>
              <a:pPr>
                <a:defRPr/>
              </a:pPr>
              <a:t>6</a:t>
            </a:fld>
            <a:endParaRPr lang="en-US" dirty="0"/>
          </a:p>
        </p:txBody>
      </p:sp>
      <p:sp>
        <p:nvSpPr>
          <p:cNvPr id="11" name="Rectangle 2"/>
          <p:cNvSpPr txBox="1">
            <a:spLocks noChangeArrowheads="1"/>
          </p:cNvSpPr>
          <p:nvPr/>
        </p:nvSpPr>
        <p:spPr>
          <a:xfrm>
            <a:off x="2609612" y="183540"/>
            <a:ext cx="5904656" cy="404153"/>
          </a:xfrm>
          <a:prstGeom prst="rect">
            <a:avLst/>
          </a:prstGeom>
        </p:spPr>
        <p:txBody>
          <a:bodyPr vert="horz" lIns="91427" tIns="45714" rIns="91427" bIns="45714" rtlCol="0">
            <a:normAutofit fontScale="77500" lnSpcReduction="20000"/>
          </a:bodyPr>
          <a:lstStyle>
            <a:lvl1pPr marL="342855" indent="-342855" algn="l" defTabSz="457138"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851" indent="-285712" algn="l" defTabSz="457138" rtl="0" eaLnBrk="1" latinLnBrk="0" hangingPunct="1">
              <a:spcBef>
                <a:spcPts val="1000"/>
              </a:spcBef>
              <a:spcAft>
                <a:spcPts val="0"/>
              </a:spcAft>
              <a:buClr>
                <a:schemeClr val="accent1"/>
              </a:buClr>
              <a:buSzPct val="80000"/>
              <a:buFont typeface="Wingdings 3" charset="2"/>
              <a:buChar char=""/>
              <a:defRPr sz="1900" b="0" i="0" kern="1200">
                <a:solidFill>
                  <a:schemeClr val="tx1"/>
                </a:solidFill>
                <a:latin typeface="+mj-lt"/>
                <a:ea typeface="+mj-ea"/>
                <a:cs typeface="+mj-cs"/>
              </a:defRPr>
            </a:lvl2pPr>
            <a:lvl3pPr marL="1142848" indent="-228570" algn="l" defTabSz="457138"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599986"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4pPr>
            <a:lvl5pPr marL="205712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5pPr>
            <a:lvl6pPr marL="251426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6pPr>
            <a:lvl7pPr marL="297140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7pPr>
            <a:lvl8pPr marL="342854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8pPr>
            <a:lvl9pPr marL="3885681"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9pPr>
          </a:lstStyle>
          <a:p>
            <a:pPr marL="0" indent="0">
              <a:buNone/>
            </a:pPr>
            <a:r>
              <a:rPr lang="en-US" sz="3200" dirty="0" smtClean="0">
                <a:solidFill>
                  <a:srgbClr val="FFFF00"/>
                </a:solidFill>
                <a:latin typeface="Calibri" panose="020F0502020204030204" pitchFamily="34" charset="0"/>
              </a:rPr>
              <a:t>Rapid Intensification of Hurricane Charley</a:t>
            </a:r>
            <a:endParaRPr lang="en-US" sz="3200" dirty="0">
              <a:solidFill>
                <a:srgbClr val="FFFF00"/>
              </a:solidFill>
              <a:latin typeface="Calibri" panose="020F0502020204030204" pitchFamily="34" charset="0"/>
            </a:endParaRPr>
          </a:p>
        </p:txBody>
      </p:sp>
    </p:spTree>
    <p:extLst>
      <p:ext uri="{BB962C8B-B14F-4D97-AF65-F5344CB8AC3E}">
        <p14:creationId xmlns:p14="http://schemas.microsoft.com/office/powerpoint/2010/main" val="3643958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407368" y="452718"/>
            <a:ext cx="9404723" cy="1400530"/>
          </a:xfrm>
        </p:spPr>
        <p:txBody>
          <a:bodyPr/>
          <a:lstStyle/>
          <a:p>
            <a:pPr eaLnBrk="1" hangingPunct="1"/>
            <a:r>
              <a:rPr lang="en-US" sz="4000" dirty="0" smtClean="0">
                <a:solidFill>
                  <a:srgbClr val="FFFF00"/>
                </a:solidFill>
                <a:latin typeface="Calibri" panose="020F0502020204030204" pitchFamily="34" charset="0"/>
              </a:rPr>
              <a:t>HFIP: Specific Metric</a:t>
            </a:r>
            <a:endParaRPr lang="en-US" sz="4000" dirty="0">
              <a:solidFill>
                <a:srgbClr val="FFFF00"/>
              </a:solidFill>
              <a:latin typeface="Calibri" panose="020F0502020204030204" pitchFamily="34" charset="0"/>
            </a:endParaRPr>
          </a:p>
        </p:txBody>
      </p:sp>
      <p:sp>
        <p:nvSpPr>
          <p:cNvPr id="101379" name="Rectangle 3"/>
          <p:cNvSpPr>
            <a:spLocks noGrp="1" noChangeArrowheads="1"/>
          </p:cNvSpPr>
          <p:nvPr>
            <p:ph type="body" idx="1"/>
          </p:nvPr>
        </p:nvSpPr>
        <p:spPr>
          <a:xfrm>
            <a:off x="406400" y="1584960"/>
            <a:ext cx="11306224" cy="2996168"/>
          </a:xfrm>
          <a:ln>
            <a:solidFill>
              <a:schemeClr val="accent1"/>
            </a:solidFill>
          </a:ln>
        </p:spPr>
        <p:txBody>
          <a:bodyPr>
            <a:normAutofit fontScale="85000" lnSpcReduction="20000"/>
          </a:bodyPr>
          <a:lstStyle/>
          <a:p>
            <a:pPr marL="0" indent="0" eaLnBrk="1" hangingPunct="1">
              <a:spcBef>
                <a:spcPct val="50000"/>
              </a:spcBef>
              <a:spcAft>
                <a:spcPts val="475"/>
              </a:spcAft>
              <a:buNone/>
            </a:pPr>
            <a:r>
              <a:rPr lang="en-GB" sz="3100" b="1" dirty="0" smtClean="0">
                <a:solidFill>
                  <a:srgbClr val="FFFF00"/>
                </a:solidFill>
                <a:latin typeface="Calibri" panose="020F0502020204030204" pitchFamily="34" charset="0"/>
              </a:rPr>
              <a:t>Metric 3: </a:t>
            </a:r>
            <a:r>
              <a:rPr lang="en-GB" sz="3100" b="1" dirty="0" smtClean="0">
                <a:latin typeface="Calibri" panose="020F0502020204030204" pitchFamily="34" charset="0"/>
              </a:rPr>
              <a:t>Increase </a:t>
            </a:r>
            <a:r>
              <a:rPr lang="en-GB" sz="3100" b="1" dirty="0">
                <a:latin typeface="Calibri" panose="020F0502020204030204" pitchFamily="34" charset="0"/>
              </a:rPr>
              <a:t>the Probability of Detection and reduce the False Alarm Ratio of rapid intensification events </a:t>
            </a:r>
            <a:endParaRPr lang="en-GB" sz="3100" b="1" dirty="0" smtClean="0">
              <a:latin typeface="Calibri" panose="020F0502020204030204" pitchFamily="34" charset="0"/>
            </a:endParaRPr>
          </a:p>
          <a:p>
            <a:pPr marL="739775" lvl="1" indent="-282575" defTabSz="457200" eaLnBrk="1" hangingPunct="1">
              <a:spcBef>
                <a:spcPct val="500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100" dirty="0">
                <a:latin typeface="Calibri" panose="020F0502020204030204" pitchFamily="34" charset="0"/>
                <a:ea typeface="ＭＳ Ｐゴシック" charset="0"/>
              </a:rPr>
              <a:t>Greatest forecast challenge for hurricane forecasters </a:t>
            </a:r>
          </a:p>
          <a:p>
            <a:pPr marL="739775" lvl="1" indent="-282575" defTabSz="457200" eaLnBrk="1" hangingPunct="1">
              <a:spcBef>
                <a:spcPct val="500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100" dirty="0">
                <a:latin typeface="Calibri" panose="020F0502020204030204" pitchFamily="34" charset="0"/>
                <a:ea typeface="ＭＳ Ｐゴシック" charset="0"/>
              </a:rPr>
              <a:t>Not handled well by current operational models</a:t>
            </a:r>
          </a:p>
          <a:p>
            <a:pPr marL="739775" lvl="1" indent="-282575" defTabSz="457200" eaLnBrk="1" hangingPunct="1">
              <a:spcBef>
                <a:spcPct val="500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100" dirty="0">
                <a:latin typeface="Calibri" panose="020F0502020204030204" pitchFamily="34" charset="0"/>
                <a:ea typeface="ＭＳ Ｐゴシック" charset="0"/>
              </a:rPr>
              <a:t>83% of major hurricanes have at least 1 RI event</a:t>
            </a:r>
          </a:p>
          <a:p>
            <a:pPr marL="739775" lvl="1" indent="-282575" defTabSz="457200" eaLnBrk="1" hangingPunct="1">
              <a:spcBef>
                <a:spcPct val="50000"/>
              </a:spcBef>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3100" dirty="0">
                <a:latin typeface="Calibri" panose="020F0502020204030204" pitchFamily="34" charset="0"/>
                <a:ea typeface="ＭＳ Ｐゴシック" charset="0"/>
              </a:rPr>
              <a:t>Major hurricanes are responsible for 80% of all hurricane </a:t>
            </a:r>
            <a:r>
              <a:rPr lang="en-GB" sz="3100" dirty="0" smtClean="0">
                <a:latin typeface="Calibri" panose="020F0502020204030204" pitchFamily="34" charset="0"/>
                <a:ea typeface="ＭＳ Ｐゴシック" charset="0"/>
              </a:rPr>
              <a:t>damage</a:t>
            </a:r>
          </a:p>
          <a:p>
            <a:pPr eaLnBrk="1" hangingPunct="1">
              <a:spcBef>
                <a:spcPct val="50000"/>
              </a:spcBef>
              <a:spcAft>
                <a:spcPts val="475"/>
              </a:spcAft>
            </a:pPr>
            <a:endParaRPr lang="en-GB" sz="1600" b="1" dirty="0">
              <a:latin typeface="Calibri" panose="020F0502020204030204" pitchFamily="34" charset="0"/>
            </a:endParaRPr>
          </a:p>
          <a:p>
            <a:pPr marL="533400" indent="-533400" eaLnBrk="1" hangingPunct="1">
              <a:buFontTx/>
              <a:buNone/>
            </a:pPr>
            <a:endParaRPr lang="en-US" sz="1600" dirty="0" smtClean="0">
              <a:latin typeface="Calibri" panose="020F0502020204030204" pitchFamily="34" charset="0"/>
            </a:endParaRPr>
          </a:p>
          <a:p>
            <a:pPr marL="533400" indent="-533400" eaLnBrk="1" hangingPunct="1">
              <a:buFontTx/>
              <a:buNone/>
            </a:pPr>
            <a:endParaRPr lang="en-US" sz="1600" dirty="0">
              <a:latin typeface="Calibri" panose="020F0502020204030204" pitchFamily="34" charset="0"/>
            </a:endParaRPr>
          </a:p>
        </p:txBody>
      </p:sp>
      <p:pic>
        <p:nvPicPr>
          <p:cNvPr id="5" name="Picture 38" descr="7da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89974" y="4419600"/>
            <a:ext cx="3181667" cy="223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p:cNvSpPr txBox="1">
            <a:spLocks noChangeArrowheads="1"/>
          </p:cNvSpPr>
          <p:nvPr/>
        </p:nvSpPr>
        <p:spPr>
          <a:xfrm>
            <a:off x="407368" y="4937375"/>
            <a:ext cx="6552728" cy="1299937"/>
          </a:xfrm>
          <a:prstGeom prst="rect">
            <a:avLst/>
          </a:prstGeom>
          <a:ln>
            <a:solidFill>
              <a:schemeClr val="accent1"/>
            </a:solidFill>
          </a:ln>
        </p:spPr>
        <p:txBody>
          <a:bodyPr vert="horz" lIns="91427" tIns="45714" rIns="91427" bIns="45714" rtlCol="0">
            <a:normAutofit/>
          </a:bodyPr>
          <a:lstStyle>
            <a:lvl1pPr marL="342855" indent="-342855" algn="l" defTabSz="457138"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851" indent="-285712" algn="l" defTabSz="457138" rtl="0" eaLnBrk="1" latinLnBrk="0" hangingPunct="1">
              <a:spcBef>
                <a:spcPts val="1000"/>
              </a:spcBef>
              <a:spcAft>
                <a:spcPts val="0"/>
              </a:spcAft>
              <a:buClr>
                <a:schemeClr val="accent1"/>
              </a:buClr>
              <a:buSzPct val="80000"/>
              <a:buFont typeface="Wingdings 3" charset="2"/>
              <a:buChar char=""/>
              <a:defRPr sz="1900" b="0" i="0" kern="1200">
                <a:solidFill>
                  <a:schemeClr val="tx1"/>
                </a:solidFill>
                <a:latin typeface="+mj-lt"/>
                <a:ea typeface="+mj-ea"/>
                <a:cs typeface="+mj-cs"/>
              </a:defRPr>
            </a:lvl2pPr>
            <a:lvl3pPr marL="1142848" indent="-228570" algn="l" defTabSz="457138"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599986"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4pPr>
            <a:lvl5pPr marL="205712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5pPr>
            <a:lvl6pPr marL="251426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6pPr>
            <a:lvl7pPr marL="297140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7pPr>
            <a:lvl8pPr marL="342854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8pPr>
            <a:lvl9pPr marL="3885681"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9pPr>
          </a:lstStyle>
          <a:p>
            <a:pPr marL="0" indent="0">
              <a:spcBef>
                <a:spcPct val="50000"/>
              </a:spcBef>
              <a:spcAft>
                <a:spcPts val="475"/>
              </a:spcAft>
              <a:buFont typeface="Wingdings 3" charset="2"/>
              <a:buNone/>
            </a:pPr>
            <a:r>
              <a:rPr lang="en-GB" sz="2600" b="1" dirty="0" smtClean="0">
                <a:solidFill>
                  <a:srgbClr val="FFFF00"/>
                </a:solidFill>
                <a:latin typeface="Calibri" panose="020F0502020204030204" pitchFamily="34" charset="0"/>
              </a:rPr>
              <a:t>Metric 4: </a:t>
            </a:r>
            <a:r>
              <a:rPr lang="en-GB" sz="2600" b="1" dirty="0" smtClean="0">
                <a:latin typeface="Calibri" panose="020F0502020204030204" pitchFamily="34" charset="0"/>
              </a:rPr>
              <a:t>Extend forecast lead time to 7 days</a:t>
            </a:r>
            <a:r>
              <a:rPr lang="en-GB" sz="2600" b="1" dirty="0" smtClean="0">
                <a:solidFill>
                  <a:srgbClr val="FFFF00"/>
                </a:solidFill>
                <a:latin typeface="Calibri" panose="020F0502020204030204" pitchFamily="34" charset="0"/>
              </a:rPr>
              <a:t> </a:t>
            </a:r>
            <a:endParaRPr lang="en-US" sz="2600" b="1" dirty="0" smtClean="0">
              <a:latin typeface="Calibri" panose="020F0502020204030204" pitchFamily="34" charset="0"/>
            </a:endParaRPr>
          </a:p>
          <a:p>
            <a:pPr marL="533400" indent="-533400">
              <a:buFontTx/>
              <a:buNone/>
            </a:pPr>
            <a:endParaRPr lang="en-US" sz="1600" dirty="0">
              <a:latin typeface="Calibri" panose="020F0502020204030204" pitchFamily="34" charset="0"/>
            </a:endParaRPr>
          </a:p>
        </p:txBody>
      </p:sp>
      <p:sp>
        <p:nvSpPr>
          <p:cNvPr id="7" name="Slide Number Placeholder 1"/>
          <p:cNvSpPr>
            <a:spLocks noGrp="1"/>
          </p:cNvSpPr>
          <p:nvPr>
            <p:ph type="sldNum" sz="quarter" idx="12"/>
          </p:nvPr>
        </p:nvSpPr>
        <p:spPr>
          <a:xfrm>
            <a:off x="10352542" y="295730"/>
            <a:ext cx="838199" cy="767686"/>
          </a:xfrm>
        </p:spPr>
        <p:txBody>
          <a:bodyPr/>
          <a:lstStyle/>
          <a:p>
            <a:r>
              <a:rPr lang="en-US" dirty="0" smtClean="0"/>
              <a:t>7</a:t>
            </a:r>
            <a:endParaRPr lang="en-US" dirty="0"/>
          </a:p>
        </p:txBody>
      </p:sp>
    </p:spTree>
    <p:extLst>
      <p:ext uri="{BB962C8B-B14F-4D97-AF65-F5344CB8AC3E}">
        <p14:creationId xmlns:p14="http://schemas.microsoft.com/office/powerpoint/2010/main" val="1090248155"/>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108" y="188327"/>
            <a:ext cx="9404723" cy="697656"/>
          </a:xfrm>
        </p:spPr>
        <p:txBody>
          <a:bodyPr/>
          <a:lstStyle/>
          <a:p>
            <a:r>
              <a:rPr lang="en-US" sz="2800" dirty="0" smtClean="0">
                <a:solidFill>
                  <a:srgbClr val="FFFF00"/>
                </a:solidFill>
                <a:latin typeface="Calibri" panose="020F0502020204030204" pitchFamily="34" charset="0"/>
              </a:rPr>
              <a:t>HFIP: Halving TC Forecast Errors &amp; Improving RI/RW predictions</a:t>
            </a:r>
            <a:endParaRPr lang="en-US" sz="2800" dirty="0">
              <a:solidFill>
                <a:srgbClr val="FFFF00"/>
              </a:solidFill>
              <a:latin typeface="Calibri" panose="020F0502020204030204" pitchFamily="34" charset="0"/>
            </a:endParaRPr>
          </a:p>
        </p:txBody>
      </p:sp>
      <p:sp>
        <p:nvSpPr>
          <p:cNvPr id="3" name="Slide Number Placeholder 2"/>
          <p:cNvSpPr>
            <a:spLocks noGrp="1"/>
          </p:cNvSpPr>
          <p:nvPr>
            <p:ph type="sldNum" sz="quarter" idx="12"/>
          </p:nvPr>
        </p:nvSpPr>
        <p:spPr/>
        <p:txBody>
          <a:bodyPr/>
          <a:lstStyle/>
          <a:p>
            <a:fld id="{D57F1E4F-1CFF-5643-939E-02111984F565}" type="slidenum">
              <a:rPr lang="en-US" smtClean="0"/>
              <a:pPr/>
              <a:t>8</a:t>
            </a:fld>
            <a:endParaRPr lang="en-US" dirty="0"/>
          </a:p>
        </p:txBody>
      </p:sp>
      <p:sp>
        <p:nvSpPr>
          <p:cNvPr id="4" name="Rectangle 3"/>
          <p:cNvSpPr txBox="1">
            <a:spLocks noChangeArrowheads="1"/>
          </p:cNvSpPr>
          <p:nvPr/>
        </p:nvSpPr>
        <p:spPr>
          <a:xfrm>
            <a:off x="3878735" y="896119"/>
            <a:ext cx="6139452" cy="1523129"/>
          </a:xfrm>
          <a:prstGeom prst="rect">
            <a:avLst/>
          </a:prstGeom>
          <a:ln>
            <a:solidFill>
              <a:srgbClr val="92D050"/>
            </a:solidFill>
          </a:ln>
        </p:spPr>
        <p:txBody>
          <a:bodyPr/>
          <a:lstStyle>
            <a:lvl1pPr marL="342855" indent="-342855" algn="l" defTabSz="457138"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851" indent="-285712" algn="l" defTabSz="457138" rtl="0" eaLnBrk="1" latinLnBrk="0" hangingPunct="1">
              <a:spcBef>
                <a:spcPts val="1000"/>
              </a:spcBef>
              <a:spcAft>
                <a:spcPts val="0"/>
              </a:spcAft>
              <a:buClr>
                <a:schemeClr val="accent1"/>
              </a:buClr>
              <a:buSzPct val="80000"/>
              <a:buFont typeface="Wingdings 3" charset="2"/>
              <a:buChar char=""/>
              <a:defRPr sz="1900" b="0" i="0" kern="1200">
                <a:solidFill>
                  <a:schemeClr val="tx1"/>
                </a:solidFill>
                <a:latin typeface="+mj-lt"/>
                <a:ea typeface="+mj-ea"/>
                <a:cs typeface="+mj-cs"/>
              </a:defRPr>
            </a:lvl2pPr>
            <a:lvl3pPr marL="1142848" indent="-228570" algn="l" defTabSz="457138"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599986"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4pPr>
            <a:lvl5pPr marL="205712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5pPr>
            <a:lvl6pPr marL="251426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6pPr>
            <a:lvl7pPr marL="297140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7pPr>
            <a:lvl8pPr marL="342854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8pPr>
            <a:lvl9pPr marL="3885681"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9pPr>
          </a:lstStyle>
          <a:p>
            <a:pPr marL="0" indent="0">
              <a:spcBef>
                <a:spcPts val="600"/>
              </a:spcBef>
              <a:buNone/>
            </a:pPr>
            <a:r>
              <a:rPr lang="en-US" sz="1800" dirty="0" smtClean="0">
                <a:latin typeface="Calibri" charset="0"/>
                <a:ea typeface="Calibri" charset="0"/>
                <a:cs typeface="Calibri" charset="0"/>
              </a:rPr>
              <a:t>Traditional Hurricane Research Activities:</a:t>
            </a:r>
          </a:p>
          <a:p>
            <a:pPr>
              <a:spcBef>
                <a:spcPts val="600"/>
              </a:spcBef>
              <a:buSzPct val="120000"/>
              <a:buFont typeface="Wingdings" panose="05000000000000000000" pitchFamily="2" charset="2"/>
              <a:buChar char="Ø"/>
            </a:pPr>
            <a:r>
              <a:rPr lang="en-US" sz="1800" dirty="0" smtClean="0">
                <a:latin typeface="Calibri" charset="0"/>
                <a:ea typeface="Calibri" charset="0"/>
                <a:cs typeface="Calibri" charset="0"/>
              </a:rPr>
              <a:t>Observations, analysis, database, &amp; instrument R&amp;D (IFEX)</a:t>
            </a:r>
          </a:p>
          <a:p>
            <a:pPr>
              <a:spcBef>
                <a:spcPts val="600"/>
              </a:spcBef>
              <a:buSzPct val="120000"/>
              <a:buFont typeface="Wingdings" panose="05000000000000000000" pitchFamily="2" charset="2"/>
              <a:buChar char="Ø"/>
            </a:pPr>
            <a:r>
              <a:rPr lang="en-US" sz="1800" dirty="0" smtClean="0">
                <a:latin typeface="Calibri" charset="0"/>
                <a:ea typeface="Calibri" charset="0"/>
                <a:cs typeface="Calibri" charset="0"/>
              </a:rPr>
              <a:t>Statistical-dynamical model development</a:t>
            </a:r>
          </a:p>
          <a:p>
            <a:pPr>
              <a:spcBef>
                <a:spcPts val="600"/>
              </a:spcBef>
              <a:buSzPct val="120000"/>
              <a:buFont typeface="Wingdings" panose="05000000000000000000" pitchFamily="2" charset="2"/>
              <a:buChar char="Ø"/>
            </a:pPr>
            <a:r>
              <a:rPr lang="en-US" sz="1800" dirty="0" smtClean="0">
                <a:latin typeface="Calibri" charset="0"/>
                <a:ea typeface="Calibri" charset="0"/>
                <a:cs typeface="Calibri" charset="0"/>
              </a:rPr>
              <a:t>Advances in operational models (Stream 1)</a:t>
            </a:r>
          </a:p>
          <a:p>
            <a:pPr>
              <a:spcBef>
                <a:spcPts val="600"/>
              </a:spcBef>
              <a:buSzPct val="120000"/>
              <a:buFont typeface="Arial" panose="020B0604020202020204" pitchFamily="34" charset="0"/>
              <a:buChar char="•"/>
            </a:pPr>
            <a:endParaRPr lang="en-US" sz="1800" dirty="0" smtClean="0">
              <a:latin typeface="Calibri" charset="0"/>
              <a:ea typeface="Calibri" charset="0"/>
              <a:cs typeface="Calibri" charset="0"/>
            </a:endParaRPr>
          </a:p>
        </p:txBody>
      </p:sp>
      <p:pic>
        <p:nvPicPr>
          <p:cNvPr id="6" name="Picture 11" descr="p3-gulfstream_S.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6812" y="1123473"/>
            <a:ext cx="2699051" cy="1148196"/>
          </a:xfrm>
          <a:prstGeom prst="rect">
            <a:avLst/>
          </a:prstGeom>
          <a:noFill/>
          <a:ln w="9525">
            <a:noFill/>
            <a:miter lim="800000"/>
            <a:headEnd/>
            <a:tailEnd/>
          </a:ln>
        </p:spPr>
      </p:pic>
      <p:pic>
        <p:nvPicPr>
          <p:cNvPr id="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9108" y="5943600"/>
            <a:ext cx="6573513" cy="660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8"/>
          <p:cNvGrpSpPr/>
          <p:nvPr/>
        </p:nvGrpSpPr>
        <p:grpSpPr>
          <a:xfrm>
            <a:off x="7051600" y="2546415"/>
            <a:ext cx="3905133" cy="2058554"/>
            <a:chOff x="3650427" y="2667896"/>
            <a:chExt cx="4181461" cy="3242269"/>
          </a:xfrm>
        </p:grpSpPr>
        <p:grpSp>
          <p:nvGrpSpPr>
            <p:cNvPr id="7" name="Group 9"/>
            <p:cNvGrpSpPr/>
            <p:nvPr/>
          </p:nvGrpSpPr>
          <p:grpSpPr>
            <a:xfrm>
              <a:off x="3650427" y="2667896"/>
              <a:ext cx="3783107" cy="2522853"/>
              <a:chOff x="3874669" y="2788787"/>
              <a:chExt cx="3419016" cy="2269836"/>
            </a:xfrm>
          </p:grpSpPr>
          <p:pic>
            <p:nvPicPr>
              <p:cNvPr id="12" name="Picture 11" descr="32 bit system"/>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874669" y="2788787"/>
                <a:ext cx="3419016" cy="226794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074688" y="4716042"/>
                <a:ext cx="2798796" cy="34258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138" rtl="0" eaLnBrk="1" latinLnBrk="0" hangingPunct="1">
                  <a:defRPr sz="1900" kern="1200">
                    <a:solidFill>
                      <a:schemeClr val="lt1"/>
                    </a:solidFill>
                    <a:latin typeface="+mn-lt"/>
                    <a:ea typeface="+mn-ea"/>
                    <a:cs typeface="+mn-cs"/>
                  </a:defRPr>
                </a:lvl1pPr>
                <a:lvl2pPr marL="457138" algn="l" defTabSz="457138" rtl="0" eaLnBrk="1" latinLnBrk="0" hangingPunct="1">
                  <a:defRPr sz="1900" kern="1200">
                    <a:solidFill>
                      <a:schemeClr val="lt1"/>
                    </a:solidFill>
                    <a:latin typeface="+mn-lt"/>
                    <a:ea typeface="+mn-ea"/>
                    <a:cs typeface="+mn-cs"/>
                  </a:defRPr>
                </a:lvl2pPr>
                <a:lvl3pPr marL="914278" algn="l" defTabSz="457138" rtl="0" eaLnBrk="1" latinLnBrk="0" hangingPunct="1">
                  <a:defRPr sz="1900" kern="1200">
                    <a:solidFill>
                      <a:schemeClr val="lt1"/>
                    </a:solidFill>
                    <a:latin typeface="+mn-lt"/>
                    <a:ea typeface="+mn-ea"/>
                    <a:cs typeface="+mn-cs"/>
                  </a:defRPr>
                </a:lvl3pPr>
                <a:lvl4pPr marL="1371417" algn="l" defTabSz="457138" rtl="0" eaLnBrk="1" latinLnBrk="0" hangingPunct="1">
                  <a:defRPr sz="1900" kern="1200">
                    <a:solidFill>
                      <a:schemeClr val="lt1"/>
                    </a:solidFill>
                    <a:latin typeface="+mn-lt"/>
                    <a:ea typeface="+mn-ea"/>
                    <a:cs typeface="+mn-cs"/>
                  </a:defRPr>
                </a:lvl4pPr>
                <a:lvl5pPr marL="1828556" algn="l" defTabSz="457138" rtl="0" eaLnBrk="1" latinLnBrk="0" hangingPunct="1">
                  <a:defRPr sz="1900" kern="1200">
                    <a:solidFill>
                      <a:schemeClr val="lt1"/>
                    </a:solidFill>
                    <a:latin typeface="+mn-lt"/>
                    <a:ea typeface="+mn-ea"/>
                    <a:cs typeface="+mn-cs"/>
                  </a:defRPr>
                </a:lvl5pPr>
                <a:lvl6pPr marL="2285695" algn="l" defTabSz="457138" rtl="0" eaLnBrk="1" latinLnBrk="0" hangingPunct="1">
                  <a:defRPr sz="1900" kern="1200">
                    <a:solidFill>
                      <a:schemeClr val="lt1"/>
                    </a:solidFill>
                    <a:latin typeface="+mn-lt"/>
                    <a:ea typeface="+mn-ea"/>
                    <a:cs typeface="+mn-cs"/>
                  </a:defRPr>
                </a:lvl6pPr>
                <a:lvl7pPr marL="2742834" algn="l" defTabSz="457138" rtl="0" eaLnBrk="1" latinLnBrk="0" hangingPunct="1">
                  <a:defRPr sz="1900" kern="1200">
                    <a:solidFill>
                      <a:schemeClr val="lt1"/>
                    </a:solidFill>
                    <a:latin typeface="+mn-lt"/>
                    <a:ea typeface="+mn-ea"/>
                    <a:cs typeface="+mn-cs"/>
                  </a:defRPr>
                </a:lvl7pPr>
                <a:lvl8pPr marL="3199973" algn="l" defTabSz="457138" rtl="0" eaLnBrk="1" latinLnBrk="0" hangingPunct="1">
                  <a:defRPr sz="1900" kern="1200">
                    <a:solidFill>
                      <a:schemeClr val="lt1"/>
                    </a:solidFill>
                    <a:latin typeface="+mn-lt"/>
                    <a:ea typeface="+mn-ea"/>
                    <a:cs typeface="+mn-cs"/>
                  </a:defRPr>
                </a:lvl8pPr>
                <a:lvl9pPr marL="3657113" algn="l" defTabSz="457138" rtl="0" eaLnBrk="1" latinLnBrk="0" hangingPunct="1">
                  <a:defRPr sz="1900" kern="1200">
                    <a:solidFill>
                      <a:schemeClr val="lt1"/>
                    </a:solidFill>
                    <a:latin typeface="+mn-lt"/>
                    <a:ea typeface="+mn-ea"/>
                    <a:cs typeface="+mn-cs"/>
                  </a:defRPr>
                </a:lvl9pPr>
              </a:lstStyle>
              <a:p>
                <a:pPr algn="ctr"/>
                <a:r>
                  <a:rPr lang="en-US" sz="1000" b="1" dirty="0" smtClean="0">
                    <a:solidFill>
                      <a:schemeClr val="bg1"/>
                    </a:solidFill>
                    <a:latin typeface="Calibri" panose="020F0502020204030204" pitchFamily="34" charset="0"/>
                  </a:rPr>
                  <a:t>NOAA-HFIP Jet computers (about 40,00 processors)</a:t>
                </a:r>
                <a:endParaRPr lang="en-US" sz="1000" b="1" dirty="0">
                  <a:solidFill>
                    <a:schemeClr val="bg1"/>
                  </a:solidFill>
                  <a:latin typeface="Calibri" panose="020F0502020204030204" pitchFamily="34" charset="0"/>
                </a:endParaRPr>
              </a:p>
            </p:txBody>
          </p:sp>
        </p:grpSp>
        <p:sp>
          <p:nvSpPr>
            <p:cNvPr id="11" name="Rectangle 10"/>
            <p:cNvSpPr/>
            <p:nvPr/>
          </p:nvSpPr>
          <p:spPr>
            <a:xfrm>
              <a:off x="3650427" y="5188652"/>
              <a:ext cx="4181461" cy="721513"/>
            </a:xfrm>
            <a:prstGeom prst="rect">
              <a:avLst/>
            </a:prstGeom>
          </p:spPr>
          <p:txBody>
            <a:bodyPr wrap="square">
              <a:spAutoFit/>
            </a:bodyPr>
            <a:lstStyle>
              <a:defPPr>
                <a:defRPr lang="en-US"/>
              </a:defPPr>
              <a:lvl1pPr marL="0" algn="l" defTabSz="457138" rtl="0" eaLnBrk="1" latinLnBrk="0" hangingPunct="1">
                <a:defRPr sz="1900" kern="1200">
                  <a:solidFill>
                    <a:schemeClr val="tx1"/>
                  </a:solidFill>
                  <a:latin typeface="+mn-lt"/>
                  <a:ea typeface="+mn-ea"/>
                  <a:cs typeface="+mn-cs"/>
                </a:defRPr>
              </a:lvl1pPr>
              <a:lvl2pPr marL="457138" algn="l" defTabSz="457138" rtl="0" eaLnBrk="1" latinLnBrk="0" hangingPunct="1">
                <a:defRPr sz="1900" kern="1200">
                  <a:solidFill>
                    <a:schemeClr val="tx1"/>
                  </a:solidFill>
                  <a:latin typeface="+mn-lt"/>
                  <a:ea typeface="+mn-ea"/>
                  <a:cs typeface="+mn-cs"/>
                </a:defRPr>
              </a:lvl2pPr>
              <a:lvl3pPr marL="914278" algn="l" defTabSz="457138" rtl="0" eaLnBrk="1" latinLnBrk="0" hangingPunct="1">
                <a:defRPr sz="1900" kern="1200">
                  <a:solidFill>
                    <a:schemeClr val="tx1"/>
                  </a:solidFill>
                  <a:latin typeface="+mn-lt"/>
                  <a:ea typeface="+mn-ea"/>
                  <a:cs typeface="+mn-cs"/>
                </a:defRPr>
              </a:lvl3pPr>
              <a:lvl4pPr marL="1371417" algn="l" defTabSz="457138" rtl="0" eaLnBrk="1" latinLnBrk="0" hangingPunct="1">
                <a:defRPr sz="1900" kern="1200">
                  <a:solidFill>
                    <a:schemeClr val="tx1"/>
                  </a:solidFill>
                  <a:latin typeface="+mn-lt"/>
                  <a:ea typeface="+mn-ea"/>
                  <a:cs typeface="+mn-cs"/>
                </a:defRPr>
              </a:lvl4pPr>
              <a:lvl5pPr marL="1828556" algn="l" defTabSz="457138" rtl="0" eaLnBrk="1" latinLnBrk="0" hangingPunct="1">
                <a:defRPr sz="1900" kern="1200">
                  <a:solidFill>
                    <a:schemeClr val="tx1"/>
                  </a:solidFill>
                  <a:latin typeface="+mn-lt"/>
                  <a:ea typeface="+mn-ea"/>
                  <a:cs typeface="+mn-cs"/>
                </a:defRPr>
              </a:lvl5pPr>
              <a:lvl6pPr marL="2285695" algn="l" defTabSz="457138" rtl="0" eaLnBrk="1" latinLnBrk="0" hangingPunct="1">
                <a:defRPr sz="1900" kern="1200">
                  <a:solidFill>
                    <a:schemeClr val="tx1"/>
                  </a:solidFill>
                  <a:latin typeface="+mn-lt"/>
                  <a:ea typeface="+mn-ea"/>
                  <a:cs typeface="+mn-cs"/>
                </a:defRPr>
              </a:lvl6pPr>
              <a:lvl7pPr marL="2742834" algn="l" defTabSz="457138" rtl="0" eaLnBrk="1" latinLnBrk="0" hangingPunct="1">
                <a:defRPr sz="1900" kern="1200">
                  <a:solidFill>
                    <a:schemeClr val="tx1"/>
                  </a:solidFill>
                  <a:latin typeface="+mn-lt"/>
                  <a:ea typeface="+mn-ea"/>
                  <a:cs typeface="+mn-cs"/>
                </a:defRPr>
              </a:lvl7pPr>
              <a:lvl8pPr marL="3199973" algn="l" defTabSz="457138" rtl="0" eaLnBrk="1" latinLnBrk="0" hangingPunct="1">
                <a:defRPr sz="1900" kern="1200">
                  <a:solidFill>
                    <a:schemeClr val="tx1"/>
                  </a:solidFill>
                  <a:latin typeface="+mn-lt"/>
                  <a:ea typeface="+mn-ea"/>
                  <a:cs typeface="+mn-cs"/>
                </a:defRPr>
              </a:lvl8pPr>
              <a:lvl9pPr marL="3657113" algn="l" defTabSz="457138" rtl="0" eaLnBrk="1" latinLnBrk="0" hangingPunct="1">
                <a:defRPr sz="1900" kern="1200">
                  <a:solidFill>
                    <a:schemeClr val="tx1"/>
                  </a:solidFill>
                  <a:latin typeface="+mn-lt"/>
                  <a:ea typeface="+mn-ea"/>
                  <a:cs typeface="+mn-cs"/>
                </a:defRPr>
              </a:lvl9pPr>
            </a:lstStyle>
            <a:p>
              <a:pPr marL="285750" indent="-285750">
                <a:buFont typeface="Arial" panose="020B0604020202020204" pitchFamily="34" charset="0"/>
                <a:buChar char="•"/>
              </a:pPr>
              <a:r>
                <a:rPr lang="en-US" sz="1100" dirty="0">
                  <a:latin typeface="Calibri" panose="020F0502020204030204" pitchFamily="34" charset="0"/>
                </a:rPr>
                <a:t>All major HWRF transitions </a:t>
              </a:r>
              <a:r>
                <a:rPr lang="en-US" sz="1100" dirty="0" smtClean="0">
                  <a:latin typeface="Calibri" panose="020F0502020204030204" pitchFamily="34" charset="0"/>
                </a:rPr>
                <a:t>had </a:t>
              </a:r>
              <a:r>
                <a:rPr lang="en-US" sz="1100" dirty="0">
                  <a:latin typeface="Calibri" panose="020F0502020204030204" pitchFamily="34" charset="0"/>
                </a:rPr>
                <a:t>their origin here</a:t>
              </a:r>
              <a:r>
                <a:rPr lang="en-US" sz="1100" dirty="0" smtClean="0">
                  <a:latin typeface="Calibri" panose="020F0502020204030204" pitchFamily="34" charset="0"/>
                </a:rPr>
                <a:t>!</a:t>
              </a:r>
            </a:p>
            <a:p>
              <a:pPr marL="285750" indent="-285750">
                <a:buFont typeface="Arial" panose="020B0604020202020204" pitchFamily="34" charset="0"/>
                <a:buChar char="•"/>
              </a:pPr>
              <a:r>
                <a:rPr lang="en-US" sz="1100" dirty="0" smtClean="0">
                  <a:latin typeface="Calibri" panose="020F0502020204030204" pitchFamily="34" charset="0"/>
                </a:rPr>
                <a:t>Mirrors all real-time data feeds for HWRF</a:t>
              </a:r>
            </a:p>
            <a:p>
              <a:pPr marL="285750" indent="-285750">
                <a:buFont typeface="Arial" panose="020B0604020202020204" pitchFamily="34" charset="0"/>
                <a:buChar char="•"/>
              </a:pPr>
              <a:r>
                <a:rPr lang="en-US" sz="1100" dirty="0" smtClean="0">
                  <a:latin typeface="Calibri" panose="020F0502020204030204" pitchFamily="34" charset="0"/>
                </a:rPr>
                <a:t>Lodges HWRF operational and research repositories</a:t>
              </a:r>
            </a:p>
          </p:txBody>
        </p:sp>
      </p:grpSp>
      <p:pic>
        <p:nvPicPr>
          <p:cNvPr id="2050" name="Picture 2" descr="http://www.jcsda.noaa.gov/images/meetings/HFIP2010-GroupPhoto.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86992" y="4794421"/>
            <a:ext cx="3508470" cy="189457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3"/>
          <p:cNvSpPr txBox="1">
            <a:spLocks noChangeArrowheads="1"/>
          </p:cNvSpPr>
          <p:nvPr/>
        </p:nvSpPr>
        <p:spPr>
          <a:xfrm>
            <a:off x="738028" y="2743400"/>
            <a:ext cx="6114593" cy="3057482"/>
          </a:xfrm>
          <a:prstGeom prst="rect">
            <a:avLst/>
          </a:prstGeom>
          <a:ln>
            <a:solidFill>
              <a:srgbClr val="92D050"/>
            </a:solidFill>
          </a:ln>
        </p:spPr>
        <p:txBody>
          <a:bodyPr/>
          <a:lstStyle>
            <a:lvl1pPr marL="342855" indent="-342855" algn="l" defTabSz="457138"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851" indent="-285712" algn="l" defTabSz="457138" rtl="0" eaLnBrk="1" latinLnBrk="0" hangingPunct="1">
              <a:spcBef>
                <a:spcPts val="1000"/>
              </a:spcBef>
              <a:spcAft>
                <a:spcPts val="0"/>
              </a:spcAft>
              <a:buClr>
                <a:schemeClr val="accent1"/>
              </a:buClr>
              <a:buSzPct val="80000"/>
              <a:buFont typeface="Wingdings 3" charset="2"/>
              <a:buChar char=""/>
              <a:defRPr sz="1900" b="0" i="0" kern="1200">
                <a:solidFill>
                  <a:schemeClr val="tx1"/>
                </a:solidFill>
                <a:latin typeface="+mj-lt"/>
                <a:ea typeface="+mj-ea"/>
                <a:cs typeface="+mj-cs"/>
              </a:defRPr>
            </a:lvl2pPr>
            <a:lvl3pPr marL="1142848" indent="-228570" algn="l" defTabSz="457138"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599986"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4pPr>
            <a:lvl5pPr marL="205712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5pPr>
            <a:lvl6pPr marL="2514265"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6pPr>
            <a:lvl7pPr marL="297140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7pPr>
            <a:lvl8pPr marL="3428543"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8pPr>
            <a:lvl9pPr marL="3885681" indent="-228570" algn="l" defTabSz="457138" rtl="0" eaLnBrk="1" latinLnBrk="0" hangingPunct="1">
              <a:spcBef>
                <a:spcPts val="1000"/>
              </a:spcBef>
              <a:spcAft>
                <a:spcPts val="0"/>
              </a:spcAft>
              <a:buClr>
                <a:schemeClr val="accent1"/>
              </a:buClr>
              <a:buSzPct val="80000"/>
              <a:buFont typeface="Wingdings 3" charset="2"/>
              <a:buChar char=""/>
              <a:defRPr sz="1500" b="0" i="0" kern="1200">
                <a:solidFill>
                  <a:schemeClr val="tx1"/>
                </a:solidFill>
                <a:latin typeface="+mj-lt"/>
                <a:ea typeface="+mj-ea"/>
                <a:cs typeface="+mj-cs"/>
              </a:defRPr>
            </a:lvl9pPr>
          </a:lstStyle>
          <a:p>
            <a:pPr marL="0" indent="0">
              <a:spcBef>
                <a:spcPts val="600"/>
              </a:spcBef>
              <a:buNone/>
            </a:pPr>
            <a:r>
              <a:rPr lang="en-US" sz="1800" dirty="0" smtClean="0">
                <a:latin typeface="Calibri" charset="0"/>
                <a:ea typeface="Calibri" charset="0"/>
                <a:cs typeface="Calibri" charset="0"/>
              </a:rPr>
              <a:t>New HFIP Research Thrusts:</a:t>
            </a:r>
          </a:p>
          <a:p>
            <a:pPr>
              <a:spcBef>
                <a:spcPts val="600"/>
              </a:spcBef>
              <a:buFont typeface="Wingdings" panose="05000000000000000000" pitchFamily="2" charset="2"/>
              <a:buChar char="Ø"/>
            </a:pPr>
            <a:r>
              <a:rPr lang="en-US" sz="1800" dirty="0" smtClean="0">
                <a:latin typeface="Calibri" charset="0"/>
                <a:ea typeface="Calibri" charset="0"/>
                <a:cs typeface="Calibri" charset="0"/>
              </a:rPr>
              <a:t>Experimental global and regional hurricane model development (Stream 2)</a:t>
            </a:r>
          </a:p>
          <a:p>
            <a:pPr>
              <a:spcBef>
                <a:spcPts val="600"/>
              </a:spcBef>
              <a:buFont typeface="Wingdings" panose="05000000000000000000" pitchFamily="2" charset="2"/>
              <a:buChar char="Ø"/>
            </a:pPr>
            <a:r>
              <a:rPr lang="en-US" sz="1800" dirty="0" smtClean="0">
                <a:latin typeface="Calibri" charset="0"/>
                <a:ea typeface="Calibri" charset="0"/>
                <a:cs typeface="Calibri" charset="0"/>
              </a:rPr>
              <a:t>Data assimilation techniques and observing system strategy analysis development (Stream 1 &amp; Stream 2)</a:t>
            </a:r>
          </a:p>
          <a:p>
            <a:pPr>
              <a:spcBef>
                <a:spcPts val="600"/>
              </a:spcBef>
              <a:buFont typeface="Wingdings" panose="05000000000000000000" pitchFamily="2" charset="2"/>
              <a:buChar char="Ø"/>
            </a:pPr>
            <a:r>
              <a:rPr lang="en-US" sz="1800" dirty="0" smtClean="0">
                <a:latin typeface="Calibri" charset="0"/>
                <a:ea typeface="Calibri" charset="0"/>
                <a:cs typeface="Calibri" charset="0"/>
              </a:rPr>
              <a:t>Model evaluation tool development </a:t>
            </a:r>
          </a:p>
          <a:p>
            <a:pPr>
              <a:spcBef>
                <a:spcPts val="600"/>
              </a:spcBef>
              <a:buFont typeface="Wingdings" panose="05000000000000000000" pitchFamily="2" charset="2"/>
              <a:buChar char="Ø"/>
            </a:pPr>
            <a:r>
              <a:rPr lang="en-US" sz="1800" dirty="0" smtClean="0">
                <a:latin typeface="Calibri" charset="0"/>
                <a:ea typeface="Calibri" charset="0"/>
                <a:cs typeface="Calibri" charset="0"/>
              </a:rPr>
              <a:t>Application and tool development for forecasters</a:t>
            </a:r>
          </a:p>
          <a:p>
            <a:pPr>
              <a:spcBef>
                <a:spcPts val="600"/>
              </a:spcBef>
              <a:buFont typeface="Wingdings" panose="05000000000000000000" pitchFamily="2" charset="2"/>
              <a:buChar char="Ø"/>
            </a:pPr>
            <a:r>
              <a:rPr lang="en-US" sz="1800" dirty="0" smtClean="0">
                <a:latin typeface="Calibri" charset="0"/>
                <a:ea typeface="Calibri" charset="0"/>
                <a:cs typeface="Calibri" charset="0"/>
              </a:rPr>
              <a:t>Capacity building: Foster research within and outside NOAA geared towards our next generation R2O needs</a:t>
            </a:r>
          </a:p>
        </p:txBody>
      </p:sp>
    </p:spTree>
    <p:extLst>
      <p:ext uri="{BB962C8B-B14F-4D97-AF65-F5344CB8AC3E}">
        <p14:creationId xmlns:p14="http://schemas.microsoft.com/office/powerpoint/2010/main" val="15838303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Text Box 19"/>
          <p:cNvSpPr txBox="1">
            <a:spLocks noChangeArrowheads="1"/>
          </p:cNvSpPr>
          <p:nvPr/>
        </p:nvSpPr>
        <p:spPr bwMode="auto">
          <a:xfrm>
            <a:off x="1313168" y="5105400"/>
            <a:ext cx="4249432" cy="1046440"/>
          </a:xfrm>
          <a:prstGeom prst="rect">
            <a:avLst/>
          </a:prstGeom>
          <a:noFill/>
          <a:ln w="9525">
            <a:solidFill>
              <a:schemeClr val="accent1"/>
            </a:solidFill>
            <a:miter lim="800000"/>
            <a:headEnd/>
            <a:tailEnd/>
          </a:ln>
        </p:spPr>
        <p:txBody>
          <a:bodyPr>
            <a:spAutoFit/>
          </a:bodyPr>
          <a:lstStyle/>
          <a:p>
            <a:pPr marL="230188" indent="-230188">
              <a:spcBef>
                <a:spcPts val="600"/>
              </a:spcBef>
              <a:buFont typeface="Arial" pitchFamily="34" charset="0"/>
              <a:buChar char="•"/>
              <a:defRPr/>
            </a:pPr>
            <a:r>
              <a:rPr lang="en-US" dirty="0">
                <a:latin typeface="Calibri" panose="020F0502020204030204" pitchFamily="34" charset="0"/>
              </a:rPr>
              <a:t>Errors cut in half over past 15 </a:t>
            </a:r>
            <a:r>
              <a:rPr lang="en-US" dirty="0" err="1">
                <a:latin typeface="Calibri" panose="020F0502020204030204" pitchFamily="34" charset="0"/>
              </a:rPr>
              <a:t>yr</a:t>
            </a:r>
            <a:endParaRPr lang="en-US" dirty="0">
              <a:latin typeface="Calibri" panose="020F0502020204030204" pitchFamily="34" charset="0"/>
            </a:endParaRPr>
          </a:p>
          <a:p>
            <a:pPr marL="230188" indent="-230188">
              <a:spcBef>
                <a:spcPts val="600"/>
              </a:spcBef>
              <a:buFont typeface="Arial" pitchFamily="34" charset="0"/>
              <a:buChar char="•"/>
              <a:defRPr/>
            </a:pPr>
            <a:r>
              <a:rPr lang="en-US" dirty="0">
                <a:latin typeface="Calibri" panose="020F0502020204030204" pitchFamily="34" charset="0"/>
              </a:rPr>
              <a:t>10-yr improvement - As accurate at 48 h as we were at 24 h in 2000</a:t>
            </a:r>
          </a:p>
        </p:txBody>
      </p:sp>
      <p:sp>
        <p:nvSpPr>
          <p:cNvPr id="14" name="Text Box 19"/>
          <p:cNvSpPr txBox="1">
            <a:spLocks noChangeArrowheads="1"/>
          </p:cNvSpPr>
          <p:nvPr/>
        </p:nvSpPr>
        <p:spPr bwMode="auto">
          <a:xfrm>
            <a:off x="5781675" y="5147628"/>
            <a:ext cx="5580379" cy="754053"/>
          </a:xfrm>
          <a:prstGeom prst="rect">
            <a:avLst/>
          </a:prstGeom>
          <a:noFill/>
          <a:ln w="9525">
            <a:solidFill>
              <a:schemeClr val="accent1"/>
            </a:solidFill>
            <a:miter lim="800000"/>
            <a:headEnd/>
            <a:tailEnd/>
          </a:ln>
        </p:spPr>
        <p:txBody>
          <a:bodyPr wrap="square">
            <a:spAutoFit/>
          </a:bodyPr>
          <a:lstStyle/>
          <a:p>
            <a:pPr marL="230188" indent="-230188">
              <a:spcBef>
                <a:spcPts val="600"/>
              </a:spcBef>
              <a:buFont typeface="Arial"/>
              <a:buChar char="•"/>
              <a:defRPr/>
            </a:pPr>
            <a:r>
              <a:rPr lang="en-US" dirty="0">
                <a:latin typeface="Calibri" panose="020F0502020204030204" pitchFamily="34" charset="0"/>
              </a:rPr>
              <a:t>24-48 h intensity forecast off by 1 category</a:t>
            </a:r>
          </a:p>
          <a:p>
            <a:pPr marL="230188" indent="-230188">
              <a:spcBef>
                <a:spcPts val="600"/>
              </a:spcBef>
              <a:buFont typeface="Arial"/>
              <a:buChar char="•"/>
              <a:defRPr/>
            </a:pPr>
            <a:r>
              <a:rPr lang="en-US" kern="0" dirty="0">
                <a:latin typeface="Calibri" panose="020F0502020204030204" pitchFamily="34" charset="0"/>
                <a:ea typeface="ＭＳ Ｐゴシック"/>
                <a:cs typeface="ＭＳ Ｐゴシック"/>
              </a:rPr>
              <a:t>Some intensity gains since 2008, especially at &gt;48 h</a:t>
            </a:r>
          </a:p>
        </p:txBody>
      </p:sp>
      <p:sp>
        <p:nvSpPr>
          <p:cNvPr id="11" name="Rectangle 2"/>
          <p:cNvSpPr txBox="1">
            <a:spLocks noChangeArrowheads="1"/>
          </p:cNvSpPr>
          <p:nvPr/>
        </p:nvSpPr>
        <p:spPr>
          <a:xfrm>
            <a:off x="1893889" y="157642"/>
            <a:ext cx="8229600" cy="990600"/>
          </a:xfrm>
          <a:prstGeom prst="rect">
            <a:avLst/>
          </a:prstGeom>
        </p:spPr>
        <p:txBody>
          <a:bodyPr/>
          <a:lstStyle>
            <a:lvl1pPr algn="ctr" rtl="0" eaLnBrk="0" fontAlgn="base" hangingPunct="0">
              <a:spcBef>
                <a:spcPct val="0"/>
              </a:spcBef>
              <a:spcAft>
                <a:spcPct val="0"/>
              </a:spcAft>
              <a:defRPr sz="4400">
                <a:solidFill>
                  <a:schemeClr val="tx2"/>
                </a:solidFill>
                <a:latin typeface="+mj-lt"/>
                <a:ea typeface="ＭＳ Ｐゴシック" pitchFamily="34" charset="-128"/>
                <a:cs typeface="+mj-cs"/>
              </a:defRPr>
            </a:lvl1pPr>
            <a:lvl2pPr algn="ctr" rtl="0" eaLnBrk="0" fontAlgn="base" hangingPunct="0">
              <a:spcBef>
                <a:spcPct val="0"/>
              </a:spcBef>
              <a:spcAft>
                <a:spcPct val="0"/>
              </a:spcAft>
              <a:defRPr sz="4400">
                <a:solidFill>
                  <a:schemeClr val="tx2"/>
                </a:solidFill>
                <a:latin typeface="Arial" charset="0"/>
                <a:ea typeface="ＭＳ Ｐゴシック" pitchFamily="34" charset="-128"/>
              </a:defRPr>
            </a:lvl2pPr>
            <a:lvl3pPr algn="ctr" rtl="0" eaLnBrk="0" fontAlgn="base" hangingPunct="0">
              <a:spcBef>
                <a:spcPct val="0"/>
              </a:spcBef>
              <a:spcAft>
                <a:spcPct val="0"/>
              </a:spcAft>
              <a:defRPr sz="4400">
                <a:solidFill>
                  <a:schemeClr val="tx2"/>
                </a:solidFill>
                <a:latin typeface="Arial" charset="0"/>
                <a:ea typeface="ＭＳ Ｐゴシック" pitchFamily="34" charset="-128"/>
              </a:defRPr>
            </a:lvl3pPr>
            <a:lvl4pPr algn="ctr" rtl="0" eaLnBrk="0" fontAlgn="base" hangingPunct="0">
              <a:spcBef>
                <a:spcPct val="0"/>
              </a:spcBef>
              <a:spcAft>
                <a:spcPct val="0"/>
              </a:spcAft>
              <a:defRPr sz="4400">
                <a:solidFill>
                  <a:schemeClr val="tx2"/>
                </a:solidFill>
                <a:latin typeface="Arial" charset="0"/>
                <a:ea typeface="ＭＳ Ｐゴシック" pitchFamily="34" charset="-128"/>
              </a:defRPr>
            </a:lvl4pPr>
            <a:lvl5pPr algn="ctr" rtl="0" eaLnBrk="0" fontAlgn="base" hangingPunct="0">
              <a:spcBef>
                <a:spcPct val="0"/>
              </a:spcBef>
              <a:spcAft>
                <a:spcPct val="0"/>
              </a:spcAft>
              <a:defRPr sz="4400">
                <a:solidFill>
                  <a:schemeClr val="tx2"/>
                </a:solidFill>
                <a:latin typeface="Arial" charset="0"/>
                <a:ea typeface="ＭＳ Ｐゴシック" pitchFamily="34" charset="-128"/>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a:defRPr/>
            </a:pPr>
            <a:r>
              <a:rPr lang="en-US" kern="0" dirty="0">
                <a:solidFill>
                  <a:srgbClr val="FFFF00"/>
                </a:solidFill>
                <a:latin typeface="Calibri" panose="020F0502020204030204" pitchFamily="34" charset="0"/>
              </a:rPr>
              <a:t>Current State of the Art</a:t>
            </a:r>
          </a:p>
        </p:txBody>
      </p:sp>
      <p:sp>
        <p:nvSpPr>
          <p:cNvPr id="23557" name="TextBox 1"/>
          <p:cNvSpPr txBox="1">
            <a:spLocks noChangeArrowheads="1"/>
          </p:cNvSpPr>
          <p:nvPr/>
        </p:nvSpPr>
        <p:spPr bwMode="auto">
          <a:xfrm>
            <a:off x="1731011" y="914400"/>
            <a:ext cx="8686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fontAlgn="base">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a:r>
              <a:rPr lang="en-US" altLang="en-US" sz="2000" b="1" dirty="0">
                <a:latin typeface="Calibri" panose="020F0502020204030204" pitchFamily="34" charset="0"/>
              </a:rPr>
              <a:t>Operational Forecast Performance</a:t>
            </a:r>
          </a:p>
        </p:txBody>
      </p:sp>
      <p:pic>
        <p:nvPicPr>
          <p:cNvPr id="17" name="Picture 1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3432" y="1460500"/>
            <a:ext cx="4742764" cy="3557073"/>
          </a:xfrm>
          <a:prstGeom prst="rect">
            <a:avLst/>
          </a:prstGeom>
          <a:ln>
            <a:solidFill>
              <a:schemeClr val="bg1"/>
            </a:solidFill>
          </a:ln>
        </p:spPr>
      </p:pic>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79162" y="1419555"/>
            <a:ext cx="4797358" cy="3598018"/>
          </a:xfrm>
          <a:prstGeom prst="rect">
            <a:avLst/>
          </a:prstGeom>
          <a:ln>
            <a:solidFill>
              <a:schemeClr val="bg1"/>
            </a:solidFill>
          </a:ln>
        </p:spPr>
      </p:pic>
      <p:sp>
        <p:nvSpPr>
          <p:cNvPr id="2" name="Slide Number Placeholder 1"/>
          <p:cNvSpPr>
            <a:spLocks noGrp="1"/>
          </p:cNvSpPr>
          <p:nvPr>
            <p:ph type="sldNum" sz="quarter" idx="12"/>
          </p:nvPr>
        </p:nvSpPr>
        <p:spPr/>
        <p:txBody>
          <a:bodyPr/>
          <a:lstStyle/>
          <a:p>
            <a:fld id="{D57F1E4F-1CFF-5643-939E-02111984F565}" type="slidenum">
              <a:rPr lang="en-US" smtClean="0"/>
              <a:pPr/>
              <a:t>9</a:t>
            </a:fld>
            <a:endParaRPr lang="en-US" dirty="0"/>
          </a:p>
        </p:txBody>
      </p:sp>
    </p:spTree>
    <p:extLst>
      <p:ext uri="{BB962C8B-B14F-4D97-AF65-F5344CB8AC3E}">
        <p14:creationId xmlns:p14="http://schemas.microsoft.com/office/powerpoint/2010/main" val="200461450"/>
      </p:ext>
    </p:extLst>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HDIonV2</Template>
  <TotalTime>11252</TotalTime>
  <Words>2290</Words>
  <Application>Microsoft Macintosh PowerPoint</Application>
  <PresentationFormat>Widescreen</PresentationFormat>
  <Paragraphs>306</Paragraphs>
  <Slides>26</Slides>
  <Notes>21</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26</vt:i4>
      </vt:variant>
    </vt:vector>
  </HeadingPairs>
  <TitlesOfParts>
    <vt:vector size="42" baseType="lpstr">
      <vt:lpstr>Calibri</vt:lpstr>
      <vt:lpstr>Calibri Light</vt:lpstr>
      <vt:lpstr>Century Gothic</vt:lpstr>
      <vt:lpstr>Helvetica</vt:lpstr>
      <vt:lpstr>Helvetica Light</vt:lpstr>
      <vt:lpstr>ＭＳ Ｐゴシック</vt:lpstr>
      <vt:lpstr>Symbol</vt:lpstr>
      <vt:lpstr>Tahoma</vt:lpstr>
      <vt:lpstr>Times</vt:lpstr>
      <vt:lpstr>Times New Roman</vt:lpstr>
      <vt:lpstr>Wingdings</vt:lpstr>
      <vt:lpstr>Wingdings 3</vt:lpstr>
      <vt:lpstr>宋体</vt:lpstr>
      <vt:lpstr>Arial</vt:lpstr>
      <vt:lpstr>Ion</vt:lpstr>
      <vt:lpstr>Custom Design</vt:lpstr>
      <vt:lpstr>Advances and Challenges in Tropical Cyclone Track, Structure and Intensity Predictions</vt:lpstr>
      <vt:lpstr>PowerPoint Presentation</vt:lpstr>
      <vt:lpstr>PowerPoint Presentation</vt:lpstr>
      <vt:lpstr>PowerPoint Presentation</vt:lpstr>
      <vt:lpstr>HFIP: Specific Metric</vt:lpstr>
      <vt:lpstr>PowerPoint Presentation</vt:lpstr>
      <vt:lpstr>HFIP: Specific Metric</vt:lpstr>
      <vt:lpstr>HFIP: Halving TC Forecast Errors &amp; Improving RI/RW predictions</vt:lpstr>
      <vt:lpstr>PowerPoint Presentation</vt:lpstr>
      <vt:lpstr>PowerPoint Presentation</vt:lpstr>
      <vt:lpstr>PowerPoint Presentation</vt:lpstr>
      <vt:lpstr>PowerPoint Presentation</vt:lpstr>
      <vt:lpstr>GRID DYNAMICS: TELESCOPIC MOVING NESTING </vt:lpstr>
      <vt:lpstr>PowerPoint Presentation</vt:lpstr>
      <vt:lpstr>Challenges: Factors Influencing TC Intensification</vt:lpstr>
      <vt:lpstr>PowerPoint Presentation</vt:lpstr>
      <vt:lpstr>Hurricane Earl (2010): How close are we to reality?</vt:lpstr>
      <vt:lpstr>Hurricane Earl (2012): Large Scale - Vortex Interactions</vt:lpstr>
      <vt:lpstr>Improving TC Predictions over NIO</vt:lpstr>
      <vt:lpstr>PowerPoint Presentation</vt:lpstr>
      <vt:lpstr>PowerPoint Presentation</vt:lpstr>
      <vt:lpstr>PowerPoint Presentation</vt:lpstr>
      <vt:lpstr>HWRF-B: Basin Scale HWRF</vt:lpstr>
      <vt:lpstr>Basin Scale HWRF: Importance of Storm-Storm Interactions</vt:lpstr>
      <vt:lpstr>Suggested Path Forward for TC Forecasting</vt:lpstr>
      <vt:lpstr>PowerPoint Presentation</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sundararaman gopalakrishnan</dc:creator>
  <cp:lastModifiedBy>FDM</cp:lastModifiedBy>
  <cp:revision>1580</cp:revision>
  <dcterms:created xsi:type="dcterms:W3CDTF">2014-08-01T22:34:25Z</dcterms:created>
  <dcterms:modified xsi:type="dcterms:W3CDTF">2016-07-12T15:28:21Z</dcterms:modified>
</cp:coreProperties>
</file>