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xls" ContentType="application/vnd.ms-exce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561" r:id="rId2"/>
    <p:sldId id="601" r:id="rId3"/>
    <p:sldId id="651" r:id="rId4"/>
    <p:sldId id="655" r:id="rId5"/>
    <p:sldId id="630" r:id="rId6"/>
    <p:sldId id="624" r:id="rId7"/>
    <p:sldId id="658" r:id="rId8"/>
    <p:sldId id="659" r:id="rId9"/>
    <p:sldId id="653" r:id="rId10"/>
    <p:sldId id="654" r:id="rId11"/>
    <p:sldId id="660" r:id="rId12"/>
    <p:sldId id="661" r:id="rId1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A50021"/>
    <a:srgbClr val="D1F0D0"/>
    <a:srgbClr val="FD0DFB"/>
    <a:srgbClr val="9999FF"/>
    <a:srgbClr val="FF3300"/>
    <a:srgbClr val="C0C0C0"/>
    <a:srgbClr val="000066"/>
    <a:srgbClr val="6666FF"/>
    <a:srgbClr val="3333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/>
    <p:restoredTop sz="96405" autoAdjust="0"/>
  </p:normalViewPr>
  <p:slideViewPr>
    <p:cSldViewPr snapToGrid="0">
      <p:cViewPr varScale="1">
        <p:scale>
          <a:sx n="122" d="100"/>
          <a:sy n="122" d="100"/>
        </p:scale>
        <p:origin x="1904" y="19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1836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F27DEBDD-BDFF-9C49-9494-6A4EBD8FA7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0510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4838"/>
            <a:ext cx="560705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818E52F-AD2C-554D-854C-D2C491234C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1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7A0757-10F4-D84F-8E7B-379AC22A625C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1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400" dirty="0" smtClean="0">
                <a:latin typeface="Arial" charset="0"/>
              </a:rPr>
              <a:t>Hurricane </a:t>
            </a:r>
            <a:r>
              <a:rPr lang="en-US" sz="1400" dirty="0" err="1" smtClean="0">
                <a:latin typeface="Arial" charset="0"/>
              </a:rPr>
              <a:t>Edouard</a:t>
            </a:r>
            <a:r>
              <a:rPr lang="en-US" sz="1400" dirty="0" smtClean="0">
                <a:latin typeface="Arial" charset="0"/>
              </a:rPr>
              <a:t> 16 September 2014</a:t>
            </a:r>
          </a:p>
        </p:txBody>
      </p:sp>
    </p:spTree>
    <p:extLst>
      <p:ext uri="{BB962C8B-B14F-4D97-AF65-F5344CB8AC3E}">
        <p14:creationId xmlns:p14="http://schemas.microsoft.com/office/powerpoint/2010/main" val="3497369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1000" dirty="0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9D1155-A053-B149-817F-48BBD1DF8516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54966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31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9FAE60B-66CD-314B-BA7A-99967B5AFCD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Images from: http://www.nhc.noaa.gov/verification/verify5.shtml</a:t>
            </a:r>
          </a:p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150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Added 3</a:t>
            </a:r>
            <a:r>
              <a:rPr lang="en-US" baseline="30000" dirty="0" smtClean="0">
                <a:latin typeface="Times New Roman" charset="0"/>
                <a:ea typeface="Times New Roman" charset="0"/>
                <a:cs typeface="Times New Roman" charset="0"/>
              </a:rPr>
              <a:t>rd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nest in 2012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55D3C4-7D4F-B94C-8B5A-629C0C168734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4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 dirty="0" smtClean="0">
                <a:latin typeface="Calibri" charset="0"/>
              </a:rPr>
              <a:t>Map shows flight tracks for all of the NOAA missions (color coded are the flight level winds for the P-3 missions, dropsonde symbols denote G-IV patterns)</a:t>
            </a:r>
          </a:p>
          <a:p>
            <a:pPr>
              <a:defRPr/>
            </a:pPr>
            <a:endParaRPr lang="en-US" dirty="0" smtClean="0">
              <a:latin typeface="Calibri" charset="0"/>
            </a:endParaRPr>
          </a:p>
          <a:p>
            <a:pPr>
              <a:defRPr/>
            </a:pPr>
            <a:r>
              <a:rPr lang="en-US" dirty="0" smtClean="0">
                <a:latin typeface="Calibri" charset="0"/>
              </a:rPr>
              <a:t>Flight track plots courtesy of Tropical Atlantic - http://</a:t>
            </a:r>
            <a:r>
              <a:rPr lang="en-US" dirty="0" err="1" smtClean="0">
                <a:latin typeface="Calibri" charset="0"/>
              </a:rPr>
              <a:t>tropicalatlantic.com</a:t>
            </a:r>
            <a:r>
              <a:rPr lang="en-US" dirty="0" smtClean="0">
                <a:latin typeface="Calibri" charset="0"/>
              </a:rPr>
              <a:t>/recon/</a:t>
            </a:r>
          </a:p>
          <a:p>
            <a:pPr>
              <a:defRPr/>
            </a:pPr>
            <a:r>
              <a:rPr lang="en-US" dirty="0" smtClean="0">
                <a:latin typeface="Calibri" charset="0"/>
              </a:rPr>
              <a:t>Model data available at: http://</a:t>
            </a:r>
            <a:r>
              <a:rPr lang="en-US" dirty="0" err="1" smtClean="0">
                <a:latin typeface="Calibri" charset="0"/>
              </a:rPr>
              <a:t>www.emc.ncep.noaa.gov</a:t>
            </a:r>
            <a:r>
              <a:rPr lang="en-US" dirty="0" smtClean="0">
                <a:latin typeface="Calibri" charset="0"/>
              </a:rPr>
              <a:t>/</a:t>
            </a:r>
            <a:r>
              <a:rPr lang="en-US" dirty="0" err="1" smtClean="0">
                <a:latin typeface="Calibri" charset="0"/>
              </a:rPr>
              <a:t>gc_wmb</a:t>
            </a:r>
            <a:r>
              <a:rPr lang="en-US" dirty="0" smtClean="0">
                <a:latin typeface="Calibri" charset="0"/>
              </a:rPr>
              <a:t>/</a:t>
            </a:r>
            <a:r>
              <a:rPr lang="en-US" dirty="0" err="1" smtClean="0">
                <a:latin typeface="Calibri" charset="0"/>
              </a:rPr>
              <a:t>vxt</a:t>
            </a:r>
            <a:r>
              <a:rPr lang="en-US" dirty="0" smtClean="0">
                <a:latin typeface="Calibri" charset="0"/>
              </a:rPr>
              <a:t>/RT_ATLANTIC/ARTHUR01L/</a:t>
            </a:r>
            <a:endParaRPr lang="en-US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652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NOAA successfully deployed an unmanned aircraft, the Coyote, from a hurricane hunter into the eye of Hurricane </a:t>
            </a:r>
            <a:r>
              <a:rPr lang="en-US" dirty="0" err="1">
                <a:latin typeface="+mn-lt"/>
                <a:ea typeface="+mn-ea"/>
                <a:cs typeface="+mn-cs"/>
              </a:rPr>
              <a:t>Edouard</a:t>
            </a:r>
            <a:r>
              <a:rPr lang="en-US" dirty="0">
                <a:latin typeface="+mn-lt"/>
                <a:ea typeface="+mn-ea"/>
                <a:cs typeface="+mn-cs"/>
              </a:rPr>
              <a:t> last season, and is expanding the use of this small unmanned aircraft. </a:t>
            </a:r>
          </a:p>
          <a:p>
            <a:pPr defTabSz="4658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Planned flights will measure the regions of strongest winds at low altitudes in hurricanes and send that data in real-time to forecasters at the National Hurricane Center. </a:t>
            </a:r>
          </a:p>
          <a:p>
            <a:endParaRPr lang="en-US" dirty="0">
              <a:latin typeface="+mn-lt"/>
              <a:ea typeface="+mn-ea"/>
              <a:cs typeface="+mn-cs"/>
            </a:endParaRPr>
          </a:p>
          <a:p>
            <a:endParaRPr lang="en-US" dirty="0">
              <a:latin typeface="+mn-lt"/>
              <a:ea typeface="+mn-ea"/>
              <a:cs typeface="+mn-cs"/>
            </a:endParaRPr>
          </a:p>
          <a:p>
            <a:r>
              <a:rPr lang="en-US" dirty="0">
                <a:latin typeface="+mn-lt"/>
                <a:ea typeface="+mn-ea"/>
                <a:cs typeface="+mn-cs"/>
              </a:rPr>
              <a:t>NOAA is adding a Doppler wind </a:t>
            </a:r>
            <a:r>
              <a:rPr lang="en-US" dirty="0" err="1">
                <a:latin typeface="+mn-lt"/>
                <a:ea typeface="+mn-ea"/>
                <a:cs typeface="+mn-cs"/>
              </a:rPr>
              <a:t>Lidar</a:t>
            </a:r>
            <a:r>
              <a:rPr lang="en-US" dirty="0">
                <a:latin typeface="+mn-lt"/>
                <a:ea typeface="+mn-ea"/>
                <a:cs typeface="+mn-cs"/>
              </a:rPr>
              <a:t> on the P-3 aircraft used to collect, process and transmit atmospheric data from within a hurricane . </a:t>
            </a:r>
          </a:p>
          <a:p>
            <a:r>
              <a:rPr lang="en-US" dirty="0">
                <a:latin typeface="+mn-lt"/>
                <a:ea typeface="+mn-ea"/>
                <a:cs typeface="+mn-cs"/>
              </a:rPr>
              <a:t>The </a:t>
            </a:r>
            <a:r>
              <a:rPr lang="en-US" dirty="0" err="1">
                <a:latin typeface="+mn-lt"/>
                <a:ea typeface="+mn-ea"/>
                <a:cs typeface="+mn-cs"/>
              </a:rPr>
              <a:t>Lidar</a:t>
            </a:r>
            <a:r>
              <a:rPr lang="en-US" dirty="0">
                <a:latin typeface="+mn-lt"/>
                <a:ea typeface="+mn-ea"/>
                <a:cs typeface="+mn-cs"/>
              </a:rPr>
              <a:t> will complement the P-3 tail Doppler radar allowing NOAA to sample the winds inside the hurricane, even within the clear eye, that may be driving hurricane intensity changes.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371AD-3B80-9741-9061-149DB38629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5383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136" tIns="44069" rIns="88136" bIns="44069"/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57066" indent="-291179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64717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30604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96491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/>
            <a:r>
              <a:rPr lang="en-US" sz="1800"/>
              <a:t>AOML Program Review</a:t>
            </a:r>
          </a:p>
          <a:p>
            <a:pPr eaLnBrk="1"/>
            <a:endParaRPr lang="en-US" sz="1800"/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136" tIns="44069" rIns="88136" bIns="44069"/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57066" indent="-291179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64717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30604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96491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/>
            <a:fld id="{1A919477-5BDF-624E-B1BD-19DEAAEE53AD}" type="datetime1">
              <a:rPr lang="en-US" sz="1800"/>
              <a:pPr eaLnBrk="1"/>
              <a:t>7/6/16</a:t>
            </a:fld>
            <a:endParaRPr lang="en-US" sz="1800"/>
          </a:p>
        </p:txBody>
      </p:sp>
      <p:sp>
        <p:nvSpPr>
          <p:cNvPr id="46083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136" tIns="44069" rIns="88136" bIns="44069"/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57066" indent="-291179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64717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30604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96491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/>
            <a:fld id="{3F3347F5-78D2-1846-8A22-43E77E5D2CD5}" type="slidenum">
              <a:rPr lang="en-US" sz="1800"/>
              <a:pPr eaLnBrk="1"/>
              <a:t>9</a:t>
            </a:fld>
            <a:endParaRPr lang="en-US" sz="1800"/>
          </a:p>
        </p:txBody>
      </p:sp>
      <p:sp>
        <p:nvSpPr>
          <p:cNvPr id="46084" name="Rectangle 7"/>
          <p:cNvSpPr txBox="1">
            <a:spLocks noGrp="1" noChangeArrowheads="1"/>
          </p:cNvSpPr>
          <p:nvPr/>
        </p:nvSpPr>
        <p:spPr bwMode="auto">
          <a:xfrm>
            <a:off x="3970938" y="8828352"/>
            <a:ext cx="3037840" cy="466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4" tIns="45707" rIns="91414" bIns="45707" anchor="b"/>
          <a:lstStyle>
            <a:lvl1pPr defTabSz="947738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defTabSz="947738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defTabSz="947738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defTabSz="947738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defTabSz="947738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algn="r" eaLnBrk="1" hangingPunct="1"/>
            <a:fld id="{980837F9-A08D-FB48-846F-84A89F6A575C}" type="slidenum">
              <a:rPr lang="en-US" sz="1100">
                <a:solidFill>
                  <a:schemeClr val="tx1"/>
                </a:solidFill>
              </a:rPr>
              <a:pPr algn="r" eaLnBrk="1" hangingPunct="1"/>
              <a:t>9</a:t>
            </a:fld>
            <a:endParaRPr lang="en-US" sz="1100">
              <a:solidFill>
                <a:schemeClr val="tx1"/>
              </a:solidFill>
            </a:endParaRPr>
          </a:p>
        </p:txBody>
      </p:sp>
      <p:sp>
        <p:nvSpPr>
          <p:cNvPr id="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0" cy="0"/>
          </a:xfrm>
          <a:ln/>
        </p:spPr>
      </p:sp>
      <p:sp>
        <p:nvSpPr>
          <p:cNvPr id="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=""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Since 15 May 2010 HRD has maintained our Blog on </a:t>
            </a:r>
            <a:r>
              <a:rPr lang="en-US" dirty="0" err="1" smtClean="0">
                <a:latin typeface="Arial" charset="0"/>
              </a:rPr>
              <a:t>Wordpress</a:t>
            </a:r>
            <a:r>
              <a:rPr lang="en-US" dirty="0" smtClean="0">
                <a:latin typeface="Arial" charset="0"/>
              </a:rPr>
              <a:t> which supports a RSS feed, Twitter, and Facebook accounts. </a:t>
            </a:r>
          </a:p>
          <a:p>
            <a:pPr eaLnBrk="1" hangingPunct="1">
              <a:defRPr/>
            </a:pPr>
            <a:endParaRPr lang="en-US" dirty="0" smtClean="0">
              <a:latin typeface="Arial" charset="0"/>
            </a:endParaRPr>
          </a:p>
          <a:p>
            <a:pPr eaLnBrk="1" hangingPunct="1">
              <a:defRPr/>
            </a:pPr>
            <a:r>
              <a:rPr lang="en-US" dirty="0" err="1" smtClean="0">
                <a:latin typeface="Arial" charset="0"/>
              </a:rPr>
              <a:t>Wordpress</a:t>
            </a:r>
            <a:r>
              <a:rPr lang="en-US" dirty="0" smtClean="0">
                <a:latin typeface="Arial" charset="0"/>
              </a:rPr>
              <a:t> Stats: 1,374 posts (18-19 posts per month), 314 comments. Most posts are during the hurricane season where we post our updates on field activities whenever we are operating.</a:t>
            </a:r>
          </a:p>
          <a:p>
            <a:pPr eaLnBrk="1" hangingPunct="1">
              <a:defRPr/>
            </a:pPr>
            <a:endParaRPr lang="en-US" dirty="0" smtClean="0">
              <a:latin typeface="Arial" charset="0"/>
            </a:endParaRPr>
          </a:p>
          <a:p>
            <a:pPr eaLnBrk="1" hangingPunct="1">
              <a:defRPr/>
            </a:pPr>
            <a:r>
              <a:rPr lang="en-US" dirty="0" err="1" smtClean="0">
                <a:latin typeface="Arial" charset="0"/>
              </a:rPr>
              <a:t>Wordpress</a:t>
            </a:r>
            <a:r>
              <a:rPr lang="en-US" dirty="0" smtClean="0">
                <a:latin typeface="Arial" charset="0"/>
              </a:rPr>
              <a:t> Blog Views by Month and Year</a:t>
            </a:r>
          </a:p>
          <a:p>
            <a:pPr eaLnBrk="1">
              <a:defRPr/>
            </a:pPr>
            <a:endParaRPr lang="en-US" sz="1200" b="1" kern="1200" dirty="0" smtClean="0">
              <a:solidFill>
                <a:schemeClr val="tx1"/>
              </a:solidFill>
              <a:latin typeface="Arial" pitchFamily="-65" charset="0"/>
              <a:ea typeface="ＭＳ Ｐゴシック" pitchFamily="-111" charset="-128"/>
              <a:cs typeface="ＭＳ Ｐゴシック" pitchFamily="-111" charset="-128"/>
            </a:endParaRPr>
          </a:p>
          <a:p>
            <a:pPr eaLnBrk="1">
              <a:defRPr/>
            </a:pPr>
            <a:r>
              <a:rPr lang="en-US" b="1" dirty="0" smtClean="0"/>
              <a:t>	Jan 	Feb 	Mar 	Apr 	May 	Jun 	Jul 	Aug 	Sep 	Oct 	Nov 	Dec	Total 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dirty="0" smtClean="0">
                <a:effectLst/>
              </a:rPr>
              <a:t>    					152	752	1,791	3,457	5,523	2,051	1,478	1,020	</a:t>
            </a:r>
            <a:r>
              <a:rPr lang="en-US" dirty="0" smtClean="0"/>
              <a:t>16,224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dirty="0" smtClean="0"/>
              <a:t>  	</a:t>
            </a:r>
            <a:r>
              <a:rPr lang="en-US" dirty="0" smtClean="0">
                <a:effectLst/>
              </a:rPr>
              <a:t>1,028	927	1,152	1,143	1,417	1,495	1,958	7,166	2,616	1,887	1,659	1,231	</a:t>
            </a:r>
            <a:r>
              <a:rPr lang="en-US" dirty="0" smtClean="0"/>
              <a:t>23,679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baseline="0" dirty="0" smtClean="0">
                <a:effectLst/>
              </a:rPr>
              <a:t> 	</a:t>
            </a:r>
            <a:r>
              <a:rPr lang="en-US" dirty="0" smtClean="0">
                <a:effectLst/>
              </a:rPr>
              <a:t>1,139	1,179	1,305	1,456	1,753	1,855	1,911	14,451	4,537	5,301	3,181	2,770	</a:t>
            </a:r>
            <a:r>
              <a:rPr lang="en-US" dirty="0" smtClean="0"/>
              <a:t>40,838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baseline="0" dirty="0" smtClean="0">
                <a:effectLst/>
              </a:rPr>
              <a:t>  	</a:t>
            </a:r>
            <a:r>
              <a:rPr lang="en-US" dirty="0" smtClean="0">
                <a:effectLst/>
              </a:rPr>
              <a:t>3,701	1,881	1,687	1,323	2,261	1,739	2,622	4,618	7,277	1,369	1,166	1,293	</a:t>
            </a:r>
            <a:r>
              <a:rPr lang="en-US" dirty="0" smtClean="0"/>
              <a:t>30,937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baseline="0" dirty="0" smtClean="0">
                <a:effectLst/>
              </a:rPr>
              <a:t>  	</a:t>
            </a:r>
            <a:r>
              <a:rPr lang="en-US" dirty="0" smtClean="0">
                <a:effectLst/>
              </a:rPr>
              <a:t>1,591	1,493	1,456	1,607	1,739	2,389	3,768	4,748	4,591	3,315	2,268	2,428	</a:t>
            </a:r>
            <a:r>
              <a:rPr lang="en-US" dirty="0" smtClean="0"/>
              <a:t>31,393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dirty="0" smtClean="0">
                <a:effectLst/>
              </a:rPr>
              <a:t> 	1,913	1,880	1,863	2,284	2,403	2,732	3,230	7,317	6,322	6,955	2,265	1,732	</a:t>
            </a:r>
            <a:r>
              <a:rPr lang="en-US" dirty="0" smtClean="0"/>
              <a:t>40,896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baseline="0" dirty="0" smtClean="0">
                <a:effectLst/>
              </a:rPr>
              <a:t> 	</a:t>
            </a:r>
            <a:r>
              <a:rPr lang="en-US" dirty="0" smtClean="0">
                <a:effectLst/>
              </a:rPr>
              <a:t>2,009	2,157	2,752	1,096									</a:t>
            </a:r>
            <a:r>
              <a:rPr lang="en-US" dirty="0" smtClean="0"/>
              <a:t>8,014</a:t>
            </a: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									</a:t>
            </a:r>
          </a:p>
          <a:p>
            <a:pPr eaLnBrk="1"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Since late September 2013 HRD has tracked web pages using Google Analytics:</a:t>
            </a:r>
          </a:p>
          <a:p>
            <a:pPr eaLnBrk="1"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HRD Web site Stats: Since late September 2013 a total of 188,460 visits or 47,000 visits per month with 383,873 page views</a:t>
            </a:r>
          </a:p>
          <a:p>
            <a:pPr eaLnBrk="1">
              <a:defRPr/>
            </a:pPr>
            <a:endParaRPr lang="en-US" sz="1200" kern="1200" dirty="0" smtClean="0">
              <a:solidFill>
                <a:schemeClr val="tx1"/>
              </a:solidFill>
              <a:latin typeface="Arial" pitchFamily="-65" charset="0"/>
              <a:ea typeface="ＭＳ Ｐゴシック" pitchFamily="-111" charset="-128"/>
              <a:cs typeface="ＭＳ Ｐゴシック" pitchFamily="-111" charset="-128"/>
            </a:endParaRPr>
          </a:p>
          <a:p>
            <a:pPr eaLnBrk="1"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Twitter Stats: 1,666 tweets of which 1,126 are directly from the </a:t>
            </a:r>
            <a:r>
              <a:rPr lang="en-US" sz="1200" kern="1200" dirty="0" err="1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Wordpress</a:t>
            </a: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 Blog and the rest from “Tweets from the Eye” which we do directly to Twitter from the NOAA aircraft during missions. “Tweets from the Eye” are a very effective and popular outreach tool helping educate the Public to what NOAA does. </a:t>
            </a:r>
          </a:p>
          <a:p>
            <a:pPr eaLnBrk="1" hangingPunct="1">
              <a:defRPr/>
            </a:pPr>
            <a:endParaRPr lang="en-US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883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50CB63-0F78-0F4D-BEA5-D284EC2C4C37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10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809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ept of Commerce Seal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37263"/>
            <a:ext cx="825500" cy="820737"/>
          </a:xfrm>
          <a:prstGeom prst="rect">
            <a:avLst/>
          </a:prstGeom>
          <a:noFill/>
          <a:effectLst>
            <a:outerShdw blurRad="63500" dist="37026" dir="799888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5" name="Picture 10" descr="NOAA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6065838"/>
            <a:ext cx="762000" cy="762000"/>
          </a:xfrm>
          <a:prstGeom prst="rect">
            <a:avLst/>
          </a:prstGeom>
          <a:noFill/>
          <a:effectLst>
            <a:outerShdw blurRad="63500" dist="37026" dir="7998880" algn="ctr" rotWithShape="0">
              <a:schemeClr val="bg2">
                <a:alpha val="50000"/>
              </a:schemeClr>
            </a:outerShdw>
          </a:effectLst>
        </p:spPr>
      </p:pic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5029200"/>
            <a:ext cx="6400800" cy="1828800"/>
          </a:xfrm>
          <a:effectLst>
            <a:outerShdw blurRad="63500" dist="17961" dir="2700000" algn="ctr" rotWithShape="0">
              <a:schemeClr val="tx1">
                <a:alpha val="50000"/>
              </a:schemeClr>
            </a:outerShdw>
          </a:effectLst>
        </p:spPr>
        <p:txBody>
          <a:bodyPr lIns="182880"/>
          <a:lstStyle>
            <a:lvl1pPr algn="r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defRPr sz="16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6248400" cy="2057400"/>
          </a:xfrm>
          <a:effectLst>
            <a:outerShdw blurRad="63500" dist="17961" dir="2700000" algn="ctr" rotWithShape="0">
              <a:schemeClr val="tx1">
                <a:alpha val="50000"/>
              </a:schemeClr>
            </a:outerShdw>
          </a:effectLst>
        </p:spPr>
        <p:txBody>
          <a:bodyPr lIns="274320" rIns="91440"/>
          <a:lstStyle>
            <a:lvl1pPr algn="l">
              <a:defRPr sz="6000"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219200" y="4135111"/>
            <a:ext cx="11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/>
                <a:cs typeface="Arial"/>
              </a:rPr>
              <a:t>Hurricane Joaquin</a:t>
            </a:r>
            <a:endParaRPr lang="en-US" sz="1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629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629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3434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43434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6" Type="http://schemas.openxmlformats.org/officeDocument/2006/relationships/image" Target="../media/image4.jpeg"/><Relationship Id="rId17" Type="http://schemas.openxmlformats.org/officeDocument/2006/relationships/image" Target="../media/image5.jpeg"/><Relationship Id="rId18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531813" y="6646863"/>
            <a:ext cx="8112125" cy="1587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7696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45720" rIns="18288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16063"/>
            <a:ext cx="8839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29" name="Picture 7" descr="Dept of Commerce Seal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8" y="6630988"/>
            <a:ext cx="2286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8" descr="NOAA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294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"/>
          <p:cNvSpPr>
            <a:spLocks noChangeArrowheads="1"/>
          </p:cNvSpPr>
          <p:nvPr userDrawn="1"/>
        </p:nvSpPr>
        <p:spPr bwMode="auto">
          <a:xfrm>
            <a:off x="3047229" y="6350000"/>
            <a:ext cx="44989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sz="1200" b="1" dirty="0" smtClean="0">
                <a:solidFill>
                  <a:schemeClr val="accent2"/>
                </a:solidFill>
              </a:rPr>
              <a:t>NOAA</a:t>
            </a:r>
            <a:r>
              <a:rPr lang="en-US" sz="1200" b="1" baseline="0" dirty="0" smtClean="0">
                <a:solidFill>
                  <a:schemeClr val="accent2"/>
                </a:solidFill>
              </a:rPr>
              <a:t> </a:t>
            </a:r>
            <a:r>
              <a:rPr lang="en-US" sz="1200" b="1" dirty="0" smtClean="0">
                <a:solidFill>
                  <a:schemeClr val="accent2"/>
                </a:solidFill>
              </a:rPr>
              <a:t>Hurricane </a:t>
            </a:r>
            <a:r>
              <a:rPr lang="en-US" sz="1200" b="1" dirty="0">
                <a:solidFill>
                  <a:schemeClr val="accent2"/>
                </a:solidFill>
              </a:rPr>
              <a:t>Forecast Improvement Project</a:t>
            </a:r>
            <a:r>
              <a:rPr lang="en-US" sz="1200" dirty="0">
                <a:solidFill>
                  <a:schemeClr val="accent2"/>
                </a:solidFill>
              </a:rPr>
              <a:t> </a:t>
            </a:r>
            <a:br>
              <a:rPr lang="en-US" sz="1200" dirty="0">
                <a:solidFill>
                  <a:schemeClr val="accent2"/>
                </a:solidFill>
              </a:rPr>
            </a:br>
            <a:r>
              <a:rPr lang="en-US" sz="1200" dirty="0">
                <a:solidFill>
                  <a:schemeClr val="accent2"/>
                </a:solidFill>
              </a:rPr>
              <a:t> </a:t>
            </a:r>
            <a:r>
              <a:rPr lang="en-US" sz="1100" i="1" dirty="0">
                <a:solidFill>
                  <a:schemeClr val="accent2"/>
                </a:solidFill>
              </a:rPr>
              <a:t>Meeting the Nation’s Needs</a:t>
            </a:r>
          </a:p>
        </p:txBody>
      </p:sp>
      <p:pic>
        <p:nvPicPr>
          <p:cNvPr id="9" name="Picture 19" descr="katrina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663" y="6400800"/>
            <a:ext cx="457200" cy="465138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pic>
        <p:nvPicPr>
          <p:cNvPr id="10" name="Picture 20" descr="Hurricane_Hunter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9900" y="6400800"/>
            <a:ext cx="457200" cy="457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pic>
        <p:nvPicPr>
          <p:cNvPr id="11" name="Picture 21" descr="ivan4x4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6400800"/>
            <a:ext cx="457200" cy="457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sp>
        <p:nvSpPr>
          <p:cNvPr id="14" name="TextBox 13"/>
          <p:cNvSpPr txBox="1"/>
          <p:nvPr userDrawn="1"/>
        </p:nvSpPr>
        <p:spPr>
          <a:xfrm>
            <a:off x="7685088" y="6453188"/>
            <a:ext cx="1420812" cy="33813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defRPr/>
            </a:pPr>
            <a:fld id="{F4705DBA-87EF-CD41-B172-02CB07F22199}" type="slidenum">
              <a:rPr lang="en-US" sz="1600"/>
              <a:pPr algn="r">
                <a:defRPr/>
              </a:pPr>
              <a:t>‹#›</a:t>
            </a:fld>
            <a:endParaRPr lang="en-US" sz="1600" dirty="0"/>
          </a:p>
        </p:txBody>
      </p:sp>
      <p:sp>
        <p:nvSpPr>
          <p:cNvPr id="12" name="Rectangle 2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1295400"/>
          </a:xfrm>
          <a:prstGeom prst="rect">
            <a:avLst/>
          </a:prstGeom>
          <a:gradFill flip="none" rotWithShape="1">
            <a:gsLst>
              <a:gs pos="93000">
                <a:schemeClr val="accent2">
                  <a:lumMod val="60000"/>
                  <a:lumOff val="40000"/>
                </a:schemeClr>
              </a:gs>
              <a:gs pos="83000">
                <a:schemeClr val="accent2">
                  <a:lumMod val="75000"/>
                </a:scheme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chemeClr val="bg1">
                <a:alpha val="74998"/>
              </a:schemeClr>
            </a:outerShdw>
          </a:effectLst>
        </p:spPr>
        <p:txBody>
          <a:bodyPr rIns="182880" anchor="ctr">
            <a:prstTxWarp prst="textNoShape">
              <a:avLst/>
            </a:prstTxWarp>
          </a:bodyPr>
          <a:lstStyle/>
          <a:p>
            <a:pPr eaLnBrk="0" hangingPunct="0">
              <a:lnSpc>
                <a:spcPct val="85000"/>
              </a:lnSpc>
              <a:defRPr/>
            </a:pPr>
            <a:endParaRPr lang="en-US" sz="5400" kern="0" dirty="0">
              <a:solidFill>
                <a:schemeClr val="bg1"/>
              </a:solidFill>
              <a:latin typeface="Arial"/>
              <a:cs typeface="ＭＳ Ｐゴシック" pitchFamily="-112" charset="-128"/>
            </a:endParaRPr>
          </a:p>
        </p:txBody>
      </p:sp>
      <p:pic>
        <p:nvPicPr>
          <p:cNvPr id="3" name="Picture 2" descr="Screen Shot 2014-10-22 at 11.52.27 AM.png"/>
          <p:cNvPicPr>
            <a:picLocks noChangeAspect="1"/>
          </p:cNvPicPr>
          <p:nvPr userDrawn="1"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4099" y="-64874"/>
            <a:ext cx="1479901" cy="14467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2" r:id="rId1"/>
    <p:sldLayoutId id="2147484411" r:id="rId2"/>
    <p:sldLayoutId id="2147484412" r:id="rId3"/>
    <p:sldLayoutId id="2147484413" r:id="rId4"/>
    <p:sldLayoutId id="2147484414" r:id="rId5"/>
    <p:sldLayoutId id="2147484415" r:id="rId6"/>
    <p:sldLayoutId id="2147484416" r:id="rId7"/>
    <p:sldLayoutId id="2147484417" r:id="rId8"/>
    <p:sldLayoutId id="2147484418" r:id="rId9"/>
    <p:sldLayoutId id="2147484419" r:id="rId10"/>
    <p:sldLayoutId id="2147484420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/>
          <a:ea typeface="ＭＳ Ｐゴシック" charset="-128"/>
          <a:cs typeface="ＭＳ Ｐゴシック" pitchFamily="-112" charset="-128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9pPr>
    </p:titleStyle>
    <p:bodyStyle>
      <a:lvl1pPr marL="342900" indent="-342900" algn="l" rtl="0" eaLnBrk="0" fontAlgn="base" hangingPunct="0">
        <a:spcBef>
          <a:spcPct val="75000"/>
        </a:spcBef>
        <a:spcAft>
          <a:spcPct val="0"/>
        </a:spcAft>
        <a:defRPr sz="2800">
          <a:solidFill>
            <a:schemeClr val="tx1"/>
          </a:solidFill>
          <a:latin typeface="Arial"/>
          <a:ea typeface="ＭＳ Ｐゴシック" charset="-128"/>
          <a:cs typeface="ＭＳ Ｐゴシック" pitchFamily="-112" charset="-128"/>
        </a:defRPr>
      </a:lvl1pPr>
      <a:lvl2pPr marL="514350" indent="-285750" algn="l" rtl="0" eaLnBrk="0" fontAlgn="base" hangingPunct="0">
        <a:spcBef>
          <a:spcPct val="0"/>
        </a:spcBef>
        <a:spcAft>
          <a:spcPct val="0"/>
        </a:spcAft>
        <a:buClr>
          <a:schemeClr val="accent2"/>
        </a:buClr>
        <a:buFont typeface="Arial" charset="0"/>
        <a:buChar char="•"/>
        <a:defRPr sz="2400"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3333FF"/>
        </a:buClr>
        <a:buSzPct val="95000"/>
        <a:buFont typeface="Courier New" charset="0"/>
        <a:buChar char="o"/>
        <a:defRPr sz="2000"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3pPr>
      <a:lvl4pPr marL="13716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4pPr>
      <a:lvl5pPr marL="1828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5pPr>
      <a:lvl6pPr marL="2286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6pPr>
      <a:lvl7pPr marL="2743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7pPr>
      <a:lvl8pPr marL="3200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8pPr>
      <a:lvl9pPr marL="3657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14.png"/><Relationship Id="rId5" Type="http://schemas.openxmlformats.org/officeDocument/2006/relationships/hyperlink" Target="http://www.emc.ncep.noaa.gov/gc_wmb/vxt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.jpeg"/><Relationship Id="rId12" Type="http://schemas.openxmlformats.org/officeDocument/2006/relationships/image" Target="../media/image31.jpeg"/><Relationship Id="rId13" Type="http://schemas.openxmlformats.org/officeDocument/2006/relationships/image" Target="../media/image32.jpeg"/><Relationship Id="rId14" Type="http://schemas.openxmlformats.org/officeDocument/2006/relationships/image" Target="../media/image33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Microsoft_Excel_97_-_2004_Worksheet1.xls"/><Relationship Id="rId5" Type="http://schemas.openxmlformats.org/officeDocument/2006/relationships/image" Target="../media/image24.emf"/><Relationship Id="rId6" Type="http://schemas.openxmlformats.org/officeDocument/2006/relationships/image" Target="../media/image25.jpeg"/><Relationship Id="rId7" Type="http://schemas.openxmlformats.org/officeDocument/2006/relationships/image" Target="../media/image26.jpe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0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2027238" y="5469601"/>
            <a:ext cx="7116762" cy="1327557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2200" b="1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Frank </a:t>
            </a:r>
            <a:r>
              <a:rPr lang="en-US" sz="22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Marks</a:t>
            </a:r>
          </a:p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22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HFIP Research Lead</a:t>
            </a:r>
          </a:p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22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AOML/Hurricane Research Division</a:t>
            </a:r>
            <a:r>
              <a:rPr lang="en-US" sz="20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/>
            </a:r>
            <a:br>
              <a:rPr lang="en-US" sz="20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</a:br>
            <a:r>
              <a:rPr lang="en-US" sz="18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7 July 2016</a:t>
            </a:r>
            <a:endParaRPr lang="en-US" sz="1800" b="1" dirty="0"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/>
              <a:ea typeface="Arial" pitchFamily="-111" charset="0"/>
              <a:cs typeface="Arial"/>
            </a:endParaRP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-2716" y="3800"/>
            <a:ext cx="8536892" cy="1494629"/>
          </a:xfrm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cs typeface="Arial"/>
              </a:rPr>
              <a:t>NOAA’s </a:t>
            </a:r>
            <a:r>
              <a:rPr lang="en-US" dirty="0">
                <a:cs typeface="Arial"/>
              </a:rPr>
              <a:t>Hurricane </a:t>
            </a:r>
            <a:r>
              <a:rPr lang="en-US" dirty="0" smtClean="0">
                <a:cs typeface="Arial"/>
              </a:rPr>
              <a:t>Forecast Improvement Project - HFIP</a:t>
            </a:r>
            <a:endParaRPr lang="en-US" dirty="0">
              <a:ea typeface="Calibri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427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1053" y="453909"/>
            <a:ext cx="5879077" cy="1215448"/>
          </a:xfrm>
          <a:effectLst>
            <a:outerShdw blurRad="111125" dist="38100" dir="2700000">
              <a:srgbClr val="000000">
                <a:alpha val="55000"/>
              </a:srgbClr>
            </a:outerShdw>
          </a:effectLst>
        </p:spPr>
        <p:txBody>
          <a:bodyPr/>
          <a:lstStyle/>
          <a:p>
            <a:pPr algn="l" eaLnBrk="1" hangingPunct="1">
              <a:defRPr/>
            </a:pPr>
            <a:r>
              <a:rPr lang="en-US" dirty="0">
                <a:latin typeface="Arial"/>
                <a:ea typeface="+mj-ea"/>
                <a:cs typeface="Arial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59705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948863" cy="1371600"/>
          </a:xfrm>
        </p:spPr>
        <p:txBody>
          <a:bodyPr/>
          <a:lstStyle/>
          <a:p>
            <a:r>
              <a:rPr lang="en-US" dirty="0" smtClean="0">
                <a:ea typeface="Arial"/>
                <a:cs typeface="Arial"/>
                <a:sym typeface="Arial"/>
              </a:rPr>
              <a:t>HWRF </a:t>
            </a:r>
            <a:r>
              <a:rPr lang="en-US" dirty="0">
                <a:ea typeface="Arial"/>
                <a:cs typeface="Arial"/>
                <a:sym typeface="Arial"/>
              </a:rPr>
              <a:t>issues in </a:t>
            </a:r>
            <a:r>
              <a:rPr lang="en-US" dirty="0" smtClean="0">
                <a:ea typeface="Arial"/>
                <a:cs typeface="Arial"/>
                <a:sym typeface="Arial"/>
              </a:rPr>
              <a:t>2015</a:t>
            </a:r>
            <a:endParaRPr lang="en-US" dirty="0"/>
          </a:p>
        </p:txBody>
      </p:sp>
      <p:pic>
        <p:nvPicPr>
          <p:cNvPr id="4" name="Shape 24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65061" y="1320712"/>
            <a:ext cx="3337255" cy="2866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2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2490" y="4054408"/>
            <a:ext cx="3532774" cy="255365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246"/>
          <p:cNvSpPr/>
          <p:nvPr/>
        </p:nvSpPr>
        <p:spPr>
          <a:xfrm>
            <a:off x="6571407" y="3356292"/>
            <a:ext cx="1210456" cy="398701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Joaquin</a:t>
            </a:r>
          </a:p>
        </p:txBody>
      </p:sp>
      <p:pic>
        <p:nvPicPr>
          <p:cNvPr id="7" name="Shape 247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211" y="1331495"/>
            <a:ext cx="2759242" cy="2738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248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353" y="4079231"/>
            <a:ext cx="3379680" cy="235138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249"/>
          <p:cNvSpPr/>
          <p:nvPr/>
        </p:nvSpPr>
        <p:spPr>
          <a:xfrm>
            <a:off x="1975425" y="2494528"/>
            <a:ext cx="819198" cy="398701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Erica</a:t>
            </a:r>
          </a:p>
        </p:txBody>
      </p:sp>
      <p:sp>
        <p:nvSpPr>
          <p:cNvPr id="10" name="Shape 251"/>
          <p:cNvSpPr/>
          <p:nvPr/>
        </p:nvSpPr>
        <p:spPr>
          <a:xfrm>
            <a:off x="5485932" y="5665419"/>
            <a:ext cx="1184655" cy="565641"/>
          </a:xfrm>
          <a:prstGeom prst="ellipse">
            <a:avLst/>
          </a:prstGeom>
          <a:noFill/>
          <a:ln w="25400" cap="flat" cmpd="sng">
            <a:solidFill>
              <a:srgbClr val="F1292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252"/>
          <p:cNvSpPr/>
          <p:nvPr/>
        </p:nvSpPr>
        <p:spPr>
          <a:xfrm>
            <a:off x="1677790" y="4831120"/>
            <a:ext cx="2116168" cy="948113"/>
          </a:xfrm>
          <a:prstGeom prst="ellipse">
            <a:avLst/>
          </a:prstGeom>
          <a:noFill/>
          <a:ln w="25400" cap="flat" cmpd="sng">
            <a:solidFill>
              <a:srgbClr val="F1292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Shape 253"/>
          <p:cNvSpPr/>
          <p:nvPr/>
        </p:nvSpPr>
        <p:spPr>
          <a:xfrm>
            <a:off x="1176602" y="2839499"/>
            <a:ext cx="1294045" cy="599727"/>
          </a:xfrm>
          <a:prstGeom prst="ellipse">
            <a:avLst/>
          </a:prstGeom>
          <a:noFill/>
          <a:ln w="25400" cap="flat" cmpd="sng">
            <a:solidFill>
              <a:srgbClr val="F1292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Shape 254"/>
          <p:cNvSpPr/>
          <p:nvPr/>
        </p:nvSpPr>
        <p:spPr>
          <a:xfrm>
            <a:off x="5670528" y="2008696"/>
            <a:ext cx="607242" cy="1033316"/>
          </a:xfrm>
          <a:prstGeom prst="ellipse">
            <a:avLst/>
          </a:prstGeom>
          <a:noFill/>
          <a:ln w="25400" cap="flat" cmpd="sng">
            <a:solidFill>
              <a:srgbClr val="F1292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913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948863" cy="1371600"/>
          </a:xfrm>
        </p:spPr>
        <p:txBody>
          <a:bodyPr/>
          <a:lstStyle/>
          <a:p>
            <a:r>
              <a:rPr lang="en-US" dirty="0" smtClean="0">
                <a:ea typeface="Arial"/>
                <a:cs typeface="Arial"/>
                <a:sym typeface="Arial"/>
              </a:rPr>
              <a:t>HWRF </a:t>
            </a:r>
            <a:r>
              <a:rPr lang="en-US" dirty="0">
                <a:ea typeface="Arial"/>
                <a:cs typeface="Arial"/>
                <a:sym typeface="Arial"/>
              </a:rPr>
              <a:t>issues in </a:t>
            </a:r>
            <a:r>
              <a:rPr lang="en-US" dirty="0" smtClean="0">
                <a:ea typeface="Arial"/>
                <a:cs typeface="Arial"/>
                <a:sym typeface="Arial"/>
              </a:rPr>
              <a:t>2015</a:t>
            </a:r>
            <a:endParaRPr lang="en-US" dirty="0"/>
          </a:p>
        </p:txBody>
      </p:sp>
      <p:pic>
        <p:nvPicPr>
          <p:cNvPr id="14" name="Shape 259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0587" y="3978558"/>
            <a:ext cx="3607125" cy="2478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2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200" y="1321518"/>
            <a:ext cx="3631357" cy="2876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262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0587" y="1320339"/>
            <a:ext cx="3607125" cy="291752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264"/>
          <p:cNvSpPr/>
          <p:nvPr/>
        </p:nvSpPr>
        <p:spPr>
          <a:xfrm>
            <a:off x="6028698" y="1819882"/>
            <a:ext cx="743996" cy="1918439"/>
          </a:xfrm>
          <a:prstGeom prst="ellipse">
            <a:avLst/>
          </a:prstGeom>
          <a:noFill/>
          <a:ln w="25400" cap="flat" cmpd="sng">
            <a:solidFill>
              <a:srgbClr val="F1292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Shape 265"/>
          <p:cNvSpPr/>
          <p:nvPr/>
        </p:nvSpPr>
        <p:spPr>
          <a:xfrm>
            <a:off x="593716" y="4458038"/>
            <a:ext cx="3735110" cy="1668090"/>
          </a:xfrm>
          <a:prstGeom prst="rect">
            <a:avLst/>
          </a:prstGeom>
          <a:noFill/>
          <a:ln>
            <a:noFill/>
          </a:ln>
        </p:spPr>
        <p:txBody>
          <a:bodyPr lIns="76200" tIns="76200" rIns="76200" bIns="76200" anchor="t" anchorCtr="0">
            <a:noAutofit/>
          </a:bodyPr>
          <a:lstStyle/>
          <a:p>
            <a:pPr marL="200526" marR="0" lvl="0" indent="-2005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HWRF captured some of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 in 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Patricia intensifying period;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1900-2300 UTC</a:t>
            </a:r>
            <a:endParaRPr lang="en-US"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00526" marR="0" lvl="0" indent="-200526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Intensity errors at 48 h still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&gt;40 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kt. </a:t>
            </a:r>
          </a:p>
        </p:txBody>
      </p:sp>
      <p:sp>
        <p:nvSpPr>
          <p:cNvPr id="19" name="Shape 266"/>
          <p:cNvSpPr/>
          <p:nvPr/>
        </p:nvSpPr>
        <p:spPr>
          <a:xfrm>
            <a:off x="1019007" y="3601352"/>
            <a:ext cx="954643" cy="383829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Patricia</a:t>
            </a:r>
          </a:p>
        </p:txBody>
      </p:sp>
      <p:sp>
        <p:nvSpPr>
          <p:cNvPr id="20" name="Shape 267"/>
          <p:cNvSpPr/>
          <p:nvPr/>
        </p:nvSpPr>
        <p:spPr>
          <a:xfrm>
            <a:off x="6754354" y="1725301"/>
            <a:ext cx="951097" cy="37523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Patricia</a:t>
            </a:r>
          </a:p>
        </p:txBody>
      </p:sp>
      <p:sp>
        <p:nvSpPr>
          <p:cNvPr id="21" name="Shape 268"/>
          <p:cNvSpPr/>
          <p:nvPr/>
        </p:nvSpPr>
        <p:spPr>
          <a:xfrm>
            <a:off x="7176223" y="5714617"/>
            <a:ext cx="951097" cy="37523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Patricia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5157537" y="5422232"/>
            <a:ext cx="3128210" cy="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11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/>
          </p:cNvSpPr>
          <p:nvPr>
            <p:ph idx="1"/>
          </p:nvPr>
        </p:nvSpPr>
        <p:spPr>
          <a:xfrm>
            <a:off x="278109" y="1318647"/>
            <a:ext cx="8762410" cy="5067967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en-US" sz="3200" b="1" i="1" dirty="0">
                <a:solidFill>
                  <a:srgbClr val="A10000"/>
                </a:solidFill>
                <a:cs typeface="Arial"/>
              </a:rPr>
              <a:t>Vision</a:t>
            </a:r>
          </a:p>
          <a:p>
            <a:pPr marL="342900" lvl="1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A10000"/>
              </a:buClr>
              <a:buFont typeface="Arial"/>
              <a:buChar char="•"/>
            </a:pPr>
            <a:r>
              <a:rPr lang="en-US" sz="2800" dirty="0">
                <a:cs typeface="Arial"/>
              </a:rPr>
              <a:t>Organize </a:t>
            </a:r>
            <a:r>
              <a:rPr lang="en-US" sz="2800" dirty="0" smtClean="0">
                <a:cs typeface="Arial"/>
              </a:rPr>
              <a:t>hurricane </a:t>
            </a:r>
            <a:r>
              <a:rPr lang="en-US" sz="2800" dirty="0">
                <a:cs typeface="Arial"/>
              </a:rPr>
              <a:t>community to dramatically improve numerical forecast guidance to NHC in 5-10 </a:t>
            </a:r>
            <a:r>
              <a:rPr lang="en-US" sz="2800" dirty="0" smtClean="0">
                <a:cs typeface="Arial"/>
              </a:rPr>
              <a:t>years</a:t>
            </a:r>
            <a:endParaRPr lang="en-US" sz="2800" dirty="0">
              <a:cs typeface="Arial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en-US" sz="3200" b="1" i="1" dirty="0" smtClean="0">
                <a:solidFill>
                  <a:srgbClr val="A50021"/>
                </a:solidFill>
                <a:ea typeface="Calibri" charset="0"/>
                <a:cs typeface="Arial"/>
              </a:rPr>
              <a:t>Goals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dirty="0" smtClean="0">
                <a:solidFill>
                  <a:srgbClr val="A50021"/>
                </a:solidFill>
                <a:ea typeface="Calibri" charset="0"/>
                <a:cs typeface="Arial"/>
              </a:rPr>
              <a:t>Improve </a:t>
            </a:r>
            <a:r>
              <a:rPr lang="en-US" dirty="0" smtClean="0">
                <a:ea typeface="Calibri" charset="0"/>
                <a:cs typeface="Arial"/>
              </a:rPr>
              <a:t>forecast accuracy for track &amp; intensity by 20% in 5 years, 50% in 10 years</a:t>
            </a:r>
          </a:p>
          <a:p>
            <a:pPr marL="338138" indent="-338138" eaLnBrk="1" hangingPunct="1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A50021"/>
                </a:solidFill>
                <a:ea typeface="Calibri" charset="0"/>
                <a:cs typeface="Arial"/>
              </a:rPr>
              <a:t>Extend </a:t>
            </a:r>
            <a:r>
              <a:rPr lang="en-US" dirty="0" smtClean="0">
                <a:ea typeface="Calibri" charset="0"/>
                <a:cs typeface="Arial"/>
              </a:rPr>
              <a:t>forecast reliability to 7 days </a:t>
            </a:r>
          </a:p>
          <a:p>
            <a:pPr marL="338138" indent="-338138" eaLnBrk="1" hangingPunct="1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A50021"/>
                </a:solidFill>
                <a:ea typeface="Calibri" charset="0"/>
                <a:cs typeface="Arial"/>
              </a:rPr>
              <a:t>Increase </a:t>
            </a:r>
            <a:r>
              <a:rPr lang="en-US" dirty="0">
                <a:ea typeface="Calibri" charset="0"/>
                <a:cs typeface="Arial"/>
              </a:rPr>
              <a:t>r</a:t>
            </a:r>
            <a:r>
              <a:rPr lang="en-US" dirty="0" smtClean="0">
                <a:ea typeface="Calibri" charset="0"/>
                <a:cs typeface="Arial"/>
              </a:rPr>
              <a:t>apid intensity change detection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136637"/>
            <a:ext cx="7578056" cy="10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639246" y="6614858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/>
                <a:cs typeface="Arial"/>
              </a:rPr>
              <a:t>http://</a:t>
            </a:r>
            <a:r>
              <a:rPr lang="en-US" sz="1200" dirty="0" err="1">
                <a:latin typeface="Arial"/>
                <a:cs typeface="Arial"/>
              </a:rPr>
              <a:t>www.hfip.org</a:t>
            </a:r>
            <a:r>
              <a:rPr lang="en-US" sz="1200" dirty="0">
                <a:latin typeface="Arial"/>
                <a:cs typeface="Arial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709814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19"/>
          <p:cNvSpPr txBox="1">
            <a:spLocks noChangeArrowheads="1"/>
          </p:cNvSpPr>
          <p:nvPr/>
        </p:nvSpPr>
        <p:spPr bwMode="auto">
          <a:xfrm>
            <a:off x="271291" y="5030506"/>
            <a:ext cx="4249432" cy="1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0188" indent="-230188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prstClr val="black"/>
                </a:solidFill>
                <a:ea typeface="Arial" charset="0"/>
                <a:cs typeface="Arial" charset="0"/>
              </a:rPr>
              <a:t>Errors cut in half over past 15 </a:t>
            </a:r>
            <a:r>
              <a:rPr lang="en-US" sz="1800" dirty="0" err="1">
                <a:solidFill>
                  <a:prstClr val="black"/>
                </a:solidFill>
                <a:ea typeface="Arial" charset="0"/>
                <a:cs typeface="Arial" charset="0"/>
              </a:rPr>
              <a:t>yr</a:t>
            </a:r>
            <a:endParaRPr lang="en-US" sz="1800" dirty="0">
              <a:noFill/>
              <a:ea typeface="Arial" charset="0"/>
              <a:cs typeface="Arial" charset="0"/>
            </a:endParaRPr>
          </a:p>
          <a:p>
            <a:pPr marL="230188" indent="-230188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prstClr val="black"/>
                </a:solidFill>
                <a:ea typeface="Arial" charset="0"/>
                <a:cs typeface="Arial" charset="0"/>
              </a:rPr>
              <a:t>10-yr improvement - As accurate at 48 h as we were at 24 h in 2000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4676310" y="5015631"/>
            <a:ext cx="4030662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0188" indent="-230188">
              <a:spcBef>
                <a:spcPts val="6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 smtClean="0">
                <a:ea typeface="Arial" charset="0"/>
                <a:cs typeface="Arial" charset="0"/>
              </a:rPr>
              <a:t>48 </a:t>
            </a:r>
            <a:r>
              <a:rPr lang="en-US" sz="1800" dirty="0">
                <a:ea typeface="Arial" charset="0"/>
                <a:cs typeface="Arial" charset="0"/>
              </a:rPr>
              <a:t>h intensity forecast off by </a:t>
            </a:r>
            <a:r>
              <a:rPr lang="en-US" sz="1800" dirty="0" smtClean="0">
                <a:ea typeface="Arial" charset="0"/>
                <a:cs typeface="Arial" charset="0"/>
              </a:rPr>
              <a:t>~1 </a:t>
            </a:r>
            <a:r>
              <a:rPr lang="en-US" sz="1800" dirty="0">
                <a:ea typeface="Arial" charset="0"/>
                <a:cs typeface="Arial" charset="0"/>
              </a:rPr>
              <a:t>category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  <a:defRPr/>
            </a:pPr>
            <a:r>
              <a:rPr lang="en-US" sz="1800" kern="0" dirty="0">
                <a:ea typeface="Arial" charset="0"/>
                <a:cs typeface="Arial" charset="0"/>
              </a:rPr>
              <a:t>Some intensity gains since 2008, especially </a:t>
            </a:r>
            <a:r>
              <a:rPr lang="en-US" sz="1800" kern="0" dirty="0" smtClean="0">
                <a:ea typeface="Arial" charset="0"/>
                <a:cs typeface="Arial" charset="0"/>
              </a:rPr>
              <a:t>&gt;</a:t>
            </a:r>
            <a:r>
              <a:rPr lang="en-US" sz="1800" kern="0" dirty="0">
                <a:ea typeface="Arial" charset="0"/>
                <a:cs typeface="Arial" charset="0"/>
              </a:rPr>
              <a:t>48 h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93213"/>
            <a:ext cx="8229600" cy="108014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en-US" sz="5400" kern="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Current State of the Art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6100" y="1327469"/>
            <a:ext cx="4430405" cy="369750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8" name="Rectangle 17"/>
          <p:cNvSpPr/>
          <p:nvPr/>
        </p:nvSpPr>
        <p:spPr>
          <a:xfrm>
            <a:off x="4915365" y="1628274"/>
            <a:ext cx="2993393" cy="3088105"/>
          </a:xfrm>
          <a:prstGeom prst="rect">
            <a:avLst/>
          </a:prstGeom>
          <a:solidFill>
            <a:schemeClr val="accent3">
              <a:lumMod val="95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3810415" y="2994872"/>
            <a:ext cx="153892" cy="1006166"/>
          </a:xfrm>
          <a:prstGeom prst="downArrow">
            <a:avLst>
              <a:gd name="adj1" fmla="val 57792"/>
              <a:gd name="adj2" fmla="val 50000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26" name="Picture 2" descr="ttp://www.nhc.noaa.gov/verification/figs/ALtkerrtrd_noTD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651" y="1323955"/>
            <a:ext cx="4480039" cy="369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3111678" y="3134088"/>
            <a:ext cx="1343228" cy="1596252"/>
            <a:chOff x="5029200" y="2721577"/>
            <a:chExt cx="2703493" cy="2645912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5029200" y="2721577"/>
              <a:ext cx="0" cy="2645912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5085954" y="4827569"/>
              <a:ext cx="2646739" cy="77192"/>
            </a:xfrm>
            <a:prstGeom prst="straightConnector1">
              <a:avLst/>
            </a:prstGeom>
            <a:ln w="57150">
              <a:solidFill>
                <a:srgbClr val="92D050"/>
              </a:solidFill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Down Arrow 21"/>
          <p:cNvSpPr/>
          <p:nvPr/>
        </p:nvSpPr>
        <p:spPr>
          <a:xfrm>
            <a:off x="8495305" y="2433292"/>
            <a:ext cx="211667" cy="1123160"/>
          </a:xfrm>
          <a:prstGeom prst="downArrow">
            <a:avLst>
              <a:gd name="adj1" fmla="val 57792"/>
              <a:gd name="adj2" fmla="val 50000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29767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02"/>
          <a:stretch/>
        </p:blipFill>
        <p:spPr>
          <a:xfrm>
            <a:off x="28082" y="2200618"/>
            <a:ext cx="4581062" cy="3676984"/>
          </a:xfrm>
          <a:prstGeom prst="rect">
            <a:avLst/>
          </a:prstGeom>
        </p:spPr>
      </p:pic>
      <p:sp>
        <p:nvSpPr>
          <p:cNvPr id="3584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Calibri" charset="0"/>
                <a:cs typeface="Arial"/>
              </a:rPr>
              <a:t/>
            </a:r>
            <a:br>
              <a:rPr lang="en-US" dirty="0">
                <a:ea typeface="Calibri" charset="0"/>
                <a:cs typeface="Arial"/>
              </a:rPr>
            </a:br>
            <a:endParaRPr lang="en-US" dirty="0">
              <a:ea typeface="Calibri" charset="0"/>
              <a:cs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220" y="2200618"/>
            <a:ext cx="4588570" cy="36745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238107"/>
            <a:ext cx="8566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mtClean="0">
                <a:solidFill>
                  <a:srgbClr val="FFFFFF"/>
                </a:solidFill>
                <a:latin typeface="Arial"/>
                <a:cs typeface="Arial"/>
              </a:rPr>
              <a:t>HWRF Improvements</a:t>
            </a:r>
            <a:endParaRPr lang="en-US" sz="48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188088" y="6597822"/>
            <a:ext cx="31783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5"/>
              </a:rPr>
              <a:t>http://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5"/>
              </a:rPr>
              <a:t>www.emc.ncep.noaa.gov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5"/>
              </a:rPr>
              <a:t>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5"/>
              </a:rPr>
              <a:t>gc_wmb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5"/>
              </a:rPr>
              <a:t>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5"/>
              </a:rPr>
              <a:t>vxt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5"/>
              </a:rPr>
              <a:t>/</a:t>
            </a:r>
            <a:endParaRPr lang="en-US" sz="12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715" y="1376217"/>
            <a:ext cx="4821419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Improvements of the order of 10-15% each year since 2012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941424" y="5926412"/>
            <a:ext cx="5368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Dramatic improvement in first 5 years of HFIP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8154770" y="2978723"/>
            <a:ext cx="211667" cy="1123160"/>
          </a:xfrm>
          <a:prstGeom prst="downArrow">
            <a:avLst>
              <a:gd name="adj1" fmla="val 57792"/>
              <a:gd name="adj2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6663671" y="3529262"/>
            <a:ext cx="211667" cy="885441"/>
          </a:xfrm>
          <a:prstGeom prst="downArrow">
            <a:avLst>
              <a:gd name="adj1" fmla="val 57792"/>
              <a:gd name="adj2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141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4" name="Picture 10" descr="Untitl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2404" y="1300489"/>
            <a:ext cx="2281485" cy="22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3" name="Picture 8" descr="ARTHUR01L.2014070300.intfsc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4121848"/>
            <a:ext cx="3276600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4" name="Picture 1" descr="Screen Shot 2014-07-24 at 5.26.53 PM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104" y="1304550"/>
            <a:ext cx="3388350" cy="2958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8"/>
          <p:cNvSpPr>
            <a:spLocks/>
          </p:cNvSpPr>
          <p:nvPr/>
        </p:nvSpPr>
        <p:spPr bwMode="auto">
          <a:xfrm>
            <a:off x="228600" y="1371600"/>
            <a:ext cx="18335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>
            <a:spAutoFit/>
          </a:bodyPr>
          <a:lstStyle/>
          <a:p>
            <a:pPr marL="39688"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5 P-3 Flights</a:t>
            </a:r>
          </a:p>
          <a:p>
            <a:pPr marL="39688" algn="ctr"/>
            <a:r>
              <a:rPr lang="en-US" sz="1400" b="1" dirty="0">
                <a:solidFill>
                  <a:srgbClr val="FFFFFF"/>
                </a:solidFill>
                <a:latin typeface="Arial"/>
                <a:cs typeface="Arial"/>
              </a:rPr>
              <a:t>2 July – 5 July 2014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249328" y="4537928"/>
            <a:ext cx="2969745" cy="1677382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117475" indent="-117475" eaLnBrk="1" hangingPunct="1">
              <a:spcBef>
                <a:spcPts val="600"/>
              </a:spcBef>
              <a:buFont typeface="Arial"/>
              <a:buChar char="•"/>
              <a:defRPr/>
            </a:pPr>
            <a:r>
              <a:rPr lang="en-US" sz="1400" dirty="0" smtClean="0">
                <a:latin typeface="Arial"/>
                <a:cs typeface="Arial"/>
              </a:rPr>
              <a:t>5 P-3 missions </a:t>
            </a:r>
            <a:r>
              <a:rPr lang="en-US" sz="1400" dirty="0">
                <a:latin typeface="Arial"/>
                <a:cs typeface="Arial"/>
              </a:rPr>
              <a:t>from </a:t>
            </a:r>
            <a:r>
              <a:rPr lang="en-US" sz="1400" dirty="0" smtClean="0">
                <a:latin typeface="Arial"/>
                <a:cs typeface="Arial"/>
              </a:rPr>
              <a:t>2-5 July 2014 at 12 h </a:t>
            </a:r>
            <a:r>
              <a:rPr lang="en-US" sz="1400" dirty="0">
                <a:latin typeface="Arial"/>
                <a:ea typeface="Arial" charset="0"/>
                <a:cs typeface="Arial"/>
              </a:rPr>
              <a:t>Doppler </a:t>
            </a:r>
            <a:r>
              <a:rPr lang="en-US" sz="1400" dirty="0" smtClean="0">
                <a:latin typeface="Arial"/>
                <a:cs typeface="Arial"/>
              </a:rPr>
              <a:t>sampling </a:t>
            </a:r>
            <a:r>
              <a:rPr lang="en-US" sz="1400" dirty="0" smtClean="0">
                <a:latin typeface="Arial"/>
                <a:ea typeface="Arial" charset="0"/>
                <a:cs typeface="Arial"/>
              </a:rPr>
              <a:t>(HEDAS/GSI)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>
                <a:latin typeface="Arial"/>
                <a:cs typeface="Arial"/>
              </a:rPr>
              <a:t>&amp; </a:t>
            </a:r>
            <a:r>
              <a:rPr lang="en-US" sz="1400" dirty="0" smtClean="0">
                <a:latin typeface="Arial"/>
                <a:cs typeface="Arial"/>
              </a:rPr>
              <a:t>3 G</a:t>
            </a:r>
            <a:r>
              <a:rPr lang="en-US" sz="1400" dirty="0">
                <a:latin typeface="Arial"/>
                <a:cs typeface="Arial"/>
              </a:rPr>
              <a:t>-IV missions </a:t>
            </a:r>
          </a:p>
          <a:p>
            <a:pPr marL="117475" indent="-117475" eaLnBrk="1" hangingPunct="1">
              <a:spcBef>
                <a:spcPts val="600"/>
              </a:spcBef>
              <a:buFont typeface="Arial"/>
              <a:buChar char="•"/>
              <a:defRPr/>
            </a:pPr>
            <a:r>
              <a:rPr lang="en-US" sz="1400" dirty="0" smtClean="0">
                <a:latin typeface="Arial"/>
                <a:cs typeface="Arial"/>
              </a:rPr>
              <a:t>Sampled Arthur as a tropical storm to hurricane at landfall in NC, to extra-tropical transition in Nova Scotia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24" name="Rectangle 6"/>
          <p:cNvSpPr txBox="1">
            <a:spLocks noChangeArrowheads="1"/>
          </p:cNvSpPr>
          <p:nvPr/>
        </p:nvSpPr>
        <p:spPr bwMode="auto">
          <a:xfrm>
            <a:off x="3840498" y="2144671"/>
            <a:ext cx="1764349" cy="1323306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Ins="30479"/>
          <a:lstStyle/>
          <a:p>
            <a:pPr marL="39688" algn="ctr"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ea typeface="Arial" charset="0"/>
                <a:cs typeface="Arial"/>
              </a:rPr>
              <a:t>Doppler data transmitted in real-time for assimilation into HWRF</a:t>
            </a:r>
            <a:endParaRPr lang="en-US" sz="1600" dirty="0">
              <a:solidFill>
                <a:srgbClr val="000000"/>
              </a:solidFill>
              <a:latin typeface="Arial"/>
              <a:ea typeface="Calibri" charset="0"/>
              <a:cs typeface="Arial"/>
            </a:endParaRPr>
          </a:p>
        </p:txBody>
      </p:sp>
      <p:sp>
        <p:nvSpPr>
          <p:cNvPr id="38920" name="Rectangle 5"/>
          <p:cNvSpPr txBox="1">
            <a:spLocks noChangeArrowheads="1"/>
          </p:cNvSpPr>
          <p:nvPr/>
        </p:nvSpPr>
        <p:spPr bwMode="auto">
          <a:xfrm>
            <a:off x="0" y="1097"/>
            <a:ext cx="7804484" cy="129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30479" anchor="b"/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en-US" sz="4800" dirty="0" smtClean="0">
                <a:solidFill>
                  <a:schemeClr val="bg1"/>
                </a:solidFill>
                <a:latin typeface="Arial"/>
                <a:ea typeface="Calibri" charset="0"/>
                <a:cs typeface="Arial"/>
              </a:rPr>
              <a:t>Impact </a:t>
            </a:r>
            <a:r>
              <a:rPr lang="en-US" sz="4800" smtClean="0">
                <a:solidFill>
                  <a:schemeClr val="bg1"/>
                </a:solidFill>
                <a:latin typeface="Arial"/>
                <a:ea typeface="Calibri" charset="0"/>
                <a:cs typeface="Arial"/>
              </a:rPr>
              <a:t>of observations</a:t>
            </a:r>
            <a:r>
              <a:rPr lang="en-US" sz="4800" dirty="0" smtClean="0">
                <a:solidFill>
                  <a:schemeClr val="bg1"/>
                </a:solidFill>
                <a:latin typeface="Arial"/>
                <a:ea typeface="Calibri" charset="0"/>
                <a:cs typeface="Arial"/>
              </a:rPr>
              <a:t>: TDR</a:t>
            </a:r>
            <a:endParaRPr lang="en-US" sz="4800" dirty="0">
              <a:solidFill>
                <a:schemeClr val="bg1"/>
              </a:solidFill>
              <a:latin typeface="Arial"/>
              <a:ea typeface="Calibri" charset="0"/>
              <a:cs typeface="Arial"/>
            </a:endParaRPr>
          </a:p>
        </p:txBody>
      </p:sp>
      <p:pic>
        <p:nvPicPr>
          <p:cNvPr id="38926" name="Picture 3" descr="Screen Shot 2014-07-24 at 5.17.15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992" y="4242829"/>
            <a:ext cx="2458846" cy="220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1524000" y="3101879"/>
            <a:ext cx="3962400" cy="3214816"/>
            <a:chOff x="1524000" y="3101879"/>
            <a:chExt cx="3962400" cy="3214816"/>
          </a:xfrm>
        </p:grpSpPr>
        <p:cxnSp>
          <p:nvCxnSpPr>
            <p:cNvPr id="36" name="Straight Arrow Connector 35"/>
            <p:cNvCxnSpPr/>
            <p:nvPr/>
          </p:nvCxnSpPr>
          <p:spPr bwMode="auto">
            <a:xfrm>
              <a:off x="1524000" y="3101879"/>
              <a:ext cx="2202425" cy="1408012"/>
            </a:xfrm>
            <a:prstGeom prst="straightConnector1">
              <a:avLst/>
            </a:prstGeom>
            <a:ln w="38100" cmpd="sng">
              <a:solidFill>
                <a:schemeClr val="bg1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7" descr="140702I1wind10.pn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3013" y="4487895"/>
              <a:ext cx="1703387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8923" name="Picture 9" descr="windswath.ARTHUR01L.2014070300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1480430"/>
            <a:ext cx="3343275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utoShape 2"/>
          <p:cNvSpPr>
            <a:spLocks/>
          </p:cNvSpPr>
          <p:nvPr/>
        </p:nvSpPr>
        <p:spPr bwMode="auto">
          <a:xfrm>
            <a:off x="20638" y="6507163"/>
            <a:ext cx="533400" cy="288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fld id="{6B15AF1E-CC26-FB45-ADE4-CB812E3D9BFE}" type="slidenum">
              <a:rPr lang="en-US" sz="1400">
                <a:solidFill>
                  <a:srgbClr val="FFFFFF"/>
                </a:solidFill>
                <a:latin typeface="Arial"/>
                <a:cs typeface="Arial"/>
              </a:rPr>
              <a:pPr algn="ctr">
                <a:defRPr/>
              </a:pPr>
              <a:t>5</a:t>
            </a:fld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06694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986889" cy="1371600"/>
          </a:xfrm>
        </p:spPr>
        <p:txBody>
          <a:bodyPr/>
          <a:lstStyle/>
          <a:p>
            <a:r>
              <a:rPr lang="en-US" sz="4800" dirty="0" smtClean="0">
                <a:ea typeface="Calibri" charset="0"/>
                <a:cs typeface="Arial"/>
              </a:rPr>
              <a:t>HFIP Priorities 2016-2017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8478" y="1342787"/>
            <a:ext cx="880619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30187">
              <a:spcBef>
                <a:spcPts val="600"/>
              </a:spcBef>
            </a:pPr>
            <a:r>
              <a:rPr lang="en-US" sz="3200" b="1" dirty="0" smtClean="0"/>
              <a:t>Operational </a:t>
            </a:r>
            <a:r>
              <a:rPr lang="en-US" sz="3200" b="1" dirty="0"/>
              <a:t>Impact 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Demonstrate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asin-HWRF during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hurricane season 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Demonstrate impact of aircraft data &amp; Doppler Radar (TDR) </a:t>
            </a:r>
            <a:endParaRPr lang="en-US" sz="2800" dirty="0">
              <a:solidFill>
                <a:srgbClr val="FF0000"/>
              </a:solidFill>
            </a:endParaRPr>
          </a:p>
          <a:p>
            <a:pPr indent="-230187">
              <a:spcBef>
                <a:spcPts val="600"/>
              </a:spcBef>
            </a:pPr>
            <a:r>
              <a:rPr lang="en-US" sz="3200" b="1" dirty="0" smtClean="0"/>
              <a:t>Research &amp; Development </a:t>
            </a:r>
            <a:endParaRPr lang="en-US" sz="3200" b="1" dirty="0"/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800" dirty="0" smtClean="0">
                <a:solidFill>
                  <a:srgbClr val="7F7F7F"/>
                </a:solidFill>
              </a:rPr>
              <a:t>Improve </a:t>
            </a:r>
            <a:r>
              <a:rPr lang="en-US" sz="2800" dirty="0">
                <a:solidFill>
                  <a:srgbClr val="7F7F7F"/>
                </a:solidFill>
              </a:rPr>
              <a:t>use of satellite data in TC DA (QOSAP)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Improve use </a:t>
            </a:r>
            <a:r>
              <a:rPr lang="en-US" sz="2800" dirty="0">
                <a:solidFill>
                  <a:srgbClr val="FF0000"/>
                </a:solidFill>
              </a:rPr>
              <a:t>of </a:t>
            </a:r>
            <a:r>
              <a:rPr lang="en-US" sz="2800" dirty="0" smtClean="0">
                <a:solidFill>
                  <a:srgbClr val="FF0000"/>
                </a:solidFill>
              </a:rPr>
              <a:t>inner core observations, G-IV TDR, UAS, DWL </a:t>
            </a:r>
            <a:endParaRPr lang="en-US" sz="2800" dirty="0">
              <a:solidFill>
                <a:srgbClr val="FF0000"/>
              </a:solidFill>
            </a:endParaRP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Improve </a:t>
            </a:r>
            <a:r>
              <a:rPr lang="en-US" sz="2800" dirty="0">
                <a:solidFill>
                  <a:srgbClr val="FF0000"/>
                </a:solidFill>
              </a:rPr>
              <a:t>HWRF </a:t>
            </a:r>
            <a:r>
              <a:rPr lang="en-US" sz="2800" dirty="0" smtClean="0">
                <a:solidFill>
                  <a:srgbClr val="FF0000"/>
                </a:solidFill>
              </a:rPr>
              <a:t>physics using aircraft observations (IFEX, SHOUT)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20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 bwMode="auto">
          <a:xfrm>
            <a:off x="0" y="0"/>
            <a:ext cx="82454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45720" rIns="18288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/>
                <a:ea typeface="ＭＳ Ｐゴシック" charset="-128"/>
                <a:cs typeface="ＭＳ Ｐゴシック" pitchFamily="-112" charset="-128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9pPr>
          </a:lstStyle>
          <a:p>
            <a:pPr marL="0" lvl="1">
              <a:defRPr/>
            </a:pPr>
            <a:r>
              <a:rPr lang="en-US" sz="4800" dirty="0"/>
              <a:t>Improve use of inner core </a:t>
            </a:r>
            <a:r>
              <a:rPr lang="en-US" sz="4800" dirty="0" smtClean="0"/>
              <a:t>observations</a:t>
            </a:r>
            <a:r>
              <a:rPr lang="en-US" sz="4800" dirty="0" smtClean="0">
                <a:latin typeface="Arial"/>
                <a:cs typeface="Arial"/>
              </a:rPr>
              <a:t>:</a:t>
            </a:r>
            <a:endParaRPr lang="en-US" sz="4000" dirty="0">
              <a:latin typeface="Arial"/>
              <a:cs typeface="Arial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08688" y="1331495"/>
            <a:ext cx="4795862" cy="49968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Global Hawk</a:t>
            </a:r>
          </a:p>
          <a:p>
            <a:pPr marL="461963" lvl="1" indent="-342900">
              <a:spcBef>
                <a:spcPts val="600"/>
              </a:spcBef>
              <a:buFont typeface="Arial" charset="0"/>
              <a:buChar char="•"/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Flight level: ~55-60,000 </a:t>
            </a:r>
            <a:r>
              <a:rPr lang="en-US" sz="2000" dirty="0" err="1">
                <a:latin typeface="Arial" charset="0"/>
                <a:ea typeface="Arial" charset="0"/>
                <a:cs typeface="Arial" charset="0"/>
              </a:rPr>
              <a:t>ft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461963" lvl="1" indent="-342900">
              <a:spcBef>
                <a:spcPts val="600"/>
              </a:spcBef>
              <a:buFont typeface="Arial" charset="0"/>
              <a:buChar char="•"/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Duration: ~24 h</a:t>
            </a:r>
          </a:p>
          <a:p>
            <a:pPr marL="461963" lvl="1" indent="-342900">
              <a:spcBef>
                <a:spcPts val="600"/>
              </a:spcBef>
              <a:buFont typeface="Arial" charset="0"/>
              <a:buChar char="•"/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75 </a:t>
            </a:r>
            <a:r>
              <a:rPr lang="en-US" sz="2000" dirty="0" err="1">
                <a:latin typeface="Arial" charset="0"/>
                <a:ea typeface="Arial" charset="0"/>
                <a:cs typeface="Arial" charset="0"/>
              </a:rPr>
              <a:t>d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ropsondes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, remote sensors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en-US" sz="1100" dirty="0" smtClean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Coyote</a:t>
            </a:r>
          </a:p>
          <a:p>
            <a:pPr>
              <a:defRPr/>
            </a:pPr>
            <a:r>
              <a:rPr lang="en-US" sz="2000" dirty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Targets </a:t>
            </a:r>
            <a:r>
              <a:rPr lang="en-US" sz="2000" dirty="0" smtClean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data </a:t>
            </a:r>
            <a:r>
              <a:rPr lang="en-US" sz="2000" dirty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gaps in </a:t>
            </a:r>
            <a:r>
              <a:rPr lang="en-US" sz="2000" dirty="0" smtClean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hurricane </a:t>
            </a:r>
            <a:r>
              <a:rPr lang="en-US" sz="2000" dirty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boundary layer </a:t>
            </a:r>
          </a:p>
          <a:p>
            <a:pPr>
              <a:defRPr/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5-6 Coyote in 2016 </a:t>
            </a:r>
          </a:p>
          <a:p>
            <a:pPr>
              <a:spcBef>
                <a:spcPts val="600"/>
              </a:spcBef>
              <a:defRPr/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Data sent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to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NHC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Doppler Wind </a:t>
            </a: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Lidar</a:t>
            </a:r>
            <a:endParaRPr lang="en-US" sz="2400" b="1" dirty="0">
              <a:latin typeface="Arial" charset="0"/>
              <a:ea typeface="Arial" charset="0"/>
              <a:cs typeface="Arial" charset="0"/>
            </a:endParaRPr>
          </a:p>
          <a:p>
            <a:pPr marL="344488" indent="-344488">
              <a:buFont typeface="Arial"/>
              <a:buChar char="•"/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Compliments P-3 &amp; G-IV Tail Doppler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radar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945" y="1298779"/>
            <a:ext cx="3375405" cy="17007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737" y="3094367"/>
            <a:ext cx="2793822" cy="1862548"/>
          </a:xfrm>
          <a:prstGeom prst="rect">
            <a:avLst/>
          </a:prstGeom>
        </p:spPr>
      </p:pic>
      <p:pic>
        <p:nvPicPr>
          <p:cNvPr id="34" name="Content Placeholder 4" descr="C:\Users\Lisa.R.Bucci\Downloads\image1(1)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0167" y="5038087"/>
            <a:ext cx="1168095" cy="13743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62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</a:t>
            </a:r>
            <a:r>
              <a:rPr lang="en-US" dirty="0" smtClean="0"/>
              <a:t>h </a:t>
            </a:r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274" y="1321047"/>
            <a:ext cx="8942004" cy="5071731"/>
          </a:xfrm>
        </p:spPr>
        <p:txBody>
          <a:bodyPr/>
          <a:lstStyle/>
          <a:p>
            <a:pPr lvl="0">
              <a:spcBef>
                <a:spcPts val="1200"/>
              </a:spcBef>
              <a:buFont typeface="Arial" charset="0"/>
              <a:buChar char="•"/>
            </a:pPr>
            <a:r>
              <a:rPr lang="en-US" sz="3200" dirty="0" smtClean="0"/>
              <a:t>Reduce </a:t>
            </a:r>
            <a:r>
              <a:rPr lang="en-US" sz="3200" dirty="0"/>
              <a:t>largest track and intensity errors </a:t>
            </a:r>
          </a:p>
          <a:p>
            <a:pPr marL="635000" lvl="1" indent="-363538">
              <a:spcBef>
                <a:spcPts val="1200"/>
              </a:spcBef>
            </a:pPr>
            <a:r>
              <a:rPr lang="en-US" sz="3200" dirty="0"/>
              <a:t>Improve initialization &amp; physics </a:t>
            </a:r>
            <a:r>
              <a:rPr lang="en-US" sz="3200" dirty="0" smtClean="0"/>
              <a:t>impacting </a:t>
            </a:r>
            <a:r>
              <a:rPr lang="en-US" sz="3200" dirty="0"/>
              <a:t>rapid intensity change</a:t>
            </a:r>
          </a:p>
          <a:p>
            <a:pPr marL="635000" lvl="1" indent="-363538">
              <a:spcBef>
                <a:spcPts val="1200"/>
              </a:spcBef>
            </a:pPr>
            <a:r>
              <a:rPr lang="en-US" sz="3200" dirty="0"/>
              <a:t>Improve vortex/shear interactions, particularly </a:t>
            </a:r>
            <a:r>
              <a:rPr lang="en-US" sz="3200" dirty="0" smtClean="0"/>
              <a:t>RI cases </a:t>
            </a:r>
            <a:r>
              <a:rPr lang="en-US" sz="3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(e.g., Erika, Joaquin &amp; Patricia</a:t>
            </a:r>
            <a:r>
              <a:rPr lang="en-US" sz="320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)</a:t>
            </a:r>
            <a:endParaRPr lang="en-US" sz="3200" dirty="0"/>
          </a:p>
          <a:p>
            <a:pPr lvl="0">
              <a:spcBef>
                <a:spcPts val="1200"/>
              </a:spcBef>
              <a:buFont typeface="Arial" charset="0"/>
              <a:buChar char="•"/>
            </a:pPr>
            <a:r>
              <a:rPr lang="en-US" sz="3200" dirty="0"/>
              <a:t>Extend/improve 7-day forecast skill </a:t>
            </a:r>
          </a:p>
          <a:p>
            <a:pPr lvl="0">
              <a:spcBef>
                <a:spcPts val="1200"/>
              </a:spcBef>
              <a:buFont typeface="Arial" charset="0"/>
              <a:buChar char="•"/>
            </a:pPr>
            <a:r>
              <a:rPr lang="en-US" sz="3200" dirty="0"/>
              <a:t>Improve </a:t>
            </a:r>
            <a:r>
              <a:rPr lang="en-US" sz="3200" dirty="0" smtClean="0"/>
              <a:t>intensity ensemble </a:t>
            </a:r>
            <a:r>
              <a:rPr lang="en-US" sz="3200" dirty="0"/>
              <a:t>prediction &amp; products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4880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13288"/>
              </p:ext>
            </p:extLst>
          </p:nvPr>
        </p:nvGraphicFramePr>
        <p:xfrm>
          <a:off x="2147483647" y="2147483647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Worksheet" r:id="rId4" imgW="36144200" imgH="24714200" progId="Excel.Sheet.8">
                  <p:embed/>
                </p:oleObj>
              </mc:Choice>
              <mc:Fallback>
                <p:oleObj name="Worksheet" r:id="rId4" imgW="36144200" imgH="2471420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7483647" y="2147483647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58" name="TextBox 1"/>
          <p:cNvSpPr txBox="1">
            <a:spLocks noChangeArrowheads="1"/>
          </p:cNvSpPr>
          <p:nvPr/>
        </p:nvSpPr>
        <p:spPr bwMode="auto">
          <a:xfrm>
            <a:off x="191081" y="1261374"/>
            <a:ext cx="4711546" cy="307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Our blog</a:t>
            </a:r>
          </a:p>
          <a:p>
            <a:pPr eaLnBrk="1" hangingPunct="1">
              <a:spcAft>
                <a:spcPts val="300"/>
              </a:spcAft>
            </a:pPr>
            <a:r>
              <a:rPr lang="en-US" sz="2000" dirty="0">
                <a:latin typeface="Arial"/>
                <a:cs typeface="Arial"/>
              </a:rPr>
              <a:t>http://</a:t>
            </a:r>
            <a:r>
              <a:rPr lang="en-US" sz="2000" dirty="0" err="1">
                <a:latin typeface="Arial"/>
                <a:cs typeface="Arial"/>
              </a:rPr>
              <a:t>noaahrd.wordpress.com</a:t>
            </a:r>
            <a:endParaRPr lang="en-US" sz="2000" dirty="0">
              <a:latin typeface="Arial"/>
              <a:cs typeface="Arial"/>
            </a:endParaRPr>
          </a:p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HRD Web page</a:t>
            </a:r>
          </a:p>
          <a:p>
            <a:pPr eaLnBrk="1" hangingPunct="1">
              <a:spcAft>
                <a:spcPts val="300"/>
              </a:spcAft>
            </a:pPr>
            <a:r>
              <a:rPr lang="en-US" sz="2000" dirty="0">
                <a:latin typeface="Arial"/>
                <a:cs typeface="Arial"/>
              </a:rPr>
              <a:t>http://</a:t>
            </a:r>
            <a:r>
              <a:rPr lang="en-US" sz="2000" dirty="0" err="1">
                <a:latin typeface="Arial"/>
                <a:cs typeface="Arial"/>
              </a:rPr>
              <a:t>www.aoml.noaa.gov</a:t>
            </a:r>
            <a:r>
              <a:rPr lang="en-US" sz="2000" dirty="0">
                <a:latin typeface="Arial"/>
                <a:cs typeface="Arial"/>
              </a:rPr>
              <a:t>/</a:t>
            </a:r>
            <a:r>
              <a:rPr lang="en-US" sz="2000" dirty="0" err="1">
                <a:latin typeface="Arial"/>
                <a:cs typeface="Arial"/>
              </a:rPr>
              <a:t>hrd</a:t>
            </a:r>
            <a:endParaRPr lang="en-US" sz="2000" dirty="0">
              <a:latin typeface="Arial"/>
              <a:cs typeface="Arial"/>
            </a:endParaRPr>
          </a:p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Facebook</a:t>
            </a:r>
            <a:endParaRPr lang="en-US" dirty="0">
              <a:latin typeface="Arial"/>
              <a:cs typeface="Arial"/>
            </a:endParaRPr>
          </a:p>
          <a:p>
            <a:pPr eaLnBrk="1" hangingPunct="1">
              <a:spcAft>
                <a:spcPts val="300"/>
              </a:spcAft>
            </a:pPr>
            <a:r>
              <a:rPr lang="en-US" sz="2000" dirty="0">
                <a:latin typeface="Arial"/>
                <a:cs typeface="Arial"/>
              </a:rPr>
              <a:t>http://</a:t>
            </a:r>
            <a:r>
              <a:rPr lang="en-US" sz="2000" dirty="0" err="1">
                <a:latin typeface="Arial"/>
                <a:cs typeface="Arial"/>
              </a:rPr>
              <a:t>www.facebook.com</a:t>
            </a:r>
            <a:r>
              <a:rPr lang="en-US" sz="2000" dirty="0">
                <a:latin typeface="Arial"/>
                <a:cs typeface="Arial"/>
              </a:rPr>
              <a:t>/</a:t>
            </a:r>
            <a:r>
              <a:rPr lang="en-US" sz="2000" dirty="0" err="1">
                <a:latin typeface="Arial"/>
                <a:cs typeface="Arial"/>
              </a:rPr>
              <a:t>noaahrd</a:t>
            </a:r>
            <a:endParaRPr lang="en-US" sz="2000" dirty="0">
              <a:latin typeface="Arial"/>
              <a:cs typeface="Arial"/>
            </a:endParaRPr>
          </a:p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Twitter</a:t>
            </a:r>
          </a:p>
          <a:p>
            <a:pPr eaLnBrk="1" hangingPunct="1">
              <a:spcAft>
                <a:spcPts val="300"/>
              </a:spcAft>
            </a:pPr>
            <a:r>
              <a:rPr lang="en-US" sz="2000" dirty="0" smtClean="0">
                <a:latin typeface="Arial"/>
                <a:cs typeface="Arial"/>
              </a:rPr>
              <a:t>http://</a:t>
            </a:r>
            <a:r>
              <a:rPr lang="en-US" sz="2000" dirty="0" err="1" smtClean="0">
                <a:latin typeface="Arial"/>
                <a:cs typeface="Arial"/>
              </a:rPr>
              <a:t>twitter.com</a:t>
            </a:r>
            <a:r>
              <a:rPr lang="en-US" sz="2000" dirty="0" smtClean="0">
                <a:latin typeface="Arial"/>
                <a:cs typeface="Arial"/>
              </a:rPr>
              <a:t>/#!/HRD_AOML_NOAA</a:t>
            </a:r>
            <a:endParaRPr lang="en-US" sz="2000" dirty="0">
              <a:latin typeface="Arial"/>
              <a:cs typeface="Arial"/>
            </a:endParaRPr>
          </a:p>
        </p:txBody>
      </p:sp>
      <p:pic>
        <p:nvPicPr>
          <p:cNvPr id="45059" name="Picture 13" descr="20110825-09380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1363" y="4344988"/>
            <a:ext cx="2646362" cy="202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26" descr="IMG_4068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 r="-3171" b="-5009"/>
          <a:stretch>
            <a:fillRect/>
          </a:stretch>
        </p:blipFill>
        <p:spPr bwMode="auto">
          <a:xfrm>
            <a:off x="5986463" y="4330700"/>
            <a:ext cx="290512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 descr="Facebook-Log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8395" y="1304175"/>
            <a:ext cx="846137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7" descr="Lastfm+for+Wordpress+logo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3970" y="1304175"/>
            <a:ext cx="8445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9" descr="RSS-Feed-Symbol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4407" y="1364500"/>
            <a:ext cx="725488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3246438" y="4400550"/>
            <a:ext cx="248523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i="1" dirty="0">
                <a:solidFill>
                  <a:schemeClr val="bg1"/>
                </a:solidFill>
                <a:latin typeface="Arial"/>
                <a:cs typeface="Arial"/>
              </a:rPr>
              <a:t>Tweets from the eye</a:t>
            </a:r>
          </a:p>
        </p:txBody>
      </p:sp>
      <p:pic>
        <p:nvPicPr>
          <p:cNvPr id="33" name="Picture 4" descr="twitter-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9770" y="1375613"/>
            <a:ext cx="120808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Screen Shot 2014-10-21 at 5.08.58 PM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013" y="4335463"/>
            <a:ext cx="2660650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6102350" y="5875338"/>
            <a:ext cx="2460625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chemeClr val="bg1"/>
                </a:solidFill>
                <a:latin typeface="Arial"/>
                <a:cs typeface="Arial"/>
              </a:rPr>
              <a:t>Visiting scientist program</a:t>
            </a:r>
          </a:p>
        </p:txBody>
      </p:sp>
      <p:sp>
        <p:nvSpPr>
          <p:cNvPr id="31" name="AutoShape 2"/>
          <p:cNvSpPr>
            <a:spLocks/>
          </p:cNvSpPr>
          <p:nvPr/>
        </p:nvSpPr>
        <p:spPr bwMode="auto">
          <a:xfrm>
            <a:off x="20638" y="6507163"/>
            <a:ext cx="533400" cy="288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fld id="{4C0EC92E-8A42-554D-9ABD-726DA721B2B8}" type="slidenum">
              <a:rPr lang="en-US" sz="1400">
                <a:solidFill>
                  <a:srgbClr val="FFFFFF"/>
                </a:solidFill>
                <a:latin typeface="Arial"/>
                <a:cs typeface="Arial"/>
              </a:rPr>
              <a:pPr algn="ctr">
                <a:defRPr/>
              </a:pPr>
              <a:t>9</a:t>
            </a:fld>
            <a:endParaRPr lang="en-US" dirty="0">
              <a:latin typeface="Arial"/>
              <a:cs typeface="Arial"/>
            </a:endParaRPr>
          </a:p>
        </p:txBody>
      </p:sp>
      <p:sp>
        <p:nvSpPr>
          <p:cNvPr id="37" name="Rectangle 5"/>
          <p:cNvSpPr>
            <a:spLocks noGrp="1" noChangeArrowheads="1"/>
          </p:cNvSpPr>
          <p:nvPr>
            <p:ph type="title"/>
          </p:nvPr>
        </p:nvSpPr>
        <p:spPr>
          <a:xfrm>
            <a:off x="69802" y="0"/>
            <a:ext cx="7626398" cy="1371600"/>
          </a:xfrm>
        </p:spPr>
        <p:txBody>
          <a:bodyPr lIns="0" tIns="0" rIns="0" bIns="0"/>
          <a:lstStyle/>
          <a:p>
            <a:pPr defTabSz="914400" eaLnBrk="1">
              <a:lnSpc>
                <a:spcPct val="90000"/>
              </a:lnSpc>
              <a:defRPr/>
            </a:pPr>
            <a:r>
              <a:rPr lang="en-US" dirty="0" smtClean="0">
                <a:latin typeface="Arial"/>
                <a:cs typeface="Arial"/>
                <a:sym typeface="Arial Bold" charset="0"/>
              </a:rPr>
              <a:t>Outreach</a:t>
            </a:r>
            <a:endParaRPr lang="en-US" sz="6000" dirty="0" smtClean="0">
              <a:latin typeface="Arial"/>
              <a:cs typeface="Arial"/>
            </a:endParaRPr>
          </a:p>
        </p:txBody>
      </p:sp>
      <p:pic>
        <p:nvPicPr>
          <p:cNvPr id="45071" name="Picture 7" descr="Screen Shot 2014-10-21 at 5.06.04 PM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343400"/>
            <a:ext cx="2979738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photo 2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6463" y="2159746"/>
            <a:ext cx="2816352" cy="21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66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27741</TotalTime>
  <Words>651</Words>
  <Application>Microsoft Macintosh PowerPoint</Application>
  <PresentationFormat>On-screen Show (4:3)</PresentationFormat>
  <Paragraphs>117</Paragraphs>
  <Slides>12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 Bold</vt:lpstr>
      <vt:lpstr>Calibri</vt:lpstr>
      <vt:lpstr>Courier New</vt:lpstr>
      <vt:lpstr>ＭＳ Ｐゴシック</vt:lpstr>
      <vt:lpstr>Times New Roman</vt:lpstr>
      <vt:lpstr>TradeGothicBold</vt:lpstr>
      <vt:lpstr>TradeGothicCondEighteen</vt:lpstr>
      <vt:lpstr>Arial</vt:lpstr>
      <vt:lpstr>Default Design</vt:lpstr>
      <vt:lpstr>Worksheet</vt:lpstr>
      <vt:lpstr>NOAA’s Hurricane Forecast Improvement Project - HFIP</vt:lpstr>
      <vt:lpstr>PowerPoint Presentation</vt:lpstr>
      <vt:lpstr>PowerPoint Presentation</vt:lpstr>
      <vt:lpstr> </vt:lpstr>
      <vt:lpstr>PowerPoint Presentation</vt:lpstr>
      <vt:lpstr>HFIP Priorities 2016-2017</vt:lpstr>
      <vt:lpstr>PowerPoint Presentation</vt:lpstr>
      <vt:lpstr>Research Challenges</vt:lpstr>
      <vt:lpstr>Outreach</vt:lpstr>
      <vt:lpstr>Questions?</vt:lpstr>
      <vt:lpstr>HWRF issues in 2015</vt:lpstr>
      <vt:lpstr>HWRF issues in 2015</vt:lpstr>
    </vt:vector>
  </TitlesOfParts>
  <Manager>Tim McClung</Manager>
  <Company>NOAA</Company>
  <LinksUpToDate>false</LinksUpToDate>
  <SharedDoc>false</SharedDoc>
  <HyperlinkBase/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Nation's Hurricane Program: An Interagency Success Story</dc:title>
  <dc:subject>Hurricanes, Hurricane Research</dc:subject>
  <dc:creator>Kandis Boyd</dc:creator>
  <cp:keywords/>
  <dc:description/>
  <cp:lastModifiedBy>FDM</cp:lastModifiedBy>
  <cp:revision>779</cp:revision>
  <cp:lastPrinted>2009-09-22T14:42:08Z</cp:lastPrinted>
  <dcterms:created xsi:type="dcterms:W3CDTF">2011-03-08T17:41:21Z</dcterms:created>
  <dcterms:modified xsi:type="dcterms:W3CDTF">2016-07-06T17:52:18Z</dcterms:modified>
  <cp:category/>
</cp:coreProperties>
</file>