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6"/>
  </p:notesMasterIdLst>
  <p:handoutMasterIdLst>
    <p:handoutMasterId r:id="rId97"/>
  </p:handoutMasterIdLst>
  <p:sldIdLst>
    <p:sldId id="366" r:id="rId2"/>
    <p:sldId id="444" r:id="rId3"/>
    <p:sldId id="445" r:id="rId4"/>
    <p:sldId id="416" r:id="rId5"/>
    <p:sldId id="466" r:id="rId6"/>
    <p:sldId id="482" r:id="rId7"/>
    <p:sldId id="488" r:id="rId8"/>
    <p:sldId id="489" r:id="rId9"/>
    <p:sldId id="550" r:id="rId10"/>
    <p:sldId id="533" r:id="rId11"/>
    <p:sldId id="440" r:id="rId12"/>
    <p:sldId id="395" r:id="rId13"/>
    <p:sldId id="531" r:id="rId14"/>
    <p:sldId id="556" r:id="rId15"/>
    <p:sldId id="554" r:id="rId16"/>
    <p:sldId id="532" r:id="rId17"/>
    <p:sldId id="553" r:id="rId18"/>
    <p:sldId id="552" r:id="rId19"/>
    <p:sldId id="396" r:id="rId20"/>
    <p:sldId id="472" r:id="rId21"/>
    <p:sldId id="530" r:id="rId22"/>
    <p:sldId id="544" r:id="rId23"/>
    <p:sldId id="543" r:id="rId24"/>
    <p:sldId id="545" r:id="rId25"/>
    <p:sldId id="546" r:id="rId26"/>
    <p:sldId id="542" r:id="rId27"/>
    <p:sldId id="551" r:id="rId28"/>
    <p:sldId id="503" r:id="rId29"/>
    <p:sldId id="441" r:id="rId30"/>
    <p:sldId id="560" r:id="rId31"/>
    <p:sldId id="540" r:id="rId32"/>
    <p:sldId id="460" r:id="rId33"/>
    <p:sldId id="461" r:id="rId34"/>
    <p:sldId id="401" r:id="rId35"/>
    <p:sldId id="462" r:id="rId36"/>
    <p:sldId id="490" r:id="rId37"/>
    <p:sldId id="464" r:id="rId38"/>
    <p:sldId id="483" r:id="rId39"/>
    <p:sldId id="448" r:id="rId40"/>
    <p:sldId id="435" r:id="rId41"/>
    <p:sldId id="487" r:id="rId42"/>
    <p:sldId id="455" r:id="rId43"/>
    <p:sldId id="534" r:id="rId44"/>
    <p:sldId id="539" r:id="rId45"/>
    <p:sldId id="537" r:id="rId46"/>
    <p:sldId id="536" r:id="rId47"/>
    <p:sldId id="538" r:id="rId48"/>
    <p:sldId id="535" r:id="rId49"/>
    <p:sldId id="559" r:id="rId50"/>
    <p:sldId id="557" r:id="rId51"/>
    <p:sldId id="558" r:id="rId52"/>
    <p:sldId id="437" r:id="rId53"/>
    <p:sldId id="417" r:id="rId54"/>
    <p:sldId id="474" r:id="rId55"/>
    <p:sldId id="518" r:id="rId56"/>
    <p:sldId id="475" r:id="rId57"/>
    <p:sldId id="476" r:id="rId58"/>
    <p:sldId id="526" r:id="rId59"/>
    <p:sldId id="527" r:id="rId60"/>
    <p:sldId id="528" r:id="rId61"/>
    <p:sldId id="529" r:id="rId62"/>
    <p:sldId id="524" r:id="rId63"/>
    <p:sldId id="471" r:id="rId64"/>
    <p:sldId id="525" r:id="rId65"/>
    <p:sldId id="433" r:id="rId66"/>
    <p:sldId id="432" r:id="rId67"/>
    <p:sldId id="507" r:id="rId68"/>
    <p:sldId id="508" r:id="rId69"/>
    <p:sldId id="494" r:id="rId70"/>
    <p:sldId id="498" r:id="rId71"/>
    <p:sldId id="499" r:id="rId72"/>
    <p:sldId id="500" r:id="rId73"/>
    <p:sldId id="502" r:id="rId74"/>
    <p:sldId id="512" r:id="rId75"/>
    <p:sldId id="431" r:id="rId76"/>
    <p:sldId id="541" r:id="rId77"/>
    <p:sldId id="547" r:id="rId78"/>
    <p:sldId id="453" r:id="rId79"/>
    <p:sldId id="328" r:id="rId80"/>
    <p:sldId id="430" r:id="rId81"/>
    <p:sldId id="523" r:id="rId82"/>
    <p:sldId id="447" r:id="rId83"/>
    <p:sldId id="459" r:id="rId84"/>
    <p:sldId id="514" r:id="rId85"/>
    <p:sldId id="456" r:id="rId86"/>
    <p:sldId id="505" r:id="rId87"/>
    <p:sldId id="506" r:id="rId88"/>
    <p:sldId id="467" r:id="rId89"/>
    <p:sldId id="465" r:id="rId90"/>
    <p:sldId id="520" r:id="rId91"/>
    <p:sldId id="521" r:id="rId92"/>
    <p:sldId id="473" r:id="rId93"/>
    <p:sldId id="492" r:id="rId94"/>
    <p:sldId id="495" r:id="rId95"/>
  </p:sldIdLst>
  <p:sldSz cx="9144000" cy="6858000" type="screen4x3"/>
  <p:notesSz cx="6934200" cy="9220200"/>
  <p:defaultTextStyle>
    <a:defPPr>
      <a:defRPr lang="en-US"/>
    </a:defPPr>
    <a:lvl1pPr algn="l" rtl="0" fontAlgn="base">
      <a:spcBef>
        <a:spcPct val="0"/>
      </a:spcBef>
      <a:spcAft>
        <a:spcPct val="0"/>
      </a:spcAft>
      <a:defRPr sz="1000" kern="1200">
        <a:solidFill>
          <a:schemeClr val="tx1"/>
        </a:solidFill>
        <a:latin typeface="Arial" charset="0"/>
        <a:ea typeface="ＭＳ Ｐゴシック" charset="0"/>
        <a:cs typeface="ＭＳ Ｐゴシック" charset="0"/>
      </a:defRPr>
    </a:lvl1pPr>
    <a:lvl2pPr marL="457200" algn="l" rtl="0" fontAlgn="base">
      <a:spcBef>
        <a:spcPct val="0"/>
      </a:spcBef>
      <a:spcAft>
        <a:spcPct val="0"/>
      </a:spcAft>
      <a:defRPr sz="1000"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1000"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1000"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1000" kern="1200">
        <a:solidFill>
          <a:schemeClr val="tx1"/>
        </a:solidFill>
        <a:latin typeface="Arial" charset="0"/>
        <a:ea typeface="ＭＳ Ｐゴシック" charset="0"/>
        <a:cs typeface="ＭＳ Ｐゴシック" charset="0"/>
      </a:defRPr>
    </a:lvl5pPr>
    <a:lvl6pPr marL="2286000" algn="l" defTabSz="457200" rtl="0" eaLnBrk="1" latinLnBrk="0" hangingPunct="1">
      <a:defRPr sz="1000" kern="1200">
        <a:solidFill>
          <a:schemeClr val="tx1"/>
        </a:solidFill>
        <a:latin typeface="Arial" charset="0"/>
        <a:ea typeface="ＭＳ Ｐゴシック" charset="0"/>
        <a:cs typeface="ＭＳ Ｐゴシック" charset="0"/>
      </a:defRPr>
    </a:lvl6pPr>
    <a:lvl7pPr marL="2743200" algn="l" defTabSz="457200" rtl="0" eaLnBrk="1" latinLnBrk="0" hangingPunct="1">
      <a:defRPr sz="1000" kern="1200">
        <a:solidFill>
          <a:schemeClr val="tx1"/>
        </a:solidFill>
        <a:latin typeface="Arial" charset="0"/>
        <a:ea typeface="ＭＳ Ｐゴシック" charset="0"/>
        <a:cs typeface="ＭＳ Ｐゴシック" charset="0"/>
      </a:defRPr>
    </a:lvl7pPr>
    <a:lvl8pPr marL="3200400" algn="l" defTabSz="457200" rtl="0" eaLnBrk="1" latinLnBrk="0" hangingPunct="1">
      <a:defRPr sz="1000" kern="1200">
        <a:solidFill>
          <a:schemeClr val="tx1"/>
        </a:solidFill>
        <a:latin typeface="Arial" charset="0"/>
        <a:ea typeface="ＭＳ Ｐゴシック" charset="0"/>
        <a:cs typeface="ＭＳ Ｐゴシック" charset="0"/>
      </a:defRPr>
    </a:lvl8pPr>
    <a:lvl9pPr marL="3657600" algn="l" defTabSz="457200" rtl="0" eaLnBrk="1" latinLnBrk="0" hangingPunct="1">
      <a:defRPr sz="1000"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E600"/>
    <a:srgbClr val="C047AD"/>
    <a:srgbClr val="E647C2"/>
    <a:srgbClr val="FFFCA9"/>
    <a:srgbClr val="FFFF46"/>
    <a:srgbClr val="FFAC00"/>
    <a:srgbClr val="FEFEFE"/>
    <a:srgbClr val="2D5BB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0" d="100"/>
          <a:sy n="140" d="100"/>
        </p:scale>
        <p:origin x="-1344" y="-112"/>
      </p:cViewPr>
      <p:guideLst>
        <p:guide orient="horz" pos="249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160"/>
    </p:cViewPr>
  </p:sorterViewPr>
  <p:gridSpacing cx="76200" cy="76200"/>
</p:viewPr>
</file>

<file path=ppt/_rels/presentation.xml.rels><?xml version="1.0" encoding="UTF-8" standalone="yes"?>
<Relationships xmlns="http://schemas.openxmlformats.org/package/2006/relationships"><Relationship Id="rId101" Type="http://schemas.openxmlformats.org/officeDocument/2006/relationships/theme" Target="theme/theme1.xml"/><Relationship Id="rId10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notesMaster" Target="notesMasters/notesMaster1.xml"/><Relationship Id="rId97" Type="http://schemas.openxmlformats.org/officeDocument/2006/relationships/handoutMaster" Target="handoutMasters/handoutMaster1.xml"/><Relationship Id="rId98" Type="http://schemas.openxmlformats.org/officeDocument/2006/relationships/printerSettings" Target="printerSettings/printerSettings1.bin"/><Relationship Id="rId99"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00" Type="http://schemas.openxmlformats.org/officeDocument/2006/relationships/viewProps" Target="viewProps.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0919" tIns="45459" rIns="90919" bIns="45459" numCol="1" anchor="t" anchorCtr="0" compatLnSpc="1">
            <a:prstTxWarp prst="textNoShape">
              <a:avLst/>
            </a:prstTxWarp>
          </a:bodyPr>
          <a:lstStyle>
            <a:lvl1pPr defTabSz="909638">
              <a:defRPr sz="1200">
                <a:latin typeface="Times New Roman" pitchFamily="-106" charset="0"/>
                <a:ea typeface="+mn-ea"/>
                <a:cs typeface="+mn-cs"/>
              </a:defRPr>
            </a:lvl1pPr>
          </a:lstStyle>
          <a:p>
            <a:pPr>
              <a:defRPr/>
            </a:pPr>
            <a:endParaRPr lang="en-US"/>
          </a:p>
        </p:txBody>
      </p:sp>
      <p:sp>
        <p:nvSpPr>
          <p:cNvPr id="5123" name="Rectangle 3"/>
          <p:cNvSpPr>
            <a:spLocks noGrp="1" noChangeArrowheads="1"/>
          </p:cNvSpPr>
          <p:nvPr>
            <p:ph type="dt" sz="quarter" idx="1"/>
          </p:nvPr>
        </p:nvSpPr>
        <p:spPr bwMode="auto">
          <a:xfrm>
            <a:off x="3929063" y="0"/>
            <a:ext cx="3005137" cy="460375"/>
          </a:xfrm>
          <a:prstGeom prst="rect">
            <a:avLst/>
          </a:prstGeom>
          <a:noFill/>
          <a:ln w="9525">
            <a:noFill/>
            <a:miter lim="800000"/>
            <a:headEnd/>
            <a:tailEnd/>
          </a:ln>
          <a:effectLst/>
        </p:spPr>
        <p:txBody>
          <a:bodyPr vert="horz" wrap="square" lIns="90919" tIns="45459" rIns="90919" bIns="45459" numCol="1" anchor="t" anchorCtr="0" compatLnSpc="1">
            <a:prstTxWarp prst="textNoShape">
              <a:avLst/>
            </a:prstTxWarp>
          </a:bodyPr>
          <a:lstStyle>
            <a:lvl1pPr algn="r" defTabSz="909638">
              <a:defRPr sz="1200">
                <a:latin typeface="Times New Roman" pitchFamily="-106" charset="0"/>
                <a:ea typeface="+mn-ea"/>
                <a:cs typeface="+mn-cs"/>
              </a:defRPr>
            </a:lvl1pPr>
          </a:lstStyle>
          <a:p>
            <a:pPr>
              <a:defRPr/>
            </a:pPr>
            <a:endParaRPr lang="en-US"/>
          </a:p>
        </p:txBody>
      </p:sp>
      <p:sp>
        <p:nvSpPr>
          <p:cNvPr id="5124" name="Rectangle 4"/>
          <p:cNvSpPr>
            <a:spLocks noGrp="1" noChangeArrowheads="1"/>
          </p:cNvSpPr>
          <p:nvPr>
            <p:ph type="ftr" sz="quarter" idx="2"/>
          </p:nvPr>
        </p:nvSpPr>
        <p:spPr bwMode="auto">
          <a:xfrm>
            <a:off x="0" y="8759825"/>
            <a:ext cx="3005138" cy="460375"/>
          </a:xfrm>
          <a:prstGeom prst="rect">
            <a:avLst/>
          </a:prstGeom>
          <a:noFill/>
          <a:ln w="9525">
            <a:noFill/>
            <a:miter lim="800000"/>
            <a:headEnd/>
            <a:tailEnd/>
          </a:ln>
          <a:effectLst/>
        </p:spPr>
        <p:txBody>
          <a:bodyPr vert="horz" wrap="square" lIns="90919" tIns="45459" rIns="90919" bIns="45459" numCol="1" anchor="b" anchorCtr="0" compatLnSpc="1">
            <a:prstTxWarp prst="textNoShape">
              <a:avLst/>
            </a:prstTxWarp>
          </a:bodyPr>
          <a:lstStyle>
            <a:lvl1pPr defTabSz="909638">
              <a:defRPr sz="1200">
                <a:latin typeface="Times New Roman" pitchFamily="-106" charset="0"/>
                <a:ea typeface="+mn-ea"/>
                <a:cs typeface="+mn-cs"/>
              </a:defRPr>
            </a:lvl1pPr>
          </a:lstStyle>
          <a:p>
            <a:pPr>
              <a:defRPr/>
            </a:pPr>
            <a:endParaRPr lang="en-US"/>
          </a:p>
        </p:txBody>
      </p:sp>
      <p:sp>
        <p:nvSpPr>
          <p:cNvPr id="5125" name="Rectangle 5"/>
          <p:cNvSpPr>
            <a:spLocks noGrp="1" noChangeArrowheads="1"/>
          </p:cNvSpPr>
          <p:nvPr>
            <p:ph type="sldNum" sz="quarter" idx="3"/>
          </p:nvPr>
        </p:nvSpPr>
        <p:spPr bwMode="auto">
          <a:xfrm>
            <a:off x="3929063" y="8759825"/>
            <a:ext cx="3005137" cy="460375"/>
          </a:xfrm>
          <a:prstGeom prst="rect">
            <a:avLst/>
          </a:prstGeom>
          <a:noFill/>
          <a:ln w="9525">
            <a:noFill/>
            <a:miter lim="800000"/>
            <a:headEnd/>
            <a:tailEnd/>
          </a:ln>
          <a:effectLst/>
        </p:spPr>
        <p:txBody>
          <a:bodyPr vert="horz" wrap="square" lIns="90919" tIns="45459" rIns="90919" bIns="45459" numCol="1" anchor="b" anchorCtr="0" compatLnSpc="1">
            <a:prstTxWarp prst="textNoShape">
              <a:avLst/>
            </a:prstTxWarp>
          </a:bodyPr>
          <a:lstStyle>
            <a:lvl1pPr algn="r" defTabSz="909638">
              <a:defRPr sz="1200">
                <a:latin typeface="Times New Roman" charset="0"/>
              </a:defRPr>
            </a:lvl1pPr>
          </a:lstStyle>
          <a:p>
            <a:pPr>
              <a:defRPr/>
            </a:pPr>
            <a:fld id="{9CE45E5D-1AA3-BB41-B05D-4EF0104501D5}" type="slidenum">
              <a:rPr lang="en-US"/>
              <a:pPr>
                <a:defRPr/>
              </a:pPr>
              <a:t>‹#›</a:t>
            </a:fld>
            <a:endParaRPr lang="en-US"/>
          </a:p>
        </p:txBody>
      </p:sp>
    </p:spTree>
    <p:extLst>
      <p:ext uri="{BB962C8B-B14F-4D97-AF65-F5344CB8AC3E}">
        <p14:creationId xmlns:p14="http://schemas.microsoft.com/office/powerpoint/2010/main" val="22681309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106" charset="0"/>
                <a:ea typeface="+mn-ea"/>
                <a:cs typeface="+mn-cs"/>
              </a:defRPr>
            </a:lvl1pPr>
          </a:lstStyle>
          <a:p>
            <a:pPr>
              <a:defRPr/>
            </a:pPr>
            <a:endParaRPr lang="en-US"/>
          </a:p>
        </p:txBody>
      </p:sp>
      <p:sp>
        <p:nvSpPr>
          <p:cNvPr id="11267" name="Rectangle 3"/>
          <p:cNvSpPr>
            <a:spLocks noGrp="1" noChangeArrowheads="1"/>
          </p:cNvSpPr>
          <p:nvPr>
            <p:ph type="dt" idx="1"/>
          </p:nvPr>
        </p:nvSpPr>
        <p:spPr bwMode="auto">
          <a:xfrm>
            <a:off x="3927475" y="0"/>
            <a:ext cx="3005138" cy="460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106" charset="0"/>
                <a:ea typeface="+mn-ea"/>
                <a:cs typeface="+mn-cs"/>
              </a:defRPr>
            </a:lvl1pPr>
          </a:lstStyle>
          <a:p>
            <a:pPr>
              <a:defRPr/>
            </a:pPr>
            <a:endParaRPr lang="en-US"/>
          </a:p>
        </p:txBody>
      </p:sp>
      <p:sp>
        <p:nvSpPr>
          <p:cNvPr id="5124" name="Rectangle 4"/>
          <p:cNvSpPr>
            <a:spLocks noGrp="1" noRot="1" noChangeAspect="1" noChangeArrowheads="1" noTextEdit="1"/>
          </p:cNvSpPr>
          <p:nvPr>
            <p:ph type="sldImg" idx="2"/>
          </p:nvPr>
        </p:nvSpPr>
        <p:spPr bwMode="auto">
          <a:xfrm>
            <a:off x="1162050" y="692150"/>
            <a:ext cx="4610100" cy="34575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1269" name="Rectangle 5"/>
          <p:cNvSpPr>
            <a:spLocks noGrp="1" noChangeArrowheads="1"/>
          </p:cNvSpPr>
          <p:nvPr>
            <p:ph type="body" sz="quarter" idx="3"/>
          </p:nvPr>
        </p:nvSpPr>
        <p:spPr bwMode="auto">
          <a:xfrm>
            <a:off x="693738" y="4379913"/>
            <a:ext cx="5546725" cy="41481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270" name="Rectangle 6"/>
          <p:cNvSpPr>
            <a:spLocks noGrp="1" noChangeArrowheads="1"/>
          </p:cNvSpPr>
          <p:nvPr>
            <p:ph type="ftr" sz="quarter" idx="4"/>
          </p:nvPr>
        </p:nvSpPr>
        <p:spPr bwMode="auto">
          <a:xfrm>
            <a:off x="0" y="8758238"/>
            <a:ext cx="3005138" cy="4603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106" charset="0"/>
                <a:ea typeface="+mn-ea"/>
                <a:cs typeface="+mn-cs"/>
              </a:defRPr>
            </a:lvl1pPr>
          </a:lstStyle>
          <a:p>
            <a:pPr>
              <a:defRPr/>
            </a:pPr>
            <a:endParaRPr lang="en-US"/>
          </a:p>
        </p:txBody>
      </p:sp>
      <p:sp>
        <p:nvSpPr>
          <p:cNvPr id="11271" name="Rectangle 7"/>
          <p:cNvSpPr>
            <a:spLocks noGrp="1" noChangeArrowheads="1"/>
          </p:cNvSpPr>
          <p:nvPr>
            <p:ph type="sldNum" sz="quarter" idx="5"/>
          </p:nvPr>
        </p:nvSpPr>
        <p:spPr bwMode="auto">
          <a:xfrm>
            <a:off x="3927475" y="8758238"/>
            <a:ext cx="3005138" cy="4603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imes New Roman" charset="0"/>
              </a:defRPr>
            </a:lvl1pPr>
          </a:lstStyle>
          <a:p>
            <a:pPr>
              <a:defRPr/>
            </a:pPr>
            <a:fld id="{C34F12D4-B6EB-DD4C-9BA5-688639C787C5}" type="slidenum">
              <a:rPr lang="en-US"/>
              <a:pPr>
                <a:defRPr/>
              </a:pPr>
              <a:t>‹#›</a:t>
            </a:fld>
            <a:endParaRPr lang="en-US"/>
          </a:p>
        </p:txBody>
      </p:sp>
    </p:spTree>
    <p:extLst>
      <p:ext uri="{BB962C8B-B14F-4D97-AF65-F5344CB8AC3E}">
        <p14:creationId xmlns:p14="http://schemas.microsoft.com/office/powerpoint/2010/main" val="2239679099"/>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charset="0"/>
        <a:ea typeface="ＭＳ Ｐゴシック" pitchFamily="-106" charset="-128"/>
        <a:cs typeface="ＭＳ Ｐゴシック" pitchFamily="-106" charset="-128"/>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70" name="Rectangle 13"/>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fld id="{1811E80C-D671-AB40-B252-4A0C15CB0918}" type="slidenum">
              <a:rPr lang="en-GB" sz="1200">
                <a:latin typeface="Times New Roman" charset="0"/>
              </a:rPr>
              <a:pPr eaLnBrk="1" hangingPunct="1"/>
              <a:t>1</a:t>
            </a:fld>
            <a:endParaRPr lang="en-GB" sz="1200">
              <a:latin typeface="Times New Roman" charset="0"/>
            </a:endParaRPr>
          </a:p>
        </p:txBody>
      </p:sp>
      <p:sp>
        <p:nvSpPr>
          <p:cNvPr id="7171" name="Text Box 1"/>
          <p:cNvSpPr txBox="1">
            <a:spLocks noChangeArrowheads="1"/>
          </p:cNvSpPr>
          <p:nvPr/>
        </p:nvSpPr>
        <p:spPr bwMode="auto">
          <a:xfrm>
            <a:off x="3924300" y="8758238"/>
            <a:ext cx="30003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cs typeface="ＭＳ Ｐゴシック"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9pPr>
          </a:lstStyle>
          <a:p>
            <a:pPr algn="r" eaLnBrk="1" hangingPunct="1">
              <a:lnSpc>
                <a:spcPct val="93000"/>
              </a:lnSpc>
            </a:pPr>
            <a:fld id="{0901C6E6-4A80-2140-B149-4C7016525AA5}" type="slidenum">
              <a:rPr lang="en-GB" sz="1300">
                <a:solidFill>
                  <a:srgbClr val="000000"/>
                </a:solidFill>
                <a:latin typeface="Times New Roman" charset="0"/>
                <a:cs typeface="Arial" charset="0"/>
              </a:rPr>
              <a:pPr algn="r" eaLnBrk="1" hangingPunct="1">
                <a:lnSpc>
                  <a:spcPct val="93000"/>
                </a:lnSpc>
              </a:pPr>
              <a:t>1</a:t>
            </a:fld>
            <a:endParaRPr lang="en-GB" sz="1300">
              <a:solidFill>
                <a:srgbClr val="000000"/>
              </a:solidFill>
              <a:latin typeface="Times New Roman" charset="0"/>
              <a:cs typeface="Arial" charset="0"/>
            </a:endParaRPr>
          </a:p>
        </p:txBody>
      </p:sp>
      <p:sp>
        <p:nvSpPr>
          <p:cNvPr id="7172" name="Text Box 2"/>
          <p:cNvSpPr txBox="1">
            <a:spLocks noChangeArrowheads="1"/>
          </p:cNvSpPr>
          <p:nvPr/>
        </p:nvSpPr>
        <p:spPr bwMode="auto">
          <a:xfrm>
            <a:off x="1223963" y="700088"/>
            <a:ext cx="4484687" cy="3455987"/>
          </a:xfrm>
          <a:prstGeom prst="rect">
            <a:avLst/>
          </a:prstGeom>
          <a:solidFill>
            <a:srgbClr val="FFFFFF"/>
          </a:solidFill>
          <a:ln w="9360">
            <a:solidFill>
              <a:srgbClr val="000000"/>
            </a:solidFill>
            <a:miter lim="800000"/>
            <a:headEnd/>
            <a:tailEnd/>
          </a:ln>
        </p:spPr>
        <p:txBody>
          <a:bodyPr wrap="none" lIns="82835" tIns="41418" rIns="82835" bIns="41418" anchor="ct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endParaRPr lang="en-US"/>
          </a:p>
        </p:txBody>
      </p:sp>
      <p:sp>
        <p:nvSpPr>
          <p:cNvPr id="7173" name="Text Box 3"/>
          <p:cNvSpPr>
            <a:spLocks noGrp="1" noChangeArrowheads="1"/>
          </p:cNvSpPr>
          <p:nvPr>
            <p:ph type="body"/>
          </p:nvPr>
        </p:nvSpPr>
        <p:spPr>
          <a:xfrm>
            <a:off x="693738" y="4378325"/>
            <a:ext cx="5537200" cy="414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none" anchor="ctr"/>
          <a:lstStyle/>
          <a:p>
            <a:endParaRPr lang="en-US">
              <a:ea typeface="ＭＳ Ｐゴシック" charset="0"/>
              <a:cs typeface="ＭＳ Ｐゴシック"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p:cNvSpPr>
            <a:spLocks noGrp="1" noRot="1" noChangeAspect="1"/>
          </p:cNvSpPr>
          <p:nvPr>
            <p:ph type="sldImg"/>
          </p:nvPr>
        </p:nvSpPr>
        <p:spPr>
          <a:ln/>
        </p:spPr>
      </p:sp>
      <p:sp>
        <p:nvSpPr>
          <p:cNvPr id="921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a typeface="ＭＳ Ｐゴシック" charset="0"/>
              <a:cs typeface="ＭＳ Ｐゴシック" charset="0"/>
            </a:endParaRPr>
          </a:p>
        </p:txBody>
      </p:sp>
      <p:sp>
        <p:nvSpPr>
          <p:cNvPr id="921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fld id="{8E70A99D-41D7-DB4D-A926-087292CE37F9}" type="slidenum">
              <a:rPr lang="en-US" sz="1200">
                <a:latin typeface="Times New Roman" charset="0"/>
              </a:rPr>
              <a:pPr eaLnBrk="1" hangingPunct="1"/>
              <a:t>2</a:t>
            </a:fld>
            <a:endParaRPr lang="en-US" sz="1200">
              <a:latin typeface="Times New Roman"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a:ln/>
        </p:spPr>
      </p:sp>
      <p:sp>
        <p:nvSpPr>
          <p:cNvPr id="3789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a typeface="ＭＳ Ｐゴシック" charset="0"/>
              <a:cs typeface="ＭＳ Ｐゴシック" charset="0"/>
            </a:endParaRPr>
          </a:p>
        </p:txBody>
      </p:sp>
      <p:sp>
        <p:nvSpPr>
          <p:cNvPr id="3789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fld id="{1DCE1532-F688-814B-AF3B-DA61C7727B62}" type="slidenum">
              <a:rPr lang="en-US" sz="1200">
                <a:latin typeface="Times New Roman" charset="0"/>
              </a:rPr>
              <a:pPr eaLnBrk="1" hangingPunct="1"/>
              <a:t>52</a:t>
            </a:fld>
            <a:endParaRPr lang="en-US" sz="1200">
              <a:latin typeface="Times New Roman"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a:ln/>
        </p:spPr>
      </p:sp>
      <p:sp>
        <p:nvSpPr>
          <p:cNvPr id="399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a typeface="ＭＳ Ｐゴシック" charset="0"/>
              <a:cs typeface="ＭＳ Ｐゴシック" charset="0"/>
            </a:endParaRPr>
          </a:p>
        </p:txBody>
      </p:sp>
      <p:sp>
        <p:nvSpPr>
          <p:cNvPr id="399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fld id="{F9FB3B08-E0B9-0C43-BAEF-A1BFD23245D1}" type="slidenum">
              <a:rPr lang="en-US" sz="1200">
                <a:latin typeface="Times New Roman" charset="0"/>
              </a:rPr>
              <a:pPr eaLnBrk="1" hangingPunct="1"/>
              <a:t>53</a:t>
            </a:fld>
            <a:endParaRPr lang="en-US" sz="1200">
              <a:latin typeface="Times New Roman"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p:cNvSpPr>
          <p:nvPr>
            <p:ph type="sldImg"/>
          </p:nvPr>
        </p:nvSpPr>
        <p:spPr>
          <a:ln/>
        </p:spPr>
      </p:sp>
      <p:sp>
        <p:nvSpPr>
          <p:cNvPr id="6758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a typeface="ＭＳ Ｐゴシック" charset="0"/>
              <a:cs typeface="ＭＳ Ｐゴシック" charset="0"/>
            </a:endParaRPr>
          </a:p>
        </p:txBody>
      </p:sp>
      <p:sp>
        <p:nvSpPr>
          <p:cNvPr id="6758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fld id="{6413AE69-0237-624B-A079-31BE38E97978}" type="slidenum">
              <a:rPr lang="en-US" sz="1200">
                <a:latin typeface="Times New Roman" charset="0"/>
              </a:rPr>
              <a:pPr eaLnBrk="1" hangingPunct="1"/>
              <a:t>80</a:t>
            </a:fld>
            <a:endParaRPr lang="en-US" sz="1200">
              <a:latin typeface="Times New Roman"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9634" name="Rectangle 13"/>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fld id="{CC12D47C-0D27-3144-88F0-A38DF98CE12B}" type="slidenum">
              <a:rPr lang="en-GB" sz="1200">
                <a:latin typeface="Times New Roman" charset="0"/>
              </a:rPr>
              <a:pPr eaLnBrk="1" hangingPunct="1"/>
              <a:t>81</a:t>
            </a:fld>
            <a:endParaRPr lang="en-GB" sz="1200">
              <a:latin typeface="Times New Roman" charset="0"/>
            </a:endParaRPr>
          </a:p>
        </p:txBody>
      </p:sp>
      <p:sp>
        <p:nvSpPr>
          <p:cNvPr id="69635" name="Text Box 1"/>
          <p:cNvSpPr txBox="1">
            <a:spLocks noChangeArrowheads="1"/>
          </p:cNvSpPr>
          <p:nvPr/>
        </p:nvSpPr>
        <p:spPr bwMode="auto">
          <a:xfrm>
            <a:off x="3924300" y="8758238"/>
            <a:ext cx="30003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cs typeface="ＭＳ Ｐゴシック"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9pPr>
          </a:lstStyle>
          <a:p>
            <a:pPr algn="r" eaLnBrk="1" hangingPunct="1">
              <a:lnSpc>
                <a:spcPct val="93000"/>
              </a:lnSpc>
            </a:pPr>
            <a:fld id="{E9CD4D75-3FE0-8640-B897-25A2B8C7F90F}" type="slidenum">
              <a:rPr lang="en-GB" sz="1300">
                <a:solidFill>
                  <a:srgbClr val="000000"/>
                </a:solidFill>
                <a:latin typeface="Times New Roman" charset="0"/>
                <a:cs typeface="Arial" charset="0"/>
              </a:rPr>
              <a:pPr algn="r" eaLnBrk="1" hangingPunct="1">
                <a:lnSpc>
                  <a:spcPct val="93000"/>
                </a:lnSpc>
              </a:pPr>
              <a:t>81</a:t>
            </a:fld>
            <a:endParaRPr lang="en-GB" sz="1300">
              <a:solidFill>
                <a:srgbClr val="000000"/>
              </a:solidFill>
              <a:latin typeface="Times New Roman" charset="0"/>
              <a:cs typeface="Arial" charset="0"/>
            </a:endParaRPr>
          </a:p>
        </p:txBody>
      </p:sp>
      <p:sp>
        <p:nvSpPr>
          <p:cNvPr id="69636" name="Text Box 2"/>
          <p:cNvSpPr txBox="1">
            <a:spLocks noChangeArrowheads="1"/>
          </p:cNvSpPr>
          <p:nvPr/>
        </p:nvSpPr>
        <p:spPr bwMode="auto">
          <a:xfrm>
            <a:off x="1223963" y="700088"/>
            <a:ext cx="4479925" cy="3455987"/>
          </a:xfrm>
          <a:prstGeom prst="rect">
            <a:avLst/>
          </a:prstGeom>
          <a:solidFill>
            <a:srgbClr val="FFFFFF"/>
          </a:solidFill>
          <a:ln w="9360">
            <a:solidFill>
              <a:srgbClr val="000000"/>
            </a:solidFill>
            <a:miter lim="800000"/>
            <a:headEnd/>
            <a:tailEnd/>
          </a:ln>
        </p:spPr>
        <p:txBody>
          <a:bodyPr wrap="none" lIns="82827" tIns="41415" rIns="82827" bIns="41415" anchor="ct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endParaRPr lang="en-US"/>
          </a:p>
        </p:txBody>
      </p:sp>
      <p:sp>
        <p:nvSpPr>
          <p:cNvPr id="69637" name="Text Box 3"/>
          <p:cNvSpPr>
            <a:spLocks noGrp="1" noChangeArrowheads="1"/>
          </p:cNvSpPr>
          <p:nvPr>
            <p:ph type="body"/>
          </p:nvPr>
        </p:nvSpPr>
        <p:spPr>
          <a:xfrm>
            <a:off x="693738" y="4378325"/>
            <a:ext cx="5537200" cy="41497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none" anchor="ctr"/>
          <a:lstStyle/>
          <a:p>
            <a:endParaRPr lang="en-US">
              <a:ea typeface="ＭＳ Ｐゴシック" charset="0"/>
              <a:cs typeface="ＭＳ Ｐゴシック"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a:ln/>
        </p:spPr>
      </p:sp>
      <p:sp>
        <p:nvSpPr>
          <p:cNvPr id="7577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a typeface="ＭＳ Ｐゴシック" charset="0"/>
              <a:cs typeface="ＭＳ Ｐゴシック" charset="0"/>
            </a:endParaRPr>
          </a:p>
        </p:txBody>
      </p:sp>
      <p:sp>
        <p:nvSpPr>
          <p:cNvPr id="7577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fld id="{F61087DA-8F38-CE49-B51A-4022FA855695}" type="slidenum">
              <a:rPr lang="en-US" sz="1200">
                <a:latin typeface="Times New Roman" charset="0"/>
              </a:rPr>
              <a:pPr eaLnBrk="1" hangingPunct="1"/>
              <a:t>85</a:t>
            </a:fld>
            <a:endParaRPr lang="en-US" sz="1200">
              <a:latin typeface="Times New Roman"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Line 70"/>
          <p:cNvSpPr>
            <a:spLocks noChangeShapeType="1"/>
          </p:cNvSpPr>
          <p:nvPr userDrawn="1"/>
        </p:nvSpPr>
        <p:spPr bwMode="auto">
          <a:xfrm>
            <a:off x="0" y="3784600"/>
            <a:ext cx="9144000" cy="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 name="Line 71"/>
          <p:cNvSpPr>
            <a:spLocks noChangeShapeType="1"/>
          </p:cNvSpPr>
          <p:nvPr userDrawn="1"/>
        </p:nvSpPr>
        <p:spPr bwMode="auto">
          <a:xfrm>
            <a:off x="4572000" y="1143000"/>
            <a:ext cx="0" cy="5184775"/>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 name="Text Box 72"/>
          <p:cNvSpPr txBox="1">
            <a:spLocks noChangeArrowheads="1"/>
          </p:cNvSpPr>
          <p:nvPr userDrawn="1"/>
        </p:nvSpPr>
        <p:spPr bwMode="auto">
          <a:xfrm>
            <a:off x="76200" y="990600"/>
            <a:ext cx="3468688" cy="304800"/>
          </a:xfrm>
          <a:prstGeom prst="rect">
            <a:avLst/>
          </a:prstGeom>
          <a:noFill/>
          <a:ln>
            <a:noFill/>
          </a:ln>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a:defRPr/>
            </a:pPr>
            <a:r>
              <a:rPr lang="en-US" sz="1400" b="1" u="sng" smtClean="0">
                <a:latin typeface="Comic Sans MS" charset="0"/>
                <a:cs typeface="Comic Sans MS" charset="0"/>
              </a:rPr>
              <a:t>Objective</a:t>
            </a:r>
          </a:p>
        </p:txBody>
      </p:sp>
      <p:sp>
        <p:nvSpPr>
          <p:cNvPr id="7" name="Text Box 73"/>
          <p:cNvSpPr txBox="1">
            <a:spLocks noChangeArrowheads="1"/>
          </p:cNvSpPr>
          <p:nvPr userDrawn="1"/>
        </p:nvSpPr>
        <p:spPr bwMode="auto">
          <a:xfrm>
            <a:off x="76200" y="3752850"/>
            <a:ext cx="1463675" cy="307975"/>
          </a:xfrm>
          <a:prstGeom prst="rect">
            <a:avLst/>
          </a:prstGeom>
          <a:noFill/>
          <a:ln>
            <a:noFill/>
          </a:ln>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a:defRPr/>
            </a:pPr>
            <a:r>
              <a:rPr lang="en-US" sz="1400" b="1" u="sng" smtClean="0">
                <a:latin typeface="Comic Sans MS" charset="0"/>
                <a:cs typeface="Comic Sans MS" charset="0"/>
              </a:rPr>
              <a:t>Approach</a:t>
            </a:r>
          </a:p>
        </p:txBody>
      </p:sp>
      <p:sp>
        <p:nvSpPr>
          <p:cNvPr id="8" name="Text Box 73"/>
          <p:cNvSpPr txBox="1">
            <a:spLocks noChangeArrowheads="1"/>
          </p:cNvSpPr>
          <p:nvPr userDrawn="1"/>
        </p:nvSpPr>
        <p:spPr bwMode="auto">
          <a:xfrm>
            <a:off x="4573588" y="3748088"/>
            <a:ext cx="1463675" cy="307975"/>
          </a:xfrm>
          <a:prstGeom prst="rect">
            <a:avLst/>
          </a:prstGeom>
          <a:noFill/>
          <a:ln>
            <a:noFill/>
          </a:ln>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a:defRPr/>
            </a:pPr>
            <a:r>
              <a:rPr lang="en-US" sz="1400" b="1" u="sng" smtClean="0">
                <a:latin typeface="Comic Sans MS" charset="0"/>
                <a:cs typeface="Comic Sans MS" charset="0"/>
              </a:rPr>
              <a:t>Key Milestones</a:t>
            </a:r>
          </a:p>
        </p:txBody>
      </p:sp>
      <p:sp>
        <p:nvSpPr>
          <p:cNvPr id="10" name="Rectangle 2"/>
          <p:cNvSpPr>
            <a:spLocks noGrp="1" noChangeArrowheads="1"/>
          </p:cNvSpPr>
          <p:nvPr>
            <p:ph type="ctrTitle"/>
          </p:nvPr>
        </p:nvSpPr>
        <p:spPr>
          <a:xfrm>
            <a:off x="779463" y="138060"/>
            <a:ext cx="7678737" cy="415925"/>
          </a:xfrm>
          <a:prstGeom prst="rect">
            <a:avLst/>
          </a:prstGeom>
        </p:spPr>
        <p:txBody>
          <a:bodyPr/>
          <a:lstStyle>
            <a:lvl1pPr>
              <a:defRPr sz="1600" b="1" i="0">
                <a:solidFill>
                  <a:schemeClr val="tx1"/>
                </a:solidFill>
                <a:latin typeface="Comic Sans MS"/>
                <a:cs typeface="Comic Sans MS"/>
              </a:defRPr>
            </a:lvl1pPr>
          </a:lstStyle>
          <a:p>
            <a:r>
              <a:rPr lang="en-US" dirty="0"/>
              <a:t>Project Title</a:t>
            </a:r>
          </a:p>
        </p:txBody>
      </p:sp>
      <p:sp>
        <p:nvSpPr>
          <p:cNvPr id="11" name="Rectangle 3"/>
          <p:cNvSpPr>
            <a:spLocks noGrp="1" noChangeArrowheads="1"/>
          </p:cNvSpPr>
          <p:nvPr>
            <p:ph type="subTitle" idx="1"/>
          </p:nvPr>
        </p:nvSpPr>
        <p:spPr>
          <a:xfrm>
            <a:off x="1371600" y="587323"/>
            <a:ext cx="6400800" cy="293687"/>
          </a:xfrm>
        </p:spPr>
        <p:txBody>
          <a:bodyPr/>
          <a:lstStyle>
            <a:lvl1pPr marL="0" indent="0" algn="ctr">
              <a:buFontTx/>
              <a:buNone/>
              <a:defRPr sz="1400" b="0">
                <a:latin typeface="Comic Sans MS"/>
                <a:cs typeface="Comic Sans MS"/>
              </a:defRPr>
            </a:lvl1pPr>
          </a:lstStyle>
          <a:p>
            <a:r>
              <a:rPr lang="en-US" dirty="0" smtClean="0"/>
              <a:t>PI:  </a:t>
            </a:r>
            <a:r>
              <a:rPr lang="en-US" dirty="0" err="1" smtClean="0"/>
              <a:t>Firstname</a:t>
            </a:r>
            <a:r>
              <a:rPr lang="en-US" dirty="0" smtClean="0"/>
              <a:t> </a:t>
            </a:r>
            <a:r>
              <a:rPr lang="en-US" dirty="0" err="1" smtClean="0"/>
              <a:t>Lastname</a:t>
            </a:r>
            <a:r>
              <a:rPr lang="en-US" dirty="0" smtClean="0"/>
              <a:t>, Institution</a:t>
            </a:r>
            <a:endParaRPr lang="en-US" dirty="0"/>
          </a:p>
        </p:txBody>
      </p:sp>
    </p:spTree>
    <p:extLst>
      <p:ext uri="{BB962C8B-B14F-4D97-AF65-F5344CB8AC3E}">
        <p14:creationId xmlns:p14="http://schemas.microsoft.com/office/powerpoint/2010/main" val="24950658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70037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43000" y="76200"/>
            <a:ext cx="6858000" cy="5334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035791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76200"/>
            <a:ext cx="1943100" cy="601980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76200"/>
            <a:ext cx="5676900" cy="6019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203397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143000" y="76200"/>
            <a:ext cx="6858000" cy="5334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066800"/>
            <a:ext cx="7772400" cy="2438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85800" y="3657600"/>
            <a:ext cx="7772400" cy="2438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955896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Blank">
    <p:spTree>
      <p:nvGrpSpPr>
        <p:cNvPr id="1" name=""/>
        <p:cNvGrpSpPr/>
        <p:nvPr/>
      </p:nvGrpSpPr>
      <p:grpSpPr>
        <a:xfrm>
          <a:off x="0" y="0"/>
          <a:ext cx="0" cy="0"/>
          <a:chOff x="0" y="0"/>
          <a:chExt cx="0" cy="0"/>
        </a:xfrm>
      </p:grpSpPr>
      <p:sp>
        <p:nvSpPr>
          <p:cNvPr id="38" name="Title Placeholder 1"/>
          <p:cNvSpPr>
            <a:spLocks noGrp="1"/>
          </p:cNvSpPr>
          <p:nvPr>
            <p:ph type="title"/>
          </p:nvPr>
        </p:nvSpPr>
        <p:spPr>
          <a:xfrm>
            <a:off x="527200" y="0"/>
            <a:ext cx="8229600" cy="584201"/>
          </a:xfrm>
          <a:prstGeom prst="rect">
            <a:avLst/>
          </a:prstGeom>
        </p:spPr>
        <p:txBody>
          <a:bodyPr rtlCol="0">
            <a:noAutofit/>
          </a:bodyPr>
          <a:lstStyle>
            <a:lvl1pPr>
              <a:defRPr sz="2800"/>
            </a:lvl1pPr>
          </a:lstStyle>
          <a:p>
            <a:r>
              <a:rPr lang="en-US" dirty="0" smtClean="0"/>
              <a:t>Click to edit Master title style</a:t>
            </a:r>
            <a:endParaRPr lang="en-US" dirty="0"/>
          </a:p>
        </p:txBody>
      </p:sp>
      <p:sp>
        <p:nvSpPr>
          <p:cNvPr id="18" name="Content Placeholder 3"/>
          <p:cNvSpPr>
            <a:spLocks noGrp="1"/>
          </p:cNvSpPr>
          <p:nvPr>
            <p:ph sz="half" idx="20"/>
          </p:nvPr>
        </p:nvSpPr>
        <p:spPr>
          <a:xfrm>
            <a:off x="6062" y="3970867"/>
            <a:ext cx="2999606" cy="28496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Content Placeholder 3"/>
          <p:cNvSpPr>
            <a:spLocks noGrp="1"/>
          </p:cNvSpPr>
          <p:nvPr>
            <p:ph sz="half" idx="27"/>
          </p:nvPr>
        </p:nvSpPr>
        <p:spPr>
          <a:xfrm>
            <a:off x="2861729" y="3970867"/>
            <a:ext cx="2999606" cy="28496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2" name="Content Placeholder 3"/>
          <p:cNvSpPr>
            <a:spLocks noGrp="1"/>
          </p:cNvSpPr>
          <p:nvPr>
            <p:ph sz="half" idx="28"/>
          </p:nvPr>
        </p:nvSpPr>
        <p:spPr>
          <a:xfrm>
            <a:off x="5717396" y="3970867"/>
            <a:ext cx="2999606" cy="28496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3" name="Content Placeholder 3"/>
          <p:cNvSpPr>
            <a:spLocks noGrp="1"/>
          </p:cNvSpPr>
          <p:nvPr>
            <p:ph sz="half" idx="29"/>
          </p:nvPr>
        </p:nvSpPr>
        <p:spPr>
          <a:xfrm>
            <a:off x="6062" y="88243"/>
            <a:ext cx="2999606" cy="28496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4" name="Content Placeholder 3"/>
          <p:cNvSpPr>
            <a:spLocks noGrp="1"/>
          </p:cNvSpPr>
          <p:nvPr>
            <p:ph sz="half" idx="30"/>
          </p:nvPr>
        </p:nvSpPr>
        <p:spPr>
          <a:xfrm>
            <a:off x="2861729" y="88243"/>
            <a:ext cx="2999606" cy="28496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7" name="Content Placeholder 3"/>
          <p:cNvSpPr>
            <a:spLocks noGrp="1"/>
          </p:cNvSpPr>
          <p:nvPr>
            <p:ph sz="half" idx="31"/>
          </p:nvPr>
        </p:nvSpPr>
        <p:spPr>
          <a:xfrm>
            <a:off x="5717396" y="88243"/>
            <a:ext cx="2999606" cy="28496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Content Placeholder 3"/>
          <p:cNvSpPr>
            <a:spLocks noGrp="1"/>
          </p:cNvSpPr>
          <p:nvPr>
            <p:ph sz="half" idx="32"/>
          </p:nvPr>
        </p:nvSpPr>
        <p:spPr>
          <a:xfrm>
            <a:off x="6056" y="1891708"/>
            <a:ext cx="2999606" cy="28496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Content Placeholder 3"/>
          <p:cNvSpPr>
            <a:spLocks noGrp="1"/>
          </p:cNvSpPr>
          <p:nvPr>
            <p:ph sz="half" idx="33"/>
          </p:nvPr>
        </p:nvSpPr>
        <p:spPr>
          <a:xfrm>
            <a:off x="2861723" y="1891708"/>
            <a:ext cx="2999606" cy="28496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3"/>
          <p:cNvSpPr>
            <a:spLocks noGrp="1"/>
          </p:cNvSpPr>
          <p:nvPr>
            <p:ph sz="half" idx="34"/>
          </p:nvPr>
        </p:nvSpPr>
        <p:spPr>
          <a:xfrm>
            <a:off x="5717390" y="1891708"/>
            <a:ext cx="2999606" cy="28496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Date Placeholder 1"/>
          <p:cNvSpPr>
            <a:spLocks noGrp="1"/>
          </p:cNvSpPr>
          <p:nvPr>
            <p:ph type="dt" sz="half" idx="35"/>
          </p:nvPr>
        </p:nvSpPr>
        <p:spPr>
          <a:xfrm>
            <a:off x="606425" y="7086600"/>
            <a:ext cx="2133600" cy="365125"/>
          </a:xfrm>
          <a:prstGeom prst="rect">
            <a:avLst/>
          </a:prstGeom>
        </p:spPr>
        <p:txBody>
          <a:bodyPr/>
          <a:lstStyle>
            <a:lvl1pPr>
              <a:defRPr/>
            </a:lvl1pPr>
          </a:lstStyle>
          <a:p>
            <a:pPr>
              <a:defRPr/>
            </a:pPr>
            <a:fld id="{4F9504C6-C3BC-7A4A-AA9C-E646BE9FA33F}" type="datetimeFigureOut">
              <a:rPr lang="en-US"/>
              <a:pPr>
                <a:defRPr/>
              </a:pPr>
              <a:t>5/12/15</a:t>
            </a:fld>
            <a:endParaRPr lang="en-US" dirty="0"/>
          </a:p>
        </p:txBody>
      </p:sp>
      <p:sp>
        <p:nvSpPr>
          <p:cNvPr id="16" name="Footer Placeholder 2"/>
          <p:cNvSpPr>
            <a:spLocks noGrp="1"/>
          </p:cNvSpPr>
          <p:nvPr>
            <p:ph type="ftr" sz="quarter" idx="36"/>
          </p:nvPr>
        </p:nvSpPr>
        <p:spPr>
          <a:xfrm>
            <a:off x="3273425" y="7086600"/>
            <a:ext cx="2895600" cy="365125"/>
          </a:xfrm>
          <a:prstGeom prst="rect">
            <a:avLst/>
          </a:prstGeom>
        </p:spPr>
        <p:txBody>
          <a:bodyPr/>
          <a:lstStyle>
            <a:lvl1pPr>
              <a:defRPr/>
            </a:lvl1pPr>
          </a:lstStyle>
          <a:p>
            <a:pPr>
              <a:defRPr/>
            </a:pPr>
            <a:endParaRPr lang="en-US"/>
          </a:p>
        </p:txBody>
      </p:sp>
      <p:sp>
        <p:nvSpPr>
          <p:cNvPr id="17" name="Slide Number Placeholder 3"/>
          <p:cNvSpPr>
            <a:spLocks noGrp="1"/>
          </p:cNvSpPr>
          <p:nvPr>
            <p:ph type="sldNum" sz="quarter" idx="37"/>
          </p:nvPr>
        </p:nvSpPr>
        <p:spPr>
          <a:xfrm>
            <a:off x="6702425" y="7086600"/>
            <a:ext cx="2133600" cy="365125"/>
          </a:xfrm>
          <a:prstGeom prst="rect">
            <a:avLst/>
          </a:prstGeom>
        </p:spPr>
        <p:txBody>
          <a:bodyPr/>
          <a:lstStyle>
            <a:lvl1pPr>
              <a:defRPr/>
            </a:lvl1pPr>
          </a:lstStyle>
          <a:p>
            <a:pPr>
              <a:defRPr/>
            </a:pPr>
            <a:fld id="{FE189CB3-29DB-EB4D-875F-ED33BF44B65E}" type="slidenum">
              <a:rPr lang="en-US"/>
              <a:pPr>
                <a:defRPr/>
              </a:pPr>
              <a:t>‹#›</a:t>
            </a:fld>
            <a:endParaRPr lang="en-US" dirty="0"/>
          </a:p>
        </p:txBody>
      </p:sp>
    </p:spTree>
    <p:extLst>
      <p:ext uri="{BB962C8B-B14F-4D97-AF65-F5344CB8AC3E}">
        <p14:creationId xmlns:p14="http://schemas.microsoft.com/office/powerpoint/2010/main" val="3432032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840748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43000" y="76200"/>
            <a:ext cx="6858000" cy="5334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27723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9319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43000" y="76200"/>
            <a:ext cx="6858000" cy="5334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066800"/>
            <a:ext cx="38100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066800"/>
            <a:ext cx="38100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335849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61702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143000" y="76200"/>
            <a:ext cx="6858000" cy="533400"/>
          </a:xfrm>
          <a:prstGeom prst="rect">
            <a:avLst/>
          </a:prstGeom>
        </p:spPr>
        <p:txBody>
          <a:bodyPr/>
          <a:lstStyle/>
          <a:p>
            <a:r>
              <a:rPr lang="en-US" smtClean="0"/>
              <a:t>Click to edit Master title style</a:t>
            </a:r>
            <a:endParaRPr lang="en-US"/>
          </a:p>
        </p:txBody>
      </p:sp>
    </p:spTree>
    <p:extLst>
      <p:ext uri="{BB962C8B-B14F-4D97-AF65-F5344CB8AC3E}">
        <p14:creationId xmlns:p14="http://schemas.microsoft.com/office/powerpoint/2010/main" val="27538671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65912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1866723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png"/><Relationship Id="rId17"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1026" name="Group 15"/>
          <p:cNvGrpSpPr>
            <a:grpSpLocks/>
          </p:cNvGrpSpPr>
          <p:nvPr userDrawn="1"/>
        </p:nvGrpSpPr>
        <p:grpSpPr bwMode="auto">
          <a:xfrm>
            <a:off x="0" y="22225"/>
            <a:ext cx="9144000" cy="6788150"/>
            <a:chOff x="0" y="22818"/>
            <a:chExt cx="9144000" cy="6788150"/>
          </a:xfrm>
        </p:grpSpPr>
        <p:pic>
          <p:nvPicPr>
            <p:cNvPr id="1029" name="Picture 106" descr="NASAmeatball_transp"/>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0" y="22818"/>
              <a:ext cx="8382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0" name="Line 8"/>
            <p:cNvSpPr>
              <a:spLocks noChangeShapeType="1"/>
            </p:cNvSpPr>
            <p:nvPr userDrawn="1"/>
          </p:nvSpPr>
          <p:spPr bwMode="auto">
            <a:xfrm>
              <a:off x="381000" y="867368"/>
              <a:ext cx="8301038"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31" name="Line 9"/>
            <p:cNvSpPr>
              <a:spLocks noChangeShapeType="1"/>
            </p:cNvSpPr>
            <p:nvPr userDrawn="1"/>
          </p:nvSpPr>
          <p:spPr bwMode="auto">
            <a:xfrm>
              <a:off x="533400" y="943568"/>
              <a:ext cx="8301038" cy="0"/>
            </a:xfrm>
            <a:prstGeom prst="line">
              <a:avLst/>
            </a:prstGeom>
            <a:noFill/>
            <a:ln w="28575">
              <a:solidFill>
                <a:srgbClr val="FF505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32" name="Line 67"/>
            <p:cNvSpPr>
              <a:spLocks noChangeShapeType="1"/>
            </p:cNvSpPr>
            <p:nvPr userDrawn="1"/>
          </p:nvSpPr>
          <p:spPr bwMode="auto">
            <a:xfrm>
              <a:off x="304800" y="6582368"/>
              <a:ext cx="7315200" cy="0"/>
            </a:xfrm>
            <a:prstGeom prst="line">
              <a:avLst/>
            </a:prstGeom>
            <a:noFill/>
            <a:ln w="254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033" name="Line 68"/>
            <p:cNvSpPr>
              <a:spLocks noChangeShapeType="1"/>
            </p:cNvSpPr>
            <p:nvPr userDrawn="1"/>
          </p:nvSpPr>
          <p:spPr bwMode="auto">
            <a:xfrm>
              <a:off x="304800" y="6506168"/>
              <a:ext cx="7391400" cy="0"/>
            </a:xfrm>
            <a:prstGeom prst="line">
              <a:avLst/>
            </a:prstGeom>
            <a:noFill/>
            <a:ln w="254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pic>
          <p:nvPicPr>
            <p:cNvPr id="1034" name="Picture 69" descr="esto-logo"/>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7848600" y="6163268"/>
              <a:ext cx="12954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27" name="Rectangle 3"/>
          <p:cNvSpPr>
            <a:spLocks noGrp="1" noChangeArrowheads="1"/>
          </p:cNvSpPr>
          <p:nvPr>
            <p:ph type="body" idx="1"/>
          </p:nvPr>
        </p:nvSpPr>
        <p:spPr bwMode="auto">
          <a:xfrm>
            <a:off x="685800" y="1066800"/>
            <a:ext cx="77724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12"/>
          <p:cNvSpPr>
            <a:spLocks noChangeArrowheads="1"/>
          </p:cNvSpPr>
          <p:nvPr/>
        </p:nvSpPr>
        <p:spPr bwMode="auto">
          <a:xfrm>
            <a:off x="3924300" y="65532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fld id="{6F835F6E-7162-864E-8EDA-D4E5168DEA6E}" type="slidenum">
              <a:rPr lang="en-US" sz="1200">
                <a:latin typeface="Times New Roman" charset="0"/>
              </a:rPr>
              <a:pPr algn="ctr"/>
              <a:t>‹#›</a:t>
            </a:fld>
            <a:endParaRPr lang="en-US" sz="1400">
              <a:latin typeface="Times New Roman" charset="0"/>
            </a:endParaRPr>
          </a:p>
        </p:txBody>
      </p:sp>
    </p:spTree>
  </p:cSld>
  <p:clrMap bg1="lt1" tx1="dk1" bg2="lt2" tx2="dk2" accent1="accent1" accent2="accent2" accent3="accent3" accent4="accent4" accent5="accent5" accent6="accent6" hlink="hlink" folHlink="folHlink"/>
  <p:sldLayoutIdLst>
    <p:sldLayoutId id="2147484290" r:id="rId1"/>
    <p:sldLayoutId id="2147484278" r:id="rId2"/>
    <p:sldLayoutId id="2147484279" r:id="rId3"/>
    <p:sldLayoutId id="2147484280" r:id="rId4"/>
    <p:sldLayoutId id="2147484281" r:id="rId5"/>
    <p:sldLayoutId id="2147484282" r:id="rId6"/>
    <p:sldLayoutId id="2147484283" r:id="rId7"/>
    <p:sldLayoutId id="2147484284" r:id="rId8"/>
    <p:sldLayoutId id="2147484285" r:id="rId9"/>
    <p:sldLayoutId id="2147484286" r:id="rId10"/>
    <p:sldLayoutId id="2147484287" r:id="rId11"/>
    <p:sldLayoutId id="2147484288" r:id="rId12"/>
    <p:sldLayoutId id="2147484289" r:id="rId13"/>
    <p:sldLayoutId id="2147484291" r:id="rId14"/>
  </p:sldLayoutIdLst>
  <p:hf sldNum="0" hdr="0" ftr="0" dt="0"/>
  <p:txStyles>
    <p:titleStyle>
      <a:lvl1pPr algn="ctr" rtl="0" eaLnBrk="0" fontAlgn="base" hangingPunct="0">
        <a:spcBef>
          <a:spcPct val="0"/>
        </a:spcBef>
        <a:spcAft>
          <a:spcPct val="0"/>
        </a:spcAft>
        <a:defRPr sz="2400" b="1">
          <a:solidFill>
            <a:schemeClr val="accent2"/>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2pPr>
      <a:lvl3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3pPr>
      <a:lvl4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4pPr>
      <a:lvl5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5pPr>
      <a:lvl6pPr marL="457200" algn="ctr" rtl="0" fontAlgn="base">
        <a:spcBef>
          <a:spcPct val="0"/>
        </a:spcBef>
        <a:spcAft>
          <a:spcPct val="0"/>
        </a:spcAft>
        <a:defRPr sz="2400" b="1">
          <a:solidFill>
            <a:schemeClr val="accent2"/>
          </a:solidFill>
          <a:latin typeface="Geneva" charset="0"/>
        </a:defRPr>
      </a:lvl6pPr>
      <a:lvl7pPr marL="914400" algn="ctr" rtl="0" fontAlgn="base">
        <a:spcBef>
          <a:spcPct val="0"/>
        </a:spcBef>
        <a:spcAft>
          <a:spcPct val="0"/>
        </a:spcAft>
        <a:defRPr sz="2400" b="1">
          <a:solidFill>
            <a:schemeClr val="accent2"/>
          </a:solidFill>
          <a:latin typeface="Geneva" charset="0"/>
        </a:defRPr>
      </a:lvl7pPr>
      <a:lvl8pPr marL="1371600" algn="ctr" rtl="0" fontAlgn="base">
        <a:spcBef>
          <a:spcPct val="0"/>
        </a:spcBef>
        <a:spcAft>
          <a:spcPct val="0"/>
        </a:spcAft>
        <a:defRPr sz="2400" b="1">
          <a:solidFill>
            <a:schemeClr val="accent2"/>
          </a:solidFill>
          <a:latin typeface="Geneva" charset="0"/>
        </a:defRPr>
      </a:lvl8pPr>
      <a:lvl9pPr marL="1828800" algn="ctr" rtl="0" fontAlgn="base">
        <a:spcBef>
          <a:spcPct val="0"/>
        </a:spcBef>
        <a:spcAft>
          <a:spcPct val="0"/>
        </a:spcAft>
        <a:defRPr sz="2400" b="1">
          <a:solidFill>
            <a:schemeClr val="accent2"/>
          </a:solidFill>
          <a:latin typeface="Geneva"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0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16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1600">
          <a:solidFill>
            <a:schemeClr val="tx1"/>
          </a:solidFill>
          <a:latin typeface="+mn-lt"/>
          <a:ea typeface="ＭＳ Ｐゴシック" charset="-128"/>
        </a:defRPr>
      </a:lvl5pPr>
      <a:lvl6pPr marL="2514600" indent="-228600" algn="l" rtl="0" fontAlgn="base">
        <a:spcBef>
          <a:spcPct val="20000"/>
        </a:spcBef>
        <a:spcAft>
          <a:spcPct val="0"/>
        </a:spcAft>
        <a:buChar char="»"/>
        <a:defRPr sz="1600">
          <a:solidFill>
            <a:schemeClr val="tx1"/>
          </a:solidFill>
          <a:latin typeface="+mn-lt"/>
          <a:ea typeface="ＭＳ Ｐゴシック" charset="-128"/>
        </a:defRPr>
      </a:lvl6pPr>
      <a:lvl7pPr marL="2971800" indent="-228600" algn="l" rtl="0" fontAlgn="base">
        <a:spcBef>
          <a:spcPct val="20000"/>
        </a:spcBef>
        <a:spcAft>
          <a:spcPct val="0"/>
        </a:spcAft>
        <a:buChar char="»"/>
        <a:defRPr sz="1600">
          <a:solidFill>
            <a:schemeClr val="tx1"/>
          </a:solidFill>
          <a:latin typeface="+mn-lt"/>
          <a:ea typeface="ＭＳ Ｐゴシック" charset="-128"/>
        </a:defRPr>
      </a:lvl7pPr>
      <a:lvl8pPr marL="3429000" indent="-228600" algn="l" rtl="0" fontAlgn="base">
        <a:spcBef>
          <a:spcPct val="20000"/>
        </a:spcBef>
        <a:spcAft>
          <a:spcPct val="0"/>
        </a:spcAft>
        <a:buChar char="»"/>
        <a:defRPr sz="1600">
          <a:solidFill>
            <a:schemeClr val="tx1"/>
          </a:solidFill>
          <a:latin typeface="+mn-lt"/>
          <a:ea typeface="ＭＳ Ｐゴシック" charset="-128"/>
        </a:defRPr>
      </a:lvl8pPr>
      <a:lvl9pPr marL="3886200" indent="-228600" algn="l" rtl="0" fontAlgn="base">
        <a:spcBef>
          <a:spcPct val="20000"/>
        </a:spcBef>
        <a:spcAft>
          <a:spcPct val="0"/>
        </a:spcAft>
        <a:buChar char="»"/>
        <a:defRPr sz="16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jpeg"/><Relationship Id="rId1" Type="http://schemas.openxmlformats.org/officeDocument/2006/relationships/slideLayout" Target="../slideLayouts/slideLayout8.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5.png"/><Relationship Id="rId3" Type="http://schemas.openxmlformats.org/officeDocument/2006/relationships/hyperlink" Target="http://tropicalcyclone.jpl.nasa.gov/hs3"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8.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4.png"/><Relationship Id="rId3" Type="http://schemas.openxmlformats.org/officeDocument/2006/relationships/image" Target="../media/image2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2.png"/><Relationship Id="rId3" Type="http://schemas.openxmlformats.org/officeDocument/2006/relationships/hyperlink" Target="http://tropicalcyclone.jpl.nasa.gov/hs3"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34.pn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8.png"/><Relationship Id="rId6" Type="http://schemas.openxmlformats.org/officeDocument/2006/relationships/image" Target="../media/image39.png"/><Relationship Id="rId7" Type="http://schemas.openxmlformats.org/officeDocument/2006/relationships/image" Target="../media/image40.png"/><Relationship Id="rId1" Type="http://schemas.openxmlformats.org/officeDocument/2006/relationships/slideLayout" Target="../slideLayouts/slideLayout3.xml"/><Relationship Id="rId2" Type="http://schemas.openxmlformats.org/officeDocument/2006/relationships/image" Target="../media/image35.png"/></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8.png"/><Relationship Id="rId6" Type="http://schemas.openxmlformats.org/officeDocument/2006/relationships/image" Target="../media/image39.png"/><Relationship Id="rId7" Type="http://schemas.openxmlformats.org/officeDocument/2006/relationships/image" Target="../media/image40.png"/><Relationship Id="rId1" Type="http://schemas.openxmlformats.org/officeDocument/2006/relationships/slideLayout" Target="../slideLayouts/slideLayout3.xml"/><Relationship Id="rId2" Type="http://schemas.openxmlformats.org/officeDocument/2006/relationships/image" Target="../media/image4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3.png"/></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1" Type="http://schemas.openxmlformats.org/officeDocument/2006/relationships/slideLayout" Target="../slideLayouts/slideLayout3.xml"/><Relationship Id="rId2" Type="http://schemas.openxmlformats.org/officeDocument/2006/relationships/image" Target="../media/image4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3.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4.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4.png"/><Relationship Id="rId3" Type="http://schemas.openxmlformats.org/officeDocument/2006/relationships/image" Target="../media/image55.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7.png"/><Relationship Id="rId3" Type="http://schemas.openxmlformats.org/officeDocument/2006/relationships/image" Target="../media/image58.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59.png"/></Relationships>
</file>

<file path=ppt/slides/_rels/slide53.xml.rels><?xml version="1.0" encoding="UTF-8" standalone="yes"?>
<Relationships xmlns="http://schemas.openxmlformats.org/package/2006/relationships"><Relationship Id="rId3" Type="http://schemas.openxmlformats.org/officeDocument/2006/relationships/image" Target="../media/image60.png"/><Relationship Id="rId4" Type="http://schemas.openxmlformats.org/officeDocument/2006/relationships/image" Target="../media/image61.png"/><Relationship Id="rId5" Type="http://schemas.openxmlformats.org/officeDocument/2006/relationships/image" Target="../media/image62.png"/><Relationship Id="rId6" Type="http://schemas.openxmlformats.org/officeDocument/2006/relationships/hyperlink" Target="http://dx.doi.org/10.1175/JAS-D-13-0153.1" TargetMode="External"/><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4.xml.rels><?xml version="1.0" encoding="UTF-8" standalone="yes"?>
<Relationships xmlns="http://schemas.openxmlformats.org/package/2006/relationships"><Relationship Id="rId3" Type="http://schemas.openxmlformats.org/officeDocument/2006/relationships/image" Target="../media/image64.png"/><Relationship Id="rId4" Type="http://schemas.openxmlformats.org/officeDocument/2006/relationships/hyperlink" Target="http://dx.doi.org/10.1175/JAS-D-13-0153.1" TargetMode="External"/><Relationship Id="rId1" Type="http://schemas.openxmlformats.org/officeDocument/2006/relationships/slideLayout" Target="../slideLayouts/slideLayout3.xml"/><Relationship Id="rId2" Type="http://schemas.openxmlformats.org/officeDocument/2006/relationships/image" Target="../media/image6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3.png"/><Relationship Id="rId3" Type="http://schemas.openxmlformats.org/officeDocument/2006/relationships/image" Target="../media/image64.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5.png"/><Relationship Id="rId3" Type="http://schemas.openxmlformats.org/officeDocument/2006/relationships/image" Target="../media/image66.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7.png"/><Relationship Id="rId3" Type="http://schemas.openxmlformats.org/officeDocument/2006/relationships/image" Target="../media/image68.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9.png"/><Relationship Id="rId3" Type="http://schemas.openxmlformats.org/officeDocument/2006/relationships/image" Target="../media/image70.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9.png"/><Relationship Id="rId3" Type="http://schemas.openxmlformats.org/officeDocument/2006/relationships/image" Target="../media/image7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1.png"/><Relationship Id="rId3" Type="http://schemas.openxmlformats.org/officeDocument/2006/relationships/image" Target="../media/image72.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3.png"/><Relationship Id="rId3" Type="http://schemas.openxmlformats.org/officeDocument/2006/relationships/image" Target="../media/image74.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5.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6.png"/><Relationship Id="rId3" Type="http://schemas.openxmlformats.org/officeDocument/2006/relationships/image" Target="../media/image77.png"/></Relationships>
</file>

<file path=ppt/slides/_rels/slide64.xml.rels><?xml version="1.0" encoding="UTF-8" standalone="yes"?>
<Relationships xmlns="http://schemas.openxmlformats.org/package/2006/relationships"><Relationship Id="rId3" Type="http://schemas.openxmlformats.org/officeDocument/2006/relationships/image" Target="../media/image78.png"/><Relationship Id="rId4" Type="http://schemas.openxmlformats.org/officeDocument/2006/relationships/image" Target="../media/image79.png"/><Relationship Id="rId1" Type="http://schemas.openxmlformats.org/officeDocument/2006/relationships/slideLayout" Target="../slideLayouts/slideLayout3.xml"/><Relationship Id="rId2" Type="http://schemas.openxmlformats.org/officeDocument/2006/relationships/image" Target="../media/image75.png"/></Relationships>
</file>

<file path=ppt/slides/_rels/slide65.xml.rels><?xml version="1.0" encoding="UTF-8" standalone="yes"?>
<Relationships xmlns="http://schemas.openxmlformats.org/package/2006/relationships"><Relationship Id="rId3" Type="http://schemas.openxmlformats.org/officeDocument/2006/relationships/image" Target="../media/image81.png"/><Relationship Id="rId4" Type="http://schemas.openxmlformats.org/officeDocument/2006/relationships/image" Target="../media/image82.png"/><Relationship Id="rId5" Type="http://schemas.openxmlformats.org/officeDocument/2006/relationships/image" Target="../media/image83.png"/><Relationship Id="rId1" Type="http://schemas.openxmlformats.org/officeDocument/2006/relationships/slideLayout" Target="../slideLayouts/slideLayout8.xml"/><Relationship Id="rId2" Type="http://schemas.openxmlformats.org/officeDocument/2006/relationships/image" Target="../media/image80.png"/></Relationships>
</file>

<file path=ppt/slides/_rels/slide66.xml.rels><?xml version="1.0" encoding="UTF-8" standalone="yes"?>
<Relationships xmlns="http://schemas.openxmlformats.org/package/2006/relationships"><Relationship Id="rId3" Type="http://schemas.openxmlformats.org/officeDocument/2006/relationships/image" Target="../media/image85.jpeg"/><Relationship Id="rId4" Type="http://schemas.openxmlformats.org/officeDocument/2006/relationships/image" Target="../media/image86.jpeg"/><Relationship Id="rId5" Type="http://schemas.openxmlformats.org/officeDocument/2006/relationships/image" Target="../media/image87.jpeg"/><Relationship Id="rId6" Type="http://schemas.openxmlformats.org/officeDocument/2006/relationships/image" Target="../media/image88.jpeg"/><Relationship Id="rId7" Type="http://schemas.openxmlformats.org/officeDocument/2006/relationships/image" Target="../media/image89.jpeg"/><Relationship Id="rId8" Type="http://schemas.openxmlformats.org/officeDocument/2006/relationships/image" Target="../media/image90.jpeg"/><Relationship Id="rId9" Type="http://schemas.openxmlformats.org/officeDocument/2006/relationships/image" Target="../media/image91.jpeg"/><Relationship Id="rId1" Type="http://schemas.openxmlformats.org/officeDocument/2006/relationships/slideLayout" Target="../slideLayouts/slideLayout14.xml"/><Relationship Id="rId2" Type="http://schemas.openxmlformats.org/officeDocument/2006/relationships/image" Target="../media/image84.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3.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92.png"/><Relationship Id="rId3" Type="http://schemas.openxmlformats.org/officeDocument/2006/relationships/hyperlink" Target="http://tropicalcyclone.jpl.nasa.gov"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9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hyperlink" Target="http://tropicalcyclone.jpl.nasa.gov/hs3" TargetMode="External"/><Relationship Id="rId3" Type="http://schemas.openxmlformats.org/officeDocument/2006/relationships/image" Target="../media/image14.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94.png"/><Relationship Id="rId3" Type="http://schemas.openxmlformats.org/officeDocument/2006/relationships/image" Target="../media/image95.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94.png"/><Relationship Id="rId3" Type="http://schemas.openxmlformats.org/officeDocument/2006/relationships/image" Target="../media/image95.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96.png"/><Relationship Id="rId3" Type="http://schemas.openxmlformats.org/officeDocument/2006/relationships/image" Target="../media/image97.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98.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9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hyperlink" Target="http://tropicalcyclone.jpl.nasa.gov/hs3" TargetMode="External"/><Relationship Id="rId3" Type="http://schemas.openxmlformats.org/officeDocument/2006/relationships/image" Target="../media/image14.png"/></Relationships>
</file>

<file path=ppt/slides/_rels/slide80.xml.rels><?xml version="1.0" encoding="UTF-8" standalone="yes"?>
<Relationships xmlns="http://schemas.openxmlformats.org/package/2006/relationships"><Relationship Id="rId3" Type="http://schemas.openxmlformats.org/officeDocument/2006/relationships/image" Target="../media/image100.png"/><Relationship Id="rId4" Type="http://schemas.openxmlformats.org/officeDocument/2006/relationships/image" Target="../media/image101.png"/><Relationship Id="rId5" Type="http://schemas.openxmlformats.org/officeDocument/2006/relationships/image" Target="../media/image102.png"/><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81.xml.rels><?xml version="1.0" encoding="UTF-8" standalone="yes"?>
<Relationships xmlns="http://schemas.openxmlformats.org/package/2006/relationships"><Relationship Id="rId3" Type="http://schemas.openxmlformats.org/officeDocument/2006/relationships/image" Target="../media/image103.png"/><Relationship Id="rId4" Type="http://schemas.openxmlformats.org/officeDocument/2006/relationships/image" Target="../media/image104.png"/><Relationship Id="rId5" Type="http://schemas.openxmlformats.org/officeDocument/2006/relationships/image" Target="../media/image105.png"/><Relationship Id="rId6" Type="http://schemas.openxmlformats.org/officeDocument/2006/relationships/image" Target="../media/image106.png"/><Relationship Id="rId1" Type="http://schemas.openxmlformats.org/officeDocument/2006/relationships/slideLayout" Target="../slideLayouts/slideLayout8.xml"/><Relationship Id="rId2" Type="http://schemas.openxmlformats.org/officeDocument/2006/relationships/notesSlide" Target="../notesSlides/notesSlide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07.emf"/></Relationships>
</file>

<file path=ppt/slides/_rels/slide83.xml.rels><?xml version="1.0" encoding="UTF-8" standalone="yes"?>
<Relationships xmlns="http://schemas.openxmlformats.org/package/2006/relationships"><Relationship Id="rId3" Type="http://schemas.openxmlformats.org/officeDocument/2006/relationships/image" Target="../media/image109.png"/><Relationship Id="rId4" Type="http://schemas.openxmlformats.org/officeDocument/2006/relationships/image" Target="../media/image110.png"/><Relationship Id="rId5" Type="http://schemas.openxmlformats.org/officeDocument/2006/relationships/image" Target="../media/image111.png"/><Relationship Id="rId6" Type="http://schemas.openxmlformats.org/officeDocument/2006/relationships/image" Target="../media/image112.png"/><Relationship Id="rId1" Type="http://schemas.openxmlformats.org/officeDocument/2006/relationships/slideLayout" Target="../slideLayouts/slideLayout3.xml"/><Relationship Id="rId2" Type="http://schemas.openxmlformats.org/officeDocument/2006/relationships/image" Target="../media/image108.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13.png"/></Relationships>
</file>

<file path=ppt/slides/_rels/slide85.xml.rels><?xml version="1.0" encoding="UTF-8" standalone="yes"?>
<Relationships xmlns="http://schemas.openxmlformats.org/package/2006/relationships"><Relationship Id="rId3" Type="http://schemas.openxmlformats.org/officeDocument/2006/relationships/image" Target="../media/image114.png"/><Relationship Id="rId4" Type="http://schemas.openxmlformats.org/officeDocument/2006/relationships/image" Target="../media/image115.png"/><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16.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17.png"/></Relationships>
</file>

<file path=ppt/slides/_rels/slide88.xml.rels><?xml version="1.0" encoding="UTF-8" standalone="yes"?>
<Relationships xmlns="http://schemas.openxmlformats.org/package/2006/relationships"><Relationship Id="rId3" Type="http://schemas.openxmlformats.org/officeDocument/2006/relationships/image" Target="../media/image119.png"/><Relationship Id="rId4" Type="http://schemas.openxmlformats.org/officeDocument/2006/relationships/image" Target="../media/image120.png"/><Relationship Id="rId1" Type="http://schemas.openxmlformats.org/officeDocument/2006/relationships/slideLayout" Target="../slideLayouts/slideLayout3.xml"/><Relationship Id="rId2" Type="http://schemas.openxmlformats.org/officeDocument/2006/relationships/image" Target="../media/image118.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21.png"/><Relationship Id="rId3" Type="http://schemas.openxmlformats.org/officeDocument/2006/relationships/image" Target="../media/image12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21.png"/><Relationship Id="rId3" Type="http://schemas.openxmlformats.org/officeDocument/2006/relationships/image" Target="../media/image123.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21.png"/><Relationship Id="rId3" Type="http://schemas.openxmlformats.org/officeDocument/2006/relationships/image" Target="../media/image124.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4.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31775" y="763588"/>
            <a:ext cx="8683625" cy="373062"/>
          </a:xfrm>
          <a:prstGeom prst="rect">
            <a:avLst/>
          </a:prstGeom>
          <a:solidFill>
            <a:schemeClr val="bg1">
              <a:lumMod val="95000"/>
            </a:schemeClr>
          </a:solidFill>
          <a:ln>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146" name="Date Placeholder 1"/>
          <p:cNvSpPr>
            <a:spLocks noGrp="1"/>
          </p:cNvSpPr>
          <p:nvPr>
            <p:ph type="dt" sz="quarter" idx="4294967295"/>
          </p:nvPr>
        </p:nvSpPr>
        <p:spPr bwMode="auto">
          <a:xfrm>
            <a:off x="457200" y="6246813"/>
            <a:ext cx="2117725" cy="4730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45" tIns="41473" rIns="82945" bIns="41473"/>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a:t>3/4/09</a:t>
            </a:r>
          </a:p>
        </p:txBody>
      </p:sp>
      <p:sp>
        <p:nvSpPr>
          <p:cNvPr id="6147" name="Slide Number Placeholder 3"/>
          <p:cNvSpPr>
            <a:spLocks noGrp="1"/>
          </p:cNvSpPr>
          <p:nvPr>
            <p:ph type="sldNum" sz="quarter" idx="4294967295"/>
          </p:nvPr>
        </p:nvSpPr>
        <p:spPr bwMode="auto">
          <a:xfrm>
            <a:off x="6556375" y="6246813"/>
            <a:ext cx="2117725" cy="4730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45" tIns="41473" rIns="82945" bIns="41473"/>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fld id="{DBC881F0-BD8B-DB46-9885-423C8729967B}" type="slidenum">
              <a:rPr lang="en-GB"/>
              <a:pPr eaLnBrk="1" hangingPunct="1"/>
              <a:t>1</a:t>
            </a:fld>
            <a:endParaRPr lang="en-GB"/>
          </a:p>
        </p:txBody>
      </p:sp>
      <p:sp>
        <p:nvSpPr>
          <p:cNvPr id="6148" name="Text Box 1"/>
          <p:cNvSpPr txBox="1">
            <a:spLocks noChangeArrowheads="1"/>
          </p:cNvSpPr>
          <p:nvPr/>
        </p:nvSpPr>
        <p:spPr bwMode="auto">
          <a:xfrm>
            <a:off x="457200" y="6246813"/>
            <a:ext cx="2119313"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cs typeface="ＭＳ Ｐゴシック"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9pPr>
          </a:lstStyle>
          <a:p>
            <a:pPr eaLnBrk="1" hangingPunct="1">
              <a:lnSpc>
                <a:spcPct val="93000"/>
              </a:lnSpc>
            </a:pPr>
            <a:r>
              <a:rPr lang="en-GB" sz="1300">
                <a:solidFill>
                  <a:srgbClr val="000000"/>
                </a:solidFill>
                <a:latin typeface="Times New Roman" charset="0"/>
                <a:cs typeface="Arial" charset="0"/>
              </a:rPr>
              <a:t>1/8/09</a:t>
            </a:r>
          </a:p>
        </p:txBody>
      </p:sp>
      <p:pic>
        <p:nvPicPr>
          <p:cNvPr id="614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79725"/>
            <a:ext cx="9144000" cy="397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4"/>
          <p:cNvSpPr txBox="1">
            <a:spLocks/>
          </p:cNvSpPr>
          <p:nvPr/>
        </p:nvSpPr>
        <p:spPr bwMode="auto">
          <a:xfrm>
            <a:off x="213410" y="3735181"/>
            <a:ext cx="8803680" cy="1470025"/>
          </a:xfrm>
          <a:prstGeom prst="rect">
            <a:avLst/>
          </a:prstGeom>
          <a:noFill/>
          <a:ln>
            <a:noFill/>
          </a:ln>
          <a:extLst/>
        </p:spPr>
        <p:txBody>
          <a:bodyPr>
            <a:scene3d>
              <a:camera prst="orthographicFront"/>
              <a:lightRig rig="glow" dir="tl">
                <a:rot lat="0" lon="0" rev="5400000"/>
              </a:lightRig>
            </a:scene3d>
            <a:sp3d contourW="12700">
              <a:bevelT w="25400" h="25400"/>
              <a:contourClr>
                <a:schemeClr val="accent6">
                  <a:shade val="73000"/>
                </a:schemeClr>
              </a:contourClr>
            </a:sp3d>
          </a:bodyPr>
          <a:lstStyle>
            <a:lvl1pPr algn="ctr" rtl="0" eaLnBrk="0" fontAlgn="base" hangingPunct="0">
              <a:spcBef>
                <a:spcPct val="0"/>
              </a:spcBef>
              <a:spcAft>
                <a:spcPct val="0"/>
              </a:spcAft>
              <a:defRPr sz="2400" b="1">
                <a:solidFill>
                  <a:schemeClr val="accent2"/>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2pPr>
            <a:lvl3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3pPr>
            <a:lvl4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4pPr>
            <a:lvl5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5pPr>
            <a:lvl6pPr marL="457200" algn="ctr" rtl="0" fontAlgn="base">
              <a:spcBef>
                <a:spcPct val="0"/>
              </a:spcBef>
              <a:spcAft>
                <a:spcPct val="0"/>
              </a:spcAft>
              <a:defRPr sz="2400" b="1">
                <a:solidFill>
                  <a:schemeClr val="accent2"/>
                </a:solidFill>
                <a:latin typeface="Geneva" charset="0"/>
              </a:defRPr>
            </a:lvl6pPr>
            <a:lvl7pPr marL="914400" algn="ctr" rtl="0" fontAlgn="base">
              <a:spcBef>
                <a:spcPct val="0"/>
              </a:spcBef>
              <a:spcAft>
                <a:spcPct val="0"/>
              </a:spcAft>
              <a:defRPr sz="2400" b="1">
                <a:solidFill>
                  <a:schemeClr val="accent2"/>
                </a:solidFill>
                <a:latin typeface="Geneva" charset="0"/>
              </a:defRPr>
            </a:lvl7pPr>
            <a:lvl8pPr marL="1371600" algn="ctr" rtl="0" fontAlgn="base">
              <a:spcBef>
                <a:spcPct val="0"/>
              </a:spcBef>
              <a:spcAft>
                <a:spcPct val="0"/>
              </a:spcAft>
              <a:defRPr sz="2400" b="1">
                <a:solidFill>
                  <a:schemeClr val="accent2"/>
                </a:solidFill>
                <a:latin typeface="Geneva" charset="0"/>
              </a:defRPr>
            </a:lvl8pPr>
            <a:lvl9pPr marL="1828800" algn="ctr" rtl="0" fontAlgn="base">
              <a:spcBef>
                <a:spcPct val="0"/>
              </a:spcBef>
              <a:spcAft>
                <a:spcPct val="0"/>
              </a:spcAft>
              <a:defRPr sz="2400" b="1">
                <a:solidFill>
                  <a:schemeClr val="accent2"/>
                </a:solidFill>
                <a:latin typeface="Geneva" charset="0"/>
              </a:defRPr>
            </a:lvl9pPr>
          </a:lstStyle>
          <a:p>
            <a:pPr eaLnBrk="1" hangingPunct="1">
              <a:lnSpc>
                <a:spcPct val="120000"/>
              </a:lnSpc>
              <a:defRPr/>
            </a:pPr>
            <a:r>
              <a:rPr lang="en-US" sz="2800" dirty="0" smtClean="0">
                <a:ln w="11430"/>
                <a:solidFill>
                  <a:schemeClr val="bg1">
                    <a:lumMod val="95000"/>
                  </a:schemeClr>
                </a:solidFill>
                <a:effectLst>
                  <a:outerShdw blurRad="80000" dist="40000" dir="5040000" algn="tl">
                    <a:srgbClr val="000000">
                      <a:alpha val="30000"/>
                    </a:srgbClr>
                  </a:outerShdw>
                </a:effectLst>
              </a:rPr>
              <a:t>Evaluating </a:t>
            </a:r>
            <a:r>
              <a:rPr lang="en-US" sz="2800" dirty="0">
                <a:ln w="11430"/>
                <a:solidFill>
                  <a:schemeClr val="bg1">
                    <a:lumMod val="95000"/>
                  </a:schemeClr>
                </a:solidFill>
                <a:effectLst>
                  <a:outerShdw blurRad="80000" dist="40000" dir="5040000" algn="tl">
                    <a:srgbClr val="000000">
                      <a:alpha val="30000"/>
                    </a:srgbClr>
                  </a:outerShdw>
                </a:effectLst>
              </a:rPr>
              <a:t>models and understanding hurricane processes </a:t>
            </a:r>
            <a:r>
              <a:rPr lang="en-US" sz="2800" dirty="0" smtClean="0">
                <a:ln w="11430"/>
                <a:solidFill>
                  <a:schemeClr val="bg1">
                    <a:lumMod val="95000"/>
                  </a:schemeClr>
                </a:solidFill>
                <a:effectLst>
                  <a:outerShdw blurRad="80000" dist="40000" dir="5040000" algn="tl">
                    <a:srgbClr val="000000">
                      <a:alpha val="30000"/>
                    </a:srgbClr>
                  </a:outerShdw>
                </a:effectLst>
              </a:rPr>
              <a:t>through the </a:t>
            </a:r>
          </a:p>
          <a:p>
            <a:pPr eaLnBrk="1" hangingPunct="1">
              <a:lnSpc>
                <a:spcPct val="120000"/>
              </a:lnSpc>
              <a:defRPr/>
            </a:pPr>
            <a:r>
              <a:rPr lang="en-US" sz="2800" dirty="0" smtClean="0">
                <a:ln w="11430"/>
                <a:solidFill>
                  <a:schemeClr val="bg1">
                    <a:lumMod val="95000"/>
                  </a:schemeClr>
                </a:solidFill>
                <a:effectLst>
                  <a:outerShdw blurRad="80000" dist="40000" dir="5040000" algn="tl">
                    <a:srgbClr val="000000">
                      <a:alpha val="30000"/>
                    </a:srgbClr>
                  </a:outerShdw>
                </a:effectLst>
              </a:rPr>
              <a:t>JPL </a:t>
            </a:r>
            <a:r>
              <a:rPr lang="en-US" sz="2800" dirty="0">
                <a:ln w="11430"/>
                <a:solidFill>
                  <a:schemeClr val="bg1">
                    <a:lumMod val="95000"/>
                  </a:schemeClr>
                </a:solidFill>
                <a:effectLst>
                  <a:outerShdw blurRad="80000" dist="40000" dir="5040000" algn="tl">
                    <a:srgbClr val="000000">
                      <a:alpha val="30000"/>
                    </a:srgbClr>
                  </a:outerShdw>
                </a:effectLst>
              </a:rPr>
              <a:t>Tropical Cyclone Information </a:t>
            </a:r>
            <a:r>
              <a:rPr lang="en-US" sz="2800" dirty="0" smtClean="0">
                <a:ln w="11430"/>
                <a:solidFill>
                  <a:schemeClr val="bg1">
                    <a:lumMod val="95000"/>
                  </a:schemeClr>
                </a:solidFill>
                <a:effectLst>
                  <a:outerShdw blurRad="80000" dist="40000" dir="5040000" algn="tl">
                    <a:srgbClr val="000000">
                      <a:alpha val="30000"/>
                    </a:srgbClr>
                  </a:outerShdw>
                </a:effectLst>
              </a:rPr>
              <a:t>System:   </a:t>
            </a:r>
            <a:r>
              <a:rPr lang="en-US" sz="2800" dirty="0">
                <a:ln w="11430"/>
                <a:solidFill>
                  <a:schemeClr val="bg1">
                    <a:lumMod val="95000"/>
                  </a:schemeClr>
                </a:solidFill>
                <a:effectLst>
                  <a:outerShdw blurRad="80000" dist="40000" dir="5040000" algn="tl">
                    <a:srgbClr val="000000">
                      <a:alpha val="30000"/>
                    </a:srgbClr>
                  </a:outerShdw>
                </a:effectLst>
              </a:rPr>
              <a:t/>
            </a:r>
            <a:br>
              <a:rPr lang="en-US" sz="2800" dirty="0">
                <a:ln w="11430"/>
                <a:solidFill>
                  <a:schemeClr val="bg1">
                    <a:lumMod val="95000"/>
                  </a:schemeClr>
                </a:solidFill>
                <a:effectLst>
                  <a:outerShdw blurRad="80000" dist="40000" dir="5040000" algn="tl">
                    <a:srgbClr val="000000">
                      <a:alpha val="30000"/>
                    </a:srgbClr>
                  </a:outerShdw>
                </a:effectLst>
              </a:rPr>
            </a:br>
            <a:r>
              <a:rPr lang="en-US" sz="2800" dirty="0">
                <a:ln w="11430"/>
                <a:solidFill>
                  <a:schemeClr val="bg1">
                    <a:lumMod val="95000"/>
                  </a:schemeClr>
                </a:solidFill>
                <a:effectLst>
                  <a:outerShdw blurRad="80000" dist="40000" dir="5040000" algn="tl">
                    <a:srgbClr val="000000">
                      <a:alpha val="30000"/>
                    </a:srgbClr>
                  </a:outerShdw>
                </a:effectLst>
              </a:rPr>
              <a:t>A demonstration and feedback session to address priorities within NHC and HRD </a:t>
            </a:r>
          </a:p>
          <a:p>
            <a:pPr eaLnBrk="1" hangingPunct="1">
              <a:defRPr/>
            </a:pPr>
            <a:endParaRPr lang="en-US" sz="34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Calibri"/>
              <a:ea typeface="ＭＳ Ｐゴシック" charset="0"/>
              <a:cs typeface="Calibri"/>
            </a:endParaRPr>
          </a:p>
        </p:txBody>
      </p:sp>
      <p:sp>
        <p:nvSpPr>
          <p:cNvPr id="6151" name="Rectangle 3"/>
          <p:cNvSpPr>
            <a:spLocks noChangeArrowheads="1"/>
          </p:cNvSpPr>
          <p:nvPr/>
        </p:nvSpPr>
        <p:spPr bwMode="auto">
          <a:xfrm>
            <a:off x="0" y="1809750"/>
            <a:ext cx="3684588"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300" b="1" baseline="30000">
                <a:solidFill>
                  <a:srgbClr val="2D5BB0"/>
                </a:solidFill>
                <a:cs typeface="Arial" charset="0"/>
              </a:rPr>
              <a:t>1</a:t>
            </a:r>
            <a:r>
              <a:rPr lang="en-US" sz="1300" b="1">
                <a:solidFill>
                  <a:srgbClr val="2D5BB0"/>
                </a:solidFill>
                <a:cs typeface="Arial" charset="0"/>
              </a:rPr>
              <a:t> – JPL, Pasadena, CA </a:t>
            </a:r>
          </a:p>
          <a:p>
            <a:r>
              <a:rPr lang="en-US" sz="1300" b="1" baseline="30000">
                <a:solidFill>
                  <a:srgbClr val="2D5BB0"/>
                </a:solidFill>
                <a:cs typeface="Arial" charset="0"/>
              </a:rPr>
              <a:t>2</a:t>
            </a:r>
            <a:r>
              <a:rPr lang="en-US" sz="1300" b="1">
                <a:solidFill>
                  <a:srgbClr val="2D5BB0"/>
                </a:solidFill>
                <a:cs typeface="Arial" charset="0"/>
              </a:rPr>
              <a:t> – HRD/AOML/NOAA, Miami, FL</a:t>
            </a:r>
          </a:p>
          <a:p>
            <a:r>
              <a:rPr lang="en-US" sz="1300" b="1" baseline="30000">
                <a:solidFill>
                  <a:srgbClr val="2D5BB0"/>
                </a:solidFill>
                <a:cs typeface="Arial" charset="0"/>
              </a:rPr>
              <a:t>3</a:t>
            </a:r>
            <a:r>
              <a:rPr lang="en-US" sz="1300" b="1">
                <a:solidFill>
                  <a:srgbClr val="2D5BB0"/>
                </a:solidFill>
                <a:cs typeface="Arial" charset="0"/>
              </a:rPr>
              <a:t> – EMC/NCEP/NOAA, College Park, MD</a:t>
            </a:r>
          </a:p>
          <a:p>
            <a:r>
              <a:rPr lang="en-US" sz="1300" b="1" baseline="30000">
                <a:solidFill>
                  <a:srgbClr val="2D5BB0"/>
                </a:solidFill>
                <a:cs typeface="Arial" charset="0"/>
              </a:rPr>
              <a:t>4</a:t>
            </a:r>
            <a:r>
              <a:rPr lang="en-US" sz="1300" b="1">
                <a:solidFill>
                  <a:srgbClr val="2D5BB0"/>
                </a:solidFill>
                <a:cs typeface="Arial" charset="0"/>
              </a:rPr>
              <a:t> -  NPS, Monterey, CA</a:t>
            </a:r>
          </a:p>
          <a:p>
            <a:r>
              <a:rPr lang="en-US" sz="1300" b="1" baseline="30000">
                <a:solidFill>
                  <a:srgbClr val="2D5BB0"/>
                </a:solidFill>
                <a:cs typeface="Arial" charset="0"/>
              </a:rPr>
              <a:t>5</a:t>
            </a:r>
            <a:r>
              <a:rPr lang="en-US" sz="1300" b="1">
                <a:solidFill>
                  <a:srgbClr val="2D5BB0"/>
                </a:solidFill>
                <a:cs typeface="Arial" charset="0"/>
              </a:rPr>
              <a:t> - StormCenter Communications</a:t>
            </a:r>
            <a:r>
              <a:rPr lang="en-US" sz="1400" b="1">
                <a:solidFill>
                  <a:srgbClr val="2D5BB0"/>
                </a:solidFill>
                <a:cs typeface="Arial" charset="0"/>
              </a:rPr>
              <a:t>, Inc </a:t>
            </a:r>
          </a:p>
        </p:txBody>
      </p:sp>
      <p:sp>
        <p:nvSpPr>
          <p:cNvPr id="2" name="Rectangle 1"/>
          <p:cNvSpPr/>
          <p:nvPr/>
        </p:nvSpPr>
        <p:spPr>
          <a:xfrm>
            <a:off x="0" y="0"/>
            <a:ext cx="965200" cy="893763"/>
          </a:xfrm>
          <a:prstGeom prst="rect">
            <a:avLst/>
          </a:prstGeom>
          <a:solidFill>
            <a:schemeClr val="bg1">
              <a:lumMod val="95000"/>
            </a:schemeClr>
          </a:solidFill>
          <a:ln>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 name="Subtitle 5"/>
          <p:cNvSpPr txBox="1">
            <a:spLocks/>
          </p:cNvSpPr>
          <p:nvPr/>
        </p:nvSpPr>
        <p:spPr>
          <a:xfrm>
            <a:off x="167191" y="0"/>
            <a:ext cx="8627998" cy="1232613"/>
          </a:xfrm>
          <a:prstGeom prst="rect">
            <a:avLst/>
          </a:prstGeom>
          <a:effectLst/>
        </p:spPr>
        <p:txBody>
          <a:bodyPr/>
          <a:lstStyle>
            <a:lvl1pPr marL="342900" indent="-342900" algn="l" rtl="0" eaLnBrk="0" fontAlgn="base" hangingPunct="0">
              <a:spcBef>
                <a:spcPct val="20000"/>
              </a:spcBef>
              <a:spcAft>
                <a:spcPct val="0"/>
              </a:spcAft>
              <a:buChar char="•"/>
              <a:defRPr sz="2400">
                <a:solidFill>
                  <a:schemeClr val="tx1"/>
                </a:solidFill>
                <a:latin typeface="+mn-lt"/>
                <a:ea typeface="ＭＳ Ｐゴシック" pitchFamily="-106" charset="-128"/>
                <a:cs typeface="ＭＳ Ｐゴシック" pitchFamily="-106" charset="-128"/>
              </a:defRPr>
            </a:lvl1pPr>
            <a:lvl2pPr marL="742950" indent="-285750" algn="l" rtl="0" eaLnBrk="0" fontAlgn="base" hangingPunct="0">
              <a:spcBef>
                <a:spcPct val="20000"/>
              </a:spcBef>
              <a:spcAft>
                <a:spcPct val="0"/>
              </a:spcAft>
              <a:buChar char="–"/>
              <a:defRPr sz="20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16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1600">
                <a:solidFill>
                  <a:schemeClr val="tx1"/>
                </a:solidFill>
                <a:latin typeface="+mn-lt"/>
                <a:ea typeface="ＭＳ Ｐゴシック" charset="-128"/>
              </a:defRPr>
            </a:lvl5pPr>
            <a:lvl6pPr marL="2514600" indent="-228600" algn="l" rtl="0" fontAlgn="base">
              <a:spcBef>
                <a:spcPct val="20000"/>
              </a:spcBef>
              <a:spcAft>
                <a:spcPct val="0"/>
              </a:spcAft>
              <a:buChar char="»"/>
              <a:defRPr sz="1600">
                <a:solidFill>
                  <a:schemeClr val="tx1"/>
                </a:solidFill>
                <a:latin typeface="+mn-lt"/>
                <a:ea typeface="ＭＳ Ｐゴシック" charset="-128"/>
              </a:defRPr>
            </a:lvl6pPr>
            <a:lvl7pPr marL="2971800" indent="-228600" algn="l" rtl="0" fontAlgn="base">
              <a:spcBef>
                <a:spcPct val="20000"/>
              </a:spcBef>
              <a:spcAft>
                <a:spcPct val="0"/>
              </a:spcAft>
              <a:buChar char="»"/>
              <a:defRPr sz="1600">
                <a:solidFill>
                  <a:schemeClr val="tx1"/>
                </a:solidFill>
                <a:latin typeface="+mn-lt"/>
                <a:ea typeface="ＭＳ Ｐゴシック" charset="-128"/>
              </a:defRPr>
            </a:lvl7pPr>
            <a:lvl8pPr marL="3429000" indent="-228600" algn="l" rtl="0" fontAlgn="base">
              <a:spcBef>
                <a:spcPct val="20000"/>
              </a:spcBef>
              <a:spcAft>
                <a:spcPct val="0"/>
              </a:spcAft>
              <a:buChar char="»"/>
              <a:defRPr sz="1600">
                <a:solidFill>
                  <a:schemeClr val="tx1"/>
                </a:solidFill>
                <a:latin typeface="+mn-lt"/>
                <a:ea typeface="ＭＳ Ｐゴシック" charset="-128"/>
              </a:defRPr>
            </a:lvl8pPr>
            <a:lvl9pPr marL="3886200" indent="-228600" algn="l" rtl="0" fontAlgn="base">
              <a:spcBef>
                <a:spcPct val="20000"/>
              </a:spcBef>
              <a:spcAft>
                <a:spcPct val="0"/>
              </a:spcAft>
              <a:buChar char="»"/>
              <a:defRPr sz="1600">
                <a:solidFill>
                  <a:schemeClr val="tx1"/>
                </a:solidFill>
                <a:latin typeface="+mn-lt"/>
                <a:ea typeface="ＭＳ Ｐゴシック" charset="-128"/>
              </a:defRPr>
            </a:lvl9pPr>
          </a:lstStyle>
          <a:p>
            <a:pPr marL="0" indent="0" algn="ctr">
              <a:buFontTx/>
              <a:buNone/>
              <a:defRPr/>
            </a:pPr>
            <a:r>
              <a:rPr lang="en-US" sz="2000" b="1" dirty="0" err="1" smtClean="0">
                <a:ln w="1905"/>
                <a:solidFill>
                  <a:srgbClr val="2D5BB0"/>
                </a:solidFill>
                <a:effectLst>
                  <a:innerShdw blurRad="69850" dist="43180" dir="5400000">
                    <a:srgbClr val="000000">
                      <a:alpha val="65000"/>
                    </a:srgbClr>
                  </a:innerShdw>
                </a:effectLst>
                <a:latin typeface="Calibri"/>
                <a:cs typeface="Calibri"/>
              </a:rPr>
              <a:t>Svetla</a:t>
            </a:r>
            <a:r>
              <a:rPr lang="en-US" sz="2000" b="1" dirty="0" smtClean="0">
                <a:ln w="1905"/>
                <a:solidFill>
                  <a:srgbClr val="2D5BB0"/>
                </a:solidFill>
                <a:effectLst>
                  <a:innerShdw blurRad="69850" dist="43180" dir="5400000">
                    <a:srgbClr val="000000">
                      <a:alpha val="65000"/>
                    </a:srgbClr>
                  </a:innerShdw>
                </a:effectLst>
                <a:latin typeface="Calibri"/>
                <a:cs typeface="Calibri"/>
              </a:rPr>
              <a:t> Hristova-Veleva</a:t>
            </a:r>
            <a:r>
              <a:rPr lang="en-US" sz="2000" b="1" baseline="30000" dirty="0" smtClean="0">
                <a:ln w="1905"/>
                <a:solidFill>
                  <a:srgbClr val="2D5BB0"/>
                </a:solidFill>
                <a:effectLst>
                  <a:innerShdw blurRad="69850" dist="43180" dir="5400000">
                    <a:srgbClr val="000000">
                      <a:alpha val="65000"/>
                    </a:srgbClr>
                  </a:innerShdw>
                </a:effectLst>
                <a:latin typeface="Calibri"/>
                <a:cs typeface="Calibri"/>
              </a:rPr>
              <a:t>1</a:t>
            </a:r>
            <a:r>
              <a:rPr lang="en-US" sz="2000" b="1" dirty="0" smtClean="0">
                <a:ln w="1905"/>
                <a:solidFill>
                  <a:srgbClr val="2D5BB0"/>
                </a:solidFill>
                <a:effectLst>
                  <a:innerShdw blurRad="69850" dist="43180" dir="5400000">
                    <a:srgbClr val="000000">
                      <a:alpha val="65000"/>
                    </a:srgbClr>
                  </a:innerShdw>
                </a:effectLst>
                <a:latin typeface="Calibri"/>
                <a:cs typeface="Calibri"/>
              </a:rPr>
              <a:t>,</a:t>
            </a:r>
            <a:r>
              <a:rPr lang="en-US" sz="2000" b="1" dirty="0" smtClean="0">
                <a:solidFill>
                  <a:srgbClr val="2D5BB0"/>
                </a:solidFill>
                <a:latin typeface="Calibri"/>
                <a:cs typeface="Calibri"/>
              </a:rPr>
              <a:t> M. Boothe</a:t>
            </a:r>
            <a:r>
              <a:rPr lang="en-US" sz="2000" b="1" baseline="30000" dirty="0" smtClean="0">
                <a:ln w="1905"/>
                <a:solidFill>
                  <a:srgbClr val="2D5BB0"/>
                </a:solidFill>
                <a:effectLst>
                  <a:innerShdw blurRad="69850" dist="43180" dir="5400000">
                    <a:srgbClr val="000000">
                      <a:alpha val="65000"/>
                    </a:srgbClr>
                  </a:innerShdw>
                </a:effectLst>
                <a:latin typeface="Calibri"/>
                <a:cs typeface="Calibri"/>
              </a:rPr>
              <a:t>4</a:t>
            </a:r>
            <a:r>
              <a:rPr lang="en-US" sz="2000" b="1" dirty="0" smtClean="0">
                <a:solidFill>
                  <a:srgbClr val="2D5BB0"/>
                </a:solidFill>
                <a:latin typeface="Calibri"/>
                <a:cs typeface="Calibri"/>
              </a:rPr>
              <a:t>, </a:t>
            </a:r>
            <a:r>
              <a:rPr lang="en-US" sz="2000" b="1" dirty="0">
                <a:solidFill>
                  <a:srgbClr val="2D5BB0"/>
                </a:solidFill>
                <a:latin typeface="Calibri"/>
                <a:cs typeface="Calibri"/>
              </a:rPr>
              <a:t>S. </a:t>
            </a:r>
            <a:r>
              <a:rPr lang="en-US" sz="2000" b="1" dirty="0" smtClean="0">
                <a:solidFill>
                  <a:srgbClr val="2D5BB0"/>
                </a:solidFill>
                <a:latin typeface="Calibri"/>
                <a:cs typeface="Calibri"/>
              </a:rPr>
              <a:t>Gopalakrishnan</a:t>
            </a:r>
            <a:r>
              <a:rPr lang="en-US" sz="2000" b="1" baseline="30000" dirty="0" smtClean="0">
                <a:ln w="1905"/>
                <a:solidFill>
                  <a:srgbClr val="2D5BB0"/>
                </a:solidFill>
                <a:effectLst>
                  <a:innerShdw blurRad="69850" dist="43180" dir="5400000">
                    <a:srgbClr val="000000">
                      <a:alpha val="65000"/>
                    </a:srgbClr>
                  </a:innerShdw>
                </a:effectLst>
                <a:latin typeface="Calibri"/>
                <a:cs typeface="Calibri"/>
              </a:rPr>
              <a:t>2</a:t>
            </a:r>
            <a:r>
              <a:rPr lang="en-US" sz="2000" b="1" dirty="0" smtClean="0">
                <a:solidFill>
                  <a:srgbClr val="2D5BB0"/>
                </a:solidFill>
                <a:latin typeface="Calibri"/>
                <a:cs typeface="Calibri"/>
              </a:rPr>
              <a:t>, Z. Haddad</a:t>
            </a:r>
            <a:r>
              <a:rPr lang="en-US" sz="2000" b="1" baseline="30000" dirty="0">
                <a:ln w="1905"/>
                <a:solidFill>
                  <a:srgbClr val="2D5BB0"/>
                </a:solidFill>
                <a:effectLst>
                  <a:innerShdw blurRad="69850" dist="43180" dir="5400000">
                    <a:srgbClr val="000000">
                      <a:alpha val="65000"/>
                    </a:srgbClr>
                  </a:innerShdw>
                </a:effectLst>
                <a:latin typeface="Calibri"/>
                <a:cs typeface="Calibri"/>
              </a:rPr>
              <a:t>1</a:t>
            </a:r>
            <a:r>
              <a:rPr lang="en-US" sz="2000" b="1" dirty="0" smtClean="0">
                <a:solidFill>
                  <a:srgbClr val="2D5BB0"/>
                </a:solidFill>
                <a:latin typeface="Calibri"/>
                <a:cs typeface="Calibri"/>
              </a:rPr>
              <a:t>, </a:t>
            </a:r>
          </a:p>
          <a:p>
            <a:pPr marL="0" indent="0" algn="ctr">
              <a:buFontTx/>
              <a:buNone/>
              <a:defRPr/>
            </a:pPr>
            <a:r>
              <a:rPr lang="en-US" sz="2000" b="1" dirty="0" smtClean="0">
                <a:solidFill>
                  <a:srgbClr val="2D5BB0"/>
                </a:solidFill>
                <a:latin typeface="Calibri"/>
                <a:cs typeface="Calibri"/>
              </a:rPr>
              <a:t>M. P. Johnson</a:t>
            </a:r>
            <a:r>
              <a:rPr lang="en-US" sz="2000" b="1" baseline="30000" dirty="0">
                <a:ln w="1905"/>
                <a:solidFill>
                  <a:srgbClr val="2D5BB0"/>
                </a:solidFill>
                <a:effectLst>
                  <a:innerShdw blurRad="69850" dist="43180" dir="5400000">
                    <a:srgbClr val="000000">
                      <a:alpha val="65000"/>
                    </a:srgbClr>
                  </a:innerShdw>
                </a:effectLst>
                <a:latin typeface="Calibri"/>
                <a:cs typeface="Calibri"/>
              </a:rPr>
              <a:t>1</a:t>
            </a:r>
            <a:r>
              <a:rPr lang="en-US" sz="2000" b="1" dirty="0" smtClean="0">
                <a:solidFill>
                  <a:srgbClr val="2D5BB0"/>
                </a:solidFill>
                <a:latin typeface="Calibri"/>
                <a:cs typeface="Calibri"/>
              </a:rPr>
              <a:t>, B. Knosp</a:t>
            </a:r>
            <a:r>
              <a:rPr lang="en-US" sz="2000" b="1" baseline="30000" dirty="0">
                <a:ln w="1905"/>
                <a:solidFill>
                  <a:srgbClr val="2D5BB0"/>
                </a:solidFill>
                <a:effectLst>
                  <a:innerShdw blurRad="69850" dist="43180" dir="5400000">
                    <a:srgbClr val="000000">
                      <a:alpha val="65000"/>
                    </a:srgbClr>
                  </a:innerShdw>
                </a:effectLst>
                <a:latin typeface="Calibri"/>
                <a:cs typeface="Calibri"/>
              </a:rPr>
              <a:t>1</a:t>
            </a:r>
            <a:r>
              <a:rPr lang="en-US" sz="2000" b="1" dirty="0" smtClean="0">
                <a:solidFill>
                  <a:srgbClr val="2D5BB0"/>
                </a:solidFill>
                <a:latin typeface="Calibri"/>
                <a:cs typeface="Calibri"/>
              </a:rPr>
              <a:t>, B. Lambrigtsen</a:t>
            </a:r>
            <a:r>
              <a:rPr lang="en-US" sz="2000" b="1" baseline="30000" dirty="0">
                <a:ln w="1905"/>
                <a:solidFill>
                  <a:srgbClr val="2D5BB0"/>
                </a:solidFill>
                <a:effectLst>
                  <a:innerShdw blurRad="69850" dist="43180" dir="5400000">
                    <a:srgbClr val="000000">
                      <a:alpha val="65000"/>
                    </a:srgbClr>
                  </a:innerShdw>
                </a:effectLst>
                <a:latin typeface="Calibri"/>
                <a:cs typeface="Calibri"/>
              </a:rPr>
              <a:t>1</a:t>
            </a:r>
            <a:r>
              <a:rPr lang="en-US" sz="2000" b="1" dirty="0" smtClean="0">
                <a:solidFill>
                  <a:srgbClr val="2D5BB0"/>
                </a:solidFill>
                <a:latin typeface="Calibri"/>
                <a:cs typeface="Calibri"/>
              </a:rPr>
              <a:t>, F. Marks</a:t>
            </a:r>
            <a:r>
              <a:rPr lang="en-US" sz="2000" b="1" baseline="30000" dirty="0" smtClean="0">
                <a:ln w="1905"/>
                <a:solidFill>
                  <a:srgbClr val="2D5BB0"/>
                </a:solidFill>
                <a:effectLst>
                  <a:innerShdw blurRad="69850" dist="43180" dir="5400000">
                    <a:srgbClr val="000000">
                      <a:alpha val="65000"/>
                    </a:srgbClr>
                  </a:innerShdw>
                </a:effectLst>
                <a:latin typeface="Calibri"/>
                <a:cs typeface="Calibri"/>
              </a:rPr>
              <a:t>2</a:t>
            </a:r>
            <a:r>
              <a:rPr lang="en-US" sz="2000" b="1" dirty="0" smtClean="0">
                <a:solidFill>
                  <a:srgbClr val="2D5BB0"/>
                </a:solidFill>
                <a:latin typeface="Calibri"/>
                <a:cs typeface="Calibri"/>
              </a:rPr>
              <a:t>, P. P. Li</a:t>
            </a:r>
            <a:r>
              <a:rPr lang="en-US" sz="2000" b="1" baseline="30000" dirty="0">
                <a:ln w="1905"/>
                <a:solidFill>
                  <a:srgbClr val="2D5BB0"/>
                </a:solidFill>
                <a:effectLst>
                  <a:innerShdw blurRad="69850" dist="43180" dir="5400000">
                    <a:srgbClr val="000000">
                      <a:alpha val="65000"/>
                    </a:srgbClr>
                  </a:innerShdw>
                </a:effectLst>
                <a:latin typeface="Calibri"/>
                <a:cs typeface="Calibri"/>
              </a:rPr>
              <a:t>1</a:t>
            </a:r>
            <a:r>
              <a:rPr lang="en-US" sz="2000" b="1" dirty="0" smtClean="0">
                <a:solidFill>
                  <a:srgbClr val="2D5BB0"/>
                </a:solidFill>
                <a:latin typeface="Calibri"/>
                <a:cs typeface="Calibri"/>
              </a:rPr>
              <a:t>, </a:t>
            </a:r>
          </a:p>
          <a:p>
            <a:pPr marL="0" indent="0" algn="ctr">
              <a:buFontTx/>
              <a:buNone/>
              <a:defRPr/>
            </a:pPr>
            <a:r>
              <a:rPr lang="en-US" sz="2000" b="1" dirty="0" smtClean="0">
                <a:solidFill>
                  <a:srgbClr val="2D5BB0"/>
                </a:solidFill>
                <a:latin typeface="Calibri"/>
                <a:cs typeface="Calibri"/>
              </a:rPr>
              <a:t>M. Montgomery</a:t>
            </a:r>
            <a:r>
              <a:rPr lang="en-US" sz="2000" b="1" baseline="30000" dirty="0" smtClean="0">
                <a:ln w="1905"/>
                <a:solidFill>
                  <a:srgbClr val="2D5BB0"/>
                </a:solidFill>
                <a:effectLst>
                  <a:innerShdw blurRad="69850" dist="43180" dir="5400000">
                    <a:srgbClr val="000000">
                      <a:alpha val="65000"/>
                    </a:srgbClr>
                  </a:innerShdw>
                </a:effectLst>
                <a:latin typeface="Calibri"/>
                <a:cs typeface="Calibri"/>
              </a:rPr>
              <a:t>4</a:t>
            </a:r>
            <a:r>
              <a:rPr lang="en-US" sz="2000" b="1" dirty="0" smtClean="0">
                <a:solidFill>
                  <a:srgbClr val="2D5BB0"/>
                </a:solidFill>
                <a:latin typeface="Calibri"/>
                <a:cs typeface="Calibri"/>
              </a:rPr>
              <a:t>, N. Niamsuwan</a:t>
            </a:r>
            <a:r>
              <a:rPr lang="en-US" sz="2000" b="1" baseline="30000" dirty="0" smtClean="0">
                <a:ln w="1905"/>
                <a:solidFill>
                  <a:srgbClr val="2D5BB0"/>
                </a:solidFill>
                <a:effectLst>
                  <a:innerShdw blurRad="69850" dist="43180" dir="5400000">
                    <a:srgbClr val="000000">
                      <a:alpha val="65000"/>
                    </a:srgbClr>
                  </a:innerShdw>
                </a:effectLst>
                <a:latin typeface="Calibri"/>
                <a:cs typeface="Calibri"/>
              </a:rPr>
              <a:t>1</a:t>
            </a:r>
            <a:r>
              <a:rPr lang="en-US" sz="2000" b="1" dirty="0" smtClean="0">
                <a:solidFill>
                  <a:srgbClr val="2D5BB0"/>
                </a:solidFill>
                <a:latin typeface="Calibri"/>
                <a:cs typeface="Calibri"/>
              </a:rPr>
              <a:t>, W. Poulsen</a:t>
            </a:r>
            <a:r>
              <a:rPr lang="en-US" sz="2000" b="1" baseline="30000" dirty="0">
                <a:ln w="1905"/>
                <a:solidFill>
                  <a:srgbClr val="2D5BB0"/>
                </a:solidFill>
                <a:effectLst>
                  <a:innerShdw blurRad="69850" dist="43180" dir="5400000">
                    <a:srgbClr val="000000">
                      <a:alpha val="65000"/>
                    </a:srgbClr>
                  </a:innerShdw>
                </a:effectLst>
                <a:latin typeface="Calibri"/>
                <a:cs typeface="Calibri"/>
              </a:rPr>
              <a:t>1</a:t>
            </a:r>
            <a:r>
              <a:rPr lang="en-US" sz="2000" b="1" dirty="0" smtClean="0">
                <a:solidFill>
                  <a:srgbClr val="2D5BB0"/>
                </a:solidFill>
                <a:latin typeface="Calibri"/>
                <a:cs typeface="Calibri"/>
              </a:rPr>
              <a:t>, T.-P. Shen</a:t>
            </a:r>
            <a:r>
              <a:rPr lang="en-US" sz="2000" b="1" baseline="30000" dirty="0" smtClean="0">
                <a:ln w="1905"/>
                <a:solidFill>
                  <a:srgbClr val="2D5BB0"/>
                </a:solidFill>
                <a:effectLst>
                  <a:innerShdw blurRad="69850" dist="43180" dir="5400000">
                    <a:srgbClr val="000000">
                      <a:alpha val="65000"/>
                    </a:srgbClr>
                  </a:innerShdw>
                </a:effectLst>
                <a:latin typeface="Calibri"/>
                <a:cs typeface="Calibri"/>
              </a:rPr>
              <a:t>1</a:t>
            </a:r>
            <a:r>
              <a:rPr lang="en-US" sz="2000" b="1" dirty="0" smtClean="0">
                <a:solidFill>
                  <a:srgbClr val="2D5BB0"/>
                </a:solidFill>
                <a:latin typeface="Calibri"/>
                <a:cs typeface="Calibri"/>
              </a:rPr>
              <a:t>, </a:t>
            </a:r>
          </a:p>
          <a:p>
            <a:pPr marL="0" indent="0" algn="ctr">
              <a:buFontTx/>
              <a:buNone/>
              <a:defRPr/>
            </a:pPr>
            <a:r>
              <a:rPr lang="en-US" sz="2000" b="1" dirty="0" smtClean="0">
                <a:solidFill>
                  <a:srgbClr val="2D5BB0"/>
                </a:solidFill>
                <a:latin typeface="Calibri"/>
                <a:cs typeface="Calibri"/>
              </a:rPr>
              <a:t>V. Tallapragada</a:t>
            </a:r>
            <a:r>
              <a:rPr lang="en-US" sz="2000" b="1" baseline="30000" dirty="0" smtClean="0">
                <a:ln w="1905"/>
                <a:solidFill>
                  <a:srgbClr val="2D5BB0"/>
                </a:solidFill>
                <a:effectLst>
                  <a:innerShdw blurRad="69850" dist="43180" dir="5400000">
                    <a:srgbClr val="000000">
                      <a:alpha val="65000"/>
                    </a:srgbClr>
                  </a:innerShdw>
                </a:effectLst>
                <a:latin typeface="Calibri"/>
                <a:cs typeface="Calibri"/>
              </a:rPr>
              <a:t>3</a:t>
            </a:r>
            <a:r>
              <a:rPr lang="en-US" sz="2000" b="1" dirty="0" smtClean="0">
                <a:solidFill>
                  <a:srgbClr val="2D5BB0"/>
                </a:solidFill>
                <a:latin typeface="Calibri"/>
                <a:cs typeface="Calibri"/>
              </a:rPr>
              <a:t>, S. Tanelli</a:t>
            </a:r>
            <a:r>
              <a:rPr lang="en-US" sz="2000" b="1" baseline="30000" dirty="0">
                <a:ln w="1905"/>
                <a:solidFill>
                  <a:srgbClr val="2D5BB0"/>
                </a:solidFill>
                <a:effectLst>
                  <a:innerShdw blurRad="69850" dist="43180" dir="5400000">
                    <a:srgbClr val="000000">
                      <a:alpha val="65000"/>
                    </a:srgbClr>
                  </a:innerShdw>
                </a:effectLst>
                <a:latin typeface="Calibri"/>
                <a:cs typeface="Calibri"/>
              </a:rPr>
              <a:t>1</a:t>
            </a:r>
            <a:r>
              <a:rPr lang="en-US" sz="2000" b="1" dirty="0" smtClean="0">
                <a:solidFill>
                  <a:srgbClr val="2D5BB0"/>
                </a:solidFill>
                <a:latin typeface="Calibri"/>
                <a:cs typeface="Calibri"/>
              </a:rPr>
              <a:t>, S. Trahan</a:t>
            </a:r>
            <a:r>
              <a:rPr lang="en-US" sz="2000" b="1" baseline="30000" dirty="0" smtClean="0">
                <a:ln w="1905"/>
                <a:solidFill>
                  <a:srgbClr val="2D5BB0"/>
                </a:solidFill>
                <a:effectLst>
                  <a:innerShdw blurRad="69850" dist="43180" dir="5400000">
                    <a:srgbClr val="000000">
                      <a:alpha val="65000"/>
                    </a:srgbClr>
                  </a:innerShdw>
                </a:effectLst>
                <a:latin typeface="Calibri"/>
                <a:cs typeface="Calibri"/>
              </a:rPr>
              <a:t>3</a:t>
            </a:r>
            <a:r>
              <a:rPr lang="en-US" sz="2000" b="1" dirty="0" smtClean="0">
                <a:solidFill>
                  <a:srgbClr val="2D5BB0"/>
                </a:solidFill>
                <a:latin typeface="Calibri"/>
                <a:cs typeface="Calibri"/>
              </a:rPr>
              <a:t>, J. Turk</a:t>
            </a:r>
            <a:r>
              <a:rPr lang="en-US" sz="2000" b="1" baseline="30000" dirty="0">
                <a:ln w="1905"/>
                <a:solidFill>
                  <a:srgbClr val="2D5BB0"/>
                </a:solidFill>
                <a:effectLst>
                  <a:innerShdw blurRad="69850" dist="43180" dir="5400000">
                    <a:srgbClr val="000000">
                      <a:alpha val="65000"/>
                    </a:srgbClr>
                  </a:innerShdw>
                </a:effectLst>
                <a:latin typeface="Calibri"/>
                <a:cs typeface="Calibri"/>
              </a:rPr>
              <a:t>1</a:t>
            </a:r>
            <a:r>
              <a:rPr lang="en-US" sz="2000" b="1" dirty="0" smtClean="0">
                <a:solidFill>
                  <a:srgbClr val="2D5BB0"/>
                </a:solidFill>
                <a:latin typeface="Calibri"/>
                <a:cs typeface="Calibri"/>
              </a:rPr>
              <a:t>, Q. Vu</a:t>
            </a:r>
            <a:r>
              <a:rPr lang="en-US" sz="2000" b="1" baseline="30000" dirty="0">
                <a:ln w="1905"/>
                <a:solidFill>
                  <a:srgbClr val="2D5BB0"/>
                </a:solidFill>
                <a:effectLst>
                  <a:innerShdw blurRad="69850" dist="43180" dir="5400000">
                    <a:srgbClr val="000000">
                      <a:alpha val="65000"/>
                    </a:srgbClr>
                  </a:innerShdw>
                </a:effectLst>
                <a:latin typeface="Calibri"/>
                <a:cs typeface="Calibri"/>
              </a:rPr>
              <a:t>1</a:t>
            </a:r>
            <a:r>
              <a:rPr lang="en-US" sz="2000" b="1" dirty="0" smtClean="0">
                <a:solidFill>
                  <a:srgbClr val="2D5BB0"/>
                </a:solidFill>
                <a:latin typeface="Calibri"/>
                <a:cs typeface="Calibri"/>
              </a:rPr>
              <a:t>, T. Vukicevic</a:t>
            </a:r>
            <a:r>
              <a:rPr lang="en-US" sz="2000" b="1" baseline="30000" dirty="0" smtClean="0">
                <a:ln w="1905"/>
                <a:solidFill>
                  <a:srgbClr val="2D5BB0"/>
                </a:solidFill>
                <a:effectLst>
                  <a:innerShdw blurRad="69850" dist="43180" dir="5400000">
                    <a:srgbClr val="000000">
                      <a:alpha val="65000"/>
                    </a:srgbClr>
                  </a:innerShdw>
                </a:effectLst>
                <a:latin typeface="Calibri"/>
                <a:cs typeface="Calibri"/>
              </a:rPr>
              <a:t>2</a:t>
            </a:r>
          </a:p>
          <a:p>
            <a:pPr marL="0" indent="0" algn="ctr">
              <a:buFontTx/>
              <a:buNone/>
              <a:defRPr/>
            </a:pPr>
            <a:r>
              <a:rPr lang="en-US" sz="2000" b="1" dirty="0">
                <a:solidFill>
                  <a:srgbClr val="2D5BB0"/>
                </a:solidFill>
                <a:latin typeface="Calibri"/>
                <a:cs typeface="Calibri"/>
              </a:rPr>
              <a:t>Dave Jones</a:t>
            </a:r>
            <a:r>
              <a:rPr lang="en-US" sz="2000" b="1" baseline="30000" dirty="0">
                <a:solidFill>
                  <a:srgbClr val="2D5BB0"/>
                </a:solidFill>
                <a:latin typeface="Calibri"/>
                <a:cs typeface="Calibri"/>
              </a:rPr>
              <a:t>5</a:t>
            </a:r>
            <a:r>
              <a:rPr lang="en-US" sz="2000" b="1" dirty="0">
                <a:solidFill>
                  <a:srgbClr val="2D5BB0"/>
                </a:solidFill>
                <a:latin typeface="Calibri"/>
                <a:cs typeface="Calibri"/>
              </a:rPr>
              <a:t>,</a:t>
            </a:r>
            <a:r>
              <a:rPr lang="en-US" sz="2000" b="1" baseline="30000" dirty="0">
                <a:solidFill>
                  <a:srgbClr val="2D5BB0"/>
                </a:solidFill>
                <a:latin typeface="Calibri"/>
                <a:cs typeface="Calibri"/>
              </a:rPr>
              <a:t> </a:t>
            </a:r>
            <a:r>
              <a:rPr lang="en-US" sz="2000" b="1" dirty="0">
                <a:solidFill>
                  <a:srgbClr val="2D5BB0"/>
                </a:solidFill>
                <a:latin typeface="Calibri"/>
                <a:cs typeface="Calibri"/>
              </a:rPr>
              <a:t>Rafael </a:t>
            </a:r>
            <a:r>
              <a:rPr lang="en-US" sz="2000" b="1" dirty="0" err="1">
                <a:solidFill>
                  <a:srgbClr val="2D5BB0"/>
                </a:solidFill>
                <a:latin typeface="Calibri"/>
                <a:cs typeface="Calibri"/>
              </a:rPr>
              <a:t>Ameller</a:t>
            </a:r>
            <a:r>
              <a:rPr lang="en-US" sz="2000" b="1" baseline="30000" dirty="0">
                <a:solidFill>
                  <a:srgbClr val="2D5BB0"/>
                </a:solidFill>
                <a:latin typeface="Calibri"/>
                <a:cs typeface="Calibri"/>
              </a:rPr>
              <a:t> 5</a:t>
            </a:r>
            <a:endParaRPr lang="en-US" sz="2000" b="1" dirty="0">
              <a:solidFill>
                <a:srgbClr val="2D5BB0"/>
              </a:solidFill>
              <a:latin typeface="Calibri"/>
              <a:cs typeface="Calibri"/>
            </a:endParaRPr>
          </a:p>
          <a:p>
            <a:pPr marL="0" indent="0" algn="ctr">
              <a:buFontTx/>
              <a:buNone/>
              <a:defRPr/>
            </a:pPr>
            <a:r>
              <a:rPr lang="en-US" sz="2000" b="1" dirty="0" smtClean="0">
                <a:solidFill>
                  <a:srgbClr val="3466C0"/>
                </a:solidFill>
                <a:latin typeface="Calibri"/>
                <a:cs typeface="Calibri"/>
              </a:rPr>
              <a:t> </a:t>
            </a:r>
            <a:endParaRPr lang="en-US" sz="2000" b="1" dirty="0" smtClean="0">
              <a:ln w="1905"/>
              <a:solidFill>
                <a:srgbClr val="3466C0"/>
              </a:solidFill>
              <a:effectLst>
                <a:innerShdw blurRad="69850" dist="43180" dir="5400000">
                  <a:srgbClr val="000000">
                    <a:alpha val="65000"/>
                  </a:srgbClr>
                </a:innerShdw>
              </a:effectLst>
              <a:latin typeface="Calibri"/>
              <a:cs typeface="Calibri"/>
            </a:endParaRPr>
          </a:p>
        </p:txBody>
      </p:sp>
      <p:grpSp>
        <p:nvGrpSpPr>
          <p:cNvPr id="6154" name="Group 3"/>
          <p:cNvGrpSpPr>
            <a:grpSpLocks/>
          </p:cNvGrpSpPr>
          <p:nvPr/>
        </p:nvGrpSpPr>
        <p:grpSpPr bwMode="auto">
          <a:xfrm>
            <a:off x="3738563" y="2128838"/>
            <a:ext cx="5046662" cy="581025"/>
            <a:chOff x="5188527" y="2129258"/>
            <a:chExt cx="3596640" cy="434975"/>
          </a:xfrm>
        </p:grpSpPr>
        <p:pic>
          <p:nvPicPr>
            <p:cNvPr id="6155"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6372" y="2243558"/>
              <a:ext cx="72009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6"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8527" y="2138148"/>
              <a:ext cx="483870" cy="39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7" name="Picture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21392" y="2138148"/>
              <a:ext cx="393065" cy="3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8" name="Picture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99547" y="2129258"/>
              <a:ext cx="574040" cy="40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9" name="Picture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65027" y="2258798"/>
              <a:ext cx="112014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p:cNvSpPr>
            <a:spLocks noGrp="1"/>
          </p:cNvSpPr>
          <p:nvPr>
            <p:ph type="title"/>
          </p:nvPr>
        </p:nvSpPr>
        <p:spPr bwMode="auto">
          <a:xfrm>
            <a:off x="457200" y="274638"/>
            <a:ext cx="8229600" cy="2841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sz="3200">
                <a:latin typeface="Geneva" charset="0"/>
                <a:ea typeface="ＭＳ Ｐゴシック" charset="0"/>
                <a:cs typeface="ＭＳ Ｐゴシック" charset="0"/>
              </a:rPr>
              <a:t>Products</a:t>
            </a:r>
          </a:p>
        </p:txBody>
      </p:sp>
      <p:sp>
        <p:nvSpPr>
          <p:cNvPr id="3" name="Content Placeholder 2"/>
          <p:cNvSpPr>
            <a:spLocks noGrp="1"/>
          </p:cNvSpPr>
          <p:nvPr>
            <p:ph idx="1"/>
          </p:nvPr>
        </p:nvSpPr>
        <p:spPr>
          <a:xfrm>
            <a:off x="115888" y="1006474"/>
            <a:ext cx="8958262" cy="5518259"/>
          </a:xfrm>
        </p:spPr>
        <p:txBody>
          <a:bodyPr>
            <a:normAutofit fontScale="92500" lnSpcReduction="10000"/>
          </a:bodyPr>
          <a:lstStyle/>
          <a:p>
            <a:pPr>
              <a:defRPr/>
            </a:pPr>
            <a:r>
              <a:rPr lang="en-US" b="1" dirty="0" smtClean="0">
                <a:solidFill>
                  <a:srgbClr val="000090"/>
                </a:solidFill>
              </a:rPr>
              <a:t>Observations</a:t>
            </a:r>
          </a:p>
          <a:p>
            <a:pPr lvl="1">
              <a:defRPr/>
            </a:pPr>
            <a:r>
              <a:rPr lang="en-US" dirty="0" smtClean="0"/>
              <a:t>Ocean surface – SST, ocean surface winds</a:t>
            </a:r>
          </a:p>
          <a:p>
            <a:pPr lvl="1">
              <a:defRPr/>
            </a:pPr>
            <a:r>
              <a:rPr lang="en-US" dirty="0" smtClean="0"/>
              <a:t>Large-scale atmosphere – TPW(AMSU), AIRS (RH and Temp), AOT </a:t>
            </a:r>
          </a:p>
          <a:p>
            <a:pPr lvl="1">
              <a:defRPr/>
            </a:pPr>
            <a:r>
              <a:rPr lang="en-US" dirty="0" smtClean="0"/>
              <a:t>Precipitation</a:t>
            </a:r>
          </a:p>
          <a:p>
            <a:pPr lvl="2">
              <a:defRPr/>
            </a:pPr>
            <a:r>
              <a:rPr lang="en-US" dirty="0" smtClean="0"/>
              <a:t>Geostationary (GOES, </a:t>
            </a:r>
            <a:r>
              <a:rPr lang="en-US" dirty="0" err="1" smtClean="0"/>
              <a:t>MeteoSat</a:t>
            </a:r>
            <a:r>
              <a:rPr lang="en-US" dirty="0" smtClean="0"/>
              <a:t>) – IR, VIS, color IR</a:t>
            </a:r>
          </a:p>
          <a:p>
            <a:pPr lvl="2">
              <a:defRPr/>
            </a:pPr>
            <a:r>
              <a:rPr lang="en-US" dirty="0" smtClean="0"/>
              <a:t>Passive Microwave Brightness Temperatures – multi-channel</a:t>
            </a:r>
          </a:p>
          <a:p>
            <a:pPr lvl="3">
              <a:defRPr/>
            </a:pPr>
            <a:r>
              <a:rPr lang="en-US" dirty="0" smtClean="0"/>
              <a:t>SSMI/SSMIs, GMI, AMSR </a:t>
            </a:r>
          </a:p>
          <a:p>
            <a:pPr lvl="2">
              <a:defRPr/>
            </a:pPr>
            <a:r>
              <a:rPr lang="en-US" dirty="0" smtClean="0"/>
              <a:t>Rain Index – JPL product based on combination of the PMW TBs</a:t>
            </a:r>
          </a:p>
          <a:p>
            <a:pPr lvl="2">
              <a:defRPr/>
            </a:pPr>
            <a:r>
              <a:rPr lang="en-US" dirty="0" smtClean="0"/>
              <a:t>active microwave – GPM-DPR, </a:t>
            </a:r>
            <a:r>
              <a:rPr lang="en-US" dirty="0" err="1" smtClean="0"/>
              <a:t>CloudSat</a:t>
            </a:r>
            <a:endParaRPr lang="en-US" dirty="0" smtClean="0"/>
          </a:p>
          <a:p>
            <a:pPr lvl="1">
              <a:defRPr/>
            </a:pPr>
            <a:r>
              <a:rPr lang="en-US" dirty="0" smtClean="0"/>
              <a:t>Hurricane tracks and ATCF</a:t>
            </a:r>
          </a:p>
          <a:p>
            <a:pPr>
              <a:defRPr/>
            </a:pPr>
            <a:r>
              <a:rPr lang="en-US" b="1" dirty="0" smtClean="0">
                <a:solidFill>
                  <a:srgbClr val="000090"/>
                </a:solidFill>
              </a:rPr>
              <a:t>Models</a:t>
            </a:r>
          </a:p>
          <a:p>
            <a:pPr lvl="1">
              <a:defRPr/>
            </a:pPr>
            <a:r>
              <a:rPr lang="en-US" dirty="0" smtClean="0">
                <a:solidFill>
                  <a:srgbClr val="000000"/>
                </a:solidFill>
              </a:rPr>
              <a:t>Geophysical fields from </a:t>
            </a:r>
          </a:p>
          <a:p>
            <a:pPr lvl="2">
              <a:defRPr/>
            </a:pPr>
            <a:r>
              <a:rPr lang="en-US" sz="1700" b="1" i="1" dirty="0" smtClean="0">
                <a:solidFill>
                  <a:srgbClr val="000090"/>
                </a:solidFill>
              </a:rPr>
              <a:t>provided by the Montgomery Research group</a:t>
            </a:r>
            <a:endParaRPr lang="en-US" dirty="0" smtClean="0">
              <a:solidFill>
                <a:srgbClr val="000090"/>
              </a:solidFill>
            </a:endParaRPr>
          </a:p>
          <a:p>
            <a:pPr lvl="2">
              <a:defRPr/>
            </a:pPr>
            <a:r>
              <a:rPr lang="en-US" dirty="0" smtClean="0"/>
              <a:t>GFS, ECMWF, NOGAPS, UKMET</a:t>
            </a:r>
          </a:p>
          <a:p>
            <a:pPr lvl="2">
              <a:defRPr/>
            </a:pPr>
            <a:r>
              <a:rPr lang="en-US" dirty="0" smtClean="0"/>
              <a:t>RH, Temp, flow (earth-relative and storm-relative)</a:t>
            </a:r>
          </a:p>
          <a:p>
            <a:pPr lvl="1">
              <a:defRPr/>
            </a:pPr>
            <a:r>
              <a:rPr lang="en-US" dirty="0" smtClean="0">
                <a:solidFill>
                  <a:srgbClr val="000000"/>
                </a:solidFill>
              </a:rPr>
              <a:t>Synthetic data from HWRF</a:t>
            </a:r>
          </a:p>
          <a:p>
            <a:pPr lvl="2">
              <a:defRPr/>
            </a:pPr>
            <a:r>
              <a:rPr lang="en-US" sz="1700" b="1" i="1" dirty="0" smtClean="0">
                <a:solidFill>
                  <a:srgbClr val="000090"/>
                </a:solidFill>
              </a:rPr>
              <a:t>provided by EMC – V. </a:t>
            </a:r>
            <a:r>
              <a:rPr lang="en-US" sz="1700" b="1" i="1" dirty="0" err="1">
                <a:solidFill>
                  <a:srgbClr val="000090"/>
                </a:solidFill>
              </a:rPr>
              <a:t>T</a:t>
            </a:r>
            <a:r>
              <a:rPr lang="en-US" sz="1700" b="1" i="1" dirty="0" err="1" smtClean="0">
                <a:solidFill>
                  <a:srgbClr val="000090"/>
                </a:solidFill>
              </a:rPr>
              <a:t>allapgragada</a:t>
            </a:r>
            <a:r>
              <a:rPr lang="en-US" sz="1700" b="1" i="1" dirty="0" smtClean="0">
                <a:solidFill>
                  <a:srgbClr val="000090"/>
                </a:solidFill>
              </a:rPr>
              <a:t> &amp; S. Trahan</a:t>
            </a:r>
            <a:endParaRPr lang="en-US" dirty="0" smtClean="0">
              <a:solidFill>
                <a:srgbClr val="000090"/>
              </a:solidFill>
            </a:endParaRPr>
          </a:p>
          <a:p>
            <a:pPr lvl="2">
              <a:defRPr/>
            </a:pPr>
            <a:r>
              <a:rPr lang="en-US" dirty="0" smtClean="0"/>
              <a:t>Brightness temperatures at the SSMI/TMI channels</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487488"/>
            <a:ext cx="9144000" cy="537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6" name="TextBox 12"/>
          <p:cNvSpPr txBox="1">
            <a:spLocks noChangeArrowheads="1"/>
          </p:cNvSpPr>
          <p:nvPr/>
        </p:nvSpPr>
        <p:spPr bwMode="auto">
          <a:xfrm>
            <a:off x="773113" y="161925"/>
            <a:ext cx="84645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rIns="91438">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solidFill>
                  <a:srgbClr val="FF0000"/>
                </a:solidFill>
                <a:latin typeface="Calibri" charset="0"/>
                <a:cs typeface="Calibri" charset="0"/>
              </a:rPr>
              <a:t>HS3 Portal – NRT in 2012-14, Atlantic (</a:t>
            </a:r>
            <a:r>
              <a:rPr lang="en-US" sz="2000" b="1">
                <a:solidFill>
                  <a:srgbClr val="FF0000"/>
                </a:solidFill>
                <a:latin typeface="Calibri" charset="0"/>
                <a:cs typeface="Calibri" charset="0"/>
                <a:hlinkClick r:id="rId3"/>
              </a:rPr>
              <a:t>http://tropicalcyclone.jpl.nasa.gov/hs3</a:t>
            </a:r>
            <a:r>
              <a:rPr lang="en-US" sz="2000" b="1">
                <a:solidFill>
                  <a:srgbClr val="FF0000"/>
                </a:solidFill>
                <a:latin typeface="Calibri" charset="0"/>
                <a:cs typeface="Calibri" charset="0"/>
              </a:rPr>
              <a:t>)</a:t>
            </a:r>
          </a:p>
          <a:p>
            <a:pPr eaLnBrk="1" hangingPunct="1"/>
            <a:r>
              <a:rPr lang="en-US" sz="2000" b="1">
                <a:solidFill>
                  <a:srgbClr val="FF0000"/>
                </a:solidFill>
              </a:rPr>
              <a:t>Forecast Uncertainty 5 days out  - Hurricane Sandy (2012)</a:t>
            </a:r>
          </a:p>
        </p:txBody>
      </p:sp>
      <p:cxnSp>
        <p:nvCxnSpPr>
          <p:cNvPr id="4" name="Straight Arrow Connector 3"/>
          <p:cNvCxnSpPr/>
          <p:nvPr/>
        </p:nvCxnSpPr>
        <p:spPr>
          <a:xfrm>
            <a:off x="2903538" y="1339850"/>
            <a:ext cx="1687512" cy="231298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5" name="TextBox 4"/>
          <p:cNvSpPr txBox="1">
            <a:spLocks noChangeArrowheads="1"/>
          </p:cNvSpPr>
          <p:nvPr/>
        </p:nvSpPr>
        <p:spPr bwMode="auto">
          <a:xfrm>
            <a:off x="1754188" y="993775"/>
            <a:ext cx="1481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t>Best Track</a:t>
            </a: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479550"/>
            <a:ext cx="9144000" cy="537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6" name="TextBox 12"/>
          <p:cNvSpPr txBox="1">
            <a:spLocks noChangeArrowheads="1"/>
          </p:cNvSpPr>
          <p:nvPr/>
        </p:nvSpPr>
        <p:spPr bwMode="auto">
          <a:xfrm>
            <a:off x="792536" y="161925"/>
            <a:ext cx="84451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rIns="91438">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defRPr/>
            </a:pP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charset="0"/>
                <a:cs typeface="Calibri" charset="0"/>
              </a:rPr>
              <a:t>HS3 Portal – NRT in 2012-14, Atlantic</a:t>
            </a:r>
            <a:r>
              <a:rPr lang="en-US" sz="2000" b="1" dirty="0" smtClean="0">
                <a:solidFill>
                  <a:srgbClr val="FF0000"/>
                </a:solidFill>
                <a:latin typeface="Calibri" charset="0"/>
                <a:cs typeface="Calibri" charset="0"/>
              </a:rPr>
              <a:t> (http://tropicalcyclone.jpl.nasa.gov/hs3)</a:t>
            </a:r>
          </a:p>
          <a:p>
            <a:pPr eaLnBrk="1" hangingPunct="1">
              <a:defRPr/>
            </a:pP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 Power of the Satellite Observations – Hurricane Sandy (2012)</a:t>
            </a:r>
          </a:p>
        </p:txBody>
      </p:sp>
      <p:sp>
        <p:nvSpPr>
          <p:cNvPr id="3" name="Oval 2"/>
          <p:cNvSpPr/>
          <p:nvPr/>
        </p:nvSpPr>
        <p:spPr>
          <a:xfrm>
            <a:off x="4265613" y="2771775"/>
            <a:ext cx="1012825"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Oval 5"/>
          <p:cNvSpPr/>
          <p:nvPr/>
        </p:nvSpPr>
        <p:spPr>
          <a:xfrm>
            <a:off x="7054850" y="3319463"/>
            <a:ext cx="706438" cy="4064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Oval 8"/>
          <p:cNvSpPr/>
          <p:nvPr/>
        </p:nvSpPr>
        <p:spPr>
          <a:xfrm>
            <a:off x="5538788" y="4933950"/>
            <a:ext cx="706437" cy="4064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Oval 9"/>
          <p:cNvSpPr/>
          <p:nvPr/>
        </p:nvSpPr>
        <p:spPr>
          <a:xfrm>
            <a:off x="6834188" y="5448300"/>
            <a:ext cx="704850" cy="4064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 name="Oval 10"/>
          <p:cNvSpPr/>
          <p:nvPr/>
        </p:nvSpPr>
        <p:spPr>
          <a:xfrm>
            <a:off x="8278813" y="3870325"/>
            <a:ext cx="704850" cy="4064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 name="Oval 11"/>
          <p:cNvSpPr/>
          <p:nvPr/>
        </p:nvSpPr>
        <p:spPr>
          <a:xfrm>
            <a:off x="8212138" y="5132388"/>
            <a:ext cx="704850" cy="4064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 name="Oval 12"/>
          <p:cNvSpPr/>
          <p:nvPr/>
        </p:nvSpPr>
        <p:spPr>
          <a:xfrm>
            <a:off x="5656263" y="2278063"/>
            <a:ext cx="704850" cy="4064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8" name="Straight Arrow Connector 7"/>
          <p:cNvCxnSpPr/>
          <p:nvPr/>
        </p:nvCxnSpPr>
        <p:spPr>
          <a:xfrm flipH="1">
            <a:off x="4051300" y="879475"/>
            <a:ext cx="712788" cy="1643063"/>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endCxn id="3" idx="0"/>
          </p:cNvCxnSpPr>
          <p:nvPr/>
        </p:nvCxnSpPr>
        <p:spPr>
          <a:xfrm>
            <a:off x="4764088" y="912813"/>
            <a:ext cx="7937" cy="185896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a:off x="4740275" y="904875"/>
            <a:ext cx="1128713" cy="136048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a:endCxn id="6" idx="0"/>
          </p:cNvCxnSpPr>
          <p:nvPr/>
        </p:nvCxnSpPr>
        <p:spPr>
          <a:xfrm>
            <a:off x="4756150" y="879475"/>
            <a:ext cx="2652713" cy="243998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41" name="Straight Arrow Connector 40"/>
          <p:cNvCxnSpPr/>
          <p:nvPr/>
        </p:nvCxnSpPr>
        <p:spPr>
          <a:xfrm flipH="1">
            <a:off x="3667125" y="881063"/>
            <a:ext cx="1101725" cy="160496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42" name="Straight Arrow Connector 41"/>
          <p:cNvCxnSpPr/>
          <p:nvPr/>
        </p:nvCxnSpPr>
        <p:spPr>
          <a:xfrm flipH="1">
            <a:off x="2376488" y="873125"/>
            <a:ext cx="2392362" cy="15208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43" name="Straight Arrow Connector 42"/>
          <p:cNvCxnSpPr/>
          <p:nvPr/>
        </p:nvCxnSpPr>
        <p:spPr>
          <a:xfrm flipH="1">
            <a:off x="4557713" y="890588"/>
            <a:ext cx="193675" cy="162877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p:nvPr/>
        </p:nvCxnSpPr>
        <p:spPr>
          <a:xfrm flipH="1">
            <a:off x="1973263" y="890588"/>
            <a:ext cx="2787650" cy="143986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50" name="Straight Arrow Connector 49"/>
          <p:cNvCxnSpPr/>
          <p:nvPr/>
        </p:nvCxnSpPr>
        <p:spPr>
          <a:xfrm>
            <a:off x="4751388" y="881063"/>
            <a:ext cx="2022475" cy="1512887"/>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7427" name="TextBox 32785"/>
          <p:cNvSpPr txBox="1">
            <a:spLocks noChangeArrowheads="1"/>
          </p:cNvSpPr>
          <p:nvPr/>
        </p:nvSpPr>
        <p:spPr bwMode="auto">
          <a:xfrm>
            <a:off x="120650" y="993775"/>
            <a:ext cx="40655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400" b="1"/>
              <a:t>Note the multitude of Polar Orbiting Satellites</a:t>
            </a:r>
          </a:p>
          <a:p>
            <a:pPr eaLnBrk="1" hangingPunct="1"/>
            <a:r>
              <a:rPr lang="en-US" sz="1400" b="1"/>
              <a:t>that supplement GEOS observations</a:t>
            </a: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smtClean="0">
                <a:latin typeface="Geneva" charset="0"/>
                <a:ea typeface="ＭＳ Ｐゴシック" charset="0"/>
                <a:cs typeface="ＭＳ Ｐゴシック" charset="0"/>
              </a:rPr>
              <a:t>Sandy (2012) - SST</a:t>
            </a:r>
            <a:endParaRPr lang="en-US" dirty="0">
              <a:latin typeface="Geneva" charset="0"/>
              <a:ea typeface="ＭＳ Ｐゴシック" charset="0"/>
              <a:cs typeface="ＭＳ Ｐゴシック" charset="0"/>
            </a:endParaRPr>
          </a:p>
        </p:txBody>
      </p:sp>
      <p:pic>
        <p:nvPicPr>
          <p:cNvPr id="2" name="Picture 1"/>
          <p:cNvPicPr>
            <a:picLocks noChangeAspect="1"/>
          </p:cNvPicPr>
          <p:nvPr/>
        </p:nvPicPr>
        <p:blipFill>
          <a:blip r:embed="rId2"/>
          <a:stretch>
            <a:fillRect/>
          </a:stretch>
        </p:blipFill>
        <p:spPr>
          <a:xfrm>
            <a:off x="0" y="642018"/>
            <a:ext cx="9144000" cy="621598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3471"/>
            <a:ext cx="9128140" cy="6604752"/>
          </a:xfrm>
          <a:prstGeom prst="rect">
            <a:avLst/>
          </a:prstGeom>
        </p:spPr>
      </p:pic>
      <p:sp>
        <p:nvSpPr>
          <p:cNvPr id="2" name="Title 1"/>
          <p:cNvSpPr>
            <a:spLocks noGrp="1"/>
          </p:cNvSpPr>
          <p:nvPr>
            <p:ph type="title"/>
          </p:nvPr>
        </p:nvSpPr>
        <p:spPr>
          <a:xfrm>
            <a:off x="806771" y="811034"/>
            <a:ext cx="8229600" cy="788276"/>
          </a:xfrm>
        </p:spPr>
        <p:txBody>
          <a:bodyPr>
            <a:normAutofit/>
          </a:bodyPr>
          <a:lstStyle/>
          <a:p>
            <a:pPr algn="r"/>
            <a:r>
              <a:rPr lang="en-US" sz="2000" dirty="0" smtClean="0">
                <a:solidFill>
                  <a:schemeClr val="bg1">
                    <a:lumMod val="95000"/>
                  </a:schemeClr>
                </a:solidFill>
              </a:rPr>
              <a:t>925mb streamlines from 12h forecast of GFS</a:t>
            </a:r>
            <a:br>
              <a:rPr lang="en-US" sz="2000" dirty="0" smtClean="0">
                <a:solidFill>
                  <a:schemeClr val="bg1">
                    <a:lumMod val="95000"/>
                  </a:schemeClr>
                </a:solidFill>
              </a:rPr>
            </a:br>
            <a:r>
              <a:rPr lang="en-US" sz="2000" dirty="0" smtClean="0">
                <a:solidFill>
                  <a:schemeClr val="bg1">
                    <a:lumMod val="95000"/>
                  </a:schemeClr>
                </a:solidFill>
              </a:rPr>
              <a:t>Surface wind speed from </a:t>
            </a:r>
            <a:r>
              <a:rPr lang="en-US" sz="2000" dirty="0" err="1" smtClean="0">
                <a:solidFill>
                  <a:schemeClr val="bg1">
                    <a:lumMod val="95000"/>
                  </a:schemeClr>
                </a:solidFill>
              </a:rPr>
              <a:t>MetOp’s</a:t>
            </a:r>
            <a:r>
              <a:rPr lang="en-US" sz="2000" dirty="0" smtClean="0">
                <a:solidFill>
                  <a:schemeClr val="bg1">
                    <a:lumMod val="95000"/>
                  </a:schemeClr>
                </a:solidFill>
              </a:rPr>
              <a:t> ASCAT</a:t>
            </a:r>
            <a:endParaRPr lang="en-US" sz="2000" dirty="0">
              <a:solidFill>
                <a:schemeClr val="bg1">
                  <a:lumMod val="95000"/>
                </a:schemeClr>
              </a:solidFill>
            </a:endParaRPr>
          </a:p>
        </p:txBody>
      </p:sp>
      <p:sp>
        <p:nvSpPr>
          <p:cNvPr id="5" name="TextBox 4"/>
          <p:cNvSpPr txBox="1"/>
          <p:nvPr/>
        </p:nvSpPr>
        <p:spPr>
          <a:xfrm>
            <a:off x="0" y="1732846"/>
            <a:ext cx="5019323" cy="369332"/>
          </a:xfrm>
          <a:prstGeom prst="rect">
            <a:avLst/>
          </a:prstGeom>
          <a:solidFill>
            <a:schemeClr val="tx1"/>
          </a:solidFill>
        </p:spPr>
        <p:txBody>
          <a:bodyPr wrap="none" rtlCol="0">
            <a:spAutoFit/>
          </a:bodyPr>
          <a:lstStyle/>
          <a:p>
            <a:r>
              <a:rPr lang="en-US" sz="1800" b="1" dirty="0" smtClean="0">
                <a:solidFill>
                  <a:srgbClr val="FFFF00"/>
                </a:solidFill>
              </a:rPr>
              <a:t>Hurricane Sandy – October 28</a:t>
            </a:r>
            <a:r>
              <a:rPr lang="en-US" sz="1800" b="1" baseline="30000" dirty="0" smtClean="0">
                <a:solidFill>
                  <a:srgbClr val="FFFF00"/>
                </a:solidFill>
              </a:rPr>
              <a:t>th</a:t>
            </a:r>
            <a:r>
              <a:rPr lang="en-US" sz="1800" b="1" dirty="0" smtClean="0">
                <a:solidFill>
                  <a:srgbClr val="FFFF00"/>
                </a:solidFill>
              </a:rPr>
              <a:t>, 2012 at 15Z</a:t>
            </a:r>
            <a:endParaRPr lang="en-US" sz="1800" b="1" dirty="0">
              <a:solidFill>
                <a:srgbClr val="FFFF00"/>
              </a:solidFill>
            </a:endParaRPr>
          </a:p>
        </p:txBody>
      </p:sp>
      <p:sp>
        <p:nvSpPr>
          <p:cNvPr id="6" name="Title 1"/>
          <p:cNvSpPr txBox="1">
            <a:spLocks/>
          </p:cNvSpPr>
          <p:nvPr/>
        </p:nvSpPr>
        <p:spPr bwMode="auto">
          <a:xfrm>
            <a:off x="1143000" y="76200"/>
            <a:ext cx="6858000" cy="533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2400" b="1">
                <a:solidFill>
                  <a:schemeClr val="accent2"/>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2pPr>
            <a:lvl3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3pPr>
            <a:lvl4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4pPr>
            <a:lvl5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5pPr>
            <a:lvl6pPr marL="457200" algn="ctr" rtl="0" fontAlgn="base">
              <a:spcBef>
                <a:spcPct val="0"/>
              </a:spcBef>
              <a:spcAft>
                <a:spcPct val="0"/>
              </a:spcAft>
              <a:defRPr sz="2400" b="1">
                <a:solidFill>
                  <a:schemeClr val="accent2"/>
                </a:solidFill>
                <a:latin typeface="Geneva" charset="0"/>
              </a:defRPr>
            </a:lvl6pPr>
            <a:lvl7pPr marL="914400" algn="ctr" rtl="0" fontAlgn="base">
              <a:spcBef>
                <a:spcPct val="0"/>
              </a:spcBef>
              <a:spcAft>
                <a:spcPct val="0"/>
              </a:spcAft>
              <a:defRPr sz="2400" b="1">
                <a:solidFill>
                  <a:schemeClr val="accent2"/>
                </a:solidFill>
                <a:latin typeface="Geneva" charset="0"/>
              </a:defRPr>
            </a:lvl7pPr>
            <a:lvl8pPr marL="1371600" algn="ctr" rtl="0" fontAlgn="base">
              <a:spcBef>
                <a:spcPct val="0"/>
              </a:spcBef>
              <a:spcAft>
                <a:spcPct val="0"/>
              </a:spcAft>
              <a:defRPr sz="2400" b="1">
                <a:solidFill>
                  <a:schemeClr val="accent2"/>
                </a:solidFill>
                <a:latin typeface="Geneva" charset="0"/>
              </a:defRPr>
            </a:lvl8pPr>
            <a:lvl9pPr marL="1828800" algn="ctr" rtl="0" fontAlgn="base">
              <a:spcBef>
                <a:spcPct val="0"/>
              </a:spcBef>
              <a:spcAft>
                <a:spcPct val="0"/>
              </a:spcAft>
              <a:defRPr sz="2400" b="1">
                <a:solidFill>
                  <a:schemeClr val="accent2"/>
                </a:solidFill>
                <a:latin typeface="Geneva" charset="0"/>
              </a:defRPr>
            </a:lvl9pPr>
          </a:lstStyle>
          <a:p>
            <a:r>
              <a:rPr lang="en-US" dirty="0" smtClean="0">
                <a:latin typeface="Geneva" charset="0"/>
                <a:ea typeface="ＭＳ Ｐゴシック" charset="0"/>
                <a:cs typeface="ＭＳ Ｐゴシック" charset="0"/>
              </a:rPr>
              <a:t>Sandy (2012) Winds from ASCAT and GFS</a:t>
            </a:r>
            <a:endParaRPr lang="en-US" dirty="0">
              <a:latin typeface="Geneva" charset="0"/>
              <a:ea typeface="ＭＳ Ｐゴシック" charset="0"/>
              <a:cs typeface="ＭＳ Ｐゴシック" charset="0"/>
            </a:endParaRPr>
          </a:p>
        </p:txBody>
      </p:sp>
    </p:spTree>
    <p:extLst>
      <p:ext uri="{BB962C8B-B14F-4D97-AF65-F5344CB8AC3E}">
        <p14:creationId xmlns:p14="http://schemas.microsoft.com/office/powerpoint/2010/main" val="18418973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smtClean="0">
                <a:latin typeface="Geneva" charset="0"/>
                <a:ea typeface="ＭＳ Ｐゴシック" charset="0"/>
                <a:cs typeface="ＭＳ Ｐゴシック" charset="0"/>
              </a:rPr>
              <a:t>Winds from ASCAT</a:t>
            </a:r>
            <a:endParaRPr lang="en-US" dirty="0">
              <a:latin typeface="Geneva" charset="0"/>
              <a:ea typeface="ＭＳ Ｐゴシック" charset="0"/>
              <a:cs typeface="ＭＳ Ｐゴシック" charset="0"/>
            </a:endParaRPr>
          </a:p>
        </p:txBody>
      </p:sp>
      <p:pic>
        <p:nvPicPr>
          <p:cNvPr id="2" name="Picture 1"/>
          <p:cNvPicPr>
            <a:picLocks noChangeAspect="1"/>
          </p:cNvPicPr>
          <p:nvPr/>
        </p:nvPicPr>
        <p:blipFill>
          <a:blip r:embed="rId2"/>
          <a:stretch>
            <a:fillRect/>
          </a:stretch>
        </p:blipFill>
        <p:spPr>
          <a:xfrm>
            <a:off x="0" y="598714"/>
            <a:ext cx="9207500" cy="6259286"/>
          </a:xfrm>
          <a:prstGeom prst="rect">
            <a:avLst/>
          </a:prstGeom>
        </p:spPr>
      </p:pic>
    </p:spTree>
    <p:extLst>
      <p:ext uri="{BB962C8B-B14F-4D97-AF65-F5344CB8AC3E}">
        <p14:creationId xmlns:p14="http://schemas.microsoft.com/office/powerpoint/2010/main" val="19922857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p:cNvSpPr>
            <a:spLocks noGrp="1"/>
          </p:cNvSpPr>
          <p:nvPr>
            <p:ph type="title"/>
          </p:nvPr>
        </p:nvSpPr>
        <p:spPr bwMode="auto">
          <a:xfrm>
            <a:off x="1143000" y="76200"/>
            <a:ext cx="8001000" cy="53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smtClean="0">
                <a:latin typeface="Geneva" charset="0"/>
                <a:ea typeface="ＭＳ Ｐゴシック" charset="0"/>
                <a:cs typeface="ＭＳ Ｐゴシック" charset="0"/>
              </a:rPr>
              <a:t>Nadine (2012) - Total </a:t>
            </a:r>
            <a:r>
              <a:rPr lang="en-US" dirty="0" err="1" smtClean="0">
                <a:latin typeface="Geneva" charset="0"/>
                <a:ea typeface="ＭＳ Ｐゴシック" charset="0"/>
                <a:cs typeface="ＭＳ Ｐゴシック" charset="0"/>
              </a:rPr>
              <a:t>Precipitable</a:t>
            </a:r>
            <a:r>
              <a:rPr lang="en-US" dirty="0" smtClean="0">
                <a:latin typeface="Geneva" charset="0"/>
                <a:ea typeface="ＭＳ Ｐゴシック" charset="0"/>
                <a:cs typeface="ＭＳ Ｐゴシック" charset="0"/>
              </a:rPr>
              <a:t> Water (TPW)</a:t>
            </a:r>
            <a:endParaRPr lang="en-US" dirty="0">
              <a:latin typeface="Geneva" charset="0"/>
              <a:ea typeface="ＭＳ Ｐゴシック" charset="0"/>
              <a:cs typeface="ＭＳ Ｐゴシック" charset="0"/>
            </a:endParaRPr>
          </a:p>
        </p:txBody>
      </p:sp>
      <p:pic>
        <p:nvPicPr>
          <p:cNvPr id="3" name="Picture 2"/>
          <p:cNvPicPr>
            <a:picLocks noChangeAspect="1"/>
          </p:cNvPicPr>
          <p:nvPr/>
        </p:nvPicPr>
        <p:blipFill>
          <a:blip r:embed="rId2"/>
          <a:stretch>
            <a:fillRect/>
          </a:stretch>
        </p:blipFill>
        <p:spPr>
          <a:xfrm>
            <a:off x="0" y="625660"/>
            <a:ext cx="9144000" cy="623234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smtClean="0">
                <a:latin typeface="Geneva" charset="0"/>
                <a:ea typeface="ＭＳ Ｐゴシック" charset="0"/>
                <a:cs typeface="ＭＳ Ｐゴシック" charset="0"/>
              </a:rPr>
              <a:t>Nadine (2012) - AOT</a:t>
            </a:r>
            <a:endParaRPr lang="en-US" dirty="0">
              <a:latin typeface="Geneva" charset="0"/>
              <a:ea typeface="ＭＳ Ｐゴシック" charset="0"/>
              <a:cs typeface="ＭＳ Ｐゴシック" charset="0"/>
            </a:endParaRPr>
          </a:p>
        </p:txBody>
      </p:sp>
      <p:pic>
        <p:nvPicPr>
          <p:cNvPr id="2" name="Picture 1"/>
          <p:cNvPicPr>
            <a:picLocks noChangeAspect="1"/>
          </p:cNvPicPr>
          <p:nvPr/>
        </p:nvPicPr>
        <p:blipFill>
          <a:blip r:embed="rId2"/>
          <a:stretch>
            <a:fillRect/>
          </a:stretch>
        </p:blipFill>
        <p:spPr>
          <a:xfrm>
            <a:off x="0" y="646458"/>
            <a:ext cx="9144000" cy="6211542"/>
          </a:xfrm>
          <a:prstGeom prst="rect">
            <a:avLst/>
          </a:prstGeom>
        </p:spPr>
      </p:pic>
    </p:spTree>
    <p:extLst>
      <p:ext uri="{BB962C8B-B14F-4D97-AF65-F5344CB8AC3E}">
        <p14:creationId xmlns:p14="http://schemas.microsoft.com/office/powerpoint/2010/main" val="35311080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Geneva" charset="0"/>
                <a:ea typeface="ＭＳ Ｐゴシック" charset="0"/>
                <a:cs typeface="ＭＳ Ｐゴシック" charset="0"/>
              </a:rPr>
              <a:t>TPW and AOT</a:t>
            </a:r>
          </a:p>
        </p:txBody>
      </p:sp>
      <p:pic>
        <p:nvPicPr>
          <p:cNvPr id="3" name="Picture 2"/>
          <p:cNvPicPr>
            <a:picLocks noChangeAspect="1"/>
          </p:cNvPicPr>
          <p:nvPr/>
        </p:nvPicPr>
        <p:blipFill>
          <a:blip r:embed="rId2"/>
          <a:stretch>
            <a:fillRect/>
          </a:stretch>
        </p:blipFill>
        <p:spPr>
          <a:xfrm>
            <a:off x="0" y="632593"/>
            <a:ext cx="9144000" cy="6225407"/>
          </a:xfrm>
          <a:prstGeom prst="rect">
            <a:avLst/>
          </a:prstGeom>
        </p:spPr>
      </p:pic>
    </p:spTree>
    <p:extLst>
      <p:ext uri="{BB962C8B-B14F-4D97-AF65-F5344CB8AC3E}">
        <p14:creationId xmlns:p14="http://schemas.microsoft.com/office/powerpoint/2010/main" val="12656481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3" name="Group 1"/>
          <p:cNvGrpSpPr>
            <a:grpSpLocks/>
          </p:cNvGrpSpPr>
          <p:nvPr/>
        </p:nvGrpSpPr>
        <p:grpSpPr bwMode="auto">
          <a:xfrm>
            <a:off x="0" y="161925"/>
            <a:ext cx="9237663" cy="6696075"/>
            <a:chOff x="0" y="161925"/>
            <a:chExt cx="9237663" cy="6696075"/>
          </a:xfrm>
        </p:grpSpPr>
        <p:pic>
          <p:nvPicPr>
            <p:cNvPr id="18434"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482725"/>
              <a:ext cx="9144000" cy="537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0" name="TextBox 12"/>
            <p:cNvSpPr txBox="1">
              <a:spLocks noChangeArrowheads="1"/>
            </p:cNvSpPr>
            <p:nvPr/>
          </p:nvSpPr>
          <p:spPr bwMode="auto">
            <a:xfrm>
              <a:off x="763890" y="161925"/>
              <a:ext cx="847377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rIns="91438">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defRPr/>
              </a:pP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charset="0"/>
                  <a:cs typeface="Calibri" charset="0"/>
                </a:rPr>
                <a:t>HS3 Portal – NRT in 2012-14, Atlantic</a:t>
              </a:r>
              <a:r>
                <a:rPr lang="en-US" sz="2000" b="1" dirty="0" smtClean="0">
                  <a:solidFill>
                    <a:srgbClr val="FF0000"/>
                  </a:solidFill>
                  <a:latin typeface="Calibri" charset="0"/>
                  <a:cs typeface="Calibri" charset="0"/>
                </a:rPr>
                <a:t> (http://tropicalcyclone.jpl.nasa.gov/hs3)</a:t>
              </a:r>
            </a:p>
            <a:p>
              <a:pPr eaLnBrk="1" hangingPunct="1">
                <a:defRPr/>
              </a:pP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 Power of the Satellite Observations – painted in microwave</a:t>
              </a:r>
            </a:p>
          </p:txBody>
        </p:sp>
        <p:sp>
          <p:nvSpPr>
            <p:cNvPr id="3" name="Oval 2"/>
            <p:cNvSpPr/>
            <p:nvPr/>
          </p:nvSpPr>
          <p:spPr>
            <a:xfrm>
              <a:off x="4265613" y="2771775"/>
              <a:ext cx="1012825"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Oval 5"/>
            <p:cNvSpPr/>
            <p:nvPr/>
          </p:nvSpPr>
          <p:spPr>
            <a:xfrm>
              <a:off x="7054850" y="3319463"/>
              <a:ext cx="706438" cy="4064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Oval 8"/>
            <p:cNvSpPr/>
            <p:nvPr/>
          </p:nvSpPr>
          <p:spPr>
            <a:xfrm>
              <a:off x="5538788" y="4933950"/>
              <a:ext cx="706437" cy="4064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Oval 9"/>
            <p:cNvSpPr/>
            <p:nvPr/>
          </p:nvSpPr>
          <p:spPr>
            <a:xfrm>
              <a:off x="6834188" y="5448300"/>
              <a:ext cx="704850" cy="4064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 name="Oval 10"/>
            <p:cNvSpPr/>
            <p:nvPr/>
          </p:nvSpPr>
          <p:spPr>
            <a:xfrm>
              <a:off x="8278813" y="3870325"/>
              <a:ext cx="704850" cy="4064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 name="Oval 11"/>
            <p:cNvSpPr/>
            <p:nvPr/>
          </p:nvSpPr>
          <p:spPr>
            <a:xfrm>
              <a:off x="8212138" y="5132388"/>
              <a:ext cx="704850" cy="4064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 name="Oval 12"/>
            <p:cNvSpPr/>
            <p:nvPr/>
          </p:nvSpPr>
          <p:spPr>
            <a:xfrm>
              <a:off x="5656263" y="2278063"/>
              <a:ext cx="704850" cy="4064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8" name="Straight Arrow Connector 7"/>
            <p:cNvCxnSpPr/>
            <p:nvPr/>
          </p:nvCxnSpPr>
          <p:spPr>
            <a:xfrm flipH="1">
              <a:off x="4051300" y="879475"/>
              <a:ext cx="712788" cy="1643063"/>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endCxn id="3" idx="0"/>
            </p:cNvCxnSpPr>
            <p:nvPr/>
          </p:nvCxnSpPr>
          <p:spPr>
            <a:xfrm>
              <a:off x="4764088" y="912813"/>
              <a:ext cx="7937" cy="185896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a:off x="4740275" y="904875"/>
              <a:ext cx="1128713" cy="136048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a:endCxn id="6" idx="0"/>
            </p:cNvCxnSpPr>
            <p:nvPr/>
          </p:nvCxnSpPr>
          <p:spPr>
            <a:xfrm>
              <a:off x="4756150" y="879475"/>
              <a:ext cx="2652713" cy="243998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flipH="1">
              <a:off x="4051300" y="879475"/>
              <a:ext cx="712788" cy="1643063"/>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H="1">
              <a:off x="3667125" y="881063"/>
              <a:ext cx="1101725" cy="160496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flipH="1">
              <a:off x="2376488" y="873125"/>
              <a:ext cx="2392362" cy="15208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1973263" y="890588"/>
              <a:ext cx="2787650" cy="143986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a:off x="4751388" y="881063"/>
              <a:ext cx="2022475" cy="1512887"/>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itle 1"/>
          <p:cNvSpPr>
            <a:spLocks noGrp="1"/>
          </p:cNvSpPr>
          <p:nvPr>
            <p:ph type="title"/>
          </p:nvPr>
        </p:nvSpPr>
        <p:spPr bwMode="auto">
          <a:xfrm>
            <a:off x="747713" y="39688"/>
            <a:ext cx="8158162" cy="53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solidFill>
                  <a:srgbClr val="000090"/>
                </a:solidFill>
                <a:latin typeface="Calibri" charset="0"/>
                <a:ea typeface="ＭＳ Ｐゴシック" charset="0"/>
                <a:cs typeface="Calibri" charset="0"/>
              </a:rPr>
              <a:t>Motivation for our project  - </a:t>
            </a:r>
            <a:br>
              <a:rPr lang="en-US">
                <a:solidFill>
                  <a:srgbClr val="000090"/>
                </a:solidFill>
                <a:latin typeface="Calibri" charset="0"/>
                <a:ea typeface="ＭＳ Ｐゴシック" charset="0"/>
                <a:cs typeface="Calibri" charset="0"/>
              </a:rPr>
            </a:br>
            <a:r>
              <a:rPr lang="en-US">
                <a:solidFill>
                  <a:srgbClr val="000090"/>
                </a:solidFill>
                <a:latin typeface="Calibri" charset="0"/>
                <a:ea typeface="ＭＳ Ｐゴシック" charset="0"/>
                <a:cs typeface="Calibri" charset="0"/>
              </a:rPr>
              <a:t>The critical pathways to hurricane forecast improvement</a:t>
            </a:r>
            <a:r>
              <a:rPr lang="en-US">
                <a:latin typeface="Calibri" charset="0"/>
                <a:ea typeface="ＭＳ Ｐゴシック" charset="0"/>
                <a:cs typeface="Calibri" charset="0"/>
              </a:rPr>
              <a:t/>
            </a:r>
            <a:br>
              <a:rPr lang="en-US">
                <a:latin typeface="Calibri" charset="0"/>
                <a:ea typeface="ＭＳ Ｐゴシック" charset="0"/>
                <a:cs typeface="Calibri" charset="0"/>
              </a:rPr>
            </a:br>
            <a:endParaRPr lang="en-US">
              <a:latin typeface="Calibri" charset="0"/>
              <a:ea typeface="ＭＳ Ｐゴシック" charset="0"/>
              <a:cs typeface="Calibri" charset="0"/>
            </a:endParaRPr>
          </a:p>
        </p:txBody>
      </p:sp>
      <p:sp>
        <p:nvSpPr>
          <p:cNvPr id="8194" name="Rectangle 26"/>
          <p:cNvSpPr>
            <a:spLocks noChangeArrowheads="1"/>
          </p:cNvSpPr>
          <p:nvPr/>
        </p:nvSpPr>
        <p:spPr bwMode="auto">
          <a:xfrm>
            <a:off x="3687763" y="979488"/>
            <a:ext cx="5592762" cy="5894387"/>
          </a:xfrm>
          <a:prstGeom prst="rect">
            <a:avLst/>
          </a:prstGeom>
          <a:solidFill>
            <a:schemeClr val="bg1">
              <a:lumMod val="95000"/>
            </a:schemeClr>
          </a:solidFill>
          <a:ln>
            <a:noFill/>
          </a:ln>
        </p:spPr>
        <p:txBody>
          <a:bodyPr>
            <a:spAutoFit/>
          </a:bodyPr>
          <a:lstStyle/>
          <a:p>
            <a:pPr marL="2468880" lvl="1">
              <a:spcAft>
                <a:spcPts val="600"/>
              </a:spcAft>
              <a:defRPr/>
            </a:pPr>
            <a:r>
              <a:rPr lang="en-US" sz="2000" dirty="0">
                <a:solidFill>
                  <a:srgbClr val="000090"/>
                </a:solidFill>
                <a:latin typeface="Calibri"/>
                <a:cs typeface="Calibri"/>
              </a:rPr>
              <a:t>To improve Hurricane Intensity forecasts,  </a:t>
            </a:r>
            <a:r>
              <a:rPr lang="en-US" sz="2000" b="1" dirty="0">
                <a:solidFill>
                  <a:srgbClr val="000090"/>
                </a:solidFill>
                <a:latin typeface="Calibri"/>
                <a:cs typeface="Calibri"/>
              </a:rPr>
              <a:t>we need to understand how well the models reflect the physical processes and their interactions.</a:t>
            </a:r>
          </a:p>
          <a:p>
            <a:pPr marL="2468880" lvl="1">
              <a:spcAft>
                <a:spcPts val="600"/>
              </a:spcAft>
              <a:defRPr/>
            </a:pPr>
            <a:endParaRPr lang="en-US" sz="800" b="1" dirty="0">
              <a:solidFill>
                <a:srgbClr val="000090"/>
              </a:solidFill>
              <a:latin typeface="Calibri"/>
              <a:cs typeface="Calibri"/>
            </a:endParaRPr>
          </a:p>
          <a:p>
            <a:pPr marL="2468880" lvl="1">
              <a:spcAft>
                <a:spcPts val="600"/>
              </a:spcAft>
              <a:defRPr/>
            </a:pPr>
            <a:r>
              <a:rPr lang="en-US" sz="2000" b="1" dirty="0">
                <a:solidFill>
                  <a:srgbClr val="FF0000"/>
                </a:solidFill>
                <a:latin typeface="Calibri"/>
                <a:cs typeface="Calibri"/>
              </a:rPr>
              <a:t>Satellite observations can help in 3 important ways! </a:t>
            </a:r>
          </a:p>
          <a:p>
            <a:pPr marL="2468880" lvl="1">
              <a:spcAft>
                <a:spcPts val="600"/>
              </a:spcAft>
              <a:defRPr/>
            </a:pPr>
            <a:endParaRPr lang="en-US" sz="200" b="1" dirty="0">
              <a:solidFill>
                <a:srgbClr val="FF0000"/>
              </a:solidFill>
              <a:latin typeface="Calibri"/>
              <a:cs typeface="Calibri"/>
            </a:endParaRPr>
          </a:p>
          <a:p>
            <a:pPr lvl="1" indent="-457200">
              <a:spcAft>
                <a:spcPts val="600"/>
              </a:spcAft>
              <a:buFont typeface="Geneva" charset="0"/>
              <a:buAutoNum type="arabicPeriod"/>
              <a:defRPr/>
            </a:pPr>
            <a:r>
              <a:rPr lang="en-US" sz="2000" b="1" dirty="0">
                <a:solidFill>
                  <a:srgbClr val="FF0000"/>
                </a:solidFill>
                <a:latin typeface="Calibri" charset="0"/>
                <a:cs typeface="Calibri" charset="0"/>
              </a:rPr>
              <a:t>Understanding the physical processes</a:t>
            </a:r>
          </a:p>
          <a:p>
            <a:pPr lvl="1" indent="-457200">
              <a:spcAft>
                <a:spcPts val="600"/>
              </a:spcAft>
              <a:buFont typeface="Geneva" charset="0"/>
              <a:buAutoNum type="arabicPeriod"/>
              <a:defRPr/>
            </a:pPr>
            <a:r>
              <a:rPr lang="en-US" sz="2000" b="1" dirty="0">
                <a:solidFill>
                  <a:srgbClr val="FF0000"/>
                </a:solidFill>
                <a:latin typeface="Calibri" charset="0"/>
                <a:cs typeface="Calibri" charset="0"/>
              </a:rPr>
              <a:t>Validation and improvement </a:t>
            </a:r>
            <a:r>
              <a:rPr lang="en-US" sz="1800" b="1" dirty="0">
                <a:latin typeface="Calibri" charset="0"/>
                <a:cs typeface="Calibri" charset="0"/>
              </a:rPr>
              <a:t>of hurricane models </a:t>
            </a:r>
            <a:r>
              <a:rPr lang="en-US" sz="2000" b="1" dirty="0">
                <a:solidFill>
                  <a:srgbClr val="FF0000"/>
                </a:solidFill>
                <a:latin typeface="Calibri" charset="0"/>
                <a:cs typeface="Calibri" charset="0"/>
              </a:rPr>
              <a:t>through the use of satellite data </a:t>
            </a:r>
          </a:p>
          <a:p>
            <a:pPr lvl="1" indent="-457200">
              <a:spcAft>
                <a:spcPts val="600"/>
              </a:spcAft>
              <a:buFont typeface="Geneva" charset="0"/>
              <a:buAutoNum type="arabicPeriod"/>
              <a:defRPr/>
            </a:pPr>
            <a:r>
              <a:rPr lang="en-US" sz="1800" b="1" dirty="0">
                <a:latin typeface="Calibri" charset="0"/>
                <a:cs typeface="Calibri" charset="0"/>
              </a:rPr>
              <a:t>Development and implementation of advanced techniques for </a:t>
            </a:r>
            <a:r>
              <a:rPr lang="en-US" sz="2000" b="1" dirty="0">
                <a:solidFill>
                  <a:srgbClr val="FF0000"/>
                </a:solidFill>
                <a:latin typeface="Calibri" charset="0"/>
                <a:cs typeface="Calibri" charset="0"/>
              </a:rPr>
              <a:t>assimilation of satellite observations</a:t>
            </a:r>
            <a:r>
              <a:rPr lang="en-US" sz="2000" b="1" dirty="0">
                <a:latin typeface="Calibri" charset="0"/>
                <a:cs typeface="Calibri" charset="0"/>
              </a:rPr>
              <a:t> </a:t>
            </a:r>
            <a:r>
              <a:rPr lang="en-US" sz="1800" b="1" dirty="0">
                <a:latin typeface="Calibri" charset="0"/>
                <a:cs typeface="Calibri" charset="0"/>
              </a:rPr>
              <a:t>inside the hurricane core. </a:t>
            </a:r>
          </a:p>
          <a:p>
            <a:pPr marL="285750" indent="-285750">
              <a:spcAft>
                <a:spcPts val="600"/>
              </a:spcAft>
              <a:buFont typeface="Arial" charset="0"/>
              <a:buChar char="•"/>
              <a:defRPr/>
            </a:pPr>
            <a:r>
              <a:rPr lang="en-US" sz="1800" b="1" dirty="0">
                <a:solidFill>
                  <a:srgbClr val="FF0000"/>
                </a:solidFill>
                <a:latin typeface="Calibri" charset="0"/>
                <a:cs typeface="Calibri" charset="0"/>
              </a:rPr>
              <a:t>Despite the significant amount of satellite data today, they are still underutilized in hurricane research and operations, </a:t>
            </a:r>
            <a:r>
              <a:rPr lang="en-US" sz="1800" b="1" i="1" u="sng" dirty="0">
                <a:solidFill>
                  <a:srgbClr val="FF0000"/>
                </a:solidFill>
                <a:latin typeface="Calibri" charset="0"/>
                <a:cs typeface="Calibri" charset="0"/>
              </a:rPr>
              <a:t>due to complexity and volume.</a:t>
            </a:r>
            <a:r>
              <a:rPr lang="en-US" sz="1800" b="1" dirty="0">
                <a:solidFill>
                  <a:srgbClr val="FF0000"/>
                </a:solidFill>
                <a:latin typeface="Calibri" charset="0"/>
                <a:cs typeface="Calibri" charset="0"/>
              </a:rPr>
              <a:t> </a:t>
            </a:r>
          </a:p>
        </p:txBody>
      </p:sp>
      <p:pic>
        <p:nvPicPr>
          <p:cNvPr id="8195"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5388" y="1568450"/>
            <a:ext cx="3586162"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1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36688" y="5091113"/>
            <a:ext cx="2352675" cy="177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1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3873500"/>
            <a:ext cx="2354263" cy="177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TextBox 2"/>
          <p:cNvSpPr txBox="1">
            <a:spLocks noChangeArrowheads="1"/>
          </p:cNvSpPr>
          <p:nvPr/>
        </p:nvSpPr>
        <p:spPr bwMode="auto">
          <a:xfrm>
            <a:off x="2282825" y="4027488"/>
            <a:ext cx="142875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400" b="1">
                <a:solidFill>
                  <a:srgbClr val="60C99C"/>
                </a:solidFill>
                <a:latin typeface="Calibri" charset="0"/>
                <a:cs typeface="Calibri" charset="0"/>
              </a:rPr>
              <a:t>Hurricane Sandy</a:t>
            </a:r>
          </a:p>
          <a:p>
            <a:pPr eaLnBrk="1" hangingPunct="1"/>
            <a:r>
              <a:rPr lang="en-US" sz="1400" b="1">
                <a:solidFill>
                  <a:srgbClr val="60C99C"/>
                </a:solidFill>
                <a:latin typeface="Calibri" charset="0"/>
                <a:cs typeface="Calibri" charset="0"/>
              </a:rPr>
              <a:t>As seen by the </a:t>
            </a:r>
          </a:p>
          <a:p>
            <a:pPr eaLnBrk="1" hangingPunct="1"/>
            <a:r>
              <a:rPr lang="en-US" sz="1400" b="1">
                <a:solidFill>
                  <a:srgbClr val="60C99C"/>
                </a:solidFill>
                <a:latin typeface="Calibri" charset="0"/>
                <a:cs typeface="Calibri" charset="0"/>
              </a:rPr>
              <a:t>ISRO</a:t>
            </a:r>
            <a:r>
              <a:rPr lang="ja-JP" altLang="en-US" sz="1400" b="1">
                <a:solidFill>
                  <a:srgbClr val="60C99C"/>
                </a:solidFill>
                <a:latin typeface="Calibri" charset="0"/>
                <a:cs typeface="Calibri" charset="0"/>
              </a:rPr>
              <a:t>’</a:t>
            </a:r>
            <a:r>
              <a:rPr lang="en-US" altLang="ja-JP" sz="1400" b="1">
                <a:solidFill>
                  <a:srgbClr val="60C99C"/>
                </a:solidFill>
                <a:latin typeface="Calibri" charset="0"/>
                <a:cs typeface="Calibri" charset="0"/>
              </a:rPr>
              <a:t>s OSCAT</a:t>
            </a:r>
            <a:endParaRPr lang="en-US" sz="1400" b="1">
              <a:solidFill>
                <a:srgbClr val="60C99C"/>
              </a:solidFill>
              <a:latin typeface="Calibri" charset="0"/>
              <a:cs typeface="Calibri" charset="0"/>
            </a:endParaRPr>
          </a:p>
        </p:txBody>
      </p:sp>
      <p:sp>
        <p:nvSpPr>
          <p:cNvPr id="8199" name="TextBox 17"/>
          <p:cNvSpPr txBox="1">
            <a:spLocks noChangeArrowheads="1"/>
          </p:cNvSpPr>
          <p:nvPr/>
        </p:nvSpPr>
        <p:spPr bwMode="auto">
          <a:xfrm>
            <a:off x="-30163" y="5778500"/>
            <a:ext cx="1511301"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400" b="1">
                <a:solidFill>
                  <a:srgbClr val="60C99C"/>
                </a:solidFill>
                <a:latin typeface="Calibri" charset="0"/>
                <a:cs typeface="Calibri" charset="0"/>
              </a:rPr>
              <a:t>Hurricane Katrina</a:t>
            </a:r>
          </a:p>
          <a:p>
            <a:pPr eaLnBrk="1" hangingPunct="1"/>
            <a:r>
              <a:rPr lang="en-US" sz="1400" b="1">
                <a:solidFill>
                  <a:srgbClr val="60C99C"/>
                </a:solidFill>
                <a:latin typeface="Calibri" charset="0"/>
                <a:cs typeface="Calibri" charset="0"/>
              </a:rPr>
              <a:t>As seen by the </a:t>
            </a:r>
          </a:p>
          <a:p>
            <a:pPr eaLnBrk="1" hangingPunct="1"/>
            <a:r>
              <a:rPr lang="en-US" sz="1400" b="1">
                <a:solidFill>
                  <a:srgbClr val="60C99C"/>
                </a:solidFill>
                <a:latin typeface="Calibri" charset="0"/>
                <a:cs typeface="Calibri" charset="0"/>
              </a:rPr>
              <a:t>NASA</a:t>
            </a:r>
            <a:r>
              <a:rPr lang="ja-JP" altLang="en-US" sz="1400" b="1">
                <a:solidFill>
                  <a:srgbClr val="60C99C"/>
                </a:solidFill>
                <a:latin typeface="Calibri" charset="0"/>
                <a:cs typeface="Calibri" charset="0"/>
              </a:rPr>
              <a:t>’</a:t>
            </a:r>
            <a:r>
              <a:rPr lang="en-US" altLang="ja-JP" sz="1400" b="1">
                <a:solidFill>
                  <a:srgbClr val="60C99C"/>
                </a:solidFill>
                <a:latin typeface="Calibri" charset="0"/>
                <a:cs typeface="Calibri" charset="0"/>
              </a:rPr>
              <a:t>s QuikSCAT</a:t>
            </a:r>
            <a:endParaRPr lang="en-US" sz="1400" b="1">
              <a:solidFill>
                <a:srgbClr val="60C99C"/>
              </a:solidFill>
              <a:latin typeface="Calibri" charset="0"/>
              <a:cs typeface="Calibri" charset="0"/>
            </a:endParaRPr>
          </a:p>
        </p:txBody>
      </p:sp>
      <p:grpSp>
        <p:nvGrpSpPr>
          <p:cNvPr id="8200" name="Group 32"/>
          <p:cNvGrpSpPr>
            <a:grpSpLocks/>
          </p:cNvGrpSpPr>
          <p:nvPr/>
        </p:nvGrpSpPr>
        <p:grpSpPr bwMode="auto">
          <a:xfrm>
            <a:off x="0" y="1344613"/>
            <a:ext cx="3352800" cy="2357437"/>
            <a:chOff x="0" y="1684930"/>
            <a:chExt cx="2938365" cy="2224442"/>
          </a:xfrm>
        </p:grpSpPr>
        <p:pic>
          <p:nvPicPr>
            <p:cNvPr id="8204" name="Picture 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1684930"/>
              <a:ext cx="2938365" cy="2224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205" name="Group 34"/>
            <p:cNvGrpSpPr>
              <a:grpSpLocks/>
            </p:cNvGrpSpPr>
            <p:nvPr/>
          </p:nvGrpSpPr>
          <p:grpSpPr bwMode="auto">
            <a:xfrm>
              <a:off x="552989" y="2084864"/>
              <a:ext cx="1368342" cy="1333642"/>
              <a:chOff x="-1073907" y="-1705241"/>
              <a:chExt cx="1621659" cy="1474043"/>
            </a:xfrm>
          </p:grpSpPr>
          <p:sp>
            <p:nvSpPr>
              <p:cNvPr id="8207" name="TextBox 1"/>
              <p:cNvSpPr txBox="1">
                <a:spLocks noChangeArrowheads="1"/>
              </p:cNvSpPr>
              <p:nvPr/>
            </p:nvSpPr>
            <p:spPr bwMode="auto">
              <a:xfrm>
                <a:off x="-1073907" y="-1705241"/>
                <a:ext cx="935035" cy="25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40005" tIns="20003" rIns="40005" bIns="20003">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400" b="1">
                    <a:solidFill>
                      <a:srgbClr val="FF0000"/>
                    </a:solidFill>
                  </a:rPr>
                  <a:t>CloudSAT</a:t>
                </a:r>
              </a:p>
            </p:txBody>
          </p:sp>
          <p:sp>
            <p:nvSpPr>
              <p:cNvPr id="8208" name="TextBox 2"/>
              <p:cNvSpPr txBox="1">
                <a:spLocks noChangeArrowheads="1"/>
              </p:cNvSpPr>
              <p:nvPr/>
            </p:nvSpPr>
            <p:spPr bwMode="auto">
              <a:xfrm>
                <a:off x="-92303" y="-486785"/>
                <a:ext cx="619125"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40005" tIns="20003" rIns="40005" bIns="20003">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400" b="1">
                    <a:solidFill>
                      <a:srgbClr val="FF0000"/>
                    </a:solidFill>
                  </a:rPr>
                  <a:t>TRMM</a:t>
                </a:r>
              </a:p>
            </p:txBody>
          </p:sp>
          <p:cxnSp>
            <p:nvCxnSpPr>
              <p:cNvPr id="39" name="Straight Arrow Connector 38"/>
              <p:cNvCxnSpPr/>
              <p:nvPr/>
            </p:nvCxnSpPr>
            <p:spPr>
              <a:xfrm flipV="1">
                <a:off x="386184" y="-937007"/>
                <a:ext cx="161586" cy="456956"/>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cxnSp>
          <p:nvCxnSpPr>
            <p:cNvPr id="36" name="Straight Arrow Connector 35"/>
            <p:cNvCxnSpPr/>
            <p:nvPr/>
          </p:nvCxnSpPr>
          <p:spPr>
            <a:xfrm>
              <a:off x="748504" y="2315563"/>
              <a:ext cx="269907" cy="296592"/>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
        <p:nvSpPr>
          <p:cNvPr id="4" name="Rectangle 3"/>
          <p:cNvSpPr/>
          <p:nvPr/>
        </p:nvSpPr>
        <p:spPr>
          <a:xfrm>
            <a:off x="0" y="881063"/>
            <a:ext cx="3362325" cy="523875"/>
          </a:xfrm>
          <a:prstGeom prst="rect">
            <a:avLst/>
          </a:prstGeom>
          <a:solidFill>
            <a:schemeClr val="bg1">
              <a:lumMod val="95000"/>
            </a:schemeClr>
          </a:solidFill>
          <a:ln>
            <a:solidFill>
              <a:schemeClr val="bg1">
                <a:lumMod val="95000"/>
              </a:schemeClr>
            </a:solidFill>
          </a:ln>
        </p:spPr>
        <p:txBody>
          <a:bodyPr>
            <a:spAutoFit/>
          </a:bodyPr>
          <a:lstStyle/>
          <a:p>
            <a:pPr marL="0" lvl="2" indent="-136525">
              <a:spcAft>
                <a:spcPts val="600"/>
              </a:spcAft>
              <a:buFont typeface="Arial" charset="0"/>
              <a:buChar char="•"/>
              <a:defRPr/>
            </a:pPr>
            <a:r>
              <a:rPr lang="en-US" sz="1400" b="1">
                <a:solidFill>
                  <a:srgbClr val="660066"/>
                </a:solidFill>
                <a:latin typeface="Calibri" charset="0"/>
                <a:cs typeface="Calibri" charset="0"/>
              </a:rPr>
              <a:t>Is the representation of the  precipitation structure correct?</a:t>
            </a:r>
          </a:p>
        </p:txBody>
      </p:sp>
      <p:sp>
        <p:nvSpPr>
          <p:cNvPr id="5" name="Rectangle 4"/>
          <p:cNvSpPr/>
          <p:nvPr/>
        </p:nvSpPr>
        <p:spPr>
          <a:xfrm>
            <a:off x="3336925" y="884238"/>
            <a:ext cx="2863850" cy="1030287"/>
          </a:xfrm>
          <a:prstGeom prst="rect">
            <a:avLst/>
          </a:prstGeom>
          <a:solidFill>
            <a:schemeClr val="bg1">
              <a:lumMod val="95000"/>
            </a:schemeClr>
          </a:solidFill>
          <a:ln>
            <a:solidFill>
              <a:schemeClr val="bg1">
                <a:lumMod val="95000"/>
              </a:schemeClr>
            </a:solidFill>
          </a:ln>
        </p:spPr>
        <p:txBody>
          <a:bodyPr>
            <a:spAutoFit/>
          </a:bodyPr>
          <a:lstStyle/>
          <a:p>
            <a:pPr marL="0" lvl="2" indent="-136525">
              <a:spcAft>
                <a:spcPts val="600"/>
              </a:spcAft>
              <a:buFont typeface="Arial" charset="0"/>
              <a:buChar char="•"/>
              <a:defRPr/>
            </a:pPr>
            <a:r>
              <a:rPr lang="en-US" sz="1400" b="1">
                <a:solidFill>
                  <a:srgbClr val="8585E0"/>
                </a:solidFill>
                <a:latin typeface="Calibri" charset="0"/>
                <a:cs typeface="Calibri" charset="0"/>
              </a:rPr>
              <a:t>Is the environment captured correctly?</a:t>
            </a:r>
          </a:p>
          <a:p>
            <a:pPr marL="0" lvl="2" indent="-136525">
              <a:spcAft>
                <a:spcPts val="600"/>
              </a:spcAft>
              <a:buFont typeface="Arial" charset="0"/>
              <a:buChar char="•"/>
              <a:defRPr/>
            </a:pPr>
            <a:r>
              <a:rPr lang="en-US" sz="1400" b="1">
                <a:solidFill>
                  <a:srgbClr val="8585E0"/>
                </a:solidFill>
                <a:latin typeface="Calibri" charset="0"/>
                <a:cs typeface="Calibri" charset="0"/>
              </a:rPr>
              <a:t>Is the interaction between the storm and its environment realistic?</a:t>
            </a:r>
          </a:p>
        </p:txBody>
      </p:sp>
      <p:sp>
        <p:nvSpPr>
          <p:cNvPr id="6" name="Rectangle 5"/>
          <p:cNvSpPr/>
          <p:nvPr/>
        </p:nvSpPr>
        <p:spPr>
          <a:xfrm>
            <a:off x="0" y="3695700"/>
            <a:ext cx="4346575" cy="307975"/>
          </a:xfrm>
          <a:prstGeom prst="rect">
            <a:avLst/>
          </a:prstGeom>
          <a:solidFill>
            <a:schemeClr val="bg1">
              <a:lumMod val="95000"/>
            </a:schemeClr>
          </a:solidFill>
          <a:ln>
            <a:solidFill>
              <a:schemeClr val="bg1">
                <a:lumMod val="95000"/>
              </a:schemeClr>
            </a:solidFill>
          </a:ln>
        </p:spPr>
        <p:txBody>
          <a:bodyPr>
            <a:spAutoFit/>
          </a:bodyPr>
          <a:lstStyle/>
          <a:p>
            <a:pPr marL="0" lvl="2" indent="-136525">
              <a:spcAft>
                <a:spcPts val="600"/>
              </a:spcAft>
              <a:buFont typeface="Arial" charset="0"/>
              <a:buChar char="•"/>
              <a:defRPr/>
            </a:pPr>
            <a:r>
              <a:rPr lang="en-US" sz="1400" b="1">
                <a:solidFill>
                  <a:srgbClr val="60C99C"/>
                </a:solidFill>
                <a:latin typeface="Calibri" charset="0"/>
                <a:cs typeface="Calibri" charset="0"/>
              </a:rPr>
              <a:t>Is the storm scale and asymmetry reflected properly?</a:t>
            </a: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6"/>
          <p:cNvSpPr>
            <a:spLocks noChangeArrowheads="1"/>
          </p:cNvSpPr>
          <p:nvPr/>
        </p:nvSpPr>
        <p:spPr bwMode="auto">
          <a:xfrm>
            <a:off x="58738" y="-20638"/>
            <a:ext cx="9085262" cy="584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742950" lvl="1" indent="-285750">
              <a:buFontTx/>
              <a:buChar char="-"/>
            </a:pPr>
            <a:r>
              <a:rPr lang="en-US" sz="2400" b="1">
                <a:solidFill>
                  <a:srgbClr val="000090"/>
                </a:solidFill>
                <a:latin typeface="Calibri" charset="0"/>
                <a:cs typeface="Calibri" charset="0"/>
              </a:rPr>
              <a:t>The Rain Indicator – </a:t>
            </a:r>
            <a:r>
              <a:rPr lang="en-US" sz="2000" b="1">
                <a:solidFill>
                  <a:srgbClr val="000090"/>
                </a:solidFill>
                <a:latin typeface="Calibri" charset="0"/>
                <a:cs typeface="Calibri" charset="0"/>
              </a:rPr>
              <a:t>a multi-channel depiction of the storm structure</a:t>
            </a:r>
          </a:p>
          <a:p>
            <a:pPr marL="742950" lvl="1" indent="-285750">
              <a:buFontTx/>
              <a:buChar char="-"/>
            </a:pPr>
            <a:endParaRPr lang="en-US" sz="800" b="1">
              <a:solidFill>
                <a:srgbClr val="6D358B"/>
              </a:solidFill>
              <a:latin typeface="Calibri" charset="0"/>
              <a:cs typeface="Calibri" charset="0"/>
            </a:endParaRPr>
          </a:p>
        </p:txBody>
      </p:sp>
      <p:pic>
        <p:nvPicPr>
          <p:cNvPr id="19458" name="Picture 5" descr="Earl_20100831_061938AMSRE_AQUA-1_RI.png"/>
          <p:cNvPicPr>
            <a:picLocks noGrp="1" noChangeAspect="1"/>
          </p:cNvPicPr>
          <p:nvPr isPhoto="1"/>
        </p:nvPicPr>
        <p:blipFill>
          <a:blip r:embed="rId2">
            <a:extLst>
              <a:ext uri="{28A0092B-C50C-407E-A947-70E740481C1C}">
                <a14:useLocalDpi xmlns:a14="http://schemas.microsoft.com/office/drawing/2010/main" val="0"/>
              </a:ext>
            </a:extLst>
          </a:blip>
          <a:srcRect/>
          <a:stretch>
            <a:fillRect/>
          </a:stretch>
        </p:blipFill>
        <p:spPr bwMode="auto">
          <a:xfrm>
            <a:off x="107950" y="2803525"/>
            <a:ext cx="5000625"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688975" y="463550"/>
            <a:ext cx="8332788" cy="769938"/>
          </a:xfrm>
          <a:prstGeom prst="rect">
            <a:avLst/>
          </a:prstGeom>
          <a:solidFill>
            <a:srgbClr val="F2F2F2"/>
          </a:solidFill>
          <a:ln>
            <a:solidFill>
              <a:srgbClr val="000090"/>
            </a:solidFill>
          </a:ln>
        </p:spPr>
        <p:txBody>
          <a:bodyPr>
            <a:spAutoFit/>
          </a:bodyPr>
          <a:lstStyle/>
          <a:p>
            <a:pPr>
              <a:defRPr/>
            </a:pPr>
            <a:r>
              <a:rPr lang="en-US" sz="1600" b="1" i="1" dirty="0">
                <a:solidFill>
                  <a:srgbClr val="000090"/>
                </a:solidFill>
                <a:latin typeface="+mj-lt"/>
              </a:rPr>
              <a:t>Hristova-Veleva et al., 2013</a:t>
            </a:r>
            <a:r>
              <a:rPr lang="en-US" sz="1600" i="1" dirty="0">
                <a:solidFill>
                  <a:srgbClr val="000090"/>
                </a:solidFill>
                <a:latin typeface="+mj-lt"/>
              </a:rPr>
              <a:t>: </a:t>
            </a:r>
            <a:r>
              <a:rPr lang="en-US" sz="1400" i="1" dirty="0">
                <a:solidFill>
                  <a:srgbClr val="000090"/>
                </a:solidFill>
                <a:latin typeface="+mj-lt"/>
              </a:rPr>
              <a:t>“Revealing the Winds Under the Rain. Part I. Passive Microwave Rain Retrievals Using a New, Observations-Based, Parameterization of Sub-Satellite Rain Variability and Intensity: Algorithm Description”, </a:t>
            </a:r>
            <a:r>
              <a:rPr lang="en-US" sz="1400" b="1" i="1" dirty="0">
                <a:solidFill>
                  <a:srgbClr val="000090"/>
                </a:solidFill>
                <a:latin typeface="+mj-lt"/>
                <a:cs typeface="Calibri" charset="0"/>
              </a:rPr>
              <a:t>2013, JAMC</a:t>
            </a:r>
            <a:r>
              <a:rPr lang="en-US" sz="1400" i="1" dirty="0">
                <a:solidFill>
                  <a:srgbClr val="000090"/>
                </a:solidFill>
                <a:latin typeface="+mj-lt"/>
              </a:rPr>
              <a:t> </a:t>
            </a:r>
            <a:r>
              <a:rPr lang="en-US" sz="1400" b="1" i="1" dirty="0">
                <a:solidFill>
                  <a:srgbClr val="000090"/>
                </a:solidFill>
                <a:latin typeface="+mj-lt"/>
              </a:rPr>
              <a:t>52</a:t>
            </a:r>
            <a:r>
              <a:rPr lang="en-US" sz="1400" i="1" dirty="0">
                <a:solidFill>
                  <a:srgbClr val="000090"/>
                </a:solidFill>
                <a:latin typeface="+mj-lt"/>
              </a:rPr>
              <a:t>, </a:t>
            </a:r>
            <a:r>
              <a:rPr lang="en-US" sz="1400" b="1" i="1" dirty="0">
                <a:solidFill>
                  <a:srgbClr val="000090"/>
                </a:solidFill>
                <a:latin typeface="+mj-lt"/>
              </a:rPr>
              <a:t>2828–2848</a:t>
            </a:r>
            <a:endParaRPr lang="en-US" sz="1400" b="1" i="1" dirty="0">
              <a:solidFill>
                <a:srgbClr val="000090"/>
              </a:solidFill>
              <a:latin typeface="+mj-lt"/>
              <a:cs typeface="Calibri" charset="0"/>
            </a:endParaRPr>
          </a:p>
        </p:txBody>
      </p:sp>
      <p:grpSp>
        <p:nvGrpSpPr>
          <p:cNvPr id="19460" name="Group 3"/>
          <p:cNvGrpSpPr>
            <a:grpSpLocks/>
          </p:cNvGrpSpPr>
          <p:nvPr/>
        </p:nvGrpSpPr>
        <p:grpSpPr bwMode="auto">
          <a:xfrm>
            <a:off x="231775" y="1154113"/>
            <a:ext cx="8912225" cy="5703887"/>
            <a:chOff x="231775" y="1154471"/>
            <a:chExt cx="8912226" cy="5703529"/>
          </a:xfrm>
        </p:grpSpPr>
        <p:pic>
          <p:nvPicPr>
            <p:cNvPr id="19462"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67288" y="2787650"/>
              <a:ext cx="4054475" cy="407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3"/>
            <p:cNvSpPr txBox="1">
              <a:spLocks noChangeArrowheads="1"/>
            </p:cNvSpPr>
            <p:nvPr/>
          </p:nvSpPr>
          <p:spPr>
            <a:xfrm>
              <a:off x="231775" y="1154471"/>
              <a:ext cx="8912226" cy="491617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5000"/>
                </a:lnSpc>
                <a:buFont typeface="Arial"/>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sz="1800" dirty="0" smtClean="0">
                  <a:latin typeface="Calibri"/>
                  <a:cs typeface="Calibri"/>
                </a:rPr>
                <a:t>Microwave signals at the top of the atmosphere can be classified into two categories:</a:t>
              </a:r>
            </a:p>
            <a:p>
              <a:pPr lvl="1">
                <a:lnSpc>
                  <a:spcPct val="95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sz="1600" b="1" dirty="0" smtClean="0">
                  <a:solidFill>
                    <a:srgbClr val="FF0000"/>
                  </a:solidFill>
                  <a:latin typeface="Calibri"/>
                  <a:ea typeface="MS Gothic" charset="0"/>
                  <a:cs typeface="Calibri"/>
                </a:rPr>
                <a:t>emission signal </a:t>
              </a:r>
              <a:r>
                <a:rPr lang="en-GB" sz="1600" dirty="0" smtClean="0">
                  <a:latin typeface="Calibri"/>
                  <a:ea typeface="MS Gothic" charset="0"/>
                  <a:cs typeface="Calibri"/>
                </a:rPr>
                <a:t>- dominant at lower frequencies; </a:t>
              </a:r>
              <a:r>
                <a:rPr lang="en-GB" sz="1600" b="1" dirty="0" smtClean="0">
                  <a:solidFill>
                    <a:srgbClr val="FF0000"/>
                  </a:solidFill>
                  <a:latin typeface="Calibri"/>
                  <a:ea typeface="MS Gothic" charset="0"/>
                  <a:cs typeface="Calibri"/>
                </a:rPr>
                <a:t>warming</a:t>
              </a:r>
              <a:r>
                <a:rPr lang="en-GB" sz="1600" dirty="0" smtClean="0">
                  <a:latin typeface="Calibri"/>
                  <a:ea typeface="MS Gothic" charset="0"/>
                  <a:cs typeface="Calibri"/>
                </a:rPr>
                <a:t>; </a:t>
              </a:r>
              <a:r>
                <a:rPr lang="en-GB" sz="1600" b="1" dirty="0" smtClean="0">
                  <a:solidFill>
                    <a:srgbClr val="FF0000"/>
                  </a:solidFill>
                  <a:latin typeface="Calibri"/>
                  <a:ea typeface="MS Gothic" charset="0"/>
                  <a:cs typeface="Calibri"/>
                </a:rPr>
                <a:t>better for light rain</a:t>
              </a:r>
              <a:r>
                <a:rPr lang="en-GB" sz="1600" dirty="0" smtClean="0">
                  <a:solidFill>
                    <a:srgbClr val="FF0000"/>
                  </a:solidFill>
                  <a:latin typeface="Calibri"/>
                  <a:ea typeface="MS Gothic" charset="0"/>
                  <a:cs typeface="Calibri"/>
                </a:rPr>
                <a:t>.  </a:t>
              </a:r>
              <a:r>
                <a:rPr lang="en-GB" sz="1600" b="1" i="1" dirty="0" smtClean="0">
                  <a:latin typeface="Calibri"/>
                  <a:ea typeface="MS Gothic" charset="0"/>
                  <a:cs typeface="Calibri"/>
                </a:rPr>
                <a:t>Strong emission in the atmosphere reduces the polarization difference (PD) in the ocean surface radiation. Hence, </a:t>
              </a:r>
              <a:r>
                <a:rPr lang="en-GB" sz="1600" b="1" i="1" dirty="0" smtClean="0">
                  <a:solidFill>
                    <a:srgbClr val="FF0000"/>
                  </a:solidFill>
                  <a:latin typeface="Calibri"/>
                  <a:ea typeface="MS Gothic" charset="0"/>
                  <a:cs typeface="Calibri"/>
                </a:rPr>
                <a:t>PD  is representative of the atmospheric emission</a:t>
              </a:r>
              <a:r>
                <a:rPr lang="en-GB" sz="1600" b="1" i="1" dirty="0" smtClean="0">
                  <a:latin typeface="Calibri"/>
                  <a:ea typeface="MS Gothic" charset="0"/>
                  <a:cs typeface="Calibri"/>
                </a:rPr>
                <a:t>. </a:t>
              </a:r>
            </a:p>
            <a:p>
              <a:pPr lvl="1">
                <a:lnSpc>
                  <a:spcPct val="95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sz="1600" b="1" dirty="0" smtClean="0">
                  <a:solidFill>
                    <a:srgbClr val="0000FF"/>
                  </a:solidFill>
                  <a:latin typeface="Calibri"/>
                  <a:ea typeface="MS Gothic" charset="0"/>
                  <a:cs typeface="Calibri"/>
                </a:rPr>
                <a:t>scattering signal </a:t>
              </a:r>
              <a:r>
                <a:rPr lang="en-GB" sz="1600" dirty="0" smtClean="0">
                  <a:latin typeface="Calibri"/>
                  <a:ea typeface="MS Gothic" charset="0"/>
                  <a:cs typeface="Calibri"/>
                </a:rPr>
                <a:t>-dominant at higher frequencies; </a:t>
              </a:r>
              <a:r>
                <a:rPr lang="en-GB" sz="1600" b="1" dirty="0" smtClean="0">
                  <a:solidFill>
                    <a:srgbClr val="0000FF"/>
                  </a:solidFill>
                  <a:latin typeface="Calibri"/>
                  <a:ea typeface="MS Gothic" charset="0"/>
                  <a:cs typeface="Calibri"/>
                </a:rPr>
                <a:t>cooling;</a:t>
              </a:r>
              <a:r>
                <a:rPr lang="en-GB" sz="1600" dirty="0" smtClean="0">
                  <a:latin typeface="Calibri"/>
                  <a:ea typeface="MS Gothic" charset="0"/>
                  <a:cs typeface="Calibri"/>
                </a:rPr>
                <a:t> </a:t>
              </a:r>
              <a:r>
                <a:rPr lang="en-GB" sz="1600" b="1" dirty="0" smtClean="0">
                  <a:solidFill>
                    <a:srgbClr val="0000FF"/>
                  </a:solidFill>
                  <a:latin typeface="Calibri"/>
                  <a:ea typeface="MS Gothic" charset="0"/>
                  <a:cs typeface="Calibri"/>
                </a:rPr>
                <a:t>better for heavy rain; PCT </a:t>
              </a:r>
              <a:endParaRPr lang="en-GB" sz="1600" b="1" dirty="0" smtClean="0">
                <a:solidFill>
                  <a:srgbClr val="0000FF"/>
                </a:solidFill>
                <a:latin typeface="Calibri"/>
                <a:cs typeface="Calibri"/>
              </a:endParaRPr>
            </a:p>
            <a:p>
              <a:pPr>
                <a:lnSpc>
                  <a:spcPct val="95000"/>
                </a:lnSpc>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sz="1800" dirty="0" smtClean="0">
                  <a:latin typeface="Calibri"/>
                  <a:cs typeface="Calibri"/>
                </a:rPr>
                <a:t>Hence, both signals have to be incorporated to cover the entire rainfall spectrum.</a:t>
              </a:r>
              <a:endParaRPr lang="en-GB" sz="1800" dirty="0">
                <a:latin typeface="Calibri"/>
                <a:cs typeface="Calibri"/>
              </a:endParaRPr>
            </a:p>
          </p:txBody>
        </p:sp>
        <p:sp>
          <p:nvSpPr>
            <p:cNvPr id="19464" name="TextBox 9"/>
            <p:cNvSpPr txBox="1">
              <a:spLocks noChangeArrowheads="1"/>
            </p:cNvSpPr>
            <p:nvPr/>
          </p:nvSpPr>
          <p:spPr bwMode="auto">
            <a:xfrm>
              <a:off x="6137019" y="4943911"/>
              <a:ext cx="7807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600" b="1">
                  <a:solidFill>
                    <a:srgbClr val="FF0000"/>
                  </a:solidFill>
                </a:rPr>
                <a:t>89 GHz</a:t>
              </a:r>
            </a:p>
          </p:txBody>
        </p:sp>
        <p:sp>
          <p:nvSpPr>
            <p:cNvPr id="19465" name="TextBox 10"/>
            <p:cNvSpPr txBox="1">
              <a:spLocks noChangeArrowheads="1"/>
            </p:cNvSpPr>
            <p:nvPr/>
          </p:nvSpPr>
          <p:spPr bwMode="auto">
            <a:xfrm>
              <a:off x="8080119" y="4943911"/>
              <a:ext cx="7807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600" b="1">
                  <a:solidFill>
                    <a:srgbClr val="0000FF"/>
                  </a:solidFill>
                </a:rPr>
                <a:t>89 GHz</a:t>
              </a:r>
            </a:p>
          </p:txBody>
        </p:sp>
        <p:sp>
          <p:nvSpPr>
            <p:cNvPr id="19466" name="TextBox 11"/>
            <p:cNvSpPr txBox="1">
              <a:spLocks noChangeArrowheads="1"/>
            </p:cNvSpPr>
            <p:nvPr/>
          </p:nvSpPr>
          <p:spPr bwMode="auto">
            <a:xfrm>
              <a:off x="6152894" y="3002309"/>
              <a:ext cx="7807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600" b="1">
                  <a:solidFill>
                    <a:srgbClr val="FF0000"/>
                  </a:solidFill>
                </a:rPr>
                <a:t>19 GHz</a:t>
              </a:r>
            </a:p>
          </p:txBody>
        </p:sp>
        <p:sp>
          <p:nvSpPr>
            <p:cNvPr id="19467" name="TextBox 12"/>
            <p:cNvSpPr txBox="1">
              <a:spLocks noChangeArrowheads="1"/>
            </p:cNvSpPr>
            <p:nvPr/>
          </p:nvSpPr>
          <p:spPr bwMode="auto">
            <a:xfrm>
              <a:off x="8097582" y="3002309"/>
              <a:ext cx="78078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600" b="1">
                  <a:solidFill>
                    <a:srgbClr val="FF0000"/>
                  </a:solidFill>
                </a:rPr>
                <a:t>36 GHz</a:t>
              </a:r>
            </a:p>
          </p:txBody>
        </p:sp>
        <p:sp>
          <p:nvSpPr>
            <p:cNvPr id="19468" name="TextBox 14"/>
            <p:cNvSpPr txBox="1">
              <a:spLocks noChangeArrowheads="1"/>
            </p:cNvSpPr>
            <p:nvPr/>
          </p:nvSpPr>
          <p:spPr bwMode="auto">
            <a:xfrm>
              <a:off x="4820752" y="2778769"/>
              <a:ext cx="2159639" cy="2923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algn="r" eaLnBrk="1" hangingPunct="1"/>
              <a:r>
                <a:rPr lang="en-US" sz="1300" b="1">
                  <a:solidFill>
                    <a:srgbClr val="FF0000"/>
                  </a:solidFill>
                </a:rPr>
                <a:t>Polarization Difference</a:t>
              </a:r>
            </a:p>
          </p:txBody>
        </p:sp>
        <p:sp>
          <p:nvSpPr>
            <p:cNvPr id="19469" name="TextBox 15"/>
            <p:cNvSpPr txBox="1">
              <a:spLocks noChangeArrowheads="1"/>
            </p:cNvSpPr>
            <p:nvPr/>
          </p:nvSpPr>
          <p:spPr bwMode="auto">
            <a:xfrm>
              <a:off x="6918791" y="2769808"/>
              <a:ext cx="2159639" cy="2923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algn="r" eaLnBrk="1" hangingPunct="1"/>
              <a:r>
                <a:rPr lang="en-US" sz="1300" b="1">
                  <a:solidFill>
                    <a:srgbClr val="FF0000"/>
                  </a:solidFill>
                </a:rPr>
                <a:t>Polarization Difference</a:t>
              </a:r>
            </a:p>
          </p:txBody>
        </p:sp>
        <p:sp>
          <p:nvSpPr>
            <p:cNvPr id="19470" name="TextBox 16"/>
            <p:cNvSpPr txBox="1">
              <a:spLocks noChangeArrowheads="1"/>
            </p:cNvSpPr>
            <p:nvPr/>
          </p:nvSpPr>
          <p:spPr bwMode="auto">
            <a:xfrm>
              <a:off x="4820752" y="4680637"/>
              <a:ext cx="2159639" cy="2923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algn="r" eaLnBrk="1" hangingPunct="1"/>
              <a:r>
                <a:rPr lang="en-US" sz="1300" b="1">
                  <a:solidFill>
                    <a:srgbClr val="FF0000"/>
                  </a:solidFill>
                </a:rPr>
                <a:t>Polarization Difference</a:t>
              </a:r>
            </a:p>
          </p:txBody>
        </p:sp>
        <p:sp>
          <p:nvSpPr>
            <p:cNvPr id="19471" name="TextBox 17"/>
            <p:cNvSpPr txBox="1">
              <a:spLocks noChangeArrowheads="1"/>
            </p:cNvSpPr>
            <p:nvPr/>
          </p:nvSpPr>
          <p:spPr bwMode="auto">
            <a:xfrm>
              <a:off x="6359099" y="4689437"/>
              <a:ext cx="2784902" cy="2923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algn="r" eaLnBrk="1" hangingPunct="1"/>
              <a:r>
                <a:rPr lang="en-US" sz="1300" b="1">
                  <a:solidFill>
                    <a:srgbClr val="0000FF"/>
                  </a:solidFill>
                </a:rPr>
                <a:t>Polarization Corrected Temp.</a:t>
              </a:r>
            </a:p>
          </p:txBody>
        </p:sp>
      </p:grpSp>
      <p:sp>
        <p:nvSpPr>
          <p:cNvPr id="19461" name="TextBox 2"/>
          <p:cNvSpPr txBox="1">
            <a:spLocks noChangeArrowheads="1"/>
          </p:cNvSpPr>
          <p:nvPr/>
        </p:nvSpPr>
        <p:spPr bwMode="auto">
          <a:xfrm>
            <a:off x="2851150" y="3135313"/>
            <a:ext cx="14446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400" b="1"/>
              <a:t>Earl, 2010</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p:cNvSpPr>
            <a:spLocks noGrp="1"/>
          </p:cNvSpPr>
          <p:nvPr>
            <p:ph type="title"/>
          </p:nvPr>
        </p:nvSpPr>
        <p:spPr bwMode="auto">
          <a:xfrm>
            <a:off x="1142999" y="76200"/>
            <a:ext cx="7901635" cy="53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smtClean="0">
                <a:latin typeface="Geneva" charset="0"/>
                <a:ea typeface="ＭＳ Ｐゴシック" charset="0"/>
                <a:cs typeface="ＭＳ Ｐゴシック" charset="0"/>
              </a:rPr>
              <a:t>Hurricane Marie (2014) in Vis</a:t>
            </a:r>
            <a:endParaRPr lang="en-US" dirty="0">
              <a:latin typeface="Geneva" charset="0"/>
              <a:ea typeface="ＭＳ Ｐゴシック" charset="0"/>
              <a:cs typeface="ＭＳ Ｐゴシック" charset="0"/>
            </a:endParaRPr>
          </a:p>
        </p:txBody>
      </p:sp>
      <p:pic>
        <p:nvPicPr>
          <p:cNvPr id="5" name="Picture 4"/>
          <p:cNvPicPr>
            <a:picLocks noChangeAspect="1"/>
          </p:cNvPicPr>
          <p:nvPr/>
        </p:nvPicPr>
        <p:blipFill>
          <a:blip r:embed="rId2"/>
          <a:stretch>
            <a:fillRect/>
          </a:stretch>
        </p:blipFill>
        <p:spPr>
          <a:xfrm>
            <a:off x="0" y="618728"/>
            <a:ext cx="9144000" cy="6239272"/>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p:cNvSpPr>
            <a:spLocks noGrp="1"/>
          </p:cNvSpPr>
          <p:nvPr>
            <p:ph type="title"/>
          </p:nvPr>
        </p:nvSpPr>
        <p:spPr bwMode="auto">
          <a:xfrm>
            <a:off x="1142999" y="76200"/>
            <a:ext cx="7901635" cy="53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smtClean="0">
                <a:latin typeface="Geneva" charset="0"/>
                <a:ea typeface="ＭＳ Ｐゴシック" charset="0"/>
                <a:cs typeface="ＭＳ Ｐゴシック" charset="0"/>
              </a:rPr>
              <a:t>Hurricane Marie(2014) in Vis</a:t>
            </a:r>
            <a:endParaRPr lang="en-US" dirty="0">
              <a:latin typeface="Geneva" charset="0"/>
              <a:ea typeface="ＭＳ Ｐゴシック" charset="0"/>
              <a:cs typeface="ＭＳ Ｐゴシック" charset="0"/>
            </a:endParaRPr>
          </a:p>
        </p:txBody>
      </p:sp>
      <p:pic>
        <p:nvPicPr>
          <p:cNvPr id="4" name="Picture 3"/>
          <p:cNvPicPr>
            <a:picLocks noChangeAspect="1"/>
          </p:cNvPicPr>
          <p:nvPr/>
        </p:nvPicPr>
        <p:blipFill>
          <a:blip r:embed="rId2"/>
          <a:stretch>
            <a:fillRect/>
          </a:stretch>
        </p:blipFill>
        <p:spPr>
          <a:xfrm>
            <a:off x="0" y="635096"/>
            <a:ext cx="9144000" cy="6222904"/>
          </a:xfrm>
          <a:prstGeom prst="rect">
            <a:avLst/>
          </a:prstGeom>
        </p:spPr>
      </p:pic>
    </p:spTree>
    <p:extLst>
      <p:ext uri="{BB962C8B-B14F-4D97-AF65-F5344CB8AC3E}">
        <p14:creationId xmlns:p14="http://schemas.microsoft.com/office/powerpoint/2010/main" val="7240048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p:cNvSpPr>
            <a:spLocks noGrp="1"/>
          </p:cNvSpPr>
          <p:nvPr>
            <p:ph type="title"/>
          </p:nvPr>
        </p:nvSpPr>
        <p:spPr bwMode="auto">
          <a:xfrm>
            <a:off x="1142999" y="76200"/>
            <a:ext cx="7901635" cy="53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smtClean="0">
                <a:latin typeface="Geneva" charset="0"/>
                <a:ea typeface="ＭＳ Ｐゴシック" charset="0"/>
                <a:cs typeface="ＭＳ Ｐゴシック" charset="0"/>
              </a:rPr>
              <a:t>Hurricane Marie(2014) in microwave</a:t>
            </a:r>
            <a:endParaRPr lang="en-US" dirty="0">
              <a:latin typeface="Geneva" charset="0"/>
              <a:ea typeface="ＭＳ Ｐゴシック" charset="0"/>
              <a:cs typeface="ＭＳ Ｐゴシック" charset="0"/>
            </a:endParaRPr>
          </a:p>
        </p:txBody>
      </p:sp>
      <p:pic>
        <p:nvPicPr>
          <p:cNvPr id="3" name="Picture 2"/>
          <p:cNvPicPr>
            <a:picLocks noChangeAspect="1"/>
          </p:cNvPicPr>
          <p:nvPr/>
        </p:nvPicPr>
        <p:blipFill>
          <a:blip r:embed="rId2"/>
          <a:stretch>
            <a:fillRect/>
          </a:stretch>
        </p:blipFill>
        <p:spPr>
          <a:xfrm>
            <a:off x="0" y="646720"/>
            <a:ext cx="9144000" cy="6211280"/>
          </a:xfrm>
          <a:prstGeom prst="rect">
            <a:avLst/>
          </a:prstGeom>
        </p:spPr>
      </p:pic>
      <p:sp>
        <p:nvSpPr>
          <p:cNvPr id="4" name="Oval 3"/>
          <p:cNvSpPr/>
          <p:nvPr/>
        </p:nvSpPr>
        <p:spPr bwMode="auto">
          <a:xfrm rot="1527610">
            <a:off x="4034889" y="3786947"/>
            <a:ext cx="1608998" cy="778189"/>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4401564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p:cNvSpPr>
            <a:spLocks noGrp="1"/>
          </p:cNvSpPr>
          <p:nvPr>
            <p:ph type="title"/>
          </p:nvPr>
        </p:nvSpPr>
        <p:spPr bwMode="auto">
          <a:xfrm>
            <a:off x="1142999" y="76200"/>
            <a:ext cx="7901635" cy="53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smtClean="0">
                <a:latin typeface="Geneva" charset="0"/>
                <a:ea typeface="ＭＳ Ｐゴシック" charset="0"/>
                <a:cs typeface="ＭＳ Ｐゴシック" charset="0"/>
              </a:rPr>
              <a:t>Hurricane Marie (2014) in IR</a:t>
            </a:r>
            <a:endParaRPr lang="en-US" dirty="0">
              <a:latin typeface="Geneva" charset="0"/>
              <a:ea typeface="ＭＳ Ｐゴシック" charset="0"/>
              <a:cs typeface="ＭＳ Ｐゴシック" charset="0"/>
            </a:endParaRPr>
          </a:p>
        </p:txBody>
      </p:sp>
      <p:pic>
        <p:nvPicPr>
          <p:cNvPr id="4" name="Picture 3"/>
          <p:cNvPicPr>
            <a:picLocks noChangeAspect="1"/>
          </p:cNvPicPr>
          <p:nvPr/>
        </p:nvPicPr>
        <p:blipFill>
          <a:blip r:embed="rId2"/>
          <a:stretch>
            <a:fillRect/>
          </a:stretch>
        </p:blipFill>
        <p:spPr>
          <a:xfrm>
            <a:off x="0" y="635096"/>
            <a:ext cx="9144000" cy="6222904"/>
          </a:xfrm>
          <a:prstGeom prst="rect">
            <a:avLst/>
          </a:prstGeom>
        </p:spPr>
      </p:pic>
    </p:spTree>
    <p:extLst>
      <p:ext uri="{BB962C8B-B14F-4D97-AF65-F5344CB8AC3E}">
        <p14:creationId xmlns:p14="http://schemas.microsoft.com/office/powerpoint/2010/main" val="11225747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p:cNvSpPr>
            <a:spLocks noGrp="1"/>
          </p:cNvSpPr>
          <p:nvPr>
            <p:ph type="title"/>
          </p:nvPr>
        </p:nvSpPr>
        <p:spPr bwMode="auto">
          <a:xfrm>
            <a:off x="1142999" y="76200"/>
            <a:ext cx="7901635" cy="53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a:latin typeface="Geneva" charset="0"/>
                <a:ea typeface="ＭＳ Ｐゴシック" charset="0"/>
                <a:cs typeface="ＭＳ Ｐゴシック" charset="0"/>
              </a:rPr>
              <a:t>P</a:t>
            </a:r>
            <a:r>
              <a:rPr lang="en-US" dirty="0" smtClean="0">
                <a:latin typeface="Geneva" charset="0"/>
                <a:ea typeface="ＭＳ Ｐゴシック" charset="0"/>
                <a:cs typeface="ＭＳ Ｐゴシック" charset="0"/>
              </a:rPr>
              <a:t>ay attention to the similarities and the differences</a:t>
            </a:r>
            <a:endParaRPr lang="en-US" dirty="0">
              <a:latin typeface="Geneva" charset="0"/>
              <a:ea typeface="ＭＳ Ｐゴシック" charset="0"/>
              <a:cs typeface="ＭＳ Ｐゴシック" charset="0"/>
            </a:endParaRPr>
          </a:p>
        </p:txBody>
      </p:sp>
      <p:pic>
        <p:nvPicPr>
          <p:cNvPr id="4" name="Picture 3"/>
          <p:cNvPicPr>
            <a:picLocks noChangeAspect="1"/>
          </p:cNvPicPr>
          <p:nvPr/>
        </p:nvPicPr>
        <p:blipFill>
          <a:blip r:embed="rId2"/>
          <a:stretch>
            <a:fillRect/>
          </a:stretch>
        </p:blipFill>
        <p:spPr>
          <a:xfrm>
            <a:off x="0" y="635096"/>
            <a:ext cx="9144000" cy="6222904"/>
          </a:xfrm>
          <a:prstGeom prst="rect">
            <a:avLst/>
          </a:prstGeom>
        </p:spPr>
      </p:pic>
      <p:sp>
        <p:nvSpPr>
          <p:cNvPr id="6" name="Oval 5"/>
          <p:cNvSpPr/>
          <p:nvPr/>
        </p:nvSpPr>
        <p:spPr bwMode="auto">
          <a:xfrm rot="1527610">
            <a:off x="4034889" y="3786947"/>
            <a:ext cx="1608998" cy="778189"/>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9525564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p:cNvSpPr>
            <a:spLocks noGrp="1"/>
          </p:cNvSpPr>
          <p:nvPr>
            <p:ph type="title"/>
          </p:nvPr>
        </p:nvSpPr>
        <p:spPr bwMode="auto">
          <a:xfrm>
            <a:off x="1142999" y="76200"/>
            <a:ext cx="7901635" cy="53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smtClean="0">
                <a:latin typeface="Geneva" charset="0"/>
                <a:ea typeface="ＭＳ Ｐゴシック" charset="0"/>
                <a:cs typeface="ＭＳ Ｐゴシック" charset="0"/>
              </a:rPr>
              <a:t>A word of caution – pay attention to the time</a:t>
            </a:r>
            <a:endParaRPr lang="en-US" dirty="0">
              <a:latin typeface="Geneva" charset="0"/>
              <a:ea typeface="ＭＳ Ｐゴシック" charset="0"/>
              <a:cs typeface="ＭＳ Ｐゴシック" charset="0"/>
            </a:endParaRPr>
          </a:p>
        </p:txBody>
      </p:sp>
      <p:pic>
        <p:nvPicPr>
          <p:cNvPr id="2" name="Picture 1"/>
          <p:cNvPicPr>
            <a:picLocks noChangeAspect="1"/>
          </p:cNvPicPr>
          <p:nvPr/>
        </p:nvPicPr>
        <p:blipFill>
          <a:blip r:embed="rId2"/>
          <a:stretch>
            <a:fillRect/>
          </a:stretch>
        </p:blipFill>
        <p:spPr>
          <a:xfrm>
            <a:off x="0" y="642018"/>
            <a:ext cx="9144000" cy="6215982"/>
          </a:xfrm>
          <a:prstGeom prst="rect">
            <a:avLst/>
          </a:prstGeom>
        </p:spPr>
      </p:pic>
    </p:spTree>
    <p:extLst>
      <p:ext uri="{BB962C8B-B14F-4D97-AF65-F5344CB8AC3E}">
        <p14:creationId xmlns:p14="http://schemas.microsoft.com/office/powerpoint/2010/main" val="8337632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Content Placeholder 2"/>
          <p:cNvSpPr>
            <a:spLocks noGrp="1"/>
          </p:cNvSpPr>
          <p:nvPr>
            <p:ph idx="1"/>
          </p:nvPr>
        </p:nvSpPr>
        <p:spPr>
          <a:xfrm>
            <a:off x="342900" y="1119188"/>
            <a:ext cx="8586788" cy="4191000"/>
          </a:xfrm>
        </p:spPr>
        <p:txBody>
          <a:bodyPr/>
          <a:lstStyle/>
          <a:p>
            <a:pPr marL="457200" indent="-457200">
              <a:lnSpc>
                <a:spcPct val="150000"/>
              </a:lnSpc>
              <a:spcBef>
                <a:spcPts val="2375"/>
              </a:spcBef>
              <a:buFont typeface="Geneva" charset="0"/>
              <a:buAutoNum type="arabicPeriod"/>
            </a:pPr>
            <a:r>
              <a:rPr lang="en-US" b="1" dirty="0">
                <a:solidFill>
                  <a:srgbClr val="000090"/>
                </a:solidFill>
                <a:latin typeface="Geneva" charset="0"/>
                <a:ea typeface="ＭＳ Ｐゴシック" charset="0"/>
                <a:cs typeface="ＭＳ Ｐゴシック" charset="0"/>
              </a:rPr>
              <a:t>Bringing observations and models into a common analysis system and developing interactive visualization tools</a:t>
            </a:r>
            <a:r>
              <a:rPr lang="en-US" b="1" dirty="0" smtClean="0">
                <a:solidFill>
                  <a:srgbClr val="000090"/>
                </a:solidFill>
                <a:latin typeface="Geneva" charset="0"/>
                <a:ea typeface="ＭＳ Ｐゴシック" charset="0"/>
                <a:cs typeface="ＭＳ Ｐゴシック" charset="0"/>
              </a:rPr>
              <a:t>.</a:t>
            </a:r>
          </a:p>
          <a:p>
            <a:pPr marL="2048256" lvl="1" indent="-457200">
              <a:lnSpc>
                <a:spcPct val="150000"/>
              </a:lnSpc>
              <a:spcBef>
                <a:spcPts val="575"/>
              </a:spcBef>
              <a:buFont typeface="+mj-lt"/>
              <a:buAutoNum type="alphaLcPeriod"/>
            </a:pPr>
            <a:r>
              <a:rPr lang="en-US" b="1" dirty="0" smtClean="0">
                <a:solidFill>
                  <a:schemeClr val="accent2">
                    <a:lumMod val="20000"/>
                    <a:lumOff val="80000"/>
                  </a:schemeClr>
                </a:solidFill>
                <a:latin typeface="Geneva" charset="0"/>
                <a:ea typeface="ＭＳ Ｐゴシック" charset="0"/>
                <a:cs typeface="ＭＳ Ｐゴシック" charset="0"/>
              </a:rPr>
              <a:t>Features</a:t>
            </a:r>
          </a:p>
          <a:p>
            <a:pPr marL="2048256" lvl="1" indent="-457200">
              <a:lnSpc>
                <a:spcPct val="150000"/>
              </a:lnSpc>
              <a:spcBef>
                <a:spcPts val="575"/>
              </a:spcBef>
              <a:buFont typeface="+mj-lt"/>
              <a:buAutoNum type="alphaLcPeriod"/>
            </a:pPr>
            <a:r>
              <a:rPr lang="en-US" b="1" dirty="0" smtClean="0">
                <a:solidFill>
                  <a:schemeClr val="accent2">
                    <a:lumMod val="20000"/>
                    <a:lumOff val="80000"/>
                  </a:schemeClr>
                </a:solidFill>
                <a:latin typeface="Geneva" charset="0"/>
                <a:ea typeface="ＭＳ Ｐゴシック" charset="0"/>
                <a:cs typeface="ＭＳ Ｐゴシック" charset="0"/>
              </a:rPr>
              <a:t>Products</a:t>
            </a:r>
          </a:p>
          <a:p>
            <a:pPr marL="2048256" lvl="1" indent="-457200">
              <a:lnSpc>
                <a:spcPct val="150000"/>
              </a:lnSpc>
              <a:spcBef>
                <a:spcPts val="575"/>
              </a:spcBef>
              <a:buFont typeface="Geneva" charset="0"/>
              <a:buAutoNum type="alphaLcPeriod"/>
            </a:pPr>
            <a:r>
              <a:rPr lang="en-US" b="1" dirty="0" smtClean="0">
                <a:solidFill>
                  <a:srgbClr val="000090"/>
                </a:solidFill>
                <a:latin typeface="Geneva" charset="0"/>
                <a:ea typeface="ＭＳ Ｐゴシック" charset="0"/>
                <a:cs typeface="ＭＳ Ｐゴシック" charset="0"/>
              </a:rPr>
              <a:t>Interactive </a:t>
            </a:r>
            <a:r>
              <a:rPr lang="en-US" b="1" dirty="0" smtClean="0">
                <a:solidFill>
                  <a:srgbClr val="000090"/>
                </a:solidFill>
                <a:latin typeface="Geneva" charset="0"/>
                <a:ea typeface="ＭＳ Ｐゴシック" charset="0"/>
                <a:cs typeface="ＭＳ Ｐゴシック" charset="0"/>
              </a:rPr>
              <a:t>Visualization - </a:t>
            </a:r>
            <a:r>
              <a:rPr lang="en-US" dirty="0" smtClean="0">
                <a:solidFill>
                  <a:srgbClr val="000090"/>
                </a:solidFill>
              </a:rPr>
              <a:t>Exploratory</a:t>
            </a:r>
            <a:endParaRPr lang="en-US" dirty="0">
              <a:solidFill>
                <a:srgbClr val="000090"/>
              </a:solidFill>
            </a:endParaRPr>
          </a:p>
          <a:p>
            <a:pPr lvl="4"/>
            <a:r>
              <a:rPr lang="en-US" sz="1800" dirty="0">
                <a:solidFill>
                  <a:srgbClr val="000090"/>
                </a:solidFill>
              </a:rPr>
              <a:t>Driving by </a:t>
            </a:r>
            <a:r>
              <a:rPr lang="en-US" sz="1800" dirty="0" smtClean="0">
                <a:solidFill>
                  <a:srgbClr val="000090"/>
                </a:solidFill>
              </a:rPr>
              <a:t>desire</a:t>
            </a:r>
          </a:p>
          <a:p>
            <a:pPr lvl="4"/>
            <a:r>
              <a:rPr lang="en-US" sz="1800" dirty="0" smtClean="0">
                <a:solidFill>
                  <a:srgbClr val="000090"/>
                </a:solidFill>
              </a:rPr>
              <a:t>Hurricane </a:t>
            </a:r>
            <a:r>
              <a:rPr lang="en-US" sz="1800" dirty="0">
                <a:solidFill>
                  <a:srgbClr val="000090"/>
                </a:solidFill>
              </a:rPr>
              <a:t>tracks and </a:t>
            </a:r>
            <a:r>
              <a:rPr lang="en-US" sz="1800" dirty="0" smtClean="0">
                <a:solidFill>
                  <a:srgbClr val="000090"/>
                </a:solidFill>
              </a:rPr>
              <a:t>forecasts</a:t>
            </a:r>
          </a:p>
          <a:p>
            <a:pPr lvl="4"/>
            <a:r>
              <a:rPr lang="en-US" sz="1800" dirty="0">
                <a:solidFill>
                  <a:srgbClr val="000090"/>
                </a:solidFill>
              </a:rPr>
              <a:t>3D view of </a:t>
            </a:r>
            <a:r>
              <a:rPr lang="en-US" sz="1800" dirty="0" smtClean="0">
                <a:solidFill>
                  <a:srgbClr val="000090"/>
                </a:solidFill>
              </a:rPr>
              <a:t>precipitation</a:t>
            </a:r>
          </a:p>
          <a:p>
            <a:pPr lvl="4"/>
            <a:r>
              <a:rPr lang="en-US" sz="1800" dirty="0" smtClean="0">
                <a:solidFill>
                  <a:srgbClr val="000090"/>
                </a:solidFill>
              </a:rPr>
              <a:t>Skew-T plots</a:t>
            </a:r>
          </a:p>
          <a:p>
            <a:pPr lvl="4"/>
            <a:r>
              <a:rPr lang="en-US" sz="1800" dirty="0" smtClean="0">
                <a:solidFill>
                  <a:srgbClr val="000090"/>
                </a:solidFill>
              </a:rPr>
              <a:t>Overlaying </a:t>
            </a:r>
            <a:r>
              <a:rPr lang="en-US" sz="1800" dirty="0">
                <a:solidFill>
                  <a:srgbClr val="000090"/>
                </a:solidFill>
              </a:rPr>
              <a:t>different products </a:t>
            </a:r>
            <a:r>
              <a:rPr lang="en-US" sz="1800" b="1" dirty="0">
                <a:solidFill>
                  <a:srgbClr val="FF0000"/>
                </a:solidFill>
              </a:rPr>
              <a:t>AND </a:t>
            </a:r>
            <a:r>
              <a:rPr lang="en-US" sz="1800" b="1" dirty="0" smtClean="0">
                <a:solidFill>
                  <a:srgbClr val="FF0000"/>
                </a:solidFill>
              </a:rPr>
              <a:t>MODELS</a:t>
            </a:r>
          </a:p>
        </p:txBody>
      </p:sp>
      <p:sp>
        <p:nvSpPr>
          <p:cNvPr id="3" name="Title 1"/>
          <p:cNvSpPr>
            <a:spLocks noGrp="1"/>
          </p:cNvSpPr>
          <p:nvPr>
            <p:ph type="title"/>
          </p:nvPr>
        </p:nvSpPr>
        <p:spPr bwMode="auto">
          <a:xfrm>
            <a:off x="680124" y="154460"/>
            <a:ext cx="8389360" cy="533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en-US" sz="3200" dirty="0" smtClean="0">
                <a:ln w="11430"/>
                <a:solidFill>
                  <a:srgbClr val="000090"/>
                </a:solidFill>
                <a:effectLst>
                  <a:outerShdw blurRad="50800" dist="39000" dir="5460000" algn="tl">
                    <a:srgbClr val="000000">
                      <a:alpha val="38000"/>
                    </a:srgbClr>
                  </a:outerShdw>
                </a:effectLst>
                <a:latin typeface="Geneva" charset="0"/>
                <a:ea typeface="ＭＳ Ｐゴシック" charset="0"/>
                <a:cs typeface="ＭＳ Ｐゴシック" charset="0"/>
              </a:rPr>
              <a:t>The three components of our system</a:t>
            </a:r>
            <a:endParaRPr lang="en-US" sz="3200" dirty="0">
              <a:ln w="11430"/>
              <a:solidFill>
                <a:srgbClr val="000090"/>
              </a:solidFill>
              <a:effectLst>
                <a:outerShdw blurRad="50800" dist="39000" dir="5460000" algn="tl">
                  <a:srgbClr val="000000">
                    <a:alpha val="38000"/>
                  </a:srgbClr>
                </a:outerShdw>
              </a:effectLst>
              <a:latin typeface="Geneva" charset="0"/>
              <a:ea typeface="ＭＳ Ｐゴシック" charset="0"/>
              <a:cs typeface="ＭＳ Ｐゴシック" charset="0"/>
            </a:endParaRPr>
          </a:p>
        </p:txBody>
      </p:sp>
    </p:spTree>
    <p:extLst>
      <p:ext uri="{BB962C8B-B14F-4D97-AF65-F5344CB8AC3E}">
        <p14:creationId xmlns:p14="http://schemas.microsoft.com/office/powerpoint/2010/main" val="33994028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2325" y="263810"/>
            <a:ext cx="7685087" cy="623888"/>
          </a:xfrm>
        </p:spPr>
        <p:txBody>
          <a:bodyPr>
            <a:normAutofit/>
          </a:bodyPr>
          <a:lstStyle/>
          <a:p>
            <a:pPr>
              <a:defRPr/>
            </a:pPr>
            <a:r>
              <a:rPr lang="en-US" sz="2667" dirty="0" smtClean="0"/>
              <a:t>Driving by desire</a:t>
            </a:r>
            <a:endParaRPr lang="en-US" dirty="0"/>
          </a:p>
        </p:txBody>
      </p:sp>
      <p:pic>
        <p:nvPicPr>
          <p:cNvPr id="3" name="Picture 2"/>
          <p:cNvPicPr>
            <a:picLocks noChangeAspect="1"/>
          </p:cNvPicPr>
          <p:nvPr/>
        </p:nvPicPr>
        <p:blipFill>
          <a:blip r:embed="rId2"/>
          <a:stretch>
            <a:fillRect/>
          </a:stretch>
        </p:blipFill>
        <p:spPr>
          <a:xfrm>
            <a:off x="0" y="889000"/>
            <a:ext cx="9144000" cy="5969000"/>
          </a:xfrm>
          <a:prstGeom prst="rect">
            <a:avLst/>
          </a:prstGeom>
        </p:spPr>
      </p:pic>
      <p:cxnSp>
        <p:nvCxnSpPr>
          <p:cNvPr id="5" name="Straight Arrow Connector 4"/>
          <p:cNvCxnSpPr/>
          <p:nvPr/>
        </p:nvCxnSpPr>
        <p:spPr>
          <a:xfrm flipH="1">
            <a:off x="1614714" y="734786"/>
            <a:ext cx="2113643" cy="122464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a:off x="3728357" y="725714"/>
            <a:ext cx="3683000" cy="155121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H="1">
            <a:off x="1415143" y="723900"/>
            <a:ext cx="2329543" cy="186145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flipH="1">
            <a:off x="1641930" y="743857"/>
            <a:ext cx="2086427" cy="276678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a:off x="3746501" y="734786"/>
            <a:ext cx="4290785" cy="286657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p:nvPr/>
        </p:nvCxnSpPr>
        <p:spPr>
          <a:xfrm>
            <a:off x="3746501" y="734786"/>
            <a:ext cx="3519713" cy="280307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a:off x="3728357" y="734786"/>
            <a:ext cx="1868714" cy="522514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485900"/>
            <a:ext cx="9144000"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Straight Arrow Connector 16"/>
          <p:cNvCxnSpPr/>
          <p:nvPr/>
        </p:nvCxnSpPr>
        <p:spPr>
          <a:xfrm>
            <a:off x="2903538" y="1339850"/>
            <a:ext cx="1687512" cy="231298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71683" name="TextBox 4"/>
          <p:cNvSpPr txBox="1">
            <a:spLocks noChangeArrowheads="1"/>
          </p:cNvSpPr>
          <p:nvPr/>
        </p:nvSpPr>
        <p:spPr bwMode="auto">
          <a:xfrm>
            <a:off x="1754188" y="993775"/>
            <a:ext cx="1481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t>Best Track</a:t>
            </a:r>
          </a:p>
        </p:txBody>
      </p:sp>
      <p:sp>
        <p:nvSpPr>
          <p:cNvPr id="71684" name="TextBox 12"/>
          <p:cNvSpPr txBox="1">
            <a:spLocks noChangeArrowheads="1"/>
          </p:cNvSpPr>
          <p:nvPr/>
        </p:nvSpPr>
        <p:spPr bwMode="auto">
          <a:xfrm>
            <a:off x="773113" y="161925"/>
            <a:ext cx="84645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rIns="91438">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solidFill>
                  <a:srgbClr val="FF0000"/>
                </a:solidFill>
                <a:latin typeface="Calibri" charset="0"/>
                <a:cs typeface="Calibri" charset="0"/>
              </a:rPr>
              <a:t>HS3 Portal – NRT in 2012-14, Atlantic (</a:t>
            </a:r>
            <a:r>
              <a:rPr lang="en-US" sz="2000" b="1">
                <a:solidFill>
                  <a:srgbClr val="FF0000"/>
                </a:solidFill>
                <a:latin typeface="Calibri" charset="0"/>
                <a:cs typeface="Calibri" charset="0"/>
                <a:hlinkClick r:id="rId3"/>
              </a:rPr>
              <a:t>http://tropicalcyclone.jpl.nasa.gov/hs3</a:t>
            </a:r>
            <a:r>
              <a:rPr lang="en-US" sz="2000" b="1">
                <a:solidFill>
                  <a:srgbClr val="FF0000"/>
                </a:solidFill>
                <a:latin typeface="Calibri" charset="0"/>
                <a:cs typeface="Calibri" charset="0"/>
              </a:rPr>
              <a:t>)</a:t>
            </a:r>
          </a:p>
          <a:p>
            <a:pPr eaLnBrk="1" hangingPunct="1"/>
            <a:r>
              <a:rPr lang="en-US" sz="2000" b="1">
                <a:solidFill>
                  <a:srgbClr val="FF0000"/>
                </a:solidFill>
              </a:rPr>
              <a:t>Forecast Uncertainty 5 days out  - Hurricane Sandy (2012)</a:t>
            </a: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49" y="948877"/>
            <a:ext cx="8740322" cy="5029200"/>
          </a:xfrm>
        </p:spPr>
        <p:txBody>
          <a:bodyPr/>
          <a:lstStyle/>
          <a:p>
            <a:pPr marL="0" indent="0">
              <a:buFontTx/>
              <a:buNone/>
              <a:defRPr/>
            </a:pPr>
            <a:r>
              <a:rPr lang="en-US" sz="2000" b="1" dirty="0">
                <a:solidFill>
                  <a:srgbClr val="000090"/>
                </a:solidFill>
                <a:latin typeface="Calibri"/>
                <a:cs typeface="Calibri"/>
              </a:rPr>
              <a:t>To facilitate hurricane research, we </a:t>
            </a:r>
            <a:r>
              <a:rPr lang="en-US" sz="2000" b="1" dirty="0" smtClean="0">
                <a:solidFill>
                  <a:srgbClr val="000090"/>
                </a:solidFill>
                <a:latin typeface="Calibri"/>
                <a:cs typeface="Calibri"/>
              </a:rPr>
              <a:t>are developing </a:t>
            </a:r>
            <a:r>
              <a:rPr lang="en-US" sz="2000" b="1" dirty="0">
                <a:solidFill>
                  <a:srgbClr val="000090"/>
                </a:solidFill>
                <a:latin typeface="Calibri"/>
                <a:cs typeface="Calibri"/>
              </a:rPr>
              <a:t>the JPL Tropical Cyclone Information System (JPL TCIS) of multi-instrument </a:t>
            </a:r>
            <a:r>
              <a:rPr lang="en-US" sz="2000" b="1" dirty="0" smtClean="0">
                <a:solidFill>
                  <a:srgbClr val="000090"/>
                </a:solidFill>
                <a:latin typeface="Calibri"/>
                <a:cs typeface="Calibri"/>
              </a:rPr>
              <a:t>observations and some model data pertaining </a:t>
            </a:r>
            <a:r>
              <a:rPr lang="en-US" sz="2000" b="1" dirty="0">
                <a:solidFill>
                  <a:srgbClr val="000090"/>
                </a:solidFill>
                <a:latin typeface="Calibri"/>
                <a:cs typeface="Calibri"/>
              </a:rPr>
              <a:t>to: </a:t>
            </a:r>
            <a:endParaRPr lang="en-US" sz="2000" b="1" dirty="0" smtClean="0">
              <a:solidFill>
                <a:srgbClr val="000090"/>
              </a:solidFill>
              <a:latin typeface="Calibri"/>
              <a:cs typeface="Calibri"/>
            </a:endParaRPr>
          </a:p>
          <a:p>
            <a:pPr marL="514350" indent="-514350">
              <a:lnSpc>
                <a:spcPct val="90000"/>
              </a:lnSpc>
              <a:buFontTx/>
              <a:buAutoNum type="romanLcParenR"/>
              <a:defRPr/>
            </a:pPr>
            <a:r>
              <a:rPr lang="en-US" sz="1800" b="1" dirty="0" smtClean="0">
                <a:solidFill>
                  <a:srgbClr val="000090"/>
                </a:solidFill>
                <a:latin typeface="Calibri"/>
                <a:cs typeface="Calibri"/>
              </a:rPr>
              <a:t>the </a:t>
            </a:r>
            <a:r>
              <a:rPr lang="en-US" sz="1800" b="1" dirty="0">
                <a:solidFill>
                  <a:srgbClr val="000090"/>
                </a:solidFill>
                <a:latin typeface="Calibri"/>
                <a:cs typeface="Calibri"/>
              </a:rPr>
              <a:t>thermodynamic and microphysical structure of the storms</a:t>
            </a:r>
            <a:r>
              <a:rPr lang="en-US" sz="1800" b="1" dirty="0" smtClean="0">
                <a:solidFill>
                  <a:srgbClr val="000090"/>
                </a:solidFill>
                <a:latin typeface="Calibri"/>
                <a:cs typeface="Calibri"/>
              </a:rPr>
              <a:t>;</a:t>
            </a:r>
          </a:p>
          <a:p>
            <a:pPr marL="514350" indent="-514350">
              <a:lnSpc>
                <a:spcPct val="90000"/>
              </a:lnSpc>
              <a:buFontTx/>
              <a:buAutoNum type="romanLcParenR"/>
              <a:defRPr/>
            </a:pPr>
            <a:r>
              <a:rPr lang="en-US" sz="1800" b="1" dirty="0" smtClean="0">
                <a:solidFill>
                  <a:srgbClr val="000090"/>
                </a:solidFill>
                <a:latin typeface="Calibri"/>
                <a:cs typeface="Calibri"/>
              </a:rPr>
              <a:t>the </a:t>
            </a:r>
            <a:r>
              <a:rPr lang="en-US" sz="1800" b="1" dirty="0">
                <a:solidFill>
                  <a:srgbClr val="000090"/>
                </a:solidFill>
                <a:latin typeface="Calibri"/>
                <a:cs typeface="Calibri"/>
              </a:rPr>
              <a:t>air-sea interaction processes; </a:t>
            </a:r>
            <a:endParaRPr lang="en-US" sz="1800" b="1" dirty="0" smtClean="0">
              <a:solidFill>
                <a:srgbClr val="000090"/>
              </a:solidFill>
              <a:latin typeface="Calibri"/>
              <a:cs typeface="Calibri"/>
            </a:endParaRPr>
          </a:p>
          <a:p>
            <a:pPr marL="514350" indent="-514350">
              <a:lnSpc>
                <a:spcPct val="90000"/>
              </a:lnSpc>
              <a:buFontTx/>
              <a:buAutoNum type="romanLcParenR"/>
              <a:defRPr/>
            </a:pPr>
            <a:r>
              <a:rPr lang="en-US" sz="1800" b="1" dirty="0" smtClean="0">
                <a:solidFill>
                  <a:srgbClr val="000090"/>
                </a:solidFill>
                <a:latin typeface="Calibri"/>
                <a:cs typeface="Calibri"/>
              </a:rPr>
              <a:t>the </a:t>
            </a:r>
            <a:r>
              <a:rPr lang="en-US" sz="1800" b="1" dirty="0">
                <a:solidFill>
                  <a:srgbClr val="000090"/>
                </a:solidFill>
                <a:latin typeface="Calibri"/>
                <a:cs typeface="Calibri"/>
              </a:rPr>
              <a:t>larger-scale environment. </a:t>
            </a:r>
          </a:p>
          <a:p>
            <a:pPr marL="0" indent="0">
              <a:buFontTx/>
              <a:buNone/>
              <a:defRPr/>
            </a:pPr>
            <a:r>
              <a:rPr lang="en-US" sz="2000" b="1" dirty="0" smtClean="0">
                <a:solidFill>
                  <a:srgbClr val="000090"/>
                </a:solidFill>
                <a:latin typeface="Calibri"/>
                <a:cs typeface="Calibri"/>
              </a:rPr>
              <a:t>This system is being developed </a:t>
            </a:r>
            <a:r>
              <a:rPr lang="en-US" sz="2000" b="1" dirty="0">
                <a:solidFill>
                  <a:srgbClr val="000090"/>
                </a:solidFill>
                <a:latin typeface="Calibri"/>
                <a:cs typeface="Calibri"/>
              </a:rPr>
              <a:t>under NASA </a:t>
            </a:r>
            <a:r>
              <a:rPr lang="en-US" sz="2000" b="1" dirty="0" smtClean="0">
                <a:solidFill>
                  <a:srgbClr val="000090"/>
                </a:solidFill>
                <a:latin typeface="Calibri"/>
                <a:cs typeface="Calibri"/>
              </a:rPr>
              <a:t>support:</a:t>
            </a:r>
          </a:p>
          <a:p>
            <a:pPr>
              <a:buFontTx/>
              <a:buChar char="-"/>
              <a:defRPr/>
            </a:pPr>
            <a:r>
              <a:rPr lang="en-US" sz="1800" b="1" dirty="0" smtClean="0">
                <a:solidFill>
                  <a:srgbClr val="000090"/>
                </a:solidFill>
                <a:latin typeface="Calibri"/>
                <a:cs typeface="Calibri"/>
              </a:rPr>
              <a:t>ESTO</a:t>
            </a:r>
            <a:r>
              <a:rPr lang="en-US" sz="1800" b="1" dirty="0">
                <a:solidFill>
                  <a:srgbClr val="000090"/>
                </a:solidFill>
                <a:latin typeface="Calibri"/>
                <a:cs typeface="Calibri"/>
              </a:rPr>
              <a:t>/AIST funding </a:t>
            </a:r>
            <a:r>
              <a:rPr lang="en-US" sz="1800" b="1" dirty="0" smtClean="0">
                <a:solidFill>
                  <a:srgbClr val="000090"/>
                </a:solidFill>
                <a:latin typeface="Calibri"/>
                <a:cs typeface="Calibri"/>
              </a:rPr>
              <a:t>currently </a:t>
            </a:r>
          </a:p>
          <a:p>
            <a:pPr>
              <a:buFontTx/>
              <a:buChar char="-"/>
              <a:defRPr/>
            </a:pPr>
            <a:r>
              <a:rPr lang="en-US" sz="1800" b="1" dirty="0" smtClean="0">
                <a:solidFill>
                  <a:srgbClr val="000090"/>
                </a:solidFill>
                <a:latin typeface="Calibri"/>
                <a:cs typeface="Calibri"/>
              </a:rPr>
              <a:t>the </a:t>
            </a:r>
            <a:r>
              <a:rPr lang="en-US" sz="1800" b="1" dirty="0">
                <a:solidFill>
                  <a:srgbClr val="000090"/>
                </a:solidFill>
                <a:latin typeface="Calibri"/>
                <a:cs typeface="Calibri"/>
              </a:rPr>
              <a:t>Hurricane Science Research Program (HSRP) in the </a:t>
            </a:r>
            <a:r>
              <a:rPr lang="en-US" sz="1800" b="1" dirty="0" smtClean="0">
                <a:solidFill>
                  <a:srgbClr val="000090"/>
                </a:solidFill>
                <a:latin typeface="Calibri"/>
                <a:cs typeface="Calibri"/>
              </a:rPr>
              <a:t>past.</a:t>
            </a:r>
            <a:endParaRPr lang="en-US" sz="1800" b="1" dirty="0" smtClean="0">
              <a:solidFill>
                <a:srgbClr val="FF0000"/>
              </a:solidFill>
              <a:latin typeface="Calibri"/>
              <a:cs typeface="Calibri"/>
            </a:endParaRPr>
          </a:p>
          <a:p>
            <a:pPr marL="0" indent="0">
              <a:buFontTx/>
              <a:buNone/>
              <a:defRPr/>
            </a:pPr>
            <a:r>
              <a:rPr lang="en-US" sz="2000" b="1" dirty="0" smtClean="0">
                <a:solidFill>
                  <a:srgbClr val="000090"/>
                </a:solidFill>
                <a:latin typeface="Calibri"/>
                <a:cs typeface="Calibri"/>
              </a:rPr>
              <a:t>The project </a:t>
            </a:r>
            <a:r>
              <a:rPr lang="en-US" sz="2000" b="1" dirty="0">
                <a:solidFill>
                  <a:srgbClr val="000090"/>
                </a:solidFill>
                <a:latin typeface="Calibri"/>
                <a:cs typeface="Calibri"/>
              </a:rPr>
              <a:t>is developed in close collaboration with our colleagues from NOAA/EMC and NOAA/AOML/HRD to bring </a:t>
            </a:r>
            <a:r>
              <a:rPr lang="en-US" sz="2000" b="1" dirty="0" smtClean="0">
                <a:solidFill>
                  <a:srgbClr val="000090"/>
                </a:solidFill>
                <a:latin typeface="Calibri"/>
                <a:cs typeface="Calibri"/>
              </a:rPr>
              <a:t>together the HWRF </a:t>
            </a:r>
            <a:r>
              <a:rPr lang="en-US" sz="2000" b="1" dirty="0">
                <a:solidFill>
                  <a:srgbClr val="000090"/>
                </a:solidFill>
                <a:latin typeface="Calibri"/>
                <a:cs typeface="Calibri"/>
              </a:rPr>
              <a:t>forecasts </a:t>
            </a:r>
            <a:r>
              <a:rPr lang="en-US" sz="2000" b="1" dirty="0" smtClean="0">
                <a:solidFill>
                  <a:srgbClr val="000090"/>
                </a:solidFill>
                <a:latin typeface="Calibri"/>
                <a:cs typeface="Calibri"/>
              </a:rPr>
              <a:t>and </a:t>
            </a:r>
            <a:r>
              <a:rPr lang="en-US" sz="2000" b="1" dirty="0">
                <a:solidFill>
                  <a:srgbClr val="000090"/>
                </a:solidFill>
                <a:latin typeface="Calibri"/>
                <a:cs typeface="Calibri"/>
              </a:rPr>
              <a:t>the satellite </a:t>
            </a:r>
            <a:r>
              <a:rPr lang="en-US" sz="2000" b="1" dirty="0" smtClean="0">
                <a:solidFill>
                  <a:srgbClr val="000090"/>
                </a:solidFill>
                <a:latin typeface="Calibri"/>
                <a:cs typeface="Calibri"/>
              </a:rPr>
              <a:t>observations and to develop a set of on-line analysis tools.</a:t>
            </a:r>
          </a:p>
          <a:p>
            <a:pPr marL="0" indent="0">
              <a:buNone/>
              <a:defRPr/>
            </a:pPr>
            <a:r>
              <a:rPr lang="en-US" sz="2000" b="1" dirty="0">
                <a:solidFill>
                  <a:srgbClr val="3366FF"/>
                </a:solidFill>
                <a:latin typeface="Calibri"/>
                <a:cs typeface="Calibri"/>
              </a:rPr>
              <a:t>The main goal of </a:t>
            </a:r>
            <a:r>
              <a:rPr lang="en-US" sz="2000" b="1" dirty="0" smtClean="0">
                <a:solidFill>
                  <a:srgbClr val="3366FF"/>
                </a:solidFill>
                <a:latin typeface="Calibri"/>
                <a:cs typeface="Calibri"/>
              </a:rPr>
              <a:t>this </a:t>
            </a:r>
            <a:r>
              <a:rPr lang="en-US" sz="2000" b="1" dirty="0">
                <a:solidFill>
                  <a:srgbClr val="3366FF"/>
                </a:solidFill>
                <a:latin typeface="Calibri"/>
                <a:cs typeface="Calibri"/>
              </a:rPr>
              <a:t>presentation and feedback session is to engage operational hurricane forecasters and researchers to provide useful input into the capabilities of TCIS and to identify strengths and weaknesses that can be addressed in our next version. This feedback session will lead to a modified TCIS that will serve the needs of the Research and Operational communities</a:t>
            </a:r>
            <a:r>
              <a:rPr lang="en-US" sz="2000" dirty="0">
                <a:solidFill>
                  <a:srgbClr val="3366FF"/>
                </a:solidFill>
                <a:latin typeface="Calibri"/>
                <a:cs typeface="Calibri"/>
              </a:rPr>
              <a:t>.  </a:t>
            </a:r>
          </a:p>
          <a:p>
            <a:pPr marL="0" indent="0">
              <a:buFontTx/>
              <a:buNone/>
              <a:defRPr/>
            </a:pPr>
            <a:r>
              <a:rPr lang="en-US" sz="2000" b="1" dirty="0" smtClean="0">
                <a:solidFill>
                  <a:srgbClr val="3366FF"/>
                </a:solidFill>
                <a:latin typeface="Calibri"/>
                <a:cs typeface="Calibri"/>
              </a:rPr>
              <a:t> </a:t>
            </a:r>
          </a:p>
          <a:p>
            <a:pPr marL="0" indent="0">
              <a:buFontTx/>
              <a:buNone/>
              <a:defRPr/>
            </a:pPr>
            <a:endParaRPr lang="en-US" sz="2000" b="1" dirty="0" smtClean="0">
              <a:solidFill>
                <a:srgbClr val="3366FF"/>
              </a:solidFill>
              <a:latin typeface="Calibri"/>
              <a:cs typeface="Calibri"/>
            </a:endParaRPr>
          </a:p>
          <a:p>
            <a:pPr marL="0" indent="0">
              <a:buFontTx/>
              <a:buNone/>
              <a:defRPr/>
            </a:pPr>
            <a:endParaRPr lang="en-US" dirty="0">
              <a:solidFill>
                <a:srgbClr val="0000FF"/>
              </a:solidFill>
            </a:endParaRPr>
          </a:p>
        </p:txBody>
      </p:sp>
      <p:sp>
        <p:nvSpPr>
          <p:cNvPr id="5" name="TextBox 4"/>
          <p:cNvSpPr txBox="1"/>
          <p:nvPr/>
        </p:nvSpPr>
        <p:spPr>
          <a:xfrm>
            <a:off x="961968" y="0"/>
            <a:ext cx="8182032" cy="840230"/>
          </a:xfrm>
          <a:prstGeom prst="rect">
            <a:avLst/>
          </a:prstGeom>
          <a:noFill/>
        </p:spPr>
        <p:txBody>
          <a:bodyPr lIns="91439" rIns="91439">
            <a:spAutoFit/>
          </a:bodyPr>
          <a:lstStyle/>
          <a:p>
            <a:pPr algn="ctr">
              <a:lnSpc>
                <a:spcPct val="90000"/>
              </a:lnSpc>
              <a:spcAft>
                <a:spcPts val="600"/>
              </a:spcAft>
              <a:defRPr/>
            </a:pPr>
            <a:r>
              <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charset="0"/>
                <a:cs typeface="Calibri" charset="0"/>
              </a:rPr>
              <a:t>The JPL TCIS – Tropical Cyclone Information System</a:t>
            </a:r>
          </a:p>
          <a:p>
            <a:pPr algn="ctr">
              <a:lnSpc>
                <a:spcPct val="90000"/>
              </a:lnSpc>
              <a:spcAft>
                <a:spcPts val="600"/>
              </a:spcAft>
              <a:defRPr/>
            </a:pPr>
            <a:r>
              <a:rPr lang="en-US" sz="2400" b="1" dirty="0">
                <a:ln w="1905"/>
                <a:solidFill>
                  <a:srgbClr val="FF0000"/>
                </a:solidFill>
                <a:effectLst>
                  <a:innerShdw blurRad="69850" dist="43180" dir="5400000">
                    <a:srgbClr val="000000">
                      <a:alpha val="65000"/>
                    </a:srgbClr>
                  </a:innerShdw>
                </a:effectLst>
                <a:latin typeface="Calibri" charset="0"/>
                <a:cs typeface="Calibri" charset="0"/>
              </a:rPr>
              <a:t>http://</a:t>
            </a:r>
            <a:r>
              <a:rPr lang="en-US" sz="2400" b="1" dirty="0" err="1">
                <a:ln w="1905"/>
                <a:solidFill>
                  <a:srgbClr val="FF0000"/>
                </a:solidFill>
                <a:effectLst>
                  <a:innerShdw blurRad="69850" dist="43180" dir="5400000">
                    <a:srgbClr val="000000">
                      <a:alpha val="65000"/>
                    </a:srgbClr>
                  </a:innerShdw>
                </a:effectLst>
                <a:latin typeface="Calibri" charset="0"/>
                <a:cs typeface="Calibri" charset="0"/>
              </a:rPr>
              <a:t>tropicalcyclone.jpl.nasa.gov</a:t>
            </a:r>
            <a:r>
              <a:rPr lang="en-US" sz="2400" b="1" dirty="0">
                <a:ln w="1905"/>
                <a:solidFill>
                  <a:srgbClr val="FF0000"/>
                </a:solidFill>
                <a:effectLst>
                  <a:innerShdw blurRad="69850" dist="43180" dir="5400000">
                    <a:srgbClr val="000000">
                      <a:alpha val="65000"/>
                    </a:srgbClr>
                  </a:innerShdw>
                </a:effectLst>
                <a:latin typeface="Calibri" charset="0"/>
                <a:cs typeface="Calibri" charset="0"/>
              </a:rPr>
              <a:t>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2325" y="263810"/>
            <a:ext cx="7685087" cy="623888"/>
          </a:xfrm>
        </p:spPr>
        <p:txBody>
          <a:bodyPr>
            <a:normAutofit/>
          </a:bodyPr>
          <a:lstStyle/>
          <a:p>
            <a:pPr>
              <a:defRPr/>
            </a:pPr>
            <a:r>
              <a:rPr lang="en-US" sz="2667" dirty="0" smtClean="0"/>
              <a:t>Storms in 3D (2010)</a:t>
            </a:r>
            <a:endParaRPr lang="en-US" dirty="0"/>
          </a:p>
        </p:txBody>
      </p:sp>
      <p:pic>
        <p:nvPicPr>
          <p:cNvPr id="20482" name="Picture 4" descr="GRIP_Overview.tif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975" y="804684"/>
            <a:ext cx="9036050" cy="6053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9289451"/>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658091"/>
            <a:ext cx="9144000" cy="6199909"/>
          </a:xfrm>
          <a:prstGeom prst="rect">
            <a:avLst/>
          </a:prstGeom>
        </p:spPr>
      </p:pic>
      <p:sp>
        <p:nvSpPr>
          <p:cNvPr id="5" name="Title 1"/>
          <p:cNvSpPr>
            <a:spLocks noGrp="1"/>
          </p:cNvSpPr>
          <p:nvPr>
            <p:ph type="title"/>
          </p:nvPr>
        </p:nvSpPr>
        <p:spPr>
          <a:xfrm>
            <a:off x="962937" y="166860"/>
            <a:ext cx="7685087" cy="623888"/>
          </a:xfrm>
        </p:spPr>
        <p:txBody>
          <a:bodyPr>
            <a:normAutofit/>
          </a:bodyPr>
          <a:lstStyle/>
          <a:p>
            <a:pPr>
              <a:defRPr/>
            </a:pPr>
            <a:r>
              <a:rPr lang="en-US" sz="2667" dirty="0" smtClean="0"/>
              <a:t>Storms in 3D</a:t>
            </a:r>
            <a:endParaRPr lang="en-US" dirty="0"/>
          </a:p>
        </p:txBody>
      </p:sp>
    </p:spTree>
    <p:extLst>
      <p:ext uri="{BB962C8B-B14F-4D97-AF65-F5344CB8AC3E}">
        <p14:creationId xmlns:p14="http://schemas.microsoft.com/office/powerpoint/2010/main" val="2825152521"/>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15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325563"/>
            <a:ext cx="9144000" cy="553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Box 12"/>
          <p:cNvSpPr txBox="1">
            <a:spLocks noChangeArrowheads="1"/>
          </p:cNvSpPr>
          <p:nvPr/>
        </p:nvSpPr>
        <p:spPr bwMode="auto">
          <a:xfrm>
            <a:off x="754342" y="-9525"/>
            <a:ext cx="8483322" cy="1015663"/>
          </a:xfrm>
          <a:prstGeom prst="rect">
            <a:avLst/>
          </a:prstGeom>
          <a:solidFill>
            <a:schemeClr val="bg1">
              <a:lumMod val="95000"/>
            </a:schemeClr>
          </a:solidFill>
          <a:ln>
            <a:noFill/>
          </a:ln>
        </p:spPr>
        <p:txBody>
          <a:bodyPr lIns="91438" rIns="91438">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defRPr/>
            </a:pP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charset="0"/>
                <a:cs typeface="Calibri" charset="0"/>
              </a:rPr>
              <a:t>HS3 Portal – NRT in 2012-14, Atlantic </a:t>
            </a:r>
            <a:r>
              <a:rPr lang="en-US" sz="2000" b="1" dirty="0" smtClean="0">
                <a:solidFill>
                  <a:srgbClr val="FF0000"/>
                </a:solidFill>
                <a:latin typeface="Calibri" charset="0"/>
                <a:cs typeface="Calibri" charset="0"/>
              </a:rPr>
              <a:t>(http://tropicalcyclone.jpl.nasa.gov/hs3)</a:t>
            </a:r>
          </a:p>
          <a:p>
            <a:pPr eaLnBrk="1" hangingPunct="1">
              <a:defRPr/>
            </a:pP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 thermodynamics from AIRS – </a:t>
            </a:r>
            <a:r>
              <a:rPr lang="en-US" sz="2000" b="1" dirty="0" smtClean="0">
                <a:ln w="1905"/>
                <a:solidFill>
                  <a:srgbClr val="FF0000"/>
                </a:solidFill>
                <a:effectLst>
                  <a:innerShdw blurRad="69850" dist="43180" dir="5400000">
                    <a:srgbClr val="000000">
                      <a:alpha val="65000"/>
                    </a:srgbClr>
                  </a:innerShdw>
                </a:effectLst>
              </a:rPr>
              <a:t>Evaluation of the Environment</a:t>
            </a:r>
          </a:p>
          <a:p>
            <a:pPr eaLnBrk="1" hangingPunct="1">
              <a:defRPr/>
            </a:pPr>
            <a:r>
              <a:rPr lang="en-US" sz="2000" b="1" dirty="0" smtClean="0">
                <a:solidFill>
                  <a:srgbClr val="FF0000"/>
                </a:solidFill>
              </a:rPr>
              <a:t>-</a:t>
            </a:r>
          </a:p>
        </p:txBody>
      </p:sp>
      <p:sp>
        <p:nvSpPr>
          <p:cNvPr id="9" name="Oval 8"/>
          <p:cNvSpPr/>
          <p:nvPr/>
        </p:nvSpPr>
        <p:spPr>
          <a:xfrm>
            <a:off x="7354888" y="3689350"/>
            <a:ext cx="1258887" cy="881063"/>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21508"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70050" y="5367338"/>
            <a:ext cx="199390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Arrow Connector 6"/>
          <p:cNvCxnSpPr/>
          <p:nvPr/>
        </p:nvCxnSpPr>
        <p:spPr>
          <a:xfrm flipV="1">
            <a:off x="3140075" y="5035550"/>
            <a:ext cx="303213" cy="5461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21510"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61163" y="676275"/>
            <a:ext cx="2382837" cy="169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Straight Arrow Connector 16"/>
          <p:cNvCxnSpPr/>
          <p:nvPr/>
        </p:nvCxnSpPr>
        <p:spPr>
          <a:xfrm flipH="1">
            <a:off x="7018338" y="2128838"/>
            <a:ext cx="930275" cy="11017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21512" name="Picture 1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27450" y="768350"/>
            <a:ext cx="2476500" cy="175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2" name="Straight Arrow Connector 21"/>
          <p:cNvCxnSpPr/>
          <p:nvPr/>
        </p:nvCxnSpPr>
        <p:spPr>
          <a:xfrm>
            <a:off x="4595813" y="2357438"/>
            <a:ext cx="246062" cy="2833687"/>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1514" name="TextBox 18"/>
          <p:cNvSpPr txBox="1">
            <a:spLocks noChangeArrowheads="1"/>
          </p:cNvSpPr>
          <p:nvPr/>
        </p:nvSpPr>
        <p:spPr bwMode="auto">
          <a:xfrm>
            <a:off x="6899275" y="1773238"/>
            <a:ext cx="13700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200" b="1"/>
              <a:t>Signatures of subsidence</a:t>
            </a:r>
          </a:p>
        </p:txBody>
      </p:sp>
      <p:sp>
        <p:nvSpPr>
          <p:cNvPr id="21515" name="TextBox 26"/>
          <p:cNvSpPr txBox="1">
            <a:spLocks noChangeArrowheads="1"/>
          </p:cNvSpPr>
          <p:nvPr/>
        </p:nvSpPr>
        <p:spPr bwMode="auto">
          <a:xfrm>
            <a:off x="3935413" y="1933575"/>
            <a:ext cx="13700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200" b="1"/>
              <a:t>The moist layer is not very deep</a:t>
            </a:r>
          </a:p>
        </p:txBody>
      </p:sp>
      <p:pic>
        <p:nvPicPr>
          <p:cNvPr id="21516" name="Picture 20"/>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140450" y="5272088"/>
            <a:ext cx="2192338"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8" name="Straight Arrow Connector 27"/>
          <p:cNvCxnSpPr/>
          <p:nvPr/>
        </p:nvCxnSpPr>
        <p:spPr>
          <a:xfrm flipH="1" flipV="1">
            <a:off x="5554663" y="5008563"/>
            <a:ext cx="841375" cy="6191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1518" name="TextBox 32"/>
          <p:cNvSpPr txBox="1">
            <a:spLocks noChangeArrowheads="1"/>
          </p:cNvSpPr>
          <p:nvPr/>
        </p:nvSpPr>
        <p:spPr bwMode="auto">
          <a:xfrm>
            <a:off x="6302375" y="6218238"/>
            <a:ext cx="13700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200" b="1"/>
              <a:t>Deep moist layer</a:t>
            </a:r>
          </a:p>
        </p:txBody>
      </p:sp>
      <p:sp>
        <p:nvSpPr>
          <p:cNvPr id="34" name="Oval 33"/>
          <p:cNvSpPr/>
          <p:nvPr/>
        </p:nvSpPr>
        <p:spPr>
          <a:xfrm>
            <a:off x="84138" y="4284663"/>
            <a:ext cx="1258887" cy="465137"/>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5" name="Oval 34"/>
          <p:cNvSpPr/>
          <p:nvPr/>
        </p:nvSpPr>
        <p:spPr>
          <a:xfrm>
            <a:off x="93663" y="5983288"/>
            <a:ext cx="1258887" cy="465137"/>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21521" name="Picture 30"/>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74675" y="608013"/>
            <a:ext cx="2446338"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1" name="Straight Arrow Connector 40"/>
          <p:cNvCxnSpPr/>
          <p:nvPr/>
        </p:nvCxnSpPr>
        <p:spPr>
          <a:xfrm>
            <a:off x="2432050" y="2187575"/>
            <a:ext cx="665163" cy="217963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9" name="Group 1"/>
          <p:cNvGrpSpPr>
            <a:grpSpLocks/>
          </p:cNvGrpSpPr>
          <p:nvPr/>
        </p:nvGrpSpPr>
        <p:grpSpPr bwMode="auto">
          <a:xfrm>
            <a:off x="0" y="-9525"/>
            <a:ext cx="9237663" cy="6867525"/>
            <a:chOff x="0" y="-9525"/>
            <a:chExt cx="9237664" cy="6867525"/>
          </a:xfrm>
        </p:grpSpPr>
        <p:pic>
          <p:nvPicPr>
            <p:cNvPr id="22530"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296988"/>
              <a:ext cx="9144000" cy="556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Box 12"/>
            <p:cNvSpPr txBox="1">
              <a:spLocks noChangeArrowheads="1"/>
            </p:cNvSpPr>
            <p:nvPr/>
          </p:nvSpPr>
          <p:spPr bwMode="auto">
            <a:xfrm>
              <a:off x="754342" y="-9525"/>
              <a:ext cx="8483322" cy="1015663"/>
            </a:xfrm>
            <a:prstGeom prst="rect">
              <a:avLst/>
            </a:prstGeom>
            <a:solidFill>
              <a:schemeClr val="bg1">
                <a:lumMod val="95000"/>
              </a:schemeClr>
            </a:solidFill>
            <a:ln>
              <a:noFill/>
            </a:ln>
          </p:spPr>
          <p:txBody>
            <a:bodyPr lIns="91438" rIns="91438">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defRPr/>
              </a:pP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charset="0"/>
                  <a:cs typeface="Calibri" charset="0"/>
                </a:rPr>
                <a:t>HS3 Portal – NRT in 2012-14, Atlantic </a:t>
              </a:r>
              <a:r>
                <a:rPr lang="en-US" sz="2000" b="1" dirty="0" smtClean="0">
                  <a:solidFill>
                    <a:srgbClr val="FF0000"/>
                  </a:solidFill>
                  <a:latin typeface="Calibri" charset="0"/>
                  <a:cs typeface="Calibri" charset="0"/>
                </a:rPr>
                <a:t>(http://tropicalcyclone.jpl.nasa.gov/hs3)</a:t>
              </a:r>
            </a:p>
            <a:p>
              <a:pPr eaLnBrk="1" hangingPunct="1">
                <a:defRPr/>
              </a:pP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 thermodynamics from AIRS and the AOT from MODIS</a:t>
              </a:r>
            </a:p>
            <a:p>
              <a:pPr eaLnBrk="1" hangingPunct="1">
                <a:defRPr/>
              </a:pPr>
              <a:r>
                <a:rPr lang="en-US" sz="2000" b="1" dirty="0" smtClean="0">
                  <a:solidFill>
                    <a:srgbClr val="FF0000"/>
                  </a:solidFill>
                </a:rPr>
                <a:t>-</a:t>
              </a:r>
            </a:p>
          </p:txBody>
        </p:sp>
        <p:sp>
          <p:nvSpPr>
            <p:cNvPr id="9" name="Oval 8"/>
            <p:cNvSpPr/>
            <p:nvPr/>
          </p:nvSpPr>
          <p:spPr>
            <a:xfrm>
              <a:off x="7354889" y="3689350"/>
              <a:ext cx="1258887" cy="881063"/>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22533"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70050" y="5367338"/>
              <a:ext cx="199390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Arrow Connector 6"/>
            <p:cNvCxnSpPr/>
            <p:nvPr/>
          </p:nvCxnSpPr>
          <p:spPr>
            <a:xfrm flipV="1">
              <a:off x="3140075" y="5035550"/>
              <a:ext cx="303213" cy="5461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22535"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61163" y="676275"/>
              <a:ext cx="2382837" cy="169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Straight Arrow Connector 16"/>
            <p:cNvCxnSpPr/>
            <p:nvPr/>
          </p:nvCxnSpPr>
          <p:spPr>
            <a:xfrm flipH="1">
              <a:off x="7018339" y="2128838"/>
              <a:ext cx="930275" cy="11017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22537" name="Picture 1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27450" y="768350"/>
              <a:ext cx="2476500" cy="175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2" name="Straight Arrow Connector 21"/>
            <p:cNvCxnSpPr/>
            <p:nvPr/>
          </p:nvCxnSpPr>
          <p:spPr>
            <a:xfrm>
              <a:off x="4595813" y="2357438"/>
              <a:ext cx="246062" cy="2833687"/>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2539" name="TextBox 18"/>
            <p:cNvSpPr txBox="1">
              <a:spLocks noChangeArrowheads="1"/>
            </p:cNvSpPr>
            <p:nvPr/>
          </p:nvSpPr>
          <p:spPr bwMode="auto">
            <a:xfrm>
              <a:off x="6899275" y="1773238"/>
              <a:ext cx="13700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200" b="1"/>
                <a:t>Signatures of subsidence</a:t>
              </a:r>
            </a:p>
          </p:txBody>
        </p:sp>
        <p:sp>
          <p:nvSpPr>
            <p:cNvPr id="22540" name="TextBox 26"/>
            <p:cNvSpPr txBox="1">
              <a:spLocks noChangeArrowheads="1"/>
            </p:cNvSpPr>
            <p:nvPr/>
          </p:nvSpPr>
          <p:spPr bwMode="auto">
            <a:xfrm>
              <a:off x="3935413" y="1933575"/>
              <a:ext cx="13700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200" b="1"/>
                <a:t>The moist layer is not very deep</a:t>
              </a:r>
            </a:p>
          </p:txBody>
        </p:sp>
        <p:pic>
          <p:nvPicPr>
            <p:cNvPr id="22541" name="Picture 20"/>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140450" y="5272088"/>
              <a:ext cx="2192338"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8" name="Straight Arrow Connector 27"/>
            <p:cNvCxnSpPr/>
            <p:nvPr/>
          </p:nvCxnSpPr>
          <p:spPr>
            <a:xfrm flipH="1" flipV="1">
              <a:off x="5554664" y="5008563"/>
              <a:ext cx="841375" cy="61912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2543" name="TextBox 32"/>
            <p:cNvSpPr txBox="1">
              <a:spLocks noChangeArrowheads="1"/>
            </p:cNvSpPr>
            <p:nvPr/>
          </p:nvSpPr>
          <p:spPr bwMode="auto">
            <a:xfrm>
              <a:off x="6302375" y="6218238"/>
              <a:ext cx="13700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200" b="1"/>
                <a:t>Deep moist layer</a:t>
              </a:r>
            </a:p>
          </p:txBody>
        </p:sp>
        <p:sp>
          <p:nvSpPr>
            <p:cNvPr id="34" name="Oval 33"/>
            <p:cNvSpPr/>
            <p:nvPr/>
          </p:nvSpPr>
          <p:spPr>
            <a:xfrm>
              <a:off x="84138" y="4284663"/>
              <a:ext cx="1258887" cy="920750"/>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5" name="Oval 34"/>
            <p:cNvSpPr/>
            <p:nvPr/>
          </p:nvSpPr>
          <p:spPr>
            <a:xfrm>
              <a:off x="93663" y="5983288"/>
              <a:ext cx="1258887" cy="465137"/>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22546" name="Picture 30"/>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74675" y="608013"/>
              <a:ext cx="2446338"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1" name="Straight Arrow Connector 40"/>
            <p:cNvCxnSpPr/>
            <p:nvPr/>
          </p:nvCxnSpPr>
          <p:spPr>
            <a:xfrm>
              <a:off x="2432050" y="2187575"/>
              <a:ext cx="665163" cy="217963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3" name="Group 1"/>
          <p:cNvGrpSpPr>
            <a:grpSpLocks/>
          </p:cNvGrpSpPr>
          <p:nvPr/>
        </p:nvGrpSpPr>
        <p:grpSpPr bwMode="auto">
          <a:xfrm>
            <a:off x="0" y="-9525"/>
            <a:ext cx="9237663" cy="6867525"/>
            <a:chOff x="0" y="-9525"/>
            <a:chExt cx="9237664" cy="6867525"/>
          </a:xfrm>
        </p:grpSpPr>
        <p:pic>
          <p:nvPicPr>
            <p:cNvPr id="23554"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493838"/>
              <a:ext cx="9144000" cy="536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Box 12"/>
            <p:cNvSpPr txBox="1">
              <a:spLocks noChangeArrowheads="1"/>
            </p:cNvSpPr>
            <p:nvPr/>
          </p:nvSpPr>
          <p:spPr bwMode="auto">
            <a:xfrm>
              <a:off x="0" y="-9525"/>
              <a:ext cx="9237664" cy="1600438"/>
            </a:xfrm>
            <a:prstGeom prst="rect">
              <a:avLst/>
            </a:prstGeom>
            <a:solidFill>
              <a:schemeClr val="bg1">
                <a:lumMod val="95000"/>
              </a:schemeClr>
            </a:solidFill>
            <a:ln>
              <a:noFill/>
            </a:ln>
          </p:spPr>
          <p:txBody>
            <a:bodyPr lIns="91438" rIns="91438">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defRPr/>
              </a:pP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charset="0"/>
                  <a:cs typeface="Calibri" charset="0"/>
                </a:rPr>
                <a:t>HS3 Portal – NRT in 2012-14, Atlantic </a:t>
              </a:r>
              <a:r>
                <a:rPr lang="en-US" sz="2000" b="1" dirty="0" smtClean="0">
                  <a:solidFill>
                    <a:srgbClr val="FF0000"/>
                  </a:solidFill>
                  <a:latin typeface="Calibri" charset="0"/>
                  <a:cs typeface="Calibri" charset="0"/>
                </a:rPr>
                <a:t>(http://tropicalcyclone.jpl.nasa.gov/hs3)</a:t>
              </a:r>
            </a:p>
            <a:p>
              <a:pPr eaLnBrk="1" hangingPunct="1">
                <a:defRPr/>
              </a:pPr>
              <a:r>
                <a:rPr lang="en-US" sz="2000" b="1" dirty="0" smtClean="0">
                  <a:ln w="1905"/>
                  <a:solidFill>
                    <a:srgbClr val="FF0000"/>
                  </a:solidFill>
                  <a:effectLst>
                    <a:innerShdw blurRad="69850" dist="43180" dir="5400000">
                      <a:srgbClr val="000000">
                        <a:alpha val="65000"/>
                      </a:srgbClr>
                    </a:innerShdw>
                  </a:effectLst>
                </a:rPr>
                <a:t>Bringing models and observations together:</a:t>
              </a:r>
            </a:p>
            <a:p>
              <a:pPr eaLnBrk="1" hangingPunct="1">
                <a:defRPr/>
              </a:pPr>
              <a:r>
                <a:rPr lang="en-US" sz="2000" b="1" dirty="0" smtClean="0">
                  <a:solidFill>
                    <a:srgbClr val="000090"/>
                  </a:solidFill>
                </a:rPr>
                <a:t> </a:t>
              </a:r>
              <a:r>
                <a:rPr lang="en-US" sz="2000" b="1" dirty="0" smtClean="0">
                  <a:solidFill>
                    <a:schemeClr val="accent6"/>
                  </a:solidFill>
                </a:rPr>
                <a:t>- </a:t>
              </a:r>
              <a:r>
                <a:rPr lang="en-US" sz="1800" b="1" dirty="0" smtClean="0">
                  <a:solidFill>
                    <a:schemeClr val="accent6"/>
                  </a:solidFill>
                </a:rPr>
                <a:t>Is the dry air in the environment (low TPW, from satellite observations) entering the storm ??? </a:t>
              </a:r>
            </a:p>
            <a:p>
              <a:pPr eaLnBrk="1" hangingPunct="1">
                <a:defRPr/>
              </a:pPr>
              <a:r>
                <a:rPr lang="en-US" sz="2000" b="1" dirty="0" smtClean="0">
                  <a:solidFill>
                    <a:schemeClr val="accent6"/>
                  </a:solidFill>
                </a:rPr>
                <a:t> - It does not appear so looking at the midlevel flow from the model.</a:t>
              </a:r>
            </a:p>
          </p:txBody>
        </p:sp>
        <p:sp>
          <p:nvSpPr>
            <p:cNvPr id="9" name="Oval 8"/>
            <p:cNvSpPr/>
            <p:nvPr/>
          </p:nvSpPr>
          <p:spPr>
            <a:xfrm>
              <a:off x="7596189" y="4700588"/>
              <a:ext cx="1258887" cy="319087"/>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Oval 9"/>
            <p:cNvSpPr/>
            <p:nvPr/>
          </p:nvSpPr>
          <p:spPr>
            <a:xfrm>
              <a:off x="7542214" y="3452813"/>
              <a:ext cx="1174750" cy="406400"/>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 name="Oval 15"/>
            <p:cNvSpPr/>
            <p:nvPr/>
          </p:nvSpPr>
          <p:spPr>
            <a:xfrm>
              <a:off x="0" y="5189538"/>
              <a:ext cx="1260475" cy="4064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7" name="Straight Arrow Connector 6"/>
            <p:cNvCxnSpPr/>
            <p:nvPr/>
          </p:nvCxnSpPr>
          <p:spPr>
            <a:xfrm>
              <a:off x="2020888" y="933450"/>
              <a:ext cx="1693862" cy="431958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H="1">
              <a:off x="4535488" y="1495425"/>
              <a:ext cx="1528762" cy="2324100"/>
            </a:xfrm>
            <a:prstGeom prst="straightConnector1">
              <a:avLst/>
            </a:prstGeom>
            <a:ln>
              <a:solidFill>
                <a:schemeClr val="accent1"/>
              </a:solidFill>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a:endCxn id="9" idx="1"/>
            </p:cNvCxnSpPr>
            <p:nvPr/>
          </p:nvCxnSpPr>
          <p:spPr>
            <a:xfrm>
              <a:off x="6056314" y="1485900"/>
              <a:ext cx="1724025" cy="3260725"/>
            </a:xfrm>
            <a:prstGeom prst="straightConnector1">
              <a:avLst/>
            </a:prstGeom>
            <a:ln>
              <a:solidFill>
                <a:schemeClr val="accent1"/>
              </a:solidFill>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flipH="1">
              <a:off x="890588" y="923925"/>
              <a:ext cx="1147762" cy="428625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TextBox 12"/>
          <p:cNvSpPr txBox="1">
            <a:spLocks noChangeArrowheads="1"/>
          </p:cNvSpPr>
          <p:nvPr/>
        </p:nvSpPr>
        <p:spPr bwMode="auto">
          <a:xfrm>
            <a:off x="754342" y="-9525"/>
            <a:ext cx="8389658" cy="707886"/>
          </a:xfrm>
          <a:prstGeom prst="rect">
            <a:avLst/>
          </a:prstGeom>
          <a:solidFill>
            <a:schemeClr val="bg1">
              <a:lumMod val="95000"/>
            </a:schemeClr>
          </a:solidFill>
          <a:ln>
            <a:noFill/>
          </a:ln>
        </p:spPr>
        <p:txBody>
          <a:bodyPr lIns="91438" rIns="91438">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defRPr/>
            </a:pP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Understanding what is this structure in the model – Tim Dunkerton called it </a:t>
            </a:r>
            <a:r>
              <a:rPr lang="en-US" sz="2000" dirty="0" smtClean="0"/>
              <a:t>"</a:t>
            </a:r>
            <a:r>
              <a:rPr lang="en-US" sz="2000" dirty="0"/>
              <a:t>leopard's fur" pattern in </a:t>
            </a:r>
            <a:r>
              <a:rPr lang="en-US" sz="2000" dirty="0" smtClean="0"/>
              <a:t>ECMWF </a:t>
            </a:r>
            <a:r>
              <a:rPr lang="en-US" sz="2000" dirty="0"/>
              <a:t>RH in the boundary layer</a:t>
            </a:r>
            <a:endParaRPr lang="en-US" sz="2000" b="1" dirty="0" smtClean="0">
              <a:solidFill>
                <a:srgbClr val="FF0000"/>
              </a:solidFill>
            </a:endParaRPr>
          </a:p>
        </p:txBody>
      </p:sp>
      <p:pic>
        <p:nvPicPr>
          <p:cNvPr id="24578" name="Picture 3" descr="2014_08_11_12Z_modelRH_EC925relative_12hForecast.tif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892175"/>
            <a:ext cx="9144000" cy="596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Oval 22"/>
          <p:cNvSpPr/>
          <p:nvPr/>
        </p:nvSpPr>
        <p:spPr>
          <a:xfrm>
            <a:off x="7354888" y="3748088"/>
            <a:ext cx="1258887" cy="428625"/>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 name="Oval 23"/>
          <p:cNvSpPr/>
          <p:nvPr/>
        </p:nvSpPr>
        <p:spPr>
          <a:xfrm>
            <a:off x="7408863" y="4883150"/>
            <a:ext cx="1258887" cy="277813"/>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TextBox 12"/>
          <p:cNvSpPr txBox="1">
            <a:spLocks noChangeArrowheads="1"/>
          </p:cNvSpPr>
          <p:nvPr/>
        </p:nvSpPr>
        <p:spPr bwMode="auto">
          <a:xfrm>
            <a:off x="754342" y="-9525"/>
            <a:ext cx="8389658" cy="707886"/>
          </a:xfrm>
          <a:prstGeom prst="rect">
            <a:avLst/>
          </a:prstGeom>
          <a:solidFill>
            <a:schemeClr val="bg1">
              <a:lumMod val="95000"/>
            </a:schemeClr>
          </a:solidFill>
          <a:ln>
            <a:noFill/>
          </a:ln>
        </p:spPr>
        <p:txBody>
          <a:bodyPr lIns="91438" rIns="91438">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defRPr/>
            </a:pP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Understanding what is this structure in the model – Tim Dunkerton called it </a:t>
            </a:r>
            <a:r>
              <a:rPr lang="en-US" sz="2000" dirty="0" smtClean="0"/>
              <a:t>"</a:t>
            </a:r>
            <a:r>
              <a:rPr lang="en-US" sz="2000" dirty="0"/>
              <a:t>leopard's fur" pattern in </a:t>
            </a:r>
            <a:r>
              <a:rPr lang="en-US" sz="2000" dirty="0" smtClean="0"/>
              <a:t>ECMWF </a:t>
            </a:r>
            <a:r>
              <a:rPr lang="en-US" sz="2000" dirty="0"/>
              <a:t>RH in the boundary layer</a:t>
            </a:r>
            <a:endParaRPr lang="en-US" sz="2000" b="1" dirty="0" smtClean="0">
              <a:solidFill>
                <a:srgbClr val="FF0000"/>
              </a:solidFill>
            </a:endParaRPr>
          </a:p>
        </p:txBody>
      </p:sp>
      <p:pic>
        <p:nvPicPr>
          <p:cNvPr id="25602"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892175"/>
            <a:ext cx="9144000" cy="596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Oval 22"/>
          <p:cNvSpPr/>
          <p:nvPr/>
        </p:nvSpPr>
        <p:spPr>
          <a:xfrm>
            <a:off x="7354888" y="3748088"/>
            <a:ext cx="1258887" cy="428625"/>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 name="Oval 23"/>
          <p:cNvSpPr/>
          <p:nvPr/>
        </p:nvSpPr>
        <p:spPr>
          <a:xfrm>
            <a:off x="119063" y="4954588"/>
            <a:ext cx="722312" cy="277812"/>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Oval 5"/>
          <p:cNvSpPr/>
          <p:nvPr/>
        </p:nvSpPr>
        <p:spPr>
          <a:xfrm>
            <a:off x="933450" y="4370388"/>
            <a:ext cx="795338" cy="947737"/>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606" name="TextBox 1"/>
          <p:cNvSpPr txBox="1">
            <a:spLocks noChangeArrowheads="1"/>
          </p:cNvSpPr>
          <p:nvPr/>
        </p:nvSpPr>
        <p:spPr bwMode="auto">
          <a:xfrm>
            <a:off x="942975" y="5378450"/>
            <a:ext cx="13684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400" b="1">
                <a:solidFill>
                  <a:schemeClr val="accent1"/>
                </a:solidFill>
              </a:rPr>
              <a:t>Transparency Sliders</a:t>
            </a:r>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892175"/>
            <a:ext cx="9144000" cy="596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Box 12"/>
          <p:cNvSpPr txBox="1">
            <a:spLocks noChangeArrowheads="1"/>
          </p:cNvSpPr>
          <p:nvPr/>
        </p:nvSpPr>
        <p:spPr bwMode="auto">
          <a:xfrm>
            <a:off x="0" y="-9525"/>
            <a:ext cx="9144000" cy="1508105"/>
          </a:xfrm>
          <a:prstGeom prst="rect">
            <a:avLst/>
          </a:prstGeom>
          <a:solidFill>
            <a:schemeClr val="bg1">
              <a:lumMod val="95000"/>
            </a:schemeClr>
          </a:solidFill>
          <a:ln>
            <a:noFill/>
          </a:ln>
        </p:spPr>
        <p:txBody>
          <a:bodyPr lIns="91438" rIns="91438">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defRPr/>
            </a:pP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Understanding what is this structure in the model?</a:t>
            </a:r>
          </a:p>
          <a:p>
            <a:pPr eaLnBrk="1" hangingPunct="1">
              <a:defRPr/>
            </a:pPr>
            <a:r>
              <a:rPr lang="en-US" sz="1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Tim Dunkerton called it </a:t>
            </a:r>
            <a:r>
              <a:rPr lang="en-US" sz="1800" dirty="0" smtClean="0"/>
              <a:t>"</a:t>
            </a:r>
            <a:r>
              <a:rPr lang="en-US" sz="1800" dirty="0"/>
              <a:t>leopard's fur" pattern in </a:t>
            </a:r>
            <a:r>
              <a:rPr lang="en-US" sz="1800" dirty="0" smtClean="0"/>
              <a:t>ECMWF boundary layer RH</a:t>
            </a:r>
          </a:p>
          <a:p>
            <a:pPr>
              <a:defRPr/>
            </a:pPr>
            <a:r>
              <a:rPr lang="en-US" sz="1800" dirty="0" smtClean="0"/>
              <a:t>The model/</a:t>
            </a:r>
            <a:r>
              <a:rPr lang="en-US" sz="1800" dirty="0" err="1" smtClean="0"/>
              <a:t>obs</a:t>
            </a:r>
            <a:r>
              <a:rPr lang="en-US" sz="1800" dirty="0" smtClean="0"/>
              <a:t> overlay collaborates his suggestion </a:t>
            </a:r>
            <a:r>
              <a:rPr lang="en-US" sz="1800" dirty="0"/>
              <a:t>that </a:t>
            </a:r>
            <a:r>
              <a:rPr lang="en-US" sz="1800" dirty="0" smtClean="0"/>
              <a:t>“shallow </a:t>
            </a:r>
            <a:r>
              <a:rPr lang="en-US" sz="1800" dirty="0"/>
              <a:t>overturning circulations are responsible for </a:t>
            </a:r>
            <a:r>
              <a:rPr lang="en-US" sz="1800" dirty="0" err="1"/>
              <a:t>vorticity</a:t>
            </a:r>
            <a:r>
              <a:rPr lang="en-US" sz="1800" dirty="0"/>
              <a:t> and </a:t>
            </a:r>
            <a:r>
              <a:rPr lang="en-US" sz="1800" dirty="0" smtClean="0"/>
              <a:t>RH anomalies </a:t>
            </a:r>
            <a:r>
              <a:rPr lang="en-US" sz="1800" dirty="0"/>
              <a:t>alike in these </a:t>
            </a:r>
            <a:r>
              <a:rPr lang="en-US" sz="1800" dirty="0" smtClean="0"/>
              <a:t>regions”. </a:t>
            </a:r>
            <a:r>
              <a:rPr lang="en-US" sz="1800" dirty="0"/>
              <a:t> The </a:t>
            </a:r>
            <a:r>
              <a:rPr lang="en-US" sz="1800" dirty="0" err="1"/>
              <a:t>Sc</a:t>
            </a:r>
            <a:r>
              <a:rPr lang="en-US" sz="1800" dirty="0"/>
              <a:t> in the visible imagery are well correlated with the model's RH and </a:t>
            </a:r>
            <a:r>
              <a:rPr lang="en-US" sz="1800" dirty="0" err="1"/>
              <a:t>vorticity</a:t>
            </a:r>
            <a:r>
              <a:rPr lang="en-US" sz="1800" dirty="0"/>
              <a:t> </a:t>
            </a:r>
            <a:r>
              <a:rPr lang="en-US" sz="1800" dirty="0" smtClean="0"/>
              <a:t>fields (not shown).  </a:t>
            </a:r>
            <a:endParaRPr lang="en-US" sz="1800" b="1" dirty="0" smtClean="0">
              <a:solidFill>
                <a:srgbClr val="FF0000"/>
              </a:solidFill>
            </a:endParaRPr>
          </a:p>
        </p:txBody>
      </p:sp>
      <p:sp>
        <p:nvSpPr>
          <p:cNvPr id="23" name="Oval 22"/>
          <p:cNvSpPr/>
          <p:nvPr/>
        </p:nvSpPr>
        <p:spPr>
          <a:xfrm>
            <a:off x="7354888" y="3748088"/>
            <a:ext cx="1258887" cy="428625"/>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 name="Oval 23"/>
          <p:cNvSpPr/>
          <p:nvPr/>
        </p:nvSpPr>
        <p:spPr>
          <a:xfrm>
            <a:off x="7408863" y="4883150"/>
            <a:ext cx="1258887" cy="277813"/>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Oval 5"/>
          <p:cNvSpPr/>
          <p:nvPr/>
        </p:nvSpPr>
        <p:spPr>
          <a:xfrm>
            <a:off x="119063" y="4954588"/>
            <a:ext cx="1562100" cy="277812"/>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342900" y="1119188"/>
            <a:ext cx="8586788" cy="4191000"/>
          </a:xfrm>
        </p:spPr>
        <p:txBody>
          <a:bodyPr/>
          <a:lstStyle/>
          <a:p>
            <a:pPr marL="457200" indent="-457200">
              <a:lnSpc>
                <a:spcPct val="150000"/>
              </a:lnSpc>
              <a:spcBef>
                <a:spcPts val="2375"/>
              </a:spcBef>
              <a:buFont typeface="Geneva" charset="0"/>
              <a:buAutoNum type="arabicPeriod"/>
              <a:defRPr/>
            </a:pPr>
            <a:r>
              <a:rPr lang="en-US" b="1" dirty="0">
                <a:solidFill>
                  <a:schemeClr val="accent2">
                    <a:lumMod val="20000"/>
                    <a:lumOff val="80000"/>
                  </a:schemeClr>
                </a:solidFill>
                <a:latin typeface="Geneva" charset="0"/>
                <a:ea typeface="ＭＳ Ｐゴシック" charset="0"/>
                <a:cs typeface="ＭＳ Ｐゴシック" charset="0"/>
              </a:rPr>
              <a:t>Bringing observations and models into a common analysis system and developing interactive visualization </a:t>
            </a:r>
            <a:r>
              <a:rPr lang="en-US" b="1" dirty="0" smtClean="0">
                <a:solidFill>
                  <a:schemeClr val="accent2">
                    <a:lumMod val="20000"/>
                    <a:lumOff val="80000"/>
                  </a:schemeClr>
                </a:solidFill>
                <a:latin typeface="Geneva" charset="0"/>
                <a:ea typeface="ＭＳ Ｐゴシック" charset="0"/>
                <a:cs typeface="ＭＳ Ｐゴシック" charset="0"/>
              </a:rPr>
              <a:t>tools.</a:t>
            </a:r>
          </a:p>
          <a:p>
            <a:pPr marL="457200" indent="-457200">
              <a:lnSpc>
                <a:spcPct val="150000"/>
              </a:lnSpc>
              <a:spcBef>
                <a:spcPts val="2375"/>
              </a:spcBef>
              <a:buFont typeface="Geneva" charset="0"/>
              <a:buAutoNum type="arabicPeriod"/>
              <a:defRPr/>
            </a:pPr>
            <a:r>
              <a:rPr lang="en-US" b="1" dirty="0" smtClean="0">
                <a:solidFill>
                  <a:srgbClr val="000090"/>
                </a:solidFill>
                <a:latin typeface="Geneva" charset="0"/>
                <a:ea typeface="ＭＳ Ｐゴシック" charset="0"/>
                <a:cs typeface="ＭＳ Ｐゴシック" charset="0"/>
              </a:rPr>
              <a:t>Projecting the model data into the observational space of the satellite data – the use of instrument simulators to compute brightness temperatures using as input the geophysical fields from the model</a:t>
            </a:r>
            <a:endParaRPr lang="en-US" b="1" dirty="0">
              <a:solidFill>
                <a:srgbClr val="000090"/>
              </a:solidFill>
              <a:latin typeface="Geneva" charset="0"/>
              <a:ea typeface="ＭＳ Ｐゴシック" charset="0"/>
              <a:cs typeface="ＭＳ Ｐゴシック" charset="0"/>
            </a:endParaRPr>
          </a:p>
        </p:txBody>
      </p:sp>
      <p:sp>
        <p:nvSpPr>
          <p:cNvPr id="3" name="Title 1"/>
          <p:cNvSpPr>
            <a:spLocks noGrp="1"/>
          </p:cNvSpPr>
          <p:nvPr>
            <p:ph type="title"/>
          </p:nvPr>
        </p:nvSpPr>
        <p:spPr bwMode="auto">
          <a:xfrm>
            <a:off x="680124" y="154460"/>
            <a:ext cx="8389360" cy="533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en-US" sz="3200" dirty="0" smtClean="0">
                <a:ln w="11430"/>
                <a:solidFill>
                  <a:srgbClr val="000090"/>
                </a:solidFill>
                <a:effectLst>
                  <a:outerShdw blurRad="50800" dist="39000" dir="5460000" algn="tl">
                    <a:srgbClr val="000000">
                      <a:alpha val="38000"/>
                    </a:srgbClr>
                  </a:outerShdw>
                </a:effectLst>
                <a:latin typeface="Geneva" charset="0"/>
                <a:ea typeface="ＭＳ Ｐゴシック" charset="0"/>
                <a:cs typeface="ＭＳ Ｐゴシック" charset="0"/>
              </a:rPr>
              <a:t>The three components of our system</a:t>
            </a:r>
            <a:endParaRPr lang="en-US" sz="3200" dirty="0">
              <a:ln w="11430"/>
              <a:solidFill>
                <a:srgbClr val="000090"/>
              </a:solidFill>
              <a:effectLst>
                <a:outerShdw blurRad="50800" dist="39000" dir="5460000" algn="tl">
                  <a:srgbClr val="000000">
                    <a:alpha val="38000"/>
                  </a:srgbClr>
                </a:outerShdw>
              </a:effectLst>
              <a:latin typeface="Geneva" charset="0"/>
              <a:ea typeface="ＭＳ Ｐゴシック" charset="0"/>
              <a:cs typeface="ＭＳ Ｐゴシック"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solidFill>
                  <a:srgbClr val="000090"/>
                </a:solidFill>
                <a:latin typeface="Geneva" charset="0"/>
                <a:ea typeface="ＭＳ Ｐゴシック" charset="0"/>
                <a:cs typeface="ＭＳ Ｐゴシック" charset="0"/>
              </a:rPr>
              <a:t>Motivation:  How to Evaluate the Models</a:t>
            </a:r>
          </a:p>
        </p:txBody>
      </p:sp>
      <p:sp>
        <p:nvSpPr>
          <p:cNvPr id="28674" name="Content Placeholder 2"/>
          <p:cNvSpPr>
            <a:spLocks noGrp="1"/>
          </p:cNvSpPr>
          <p:nvPr>
            <p:ph idx="1"/>
          </p:nvPr>
        </p:nvSpPr>
        <p:spPr>
          <a:xfrm>
            <a:off x="142875" y="1066800"/>
            <a:ext cx="8905875" cy="5029200"/>
          </a:xfrm>
        </p:spPr>
        <p:txBody>
          <a:bodyPr/>
          <a:lstStyle/>
          <a:p>
            <a:pPr>
              <a:spcBef>
                <a:spcPct val="0"/>
              </a:spcBef>
              <a:spcAft>
                <a:spcPts val="600"/>
              </a:spcAft>
            </a:pPr>
            <a:r>
              <a:rPr lang="en-US" sz="2000" b="1">
                <a:solidFill>
                  <a:srgbClr val="660066"/>
                </a:solidFill>
                <a:latin typeface="Calibri" charset="0"/>
                <a:ea typeface="ＭＳ Ｐゴシック" charset="0"/>
                <a:cs typeface="Calibri" charset="0"/>
              </a:rPr>
              <a:t>In situ observations</a:t>
            </a:r>
            <a:r>
              <a:rPr lang="en-US" sz="2000">
                <a:solidFill>
                  <a:srgbClr val="660066"/>
                </a:solidFill>
                <a:latin typeface="Calibri" charset="0"/>
                <a:ea typeface="ＭＳ Ｐゴシック" charset="0"/>
                <a:cs typeface="Calibri" charset="0"/>
              </a:rPr>
              <a:t> </a:t>
            </a:r>
            <a:r>
              <a:rPr lang="en-US" sz="2000">
                <a:solidFill>
                  <a:srgbClr val="000090"/>
                </a:solidFill>
                <a:latin typeface="Calibri" charset="0"/>
                <a:ea typeface="ＭＳ Ｐゴシック" charset="0"/>
                <a:cs typeface="Calibri" charset="0"/>
              </a:rPr>
              <a:t>to distinguish between different modeling approaches and improve on the most promising ones.</a:t>
            </a:r>
          </a:p>
          <a:p>
            <a:pPr>
              <a:spcBef>
                <a:spcPct val="0"/>
              </a:spcBef>
              <a:spcAft>
                <a:spcPts val="600"/>
              </a:spcAft>
            </a:pPr>
            <a:r>
              <a:rPr lang="en-US" sz="2000">
                <a:solidFill>
                  <a:srgbClr val="000090"/>
                </a:solidFill>
                <a:latin typeface="Calibri" charset="0"/>
                <a:ea typeface="ＭＳ Ｐゴシック" charset="0"/>
                <a:cs typeface="Calibri" charset="0"/>
              </a:rPr>
              <a:t>These point measurements cannot adequately reflect the space and time correlations characteristic of the convective processes. </a:t>
            </a:r>
          </a:p>
          <a:p>
            <a:pPr>
              <a:spcBef>
                <a:spcPct val="0"/>
              </a:spcBef>
              <a:spcAft>
                <a:spcPts val="600"/>
              </a:spcAft>
            </a:pPr>
            <a:r>
              <a:rPr lang="en-US" sz="2000">
                <a:solidFill>
                  <a:srgbClr val="000090"/>
                </a:solidFill>
                <a:latin typeface="Calibri" charset="0"/>
                <a:ea typeface="ＭＳ Ｐゴシック" charset="0"/>
                <a:cs typeface="Calibri" charset="0"/>
              </a:rPr>
              <a:t>An </a:t>
            </a:r>
            <a:r>
              <a:rPr lang="en-US" sz="2000" b="1">
                <a:solidFill>
                  <a:srgbClr val="660066"/>
                </a:solidFill>
                <a:latin typeface="Calibri" charset="0"/>
                <a:ea typeface="ＭＳ Ｐゴシック" charset="0"/>
                <a:cs typeface="Calibri" charset="0"/>
              </a:rPr>
              <a:t>alternative approach </a:t>
            </a:r>
            <a:r>
              <a:rPr lang="en-US" sz="2000">
                <a:solidFill>
                  <a:srgbClr val="000090"/>
                </a:solidFill>
                <a:latin typeface="Calibri" charset="0"/>
                <a:ea typeface="ＭＳ Ｐゴシック" charset="0"/>
                <a:cs typeface="Calibri" charset="0"/>
              </a:rPr>
              <a:t>to evaluating model assumptions is to: </a:t>
            </a:r>
          </a:p>
          <a:p>
            <a:pPr lvl="1">
              <a:spcBef>
                <a:spcPct val="0"/>
              </a:spcBef>
              <a:spcAft>
                <a:spcPts val="600"/>
              </a:spcAft>
            </a:pPr>
            <a:r>
              <a:rPr lang="en-US" b="1">
                <a:solidFill>
                  <a:srgbClr val="660066"/>
                </a:solidFill>
                <a:latin typeface="Calibri" charset="0"/>
                <a:ea typeface="ＭＳ Ｐゴシック" charset="0"/>
                <a:cs typeface="Calibri" charset="0"/>
              </a:rPr>
              <a:t>bring model and observations into a common analysis system</a:t>
            </a:r>
            <a:endParaRPr lang="en-US">
              <a:solidFill>
                <a:srgbClr val="660066"/>
              </a:solidFill>
              <a:latin typeface="Calibri" charset="0"/>
              <a:ea typeface="ＭＳ Ｐゴシック" charset="0"/>
              <a:cs typeface="Calibri" charset="0"/>
            </a:endParaRPr>
          </a:p>
          <a:p>
            <a:pPr lvl="1">
              <a:spcBef>
                <a:spcPct val="0"/>
              </a:spcBef>
              <a:spcAft>
                <a:spcPts val="600"/>
              </a:spcAft>
            </a:pPr>
            <a:r>
              <a:rPr lang="en-US">
                <a:solidFill>
                  <a:srgbClr val="000090"/>
                </a:solidFill>
                <a:latin typeface="Calibri" charset="0"/>
                <a:ea typeface="ＭＳ Ｐゴシック" charset="0"/>
                <a:cs typeface="Calibri" charset="0"/>
              </a:rPr>
              <a:t>use </a:t>
            </a:r>
            <a:r>
              <a:rPr lang="en-US" b="1">
                <a:solidFill>
                  <a:srgbClr val="660066"/>
                </a:solidFill>
                <a:latin typeface="Calibri" charset="0"/>
                <a:ea typeface="ＭＳ Ｐゴシック" charset="0"/>
                <a:cs typeface="Calibri" charset="0"/>
              </a:rPr>
              <a:t>multi-parameter remote sensing observations</a:t>
            </a:r>
            <a:r>
              <a:rPr lang="en-US">
                <a:solidFill>
                  <a:srgbClr val="000090"/>
                </a:solidFill>
                <a:latin typeface="Calibri" charset="0"/>
                <a:ea typeface="ＭＳ Ｐゴシック" charset="0"/>
                <a:cs typeface="Calibri" charset="0"/>
              </a:rPr>
              <a:t>. In doing so, we could:</a:t>
            </a:r>
          </a:p>
          <a:p>
            <a:pPr lvl="2">
              <a:spcBef>
                <a:spcPct val="0"/>
              </a:spcBef>
              <a:spcAft>
                <a:spcPts val="600"/>
              </a:spcAft>
            </a:pPr>
            <a:r>
              <a:rPr lang="en-US" sz="2000">
                <a:solidFill>
                  <a:srgbClr val="000090"/>
                </a:solidFill>
                <a:latin typeface="Calibri" charset="0"/>
                <a:ea typeface="ＭＳ Ｐゴシック" charset="0"/>
                <a:cs typeface="Calibri" charset="0"/>
              </a:rPr>
              <a:t>Compare modeled to retrieved </a:t>
            </a:r>
            <a:r>
              <a:rPr lang="en-US" sz="2000" b="1">
                <a:solidFill>
                  <a:srgbClr val="000090"/>
                </a:solidFill>
                <a:latin typeface="Calibri" charset="0"/>
                <a:ea typeface="ＭＳ Ｐゴシック" charset="0"/>
                <a:cs typeface="Calibri" charset="0"/>
              </a:rPr>
              <a:t>geophysical parameters</a:t>
            </a:r>
            <a:r>
              <a:rPr lang="en-US" sz="2000">
                <a:solidFill>
                  <a:srgbClr val="000090"/>
                </a:solidFill>
                <a:latin typeface="Calibri" charset="0"/>
                <a:ea typeface="ＭＳ Ｐゴシック" charset="0"/>
                <a:cs typeface="Calibri" charset="0"/>
              </a:rPr>
              <a:t>. </a:t>
            </a:r>
          </a:p>
          <a:p>
            <a:pPr lvl="3">
              <a:spcBef>
                <a:spcPct val="0"/>
              </a:spcBef>
              <a:spcAft>
                <a:spcPts val="600"/>
              </a:spcAft>
            </a:pPr>
            <a:r>
              <a:rPr lang="en-US" sz="2000">
                <a:solidFill>
                  <a:srgbClr val="000090"/>
                </a:solidFill>
                <a:latin typeface="Calibri" charset="0"/>
                <a:ea typeface="ＭＳ Ｐゴシック" charset="0"/>
                <a:cs typeface="Calibri" charset="0"/>
              </a:rPr>
              <a:t>The satellite retrievals, however, carry their own uncertainty. </a:t>
            </a:r>
          </a:p>
          <a:p>
            <a:pPr lvl="2">
              <a:spcBef>
                <a:spcPct val="0"/>
              </a:spcBef>
              <a:spcAft>
                <a:spcPts val="600"/>
              </a:spcAft>
            </a:pPr>
            <a:r>
              <a:rPr lang="en-US" sz="2000">
                <a:solidFill>
                  <a:srgbClr val="000090"/>
                </a:solidFill>
                <a:latin typeface="Calibri" charset="0"/>
                <a:ea typeface="ＭＳ Ｐゴシック" charset="0"/>
                <a:cs typeface="Calibri" charset="0"/>
              </a:rPr>
              <a:t>Compare synthetic to observed </a:t>
            </a:r>
            <a:r>
              <a:rPr lang="en-US" sz="2000" b="1">
                <a:solidFill>
                  <a:srgbClr val="000090"/>
                </a:solidFill>
                <a:latin typeface="Calibri" charset="0"/>
                <a:ea typeface="ＭＳ Ｐゴシック" charset="0"/>
                <a:cs typeface="Calibri" charset="0"/>
              </a:rPr>
              <a:t>remote-sensing parameters </a:t>
            </a:r>
            <a:r>
              <a:rPr lang="en-US" sz="2000">
                <a:solidFill>
                  <a:srgbClr val="000090"/>
                </a:solidFill>
                <a:latin typeface="Calibri" charset="0"/>
                <a:ea typeface="ＭＳ Ｐゴシック" charset="0"/>
                <a:cs typeface="Calibri" charset="0"/>
              </a:rPr>
              <a:t>using </a:t>
            </a:r>
            <a:r>
              <a:rPr lang="en-US" sz="2000" b="1">
                <a:solidFill>
                  <a:srgbClr val="000090"/>
                </a:solidFill>
                <a:latin typeface="Calibri" charset="0"/>
                <a:ea typeface="ＭＳ Ｐゴシック" charset="0"/>
                <a:cs typeface="Calibri" charset="0"/>
              </a:rPr>
              <a:t>instrument simulators to produce satellite observables from the model</a:t>
            </a:r>
          </a:p>
          <a:p>
            <a:pPr lvl="3">
              <a:spcBef>
                <a:spcPct val="0"/>
              </a:spcBef>
              <a:spcAft>
                <a:spcPts val="600"/>
              </a:spcAft>
            </a:pPr>
            <a:r>
              <a:rPr lang="en-US" sz="2000">
                <a:solidFill>
                  <a:srgbClr val="000090"/>
                </a:solidFill>
                <a:latin typeface="Calibri" charset="0"/>
                <a:ea typeface="ＭＳ Ｐゴシック" charset="0"/>
                <a:cs typeface="Calibri" charset="0"/>
              </a:rPr>
              <a:t>Benefits:</a:t>
            </a:r>
          </a:p>
          <a:p>
            <a:pPr lvl="4">
              <a:spcBef>
                <a:spcPct val="0"/>
              </a:spcBef>
              <a:spcAft>
                <a:spcPts val="600"/>
              </a:spcAft>
            </a:pPr>
            <a:r>
              <a:rPr lang="en-US" sz="2000" b="1">
                <a:solidFill>
                  <a:srgbClr val="000090"/>
                </a:solidFill>
                <a:latin typeface="Calibri" charset="0"/>
                <a:ea typeface="ＭＳ Ｐゴシック" charset="0"/>
                <a:cs typeface="Calibri" charset="0"/>
              </a:rPr>
              <a:t>Increased fidelity of the evaluation results</a:t>
            </a:r>
          </a:p>
          <a:p>
            <a:pPr lvl="4">
              <a:spcBef>
                <a:spcPct val="0"/>
              </a:spcBef>
              <a:spcAft>
                <a:spcPts val="600"/>
              </a:spcAft>
            </a:pPr>
            <a:r>
              <a:rPr lang="en-US" sz="2000" b="1">
                <a:solidFill>
                  <a:srgbClr val="000090"/>
                </a:solidFill>
                <a:latin typeface="Calibri" charset="0"/>
                <a:ea typeface="ＭＳ Ｐゴシック" charset="0"/>
                <a:cs typeface="Calibri" charset="0"/>
              </a:rPr>
              <a:t>Ability to improve model forecast through data assimilation that also uses the instrument simulators</a:t>
            </a: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4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06913" y="1004888"/>
            <a:ext cx="4719637" cy="561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 Box 5"/>
          <p:cNvSpPr txBox="1">
            <a:spLocks noChangeArrowheads="1"/>
          </p:cNvSpPr>
          <p:nvPr/>
        </p:nvSpPr>
        <p:spPr bwMode="auto">
          <a:xfrm>
            <a:off x="0" y="623888"/>
            <a:ext cx="5472113" cy="33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marL="465138">
              <a:tabLst>
                <a:tab pos="465138" algn="l"/>
                <a:tab pos="922338" algn="l"/>
                <a:tab pos="1379538" algn="l"/>
                <a:tab pos="1836738" algn="l"/>
                <a:tab pos="2293938" algn="l"/>
                <a:tab pos="2751138" algn="l"/>
                <a:tab pos="3208338" algn="l"/>
                <a:tab pos="3665538" algn="l"/>
                <a:tab pos="4122738" algn="l"/>
                <a:tab pos="4579938" algn="l"/>
                <a:tab pos="5037138" algn="l"/>
                <a:tab pos="5494338" algn="l"/>
                <a:tab pos="5951538" algn="l"/>
                <a:tab pos="6408738" algn="l"/>
                <a:tab pos="6865938" algn="l"/>
                <a:tab pos="7323138" algn="l"/>
                <a:tab pos="7780338" algn="l"/>
                <a:tab pos="8237538" algn="l"/>
                <a:tab pos="8694738" algn="l"/>
                <a:tab pos="9151938" algn="l"/>
                <a:tab pos="9609138" algn="l"/>
                <a:tab pos="10134600" algn="l"/>
                <a:tab pos="10858500" algn="l"/>
                <a:tab pos="11582400" algn="l"/>
                <a:tab pos="12306300" algn="l"/>
                <a:tab pos="13030200" algn="l"/>
                <a:tab pos="13754100" algn="l"/>
                <a:tab pos="14478000" algn="l"/>
              </a:tabLst>
              <a:defRPr sz="2400">
                <a:solidFill>
                  <a:srgbClr val="000000"/>
                </a:solidFill>
                <a:latin typeface="Times New Roman" charset="0"/>
                <a:ea typeface="ＭＳ Ｐゴシック" charset="0"/>
                <a:cs typeface="msgothic" charset="0"/>
              </a:defRPr>
            </a:lvl1pPr>
            <a:lvl2pPr>
              <a:tabLst>
                <a:tab pos="465138" algn="l"/>
                <a:tab pos="922338" algn="l"/>
                <a:tab pos="1379538" algn="l"/>
                <a:tab pos="1836738" algn="l"/>
                <a:tab pos="2293938" algn="l"/>
                <a:tab pos="2751138" algn="l"/>
                <a:tab pos="3208338" algn="l"/>
                <a:tab pos="3665538" algn="l"/>
                <a:tab pos="4122738" algn="l"/>
                <a:tab pos="4579938" algn="l"/>
                <a:tab pos="5037138" algn="l"/>
                <a:tab pos="5494338" algn="l"/>
                <a:tab pos="5951538" algn="l"/>
                <a:tab pos="6408738" algn="l"/>
                <a:tab pos="6865938" algn="l"/>
                <a:tab pos="7323138" algn="l"/>
                <a:tab pos="7780338" algn="l"/>
                <a:tab pos="8237538" algn="l"/>
                <a:tab pos="8694738" algn="l"/>
                <a:tab pos="9151938" algn="l"/>
                <a:tab pos="9609138" algn="l"/>
                <a:tab pos="10134600" algn="l"/>
                <a:tab pos="10858500" algn="l"/>
                <a:tab pos="11582400" algn="l"/>
                <a:tab pos="12306300" algn="l"/>
                <a:tab pos="13030200" algn="l"/>
                <a:tab pos="13754100" algn="l"/>
                <a:tab pos="14478000" algn="l"/>
              </a:tabLst>
              <a:defRPr sz="2400">
                <a:solidFill>
                  <a:srgbClr val="000000"/>
                </a:solidFill>
                <a:latin typeface="Times New Roman" charset="0"/>
                <a:ea typeface="msgothic" charset="0"/>
                <a:cs typeface="msgothic" charset="0"/>
              </a:defRPr>
            </a:lvl2pPr>
            <a:lvl3pPr>
              <a:tabLst>
                <a:tab pos="465138" algn="l"/>
                <a:tab pos="922338" algn="l"/>
                <a:tab pos="1379538" algn="l"/>
                <a:tab pos="1836738" algn="l"/>
                <a:tab pos="2293938" algn="l"/>
                <a:tab pos="2751138" algn="l"/>
                <a:tab pos="3208338" algn="l"/>
                <a:tab pos="3665538" algn="l"/>
                <a:tab pos="4122738" algn="l"/>
                <a:tab pos="4579938" algn="l"/>
                <a:tab pos="5037138" algn="l"/>
                <a:tab pos="5494338" algn="l"/>
                <a:tab pos="5951538" algn="l"/>
                <a:tab pos="6408738" algn="l"/>
                <a:tab pos="6865938" algn="l"/>
                <a:tab pos="7323138" algn="l"/>
                <a:tab pos="7780338" algn="l"/>
                <a:tab pos="8237538" algn="l"/>
                <a:tab pos="8694738" algn="l"/>
                <a:tab pos="9151938" algn="l"/>
                <a:tab pos="9609138" algn="l"/>
                <a:tab pos="10134600" algn="l"/>
                <a:tab pos="10858500" algn="l"/>
                <a:tab pos="11582400" algn="l"/>
                <a:tab pos="12306300" algn="l"/>
                <a:tab pos="13030200" algn="l"/>
                <a:tab pos="13754100" algn="l"/>
                <a:tab pos="14478000" algn="l"/>
              </a:tabLst>
              <a:defRPr sz="2400">
                <a:solidFill>
                  <a:srgbClr val="000000"/>
                </a:solidFill>
                <a:latin typeface="Times New Roman" charset="0"/>
                <a:ea typeface="msgothic" charset="0"/>
                <a:cs typeface="msgothic" charset="0"/>
              </a:defRPr>
            </a:lvl3pPr>
            <a:lvl4pPr>
              <a:tabLst>
                <a:tab pos="465138" algn="l"/>
                <a:tab pos="922338" algn="l"/>
                <a:tab pos="1379538" algn="l"/>
                <a:tab pos="1836738" algn="l"/>
                <a:tab pos="2293938" algn="l"/>
                <a:tab pos="2751138" algn="l"/>
                <a:tab pos="3208338" algn="l"/>
                <a:tab pos="3665538" algn="l"/>
                <a:tab pos="4122738" algn="l"/>
                <a:tab pos="4579938" algn="l"/>
                <a:tab pos="5037138" algn="l"/>
                <a:tab pos="5494338" algn="l"/>
                <a:tab pos="5951538" algn="l"/>
                <a:tab pos="6408738" algn="l"/>
                <a:tab pos="6865938" algn="l"/>
                <a:tab pos="7323138" algn="l"/>
                <a:tab pos="7780338" algn="l"/>
                <a:tab pos="8237538" algn="l"/>
                <a:tab pos="8694738" algn="l"/>
                <a:tab pos="9151938" algn="l"/>
                <a:tab pos="9609138" algn="l"/>
                <a:tab pos="10134600" algn="l"/>
                <a:tab pos="10858500" algn="l"/>
                <a:tab pos="11582400" algn="l"/>
                <a:tab pos="12306300" algn="l"/>
                <a:tab pos="13030200" algn="l"/>
                <a:tab pos="13754100" algn="l"/>
                <a:tab pos="14478000" algn="l"/>
              </a:tabLst>
              <a:defRPr sz="2400">
                <a:solidFill>
                  <a:srgbClr val="000000"/>
                </a:solidFill>
                <a:latin typeface="Times New Roman" charset="0"/>
                <a:ea typeface="msgothic" charset="0"/>
                <a:cs typeface="msgothic" charset="0"/>
              </a:defRPr>
            </a:lvl4pPr>
            <a:lvl5pPr>
              <a:tabLst>
                <a:tab pos="465138" algn="l"/>
                <a:tab pos="922338" algn="l"/>
                <a:tab pos="1379538" algn="l"/>
                <a:tab pos="1836738" algn="l"/>
                <a:tab pos="2293938" algn="l"/>
                <a:tab pos="2751138" algn="l"/>
                <a:tab pos="3208338" algn="l"/>
                <a:tab pos="3665538" algn="l"/>
                <a:tab pos="4122738" algn="l"/>
                <a:tab pos="4579938" algn="l"/>
                <a:tab pos="5037138" algn="l"/>
                <a:tab pos="5494338" algn="l"/>
                <a:tab pos="5951538" algn="l"/>
                <a:tab pos="6408738" algn="l"/>
                <a:tab pos="6865938" algn="l"/>
                <a:tab pos="7323138" algn="l"/>
                <a:tab pos="7780338" algn="l"/>
                <a:tab pos="8237538" algn="l"/>
                <a:tab pos="8694738" algn="l"/>
                <a:tab pos="9151938" algn="l"/>
                <a:tab pos="9609138" algn="l"/>
                <a:tab pos="10134600" algn="l"/>
                <a:tab pos="10858500" algn="l"/>
                <a:tab pos="11582400" algn="l"/>
                <a:tab pos="12306300" algn="l"/>
                <a:tab pos="13030200" algn="l"/>
                <a:tab pos="13754100" algn="l"/>
                <a:tab pos="14478000" algn="l"/>
              </a:tabLst>
              <a:defRPr sz="2400">
                <a:solidFill>
                  <a:srgbClr val="000000"/>
                </a:solidFill>
                <a:latin typeface="Times New Roman" charset="0"/>
                <a:ea typeface="msgothic" charset="0"/>
                <a:cs typeface="msgothic" charset="0"/>
              </a:defRPr>
            </a:lvl5pPr>
            <a:lvl6pPr eaLnBrk="0" fontAlgn="base" hangingPunct="0">
              <a:lnSpc>
                <a:spcPct val="54000"/>
              </a:lnSpc>
              <a:spcBef>
                <a:spcPct val="0"/>
              </a:spcBef>
              <a:spcAft>
                <a:spcPct val="0"/>
              </a:spcAft>
              <a:buClr>
                <a:srgbClr val="000000"/>
              </a:buClr>
              <a:buSzPct val="100000"/>
              <a:buFont typeface="Times New Roman" charset="0"/>
              <a:tabLst>
                <a:tab pos="465138" algn="l"/>
                <a:tab pos="922338" algn="l"/>
                <a:tab pos="1379538" algn="l"/>
                <a:tab pos="1836738" algn="l"/>
                <a:tab pos="2293938" algn="l"/>
                <a:tab pos="2751138" algn="l"/>
                <a:tab pos="3208338" algn="l"/>
                <a:tab pos="3665538" algn="l"/>
                <a:tab pos="4122738" algn="l"/>
                <a:tab pos="4579938" algn="l"/>
                <a:tab pos="5037138" algn="l"/>
                <a:tab pos="5494338" algn="l"/>
                <a:tab pos="5951538" algn="l"/>
                <a:tab pos="6408738" algn="l"/>
                <a:tab pos="6865938" algn="l"/>
                <a:tab pos="7323138" algn="l"/>
                <a:tab pos="7780338" algn="l"/>
                <a:tab pos="8237538" algn="l"/>
                <a:tab pos="8694738" algn="l"/>
                <a:tab pos="9151938" algn="l"/>
                <a:tab pos="9609138" algn="l"/>
                <a:tab pos="10134600" algn="l"/>
                <a:tab pos="10858500" algn="l"/>
                <a:tab pos="11582400" algn="l"/>
                <a:tab pos="12306300" algn="l"/>
                <a:tab pos="13030200" algn="l"/>
                <a:tab pos="13754100" algn="l"/>
                <a:tab pos="14478000" algn="l"/>
              </a:tabLst>
              <a:defRPr sz="2400">
                <a:solidFill>
                  <a:srgbClr val="000000"/>
                </a:solidFill>
                <a:latin typeface="Times New Roman" charset="0"/>
                <a:ea typeface="msgothic" charset="0"/>
                <a:cs typeface="msgothic" charset="0"/>
              </a:defRPr>
            </a:lvl6pPr>
            <a:lvl7pPr eaLnBrk="0" fontAlgn="base" hangingPunct="0">
              <a:lnSpc>
                <a:spcPct val="54000"/>
              </a:lnSpc>
              <a:spcBef>
                <a:spcPct val="0"/>
              </a:spcBef>
              <a:spcAft>
                <a:spcPct val="0"/>
              </a:spcAft>
              <a:buClr>
                <a:srgbClr val="000000"/>
              </a:buClr>
              <a:buSzPct val="100000"/>
              <a:buFont typeface="Times New Roman" charset="0"/>
              <a:tabLst>
                <a:tab pos="465138" algn="l"/>
                <a:tab pos="922338" algn="l"/>
                <a:tab pos="1379538" algn="l"/>
                <a:tab pos="1836738" algn="l"/>
                <a:tab pos="2293938" algn="l"/>
                <a:tab pos="2751138" algn="l"/>
                <a:tab pos="3208338" algn="l"/>
                <a:tab pos="3665538" algn="l"/>
                <a:tab pos="4122738" algn="l"/>
                <a:tab pos="4579938" algn="l"/>
                <a:tab pos="5037138" algn="l"/>
                <a:tab pos="5494338" algn="l"/>
                <a:tab pos="5951538" algn="l"/>
                <a:tab pos="6408738" algn="l"/>
                <a:tab pos="6865938" algn="l"/>
                <a:tab pos="7323138" algn="l"/>
                <a:tab pos="7780338" algn="l"/>
                <a:tab pos="8237538" algn="l"/>
                <a:tab pos="8694738" algn="l"/>
                <a:tab pos="9151938" algn="l"/>
                <a:tab pos="9609138" algn="l"/>
                <a:tab pos="10134600" algn="l"/>
                <a:tab pos="10858500" algn="l"/>
                <a:tab pos="11582400" algn="l"/>
                <a:tab pos="12306300" algn="l"/>
                <a:tab pos="13030200" algn="l"/>
                <a:tab pos="13754100" algn="l"/>
                <a:tab pos="14478000" algn="l"/>
              </a:tabLst>
              <a:defRPr sz="2400">
                <a:solidFill>
                  <a:srgbClr val="000000"/>
                </a:solidFill>
                <a:latin typeface="Times New Roman" charset="0"/>
                <a:ea typeface="msgothic" charset="0"/>
                <a:cs typeface="msgothic" charset="0"/>
              </a:defRPr>
            </a:lvl7pPr>
            <a:lvl8pPr eaLnBrk="0" fontAlgn="base" hangingPunct="0">
              <a:lnSpc>
                <a:spcPct val="54000"/>
              </a:lnSpc>
              <a:spcBef>
                <a:spcPct val="0"/>
              </a:spcBef>
              <a:spcAft>
                <a:spcPct val="0"/>
              </a:spcAft>
              <a:buClr>
                <a:srgbClr val="000000"/>
              </a:buClr>
              <a:buSzPct val="100000"/>
              <a:buFont typeface="Times New Roman" charset="0"/>
              <a:tabLst>
                <a:tab pos="465138" algn="l"/>
                <a:tab pos="922338" algn="l"/>
                <a:tab pos="1379538" algn="l"/>
                <a:tab pos="1836738" algn="l"/>
                <a:tab pos="2293938" algn="l"/>
                <a:tab pos="2751138" algn="l"/>
                <a:tab pos="3208338" algn="l"/>
                <a:tab pos="3665538" algn="l"/>
                <a:tab pos="4122738" algn="l"/>
                <a:tab pos="4579938" algn="l"/>
                <a:tab pos="5037138" algn="l"/>
                <a:tab pos="5494338" algn="l"/>
                <a:tab pos="5951538" algn="l"/>
                <a:tab pos="6408738" algn="l"/>
                <a:tab pos="6865938" algn="l"/>
                <a:tab pos="7323138" algn="l"/>
                <a:tab pos="7780338" algn="l"/>
                <a:tab pos="8237538" algn="l"/>
                <a:tab pos="8694738" algn="l"/>
                <a:tab pos="9151938" algn="l"/>
                <a:tab pos="9609138" algn="l"/>
                <a:tab pos="10134600" algn="l"/>
                <a:tab pos="10858500" algn="l"/>
                <a:tab pos="11582400" algn="l"/>
                <a:tab pos="12306300" algn="l"/>
                <a:tab pos="13030200" algn="l"/>
                <a:tab pos="13754100" algn="l"/>
                <a:tab pos="14478000" algn="l"/>
              </a:tabLst>
              <a:defRPr sz="2400">
                <a:solidFill>
                  <a:srgbClr val="000000"/>
                </a:solidFill>
                <a:latin typeface="Times New Roman" charset="0"/>
                <a:ea typeface="msgothic" charset="0"/>
                <a:cs typeface="msgothic" charset="0"/>
              </a:defRPr>
            </a:lvl8pPr>
            <a:lvl9pPr eaLnBrk="0" fontAlgn="base" hangingPunct="0">
              <a:lnSpc>
                <a:spcPct val="54000"/>
              </a:lnSpc>
              <a:spcBef>
                <a:spcPct val="0"/>
              </a:spcBef>
              <a:spcAft>
                <a:spcPct val="0"/>
              </a:spcAft>
              <a:buClr>
                <a:srgbClr val="000000"/>
              </a:buClr>
              <a:buSzPct val="100000"/>
              <a:buFont typeface="Times New Roman" charset="0"/>
              <a:tabLst>
                <a:tab pos="465138" algn="l"/>
                <a:tab pos="922338" algn="l"/>
                <a:tab pos="1379538" algn="l"/>
                <a:tab pos="1836738" algn="l"/>
                <a:tab pos="2293938" algn="l"/>
                <a:tab pos="2751138" algn="l"/>
                <a:tab pos="3208338" algn="l"/>
                <a:tab pos="3665538" algn="l"/>
                <a:tab pos="4122738" algn="l"/>
                <a:tab pos="4579938" algn="l"/>
                <a:tab pos="5037138" algn="l"/>
                <a:tab pos="5494338" algn="l"/>
                <a:tab pos="5951538" algn="l"/>
                <a:tab pos="6408738" algn="l"/>
                <a:tab pos="6865938" algn="l"/>
                <a:tab pos="7323138" algn="l"/>
                <a:tab pos="7780338" algn="l"/>
                <a:tab pos="8237538" algn="l"/>
                <a:tab pos="8694738" algn="l"/>
                <a:tab pos="9151938" algn="l"/>
                <a:tab pos="9609138" algn="l"/>
                <a:tab pos="10134600" algn="l"/>
                <a:tab pos="10858500" algn="l"/>
                <a:tab pos="11582400" algn="l"/>
                <a:tab pos="12306300" algn="l"/>
                <a:tab pos="13030200" algn="l"/>
                <a:tab pos="13754100" algn="l"/>
                <a:tab pos="14478000" algn="l"/>
              </a:tabLst>
              <a:defRPr sz="2400">
                <a:solidFill>
                  <a:srgbClr val="000000"/>
                </a:solidFill>
                <a:latin typeface="Times New Roman" charset="0"/>
                <a:ea typeface="msgothic" charset="0"/>
                <a:cs typeface="msgothic" charset="0"/>
              </a:defRPr>
            </a:lvl9pPr>
          </a:lstStyle>
          <a:p>
            <a:pPr>
              <a:spcAft>
                <a:spcPts val="1063"/>
              </a:spcAft>
              <a:buFont typeface="Wingdings" charset="0"/>
              <a:buNone/>
              <a:defRPr/>
            </a:pPr>
            <a:endParaRPr lang="en-GB" sz="16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endParaRPr>
          </a:p>
        </p:txBody>
      </p:sp>
      <p:sp>
        <p:nvSpPr>
          <p:cNvPr id="3" name="TextBox 2"/>
          <p:cNvSpPr txBox="1"/>
          <p:nvPr/>
        </p:nvSpPr>
        <p:spPr>
          <a:xfrm>
            <a:off x="95250" y="884238"/>
            <a:ext cx="4429125" cy="2508250"/>
          </a:xfrm>
          <a:prstGeom prst="rect">
            <a:avLst/>
          </a:prstGeom>
          <a:noFill/>
        </p:spPr>
        <p:txBody>
          <a:bodyPr>
            <a:spAutoFit/>
          </a:bodyPr>
          <a:lstStyle/>
          <a:p>
            <a:pPr algn="r">
              <a:spcAft>
                <a:spcPts val="600"/>
              </a:spcAft>
              <a:defRPr/>
            </a:pPr>
            <a:r>
              <a:rPr lang="en-US" sz="2000" b="1" dirty="0">
                <a:solidFill>
                  <a:srgbClr val="262699"/>
                </a:solidFill>
                <a:latin typeface="Calibri" charset="0"/>
                <a:cs typeface="Calibri" charset="0"/>
              </a:rPr>
              <a:t>Tropical Cyclone Data Archive</a:t>
            </a:r>
          </a:p>
          <a:p>
            <a:pPr marL="285750" indent="-285750">
              <a:buFontTx/>
              <a:buChar char="-"/>
              <a:defRPr/>
            </a:pPr>
            <a:r>
              <a:rPr lang="en-US" sz="1600" b="1" dirty="0">
                <a:solidFill>
                  <a:srgbClr val="000090"/>
                </a:solidFill>
                <a:latin typeface="Calibri"/>
                <a:cs typeface="Calibri"/>
              </a:rPr>
              <a:t>Satellite depiction of hurricanes over the globe</a:t>
            </a:r>
          </a:p>
          <a:p>
            <a:pPr marL="285750" indent="-285750">
              <a:buFontTx/>
              <a:buChar char="-"/>
              <a:defRPr/>
            </a:pPr>
            <a:r>
              <a:rPr lang="en-US" sz="1600" b="1" dirty="0">
                <a:solidFill>
                  <a:srgbClr val="000090"/>
                </a:solidFill>
                <a:latin typeface="Calibri"/>
                <a:cs typeface="Calibri"/>
              </a:rPr>
              <a:t>12-year record (1999-2010) </a:t>
            </a:r>
          </a:p>
          <a:p>
            <a:pPr marL="285750" indent="-285750">
              <a:buFontTx/>
              <a:buChar char="-"/>
              <a:defRPr/>
            </a:pPr>
            <a:r>
              <a:rPr lang="en-US" sz="1600" b="1" dirty="0">
                <a:solidFill>
                  <a:srgbClr val="000090"/>
                </a:solidFill>
                <a:latin typeface="Calibri"/>
                <a:cs typeface="Calibri"/>
              </a:rPr>
              <a:t>offers both data and imagery</a:t>
            </a:r>
            <a:r>
              <a:rPr lang="en-US" sz="1600" dirty="0">
                <a:solidFill>
                  <a:srgbClr val="000000"/>
                </a:solidFill>
                <a:latin typeface="Calibri"/>
                <a:cs typeface="Calibri"/>
              </a:rPr>
              <a:t>, </a:t>
            </a:r>
            <a:r>
              <a:rPr lang="en-US" sz="1600" b="1" dirty="0">
                <a:solidFill>
                  <a:srgbClr val="000090"/>
                </a:solidFill>
                <a:latin typeface="Calibri"/>
                <a:cs typeface="Calibri"/>
              </a:rPr>
              <a:t>making it a unique source to support: </a:t>
            </a:r>
          </a:p>
          <a:p>
            <a:pPr marL="649224" lvl="1" indent="-285750">
              <a:spcBef>
                <a:spcPts val="0"/>
              </a:spcBef>
              <a:spcAft>
                <a:spcPts val="0"/>
              </a:spcAft>
              <a:buFontTx/>
              <a:buChar char="-"/>
              <a:defRPr/>
            </a:pPr>
            <a:r>
              <a:rPr lang="en-US" sz="1600" b="1" dirty="0">
                <a:solidFill>
                  <a:srgbClr val="000090"/>
                </a:solidFill>
                <a:latin typeface="Calibri"/>
                <a:cs typeface="Calibri"/>
              </a:rPr>
              <a:t>hurricane research</a:t>
            </a:r>
          </a:p>
          <a:p>
            <a:pPr marL="649224" lvl="1" indent="-285750">
              <a:spcBef>
                <a:spcPts val="0"/>
              </a:spcBef>
              <a:spcAft>
                <a:spcPts val="0"/>
              </a:spcAft>
              <a:buFontTx/>
              <a:buChar char="-"/>
              <a:defRPr/>
            </a:pPr>
            <a:r>
              <a:rPr lang="en-US" sz="1600" b="1" dirty="0">
                <a:solidFill>
                  <a:srgbClr val="000090"/>
                </a:solidFill>
                <a:latin typeface="Calibri"/>
                <a:cs typeface="Calibri"/>
              </a:rPr>
              <a:t>forecast improvement </a:t>
            </a:r>
          </a:p>
          <a:p>
            <a:pPr marL="649224" lvl="1" indent="-285750">
              <a:spcBef>
                <a:spcPts val="0"/>
              </a:spcBef>
              <a:spcAft>
                <a:spcPts val="0"/>
              </a:spcAft>
              <a:buFontTx/>
              <a:buChar char="-"/>
              <a:defRPr/>
            </a:pPr>
            <a:r>
              <a:rPr lang="en-US" sz="1600" b="1" dirty="0">
                <a:solidFill>
                  <a:srgbClr val="000090"/>
                </a:solidFill>
                <a:latin typeface="Calibri"/>
                <a:cs typeface="Calibri"/>
              </a:rPr>
              <a:t>algorithm development</a:t>
            </a:r>
          </a:p>
          <a:p>
            <a:pPr marL="649224" lvl="1" indent="-285750">
              <a:spcBef>
                <a:spcPts val="0"/>
              </a:spcBef>
              <a:spcAft>
                <a:spcPts val="0"/>
              </a:spcAft>
              <a:buFontTx/>
              <a:buChar char="-"/>
              <a:defRPr/>
            </a:pPr>
            <a:r>
              <a:rPr lang="en-US" sz="1600" b="1" dirty="0">
                <a:solidFill>
                  <a:srgbClr val="000090"/>
                </a:solidFill>
                <a:latin typeface="Calibri"/>
                <a:cs typeface="Calibri"/>
              </a:rPr>
              <a:t>instrument design</a:t>
            </a:r>
          </a:p>
        </p:txBody>
      </p:sp>
      <p:sp>
        <p:nvSpPr>
          <p:cNvPr id="11" name="TextBox 10"/>
          <p:cNvSpPr txBox="1"/>
          <p:nvPr/>
        </p:nvSpPr>
        <p:spPr>
          <a:xfrm>
            <a:off x="0" y="3306763"/>
            <a:ext cx="4498975" cy="3538537"/>
          </a:xfrm>
          <a:prstGeom prst="rect">
            <a:avLst/>
          </a:prstGeom>
          <a:solidFill>
            <a:schemeClr val="bg1">
              <a:lumMod val="95000"/>
            </a:schemeClr>
          </a:solidFill>
        </p:spPr>
        <p:txBody>
          <a:bodyPr>
            <a:spAutoFit/>
          </a:bodyPr>
          <a:lstStyle/>
          <a:p>
            <a:pPr algn="r">
              <a:spcAft>
                <a:spcPts val="0"/>
              </a:spcAft>
              <a:defRPr/>
            </a:pPr>
            <a:r>
              <a:rPr lang="en-US" sz="2000" b="1" dirty="0">
                <a:solidFill>
                  <a:srgbClr val="FF0000"/>
                </a:solidFill>
                <a:latin typeface="Calibri" charset="0"/>
                <a:cs typeface="Calibri" charset="0"/>
              </a:rPr>
              <a:t>HS3 – Interactive NRT Atlantic portal</a:t>
            </a:r>
          </a:p>
          <a:p>
            <a:pPr algn="r">
              <a:spcAft>
                <a:spcPts val="0"/>
              </a:spcAft>
              <a:defRPr/>
            </a:pPr>
            <a:r>
              <a:rPr lang="en-US" sz="1800" b="1" dirty="0">
                <a:solidFill>
                  <a:srgbClr val="000090"/>
                </a:solidFill>
                <a:latin typeface="Calibri" charset="0"/>
                <a:cs typeface="Calibri" charset="0"/>
              </a:rPr>
              <a:t>http://</a:t>
            </a:r>
            <a:r>
              <a:rPr lang="en-US" sz="1800" b="1" dirty="0" err="1">
                <a:solidFill>
                  <a:srgbClr val="000090"/>
                </a:solidFill>
                <a:latin typeface="Calibri" charset="0"/>
                <a:cs typeface="Calibri" charset="0"/>
              </a:rPr>
              <a:t>tropicalcyclone.jpl.nasa.gov</a:t>
            </a:r>
            <a:r>
              <a:rPr lang="en-US" sz="1800" b="1" dirty="0">
                <a:solidFill>
                  <a:srgbClr val="000090"/>
                </a:solidFill>
                <a:latin typeface="Calibri" charset="0"/>
                <a:cs typeface="Calibri" charset="0"/>
              </a:rPr>
              <a:t>/hs3 </a:t>
            </a:r>
          </a:p>
          <a:p>
            <a:pPr marL="285750" indent="-285750">
              <a:spcAft>
                <a:spcPts val="600"/>
              </a:spcAft>
              <a:buFontTx/>
              <a:buChar char="-"/>
              <a:defRPr/>
            </a:pPr>
            <a:r>
              <a:rPr lang="en-US" sz="1600" b="1" dirty="0">
                <a:solidFill>
                  <a:srgbClr val="FF0000"/>
                </a:solidFill>
                <a:latin typeface="Calibri"/>
                <a:cs typeface="Calibri"/>
              </a:rPr>
              <a:t>Integrates model forecasts with satellite and airborne observations from a variety of instruments and platforms, allowing for easy model/observations comparisons. </a:t>
            </a:r>
          </a:p>
          <a:p>
            <a:pPr marL="285750" indent="-285750">
              <a:spcAft>
                <a:spcPts val="600"/>
              </a:spcAft>
              <a:buFontTx/>
              <a:buChar char="-"/>
              <a:defRPr/>
            </a:pPr>
            <a:r>
              <a:rPr lang="en-US" sz="1600" b="1" dirty="0">
                <a:solidFill>
                  <a:srgbClr val="FF0000"/>
                </a:solidFill>
                <a:latin typeface="Calibri"/>
                <a:cs typeface="Calibri"/>
              </a:rPr>
              <a:t>Allows interrogation of a large number of atmospheric and ocean variables to better understand the large-scale and storm-scale processes</a:t>
            </a:r>
            <a:r>
              <a:rPr lang="en-US" sz="1600" dirty="0">
                <a:latin typeface="Calibri"/>
                <a:cs typeface="Calibri"/>
              </a:rPr>
              <a:t> associated with hurricane genesis, track and intensity changes</a:t>
            </a:r>
            <a:r>
              <a:rPr lang="en-US" dirty="0">
                <a:latin typeface="Calibri" charset="0"/>
              </a:rPr>
              <a:t>. </a:t>
            </a:r>
            <a:endParaRPr lang="en-US" b="1" dirty="0">
              <a:solidFill>
                <a:srgbClr val="FF0000"/>
              </a:solidFill>
              <a:latin typeface="Calibri"/>
              <a:cs typeface="Calibri"/>
            </a:endParaRPr>
          </a:p>
          <a:p>
            <a:pPr marL="285750" indent="-285750">
              <a:spcAft>
                <a:spcPts val="600"/>
              </a:spcAft>
              <a:buFontTx/>
              <a:buChar char="-"/>
              <a:defRPr/>
            </a:pPr>
            <a:r>
              <a:rPr lang="en-US" sz="1600" b="1" dirty="0">
                <a:solidFill>
                  <a:srgbClr val="FF0000"/>
                </a:solidFill>
                <a:latin typeface="Calibri"/>
                <a:cs typeface="Calibri"/>
              </a:rPr>
              <a:t>Very rich information source during the analysis stages of the field campaigns.</a:t>
            </a:r>
          </a:p>
        </p:txBody>
      </p:sp>
      <p:sp>
        <p:nvSpPr>
          <p:cNvPr id="10" name="Oval 9"/>
          <p:cNvSpPr/>
          <p:nvPr/>
        </p:nvSpPr>
        <p:spPr>
          <a:xfrm>
            <a:off x="5230813" y="4125913"/>
            <a:ext cx="1728787" cy="219075"/>
          </a:xfrm>
          <a:prstGeom prst="ellipse">
            <a:avLst/>
          </a:prstGeom>
          <a:noFill/>
          <a:ln w="38100" cmpd="sng">
            <a:solidFill>
              <a:srgbClr val="00009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13" name="Straight Arrow Connector 12"/>
          <p:cNvCxnSpPr>
            <a:endCxn id="10" idx="1"/>
          </p:cNvCxnSpPr>
          <p:nvPr/>
        </p:nvCxnSpPr>
        <p:spPr>
          <a:xfrm>
            <a:off x="4367213" y="1433513"/>
            <a:ext cx="1117600" cy="2724150"/>
          </a:xfrm>
          <a:prstGeom prst="straightConnector1">
            <a:avLst/>
          </a:prstGeom>
          <a:ln w="38100" cmpd="sng">
            <a:solidFill>
              <a:srgbClr val="000090"/>
            </a:solidFill>
            <a:tailEnd type="arrow"/>
          </a:ln>
        </p:spPr>
        <p:style>
          <a:lnRef idx="2">
            <a:schemeClr val="accent1"/>
          </a:lnRef>
          <a:fillRef idx="0">
            <a:schemeClr val="accent1"/>
          </a:fillRef>
          <a:effectRef idx="1">
            <a:schemeClr val="accent1"/>
          </a:effectRef>
          <a:fontRef idx="minor">
            <a:schemeClr val="tx1"/>
          </a:fontRef>
        </p:style>
      </p:cxnSp>
      <p:sp>
        <p:nvSpPr>
          <p:cNvPr id="16" name="Oval 15"/>
          <p:cNvSpPr/>
          <p:nvPr/>
        </p:nvSpPr>
        <p:spPr>
          <a:xfrm>
            <a:off x="5233988" y="5435600"/>
            <a:ext cx="1727200" cy="190500"/>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17" name="Straight Arrow Connector 16"/>
          <p:cNvCxnSpPr>
            <a:endCxn id="16" idx="1"/>
          </p:cNvCxnSpPr>
          <p:nvPr/>
        </p:nvCxnSpPr>
        <p:spPr>
          <a:xfrm>
            <a:off x="4356100" y="3986213"/>
            <a:ext cx="1130300" cy="1476375"/>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961968" y="0"/>
            <a:ext cx="8182032" cy="840230"/>
          </a:xfrm>
          <a:prstGeom prst="rect">
            <a:avLst/>
          </a:prstGeom>
          <a:noFill/>
        </p:spPr>
        <p:txBody>
          <a:bodyPr lIns="91439" rIns="91439">
            <a:spAutoFit/>
          </a:bodyPr>
          <a:lstStyle/>
          <a:p>
            <a:pPr algn="ctr">
              <a:lnSpc>
                <a:spcPct val="90000"/>
              </a:lnSpc>
              <a:spcAft>
                <a:spcPts val="600"/>
              </a:spcAft>
              <a:defRPr/>
            </a:pPr>
            <a:r>
              <a:rPr lang="en-US"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charset="0"/>
                <a:cs typeface="Calibri" charset="0"/>
              </a:rPr>
              <a:t>The JPL TCIS – Tropical Cyclone Information System</a:t>
            </a:r>
          </a:p>
          <a:p>
            <a:pPr algn="ctr">
              <a:lnSpc>
                <a:spcPct val="90000"/>
              </a:lnSpc>
              <a:spcAft>
                <a:spcPts val="600"/>
              </a:spcAft>
              <a:defRPr/>
            </a:pPr>
            <a:r>
              <a:rPr lang="en-US" sz="2400" b="1" dirty="0">
                <a:ln w="1905"/>
                <a:solidFill>
                  <a:srgbClr val="FF0000"/>
                </a:solidFill>
                <a:effectLst>
                  <a:innerShdw blurRad="69850" dist="43180" dir="5400000">
                    <a:srgbClr val="000000">
                      <a:alpha val="65000"/>
                    </a:srgbClr>
                  </a:innerShdw>
                </a:effectLst>
                <a:latin typeface="Calibri" charset="0"/>
                <a:cs typeface="Calibri" charset="0"/>
              </a:rPr>
              <a:t>http://</a:t>
            </a:r>
            <a:r>
              <a:rPr lang="en-US" sz="2400" b="1" dirty="0" err="1">
                <a:ln w="1905"/>
                <a:solidFill>
                  <a:srgbClr val="FF0000"/>
                </a:solidFill>
                <a:effectLst>
                  <a:innerShdw blurRad="69850" dist="43180" dir="5400000">
                    <a:srgbClr val="000000">
                      <a:alpha val="65000"/>
                    </a:srgbClr>
                  </a:innerShdw>
                </a:effectLst>
                <a:latin typeface="Calibri" charset="0"/>
                <a:cs typeface="Calibri" charset="0"/>
              </a:rPr>
              <a:t>tropicalcyclone.jpl.nasa.gov</a:t>
            </a:r>
            <a:r>
              <a:rPr lang="en-US" sz="2400" b="1" dirty="0">
                <a:ln w="1905"/>
                <a:solidFill>
                  <a:srgbClr val="FF0000"/>
                </a:solidFill>
                <a:effectLst>
                  <a:innerShdw blurRad="69850" dist="43180" dir="5400000">
                    <a:srgbClr val="000000">
                      <a:alpha val="65000"/>
                    </a:srgbClr>
                  </a:innerShdw>
                </a:effectLst>
                <a:latin typeface="Calibri" charset="0"/>
                <a:cs typeface="Calibri" charset="0"/>
              </a:rPr>
              <a:t> </a:t>
            </a:r>
          </a:p>
        </p:txBody>
      </p:sp>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7725" y="15759"/>
            <a:ext cx="2550418" cy="6878808"/>
          </a:xfrm>
          <a:prstGeom prst="rect">
            <a:avLst/>
          </a:prstGeom>
          <a:solidFill>
            <a:schemeClr val="bg1">
              <a:lumMod val="95000"/>
            </a:schemeClr>
          </a:solidFill>
        </p:spPr>
        <p:txBody>
          <a:bodyPr>
            <a:spAutoFit/>
          </a:bodyPr>
          <a:lstStyle/>
          <a:p>
            <a:pPr>
              <a:defRPr/>
            </a:pPr>
            <a:r>
              <a:rPr lang="en-US" sz="2000" b="1" cap="all" dirty="0">
                <a:ln w="9000" cmpd="sng">
                  <a:solidFill>
                    <a:schemeClr val="accent4">
                      <a:shade val="50000"/>
                      <a:satMod val="120000"/>
                    </a:schemeClr>
                  </a:solidFill>
                  <a:prstDash val="solid"/>
                </a:ln>
                <a:solidFill>
                  <a:srgbClr val="94358B"/>
                </a:solidFill>
                <a:effectLst>
                  <a:reflection blurRad="12700" stA="28000" endPos="45000" dist="1000" dir="5400000" sy="-100000" algn="bl" rotWithShape="0"/>
                </a:effectLst>
                <a:cs typeface="Calibri" charset="0"/>
              </a:rPr>
              <a:t>Fusion of Models and Observations</a:t>
            </a:r>
          </a:p>
          <a:p>
            <a:pPr>
              <a:defRPr/>
            </a:pPr>
            <a:r>
              <a:rPr lang="en-US" sz="2000" b="1" cap="all" dirty="0">
                <a:ln w="9000" cmpd="sng">
                  <a:solidFill>
                    <a:schemeClr val="accent4">
                      <a:shade val="50000"/>
                      <a:satMod val="120000"/>
                    </a:schemeClr>
                  </a:solidFill>
                  <a:prstDash val="solid"/>
                </a:ln>
                <a:solidFill>
                  <a:srgbClr val="94358B"/>
                </a:solidFill>
                <a:effectLst>
                  <a:reflection blurRad="12700" stA="28000" endPos="45000" dist="1000" dir="5400000" sy="-100000" algn="bl" rotWithShape="0"/>
                </a:effectLst>
                <a:cs typeface="Calibri" charset="0"/>
              </a:rPr>
              <a:t>- </a:t>
            </a:r>
            <a:r>
              <a:rPr lang="en-US" sz="2000" b="1" cap="all" dirty="0" err="1">
                <a:ln w="9000" cmpd="sng">
                  <a:solidFill>
                    <a:schemeClr val="accent4">
                      <a:shade val="50000"/>
                      <a:satMod val="120000"/>
                    </a:schemeClr>
                  </a:solidFill>
                  <a:prstDash val="solid"/>
                </a:ln>
                <a:solidFill>
                  <a:srgbClr val="94358B"/>
                </a:solidFill>
                <a:effectLst>
                  <a:reflection blurRad="12700" stA="28000" endPos="45000" dist="1000" dir="5400000" sy="-100000" algn="bl" rotWithShape="0"/>
                </a:effectLst>
                <a:cs typeface="Calibri" charset="0"/>
              </a:rPr>
              <a:t>operationalLy</a:t>
            </a:r>
            <a:endParaRPr lang="en-US" sz="2000" b="1" cap="all" dirty="0">
              <a:ln w="9000" cmpd="sng">
                <a:solidFill>
                  <a:schemeClr val="accent4">
                    <a:shade val="50000"/>
                    <a:satMod val="120000"/>
                  </a:schemeClr>
                </a:solidFill>
                <a:prstDash val="solid"/>
              </a:ln>
              <a:solidFill>
                <a:srgbClr val="94358B"/>
              </a:solidFill>
              <a:effectLst>
                <a:reflection blurRad="12700" stA="28000" endPos="45000" dist="1000" dir="5400000" sy="-100000" algn="bl" rotWithShape="0"/>
              </a:effectLst>
              <a:cs typeface="Calibri" charset="0"/>
            </a:endParaRPr>
          </a:p>
          <a:p>
            <a:pPr>
              <a:spcAft>
                <a:spcPts val="600"/>
              </a:spcAft>
              <a:defRPr/>
            </a:pPr>
            <a:endParaRPr lang="en-US" sz="800" b="1" dirty="0">
              <a:solidFill>
                <a:srgbClr val="660066"/>
              </a:solidFill>
              <a:latin typeface="Calibri"/>
              <a:cs typeface="Calibri"/>
            </a:endParaRPr>
          </a:p>
          <a:p>
            <a:pPr marL="171450" lvl="1">
              <a:spcAft>
                <a:spcPts val="600"/>
              </a:spcAft>
              <a:defRPr/>
            </a:pPr>
            <a:r>
              <a:rPr lang="en-US" sz="1600" b="1" u="sng" dirty="0">
                <a:solidFill>
                  <a:srgbClr val="660066"/>
                </a:solidFill>
                <a:latin typeface="Calibri"/>
                <a:cs typeface="Calibri"/>
              </a:rPr>
              <a:t>Operational HWRF </a:t>
            </a:r>
            <a:r>
              <a:rPr lang="en-US" sz="1600" b="1" dirty="0">
                <a:solidFill>
                  <a:srgbClr val="660066"/>
                </a:solidFill>
                <a:latin typeface="Calibri"/>
                <a:cs typeface="Calibri"/>
              </a:rPr>
              <a:t>model forecasts are used as input </a:t>
            </a:r>
            <a:r>
              <a:rPr lang="en-US" sz="2400" b="1" u="sng" dirty="0">
                <a:solidFill>
                  <a:srgbClr val="660066"/>
                </a:solidFill>
                <a:latin typeface="Calibri"/>
                <a:cs typeface="Calibri"/>
              </a:rPr>
              <a:t>to CRTM</a:t>
            </a:r>
            <a:endParaRPr lang="en-US" sz="2400" b="1" u="sng" baseline="30000" dirty="0">
              <a:solidFill>
                <a:srgbClr val="660066"/>
              </a:solidFill>
              <a:latin typeface="Calibri"/>
              <a:cs typeface="Calibri"/>
            </a:endParaRPr>
          </a:p>
          <a:p>
            <a:pPr lvl="1" indent="-285750">
              <a:spcAft>
                <a:spcPts val="600"/>
              </a:spcAft>
              <a:buFont typeface="Arial"/>
              <a:buChar char="•"/>
              <a:defRPr/>
            </a:pPr>
            <a:r>
              <a:rPr lang="en-US" sz="1600" b="1" dirty="0">
                <a:solidFill>
                  <a:srgbClr val="660066"/>
                </a:solidFill>
                <a:latin typeface="Calibri"/>
                <a:cs typeface="Calibri"/>
              </a:rPr>
              <a:t>Incorporated in the database of satellite obs.</a:t>
            </a:r>
          </a:p>
          <a:p>
            <a:pPr lvl="1" indent="-285750">
              <a:spcAft>
                <a:spcPts val="600"/>
              </a:spcAft>
              <a:buFont typeface="Arial"/>
              <a:buChar char="•"/>
              <a:defRPr/>
            </a:pPr>
            <a:r>
              <a:rPr lang="en-US" sz="1600" b="1" dirty="0">
                <a:solidFill>
                  <a:srgbClr val="660066"/>
                </a:solidFill>
                <a:latin typeface="Calibri"/>
                <a:cs typeface="Calibri"/>
              </a:rPr>
              <a:t>Visualized in the portal</a:t>
            </a:r>
            <a:endParaRPr lang="en-US" sz="800" b="1" dirty="0">
              <a:solidFill>
                <a:srgbClr val="660066"/>
              </a:solidFill>
              <a:latin typeface="Calibri"/>
              <a:cs typeface="Calibri"/>
            </a:endParaRPr>
          </a:p>
          <a:p>
            <a:pPr>
              <a:spcAft>
                <a:spcPts val="600"/>
              </a:spcAft>
              <a:defRPr/>
            </a:pPr>
            <a:r>
              <a:rPr lang="en-US" sz="1600" b="1" dirty="0">
                <a:solidFill>
                  <a:srgbClr val="660066"/>
                </a:solidFill>
                <a:latin typeface="Calibri"/>
                <a:cs typeface="Calibri"/>
              </a:rPr>
              <a:t>Why use a second source?</a:t>
            </a:r>
          </a:p>
          <a:p>
            <a:pPr>
              <a:spcAft>
                <a:spcPts val="600"/>
              </a:spcAft>
              <a:defRPr/>
            </a:pPr>
            <a:r>
              <a:rPr lang="en-US" sz="1600" dirty="0">
                <a:latin typeface="Calibri"/>
                <a:cs typeface="Calibri"/>
              </a:rPr>
              <a:t>Including simulations from the same NWP model (say HWRF) but produced by different forward simulators and under different micro-physical &amp; electromagnetic assumptions (as in NEOS</a:t>
            </a:r>
            <a:r>
              <a:rPr lang="en-US" sz="1600" baseline="30000" dirty="0">
                <a:latin typeface="Calibri"/>
                <a:cs typeface="Calibri"/>
              </a:rPr>
              <a:t>3</a:t>
            </a:r>
            <a:r>
              <a:rPr lang="en-US" sz="1600" dirty="0">
                <a:latin typeface="Calibri"/>
                <a:cs typeface="Calibri"/>
              </a:rPr>
              <a:t> and CRTM) will help reveal the uncertainty that comes from the forward modeling itself. </a:t>
            </a:r>
            <a:endParaRPr lang="en-US" sz="1600" dirty="0"/>
          </a:p>
        </p:txBody>
      </p:sp>
      <p:pic>
        <p:nvPicPr>
          <p:cNvPr id="30722" name="Picture 2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57450" y="3344863"/>
            <a:ext cx="5037138" cy="3513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3" name="Group 18"/>
          <p:cNvGrpSpPr>
            <a:grpSpLocks/>
          </p:cNvGrpSpPr>
          <p:nvPr/>
        </p:nvGrpSpPr>
        <p:grpSpPr bwMode="auto">
          <a:xfrm>
            <a:off x="2503488" y="0"/>
            <a:ext cx="8158162" cy="4440238"/>
            <a:chOff x="28781497" y="21442024"/>
            <a:chExt cx="15090896" cy="9312415"/>
          </a:xfrm>
        </p:grpSpPr>
        <p:sp>
          <p:nvSpPr>
            <p:cNvPr id="22" name="Plus 21"/>
            <p:cNvSpPr/>
            <p:nvPr/>
          </p:nvSpPr>
          <p:spPr>
            <a:xfrm>
              <a:off x="38225421" y="22670584"/>
              <a:ext cx="1057156" cy="1135334"/>
            </a:xfrm>
            <a:prstGeom prst="mathPlus">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30729" name="TextBox 22"/>
            <p:cNvSpPr txBox="1">
              <a:spLocks noChangeArrowheads="1"/>
            </p:cNvSpPr>
            <p:nvPr/>
          </p:nvSpPr>
          <p:spPr bwMode="auto">
            <a:xfrm>
              <a:off x="36725597" y="22110491"/>
              <a:ext cx="7146796" cy="77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Satellite Observations</a:t>
              </a:r>
            </a:p>
          </p:txBody>
        </p:sp>
        <p:sp>
          <p:nvSpPr>
            <p:cNvPr id="30730" name="TextBox 23"/>
            <p:cNvSpPr txBox="1">
              <a:spLocks noChangeArrowheads="1"/>
            </p:cNvSpPr>
            <p:nvPr/>
          </p:nvSpPr>
          <p:spPr bwMode="auto">
            <a:xfrm>
              <a:off x="36685795" y="23667460"/>
              <a:ext cx="4997561" cy="114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lnSpc>
                  <a:spcPct val="80000"/>
                </a:lnSpc>
              </a:pPr>
              <a:r>
                <a:rPr lang="en-US" sz="1800" b="1">
                  <a:solidFill>
                    <a:srgbClr val="FF0000"/>
                  </a:solidFill>
                  <a:latin typeface="Calibri" charset="0"/>
                  <a:cs typeface="Calibri" charset="0"/>
                </a:rPr>
                <a:t>Synthetic  Observations from Model</a:t>
              </a:r>
            </a:p>
          </p:txBody>
        </p:sp>
        <p:pic>
          <p:nvPicPr>
            <p:cNvPr id="30731" name="Picture 1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261947" y="24809939"/>
              <a:ext cx="7510941" cy="59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2" name="Picture 2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8781497" y="21442024"/>
              <a:ext cx="7844509" cy="6203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3" name="Straight Arrow Connector 2"/>
          <p:cNvCxnSpPr/>
          <p:nvPr/>
        </p:nvCxnSpPr>
        <p:spPr>
          <a:xfrm flipH="1">
            <a:off x="6299200" y="625475"/>
            <a:ext cx="522288" cy="336550"/>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flipH="1">
            <a:off x="5910263" y="1565275"/>
            <a:ext cx="1452562" cy="3176588"/>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7354888" y="1566863"/>
            <a:ext cx="336550" cy="942975"/>
          </a:xfrm>
          <a:prstGeom prst="straightConnector1">
            <a:avLst/>
          </a:prstGeom>
          <a:ln w="5715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3" name="Oval 12"/>
          <p:cNvSpPr/>
          <p:nvPr/>
        </p:nvSpPr>
        <p:spPr>
          <a:xfrm>
            <a:off x="0" y="1952625"/>
            <a:ext cx="2365375" cy="447675"/>
          </a:xfrm>
          <a:prstGeom prst="ellipse">
            <a:avLst/>
          </a:prstGeom>
          <a:noFill/>
          <a:ln w="57150" cmpd="sng"/>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342900" y="1028700"/>
            <a:ext cx="8586788" cy="4191000"/>
          </a:xfrm>
        </p:spPr>
        <p:txBody>
          <a:bodyPr/>
          <a:lstStyle/>
          <a:p>
            <a:pPr marL="457200" indent="-457200">
              <a:lnSpc>
                <a:spcPct val="80000"/>
              </a:lnSpc>
              <a:spcBef>
                <a:spcPts val="2375"/>
              </a:spcBef>
              <a:buFont typeface="Geneva" charset="0"/>
              <a:buAutoNum type="arabicPeriod"/>
              <a:defRPr/>
            </a:pPr>
            <a:r>
              <a:rPr lang="en-US" sz="2000" b="1" dirty="0">
                <a:solidFill>
                  <a:schemeClr val="accent6">
                    <a:lumMod val="20000"/>
                    <a:lumOff val="80000"/>
                  </a:schemeClr>
                </a:solidFill>
                <a:latin typeface="Geneva" charset="0"/>
                <a:ea typeface="ＭＳ Ｐゴシック" charset="0"/>
                <a:cs typeface="ＭＳ Ｐゴシック" charset="0"/>
              </a:rPr>
              <a:t>Bringing observations and models into a common analysis system and developing interactive visualization </a:t>
            </a:r>
            <a:r>
              <a:rPr lang="en-US" sz="2000" b="1" dirty="0" smtClean="0">
                <a:solidFill>
                  <a:schemeClr val="accent6">
                    <a:lumMod val="20000"/>
                    <a:lumOff val="80000"/>
                  </a:schemeClr>
                </a:solidFill>
                <a:latin typeface="Geneva" charset="0"/>
                <a:ea typeface="ＭＳ Ｐゴシック" charset="0"/>
                <a:cs typeface="ＭＳ Ｐゴシック" charset="0"/>
              </a:rPr>
              <a:t>tools.</a:t>
            </a:r>
          </a:p>
          <a:p>
            <a:pPr marL="457200" indent="-457200">
              <a:lnSpc>
                <a:spcPct val="80000"/>
              </a:lnSpc>
              <a:spcBef>
                <a:spcPts val="2375"/>
              </a:spcBef>
              <a:buFont typeface="Geneva" charset="0"/>
              <a:buAutoNum type="arabicPeriod"/>
              <a:defRPr/>
            </a:pPr>
            <a:r>
              <a:rPr lang="en-US" sz="2000" b="1" dirty="0" smtClean="0">
                <a:solidFill>
                  <a:schemeClr val="accent6">
                    <a:lumMod val="20000"/>
                    <a:lumOff val="80000"/>
                  </a:schemeClr>
                </a:solidFill>
                <a:latin typeface="Geneva" charset="0"/>
                <a:ea typeface="ＭＳ Ｐゴシック" charset="0"/>
                <a:cs typeface="ＭＳ Ｐゴシック" charset="0"/>
              </a:rPr>
              <a:t>Projecting the model data into the observational space of the satellite data – the use of instrument simulators</a:t>
            </a:r>
            <a:endParaRPr lang="en-US" sz="2000" b="1" dirty="0">
              <a:solidFill>
                <a:schemeClr val="accent6">
                  <a:lumMod val="20000"/>
                  <a:lumOff val="80000"/>
                </a:schemeClr>
              </a:solidFill>
              <a:latin typeface="Geneva" charset="0"/>
              <a:ea typeface="ＭＳ Ｐゴシック" charset="0"/>
              <a:cs typeface="ＭＳ Ｐゴシック" charset="0"/>
            </a:endParaRPr>
          </a:p>
          <a:p>
            <a:pPr marL="457200" indent="-457200">
              <a:lnSpc>
                <a:spcPct val="80000"/>
              </a:lnSpc>
              <a:spcBef>
                <a:spcPts val="2375"/>
              </a:spcBef>
              <a:buFont typeface="Geneva" charset="0"/>
              <a:buAutoNum type="arabicPeriod"/>
              <a:defRPr/>
            </a:pPr>
            <a:r>
              <a:rPr lang="en-US" sz="2000" b="1" dirty="0" smtClean="0">
                <a:solidFill>
                  <a:srgbClr val="000090"/>
                </a:solidFill>
                <a:latin typeface="Geneva" charset="0"/>
                <a:ea typeface="ＭＳ Ｐゴシック" charset="0"/>
                <a:cs typeface="ＭＳ Ｐゴシック" charset="0"/>
              </a:rPr>
              <a:t>Developing analysis tools with the goals to:</a:t>
            </a:r>
          </a:p>
          <a:p>
            <a:pPr marL="857250" lvl="1" indent="-457200">
              <a:lnSpc>
                <a:spcPct val="120000"/>
              </a:lnSpc>
              <a:spcBef>
                <a:spcPts val="0"/>
              </a:spcBef>
              <a:buFont typeface="Wingdings" charset="2"/>
              <a:buChar char="§"/>
              <a:defRPr/>
            </a:pPr>
            <a:r>
              <a:rPr lang="en-US" b="1" dirty="0" smtClean="0">
                <a:solidFill>
                  <a:srgbClr val="000090"/>
                </a:solidFill>
                <a:latin typeface="Geneva" charset="0"/>
                <a:ea typeface="ＭＳ Ｐゴシック" charset="0"/>
                <a:cs typeface="ＭＳ Ｐゴシック" charset="0"/>
              </a:rPr>
              <a:t>Goals:</a:t>
            </a:r>
          </a:p>
          <a:p>
            <a:pPr marL="1257300" lvl="2" indent="-457200">
              <a:lnSpc>
                <a:spcPct val="120000"/>
              </a:lnSpc>
              <a:spcBef>
                <a:spcPts val="0"/>
              </a:spcBef>
              <a:buFont typeface="Wingdings" charset="2"/>
              <a:buChar char="§"/>
              <a:defRPr/>
            </a:pPr>
            <a:r>
              <a:rPr lang="en-US" b="1" dirty="0" smtClean="0">
                <a:solidFill>
                  <a:srgbClr val="000090"/>
                </a:solidFill>
                <a:latin typeface="Geneva" charset="0"/>
                <a:ea typeface="ＭＳ Ｐゴシック" charset="0"/>
                <a:cs typeface="ＭＳ Ｐゴシック" charset="0"/>
              </a:rPr>
              <a:t>Understand </a:t>
            </a:r>
            <a:r>
              <a:rPr lang="en-US" b="1" dirty="0" smtClean="0">
                <a:solidFill>
                  <a:srgbClr val="000090"/>
                </a:solidFill>
                <a:latin typeface="Geneva" charset="0"/>
                <a:ea typeface="ＭＳ Ｐゴシック" charset="0"/>
                <a:cs typeface="ＭＳ Ｐゴシック" charset="0"/>
              </a:rPr>
              <a:t>the observed structure of the hurricanes</a:t>
            </a:r>
          </a:p>
          <a:p>
            <a:pPr marL="1257300" lvl="2" indent="-457200">
              <a:lnSpc>
                <a:spcPct val="120000"/>
              </a:lnSpc>
              <a:spcBef>
                <a:spcPts val="0"/>
              </a:spcBef>
              <a:buFont typeface="Wingdings" charset="2"/>
              <a:buChar char="§"/>
              <a:defRPr/>
            </a:pPr>
            <a:r>
              <a:rPr lang="en-US" b="1" dirty="0" smtClean="0">
                <a:solidFill>
                  <a:srgbClr val="000090"/>
                </a:solidFill>
                <a:latin typeface="Geneva" charset="0"/>
                <a:ea typeface="ＭＳ Ｐゴシック" charset="0"/>
                <a:cs typeface="ＭＳ Ｐゴシック" charset="0"/>
              </a:rPr>
              <a:t>Evaluate the </a:t>
            </a:r>
            <a:r>
              <a:rPr lang="en-US" b="1" dirty="0" smtClean="0">
                <a:solidFill>
                  <a:srgbClr val="000090"/>
                </a:solidFill>
                <a:latin typeface="Geneva" charset="0"/>
                <a:ea typeface="ＭＳ Ｐゴシック" charset="0"/>
                <a:cs typeface="ＭＳ Ｐゴシック" charset="0"/>
              </a:rPr>
              <a:t>models</a:t>
            </a:r>
          </a:p>
          <a:p>
            <a:pPr marL="1257300" lvl="2" indent="-457200">
              <a:lnSpc>
                <a:spcPct val="120000"/>
              </a:lnSpc>
              <a:spcBef>
                <a:spcPts val="0"/>
              </a:spcBef>
              <a:buFont typeface="Wingdings" charset="2"/>
              <a:buChar char="§"/>
              <a:defRPr/>
            </a:pPr>
            <a:r>
              <a:rPr lang="en-US" b="1" dirty="0" smtClean="0">
                <a:solidFill>
                  <a:srgbClr val="000090"/>
                </a:solidFill>
                <a:latin typeface="Geneva" charset="0"/>
                <a:ea typeface="ＭＳ Ｐゴシック" charset="0"/>
                <a:cs typeface="ＭＳ Ｐゴシック" charset="0"/>
              </a:rPr>
              <a:t>Tools - </a:t>
            </a:r>
            <a:r>
              <a:rPr lang="en-US" b="1" dirty="0" smtClean="0">
                <a:solidFill>
                  <a:srgbClr val="FF0000"/>
                </a:solidFill>
              </a:rPr>
              <a:t>to </a:t>
            </a:r>
            <a:r>
              <a:rPr lang="en-US" b="1" dirty="0">
                <a:solidFill>
                  <a:srgbClr val="FF0000"/>
                </a:solidFill>
              </a:rPr>
              <a:t>work with </a:t>
            </a:r>
            <a:r>
              <a:rPr lang="en-US" b="1" dirty="0" err="1">
                <a:solidFill>
                  <a:srgbClr val="FF0000"/>
                </a:solidFill>
              </a:rPr>
              <a:t>obs</a:t>
            </a:r>
            <a:r>
              <a:rPr lang="en-US" b="1" dirty="0">
                <a:solidFill>
                  <a:srgbClr val="FF0000"/>
                </a:solidFill>
              </a:rPr>
              <a:t> and </a:t>
            </a:r>
            <a:r>
              <a:rPr lang="en-US" b="1" dirty="0" smtClean="0">
                <a:solidFill>
                  <a:srgbClr val="FF0000"/>
                </a:solidFill>
              </a:rPr>
              <a:t>models</a:t>
            </a:r>
          </a:p>
          <a:p>
            <a:pPr marL="1714500" lvl="3" indent="-457200">
              <a:lnSpc>
                <a:spcPct val="120000"/>
              </a:lnSpc>
              <a:spcBef>
                <a:spcPts val="0"/>
              </a:spcBef>
              <a:buFont typeface="Wingdings" charset="2"/>
              <a:buChar char="§"/>
              <a:defRPr/>
            </a:pPr>
            <a:r>
              <a:rPr lang="en-US" b="1" dirty="0" smtClean="0">
                <a:solidFill>
                  <a:srgbClr val="FF0000"/>
                </a:solidFill>
              </a:rPr>
              <a:t>ARCHER</a:t>
            </a:r>
            <a:r>
              <a:rPr lang="en-US" b="1" dirty="0" smtClean="0">
                <a:solidFill>
                  <a:srgbClr val="000090"/>
                </a:solidFill>
              </a:rPr>
              <a:t> </a:t>
            </a:r>
            <a:r>
              <a:rPr lang="en-US" b="1" dirty="0">
                <a:solidFill>
                  <a:srgbClr val="000090"/>
                </a:solidFill>
              </a:rPr>
              <a:t>for storm-center </a:t>
            </a:r>
            <a:r>
              <a:rPr lang="en-US" b="1" dirty="0" smtClean="0">
                <a:solidFill>
                  <a:srgbClr val="000090"/>
                </a:solidFill>
              </a:rPr>
              <a:t>fixing</a:t>
            </a:r>
          </a:p>
          <a:p>
            <a:pPr marL="1714500" lvl="3" indent="-457200">
              <a:lnSpc>
                <a:spcPct val="120000"/>
              </a:lnSpc>
              <a:spcBef>
                <a:spcPts val="0"/>
              </a:spcBef>
              <a:buFont typeface="Wingdings" charset="2"/>
              <a:buChar char="§"/>
              <a:defRPr/>
            </a:pPr>
            <a:r>
              <a:rPr lang="en-US" b="1" dirty="0" smtClean="0">
                <a:solidFill>
                  <a:srgbClr val="FF0000"/>
                </a:solidFill>
              </a:rPr>
              <a:t>Wave </a:t>
            </a:r>
            <a:r>
              <a:rPr lang="en-US" b="1" dirty="0">
                <a:solidFill>
                  <a:srgbClr val="FF0000"/>
                </a:solidFill>
              </a:rPr>
              <a:t>Number analysis</a:t>
            </a:r>
            <a:r>
              <a:rPr lang="en-US" b="1" dirty="0">
                <a:solidFill>
                  <a:srgbClr val="000090"/>
                </a:solidFill>
              </a:rPr>
              <a:t> – for storm structure and </a:t>
            </a:r>
            <a:r>
              <a:rPr lang="en-US" b="1" dirty="0" smtClean="0">
                <a:solidFill>
                  <a:srgbClr val="000090"/>
                </a:solidFill>
              </a:rPr>
              <a:t>asymmetry</a:t>
            </a:r>
          </a:p>
          <a:p>
            <a:pPr marL="1714500" lvl="3" indent="-457200">
              <a:lnSpc>
                <a:spcPct val="120000"/>
              </a:lnSpc>
              <a:spcBef>
                <a:spcPts val="0"/>
              </a:spcBef>
              <a:buFont typeface="Wingdings" charset="2"/>
              <a:buChar char="§"/>
              <a:defRPr/>
            </a:pPr>
            <a:r>
              <a:rPr lang="en-US" b="1" dirty="0" smtClean="0">
                <a:solidFill>
                  <a:srgbClr val="FF0000"/>
                </a:solidFill>
              </a:rPr>
              <a:t>Slicer </a:t>
            </a:r>
            <a:r>
              <a:rPr lang="en-US" b="1" dirty="0">
                <a:solidFill>
                  <a:srgbClr val="000090"/>
                </a:solidFill>
              </a:rPr>
              <a:t>– 3D view of </a:t>
            </a:r>
            <a:r>
              <a:rPr lang="en-US" b="1" dirty="0" smtClean="0">
                <a:solidFill>
                  <a:srgbClr val="000090"/>
                </a:solidFill>
              </a:rPr>
              <a:t>thermodynamics; storms</a:t>
            </a:r>
          </a:p>
          <a:p>
            <a:pPr marL="1714500" lvl="3" indent="-457200">
              <a:lnSpc>
                <a:spcPct val="120000"/>
              </a:lnSpc>
              <a:spcBef>
                <a:spcPts val="0"/>
              </a:spcBef>
              <a:buFont typeface="Wingdings" charset="2"/>
              <a:buChar char="§"/>
              <a:defRPr/>
            </a:pPr>
            <a:r>
              <a:rPr lang="en-US" b="1" dirty="0" smtClean="0">
                <a:solidFill>
                  <a:srgbClr val="FF0000"/>
                </a:solidFill>
              </a:rPr>
              <a:t>Aggregation </a:t>
            </a:r>
            <a:r>
              <a:rPr lang="en-US" b="1" dirty="0">
                <a:solidFill>
                  <a:srgbClr val="FF0000"/>
                </a:solidFill>
              </a:rPr>
              <a:t>tools and statistics </a:t>
            </a:r>
            <a:r>
              <a:rPr lang="en-US" b="1" dirty="0">
                <a:solidFill>
                  <a:srgbClr val="000090"/>
                </a:solidFill>
              </a:rPr>
              <a:t>– access to the 10+ year database of global satellite </a:t>
            </a:r>
            <a:r>
              <a:rPr lang="en-US" b="1" dirty="0" smtClean="0">
                <a:solidFill>
                  <a:srgbClr val="000090"/>
                </a:solidFill>
              </a:rPr>
              <a:t>observations</a:t>
            </a:r>
          </a:p>
          <a:p>
            <a:pPr marL="1714500" lvl="3" indent="-457200">
              <a:lnSpc>
                <a:spcPct val="120000"/>
              </a:lnSpc>
              <a:spcBef>
                <a:spcPts val="0"/>
              </a:spcBef>
              <a:buFont typeface="Wingdings" charset="2"/>
              <a:buChar char="§"/>
              <a:defRPr/>
            </a:pPr>
            <a:r>
              <a:rPr lang="en-US" b="1" dirty="0" smtClean="0">
                <a:solidFill>
                  <a:srgbClr val="FF0000"/>
                </a:solidFill>
              </a:rPr>
              <a:t>Joint </a:t>
            </a:r>
            <a:r>
              <a:rPr lang="en-US" b="1" dirty="0">
                <a:solidFill>
                  <a:srgbClr val="FF0000"/>
                </a:solidFill>
              </a:rPr>
              <a:t>PDFs </a:t>
            </a:r>
            <a:r>
              <a:rPr lang="en-US" b="1" dirty="0">
                <a:solidFill>
                  <a:srgbClr val="000090"/>
                </a:solidFill>
              </a:rPr>
              <a:t>– understanding of the vertical structure of the precipitation.  How are models and observations different</a:t>
            </a:r>
          </a:p>
          <a:p>
            <a:pPr marL="857250" lvl="1" indent="-457200">
              <a:lnSpc>
                <a:spcPct val="50000"/>
              </a:lnSpc>
              <a:spcBef>
                <a:spcPts val="2375"/>
              </a:spcBef>
              <a:buFont typeface="Wingdings" charset="2"/>
              <a:buChar char="§"/>
              <a:defRPr/>
            </a:pPr>
            <a:endParaRPr lang="en-US" b="1" dirty="0" smtClean="0">
              <a:solidFill>
                <a:srgbClr val="000090"/>
              </a:solidFill>
              <a:latin typeface="Geneva" charset="0"/>
              <a:ea typeface="ＭＳ Ｐゴシック" charset="0"/>
              <a:cs typeface="ＭＳ Ｐゴシック" charset="0"/>
            </a:endParaRPr>
          </a:p>
          <a:p>
            <a:pPr marL="0" indent="0">
              <a:lnSpc>
                <a:spcPct val="150000"/>
              </a:lnSpc>
              <a:spcBef>
                <a:spcPts val="2375"/>
              </a:spcBef>
              <a:buNone/>
              <a:defRPr/>
            </a:pPr>
            <a:endParaRPr lang="en-US" b="1" dirty="0">
              <a:solidFill>
                <a:srgbClr val="000090"/>
              </a:solidFill>
              <a:latin typeface="Geneva" charset="0"/>
              <a:ea typeface="ＭＳ Ｐゴシック" charset="0"/>
              <a:cs typeface="ＭＳ Ｐゴシック" charset="0"/>
            </a:endParaRPr>
          </a:p>
        </p:txBody>
      </p:sp>
      <p:sp>
        <p:nvSpPr>
          <p:cNvPr id="3" name="Title 1"/>
          <p:cNvSpPr>
            <a:spLocks noGrp="1"/>
          </p:cNvSpPr>
          <p:nvPr>
            <p:ph type="title"/>
          </p:nvPr>
        </p:nvSpPr>
        <p:spPr bwMode="auto">
          <a:xfrm>
            <a:off x="680124" y="154460"/>
            <a:ext cx="8389360" cy="533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en-US" sz="3200" dirty="0" smtClean="0">
                <a:ln w="11430"/>
                <a:solidFill>
                  <a:srgbClr val="000090"/>
                </a:solidFill>
                <a:effectLst>
                  <a:outerShdw blurRad="50800" dist="39000" dir="5460000" algn="tl">
                    <a:srgbClr val="000000">
                      <a:alpha val="38000"/>
                    </a:srgbClr>
                  </a:outerShdw>
                </a:effectLst>
                <a:latin typeface="Geneva" charset="0"/>
                <a:ea typeface="ＭＳ Ｐゴシック" charset="0"/>
                <a:cs typeface="ＭＳ Ｐゴシック" charset="0"/>
              </a:rPr>
              <a:t>The three components of our system</a:t>
            </a:r>
            <a:endParaRPr lang="en-US" sz="3200" dirty="0">
              <a:ln w="11430"/>
              <a:solidFill>
                <a:srgbClr val="000090"/>
              </a:solidFill>
              <a:effectLst>
                <a:outerShdw blurRad="50800" dist="39000" dir="5460000" algn="tl">
                  <a:srgbClr val="000000">
                    <a:alpha val="38000"/>
                  </a:srgbClr>
                </a:outerShdw>
              </a:effectLst>
              <a:latin typeface="Geneva" charset="0"/>
              <a:ea typeface="ＭＳ Ｐゴシック" charset="0"/>
              <a:cs typeface="ＭＳ Ｐゴシック"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Box 2"/>
          <p:cNvSpPr txBox="1">
            <a:spLocks noChangeArrowheads="1"/>
          </p:cNvSpPr>
          <p:nvPr/>
        </p:nvSpPr>
        <p:spPr bwMode="auto">
          <a:xfrm>
            <a:off x="5437188" y="912813"/>
            <a:ext cx="3892550" cy="6155531"/>
          </a:xfrm>
          <a:prstGeom prst="rect">
            <a:avLst/>
          </a:prstGeom>
          <a:solidFill>
            <a:schemeClr val="bg1">
              <a:lumMod val="95000"/>
            </a:schemeClr>
          </a:solidFill>
          <a:ln>
            <a:noFill/>
          </a:ln>
        </p:spPr>
        <p:txBody>
          <a:bodyPr>
            <a:spAutoFit/>
          </a:bodyPr>
          <a:lstStyle>
            <a:lvl1pPr marL="342900" indent="-342900" eaLnBrk="0" hangingPunct="0">
              <a:defRPr sz="1000">
                <a:solidFill>
                  <a:schemeClr val="tx1"/>
                </a:solidFill>
                <a:latin typeface="Arial" charset="0"/>
                <a:ea typeface="ＭＳ Ｐゴシック" charset="0"/>
                <a:cs typeface="ＭＳ Ｐゴシック" charset="0"/>
              </a:defRPr>
            </a:lvl1pPr>
            <a:lvl2pPr marL="742950" indent="-136525" eaLnBrk="0" hangingPunct="0">
              <a:defRPr sz="1000">
                <a:solidFill>
                  <a:schemeClr val="tx1"/>
                </a:solidFill>
                <a:latin typeface="Arial" charset="0"/>
                <a:ea typeface="ＭＳ Ｐゴシック" charset="0"/>
              </a:defRPr>
            </a:lvl2pPr>
            <a:lvl3pPr eaLnBrk="0" hangingPunct="0">
              <a:defRPr sz="1000">
                <a:solidFill>
                  <a:schemeClr val="tx1"/>
                </a:solidFill>
                <a:latin typeface="Arial" charset="0"/>
                <a:ea typeface="ＭＳ Ｐゴシック" charset="0"/>
              </a:defRPr>
            </a:lvl3pPr>
            <a:lvl4pPr eaLnBrk="0" hangingPunct="0">
              <a:defRPr sz="1000">
                <a:solidFill>
                  <a:schemeClr val="tx1"/>
                </a:solidFill>
                <a:latin typeface="Arial" charset="0"/>
                <a:ea typeface="ＭＳ Ｐゴシック" charset="0"/>
              </a:defRPr>
            </a:lvl4pPr>
            <a:lvl5pPr eaLnBrk="0" hangingPunct="0">
              <a:defRPr sz="1000">
                <a:solidFill>
                  <a:schemeClr val="tx1"/>
                </a:solidFill>
                <a:latin typeface="Arial" charset="0"/>
                <a:ea typeface="ＭＳ Ｐゴシック" charset="0"/>
              </a:defRPr>
            </a:lvl5pPr>
            <a:lvl6pPr marL="457200" eaLnBrk="0" fontAlgn="base" hangingPunct="0">
              <a:spcBef>
                <a:spcPct val="0"/>
              </a:spcBef>
              <a:spcAft>
                <a:spcPct val="0"/>
              </a:spcAft>
              <a:defRPr sz="1000">
                <a:solidFill>
                  <a:schemeClr val="tx1"/>
                </a:solidFill>
                <a:latin typeface="Arial" charset="0"/>
                <a:ea typeface="ＭＳ Ｐゴシック" charset="0"/>
              </a:defRPr>
            </a:lvl6pPr>
            <a:lvl7pPr marL="914400" eaLnBrk="0" fontAlgn="base" hangingPunct="0">
              <a:spcBef>
                <a:spcPct val="0"/>
              </a:spcBef>
              <a:spcAft>
                <a:spcPct val="0"/>
              </a:spcAft>
              <a:defRPr sz="1000">
                <a:solidFill>
                  <a:schemeClr val="tx1"/>
                </a:solidFill>
                <a:latin typeface="Arial" charset="0"/>
                <a:ea typeface="ＭＳ Ｐゴシック" charset="0"/>
              </a:defRPr>
            </a:lvl7pPr>
            <a:lvl8pPr marL="1371600" eaLnBrk="0" fontAlgn="base" hangingPunct="0">
              <a:spcBef>
                <a:spcPct val="0"/>
              </a:spcBef>
              <a:spcAft>
                <a:spcPct val="0"/>
              </a:spcAft>
              <a:defRPr sz="1000">
                <a:solidFill>
                  <a:schemeClr val="tx1"/>
                </a:solidFill>
                <a:latin typeface="Arial" charset="0"/>
                <a:ea typeface="ＭＳ Ｐゴシック" charset="0"/>
              </a:defRPr>
            </a:lvl8pPr>
            <a:lvl9pPr marL="18288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spcAft>
                <a:spcPts val="600"/>
              </a:spcAft>
              <a:buFont typeface="Arial" charset="0"/>
              <a:buChar char="•"/>
              <a:defRPr/>
            </a:pPr>
            <a:r>
              <a:rPr lang="en-US" sz="2400" b="1" dirty="0" smtClean="0">
                <a:solidFill>
                  <a:srgbClr val="FF0000"/>
                </a:solidFill>
                <a:latin typeface="Calibri" charset="0"/>
                <a:cs typeface="Calibri" charset="0"/>
              </a:rPr>
              <a:t>Interactively select region</a:t>
            </a:r>
          </a:p>
          <a:p>
            <a:pPr eaLnBrk="1" hangingPunct="1">
              <a:spcAft>
                <a:spcPts val="600"/>
              </a:spcAft>
              <a:buFont typeface="Arial" charset="0"/>
              <a:buChar char="•"/>
              <a:defRPr/>
            </a:pPr>
            <a:r>
              <a:rPr lang="en-US" sz="2400" b="1" dirty="0" smtClean="0">
                <a:solidFill>
                  <a:srgbClr val="FF0000"/>
                </a:solidFill>
                <a:latin typeface="Calibri" charset="0"/>
                <a:cs typeface="Calibri" charset="0"/>
              </a:rPr>
              <a:t>Gather data from </a:t>
            </a:r>
            <a:r>
              <a:rPr lang="en-US" sz="2600" b="1" dirty="0" smtClean="0">
                <a:solidFill>
                  <a:srgbClr val="0000FF"/>
                </a:solidFill>
                <a:latin typeface="Calibri" charset="0"/>
                <a:cs typeface="Calibri" charset="0"/>
              </a:rPr>
              <a:t>observed</a:t>
            </a:r>
            <a:r>
              <a:rPr lang="en-US" sz="2000" b="1" dirty="0" smtClean="0">
                <a:solidFill>
                  <a:srgbClr val="FF0000"/>
                </a:solidFill>
                <a:latin typeface="Calibri" charset="0"/>
                <a:cs typeface="Calibri" charset="0"/>
              </a:rPr>
              <a:t> and </a:t>
            </a:r>
            <a:r>
              <a:rPr lang="en-US" sz="2600" b="1" dirty="0" smtClean="0">
                <a:ln w="18000">
                  <a:solidFill>
                    <a:schemeClr val="accent2">
                      <a:satMod val="140000"/>
                    </a:schemeClr>
                  </a:solidFill>
                  <a:prstDash val="solid"/>
                  <a:miter lim="800000"/>
                </a:ln>
                <a:solidFill>
                  <a:srgbClr val="47FFD1"/>
                </a:solidFill>
                <a:effectLst>
                  <a:outerShdw blurRad="25500" dist="23000" dir="7020000" algn="tl">
                    <a:srgbClr val="000000">
                      <a:alpha val="50000"/>
                    </a:srgbClr>
                  </a:outerShdw>
                </a:effectLst>
                <a:latin typeface="Calibri" charset="0"/>
                <a:cs typeface="Calibri" charset="0"/>
              </a:rPr>
              <a:t>synthetic</a:t>
            </a:r>
          </a:p>
          <a:p>
            <a:pPr lvl="1" eaLnBrk="1" hangingPunct="1">
              <a:spcAft>
                <a:spcPts val="300"/>
              </a:spcAft>
              <a:buFont typeface="Arial" charset="0"/>
              <a:buChar char="•"/>
              <a:defRPr/>
            </a:pPr>
            <a:r>
              <a:rPr lang="en-US" sz="2000" b="1" dirty="0" smtClean="0">
                <a:solidFill>
                  <a:srgbClr val="FF0000"/>
                </a:solidFill>
                <a:latin typeface="Calibri" charset="0"/>
                <a:cs typeface="Calibri" charset="0"/>
              </a:rPr>
              <a:t>brightness temperatures </a:t>
            </a:r>
          </a:p>
          <a:p>
            <a:pPr eaLnBrk="1" hangingPunct="1">
              <a:spcAft>
                <a:spcPts val="600"/>
              </a:spcAft>
              <a:buFont typeface="Arial" charset="0"/>
              <a:buChar char="•"/>
              <a:defRPr/>
            </a:pPr>
            <a:r>
              <a:rPr lang="en-US" sz="2400" b="1" dirty="0" smtClean="0">
                <a:solidFill>
                  <a:srgbClr val="009973"/>
                </a:solidFill>
                <a:latin typeface="Calibri" charset="0"/>
                <a:cs typeface="Calibri" charset="0"/>
              </a:rPr>
              <a:t>Statistical comparisons</a:t>
            </a:r>
          </a:p>
          <a:p>
            <a:pPr lvl="1" eaLnBrk="1" hangingPunct="1">
              <a:spcAft>
                <a:spcPts val="300"/>
              </a:spcAft>
              <a:buFont typeface="Arial" charset="0"/>
              <a:buChar char="•"/>
              <a:defRPr/>
            </a:pPr>
            <a:r>
              <a:rPr lang="en-US" sz="2000" b="1" dirty="0" smtClean="0">
                <a:solidFill>
                  <a:srgbClr val="009973"/>
                </a:solidFill>
                <a:latin typeface="Calibri" charset="0"/>
                <a:cs typeface="Calibri" charset="0"/>
              </a:rPr>
              <a:t>Storm-relative coordinates</a:t>
            </a:r>
          </a:p>
          <a:p>
            <a:pPr lvl="1" eaLnBrk="1" hangingPunct="1">
              <a:spcAft>
                <a:spcPts val="300"/>
              </a:spcAft>
              <a:buFont typeface="Arial" charset="0"/>
              <a:buChar char="•"/>
              <a:defRPr/>
            </a:pPr>
            <a:r>
              <a:rPr lang="en-US" sz="2000" b="1" dirty="0" smtClean="0">
                <a:solidFill>
                  <a:srgbClr val="009973"/>
                </a:solidFill>
                <a:latin typeface="Calibri" charset="0"/>
                <a:cs typeface="Calibri" charset="0"/>
              </a:rPr>
              <a:t>EOFs, Joint PDFs of TBs</a:t>
            </a:r>
          </a:p>
          <a:p>
            <a:pPr lvl="1" eaLnBrk="1" hangingPunct="1">
              <a:spcAft>
                <a:spcPts val="300"/>
              </a:spcAft>
              <a:buFont typeface="Arial" charset="0"/>
              <a:buChar char="•"/>
              <a:defRPr/>
            </a:pPr>
            <a:r>
              <a:rPr lang="en-US" sz="2000" b="1" dirty="0" smtClean="0">
                <a:solidFill>
                  <a:srgbClr val="009973"/>
                </a:solidFill>
                <a:latin typeface="Calibri" charset="0"/>
                <a:cs typeface="Calibri" charset="0"/>
              </a:rPr>
              <a:t>Azimuthal averages       =f(r)</a:t>
            </a:r>
          </a:p>
          <a:p>
            <a:pPr eaLnBrk="1" hangingPunct="1">
              <a:spcAft>
                <a:spcPts val="600"/>
              </a:spcAft>
              <a:buFont typeface="Arial" charset="0"/>
              <a:buChar char="•"/>
              <a:defRPr/>
            </a:pPr>
            <a:r>
              <a:rPr lang="en-US" sz="2400" b="1" dirty="0" smtClean="0">
                <a:solidFill>
                  <a:srgbClr val="0000FF"/>
                </a:solidFill>
                <a:latin typeface="Calibri" charset="0"/>
                <a:cs typeface="Calibri" charset="0"/>
              </a:rPr>
              <a:t>Storm Structure</a:t>
            </a:r>
          </a:p>
          <a:p>
            <a:pPr lvl="1" eaLnBrk="1" hangingPunct="1">
              <a:spcAft>
                <a:spcPts val="600"/>
              </a:spcAft>
              <a:buFont typeface="Arial" charset="0"/>
              <a:buChar char="•"/>
              <a:defRPr/>
            </a:pPr>
            <a:r>
              <a:rPr lang="en-US" sz="2000" b="1" dirty="0" smtClean="0">
                <a:solidFill>
                  <a:srgbClr val="0000FF"/>
                </a:solidFill>
                <a:latin typeface="Calibri" charset="0"/>
                <a:cs typeface="Calibri" charset="0"/>
              </a:rPr>
              <a:t>Storm Size/Asymmetry</a:t>
            </a:r>
          </a:p>
          <a:p>
            <a:pPr lvl="2" eaLnBrk="1" hangingPunct="1">
              <a:spcAft>
                <a:spcPts val="600"/>
              </a:spcAft>
              <a:buFont typeface="Arial" charset="0"/>
              <a:buChar char="•"/>
              <a:defRPr/>
            </a:pPr>
            <a:r>
              <a:rPr lang="en-US" sz="2000" b="1" dirty="0" smtClean="0">
                <a:solidFill>
                  <a:srgbClr val="0000FF"/>
                </a:solidFill>
                <a:latin typeface="Calibri" charset="0"/>
                <a:cs typeface="Calibri" charset="0"/>
              </a:rPr>
              <a:t>Wave-number analysis</a:t>
            </a:r>
          </a:p>
          <a:p>
            <a:pPr lvl="1" eaLnBrk="1" hangingPunct="1">
              <a:spcAft>
                <a:spcPts val="600"/>
              </a:spcAft>
              <a:buFont typeface="Arial" charset="0"/>
              <a:buChar char="•"/>
              <a:defRPr/>
            </a:pPr>
            <a:r>
              <a:rPr lang="en-US" sz="2000" b="1" dirty="0" smtClean="0">
                <a:solidFill>
                  <a:srgbClr val="0000FF"/>
                </a:solidFill>
                <a:latin typeface="Calibri" charset="0"/>
                <a:cs typeface="Calibri" charset="0"/>
              </a:rPr>
              <a:t>Storm Center - ARCHER</a:t>
            </a:r>
          </a:p>
          <a:p>
            <a:pPr lvl="1" eaLnBrk="1" hangingPunct="1">
              <a:spcAft>
                <a:spcPts val="600"/>
              </a:spcAft>
              <a:buFont typeface="Arial" charset="0"/>
              <a:buChar char="•"/>
              <a:defRPr/>
            </a:pPr>
            <a:r>
              <a:rPr lang="en-US" sz="2000" b="1" dirty="0" smtClean="0">
                <a:solidFill>
                  <a:srgbClr val="0000FF"/>
                </a:solidFill>
                <a:latin typeface="Calibri" charset="0"/>
                <a:cs typeface="Calibri" charset="0"/>
              </a:rPr>
              <a:t>Convective/</a:t>
            </a:r>
            <a:r>
              <a:rPr lang="en-US" sz="2000" b="1" dirty="0" err="1">
                <a:solidFill>
                  <a:srgbClr val="0000FF"/>
                </a:solidFill>
                <a:latin typeface="Calibri" charset="0"/>
                <a:cs typeface="Calibri" charset="0"/>
              </a:rPr>
              <a:t>S</a:t>
            </a:r>
            <a:r>
              <a:rPr lang="en-US" sz="2000" b="1" dirty="0" err="1" smtClean="0">
                <a:solidFill>
                  <a:srgbClr val="0000FF"/>
                </a:solidFill>
                <a:latin typeface="Calibri" charset="0"/>
                <a:cs typeface="Calibri" charset="0"/>
              </a:rPr>
              <a:t>tratiform</a:t>
            </a:r>
            <a:r>
              <a:rPr lang="en-US" sz="2000" b="1" dirty="0" smtClean="0">
                <a:solidFill>
                  <a:srgbClr val="0000FF"/>
                </a:solidFill>
                <a:latin typeface="Calibri" charset="0"/>
                <a:cs typeface="Calibri" charset="0"/>
              </a:rPr>
              <a:t> fractions</a:t>
            </a:r>
          </a:p>
          <a:p>
            <a:pPr eaLnBrk="1" hangingPunct="1">
              <a:buFont typeface="Arial" charset="0"/>
              <a:buChar char="•"/>
              <a:defRPr/>
            </a:pPr>
            <a:r>
              <a:rPr lang="en-US" sz="2400" b="1" dirty="0" smtClean="0">
                <a:solidFill>
                  <a:srgbClr val="C047AD"/>
                </a:solidFill>
                <a:latin typeface="Calibri" charset="0"/>
                <a:cs typeface="Calibri" charset="0"/>
              </a:rPr>
              <a:t>Visualization of analysis</a:t>
            </a:r>
          </a:p>
          <a:p>
            <a:pPr algn="ctr" eaLnBrk="1" hangingPunct="1">
              <a:buFontTx/>
              <a:buAutoNum type="arabicPeriod"/>
              <a:defRPr/>
            </a:pPr>
            <a:endParaRPr lang="en-US" sz="1800" b="1" dirty="0" smtClean="0">
              <a:solidFill>
                <a:srgbClr val="FF0000"/>
              </a:solidFill>
              <a:latin typeface="Calibri" charset="0"/>
              <a:cs typeface="Calibri" charset="0"/>
            </a:endParaRPr>
          </a:p>
        </p:txBody>
      </p:sp>
      <p:grpSp>
        <p:nvGrpSpPr>
          <p:cNvPr id="35842" name="Group 1"/>
          <p:cNvGrpSpPr>
            <a:grpSpLocks/>
          </p:cNvGrpSpPr>
          <p:nvPr/>
        </p:nvGrpSpPr>
        <p:grpSpPr bwMode="auto">
          <a:xfrm>
            <a:off x="0" y="1238250"/>
            <a:ext cx="5521325" cy="4960938"/>
            <a:chOff x="0" y="1238250"/>
            <a:chExt cx="5521325" cy="4960938"/>
          </a:xfrm>
        </p:grpSpPr>
        <p:pic>
          <p:nvPicPr>
            <p:cNvPr id="35844"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127250"/>
              <a:ext cx="5508625" cy="407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5" name="Group 1"/>
            <p:cNvGrpSpPr>
              <a:grpSpLocks/>
            </p:cNvGrpSpPr>
            <p:nvPr/>
          </p:nvGrpSpPr>
          <p:grpSpPr bwMode="auto">
            <a:xfrm>
              <a:off x="58738" y="1238250"/>
              <a:ext cx="5462587" cy="4306888"/>
              <a:chOff x="58740" y="681833"/>
              <a:chExt cx="5462763" cy="4306202"/>
            </a:xfrm>
          </p:grpSpPr>
          <p:sp>
            <p:nvSpPr>
              <p:cNvPr id="7" name="Oval 6"/>
              <p:cNvSpPr/>
              <p:nvPr/>
            </p:nvSpPr>
            <p:spPr>
              <a:xfrm>
                <a:off x="2208284" y="2703986"/>
                <a:ext cx="1238290" cy="1358684"/>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00"/>
                  </a:solidFill>
                </a:endParaRPr>
              </a:p>
            </p:txBody>
          </p:sp>
          <p:cxnSp>
            <p:nvCxnSpPr>
              <p:cNvPr id="5" name="Straight Arrow Connector 4"/>
              <p:cNvCxnSpPr/>
              <p:nvPr/>
            </p:nvCxnSpPr>
            <p:spPr>
              <a:xfrm flipH="1">
                <a:off x="3195741" y="681833"/>
                <a:ext cx="2325762" cy="2118975"/>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0" name="Oval 19"/>
              <p:cNvSpPr/>
              <p:nvPr/>
            </p:nvSpPr>
            <p:spPr>
              <a:xfrm>
                <a:off x="58740" y="4772169"/>
                <a:ext cx="812826" cy="215866"/>
              </a:xfrm>
              <a:prstGeom prst="ellipse">
                <a:avLst/>
              </a:prstGeom>
              <a:noFill/>
              <a:ln w="38100" cmpd="sng">
                <a:solidFill>
                  <a:srgbClr val="0000FF"/>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00"/>
                  </a:solidFill>
                </a:endParaRPr>
              </a:p>
            </p:txBody>
          </p:sp>
          <p:sp>
            <p:nvSpPr>
              <p:cNvPr id="21" name="Oval 20"/>
              <p:cNvSpPr/>
              <p:nvPr/>
            </p:nvSpPr>
            <p:spPr>
              <a:xfrm>
                <a:off x="4391167" y="4462656"/>
                <a:ext cx="812826" cy="215866"/>
              </a:xfrm>
              <a:prstGeom prst="ellipse">
                <a:avLst/>
              </a:prstGeom>
              <a:noFill/>
              <a:ln w="38100" cmpd="sng">
                <a:solidFill>
                  <a:schemeClr val="accent1">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00"/>
                  </a:solidFill>
                </a:endParaRPr>
              </a:p>
            </p:txBody>
          </p:sp>
        </p:grpSp>
      </p:grpSp>
      <p:sp>
        <p:nvSpPr>
          <p:cNvPr id="35843" name="Title 1"/>
          <p:cNvSpPr>
            <a:spLocks noGrp="1"/>
          </p:cNvSpPr>
          <p:nvPr/>
        </p:nvSpPr>
        <p:spPr bwMode="auto">
          <a:xfrm>
            <a:off x="614363" y="103188"/>
            <a:ext cx="849947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457200"/>
            <a:r>
              <a:rPr lang="en-US" sz="2800" b="1">
                <a:solidFill>
                  <a:srgbClr val="000090"/>
                </a:solidFill>
                <a:latin typeface="Calibri" charset="0"/>
                <a:cs typeface="Calibri" charset="0"/>
              </a:rPr>
              <a:t>Analysis tools for model validation</a:t>
            </a:r>
          </a:p>
        </p:txBody>
      </p:sp>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a:t>
            </a:r>
            <a:r>
              <a:rPr lang="en-US" dirty="0" smtClean="0"/>
              <a:t>nalysis of the environment - ECMWF</a:t>
            </a:r>
            <a:endParaRPr lang="en-US" dirty="0"/>
          </a:p>
        </p:txBody>
      </p:sp>
      <p:pic>
        <p:nvPicPr>
          <p:cNvPr id="7" name="Picture 6"/>
          <p:cNvPicPr>
            <a:picLocks noChangeAspect="1"/>
          </p:cNvPicPr>
          <p:nvPr/>
        </p:nvPicPr>
        <p:blipFill>
          <a:blip r:embed="rId2"/>
          <a:stretch>
            <a:fillRect/>
          </a:stretch>
        </p:blipFill>
        <p:spPr>
          <a:xfrm>
            <a:off x="0" y="639525"/>
            <a:ext cx="9144000" cy="6218475"/>
          </a:xfrm>
          <a:prstGeom prst="rect">
            <a:avLst/>
          </a:prstGeom>
        </p:spPr>
      </p:pic>
      <p:sp>
        <p:nvSpPr>
          <p:cNvPr id="3" name="TextBox 2"/>
          <p:cNvSpPr txBox="1"/>
          <p:nvPr/>
        </p:nvSpPr>
        <p:spPr>
          <a:xfrm>
            <a:off x="2648857" y="734786"/>
            <a:ext cx="1809585" cy="400110"/>
          </a:xfrm>
          <a:prstGeom prst="rect">
            <a:avLst/>
          </a:prstGeom>
          <a:noFill/>
        </p:spPr>
        <p:txBody>
          <a:bodyPr wrap="none" rtlCol="0">
            <a:spAutoFit/>
          </a:bodyPr>
          <a:lstStyle/>
          <a:p>
            <a:r>
              <a:rPr lang="en-US" sz="2000" b="1" dirty="0" smtClean="0">
                <a:solidFill>
                  <a:srgbClr val="FFFF00"/>
                </a:solidFill>
              </a:rPr>
              <a:t>RH at 850 </a:t>
            </a:r>
            <a:r>
              <a:rPr lang="en-US" sz="2000" b="1" dirty="0" err="1" smtClean="0">
                <a:solidFill>
                  <a:srgbClr val="FFFF00"/>
                </a:solidFill>
              </a:rPr>
              <a:t>mb</a:t>
            </a:r>
            <a:endParaRPr lang="en-US" sz="2000" b="1" dirty="0">
              <a:solidFill>
                <a:srgbClr val="FFFF00"/>
              </a:solidFill>
            </a:endParaRPr>
          </a:p>
        </p:txBody>
      </p:sp>
    </p:spTree>
    <p:extLst>
      <p:ext uri="{BB962C8B-B14F-4D97-AF65-F5344CB8AC3E}">
        <p14:creationId xmlns:p14="http://schemas.microsoft.com/office/powerpoint/2010/main" val="2917314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a:t>
            </a:r>
            <a:r>
              <a:rPr lang="en-US" dirty="0" smtClean="0"/>
              <a:t>nalysis of the environment - GFS</a:t>
            </a:r>
            <a:endParaRPr lang="en-US" dirty="0"/>
          </a:p>
        </p:txBody>
      </p:sp>
      <p:pic>
        <p:nvPicPr>
          <p:cNvPr id="6" name="Picture 5"/>
          <p:cNvPicPr>
            <a:picLocks noChangeAspect="1"/>
          </p:cNvPicPr>
          <p:nvPr/>
        </p:nvPicPr>
        <p:blipFill>
          <a:blip r:embed="rId2"/>
          <a:stretch>
            <a:fillRect/>
          </a:stretch>
        </p:blipFill>
        <p:spPr>
          <a:xfrm>
            <a:off x="0" y="646458"/>
            <a:ext cx="9144000" cy="6211542"/>
          </a:xfrm>
          <a:prstGeom prst="rect">
            <a:avLst/>
          </a:prstGeom>
        </p:spPr>
      </p:pic>
      <p:sp>
        <p:nvSpPr>
          <p:cNvPr id="4" name="TextBox 3"/>
          <p:cNvSpPr txBox="1"/>
          <p:nvPr/>
        </p:nvSpPr>
        <p:spPr>
          <a:xfrm>
            <a:off x="2648857" y="734786"/>
            <a:ext cx="1809585" cy="400110"/>
          </a:xfrm>
          <a:prstGeom prst="rect">
            <a:avLst/>
          </a:prstGeom>
          <a:noFill/>
        </p:spPr>
        <p:txBody>
          <a:bodyPr wrap="none" rtlCol="0">
            <a:spAutoFit/>
          </a:bodyPr>
          <a:lstStyle/>
          <a:p>
            <a:r>
              <a:rPr lang="en-US" sz="2000" b="1" dirty="0" smtClean="0">
                <a:solidFill>
                  <a:srgbClr val="FFFF00"/>
                </a:solidFill>
              </a:rPr>
              <a:t>RH at 850 </a:t>
            </a:r>
            <a:r>
              <a:rPr lang="en-US" sz="2000" b="1" dirty="0" err="1" smtClean="0">
                <a:solidFill>
                  <a:srgbClr val="FFFF00"/>
                </a:solidFill>
              </a:rPr>
              <a:t>mb</a:t>
            </a:r>
            <a:endParaRPr lang="en-US" sz="2000" b="1" dirty="0">
              <a:solidFill>
                <a:srgbClr val="FFFF00"/>
              </a:solidFill>
            </a:endParaRPr>
          </a:p>
        </p:txBody>
      </p:sp>
    </p:spTree>
    <p:extLst>
      <p:ext uri="{BB962C8B-B14F-4D97-AF65-F5344CB8AC3E}">
        <p14:creationId xmlns:p14="http://schemas.microsoft.com/office/powerpoint/2010/main" val="5177459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6200"/>
            <a:ext cx="8001000" cy="533400"/>
          </a:xfrm>
        </p:spPr>
        <p:txBody>
          <a:bodyPr/>
          <a:lstStyle/>
          <a:p>
            <a:r>
              <a:rPr lang="en-US" dirty="0"/>
              <a:t>A</a:t>
            </a:r>
            <a:r>
              <a:rPr lang="en-US" dirty="0" smtClean="0"/>
              <a:t>nalysis of the environment – Observations (AIRS)</a:t>
            </a:r>
            <a:endParaRPr lang="en-US" dirty="0"/>
          </a:p>
        </p:txBody>
      </p:sp>
      <p:pic>
        <p:nvPicPr>
          <p:cNvPr id="3" name="Picture 2"/>
          <p:cNvPicPr>
            <a:picLocks noChangeAspect="1"/>
          </p:cNvPicPr>
          <p:nvPr/>
        </p:nvPicPr>
        <p:blipFill>
          <a:blip r:embed="rId2"/>
          <a:stretch>
            <a:fillRect/>
          </a:stretch>
        </p:blipFill>
        <p:spPr>
          <a:xfrm>
            <a:off x="0" y="637025"/>
            <a:ext cx="9144000" cy="6220975"/>
          </a:xfrm>
          <a:prstGeom prst="rect">
            <a:avLst/>
          </a:prstGeom>
        </p:spPr>
      </p:pic>
      <p:sp>
        <p:nvSpPr>
          <p:cNvPr id="4" name="TextBox 3"/>
          <p:cNvSpPr txBox="1"/>
          <p:nvPr/>
        </p:nvSpPr>
        <p:spPr>
          <a:xfrm>
            <a:off x="2648857" y="734786"/>
            <a:ext cx="1809585" cy="400110"/>
          </a:xfrm>
          <a:prstGeom prst="rect">
            <a:avLst/>
          </a:prstGeom>
          <a:noFill/>
        </p:spPr>
        <p:txBody>
          <a:bodyPr wrap="none" rtlCol="0">
            <a:spAutoFit/>
          </a:bodyPr>
          <a:lstStyle/>
          <a:p>
            <a:r>
              <a:rPr lang="en-US" sz="2000" b="1" dirty="0" smtClean="0">
                <a:solidFill>
                  <a:srgbClr val="FFFF00"/>
                </a:solidFill>
              </a:rPr>
              <a:t>RH at 850 </a:t>
            </a:r>
            <a:r>
              <a:rPr lang="en-US" sz="2000" b="1" dirty="0" err="1" smtClean="0">
                <a:solidFill>
                  <a:srgbClr val="FFFF00"/>
                </a:solidFill>
              </a:rPr>
              <a:t>mb</a:t>
            </a:r>
            <a:endParaRPr lang="en-US" sz="2000" b="1" dirty="0">
              <a:solidFill>
                <a:srgbClr val="FFFF00"/>
              </a:solidFill>
            </a:endParaRPr>
          </a:p>
        </p:txBody>
      </p:sp>
    </p:spTree>
    <p:extLst>
      <p:ext uri="{BB962C8B-B14F-4D97-AF65-F5344CB8AC3E}">
        <p14:creationId xmlns:p14="http://schemas.microsoft.com/office/powerpoint/2010/main" val="27576329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“Slicer” – analysis of the environment</a:t>
            </a:r>
            <a:endParaRPr lang="en-US" dirty="0"/>
          </a:p>
        </p:txBody>
      </p:sp>
      <p:pic>
        <p:nvPicPr>
          <p:cNvPr id="4" name="Picture 3"/>
          <p:cNvPicPr>
            <a:picLocks noChangeAspect="1"/>
          </p:cNvPicPr>
          <p:nvPr/>
        </p:nvPicPr>
        <p:blipFill>
          <a:blip r:embed="rId2"/>
          <a:stretch>
            <a:fillRect/>
          </a:stretch>
        </p:blipFill>
        <p:spPr>
          <a:xfrm>
            <a:off x="0" y="623139"/>
            <a:ext cx="9144000" cy="6234861"/>
          </a:xfrm>
          <a:prstGeom prst="rect">
            <a:avLst/>
          </a:prstGeom>
        </p:spPr>
      </p:pic>
      <p:sp>
        <p:nvSpPr>
          <p:cNvPr id="6" name="Oval 5"/>
          <p:cNvSpPr/>
          <p:nvPr/>
        </p:nvSpPr>
        <p:spPr>
          <a:xfrm rot="3629385">
            <a:off x="3036011" y="3313667"/>
            <a:ext cx="1587457" cy="1785808"/>
          </a:xfrm>
          <a:prstGeom prst="ellipse">
            <a:avLst/>
          </a:prstGeom>
          <a:noFill/>
          <a:ln w="38100"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2648857" y="734786"/>
            <a:ext cx="1809585" cy="400110"/>
          </a:xfrm>
          <a:prstGeom prst="rect">
            <a:avLst/>
          </a:prstGeom>
          <a:noFill/>
        </p:spPr>
        <p:txBody>
          <a:bodyPr wrap="none" rtlCol="0">
            <a:spAutoFit/>
          </a:bodyPr>
          <a:lstStyle/>
          <a:p>
            <a:r>
              <a:rPr lang="en-US" sz="2000" b="1" dirty="0" smtClean="0">
                <a:solidFill>
                  <a:srgbClr val="FFFF00"/>
                </a:solidFill>
              </a:rPr>
              <a:t>RH at 850 </a:t>
            </a:r>
            <a:r>
              <a:rPr lang="en-US" sz="2000" b="1" dirty="0" err="1" smtClean="0">
                <a:solidFill>
                  <a:srgbClr val="FFFF00"/>
                </a:solidFill>
              </a:rPr>
              <a:t>mb</a:t>
            </a:r>
            <a:endParaRPr lang="en-US" sz="2000" b="1" dirty="0">
              <a:solidFill>
                <a:srgbClr val="FFFF00"/>
              </a:solidFill>
            </a:endParaRPr>
          </a:p>
        </p:txBody>
      </p:sp>
    </p:spTree>
    <p:extLst>
      <p:ext uri="{BB962C8B-B14F-4D97-AF65-F5344CB8AC3E}">
        <p14:creationId xmlns:p14="http://schemas.microsoft.com/office/powerpoint/2010/main" val="837948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“Slicer” – analysis of the environment</a:t>
            </a:r>
            <a:endParaRPr lang="en-US" dirty="0"/>
          </a:p>
        </p:txBody>
      </p:sp>
      <p:pic>
        <p:nvPicPr>
          <p:cNvPr id="5" name="Picture 4"/>
          <p:cNvPicPr>
            <a:picLocks noChangeAspect="1"/>
          </p:cNvPicPr>
          <p:nvPr/>
        </p:nvPicPr>
        <p:blipFill>
          <a:blip r:embed="rId2"/>
          <a:stretch>
            <a:fillRect/>
          </a:stretch>
        </p:blipFill>
        <p:spPr>
          <a:xfrm>
            <a:off x="0" y="627563"/>
            <a:ext cx="9144000" cy="6230437"/>
          </a:xfrm>
          <a:prstGeom prst="rect">
            <a:avLst/>
          </a:prstGeom>
        </p:spPr>
      </p:pic>
    </p:spTree>
    <p:extLst>
      <p:ext uri="{BB962C8B-B14F-4D97-AF65-F5344CB8AC3E}">
        <p14:creationId xmlns:p14="http://schemas.microsoft.com/office/powerpoint/2010/main" val="6084191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6200"/>
            <a:ext cx="6804206" cy="533400"/>
          </a:xfrm>
        </p:spPr>
        <p:txBody>
          <a:bodyPr/>
          <a:lstStyle/>
          <a:p>
            <a:r>
              <a:rPr lang="en-US" dirty="0" smtClean="0"/>
              <a:t>The “Slicer” – analysis of the environment</a:t>
            </a:r>
            <a:endParaRPr lang="en-US" dirty="0"/>
          </a:p>
        </p:txBody>
      </p:sp>
      <p:pic>
        <p:nvPicPr>
          <p:cNvPr id="5" name="Picture 4"/>
          <p:cNvPicPr>
            <a:picLocks noChangeAspect="1"/>
          </p:cNvPicPr>
          <p:nvPr/>
        </p:nvPicPr>
        <p:blipFill>
          <a:blip r:embed="rId2"/>
          <a:stretch>
            <a:fillRect/>
          </a:stretch>
        </p:blipFill>
        <p:spPr>
          <a:xfrm>
            <a:off x="0" y="627563"/>
            <a:ext cx="9144000" cy="6230437"/>
          </a:xfrm>
          <a:prstGeom prst="rect">
            <a:avLst/>
          </a:prstGeom>
        </p:spPr>
      </p:pic>
      <p:pic>
        <p:nvPicPr>
          <p:cNvPr id="3" name="Picture 2"/>
          <p:cNvPicPr>
            <a:picLocks noChangeAspect="1"/>
          </p:cNvPicPr>
          <p:nvPr/>
        </p:nvPicPr>
        <p:blipFill>
          <a:blip r:embed="rId3"/>
          <a:stretch>
            <a:fillRect/>
          </a:stretch>
        </p:blipFill>
        <p:spPr>
          <a:xfrm>
            <a:off x="436551" y="749681"/>
            <a:ext cx="8707449" cy="2643188"/>
          </a:xfrm>
          <a:prstGeom prst="rect">
            <a:avLst/>
          </a:prstGeom>
        </p:spPr>
      </p:pic>
    </p:spTree>
    <p:extLst>
      <p:ext uri="{BB962C8B-B14F-4D97-AF65-F5344CB8AC3E}">
        <p14:creationId xmlns:p14="http://schemas.microsoft.com/office/powerpoint/2010/main" val="4217486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6200"/>
            <a:ext cx="6804206" cy="533400"/>
          </a:xfrm>
        </p:spPr>
        <p:txBody>
          <a:bodyPr/>
          <a:lstStyle/>
          <a:p>
            <a:r>
              <a:rPr lang="en-US" dirty="0" smtClean="0"/>
              <a:t>The “Slicer” – analysis of the </a:t>
            </a:r>
            <a:r>
              <a:rPr lang="en-US" dirty="0" smtClean="0"/>
              <a:t>Storm</a:t>
            </a:r>
            <a:endParaRPr lang="en-US" dirty="0"/>
          </a:p>
        </p:txBody>
      </p:sp>
      <p:pic>
        <p:nvPicPr>
          <p:cNvPr id="3" name="Picture 2"/>
          <p:cNvPicPr>
            <a:picLocks noChangeAspect="1"/>
          </p:cNvPicPr>
          <p:nvPr/>
        </p:nvPicPr>
        <p:blipFill>
          <a:blip r:embed="rId2"/>
          <a:stretch>
            <a:fillRect/>
          </a:stretch>
        </p:blipFill>
        <p:spPr>
          <a:xfrm>
            <a:off x="0" y="655621"/>
            <a:ext cx="9144000" cy="6202379"/>
          </a:xfrm>
          <a:prstGeom prst="rect">
            <a:avLst/>
          </a:prstGeom>
        </p:spPr>
      </p:pic>
      <p:sp>
        <p:nvSpPr>
          <p:cNvPr id="5" name="TextBox 4"/>
          <p:cNvSpPr txBox="1"/>
          <p:nvPr/>
        </p:nvSpPr>
        <p:spPr>
          <a:xfrm>
            <a:off x="3410858" y="707571"/>
            <a:ext cx="1054170" cy="400110"/>
          </a:xfrm>
          <a:prstGeom prst="rect">
            <a:avLst/>
          </a:prstGeom>
          <a:noFill/>
        </p:spPr>
        <p:txBody>
          <a:bodyPr wrap="none" rtlCol="0">
            <a:spAutoFit/>
          </a:bodyPr>
          <a:lstStyle/>
          <a:p>
            <a:r>
              <a:rPr lang="en-US" sz="2000" b="1" dirty="0" smtClean="0">
                <a:solidFill>
                  <a:srgbClr val="FFFF00"/>
                </a:solidFill>
              </a:rPr>
              <a:t>85 GHz</a:t>
            </a:r>
            <a:endParaRPr lang="en-US" sz="2000" b="1" dirty="0">
              <a:solidFill>
                <a:srgbClr val="FFFF00"/>
              </a:solidFill>
            </a:endParaRPr>
          </a:p>
        </p:txBody>
      </p:sp>
    </p:spTree>
    <p:extLst>
      <p:ext uri="{BB962C8B-B14F-4D97-AF65-F5344CB8AC3E}">
        <p14:creationId xmlns:p14="http://schemas.microsoft.com/office/powerpoint/2010/main" val="26555730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1"/>
          <p:cNvSpPr>
            <a:spLocks noGrp="1"/>
          </p:cNvSpPr>
          <p:nvPr>
            <p:ph type="title"/>
          </p:nvPr>
        </p:nvSpPr>
        <p:spPr bwMode="auto">
          <a:xfrm>
            <a:off x="680124" y="154460"/>
            <a:ext cx="8389360" cy="533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en-US" sz="3200" dirty="0" smtClean="0">
                <a:ln w="11430"/>
                <a:solidFill>
                  <a:srgbClr val="000090"/>
                </a:solidFill>
                <a:effectLst>
                  <a:outerShdw blurRad="50800" dist="39000" dir="5460000" algn="tl">
                    <a:srgbClr val="000000">
                      <a:alpha val="38000"/>
                    </a:srgbClr>
                  </a:outerShdw>
                </a:effectLst>
                <a:latin typeface="Geneva" charset="0"/>
                <a:ea typeface="ＭＳ Ｐゴシック" charset="0"/>
                <a:cs typeface="ＭＳ Ｐゴシック" charset="0"/>
              </a:rPr>
              <a:t>The three components of our system</a:t>
            </a:r>
            <a:endParaRPr lang="en-US" sz="3200" dirty="0">
              <a:ln w="11430"/>
              <a:solidFill>
                <a:srgbClr val="000090"/>
              </a:solidFill>
              <a:effectLst>
                <a:outerShdw blurRad="50800" dist="39000" dir="5460000" algn="tl">
                  <a:srgbClr val="000000">
                    <a:alpha val="38000"/>
                  </a:srgbClr>
                </a:outerShdw>
              </a:effectLst>
              <a:latin typeface="Geneva" charset="0"/>
              <a:ea typeface="ＭＳ Ｐゴシック" charset="0"/>
              <a:cs typeface="ＭＳ Ｐゴシック" charset="0"/>
            </a:endParaRPr>
          </a:p>
        </p:txBody>
      </p:sp>
      <p:sp>
        <p:nvSpPr>
          <p:cNvPr id="12290" name="Content Placeholder 2"/>
          <p:cNvSpPr>
            <a:spLocks noGrp="1"/>
          </p:cNvSpPr>
          <p:nvPr>
            <p:ph idx="1"/>
          </p:nvPr>
        </p:nvSpPr>
        <p:spPr>
          <a:xfrm>
            <a:off x="342900" y="1036638"/>
            <a:ext cx="8586788" cy="4191000"/>
          </a:xfrm>
        </p:spPr>
        <p:txBody>
          <a:bodyPr/>
          <a:lstStyle/>
          <a:p>
            <a:pPr marL="457200" indent="-457200">
              <a:lnSpc>
                <a:spcPct val="150000"/>
              </a:lnSpc>
              <a:spcBef>
                <a:spcPts val="2375"/>
              </a:spcBef>
              <a:buFont typeface="Geneva" charset="0"/>
              <a:buAutoNum type="arabicPeriod"/>
            </a:pPr>
            <a:r>
              <a:rPr lang="en-US" b="1">
                <a:solidFill>
                  <a:srgbClr val="000090"/>
                </a:solidFill>
                <a:latin typeface="Geneva" charset="0"/>
                <a:ea typeface="ＭＳ Ｐゴシック" charset="0"/>
                <a:cs typeface="ＭＳ Ｐゴシック" charset="0"/>
              </a:rPr>
              <a:t>Bringing observations and models into a common analysis system and developing interactive visualization tools.</a:t>
            </a:r>
          </a:p>
          <a:p>
            <a:pPr marL="457200" indent="-457200">
              <a:lnSpc>
                <a:spcPct val="150000"/>
              </a:lnSpc>
              <a:spcBef>
                <a:spcPts val="2375"/>
              </a:spcBef>
              <a:buFont typeface="Geneva" charset="0"/>
              <a:buAutoNum type="arabicPeriod"/>
            </a:pPr>
            <a:r>
              <a:rPr lang="en-US" b="1">
                <a:solidFill>
                  <a:srgbClr val="000090"/>
                </a:solidFill>
                <a:latin typeface="Geneva" charset="0"/>
                <a:ea typeface="ＭＳ Ｐゴシック" charset="0"/>
                <a:cs typeface="ＭＳ Ｐゴシック" charset="0"/>
              </a:rPr>
              <a:t>Projecting the model data into the observational space of the satellite data – the use of instrument simulators</a:t>
            </a:r>
          </a:p>
          <a:p>
            <a:pPr marL="457200" indent="-457200">
              <a:lnSpc>
                <a:spcPct val="150000"/>
              </a:lnSpc>
              <a:spcBef>
                <a:spcPts val="2375"/>
              </a:spcBef>
              <a:buFont typeface="Geneva" charset="0"/>
              <a:buAutoNum type="arabicPeriod"/>
            </a:pPr>
            <a:r>
              <a:rPr lang="en-US" b="1">
                <a:solidFill>
                  <a:srgbClr val="000090"/>
                </a:solidFill>
                <a:latin typeface="Geneva" charset="0"/>
                <a:ea typeface="ＭＳ Ｐゴシック" charset="0"/>
                <a:cs typeface="ＭＳ Ｐゴシック" charset="0"/>
              </a:rPr>
              <a:t>Developing analysis tools with the goals to:</a:t>
            </a:r>
          </a:p>
          <a:p>
            <a:pPr marL="857250" lvl="1" indent="-457200">
              <a:lnSpc>
                <a:spcPct val="50000"/>
              </a:lnSpc>
              <a:spcBef>
                <a:spcPts val="2375"/>
              </a:spcBef>
              <a:buFont typeface="Wingdings" charset="0"/>
              <a:buChar char="§"/>
            </a:pPr>
            <a:r>
              <a:rPr lang="en-US" b="1">
                <a:solidFill>
                  <a:srgbClr val="000090"/>
                </a:solidFill>
                <a:latin typeface="Geneva" charset="0"/>
                <a:ea typeface="ＭＳ Ｐゴシック" charset="0"/>
                <a:cs typeface="ＭＳ Ｐゴシック" charset="0"/>
              </a:rPr>
              <a:t>Understand the observed structure of the hurricanes</a:t>
            </a:r>
          </a:p>
          <a:p>
            <a:pPr marL="857250" lvl="1" indent="-457200">
              <a:lnSpc>
                <a:spcPct val="50000"/>
              </a:lnSpc>
              <a:spcBef>
                <a:spcPts val="2375"/>
              </a:spcBef>
              <a:buFont typeface="Wingdings" charset="0"/>
              <a:buChar char="§"/>
            </a:pPr>
            <a:r>
              <a:rPr lang="en-US" b="1">
                <a:solidFill>
                  <a:srgbClr val="000090"/>
                </a:solidFill>
                <a:latin typeface="Geneva" charset="0"/>
                <a:ea typeface="ＭＳ Ｐゴシック" charset="0"/>
                <a:cs typeface="ＭＳ Ｐゴシック" charset="0"/>
              </a:rPr>
              <a:t>Evaluate the models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6200"/>
            <a:ext cx="6804206" cy="533400"/>
          </a:xfrm>
        </p:spPr>
        <p:txBody>
          <a:bodyPr/>
          <a:lstStyle/>
          <a:p>
            <a:r>
              <a:rPr lang="en-US" dirty="0" smtClean="0"/>
              <a:t>The “Slicer” – analysis of the </a:t>
            </a:r>
            <a:r>
              <a:rPr lang="en-US" dirty="0" smtClean="0"/>
              <a:t>Storm</a:t>
            </a:r>
            <a:endParaRPr lang="en-US" dirty="0"/>
          </a:p>
        </p:txBody>
      </p:sp>
      <p:pic>
        <p:nvPicPr>
          <p:cNvPr id="6" name="Picture 5"/>
          <p:cNvPicPr>
            <a:picLocks noChangeAspect="1"/>
          </p:cNvPicPr>
          <p:nvPr/>
        </p:nvPicPr>
        <p:blipFill>
          <a:blip r:embed="rId2"/>
          <a:stretch>
            <a:fillRect/>
          </a:stretch>
        </p:blipFill>
        <p:spPr>
          <a:xfrm>
            <a:off x="0" y="639525"/>
            <a:ext cx="9144000" cy="6218475"/>
          </a:xfrm>
          <a:prstGeom prst="rect">
            <a:avLst/>
          </a:prstGeom>
        </p:spPr>
      </p:pic>
      <p:sp>
        <p:nvSpPr>
          <p:cNvPr id="7" name="TextBox 6"/>
          <p:cNvSpPr txBox="1"/>
          <p:nvPr/>
        </p:nvSpPr>
        <p:spPr>
          <a:xfrm>
            <a:off x="3410858" y="707571"/>
            <a:ext cx="1054170" cy="400110"/>
          </a:xfrm>
          <a:prstGeom prst="rect">
            <a:avLst/>
          </a:prstGeom>
          <a:noFill/>
        </p:spPr>
        <p:txBody>
          <a:bodyPr wrap="none" rtlCol="0">
            <a:spAutoFit/>
          </a:bodyPr>
          <a:lstStyle/>
          <a:p>
            <a:r>
              <a:rPr lang="en-US" sz="2000" b="1" dirty="0" smtClean="0">
                <a:solidFill>
                  <a:srgbClr val="FFFF00"/>
                </a:solidFill>
              </a:rPr>
              <a:t>37 GHz</a:t>
            </a:r>
            <a:endParaRPr lang="en-US" sz="2000" b="1" dirty="0">
              <a:solidFill>
                <a:srgbClr val="FFFF00"/>
              </a:solidFill>
            </a:endParaRPr>
          </a:p>
        </p:txBody>
      </p:sp>
    </p:spTree>
    <p:extLst>
      <p:ext uri="{BB962C8B-B14F-4D97-AF65-F5344CB8AC3E}">
        <p14:creationId xmlns:p14="http://schemas.microsoft.com/office/powerpoint/2010/main" val="15386797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76200"/>
            <a:ext cx="6804206" cy="533400"/>
          </a:xfrm>
        </p:spPr>
        <p:txBody>
          <a:bodyPr/>
          <a:lstStyle/>
          <a:p>
            <a:r>
              <a:rPr lang="en-US" dirty="0" smtClean="0"/>
              <a:t>The “Slicer” – analysis of the </a:t>
            </a:r>
            <a:r>
              <a:rPr lang="en-US" dirty="0" smtClean="0"/>
              <a:t>Storm</a:t>
            </a:r>
            <a:endParaRPr lang="en-US" dirty="0"/>
          </a:p>
        </p:txBody>
      </p:sp>
      <p:pic>
        <p:nvPicPr>
          <p:cNvPr id="6" name="Picture 5"/>
          <p:cNvPicPr>
            <a:picLocks noChangeAspect="1"/>
          </p:cNvPicPr>
          <p:nvPr/>
        </p:nvPicPr>
        <p:blipFill>
          <a:blip r:embed="rId2"/>
          <a:stretch>
            <a:fillRect/>
          </a:stretch>
        </p:blipFill>
        <p:spPr>
          <a:xfrm>
            <a:off x="0" y="639525"/>
            <a:ext cx="9144000" cy="6218475"/>
          </a:xfrm>
          <a:prstGeom prst="rect">
            <a:avLst/>
          </a:prstGeom>
        </p:spPr>
      </p:pic>
      <p:pic>
        <p:nvPicPr>
          <p:cNvPr id="3" name="Picture 2"/>
          <p:cNvPicPr>
            <a:picLocks noChangeAspect="1"/>
          </p:cNvPicPr>
          <p:nvPr/>
        </p:nvPicPr>
        <p:blipFill>
          <a:blip r:embed="rId3"/>
          <a:stretch>
            <a:fillRect/>
          </a:stretch>
        </p:blipFill>
        <p:spPr>
          <a:xfrm>
            <a:off x="1251858" y="508000"/>
            <a:ext cx="7828642" cy="2639786"/>
          </a:xfrm>
          <a:prstGeom prst="rect">
            <a:avLst/>
          </a:prstGeom>
        </p:spPr>
      </p:pic>
    </p:spTree>
    <p:extLst>
      <p:ext uri="{BB962C8B-B14F-4D97-AF65-F5344CB8AC3E}">
        <p14:creationId xmlns:p14="http://schemas.microsoft.com/office/powerpoint/2010/main" val="23374976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635000"/>
            <a:ext cx="9144000" cy="622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6" name="Title 1"/>
          <p:cNvSpPr>
            <a:spLocks noGrp="1"/>
          </p:cNvSpPr>
          <p:nvPr/>
        </p:nvSpPr>
        <p:spPr bwMode="auto">
          <a:xfrm>
            <a:off x="614363" y="12700"/>
            <a:ext cx="5119687"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457200"/>
            <a:r>
              <a:rPr lang="en-US" sz="2800" b="1">
                <a:solidFill>
                  <a:srgbClr val="000090"/>
                </a:solidFill>
                <a:latin typeface="Calibri" charset="0"/>
                <a:cs typeface="Calibri" charset="0"/>
              </a:rPr>
              <a:t>The Selection Tool</a:t>
            </a:r>
          </a:p>
        </p:txBody>
      </p:sp>
      <p:cxnSp>
        <p:nvCxnSpPr>
          <p:cNvPr id="5" name="Straight Arrow Connector 4"/>
          <p:cNvCxnSpPr/>
          <p:nvPr/>
        </p:nvCxnSpPr>
        <p:spPr>
          <a:xfrm>
            <a:off x="4127500" y="554038"/>
            <a:ext cx="244475" cy="4244975"/>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0" name="Oval 19"/>
          <p:cNvSpPr/>
          <p:nvPr/>
        </p:nvSpPr>
        <p:spPr>
          <a:xfrm>
            <a:off x="2317750" y="4881563"/>
            <a:ext cx="812800" cy="215900"/>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0000"/>
              </a:solidFill>
            </a:endParaRPr>
          </a:p>
        </p:txBody>
      </p:sp>
      <p:sp>
        <p:nvSpPr>
          <p:cNvPr id="21" name="Oval 20"/>
          <p:cNvSpPr/>
          <p:nvPr/>
        </p:nvSpPr>
        <p:spPr>
          <a:xfrm>
            <a:off x="65088" y="6034088"/>
            <a:ext cx="812800" cy="215900"/>
          </a:xfrm>
          <a:prstGeom prst="ellipse">
            <a:avLst/>
          </a:prstGeom>
          <a:noFill/>
          <a:ln w="38100" cmpd="sng">
            <a:solidFill>
              <a:srgbClr val="66006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FF00"/>
              </a:solidFill>
            </a:endParaRPr>
          </a:p>
        </p:txBody>
      </p:sp>
      <p:cxnSp>
        <p:nvCxnSpPr>
          <p:cNvPr id="14" name="Straight Arrow Connector 13"/>
          <p:cNvCxnSpPr/>
          <p:nvPr/>
        </p:nvCxnSpPr>
        <p:spPr>
          <a:xfrm>
            <a:off x="4117975" y="544513"/>
            <a:ext cx="1370013" cy="2884487"/>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7" name="TextBox 4"/>
          <p:cNvSpPr txBox="1">
            <a:spLocks noChangeArrowheads="1"/>
          </p:cNvSpPr>
          <p:nvPr/>
        </p:nvSpPr>
        <p:spPr bwMode="auto">
          <a:xfrm>
            <a:off x="5588000" y="0"/>
            <a:ext cx="3556000" cy="1477963"/>
          </a:xfrm>
          <a:prstGeom prst="rect">
            <a:avLst/>
          </a:prstGeom>
          <a:solidFill>
            <a:schemeClr val="bg1">
              <a:lumMod val="95000"/>
            </a:schemeClr>
          </a:solidFill>
          <a:ln>
            <a:noFill/>
          </a:ln>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marL="342900" indent="-342900" eaLnBrk="1" hangingPunct="1">
              <a:buFontTx/>
              <a:buAutoNum type="arabicPeriod"/>
              <a:defRPr/>
            </a:pPr>
            <a:r>
              <a:rPr lang="en-US" sz="1800" b="1" dirty="0" smtClean="0">
                <a:latin typeface="Calibri" charset="0"/>
                <a:cs typeface="Calibri" charset="0"/>
              </a:rPr>
              <a:t>Select the region of interest</a:t>
            </a:r>
          </a:p>
          <a:p>
            <a:pPr marL="1085850" lvl="1" indent="-342900" eaLnBrk="1" hangingPunct="1">
              <a:buFont typeface="Arial"/>
              <a:buChar char="•"/>
              <a:defRPr/>
            </a:pPr>
            <a:r>
              <a:rPr lang="en-US" sz="1800" b="1" dirty="0" smtClean="0">
                <a:latin typeface="Calibri" charset="0"/>
                <a:cs typeface="Calibri" charset="0"/>
              </a:rPr>
              <a:t>Circle, Square, Point</a:t>
            </a:r>
          </a:p>
          <a:p>
            <a:pPr marL="342900" indent="-342900" eaLnBrk="1" hangingPunct="1">
              <a:buFontTx/>
              <a:buAutoNum type="arabicPeriod"/>
              <a:defRPr/>
            </a:pPr>
            <a:r>
              <a:rPr lang="en-US" sz="1800" b="1" dirty="0" smtClean="0">
                <a:latin typeface="Calibri" charset="0"/>
                <a:cs typeface="Calibri" charset="0"/>
              </a:rPr>
              <a:t>Select the tool (e.g. PDF)</a:t>
            </a:r>
          </a:p>
          <a:p>
            <a:pPr marL="342900" indent="-342900" eaLnBrk="1" hangingPunct="1">
              <a:buFontTx/>
              <a:buAutoNum type="arabicPeriod"/>
              <a:defRPr/>
            </a:pPr>
            <a:r>
              <a:rPr lang="en-US" sz="1800" b="1" dirty="0" smtClean="0">
                <a:latin typeface="Calibri" charset="0"/>
                <a:cs typeface="Calibri" charset="0"/>
              </a:rPr>
              <a:t>Select two frequencies</a:t>
            </a:r>
          </a:p>
          <a:p>
            <a:pPr marL="342900" indent="-342900" eaLnBrk="1" hangingPunct="1">
              <a:buFontTx/>
              <a:buAutoNum type="arabicPeriod"/>
              <a:defRPr/>
            </a:pPr>
            <a:r>
              <a:rPr lang="en-US" sz="1800" b="1" dirty="0" smtClean="0">
                <a:latin typeface="Calibri" charset="0"/>
                <a:cs typeface="Calibri" charset="0"/>
              </a:rPr>
              <a:t>Submit  the job </a:t>
            </a:r>
            <a:r>
              <a:rPr lang="en-US" dirty="0" smtClean="0"/>
              <a:t>…</a:t>
            </a:r>
          </a:p>
        </p:txBody>
      </p:sp>
    </p:spTree>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3" name="Group 4"/>
          <p:cNvGrpSpPr>
            <a:grpSpLocks/>
          </p:cNvGrpSpPr>
          <p:nvPr/>
        </p:nvGrpSpPr>
        <p:grpSpPr bwMode="auto">
          <a:xfrm>
            <a:off x="850900" y="619125"/>
            <a:ext cx="8185150" cy="6089650"/>
            <a:chOff x="40289776" y="20275443"/>
            <a:chExt cx="11065670" cy="9172248"/>
          </a:xfrm>
        </p:grpSpPr>
        <p:pic>
          <p:nvPicPr>
            <p:cNvPr id="6" name="Picture 5"/>
            <p:cNvPicPr>
              <a:picLocks noChangeAspect="1"/>
            </p:cNvPicPr>
            <p:nvPr/>
          </p:nvPicPr>
          <p:blipFill>
            <a:blip r:embed="rId3"/>
            <a:stretch>
              <a:fillRect/>
            </a:stretch>
          </p:blipFill>
          <p:spPr>
            <a:xfrm>
              <a:off x="40289776" y="23699494"/>
              <a:ext cx="6000701" cy="5478004"/>
            </a:xfrm>
            <a:prstGeom prst="rect">
              <a:avLst/>
            </a:prstGeom>
            <a:ln>
              <a:solidFill>
                <a:schemeClr val="accent4">
                  <a:lumMod val="50000"/>
                </a:schemeClr>
              </a:solidFill>
            </a:ln>
          </p:spPr>
        </p:pic>
        <p:pic>
          <p:nvPicPr>
            <p:cNvPr id="7" name="Picture 6"/>
            <p:cNvPicPr>
              <a:picLocks noChangeAspect="1"/>
            </p:cNvPicPr>
            <p:nvPr/>
          </p:nvPicPr>
          <p:blipFill>
            <a:blip r:embed="rId4"/>
            <a:stretch>
              <a:fillRect/>
            </a:stretch>
          </p:blipFill>
          <p:spPr>
            <a:xfrm>
              <a:off x="46687520" y="20275443"/>
              <a:ext cx="4599249" cy="4500045"/>
            </a:xfrm>
            <a:prstGeom prst="rect">
              <a:avLst/>
            </a:prstGeom>
            <a:ln>
              <a:solidFill>
                <a:schemeClr val="accent4">
                  <a:lumMod val="50000"/>
                </a:schemeClr>
              </a:solidFill>
            </a:ln>
          </p:spPr>
        </p:pic>
        <p:pic>
          <p:nvPicPr>
            <p:cNvPr id="8" name="Picture 7"/>
            <p:cNvPicPr>
              <a:picLocks noChangeAspect="1"/>
            </p:cNvPicPr>
            <p:nvPr/>
          </p:nvPicPr>
          <p:blipFill>
            <a:blip r:embed="rId5"/>
            <a:stretch>
              <a:fillRect/>
            </a:stretch>
          </p:blipFill>
          <p:spPr>
            <a:xfrm>
              <a:off x="46696104" y="24976340"/>
              <a:ext cx="4659342" cy="4471351"/>
            </a:xfrm>
            <a:prstGeom prst="rect">
              <a:avLst/>
            </a:prstGeom>
            <a:ln>
              <a:solidFill>
                <a:schemeClr val="accent4">
                  <a:lumMod val="50000"/>
                </a:schemeClr>
              </a:solidFill>
            </a:ln>
          </p:spPr>
        </p:pic>
      </p:grpSp>
      <p:sp>
        <p:nvSpPr>
          <p:cNvPr id="38914" name="TextBox 9"/>
          <p:cNvSpPr txBox="1">
            <a:spLocks noChangeArrowheads="1"/>
          </p:cNvSpPr>
          <p:nvPr/>
        </p:nvSpPr>
        <p:spPr bwMode="auto">
          <a:xfrm>
            <a:off x="6810375" y="5422900"/>
            <a:ext cx="186848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400" b="1">
                <a:solidFill>
                  <a:srgbClr val="000090"/>
                </a:solidFill>
                <a:latin typeface="Calibri" charset="0"/>
                <a:cs typeface="Calibri" charset="0"/>
              </a:rPr>
              <a:t>Direction (from east) of the max amplitude of wave #1</a:t>
            </a:r>
          </a:p>
        </p:txBody>
      </p:sp>
      <p:sp>
        <p:nvSpPr>
          <p:cNvPr id="38915" name="TextBox 10"/>
          <p:cNvSpPr txBox="1">
            <a:spLocks noChangeArrowheads="1"/>
          </p:cNvSpPr>
          <p:nvPr/>
        </p:nvSpPr>
        <p:spPr bwMode="auto">
          <a:xfrm>
            <a:off x="6870700" y="1085850"/>
            <a:ext cx="17811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400" b="1">
                <a:solidFill>
                  <a:srgbClr val="FF0000"/>
                </a:solidFill>
                <a:latin typeface="Calibri" charset="0"/>
                <a:cs typeface="Calibri" charset="0"/>
              </a:rPr>
              <a:t>Amplitude of wave #0 as a function of distance from center</a:t>
            </a:r>
          </a:p>
        </p:txBody>
      </p:sp>
      <p:sp>
        <p:nvSpPr>
          <p:cNvPr id="38916" name="TextBox 11"/>
          <p:cNvSpPr txBox="1">
            <a:spLocks noChangeArrowheads="1"/>
          </p:cNvSpPr>
          <p:nvPr/>
        </p:nvSpPr>
        <p:spPr bwMode="auto">
          <a:xfrm>
            <a:off x="0" y="955675"/>
            <a:ext cx="5634038"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buFontTx/>
              <a:buChar char="-"/>
            </a:pPr>
            <a:r>
              <a:rPr lang="en-US" sz="1800" b="1">
                <a:solidFill>
                  <a:srgbClr val="6D358B"/>
                </a:solidFill>
                <a:latin typeface="Calibri" charset="0"/>
                <a:cs typeface="Calibri" charset="0"/>
              </a:rPr>
              <a:t>First adopted and used by NOAA/AOML/HRD</a:t>
            </a:r>
          </a:p>
          <a:p>
            <a:pPr lvl="1" eaLnBrk="1" hangingPunct="1">
              <a:buFontTx/>
              <a:buChar char="-"/>
            </a:pPr>
            <a:r>
              <a:rPr lang="en-US" sz="1400" b="1">
                <a:latin typeface="Calibri" charset="0"/>
                <a:cs typeface="Calibri" charset="0"/>
              </a:rPr>
              <a:t>Vukicevic, T., E. Uhlhorn, P. Reasor and B. Klotz, 2013: “A novel multi-scale intensity metric for evaluation of tropical cyclone intensity forecasts”, Journal of the Atmospheric Sciences 2013 ;doi: </a:t>
            </a:r>
            <a:r>
              <a:rPr lang="en-US" sz="1200" b="1">
                <a:latin typeface="Calibri" charset="0"/>
                <a:cs typeface="Calibri" charset="0"/>
                <a:hlinkClick r:id="rId6"/>
              </a:rPr>
              <a:t>http://dx.doi.org/10.1175/JAS-D-13-0153.1</a:t>
            </a:r>
            <a:r>
              <a:rPr lang="en-US" sz="1200" b="1">
                <a:latin typeface="Calibri" charset="0"/>
                <a:cs typeface="Calibri" charset="0"/>
              </a:rPr>
              <a:t> </a:t>
            </a:r>
            <a:endParaRPr lang="en-US" sz="1800" b="1">
              <a:solidFill>
                <a:srgbClr val="6D358B"/>
              </a:solidFill>
              <a:latin typeface="Calibri" charset="0"/>
              <a:cs typeface="Calibri" charset="0"/>
            </a:endParaRPr>
          </a:p>
          <a:p>
            <a:pPr eaLnBrk="1" hangingPunct="1">
              <a:buFontTx/>
              <a:buChar char="-"/>
            </a:pPr>
            <a:r>
              <a:rPr lang="en-US" sz="1800" b="1">
                <a:solidFill>
                  <a:srgbClr val="6D358B"/>
                </a:solidFill>
                <a:latin typeface="Calibri" charset="0"/>
                <a:cs typeface="Calibri" charset="0"/>
              </a:rPr>
              <a:t>Tool Developed for the JPL TCIS by</a:t>
            </a:r>
          </a:p>
          <a:p>
            <a:pPr lvl="1" eaLnBrk="1" hangingPunct="1">
              <a:buFontTx/>
              <a:buChar char="-"/>
            </a:pPr>
            <a:r>
              <a:rPr lang="en-US" sz="1600">
                <a:latin typeface="Calibri" charset="0"/>
                <a:cs typeface="Calibri" charset="0"/>
              </a:rPr>
              <a:t>Z. Haddad, N. Niamsuwan, T.-S. Shen</a:t>
            </a:r>
          </a:p>
        </p:txBody>
      </p:sp>
      <p:sp>
        <p:nvSpPr>
          <p:cNvPr id="38917" name="Rectangle 2"/>
          <p:cNvSpPr>
            <a:spLocks noChangeArrowheads="1"/>
          </p:cNvSpPr>
          <p:nvPr/>
        </p:nvSpPr>
        <p:spPr bwMode="auto">
          <a:xfrm>
            <a:off x="857250" y="46038"/>
            <a:ext cx="828675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b="1" u="sng">
                <a:solidFill>
                  <a:srgbClr val="000090"/>
                </a:solidFill>
                <a:latin typeface="Calibri" charset="0"/>
                <a:cs typeface="Calibri" charset="0"/>
              </a:rPr>
              <a:t>Storm structure Tool</a:t>
            </a:r>
            <a:r>
              <a:rPr lang="en-US" sz="2400" b="1">
                <a:solidFill>
                  <a:srgbClr val="000090"/>
                </a:solidFill>
                <a:latin typeface="Calibri" charset="0"/>
                <a:cs typeface="Calibri" charset="0"/>
              </a:rPr>
              <a:t>: Storm Size and Asymmetry</a:t>
            </a:r>
          </a:p>
          <a:p>
            <a:r>
              <a:rPr lang="en-US" sz="2000" b="1" i="1">
                <a:solidFill>
                  <a:srgbClr val="000090"/>
                </a:solidFill>
                <a:latin typeface="Calibri" charset="0"/>
                <a:cs typeface="Calibri" charset="0"/>
              </a:rPr>
              <a:t>The Wave Number Analysis Tool</a:t>
            </a:r>
            <a:endParaRPr lang="en-US" sz="2400" b="1" i="1">
              <a:solidFill>
                <a:srgbClr val="000090"/>
              </a:solidFill>
              <a:latin typeface="Calibri" charset="0"/>
              <a:cs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1763" y="892175"/>
            <a:ext cx="8880475" cy="596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Oval 23"/>
          <p:cNvSpPr/>
          <p:nvPr/>
        </p:nvSpPr>
        <p:spPr>
          <a:xfrm>
            <a:off x="7408863" y="4805363"/>
            <a:ext cx="1317625" cy="739775"/>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Oval 5"/>
          <p:cNvSpPr/>
          <p:nvPr/>
        </p:nvSpPr>
        <p:spPr>
          <a:xfrm>
            <a:off x="174625" y="6180138"/>
            <a:ext cx="1562100" cy="276225"/>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Rectangle 2"/>
          <p:cNvSpPr>
            <a:spLocks noChangeArrowheads="1"/>
          </p:cNvSpPr>
          <p:nvPr/>
        </p:nvSpPr>
        <p:spPr bwMode="auto">
          <a:xfrm>
            <a:off x="0" y="0"/>
            <a:ext cx="4714875" cy="1754188"/>
          </a:xfrm>
          <a:prstGeom prst="rect">
            <a:avLst/>
          </a:prstGeom>
          <a:solidFill>
            <a:schemeClr val="bg1">
              <a:lumMod val="95000"/>
            </a:schemeClr>
          </a:solidFill>
          <a:ln>
            <a:noFill/>
          </a:ln>
        </p:spPr>
        <p:txBody>
          <a:bodyPr>
            <a:spAutoFit/>
          </a:bodyPr>
          <a:lstStyle/>
          <a:p>
            <a:pPr>
              <a:defRPr/>
            </a:pPr>
            <a:r>
              <a:rPr lang="en-US" sz="2400" b="1" u="sng" dirty="0">
                <a:solidFill>
                  <a:srgbClr val="000090"/>
                </a:solidFill>
                <a:latin typeface="Calibri" charset="0"/>
                <a:cs typeface="Calibri" charset="0"/>
              </a:rPr>
              <a:t>Storm structure Tool</a:t>
            </a:r>
            <a:r>
              <a:rPr lang="en-US" sz="2400" b="1" dirty="0">
                <a:solidFill>
                  <a:srgbClr val="000090"/>
                </a:solidFill>
                <a:latin typeface="Calibri" charset="0"/>
                <a:cs typeface="Calibri" charset="0"/>
              </a:rPr>
              <a:t>: </a:t>
            </a:r>
            <a:r>
              <a:rPr lang="en-US" sz="2400" b="1" dirty="0">
                <a:solidFill>
                  <a:srgbClr val="FF0000"/>
                </a:solidFill>
                <a:latin typeface="Calibri" charset="0"/>
                <a:cs typeface="Calibri" charset="0"/>
              </a:rPr>
              <a:t>Observations</a:t>
            </a:r>
          </a:p>
          <a:p>
            <a:pPr>
              <a:defRPr/>
            </a:pPr>
            <a:r>
              <a:rPr lang="en-US" sz="2000" b="1" dirty="0">
                <a:solidFill>
                  <a:srgbClr val="000090"/>
                </a:solidFill>
                <a:latin typeface="Calibri" charset="0"/>
                <a:cs typeface="Calibri" charset="0"/>
              </a:rPr>
              <a:t>Storm Size and Asymmetry: </a:t>
            </a:r>
            <a:r>
              <a:rPr lang="en-US" sz="2000" b="1" dirty="0">
                <a:solidFill>
                  <a:srgbClr val="FF0000"/>
                </a:solidFill>
                <a:latin typeface="Calibri" charset="0"/>
                <a:cs typeface="Calibri" charset="0"/>
              </a:rPr>
              <a:t>The Evolution</a:t>
            </a:r>
          </a:p>
          <a:p>
            <a:pPr>
              <a:defRPr/>
            </a:pPr>
            <a:r>
              <a:rPr lang="en-US" sz="2000" b="1" i="1" dirty="0">
                <a:solidFill>
                  <a:srgbClr val="000090"/>
                </a:solidFill>
                <a:latin typeface="Calibri" charset="0"/>
                <a:cs typeface="Calibri" charset="0"/>
              </a:rPr>
              <a:t>The Wave Number Analysis Tool using the Rain Index</a:t>
            </a:r>
          </a:p>
          <a:p>
            <a:pPr>
              <a:defRPr/>
            </a:pPr>
            <a:r>
              <a:rPr lang="en-US" sz="2000" b="1" i="1" dirty="0">
                <a:solidFill>
                  <a:srgbClr val="000090"/>
                </a:solidFill>
                <a:latin typeface="Calibri" charset="0"/>
                <a:cs typeface="Calibri" charset="0"/>
              </a:rPr>
              <a:t>EP hurricane Lowell -08</a:t>
            </a:r>
            <a:r>
              <a:rPr lang="en-US" sz="2000" b="1" i="1" dirty="0">
                <a:solidFill>
                  <a:srgbClr val="FF0000"/>
                </a:solidFill>
                <a:latin typeface="Calibri" charset="0"/>
                <a:cs typeface="Calibri" charset="0"/>
              </a:rPr>
              <a:t>/19/</a:t>
            </a:r>
            <a:r>
              <a:rPr lang="en-US" sz="2000" b="1" i="1" dirty="0">
                <a:solidFill>
                  <a:srgbClr val="000090"/>
                </a:solidFill>
                <a:latin typeface="Calibri" charset="0"/>
                <a:cs typeface="Calibri" charset="0"/>
              </a:rPr>
              <a:t>2014: 15Z</a:t>
            </a:r>
            <a:endParaRPr lang="en-US" sz="2400" b="1" i="1" dirty="0">
              <a:solidFill>
                <a:srgbClr val="000090"/>
              </a:solidFill>
              <a:latin typeface="Calibri" charset="0"/>
              <a:cs typeface="Calibri" charset="0"/>
            </a:endParaRPr>
          </a:p>
        </p:txBody>
      </p:sp>
      <p:pic>
        <p:nvPicPr>
          <p:cNvPr id="40965" name="Picture 1" descr="2014_08_19_15Z_WN_RI.tif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45013" y="0"/>
            <a:ext cx="5149850" cy="324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6" name="TextBox 8"/>
          <p:cNvSpPr txBox="1">
            <a:spLocks noChangeArrowheads="1"/>
          </p:cNvSpPr>
          <p:nvPr/>
        </p:nvSpPr>
        <p:spPr bwMode="auto">
          <a:xfrm>
            <a:off x="4567238" y="1230313"/>
            <a:ext cx="1127125" cy="7397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400" b="1">
                <a:solidFill>
                  <a:srgbClr val="FF0000"/>
                </a:solidFill>
                <a:latin typeface="Calibri" charset="0"/>
                <a:cs typeface="Calibri" charset="0"/>
              </a:rPr>
              <a:t>Wave #1 has important contribution</a:t>
            </a:r>
          </a:p>
        </p:txBody>
      </p:sp>
      <p:sp>
        <p:nvSpPr>
          <p:cNvPr id="8" name="Freeform 7"/>
          <p:cNvSpPr/>
          <p:nvPr/>
        </p:nvSpPr>
        <p:spPr>
          <a:xfrm>
            <a:off x="4678363" y="1946275"/>
            <a:ext cx="852487" cy="176213"/>
          </a:xfrm>
          <a:custGeom>
            <a:avLst/>
            <a:gdLst>
              <a:gd name="connsiteX0" fmla="*/ 5957 w 737686"/>
              <a:gd name="connsiteY0" fmla="*/ 23694 h 1110150"/>
              <a:gd name="connsiteX1" fmla="*/ 29331 w 737686"/>
              <a:gd name="connsiteY1" fmla="*/ 78230 h 1110150"/>
              <a:gd name="connsiteX2" fmla="*/ 52705 w 737686"/>
              <a:gd name="connsiteY2" fmla="*/ 670344 h 1110150"/>
              <a:gd name="connsiteX3" fmla="*/ 676004 w 737686"/>
              <a:gd name="connsiteY3" fmla="*/ 1067683 h 1110150"/>
              <a:gd name="connsiteX4" fmla="*/ 714960 w 737686"/>
              <a:gd name="connsiteY4" fmla="*/ 1098847 h 1110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686" h="1110150">
                <a:moveTo>
                  <a:pt x="5957" y="23694"/>
                </a:moveTo>
                <a:cubicBezTo>
                  <a:pt x="13748" y="-2926"/>
                  <a:pt x="21540" y="-29545"/>
                  <a:pt x="29331" y="78230"/>
                </a:cubicBezTo>
                <a:cubicBezTo>
                  <a:pt x="37122" y="186005"/>
                  <a:pt x="-55074" y="505435"/>
                  <a:pt x="52705" y="670344"/>
                </a:cubicBezTo>
                <a:cubicBezTo>
                  <a:pt x="160484" y="835253"/>
                  <a:pt x="565628" y="996266"/>
                  <a:pt x="676004" y="1067683"/>
                </a:cubicBezTo>
                <a:cubicBezTo>
                  <a:pt x="786380" y="1139100"/>
                  <a:pt x="714960" y="1098847"/>
                  <a:pt x="714960" y="1098847"/>
                </a:cubicBezTo>
              </a:path>
            </a:pathLst>
          </a:custGeom>
          <a:ln w="5715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 name="Rectangle 1"/>
          <p:cNvSpPr/>
          <p:nvPr/>
        </p:nvSpPr>
        <p:spPr>
          <a:xfrm>
            <a:off x="0" y="1774825"/>
            <a:ext cx="4549775" cy="892175"/>
          </a:xfrm>
          <a:prstGeom prst="rect">
            <a:avLst/>
          </a:prstGeom>
          <a:solidFill>
            <a:schemeClr val="bg1">
              <a:lumMod val="95000"/>
            </a:schemeClr>
          </a:solidFill>
        </p:spPr>
        <p:txBody>
          <a:bodyPr>
            <a:spAutoFit/>
          </a:bodyPr>
          <a:lstStyle/>
          <a:p>
            <a:pPr marL="0" lvl="1">
              <a:defRPr/>
            </a:pPr>
            <a:r>
              <a:rPr lang="en-US" sz="1300" b="1" dirty="0" err="1">
                <a:latin typeface="Calibri" charset="0"/>
                <a:cs typeface="Calibri" charset="0"/>
              </a:rPr>
              <a:t>Vukicevic</a:t>
            </a:r>
            <a:r>
              <a:rPr lang="en-US" sz="1300" b="1" dirty="0">
                <a:latin typeface="Calibri" charset="0"/>
                <a:cs typeface="Calibri" charset="0"/>
              </a:rPr>
              <a:t>, T., E. </a:t>
            </a:r>
            <a:r>
              <a:rPr lang="en-US" sz="1300" b="1" dirty="0" err="1">
                <a:latin typeface="Calibri" charset="0"/>
                <a:cs typeface="Calibri" charset="0"/>
              </a:rPr>
              <a:t>Uhlhorn</a:t>
            </a:r>
            <a:r>
              <a:rPr lang="en-US" sz="1300" b="1" dirty="0">
                <a:latin typeface="Calibri" charset="0"/>
                <a:cs typeface="Calibri" charset="0"/>
              </a:rPr>
              <a:t>, P. </a:t>
            </a:r>
            <a:r>
              <a:rPr lang="en-US" sz="1300" b="1" dirty="0" err="1">
                <a:latin typeface="Calibri" charset="0"/>
                <a:cs typeface="Calibri" charset="0"/>
              </a:rPr>
              <a:t>Reasor</a:t>
            </a:r>
            <a:r>
              <a:rPr lang="en-US" sz="1300" b="1" dirty="0">
                <a:latin typeface="Calibri" charset="0"/>
                <a:cs typeface="Calibri" charset="0"/>
              </a:rPr>
              <a:t> and B. Klotz, 2013: “A novel multi-scale intensity metric for evaluation of tropical cyclone intensity forecasts”, Journal of the Atmospheric Sciences 2013 ;</a:t>
            </a:r>
            <a:r>
              <a:rPr lang="en-US" sz="1300" b="1" dirty="0" err="1">
                <a:latin typeface="Calibri" charset="0"/>
                <a:cs typeface="Calibri" charset="0"/>
              </a:rPr>
              <a:t>doi</a:t>
            </a:r>
            <a:r>
              <a:rPr lang="en-US" sz="1300" b="1" dirty="0">
                <a:latin typeface="Calibri" charset="0"/>
                <a:cs typeface="Calibri" charset="0"/>
              </a:rPr>
              <a:t>: </a:t>
            </a:r>
            <a:r>
              <a:rPr lang="en-US" sz="1300" b="1" dirty="0">
                <a:latin typeface="Calibri" charset="0"/>
                <a:cs typeface="Calibri" charset="0"/>
                <a:hlinkClick r:id="rId4"/>
              </a:rPr>
              <a:t>http://dx.doi.org/10.1175/JAS-D-13-0153.1</a:t>
            </a:r>
            <a:r>
              <a:rPr lang="en-US" sz="1300" b="1" dirty="0">
                <a:latin typeface="Calibri" charset="0"/>
                <a:cs typeface="Calibri" charset="0"/>
              </a:rPr>
              <a:t> </a:t>
            </a:r>
          </a:p>
        </p:txBody>
      </p:sp>
    </p:spTree>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1763" y="892175"/>
            <a:ext cx="8880475" cy="596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0" y="0"/>
            <a:ext cx="4714875" cy="1754188"/>
          </a:xfrm>
          <a:prstGeom prst="rect">
            <a:avLst/>
          </a:prstGeom>
          <a:solidFill>
            <a:schemeClr val="bg1">
              <a:lumMod val="95000"/>
            </a:schemeClr>
          </a:solidFill>
          <a:ln>
            <a:noFill/>
          </a:ln>
        </p:spPr>
        <p:txBody>
          <a:bodyPr>
            <a:spAutoFit/>
          </a:bodyPr>
          <a:lstStyle/>
          <a:p>
            <a:pPr>
              <a:defRPr/>
            </a:pPr>
            <a:r>
              <a:rPr lang="en-US" sz="2400" b="1" u="sng" dirty="0">
                <a:solidFill>
                  <a:srgbClr val="000090"/>
                </a:solidFill>
                <a:latin typeface="Calibri" charset="0"/>
                <a:cs typeface="Calibri" charset="0"/>
              </a:rPr>
              <a:t>Storm structure Tool</a:t>
            </a:r>
            <a:r>
              <a:rPr lang="en-US" sz="2400" b="1" dirty="0">
                <a:solidFill>
                  <a:srgbClr val="000090"/>
                </a:solidFill>
                <a:latin typeface="Calibri" charset="0"/>
                <a:cs typeface="Calibri" charset="0"/>
              </a:rPr>
              <a:t>: </a:t>
            </a:r>
            <a:r>
              <a:rPr lang="en-US" sz="2400" b="1" dirty="0">
                <a:solidFill>
                  <a:srgbClr val="FF0000"/>
                </a:solidFill>
                <a:latin typeface="Calibri" charset="0"/>
                <a:cs typeface="Calibri" charset="0"/>
              </a:rPr>
              <a:t>Observations</a:t>
            </a:r>
          </a:p>
          <a:p>
            <a:pPr>
              <a:defRPr/>
            </a:pPr>
            <a:r>
              <a:rPr lang="en-US" sz="2000" b="1" dirty="0">
                <a:solidFill>
                  <a:srgbClr val="000090"/>
                </a:solidFill>
                <a:latin typeface="Calibri" charset="0"/>
                <a:cs typeface="Calibri" charset="0"/>
              </a:rPr>
              <a:t>Storm Size and Asymmetry: </a:t>
            </a:r>
            <a:r>
              <a:rPr lang="en-US" sz="2000" b="1" dirty="0">
                <a:solidFill>
                  <a:srgbClr val="FF0000"/>
                </a:solidFill>
                <a:latin typeface="Calibri" charset="0"/>
                <a:cs typeface="Calibri" charset="0"/>
              </a:rPr>
              <a:t>The Evolution</a:t>
            </a:r>
          </a:p>
          <a:p>
            <a:pPr>
              <a:defRPr/>
            </a:pPr>
            <a:r>
              <a:rPr lang="en-US" sz="2000" b="1" i="1" dirty="0">
                <a:solidFill>
                  <a:srgbClr val="000090"/>
                </a:solidFill>
                <a:latin typeface="Calibri" charset="0"/>
                <a:cs typeface="Calibri" charset="0"/>
              </a:rPr>
              <a:t>The Wave Number Analysis Tool using the Rain Index</a:t>
            </a:r>
          </a:p>
          <a:p>
            <a:pPr>
              <a:defRPr/>
            </a:pPr>
            <a:r>
              <a:rPr lang="en-US" sz="2000" b="1" i="1" dirty="0">
                <a:solidFill>
                  <a:srgbClr val="000090"/>
                </a:solidFill>
                <a:latin typeface="Calibri" charset="0"/>
                <a:cs typeface="Calibri" charset="0"/>
              </a:rPr>
              <a:t>EP hurricane Lowell -08</a:t>
            </a:r>
            <a:r>
              <a:rPr lang="en-US" sz="2000" b="1" i="1" dirty="0">
                <a:solidFill>
                  <a:srgbClr val="FF0000"/>
                </a:solidFill>
                <a:latin typeface="Calibri" charset="0"/>
                <a:cs typeface="Calibri" charset="0"/>
              </a:rPr>
              <a:t>/19/</a:t>
            </a:r>
            <a:r>
              <a:rPr lang="en-US" sz="2000" b="1" i="1" dirty="0">
                <a:solidFill>
                  <a:srgbClr val="000090"/>
                </a:solidFill>
                <a:latin typeface="Calibri" charset="0"/>
                <a:cs typeface="Calibri" charset="0"/>
              </a:rPr>
              <a:t>2014: 15Z</a:t>
            </a:r>
            <a:endParaRPr lang="en-US" sz="2400" b="1" i="1" dirty="0">
              <a:solidFill>
                <a:srgbClr val="000090"/>
              </a:solidFill>
              <a:latin typeface="Calibri" charset="0"/>
              <a:cs typeface="Calibri" charset="0"/>
            </a:endParaRPr>
          </a:p>
        </p:txBody>
      </p:sp>
      <p:pic>
        <p:nvPicPr>
          <p:cNvPr id="41987" name="Picture 1" descr="2014_08_19_15Z_WN_RI.tif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45013" y="0"/>
            <a:ext cx="5149850" cy="324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Oval 23"/>
          <p:cNvSpPr/>
          <p:nvPr/>
        </p:nvSpPr>
        <p:spPr>
          <a:xfrm>
            <a:off x="7408863" y="4805363"/>
            <a:ext cx="1317625" cy="739775"/>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Oval 5"/>
          <p:cNvSpPr/>
          <p:nvPr/>
        </p:nvSpPr>
        <p:spPr>
          <a:xfrm>
            <a:off x="174625" y="6180138"/>
            <a:ext cx="1562100" cy="276225"/>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 name="Freeform 1"/>
          <p:cNvSpPr/>
          <p:nvPr/>
        </p:nvSpPr>
        <p:spPr>
          <a:xfrm>
            <a:off x="5478463" y="1997075"/>
            <a:ext cx="520700" cy="425450"/>
          </a:xfrm>
          <a:custGeom>
            <a:avLst/>
            <a:gdLst>
              <a:gd name="connsiteX0" fmla="*/ 1334 w 519816"/>
              <a:gd name="connsiteY0" fmla="*/ 375239 h 426165"/>
              <a:gd name="connsiteX1" fmla="*/ 33084 w 519816"/>
              <a:gd name="connsiteY1" fmla="*/ 292689 h 426165"/>
              <a:gd name="connsiteX2" fmla="*/ 61659 w 519816"/>
              <a:gd name="connsiteY2" fmla="*/ 152989 h 426165"/>
              <a:gd name="connsiteX3" fmla="*/ 83884 w 519816"/>
              <a:gd name="connsiteY3" fmla="*/ 54564 h 426165"/>
              <a:gd name="connsiteX4" fmla="*/ 102934 w 519816"/>
              <a:gd name="connsiteY4" fmla="*/ 10114 h 426165"/>
              <a:gd name="connsiteX5" fmla="*/ 153734 w 519816"/>
              <a:gd name="connsiteY5" fmla="*/ 6939 h 426165"/>
              <a:gd name="connsiteX6" fmla="*/ 166434 w 519816"/>
              <a:gd name="connsiteY6" fmla="*/ 6939 h 426165"/>
              <a:gd name="connsiteX7" fmla="*/ 198184 w 519816"/>
              <a:gd name="connsiteY7" fmla="*/ 99014 h 426165"/>
              <a:gd name="connsiteX8" fmla="*/ 245809 w 519816"/>
              <a:gd name="connsiteY8" fmla="*/ 159339 h 426165"/>
              <a:gd name="connsiteX9" fmla="*/ 261684 w 519816"/>
              <a:gd name="connsiteY9" fmla="*/ 178389 h 426165"/>
              <a:gd name="connsiteX10" fmla="*/ 280734 w 519816"/>
              <a:gd name="connsiteY10" fmla="*/ 137114 h 426165"/>
              <a:gd name="connsiteX11" fmla="*/ 309309 w 519816"/>
              <a:gd name="connsiteY11" fmla="*/ 105364 h 426165"/>
              <a:gd name="connsiteX12" fmla="*/ 334709 w 519816"/>
              <a:gd name="connsiteY12" fmla="*/ 124414 h 426165"/>
              <a:gd name="connsiteX13" fmla="*/ 388684 w 519816"/>
              <a:gd name="connsiteY13" fmla="*/ 229189 h 426165"/>
              <a:gd name="connsiteX14" fmla="*/ 461709 w 519816"/>
              <a:gd name="connsiteY14" fmla="*/ 381589 h 426165"/>
              <a:gd name="connsiteX15" fmla="*/ 518859 w 519816"/>
              <a:gd name="connsiteY15" fmla="*/ 426039 h 426165"/>
              <a:gd name="connsiteX16" fmla="*/ 414084 w 519816"/>
              <a:gd name="connsiteY16" fmla="*/ 372064 h 426165"/>
              <a:gd name="connsiteX17" fmla="*/ 277559 w 519816"/>
              <a:gd name="connsiteY17" fmla="*/ 289514 h 426165"/>
              <a:gd name="connsiteX18" fmla="*/ 191834 w 519816"/>
              <a:gd name="connsiteY18" fmla="*/ 257764 h 426165"/>
              <a:gd name="connsiteX19" fmla="*/ 147384 w 519816"/>
              <a:gd name="connsiteY19" fmla="*/ 235539 h 426165"/>
              <a:gd name="connsiteX20" fmla="*/ 118809 w 519816"/>
              <a:gd name="connsiteY20" fmla="*/ 226014 h 426165"/>
              <a:gd name="connsiteX21" fmla="*/ 80709 w 519816"/>
              <a:gd name="connsiteY21" fmla="*/ 203789 h 426165"/>
              <a:gd name="connsiteX22" fmla="*/ 1334 w 519816"/>
              <a:gd name="connsiteY22" fmla="*/ 375239 h 426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19816" h="426165">
                <a:moveTo>
                  <a:pt x="1334" y="375239"/>
                </a:moveTo>
                <a:cubicBezTo>
                  <a:pt x="-6604" y="390056"/>
                  <a:pt x="23030" y="329731"/>
                  <a:pt x="33084" y="292689"/>
                </a:cubicBezTo>
                <a:cubicBezTo>
                  <a:pt x="43138" y="255647"/>
                  <a:pt x="53192" y="192676"/>
                  <a:pt x="61659" y="152989"/>
                </a:cubicBezTo>
                <a:cubicBezTo>
                  <a:pt x="70126" y="113301"/>
                  <a:pt x="77005" y="78376"/>
                  <a:pt x="83884" y="54564"/>
                </a:cubicBezTo>
                <a:cubicBezTo>
                  <a:pt x="90763" y="30752"/>
                  <a:pt x="91292" y="18051"/>
                  <a:pt x="102934" y="10114"/>
                </a:cubicBezTo>
                <a:cubicBezTo>
                  <a:pt x="114576" y="2176"/>
                  <a:pt x="143151" y="7468"/>
                  <a:pt x="153734" y="6939"/>
                </a:cubicBezTo>
                <a:cubicBezTo>
                  <a:pt x="164317" y="6410"/>
                  <a:pt x="159026" y="-8407"/>
                  <a:pt x="166434" y="6939"/>
                </a:cubicBezTo>
                <a:cubicBezTo>
                  <a:pt x="173842" y="22285"/>
                  <a:pt x="184955" y="73614"/>
                  <a:pt x="198184" y="99014"/>
                </a:cubicBezTo>
                <a:cubicBezTo>
                  <a:pt x="211413" y="124414"/>
                  <a:pt x="235226" y="146110"/>
                  <a:pt x="245809" y="159339"/>
                </a:cubicBezTo>
                <a:cubicBezTo>
                  <a:pt x="256392" y="172568"/>
                  <a:pt x="255863" y="182093"/>
                  <a:pt x="261684" y="178389"/>
                </a:cubicBezTo>
                <a:cubicBezTo>
                  <a:pt x="267505" y="174685"/>
                  <a:pt x="272797" y="149285"/>
                  <a:pt x="280734" y="137114"/>
                </a:cubicBezTo>
                <a:cubicBezTo>
                  <a:pt x="288671" y="124943"/>
                  <a:pt x="300313" y="107481"/>
                  <a:pt x="309309" y="105364"/>
                </a:cubicBezTo>
                <a:cubicBezTo>
                  <a:pt x="318305" y="103247"/>
                  <a:pt x="321480" y="103776"/>
                  <a:pt x="334709" y="124414"/>
                </a:cubicBezTo>
                <a:cubicBezTo>
                  <a:pt x="347938" y="145052"/>
                  <a:pt x="367517" y="186326"/>
                  <a:pt x="388684" y="229189"/>
                </a:cubicBezTo>
                <a:cubicBezTo>
                  <a:pt x="409851" y="272051"/>
                  <a:pt x="440013" y="348781"/>
                  <a:pt x="461709" y="381589"/>
                </a:cubicBezTo>
                <a:cubicBezTo>
                  <a:pt x="483405" y="414397"/>
                  <a:pt x="526797" y="427627"/>
                  <a:pt x="518859" y="426039"/>
                </a:cubicBezTo>
                <a:cubicBezTo>
                  <a:pt x="510921" y="424451"/>
                  <a:pt x="454301" y="394818"/>
                  <a:pt x="414084" y="372064"/>
                </a:cubicBezTo>
                <a:cubicBezTo>
                  <a:pt x="373867" y="349310"/>
                  <a:pt x="314601" y="308564"/>
                  <a:pt x="277559" y="289514"/>
                </a:cubicBezTo>
                <a:cubicBezTo>
                  <a:pt x="240517" y="270464"/>
                  <a:pt x="213530" y="266760"/>
                  <a:pt x="191834" y="257764"/>
                </a:cubicBezTo>
                <a:cubicBezTo>
                  <a:pt x="170138" y="248768"/>
                  <a:pt x="159555" y="240831"/>
                  <a:pt x="147384" y="235539"/>
                </a:cubicBezTo>
                <a:cubicBezTo>
                  <a:pt x="135213" y="230247"/>
                  <a:pt x="129922" y="231306"/>
                  <a:pt x="118809" y="226014"/>
                </a:cubicBezTo>
                <a:cubicBezTo>
                  <a:pt x="107697" y="220722"/>
                  <a:pt x="99759" y="177860"/>
                  <a:pt x="80709" y="203789"/>
                </a:cubicBezTo>
                <a:cubicBezTo>
                  <a:pt x="61659" y="229718"/>
                  <a:pt x="9272" y="360422"/>
                  <a:pt x="1334" y="375239"/>
                </a:cubicBezTo>
                <a:close/>
              </a:path>
            </a:pathLst>
          </a:custGeom>
          <a:ln w="12700" cmpd="sng"/>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1991" name="TextBox 8"/>
          <p:cNvSpPr txBox="1">
            <a:spLocks noChangeArrowheads="1"/>
          </p:cNvSpPr>
          <p:nvPr/>
        </p:nvSpPr>
        <p:spPr bwMode="auto">
          <a:xfrm>
            <a:off x="4567238" y="1230313"/>
            <a:ext cx="1127125" cy="7397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400" b="1">
                <a:solidFill>
                  <a:srgbClr val="FF0000"/>
                </a:solidFill>
                <a:latin typeface="Calibri" charset="0"/>
                <a:cs typeface="Calibri" charset="0"/>
              </a:rPr>
              <a:t>Wave #1 has important contribution</a:t>
            </a:r>
          </a:p>
        </p:txBody>
      </p:sp>
      <p:sp>
        <p:nvSpPr>
          <p:cNvPr id="9" name="Freeform 8"/>
          <p:cNvSpPr/>
          <p:nvPr/>
        </p:nvSpPr>
        <p:spPr>
          <a:xfrm>
            <a:off x="4678363" y="1946275"/>
            <a:ext cx="852487" cy="176213"/>
          </a:xfrm>
          <a:custGeom>
            <a:avLst/>
            <a:gdLst>
              <a:gd name="connsiteX0" fmla="*/ 5957 w 737686"/>
              <a:gd name="connsiteY0" fmla="*/ 23694 h 1110150"/>
              <a:gd name="connsiteX1" fmla="*/ 29331 w 737686"/>
              <a:gd name="connsiteY1" fmla="*/ 78230 h 1110150"/>
              <a:gd name="connsiteX2" fmla="*/ 52705 w 737686"/>
              <a:gd name="connsiteY2" fmla="*/ 670344 h 1110150"/>
              <a:gd name="connsiteX3" fmla="*/ 676004 w 737686"/>
              <a:gd name="connsiteY3" fmla="*/ 1067683 h 1110150"/>
              <a:gd name="connsiteX4" fmla="*/ 714960 w 737686"/>
              <a:gd name="connsiteY4" fmla="*/ 1098847 h 1110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686" h="1110150">
                <a:moveTo>
                  <a:pt x="5957" y="23694"/>
                </a:moveTo>
                <a:cubicBezTo>
                  <a:pt x="13748" y="-2926"/>
                  <a:pt x="21540" y="-29545"/>
                  <a:pt x="29331" y="78230"/>
                </a:cubicBezTo>
                <a:cubicBezTo>
                  <a:pt x="37122" y="186005"/>
                  <a:pt x="-55074" y="505435"/>
                  <a:pt x="52705" y="670344"/>
                </a:cubicBezTo>
                <a:cubicBezTo>
                  <a:pt x="160484" y="835253"/>
                  <a:pt x="565628" y="996266"/>
                  <a:pt x="676004" y="1067683"/>
                </a:cubicBezTo>
                <a:cubicBezTo>
                  <a:pt x="786380" y="1139100"/>
                  <a:pt x="714960" y="1098847"/>
                  <a:pt x="714960" y="1098847"/>
                </a:cubicBezTo>
              </a:path>
            </a:pathLst>
          </a:custGeom>
          <a:ln w="5715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Tree>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1763" y="892175"/>
            <a:ext cx="8880475" cy="596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0" y="0"/>
            <a:ext cx="4714875" cy="1754188"/>
          </a:xfrm>
          <a:prstGeom prst="rect">
            <a:avLst/>
          </a:prstGeom>
          <a:solidFill>
            <a:schemeClr val="bg1">
              <a:lumMod val="95000"/>
            </a:schemeClr>
          </a:solidFill>
          <a:ln>
            <a:noFill/>
          </a:ln>
        </p:spPr>
        <p:txBody>
          <a:bodyPr>
            <a:spAutoFit/>
          </a:bodyPr>
          <a:lstStyle/>
          <a:p>
            <a:pPr>
              <a:defRPr/>
            </a:pPr>
            <a:r>
              <a:rPr lang="en-US" sz="2400" b="1" u="sng" dirty="0">
                <a:solidFill>
                  <a:srgbClr val="000090"/>
                </a:solidFill>
                <a:latin typeface="Calibri" charset="0"/>
                <a:cs typeface="Calibri" charset="0"/>
              </a:rPr>
              <a:t>Storm structure Tool</a:t>
            </a:r>
            <a:r>
              <a:rPr lang="en-US" sz="2400" b="1" dirty="0">
                <a:solidFill>
                  <a:srgbClr val="000090"/>
                </a:solidFill>
                <a:latin typeface="Calibri" charset="0"/>
                <a:cs typeface="Calibri" charset="0"/>
              </a:rPr>
              <a:t>: </a:t>
            </a:r>
          </a:p>
          <a:p>
            <a:pPr>
              <a:defRPr/>
            </a:pPr>
            <a:r>
              <a:rPr lang="en-US" sz="2000" b="1" dirty="0">
                <a:solidFill>
                  <a:srgbClr val="000090"/>
                </a:solidFill>
                <a:latin typeface="Calibri" charset="0"/>
                <a:cs typeface="Calibri" charset="0"/>
              </a:rPr>
              <a:t>Storm Size and Asymmetry: </a:t>
            </a:r>
            <a:r>
              <a:rPr lang="en-US" sz="2000" b="1" dirty="0">
                <a:solidFill>
                  <a:srgbClr val="FF0000"/>
                </a:solidFill>
                <a:latin typeface="Calibri" charset="0"/>
                <a:cs typeface="Calibri" charset="0"/>
              </a:rPr>
              <a:t>The Evolution</a:t>
            </a:r>
          </a:p>
          <a:p>
            <a:pPr>
              <a:defRPr/>
            </a:pPr>
            <a:r>
              <a:rPr lang="en-US" sz="2000" b="1" i="1" dirty="0">
                <a:solidFill>
                  <a:srgbClr val="000090"/>
                </a:solidFill>
                <a:latin typeface="Calibri" charset="0"/>
                <a:cs typeface="Calibri" charset="0"/>
              </a:rPr>
              <a:t>The Wave Number Analysis Tool using the Rain Index</a:t>
            </a:r>
          </a:p>
          <a:p>
            <a:pPr>
              <a:defRPr/>
            </a:pPr>
            <a:r>
              <a:rPr lang="en-US" sz="2000" b="1" i="1" dirty="0">
                <a:solidFill>
                  <a:srgbClr val="000090"/>
                </a:solidFill>
                <a:latin typeface="Calibri" charset="0"/>
                <a:cs typeface="Calibri" charset="0"/>
              </a:rPr>
              <a:t>EP hurricane Lowell -08</a:t>
            </a:r>
            <a:r>
              <a:rPr lang="en-US" sz="2000" b="1" i="1" dirty="0">
                <a:solidFill>
                  <a:srgbClr val="FF0000"/>
                </a:solidFill>
                <a:latin typeface="Calibri" charset="0"/>
                <a:cs typeface="Calibri" charset="0"/>
              </a:rPr>
              <a:t>/20/</a:t>
            </a:r>
            <a:r>
              <a:rPr lang="en-US" sz="2000" b="1" i="1" dirty="0">
                <a:solidFill>
                  <a:srgbClr val="000090"/>
                </a:solidFill>
                <a:latin typeface="Calibri" charset="0"/>
                <a:cs typeface="Calibri" charset="0"/>
              </a:rPr>
              <a:t>2014: 15Z</a:t>
            </a:r>
            <a:endParaRPr lang="en-US" sz="2400" b="1" i="1" dirty="0">
              <a:solidFill>
                <a:srgbClr val="000090"/>
              </a:solidFill>
              <a:latin typeface="Calibri" charset="0"/>
              <a:cs typeface="Calibri" charset="0"/>
            </a:endParaRPr>
          </a:p>
        </p:txBody>
      </p:sp>
      <p:sp>
        <p:nvSpPr>
          <p:cNvPr id="24" name="Oval 23"/>
          <p:cNvSpPr/>
          <p:nvPr/>
        </p:nvSpPr>
        <p:spPr>
          <a:xfrm>
            <a:off x="7408863" y="4805363"/>
            <a:ext cx="1317625" cy="739775"/>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Oval 5"/>
          <p:cNvSpPr/>
          <p:nvPr/>
        </p:nvSpPr>
        <p:spPr>
          <a:xfrm>
            <a:off x="174625" y="5829300"/>
            <a:ext cx="1562100" cy="276225"/>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4301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21200" y="0"/>
            <a:ext cx="5156200" cy="326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reeform 1"/>
          <p:cNvSpPr/>
          <p:nvPr/>
        </p:nvSpPr>
        <p:spPr>
          <a:xfrm>
            <a:off x="5584825" y="1820863"/>
            <a:ext cx="493713" cy="398462"/>
          </a:xfrm>
          <a:custGeom>
            <a:avLst/>
            <a:gdLst>
              <a:gd name="connsiteX0" fmla="*/ 484 w 493482"/>
              <a:gd name="connsiteY0" fmla="*/ 163147 h 398471"/>
              <a:gd name="connsiteX1" fmla="*/ 22709 w 493482"/>
              <a:gd name="connsiteY1" fmla="*/ 115522 h 398471"/>
              <a:gd name="connsiteX2" fmla="*/ 44934 w 493482"/>
              <a:gd name="connsiteY2" fmla="*/ 61547 h 398471"/>
              <a:gd name="connsiteX3" fmla="*/ 67159 w 493482"/>
              <a:gd name="connsiteY3" fmla="*/ 29797 h 398471"/>
              <a:gd name="connsiteX4" fmla="*/ 92559 w 493482"/>
              <a:gd name="connsiteY4" fmla="*/ 7572 h 398471"/>
              <a:gd name="connsiteX5" fmla="*/ 114784 w 493482"/>
              <a:gd name="connsiteY5" fmla="*/ 1222 h 398471"/>
              <a:gd name="connsiteX6" fmla="*/ 140184 w 493482"/>
              <a:gd name="connsiteY6" fmla="*/ 1222 h 398471"/>
              <a:gd name="connsiteX7" fmla="*/ 162409 w 493482"/>
              <a:gd name="connsiteY7" fmla="*/ 13922 h 398471"/>
              <a:gd name="connsiteX8" fmla="*/ 184634 w 493482"/>
              <a:gd name="connsiteY8" fmla="*/ 39322 h 398471"/>
              <a:gd name="connsiteX9" fmla="*/ 203684 w 493482"/>
              <a:gd name="connsiteY9" fmla="*/ 105997 h 398471"/>
              <a:gd name="connsiteX10" fmla="*/ 238609 w 493482"/>
              <a:gd name="connsiteY10" fmla="*/ 179022 h 398471"/>
              <a:gd name="connsiteX11" fmla="*/ 270359 w 493482"/>
              <a:gd name="connsiteY11" fmla="*/ 245697 h 398471"/>
              <a:gd name="connsiteX12" fmla="*/ 289409 w 493482"/>
              <a:gd name="connsiteY12" fmla="*/ 293322 h 398471"/>
              <a:gd name="connsiteX13" fmla="*/ 340209 w 493482"/>
              <a:gd name="connsiteY13" fmla="*/ 325072 h 398471"/>
              <a:gd name="connsiteX14" fmla="*/ 391009 w 493482"/>
              <a:gd name="connsiteY14" fmla="*/ 344122 h 398471"/>
              <a:gd name="connsiteX15" fmla="*/ 473559 w 493482"/>
              <a:gd name="connsiteY15" fmla="*/ 382222 h 398471"/>
              <a:gd name="connsiteX16" fmla="*/ 492609 w 493482"/>
              <a:gd name="connsiteY16" fmla="*/ 398097 h 398471"/>
              <a:gd name="connsiteX17" fmla="*/ 454509 w 493482"/>
              <a:gd name="connsiteY17" fmla="*/ 391747 h 398471"/>
              <a:gd name="connsiteX18" fmla="*/ 400534 w 493482"/>
              <a:gd name="connsiteY18" fmla="*/ 372697 h 398471"/>
              <a:gd name="connsiteX19" fmla="*/ 368784 w 493482"/>
              <a:gd name="connsiteY19" fmla="*/ 363172 h 398471"/>
              <a:gd name="connsiteX20" fmla="*/ 333859 w 493482"/>
              <a:gd name="connsiteY20" fmla="*/ 363172 h 398471"/>
              <a:gd name="connsiteX21" fmla="*/ 295759 w 493482"/>
              <a:gd name="connsiteY21" fmla="*/ 369522 h 398471"/>
              <a:gd name="connsiteX22" fmla="*/ 257659 w 493482"/>
              <a:gd name="connsiteY22" fmla="*/ 334597 h 398471"/>
              <a:gd name="connsiteX23" fmla="*/ 171934 w 493482"/>
              <a:gd name="connsiteY23" fmla="*/ 220297 h 398471"/>
              <a:gd name="connsiteX24" fmla="*/ 102084 w 493482"/>
              <a:gd name="connsiteY24" fmla="*/ 144097 h 398471"/>
              <a:gd name="connsiteX25" fmla="*/ 63984 w 493482"/>
              <a:gd name="connsiteY25" fmla="*/ 112347 h 398471"/>
              <a:gd name="connsiteX26" fmla="*/ 44934 w 493482"/>
              <a:gd name="connsiteY26" fmla="*/ 118697 h 398471"/>
              <a:gd name="connsiteX27" fmla="*/ 484 w 493482"/>
              <a:gd name="connsiteY27" fmla="*/ 163147 h 398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93482" h="398471">
                <a:moveTo>
                  <a:pt x="484" y="163147"/>
                </a:moveTo>
                <a:cubicBezTo>
                  <a:pt x="-3220" y="162618"/>
                  <a:pt x="15301" y="132455"/>
                  <a:pt x="22709" y="115522"/>
                </a:cubicBezTo>
                <a:cubicBezTo>
                  <a:pt x="30117" y="98589"/>
                  <a:pt x="37526" y="75834"/>
                  <a:pt x="44934" y="61547"/>
                </a:cubicBezTo>
                <a:cubicBezTo>
                  <a:pt x="52342" y="47260"/>
                  <a:pt x="59222" y="38793"/>
                  <a:pt x="67159" y="29797"/>
                </a:cubicBezTo>
                <a:cubicBezTo>
                  <a:pt x="75097" y="20801"/>
                  <a:pt x="84622" y="12334"/>
                  <a:pt x="92559" y="7572"/>
                </a:cubicBezTo>
                <a:cubicBezTo>
                  <a:pt x="100497" y="2809"/>
                  <a:pt x="106847" y="2280"/>
                  <a:pt x="114784" y="1222"/>
                </a:cubicBezTo>
                <a:cubicBezTo>
                  <a:pt x="122721" y="164"/>
                  <a:pt x="132247" y="-895"/>
                  <a:pt x="140184" y="1222"/>
                </a:cubicBezTo>
                <a:cubicBezTo>
                  <a:pt x="148121" y="3339"/>
                  <a:pt x="155001" y="7572"/>
                  <a:pt x="162409" y="13922"/>
                </a:cubicBezTo>
                <a:cubicBezTo>
                  <a:pt x="169817" y="20272"/>
                  <a:pt x="177755" y="23976"/>
                  <a:pt x="184634" y="39322"/>
                </a:cubicBezTo>
                <a:cubicBezTo>
                  <a:pt x="191513" y="54668"/>
                  <a:pt x="194688" y="82714"/>
                  <a:pt x="203684" y="105997"/>
                </a:cubicBezTo>
                <a:cubicBezTo>
                  <a:pt x="212680" y="129280"/>
                  <a:pt x="238609" y="179022"/>
                  <a:pt x="238609" y="179022"/>
                </a:cubicBezTo>
                <a:cubicBezTo>
                  <a:pt x="249721" y="202305"/>
                  <a:pt x="261892" y="226647"/>
                  <a:pt x="270359" y="245697"/>
                </a:cubicBezTo>
                <a:cubicBezTo>
                  <a:pt x="278826" y="264747"/>
                  <a:pt x="277767" y="280093"/>
                  <a:pt x="289409" y="293322"/>
                </a:cubicBezTo>
                <a:cubicBezTo>
                  <a:pt x="301051" y="306551"/>
                  <a:pt x="323276" y="316605"/>
                  <a:pt x="340209" y="325072"/>
                </a:cubicBezTo>
                <a:cubicBezTo>
                  <a:pt x="357142" y="333539"/>
                  <a:pt x="368784" y="334597"/>
                  <a:pt x="391009" y="344122"/>
                </a:cubicBezTo>
                <a:cubicBezTo>
                  <a:pt x="413234" y="353647"/>
                  <a:pt x="456626" y="373226"/>
                  <a:pt x="473559" y="382222"/>
                </a:cubicBezTo>
                <a:cubicBezTo>
                  <a:pt x="490492" y="391218"/>
                  <a:pt x="495784" y="396510"/>
                  <a:pt x="492609" y="398097"/>
                </a:cubicBezTo>
                <a:cubicBezTo>
                  <a:pt x="489434" y="399684"/>
                  <a:pt x="469855" y="395980"/>
                  <a:pt x="454509" y="391747"/>
                </a:cubicBezTo>
                <a:cubicBezTo>
                  <a:pt x="439163" y="387514"/>
                  <a:pt x="414822" y="377460"/>
                  <a:pt x="400534" y="372697"/>
                </a:cubicBezTo>
                <a:cubicBezTo>
                  <a:pt x="386246" y="367934"/>
                  <a:pt x="379896" y="364759"/>
                  <a:pt x="368784" y="363172"/>
                </a:cubicBezTo>
                <a:cubicBezTo>
                  <a:pt x="357672" y="361585"/>
                  <a:pt x="346030" y="362114"/>
                  <a:pt x="333859" y="363172"/>
                </a:cubicBezTo>
                <a:cubicBezTo>
                  <a:pt x="321688" y="364230"/>
                  <a:pt x="308459" y="374285"/>
                  <a:pt x="295759" y="369522"/>
                </a:cubicBezTo>
                <a:cubicBezTo>
                  <a:pt x="283059" y="364759"/>
                  <a:pt x="278296" y="359468"/>
                  <a:pt x="257659" y="334597"/>
                </a:cubicBezTo>
                <a:cubicBezTo>
                  <a:pt x="237022" y="309726"/>
                  <a:pt x="197863" y="252047"/>
                  <a:pt x="171934" y="220297"/>
                </a:cubicBezTo>
                <a:cubicBezTo>
                  <a:pt x="146005" y="188547"/>
                  <a:pt x="120076" y="162089"/>
                  <a:pt x="102084" y="144097"/>
                </a:cubicBezTo>
                <a:cubicBezTo>
                  <a:pt x="84092" y="126105"/>
                  <a:pt x="73509" y="116580"/>
                  <a:pt x="63984" y="112347"/>
                </a:cubicBezTo>
                <a:cubicBezTo>
                  <a:pt x="54459" y="108114"/>
                  <a:pt x="53930" y="111289"/>
                  <a:pt x="44934" y="118697"/>
                </a:cubicBezTo>
                <a:cubicBezTo>
                  <a:pt x="35938" y="126105"/>
                  <a:pt x="4188" y="163676"/>
                  <a:pt x="484" y="163147"/>
                </a:cubicBezTo>
                <a:close/>
              </a:path>
            </a:pathLst>
          </a:custGeom>
          <a:ln w="12700" cmpd="sng"/>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015" name="TextBox 8"/>
          <p:cNvSpPr txBox="1">
            <a:spLocks noChangeArrowheads="1"/>
          </p:cNvSpPr>
          <p:nvPr/>
        </p:nvSpPr>
        <p:spPr bwMode="auto">
          <a:xfrm>
            <a:off x="4543425" y="828675"/>
            <a:ext cx="1127125" cy="955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400" b="1">
                <a:solidFill>
                  <a:srgbClr val="FF0000"/>
                </a:solidFill>
                <a:latin typeface="Calibri" charset="0"/>
                <a:cs typeface="Calibri" charset="0"/>
              </a:rPr>
              <a:t>Wave #1 has LESS important contribution</a:t>
            </a:r>
          </a:p>
        </p:txBody>
      </p:sp>
      <p:sp>
        <p:nvSpPr>
          <p:cNvPr id="9" name="Freeform 8"/>
          <p:cNvSpPr/>
          <p:nvPr/>
        </p:nvSpPr>
        <p:spPr>
          <a:xfrm>
            <a:off x="4678363" y="1846263"/>
            <a:ext cx="852487" cy="176212"/>
          </a:xfrm>
          <a:custGeom>
            <a:avLst/>
            <a:gdLst>
              <a:gd name="connsiteX0" fmla="*/ 5957 w 737686"/>
              <a:gd name="connsiteY0" fmla="*/ 23694 h 1110150"/>
              <a:gd name="connsiteX1" fmla="*/ 29331 w 737686"/>
              <a:gd name="connsiteY1" fmla="*/ 78230 h 1110150"/>
              <a:gd name="connsiteX2" fmla="*/ 52705 w 737686"/>
              <a:gd name="connsiteY2" fmla="*/ 670344 h 1110150"/>
              <a:gd name="connsiteX3" fmla="*/ 676004 w 737686"/>
              <a:gd name="connsiteY3" fmla="*/ 1067683 h 1110150"/>
              <a:gd name="connsiteX4" fmla="*/ 714960 w 737686"/>
              <a:gd name="connsiteY4" fmla="*/ 1098847 h 1110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686" h="1110150">
                <a:moveTo>
                  <a:pt x="5957" y="23694"/>
                </a:moveTo>
                <a:cubicBezTo>
                  <a:pt x="13748" y="-2926"/>
                  <a:pt x="21540" y="-29545"/>
                  <a:pt x="29331" y="78230"/>
                </a:cubicBezTo>
                <a:cubicBezTo>
                  <a:pt x="37122" y="186005"/>
                  <a:pt x="-55074" y="505435"/>
                  <a:pt x="52705" y="670344"/>
                </a:cubicBezTo>
                <a:cubicBezTo>
                  <a:pt x="160484" y="835253"/>
                  <a:pt x="565628" y="996266"/>
                  <a:pt x="676004" y="1067683"/>
                </a:cubicBezTo>
                <a:cubicBezTo>
                  <a:pt x="786380" y="1139100"/>
                  <a:pt x="714960" y="1098847"/>
                  <a:pt x="714960" y="1098847"/>
                </a:cubicBezTo>
              </a:path>
            </a:pathLst>
          </a:custGeom>
          <a:ln w="5715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Tree>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1763" y="892175"/>
            <a:ext cx="8880475" cy="596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0" y="0"/>
            <a:ext cx="4714875" cy="1754188"/>
          </a:xfrm>
          <a:prstGeom prst="rect">
            <a:avLst/>
          </a:prstGeom>
          <a:solidFill>
            <a:schemeClr val="bg1">
              <a:lumMod val="95000"/>
            </a:schemeClr>
          </a:solidFill>
          <a:ln>
            <a:noFill/>
          </a:ln>
        </p:spPr>
        <p:txBody>
          <a:bodyPr>
            <a:spAutoFit/>
          </a:bodyPr>
          <a:lstStyle/>
          <a:p>
            <a:pPr>
              <a:defRPr/>
            </a:pPr>
            <a:r>
              <a:rPr lang="en-US" sz="2400" b="1" u="sng" dirty="0">
                <a:solidFill>
                  <a:srgbClr val="000090"/>
                </a:solidFill>
                <a:latin typeface="Calibri" charset="0"/>
                <a:cs typeface="Calibri" charset="0"/>
              </a:rPr>
              <a:t>Storm structure Tool</a:t>
            </a:r>
            <a:r>
              <a:rPr lang="en-US" sz="2400" b="1" dirty="0">
                <a:solidFill>
                  <a:srgbClr val="000090"/>
                </a:solidFill>
                <a:latin typeface="Calibri" charset="0"/>
                <a:cs typeface="Calibri" charset="0"/>
              </a:rPr>
              <a:t>: </a:t>
            </a:r>
            <a:r>
              <a:rPr lang="en-US" sz="2400" b="1" dirty="0">
                <a:solidFill>
                  <a:srgbClr val="FF0000"/>
                </a:solidFill>
                <a:latin typeface="Calibri" charset="0"/>
                <a:cs typeface="Calibri" charset="0"/>
              </a:rPr>
              <a:t>Observations</a:t>
            </a:r>
            <a:r>
              <a:rPr lang="en-US" sz="2400" b="1" dirty="0">
                <a:solidFill>
                  <a:srgbClr val="000090"/>
                </a:solidFill>
                <a:latin typeface="Calibri" charset="0"/>
                <a:cs typeface="Calibri" charset="0"/>
              </a:rPr>
              <a:t> </a:t>
            </a:r>
          </a:p>
          <a:p>
            <a:pPr>
              <a:defRPr/>
            </a:pPr>
            <a:r>
              <a:rPr lang="en-US" sz="2000" b="1" dirty="0">
                <a:solidFill>
                  <a:srgbClr val="000090"/>
                </a:solidFill>
                <a:latin typeface="Calibri" charset="0"/>
                <a:cs typeface="Calibri" charset="0"/>
              </a:rPr>
              <a:t>Storm Size and Asymmetry: </a:t>
            </a:r>
            <a:r>
              <a:rPr lang="en-US" sz="2000" b="1" dirty="0">
                <a:solidFill>
                  <a:srgbClr val="FF0000"/>
                </a:solidFill>
                <a:latin typeface="Calibri" charset="0"/>
                <a:cs typeface="Calibri" charset="0"/>
              </a:rPr>
              <a:t>The Evolution</a:t>
            </a:r>
          </a:p>
          <a:p>
            <a:pPr>
              <a:defRPr/>
            </a:pPr>
            <a:r>
              <a:rPr lang="en-US" sz="2000" b="1" i="1" dirty="0">
                <a:solidFill>
                  <a:srgbClr val="000090"/>
                </a:solidFill>
                <a:latin typeface="Calibri" charset="0"/>
                <a:cs typeface="Calibri" charset="0"/>
              </a:rPr>
              <a:t>The Wave Number Analysis Tool using the Rain Index</a:t>
            </a:r>
          </a:p>
          <a:p>
            <a:pPr>
              <a:defRPr/>
            </a:pPr>
            <a:r>
              <a:rPr lang="en-US" sz="2000" b="1" i="1" dirty="0">
                <a:solidFill>
                  <a:srgbClr val="000090"/>
                </a:solidFill>
                <a:latin typeface="Calibri" charset="0"/>
                <a:cs typeface="Calibri" charset="0"/>
              </a:rPr>
              <a:t>EP hurricane Lowell -08</a:t>
            </a:r>
            <a:r>
              <a:rPr lang="en-US" sz="2000" b="1" i="1" dirty="0">
                <a:solidFill>
                  <a:srgbClr val="FF0000"/>
                </a:solidFill>
                <a:latin typeface="Calibri" charset="0"/>
                <a:cs typeface="Calibri" charset="0"/>
              </a:rPr>
              <a:t>/21/</a:t>
            </a:r>
            <a:r>
              <a:rPr lang="en-US" sz="2000" b="1" i="1" dirty="0">
                <a:solidFill>
                  <a:srgbClr val="000090"/>
                </a:solidFill>
                <a:latin typeface="Calibri" charset="0"/>
                <a:cs typeface="Calibri" charset="0"/>
              </a:rPr>
              <a:t>2014: 15Z</a:t>
            </a:r>
            <a:endParaRPr lang="en-US" sz="2400" b="1" i="1" dirty="0">
              <a:solidFill>
                <a:srgbClr val="000090"/>
              </a:solidFill>
              <a:latin typeface="Calibri" charset="0"/>
              <a:cs typeface="Calibri" charset="0"/>
            </a:endParaRPr>
          </a:p>
        </p:txBody>
      </p:sp>
      <p:sp>
        <p:nvSpPr>
          <p:cNvPr id="24" name="Oval 23"/>
          <p:cNvSpPr/>
          <p:nvPr/>
        </p:nvSpPr>
        <p:spPr>
          <a:xfrm>
            <a:off x="7408863" y="4805363"/>
            <a:ext cx="1317625" cy="739775"/>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Oval 5"/>
          <p:cNvSpPr/>
          <p:nvPr/>
        </p:nvSpPr>
        <p:spPr>
          <a:xfrm>
            <a:off x="198438" y="5276850"/>
            <a:ext cx="1562100" cy="276225"/>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4403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29138" y="0"/>
            <a:ext cx="5210175" cy="327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reeform 1"/>
          <p:cNvSpPr/>
          <p:nvPr/>
        </p:nvSpPr>
        <p:spPr>
          <a:xfrm>
            <a:off x="5584825" y="1878013"/>
            <a:ext cx="454025" cy="404812"/>
          </a:xfrm>
          <a:custGeom>
            <a:avLst/>
            <a:gdLst>
              <a:gd name="connsiteX0" fmla="*/ 0 w 454080"/>
              <a:gd name="connsiteY0" fmla="*/ 373178 h 405147"/>
              <a:gd name="connsiteX1" fmla="*/ 19050 w 454080"/>
              <a:gd name="connsiteY1" fmla="*/ 322378 h 405147"/>
              <a:gd name="connsiteX2" fmla="*/ 34925 w 454080"/>
              <a:gd name="connsiteY2" fmla="*/ 271578 h 405147"/>
              <a:gd name="connsiteX3" fmla="*/ 53975 w 454080"/>
              <a:gd name="connsiteY3" fmla="*/ 208078 h 405147"/>
              <a:gd name="connsiteX4" fmla="*/ 76200 w 454080"/>
              <a:gd name="connsiteY4" fmla="*/ 96953 h 405147"/>
              <a:gd name="connsiteX5" fmla="*/ 88900 w 454080"/>
              <a:gd name="connsiteY5" fmla="*/ 33453 h 405147"/>
              <a:gd name="connsiteX6" fmla="*/ 114300 w 454080"/>
              <a:gd name="connsiteY6" fmla="*/ 1703 h 405147"/>
              <a:gd name="connsiteX7" fmla="*/ 130175 w 454080"/>
              <a:gd name="connsiteY7" fmla="*/ 8053 h 405147"/>
              <a:gd name="connsiteX8" fmla="*/ 146050 w 454080"/>
              <a:gd name="connsiteY8" fmla="*/ 39803 h 405147"/>
              <a:gd name="connsiteX9" fmla="*/ 152400 w 454080"/>
              <a:gd name="connsiteY9" fmla="*/ 84253 h 405147"/>
              <a:gd name="connsiteX10" fmla="*/ 180975 w 454080"/>
              <a:gd name="connsiteY10" fmla="*/ 157278 h 405147"/>
              <a:gd name="connsiteX11" fmla="*/ 203200 w 454080"/>
              <a:gd name="connsiteY11" fmla="*/ 201728 h 405147"/>
              <a:gd name="connsiteX12" fmla="*/ 212725 w 454080"/>
              <a:gd name="connsiteY12" fmla="*/ 211253 h 405147"/>
              <a:gd name="connsiteX13" fmla="*/ 247650 w 454080"/>
              <a:gd name="connsiteY13" fmla="*/ 217603 h 405147"/>
              <a:gd name="connsiteX14" fmla="*/ 285750 w 454080"/>
              <a:gd name="connsiteY14" fmla="*/ 214428 h 405147"/>
              <a:gd name="connsiteX15" fmla="*/ 311150 w 454080"/>
              <a:gd name="connsiteY15" fmla="*/ 252528 h 405147"/>
              <a:gd name="connsiteX16" fmla="*/ 330200 w 454080"/>
              <a:gd name="connsiteY16" fmla="*/ 303328 h 405147"/>
              <a:gd name="connsiteX17" fmla="*/ 361950 w 454080"/>
              <a:gd name="connsiteY17" fmla="*/ 341428 h 405147"/>
              <a:gd name="connsiteX18" fmla="*/ 425450 w 454080"/>
              <a:gd name="connsiteY18" fmla="*/ 382703 h 405147"/>
              <a:gd name="connsiteX19" fmla="*/ 454025 w 454080"/>
              <a:gd name="connsiteY19" fmla="*/ 395403 h 405147"/>
              <a:gd name="connsiteX20" fmla="*/ 419100 w 454080"/>
              <a:gd name="connsiteY20" fmla="*/ 404928 h 405147"/>
              <a:gd name="connsiteX21" fmla="*/ 374650 w 454080"/>
              <a:gd name="connsiteY21" fmla="*/ 385878 h 405147"/>
              <a:gd name="connsiteX22" fmla="*/ 352425 w 454080"/>
              <a:gd name="connsiteY22" fmla="*/ 382703 h 405147"/>
              <a:gd name="connsiteX23" fmla="*/ 317500 w 454080"/>
              <a:gd name="connsiteY23" fmla="*/ 344603 h 405147"/>
              <a:gd name="connsiteX24" fmla="*/ 301625 w 454080"/>
              <a:gd name="connsiteY24" fmla="*/ 312853 h 405147"/>
              <a:gd name="connsiteX25" fmla="*/ 266700 w 454080"/>
              <a:gd name="connsiteY25" fmla="*/ 306503 h 405147"/>
              <a:gd name="connsiteX26" fmla="*/ 234950 w 454080"/>
              <a:gd name="connsiteY26" fmla="*/ 312853 h 405147"/>
              <a:gd name="connsiteX27" fmla="*/ 187325 w 454080"/>
              <a:gd name="connsiteY27" fmla="*/ 284278 h 405147"/>
              <a:gd name="connsiteX28" fmla="*/ 155575 w 454080"/>
              <a:gd name="connsiteY28" fmla="*/ 211253 h 405147"/>
              <a:gd name="connsiteX29" fmla="*/ 114300 w 454080"/>
              <a:gd name="connsiteY29" fmla="*/ 150928 h 405147"/>
              <a:gd name="connsiteX30" fmla="*/ 92075 w 454080"/>
              <a:gd name="connsiteY30" fmla="*/ 147753 h 405147"/>
              <a:gd name="connsiteX31" fmla="*/ 69850 w 454080"/>
              <a:gd name="connsiteY31" fmla="*/ 195378 h 405147"/>
              <a:gd name="connsiteX32" fmla="*/ 34925 w 454080"/>
              <a:gd name="connsiteY32" fmla="*/ 268403 h 405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54080" h="405147">
                <a:moveTo>
                  <a:pt x="0" y="373178"/>
                </a:moveTo>
                <a:cubicBezTo>
                  <a:pt x="6614" y="356244"/>
                  <a:pt x="13229" y="339311"/>
                  <a:pt x="19050" y="322378"/>
                </a:cubicBezTo>
                <a:cubicBezTo>
                  <a:pt x="24871" y="305445"/>
                  <a:pt x="29104" y="290628"/>
                  <a:pt x="34925" y="271578"/>
                </a:cubicBezTo>
                <a:cubicBezTo>
                  <a:pt x="40746" y="252528"/>
                  <a:pt x="47096" y="237182"/>
                  <a:pt x="53975" y="208078"/>
                </a:cubicBezTo>
                <a:cubicBezTo>
                  <a:pt x="60854" y="178974"/>
                  <a:pt x="76200" y="96953"/>
                  <a:pt x="76200" y="96953"/>
                </a:cubicBezTo>
                <a:cubicBezTo>
                  <a:pt x="82021" y="67849"/>
                  <a:pt x="82550" y="49328"/>
                  <a:pt x="88900" y="33453"/>
                </a:cubicBezTo>
                <a:cubicBezTo>
                  <a:pt x="95250" y="17578"/>
                  <a:pt x="107421" y="5936"/>
                  <a:pt x="114300" y="1703"/>
                </a:cubicBezTo>
                <a:cubicBezTo>
                  <a:pt x="121179" y="-2530"/>
                  <a:pt x="124883" y="1703"/>
                  <a:pt x="130175" y="8053"/>
                </a:cubicBezTo>
                <a:cubicBezTo>
                  <a:pt x="135467" y="14403"/>
                  <a:pt x="142346" y="27103"/>
                  <a:pt x="146050" y="39803"/>
                </a:cubicBezTo>
                <a:cubicBezTo>
                  <a:pt x="149754" y="52503"/>
                  <a:pt x="146579" y="64674"/>
                  <a:pt x="152400" y="84253"/>
                </a:cubicBezTo>
                <a:cubicBezTo>
                  <a:pt x="158221" y="103832"/>
                  <a:pt x="172508" y="137699"/>
                  <a:pt x="180975" y="157278"/>
                </a:cubicBezTo>
                <a:cubicBezTo>
                  <a:pt x="189442" y="176857"/>
                  <a:pt x="197908" y="192732"/>
                  <a:pt x="203200" y="201728"/>
                </a:cubicBezTo>
                <a:cubicBezTo>
                  <a:pt x="208492" y="210724"/>
                  <a:pt x="205317" y="208607"/>
                  <a:pt x="212725" y="211253"/>
                </a:cubicBezTo>
                <a:cubicBezTo>
                  <a:pt x="220133" y="213899"/>
                  <a:pt x="235479" y="217074"/>
                  <a:pt x="247650" y="217603"/>
                </a:cubicBezTo>
                <a:cubicBezTo>
                  <a:pt x="259821" y="218132"/>
                  <a:pt x="275167" y="208607"/>
                  <a:pt x="285750" y="214428"/>
                </a:cubicBezTo>
                <a:cubicBezTo>
                  <a:pt x="296333" y="220249"/>
                  <a:pt x="303742" y="237711"/>
                  <a:pt x="311150" y="252528"/>
                </a:cubicBezTo>
                <a:cubicBezTo>
                  <a:pt x="318558" y="267345"/>
                  <a:pt x="321733" y="288511"/>
                  <a:pt x="330200" y="303328"/>
                </a:cubicBezTo>
                <a:cubicBezTo>
                  <a:pt x="338667" y="318145"/>
                  <a:pt x="346075" y="328199"/>
                  <a:pt x="361950" y="341428"/>
                </a:cubicBezTo>
                <a:cubicBezTo>
                  <a:pt x="377825" y="354657"/>
                  <a:pt x="410104" y="373707"/>
                  <a:pt x="425450" y="382703"/>
                </a:cubicBezTo>
                <a:cubicBezTo>
                  <a:pt x="440796" y="391699"/>
                  <a:pt x="455083" y="391699"/>
                  <a:pt x="454025" y="395403"/>
                </a:cubicBezTo>
                <a:cubicBezTo>
                  <a:pt x="452967" y="399107"/>
                  <a:pt x="432329" y="406515"/>
                  <a:pt x="419100" y="404928"/>
                </a:cubicBezTo>
                <a:cubicBezTo>
                  <a:pt x="405871" y="403341"/>
                  <a:pt x="385762" y="389582"/>
                  <a:pt x="374650" y="385878"/>
                </a:cubicBezTo>
                <a:cubicBezTo>
                  <a:pt x="363538" y="382174"/>
                  <a:pt x="361950" y="389582"/>
                  <a:pt x="352425" y="382703"/>
                </a:cubicBezTo>
                <a:cubicBezTo>
                  <a:pt x="342900" y="375824"/>
                  <a:pt x="325967" y="356245"/>
                  <a:pt x="317500" y="344603"/>
                </a:cubicBezTo>
                <a:cubicBezTo>
                  <a:pt x="309033" y="332961"/>
                  <a:pt x="310092" y="319203"/>
                  <a:pt x="301625" y="312853"/>
                </a:cubicBezTo>
                <a:cubicBezTo>
                  <a:pt x="293158" y="306503"/>
                  <a:pt x="277812" y="306503"/>
                  <a:pt x="266700" y="306503"/>
                </a:cubicBezTo>
                <a:cubicBezTo>
                  <a:pt x="255588" y="306503"/>
                  <a:pt x="248179" y="316557"/>
                  <a:pt x="234950" y="312853"/>
                </a:cubicBezTo>
                <a:cubicBezTo>
                  <a:pt x="221721" y="309149"/>
                  <a:pt x="200554" y="301211"/>
                  <a:pt x="187325" y="284278"/>
                </a:cubicBezTo>
                <a:cubicBezTo>
                  <a:pt x="174096" y="267345"/>
                  <a:pt x="167746" y="233478"/>
                  <a:pt x="155575" y="211253"/>
                </a:cubicBezTo>
                <a:cubicBezTo>
                  <a:pt x="143404" y="189028"/>
                  <a:pt x="124883" y="161511"/>
                  <a:pt x="114300" y="150928"/>
                </a:cubicBezTo>
                <a:cubicBezTo>
                  <a:pt x="103717" y="140345"/>
                  <a:pt x="99483" y="140345"/>
                  <a:pt x="92075" y="147753"/>
                </a:cubicBezTo>
                <a:cubicBezTo>
                  <a:pt x="84667" y="155161"/>
                  <a:pt x="79375" y="175270"/>
                  <a:pt x="69850" y="195378"/>
                </a:cubicBezTo>
                <a:cubicBezTo>
                  <a:pt x="60325" y="215486"/>
                  <a:pt x="34925" y="268403"/>
                  <a:pt x="34925" y="268403"/>
                </a:cubicBezTo>
              </a:path>
            </a:pathLst>
          </a:custGeom>
          <a:solidFill>
            <a:schemeClr val="accent1">
              <a:lumMod val="60000"/>
              <a:lumOff val="40000"/>
            </a:schemeClr>
          </a:solidFill>
          <a:ln w="12700" cmpd="sng"/>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44039" name="TextBox 8"/>
          <p:cNvSpPr txBox="1">
            <a:spLocks noChangeArrowheads="1"/>
          </p:cNvSpPr>
          <p:nvPr/>
        </p:nvSpPr>
        <p:spPr bwMode="auto">
          <a:xfrm>
            <a:off x="4543425" y="903288"/>
            <a:ext cx="1127125" cy="9540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400" b="1">
                <a:solidFill>
                  <a:srgbClr val="FF0000"/>
                </a:solidFill>
                <a:latin typeface="Calibri" charset="0"/>
                <a:cs typeface="Calibri" charset="0"/>
              </a:rPr>
              <a:t>Wave #1 has LEAST important contribution</a:t>
            </a:r>
          </a:p>
        </p:txBody>
      </p:sp>
      <p:sp>
        <p:nvSpPr>
          <p:cNvPr id="9" name="Freeform 8"/>
          <p:cNvSpPr/>
          <p:nvPr/>
        </p:nvSpPr>
        <p:spPr>
          <a:xfrm>
            <a:off x="4678363" y="1930400"/>
            <a:ext cx="852487" cy="174625"/>
          </a:xfrm>
          <a:custGeom>
            <a:avLst/>
            <a:gdLst>
              <a:gd name="connsiteX0" fmla="*/ 5957 w 737686"/>
              <a:gd name="connsiteY0" fmla="*/ 23694 h 1110150"/>
              <a:gd name="connsiteX1" fmla="*/ 29331 w 737686"/>
              <a:gd name="connsiteY1" fmla="*/ 78230 h 1110150"/>
              <a:gd name="connsiteX2" fmla="*/ 52705 w 737686"/>
              <a:gd name="connsiteY2" fmla="*/ 670344 h 1110150"/>
              <a:gd name="connsiteX3" fmla="*/ 676004 w 737686"/>
              <a:gd name="connsiteY3" fmla="*/ 1067683 h 1110150"/>
              <a:gd name="connsiteX4" fmla="*/ 714960 w 737686"/>
              <a:gd name="connsiteY4" fmla="*/ 1098847 h 1110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686" h="1110150">
                <a:moveTo>
                  <a:pt x="5957" y="23694"/>
                </a:moveTo>
                <a:cubicBezTo>
                  <a:pt x="13748" y="-2926"/>
                  <a:pt x="21540" y="-29545"/>
                  <a:pt x="29331" y="78230"/>
                </a:cubicBezTo>
                <a:cubicBezTo>
                  <a:pt x="37122" y="186005"/>
                  <a:pt x="-55074" y="505435"/>
                  <a:pt x="52705" y="670344"/>
                </a:cubicBezTo>
                <a:cubicBezTo>
                  <a:pt x="160484" y="835253"/>
                  <a:pt x="565628" y="996266"/>
                  <a:pt x="676004" y="1067683"/>
                </a:cubicBezTo>
                <a:cubicBezTo>
                  <a:pt x="786380" y="1139100"/>
                  <a:pt x="714960" y="1098847"/>
                  <a:pt x="714960" y="1098847"/>
                </a:cubicBezTo>
              </a:path>
            </a:pathLst>
          </a:custGeom>
          <a:ln w="5715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44041" name="Rectangle 2"/>
          <p:cNvSpPr>
            <a:spLocks noChangeArrowheads="1"/>
          </p:cNvSpPr>
          <p:nvPr/>
        </p:nvSpPr>
        <p:spPr bwMode="auto">
          <a:xfrm>
            <a:off x="1798638" y="1743075"/>
            <a:ext cx="2749550" cy="12001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800" b="1">
                <a:solidFill>
                  <a:srgbClr val="FF0000"/>
                </a:solidFill>
                <a:latin typeface="Calibri" charset="0"/>
                <a:cs typeface="Calibri" charset="0"/>
              </a:rPr>
              <a:t>Most Intense:</a:t>
            </a:r>
          </a:p>
          <a:p>
            <a:r>
              <a:rPr lang="en-US" sz="1800" b="1">
                <a:solidFill>
                  <a:srgbClr val="FF0000"/>
                </a:solidFill>
                <a:latin typeface="Calibri" charset="0"/>
                <a:cs typeface="Calibri" charset="0"/>
              </a:rPr>
              <a:t>Time: 2014-08-21 12:00:00</a:t>
            </a:r>
          </a:p>
          <a:p>
            <a:r>
              <a:rPr lang="en-US" sz="1800" b="1">
                <a:solidFill>
                  <a:srgbClr val="FF0000"/>
                </a:solidFill>
                <a:latin typeface="Calibri" charset="0"/>
                <a:cs typeface="Calibri" charset="0"/>
              </a:rPr>
              <a:t>Wind Speed:65 knots</a:t>
            </a:r>
          </a:p>
          <a:p>
            <a:r>
              <a:rPr lang="en-US" sz="1800" b="1">
                <a:solidFill>
                  <a:srgbClr val="FF0000"/>
                </a:solidFill>
                <a:latin typeface="Calibri" charset="0"/>
                <a:cs typeface="Calibri" charset="0"/>
              </a:rPr>
              <a:t>Central Pressure:982 mb</a:t>
            </a:r>
          </a:p>
        </p:txBody>
      </p:sp>
    </p:spTree>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041400"/>
            <a:ext cx="9144000" cy="608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a:xfrm>
            <a:off x="0" y="274638"/>
            <a:ext cx="9144000" cy="533400"/>
          </a:xfrm>
        </p:spPr>
        <p:txBody>
          <a:bodyPr>
            <a:normAutofit fontScale="90000"/>
          </a:bodyPr>
          <a:lstStyle/>
          <a:p>
            <a:pPr algn="r">
              <a:defRPr/>
            </a:pPr>
            <a:r>
              <a:rPr lang="en-US" sz="2800" dirty="0" smtClean="0">
                <a:solidFill>
                  <a:srgbClr val="000090"/>
                </a:solidFill>
                <a:latin typeface="Calibri"/>
                <a:cs typeface="Calibri"/>
              </a:rPr>
              <a:t>September 14, 2014 - </a:t>
            </a:r>
            <a:r>
              <a:rPr lang="en-US" sz="2800" dirty="0" err="1" smtClean="0">
                <a:solidFill>
                  <a:srgbClr val="000090"/>
                </a:solidFill>
                <a:latin typeface="Calibri"/>
                <a:cs typeface="Calibri"/>
              </a:rPr>
              <a:t>Edouard</a:t>
            </a:r>
            <a:r>
              <a:rPr lang="en-US" sz="2800" dirty="0" smtClean="0">
                <a:solidFill>
                  <a:srgbClr val="000090"/>
                </a:solidFill>
                <a:latin typeface="Calibri"/>
                <a:cs typeface="Calibri"/>
              </a:rPr>
              <a:t/>
            </a:r>
            <a:br>
              <a:rPr lang="en-US" sz="2800" dirty="0" smtClean="0">
                <a:solidFill>
                  <a:srgbClr val="000090"/>
                </a:solidFill>
                <a:latin typeface="Calibri"/>
                <a:cs typeface="Calibri"/>
              </a:rPr>
            </a:br>
            <a:r>
              <a:rPr lang="en-US" sz="2800" dirty="0" smtClean="0">
                <a:solidFill>
                  <a:srgbClr val="000090"/>
                </a:solidFill>
                <a:latin typeface="Calibri"/>
                <a:cs typeface="Calibri"/>
              </a:rPr>
              <a:t>Geostationary IR – 01Z</a:t>
            </a:r>
            <a:r>
              <a:rPr lang="en-US" sz="2800" dirty="0">
                <a:solidFill>
                  <a:srgbClr val="FF0000"/>
                </a:solidFill>
                <a:latin typeface="Calibri"/>
                <a:cs typeface="Calibri"/>
              </a:rPr>
              <a:t/>
            </a:r>
            <a:br>
              <a:rPr lang="en-US" sz="2800" dirty="0">
                <a:solidFill>
                  <a:srgbClr val="FF0000"/>
                </a:solidFill>
                <a:latin typeface="Calibri"/>
                <a:cs typeface="Calibri"/>
              </a:rPr>
            </a:br>
            <a:r>
              <a:rPr lang="en-US" sz="2800" dirty="0" smtClean="0">
                <a:solidFill>
                  <a:srgbClr val="FF0000"/>
                </a:solidFill>
                <a:latin typeface="Calibri"/>
                <a:cs typeface="Calibri"/>
              </a:rPr>
              <a:t>Multi-channel PMW Rain Index</a:t>
            </a:r>
            <a:endParaRPr lang="en-US" sz="2800" dirty="0">
              <a:solidFill>
                <a:srgbClr val="000090"/>
              </a:solidFill>
              <a:latin typeface="Calibri"/>
              <a:cs typeface="Calibri"/>
            </a:endParaRPr>
          </a:p>
        </p:txBody>
      </p:sp>
      <p:pic>
        <p:nvPicPr>
          <p:cNvPr id="4505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16388" y="-2590800"/>
            <a:ext cx="973455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p:cNvSpPr txBox="1">
            <a:spLocks/>
          </p:cNvSpPr>
          <p:nvPr/>
        </p:nvSpPr>
        <p:spPr>
          <a:xfrm>
            <a:off x="0" y="0"/>
            <a:ext cx="4119563" cy="1963738"/>
          </a:xfrm>
          <a:prstGeom prst="rect">
            <a:avLst/>
          </a:prstGeom>
          <a:solidFill>
            <a:schemeClr val="bg1">
              <a:lumMod val="95000"/>
            </a:schemeClr>
          </a:solidFill>
        </p:spPr>
        <p:txBody>
          <a:bodyPr/>
          <a:lstStyle>
            <a:lvl1pPr algn="ctr" rtl="0" eaLnBrk="0" fontAlgn="base" hangingPunct="0">
              <a:spcBef>
                <a:spcPct val="0"/>
              </a:spcBef>
              <a:spcAft>
                <a:spcPct val="0"/>
              </a:spcAft>
              <a:defRPr sz="2400" b="1">
                <a:solidFill>
                  <a:schemeClr val="accent2"/>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2pPr>
            <a:lvl3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3pPr>
            <a:lvl4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4pPr>
            <a:lvl5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5pPr>
            <a:lvl6pPr marL="457200" algn="ctr" rtl="0" fontAlgn="base">
              <a:spcBef>
                <a:spcPct val="0"/>
              </a:spcBef>
              <a:spcAft>
                <a:spcPct val="0"/>
              </a:spcAft>
              <a:defRPr sz="2400" b="1">
                <a:solidFill>
                  <a:schemeClr val="accent2"/>
                </a:solidFill>
                <a:latin typeface="Geneva" charset="0"/>
              </a:defRPr>
            </a:lvl6pPr>
            <a:lvl7pPr marL="914400" algn="ctr" rtl="0" fontAlgn="base">
              <a:spcBef>
                <a:spcPct val="0"/>
              </a:spcBef>
              <a:spcAft>
                <a:spcPct val="0"/>
              </a:spcAft>
              <a:defRPr sz="2400" b="1">
                <a:solidFill>
                  <a:schemeClr val="accent2"/>
                </a:solidFill>
                <a:latin typeface="Geneva" charset="0"/>
              </a:defRPr>
            </a:lvl7pPr>
            <a:lvl8pPr marL="1371600" algn="ctr" rtl="0" fontAlgn="base">
              <a:spcBef>
                <a:spcPct val="0"/>
              </a:spcBef>
              <a:spcAft>
                <a:spcPct val="0"/>
              </a:spcAft>
              <a:defRPr sz="2400" b="1">
                <a:solidFill>
                  <a:schemeClr val="accent2"/>
                </a:solidFill>
                <a:latin typeface="Geneva" charset="0"/>
              </a:defRPr>
            </a:lvl8pPr>
            <a:lvl9pPr marL="1828800" algn="ctr" rtl="0" fontAlgn="base">
              <a:spcBef>
                <a:spcPct val="0"/>
              </a:spcBef>
              <a:spcAft>
                <a:spcPct val="0"/>
              </a:spcAft>
              <a:defRPr sz="2400" b="1">
                <a:solidFill>
                  <a:schemeClr val="accent2"/>
                </a:solidFill>
                <a:latin typeface="Geneva" charset="0"/>
              </a:defRPr>
            </a:lvl9pPr>
          </a:lstStyle>
          <a:p>
            <a:pPr algn="l">
              <a:defRPr/>
            </a:pPr>
            <a:r>
              <a:rPr lang="en-US" u="sng" dirty="0" smtClean="0">
                <a:solidFill>
                  <a:srgbClr val="000090"/>
                </a:solidFill>
                <a:latin typeface="Calibri"/>
                <a:cs typeface="Calibri"/>
              </a:rPr>
              <a:t>Storm structure Tool:</a:t>
            </a:r>
          </a:p>
          <a:p>
            <a:pPr algn="l">
              <a:defRPr/>
            </a:pPr>
            <a:r>
              <a:rPr lang="en-US" i="1" dirty="0" smtClean="0">
                <a:solidFill>
                  <a:srgbClr val="000090"/>
                </a:solidFill>
                <a:latin typeface="Calibri"/>
                <a:cs typeface="Calibri"/>
              </a:rPr>
              <a:t>Storm Size and Asymmetry</a:t>
            </a:r>
          </a:p>
          <a:p>
            <a:pPr algn="l">
              <a:defRPr/>
            </a:pPr>
            <a:r>
              <a:rPr lang="en-US" sz="2000" dirty="0" smtClean="0">
                <a:solidFill>
                  <a:srgbClr val="000090"/>
                </a:solidFill>
                <a:latin typeface="Calibri"/>
                <a:cs typeface="Calibri"/>
              </a:rPr>
              <a:t>Atlantic: </a:t>
            </a:r>
            <a:r>
              <a:rPr lang="en-US" sz="2000" dirty="0" err="1" smtClean="0">
                <a:solidFill>
                  <a:srgbClr val="000090"/>
                </a:solidFill>
                <a:latin typeface="Calibri"/>
                <a:cs typeface="Calibri"/>
              </a:rPr>
              <a:t>Edouard</a:t>
            </a:r>
            <a:r>
              <a:rPr lang="en-US" sz="2000" dirty="0" smtClean="0">
                <a:solidFill>
                  <a:srgbClr val="000090"/>
                </a:solidFill>
                <a:latin typeface="Calibri"/>
                <a:cs typeface="Calibri"/>
              </a:rPr>
              <a:t> – 09</a:t>
            </a:r>
            <a:r>
              <a:rPr lang="en-US" sz="2000" dirty="0" smtClean="0">
                <a:solidFill>
                  <a:srgbClr val="FF0000"/>
                </a:solidFill>
                <a:latin typeface="Calibri"/>
                <a:cs typeface="Calibri"/>
              </a:rPr>
              <a:t>/14/</a:t>
            </a:r>
            <a:r>
              <a:rPr lang="en-US" sz="2000" dirty="0" smtClean="0">
                <a:solidFill>
                  <a:srgbClr val="000090"/>
                </a:solidFill>
                <a:latin typeface="Calibri"/>
                <a:cs typeface="Calibri"/>
              </a:rPr>
              <a:t>2014; 01Z</a:t>
            </a:r>
            <a:r>
              <a:rPr lang="en-US" sz="2000" dirty="0" smtClean="0">
                <a:solidFill>
                  <a:srgbClr val="FF0000"/>
                </a:solidFill>
                <a:latin typeface="Calibri"/>
                <a:cs typeface="Calibri"/>
              </a:rPr>
              <a:t/>
            </a:r>
            <a:br>
              <a:rPr lang="en-US" sz="2000" dirty="0" smtClean="0">
                <a:solidFill>
                  <a:srgbClr val="FF0000"/>
                </a:solidFill>
                <a:latin typeface="Calibri"/>
                <a:cs typeface="Calibri"/>
              </a:rPr>
            </a:br>
            <a:r>
              <a:rPr lang="en-US" sz="2000" dirty="0" smtClean="0">
                <a:solidFill>
                  <a:srgbClr val="000090"/>
                </a:solidFill>
                <a:latin typeface="Calibri"/>
                <a:cs typeface="Calibri"/>
              </a:rPr>
              <a:t>Multi-channel PMW Rain Index</a:t>
            </a:r>
          </a:p>
          <a:p>
            <a:pPr algn="l">
              <a:defRPr/>
            </a:pPr>
            <a:r>
              <a:rPr lang="en-US" dirty="0">
                <a:solidFill>
                  <a:srgbClr val="FF0000"/>
                </a:solidFill>
                <a:latin typeface="Calibri"/>
                <a:cs typeface="Calibri"/>
              </a:rPr>
              <a:t>From Observations</a:t>
            </a:r>
          </a:p>
          <a:p>
            <a:pPr algn="l">
              <a:defRPr/>
            </a:pPr>
            <a:endParaRPr lang="en-US" sz="2000" dirty="0">
              <a:solidFill>
                <a:srgbClr val="000090"/>
              </a:solidFill>
              <a:latin typeface="Calibri"/>
              <a:cs typeface="Calibri"/>
            </a:endParaRPr>
          </a:p>
        </p:txBody>
      </p:sp>
      <p:sp>
        <p:nvSpPr>
          <p:cNvPr id="45061" name="TextBox 6"/>
          <p:cNvSpPr txBox="1">
            <a:spLocks noChangeArrowheads="1"/>
          </p:cNvSpPr>
          <p:nvPr/>
        </p:nvSpPr>
        <p:spPr bwMode="auto">
          <a:xfrm>
            <a:off x="3476625" y="5338763"/>
            <a:ext cx="32480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400" b="1">
                <a:solidFill>
                  <a:srgbClr val="FF0000"/>
                </a:solidFill>
                <a:latin typeface="Calibri" charset="0"/>
                <a:cs typeface="Calibri" charset="0"/>
              </a:rPr>
              <a:t>Wave Number Analysis</a:t>
            </a:r>
          </a:p>
        </p:txBody>
      </p:sp>
      <p:sp>
        <p:nvSpPr>
          <p:cNvPr id="12" name="Freeform 11"/>
          <p:cNvSpPr/>
          <p:nvPr/>
        </p:nvSpPr>
        <p:spPr>
          <a:xfrm>
            <a:off x="2036763" y="1804988"/>
            <a:ext cx="1714500" cy="1425575"/>
          </a:xfrm>
          <a:custGeom>
            <a:avLst/>
            <a:gdLst>
              <a:gd name="connsiteX0" fmla="*/ 5957 w 737686"/>
              <a:gd name="connsiteY0" fmla="*/ 23694 h 1110150"/>
              <a:gd name="connsiteX1" fmla="*/ 29331 w 737686"/>
              <a:gd name="connsiteY1" fmla="*/ 78230 h 1110150"/>
              <a:gd name="connsiteX2" fmla="*/ 52705 w 737686"/>
              <a:gd name="connsiteY2" fmla="*/ 670344 h 1110150"/>
              <a:gd name="connsiteX3" fmla="*/ 676004 w 737686"/>
              <a:gd name="connsiteY3" fmla="*/ 1067683 h 1110150"/>
              <a:gd name="connsiteX4" fmla="*/ 714960 w 737686"/>
              <a:gd name="connsiteY4" fmla="*/ 1098847 h 1110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686" h="1110150">
                <a:moveTo>
                  <a:pt x="5957" y="23694"/>
                </a:moveTo>
                <a:cubicBezTo>
                  <a:pt x="13748" y="-2926"/>
                  <a:pt x="21540" y="-29545"/>
                  <a:pt x="29331" y="78230"/>
                </a:cubicBezTo>
                <a:cubicBezTo>
                  <a:pt x="37122" y="186005"/>
                  <a:pt x="-55074" y="505435"/>
                  <a:pt x="52705" y="670344"/>
                </a:cubicBezTo>
                <a:cubicBezTo>
                  <a:pt x="160484" y="835253"/>
                  <a:pt x="565628" y="996266"/>
                  <a:pt x="676004" y="1067683"/>
                </a:cubicBezTo>
                <a:cubicBezTo>
                  <a:pt x="786380" y="1139100"/>
                  <a:pt x="714960" y="1098847"/>
                  <a:pt x="714960" y="1098847"/>
                </a:cubicBezTo>
              </a:path>
            </a:pathLst>
          </a:custGeom>
          <a:ln w="5715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3" name="Straight Connector 2"/>
          <p:cNvCxnSpPr/>
          <p:nvPr/>
        </p:nvCxnSpPr>
        <p:spPr>
          <a:xfrm flipH="1">
            <a:off x="6062663" y="360363"/>
            <a:ext cx="3175" cy="592137"/>
          </a:xfrm>
          <a:prstGeom prst="line">
            <a:avLst/>
          </a:prstGeom>
          <a:ln>
            <a:solidFill>
              <a:srgbClr val="FF0000"/>
            </a:solidFill>
            <a:prstDash val="sysDash"/>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041400"/>
            <a:ext cx="9144000" cy="608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a:xfrm>
            <a:off x="0" y="274638"/>
            <a:ext cx="9144000" cy="533400"/>
          </a:xfrm>
        </p:spPr>
        <p:txBody>
          <a:bodyPr>
            <a:normAutofit fontScale="90000"/>
          </a:bodyPr>
          <a:lstStyle/>
          <a:p>
            <a:pPr algn="r">
              <a:defRPr/>
            </a:pPr>
            <a:r>
              <a:rPr lang="en-US" sz="2800" dirty="0" smtClean="0">
                <a:solidFill>
                  <a:srgbClr val="000090"/>
                </a:solidFill>
                <a:latin typeface="Calibri"/>
                <a:cs typeface="Calibri"/>
              </a:rPr>
              <a:t>September 14, 2014 - </a:t>
            </a:r>
            <a:r>
              <a:rPr lang="en-US" sz="2800" dirty="0" err="1" smtClean="0">
                <a:solidFill>
                  <a:srgbClr val="000090"/>
                </a:solidFill>
                <a:latin typeface="Calibri"/>
                <a:cs typeface="Calibri"/>
              </a:rPr>
              <a:t>Edouard</a:t>
            </a:r>
            <a:r>
              <a:rPr lang="en-US" sz="2800" dirty="0" smtClean="0">
                <a:solidFill>
                  <a:srgbClr val="000090"/>
                </a:solidFill>
                <a:latin typeface="Calibri"/>
                <a:cs typeface="Calibri"/>
              </a:rPr>
              <a:t/>
            </a:r>
            <a:br>
              <a:rPr lang="en-US" sz="2800" dirty="0" smtClean="0">
                <a:solidFill>
                  <a:srgbClr val="000090"/>
                </a:solidFill>
                <a:latin typeface="Calibri"/>
                <a:cs typeface="Calibri"/>
              </a:rPr>
            </a:br>
            <a:r>
              <a:rPr lang="en-US" sz="2800" dirty="0" smtClean="0">
                <a:solidFill>
                  <a:srgbClr val="000090"/>
                </a:solidFill>
                <a:latin typeface="Calibri"/>
                <a:cs typeface="Calibri"/>
              </a:rPr>
              <a:t>Geostationary IR – 01Z</a:t>
            </a:r>
            <a:r>
              <a:rPr lang="en-US" sz="2800" dirty="0">
                <a:solidFill>
                  <a:srgbClr val="FF0000"/>
                </a:solidFill>
                <a:latin typeface="Calibri"/>
                <a:cs typeface="Calibri"/>
              </a:rPr>
              <a:t/>
            </a:r>
            <a:br>
              <a:rPr lang="en-US" sz="2800" dirty="0">
                <a:solidFill>
                  <a:srgbClr val="FF0000"/>
                </a:solidFill>
                <a:latin typeface="Calibri"/>
                <a:cs typeface="Calibri"/>
              </a:rPr>
            </a:br>
            <a:r>
              <a:rPr lang="en-US" sz="2800" dirty="0" smtClean="0">
                <a:solidFill>
                  <a:srgbClr val="FF0000"/>
                </a:solidFill>
                <a:latin typeface="Calibri"/>
                <a:cs typeface="Calibri"/>
              </a:rPr>
              <a:t>Multi-channel PMW Rain Index</a:t>
            </a:r>
            <a:endParaRPr lang="en-US" sz="2800" dirty="0">
              <a:solidFill>
                <a:srgbClr val="000090"/>
              </a:solidFill>
              <a:latin typeface="Calibri"/>
              <a:cs typeface="Calibri"/>
            </a:endParaRPr>
          </a:p>
        </p:txBody>
      </p:sp>
      <p:pic>
        <p:nvPicPr>
          <p:cNvPr id="46083"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16388" y="-2590800"/>
            <a:ext cx="973455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TextBox 6"/>
          <p:cNvSpPr txBox="1">
            <a:spLocks noChangeArrowheads="1"/>
          </p:cNvSpPr>
          <p:nvPr/>
        </p:nvSpPr>
        <p:spPr bwMode="auto">
          <a:xfrm>
            <a:off x="3203575" y="5508625"/>
            <a:ext cx="37893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400" b="1">
                <a:solidFill>
                  <a:srgbClr val="FF0000"/>
                </a:solidFill>
                <a:latin typeface="Calibri" charset="0"/>
                <a:cs typeface="Calibri" charset="0"/>
              </a:rPr>
              <a:t>Wave Number Analysis</a:t>
            </a:r>
          </a:p>
        </p:txBody>
      </p:sp>
      <p:sp>
        <p:nvSpPr>
          <p:cNvPr id="2" name="Freeform 1"/>
          <p:cNvSpPr/>
          <p:nvPr/>
        </p:nvSpPr>
        <p:spPr>
          <a:xfrm>
            <a:off x="4870450" y="258763"/>
            <a:ext cx="1801813" cy="655637"/>
          </a:xfrm>
          <a:custGeom>
            <a:avLst/>
            <a:gdLst>
              <a:gd name="connsiteX0" fmla="*/ 14529 w 1800736"/>
              <a:gd name="connsiteY0" fmla="*/ 261662 h 655362"/>
              <a:gd name="connsiteX1" fmla="*/ 10295 w 1800736"/>
              <a:gd name="connsiteY1" fmla="*/ 16129 h 655362"/>
              <a:gd name="connsiteX2" fmla="*/ 124595 w 1800736"/>
              <a:gd name="connsiteY2" fmla="*/ 24595 h 655362"/>
              <a:gd name="connsiteX3" fmla="*/ 162695 w 1800736"/>
              <a:gd name="connsiteY3" fmla="*/ 33062 h 655362"/>
              <a:gd name="connsiteX4" fmla="*/ 200795 w 1800736"/>
              <a:gd name="connsiteY4" fmla="*/ 54229 h 655362"/>
              <a:gd name="connsiteX5" fmla="*/ 264295 w 1800736"/>
              <a:gd name="connsiteY5" fmla="*/ 96562 h 655362"/>
              <a:gd name="connsiteX6" fmla="*/ 348962 w 1800736"/>
              <a:gd name="connsiteY6" fmla="*/ 172762 h 655362"/>
              <a:gd name="connsiteX7" fmla="*/ 416695 w 1800736"/>
              <a:gd name="connsiteY7" fmla="*/ 219329 h 655362"/>
              <a:gd name="connsiteX8" fmla="*/ 467495 w 1800736"/>
              <a:gd name="connsiteY8" fmla="*/ 236262 h 655362"/>
              <a:gd name="connsiteX9" fmla="*/ 539462 w 1800736"/>
              <a:gd name="connsiteY9" fmla="*/ 189695 h 655362"/>
              <a:gd name="connsiteX10" fmla="*/ 569095 w 1800736"/>
              <a:gd name="connsiteY10" fmla="*/ 172762 h 655362"/>
              <a:gd name="connsiteX11" fmla="*/ 645295 w 1800736"/>
              <a:gd name="connsiteY11" fmla="*/ 253195 h 655362"/>
              <a:gd name="connsiteX12" fmla="*/ 729962 w 1800736"/>
              <a:gd name="connsiteY12" fmla="*/ 329395 h 655362"/>
              <a:gd name="connsiteX13" fmla="*/ 835795 w 1800736"/>
              <a:gd name="connsiteY13" fmla="*/ 325162 h 655362"/>
              <a:gd name="connsiteX14" fmla="*/ 979729 w 1800736"/>
              <a:gd name="connsiteY14" fmla="*/ 325162 h 655362"/>
              <a:gd name="connsiteX15" fmla="*/ 1115195 w 1800736"/>
              <a:gd name="connsiteY15" fmla="*/ 532595 h 655362"/>
              <a:gd name="connsiteX16" fmla="*/ 1132129 w 1800736"/>
              <a:gd name="connsiteY16" fmla="*/ 553762 h 655362"/>
              <a:gd name="connsiteX17" fmla="*/ 1246429 w 1800736"/>
              <a:gd name="connsiteY17" fmla="*/ 604562 h 655362"/>
              <a:gd name="connsiteX18" fmla="*/ 1322629 w 1800736"/>
              <a:gd name="connsiteY18" fmla="*/ 625729 h 655362"/>
              <a:gd name="connsiteX19" fmla="*/ 1394595 w 1800736"/>
              <a:gd name="connsiteY19" fmla="*/ 642662 h 655362"/>
              <a:gd name="connsiteX20" fmla="*/ 1572395 w 1800736"/>
              <a:gd name="connsiteY20" fmla="*/ 587629 h 655362"/>
              <a:gd name="connsiteX21" fmla="*/ 1724795 w 1800736"/>
              <a:gd name="connsiteY21" fmla="*/ 621495 h 655362"/>
              <a:gd name="connsiteX22" fmla="*/ 1796762 w 1800736"/>
              <a:gd name="connsiteY22" fmla="*/ 634195 h 655362"/>
              <a:gd name="connsiteX23" fmla="*/ 1610495 w 1800736"/>
              <a:gd name="connsiteY23" fmla="*/ 638429 h 655362"/>
              <a:gd name="connsiteX24" fmla="*/ 1517362 w 1800736"/>
              <a:gd name="connsiteY24" fmla="*/ 625729 h 655362"/>
              <a:gd name="connsiteX25" fmla="*/ 1441162 w 1800736"/>
              <a:gd name="connsiteY25" fmla="*/ 655362 h 655362"/>
              <a:gd name="connsiteX26" fmla="*/ 1276062 w 1800736"/>
              <a:gd name="connsiteY26" fmla="*/ 642662 h 655362"/>
              <a:gd name="connsiteX27" fmla="*/ 1182929 w 1800736"/>
              <a:gd name="connsiteY27" fmla="*/ 629962 h 655362"/>
              <a:gd name="connsiteX28" fmla="*/ 1085562 w 1800736"/>
              <a:gd name="connsiteY28" fmla="*/ 596095 h 655362"/>
              <a:gd name="connsiteX29" fmla="*/ 1047462 w 1800736"/>
              <a:gd name="connsiteY29" fmla="*/ 562229 h 655362"/>
              <a:gd name="connsiteX30" fmla="*/ 1013595 w 1800736"/>
              <a:gd name="connsiteY30" fmla="*/ 532595 h 655362"/>
              <a:gd name="connsiteX31" fmla="*/ 975495 w 1800736"/>
              <a:gd name="connsiteY31" fmla="*/ 524129 h 655362"/>
              <a:gd name="connsiteX32" fmla="*/ 878129 w 1800736"/>
              <a:gd name="connsiteY32" fmla="*/ 519895 h 655362"/>
              <a:gd name="connsiteX33" fmla="*/ 780762 w 1800736"/>
              <a:gd name="connsiteY33" fmla="*/ 511429 h 655362"/>
              <a:gd name="connsiteX34" fmla="*/ 670695 w 1800736"/>
              <a:gd name="connsiteY34" fmla="*/ 511429 h 655362"/>
              <a:gd name="connsiteX35" fmla="*/ 590262 w 1800736"/>
              <a:gd name="connsiteY35" fmla="*/ 477562 h 655362"/>
              <a:gd name="connsiteX36" fmla="*/ 535229 w 1800736"/>
              <a:gd name="connsiteY36" fmla="*/ 464862 h 655362"/>
              <a:gd name="connsiteX37" fmla="*/ 446329 w 1800736"/>
              <a:gd name="connsiteY37" fmla="*/ 473329 h 655362"/>
              <a:gd name="connsiteX38" fmla="*/ 365895 w 1800736"/>
              <a:gd name="connsiteY38" fmla="*/ 430995 h 655362"/>
              <a:gd name="connsiteX39" fmla="*/ 302395 w 1800736"/>
              <a:gd name="connsiteY39" fmla="*/ 337862 h 655362"/>
              <a:gd name="connsiteX40" fmla="*/ 226195 w 1800736"/>
              <a:gd name="connsiteY40" fmla="*/ 257429 h 655362"/>
              <a:gd name="connsiteX41" fmla="*/ 166929 w 1800736"/>
              <a:gd name="connsiteY41" fmla="*/ 215095 h 655362"/>
              <a:gd name="connsiteX42" fmla="*/ 124595 w 1800736"/>
              <a:gd name="connsiteY42" fmla="*/ 236262 h 655362"/>
              <a:gd name="connsiteX43" fmla="*/ 90729 w 1800736"/>
              <a:gd name="connsiteY43" fmla="*/ 265895 h 655362"/>
              <a:gd name="connsiteX44" fmla="*/ 14529 w 1800736"/>
              <a:gd name="connsiteY44" fmla="*/ 261662 h 65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800736" h="655362">
                <a:moveTo>
                  <a:pt x="14529" y="261662"/>
                </a:moveTo>
                <a:cubicBezTo>
                  <a:pt x="1123" y="220034"/>
                  <a:pt x="-8049" y="55640"/>
                  <a:pt x="10295" y="16129"/>
                </a:cubicBezTo>
                <a:cubicBezTo>
                  <a:pt x="28639" y="-23382"/>
                  <a:pt x="99195" y="21773"/>
                  <a:pt x="124595" y="24595"/>
                </a:cubicBezTo>
                <a:cubicBezTo>
                  <a:pt x="149995" y="27417"/>
                  <a:pt x="149995" y="28123"/>
                  <a:pt x="162695" y="33062"/>
                </a:cubicBezTo>
                <a:cubicBezTo>
                  <a:pt x="175395" y="38001"/>
                  <a:pt x="183862" y="43646"/>
                  <a:pt x="200795" y="54229"/>
                </a:cubicBezTo>
                <a:cubicBezTo>
                  <a:pt x="217728" y="64812"/>
                  <a:pt x="239601" y="76807"/>
                  <a:pt x="264295" y="96562"/>
                </a:cubicBezTo>
                <a:cubicBezTo>
                  <a:pt x="288989" y="116317"/>
                  <a:pt x="323562" y="152301"/>
                  <a:pt x="348962" y="172762"/>
                </a:cubicBezTo>
                <a:cubicBezTo>
                  <a:pt x="374362" y="193223"/>
                  <a:pt x="396940" y="208746"/>
                  <a:pt x="416695" y="219329"/>
                </a:cubicBezTo>
                <a:cubicBezTo>
                  <a:pt x="436450" y="229912"/>
                  <a:pt x="447034" y="241201"/>
                  <a:pt x="467495" y="236262"/>
                </a:cubicBezTo>
                <a:cubicBezTo>
                  <a:pt x="487956" y="231323"/>
                  <a:pt x="522529" y="200278"/>
                  <a:pt x="539462" y="189695"/>
                </a:cubicBezTo>
                <a:cubicBezTo>
                  <a:pt x="556395" y="179112"/>
                  <a:pt x="551456" y="162179"/>
                  <a:pt x="569095" y="172762"/>
                </a:cubicBezTo>
                <a:cubicBezTo>
                  <a:pt x="586734" y="183345"/>
                  <a:pt x="618484" y="227090"/>
                  <a:pt x="645295" y="253195"/>
                </a:cubicBezTo>
                <a:cubicBezTo>
                  <a:pt x="672106" y="279300"/>
                  <a:pt x="698212" y="317401"/>
                  <a:pt x="729962" y="329395"/>
                </a:cubicBezTo>
                <a:cubicBezTo>
                  <a:pt x="761712" y="341389"/>
                  <a:pt x="794167" y="325868"/>
                  <a:pt x="835795" y="325162"/>
                </a:cubicBezTo>
                <a:cubicBezTo>
                  <a:pt x="877423" y="324457"/>
                  <a:pt x="933162" y="290590"/>
                  <a:pt x="979729" y="325162"/>
                </a:cubicBezTo>
                <a:cubicBezTo>
                  <a:pt x="1026296" y="359734"/>
                  <a:pt x="1089795" y="494495"/>
                  <a:pt x="1115195" y="532595"/>
                </a:cubicBezTo>
                <a:cubicBezTo>
                  <a:pt x="1140595" y="570695"/>
                  <a:pt x="1110257" y="541768"/>
                  <a:pt x="1132129" y="553762"/>
                </a:cubicBezTo>
                <a:cubicBezTo>
                  <a:pt x="1154001" y="565756"/>
                  <a:pt x="1214679" y="592568"/>
                  <a:pt x="1246429" y="604562"/>
                </a:cubicBezTo>
                <a:cubicBezTo>
                  <a:pt x="1278179" y="616556"/>
                  <a:pt x="1297935" y="619379"/>
                  <a:pt x="1322629" y="625729"/>
                </a:cubicBezTo>
                <a:cubicBezTo>
                  <a:pt x="1347323" y="632079"/>
                  <a:pt x="1352967" y="649012"/>
                  <a:pt x="1394595" y="642662"/>
                </a:cubicBezTo>
                <a:cubicBezTo>
                  <a:pt x="1436223" y="636312"/>
                  <a:pt x="1517362" y="591157"/>
                  <a:pt x="1572395" y="587629"/>
                </a:cubicBezTo>
                <a:cubicBezTo>
                  <a:pt x="1627428" y="584101"/>
                  <a:pt x="1687401" y="613734"/>
                  <a:pt x="1724795" y="621495"/>
                </a:cubicBezTo>
                <a:cubicBezTo>
                  <a:pt x="1762190" y="629256"/>
                  <a:pt x="1815812" y="631373"/>
                  <a:pt x="1796762" y="634195"/>
                </a:cubicBezTo>
                <a:cubicBezTo>
                  <a:pt x="1777712" y="637017"/>
                  <a:pt x="1657062" y="639840"/>
                  <a:pt x="1610495" y="638429"/>
                </a:cubicBezTo>
                <a:cubicBezTo>
                  <a:pt x="1563928" y="637018"/>
                  <a:pt x="1545584" y="622907"/>
                  <a:pt x="1517362" y="625729"/>
                </a:cubicBezTo>
                <a:cubicBezTo>
                  <a:pt x="1489140" y="628551"/>
                  <a:pt x="1481379" y="652540"/>
                  <a:pt x="1441162" y="655362"/>
                </a:cubicBezTo>
                <a:lnTo>
                  <a:pt x="1276062" y="642662"/>
                </a:lnTo>
                <a:cubicBezTo>
                  <a:pt x="1233023" y="638429"/>
                  <a:pt x="1214679" y="637723"/>
                  <a:pt x="1182929" y="629962"/>
                </a:cubicBezTo>
                <a:cubicBezTo>
                  <a:pt x="1151179" y="622201"/>
                  <a:pt x="1108140" y="607384"/>
                  <a:pt x="1085562" y="596095"/>
                </a:cubicBezTo>
                <a:cubicBezTo>
                  <a:pt x="1062984" y="584806"/>
                  <a:pt x="1047462" y="562229"/>
                  <a:pt x="1047462" y="562229"/>
                </a:cubicBezTo>
                <a:cubicBezTo>
                  <a:pt x="1035468" y="551646"/>
                  <a:pt x="1025590" y="538945"/>
                  <a:pt x="1013595" y="532595"/>
                </a:cubicBezTo>
                <a:cubicBezTo>
                  <a:pt x="1001601" y="526245"/>
                  <a:pt x="998073" y="526246"/>
                  <a:pt x="975495" y="524129"/>
                </a:cubicBezTo>
                <a:cubicBezTo>
                  <a:pt x="952917" y="522012"/>
                  <a:pt x="910584" y="522012"/>
                  <a:pt x="878129" y="519895"/>
                </a:cubicBezTo>
                <a:cubicBezTo>
                  <a:pt x="845674" y="517778"/>
                  <a:pt x="815334" y="512840"/>
                  <a:pt x="780762" y="511429"/>
                </a:cubicBezTo>
                <a:cubicBezTo>
                  <a:pt x="746190" y="510018"/>
                  <a:pt x="702445" y="517073"/>
                  <a:pt x="670695" y="511429"/>
                </a:cubicBezTo>
                <a:cubicBezTo>
                  <a:pt x="638945" y="505785"/>
                  <a:pt x="612840" y="485323"/>
                  <a:pt x="590262" y="477562"/>
                </a:cubicBezTo>
                <a:cubicBezTo>
                  <a:pt x="567684" y="469801"/>
                  <a:pt x="559218" y="465567"/>
                  <a:pt x="535229" y="464862"/>
                </a:cubicBezTo>
                <a:cubicBezTo>
                  <a:pt x="511240" y="464157"/>
                  <a:pt x="474551" y="478974"/>
                  <a:pt x="446329" y="473329"/>
                </a:cubicBezTo>
                <a:cubicBezTo>
                  <a:pt x="418107" y="467685"/>
                  <a:pt x="389884" y="453573"/>
                  <a:pt x="365895" y="430995"/>
                </a:cubicBezTo>
                <a:cubicBezTo>
                  <a:pt x="341906" y="408417"/>
                  <a:pt x="325678" y="366790"/>
                  <a:pt x="302395" y="337862"/>
                </a:cubicBezTo>
                <a:cubicBezTo>
                  <a:pt x="279112" y="308934"/>
                  <a:pt x="248773" y="277890"/>
                  <a:pt x="226195" y="257429"/>
                </a:cubicBezTo>
                <a:cubicBezTo>
                  <a:pt x="203617" y="236968"/>
                  <a:pt x="183862" y="218623"/>
                  <a:pt x="166929" y="215095"/>
                </a:cubicBezTo>
                <a:cubicBezTo>
                  <a:pt x="149996" y="211567"/>
                  <a:pt x="137295" y="227795"/>
                  <a:pt x="124595" y="236262"/>
                </a:cubicBezTo>
                <a:cubicBezTo>
                  <a:pt x="111895" y="244729"/>
                  <a:pt x="107662" y="261662"/>
                  <a:pt x="90729" y="265895"/>
                </a:cubicBezTo>
                <a:cubicBezTo>
                  <a:pt x="73796" y="270128"/>
                  <a:pt x="27935" y="303290"/>
                  <a:pt x="14529" y="261662"/>
                </a:cubicBezTo>
                <a:close/>
              </a:path>
            </a:pathLst>
          </a:custGeom>
          <a:ln w="19050" cmpd="sng">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 name="Title 1"/>
          <p:cNvSpPr txBox="1">
            <a:spLocks/>
          </p:cNvSpPr>
          <p:nvPr/>
        </p:nvSpPr>
        <p:spPr>
          <a:xfrm>
            <a:off x="0" y="0"/>
            <a:ext cx="4119563" cy="1963738"/>
          </a:xfrm>
          <a:prstGeom prst="rect">
            <a:avLst/>
          </a:prstGeom>
          <a:solidFill>
            <a:schemeClr val="bg1">
              <a:lumMod val="95000"/>
            </a:schemeClr>
          </a:solidFill>
        </p:spPr>
        <p:txBody>
          <a:bodyPr/>
          <a:lstStyle>
            <a:lvl1pPr algn="ctr" rtl="0" eaLnBrk="0" fontAlgn="base" hangingPunct="0">
              <a:spcBef>
                <a:spcPct val="0"/>
              </a:spcBef>
              <a:spcAft>
                <a:spcPct val="0"/>
              </a:spcAft>
              <a:defRPr sz="2400" b="1">
                <a:solidFill>
                  <a:schemeClr val="accent2"/>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2pPr>
            <a:lvl3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3pPr>
            <a:lvl4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4pPr>
            <a:lvl5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5pPr>
            <a:lvl6pPr marL="457200" algn="ctr" rtl="0" fontAlgn="base">
              <a:spcBef>
                <a:spcPct val="0"/>
              </a:spcBef>
              <a:spcAft>
                <a:spcPct val="0"/>
              </a:spcAft>
              <a:defRPr sz="2400" b="1">
                <a:solidFill>
                  <a:schemeClr val="accent2"/>
                </a:solidFill>
                <a:latin typeface="Geneva" charset="0"/>
              </a:defRPr>
            </a:lvl6pPr>
            <a:lvl7pPr marL="914400" algn="ctr" rtl="0" fontAlgn="base">
              <a:spcBef>
                <a:spcPct val="0"/>
              </a:spcBef>
              <a:spcAft>
                <a:spcPct val="0"/>
              </a:spcAft>
              <a:defRPr sz="2400" b="1">
                <a:solidFill>
                  <a:schemeClr val="accent2"/>
                </a:solidFill>
                <a:latin typeface="Geneva" charset="0"/>
              </a:defRPr>
            </a:lvl7pPr>
            <a:lvl8pPr marL="1371600" algn="ctr" rtl="0" fontAlgn="base">
              <a:spcBef>
                <a:spcPct val="0"/>
              </a:spcBef>
              <a:spcAft>
                <a:spcPct val="0"/>
              </a:spcAft>
              <a:defRPr sz="2400" b="1">
                <a:solidFill>
                  <a:schemeClr val="accent2"/>
                </a:solidFill>
                <a:latin typeface="Geneva" charset="0"/>
              </a:defRPr>
            </a:lvl8pPr>
            <a:lvl9pPr marL="1828800" algn="ctr" rtl="0" fontAlgn="base">
              <a:spcBef>
                <a:spcPct val="0"/>
              </a:spcBef>
              <a:spcAft>
                <a:spcPct val="0"/>
              </a:spcAft>
              <a:defRPr sz="2400" b="1">
                <a:solidFill>
                  <a:schemeClr val="accent2"/>
                </a:solidFill>
                <a:latin typeface="Geneva" charset="0"/>
              </a:defRPr>
            </a:lvl9pPr>
          </a:lstStyle>
          <a:p>
            <a:pPr algn="l">
              <a:defRPr/>
            </a:pPr>
            <a:r>
              <a:rPr lang="en-US" u="sng" dirty="0" smtClean="0">
                <a:solidFill>
                  <a:srgbClr val="000090"/>
                </a:solidFill>
                <a:latin typeface="Calibri"/>
                <a:cs typeface="Calibri"/>
              </a:rPr>
              <a:t>Storm structure Tool:</a:t>
            </a:r>
          </a:p>
          <a:p>
            <a:pPr algn="l">
              <a:defRPr/>
            </a:pPr>
            <a:r>
              <a:rPr lang="en-US" i="1" dirty="0" smtClean="0">
                <a:solidFill>
                  <a:srgbClr val="000090"/>
                </a:solidFill>
                <a:latin typeface="Calibri"/>
                <a:cs typeface="Calibri"/>
              </a:rPr>
              <a:t>Storm Size and Asymmetry</a:t>
            </a:r>
          </a:p>
          <a:p>
            <a:pPr algn="l">
              <a:defRPr/>
            </a:pPr>
            <a:r>
              <a:rPr lang="en-US" sz="2000" dirty="0" smtClean="0">
                <a:solidFill>
                  <a:srgbClr val="000090"/>
                </a:solidFill>
                <a:latin typeface="Calibri"/>
                <a:cs typeface="Calibri"/>
              </a:rPr>
              <a:t>Atlantic: </a:t>
            </a:r>
            <a:r>
              <a:rPr lang="en-US" sz="2000" dirty="0" err="1" smtClean="0">
                <a:solidFill>
                  <a:srgbClr val="000090"/>
                </a:solidFill>
                <a:latin typeface="Calibri"/>
                <a:cs typeface="Calibri"/>
              </a:rPr>
              <a:t>Edouard</a:t>
            </a:r>
            <a:r>
              <a:rPr lang="en-US" sz="2000" dirty="0" smtClean="0">
                <a:solidFill>
                  <a:srgbClr val="000090"/>
                </a:solidFill>
                <a:latin typeface="Calibri"/>
                <a:cs typeface="Calibri"/>
              </a:rPr>
              <a:t> – 09</a:t>
            </a:r>
            <a:r>
              <a:rPr lang="en-US" sz="2000" dirty="0" smtClean="0">
                <a:solidFill>
                  <a:srgbClr val="FF0000"/>
                </a:solidFill>
                <a:latin typeface="Calibri"/>
                <a:cs typeface="Calibri"/>
              </a:rPr>
              <a:t>/14/</a:t>
            </a:r>
            <a:r>
              <a:rPr lang="en-US" sz="2000" dirty="0" smtClean="0">
                <a:solidFill>
                  <a:srgbClr val="000090"/>
                </a:solidFill>
                <a:latin typeface="Calibri"/>
                <a:cs typeface="Calibri"/>
              </a:rPr>
              <a:t>2014; 01Z</a:t>
            </a:r>
            <a:r>
              <a:rPr lang="en-US" sz="2000" dirty="0" smtClean="0">
                <a:solidFill>
                  <a:srgbClr val="FF0000"/>
                </a:solidFill>
                <a:latin typeface="Calibri"/>
                <a:cs typeface="Calibri"/>
              </a:rPr>
              <a:t/>
            </a:r>
            <a:br>
              <a:rPr lang="en-US" sz="2000" dirty="0" smtClean="0">
                <a:solidFill>
                  <a:srgbClr val="FF0000"/>
                </a:solidFill>
                <a:latin typeface="Calibri"/>
                <a:cs typeface="Calibri"/>
              </a:rPr>
            </a:br>
            <a:r>
              <a:rPr lang="en-US" sz="2000" dirty="0" smtClean="0">
                <a:solidFill>
                  <a:srgbClr val="000090"/>
                </a:solidFill>
                <a:latin typeface="Calibri"/>
                <a:cs typeface="Calibri"/>
              </a:rPr>
              <a:t>Multi-channel PMW Rain Index</a:t>
            </a:r>
          </a:p>
          <a:p>
            <a:pPr algn="l">
              <a:defRPr/>
            </a:pPr>
            <a:r>
              <a:rPr lang="en-US" dirty="0">
                <a:solidFill>
                  <a:srgbClr val="FF0000"/>
                </a:solidFill>
                <a:latin typeface="Calibri"/>
                <a:cs typeface="Calibri"/>
              </a:rPr>
              <a:t>From Observations</a:t>
            </a:r>
          </a:p>
          <a:p>
            <a:pPr algn="l">
              <a:defRPr/>
            </a:pPr>
            <a:endParaRPr lang="en-US" sz="2000" dirty="0">
              <a:solidFill>
                <a:srgbClr val="000090"/>
              </a:solidFill>
              <a:latin typeface="Calibri"/>
              <a:cs typeface="Calibri"/>
            </a:endParaRPr>
          </a:p>
        </p:txBody>
      </p:sp>
      <p:sp>
        <p:nvSpPr>
          <p:cNvPr id="13" name="Freeform 12"/>
          <p:cNvSpPr/>
          <p:nvPr/>
        </p:nvSpPr>
        <p:spPr>
          <a:xfrm>
            <a:off x="2036763" y="1804988"/>
            <a:ext cx="1714500" cy="1425575"/>
          </a:xfrm>
          <a:custGeom>
            <a:avLst/>
            <a:gdLst>
              <a:gd name="connsiteX0" fmla="*/ 5957 w 737686"/>
              <a:gd name="connsiteY0" fmla="*/ 23694 h 1110150"/>
              <a:gd name="connsiteX1" fmla="*/ 29331 w 737686"/>
              <a:gd name="connsiteY1" fmla="*/ 78230 h 1110150"/>
              <a:gd name="connsiteX2" fmla="*/ 52705 w 737686"/>
              <a:gd name="connsiteY2" fmla="*/ 670344 h 1110150"/>
              <a:gd name="connsiteX3" fmla="*/ 676004 w 737686"/>
              <a:gd name="connsiteY3" fmla="*/ 1067683 h 1110150"/>
              <a:gd name="connsiteX4" fmla="*/ 714960 w 737686"/>
              <a:gd name="connsiteY4" fmla="*/ 1098847 h 1110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686" h="1110150">
                <a:moveTo>
                  <a:pt x="5957" y="23694"/>
                </a:moveTo>
                <a:cubicBezTo>
                  <a:pt x="13748" y="-2926"/>
                  <a:pt x="21540" y="-29545"/>
                  <a:pt x="29331" y="78230"/>
                </a:cubicBezTo>
                <a:cubicBezTo>
                  <a:pt x="37122" y="186005"/>
                  <a:pt x="-55074" y="505435"/>
                  <a:pt x="52705" y="670344"/>
                </a:cubicBezTo>
                <a:cubicBezTo>
                  <a:pt x="160484" y="835253"/>
                  <a:pt x="565628" y="996266"/>
                  <a:pt x="676004" y="1067683"/>
                </a:cubicBezTo>
                <a:cubicBezTo>
                  <a:pt x="786380" y="1139100"/>
                  <a:pt x="714960" y="1098847"/>
                  <a:pt x="714960" y="1098847"/>
                </a:cubicBezTo>
              </a:path>
            </a:pathLst>
          </a:custGeom>
          <a:ln w="5715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9" name="Straight Connector 8"/>
          <p:cNvCxnSpPr/>
          <p:nvPr/>
        </p:nvCxnSpPr>
        <p:spPr>
          <a:xfrm flipH="1">
            <a:off x="6062663" y="360363"/>
            <a:ext cx="3175" cy="592137"/>
          </a:xfrm>
          <a:prstGeom prst="line">
            <a:avLst/>
          </a:prstGeom>
          <a:ln>
            <a:solidFill>
              <a:srgbClr val="FF0000"/>
            </a:solidFill>
            <a:prstDash val="sysDash"/>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Content Placeholder 2"/>
          <p:cNvSpPr>
            <a:spLocks noGrp="1"/>
          </p:cNvSpPr>
          <p:nvPr>
            <p:ph idx="1"/>
          </p:nvPr>
        </p:nvSpPr>
        <p:spPr>
          <a:xfrm>
            <a:off x="342900" y="1119188"/>
            <a:ext cx="8586788" cy="4191000"/>
          </a:xfrm>
        </p:spPr>
        <p:txBody>
          <a:bodyPr/>
          <a:lstStyle/>
          <a:p>
            <a:pPr marL="457200" indent="-457200">
              <a:lnSpc>
                <a:spcPct val="150000"/>
              </a:lnSpc>
              <a:spcBef>
                <a:spcPts val="2375"/>
              </a:spcBef>
              <a:buFont typeface="Geneva" charset="0"/>
              <a:buAutoNum type="arabicPeriod"/>
            </a:pPr>
            <a:r>
              <a:rPr lang="en-US" b="1" dirty="0">
                <a:solidFill>
                  <a:srgbClr val="000090"/>
                </a:solidFill>
                <a:latin typeface="Geneva" charset="0"/>
                <a:ea typeface="ＭＳ Ｐゴシック" charset="0"/>
                <a:cs typeface="ＭＳ Ｐゴシック" charset="0"/>
              </a:rPr>
              <a:t>Bringing observations and models into a common analysis system and developing interactive visualization tools</a:t>
            </a:r>
            <a:r>
              <a:rPr lang="en-US" b="1" dirty="0" smtClean="0">
                <a:solidFill>
                  <a:srgbClr val="000090"/>
                </a:solidFill>
                <a:latin typeface="Geneva" charset="0"/>
                <a:ea typeface="ＭＳ Ｐゴシック" charset="0"/>
                <a:cs typeface="ＭＳ Ｐゴシック" charset="0"/>
              </a:rPr>
              <a:t>.</a:t>
            </a:r>
          </a:p>
          <a:p>
            <a:pPr marL="2048256" lvl="1" indent="-457200">
              <a:lnSpc>
                <a:spcPct val="150000"/>
              </a:lnSpc>
              <a:spcBef>
                <a:spcPts val="575"/>
              </a:spcBef>
              <a:buFont typeface="+mj-lt"/>
              <a:buAutoNum type="alphaLcPeriod"/>
            </a:pPr>
            <a:r>
              <a:rPr lang="en-US" b="1" dirty="0" smtClean="0">
                <a:solidFill>
                  <a:srgbClr val="000090"/>
                </a:solidFill>
                <a:latin typeface="Geneva" charset="0"/>
                <a:ea typeface="ＭＳ Ｐゴシック" charset="0"/>
                <a:cs typeface="ＭＳ Ｐゴシック" charset="0"/>
              </a:rPr>
              <a:t>Features</a:t>
            </a:r>
          </a:p>
          <a:p>
            <a:pPr marL="2048256" lvl="1" indent="-457200">
              <a:lnSpc>
                <a:spcPct val="150000"/>
              </a:lnSpc>
              <a:spcBef>
                <a:spcPts val="575"/>
              </a:spcBef>
              <a:buFont typeface="+mj-lt"/>
              <a:buAutoNum type="alphaLcPeriod"/>
            </a:pPr>
            <a:r>
              <a:rPr lang="en-US" b="1" dirty="0" smtClean="0">
                <a:solidFill>
                  <a:schemeClr val="accent2">
                    <a:lumMod val="20000"/>
                    <a:lumOff val="80000"/>
                  </a:schemeClr>
                </a:solidFill>
                <a:latin typeface="Geneva" charset="0"/>
                <a:ea typeface="ＭＳ Ｐゴシック" charset="0"/>
                <a:cs typeface="ＭＳ Ｐゴシック" charset="0"/>
              </a:rPr>
              <a:t>Products</a:t>
            </a:r>
          </a:p>
          <a:p>
            <a:pPr marL="2048256" lvl="1" indent="-457200">
              <a:lnSpc>
                <a:spcPct val="150000"/>
              </a:lnSpc>
              <a:spcBef>
                <a:spcPts val="575"/>
              </a:spcBef>
              <a:buFont typeface="Geneva" charset="0"/>
              <a:buAutoNum type="alphaLcPeriod"/>
            </a:pPr>
            <a:r>
              <a:rPr lang="en-US" b="1" dirty="0" smtClean="0">
                <a:solidFill>
                  <a:schemeClr val="accent2">
                    <a:lumMod val="20000"/>
                    <a:lumOff val="80000"/>
                  </a:schemeClr>
                </a:solidFill>
                <a:latin typeface="Geneva" charset="0"/>
                <a:ea typeface="ＭＳ Ｐゴシック" charset="0"/>
                <a:cs typeface="ＭＳ Ｐゴシック" charset="0"/>
              </a:rPr>
              <a:t>Interactive Visualization</a:t>
            </a:r>
            <a:endParaRPr lang="en-US" b="1" dirty="0">
              <a:solidFill>
                <a:schemeClr val="accent2">
                  <a:lumMod val="20000"/>
                  <a:lumOff val="80000"/>
                </a:schemeClr>
              </a:solidFill>
              <a:latin typeface="Geneva" charset="0"/>
              <a:ea typeface="ＭＳ Ｐゴシック" charset="0"/>
              <a:cs typeface="ＭＳ Ｐゴシック" charset="0"/>
            </a:endParaRPr>
          </a:p>
        </p:txBody>
      </p:sp>
      <p:sp>
        <p:nvSpPr>
          <p:cNvPr id="3" name="Title 1"/>
          <p:cNvSpPr>
            <a:spLocks noGrp="1"/>
          </p:cNvSpPr>
          <p:nvPr>
            <p:ph type="title"/>
          </p:nvPr>
        </p:nvSpPr>
        <p:spPr bwMode="auto">
          <a:xfrm>
            <a:off x="680124" y="154460"/>
            <a:ext cx="8389360" cy="533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en-US" sz="3200" dirty="0" smtClean="0">
                <a:ln w="11430"/>
                <a:solidFill>
                  <a:srgbClr val="000090"/>
                </a:solidFill>
                <a:effectLst>
                  <a:outerShdw blurRad="50800" dist="39000" dir="5460000" algn="tl">
                    <a:srgbClr val="000000">
                      <a:alpha val="38000"/>
                    </a:srgbClr>
                  </a:outerShdw>
                </a:effectLst>
                <a:latin typeface="Geneva" charset="0"/>
                <a:ea typeface="ＭＳ Ｐゴシック" charset="0"/>
                <a:cs typeface="ＭＳ Ｐゴシック" charset="0"/>
              </a:rPr>
              <a:t>The three components of our system</a:t>
            </a:r>
            <a:endParaRPr lang="en-US" sz="3200" dirty="0">
              <a:ln w="11430"/>
              <a:solidFill>
                <a:srgbClr val="000090"/>
              </a:solidFill>
              <a:effectLst>
                <a:outerShdw blurRad="50800" dist="39000" dir="5460000" algn="tl">
                  <a:srgbClr val="000000">
                    <a:alpha val="38000"/>
                  </a:srgbClr>
                </a:outerShdw>
              </a:effectLst>
              <a:latin typeface="Geneva" charset="0"/>
              <a:ea typeface="ＭＳ Ｐゴシック" charset="0"/>
              <a:cs typeface="ＭＳ Ｐゴシック"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057275"/>
            <a:ext cx="9144000" cy="608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a:xfrm>
            <a:off x="0" y="274638"/>
            <a:ext cx="9144000" cy="533400"/>
          </a:xfrm>
        </p:spPr>
        <p:txBody>
          <a:bodyPr>
            <a:normAutofit fontScale="90000"/>
          </a:bodyPr>
          <a:lstStyle/>
          <a:p>
            <a:pPr algn="r">
              <a:defRPr/>
            </a:pPr>
            <a:r>
              <a:rPr lang="en-US" sz="2800" dirty="0" smtClean="0">
                <a:solidFill>
                  <a:srgbClr val="000090"/>
                </a:solidFill>
              </a:rPr>
              <a:t>September 15, 2014 - </a:t>
            </a:r>
            <a:r>
              <a:rPr lang="en-US" sz="2800" dirty="0" err="1" smtClean="0">
                <a:solidFill>
                  <a:srgbClr val="000090"/>
                </a:solidFill>
              </a:rPr>
              <a:t>Edouard</a:t>
            </a:r>
            <a:r>
              <a:rPr lang="en-US" sz="2800" dirty="0" smtClean="0">
                <a:solidFill>
                  <a:srgbClr val="000090"/>
                </a:solidFill>
              </a:rPr>
              <a:t/>
            </a:r>
            <a:br>
              <a:rPr lang="en-US" sz="2800" dirty="0" smtClean="0">
                <a:solidFill>
                  <a:srgbClr val="000090"/>
                </a:solidFill>
              </a:rPr>
            </a:br>
            <a:r>
              <a:rPr lang="en-US" sz="2800" dirty="0" smtClean="0">
                <a:solidFill>
                  <a:srgbClr val="000090"/>
                </a:solidFill>
              </a:rPr>
              <a:t>Geostationary IR – 01Z</a:t>
            </a:r>
            <a:r>
              <a:rPr lang="en-US" sz="2800" dirty="0" smtClean="0">
                <a:solidFill>
                  <a:srgbClr val="FF0000"/>
                </a:solidFill>
              </a:rPr>
              <a:t/>
            </a:r>
            <a:br>
              <a:rPr lang="en-US" sz="2800" dirty="0" smtClean="0">
                <a:solidFill>
                  <a:srgbClr val="FF0000"/>
                </a:solidFill>
              </a:rPr>
            </a:br>
            <a:r>
              <a:rPr lang="en-US" sz="2800" dirty="0" smtClean="0">
                <a:solidFill>
                  <a:srgbClr val="FF0000"/>
                </a:solidFill>
              </a:rPr>
              <a:t>Multi-channel PMW Rain Index</a:t>
            </a:r>
            <a:endParaRPr lang="en-US" sz="2800" dirty="0">
              <a:solidFill>
                <a:srgbClr val="000090"/>
              </a:solidFill>
            </a:endParaRPr>
          </a:p>
        </p:txBody>
      </p:sp>
      <p:pic>
        <p:nvPicPr>
          <p:cNvPr id="47107"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83050" y="-2557463"/>
            <a:ext cx="9785350" cy="4857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8" name="TextBox 6"/>
          <p:cNvSpPr txBox="1">
            <a:spLocks noChangeArrowheads="1"/>
          </p:cNvSpPr>
          <p:nvPr/>
        </p:nvSpPr>
        <p:spPr bwMode="auto">
          <a:xfrm>
            <a:off x="3203575" y="5508625"/>
            <a:ext cx="37893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400" b="1">
                <a:solidFill>
                  <a:srgbClr val="FF0000"/>
                </a:solidFill>
                <a:latin typeface="Calibri" charset="0"/>
                <a:cs typeface="Calibri" charset="0"/>
              </a:rPr>
              <a:t>Wave Number Analysis</a:t>
            </a:r>
          </a:p>
        </p:txBody>
      </p:sp>
      <p:sp>
        <p:nvSpPr>
          <p:cNvPr id="2" name="Freeform 1"/>
          <p:cNvSpPr/>
          <p:nvPr/>
        </p:nvSpPr>
        <p:spPr>
          <a:xfrm>
            <a:off x="4867275" y="282575"/>
            <a:ext cx="1412875" cy="614363"/>
          </a:xfrm>
          <a:custGeom>
            <a:avLst/>
            <a:gdLst>
              <a:gd name="connsiteX0" fmla="*/ 4562 w 1411415"/>
              <a:gd name="connsiteY0" fmla="*/ 250697 h 614874"/>
              <a:gd name="connsiteX1" fmla="*/ 8795 w 1411415"/>
              <a:gd name="connsiteY1" fmla="*/ 140630 h 614874"/>
              <a:gd name="connsiteX2" fmla="*/ 46895 w 1411415"/>
              <a:gd name="connsiteY2" fmla="*/ 72897 h 614874"/>
              <a:gd name="connsiteX3" fmla="*/ 76528 w 1411415"/>
              <a:gd name="connsiteY3" fmla="*/ 22097 h 614874"/>
              <a:gd name="connsiteX4" fmla="*/ 110395 w 1411415"/>
              <a:gd name="connsiteY4" fmla="*/ 930 h 614874"/>
              <a:gd name="connsiteX5" fmla="*/ 144262 w 1411415"/>
              <a:gd name="connsiteY5" fmla="*/ 5164 h 614874"/>
              <a:gd name="connsiteX6" fmla="*/ 182362 w 1411415"/>
              <a:gd name="connsiteY6" fmla="*/ 17864 h 614874"/>
              <a:gd name="connsiteX7" fmla="*/ 224695 w 1411415"/>
              <a:gd name="connsiteY7" fmla="*/ 77130 h 614874"/>
              <a:gd name="connsiteX8" fmla="*/ 267028 w 1411415"/>
              <a:gd name="connsiteY8" fmla="*/ 140630 h 614874"/>
              <a:gd name="connsiteX9" fmla="*/ 330528 w 1411415"/>
              <a:gd name="connsiteY9" fmla="*/ 102530 h 614874"/>
              <a:gd name="connsiteX10" fmla="*/ 372862 w 1411415"/>
              <a:gd name="connsiteY10" fmla="*/ 43264 h 614874"/>
              <a:gd name="connsiteX11" fmla="*/ 432128 w 1411415"/>
              <a:gd name="connsiteY11" fmla="*/ 39030 h 614874"/>
              <a:gd name="connsiteX12" fmla="*/ 546428 w 1411415"/>
              <a:gd name="connsiteY12" fmla="*/ 221064 h 614874"/>
              <a:gd name="connsiteX13" fmla="*/ 631095 w 1411415"/>
              <a:gd name="connsiteY13" fmla="*/ 373464 h 614874"/>
              <a:gd name="connsiteX14" fmla="*/ 707295 w 1411415"/>
              <a:gd name="connsiteY14" fmla="*/ 504697 h 614874"/>
              <a:gd name="connsiteX15" fmla="*/ 753862 w 1411415"/>
              <a:gd name="connsiteY15" fmla="*/ 538564 h 614874"/>
              <a:gd name="connsiteX16" fmla="*/ 804662 w 1411415"/>
              <a:gd name="connsiteY16" fmla="*/ 576664 h 614874"/>
              <a:gd name="connsiteX17" fmla="*/ 944362 w 1411415"/>
              <a:gd name="connsiteY17" fmla="*/ 589364 h 614874"/>
              <a:gd name="connsiteX18" fmla="*/ 1041728 w 1411415"/>
              <a:gd name="connsiteY18" fmla="*/ 602064 h 614874"/>
              <a:gd name="connsiteX19" fmla="*/ 1096762 w 1411415"/>
              <a:gd name="connsiteY19" fmla="*/ 593597 h 614874"/>
              <a:gd name="connsiteX20" fmla="*/ 1219528 w 1411415"/>
              <a:gd name="connsiteY20" fmla="*/ 610530 h 614874"/>
              <a:gd name="connsiteX21" fmla="*/ 1354995 w 1411415"/>
              <a:gd name="connsiteY21" fmla="*/ 580897 h 614874"/>
              <a:gd name="connsiteX22" fmla="*/ 1410028 w 1411415"/>
              <a:gd name="connsiteY22" fmla="*/ 610530 h 614874"/>
              <a:gd name="connsiteX23" fmla="*/ 1304195 w 1411415"/>
              <a:gd name="connsiteY23" fmla="*/ 602064 h 614874"/>
              <a:gd name="connsiteX24" fmla="*/ 1206828 w 1411415"/>
              <a:gd name="connsiteY24" fmla="*/ 610530 h 614874"/>
              <a:gd name="connsiteX25" fmla="*/ 1045962 w 1411415"/>
              <a:gd name="connsiteY25" fmla="*/ 614764 h 614874"/>
              <a:gd name="connsiteX26" fmla="*/ 889328 w 1411415"/>
              <a:gd name="connsiteY26" fmla="*/ 606297 h 614874"/>
              <a:gd name="connsiteX27" fmla="*/ 817362 w 1411415"/>
              <a:gd name="connsiteY27" fmla="*/ 593597 h 614874"/>
              <a:gd name="connsiteX28" fmla="*/ 741162 w 1411415"/>
              <a:gd name="connsiteY28" fmla="*/ 563964 h 614874"/>
              <a:gd name="connsiteX29" fmla="*/ 669195 w 1411415"/>
              <a:gd name="connsiteY29" fmla="*/ 547030 h 614874"/>
              <a:gd name="connsiteX30" fmla="*/ 576062 w 1411415"/>
              <a:gd name="connsiteY30" fmla="*/ 475064 h 614874"/>
              <a:gd name="connsiteX31" fmla="*/ 487162 w 1411415"/>
              <a:gd name="connsiteY31" fmla="*/ 377697 h 614874"/>
              <a:gd name="connsiteX32" fmla="*/ 474462 w 1411415"/>
              <a:gd name="connsiteY32" fmla="*/ 356530 h 614874"/>
              <a:gd name="connsiteX33" fmla="*/ 406728 w 1411415"/>
              <a:gd name="connsiteY33" fmla="*/ 335364 h 614874"/>
              <a:gd name="connsiteX34" fmla="*/ 343228 w 1411415"/>
              <a:gd name="connsiteY34" fmla="*/ 293030 h 614874"/>
              <a:gd name="connsiteX35" fmla="*/ 262795 w 1411415"/>
              <a:gd name="connsiteY35" fmla="*/ 221064 h 614874"/>
              <a:gd name="connsiteX36" fmla="*/ 203528 w 1411415"/>
              <a:gd name="connsiteY36" fmla="*/ 157564 h 614874"/>
              <a:gd name="connsiteX37" fmla="*/ 156962 w 1411415"/>
              <a:gd name="connsiteY37" fmla="*/ 110997 h 614874"/>
              <a:gd name="connsiteX38" fmla="*/ 144262 w 1411415"/>
              <a:gd name="connsiteY38" fmla="*/ 94064 h 614874"/>
              <a:gd name="connsiteX39" fmla="*/ 97695 w 1411415"/>
              <a:gd name="connsiteY39" fmla="*/ 94064 h 614874"/>
              <a:gd name="connsiteX40" fmla="*/ 63828 w 1411415"/>
              <a:gd name="connsiteY40" fmla="*/ 161797 h 614874"/>
              <a:gd name="connsiteX41" fmla="*/ 4562 w 1411415"/>
              <a:gd name="connsiteY41" fmla="*/ 250697 h 614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411415" h="614874">
                <a:moveTo>
                  <a:pt x="4562" y="250697"/>
                </a:moveTo>
                <a:cubicBezTo>
                  <a:pt x="-4610" y="247169"/>
                  <a:pt x="1740" y="170263"/>
                  <a:pt x="8795" y="140630"/>
                </a:cubicBezTo>
                <a:cubicBezTo>
                  <a:pt x="15850" y="110997"/>
                  <a:pt x="35606" y="92652"/>
                  <a:pt x="46895" y="72897"/>
                </a:cubicBezTo>
                <a:cubicBezTo>
                  <a:pt x="58184" y="53141"/>
                  <a:pt x="65945" y="34091"/>
                  <a:pt x="76528" y="22097"/>
                </a:cubicBezTo>
                <a:cubicBezTo>
                  <a:pt x="87111" y="10103"/>
                  <a:pt x="99106" y="3752"/>
                  <a:pt x="110395" y="930"/>
                </a:cubicBezTo>
                <a:cubicBezTo>
                  <a:pt x="121684" y="-1892"/>
                  <a:pt x="132268" y="2342"/>
                  <a:pt x="144262" y="5164"/>
                </a:cubicBezTo>
                <a:cubicBezTo>
                  <a:pt x="156257" y="7986"/>
                  <a:pt x="168957" y="5870"/>
                  <a:pt x="182362" y="17864"/>
                </a:cubicBezTo>
                <a:cubicBezTo>
                  <a:pt x="195767" y="29858"/>
                  <a:pt x="210584" y="56669"/>
                  <a:pt x="224695" y="77130"/>
                </a:cubicBezTo>
                <a:cubicBezTo>
                  <a:pt x="238806" y="97591"/>
                  <a:pt x="249389" y="136397"/>
                  <a:pt x="267028" y="140630"/>
                </a:cubicBezTo>
                <a:cubicBezTo>
                  <a:pt x="284667" y="144863"/>
                  <a:pt x="312889" y="118758"/>
                  <a:pt x="330528" y="102530"/>
                </a:cubicBezTo>
                <a:cubicBezTo>
                  <a:pt x="348167" y="86302"/>
                  <a:pt x="355929" y="53847"/>
                  <a:pt x="372862" y="43264"/>
                </a:cubicBezTo>
                <a:cubicBezTo>
                  <a:pt x="389795" y="32681"/>
                  <a:pt x="403200" y="9397"/>
                  <a:pt x="432128" y="39030"/>
                </a:cubicBezTo>
                <a:cubicBezTo>
                  <a:pt x="461056" y="68663"/>
                  <a:pt x="513267" y="165325"/>
                  <a:pt x="546428" y="221064"/>
                </a:cubicBezTo>
                <a:cubicBezTo>
                  <a:pt x="579589" y="276803"/>
                  <a:pt x="604284" y="326192"/>
                  <a:pt x="631095" y="373464"/>
                </a:cubicBezTo>
                <a:cubicBezTo>
                  <a:pt x="657906" y="420736"/>
                  <a:pt x="686834" y="477180"/>
                  <a:pt x="707295" y="504697"/>
                </a:cubicBezTo>
                <a:cubicBezTo>
                  <a:pt x="727756" y="532214"/>
                  <a:pt x="737634" y="526570"/>
                  <a:pt x="753862" y="538564"/>
                </a:cubicBezTo>
                <a:cubicBezTo>
                  <a:pt x="770090" y="550559"/>
                  <a:pt x="772912" y="568197"/>
                  <a:pt x="804662" y="576664"/>
                </a:cubicBezTo>
                <a:cubicBezTo>
                  <a:pt x="836412" y="585131"/>
                  <a:pt x="904851" y="585131"/>
                  <a:pt x="944362" y="589364"/>
                </a:cubicBezTo>
                <a:cubicBezTo>
                  <a:pt x="983873" y="593597"/>
                  <a:pt x="1016328" y="601359"/>
                  <a:pt x="1041728" y="602064"/>
                </a:cubicBezTo>
                <a:cubicBezTo>
                  <a:pt x="1067128" y="602770"/>
                  <a:pt x="1067129" y="592186"/>
                  <a:pt x="1096762" y="593597"/>
                </a:cubicBezTo>
                <a:cubicBezTo>
                  <a:pt x="1126395" y="595008"/>
                  <a:pt x="1176489" y="612647"/>
                  <a:pt x="1219528" y="610530"/>
                </a:cubicBezTo>
                <a:cubicBezTo>
                  <a:pt x="1262567" y="608413"/>
                  <a:pt x="1323245" y="580897"/>
                  <a:pt x="1354995" y="580897"/>
                </a:cubicBezTo>
                <a:cubicBezTo>
                  <a:pt x="1386745" y="580897"/>
                  <a:pt x="1418495" y="607002"/>
                  <a:pt x="1410028" y="610530"/>
                </a:cubicBezTo>
                <a:cubicBezTo>
                  <a:pt x="1401561" y="614058"/>
                  <a:pt x="1338062" y="602064"/>
                  <a:pt x="1304195" y="602064"/>
                </a:cubicBezTo>
                <a:cubicBezTo>
                  <a:pt x="1270328" y="602064"/>
                  <a:pt x="1249867" y="608413"/>
                  <a:pt x="1206828" y="610530"/>
                </a:cubicBezTo>
                <a:cubicBezTo>
                  <a:pt x="1163789" y="612647"/>
                  <a:pt x="1098879" y="615470"/>
                  <a:pt x="1045962" y="614764"/>
                </a:cubicBezTo>
                <a:cubicBezTo>
                  <a:pt x="993045" y="614059"/>
                  <a:pt x="927428" y="609825"/>
                  <a:pt x="889328" y="606297"/>
                </a:cubicBezTo>
                <a:cubicBezTo>
                  <a:pt x="851228" y="602769"/>
                  <a:pt x="842056" y="600652"/>
                  <a:pt x="817362" y="593597"/>
                </a:cubicBezTo>
                <a:cubicBezTo>
                  <a:pt x="792668" y="586542"/>
                  <a:pt x="765856" y="571725"/>
                  <a:pt x="741162" y="563964"/>
                </a:cubicBezTo>
                <a:cubicBezTo>
                  <a:pt x="716468" y="556203"/>
                  <a:pt x="696712" y="561847"/>
                  <a:pt x="669195" y="547030"/>
                </a:cubicBezTo>
                <a:cubicBezTo>
                  <a:pt x="641678" y="532213"/>
                  <a:pt x="606401" y="503286"/>
                  <a:pt x="576062" y="475064"/>
                </a:cubicBezTo>
                <a:cubicBezTo>
                  <a:pt x="545723" y="446842"/>
                  <a:pt x="504095" y="397453"/>
                  <a:pt x="487162" y="377697"/>
                </a:cubicBezTo>
                <a:cubicBezTo>
                  <a:pt x="470229" y="357941"/>
                  <a:pt x="487868" y="363585"/>
                  <a:pt x="474462" y="356530"/>
                </a:cubicBezTo>
                <a:cubicBezTo>
                  <a:pt x="461056" y="349475"/>
                  <a:pt x="428600" y="345947"/>
                  <a:pt x="406728" y="335364"/>
                </a:cubicBezTo>
                <a:cubicBezTo>
                  <a:pt x="384856" y="324781"/>
                  <a:pt x="367217" y="312080"/>
                  <a:pt x="343228" y="293030"/>
                </a:cubicBezTo>
                <a:cubicBezTo>
                  <a:pt x="319239" y="273980"/>
                  <a:pt x="286078" y="243642"/>
                  <a:pt x="262795" y="221064"/>
                </a:cubicBezTo>
                <a:cubicBezTo>
                  <a:pt x="239512" y="198486"/>
                  <a:pt x="221167" y="175908"/>
                  <a:pt x="203528" y="157564"/>
                </a:cubicBezTo>
                <a:cubicBezTo>
                  <a:pt x="185889" y="139219"/>
                  <a:pt x="166840" y="121580"/>
                  <a:pt x="156962" y="110997"/>
                </a:cubicBezTo>
                <a:cubicBezTo>
                  <a:pt x="147084" y="100414"/>
                  <a:pt x="154140" y="96886"/>
                  <a:pt x="144262" y="94064"/>
                </a:cubicBezTo>
                <a:cubicBezTo>
                  <a:pt x="134384" y="91242"/>
                  <a:pt x="111101" y="82775"/>
                  <a:pt x="97695" y="94064"/>
                </a:cubicBezTo>
                <a:cubicBezTo>
                  <a:pt x="84289" y="105353"/>
                  <a:pt x="77939" y="132869"/>
                  <a:pt x="63828" y="161797"/>
                </a:cubicBezTo>
                <a:cubicBezTo>
                  <a:pt x="49717" y="190725"/>
                  <a:pt x="13734" y="254225"/>
                  <a:pt x="4562" y="250697"/>
                </a:cubicBezTo>
                <a:close/>
              </a:path>
            </a:pathLst>
          </a:custGeom>
          <a:ln w="19050" cmpd="sng">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Title 1"/>
          <p:cNvSpPr txBox="1">
            <a:spLocks/>
          </p:cNvSpPr>
          <p:nvPr/>
        </p:nvSpPr>
        <p:spPr>
          <a:xfrm>
            <a:off x="0" y="0"/>
            <a:ext cx="4119563" cy="1963738"/>
          </a:xfrm>
          <a:prstGeom prst="rect">
            <a:avLst/>
          </a:prstGeom>
          <a:solidFill>
            <a:schemeClr val="bg1">
              <a:lumMod val="95000"/>
            </a:schemeClr>
          </a:solidFill>
        </p:spPr>
        <p:txBody>
          <a:bodyPr/>
          <a:lstStyle>
            <a:lvl1pPr algn="ctr" rtl="0" eaLnBrk="0" fontAlgn="base" hangingPunct="0">
              <a:spcBef>
                <a:spcPct val="0"/>
              </a:spcBef>
              <a:spcAft>
                <a:spcPct val="0"/>
              </a:spcAft>
              <a:defRPr sz="2400" b="1">
                <a:solidFill>
                  <a:schemeClr val="accent2"/>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2pPr>
            <a:lvl3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3pPr>
            <a:lvl4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4pPr>
            <a:lvl5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5pPr>
            <a:lvl6pPr marL="457200" algn="ctr" rtl="0" fontAlgn="base">
              <a:spcBef>
                <a:spcPct val="0"/>
              </a:spcBef>
              <a:spcAft>
                <a:spcPct val="0"/>
              </a:spcAft>
              <a:defRPr sz="2400" b="1">
                <a:solidFill>
                  <a:schemeClr val="accent2"/>
                </a:solidFill>
                <a:latin typeface="Geneva" charset="0"/>
              </a:defRPr>
            </a:lvl6pPr>
            <a:lvl7pPr marL="914400" algn="ctr" rtl="0" fontAlgn="base">
              <a:spcBef>
                <a:spcPct val="0"/>
              </a:spcBef>
              <a:spcAft>
                <a:spcPct val="0"/>
              </a:spcAft>
              <a:defRPr sz="2400" b="1">
                <a:solidFill>
                  <a:schemeClr val="accent2"/>
                </a:solidFill>
                <a:latin typeface="Geneva" charset="0"/>
              </a:defRPr>
            </a:lvl7pPr>
            <a:lvl8pPr marL="1371600" algn="ctr" rtl="0" fontAlgn="base">
              <a:spcBef>
                <a:spcPct val="0"/>
              </a:spcBef>
              <a:spcAft>
                <a:spcPct val="0"/>
              </a:spcAft>
              <a:defRPr sz="2400" b="1">
                <a:solidFill>
                  <a:schemeClr val="accent2"/>
                </a:solidFill>
                <a:latin typeface="Geneva" charset="0"/>
              </a:defRPr>
            </a:lvl8pPr>
            <a:lvl9pPr marL="1828800" algn="ctr" rtl="0" fontAlgn="base">
              <a:spcBef>
                <a:spcPct val="0"/>
              </a:spcBef>
              <a:spcAft>
                <a:spcPct val="0"/>
              </a:spcAft>
              <a:defRPr sz="2400" b="1">
                <a:solidFill>
                  <a:schemeClr val="accent2"/>
                </a:solidFill>
                <a:latin typeface="Geneva" charset="0"/>
              </a:defRPr>
            </a:lvl9pPr>
          </a:lstStyle>
          <a:p>
            <a:pPr algn="l">
              <a:defRPr/>
            </a:pPr>
            <a:r>
              <a:rPr lang="en-US" u="sng" dirty="0" smtClean="0">
                <a:solidFill>
                  <a:srgbClr val="000090"/>
                </a:solidFill>
                <a:latin typeface="Calibri"/>
                <a:cs typeface="Calibri"/>
              </a:rPr>
              <a:t>Storm structure Tool:</a:t>
            </a:r>
          </a:p>
          <a:p>
            <a:pPr algn="l">
              <a:defRPr/>
            </a:pPr>
            <a:r>
              <a:rPr lang="en-US" i="1" dirty="0" smtClean="0">
                <a:solidFill>
                  <a:srgbClr val="000090"/>
                </a:solidFill>
                <a:latin typeface="Calibri"/>
                <a:cs typeface="Calibri"/>
              </a:rPr>
              <a:t>Storm Size and Asymmetry</a:t>
            </a:r>
          </a:p>
          <a:p>
            <a:pPr algn="l">
              <a:defRPr/>
            </a:pPr>
            <a:r>
              <a:rPr lang="en-US" sz="2000" dirty="0" smtClean="0">
                <a:solidFill>
                  <a:srgbClr val="000090"/>
                </a:solidFill>
                <a:latin typeface="Calibri"/>
                <a:cs typeface="Calibri"/>
              </a:rPr>
              <a:t>Atlantic: </a:t>
            </a:r>
            <a:r>
              <a:rPr lang="en-US" sz="2000" dirty="0" err="1" smtClean="0">
                <a:solidFill>
                  <a:srgbClr val="000090"/>
                </a:solidFill>
                <a:latin typeface="Calibri"/>
                <a:cs typeface="Calibri"/>
              </a:rPr>
              <a:t>Edouard</a:t>
            </a:r>
            <a:r>
              <a:rPr lang="en-US" sz="2000" dirty="0" smtClean="0">
                <a:solidFill>
                  <a:srgbClr val="000090"/>
                </a:solidFill>
                <a:latin typeface="Calibri"/>
                <a:cs typeface="Calibri"/>
              </a:rPr>
              <a:t> – 09</a:t>
            </a:r>
            <a:r>
              <a:rPr lang="en-US" sz="2000" dirty="0" smtClean="0">
                <a:solidFill>
                  <a:srgbClr val="FF0000"/>
                </a:solidFill>
                <a:latin typeface="Calibri"/>
                <a:cs typeface="Calibri"/>
              </a:rPr>
              <a:t>/15/</a:t>
            </a:r>
            <a:r>
              <a:rPr lang="en-US" sz="2000" dirty="0" smtClean="0">
                <a:solidFill>
                  <a:srgbClr val="000090"/>
                </a:solidFill>
                <a:latin typeface="Calibri"/>
                <a:cs typeface="Calibri"/>
              </a:rPr>
              <a:t>2014; 01Z</a:t>
            </a:r>
            <a:r>
              <a:rPr lang="en-US" sz="2000" dirty="0" smtClean="0">
                <a:solidFill>
                  <a:srgbClr val="FF0000"/>
                </a:solidFill>
                <a:latin typeface="Calibri"/>
                <a:cs typeface="Calibri"/>
              </a:rPr>
              <a:t/>
            </a:r>
            <a:br>
              <a:rPr lang="en-US" sz="2000" dirty="0" smtClean="0">
                <a:solidFill>
                  <a:srgbClr val="FF0000"/>
                </a:solidFill>
                <a:latin typeface="Calibri"/>
                <a:cs typeface="Calibri"/>
              </a:rPr>
            </a:br>
            <a:r>
              <a:rPr lang="en-US" sz="2000" dirty="0" smtClean="0">
                <a:solidFill>
                  <a:srgbClr val="000090"/>
                </a:solidFill>
                <a:latin typeface="Calibri"/>
                <a:cs typeface="Calibri"/>
              </a:rPr>
              <a:t>Multi-channel PMW Rain Index</a:t>
            </a:r>
          </a:p>
          <a:p>
            <a:pPr algn="l">
              <a:defRPr/>
            </a:pPr>
            <a:r>
              <a:rPr lang="en-US" dirty="0" smtClean="0">
                <a:solidFill>
                  <a:srgbClr val="FF0000"/>
                </a:solidFill>
                <a:latin typeface="Calibri"/>
                <a:cs typeface="Calibri"/>
              </a:rPr>
              <a:t>From Observations</a:t>
            </a:r>
            <a:endParaRPr lang="en-US" dirty="0">
              <a:solidFill>
                <a:srgbClr val="FF0000"/>
              </a:solidFill>
              <a:latin typeface="Calibri"/>
              <a:cs typeface="Calibri"/>
            </a:endParaRPr>
          </a:p>
        </p:txBody>
      </p:sp>
      <p:sp>
        <p:nvSpPr>
          <p:cNvPr id="10" name="Freeform 9"/>
          <p:cNvSpPr/>
          <p:nvPr/>
        </p:nvSpPr>
        <p:spPr>
          <a:xfrm>
            <a:off x="2036763" y="1804988"/>
            <a:ext cx="1714500" cy="1425575"/>
          </a:xfrm>
          <a:custGeom>
            <a:avLst/>
            <a:gdLst>
              <a:gd name="connsiteX0" fmla="*/ 5957 w 737686"/>
              <a:gd name="connsiteY0" fmla="*/ 23694 h 1110150"/>
              <a:gd name="connsiteX1" fmla="*/ 29331 w 737686"/>
              <a:gd name="connsiteY1" fmla="*/ 78230 h 1110150"/>
              <a:gd name="connsiteX2" fmla="*/ 52705 w 737686"/>
              <a:gd name="connsiteY2" fmla="*/ 670344 h 1110150"/>
              <a:gd name="connsiteX3" fmla="*/ 676004 w 737686"/>
              <a:gd name="connsiteY3" fmla="*/ 1067683 h 1110150"/>
              <a:gd name="connsiteX4" fmla="*/ 714960 w 737686"/>
              <a:gd name="connsiteY4" fmla="*/ 1098847 h 1110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686" h="1110150">
                <a:moveTo>
                  <a:pt x="5957" y="23694"/>
                </a:moveTo>
                <a:cubicBezTo>
                  <a:pt x="13748" y="-2926"/>
                  <a:pt x="21540" y="-29545"/>
                  <a:pt x="29331" y="78230"/>
                </a:cubicBezTo>
                <a:cubicBezTo>
                  <a:pt x="37122" y="186005"/>
                  <a:pt x="-55074" y="505435"/>
                  <a:pt x="52705" y="670344"/>
                </a:cubicBezTo>
                <a:cubicBezTo>
                  <a:pt x="160484" y="835253"/>
                  <a:pt x="565628" y="996266"/>
                  <a:pt x="676004" y="1067683"/>
                </a:cubicBezTo>
                <a:cubicBezTo>
                  <a:pt x="786380" y="1139100"/>
                  <a:pt x="714960" y="1098847"/>
                  <a:pt x="714960" y="1098847"/>
                </a:cubicBezTo>
              </a:path>
            </a:pathLst>
          </a:custGeom>
          <a:ln w="5715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11" name="Straight Connector 10"/>
          <p:cNvCxnSpPr/>
          <p:nvPr/>
        </p:nvCxnSpPr>
        <p:spPr>
          <a:xfrm flipH="1">
            <a:off x="6043613" y="360363"/>
            <a:ext cx="3175" cy="592137"/>
          </a:xfrm>
          <a:prstGeom prst="line">
            <a:avLst/>
          </a:prstGeom>
          <a:ln>
            <a:solidFill>
              <a:schemeClr val="bg1">
                <a:lumMod val="50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5678488" y="361950"/>
            <a:ext cx="4762" cy="592138"/>
          </a:xfrm>
          <a:prstGeom prst="line">
            <a:avLst/>
          </a:prstGeom>
          <a:ln>
            <a:solidFill>
              <a:srgbClr val="FF0000"/>
            </a:solidFill>
            <a:prstDash val="sysDash"/>
          </a:ln>
          <a:effectLst/>
        </p:spPr>
        <p:style>
          <a:lnRef idx="2">
            <a:schemeClr val="accent1"/>
          </a:lnRef>
          <a:fillRef idx="0">
            <a:schemeClr val="accent1"/>
          </a:fillRef>
          <a:effectRef idx="1">
            <a:schemeClr val="accent1"/>
          </a:effectRef>
          <a:fontRef idx="minor">
            <a:schemeClr val="tx1"/>
          </a:fontRef>
        </p:style>
      </p:cxnSp>
      <p:sp>
        <p:nvSpPr>
          <p:cNvPr id="47114" name="TextBox 2"/>
          <p:cNvSpPr txBox="1">
            <a:spLocks noChangeArrowheads="1"/>
          </p:cNvSpPr>
          <p:nvPr/>
        </p:nvSpPr>
        <p:spPr bwMode="auto">
          <a:xfrm>
            <a:off x="6253163" y="319088"/>
            <a:ext cx="28908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rPr>
              <a:t>Smaller size on the 15th!</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057275"/>
            <a:ext cx="9144000" cy="608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0"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81463" y="-2573338"/>
            <a:ext cx="9769475" cy="4921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1" name="TextBox 6"/>
          <p:cNvSpPr txBox="1">
            <a:spLocks noChangeArrowheads="1"/>
          </p:cNvSpPr>
          <p:nvPr/>
        </p:nvSpPr>
        <p:spPr bwMode="auto">
          <a:xfrm>
            <a:off x="3203575" y="5508625"/>
            <a:ext cx="37893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400" b="1">
                <a:solidFill>
                  <a:srgbClr val="FF0000"/>
                </a:solidFill>
                <a:latin typeface="Calibri" charset="0"/>
                <a:cs typeface="Calibri" charset="0"/>
              </a:rPr>
              <a:t>Wave Number Analysis</a:t>
            </a:r>
          </a:p>
        </p:txBody>
      </p:sp>
      <p:sp>
        <p:nvSpPr>
          <p:cNvPr id="2" name="Freeform 1"/>
          <p:cNvSpPr/>
          <p:nvPr/>
        </p:nvSpPr>
        <p:spPr>
          <a:xfrm>
            <a:off x="4833938" y="184150"/>
            <a:ext cx="1717675" cy="642938"/>
          </a:xfrm>
          <a:custGeom>
            <a:avLst/>
            <a:gdLst>
              <a:gd name="connsiteX0" fmla="*/ 0 w 1716478"/>
              <a:gd name="connsiteY0" fmla="*/ 412010 h 641424"/>
              <a:gd name="connsiteX1" fmla="*/ 46566 w 1716478"/>
              <a:gd name="connsiteY1" fmla="*/ 246910 h 641424"/>
              <a:gd name="connsiteX2" fmla="*/ 84666 w 1716478"/>
              <a:gd name="connsiteY2" fmla="*/ 158010 h 641424"/>
              <a:gd name="connsiteX3" fmla="*/ 135466 w 1716478"/>
              <a:gd name="connsiteY3" fmla="*/ 153777 h 641424"/>
              <a:gd name="connsiteX4" fmla="*/ 169333 w 1716478"/>
              <a:gd name="connsiteY4" fmla="*/ 90277 h 641424"/>
              <a:gd name="connsiteX5" fmla="*/ 207433 w 1716478"/>
              <a:gd name="connsiteY5" fmla="*/ 132610 h 641424"/>
              <a:gd name="connsiteX6" fmla="*/ 241300 w 1716478"/>
              <a:gd name="connsiteY6" fmla="*/ 170710 h 641424"/>
              <a:gd name="connsiteX7" fmla="*/ 313266 w 1716478"/>
              <a:gd name="connsiteY7" fmla="*/ 179177 h 641424"/>
              <a:gd name="connsiteX8" fmla="*/ 376766 w 1716478"/>
              <a:gd name="connsiteY8" fmla="*/ 73343 h 641424"/>
              <a:gd name="connsiteX9" fmla="*/ 406400 w 1716478"/>
              <a:gd name="connsiteY9" fmla="*/ 1377 h 641424"/>
              <a:gd name="connsiteX10" fmla="*/ 461433 w 1716478"/>
              <a:gd name="connsiteY10" fmla="*/ 136843 h 641424"/>
              <a:gd name="connsiteX11" fmla="*/ 503766 w 1716478"/>
              <a:gd name="connsiteY11" fmla="*/ 251143 h 641424"/>
              <a:gd name="connsiteX12" fmla="*/ 592666 w 1716478"/>
              <a:gd name="connsiteY12" fmla="*/ 369677 h 641424"/>
              <a:gd name="connsiteX13" fmla="*/ 651933 w 1716478"/>
              <a:gd name="connsiteY13" fmla="*/ 467043 h 641424"/>
              <a:gd name="connsiteX14" fmla="*/ 702733 w 1716478"/>
              <a:gd name="connsiteY14" fmla="*/ 475510 h 641424"/>
              <a:gd name="connsiteX15" fmla="*/ 736600 w 1716478"/>
              <a:gd name="connsiteY15" fmla="*/ 437410 h 641424"/>
              <a:gd name="connsiteX16" fmla="*/ 829733 w 1716478"/>
              <a:gd name="connsiteY16" fmla="*/ 483977 h 641424"/>
              <a:gd name="connsiteX17" fmla="*/ 910166 w 1716478"/>
              <a:gd name="connsiteY17" fmla="*/ 534777 h 641424"/>
              <a:gd name="connsiteX18" fmla="*/ 1007533 w 1716478"/>
              <a:gd name="connsiteY18" fmla="*/ 505143 h 641424"/>
              <a:gd name="connsiteX19" fmla="*/ 1100666 w 1716478"/>
              <a:gd name="connsiteY19" fmla="*/ 564410 h 641424"/>
              <a:gd name="connsiteX20" fmla="*/ 1189566 w 1716478"/>
              <a:gd name="connsiteY20" fmla="*/ 594043 h 641424"/>
              <a:gd name="connsiteX21" fmla="*/ 1329266 w 1716478"/>
              <a:gd name="connsiteY21" fmla="*/ 610977 h 641424"/>
              <a:gd name="connsiteX22" fmla="*/ 1498600 w 1716478"/>
              <a:gd name="connsiteY22" fmla="*/ 606743 h 641424"/>
              <a:gd name="connsiteX23" fmla="*/ 1604433 w 1716478"/>
              <a:gd name="connsiteY23" fmla="*/ 606743 h 641424"/>
              <a:gd name="connsiteX24" fmla="*/ 1693333 w 1716478"/>
              <a:gd name="connsiteY24" fmla="*/ 623677 h 641424"/>
              <a:gd name="connsiteX25" fmla="*/ 1710266 w 1716478"/>
              <a:gd name="connsiteY25" fmla="*/ 636377 h 641424"/>
              <a:gd name="connsiteX26" fmla="*/ 1604433 w 1716478"/>
              <a:gd name="connsiteY26" fmla="*/ 640610 h 641424"/>
              <a:gd name="connsiteX27" fmla="*/ 1498600 w 1716478"/>
              <a:gd name="connsiteY27" fmla="*/ 636377 h 641424"/>
              <a:gd name="connsiteX28" fmla="*/ 1426633 w 1716478"/>
              <a:gd name="connsiteY28" fmla="*/ 640610 h 641424"/>
              <a:gd name="connsiteX29" fmla="*/ 1358900 w 1716478"/>
              <a:gd name="connsiteY29" fmla="*/ 640610 h 641424"/>
              <a:gd name="connsiteX30" fmla="*/ 1257300 w 1716478"/>
              <a:gd name="connsiteY30" fmla="*/ 632143 h 641424"/>
              <a:gd name="connsiteX31" fmla="*/ 1189566 w 1716478"/>
              <a:gd name="connsiteY31" fmla="*/ 632143 h 641424"/>
              <a:gd name="connsiteX32" fmla="*/ 1087966 w 1716478"/>
              <a:gd name="connsiteY32" fmla="*/ 615210 h 641424"/>
              <a:gd name="connsiteX33" fmla="*/ 1032933 w 1716478"/>
              <a:gd name="connsiteY33" fmla="*/ 589810 h 641424"/>
              <a:gd name="connsiteX34" fmla="*/ 982133 w 1716478"/>
              <a:gd name="connsiteY34" fmla="*/ 577110 h 641424"/>
              <a:gd name="connsiteX35" fmla="*/ 944033 w 1716478"/>
              <a:gd name="connsiteY35" fmla="*/ 589810 h 641424"/>
              <a:gd name="connsiteX36" fmla="*/ 897466 w 1716478"/>
              <a:gd name="connsiteY36" fmla="*/ 589810 h 641424"/>
              <a:gd name="connsiteX37" fmla="*/ 817033 w 1716478"/>
              <a:gd name="connsiteY37" fmla="*/ 555943 h 641424"/>
              <a:gd name="connsiteX38" fmla="*/ 745066 w 1716478"/>
              <a:gd name="connsiteY38" fmla="*/ 522077 h 641424"/>
              <a:gd name="connsiteX39" fmla="*/ 706966 w 1716478"/>
              <a:gd name="connsiteY39" fmla="*/ 509377 h 641424"/>
              <a:gd name="connsiteX40" fmla="*/ 647700 w 1716478"/>
              <a:gd name="connsiteY40" fmla="*/ 522077 h 641424"/>
              <a:gd name="connsiteX41" fmla="*/ 609600 w 1716478"/>
              <a:gd name="connsiteY41" fmla="*/ 496677 h 641424"/>
              <a:gd name="connsiteX42" fmla="*/ 588433 w 1716478"/>
              <a:gd name="connsiteY42" fmla="*/ 458577 h 641424"/>
              <a:gd name="connsiteX43" fmla="*/ 524933 w 1716478"/>
              <a:gd name="connsiteY43" fmla="*/ 428943 h 641424"/>
              <a:gd name="connsiteX44" fmla="*/ 465666 w 1716478"/>
              <a:gd name="connsiteY44" fmla="*/ 306177 h 641424"/>
              <a:gd name="connsiteX45" fmla="*/ 410633 w 1716478"/>
              <a:gd name="connsiteY45" fmla="*/ 204577 h 641424"/>
              <a:gd name="connsiteX46" fmla="*/ 372533 w 1716478"/>
              <a:gd name="connsiteY46" fmla="*/ 263843 h 641424"/>
              <a:gd name="connsiteX47" fmla="*/ 338666 w 1716478"/>
              <a:gd name="connsiteY47" fmla="*/ 297710 h 641424"/>
              <a:gd name="connsiteX48" fmla="*/ 292100 w 1716478"/>
              <a:gd name="connsiteY48" fmla="*/ 318877 h 641424"/>
              <a:gd name="connsiteX49" fmla="*/ 224366 w 1716478"/>
              <a:gd name="connsiteY49" fmla="*/ 306177 h 641424"/>
              <a:gd name="connsiteX50" fmla="*/ 186266 w 1716478"/>
              <a:gd name="connsiteY50" fmla="*/ 276543 h 641424"/>
              <a:gd name="connsiteX51" fmla="*/ 173566 w 1716478"/>
              <a:gd name="connsiteY51" fmla="*/ 255377 h 641424"/>
              <a:gd name="connsiteX52" fmla="*/ 131233 w 1716478"/>
              <a:gd name="connsiteY52" fmla="*/ 276543 h 641424"/>
              <a:gd name="connsiteX53" fmla="*/ 114300 w 1716478"/>
              <a:gd name="connsiteY53" fmla="*/ 280777 h 641424"/>
              <a:gd name="connsiteX54" fmla="*/ 97366 w 1716478"/>
              <a:gd name="connsiteY54" fmla="*/ 251143 h 641424"/>
              <a:gd name="connsiteX55" fmla="*/ 55033 w 1716478"/>
              <a:gd name="connsiteY55" fmla="*/ 314643 h 641424"/>
              <a:gd name="connsiteX56" fmla="*/ 0 w 1716478"/>
              <a:gd name="connsiteY56" fmla="*/ 488210 h 64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716478" h="641424">
                <a:moveTo>
                  <a:pt x="0" y="412010"/>
                </a:moveTo>
                <a:cubicBezTo>
                  <a:pt x="16227" y="350626"/>
                  <a:pt x="32455" y="289243"/>
                  <a:pt x="46566" y="246910"/>
                </a:cubicBezTo>
                <a:cubicBezTo>
                  <a:pt x="60677" y="204577"/>
                  <a:pt x="69849" y="173532"/>
                  <a:pt x="84666" y="158010"/>
                </a:cubicBezTo>
                <a:cubicBezTo>
                  <a:pt x="99483" y="142488"/>
                  <a:pt x="121355" y="165066"/>
                  <a:pt x="135466" y="153777"/>
                </a:cubicBezTo>
                <a:cubicBezTo>
                  <a:pt x="149577" y="142488"/>
                  <a:pt x="157338" y="93805"/>
                  <a:pt x="169333" y="90277"/>
                </a:cubicBezTo>
                <a:cubicBezTo>
                  <a:pt x="181328" y="86749"/>
                  <a:pt x="207433" y="132610"/>
                  <a:pt x="207433" y="132610"/>
                </a:cubicBezTo>
                <a:cubicBezTo>
                  <a:pt x="219427" y="146015"/>
                  <a:pt x="223661" y="162949"/>
                  <a:pt x="241300" y="170710"/>
                </a:cubicBezTo>
                <a:cubicBezTo>
                  <a:pt x="258939" y="178471"/>
                  <a:pt x="290688" y="195405"/>
                  <a:pt x="313266" y="179177"/>
                </a:cubicBezTo>
                <a:cubicBezTo>
                  <a:pt x="335844" y="162949"/>
                  <a:pt x="361244" y="102976"/>
                  <a:pt x="376766" y="73343"/>
                </a:cubicBezTo>
                <a:cubicBezTo>
                  <a:pt x="392288" y="43710"/>
                  <a:pt x="392289" y="-9206"/>
                  <a:pt x="406400" y="1377"/>
                </a:cubicBezTo>
                <a:cubicBezTo>
                  <a:pt x="420511" y="11960"/>
                  <a:pt x="445205" y="95215"/>
                  <a:pt x="461433" y="136843"/>
                </a:cubicBezTo>
                <a:cubicBezTo>
                  <a:pt x="477661" y="178471"/>
                  <a:pt x="481894" y="212337"/>
                  <a:pt x="503766" y="251143"/>
                </a:cubicBezTo>
                <a:cubicBezTo>
                  <a:pt x="525638" y="289949"/>
                  <a:pt x="567972" y="333694"/>
                  <a:pt x="592666" y="369677"/>
                </a:cubicBezTo>
                <a:cubicBezTo>
                  <a:pt x="617360" y="405660"/>
                  <a:pt x="633589" y="449404"/>
                  <a:pt x="651933" y="467043"/>
                </a:cubicBezTo>
                <a:cubicBezTo>
                  <a:pt x="670278" y="484682"/>
                  <a:pt x="688622" y="480449"/>
                  <a:pt x="702733" y="475510"/>
                </a:cubicBezTo>
                <a:cubicBezTo>
                  <a:pt x="716844" y="470571"/>
                  <a:pt x="715433" y="435999"/>
                  <a:pt x="736600" y="437410"/>
                </a:cubicBezTo>
                <a:cubicBezTo>
                  <a:pt x="757767" y="438821"/>
                  <a:pt x="800805" y="467749"/>
                  <a:pt x="829733" y="483977"/>
                </a:cubicBezTo>
                <a:cubicBezTo>
                  <a:pt x="858661" y="500205"/>
                  <a:pt x="880533" y="531249"/>
                  <a:pt x="910166" y="534777"/>
                </a:cubicBezTo>
                <a:cubicBezTo>
                  <a:pt x="939799" y="538305"/>
                  <a:pt x="975783" y="500204"/>
                  <a:pt x="1007533" y="505143"/>
                </a:cubicBezTo>
                <a:cubicBezTo>
                  <a:pt x="1039283" y="510082"/>
                  <a:pt x="1070327" y="549593"/>
                  <a:pt x="1100666" y="564410"/>
                </a:cubicBezTo>
                <a:cubicBezTo>
                  <a:pt x="1131005" y="579227"/>
                  <a:pt x="1151466" y="586282"/>
                  <a:pt x="1189566" y="594043"/>
                </a:cubicBezTo>
                <a:cubicBezTo>
                  <a:pt x="1227666" y="601804"/>
                  <a:pt x="1277761" y="608860"/>
                  <a:pt x="1329266" y="610977"/>
                </a:cubicBezTo>
                <a:cubicBezTo>
                  <a:pt x="1380771" y="613094"/>
                  <a:pt x="1452739" y="607449"/>
                  <a:pt x="1498600" y="606743"/>
                </a:cubicBezTo>
                <a:cubicBezTo>
                  <a:pt x="1544461" y="606037"/>
                  <a:pt x="1571978" y="603921"/>
                  <a:pt x="1604433" y="606743"/>
                </a:cubicBezTo>
                <a:cubicBezTo>
                  <a:pt x="1636888" y="609565"/>
                  <a:pt x="1675694" y="618738"/>
                  <a:pt x="1693333" y="623677"/>
                </a:cubicBezTo>
                <a:cubicBezTo>
                  <a:pt x="1710972" y="628616"/>
                  <a:pt x="1725083" y="633555"/>
                  <a:pt x="1710266" y="636377"/>
                </a:cubicBezTo>
                <a:cubicBezTo>
                  <a:pt x="1695449" y="639199"/>
                  <a:pt x="1639711" y="640610"/>
                  <a:pt x="1604433" y="640610"/>
                </a:cubicBezTo>
                <a:cubicBezTo>
                  <a:pt x="1569155" y="640610"/>
                  <a:pt x="1528233" y="636377"/>
                  <a:pt x="1498600" y="636377"/>
                </a:cubicBezTo>
                <a:cubicBezTo>
                  <a:pt x="1468967" y="636377"/>
                  <a:pt x="1449916" y="639905"/>
                  <a:pt x="1426633" y="640610"/>
                </a:cubicBezTo>
                <a:cubicBezTo>
                  <a:pt x="1403350" y="641316"/>
                  <a:pt x="1387122" y="642021"/>
                  <a:pt x="1358900" y="640610"/>
                </a:cubicBezTo>
                <a:cubicBezTo>
                  <a:pt x="1330678" y="639199"/>
                  <a:pt x="1285522" y="633554"/>
                  <a:pt x="1257300" y="632143"/>
                </a:cubicBezTo>
                <a:cubicBezTo>
                  <a:pt x="1229078" y="630732"/>
                  <a:pt x="1217788" y="634965"/>
                  <a:pt x="1189566" y="632143"/>
                </a:cubicBezTo>
                <a:cubicBezTo>
                  <a:pt x="1161344" y="629321"/>
                  <a:pt x="1114071" y="622265"/>
                  <a:pt x="1087966" y="615210"/>
                </a:cubicBezTo>
                <a:cubicBezTo>
                  <a:pt x="1061861" y="608155"/>
                  <a:pt x="1050572" y="596160"/>
                  <a:pt x="1032933" y="589810"/>
                </a:cubicBezTo>
                <a:cubicBezTo>
                  <a:pt x="1015294" y="583460"/>
                  <a:pt x="996950" y="577110"/>
                  <a:pt x="982133" y="577110"/>
                </a:cubicBezTo>
                <a:cubicBezTo>
                  <a:pt x="967316" y="577110"/>
                  <a:pt x="958144" y="587693"/>
                  <a:pt x="944033" y="589810"/>
                </a:cubicBezTo>
                <a:cubicBezTo>
                  <a:pt x="929922" y="591927"/>
                  <a:pt x="918633" y="595454"/>
                  <a:pt x="897466" y="589810"/>
                </a:cubicBezTo>
                <a:cubicBezTo>
                  <a:pt x="876299" y="584166"/>
                  <a:pt x="842433" y="567232"/>
                  <a:pt x="817033" y="555943"/>
                </a:cubicBezTo>
                <a:cubicBezTo>
                  <a:pt x="791633" y="544654"/>
                  <a:pt x="763410" y="529838"/>
                  <a:pt x="745066" y="522077"/>
                </a:cubicBezTo>
                <a:cubicBezTo>
                  <a:pt x="726722" y="514316"/>
                  <a:pt x="723194" y="509377"/>
                  <a:pt x="706966" y="509377"/>
                </a:cubicBezTo>
                <a:cubicBezTo>
                  <a:pt x="690738" y="509377"/>
                  <a:pt x="663928" y="524194"/>
                  <a:pt x="647700" y="522077"/>
                </a:cubicBezTo>
                <a:cubicBezTo>
                  <a:pt x="631472" y="519960"/>
                  <a:pt x="619478" y="507260"/>
                  <a:pt x="609600" y="496677"/>
                </a:cubicBezTo>
                <a:cubicBezTo>
                  <a:pt x="599722" y="486094"/>
                  <a:pt x="602544" y="469866"/>
                  <a:pt x="588433" y="458577"/>
                </a:cubicBezTo>
                <a:cubicBezTo>
                  <a:pt x="574322" y="447288"/>
                  <a:pt x="545394" y="454343"/>
                  <a:pt x="524933" y="428943"/>
                </a:cubicBezTo>
                <a:cubicBezTo>
                  <a:pt x="504472" y="403543"/>
                  <a:pt x="484716" y="343571"/>
                  <a:pt x="465666" y="306177"/>
                </a:cubicBezTo>
                <a:cubicBezTo>
                  <a:pt x="446616" y="268783"/>
                  <a:pt x="426155" y="211633"/>
                  <a:pt x="410633" y="204577"/>
                </a:cubicBezTo>
                <a:cubicBezTo>
                  <a:pt x="395111" y="197521"/>
                  <a:pt x="384527" y="248321"/>
                  <a:pt x="372533" y="263843"/>
                </a:cubicBezTo>
                <a:cubicBezTo>
                  <a:pt x="360539" y="279365"/>
                  <a:pt x="352072" y="288538"/>
                  <a:pt x="338666" y="297710"/>
                </a:cubicBezTo>
                <a:cubicBezTo>
                  <a:pt x="325260" y="306882"/>
                  <a:pt x="311150" y="317466"/>
                  <a:pt x="292100" y="318877"/>
                </a:cubicBezTo>
                <a:cubicBezTo>
                  <a:pt x="273050" y="320288"/>
                  <a:pt x="242005" y="313233"/>
                  <a:pt x="224366" y="306177"/>
                </a:cubicBezTo>
                <a:cubicBezTo>
                  <a:pt x="206727" y="299121"/>
                  <a:pt x="194733" y="285010"/>
                  <a:pt x="186266" y="276543"/>
                </a:cubicBezTo>
                <a:cubicBezTo>
                  <a:pt x="177799" y="268076"/>
                  <a:pt x="182738" y="255377"/>
                  <a:pt x="173566" y="255377"/>
                </a:cubicBezTo>
                <a:cubicBezTo>
                  <a:pt x="164394" y="255377"/>
                  <a:pt x="141111" y="272310"/>
                  <a:pt x="131233" y="276543"/>
                </a:cubicBezTo>
                <a:cubicBezTo>
                  <a:pt x="121355" y="280776"/>
                  <a:pt x="119944" y="285010"/>
                  <a:pt x="114300" y="280777"/>
                </a:cubicBezTo>
                <a:cubicBezTo>
                  <a:pt x="108656" y="276544"/>
                  <a:pt x="107244" y="245499"/>
                  <a:pt x="97366" y="251143"/>
                </a:cubicBezTo>
                <a:cubicBezTo>
                  <a:pt x="87488" y="256787"/>
                  <a:pt x="71261" y="275132"/>
                  <a:pt x="55033" y="314643"/>
                </a:cubicBezTo>
                <a:cubicBezTo>
                  <a:pt x="38805" y="354154"/>
                  <a:pt x="0" y="488210"/>
                  <a:pt x="0" y="488210"/>
                </a:cubicBezTo>
              </a:path>
            </a:pathLst>
          </a:custGeom>
          <a:solidFill>
            <a:schemeClr val="accent1">
              <a:lumMod val="60000"/>
              <a:lumOff val="40000"/>
            </a:schemeClr>
          </a:solidFill>
          <a:ln w="19050" cmpd="sng">
            <a:solidFill>
              <a:schemeClr val="accent1"/>
            </a:solidFill>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9" name="Title 1"/>
          <p:cNvSpPr txBox="1">
            <a:spLocks/>
          </p:cNvSpPr>
          <p:nvPr/>
        </p:nvSpPr>
        <p:spPr>
          <a:xfrm>
            <a:off x="0" y="0"/>
            <a:ext cx="4119563" cy="1963738"/>
          </a:xfrm>
          <a:prstGeom prst="rect">
            <a:avLst/>
          </a:prstGeom>
          <a:solidFill>
            <a:schemeClr val="bg1">
              <a:lumMod val="95000"/>
            </a:schemeClr>
          </a:solidFill>
        </p:spPr>
        <p:txBody>
          <a:bodyPr/>
          <a:lstStyle>
            <a:lvl1pPr algn="ctr" rtl="0" eaLnBrk="0" fontAlgn="base" hangingPunct="0">
              <a:spcBef>
                <a:spcPct val="0"/>
              </a:spcBef>
              <a:spcAft>
                <a:spcPct val="0"/>
              </a:spcAft>
              <a:defRPr sz="2400" b="1">
                <a:solidFill>
                  <a:schemeClr val="accent2"/>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2pPr>
            <a:lvl3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3pPr>
            <a:lvl4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4pPr>
            <a:lvl5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5pPr>
            <a:lvl6pPr marL="457200" algn="ctr" rtl="0" fontAlgn="base">
              <a:spcBef>
                <a:spcPct val="0"/>
              </a:spcBef>
              <a:spcAft>
                <a:spcPct val="0"/>
              </a:spcAft>
              <a:defRPr sz="2400" b="1">
                <a:solidFill>
                  <a:schemeClr val="accent2"/>
                </a:solidFill>
                <a:latin typeface="Geneva" charset="0"/>
              </a:defRPr>
            </a:lvl6pPr>
            <a:lvl7pPr marL="914400" algn="ctr" rtl="0" fontAlgn="base">
              <a:spcBef>
                <a:spcPct val="0"/>
              </a:spcBef>
              <a:spcAft>
                <a:spcPct val="0"/>
              </a:spcAft>
              <a:defRPr sz="2400" b="1">
                <a:solidFill>
                  <a:schemeClr val="accent2"/>
                </a:solidFill>
                <a:latin typeface="Geneva" charset="0"/>
              </a:defRPr>
            </a:lvl7pPr>
            <a:lvl8pPr marL="1371600" algn="ctr" rtl="0" fontAlgn="base">
              <a:spcBef>
                <a:spcPct val="0"/>
              </a:spcBef>
              <a:spcAft>
                <a:spcPct val="0"/>
              </a:spcAft>
              <a:defRPr sz="2400" b="1">
                <a:solidFill>
                  <a:schemeClr val="accent2"/>
                </a:solidFill>
                <a:latin typeface="Geneva" charset="0"/>
              </a:defRPr>
            </a:lvl8pPr>
            <a:lvl9pPr marL="1828800" algn="ctr" rtl="0" fontAlgn="base">
              <a:spcBef>
                <a:spcPct val="0"/>
              </a:spcBef>
              <a:spcAft>
                <a:spcPct val="0"/>
              </a:spcAft>
              <a:defRPr sz="2400" b="1">
                <a:solidFill>
                  <a:schemeClr val="accent2"/>
                </a:solidFill>
                <a:latin typeface="Geneva" charset="0"/>
              </a:defRPr>
            </a:lvl9pPr>
          </a:lstStyle>
          <a:p>
            <a:pPr algn="l">
              <a:defRPr/>
            </a:pPr>
            <a:r>
              <a:rPr lang="en-US" u="sng" dirty="0" smtClean="0">
                <a:solidFill>
                  <a:srgbClr val="000090"/>
                </a:solidFill>
                <a:latin typeface="Calibri"/>
                <a:cs typeface="Calibri"/>
              </a:rPr>
              <a:t>Storm structure Tool:</a:t>
            </a:r>
          </a:p>
          <a:p>
            <a:pPr algn="l">
              <a:defRPr/>
            </a:pPr>
            <a:r>
              <a:rPr lang="en-US" i="1" dirty="0" smtClean="0">
                <a:solidFill>
                  <a:srgbClr val="000090"/>
                </a:solidFill>
                <a:latin typeface="Calibri"/>
                <a:cs typeface="Calibri"/>
              </a:rPr>
              <a:t>Storm Size and Asymmetry</a:t>
            </a:r>
          </a:p>
          <a:p>
            <a:pPr algn="l">
              <a:defRPr/>
            </a:pPr>
            <a:r>
              <a:rPr lang="en-US" sz="2000" dirty="0" smtClean="0">
                <a:solidFill>
                  <a:srgbClr val="000090"/>
                </a:solidFill>
                <a:latin typeface="Calibri"/>
                <a:cs typeface="Calibri"/>
              </a:rPr>
              <a:t>Atlantic: </a:t>
            </a:r>
            <a:r>
              <a:rPr lang="en-US" sz="2000" dirty="0" err="1" smtClean="0">
                <a:solidFill>
                  <a:srgbClr val="000090"/>
                </a:solidFill>
                <a:latin typeface="Calibri"/>
                <a:cs typeface="Calibri"/>
              </a:rPr>
              <a:t>Edouard</a:t>
            </a:r>
            <a:r>
              <a:rPr lang="en-US" sz="2000" dirty="0" smtClean="0">
                <a:solidFill>
                  <a:srgbClr val="000090"/>
                </a:solidFill>
                <a:latin typeface="Calibri"/>
                <a:cs typeface="Calibri"/>
              </a:rPr>
              <a:t> – 09</a:t>
            </a:r>
            <a:r>
              <a:rPr lang="en-US" sz="2000" dirty="0" smtClean="0">
                <a:solidFill>
                  <a:srgbClr val="FF0000"/>
                </a:solidFill>
                <a:latin typeface="Calibri"/>
                <a:cs typeface="Calibri"/>
              </a:rPr>
              <a:t>/15/</a:t>
            </a:r>
            <a:r>
              <a:rPr lang="en-US" sz="2000" dirty="0" smtClean="0">
                <a:solidFill>
                  <a:srgbClr val="000090"/>
                </a:solidFill>
                <a:latin typeface="Calibri"/>
                <a:cs typeface="Calibri"/>
              </a:rPr>
              <a:t>2014; 01Z</a:t>
            </a:r>
            <a:r>
              <a:rPr lang="en-US" sz="2000" dirty="0" smtClean="0">
                <a:solidFill>
                  <a:srgbClr val="FF0000"/>
                </a:solidFill>
                <a:latin typeface="Calibri"/>
                <a:cs typeface="Calibri"/>
              </a:rPr>
              <a:t/>
            </a:r>
            <a:br>
              <a:rPr lang="en-US" sz="2000" dirty="0" smtClean="0">
                <a:solidFill>
                  <a:srgbClr val="FF0000"/>
                </a:solidFill>
                <a:latin typeface="Calibri"/>
                <a:cs typeface="Calibri"/>
              </a:rPr>
            </a:br>
            <a:r>
              <a:rPr lang="en-US" sz="2000" dirty="0" smtClean="0">
                <a:solidFill>
                  <a:srgbClr val="000090"/>
                </a:solidFill>
                <a:latin typeface="Calibri"/>
                <a:cs typeface="Calibri"/>
              </a:rPr>
              <a:t>Multi-channel PMW Rain Index</a:t>
            </a:r>
          </a:p>
          <a:p>
            <a:pPr algn="l">
              <a:defRPr/>
            </a:pPr>
            <a:r>
              <a:rPr lang="en-US" dirty="0" smtClean="0">
                <a:solidFill>
                  <a:srgbClr val="FF0000"/>
                </a:solidFill>
                <a:latin typeface="Calibri"/>
                <a:cs typeface="Calibri"/>
              </a:rPr>
              <a:t>From HWRF 24h forecast</a:t>
            </a:r>
            <a:endParaRPr lang="en-US" dirty="0">
              <a:solidFill>
                <a:srgbClr val="FF0000"/>
              </a:solidFill>
              <a:latin typeface="Calibri"/>
              <a:cs typeface="Calibri"/>
            </a:endParaRPr>
          </a:p>
        </p:txBody>
      </p:sp>
      <p:sp>
        <p:nvSpPr>
          <p:cNvPr id="8" name="Freeform 7"/>
          <p:cNvSpPr/>
          <p:nvPr/>
        </p:nvSpPr>
        <p:spPr>
          <a:xfrm>
            <a:off x="2036763" y="1804988"/>
            <a:ext cx="1714500" cy="1425575"/>
          </a:xfrm>
          <a:custGeom>
            <a:avLst/>
            <a:gdLst>
              <a:gd name="connsiteX0" fmla="*/ 5957 w 737686"/>
              <a:gd name="connsiteY0" fmla="*/ 23694 h 1110150"/>
              <a:gd name="connsiteX1" fmla="*/ 29331 w 737686"/>
              <a:gd name="connsiteY1" fmla="*/ 78230 h 1110150"/>
              <a:gd name="connsiteX2" fmla="*/ 52705 w 737686"/>
              <a:gd name="connsiteY2" fmla="*/ 670344 h 1110150"/>
              <a:gd name="connsiteX3" fmla="*/ 676004 w 737686"/>
              <a:gd name="connsiteY3" fmla="*/ 1067683 h 1110150"/>
              <a:gd name="connsiteX4" fmla="*/ 714960 w 737686"/>
              <a:gd name="connsiteY4" fmla="*/ 1098847 h 1110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686" h="1110150">
                <a:moveTo>
                  <a:pt x="5957" y="23694"/>
                </a:moveTo>
                <a:cubicBezTo>
                  <a:pt x="13748" y="-2926"/>
                  <a:pt x="21540" y="-29545"/>
                  <a:pt x="29331" y="78230"/>
                </a:cubicBezTo>
                <a:cubicBezTo>
                  <a:pt x="37122" y="186005"/>
                  <a:pt x="-55074" y="505435"/>
                  <a:pt x="52705" y="670344"/>
                </a:cubicBezTo>
                <a:cubicBezTo>
                  <a:pt x="160484" y="835253"/>
                  <a:pt x="565628" y="996266"/>
                  <a:pt x="676004" y="1067683"/>
                </a:cubicBezTo>
                <a:cubicBezTo>
                  <a:pt x="786380" y="1139100"/>
                  <a:pt x="714960" y="1098847"/>
                  <a:pt x="714960" y="1098847"/>
                </a:cubicBezTo>
              </a:path>
            </a:pathLst>
          </a:custGeom>
          <a:ln w="5715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10" name="Straight Connector 9"/>
          <p:cNvCxnSpPr/>
          <p:nvPr/>
        </p:nvCxnSpPr>
        <p:spPr>
          <a:xfrm flipH="1">
            <a:off x="6043613" y="360363"/>
            <a:ext cx="3175" cy="592137"/>
          </a:xfrm>
          <a:prstGeom prst="line">
            <a:avLst/>
          </a:prstGeom>
          <a:ln>
            <a:solidFill>
              <a:srgbClr val="FF0000"/>
            </a:solidFill>
            <a:prstDash val="sysDash"/>
          </a:ln>
          <a:effectLst/>
        </p:spPr>
        <p:style>
          <a:lnRef idx="2">
            <a:schemeClr val="accent1"/>
          </a:lnRef>
          <a:fillRef idx="0">
            <a:schemeClr val="accent1"/>
          </a:fillRef>
          <a:effectRef idx="1">
            <a:schemeClr val="accent1"/>
          </a:effectRef>
          <a:fontRef idx="minor">
            <a:schemeClr val="tx1"/>
          </a:fontRef>
        </p:style>
      </p:cxnSp>
      <p:sp>
        <p:nvSpPr>
          <p:cNvPr id="48136" name="TextBox 10"/>
          <p:cNvSpPr txBox="1">
            <a:spLocks noChangeArrowheads="1"/>
          </p:cNvSpPr>
          <p:nvPr/>
        </p:nvSpPr>
        <p:spPr bwMode="auto">
          <a:xfrm>
            <a:off x="6253163" y="319088"/>
            <a:ext cx="28813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rPr>
              <a:t>A bit bigger in the model</a:t>
            </a:r>
          </a:p>
        </p:txBody>
      </p:sp>
      <p:cxnSp>
        <p:nvCxnSpPr>
          <p:cNvPr id="12" name="Straight Connector 11"/>
          <p:cNvCxnSpPr/>
          <p:nvPr/>
        </p:nvCxnSpPr>
        <p:spPr>
          <a:xfrm flipH="1">
            <a:off x="5678488" y="361950"/>
            <a:ext cx="4762" cy="592138"/>
          </a:xfrm>
          <a:prstGeom prst="line">
            <a:avLst/>
          </a:prstGeom>
          <a:ln>
            <a:solidFill>
              <a:schemeClr val="bg1">
                <a:lumMod val="50000"/>
              </a:schemeClr>
            </a:solidFill>
            <a:prstDash val="sysDash"/>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extBox 6"/>
          <p:cNvSpPr txBox="1">
            <a:spLocks noChangeArrowheads="1"/>
          </p:cNvSpPr>
          <p:nvPr/>
        </p:nvSpPr>
        <p:spPr bwMode="auto">
          <a:xfrm>
            <a:off x="0" y="1012825"/>
            <a:ext cx="91440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buFontTx/>
              <a:buChar char="-"/>
            </a:pPr>
            <a:r>
              <a:rPr lang="en-US" sz="1800" b="1">
                <a:solidFill>
                  <a:srgbClr val="6D358B"/>
                </a:solidFill>
                <a:latin typeface="Calibri" charset="0"/>
                <a:cs typeface="Calibri" charset="0"/>
              </a:rPr>
              <a:t>Developed by CIMSS/NRL (Wimmers &amp; Velden, 2010)</a:t>
            </a:r>
          </a:p>
          <a:p>
            <a:pPr eaLnBrk="1" hangingPunct="1">
              <a:buFontTx/>
              <a:buChar char="-"/>
            </a:pPr>
            <a:r>
              <a:rPr lang="en-US" sz="1800" b="1">
                <a:solidFill>
                  <a:srgbClr val="6D358B"/>
                </a:solidFill>
                <a:latin typeface="Calibri" charset="0"/>
                <a:cs typeface="Calibri" charset="0"/>
              </a:rPr>
              <a:t>We have license to run it and have done some off-line analysis, using the original version</a:t>
            </a:r>
          </a:p>
          <a:p>
            <a:pPr eaLnBrk="1" hangingPunct="1">
              <a:buFontTx/>
              <a:buChar char="-"/>
            </a:pPr>
            <a:r>
              <a:rPr lang="en-US" sz="1800" b="1">
                <a:solidFill>
                  <a:srgbClr val="6D358B"/>
                </a:solidFill>
                <a:latin typeface="Calibri" charset="0"/>
                <a:cs typeface="Calibri" charset="0"/>
              </a:rPr>
              <a:t>Coming online soon, with the latest version</a:t>
            </a:r>
          </a:p>
          <a:p>
            <a:pPr eaLnBrk="1" hangingPunct="1">
              <a:buFontTx/>
              <a:buChar char="-"/>
            </a:pPr>
            <a:r>
              <a:rPr lang="en-US" sz="1800" b="1">
                <a:solidFill>
                  <a:srgbClr val="6D358B"/>
                </a:solidFill>
                <a:latin typeface="Calibri" charset="0"/>
                <a:cs typeface="Calibri" charset="0"/>
              </a:rPr>
              <a:t>Provides:</a:t>
            </a:r>
          </a:p>
          <a:p>
            <a:pPr lvl="1" eaLnBrk="1" hangingPunct="1">
              <a:buFontTx/>
              <a:buChar char="-"/>
            </a:pPr>
            <a:r>
              <a:rPr lang="en-US" sz="1800" b="1">
                <a:solidFill>
                  <a:srgbClr val="6D358B"/>
                </a:solidFill>
                <a:latin typeface="Calibri" charset="0"/>
                <a:cs typeface="Calibri" charset="0"/>
              </a:rPr>
              <a:t>Objective fix guidance for forecasters</a:t>
            </a:r>
          </a:p>
          <a:p>
            <a:pPr lvl="1" eaLnBrk="1" hangingPunct="1">
              <a:buFontTx/>
              <a:buChar char="-"/>
            </a:pPr>
            <a:r>
              <a:rPr lang="en-US" sz="1800" b="1">
                <a:solidFill>
                  <a:srgbClr val="6D358B"/>
                </a:solidFill>
                <a:latin typeface="Calibri" charset="0"/>
                <a:cs typeface="Calibri" charset="0"/>
              </a:rPr>
              <a:t>Quantifies the degree of storm organization</a:t>
            </a:r>
          </a:p>
        </p:txBody>
      </p:sp>
      <p:sp>
        <p:nvSpPr>
          <p:cNvPr id="49154" name="Rectangle 2"/>
          <p:cNvSpPr>
            <a:spLocks noChangeArrowheads="1"/>
          </p:cNvSpPr>
          <p:nvPr/>
        </p:nvSpPr>
        <p:spPr bwMode="auto">
          <a:xfrm>
            <a:off x="857250" y="46038"/>
            <a:ext cx="82867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b="1" u="sng">
                <a:solidFill>
                  <a:srgbClr val="000090"/>
                </a:solidFill>
                <a:latin typeface="Calibri" charset="0"/>
                <a:cs typeface="Calibri" charset="0"/>
              </a:rPr>
              <a:t>Storm structure Tool</a:t>
            </a:r>
            <a:r>
              <a:rPr lang="en-US" sz="2400" b="1">
                <a:solidFill>
                  <a:srgbClr val="000090"/>
                </a:solidFill>
                <a:latin typeface="Calibri" charset="0"/>
                <a:cs typeface="Calibri" charset="0"/>
              </a:rPr>
              <a:t>: Degree of Organization</a:t>
            </a:r>
          </a:p>
          <a:p>
            <a:r>
              <a:rPr lang="en-US" sz="2000" b="1" i="1">
                <a:solidFill>
                  <a:srgbClr val="000090"/>
                </a:solidFill>
                <a:latin typeface="Calibri" charset="0"/>
                <a:cs typeface="Calibri" charset="0"/>
              </a:rPr>
              <a:t>The Automated Rotational Center Hurricane Eye Retrieval </a:t>
            </a:r>
            <a:r>
              <a:rPr lang="en-US" sz="2400" b="1" i="1">
                <a:solidFill>
                  <a:srgbClr val="000090"/>
                </a:solidFill>
                <a:latin typeface="Calibri" charset="0"/>
                <a:cs typeface="Calibri" charset="0"/>
              </a:rPr>
              <a:t>(ARCHER)</a:t>
            </a:r>
          </a:p>
        </p:txBody>
      </p:sp>
      <p:pic>
        <p:nvPicPr>
          <p:cNvPr id="49155" name="Content Placeholder 4" descr="ssmis-F18_85GHzH_20130911T094830.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0" y="2790825"/>
            <a:ext cx="9132888" cy="3113088"/>
          </a:xfrm>
        </p:spPr>
      </p:pic>
      <p:sp>
        <p:nvSpPr>
          <p:cNvPr id="2" name="Oval 1"/>
          <p:cNvSpPr/>
          <p:nvPr/>
        </p:nvSpPr>
        <p:spPr>
          <a:xfrm>
            <a:off x="3676650" y="2933700"/>
            <a:ext cx="1698625" cy="250825"/>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Rectangle 5"/>
          <p:cNvSpPr/>
          <p:nvPr/>
        </p:nvSpPr>
        <p:spPr>
          <a:xfrm>
            <a:off x="127000" y="5949950"/>
            <a:ext cx="8915400" cy="585788"/>
          </a:xfrm>
          <a:prstGeom prst="rect">
            <a:avLst/>
          </a:prstGeom>
          <a:solidFill>
            <a:schemeClr val="bg1">
              <a:lumMod val="95000"/>
            </a:schemeClr>
          </a:solidFill>
        </p:spPr>
        <p:txBody>
          <a:bodyPr>
            <a:spAutoFit/>
          </a:bodyPr>
          <a:lstStyle/>
          <a:p>
            <a:pPr>
              <a:defRPr/>
            </a:pPr>
            <a:r>
              <a:rPr lang="en-US" sz="1600" dirty="0">
                <a:solidFill>
                  <a:srgbClr val="2D5BB0"/>
                </a:solidFill>
                <a:latin typeface="Calibri"/>
                <a:cs typeface="Calibri"/>
              </a:rPr>
              <a:t>Additional information can be found in   Wimmers, A. and C. Velden, 2010: Objectively Determining the Rotational Center of Tropical Cyclones in Passive Microwave Satellite Imagery, </a:t>
            </a:r>
            <a:r>
              <a:rPr lang="en-US" sz="1600" i="1" dirty="0">
                <a:solidFill>
                  <a:srgbClr val="2D5BB0"/>
                </a:solidFill>
                <a:latin typeface="Calibri"/>
                <a:cs typeface="Calibri"/>
              </a:rPr>
              <a:t>J. Appl. Meteor.</a:t>
            </a:r>
            <a:r>
              <a:rPr lang="en-US" sz="1600" dirty="0">
                <a:solidFill>
                  <a:srgbClr val="2D5BB0"/>
                </a:solidFill>
                <a:latin typeface="Calibri"/>
                <a:cs typeface="Calibri"/>
              </a:rPr>
              <a:t>, 49, 2010. </a:t>
            </a:r>
          </a:p>
        </p:txBody>
      </p:sp>
      <p:sp>
        <p:nvSpPr>
          <p:cNvPr id="49158" name="TextBox 2"/>
          <p:cNvSpPr txBox="1">
            <a:spLocks noChangeArrowheads="1"/>
          </p:cNvSpPr>
          <p:nvPr/>
        </p:nvSpPr>
        <p:spPr bwMode="auto">
          <a:xfrm>
            <a:off x="7521575" y="2119313"/>
            <a:ext cx="13144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600" b="1">
                <a:solidFill>
                  <a:srgbClr val="FF0000"/>
                </a:solidFill>
              </a:rPr>
              <a:t>First Guess</a:t>
            </a:r>
          </a:p>
        </p:txBody>
      </p:sp>
      <p:sp>
        <p:nvSpPr>
          <p:cNvPr id="49159" name="TextBox 7"/>
          <p:cNvSpPr txBox="1">
            <a:spLocks noChangeArrowheads="1"/>
          </p:cNvSpPr>
          <p:nvPr/>
        </p:nvSpPr>
        <p:spPr bwMode="auto">
          <a:xfrm>
            <a:off x="6261100" y="2414588"/>
            <a:ext cx="7969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600" b="1">
                <a:solidFill>
                  <a:srgbClr val="FF0000"/>
                </a:solidFill>
              </a:rPr>
              <a:t>Target</a:t>
            </a:r>
          </a:p>
        </p:txBody>
      </p:sp>
      <p:cxnSp>
        <p:nvCxnSpPr>
          <p:cNvPr id="5" name="Straight Arrow Connector 4"/>
          <p:cNvCxnSpPr/>
          <p:nvPr/>
        </p:nvCxnSpPr>
        <p:spPr>
          <a:xfrm flipH="1">
            <a:off x="7664450" y="2522538"/>
            <a:ext cx="644525" cy="161925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6859588" y="2736850"/>
            <a:ext cx="600075" cy="15113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1763" y="892175"/>
            <a:ext cx="8880475" cy="596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Oval 23"/>
          <p:cNvSpPr/>
          <p:nvPr/>
        </p:nvSpPr>
        <p:spPr>
          <a:xfrm>
            <a:off x="7408863" y="4805363"/>
            <a:ext cx="1317625" cy="739775"/>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Oval 5"/>
          <p:cNvSpPr/>
          <p:nvPr/>
        </p:nvSpPr>
        <p:spPr>
          <a:xfrm>
            <a:off x="174625" y="6180138"/>
            <a:ext cx="1562100" cy="276225"/>
          </a:xfrm>
          <a:prstGeom prst="ellipse">
            <a:avLst/>
          </a:prstGeom>
          <a:noFill/>
          <a:ln w="28575" cmpd="sng">
            <a:solidFill>
              <a:srgbClr val="00CC99"/>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Rectangle 2"/>
          <p:cNvSpPr>
            <a:spLocks noChangeArrowheads="1"/>
          </p:cNvSpPr>
          <p:nvPr/>
        </p:nvSpPr>
        <p:spPr bwMode="auto">
          <a:xfrm>
            <a:off x="0" y="0"/>
            <a:ext cx="4714875" cy="1138238"/>
          </a:xfrm>
          <a:prstGeom prst="rect">
            <a:avLst/>
          </a:prstGeom>
          <a:solidFill>
            <a:schemeClr val="bg1">
              <a:lumMod val="95000"/>
            </a:schemeClr>
          </a:solidFill>
          <a:ln>
            <a:noFill/>
          </a:ln>
        </p:spPr>
        <p:txBody>
          <a:bodyPr>
            <a:spAutoFit/>
          </a:bodyPr>
          <a:lstStyle/>
          <a:p>
            <a:pPr>
              <a:defRPr/>
            </a:pPr>
            <a:r>
              <a:rPr lang="en-US" sz="2400" b="1" u="sng" dirty="0">
                <a:solidFill>
                  <a:srgbClr val="000090"/>
                </a:solidFill>
                <a:latin typeface="Calibri" charset="0"/>
                <a:cs typeface="Calibri" charset="0"/>
              </a:rPr>
              <a:t>Storm structure Tool</a:t>
            </a:r>
            <a:r>
              <a:rPr lang="en-US" sz="2400" b="1" dirty="0">
                <a:solidFill>
                  <a:srgbClr val="000090"/>
                </a:solidFill>
                <a:latin typeface="Calibri" charset="0"/>
                <a:cs typeface="Calibri" charset="0"/>
              </a:rPr>
              <a:t>: </a:t>
            </a:r>
          </a:p>
          <a:p>
            <a:pPr>
              <a:defRPr/>
            </a:pPr>
            <a:r>
              <a:rPr lang="en-US" sz="2400" b="1" dirty="0">
                <a:solidFill>
                  <a:srgbClr val="000090"/>
                </a:solidFill>
                <a:latin typeface="Calibri" charset="0"/>
                <a:cs typeface="Calibri" charset="0"/>
              </a:rPr>
              <a:t>Degree of organization </a:t>
            </a:r>
          </a:p>
          <a:p>
            <a:pPr>
              <a:defRPr/>
            </a:pPr>
            <a:r>
              <a:rPr lang="en-US" sz="2000" b="1" i="1" dirty="0">
                <a:solidFill>
                  <a:srgbClr val="000090"/>
                </a:solidFill>
                <a:latin typeface="Calibri" charset="0"/>
                <a:cs typeface="Calibri" charset="0"/>
              </a:rPr>
              <a:t>ARCHER (EP hurricane Lowell)</a:t>
            </a:r>
            <a:endParaRPr lang="en-US" sz="2400" b="1" i="1" dirty="0">
              <a:solidFill>
                <a:srgbClr val="000090"/>
              </a:solidFill>
              <a:latin typeface="Calibri" charset="0"/>
              <a:cs typeface="Calibri" charset="0"/>
            </a:endParaRPr>
          </a:p>
        </p:txBody>
      </p:sp>
      <p:pic>
        <p:nvPicPr>
          <p:cNvPr id="5018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24338" y="0"/>
            <a:ext cx="4919662"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Content Placeholder 4" descr="ssmis-F18_85GHzH_20130911T094830.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384175" y="885825"/>
            <a:ext cx="6591300" cy="2278063"/>
          </a:xfrm>
        </p:spPr>
      </p:pic>
      <p:pic>
        <p:nvPicPr>
          <p:cNvPr id="51202" name="Picture 4" descr="HWRF-CRTM-D3_85GzH_20130910T00000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4175" y="2754313"/>
            <a:ext cx="6588125" cy="232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3" name="Rectangle 2"/>
          <p:cNvSpPr>
            <a:spLocks noChangeArrowheads="1"/>
          </p:cNvSpPr>
          <p:nvPr/>
        </p:nvSpPr>
        <p:spPr bwMode="auto">
          <a:xfrm>
            <a:off x="857250" y="46038"/>
            <a:ext cx="82867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b="1" u="sng">
                <a:solidFill>
                  <a:srgbClr val="000090"/>
                </a:solidFill>
                <a:latin typeface="Calibri" charset="0"/>
                <a:cs typeface="Calibri" charset="0"/>
              </a:rPr>
              <a:t>Storm structure Tool</a:t>
            </a:r>
            <a:r>
              <a:rPr lang="en-US" sz="2400" b="1">
                <a:solidFill>
                  <a:srgbClr val="000090"/>
                </a:solidFill>
                <a:latin typeface="Calibri" charset="0"/>
                <a:cs typeface="Calibri" charset="0"/>
              </a:rPr>
              <a:t>: Degree of Organization</a:t>
            </a:r>
          </a:p>
          <a:p>
            <a:r>
              <a:rPr lang="en-US" sz="2000" b="1" i="1">
                <a:solidFill>
                  <a:srgbClr val="000090"/>
                </a:solidFill>
                <a:latin typeface="Calibri" charset="0"/>
                <a:cs typeface="Calibri" charset="0"/>
              </a:rPr>
              <a:t>The Automated Rotational Center Hurricane Eye Retrieval </a:t>
            </a:r>
            <a:r>
              <a:rPr lang="en-US" sz="2400" b="1" i="1">
                <a:solidFill>
                  <a:srgbClr val="000090"/>
                </a:solidFill>
                <a:latin typeface="Calibri" charset="0"/>
                <a:cs typeface="Calibri" charset="0"/>
              </a:rPr>
              <a:t>(ARCHER)</a:t>
            </a:r>
          </a:p>
        </p:txBody>
      </p:sp>
      <p:pic>
        <p:nvPicPr>
          <p:cNvPr id="51204" name="Picture 5" descr="HWRF-CRTM-D3_85GzH_20130909T000000.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4175" y="4541838"/>
            <a:ext cx="6591300" cy="231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5" name="TextBox 1"/>
          <p:cNvSpPr txBox="1">
            <a:spLocks noChangeArrowheads="1"/>
          </p:cNvSpPr>
          <p:nvPr/>
        </p:nvSpPr>
        <p:spPr bwMode="auto">
          <a:xfrm rot="-5400000">
            <a:off x="-512763" y="1682751"/>
            <a:ext cx="14636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2D5BB0"/>
                </a:solidFill>
              </a:rPr>
              <a:t>OBSERVED</a:t>
            </a:r>
          </a:p>
        </p:txBody>
      </p:sp>
      <p:sp>
        <p:nvSpPr>
          <p:cNvPr id="51206" name="TextBox 7"/>
          <p:cNvSpPr txBox="1">
            <a:spLocks noChangeArrowheads="1"/>
          </p:cNvSpPr>
          <p:nvPr/>
        </p:nvSpPr>
        <p:spPr bwMode="auto">
          <a:xfrm rot="-5400000">
            <a:off x="-551656" y="3579019"/>
            <a:ext cx="1544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C047AD"/>
                </a:solidFill>
              </a:rPr>
              <a:t>36h forecast</a:t>
            </a:r>
          </a:p>
        </p:txBody>
      </p:sp>
      <p:sp>
        <p:nvSpPr>
          <p:cNvPr id="51207" name="TextBox 8"/>
          <p:cNvSpPr txBox="1">
            <a:spLocks noChangeArrowheads="1"/>
          </p:cNvSpPr>
          <p:nvPr/>
        </p:nvSpPr>
        <p:spPr bwMode="auto">
          <a:xfrm rot="-5400000">
            <a:off x="-542925" y="5386388"/>
            <a:ext cx="15446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C047AD"/>
                </a:solidFill>
              </a:rPr>
              <a:t>60h forecast</a:t>
            </a:r>
          </a:p>
        </p:txBody>
      </p:sp>
      <p:sp>
        <p:nvSpPr>
          <p:cNvPr id="3" name="TextBox 2"/>
          <p:cNvSpPr txBox="1"/>
          <p:nvPr/>
        </p:nvSpPr>
        <p:spPr>
          <a:xfrm>
            <a:off x="6877050" y="885825"/>
            <a:ext cx="2266950" cy="5940425"/>
          </a:xfrm>
          <a:prstGeom prst="rect">
            <a:avLst/>
          </a:prstGeom>
          <a:solidFill>
            <a:schemeClr val="bg1">
              <a:lumMod val="95000"/>
            </a:schemeClr>
          </a:solidFill>
        </p:spPr>
        <p:txBody>
          <a:bodyPr>
            <a:spAutoFit/>
          </a:bodyPr>
          <a:lstStyle/>
          <a:p>
            <a:pPr marL="285750" indent="-285750">
              <a:spcAft>
                <a:spcPts val="1200"/>
              </a:spcAft>
              <a:buFont typeface="Arial"/>
              <a:buChar char="•"/>
              <a:defRPr/>
            </a:pPr>
            <a:r>
              <a:rPr lang="en-US" sz="1800" b="1" dirty="0">
                <a:solidFill>
                  <a:srgbClr val="2D5BB0"/>
                </a:solidFill>
              </a:rPr>
              <a:t>ARCHER scores suggest the model forecasts over-predicted the structure in this case.</a:t>
            </a:r>
          </a:p>
          <a:p>
            <a:pPr marL="285750" indent="-285750">
              <a:spcAft>
                <a:spcPts val="0"/>
              </a:spcAft>
              <a:buFont typeface="Arial"/>
              <a:buChar char="•"/>
              <a:defRPr/>
            </a:pPr>
            <a:r>
              <a:rPr lang="en-US" sz="1800" b="1" dirty="0">
                <a:solidFill>
                  <a:srgbClr val="2D5BB0"/>
                </a:solidFill>
              </a:rPr>
              <a:t>This conclusion is in agreement with the model-predicted intensity parameters:</a:t>
            </a:r>
          </a:p>
          <a:p>
            <a:pPr marL="285750" indent="-285750">
              <a:spcAft>
                <a:spcPts val="0"/>
              </a:spcAft>
              <a:buFontTx/>
              <a:buChar char="-"/>
              <a:defRPr/>
            </a:pPr>
            <a:r>
              <a:rPr lang="en-US" sz="1800" b="1" dirty="0">
                <a:solidFill>
                  <a:srgbClr val="2D5BB0"/>
                </a:solidFill>
              </a:rPr>
              <a:t>Observed:</a:t>
            </a:r>
          </a:p>
          <a:p>
            <a:pPr marL="742950" lvl="1" indent="-285750">
              <a:spcAft>
                <a:spcPts val="0"/>
              </a:spcAft>
              <a:buFontTx/>
              <a:buChar char="-"/>
              <a:defRPr/>
            </a:pPr>
            <a:r>
              <a:rPr lang="en-US" sz="1600" b="1" dirty="0" err="1">
                <a:solidFill>
                  <a:srgbClr val="2D5BB0"/>
                </a:solidFill>
                <a:latin typeface="Calibri"/>
                <a:cs typeface="Calibri"/>
              </a:rPr>
              <a:t>Vmax</a:t>
            </a:r>
            <a:r>
              <a:rPr lang="en-US" sz="1600" b="1" dirty="0">
                <a:solidFill>
                  <a:srgbClr val="2D5BB0"/>
                </a:solidFill>
                <a:latin typeface="Calibri"/>
                <a:cs typeface="Calibri"/>
              </a:rPr>
              <a:t> = 65kts</a:t>
            </a:r>
          </a:p>
          <a:p>
            <a:pPr marL="742950" lvl="1" indent="-285750">
              <a:spcAft>
                <a:spcPts val="0"/>
              </a:spcAft>
              <a:buFontTx/>
              <a:buChar char="-"/>
              <a:defRPr/>
            </a:pPr>
            <a:r>
              <a:rPr lang="en-US" sz="1600" b="1" dirty="0">
                <a:solidFill>
                  <a:srgbClr val="2D5BB0"/>
                </a:solidFill>
                <a:latin typeface="Calibri"/>
                <a:cs typeface="Calibri"/>
              </a:rPr>
              <a:t>MSLP = 989 </a:t>
            </a:r>
            <a:r>
              <a:rPr lang="en-US" sz="1600" b="1" dirty="0" err="1">
                <a:solidFill>
                  <a:srgbClr val="2D5BB0"/>
                </a:solidFill>
                <a:latin typeface="Calibri"/>
                <a:cs typeface="Calibri"/>
              </a:rPr>
              <a:t>mb</a:t>
            </a:r>
            <a:endParaRPr lang="en-US" sz="1600" b="1" dirty="0">
              <a:solidFill>
                <a:srgbClr val="2D5BB0"/>
              </a:solidFill>
              <a:latin typeface="Calibri"/>
              <a:cs typeface="Calibri"/>
            </a:endParaRPr>
          </a:p>
          <a:p>
            <a:pPr marL="285750" indent="-285750">
              <a:spcAft>
                <a:spcPts val="0"/>
              </a:spcAft>
              <a:buFontTx/>
              <a:buChar char="-"/>
              <a:defRPr/>
            </a:pPr>
            <a:r>
              <a:rPr lang="en-US" sz="1800" b="1" dirty="0">
                <a:solidFill>
                  <a:srgbClr val="C047AD"/>
                </a:solidFill>
              </a:rPr>
              <a:t>36h forecast</a:t>
            </a:r>
          </a:p>
          <a:p>
            <a:pPr marL="742950" lvl="1" indent="-285750">
              <a:spcAft>
                <a:spcPts val="0"/>
              </a:spcAft>
              <a:buFontTx/>
              <a:buChar char="-"/>
              <a:defRPr/>
            </a:pPr>
            <a:r>
              <a:rPr lang="en-US" sz="1600" b="1" dirty="0" err="1">
                <a:solidFill>
                  <a:srgbClr val="C047AD"/>
                </a:solidFill>
                <a:latin typeface="Calibri"/>
                <a:cs typeface="Calibri"/>
              </a:rPr>
              <a:t>Vmax</a:t>
            </a:r>
            <a:r>
              <a:rPr lang="en-US" sz="1600" b="1" dirty="0">
                <a:solidFill>
                  <a:srgbClr val="C047AD"/>
                </a:solidFill>
                <a:latin typeface="Calibri"/>
                <a:cs typeface="Calibri"/>
              </a:rPr>
              <a:t> = 72 </a:t>
            </a:r>
            <a:r>
              <a:rPr lang="en-US" sz="1600" b="1" dirty="0" err="1">
                <a:solidFill>
                  <a:srgbClr val="C047AD"/>
                </a:solidFill>
                <a:latin typeface="Calibri"/>
                <a:cs typeface="Calibri"/>
              </a:rPr>
              <a:t>kts</a:t>
            </a:r>
            <a:endParaRPr lang="en-US" sz="1600" b="1" dirty="0">
              <a:solidFill>
                <a:srgbClr val="C047AD"/>
              </a:solidFill>
              <a:latin typeface="Calibri"/>
              <a:cs typeface="Calibri"/>
            </a:endParaRPr>
          </a:p>
          <a:p>
            <a:pPr marL="742950" lvl="1" indent="-285750">
              <a:spcAft>
                <a:spcPts val="0"/>
              </a:spcAft>
              <a:buFontTx/>
              <a:buChar char="-"/>
              <a:defRPr/>
            </a:pPr>
            <a:r>
              <a:rPr lang="en-US" sz="1600" b="1" dirty="0">
                <a:solidFill>
                  <a:srgbClr val="C047AD"/>
                </a:solidFill>
                <a:latin typeface="Calibri"/>
                <a:cs typeface="Calibri"/>
              </a:rPr>
              <a:t>MSLP = 977mb</a:t>
            </a:r>
          </a:p>
          <a:p>
            <a:pPr marL="285750" indent="-285750">
              <a:spcAft>
                <a:spcPts val="0"/>
              </a:spcAft>
              <a:buFontTx/>
              <a:buChar char="-"/>
              <a:defRPr/>
            </a:pPr>
            <a:r>
              <a:rPr lang="en-US" sz="1800" b="1" dirty="0">
                <a:solidFill>
                  <a:srgbClr val="C047AD"/>
                </a:solidFill>
              </a:rPr>
              <a:t>60h forecast</a:t>
            </a:r>
          </a:p>
          <a:p>
            <a:pPr marL="742950" lvl="1" indent="-285750">
              <a:spcAft>
                <a:spcPts val="0"/>
              </a:spcAft>
              <a:buFontTx/>
              <a:buChar char="-"/>
              <a:defRPr/>
            </a:pPr>
            <a:r>
              <a:rPr lang="en-US" sz="1600" b="1" dirty="0" err="1">
                <a:solidFill>
                  <a:srgbClr val="C047AD"/>
                </a:solidFill>
                <a:latin typeface="Calibri"/>
                <a:cs typeface="Calibri"/>
              </a:rPr>
              <a:t>Vmax</a:t>
            </a:r>
            <a:r>
              <a:rPr lang="en-US" sz="1600" b="1" dirty="0">
                <a:solidFill>
                  <a:srgbClr val="C047AD"/>
                </a:solidFill>
                <a:latin typeface="Calibri"/>
                <a:cs typeface="Calibri"/>
              </a:rPr>
              <a:t> = 83 </a:t>
            </a:r>
            <a:r>
              <a:rPr lang="en-US" sz="1600" b="1" dirty="0" err="1">
                <a:solidFill>
                  <a:srgbClr val="C047AD"/>
                </a:solidFill>
                <a:latin typeface="Calibri"/>
                <a:cs typeface="Calibri"/>
              </a:rPr>
              <a:t>kts</a:t>
            </a:r>
            <a:endParaRPr lang="en-US" sz="1600" b="1" dirty="0">
              <a:solidFill>
                <a:srgbClr val="C047AD"/>
              </a:solidFill>
              <a:latin typeface="Calibri"/>
              <a:cs typeface="Calibri"/>
            </a:endParaRPr>
          </a:p>
          <a:p>
            <a:pPr marL="742950" lvl="1" indent="-285750">
              <a:spcAft>
                <a:spcPts val="0"/>
              </a:spcAft>
              <a:buFontTx/>
              <a:buChar char="-"/>
              <a:defRPr/>
            </a:pPr>
            <a:r>
              <a:rPr lang="en-US" sz="1600" b="1" dirty="0">
                <a:solidFill>
                  <a:srgbClr val="C047AD"/>
                </a:solidFill>
                <a:latin typeface="Calibri"/>
                <a:cs typeface="Calibri"/>
              </a:rPr>
              <a:t>MSLP = 971mb</a:t>
            </a:r>
          </a:p>
        </p:txBody>
      </p:sp>
      <p:sp>
        <p:nvSpPr>
          <p:cNvPr id="11" name="Oval 10"/>
          <p:cNvSpPr/>
          <p:nvPr/>
        </p:nvSpPr>
        <p:spPr>
          <a:xfrm>
            <a:off x="2763838" y="1001713"/>
            <a:ext cx="1698625" cy="187325"/>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 name="Oval 11"/>
          <p:cNvSpPr/>
          <p:nvPr/>
        </p:nvSpPr>
        <p:spPr>
          <a:xfrm>
            <a:off x="2800350" y="2879725"/>
            <a:ext cx="1698625" cy="188913"/>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 name="Oval 12"/>
          <p:cNvSpPr/>
          <p:nvPr/>
        </p:nvSpPr>
        <p:spPr>
          <a:xfrm>
            <a:off x="2790825" y="4651375"/>
            <a:ext cx="1698625" cy="187325"/>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ChangeArrowheads="1"/>
          </p:cNvSpPr>
          <p:nvPr/>
        </p:nvSpPr>
        <p:spPr bwMode="auto">
          <a:xfrm>
            <a:off x="857250" y="46038"/>
            <a:ext cx="82867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b="1" u="sng">
                <a:solidFill>
                  <a:srgbClr val="000090"/>
                </a:solidFill>
                <a:latin typeface="Calibri" charset="0"/>
                <a:cs typeface="Calibri" charset="0"/>
              </a:rPr>
              <a:t>Statistical Tool</a:t>
            </a:r>
            <a:r>
              <a:rPr lang="en-US" sz="2400" b="1">
                <a:solidFill>
                  <a:srgbClr val="000090"/>
                </a:solidFill>
                <a:latin typeface="Calibri" charset="0"/>
                <a:cs typeface="Calibri" charset="0"/>
              </a:rPr>
              <a:t>: </a:t>
            </a:r>
            <a:r>
              <a:rPr lang="en-US" sz="2400" b="1" i="1">
                <a:solidFill>
                  <a:srgbClr val="000090"/>
                </a:solidFill>
                <a:latin typeface="Calibri" charset="0"/>
                <a:cs typeface="Calibri" charset="0"/>
              </a:rPr>
              <a:t>Joint Distribution of Brightness Temperatures</a:t>
            </a:r>
          </a:p>
          <a:p>
            <a:r>
              <a:rPr lang="en-US" sz="2400" b="1">
                <a:solidFill>
                  <a:srgbClr val="000090"/>
                </a:solidFill>
                <a:latin typeface="Calibri" charset="0"/>
                <a:cs typeface="Calibri" charset="0"/>
              </a:rPr>
              <a:t>Example: The Joint PDF of 37GHz and 85GHz TBs; Humberto</a:t>
            </a:r>
          </a:p>
        </p:txBody>
      </p:sp>
      <p:sp>
        <p:nvSpPr>
          <p:cNvPr id="52226" name="Picture 1"/>
          <p:cNvSpPr>
            <a:spLocks noChangeAspect="1"/>
          </p:cNvSpPr>
          <p:nvPr/>
        </p:nvSpPr>
        <p:spPr bwMode="auto">
          <a:xfrm>
            <a:off x="0" y="960438"/>
            <a:ext cx="4427538" cy="288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pic>
        <p:nvPicPr>
          <p:cNvPr id="52227" name="Picture 2" descr="201309110942_ssmis-BT_37Hvs85H.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092575"/>
            <a:ext cx="3225800" cy="276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8" name="Content Placeholder 25"/>
          <p:cNvSpPr txBox="1">
            <a:spLocks/>
          </p:cNvSpPr>
          <p:nvPr/>
        </p:nvSpPr>
        <p:spPr bwMode="auto">
          <a:xfrm>
            <a:off x="4376738" y="852488"/>
            <a:ext cx="4767262"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defTabSz="457200" eaLnBrk="0" hangingPunct="0">
              <a:defRPr sz="1000">
                <a:solidFill>
                  <a:schemeClr val="tx1"/>
                </a:solidFill>
                <a:latin typeface="Arial" charset="0"/>
                <a:ea typeface="ＭＳ Ｐゴシック" charset="0"/>
                <a:cs typeface="ＭＳ Ｐゴシック" charset="0"/>
              </a:defRPr>
            </a:lvl1pPr>
            <a:lvl2pPr marL="742950" indent="-285750" defTabSz="457200" eaLnBrk="0" hangingPunct="0">
              <a:defRPr sz="1000">
                <a:solidFill>
                  <a:schemeClr val="tx1"/>
                </a:solidFill>
                <a:latin typeface="Arial" charset="0"/>
                <a:ea typeface="ＭＳ Ｐゴシック" charset="0"/>
              </a:defRPr>
            </a:lvl2pPr>
            <a:lvl3pPr marL="1143000" indent="-228600" defTabSz="457200" eaLnBrk="0" hangingPunct="0">
              <a:defRPr sz="1000">
                <a:solidFill>
                  <a:schemeClr val="tx1"/>
                </a:solidFill>
                <a:latin typeface="Arial" charset="0"/>
                <a:ea typeface="ＭＳ Ｐゴシック" charset="0"/>
              </a:defRPr>
            </a:lvl3pPr>
            <a:lvl4pPr marL="1600200" indent="-228600" defTabSz="457200" eaLnBrk="0" hangingPunct="0">
              <a:defRPr sz="1000">
                <a:solidFill>
                  <a:schemeClr val="tx1"/>
                </a:solidFill>
                <a:latin typeface="Arial" charset="0"/>
                <a:ea typeface="ＭＳ Ｐゴシック" charset="0"/>
              </a:defRPr>
            </a:lvl4pPr>
            <a:lvl5pPr marL="2057400" indent="-228600" defTabSz="4572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spcBef>
                <a:spcPct val="20000"/>
              </a:spcBef>
              <a:buFont typeface="Arial" charset="0"/>
              <a:buChar char="•"/>
            </a:pPr>
            <a:r>
              <a:rPr lang="en-US" sz="2000" b="1">
                <a:solidFill>
                  <a:srgbClr val="3466C0"/>
                </a:solidFill>
                <a:latin typeface="Calibri" charset="0"/>
              </a:rPr>
              <a:t>The statistical relationship between the 37 GHz TBs and the 85 GHz TB presents information on the vertical structure of the storm</a:t>
            </a:r>
          </a:p>
          <a:p>
            <a:pPr eaLnBrk="1" hangingPunct="1">
              <a:spcBef>
                <a:spcPct val="20000"/>
              </a:spcBef>
              <a:buFont typeface="Arial" charset="0"/>
              <a:buChar char="•"/>
            </a:pPr>
            <a:r>
              <a:rPr lang="en-US" sz="2000" b="1">
                <a:solidFill>
                  <a:srgbClr val="C047AD"/>
                </a:solidFill>
                <a:latin typeface="Calibri" charset="0"/>
              </a:rPr>
              <a:t>The vertical branch indicates too much scattering of radiation by the frozen precipitation</a:t>
            </a:r>
          </a:p>
          <a:p>
            <a:pPr eaLnBrk="1" hangingPunct="1">
              <a:spcBef>
                <a:spcPct val="20000"/>
              </a:spcBef>
              <a:buFont typeface="Arial" charset="0"/>
              <a:buChar char="•"/>
            </a:pPr>
            <a:r>
              <a:rPr lang="en-US" sz="2000" b="1">
                <a:solidFill>
                  <a:srgbClr val="C047AD"/>
                </a:solidFill>
                <a:latin typeface="Calibri" charset="0"/>
              </a:rPr>
              <a:t>Question: Is the ice too much or is its forward modeling inaccurate?</a:t>
            </a:r>
          </a:p>
          <a:p>
            <a:pPr lvl="1" eaLnBrk="1" hangingPunct="1">
              <a:spcBef>
                <a:spcPct val="20000"/>
              </a:spcBef>
              <a:buFont typeface="Arial" charset="0"/>
              <a:buChar char="•"/>
            </a:pPr>
            <a:r>
              <a:rPr lang="en-US" sz="2000" b="1">
                <a:solidFill>
                  <a:srgbClr val="C047AD"/>
                </a:solidFill>
                <a:latin typeface="Calibri" charset="0"/>
              </a:rPr>
              <a:t>Need to consider the resolution!</a:t>
            </a:r>
          </a:p>
          <a:p>
            <a:pPr eaLnBrk="1" hangingPunct="1">
              <a:spcBef>
                <a:spcPct val="20000"/>
              </a:spcBef>
              <a:buFont typeface="Arial" charset="0"/>
              <a:buChar char="•"/>
            </a:pPr>
            <a:endParaRPr lang="en-US" sz="2400" b="1">
              <a:solidFill>
                <a:srgbClr val="DCE6F2"/>
              </a:solidFill>
              <a:latin typeface="Calibri" charset="0"/>
            </a:endParaRPr>
          </a:p>
        </p:txBody>
      </p:sp>
      <p:pic>
        <p:nvPicPr>
          <p:cNvPr id="52229" name="Picture 2" descr="20130911-60hrForeCast_HWRF-CRTM-D3-BT_37HzHvs85GzH.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52788" y="4103688"/>
            <a:ext cx="3214687" cy="275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0" name="TextBox 4"/>
          <p:cNvSpPr txBox="1">
            <a:spLocks noChangeArrowheads="1"/>
          </p:cNvSpPr>
          <p:nvPr/>
        </p:nvSpPr>
        <p:spPr bwMode="auto">
          <a:xfrm>
            <a:off x="547688" y="6229350"/>
            <a:ext cx="20796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algn="r" eaLnBrk="1" hangingPunct="1"/>
            <a:r>
              <a:rPr lang="en-US" sz="1400" b="1">
                <a:solidFill>
                  <a:srgbClr val="2D5BB0"/>
                </a:solidFill>
              </a:rPr>
              <a:t>Observations</a:t>
            </a:r>
            <a:r>
              <a:rPr lang="en-US" sz="1400" b="1"/>
              <a:t> </a:t>
            </a:r>
          </a:p>
        </p:txBody>
      </p:sp>
      <p:pic>
        <p:nvPicPr>
          <p:cNvPr id="52231" name="Picture 2" descr="20130911-36hrForeCast_HWRF-CRTM-D3-BT_37HzHvs85GzH.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29313" y="4103688"/>
            <a:ext cx="3214687" cy="275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2" name="TextBox 4"/>
          <p:cNvSpPr txBox="1">
            <a:spLocks noChangeArrowheads="1"/>
          </p:cNvSpPr>
          <p:nvPr/>
        </p:nvSpPr>
        <p:spPr bwMode="auto">
          <a:xfrm>
            <a:off x="3810000" y="6089650"/>
            <a:ext cx="20812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algn="r" eaLnBrk="1" hangingPunct="1"/>
            <a:r>
              <a:rPr lang="en-US" sz="1400" b="1">
                <a:solidFill>
                  <a:srgbClr val="C047AD"/>
                </a:solidFill>
              </a:rPr>
              <a:t>60h forecast</a:t>
            </a:r>
          </a:p>
          <a:p>
            <a:pPr algn="r" eaLnBrk="1" hangingPunct="1"/>
            <a:r>
              <a:rPr lang="en-US" sz="1400" b="1">
                <a:solidFill>
                  <a:srgbClr val="C047AD"/>
                </a:solidFill>
              </a:rPr>
              <a:t>At model resolution </a:t>
            </a:r>
          </a:p>
        </p:txBody>
      </p:sp>
      <p:sp>
        <p:nvSpPr>
          <p:cNvPr id="52233" name="TextBox 4"/>
          <p:cNvSpPr txBox="1">
            <a:spLocks noChangeArrowheads="1"/>
          </p:cNvSpPr>
          <p:nvPr/>
        </p:nvSpPr>
        <p:spPr bwMode="auto">
          <a:xfrm>
            <a:off x="6484938" y="6089650"/>
            <a:ext cx="20812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algn="r" eaLnBrk="1" hangingPunct="1"/>
            <a:r>
              <a:rPr lang="en-US" sz="1400" b="1">
                <a:solidFill>
                  <a:srgbClr val="C047AD"/>
                </a:solidFill>
              </a:rPr>
              <a:t>36h forecast</a:t>
            </a:r>
          </a:p>
          <a:p>
            <a:pPr algn="r" eaLnBrk="1" hangingPunct="1"/>
            <a:r>
              <a:rPr lang="en-US" sz="1400" b="1">
                <a:solidFill>
                  <a:srgbClr val="C047AD"/>
                </a:solidFill>
              </a:rPr>
              <a:t>At model resolution </a:t>
            </a:r>
          </a:p>
        </p:txBody>
      </p:sp>
      <p:pic>
        <p:nvPicPr>
          <p:cNvPr id="52234"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957263"/>
            <a:ext cx="4427538" cy="288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43"/>
          <p:cNvSpPr>
            <a:spLocks noGrp="1"/>
          </p:cNvSpPr>
          <p:nvPr>
            <p:ph type="title"/>
          </p:nvPr>
        </p:nvSpPr>
        <p:spPr bwMode="auto">
          <a:xfrm>
            <a:off x="527050" y="0"/>
            <a:ext cx="8229600" cy="246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Calibri" charset="0"/>
                <a:ea typeface="ＭＳ Ｐゴシック" charset="0"/>
                <a:cs typeface="Calibri" charset="0"/>
              </a:rPr>
              <a:t>Joint Distribution</a:t>
            </a:r>
            <a:r>
              <a:rPr lang="en-US">
                <a:latin typeface="Geneva" charset="0"/>
                <a:ea typeface="ＭＳ Ｐゴシック" charset="0"/>
                <a:cs typeface="ＭＳ Ｐゴシック" charset="0"/>
              </a:rPr>
              <a:t> </a:t>
            </a:r>
            <a:r>
              <a:rPr lang="en-US" sz="2400">
                <a:latin typeface="Calibri" charset="0"/>
                <a:ea typeface="ＭＳ Ｐゴシック" charset="0"/>
                <a:cs typeface="Calibri" charset="0"/>
              </a:rPr>
              <a:t>(37H vs 85H) </a:t>
            </a:r>
            <a:r>
              <a:rPr lang="en-US" sz="2400" i="1">
                <a:latin typeface="Calibri" charset="0"/>
                <a:ea typeface="ＭＳ Ｐゴシック" charset="0"/>
                <a:cs typeface="Calibri" charset="0"/>
              </a:rPr>
              <a:t>– Impact of Resolution</a:t>
            </a:r>
          </a:p>
        </p:txBody>
      </p:sp>
      <p:sp>
        <p:nvSpPr>
          <p:cNvPr id="53250" name="TextBox 56"/>
          <p:cNvSpPr txBox="1">
            <a:spLocks noChangeArrowheads="1"/>
          </p:cNvSpPr>
          <p:nvPr/>
        </p:nvSpPr>
        <p:spPr bwMode="auto">
          <a:xfrm rot="-5400000">
            <a:off x="8271669" y="3258344"/>
            <a:ext cx="13255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t>TMI res</a:t>
            </a:r>
          </a:p>
        </p:txBody>
      </p:sp>
      <p:sp>
        <p:nvSpPr>
          <p:cNvPr id="53251" name="TextBox 57"/>
          <p:cNvSpPr txBox="1">
            <a:spLocks noChangeArrowheads="1"/>
          </p:cNvSpPr>
          <p:nvPr/>
        </p:nvSpPr>
        <p:spPr bwMode="auto">
          <a:xfrm rot="-5400000">
            <a:off x="8057356" y="1526382"/>
            <a:ext cx="1735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t>WRF res.</a:t>
            </a:r>
          </a:p>
        </p:txBody>
      </p:sp>
      <p:sp>
        <p:nvSpPr>
          <p:cNvPr id="59" name="TextBox 58"/>
          <p:cNvSpPr txBox="1"/>
          <p:nvPr/>
        </p:nvSpPr>
        <p:spPr>
          <a:xfrm>
            <a:off x="1563688" y="474663"/>
            <a:ext cx="1368425" cy="338137"/>
          </a:xfrm>
          <a:prstGeom prst="rect">
            <a:avLst/>
          </a:prstGeom>
          <a:noFill/>
        </p:spPr>
        <p:txBody>
          <a:bodyPr wrap="none">
            <a:spAutoFit/>
          </a:bodyPr>
          <a:lstStyle/>
          <a:p>
            <a:pPr>
              <a:defRPr/>
            </a:pPr>
            <a:r>
              <a:rPr lang="en-US" sz="1600" b="1" dirty="0">
                <a:solidFill>
                  <a:srgbClr val="FF0000"/>
                </a:solidFill>
                <a:latin typeface="+mj-lt"/>
              </a:rPr>
              <a:t>M3</a:t>
            </a:r>
            <a:r>
              <a:rPr lang="en-US" sz="1600" b="1" dirty="0">
                <a:solidFill>
                  <a:srgbClr val="000000"/>
                </a:solidFill>
                <a:latin typeface="+mj-lt"/>
              </a:rPr>
              <a:t>-500.08.04</a:t>
            </a:r>
          </a:p>
        </p:txBody>
      </p:sp>
      <p:sp>
        <p:nvSpPr>
          <p:cNvPr id="60" name="TextBox 59"/>
          <p:cNvSpPr txBox="1"/>
          <p:nvPr/>
        </p:nvSpPr>
        <p:spPr>
          <a:xfrm>
            <a:off x="4519613" y="474663"/>
            <a:ext cx="1368425" cy="338137"/>
          </a:xfrm>
          <a:prstGeom prst="rect">
            <a:avLst/>
          </a:prstGeom>
          <a:noFill/>
        </p:spPr>
        <p:txBody>
          <a:bodyPr wrap="none">
            <a:spAutoFit/>
          </a:bodyPr>
          <a:lstStyle/>
          <a:p>
            <a:pPr>
              <a:defRPr/>
            </a:pPr>
            <a:r>
              <a:rPr lang="en-US" sz="1600" b="1" dirty="0">
                <a:solidFill>
                  <a:srgbClr val="000000"/>
                </a:solidFill>
                <a:latin typeface="+mj-lt"/>
              </a:rPr>
              <a:t>M6-500.08.04</a:t>
            </a:r>
          </a:p>
        </p:txBody>
      </p:sp>
      <p:sp>
        <p:nvSpPr>
          <p:cNvPr id="61" name="TextBox 60"/>
          <p:cNvSpPr txBox="1"/>
          <p:nvPr/>
        </p:nvSpPr>
        <p:spPr>
          <a:xfrm>
            <a:off x="7321550" y="474663"/>
            <a:ext cx="1368425" cy="338137"/>
          </a:xfrm>
          <a:prstGeom prst="rect">
            <a:avLst/>
          </a:prstGeom>
          <a:noFill/>
        </p:spPr>
        <p:txBody>
          <a:bodyPr wrap="none">
            <a:spAutoFit/>
          </a:bodyPr>
          <a:lstStyle/>
          <a:p>
            <a:pPr>
              <a:defRPr/>
            </a:pPr>
            <a:r>
              <a:rPr lang="en-US" sz="1600" b="1" dirty="0">
                <a:solidFill>
                  <a:srgbClr val="000000"/>
                </a:solidFill>
                <a:latin typeface="+mj-lt"/>
              </a:rPr>
              <a:t>M6-300.80.40</a:t>
            </a:r>
          </a:p>
        </p:txBody>
      </p:sp>
      <p:sp>
        <p:nvSpPr>
          <p:cNvPr id="53255" name="TextBox 47"/>
          <p:cNvSpPr txBox="1">
            <a:spLocks noChangeArrowheads="1"/>
          </p:cNvSpPr>
          <p:nvPr/>
        </p:nvSpPr>
        <p:spPr bwMode="auto">
          <a:xfrm>
            <a:off x="3979863" y="4148138"/>
            <a:ext cx="14605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a:t>TMI – all data</a:t>
            </a:r>
          </a:p>
        </p:txBody>
      </p:sp>
      <p:sp>
        <p:nvSpPr>
          <p:cNvPr id="53256" name="TextBox 48"/>
          <p:cNvSpPr txBox="1">
            <a:spLocks noChangeArrowheads="1"/>
          </p:cNvSpPr>
          <p:nvPr/>
        </p:nvSpPr>
        <p:spPr bwMode="auto">
          <a:xfrm>
            <a:off x="6650038" y="4148138"/>
            <a:ext cx="21526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a:t>TMI – restricted data</a:t>
            </a:r>
          </a:p>
        </p:txBody>
      </p:sp>
      <p:pic>
        <p:nvPicPr>
          <p:cNvPr id="53257" name="Content Placeholder 31" descr="CFD_RITA_WRFWRF_2005-09-22_1500_TB_37H_TB_85H_MP3500.08.04_.jpg"/>
          <p:cNvPicPr>
            <a:picLocks noGrp="1" noChangeAspect="1"/>
          </p:cNvPicPr>
          <p:nvPr>
            <p:ph sz="half" idx="29"/>
          </p:nvPr>
        </p:nvPicPr>
        <p:blipFill>
          <a:blip r:embed="rId2">
            <a:extLst>
              <a:ext uri="{28A0092B-C50C-407E-A947-70E740481C1C}">
                <a14:useLocalDpi xmlns:a14="http://schemas.microsoft.com/office/drawing/2010/main" val="0"/>
              </a:ext>
            </a:extLst>
          </a:blip>
          <a:srcRect t="-27646" b="-27646"/>
          <a:stretch>
            <a:fillRect/>
          </a:stretch>
        </p:blipFill>
        <p:spPr>
          <a:xfrm>
            <a:off x="6350" y="344488"/>
            <a:ext cx="2998788" cy="2849562"/>
          </a:xfrm>
        </p:spPr>
      </p:pic>
      <p:pic>
        <p:nvPicPr>
          <p:cNvPr id="53258" name="Content Placeholder 33" descr="CFD_RITA_WRFWRF_2005-09-22_1500_TB_37H_TB_85H_MP6500.08.04_.jpg"/>
          <p:cNvPicPr>
            <a:picLocks noGrp="1" noChangeAspect="1"/>
          </p:cNvPicPr>
          <p:nvPr>
            <p:ph sz="half" idx="30"/>
          </p:nvPr>
        </p:nvPicPr>
        <p:blipFill>
          <a:blip r:embed="rId3">
            <a:extLst>
              <a:ext uri="{28A0092B-C50C-407E-A947-70E740481C1C}">
                <a14:useLocalDpi xmlns:a14="http://schemas.microsoft.com/office/drawing/2010/main" val="0"/>
              </a:ext>
            </a:extLst>
          </a:blip>
          <a:srcRect t="-27646" b="-27646"/>
          <a:stretch>
            <a:fillRect/>
          </a:stretch>
        </p:blipFill>
        <p:spPr>
          <a:xfrm>
            <a:off x="2862263" y="344488"/>
            <a:ext cx="2998787" cy="2849562"/>
          </a:xfrm>
        </p:spPr>
      </p:pic>
      <p:pic>
        <p:nvPicPr>
          <p:cNvPr id="53259" name="Content Placeholder 40" descr="CFD_RITA_TMITMI_20050922_15_TB_37H_TB_85H__.jpg"/>
          <p:cNvPicPr>
            <a:picLocks noGrp="1" noChangeAspect="1"/>
          </p:cNvPicPr>
          <p:nvPr>
            <p:ph sz="half" idx="27"/>
          </p:nvPr>
        </p:nvPicPr>
        <p:blipFill>
          <a:blip r:embed="rId4">
            <a:extLst>
              <a:ext uri="{28A0092B-C50C-407E-A947-70E740481C1C}">
                <a14:useLocalDpi xmlns:a14="http://schemas.microsoft.com/office/drawing/2010/main" val="0"/>
              </a:ext>
            </a:extLst>
          </a:blip>
          <a:srcRect t="-27646" b="-27646"/>
          <a:stretch>
            <a:fillRect/>
          </a:stretch>
        </p:blipFill>
        <p:spPr>
          <a:xfrm>
            <a:off x="2862263" y="4225925"/>
            <a:ext cx="2998787" cy="2851150"/>
          </a:xfrm>
        </p:spPr>
      </p:pic>
      <p:pic>
        <p:nvPicPr>
          <p:cNvPr id="53260" name="Content Placeholder 39" descr="CFD_RITA_WRFWRF_TMI_2005-09-22_1500_TB_37H_TB_85H_MP6300.80.40_.jpg"/>
          <p:cNvPicPr>
            <a:picLocks noGrp="1" noChangeAspect="1"/>
          </p:cNvPicPr>
          <p:nvPr>
            <p:ph sz="half" idx="34"/>
          </p:nvPr>
        </p:nvPicPr>
        <p:blipFill>
          <a:blip r:embed="rId5">
            <a:extLst>
              <a:ext uri="{28A0092B-C50C-407E-A947-70E740481C1C}">
                <a14:useLocalDpi xmlns:a14="http://schemas.microsoft.com/office/drawing/2010/main" val="0"/>
              </a:ext>
            </a:extLst>
          </a:blip>
          <a:srcRect t="-27646" b="-27646"/>
          <a:stretch>
            <a:fillRect/>
          </a:stretch>
        </p:blipFill>
        <p:spPr>
          <a:xfrm>
            <a:off x="5718175" y="2147888"/>
            <a:ext cx="2998788" cy="2849562"/>
          </a:xfrm>
        </p:spPr>
      </p:pic>
      <p:pic>
        <p:nvPicPr>
          <p:cNvPr id="53261" name="Content Placeholder 37" descr="CFD_RITA_WRFWRF_2005-09-22_1500_TB_37H_TB_85H_MP6300.80.40_.jpg"/>
          <p:cNvPicPr>
            <a:picLocks noGrp="1" noChangeAspect="1"/>
          </p:cNvPicPr>
          <p:nvPr>
            <p:ph sz="half" idx="31"/>
          </p:nvPr>
        </p:nvPicPr>
        <p:blipFill>
          <a:blip r:embed="rId6">
            <a:extLst>
              <a:ext uri="{28A0092B-C50C-407E-A947-70E740481C1C}">
                <a14:useLocalDpi xmlns:a14="http://schemas.microsoft.com/office/drawing/2010/main" val="0"/>
              </a:ext>
            </a:extLst>
          </a:blip>
          <a:srcRect t="-27646" b="-27646"/>
          <a:stretch>
            <a:fillRect/>
          </a:stretch>
        </p:blipFill>
        <p:spPr>
          <a:xfrm>
            <a:off x="5718175" y="344488"/>
            <a:ext cx="2998788" cy="2849562"/>
          </a:xfrm>
        </p:spPr>
      </p:pic>
      <p:pic>
        <p:nvPicPr>
          <p:cNvPr id="53262" name="Content Placeholder 49" descr="CFD_RITA_TMITMI_20050922_15_TB_37H_TB_85H__.jpg"/>
          <p:cNvPicPr>
            <a:picLocks noGrp="1" noChangeAspect="1"/>
          </p:cNvPicPr>
          <p:nvPr>
            <p:ph sz="half" idx="28"/>
          </p:nvPr>
        </p:nvPicPr>
        <p:blipFill>
          <a:blip r:embed="rId7">
            <a:extLst>
              <a:ext uri="{28A0092B-C50C-407E-A947-70E740481C1C}">
                <a14:useLocalDpi xmlns:a14="http://schemas.microsoft.com/office/drawing/2010/main" val="0"/>
              </a:ext>
            </a:extLst>
          </a:blip>
          <a:srcRect t="-27646" b="-27646"/>
          <a:stretch>
            <a:fillRect/>
          </a:stretch>
        </p:blipFill>
        <p:spPr>
          <a:xfrm>
            <a:off x="5718175" y="4225925"/>
            <a:ext cx="2998788" cy="2851150"/>
          </a:xfrm>
        </p:spPr>
      </p:pic>
      <p:pic>
        <p:nvPicPr>
          <p:cNvPr id="53263" name="Content Placeholder 32" descr="CFD_RITA_WRFWRF_TMI_2005-09-22_1500_TB_37H_TB_85H_MP3500.08.04_.jpg"/>
          <p:cNvPicPr>
            <a:picLocks noGrp="1" noChangeAspect="1"/>
          </p:cNvPicPr>
          <p:nvPr>
            <p:ph sz="half" idx="32"/>
          </p:nvPr>
        </p:nvPicPr>
        <p:blipFill>
          <a:blip r:embed="rId8">
            <a:extLst>
              <a:ext uri="{28A0092B-C50C-407E-A947-70E740481C1C}">
                <a14:useLocalDpi xmlns:a14="http://schemas.microsoft.com/office/drawing/2010/main" val="0"/>
              </a:ext>
            </a:extLst>
          </a:blip>
          <a:srcRect t="-27646" b="-27646"/>
          <a:stretch>
            <a:fillRect/>
          </a:stretch>
        </p:blipFill>
        <p:spPr>
          <a:xfrm>
            <a:off x="6350" y="2147888"/>
            <a:ext cx="2998788" cy="2849562"/>
          </a:xfrm>
        </p:spPr>
      </p:pic>
      <p:pic>
        <p:nvPicPr>
          <p:cNvPr id="53264" name="Content Placeholder 36" descr="CFD_RITA_WRFWRF_TMI_2005-09-22_1500_TB_37H_TB_85H_MP6500.08.04_.jpg"/>
          <p:cNvPicPr>
            <a:picLocks noGrp="1" noChangeAspect="1"/>
          </p:cNvPicPr>
          <p:nvPr>
            <p:ph sz="half" idx="33"/>
          </p:nvPr>
        </p:nvPicPr>
        <p:blipFill>
          <a:blip r:embed="rId9">
            <a:extLst>
              <a:ext uri="{28A0092B-C50C-407E-A947-70E740481C1C}">
                <a14:useLocalDpi xmlns:a14="http://schemas.microsoft.com/office/drawing/2010/main" val="0"/>
              </a:ext>
            </a:extLst>
          </a:blip>
          <a:srcRect t="-27646" b="-27646"/>
          <a:stretch>
            <a:fillRect/>
          </a:stretch>
        </p:blipFill>
        <p:spPr>
          <a:xfrm>
            <a:off x="2862263" y="2147888"/>
            <a:ext cx="2998787" cy="2849562"/>
          </a:xfrm>
        </p:spPr>
      </p:pic>
      <p:sp>
        <p:nvSpPr>
          <p:cNvPr id="53265" name="TextBox 18"/>
          <p:cNvSpPr txBox="1">
            <a:spLocks noChangeArrowheads="1"/>
          </p:cNvSpPr>
          <p:nvPr/>
        </p:nvSpPr>
        <p:spPr bwMode="auto">
          <a:xfrm rot="-5400000">
            <a:off x="8043862" y="5213351"/>
            <a:ext cx="18002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t>TMI obs.</a:t>
            </a:r>
          </a:p>
        </p:txBody>
      </p:sp>
      <p:sp>
        <p:nvSpPr>
          <p:cNvPr id="2" name="Oval 1"/>
          <p:cNvSpPr/>
          <p:nvPr/>
        </p:nvSpPr>
        <p:spPr>
          <a:xfrm rot="19140085">
            <a:off x="3646488" y="3736975"/>
            <a:ext cx="785812" cy="574675"/>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 name="Oval 20"/>
          <p:cNvSpPr/>
          <p:nvPr/>
        </p:nvSpPr>
        <p:spPr>
          <a:xfrm rot="19140085">
            <a:off x="6986588" y="3752850"/>
            <a:ext cx="785812" cy="574675"/>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3268" name="TextBox 2"/>
          <p:cNvSpPr txBox="1">
            <a:spLocks noChangeArrowheads="1"/>
          </p:cNvSpPr>
          <p:nvPr/>
        </p:nvSpPr>
        <p:spPr bwMode="auto">
          <a:xfrm>
            <a:off x="128588" y="4495800"/>
            <a:ext cx="2786062" cy="2030413"/>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a:latin typeface="Calibri" charset="0"/>
                <a:cs typeface="Calibri" charset="0"/>
              </a:rPr>
              <a:t>The Joint Distribution of the model data is improved when the synthetic data are convolved with the antenna pattern!!</a:t>
            </a:r>
          </a:p>
          <a:p>
            <a:pPr eaLnBrk="1" hangingPunct="1"/>
            <a:r>
              <a:rPr lang="en-US" sz="1800">
                <a:latin typeface="Calibri" charset="0"/>
                <a:cs typeface="Calibri" charset="0"/>
              </a:rPr>
              <a:t>Still – too much scattering in the model data.</a:t>
            </a:r>
          </a:p>
        </p:txBody>
      </p:sp>
      <p:cxnSp>
        <p:nvCxnSpPr>
          <p:cNvPr id="5" name="Straight Arrow Connector 4"/>
          <p:cNvCxnSpPr>
            <a:endCxn id="2" idx="2"/>
          </p:cNvCxnSpPr>
          <p:nvPr/>
        </p:nvCxnSpPr>
        <p:spPr>
          <a:xfrm flipV="1">
            <a:off x="2649538" y="4283075"/>
            <a:ext cx="1092200" cy="164623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a:endCxn id="21" idx="2"/>
          </p:cNvCxnSpPr>
          <p:nvPr/>
        </p:nvCxnSpPr>
        <p:spPr>
          <a:xfrm flipV="1">
            <a:off x="2640013" y="4297363"/>
            <a:ext cx="4443412" cy="164147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4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06913" y="1004888"/>
            <a:ext cx="4719637" cy="561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 Box 5"/>
          <p:cNvSpPr txBox="1">
            <a:spLocks noChangeArrowheads="1"/>
          </p:cNvSpPr>
          <p:nvPr/>
        </p:nvSpPr>
        <p:spPr bwMode="auto">
          <a:xfrm>
            <a:off x="0" y="623888"/>
            <a:ext cx="5472113" cy="33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marL="465138">
              <a:tabLst>
                <a:tab pos="465138" algn="l"/>
                <a:tab pos="922338" algn="l"/>
                <a:tab pos="1379538" algn="l"/>
                <a:tab pos="1836738" algn="l"/>
                <a:tab pos="2293938" algn="l"/>
                <a:tab pos="2751138" algn="l"/>
                <a:tab pos="3208338" algn="l"/>
                <a:tab pos="3665538" algn="l"/>
                <a:tab pos="4122738" algn="l"/>
                <a:tab pos="4579938" algn="l"/>
                <a:tab pos="5037138" algn="l"/>
                <a:tab pos="5494338" algn="l"/>
                <a:tab pos="5951538" algn="l"/>
                <a:tab pos="6408738" algn="l"/>
                <a:tab pos="6865938" algn="l"/>
                <a:tab pos="7323138" algn="l"/>
                <a:tab pos="7780338" algn="l"/>
                <a:tab pos="8237538" algn="l"/>
                <a:tab pos="8694738" algn="l"/>
                <a:tab pos="9151938" algn="l"/>
                <a:tab pos="9609138" algn="l"/>
                <a:tab pos="10134600" algn="l"/>
                <a:tab pos="10858500" algn="l"/>
                <a:tab pos="11582400" algn="l"/>
                <a:tab pos="12306300" algn="l"/>
                <a:tab pos="13030200" algn="l"/>
                <a:tab pos="13754100" algn="l"/>
                <a:tab pos="14478000" algn="l"/>
              </a:tabLst>
              <a:defRPr sz="2400">
                <a:solidFill>
                  <a:srgbClr val="000000"/>
                </a:solidFill>
                <a:latin typeface="Times New Roman" charset="0"/>
                <a:ea typeface="ＭＳ Ｐゴシック" charset="0"/>
                <a:cs typeface="msgothic" charset="0"/>
              </a:defRPr>
            </a:lvl1pPr>
            <a:lvl2pPr>
              <a:tabLst>
                <a:tab pos="465138" algn="l"/>
                <a:tab pos="922338" algn="l"/>
                <a:tab pos="1379538" algn="l"/>
                <a:tab pos="1836738" algn="l"/>
                <a:tab pos="2293938" algn="l"/>
                <a:tab pos="2751138" algn="l"/>
                <a:tab pos="3208338" algn="l"/>
                <a:tab pos="3665538" algn="l"/>
                <a:tab pos="4122738" algn="l"/>
                <a:tab pos="4579938" algn="l"/>
                <a:tab pos="5037138" algn="l"/>
                <a:tab pos="5494338" algn="l"/>
                <a:tab pos="5951538" algn="l"/>
                <a:tab pos="6408738" algn="l"/>
                <a:tab pos="6865938" algn="l"/>
                <a:tab pos="7323138" algn="l"/>
                <a:tab pos="7780338" algn="l"/>
                <a:tab pos="8237538" algn="l"/>
                <a:tab pos="8694738" algn="l"/>
                <a:tab pos="9151938" algn="l"/>
                <a:tab pos="9609138" algn="l"/>
                <a:tab pos="10134600" algn="l"/>
                <a:tab pos="10858500" algn="l"/>
                <a:tab pos="11582400" algn="l"/>
                <a:tab pos="12306300" algn="l"/>
                <a:tab pos="13030200" algn="l"/>
                <a:tab pos="13754100" algn="l"/>
                <a:tab pos="14478000" algn="l"/>
              </a:tabLst>
              <a:defRPr sz="2400">
                <a:solidFill>
                  <a:srgbClr val="000000"/>
                </a:solidFill>
                <a:latin typeface="Times New Roman" charset="0"/>
                <a:ea typeface="msgothic" charset="0"/>
                <a:cs typeface="msgothic" charset="0"/>
              </a:defRPr>
            </a:lvl2pPr>
            <a:lvl3pPr>
              <a:tabLst>
                <a:tab pos="465138" algn="l"/>
                <a:tab pos="922338" algn="l"/>
                <a:tab pos="1379538" algn="l"/>
                <a:tab pos="1836738" algn="l"/>
                <a:tab pos="2293938" algn="l"/>
                <a:tab pos="2751138" algn="l"/>
                <a:tab pos="3208338" algn="l"/>
                <a:tab pos="3665538" algn="l"/>
                <a:tab pos="4122738" algn="l"/>
                <a:tab pos="4579938" algn="l"/>
                <a:tab pos="5037138" algn="l"/>
                <a:tab pos="5494338" algn="l"/>
                <a:tab pos="5951538" algn="l"/>
                <a:tab pos="6408738" algn="l"/>
                <a:tab pos="6865938" algn="l"/>
                <a:tab pos="7323138" algn="l"/>
                <a:tab pos="7780338" algn="l"/>
                <a:tab pos="8237538" algn="l"/>
                <a:tab pos="8694738" algn="l"/>
                <a:tab pos="9151938" algn="l"/>
                <a:tab pos="9609138" algn="l"/>
                <a:tab pos="10134600" algn="l"/>
                <a:tab pos="10858500" algn="l"/>
                <a:tab pos="11582400" algn="l"/>
                <a:tab pos="12306300" algn="l"/>
                <a:tab pos="13030200" algn="l"/>
                <a:tab pos="13754100" algn="l"/>
                <a:tab pos="14478000" algn="l"/>
              </a:tabLst>
              <a:defRPr sz="2400">
                <a:solidFill>
                  <a:srgbClr val="000000"/>
                </a:solidFill>
                <a:latin typeface="Times New Roman" charset="0"/>
                <a:ea typeface="msgothic" charset="0"/>
                <a:cs typeface="msgothic" charset="0"/>
              </a:defRPr>
            </a:lvl3pPr>
            <a:lvl4pPr>
              <a:tabLst>
                <a:tab pos="465138" algn="l"/>
                <a:tab pos="922338" algn="l"/>
                <a:tab pos="1379538" algn="l"/>
                <a:tab pos="1836738" algn="l"/>
                <a:tab pos="2293938" algn="l"/>
                <a:tab pos="2751138" algn="l"/>
                <a:tab pos="3208338" algn="l"/>
                <a:tab pos="3665538" algn="l"/>
                <a:tab pos="4122738" algn="l"/>
                <a:tab pos="4579938" algn="l"/>
                <a:tab pos="5037138" algn="l"/>
                <a:tab pos="5494338" algn="l"/>
                <a:tab pos="5951538" algn="l"/>
                <a:tab pos="6408738" algn="l"/>
                <a:tab pos="6865938" algn="l"/>
                <a:tab pos="7323138" algn="l"/>
                <a:tab pos="7780338" algn="l"/>
                <a:tab pos="8237538" algn="l"/>
                <a:tab pos="8694738" algn="l"/>
                <a:tab pos="9151938" algn="l"/>
                <a:tab pos="9609138" algn="l"/>
                <a:tab pos="10134600" algn="l"/>
                <a:tab pos="10858500" algn="l"/>
                <a:tab pos="11582400" algn="l"/>
                <a:tab pos="12306300" algn="l"/>
                <a:tab pos="13030200" algn="l"/>
                <a:tab pos="13754100" algn="l"/>
                <a:tab pos="14478000" algn="l"/>
              </a:tabLst>
              <a:defRPr sz="2400">
                <a:solidFill>
                  <a:srgbClr val="000000"/>
                </a:solidFill>
                <a:latin typeface="Times New Roman" charset="0"/>
                <a:ea typeface="msgothic" charset="0"/>
                <a:cs typeface="msgothic" charset="0"/>
              </a:defRPr>
            </a:lvl4pPr>
            <a:lvl5pPr>
              <a:tabLst>
                <a:tab pos="465138" algn="l"/>
                <a:tab pos="922338" algn="l"/>
                <a:tab pos="1379538" algn="l"/>
                <a:tab pos="1836738" algn="l"/>
                <a:tab pos="2293938" algn="l"/>
                <a:tab pos="2751138" algn="l"/>
                <a:tab pos="3208338" algn="l"/>
                <a:tab pos="3665538" algn="l"/>
                <a:tab pos="4122738" algn="l"/>
                <a:tab pos="4579938" algn="l"/>
                <a:tab pos="5037138" algn="l"/>
                <a:tab pos="5494338" algn="l"/>
                <a:tab pos="5951538" algn="l"/>
                <a:tab pos="6408738" algn="l"/>
                <a:tab pos="6865938" algn="l"/>
                <a:tab pos="7323138" algn="l"/>
                <a:tab pos="7780338" algn="l"/>
                <a:tab pos="8237538" algn="l"/>
                <a:tab pos="8694738" algn="l"/>
                <a:tab pos="9151938" algn="l"/>
                <a:tab pos="9609138" algn="l"/>
                <a:tab pos="10134600" algn="l"/>
                <a:tab pos="10858500" algn="l"/>
                <a:tab pos="11582400" algn="l"/>
                <a:tab pos="12306300" algn="l"/>
                <a:tab pos="13030200" algn="l"/>
                <a:tab pos="13754100" algn="l"/>
                <a:tab pos="14478000" algn="l"/>
              </a:tabLst>
              <a:defRPr sz="2400">
                <a:solidFill>
                  <a:srgbClr val="000000"/>
                </a:solidFill>
                <a:latin typeface="Times New Roman" charset="0"/>
                <a:ea typeface="msgothic" charset="0"/>
                <a:cs typeface="msgothic" charset="0"/>
              </a:defRPr>
            </a:lvl5pPr>
            <a:lvl6pPr eaLnBrk="0" fontAlgn="base" hangingPunct="0">
              <a:lnSpc>
                <a:spcPct val="54000"/>
              </a:lnSpc>
              <a:spcBef>
                <a:spcPct val="0"/>
              </a:spcBef>
              <a:spcAft>
                <a:spcPct val="0"/>
              </a:spcAft>
              <a:buClr>
                <a:srgbClr val="000000"/>
              </a:buClr>
              <a:buSzPct val="100000"/>
              <a:buFont typeface="Times New Roman" charset="0"/>
              <a:tabLst>
                <a:tab pos="465138" algn="l"/>
                <a:tab pos="922338" algn="l"/>
                <a:tab pos="1379538" algn="l"/>
                <a:tab pos="1836738" algn="l"/>
                <a:tab pos="2293938" algn="l"/>
                <a:tab pos="2751138" algn="l"/>
                <a:tab pos="3208338" algn="l"/>
                <a:tab pos="3665538" algn="l"/>
                <a:tab pos="4122738" algn="l"/>
                <a:tab pos="4579938" algn="l"/>
                <a:tab pos="5037138" algn="l"/>
                <a:tab pos="5494338" algn="l"/>
                <a:tab pos="5951538" algn="l"/>
                <a:tab pos="6408738" algn="l"/>
                <a:tab pos="6865938" algn="l"/>
                <a:tab pos="7323138" algn="l"/>
                <a:tab pos="7780338" algn="l"/>
                <a:tab pos="8237538" algn="l"/>
                <a:tab pos="8694738" algn="l"/>
                <a:tab pos="9151938" algn="l"/>
                <a:tab pos="9609138" algn="l"/>
                <a:tab pos="10134600" algn="l"/>
                <a:tab pos="10858500" algn="l"/>
                <a:tab pos="11582400" algn="l"/>
                <a:tab pos="12306300" algn="l"/>
                <a:tab pos="13030200" algn="l"/>
                <a:tab pos="13754100" algn="l"/>
                <a:tab pos="14478000" algn="l"/>
              </a:tabLst>
              <a:defRPr sz="2400">
                <a:solidFill>
                  <a:srgbClr val="000000"/>
                </a:solidFill>
                <a:latin typeface="Times New Roman" charset="0"/>
                <a:ea typeface="msgothic" charset="0"/>
                <a:cs typeface="msgothic" charset="0"/>
              </a:defRPr>
            </a:lvl6pPr>
            <a:lvl7pPr eaLnBrk="0" fontAlgn="base" hangingPunct="0">
              <a:lnSpc>
                <a:spcPct val="54000"/>
              </a:lnSpc>
              <a:spcBef>
                <a:spcPct val="0"/>
              </a:spcBef>
              <a:spcAft>
                <a:spcPct val="0"/>
              </a:spcAft>
              <a:buClr>
                <a:srgbClr val="000000"/>
              </a:buClr>
              <a:buSzPct val="100000"/>
              <a:buFont typeface="Times New Roman" charset="0"/>
              <a:tabLst>
                <a:tab pos="465138" algn="l"/>
                <a:tab pos="922338" algn="l"/>
                <a:tab pos="1379538" algn="l"/>
                <a:tab pos="1836738" algn="l"/>
                <a:tab pos="2293938" algn="l"/>
                <a:tab pos="2751138" algn="l"/>
                <a:tab pos="3208338" algn="l"/>
                <a:tab pos="3665538" algn="l"/>
                <a:tab pos="4122738" algn="l"/>
                <a:tab pos="4579938" algn="l"/>
                <a:tab pos="5037138" algn="l"/>
                <a:tab pos="5494338" algn="l"/>
                <a:tab pos="5951538" algn="l"/>
                <a:tab pos="6408738" algn="l"/>
                <a:tab pos="6865938" algn="l"/>
                <a:tab pos="7323138" algn="l"/>
                <a:tab pos="7780338" algn="l"/>
                <a:tab pos="8237538" algn="l"/>
                <a:tab pos="8694738" algn="l"/>
                <a:tab pos="9151938" algn="l"/>
                <a:tab pos="9609138" algn="l"/>
                <a:tab pos="10134600" algn="l"/>
                <a:tab pos="10858500" algn="l"/>
                <a:tab pos="11582400" algn="l"/>
                <a:tab pos="12306300" algn="l"/>
                <a:tab pos="13030200" algn="l"/>
                <a:tab pos="13754100" algn="l"/>
                <a:tab pos="14478000" algn="l"/>
              </a:tabLst>
              <a:defRPr sz="2400">
                <a:solidFill>
                  <a:srgbClr val="000000"/>
                </a:solidFill>
                <a:latin typeface="Times New Roman" charset="0"/>
                <a:ea typeface="msgothic" charset="0"/>
                <a:cs typeface="msgothic" charset="0"/>
              </a:defRPr>
            </a:lvl7pPr>
            <a:lvl8pPr eaLnBrk="0" fontAlgn="base" hangingPunct="0">
              <a:lnSpc>
                <a:spcPct val="54000"/>
              </a:lnSpc>
              <a:spcBef>
                <a:spcPct val="0"/>
              </a:spcBef>
              <a:spcAft>
                <a:spcPct val="0"/>
              </a:spcAft>
              <a:buClr>
                <a:srgbClr val="000000"/>
              </a:buClr>
              <a:buSzPct val="100000"/>
              <a:buFont typeface="Times New Roman" charset="0"/>
              <a:tabLst>
                <a:tab pos="465138" algn="l"/>
                <a:tab pos="922338" algn="l"/>
                <a:tab pos="1379538" algn="l"/>
                <a:tab pos="1836738" algn="l"/>
                <a:tab pos="2293938" algn="l"/>
                <a:tab pos="2751138" algn="l"/>
                <a:tab pos="3208338" algn="l"/>
                <a:tab pos="3665538" algn="l"/>
                <a:tab pos="4122738" algn="l"/>
                <a:tab pos="4579938" algn="l"/>
                <a:tab pos="5037138" algn="l"/>
                <a:tab pos="5494338" algn="l"/>
                <a:tab pos="5951538" algn="l"/>
                <a:tab pos="6408738" algn="l"/>
                <a:tab pos="6865938" algn="l"/>
                <a:tab pos="7323138" algn="l"/>
                <a:tab pos="7780338" algn="l"/>
                <a:tab pos="8237538" algn="l"/>
                <a:tab pos="8694738" algn="l"/>
                <a:tab pos="9151938" algn="l"/>
                <a:tab pos="9609138" algn="l"/>
                <a:tab pos="10134600" algn="l"/>
                <a:tab pos="10858500" algn="l"/>
                <a:tab pos="11582400" algn="l"/>
                <a:tab pos="12306300" algn="l"/>
                <a:tab pos="13030200" algn="l"/>
                <a:tab pos="13754100" algn="l"/>
                <a:tab pos="14478000" algn="l"/>
              </a:tabLst>
              <a:defRPr sz="2400">
                <a:solidFill>
                  <a:srgbClr val="000000"/>
                </a:solidFill>
                <a:latin typeface="Times New Roman" charset="0"/>
                <a:ea typeface="msgothic" charset="0"/>
                <a:cs typeface="msgothic" charset="0"/>
              </a:defRPr>
            </a:lvl8pPr>
            <a:lvl9pPr eaLnBrk="0" fontAlgn="base" hangingPunct="0">
              <a:lnSpc>
                <a:spcPct val="54000"/>
              </a:lnSpc>
              <a:spcBef>
                <a:spcPct val="0"/>
              </a:spcBef>
              <a:spcAft>
                <a:spcPct val="0"/>
              </a:spcAft>
              <a:buClr>
                <a:srgbClr val="000000"/>
              </a:buClr>
              <a:buSzPct val="100000"/>
              <a:buFont typeface="Times New Roman" charset="0"/>
              <a:tabLst>
                <a:tab pos="465138" algn="l"/>
                <a:tab pos="922338" algn="l"/>
                <a:tab pos="1379538" algn="l"/>
                <a:tab pos="1836738" algn="l"/>
                <a:tab pos="2293938" algn="l"/>
                <a:tab pos="2751138" algn="l"/>
                <a:tab pos="3208338" algn="l"/>
                <a:tab pos="3665538" algn="l"/>
                <a:tab pos="4122738" algn="l"/>
                <a:tab pos="4579938" algn="l"/>
                <a:tab pos="5037138" algn="l"/>
                <a:tab pos="5494338" algn="l"/>
                <a:tab pos="5951538" algn="l"/>
                <a:tab pos="6408738" algn="l"/>
                <a:tab pos="6865938" algn="l"/>
                <a:tab pos="7323138" algn="l"/>
                <a:tab pos="7780338" algn="l"/>
                <a:tab pos="8237538" algn="l"/>
                <a:tab pos="8694738" algn="l"/>
                <a:tab pos="9151938" algn="l"/>
                <a:tab pos="9609138" algn="l"/>
                <a:tab pos="10134600" algn="l"/>
                <a:tab pos="10858500" algn="l"/>
                <a:tab pos="11582400" algn="l"/>
                <a:tab pos="12306300" algn="l"/>
                <a:tab pos="13030200" algn="l"/>
                <a:tab pos="13754100" algn="l"/>
                <a:tab pos="14478000" algn="l"/>
              </a:tabLst>
              <a:defRPr sz="2400">
                <a:solidFill>
                  <a:srgbClr val="000000"/>
                </a:solidFill>
                <a:latin typeface="Times New Roman" charset="0"/>
                <a:ea typeface="msgothic" charset="0"/>
                <a:cs typeface="msgothic" charset="0"/>
              </a:defRPr>
            </a:lvl9pPr>
          </a:lstStyle>
          <a:p>
            <a:pPr>
              <a:spcAft>
                <a:spcPts val="1063"/>
              </a:spcAft>
              <a:buFont typeface="Wingdings" charset="0"/>
              <a:buNone/>
              <a:defRPr/>
            </a:pPr>
            <a:endParaRPr lang="en-GB" sz="1600" b="1" i="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charset="0"/>
            </a:endParaRPr>
          </a:p>
        </p:txBody>
      </p:sp>
      <p:sp>
        <p:nvSpPr>
          <p:cNvPr id="11" name="TextBox 10"/>
          <p:cNvSpPr txBox="1"/>
          <p:nvPr/>
        </p:nvSpPr>
        <p:spPr>
          <a:xfrm>
            <a:off x="0" y="3390900"/>
            <a:ext cx="4498975" cy="3570288"/>
          </a:xfrm>
          <a:prstGeom prst="rect">
            <a:avLst/>
          </a:prstGeom>
          <a:solidFill>
            <a:schemeClr val="bg1">
              <a:lumMod val="95000"/>
            </a:schemeClr>
          </a:solidFill>
        </p:spPr>
        <p:txBody>
          <a:bodyPr>
            <a:spAutoFit/>
          </a:bodyPr>
          <a:lstStyle/>
          <a:p>
            <a:pPr algn="r">
              <a:spcAft>
                <a:spcPts val="600"/>
              </a:spcAft>
              <a:defRPr/>
            </a:pPr>
            <a:r>
              <a:rPr lang="en-US" sz="2000" b="1" dirty="0">
                <a:solidFill>
                  <a:srgbClr val="FF0000"/>
                </a:solidFill>
                <a:latin typeface="Calibri" charset="0"/>
                <a:cs typeface="Calibri" charset="0"/>
              </a:rPr>
              <a:t>HS3 – Interactive NRT Atlantic portal</a:t>
            </a:r>
          </a:p>
          <a:p>
            <a:pPr marL="285750" indent="-285750">
              <a:spcAft>
                <a:spcPts val="600"/>
              </a:spcAft>
              <a:buFontTx/>
              <a:buChar char="-"/>
              <a:defRPr/>
            </a:pPr>
            <a:r>
              <a:rPr lang="en-US" sz="1600" b="1" dirty="0">
                <a:solidFill>
                  <a:srgbClr val="FF0000"/>
                </a:solidFill>
                <a:latin typeface="Calibri"/>
                <a:cs typeface="Calibri"/>
              </a:rPr>
              <a:t>Integrates model forecasts with satellite and airborne observations from a variety of instruments and platforms, allowing for easy model/observations comparisons. </a:t>
            </a:r>
          </a:p>
          <a:p>
            <a:pPr marL="285750" indent="-285750">
              <a:spcAft>
                <a:spcPts val="600"/>
              </a:spcAft>
              <a:buFontTx/>
              <a:buChar char="-"/>
              <a:defRPr/>
            </a:pPr>
            <a:r>
              <a:rPr lang="en-US" sz="1600" b="1" dirty="0">
                <a:solidFill>
                  <a:srgbClr val="FF0000"/>
                </a:solidFill>
                <a:latin typeface="Calibri"/>
                <a:cs typeface="Calibri"/>
              </a:rPr>
              <a:t>Allows interrogation of a large number of atmospheric and ocean variables to better understand the large-scale and storm-scale processes</a:t>
            </a:r>
            <a:r>
              <a:rPr lang="en-US" sz="1600" dirty="0">
                <a:latin typeface="Calibri"/>
                <a:cs typeface="Calibri"/>
              </a:rPr>
              <a:t> associated with hurricane genesis, track and intensity changes</a:t>
            </a:r>
            <a:r>
              <a:rPr lang="en-US" dirty="0">
                <a:latin typeface="Calibri" charset="0"/>
              </a:rPr>
              <a:t>. </a:t>
            </a:r>
            <a:endParaRPr lang="en-US" b="1" dirty="0">
              <a:solidFill>
                <a:srgbClr val="FF0000"/>
              </a:solidFill>
              <a:latin typeface="Calibri"/>
              <a:cs typeface="Calibri"/>
            </a:endParaRPr>
          </a:p>
          <a:p>
            <a:pPr marL="285750" indent="-285750">
              <a:spcAft>
                <a:spcPts val="600"/>
              </a:spcAft>
              <a:buFontTx/>
              <a:buChar char="-"/>
              <a:defRPr/>
            </a:pPr>
            <a:r>
              <a:rPr lang="en-US" sz="1600" b="1" dirty="0">
                <a:solidFill>
                  <a:srgbClr val="FF0000"/>
                </a:solidFill>
                <a:latin typeface="Calibri"/>
                <a:cs typeface="Calibri"/>
              </a:rPr>
              <a:t>Very rich information source during the analysis stages of the field campaigns.</a:t>
            </a:r>
          </a:p>
          <a:p>
            <a:pPr marL="285750" indent="-285750">
              <a:spcAft>
                <a:spcPts val="600"/>
              </a:spcAft>
              <a:buFontTx/>
              <a:buChar char="-"/>
              <a:defRPr/>
            </a:pPr>
            <a:endParaRPr lang="en-US" dirty="0">
              <a:solidFill>
                <a:srgbClr val="000000"/>
              </a:solidFill>
              <a:latin typeface="Calibri" charset="0"/>
              <a:cs typeface="Calibri" charset="0"/>
            </a:endParaRPr>
          </a:p>
        </p:txBody>
      </p:sp>
      <p:sp>
        <p:nvSpPr>
          <p:cNvPr id="10" name="Oval 9"/>
          <p:cNvSpPr/>
          <p:nvPr/>
        </p:nvSpPr>
        <p:spPr>
          <a:xfrm>
            <a:off x="5230813" y="4125913"/>
            <a:ext cx="1728787" cy="219075"/>
          </a:xfrm>
          <a:prstGeom prst="ellipse">
            <a:avLst/>
          </a:prstGeom>
          <a:noFill/>
          <a:ln w="38100" cmpd="sng">
            <a:solidFill>
              <a:srgbClr val="00009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13" name="Straight Arrow Connector 12"/>
          <p:cNvCxnSpPr>
            <a:endCxn id="10" idx="1"/>
          </p:cNvCxnSpPr>
          <p:nvPr/>
        </p:nvCxnSpPr>
        <p:spPr>
          <a:xfrm>
            <a:off x="4408488" y="1254125"/>
            <a:ext cx="1074737" cy="2903538"/>
          </a:xfrm>
          <a:prstGeom prst="straightConnector1">
            <a:avLst/>
          </a:prstGeom>
          <a:ln w="38100" cmpd="sng">
            <a:solidFill>
              <a:srgbClr val="000090"/>
            </a:solidFill>
            <a:tailEnd type="arrow"/>
          </a:ln>
        </p:spPr>
        <p:style>
          <a:lnRef idx="2">
            <a:schemeClr val="accent1"/>
          </a:lnRef>
          <a:fillRef idx="0">
            <a:schemeClr val="accent1"/>
          </a:fillRef>
          <a:effectRef idx="1">
            <a:schemeClr val="accent1"/>
          </a:effectRef>
          <a:fontRef idx="minor">
            <a:schemeClr val="tx1"/>
          </a:fontRef>
        </p:style>
      </p:cxnSp>
      <p:sp>
        <p:nvSpPr>
          <p:cNvPr id="16" name="Oval 15"/>
          <p:cNvSpPr/>
          <p:nvPr/>
        </p:nvSpPr>
        <p:spPr>
          <a:xfrm>
            <a:off x="5233988" y="5435600"/>
            <a:ext cx="1727200" cy="190500"/>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17" name="Straight Arrow Connector 16"/>
          <p:cNvCxnSpPr>
            <a:endCxn id="16" idx="1"/>
          </p:cNvCxnSpPr>
          <p:nvPr/>
        </p:nvCxnSpPr>
        <p:spPr>
          <a:xfrm>
            <a:off x="4284663" y="3810000"/>
            <a:ext cx="1201737" cy="1654175"/>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961968" y="0"/>
            <a:ext cx="8182032" cy="840230"/>
          </a:xfrm>
          <a:prstGeom prst="rect">
            <a:avLst/>
          </a:prstGeom>
          <a:noFill/>
        </p:spPr>
        <p:txBody>
          <a:bodyPr lIns="91439" rIns="91439">
            <a:spAutoFit/>
          </a:bodyPr>
          <a:lstStyle/>
          <a:p>
            <a:pPr algn="ctr">
              <a:lnSpc>
                <a:spcPct val="90000"/>
              </a:lnSpc>
              <a:spcAft>
                <a:spcPts val="600"/>
              </a:spcAft>
              <a:defRPr/>
            </a:pPr>
            <a:r>
              <a:rPr lang="en-US" sz="2400" b="1" dirty="0">
                <a:ln w="1905"/>
                <a:solidFill>
                  <a:srgbClr val="000090"/>
                </a:solidFill>
                <a:effectLst>
                  <a:innerShdw blurRad="69850" dist="43180" dir="5400000">
                    <a:srgbClr val="000000">
                      <a:alpha val="65000"/>
                    </a:srgbClr>
                  </a:innerShdw>
                </a:effectLst>
                <a:latin typeface="Calibri" charset="0"/>
                <a:cs typeface="Calibri" charset="0"/>
              </a:rPr>
              <a:t>The JPL TCIS – Tropical Cyclone Information System</a:t>
            </a:r>
          </a:p>
          <a:p>
            <a:pPr algn="ctr">
              <a:lnSpc>
                <a:spcPct val="90000"/>
              </a:lnSpc>
              <a:spcAft>
                <a:spcPts val="600"/>
              </a:spcAft>
              <a:defRPr/>
            </a:pPr>
            <a:r>
              <a:rPr lang="en-US" sz="2400" b="1" dirty="0">
                <a:ln w="1905"/>
                <a:solidFill>
                  <a:srgbClr val="FF0000"/>
                </a:solidFill>
                <a:effectLst>
                  <a:innerShdw blurRad="69850" dist="43180" dir="5400000">
                    <a:srgbClr val="000000">
                      <a:alpha val="65000"/>
                    </a:srgbClr>
                  </a:innerShdw>
                </a:effectLst>
                <a:latin typeface="Calibri" charset="0"/>
                <a:cs typeface="Calibri" charset="0"/>
              </a:rPr>
              <a:t>http://</a:t>
            </a:r>
            <a:r>
              <a:rPr lang="en-US" sz="2400" b="1" dirty="0" err="1">
                <a:ln w="1905"/>
                <a:solidFill>
                  <a:srgbClr val="FF0000"/>
                </a:solidFill>
                <a:effectLst>
                  <a:innerShdw blurRad="69850" dist="43180" dir="5400000">
                    <a:srgbClr val="000000">
                      <a:alpha val="65000"/>
                    </a:srgbClr>
                  </a:innerShdw>
                </a:effectLst>
                <a:latin typeface="Calibri" charset="0"/>
                <a:cs typeface="Calibri" charset="0"/>
              </a:rPr>
              <a:t>tropicalcyclone.jpl.nasa.gov</a:t>
            </a:r>
            <a:r>
              <a:rPr lang="en-US" sz="2400" b="1" dirty="0">
                <a:ln w="1905"/>
                <a:solidFill>
                  <a:srgbClr val="FF0000"/>
                </a:solidFill>
                <a:effectLst>
                  <a:innerShdw blurRad="69850" dist="43180" dir="5400000">
                    <a:srgbClr val="000000">
                      <a:alpha val="65000"/>
                    </a:srgbClr>
                  </a:innerShdw>
                </a:effectLst>
                <a:latin typeface="Calibri" charset="0"/>
                <a:cs typeface="Calibri" charset="0"/>
              </a:rPr>
              <a:t> </a:t>
            </a:r>
          </a:p>
        </p:txBody>
      </p:sp>
      <p:sp>
        <p:nvSpPr>
          <p:cNvPr id="12" name="TextBox 11"/>
          <p:cNvSpPr txBox="1"/>
          <p:nvPr/>
        </p:nvSpPr>
        <p:spPr>
          <a:xfrm>
            <a:off x="95250" y="884238"/>
            <a:ext cx="4429125" cy="2508250"/>
          </a:xfrm>
          <a:prstGeom prst="rect">
            <a:avLst/>
          </a:prstGeom>
          <a:noFill/>
        </p:spPr>
        <p:txBody>
          <a:bodyPr>
            <a:spAutoFit/>
          </a:bodyPr>
          <a:lstStyle/>
          <a:p>
            <a:pPr algn="r">
              <a:spcAft>
                <a:spcPts val="600"/>
              </a:spcAft>
              <a:defRPr/>
            </a:pPr>
            <a:r>
              <a:rPr lang="en-US" sz="2000" b="1" dirty="0">
                <a:solidFill>
                  <a:srgbClr val="262699"/>
                </a:solidFill>
                <a:latin typeface="Calibri" charset="0"/>
                <a:cs typeface="Calibri" charset="0"/>
              </a:rPr>
              <a:t>Tropical Cyclone Data Archive</a:t>
            </a:r>
          </a:p>
          <a:p>
            <a:pPr marL="285750" indent="-285750">
              <a:buFontTx/>
              <a:buChar char="-"/>
              <a:defRPr/>
            </a:pPr>
            <a:r>
              <a:rPr lang="en-US" sz="1600" b="1" dirty="0">
                <a:solidFill>
                  <a:srgbClr val="000090"/>
                </a:solidFill>
                <a:latin typeface="Calibri"/>
                <a:cs typeface="Calibri"/>
              </a:rPr>
              <a:t>Satellite depiction of hurricanes over the globe</a:t>
            </a:r>
          </a:p>
          <a:p>
            <a:pPr marL="285750" indent="-285750">
              <a:buFontTx/>
              <a:buChar char="-"/>
              <a:defRPr/>
            </a:pPr>
            <a:r>
              <a:rPr lang="en-US" sz="1600" b="1" dirty="0">
                <a:solidFill>
                  <a:srgbClr val="000090"/>
                </a:solidFill>
                <a:latin typeface="Calibri"/>
                <a:cs typeface="Calibri"/>
              </a:rPr>
              <a:t>12-year record (1999-2010) </a:t>
            </a:r>
          </a:p>
          <a:p>
            <a:pPr marL="285750" indent="-285750">
              <a:buFontTx/>
              <a:buChar char="-"/>
              <a:defRPr/>
            </a:pPr>
            <a:r>
              <a:rPr lang="en-US" sz="1600" b="1" dirty="0">
                <a:solidFill>
                  <a:srgbClr val="000090"/>
                </a:solidFill>
                <a:latin typeface="Calibri"/>
                <a:cs typeface="Calibri"/>
              </a:rPr>
              <a:t>offers both data and imagery</a:t>
            </a:r>
            <a:r>
              <a:rPr lang="en-US" sz="1600" dirty="0">
                <a:solidFill>
                  <a:srgbClr val="000000"/>
                </a:solidFill>
                <a:latin typeface="Calibri"/>
                <a:cs typeface="Calibri"/>
              </a:rPr>
              <a:t>, </a:t>
            </a:r>
            <a:r>
              <a:rPr lang="en-US" sz="1600" b="1" dirty="0">
                <a:solidFill>
                  <a:srgbClr val="000090"/>
                </a:solidFill>
                <a:latin typeface="Calibri"/>
                <a:cs typeface="Calibri"/>
              </a:rPr>
              <a:t>making it a unique source to support: </a:t>
            </a:r>
          </a:p>
          <a:p>
            <a:pPr marL="649224" lvl="1" indent="-285750">
              <a:spcBef>
                <a:spcPts val="0"/>
              </a:spcBef>
              <a:spcAft>
                <a:spcPts val="0"/>
              </a:spcAft>
              <a:buFontTx/>
              <a:buChar char="-"/>
              <a:defRPr/>
            </a:pPr>
            <a:r>
              <a:rPr lang="en-US" sz="1600" b="1" dirty="0">
                <a:solidFill>
                  <a:srgbClr val="000090"/>
                </a:solidFill>
                <a:latin typeface="Calibri"/>
                <a:cs typeface="Calibri"/>
              </a:rPr>
              <a:t>hurricane research</a:t>
            </a:r>
          </a:p>
          <a:p>
            <a:pPr marL="649224" lvl="1" indent="-285750">
              <a:spcBef>
                <a:spcPts val="0"/>
              </a:spcBef>
              <a:spcAft>
                <a:spcPts val="0"/>
              </a:spcAft>
              <a:buFontTx/>
              <a:buChar char="-"/>
              <a:defRPr/>
            </a:pPr>
            <a:r>
              <a:rPr lang="en-US" sz="1600" b="1" dirty="0">
                <a:solidFill>
                  <a:srgbClr val="000090"/>
                </a:solidFill>
                <a:latin typeface="Calibri"/>
                <a:cs typeface="Calibri"/>
              </a:rPr>
              <a:t>forecast improvement </a:t>
            </a:r>
          </a:p>
          <a:p>
            <a:pPr marL="649224" lvl="1" indent="-285750">
              <a:spcBef>
                <a:spcPts val="0"/>
              </a:spcBef>
              <a:spcAft>
                <a:spcPts val="0"/>
              </a:spcAft>
              <a:buFontTx/>
              <a:buChar char="-"/>
              <a:defRPr/>
            </a:pPr>
            <a:r>
              <a:rPr lang="en-US" sz="1600" b="1" dirty="0">
                <a:solidFill>
                  <a:srgbClr val="000090"/>
                </a:solidFill>
                <a:latin typeface="Calibri"/>
                <a:cs typeface="Calibri"/>
              </a:rPr>
              <a:t>algorithm development</a:t>
            </a:r>
          </a:p>
          <a:p>
            <a:pPr marL="649224" lvl="1" indent="-285750">
              <a:spcBef>
                <a:spcPts val="0"/>
              </a:spcBef>
              <a:spcAft>
                <a:spcPts val="0"/>
              </a:spcAft>
              <a:buFontTx/>
              <a:buChar char="-"/>
              <a:defRPr/>
            </a:pPr>
            <a:r>
              <a:rPr lang="en-US" sz="1600" b="1" dirty="0">
                <a:solidFill>
                  <a:srgbClr val="000090"/>
                </a:solidFill>
                <a:latin typeface="Calibri"/>
                <a:cs typeface="Calibri"/>
              </a:rPr>
              <a:t>instrument design</a:t>
            </a:r>
          </a:p>
        </p:txBody>
      </p:sp>
    </p:spTree>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3260725" y="3363913"/>
            <a:ext cx="377825" cy="203200"/>
          </a:xfrm>
          <a:prstGeom prst="ellipse">
            <a:avLst/>
          </a:prstGeom>
          <a:noFill/>
          <a:ln w="38100" cmpd="sng">
            <a:solidFill>
              <a:srgbClr val="FF0000"/>
            </a:solidFill>
            <a:prstDash val="solid"/>
          </a:ln>
        </p:spPr>
        <p:style>
          <a:lnRef idx="1">
            <a:schemeClr val="accent1"/>
          </a:lnRef>
          <a:fillRef idx="3">
            <a:schemeClr val="accent1"/>
          </a:fillRef>
          <a:effectRef idx="2">
            <a:schemeClr val="accent1"/>
          </a:effectRef>
          <a:fontRef idx="minor">
            <a:schemeClr val="lt1"/>
          </a:fontRef>
        </p:style>
        <p:txBody>
          <a:bodyPr lIns="91439" rIns="91439" anchor="ctr"/>
          <a:lstStyle/>
          <a:p>
            <a:pPr algn="ctr">
              <a:defRPr/>
            </a:pPr>
            <a:endParaRPr lang="en-US"/>
          </a:p>
        </p:txBody>
      </p:sp>
      <p:sp>
        <p:nvSpPr>
          <p:cNvPr id="55298" name="TextBox 3"/>
          <p:cNvSpPr txBox="1">
            <a:spLocks noChangeArrowheads="1"/>
          </p:cNvSpPr>
          <p:nvPr/>
        </p:nvSpPr>
        <p:spPr bwMode="auto">
          <a:xfrm>
            <a:off x="190500" y="3567113"/>
            <a:ext cx="1749425"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9" rIns="91439">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solidFill>
                  <a:srgbClr val="FF0000"/>
                </a:solidFill>
              </a:rPr>
              <a:t>Download</a:t>
            </a:r>
          </a:p>
          <a:p>
            <a:pPr eaLnBrk="1" hangingPunct="1"/>
            <a:r>
              <a:rPr lang="en-US" sz="2000" b="1">
                <a:solidFill>
                  <a:srgbClr val="FF0000"/>
                </a:solidFill>
              </a:rPr>
              <a:t>all data from </a:t>
            </a:r>
          </a:p>
          <a:p>
            <a:pPr eaLnBrk="1" hangingPunct="1"/>
            <a:r>
              <a:rPr lang="en-US" sz="2000" b="1">
                <a:solidFill>
                  <a:srgbClr val="FF0000"/>
                </a:solidFill>
              </a:rPr>
              <a:t>this </a:t>
            </a:r>
          </a:p>
          <a:p>
            <a:pPr eaLnBrk="1" hangingPunct="1"/>
            <a:r>
              <a:rPr lang="en-US" sz="2000" b="1">
                <a:solidFill>
                  <a:srgbClr val="FF0000"/>
                </a:solidFill>
              </a:rPr>
              <a:t>Instrument</a:t>
            </a:r>
          </a:p>
          <a:p>
            <a:pPr eaLnBrk="1" hangingPunct="1"/>
            <a:r>
              <a:rPr lang="en-US" sz="2000" b="1">
                <a:solidFill>
                  <a:srgbClr val="FF0000"/>
                </a:solidFill>
              </a:rPr>
              <a:t>(TMI)</a:t>
            </a:r>
          </a:p>
        </p:txBody>
      </p:sp>
      <p:sp>
        <p:nvSpPr>
          <p:cNvPr id="55299" name="TextBox 8"/>
          <p:cNvSpPr txBox="1">
            <a:spLocks noChangeArrowheads="1"/>
          </p:cNvSpPr>
          <p:nvPr/>
        </p:nvSpPr>
        <p:spPr bwMode="auto">
          <a:xfrm>
            <a:off x="7569200" y="4622800"/>
            <a:ext cx="15748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9" rIns="91439">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solidFill>
                  <a:srgbClr val="FF0000"/>
                </a:solidFill>
              </a:rPr>
              <a:t>Download</a:t>
            </a:r>
          </a:p>
          <a:p>
            <a:pPr eaLnBrk="1" hangingPunct="1"/>
            <a:r>
              <a:rPr lang="en-US" sz="2000" b="1">
                <a:solidFill>
                  <a:srgbClr val="FF0000"/>
                </a:solidFill>
              </a:rPr>
              <a:t>Selected large-scale </a:t>
            </a:r>
          </a:p>
          <a:p>
            <a:pPr eaLnBrk="1" hangingPunct="1"/>
            <a:r>
              <a:rPr lang="en-US" sz="2000" b="1">
                <a:solidFill>
                  <a:srgbClr val="FF0000"/>
                </a:solidFill>
              </a:rPr>
              <a:t>data from </a:t>
            </a:r>
          </a:p>
          <a:p>
            <a:pPr eaLnBrk="1" hangingPunct="1"/>
            <a:r>
              <a:rPr lang="en-US" sz="2000" b="1">
                <a:solidFill>
                  <a:srgbClr val="FF0000"/>
                </a:solidFill>
              </a:rPr>
              <a:t>this day</a:t>
            </a:r>
          </a:p>
        </p:txBody>
      </p:sp>
      <p:sp>
        <p:nvSpPr>
          <p:cNvPr id="10" name="Oval 9"/>
          <p:cNvSpPr/>
          <p:nvPr/>
        </p:nvSpPr>
        <p:spPr>
          <a:xfrm>
            <a:off x="6381750" y="5751513"/>
            <a:ext cx="534988" cy="258762"/>
          </a:xfrm>
          <a:prstGeom prst="ellipse">
            <a:avLst/>
          </a:prstGeom>
          <a:noFill/>
          <a:ln w="38100" cmpd="sng">
            <a:solidFill>
              <a:srgbClr val="FF0000"/>
            </a:solidFill>
            <a:prstDash val="solid"/>
          </a:ln>
        </p:spPr>
        <p:style>
          <a:lnRef idx="1">
            <a:schemeClr val="accent1"/>
          </a:lnRef>
          <a:fillRef idx="3">
            <a:schemeClr val="accent1"/>
          </a:fillRef>
          <a:effectRef idx="2">
            <a:schemeClr val="accent1"/>
          </a:effectRef>
          <a:fontRef idx="minor">
            <a:schemeClr val="lt1"/>
          </a:fontRef>
        </p:style>
        <p:txBody>
          <a:bodyPr lIns="91439" rIns="91439" anchor="ctr"/>
          <a:lstStyle/>
          <a:p>
            <a:pPr algn="ctr">
              <a:defRPr/>
            </a:pPr>
            <a:endParaRPr lang="en-US"/>
          </a:p>
        </p:txBody>
      </p:sp>
      <p:sp>
        <p:nvSpPr>
          <p:cNvPr id="55301" name="TextBox 14"/>
          <p:cNvSpPr txBox="1">
            <a:spLocks noChangeArrowheads="1"/>
          </p:cNvSpPr>
          <p:nvPr/>
        </p:nvSpPr>
        <p:spPr bwMode="auto">
          <a:xfrm>
            <a:off x="7612063" y="1785938"/>
            <a:ext cx="14668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9" rIns="91439">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400" b="1">
                <a:solidFill>
                  <a:srgbClr val="FF0000"/>
                </a:solidFill>
              </a:rPr>
              <a:t>Timeline</a:t>
            </a:r>
          </a:p>
        </p:txBody>
      </p:sp>
      <p:sp>
        <p:nvSpPr>
          <p:cNvPr id="55302" name="TextBox 15"/>
          <p:cNvSpPr txBox="1">
            <a:spLocks noChangeArrowheads="1"/>
          </p:cNvSpPr>
          <p:nvPr/>
        </p:nvSpPr>
        <p:spPr bwMode="auto">
          <a:xfrm>
            <a:off x="190500" y="3132138"/>
            <a:ext cx="1631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9" rIns="91439">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400" b="1">
                <a:solidFill>
                  <a:srgbClr val="FF0000"/>
                </a:solidFill>
              </a:rPr>
              <a:t>Earl, 2010</a:t>
            </a:r>
          </a:p>
        </p:txBody>
      </p:sp>
      <p:sp>
        <p:nvSpPr>
          <p:cNvPr id="55303" name="TextBox 21"/>
          <p:cNvSpPr txBox="1">
            <a:spLocks noChangeArrowheads="1"/>
          </p:cNvSpPr>
          <p:nvPr/>
        </p:nvSpPr>
        <p:spPr bwMode="auto">
          <a:xfrm>
            <a:off x="7542213" y="2578100"/>
            <a:ext cx="16779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9" rIns="91439">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solidFill>
                  <a:srgbClr val="FF0000"/>
                </a:solidFill>
              </a:rPr>
              <a:t>View and download</a:t>
            </a:r>
          </a:p>
          <a:p>
            <a:pPr eaLnBrk="1" hangingPunct="1"/>
            <a:r>
              <a:rPr lang="en-US" sz="2000" b="1">
                <a:solidFill>
                  <a:srgbClr val="FF0000"/>
                </a:solidFill>
              </a:rPr>
              <a:t>Storm-scale</a:t>
            </a:r>
          </a:p>
          <a:p>
            <a:pPr eaLnBrk="1" hangingPunct="1"/>
            <a:r>
              <a:rPr lang="en-US" sz="2000" b="1">
                <a:solidFill>
                  <a:srgbClr val="FF0000"/>
                </a:solidFill>
              </a:rPr>
              <a:t>data</a:t>
            </a:r>
          </a:p>
        </p:txBody>
      </p:sp>
      <p:cxnSp>
        <p:nvCxnSpPr>
          <p:cNvPr id="23" name="Straight Arrow Connector 22"/>
          <p:cNvCxnSpPr/>
          <p:nvPr/>
        </p:nvCxnSpPr>
        <p:spPr>
          <a:xfrm flipH="1" flipV="1">
            <a:off x="6754813" y="2736850"/>
            <a:ext cx="3175" cy="1588"/>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55305"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87600" y="866775"/>
            <a:ext cx="4960938" cy="599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4" name="Straight Arrow Connector 23"/>
          <p:cNvCxnSpPr/>
          <p:nvPr/>
        </p:nvCxnSpPr>
        <p:spPr>
          <a:xfrm flipH="1">
            <a:off x="6980238" y="2117725"/>
            <a:ext cx="631825" cy="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p:nvPr/>
        </p:nvCxnSpPr>
        <p:spPr>
          <a:xfrm flipH="1" flipV="1">
            <a:off x="6831013" y="3257550"/>
            <a:ext cx="781050" cy="263525"/>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a:off x="7004050" y="6010275"/>
            <a:ext cx="608013" cy="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7" name="Oval 26"/>
          <p:cNvSpPr/>
          <p:nvPr/>
        </p:nvSpPr>
        <p:spPr>
          <a:xfrm>
            <a:off x="6381750" y="5835650"/>
            <a:ext cx="622300" cy="303213"/>
          </a:xfrm>
          <a:prstGeom prst="ellipse">
            <a:avLst/>
          </a:prstGeom>
          <a:noFill/>
          <a:ln w="38100" cmpd="sng">
            <a:solidFill>
              <a:srgbClr val="FF0000"/>
            </a:solidFill>
            <a:prstDash val="solid"/>
          </a:ln>
        </p:spPr>
        <p:style>
          <a:lnRef idx="1">
            <a:schemeClr val="accent1"/>
          </a:lnRef>
          <a:fillRef idx="3">
            <a:schemeClr val="accent1"/>
          </a:fillRef>
          <a:effectRef idx="2">
            <a:schemeClr val="accent1"/>
          </a:effectRef>
          <a:fontRef idx="minor">
            <a:schemeClr val="lt1"/>
          </a:fontRef>
        </p:style>
        <p:txBody>
          <a:bodyPr lIns="91439" rIns="91439" anchor="ctr"/>
          <a:lstStyle/>
          <a:p>
            <a:pPr algn="ctr">
              <a:defRPr/>
            </a:pPr>
            <a:endParaRPr lang="en-US"/>
          </a:p>
        </p:txBody>
      </p:sp>
      <p:cxnSp>
        <p:nvCxnSpPr>
          <p:cNvPr id="28" name="Straight Arrow Connector 27"/>
          <p:cNvCxnSpPr>
            <a:stCxn id="29" idx="2"/>
          </p:cNvCxnSpPr>
          <p:nvPr/>
        </p:nvCxnSpPr>
        <p:spPr>
          <a:xfrm flipH="1">
            <a:off x="1690688" y="3460750"/>
            <a:ext cx="1487487" cy="40005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9" name="Oval 28"/>
          <p:cNvSpPr/>
          <p:nvPr/>
        </p:nvSpPr>
        <p:spPr>
          <a:xfrm>
            <a:off x="3178175" y="3362325"/>
            <a:ext cx="460375" cy="196850"/>
          </a:xfrm>
          <a:prstGeom prst="ellipse">
            <a:avLst/>
          </a:prstGeom>
          <a:noFill/>
          <a:ln w="38100" cmpd="sng">
            <a:solidFill>
              <a:srgbClr val="FF0000"/>
            </a:solidFill>
            <a:prstDash val="solid"/>
          </a:ln>
        </p:spPr>
        <p:style>
          <a:lnRef idx="1">
            <a:schemeClr val="accent1"/>
          </a:lnRef>
          <a:fillRef idx="3">
            <a:schemeClr val="accent1"/>
          </a:fillRef>
          <a:effectRef idx="2">
            <a:schemeClr val="accent1"/>
          </a:effectRef>
          <a:fontRef idx="minor">
            <a:schemeClr val="lt1"/>
          </a:fontRef>
        </p:style>
        <p:txBody>
          <a:bodyPr lIns="91439" rIns="91439" anchor="ctr"/>
          <a:lstStyle/>
          <a:p>
            <a:pPr algn="ctr">
              <a:defRPr/>
            </a:pPr>
            <a:endParaRPr lang="en-US"/>
          </a:p>
        </p:txBody>
      </p:sp>
      <p:sp>
        <p:nvSpPr>
          <p:cNvPr id="31" name="TextBox 30"/>
          <p:cNvSpPr txBox="1"/>
          <p:nvPr/>
        </p:nvSpPr>
        <p:spPr>
          <a:xfrm>
            <a:off x="499058" y="9632"/>
            <a:ext cx="7884463" cy="461665"/>
          </a:xfrm>
          <a:prstGeom prst="rect">
            <a:avLst/>
          </a:prstGeom>
          <a:noFill/>
        </p:spPr>
        <p:txBody>
          <a:bodyPr lIns="91439" rIns="91439">
            <a:spAutoFit/>
          </a:bodyPr>
          <a:lstStyle/>
          <a:p>
            <a:pPr algn="r">
              <a:spcAft>
                <a:spcPts val="600"/>
              </a:spcAft>
              <a:defRPr/>
            </a:pPr>
            <a:r>
              <a:rPr lang="en-US"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Calibri" charset="0"/>
                <a:cs typeface="Calibri" charset="0"/>
              </a:rPr>
              <a:t>JPL TCIS – The Tropical Cyclone Data Archive</a:t>
            </a:r>
          </a:p>
        </p:txBody>
      </p:sp>
      <p:sp>
        <p:nvSpPr>
          <p:cNvPr id="32" name="TextBox 31"/>
          <p:cNvSpPr txBox="1"/>
          <p:nvPr/>
        </p:nvSpPr>
        <p:spPr>
          <a:xfrm>
            <a:off x="0" y="1"/>
            <a:ext cx="2325418" cy="3016211"/>
          </a:xfrm>
          <a:prstGeom prst="rect">
            <a:avLst/>
          </a:prstGeom>
          <a:solidFill>
            <a:schemeClr val="tx2">
              <a:lumMod val="20000"/>
              <a:lumOff val="80000"/>
            </a:schemeClr>
          </a:solidFill>
          <a:scene3d>
            <a:camera prst="orthographicFront"/>
            <a:lightRig rig="threePt" dir="t"/>
          </a:scene3d>
          <a:sp3d>
            <a:bevelT/>
          </a:sp3d>
        </p:spPr>
        <p:txBody>
          <a:bodyPr lIns="91439" rIns="91439">
            <a:spAutoFit/>
          </a:bodyPr>
          <a:lstStyle/>
          <a:p>
            <a:pPr marL="285748" indent="-285748">
              <a:spcBef>
                <a:spcPts val="600"/>
              </a:spcBef>
              <a:buFontTx/>
              <a:buChar char="-"/>
              <a:defRPr/>
            </a:pPr>
            <a:r>
              <a:rPr lang="en-US" sz="1800" b="1" dirty="0">
                <a:solidFill>
                  <a:srgbClr val="000090"/>
                </a:solidFill>
                <a:latin typeface="Calibri" charset="0"/>
                <a:cs typeface="Calibri" charset="0"/>
              </a:rPr>
              <a:t>Satellite depictions of hurricanes over the globe</a:t>
            </a:r>
          </a:p>
          <a:p>
            <a:pPr marL="285748" indent="-285748">
              <a:spcBef>
                <a:spcPts val="600"/>
              </a:spcBef>
              <a:buFontTx/>
              <a:buChar char="-"/>
              <a:defRPr/>
            </a:pPr>
            <a:r>
              <a:rPr lang="en-US" sz="1800" b="1" dirty="0">
                <a:solidFill>
                  <a:srgbClr val="000090"/>
                </a:solidFill>
                <a:latin typeface="Calibri" charset="0"/>
                <a:cs typeface="Calibri" charset="0"/>
              </a:rPr>
              <a:t>12-year record (1999-2010)</a:t>
            </a:r>
          </a:p>
          <a:p>
            <a:pPr marL="285748" indent="-285748">
              <a:spcBef>
                <a:spcPts val="600"/>
              </a:spcBef>
              <a:buFontTx/>
              <a:buChar char="-"/>
              <a:defRPr/>
            </a:pPr>
            <a:r>
              <a:rPr lang="en-US" sz="1800" b="1" dirty="0">
                <a:solidFill>
                  <a:srgbClr val="000090"/>
                </a:solidFill>
                <a:latin typeface="Calibri" charset="0"/>
                <a:cs typeface="Calibri" charset="0"/>
              </a:rPr>
              <a:t>Offers both data and imagery, making it a unique source to support hurricane research.</a:t>
            </a:r>
          </a:p>
        </p:txBody>
      </p:sp>
      <p:sp>
        <p:nvSpPr>
          <p:cNvPr id="55316" name="TextBox 33"/>
          <p:cNvSpPr txBox="1">
            <a:spLocks noChangeArrowheads="1"/>
          </p:cNvSpPr>
          <p:nvPr/>
        </p:nvSpPr>
        <p:spPr bwMode="auto">
          <a:xfrm>
            <a:off x="4040188" y="496888"/>
            <a:ext cx="34115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9" rIns="91439">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a:hlinkClick r:id="rId3"/>
              </a:rPr>
              <a:t>http://tropicalcyclone.jpl.nasa.gov</a:t>
            </a:r>
            <a:r>
              <a:rPr lang="en-US"/>
              <a:t> </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Picture 12" descr="TCIS_postGRIP_page2_Rita_QSCAT.tif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39850" y="0"/>
            <a:ext cx="6464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6322" name="Group 5"/>
          <p:cNvGrpSpPr>
            <a:grpSpLocks/>
          </p:cNvGrpSpPr>
          <p:nvPr/>
        </p:nvGrpSpPr>
        <p:grpSpPr bwMode="auto">
          <a:xfrm>
            <a:off x="-47625" y="1035050"/>
            <a:ext cx="9242425" cy="5729288"/>
            <a:chOff x="-47780" y="1063460"/>
            <a:chExt cx="9242340" cy="5729740"/>
          </a:xfrm>
        </p:grpSpPr>
        <p:sp>
          <p:nvSpPr>
            <p:cNvPr id="3" name="Oval 2"/>
            <p:cNvSpPr/>
            <p:nvPr/>
          </p:nvSpPr>
          <p:spPr>
            <a:xfrm>
              <a:off x="3673286" y="1063460"/>
              <a:ext cx="3086072" cy="373092"/>
            </a:xfrm>
            <a:prstGeom prst="ellipse">
              <a:avLst/>
            </a:prstGeom>
            <a:noFill/>
            <a:ln w="38100" cmpd="sng">
              <a:solidFill>
                <a:srgbClr val="FF0000"/>
              </a:solidFill>
              <a:prstDash val="soli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 name="Oval 3"/>
            <p:cNvSpPr/>
            <p:nvPr/>
          </p:nvSpPr>
          <p:spPr>
            <a:xfrm>
              <a:off x="1319045" y="6520128"/>
              <a:ext cx="1303325" cy="273072"/>
            </a:xfrm>
            <a:prstGeom prst="ellipse">
              <a:avLst/>
            </a:prstGeom>
            <a:noFill/>
            <a:ln w="38100" cmpd="sng">
              <a:solidFill>
                <a:srgbClr val="FF0000"/>
              </a:solidFill>
              <a:prstDash val="soli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6325" name="TextBox 4"/>
            <p:cNvSpPr txBox="1">
              <a:spLocks noChangeArrowheads="1"/>
            </p:cNvSpPr>
            <p:nvPr/>
          </p:nvSpPr>
          <p:spPr bwMode="auto">
            <a:xfrm>
              <a:off x="-47780" y="2565400"/>
              <a:ext cx="14967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400" b="1">
                  <a:solidFill>
                    <a:srgbClr val="FF0000"/>
                  </a:solidFill>
                </a:rPr>
                <a:t>Download</a:t>
              </a:r>
            </a:p>
            <a:p>
              <a:pPr eaLnBrk="1" hangingPunct="1"/>
              <a:r>
                <a:rPr lang="en-US" sz="2400" b="1">
                  <a:solidFill>
                    <a:srgbClr val="FF0000"/>
                  </a:solidFill>
                </a:rPr>
                <a:t>NetCDF</a:t>
              </a:r>
            </a:p>
          </p:txBody>
        </p:sp>
        <p:cxnSp>
          <p:nvCxnSpPr>
            <p:cNvPr id="9" name="Straight Arrow Connector 8"/>
            <p:cNvCxnSpPr>
              <a:stCxn id="3" idx="2"/>
              <a:endCxn id="56325" idx="0"/>
            </p:cNvCxnSpPr>
            <p:nvPr/>
          </p:nvCxnSpPr>
          <p:spPr>
            <a:xfrm flipH="1">
              <a:off x="699926" y="1249213"/>
              <a:ext cx="2973360" cy="1316141"/>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a:stCxn id="4" idx="1"/>
            </p:cNvCxnSpPr>
            <p:nvPr/>
          </p:nvCxnSpPr>
          <p:spPr>
            <a:xfrm flipH="1" flipV="1">
              <a:off x="869787" y="3519517"/>
              <a:ext cx="639757" cy="3040302"/>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a:stCxn id="3" idx="6"/>
            </p:cNvCxnSpPr>
            <p:nvPr/>
          </p:nvCxnSpPr>
          <p:spPr>
            <a:xfrm>
              <a:off x="6759357" y="1249213"/>
              <a:ext cx="1231889" cy="985915"/>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endCxn id="56331" idx="1"/>
            </p:cNvCxnSpPr>
            <p:nvPr/>
          </p:nvCxnSpPr>
          <p:spPr>
            <a:xfrm flipV="1">
              <a:off x="2622370" y="5224626"/>
              <a:ext cx="5162503" cy="1419337"/>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56330" name="TextBox 15"/>
            <p:cNvSpPr txBox="1">
              <a:spLocks noChangeArrowheads="1"/>
            </p:cNvSpPr>
            <p:nvPr/>
          </p:nvSpPr>
          <p:spPr bwMode="auto">
            <a:xfrm>
              <a:off x="7753140" y="2197100"/>
              <a:ext cx="14414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solidFill>
                    <a:srgbClr val="FF0000"/>
                  </a:solidFill>
                </a:rPr>
                <a:t>At this time</a:t>
              </a:r>
            </a:p>
          </p:txBody>
        </p:sp>
        <p:sp>
          <p:nvSpPr>
            <p:cNvPr id="56331" name="TextBox 16"/>
            <p:cNvSpPr txBox="1">
              <a:spLocks noChangeArrowheads="1"/>
            </p:cNvSpPr>
            <p:nvPr/>
          </p:nvSpPr>
          <p:spPr bwMode="auto">
            <a:xfrm>
              <a:off x="7785100" y="4870390"/>
              <a:ext cx="135014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solidFill>
                    <a:srgbClr val="FF0000"/>
                  </a:solidFill>
                </a:rPr>
                <a:t>All data on </a:t>
              </a:r>
            </a:p>
            <a:p>
              <a:pPr eaLnBrk="1" hangingPunct="1"/>
              <a:r>
                <a:rPr lang="en-US" sz="2000" b="1">
                  <a:solidFill>
                    <a:srgbClr val="FF0000"/>
                  </a:solidFill>
                </a:rPr>
                <a:t>this day</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Box 12"/>
          <p:cNvSpPr txBox="1">
            <a:spLocks noChangeArrowheads="1"/>
          </p:cNvSpPr>
          <p:nvPr/>
        </p:nvSpPr>
        <p:spPr bwMode="auto">
          <a:xfrm>
            <a:off x="773113" y="23813"/>
            <a:ext cx="84645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rIns="91438">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solidFill>
                  <a:srgbClr val="FF0000"/>
                </a:solidFill>
                <a:latin typeface="Calibri" charset="0"/>
                <a:cs typeface="Calibri" charset="0"/>
              </a:rPr>
              <a:t>HS3 Portal – NRT in 2012-14, Atlantic (</a:t>
            </a:r>
            <a:r>
              <a:rPr lang="en-US" sz="2000" b="1">
                <a:solidFill>
                  <a:srgbClr val="FF0000"/>
                </a:solidFill>
                <a:latin typeface="Calibri" charset="0"/>
                <a:cs typeface="Calibri" charset="0"/>
                <a:hlinkClick r:id="rId2"/>
              </a:rPr>
              <a:t>http://tropicalcyclone.jpl.nasa.gov/hs3</a:t>
            </a:r>
            <a:r>
              <a:rPr lang="en-US" sz="2000" b="1">
                <a:solidFill>
                  <a:srgbClr val="FF0000"/>
                </a:solidFill>
                <a:latin typeface="Calibri" charset="0"/>
                <a:cs typeface="Calibri" charset="0"/>
              </a:rPr>
              <a:t>)</a:t>
            </a:r>
          </a:p>
          <a:p>
            <a:pPr eaLnBrk="1" hangingPunct="1"/>
            <a:r>
              <a:rPr lang="en-US" sz="2000" b="1">
                <a:solidFill>
                  <a:srgbClr val="FF0000"/>
                </a:solidFill>
                <a:latin typeface="Calibri" charset="0"/>
                <a:cs typeface="Calibri" charset="0"/>
              </a:rPr>
              <a:t>Features (</a:t>
            </a:r>
            <a:r>
              <a:rPr lang="en-US" sz="1800" b="1">
                <a:solidFill>
                  <a:srgbClr val="FF0000"/>
                </a:solidFill>
                <a:latin typeface="Calibri" charset="0"/>
                <a:cs typeface="Calibri" charset="0"/>
              </a:rPr>
              <a:t>needs Google Earth API; opens on the latest available PMW observations</a:t>
            </a:r>
            <a:r>
              <a:rPr lang="en-US" sz="2000" b="1">
                <a:solidFill>
                  <a:srgbClr val="FF0000"/>
                </a:solidFill>
                <a:latin typeface="Calibri" charset="0"/>
                <a:cs typeface="Calibri" charset="0"/>
              </a:rPr>
              <a:t>)</a:t>
            </a:r>
          </a:p>
        </p:txBody>
      </p:sp>
      <p:pic>
        <p:nvPicPr>
          <p:cNvPr id="1433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714375"/>
            <a:ext cx="9144000" cy="614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Box 14"/>
          <p:cNvSpPr txBox="1">
            <a:spLocks noChangeArrowheads="1"/>
          </p:cNvSpPr>
          <p:nvPr/>
        </p:nvSpPr>
        <p:spPr bwMode="auto">
          <a:xfrm>
            <a:off x="185738" y="2151063"/>
            <a:ext cx="138430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solidFill>
                  <a:srgbClr val="FF0000"/>
                </a:solidFill>
                <a:cs typeface="Arial" charset="0"/>
              </a:rPr>
              <a:t>GOES IR</a:t>
            </a:r>
          </a:p>
        </p:txBody>
      </p:sp>
      <p:cxnSp>
        <p:nvCxnSpPr>
          <p:cNvPr id="18" name="Straight Arrow Connector 17"/>
          <p:cNvCxnSpPr/>
          <p:nvPr/>
        </p:nvCxnSpPr>
        <p:spPr>
          <a:xfrm>
            <a:off x="1149350" y="2540000"/>
            <a:ext cx="671513" cy="77628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4341" name="TextBox 20"/>
          <p:cNvSpPr txBox="1">
            <a:spLocks noChangeArrowheads="1"/>
          </p:cNvSpPr>
          <p:nvPr/>
        </p:nvSpPr>
        <p:spPr bwMode="auto">
          <a:xfrm>
            <a:off x="6122988" y="3363913"/>
            <a:ext cx="18049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solidFill>
                  <a:srgbClr val="FF0000"/>
                </a:solidFill>
                <a:cs typeface="Arial" charset="0"/>
              </a:rPr>
              <a:t>“Best Track”</a:t>
            </a:r>
          </a:p>
        </p:txBody>
      </p:sp>
      <p:cxnSp>
        <p:nvCxnSpPr>
          <p:cNvPr id="22" name="Straight Arrow Connector 21"/>
          <p:cNvCxnSpPr/>
          <p:nvPr/>
        </p:nvCxnSpPr>
        <p:spPr>
          <a:xfrm flipH="1">
            <a:off x="4878388" y="3865563"/>
            <a:ext cx="1712912" cy="78581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a:spLocks noChangeArrowheads="1"/>
          </p:cNvSpPr>
          <p:nvPr/>
        </p:nvSpPr>
        <p:spPr bwMode="auto">
          <a:xfrm>
            <a:off x="401638" y="1130300"/>
            <a:ext cx="4649787" cy="708025"/>
          </a:xfrm>
          <a:prstGeom prst="rect">
            <a:avLst/>
          </a:prstGeom>
          <a:solidFill>
            <a:schemeClr val="bg1">
              <a:lumMod val="85000"/>
            </a:schemeClr>
          </a:solidFill>
          <a:ln w="9525">
            <a:noFill/>
            <a:miter lim="800000"/>
            <a:headEnd/>
            <a:tailEnd/>
          </a:ln>
        </p:spPr>
        <p:txBody>
          <a:bodyPr>
            <a:spAutoFit/>
          </a:bodyPr>
          <a:lstStyle>
            <a:defPPr>
              <a:defRPr lang="en-US"/>
            </a:defPPr>
            <a:lvl1pPr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Times"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Times"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Times"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Times" charset="0"/>
                <a:ea typeface="ＭＳ Ｐゴシック" charset="-128"/>
                <a:cs typeface="ＭＳ Ｐゴシック" charset="-128"/>
              </a:defRPr>
            </a:lvl9pPr>
          </a:lstStyle>
          <a:p>
            <a:pPr>
              <a:defRPr/>
            </a:pPr>
            <a:r>
              <a:rPr lang="en-US" sz="2000" dirty="0" smtClean="0">
                <a:solidFill>
                  <a:srgbClr val="22228B"/>
                </a:solidFill>
                <a:latin typeface="Calibri"/>
                <a:cs typeface="Calibri"/>
              </a:rPr>
              <a:t>Parameter as </a:t>
            </a:r>
            <a:r>
              <a:rPr lang="en-US" sz="2000" dirty="0">
                <a:solidFill>
                  <a:srgbClr val="22228B"/>
                </a:solidFill>
                <a:latin typeface="Calibri"/>
                <a:cs typeface="Calibri"/>
              </a:rPr>
              <a:t>a function </a:t>
            </a:r>
            <a:r>
              <a:rPr lang="en-US" sz="2000" dirty="0" smtClean="0">
                <a:solidFill>
                  <a:srgbClr val="22228B"/>
                </a:solidFill>
                <a:latin typeface="Calibri"/>
                <a:cs typeface="Calibri"/>
              </a:rPr>
              <a:t>of:</a:t>
            </a:r>
          </a:p>
          <a:p>
            <a:pPr marL="342900" indent="-342900">
              <a:buFontTx/>
              <a:buChar char="-"/>
              <a:defRPr/>
            </a:pPr>
            <a:r>
              <a:rPr lang="en-US" sz="2000" dirty="0" smtClean="0">
                <a:solidFill>
                  <a:srgbClr val="22228B"/>
                </a:solidFill>
                <a:latin typeface="Calibri"/>
                <a:cs typeface="Calibri"/>
              </a:rPr>
              <a:t>Quadrant with respect to storm motion</a:t>
            </a:r>
            <a:endParaRPr lang="en-US" sz="2000" dirty="0">
              <a:solidFill>
                <a:srgbClr val="22228B"/>
              </a:solidFill>
              <a:latin typeface="Calibri"/>
              <a:cs typeface="Calibri"/>
            </a:endParaRPr>
          </a:p>
        </p:txBody>
      </p:sp>
      <p:grpSp>
        <p:nvGrpSpPr>
          <p:cNvPr id="57346" name="Group 4"/>
          <p:cNvGrpSpPr>
            <a:grpSpLocks/>
          </p:cNvGrpSpPr>
          <p:nvPr/>
        </p:nvGrpSpPr>
        <p:grpSpPr bwMode="auto">
          <a:xfrm>
            <a:off x="309563" y="2424113"/>
            <a:ext cx="4889500" cy="3276600"/>
            <a:chOff x="2511857" y="2668588"/>
            <a:chExt cx="4889512" cy="3276600"/>
          </a:xfrm>
        </p:grpSpPr>
        <p:sp>
          <p:nvSpPr>
            <p:cNvPr id="3" name="Up Arrow 2"/>
            <p:cNvSpPr/>
            <p:nvPr/>
          </p:nvSpPr>
          <p:spPr>
            <a:xfrm>
              <a:off x="4056498" y="2922588"/>
              <a:ext cx="1204916" cy="3022600"/>
            </a:xfrm>
            <a:prstGeom prst="up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7350" name="TextBox 9"/>
            <p:cNvSpPr txBox="1">
              <a:spLocks noChangeArrowheads="1"/>
            </p:cNvSpPr>
            <p:nvPr/>
          </p:nvSpPr>
          <p:spPr bwMode="auto">
            <a:xfrm rot="-5400000">
              <a:off x="3048294" y="4467468"/>
              <a:ext cx="232570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r>
                <a:rPr lang="en-US" sz="1400">
                  <a:solidFill>
                    <a:srgbClr val="22228B"/>
                  </a:solidFill>
                  <a:latin typeface="Calibri" charset="0"/>
                  <a:cs typeface="Calibri" charset="0"/>
                </a:rPr>
                <a:t>Direction of Storm Motion</a:t>
              </a:r>
            </a:p>
          </p:txBody>
        </p:sp>
        <p:sp>
          <p:nvSpPr>
            <p:cNvPr id="57351" name="TextBox 20"/>
            <p:cNvSpPr txBox="1">
              <a:spLocks noChangeArrowheads="1"/>
            </p:cNvSpPr>
            <p:nvPr/>
          </p:nvSpPr>
          <p:spPr bwMode="auto">
            <a:xfrm>
              <a:off x="5248434" y="3449492"/>
              <a:ext cx="21529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Q1; Front Right</a:t>
              </a:r>
            </a:p>
          </p:txBody>
        </p:sp>
        <p:sp>
          <p:nvSpPr>
            <p:cNvPr id="57352" name="TextBox 21"/>
            <p:cNvSpPr txBox="1">
              <a:spLocks noChangeArrowheads="1"/>
            </p:cNvSpPr>
            <p:nvPr/>
          </p:nvSpPr>
          <p:spPr bwMode="auto">
            <a:xfrm>
              <a:off x="5248434" y="5189510"/>
              <a:ext cx="213954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Q2; Back  Right</a:t>
              </a:r>
            </a:p>
          </p:txBody>
        </p:sp>
        <p:sp>
          <p:nvSpPr>
            <p:cNvPr id="57353" name="TextBox 22"/>
            <p:cNvSpPr txBox="1">
              <a:spLocks noChangeArrowheads="1"/>
            </p:cNvSpPr>
            <p:nvPr/>
          </p:nvSpPr>
          <p:spPr bwMode="auto">
            <a:xfrm>
              <a:off x="2511857" y="3449492"/>
              <a:ext cx="20056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Q4; Front Left</a:t>
              </a:r>
            </a:p>
          </p:txBody>
        </p:sp>
        <p:sp>
          <p:nvSpPr>
            <p:cNvPr id="57354" name="TextBox 23"/>
            <p:cNvSpPr txBox="1">
              <a:spLocks noChangeArrowheads="1"/>
            </p:cNvSpPr>
            <p:nvPr/>
          </p:nvSpPr>
          <p:spPr bwMode="auto">
            <a:xfrm>
              <a:off x="2511857" y="5189510"/>
              <a:ext cx="19922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Q3; Back  Left</a:t>
              </a:r>
            </a:p>
          </p:txBody>
        </p:sp>
        <p:grpSp>
          <p:nvGrpSpPr>
            <p:cNvPr id="57355" name="Group 25"/>
            <p:cNvGrpSpPr>
              <a:grpSpLocks/>
            </p:cNvGrpSpPr>
            <p:nvPr/>
          </p:nvGrpSpPr>
          <p:grpSpPr bwMode="auto">
            <a:xfrm>
              <a:off x="2511857" y="2668588"/>
              <a:ext cx="4269943" cy="3276600"/>
              <a:chOff x="2743200" y="2668588"/>
              <a:chExt cx="4038600" cy="3276600"/>
            </a:xfrm>
          </p:grpSpPr>
          <p:cxnSp>
            <p:nvCxnSpPr>
              <p:cNvPr id="27" name="Straight Arrow Connector 26"/>
              <p:cNvCxnSpPr/>
              <p:nvPr/>
            </p:nvCxnSpPr>
            <p:spPr>
              <a:xfrm flipV="1">
                <a:off x="4774721" y="2668588"/>
                <a:ext cx="0" cy="3276600"/>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43200" y="4343400"/>
                <a:ext cx="4039018" cy="0"/>
              </a:xfrm>
              <a:prstGeom prst="line">
                <a:avLst/>
              </a:prstGeom>
              <a:ln w="25400">
                <a:solidFill>
                  <a:srgbClr val="002060"/>
                </a:solidFill>
              </a:ln>
            </p:spPr>
            <p:style>
              <a:lnRef idx="1">
                <a:schemeClr val="accent1"/>
              </a:lnRef>
              <a:fillRef idx="0">
                <a:schemeClr val="accent1"/>
              </a:fillRef>
              <a:effectRef idx="0">
                <a:schemeClr val="accent1"/>
              </a:effectRef>
              <a:fontRef idx="minor">
                <a:schemeClr val="tx1"/>
              </a:fontRef>
            </p:style>
          </p:cxnSp>
        </p:grpSp>
      </p:grpSp>
      <p:sp>
        <p:nvSpPr>
          <p:cNvPr id="57347" name="TextBox 12"/>
          <p:cNvSpPr txBox="1">
            <a:spLocks noChangeArrowheads="1"/>
          </p:cNvSpPr>
          <p:nvPr/>
        </p:nvSpPr>
        <p:spPr bwMode="auto">
          <a:xfrm>
            <a:off x="401638" y="0"/>
            <a:ext cx="884078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marL="0" lvl="1" algn="ctr"/>
            <a:r>
              <a:rPr lang="en-US" sz="3200" b="1">
                <a:solidFill>
                  <a:srgbClr val="94358B"/>
                </a:solidFill>
                <a:latin typeface="Calibri" charset="0"/>
                <a:cs typeface="Calibri" charset="0"/>
              </a:rPr>
              <a:t>Asymmetry and Evolution</a:t>
            </a:r>
            <a:endParaRPr lang="en-US" sz="3200" b="1">
              <a:solidFill>
                <a:srgbClr val="94358B"/>
              </a:solidFill>
              <a:cs typeface="Arial" charset="0"/>
            </a:endParaRPr>
          </a:p>
          <a:p>
            <a:pPr algn="ctr"/>
            <a:r>
              <a:rPr lang="en-US" sz="2400">
                <a:solidFill>
                  <a:srgbClr val="94358B"/>
                </a:solidFill>
                <a:cs typeface="Arial" charset="0"/>
              </a:rPr>
              <a:t>Statistics from observations </a:t>
            </a:r>
            <a:r>
              <a:rPr lang="en-US" sz="2400">
                <a:solidFill>
                  <a:srgbClr val="94358B"/>
                </a:solidFill>
                <a:latin typeface="Calibri" charset="0"/>
                <a:cs typeface="Calibri" charset="0"/>
              </a:rPr>
              <a:t>; North Atlantic Hurricanes</a:t>
            </a:r>
          </a:p>
        </p:txBody>
      </p:sp>
      <p:sp>
        <p:nvSpPr>
          <p:cNvPr id="57348" name="Rectangle 12"/>
          <p:cNvSpPr>
            <a:spLocks noChangeArrowheads="1"/>
          </p:cNvSpPr>
          <p:nvPr/>
        </p:nvSpPr>
        <p:spPr bwMode="auto">
          <a:xfrm>
            <a:off x="5314950" y="2139950"/>
            <a:ext cx="3735388" cy="46783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US" sz="2000" b="1">
                <a:solidFill>
                  <a:srgbClr val="000090"/>
                </a:solidFill>
              </a:rPr>
              <a:t>Created composites following similar approaches:</a:t>
            </a:r>
          </a:p>
          <a:p>
            <a:endParaRPr lang="en-US" sz="1400"/>
          </a:p>
          <a:p>
            <a:r>
              <a:rPr lang="en-US" sz="1200" b="1" i="1"/>
              <a:t>Lonfat, M., F.D. Marks, and S.S.Chen, 2004: "Precipitation Distribution in Tropical Cyclones using the Tropical Rainfall Measuring Mission (TRMM) microwave imager : A Global Perspective" MWR 132(7) </a:t>
            </a:r>
          </a:p>
          <a:p>
            <a:endParaRPr lang="en-US" sz="1200" b="1" i="1"/>
          </a:p>
          <a:p>
            <a:r>
              <a:rPr lang="en-US" sz="1200" b="1" i="1"/>
              <a:t>Rogers et al., 2012 : "Multiscale analysis of mature tropical cyclone structure from airborne Doppler composites," MWR, 140 (1)</a:t>
            </a:r>
          </a:p>
          <a:p>
            <a:endParaRPr lang="en-US" sz="1200" b="1" i="1"/>
          </a:p>
          <a:p>
            <a:r>
              <a:rPr lang="en-US" sz="1200" b="1" i="1"/>
              <a:t>Wu, L, H. Su, R. G. Fovell, B. Wang, J. T. Shen, B. H. Kahn, S. M. Hristova-Veleva, B. H. Lambrigtsen, E. J. Fetzer, J. H. Jiang, 2012: “Relationship of Environmental Relative Humidity with Tropical Cyclone Intensity and Intensification Rate over North Atlantic”, Geophys. Res. Lett., 39, L20809, doi:10.1029/2012GL053546.</a:t>
            </a:r>
          </a:p>
          <a:p>
            <a:endParaRPr lang="en-US" sz="1200" b="1" i="1"/>
          </a:p>
          <a:p>
            <a:endParaRPr lang="en-US" sz="1200" b="1" i="1"/>
          </a:p>
          <a:p>
            <a:r>
              <a:rPr lang="en-US" sz="1200" b="1" i="1"/>
              <a:t>Many others.</a:t>
            </a:r>
          </a:p>
          <a:p>
            <a:endParaRPr lang="en-US" sz="1400"/>
          </a:p>
          <a:p>
            <a:endParaRPr lang="en-US" sz="1400"/>
          </a:p>
        </p:txBody>
      </p:sp>
    </p:spTree>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Left-Right Arrow 5"/>
          <p:cNvSpPr/>
          <p:nvPr/>
        </p:nvSpPr>
        <p:spPr>
          <a:xfrm>
            <a:off x="6996113" y="5008563"/>
            <a:ext cx="2122487" cy="333375"/>
          </a:xfrm>
          <a:prstGeom prst="lef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 name="TextBox 13"/>
          <p:cNvSpPr txBox="1">
            <a:spLocks noChangeArrowheads="1"/>
          </p:cNvSpPr>
          <p:nvPr/>
        </p:nvSpPr>
        <p:spPr bwMode="auto">
          <a:xfrm>
            <a:off x="401638" y="1130300"/>
            <a:ext cx="4784725" cy="1322388"/>
          </a:xfrm>
          <a:prstGeom prst="rect">
            <a:avLst/>
          </a:prstGeom>
          <a:solidFill>
            <a:schemeClr val="bg1">
              <a:lumMod val="85000"/>
            </a:schemeClr>
          </a:solidFill>
          <a:ln w="9525">
            <a:noFill/>
            <a:miter lim="800000"/>
            <a:headEnd/>
            <a:tailEnd/>
          </a:ln>
        </p:spPr>
        <p:txBody>
          <a:bodyPr>
            <a:spAutoFit/>
          </a:bodyPr>
          <a:lstStyle>
            <a:defPPr>
              <a:defRPr lang="en-US"/>
            </a:defPPr>
            <a:lvl1pPr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Times"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Times"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Times"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Times" charset="0"/>
                <a:ea typeface="ＭＳ Ｐゴシック" charset="-128"/>
                <a:cs typeface="ＭＳ Ｐゴシック" charset="-128"/>
              </a:defRPr>
            </a:lvl9pPr>
          </a:lstStyle>
          <a:p>
            <a:pPr>
              <a:defRPr/>
            </a:pPr>
            <a:r>
              <a:rPr lang="en-US" sz="2000" dirty="0" smtClean="0">
                <a:solidFill>
                  <a:srgbClr val="22228B"/>
                </a:solidFill>
                <a:latin typeface="Calibri"/>
                <a:cs typeface="Calibri"/>
              </a:rPr>
              <a:t>Parameter as </a:t>
            </a:r>
            <a:r>
              <a:rPr lang="en-US" sz="2000" dirty="0">
                <a:solidFill>
                  <a:srgbClr val="22228B"/>
                </a:solidFill>
                <a:latin typeface="Calibri"/>
                <a:cs typeface="Calibri"/>
              </a:rPr>
              <a:t>a function </a:t>
            </a:r>
            <a:r>
              <a:rPr lang="en-US" sz="2000" dirty="0" smtClean="0">
                <a:solidFill>
                  <a:srgbClr val="22228B"/>
                </a:solidFill>
                <a:latin typeface="Calibri"/>
                <a:cs typeface="Calibri"/>
              </a:rPr>
              <a:t>of:</a:t>
            </a:r>
          </a:p>
          <a:p>
            <a:pPr marL="342900" indent="-342900">
              <a:buFontTx/>
              <a:buChar char="-"/>
              <a:defRPr/>
            </a:pPr>
            <a:r>
              <a:rPr lang="en-US" sz="2000" dirty="0" smtClean="0">
                <a:solidFill>
                  <a:srgbClr val="22228B"/>
                </a:solidFill>
                <a:latin typeface="Calibri"/>
                <a:cs typeface="Calibri"/>
              </a:rPr>
              <a:t>Quadrant with respect to storm motion</a:t>
            </a:r>
            <a:endParaRPr lang="en-US" sz="2000" dirty="0">
              <a:solidFill>
                <a:srgbClr val="22228B"/>
              </a:solidFill>
              <a:latin typeface="Calibri"/>
              <a:cs typeface="Calibri"/>
            </a:endParaRPr>
          </a:p>
          <a:p>
            <a:pPr marL="342900" indent="-342900">
              <a:buFontTx/>
              <a:buChar char="-"/>
              <a:defRPr/>
            </a:pPr>
            <a:r>
              <a:rPr lang="en-US" sz="2000" dirty="0" smtClean="0">
                <a:solidFill>
                  <a:srgbClr val="22228B"/>
                </a:solidFill>
                <a:latin typeface="Calibri"/>
                <a:cs typeface="Calibri"/>
              </a:rPr>
              <a:t>distance </a:t>
            </a:r>
            <a:r>
              <a:rPr lang="en-US" sz="2000" dirty="0">
                <a:solidFill>
                  <a:srgbClr val="22228B"/>
                </a:solidFill>
                <a:latin typeface="Calibri"/>
                <a:cs typeface="Calibri"/>
              </a:rPr>
              <a:t>from storm center </a:t>
            </a:r>
            <a:r>
              <a:rPr lang="en-US" sz="2000" dirty="0" smtClean="0">
                <a:solidFill>
                  <a:srgbClr val="22228B"/>
                </a:solidFill>
                <a:latin typeface="Calibri"/>
                <a:cs typeface="Calibri"/>
              </a:rPr>
              <a:t>    (</a:t>
            </a:r>
            <a:r>
              <a:rPr lang="en-US" sz="2000" dirty="0">
                <a:solidFill>
                  <a:srgbClr val="22228B"/>
                </a:solidFill>
                <a:latin typeface="Calibri"/>
                <a:cs typeface="Calibri"/>
              </a:rPr>
              <a:t>y-axis) </a:t>
            </a:r>
            <a:endParaRPr lang="en-US" sz="2000" dirty="0" smtClean="0">
              <a:solidFill>
                <a:srgbClr val="22228B"/>
              </a:solidFill>
              <a:latin typeface="Calibri"/>
              <a:cs typeface="Calibri"/>
            </a:endParaRPr>
          </a:p>
          <a:p>
            <a:pPr marL="342900" indent="-342900">
              <a:buFontTx/>
              <a:buChar char="-"/>
              <a:defRPr/>
            </a:pPr>
            <a:r>
              <a:rPr lang="en-US" sz="2000" dirty="0" smtClean="0">
                <a:solidFill>
                  <a:srgbClr val="22228B"/>
                </a:solidFill>
                <a:latin typeface="Calibri"/>
                <a:cs typeface="Calibri"/>
              </a:rPr>
              <a:t>days from </a:t>
            </a:r>
            <a:r>
              <a:rPr lang="en-US" sz="2000" dirty="0">
                <a:solidFill>
                  <a:srgbClr val="22228B"/>
                </a:solidFill>
                <a:latin typeface="Calibri"/>
                <a:cs typeface="Calibri"/>
              </a:rPr>
              <a:t>maximum </a:t>
            </a:r>
            <a:r>
              <a:rPr lang="en-US" sz="2000" dirty="0" smtClean="0">
                <a:solidFill>
                  <a:srgbClr val="22228B"/>
                </a:solidFill>
                <a:latin typeface="Calibri"/>
                <a:cs typeface="Calibri"/>
              </a:rPr>
              <a:t>intensity (</a:t>
            </a:r>
            <a:r>
              <a:rPr lang="en-US" sz="2000" dirty="0">
                <a:solidFill>
                  <a:srgbClr val="22228B"/>
                </a:solidFill>
                <a:latin typeface="Calibri"/>
                <a:cs typeface="Calibri"/>
              </a:rPr>
              <a:t>x-axis) </a:t>
            </a:r>
            <a:r>
              <a:rPr lang="en-US" sz="2000" dirty="0" smtClean="0">
                <a:solidFill>
                  <a:srgbClr val="22228B"/>
                </a:solidFill>
                <a:latin typeface="Calibri"/>
                <a:cs typeface="Calibri"/>
              </a:rPr>
              <a:t> </a:t>
            </a:r>
            <a:endParaRPr lang="en-US" sz="2000" dirty="0">
              <a:solidFill>
                <a:srgbClr val="22228B"/>
              </a:solidFill>
              <a:latin typeface="Calibri"/>
              <a:cs typeface="Calibri"/>
            </a:endParaRPr>
          </a:p>
        </p:txBody>
      </p:sp>
      <p:grpSp>
        <p:nvGrpSpPr>
          <p:cNvPr id="58371" name="Group 4"/>
          <p:cNvGrpSpPr>
            <a:grpSpLocks/>
          </p:cNvGrpSpPr>
          <p:nvPr/>
        </p:nvGrpSpPr>
        <p:grpSpPr bwMode="auto">
          <a:xfrm>
            <a:off x="309563" y="2424113"/>
            <a:ext cx="4889500" cy="3276600"/>
            <a:chOff x="2511857" y="2668588"/>
            <a:chExt cx="4889512" cy="3276600"/>
          </a:xfrm>
        </p:grpSpPr>
        <p:sp>
          <p:nvSpPr>
            <p:cNvPr id="3" name="Up Arrow 2"/>
            <p:cNvSpPr/>
            <p:nvPr/>
          </p:nvSpPr>
          <p:spPr>
            <a:xfrm>
              <a:off x="4056498" y="2922588"/>
              <a:ext cx="1204916" cy="3022600"/>
            </a:xfrm>
            <a:prstGeom prst="up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8385" name="TextBox 9"/>
            <p:cNvSpPr txBox="1">
              <a:spLocks noChangeArrowheads="1"/>
            </p:cNvSpPr>
            <p:nvPr/>
          </p:nvSpPr>
          <p:spPr bwMode="auto">
            <a:xfrm rot="-5400000">
              <a:off x="3048294" y="4467468"/>
              <a:ext cx="232570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r>
                <a:rPr lang="en-US" sz="1400">
                  <a:solidFill>
                    <a:srgbClr val="22228B"/>
                  </a:solidFill>
                  <a:latin typeface="Calibri" charset="0"/>
                  <a:cs typeface="Calibri" charset="0"/>
                </a:rPr>
                <a:t>Direction of Storm Motion</a:t>
              </a:r>
            </a:p>
          </p:txBody>
        </p:sp>
        <p:sp>
          <p:nvSpPr>
            <p:cNvPr id="58386" name="TextBox 20"/>
            <p:cNvSpPr txBox="1">
              <a:spLocks noChangeArrowheads="1"/>
            </p:cNvSpPr>
            <p:nvPr/>
          </p:nvSpPr>
          <p:spPr bwMode="auto">
            <a:xfrm>
              <a:off x="5248434" y="3449492"/>
              <a:ext cx="21529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Q1; Front Right</a:t>
              </a:r>
            </a:p>
          </p:txBody>
        </p:sp>
        <p:sp>
          <p:nvSpPr>
            <p:cNvPr id="58387" name="TextBox 21"/>
            <p:cNvSpPr txBox="1">
              <a:spLocks noChangeArrowheads="1"/>
            </p:cNvSpPr>
            <p:nvPr/>
          </p:nvSpPr>
          <p:spPr bwMode="auto">
            <a:xfrm>
              <a:off x="5248434" y="5189510"/>
              <a:ext cx="213954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Q2; Back  Right</a:t>
              </a:r>
            </a:p>
          </p:txBody>
        </p:sp>
        <p:sp>
          <p:nvSpPr>
            <p:cNvPr id="58388" name="TextBox 22"/>
            <p:cNvSpPr txBox="1">
              <a:spLocks noChangeArrowheads="1"/>
            </p:cNvSpPr>
            <p:nvPr/>
          </p:nvSpPr>
          <p:spPr bwMode="auto">
            <a:xfrm>
              <a:off x="2511857" y="3449492"/>
              <a:ext cx="200561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Q4; Front Left</a:t>
              </a:r>
            </a:p>
          </p:txBody>
        </p:sp>
        <p:sp>
          <p:nvSpPr>
            <p:cNvPr id="58389" name="TextBox 23"/>
            <p:cNvSpPr txBox="1">
              <a:spLocks noChangeArrowheads="1"/>
            </p:cNvSpPr>
            <p:nvPr/>
          </p:nvSpPr>
          <p:spPr bwMode="auto">
            <a:xfrm>
              <a:off x="2511857" y="5189510"/>
              <a:ext cx="19922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Q3; Back  Left</a:t>
              </a:r>
            </a:p>
          </p:txBody>
        </p:sp>
        <p:grpSp>
          <p:nvGrpSpPr>
            <p:cNvPr id="58390" name="Group 25"/>
            <p:cNvGrpSpPr>
              <a:grpSpLocks/>
            </p:cNvGrpSpPr>
            <p:nvPr/>
          </p:nvGrpSpPr>
          <p:grpSpPr bwMode="auto">
            <a:xfrm>
              <a:off x="2511857" y="2668588"/>
              <a:ext cx="4269943" cy="3276600"/>
              <a:chOff x="2743200" y="2668588"/>
              <a:chExt cx="4038600" cy="3276600"/>
            </a:xfrm>
          </p:grpSpPr>
          <p:cxnSp>
            <p:nvCxnSpPr>
              <p:cNvPr id="27" name="Straight Arrow Connector 26"/>
              <p:cNvCxnSpPr/>
              <p:nvPr/>
            </p:nvCxnSpPr>
            <p:spPr>
              <a:xfrm flipV="1">
                <a:off x="4774721" y="2668588"/>
                <a:ext cx="0" cy="3276600"/>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743200" y="4343400"/>
                <a:ext cx="4039018" cy="0"/>
              </a:xfrm>
              <a:prstGeom prst="line">
                <a:avLst/>
              </a:prstGeom>
              <a:ln w="25400">
                <a:solidFill>
                  <a:srgbClr val="002060"/>
                </a:solidFill>
              </a:ln>
            </p:spPr>
            <p:style>
              <a:lnRef idx="1">
                <a:schemeClr val="accent1"/>
              </a:lnRef>
              <a:fillRef idx="0">
                <a:schemeClr val="accent1"/>
              </a:fillRef>
              <a:effectRef idx="0">
                <a:schemeClr val="accent1"/>
              </a:effectRef>
              <a:fontRef idx="minor">
                <a:schemeClr val="tx1"/>
              </a:fontRef>
            </p:style>
          </p:cxnSp>
        </p:grpSp>
      </p:grpSp>
      <p:cxnSp>
        <p:nvCxnSpPr>
          <p:cNvPr id="8" name="Straight Connector 7"/>
          <p:cNvCxnSpPr>
            <a:stCxn id="41" idx="1"/>
          </p:cNvCxnSpPr>
          <p:nvPr/>
        </p:nvCxnSpPr>
        <p:spPr>
          <a:xfrm flipH="1">
            <a:off x="8058150" y="4610100"/>
            <a:ext cx="7938" cy="825500"/>
          </a:xfrm>
          <a:prstGeom prst="line">
            <a:avLst/>
          </a:prstGeom>
          <a:ln>
            <a:prstDash val="dash"/>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7915275" y="5435600"/>
            <a:ext cx="301625" cy="368300"/>
          </a:xfrm>
          <a:prstGeom prst="rect">
            <a:avLst/>
          </a:prstGeom>
          <a:noFill/>
        </p:spPr>
        <p:txBody>
          <a:bodyPr wrap="none">
            <a:spAutoFit/>
          </a:bodyPr>
          <a:lstStyle/>
          <a:p>
            <a:pPr>
              <a:defRPr/>
            </a:pPr>
            <a:r>
              <a:rPr lang="en-US" dirty="0">
                <a:solidFill>
                  <a:schemeClr val="accent1">
                    <a:lumMod val="75000"/>
                  </a:schemeClr>
                </a:solidFill>
              </a:rPr>
              <a:t>0</a:t>
            </a:r>
          </a:p>
        </p:txBody>
      </p:sp>
      <p:grpSp>
        <p:nvGrpSpPr>
          <p:cNvPr id="58374" name="Group 11"/>
          <p:cNvGrpSpPr>
            <a:grpSpLocks/>
          </p:cNvGrpSpPr>
          <p:nvPr/>
        </p:nvGrpSpPr>
        <p:grpSpPr bwMode="auto">
          <a:xfrm>
            <a:off x="4848225" y="3213100"/>
            <a:ext cx="4287838" cy="3568700"/>
            <a:chOff x="4848499" y="3213270"/>
            <a:chExt cx="4287227" cy="3568529"/>
          </a:xfrm>
        </p:grpSpPr>
        <p:grpSp>
          <p:nvGrpSpPr>
            <p:cNvPr id="58376" name="Group 35"/>
            <p:cNvGrpSpPr>
              <a:grpSpLocks/>
            </p:cNvGrpSpPr>
            <p:nvPr/>
          </p:nvGrpSpPr>
          <p:grpSpPr bwMode="auto">
            <a:xfrm>
              <a:off x="4848499" y="3505199"/>
              <a:ext cx="4287227" cy="3276600"/>
              <a:chOff x="2511857" y="2668588"/>
              <a:chExt cx="4287227" cy="3276600"/>
            </a:xfrm>
          </p:grpSpPr>
          <p:sp>
            <p:nvSpPr>
              <p:cNvPr id="58379" name="TextBox 38"/>
              <p:cNvSpPr txBox="1">
                <a:spLocks noChangeArrowheads="1"/>
              </p:cNvSpPr>
              <p:nvPr/>
            </p:nvSpPr>
            <p:spPr bwMode="auto">
              <a:xfrm>
                <a:off x="4659542" y="2893894"/>
                <a:ext cx="2139542" cy="923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algn="ctr" eaLnBrk="1" hangingPunct="1"/>
                <a:r>
                  <a:rPr lang="en-US" sz="1800" b="1">
                    <a:solidFill>
                      <a:srgbClr val="FF0000"/>
                    </a:solidFill>
                    <a:latin typeface="Calibri" charset="0"/>
                    <a:cs typeface="Calibri" charset="0"/>
                  </a:rPr>
                  <a:t>Evolution:</a:t>
                </a:r>
              </a:p>
              <a:p>
                <a:pPr algn="ctr" eaLnBrk="1" hangingPunct="1"/>
                <a:r>
                  <a:rPr lang="en-US" sz="1800" b="1">
                    <a:solidFill>
                      <a:srgbClr val="FF0000"/>
                    </a:solidFill>
                    <a:latin typeface="Calibri" charset="0"/>
                    <a:cs typeface="Calibri" charset="0"/>
                  </a:rPr>
                  <a:t>-3 to +3 days </a:t>
                </a:r>
              </a:p>
              <a:p>
                <a:pPr algn="ctr" eaLnBrk="1" hangingPunct="1"/>
                <a:r>
                  <a:rPr lang="en-US" sz="1800" b="1">
                    <a:solidFill>
                      <a:srgbClr val="FF0000"/>
                    </a:solidFill>
                    <a:latin typeface="Calibri" charset="0"/>
                    <a:cs typeface="Calibri" charset="0"/>
                  </a:rPr>
                  <a:t>from Max Intensity</a:t>
                </a:r>
              </a:p>
            </p:txBody>
          </p:sp>
          <p:grpSp>
            <p:nvGrpSpPr>
              <p:cNvPr id="58380" name="Group 39"/>
              <p:cNvGrpSpPr>
                <a:grpSpLocks/>
              </p:cNvGrpSpPr>
              <p:nvPr/>
            </p:nvGrpSpPr>
            <p:grpSpPr bwMode="auto">
              <a:xfrm>
                <a:off x="2511857" y="2668588"/>
                <a:ext cx="4269943" cy="3276600"/>
                <a:chOff x="2743200" y="2668588"/>
                <a:chExt cx="4038600" cy="3276600"/>
              </a:xfrm>
            </p:grpSpPr>
            <p:cxnSp>
              <p:nvCxnSpPr>
                <p:cNvPr id="42" name="Straight Arrow Connector 41"/>
                <p:cNvCxnSpPr/>
                <p:nvPr/>
              </p:nvCxnSpPr>
              <p:spPr>
                <a:xfrm flipV="1">
                  <a:off x="4774427" y="2668745"/>
                  <a:ext cx="0" cy="3276443"/>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2743200" y="4343478"/>
                  <a:ext cx="4038433" cy="0"/>
                </a:xfrm>
                <a:prstGeom prst="line">
                  <a:avLst/>
                </a:prstGeom>
                <a:ln w="25400">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41" name="Left Brace 40"/>
              <p:cNvSpPr/>
              <p:nvPr/>
            </p:nvSpPr>
            <p:spPr>
              <a:xfrm rot="5400000" flipV="1">
                <a:off x="5441938" y="2991093"/>
                <a:ext cx="557186" cy="2122185"/>
              </a:xfrm>
              <a:prstGeom prst="leftBrace">
                <a:avLst>
                  <a:gd name="adj1" fmla="val 24340"/>
                  <a:gd name="adj2" fmla="val 50440"/>
                </a:avLst>
              </a:prstGeom>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grpSp>
        <p:sp>
          <p:nvSpPr>
            <p:cNvPr id="49" name="Left Brace 48"/>
            <p:cNvSpPr/>
            <p:nvPr/>
          </p:nvSpPr>
          <p:spPr>
            <a:xfrm flipV="1">
              <a:off x="6438947" y="3505356"/>
              <a:ext cx="557134" cy="1654096"/>
            </a:xfrm>
            <a:prstGeom prst="leftBrace">
              <a:avLst>
                <a:gd name="adj1" fmla="val 24340"/>
                <a:gd name="adj2" fmla="val 50440"/>
              </a:avLst>
            </a:prstGeom>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58378" name="TextBox 49"/>
            <p:cNvSpPr txBox="1">
              <a:spLocks noChangeArrowheads="1"/>
            </p:cNvSpPr>
            <p:nvPr/>
          </p:nvSpPr>
          <p:spPr bwMode="auto">
            <a:xfrm rot="-5400000">
              <a:off x="5125121" y="3881427"/>
              <a:ext cx="1982553" cy="6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algn="ctr" eaLnBrk="1" hangingPunct="1"/>
              <a:r>
                <a:rPr lang="en-US" sz="1800" b="1">
                  <a:solidFill>
                    <a:srgbClr val="FF0000"/>
                  </a:solidFill>
                  <a:latin typeface="Calibri" charset="0"/>
                  <a:cs typeface="Calibri" charset="0"/>
                </a:rPr>
                <a:t>Distance from storm center</a:t>
              </a:r>
            </a:p>
          </p:txBody>
        </p:sp>
      </p:grpSp>
      <p:sp>
        <p:nvSpPr>
          <p:cNvPr id="58375" name="TextBox 12"/>
          <p:cNvSpPr txBox="1">
            <a:spLocks noChangeArrowheads="1"/>
          </p:cNvSpPr>
          <p:nvPr/>
        </p:nvSpPr>
        <p:spPr bwMode="auto">
          <a:xfrm>
            <a:off x="401638" y="0"/>
            <a:ext cx="884078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marL="0" lvl="1" algn="ctr"/>
            <a:r>
              <a:rPr lang="en-US" sz="3200" b="1">
                <a:solidFill>
                  <a:srgbClr val="94358B"/>
                </a:solidFill>
                <a:latin typeface="Calibri" charset="0"/>
                <a:cs typeface="Calibri" charset="0"/>
              </a:rPr>
              <a:t>Asymmetry and Evolution</a:t>
            </a:r>
            <a:endParaRPr lang="en-US" sz="3200" b="1">
              <a:solidFill>
                <a:srgbClr val="94358B"/>
              </a:solidFill>
              <a:cs typeface="Arial" charset="0"/>
            </a:endParaRPr>
          </a:p>
          <a:p>
            <a:pPr algn="ctr"/>
            <a:r>
              <a:rPr lang="en-US" sz="2400">
                <a:solidFill>
                  <a:srgbClr val="94358B"/>
                </a:solidFill>
                <a:cs typeface="Arial" charset="0"/>
              </a:rPr>
              <a:t>Statistics from observations </a:t>
            </a:r>
            <a:r>
              <a:rPr lang="en-US" sz="2400">
                <a:solidFill>
                  <a:srgbClr val="94358B"/>
                </a:solidFill>
                <a:latin typeface="Calibri" charset="0"/>
                <a:cs typeface="Calibri" charset="0"/>
              </a:rPr>
              <a:t>; North Atlantic Hurricanes</a:t>
            </a:r>
          </a:p>
        </p:txBody>
      </p:sp>
    </p:spTree>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a:spLocks noChangeArrowheads="1"/>
          </p:cNvSpPr>
          <p:nvPr/>
        </p:nvSpPr>
        <p:spPr bwMode="auto">
          <a:xfrm>
            <a:off x="5494338" y="749300"/>
            <a:ext cx="3649662" cy="3138488"/>
          </a:xfrm>
          <a:prstGeom prst="rect">
            <a:avLst/>
          </a:prstGeom>
          <a:solidFill>
            <a:schemeClr val="bg1">
              <a:lumMod val="85000"/>
            </a:schemeClr>
          </a:solidFill>
          <a:ln w="9525">
            <a:noFill/>
            <a:miter lim="800000"/>
            <a:headEnd/>
            <a:tailEnd/>
          </a:ln>
        </p:spPr>
        <p:txBody>
          <a:bodyPr>
            <a:spAutoFit/>
          </a:bodyPr>
          <a:lstStyle>
            <a:defPPr>
              <a:defRPr lang="en-US"/>
            </a:defPPr>
            <a:lvl1pPr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Times"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Times"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Times"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Times" charset="0"/>
                <a:ea typeface="ＭＳ Ｐゴシック" charset="-128"/>
                <a:cs typeface="ＭＳ Ｐゴシック" charset="-128"/>
              </a:defRPr>
            </a:lvl9pPr>
          </a:lstStyle>
          <a:p>
            <a:pPr algn="ctr">
              <a:defRPr/>
            </a:pPr>
            <a:r>
              <a:rPr lang="en-US" sz="1800" b="1" u="sng" dirty="0" smtClean="0">
                <a:solidFill>
                  <a:srgbClr val="94358B"/>
                </a:solidFill>
                <a:latin typeface="Calibri" charset="0"/>
                <a:cs typeface="Calibri" charset="0"/>
              </a:rPr>
              <a:t>Evolution of asymmetry</a:t>
            </a:r>
          </a:p>
          <a:p>
            <a:pPr algn="ctr">
              <a:defRPr/>
            </a:pPr>
            <a:r>
              <a:rPr lang="en-US" sz="2000" dirty="0" smtClean="0">
                <a:solidFill>
                  <a:srgbClr val="94358B"/>
                </a:solidFill>
                <a:latin typeface="Calibri" charset="0"/>
                <a:cs typeface="Calibri" charset="0"/>
              </a:rPr>
              <a:t>Azimuthal</a:t>
            </a:r>
            <a:r>
              <a:rPr lang="en-US" sz="2000" dirty="0">
                <a:solidFill>
                  <a:srgbClr val="94358B"/>
                </a:solidFill>
                <a:latin typeface="Calibri" charset="0"/>
                <a:cs typeface="Calibri" charset="0"/>
              </a:rPr>
              <a:t>/Range Distributions of </a:t>
            </a:r>
            <a:r>
              <a:rPr lang="en-US" sz="3200" b="1" dirty="0">
                <a:solidFill>
                  <a:srgbClr val="94358B"/>
                </a:solidFill>
                <a:latin typeface="Calibri" charset="0"/>
                <a:cs typeface="Calibri" charset="0"/>
              </a:rPr>
              <a:t>Rain </a:t>
            </a:r>
            <a:r>
              <a:rPr lang="en-US" sz="3200" b="1" dirty="0" smtClean="0">
                <a:solidFill>
                  <a:srgbClr val="94358B"/>
                </a:solidFill>
                <a:latin typeface="Calibri" charset="0"/>
                <a:cs typeface="Calibri" charset="0"/>
              </a:rPr>
              <a:t>Index</a:t>
            </a:r>
          </a:p>
          <a:p>
            <a:pPr eaLnBrk="1" hangingPunct="1">
              <a:defRPr/>
            </a:pPr>
            <a:r>
              <a:rPr lang="en-US" sz="1800" b="1" dirty="0">
                <a:latin typeface="Calibri" charset="0"/>
              </a:rPr>
              <a:t>Cat1: 31 cases</a:t>
            </a:r>
          </a:p>
          <a:p>
            <a:pPr eaLnBrk="1" hangingPunct="1">
              <a:defRPr/>
            </a:pPr>
            <a:r>
              <a:rPr lang="en-US" sz="1800" b="1" dirty="0">
                <a:latin typeface="Calibri" charset="0"/>
              </a:rPr>
              <a:t>Cat2: 9 cases</a:t>
            </a:r>
          </a:p>
          <a:p>
            <a:pPr eaLnBrk="1" hangingPunct="1">
              <a:defRPr/>
            </a:pPr>
            <a:r>
              <a:rPr lang="en-US" sz="1800" b="1" dirty="0">
                <a:latin typeface="Calibri" charset="0"/>
              </a:rPr>
              <a:t>Cat3: 12 </a:t>
            </a:r>
            <a:r>
              <a:rPr lang="en-US" sz="1800" b="1" dirty="0" smtClean="0">
                <a:latin typeface="Calibri" charset="0"/>
              </a:rPr>
              <a:t>cases</a:t>
            </a:r>
          </a:p>
          <a:p>
            <a:pPr eaLnBrk="1" hangingPunct="1">
              <a:defRPr/>
            </a:pPr>
            <a:r>
              <a:rPr lang="en-US" sz="1800" b="1" dirty="0">
                <a:latin typeface="Calibri" charset="0"/>
              </a:rPr>
              <a:t>	</a:t>
            </a:r>
            <a:r>
              <a:rPr lang="en-US" sz="1800" b="1" dirty="0" smtClean="0">
                <a:latin typeface="Calibri" charset="0"/>
              </a:rPr>
              <a:t>	</a:t>
            </a:r>
            <a:r>
              <a:rPr lang="en-US" sz="1800" b="1" dirty="0" smtClean="0">
                <a:solidFill>
                  <a:srgbClr val="FF0000"/>
                </a:solidFill>
                <a:latin typeface="Calibri" charset="0"/>
              </a:rPr>
              <a:t>Total Cat1-3 = 52 cases</a:t>
            </a:r>
            <a:endParaRPr lang="en-US" sz="1800" b="1" dirty="0">
              <a:solidFill>
                <a:srgbClr val="FF0000"/>
              </a:solidFill>
              <a:latin typeface="Calibri" charset="0"/>
            </a:endParaRPr>
          </a:p>
          <a:p>
            <a:pPr eaLnBrk="1" hangingPunct="1">
              <a:defRPr/>
            </a:pPr>
            <a:r>
              <a:rPr lang="en-US" sz="1800" b="1" dirty="0">
                <a:latin typeface="Calibri" charset="0"/>
              </a:rPr>
              <a:t>Cat4: 18 cases</a:t>
            </a:r>
          </a:p>
          <a:p>
            <a:pPr eaLnBrk="1" hangingPunct="1">
              <a:defRPr/>
            </a:pPr>
            <a:r>
              <a:rPr lang="en-US" sz="1800" b="1" dirty="0">
                <a:latin typeface="Calibri" charset="0"/>
              </a:rPr>
              <a:t>Cat5: 7 </a:t>
            </a:r>
            <a:r>
              <a:rPr lang="en-US" sz="1800" b="1" dirty="0" smtClean="0">
                <a:latin typeface="Calibri" charset="0"/>
              </a:rPr>
              <a:t>cases</a:t>
            </a:r>
          </a:p>
          <a:p>
            <a:pPr eaLnBrk="1" hangingPunct="1">
              <a:defRPr/>
            </a:pPr>
            <a:r>
              <a:rPr lang="en-US" sz="1800" b="1" dirty="0">
                <a:latin typeface="Calibri" charset="0"/>
              </a:rPr>
              <a:t>	</a:t>
            </a:r>
            <a:r>
              <a:rPr lang="en-US" sz="1800" b="1" dirty="0" smtClean="0">
                <a:latin typeface="Calibri" charset="0"/>
              </a:rPr>
              <a:t>	</a:t>
            </a:r>
            <a:r>
              <a:rPr lang="en-US" sz="1800" b="1" dirty="0" smtClean="0">
                <a:solidFill>
                  <a:srgbClr val="FF0000"/>
                </a:solidFill>
                <a:latin typeface="Calibri" charset="0"/>
              </a:rPr>
              <a:t>Total Cat4-5 = 25 cases</a:t>
            </a:r>
            <a:endParaRPr lang="en-US" sz="1800" b="1" dirty="0">
              <a:solidFill>
                <a:srgbClr val="FF0000"/>
              </a:solidFill>
              <a:latin typeface="Calibri" charset="0"/>
            </a:endParaRPr>
          </a:p>
        </p:txBody>
      </p:sp>
      <p:pic>
        <p:nvPicPr>
          <p:cNvPr id="59394" name="Picture 1" descr="North-Atlantic_amsre_RI_HurricaneCategory4-5Quads.png"/>
          <p:cNvPicPr>
            <a:picLocks noGrp="1" noChangeAspect="1"/>
          </p:cNvPicPr>
          <p:nvPr isPhoto="1"/>
        </p:nvPicPr>
        <p:blipFill>
          <a:blip r:embed="rId2">
            <a:extLst>
              <a:ext uri="{28A0092B-C50C-407E-A947-70E740481C1C}">
                <a14:useLocalDpi xmlns:a14="http://schemas.microsoft.com/office/drawing/2010/main" val="0"/>
              </a:ext>
            </a:extLst>
          </a:blip>
          <a:srcRect/>
          <a:stretch>
            <a:fillRect/>
          </a:stretch>
        </p:blipFill>
        <p:spPr bwMode="auto">
          <a:xfrm>
            <a:off x="3781425" y="3805238"/>
            <a:ext cx="5540375" cy="305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5" name="Picture 1" descr="North-Atlantic_amsre_RIHurricaneCategory1-3Quads.png"/>
          <p:cNvPicPr>
            <a:picLocks noGrp="1" noChangeAspect="1"/>
          </p:cNvPicPr>
          <p:nvPr isPhoto="1"/>
        </p:nvPicPr>
        <p:blipFill>
          <a:blip r:embed="rId3">
            <a:extLst>
              <a:ext uri="{28A0092B-C50C-407E-A947-70E740481C1C}">
                <a14:useLocalDpi xmlns:a14="http://schemas.microsoft.com/office/drawing/2010/main" val="0"/>
              </a:ext>
            </a:extLst>
          </a:blip>
          <a:srcRect/>
          <a:stretch>
            <a:fillRect/>
          </a:stretch>
        </p:blipFill>
        <p:spPr bwMode="auto">
          <a:xfrm>
            <a:off x="0" y="738188"/>
            <a:ext cx="5494338" cy="305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9396" name="Group 10"/>
          <p:cNvGrpSpPr>
            <a:grpSpLocks/>
          </p:cNvGrpSpPr>
          <p:nvPr/>
        </p:nvGrpSpPr>
        <p:grpSpPr bwMode="auto">
          <a:xfrm>
            <a:off x="34925" y="1087438"/>
            <a:ext cx="468313" cy="2506662"/>
            <a:chOff x="47405" y="-357209"/>
            <a:chExt cx="685475" cy="3451273"/>
          </a:xfrm>
        </p:grpSpPr>
        <p:sp>
          <p:nvSpPr>
            <p:cNvPr id="9" name="Up Arrow 8"/>
            <p:cNvSpPr/>
            <p:nvPr/>
          </p:nvSpPr>
          <p:spPr bwMode="auto">
            <a:xfrm>
              <a:off x="47405" y="-357209"/>
              <a:ext cx="685475" cy="3451273"/>
            </a:xfrm>
            <a:prstGeom prst="upArrow">
              <a:avLst>
                <a:gd name="adj1" fmla="val 42424"/>
                <a:gd name="adj2" fmla="val 50000"/>
              </a:avLst>
            </a:prstGeom>
            <a:solidFill>
              <a:schemeClr val="accent1">
                <a:lumMod val="20000"/>
                <a:lumOff val="80000"/>
              </a:schemeClr>
            </a:solidFill>
            <a:ln w="9525" cap="flat" cmpd="sng" algn="ctr">
              <a:solidFill>
                <a:schemeClr val="accent1">
                  <a:lumMod val="50000"/>
                </a:schemeClr>
              </a:solidFill>
              <a:prstDash val="solid"/>
              <a:round/>
              <a:headEnd type="none" w="med" len="med"/>
              <a:tailEnd type="none" w="med" len="med"/>
            </a:ln>
            <a:effectLst/>
          </p:spPr>
          <p:txBody>
            <a:bodyPr vert="vert270"/>
            <a:lstStyle>
              <a:defPPr>
                <a:defRPr lang="en-US"/>
              </a:defPPr>
              <a:lvl1pPr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Times"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Times"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Times"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Times" charset="0"/>
                  <a:ea typeface="ＭＳ Ｐゴシック" charset="-128"/>
                  <a:cs typeface="ＭＳ Ｐゴシック" charset="-128"/>
                </a:defRPr>
              </a:lvl9pPr>
            </a:lstStyle>
            <a:p>
              <a:pPr>
                <a:defRPr/>
              </a:pPr>
              <a:endParaRPr lang="en-US" sz="2000" dirty="0">
                <a:ea typeface="ＭＳ Ｐゴシック" charset="0"/>
                <a:cs typeface="ＭＳ Ｐゴシック" charset="0"/>
              </a:endParaRPr>
            </a:p>
          </p:txBody>
        </p:sp>
        <p:sp>
          <p:nvSpPr>
            <p:cNvPr id="59414" name="TextBox 9"/>
            <p:cNvSpPr txBox="1">
              <a:spLocks noChangeArrowheads="1"/>
            </p:cNvSpPr>
            <p:nvPr/>
          </p:nvSpPr>
          <p:spPr bwMode="auto">
            <a:xfrm rot="-5400000">
              <a:off x="-1224067" y="1157024"/>
              <a:ext cx="3157298" cy="45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r>
                <a:rPr lang="en-US" sz="1400">
                  <a:solidFill>
                    <a:srgbClr val="22228B"/>
                  </a:solidFill>
                  <a:latin typeface="Calibri" charset="0"/>
                  <a:cs typeface="Calibri" charset="0"/>
                </a:rPr>
                <a:t>Direction of Storm Motion</a:t>
              </a:r>
            </a:p>
          </p:txBody>
        </p:sp>
      </p:grpSp>
      <p:sp>
        <p:nvSpPr>
          <p:cNvPr id="59397" name="TextBox 12"/>
          <p:cNvSpPr txBox="1">
            <a:spLocks noChangeArrowheads="1"/>
          </p:cNvSpPr>
          <p:nvPr/>
        </p:nvSpPr>
        <p:spPr bwMode="auto">
          <a:xfrm>
            <a:off x="401638" y="-28575"/>
            <a:ext cx="88407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1000">
                <a:solidFill>
                  <a:schemeClr val="tx1"/>
                </a:solidFill>
                <a:latin typeface="Arial" charset="0"/>
                <a:ea typeface="ＭＳ Ｐゴシック" charset="0"/>
                <a:cs typeface="ＭＳ Ｐゴシック" charset="0"/>
              </a:defRPr>
            </a:lvl1pPr>
            <a:lvl2pPr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marL="0" lvl="1" algn="ctr"/>
            <a:r>
              <a:rPr lang="en-US" sz="2400" b="1">
                <a:solidFill>
                  <a:srgbClr val="94358B"/>
                </a:solidFill>
                <a:cs typeface="Arial" charset="0"/>
              </a:rPr>
              <a:t>9-year statistics from AMSR-E observations</a:t>
            </a:r>
          </a:p>
          <a:p>
            <a:pPr marL="0" lvl="1" algn="ctr"/>
            <a:r>
              <a:rPr lang="en-US" sz="2400" b="1">
                <a:solidFill>
                  <a:srgbClr val="94358B"/>
                </a:solidFill>
                <a:cs typeface="Arial" charset="0"/>
              </a:rPr>
              <a:t>North Atlantic Hurricanes; 2002-2011</a:t>
            </a:r>
          </a:p>
        </p:txBody>
      </p:sp>
      <p:sp>
        <p:nvSpPr>
          <p:cNvPr id="16" name="Rectangle 15"/>
          <p:cNvSpPr/>
          <p:nvPr/>
        </p:nvSpPr>
        <p:spPr>
          <a:xfrm>
            <a:off x="1079500" y="2211388"/>
            <a:ext cx="3660775" cy="1905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 name="Rectangle 16"/>
          <p:cNvSpPr/>
          <p:nvPr/>
        </p:nvSpPr>
        <p:spPr>
          <a:xfrm>
            <a:off x="720725" y="774700"/>
            <a:ext cx="3659188" cy="1905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8" name="Rectangle 17"/>
          <p:cNvSpPr/>
          <p:nvPr/>
        </p:nvSpPr>
        <p:spPr>
          <a:xfrm>
            <a:off x="4275138" y="3827463"/>
            <a:ext cx="3919537" cy="193675"/>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 name="Rectangle 18"/>
          <p:cNvSpPr/>
          <p:nvPr/>
        </p:nvSpPr>
        <p:spPr>
          <a:xfrm>
            <a:off x="4668838" y="5276850"/>
            <a:ext cx="3660775" cy="1905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9402" name="TextBox 20"/>
          <p:cNvSpPr txBox="1">
            <a:spLocks noChangeArrowheads="1"/>
          </p:cNvSpPr>
          <p:nvPr/>
        </p:nvSpPr>
        <p:spPr bwMode="auto">
          <a:xfrm>
            <a:off x="3005138" y="642938"/>
            <a:ext cx="21526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Cat 1-3; Front Right</a:t>
            </a:r>
          </a:p>
        </p:txBody>
      </p:sp>
      <p:sp>
        <p:nvSpPr>
          <p:cNvPr id="59403" name="TextBox 21"/>
          <p:cNvSpPr txBox="1">
            <a:spLocks noChangeArrowheads="1"/>
          </p:cNvSpPr>
          <p:nvPr/>
        </p:nvSpPr>
        <p:spPr bwMode="auto">
          <a:xfrm>
            <a:off x="3008313" y="2128838"/>
            <a:ext cx="213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Cat 1-3; Back  Right</a:t>
            </a:r>
          </a:p>
        </p:txBody>
      </p:sp>
      <p:sp>
        <p:nvSpPr>
          <p:cNvPr id="59404" name="TextBox 22"/>
          <p:cNvSpPr txBox="1">
            <a:spLocks noChangeArrowheads="1"/>
          </p:cNvSpPr>
          <p:nvPr/>
        </p:nvSpPr>
        <p:spPr bwMode="auto">
          <a:xfrm>
            <a:off x="628650" y="631825"/>
            <a:ext cx="2006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Cat 1-3; Front Left</a:t>
            </a:r>
          </a:p>
        </p:txBody>
      </p:sp>
      <p:sp>
        <p:nvSpPr>
          <p:cNvPr id="59405" name="TextBox 23"/>
          <p:cNvSpPr txBox="1">
            <a:spLocks noChangeArrowheads="1"/>
          </p:cNvSpPr>
          <p:nvPr/>
        </p:nvSpPr>
        <p:spPr bwMode="auto">
          <a:xfrm>
            <a:off x="703263" y="2132013"/>
            <a:ext cx="19923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Cat 1-3; Back  Left</a:t>
            </a:r>
          </a:p>
        </p:txBody>
      </p:sp>
      <p:sp>
        <p:nvSpPr>
          <p:cNvPr id="59406" name="TextBox 24"/>
          <p:cNvSpPr txBox="1">
            <a:spLocks noChangeArrowheads="1"/>
          </p:cNvSpPr>
          <p:nvPr/>
        </p:nvSpPr>
        <p:spPr bwMode="auto">
          <a:xfrm>
            <a:off x="6900863" y="3708400"/>
            <a:ext cx="2041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Cat 4-5; Front Right</a:t>
            </a:r>
          </a:p>
        </p:txBody>
      </p:sp>
      <p:sp>
        <p:nvSpPr>
          <p:cNvPr id="59407" name="TextBox 25"/>
          <p:cNvSpPr txBox="1">
            <a:spLocks noChangeArrowheads="1"/>
          </p:cNvSpPr>
          <p:nvPr/>
        </p:nvSpPr>
        <p:spPr bwMode="auto">
          <a:xfrm>
            <a:off x="6784975" y="5119688"/>
            <a:ext cx="2028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Cat 4-5; Back  Right</a:t>
            </a:r>
          </a:p>
        </p:txBody>
      </p:sp>
      <p:sp>
        <p:nvSpPr>
          <p:cNvPr id="59408" name="TextBox 26"/>
          <p:cNvSpPr txBox="1">
            <a:spLocks noChangeArrowheads="1"/>
          </p:cNvSpPr>
          <p:nvPr/>
        </p:nvSpPr>
        <p:spPr bwMode="auto">
          <a:xfrm>
            <a:off x="4452938" y="3697288"/>
            <a:ext cx="1901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Cat 4-5; Front Left</a:t>
            </a:r>
          </a:p>
        </p:txBody>
      </p:sp>
      <p:sp>
        <p:nvSpPr>
          <p:cNvPr id="59409" name="TextBox 27"/>
          <p:cNvSpPr txBox="1">
            <a:spLocks noChangeArrowheads="1"/>
          </p:cNvSpPr>
          <p:nvPr/>
        </p:nvSpPr>
        <p:spPr bwMode="auto">
          <a:xfrm>
            <a:off x="4479925" y="5122863"/>
            <a:ext cx="1889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Cat 4-5; Back  Left</a:t>
            </a:r>
          </a:p>
        </p:txBody>
      </p:sp>
      <p:sp>
        <p:nvSpPr>
          <p:cNvPr id="56339" name="TextBox 28"/>
          <p:cNvSpPr txBox="1">
            <a:spLocks noChangeArrowheads="1"/>
          </p:cNvSpPr>
          <p:nvPr/>
        </p:nvSpPr>
        <p:spPr bwMode="auto">
          <a:xfrm>
            <a:off x="0" y="3749675"/>
            <a:ext cx="4108450" cy="3140075"/>
          </a:xfrm>
          <a:prstGeom prst="rect">
            <a:avLst/>
          </a:prstGeom>
          <a:solidFill>
            <a:schemeClr val="bg1">
              <a:lumMod val="85000"/>
            </a:schemeClr>
          </a:solidFill>
          <a:ln>
            <a:noFill/>
          </a:ln>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defRPr/>
            </a:pPr>
            <a:endParaRPr lang="en-US" sz="1800" dirty="0" smtClean="0">
              <a:solidFill>
                <a:srgbClr val="22228B"/>
              </a:solidFill>
              <a:latin typeface="Calibri" charset="0"/>
              <a:cs typeface="Calibri" charset="0"/>
            </a:endParaRPr>
          </a:p>
          <a:p>
            <a:pPr eaLnBrk="1" hangingPunct="1">
              <a:defRPr/>
            </a:pPr>
            <a:endParaRPr lang="en-US" sz="1800" dirty="0">
              <a:solidFill>
                <a:srgbClr val="22228B"/>
              </a:solidFill>
              <a:latin typeface="Calibri" charset="0"/>
              <a:cs typeface="Calibri" charset="0"/>
            </a:endParaRPr>
          </a:p>
          <a:p>
            <a:pPr eaLnBrk="1" hangingPunct="1">
              <a:defRPr/>
            </a:pPr>
            <a:endParaRPr lang="en-US" sz="1800" dirty="0" smtClean="0">
              <a:solidFill>
                <a:srgbClr val="22228B"/>
              </a:solidFill>
              <a:latin typeface="Calibri" charset="0"/>
              <a:cs typeface="Calibri" charset="0"/>
            </a:endParaRPr>
          </a:p>
          <a:p>
            <a:pPr eaLnBrk="1" hangingPunct="1">
              <a:defRPr/>
            </a:pPr>
            <a:endParaRPr lang="en-US" sz="1800" dirty="0">
              <a:solidFill>
                <a:srgbClr val="22228B"/>
              </a:solidFill>
              <a:latin typeface="Calibri" charset="0"/>
              <a:cs typeface="Calibri" charset="0"/>
            </a:endParaRPr>
          </a:p>
          <a:p>
            <a:pPr eaLnBrk="1" hangingPunct="1">
              <a:defRPr/>
            </a:pPr>
            <a:endParaRPr lang="en-US" sz="1800" dirty="0" smtClean="0">
              <a:solidFill>
                <a:srgbClr val="22228B"/>
              </a:solidFill>
              <a:latin typeface="Calibri" charset="0"/>
              <a:cs typeface="Calibri" charset="0"/>
            </a:endParaRPr>
          </a:p>
          <a:p>
            <a:pPr eaLnBrk="1" hangingPunct="1">
              <a:defRPr/>
            </a:pPr>
            <a:endParaRPr lang="en-US" sz="1800" dirty="0">
              <a:solidFill>
                <a:srgbClr val="22228B"/>
              </a:solidFill>
              <a:latin typeface="Calibri" charset="0"/>
              <a:cs typeface="Calibri" charset="0"/>
            </a:endParaRPr>
          </a:p>
          <a:p>
            <a:pPr eaLnBrk="1" hangingPunct="1">
              <a:defRPr/>
            </a:pPr>
            <a:endParaRPr lang="en-US" sz="1800" dirty="0" smtClean="0">
              <a:solidFill>
                <a:srgbClr val="22228B"/>
              </a:solidFill>
              <a:latin typeface="Calibri" charset="0"/>
              <a:cs typeface="Calibri" charset="0"/>
            </a:endParaRPr>
          </a:p>
          <a:p>
            <a:pPr eaLnBrk="1" hangingPunct="1">
              <a:defRPr/>
            </a:pPr>
            <a:endParaRPr lang="en-US" sz="1800" dirty="0">
              <a:solidFill>
                <a:srgbClr val="22228B"/>
              </a:solidFill>
              <a:latin typeface="Calibri" charset="0"/>
              <a:cs typeface="Calibri" charset="0"/>
            </a:endParaRPr>
          </a:p>
          <a:p>
            <a:pPr eaLnBrk="1" hangingPunct="1">
              <a:defRPr/>
            </a:pPr>
            <a:endParaRPr lang="en-US" sz="1800" dirty="0" smtClean="0">
              <a:solidFill>
                <a:srgbClr val="22228B"/>
              </a:solidFill>
              <a:latin typeface="Calibri" charset="0"/>
              <a:cs typeface="Calibri" charset="0"/>
            </a:endParaRPr>
          </a:p>
          <a:p>
            <a:pPr eaLnBrk="1" hangingPunct="1">
              <a:defRPr/>
            </a:pPr>
            <a:endParaRPr lang="en-US" sz="1800" dirty="0">
              <a:solidFill>
                <a:srgbClr val="22228B"/>
              </a:solidFill>
              <a:latin typeface="Calibri" charset="0"/>
              <a:cs typeface="Calibri" charset="0"/>
            </a:endParaRPr>
          </a:p>
          <a:p>
            <a:pPr eaLnBrk="1" hangingPunct="1">
              <a:defRPr/>
            </a:pPr>
            <a:endParaRPr lang="en-US" sz="1800" dirty="0">
              <a:solidFill>
                <a:srgbClr val="22228B"/>
              </a:solidFill>
              <a:latin typeface="Calibri" charset="0"/>
              <a:cs typeface="Calibri" charset="0"/>
            </a:endParaRPr>
          </a:p>
        </p:txBody>
      </p:sp>
      <p:sp>
        <p:nvSpPr>
          <p:cNvPr id="15" name="Up Arrow 14"/>
          <p:cNvSpPr/>
          <p:nvPr/>
        </p:nvSpPr>
        <p:spPr>
          <a:xfrm>
            <a:off x="1354138" y="3556000"/>
            <a:ext cx="269875" cy="693738"/>
          </a:xfrm>
          <a:prstGeom prst="upArrow">
            <a:avLst>
              <a:gd name="adj1" fmla="val 50000"/>
              <a:gd name="adj2" fmla="val 94832"/>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9412" name="TextBox 19"/>
          <p:cNvSpPr txBox="1">
            <a:spLocks noChangeArrowheads="1"/>
          </p:cNvSpPr>
          <p:nvPr/>
        </p:nvSpPr>
        <p:spPr bwMode="auto">
          <a:xfrm>
            <a:off x="690563" y="4352925"/>
            <a:ext cx="16065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algn="ctr" eaLnBrk="1" hangingPunct="1"/>
            <a:r>
              <a:rPr lang="en-US" b="1">
                <a:solidFill>
                  <a:srgbClr val="FF0000"/>
                </a:solidFill>
              </a:rPr>
              <a:t>Day of Maximum Intensity</a:t>
            </a:r>
          </a:p>
        </p:txBody>
      </p:sp>
    </p:spTree>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a:spLocks noChangeArrowheads="1"/>
          </p:cNvSpPr>
          <p:nvPr/>
        </p:nvSpPr>
        <p:spPr bwMode="auto">
          <a:xfrm>
            <a:off x="5494338" y="749300"/>
            <a:ext cx="3649662" cy="3138488"/>
          </a:xfrm>
          <a:prstGeom prst="rect">
            <a:avLst/>
          </a:prstGeom>
          <a:solidFill>
            <a:schemeClr val="bg1">
              <a:lumMod val="85000"/>
            </a:schemeClr>
          </a:solidFill>
          <a:ln w="9525">
            <a:noFill/>
            <a:miter lim="800000"/>
            <a:headEnd/>
            <a:tailEnd/>
          </a:ln>
        </p:spPr>
        <p:txBody>
          <a:bodyPr>
            <a:spAutoFit/>
          </a:bodyPr>
          <a:lstStyle>
            <a:defPPr>
              <a:defRPr lang="en-US"/>
            </a:defPPr>
            <a:lvl1pPr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Times"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Times"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Times"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Times" charset="0"/>
                <a:ea typeface="ＭＳ Ｐゴシック" charset="-128"/>
                <a:cs typeface="ＭＳ Ｐゴシック" charset="-128"/>
              </a:defRPr>
            </a:lvl9pPr>
          </a:lstStyle>
          <a:p>
            <a:pPr algn="ctr">
              <a:defRPr/>
            </a:pPr>
            <a:r>
              <a:rPr lang="en-US" sz="1800" b="1" u="sng" dirty="0" smtClean="0">
                <a:solidFill>
                  <a:srgbClr val="94358B"/>
                </a:solidFill>
                <a:latin typeface="Calibri" charset="0"/>
                <a:cs typeface="Calibri" charset="0"/>
              </a:rPr>
              <a:t>Evolution of asymmetry</a:t>
            </a:r>
          </a:p>
          <a:p>
            <a:pPr algn="ctr">
              <a:defRPr/>
            </a:pPr>
            <a:r>
              <a:rPr lang="en-US" sz="2000" dirty="0" smtClean="0">
                <a:solidFill>
                  <a:srgbClr val="94358B"/>
                </a:solidFill>
                <a:latin typeface="Calibri" charset="0"/>
                <a:cs typeface="Calibri" charset="0"/>
              </a:rPr>
              <a:t>Azimuthal</a:t>
            </a:r>
            <a:r>
              <a:rPr lang="en-US" sz="2000" dirty="0">
                <a:solidFill>
                  <a:srgbClr val="94358B"/>
                </a:solidFill>
                <a:latin typeface="Calibri" charset="0"/>
                <a:cs typeface="Calibri" charset="0"/>
              </a:rPr>
              <a:t>/Range Distributions of </a:t>
            </a:r>
            <a:r>
              <a:rPr lang="en-US" sz="3200" b="1" dirty="0">
                <a:solidFill>
                  <a:srgbClr val="94358B"/>
                </a:solidFill>
                <a:latin typeface="Calibri" charset="0"/>
                <a:cs typeface="Calibri" charset="0"/>
              </a:rPr>
              <a:t>Rain </a:t>
            </a:r>
            <a:r>
              <a:rPr lang="en-US" sz="3200" b="1" dirty="0" smtClean="0">
                <a:solidFill>
                  <a:srgbClr val="94358B"/>
                </a:solidFill>
                <a:latin typeface="Calibri" charset="0"/>
                <a:cs typeface="Calibri" charset="0"/>
              </a:rPr>
              <a:t>Index</a:t>
            </a:r>
          </a:p>
          <a:p>
            <a:pPr eaLnBrk="1" hangingPunct="1">
              <a:defRPr/>
            </a:pPr>
            <a:r>
              <a:rPr lang="en-US" sz="1800" b="1" dirty="0">
                <a:latin typeface="Calibri" charset="0"/>
              </a:rPr>
              <a:t>Cat1: 31 cases</a:t>
            </a:r>
          </a:p>
          <a:p>
            <a:pPr eaLnBrk="1" hangingPunct="1">
              <a:defRPr/>
            </a:pPr>
            <a:r>
              <a:rPr lang="en-US" sz="1800" b="1" dirty="0">
                <a:latin typeface="Calibri" charset="0"/>
              </a:rPr>
              <a:t>Cat2: 9 cases</a:t>
            </a:r>
          </a:p>
          <a:p>
            <a:pPr eaLnBrk="1" hangingPunct="1">
              <a:defRPr/>
            </a:pPr>
            <a:r>
              <a:rPr lang="en-US" sz="1800" b="1" dirty="0">
                <a:latin typeface="Calibri" charset="0"/>
              </a:rPr>
              <a:t>Cat3: 12 </a:t>
            </a:r>
            <a:r>
              <a:rPr lang="en-US" sz="1800" b="1" dirty="0" smtClean="0">
                <a:latin typeface="Calibri" charset="0"/>
              </a:rPr>
              <a:t>cases</a:t>
            </a:r>
          </a:p>
          <a:p>
            <a:pPr eaLnBrk="1" hangingPunct="1">
              <a:defRPr/>
            </a:pPr>
            <a:r>
              <a:rPr lang="en-US" sz="1800" b="1" dirty="0">
                <a:latin typeface="Calibri" charset="0"/>
              </a:rPr>
              <a:t>	</a:t>
            </a:r>
            <a:r>
              <a:rPr lang="en-US" sz="1800" b="1" dirty="0" smtClean="0">
                <a:latin typeface="Calibri" charset="0"/>
              </a:rPr>
              <a:t>	Total Cat1-3 = 52 cases</a:t>
            </a:r>
            <a:endParaRPr lang="en-US" sz="1800" b="1" dirty="0">
              <a:latin typeface="Calibri" charset="0"/>
            </a:endParaRPr>
          </a:p>
          <a:p>
            <a:pPr eaLnBrk="1" hangingPunct="1">
              <a:defRPr/>
            </a:pPr>
            <a:r>
              <a:rPr lang="en-US" sz="1800" b="1" dirty="0">
                <a:latin typeface="Calibri" charset="0"/>
              </a:rPr>
              <a:t>Cat4: 18 cases</a:t>
            </a:r>
          </a:p>
          <a:p>
            <a:pPr eaLnBrk="1" hangingPunct="1">
              <a:defRPr/>
            </a:pPr>
            <a:r>
              <a:rPr lang="en-US" sz="1800" b="1" dirty="0">
                <a:latin typeface="Calibri" charset="0"/>
              </a:rPr>
              <a:t>Cat5: 7 </a:t>
            </a:r>
            <a:r>
              <a:rPr lang="en-US" sz="1800" b="1" dirty="0" smtClean="0">
                <a:latin typeface="Calibri" charset="0"/>
              </a:rPr>
              <a:t>cases</a:t>
            </a:r>
          </a:p>
          <a:p>
            <a:pPr eaLnBrk="1" hangingPunct="1">
              <a:defRPr/>
            </a:pPr>
            <a:r>
              <a:rPr lang="en-US" sz="1800" b="1" dirty="0">
                <a:latin typeface="Calibri" charset="0"/>
              </a:rPr>
              <a:t>	</a:t>
            </a:r>
            <a:r>
              <a:rPr lang="en-US" sz="1800" b="1" dirty="0" smtClean="0">
                <a:latin typeface="Calibri" charset="0"/>
              </a:rPr>
              <a:t>	Total Cat4-5 = 25 cases</a:t>
            </a:r>
            <a:endParaRPr lang="en-US" sz="1800" b="1" dirty="0">
              <a:latin typeface="Calibri" charset="0"/>
            </a:endParaRPr>
          </a:p>
        </p:txBody>
      </p:sp>
      <p:pic>
        <p:nvPicPr>
          <p:cNvPr id="60418" name="Picture 1" descr="North-Atlantic_amsre_RI_HurricaneCategory4-5Quads.png"/>
          <p:cNvPicPr>
            <a:picLocks noGrp="1" noChangeAspect="1"/>
          </p:cNvPicPr>
          <p:nvPr isPhoto="1"/>
        </p:nvPicPr>
        <p:blipFill>
          <a:blip r:embed="rId2">
            <a:extLst>
              <a:ext uri="{28A0092B-C50C-407E-A947-70E740481C1C}">
                <a14:useLocalDpi xmlns:a14="http://schemas.microsoft.com/office/drawing/2010/main" val="0"/>
              </a:ext>
            </a:extLst>
          </a:blip>
          <a:srcRect/>
          <a:stretch>
            <a:fillRect/>
          </a:stretch>
        </p:blipFill>
        <p:spPr bwMode="auto">
          <a:xfrm>
            <a:off x="3781425" y="3805238"/>
            <a:ext cx="5540375" cy="305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19" name="Picture 1" descr="North-Atlantic_amsre_RIHurricaneCategory1-3Quads.png"/>
          <p:cNvPicPr>
            <a:picLocks noGrp="1" noChangeAspect="1"/>
          </p:cNvPicPr>
          <p:nvPr isPhoto="1"/>
        </p:nvPicPr>
        <p:blipFill>
          <a:blip r:embed="rId3">
            <a:extLst>
              <a:ext uri="{28A0092B-C50C-407E-A947-70E740481C1C}">
                <a14:useLocalDpi xmlns:a14="http://schemas.microsoft.com/office/drawing/2010/main" val="0"/>
              </a:ext>
            </a:extLst>
          </a:blip>
          <a:srcRect/>
          <a:stretch>
            <a:fillRect/>
          </a:stretch>
        </p:blipFill>
        <p:spPr bwMode="auto">
          <a:xfrm>
            <a:off x="0" y="738188"/>
            <a:ext cx="5494338" cy="305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0420" name="Group 10"/>
          <p:cNvGrpSpPr>
            <a:grpSpLocks/>
          </p:cNvGrpSpPr>
          <p:nvPr/>
        </p:nvGrpSpPr>
        <p:grpSpPr bwMode="auto">
          <a:xfrm>
            <a:off x="34925" y="1087438"/>
            <a:ext cx="468313" cy="2506662"/>
            <a:chOff x="47405" y="-357209"/>
            <a:chExt cx="685475" cy="3451273"/>
          </a:xfrm>
        </p:grpSpPr>
        <p:sp>
          <p:nvSpPr>
            <p:cNvPr id="9" name="Up Arrow 8"/>
            <p:cNvSpPr/>
            <p:nvPr/>
          </p:nvSpPr>
          <p:spPr bwMode="auto">
            <a:xfrm>
              <a:off x="47405" y="-357209"/>
              <a:ext cx="685475" cy="3451273"/>
            </a:xfrm>
            <a:prstGeom prst="upArrow">
              <a:avLst>
                <a:gd name="adj1" fmla="val 42424"/>
                <a:gd name="adj2" fmla="val 50000"/>
              </a:avLst>
            </a:prstGeom>
            <a:solidFill>
              <a:schemeClr val="accent1">
                <a:lumMod val="20000"/>
                <a:lumOff val="80000"/>
              </a:schemeClr>
            </a:solidFill>
            <a:ln w="9525" cap="flat" cmpd="sng" algn="ctr">
              <a:solidFill>
                <a:schemeClr val="accent1">
                  <a:lumMod val="50000"/>
                </a:schemeClr>
              </a:solidFill>
              <a:prstDash val="solid"/>
              <a:round/>
              <a:headEnd type="none" w="med" len="med"/>
              <a:tailEnd type="none" w="med" len="med"/>
            </a:ln>
            <a:effectLst/>
          </p:spPr>
          <p:txBody>
            <a:bodyPr vert="vert270"/>
            <a:lstStyle>
              <a:defPPr>
                <a:defRPr lang="en-US"/>
              </a:defPPr>
              <a:lvl1pPr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Times"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Times"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Times"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Times"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Times" charset="0"/>
                  <a:ea typeface="ＭＳ Ｐゴシック" charset="-128"/>
                  <a:cs typeface="ＭＳ Ｐゴシック" charset="-128"/>
                </a:defRPr>
              </a:lvl9pPr>
            </a:lstStyle>
            <a:p>
              <a:pPr>
                <a:defRPr/>
              </a:pPr>
              <a:endParaRPr lang="en-US" sz="2000" dirty="0">
                <a:ea typeface="ＭＳ Ｐゴシック" charset="0"/>
                <a:cs typeface="ＭＳ Ｐゴシック" charset="0"/>
              </a:endParaRPr>
            </a:p>
          </p:txBody>
        </p:sp>
        <p:sp>
          <p:nvSpPr>
            <p:cNvPr id="60444" name="TextBox 9"/>
            <p:cNvSpPr txBox="1">
              <a:spLocks noChangeArrowheads="1"/>
            </p:cNvSpPr>
            <p:nvPr/>
          </p:nvSpPr>
          <p:spPr bwMode="auto">
            <a:xfrm rot="-5400000">
              <a:off x="-1224067" y="1157024"/>
              <a:ext cx="3157298" cy="45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r>
                <a:rPr lang="en-US" sz="1400">
                  <a:solidFill>
                    <a:srgbClr val="22228B"/>
                  </a:solidFill>
                  <a:latin typeface="Calibri" charset="0"/>
                  <a:cs typeface="Calibri" charset="0"/>
                </a:rPr>
                <a:t>Direction of Storm Motion</a:t>
              </a:r>
            </a:p>
          </p:txBody>
        </p:sp>
      </p:grpSp>
      <p:sp>
        <p:nvSpPr>
          <p:cNvPr id="60421" name="TextBox 12"/>
          <p:cNvSpPr txBox="1">
            <a:spLocks noChangeArrowheads="1"/>
          </p:cNvSpPr>
          <p:nvPr/>
        </p:nvSpPr>
        <p:spPr bwMode="auto">
          <a:xfrm>
            <a:off x="401638" y="-28575"/>
            <a:ext cx="88407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1000">
                <a:solidFill>
                  <a:schemeClr val="tx1"/>
                </a:solidFill>
                <a:latin typeface="Arial" charset="0"/>
                <a:ea typeface="ＭＳ Ｐゴシック" charset="0"/>
                <a:cs typeface="ＭＳ Ｐゴシック" charset="0"/>
              </a:defRPr>
            </a:lvl1pPr>
            <a:lvl2pPr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marL="0" lvl="1" algn="ctr"/>
            <a:r>
              <a:rPr lang="en-US" sz="2400" b="1">
                <a:solidFill>
                  <a:srgbClr val="94358B"/>
                </a:solidFill>
                <a:cs typeface="Arial" charset="0"/>
              </a:rPr>
              <a:t>9-year statistics from AMSR-E observations</a:t>
            </a:r>
          </a:p>
          <a:p>
            <a:pPr marL="0" lvl="1" algn="ctr"/>
            <a:r>
              <a:rPr lang="en-US" sz="2400" b="1">
                <a:solidFill>
                  <a:srgbClr val="94358B"/>
                </a:solidFill>
                <a:cs typeface="Arial" charset="0"/>
              </a:rPr>
              <a:t>North Atlantic Hurricanes; 2002-2011</a:t>
            </a:r>
          </a:p>
        </p:txBody>
      </p:sp>
      <p:sp>
        <p:nvSpPr>
          <p:cNvPr id="16" name="Rectangle 15"/>
          <p:cNvSpPr/>
          <p:nvPr/>
        </p:nvSpPr>
        <p:spPr>
          <a:xfrm>
            <a:off x="1079500" y="2211388"/>
            <a:ext cx="3660775" cy="1905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 name="Rectangle 16"/>
          <p:cNvSpPr/>
          <p:nvPr/>
        </p:nvSpPr>
        <p:spPr>
          <a:xfrm>
            <a:off x="720725" y="774700"/>
            <a:ext cx="3659188" cy="1905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18" name="Rectangle 17"/>
          <p:cNvSpPr/>
          <p:nvPr/>
        </p:nvSpPr>
        <p:spPr>
          <a:xfrm>
            <a:off x="4275138" y="3827463"/>
            <a:ext cx="3919537" cy="193675"/>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 name="Rectangle 18"/>
          <p:cNvSpPr/>
          <p:nvPr/>
        </p:nvSpPr>
        <p:spPr>
          <a:xfrm>
            <a:off x="4668838" y="5276850"/>
            <a:ext cx="3660775" cy="1905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0426" name="TextBox 20"/>
          <p:cNvSpPr txBox="1">
            <a:spLocks noChangeArrowheads="1"/>
          </p:cNvSpPr>
          <p:nvPr/>
        </p:nvSpPr>
        <p:spPr bwMode="auto">
          <a:xfrm>
            <a:off x="3005138" y="642938"/>
            <a:ext cx="21526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Cat 1-3; Front Right</a:t>
            </a:r>
          </a:p>
        </p:txBody>
      </p:sp>
      <p:sp>
        <p:nvSpPr>
          <p:cNvPr id="60427" name="TextBox 21"/>
          <p:cNvSpPr txBox="1">
            <a:spLocks noChangeArrowheads="1"/>
          </p:cNvSpPr>
          <p:nvPr/>
        </p:nvSpPr>
        <p:spPr bwMode="auto">
          <a:xfrm>
            <a:off x="3008313" y="2128838"/>
            <a:ext cx="21399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Cat 1-3; Back  Right</a:t>
            </a:r>
          </a:p>
        </p:txBody>
      </p:sp>
      <p:sp>
        <p:nvSpPr>
          <p:cNvPr id="60428" name="TextBox 22"/>
          <p:cNvSpPr txBox="1">
            <a:spLocks noChangeArrowheads="1"/>
          </p:cNvSpPr>
          <p:nvPr/>
        </p:nvSpPr>
        <p:spPr bwMode="auto">
          <a:xfrm>
            <a:off x="628650" y="631825"/>
            <a:ext cx="2006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Cat 1-3; Front Left</a:t>
            </a:r>
          </a:p>
        </p:txBody>
      </p:sp>
      <p:sp>
        <p:nvSpPr>
          <p:cNvPr id="60429" name="TextBox 23"/>
          <p:cNvSpPr txBox="1">
            <a:spLocks noChangeArrowheads="1"/>
          </p:cNvSpPr>
          <p:nvPr/>
        </p:nvSpPr>
        <p:spPr bwMode="auto">
          <a:xfrm>
            <a:off x="703263" y="2132013"/>
            <a:ext cx="19923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Cat 1-3; Back  Left</a:t>
            </a:r>
          </a:p>
        </p:txBody>
      </p:sp>
      <p:sp>
        <p:nvSpPr>
          <p:cNvPr id="60430" name="TextBox 24"/>
          <p:cNvSpPr txBox="1">
            <a:spLocks noChangeArrowheads="1"/>
          </p:cNvSpPr>
          <p:nvPr/>
        </p:nvSpPr>
        <p:spPr bwMode="auto">
          <a:xfrm>
            <a:off x="6900863" y="3708400"/>
            <a:ext cx="2041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Cat 4-5; Front Right</a:t>
            </a:r>
          </a:p>
        </p:txBody>
      </p:sp>
      <p:sp>
        <p:nvSpPr>
          <p:cNvPr id="60431" name="TextBox 25"/>
          <p:cNvSpPr txBox="1">
            <a:spLocks noChangeArrowheads="1"/>
          </p:cNvSpPr>
          <p:nvPr/>
        </p:nvSpPr>
        <p:spPr bwMode="auto">
          <a:xfrm>
            <a:off x="6784975" y="5119688"/>
            <a:ext cx="2028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Cat 4-5; Back  Right</a:t>
            </a:r>
          </a:p>
        </p:txBody>
      </p:sp>
      <p:sp>
        <p:nvSpPr>
          <p:cNvPr id="60432" name="TextBox 26"/>
          <p:cNvSpPr txBox="1">
            <a:spLocks noChangeArrowheads="1"/>
          </p:cNvSpPr>
          <p:nvPr/>
        </p:nvSpPr>
        <p:spPr bwMode="auto">
          <a:xfrm>
            <a:off x="4452938" y="3697288"/>
            <a:ext cx="1901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Cat 4-5; Front Left</a:t>
            </a:r>
          </a:p>
        </p:txBody>
      </p:sp>
      <p:sp>
        <p:nvSpPr>
          <p:cNvPr id="60433" name="TextBox 27"/>
          <p:cNvSpPr txBox="1">
            <a:spLocks noChangeArrowheads="1"/>
          </p:cNvSpPr>
          <p:nvPr/>
        </p:nvSpPr>
        <p:spPr bwMode="auto">
          <a:xfrm>
            <a:off x="4479925" y="5122863"/>
            <a:ext cx="1889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Cat 4-5; Back  Left</a:t>
            </a:r>
          </a:p>
        </p:txBody>
      </p:sp>
      <p:sp>
        <p:nvSpPr>
          <p:cNvPr id="56339" name="TextBox 28"/>
          <p:cNvSpPr txBox="1">
            <a:spLocks noChangeArrowheads="1"/>
          </p:cNvSpPr>
          <p:nvPr/>
        </p:nvSpPr>
        <p:spPr bwMode="auto">
          <a:xfrm>
            <a:off x="0" y="3749675"/>
            <a:ext cx="4108450" cy="3140075"/>
          </a:xfrm>
          <a:prstGeom prst="rect">
            <a:avLst/>
          </a:prstGeom>
          <a:solidFill>
            <a:schemeClr val="bg1">
              <a:lumMod val="85000"/>
            </a:schemeClr>
          </a:solidFill>
          <a:ln>
            <a:noFill/>
          </a:ln>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defRPr/>
            </a:pPr>
            <a:r>
              <a:rPr lang="en-US" sz="1800" b="1" dirty="0">
                <a:solidFill>
                  <a:srgbClr val="22228B"/>
                </a:solidFill>
                <a:latin typeface="Calibri" charset="0"/>
                <a:cs typeface="Calibri" charset="0"/>
              </a:rPr>
              <a:t>Cat 1-3 have rain fields that are </a:t>
            </a:r>
            <a:r>
              <a:rPr lang="en-US" sz="1800" b="1" dirty="0" smtClean="0">
                <a:solidFill>
                  <a:srgbClr val="FF0000"/>
                </a:solidFill>
                <a:latin typeface="Calibri" charset="0"/>
                <a:cs typeface="Calibri" charset="0"/>
              </a:rPr>
              <a:t>larger, weaker and less </a:t>
            </a:r>
            <a:r>
              <a:rPr lang="en-US" sz="1800" b="1" dirty="0">
                <a:solidFill>
                  <a:srgbClr val="FF0000"/>
                </a:solidFill>
                <a:latin typeface="Calibri" charset="0"/>
                <a:cs typeface="Calibri" charset="0"/>
              </a:rPr>
              <a:t>symmetric </a:t>
            </a:r>
            <a:r>
              <a:rPr lang="en-US" sz="1800" b="1" dirty="0" smtClean="0">
                <a:solidFill>
                  <a:srgbClr val="22228B"/>
                </a:solidFill>
                <a:latin typeface="Calibri" charset="0"/>
                <a:cs typeface="Calibri" charset="0"/>
              </a:rPr>
              <a:t>in:</a:t>
            </a:r>
          </a:p>
          <a:p>
            <a:pPr marL="285750" indent="-285750" eaLnBrk="1" hangingPunct="1">
              <a:buFontTx/>
              <a:buChar char="-"/>
              <a:defRPr/>
            </a:pPr>
            <a:r>
              <a:rPr lang="en-US" sz="1800" b="1" dirty="0" smtClean="0">
                <a:solidFill>
                  <a:srgbClr val="22228B"/>
                </a:solidFill>
                <a:latin typeface="Calibri" charset="0"/>
                <a:cs typeface="Calibri" charset="0"/>
              </a:rPr>
              <a:t>Space</a:t>
            </a:r>
          </a:p>
          <a:p>
            <a:pPr marL="685800" lvl="1" indent="-182880" eaLnBrk="1" hangingPunct="1">
              <a:buFontTx/>
              <a:buChar char="-"/>
              <a:defRPr/>
            </a:pPr>
            <a:r>
              <a:rPr lang="en-US" sz="1800" dirty="0">
                <a:solidFill>
                  <a:srgbClr val="22228B"/>
                </a:solidFill>
                <a:latin typeface="Calibri" charset="0"/>
                <a:cs typeface="Calibri" charset="0"/>
              </a:rPr>
              <a:t>M</a:t>
            </a:r>
            <a:r>
              <a:rPr lang="en-US" sz="1800" dirty="0" smtClean="0">
                <a:solidFill>
                  <a:srgbClr val="22228B"/>
                </a:solidFill>
                <a:latin typeface="Calibri" charset="0"/>
                <a:cs typeface="Calibri" charset="0"/>
              </a:rPr>
              <a:t>ore intense precipitation is in the </a:t>
            </a:r>
            <a:r>
              <a:rPr lang="en-US" sz="1800" dirty="0" smtClean="0">
                <a:solidFill>
                  <a:srgbClr val="FF0000"/>
                </a:solidFill>
                <a:latin typeface="Calibri" charset="0"/>
                <a:cs typeface="Calibri" charset="0"/>
              </a:rPr>
              <a:t>front</a:t>
            </a:r>
            <a:r>
              <a:rPr lang="en-US" sz="1800" dirty="0" smtClean="0">
                <a:solidFill>
                  <a:srgbClr val="22228B"/>
                </a:solidFill>
                <a:latin typeface="Calibri" charset="0"/>
                <a:cs typeface="Calibri" charset="0"/>
              </a:rPr>
              <a:t> 2 quadrants </a:t>
            </a:r>
          </a:p>
          <a:p>
            <a:pPr marL="285750" indent="-285750" eaLnBrk="1" hangingPunct="1">
              <a:buFontTx/>
              <a:buChar char="-"/>
              <a:defRPr/>
            </a:pPr>
            <a:r>
              <a:rPr lang="en-US" sz="1800" b="1" dirty="0" smtClean="0">
                <a:solidFill>
                  <a:srgbClr val="22228B"/>
                </a:solidFill>
                <a:latin typeface="Calibri" charset="0"/>
                <a:cs typeface="Calibri" charset="0"/>
              </a:rPr>
              <a:t>Time</a:t>
            </a:r>
            <a:endParaRPr lang="en-US" sz="1800" b="1" dirty="0">
              <a:solidFill>
                <a:srgbClr val="22228B"/>
              </a:solidFill>
              <a:latin typeface="Calibri" charset="0"/>
              <a:cs typeface="Calibri" charset="0"/>
            </a:endParaRPr>
          </a:p>
          <a:p>
            <a:pPr marL="685800" lvl="1" indent="-182880" eaLnBrk="1" hangingPunct="1">
              <a:buFontTx/>
              <a:buChar char="-"/>
              <a:defRPr/>
            </a:pPr>
            <a:r>
              <a:rPr lang="en-US" sz="1800" dirty="0" smtClean="0">
                <a:solidFill>
                  <a:srgbClr val="22228B"/>
                </a:solidFill>
                <a:latin typeface="Calibri" charset="0"/>
                <a:cs typeface="Calibri" charset="0"/>
              </a:rPr>
              <a:t>Tendency for radial expansion of precipitation after the peak of the storm. Only in the </a:t>
            </a:r>
            <a:r>
              <a:rPr lang="en-US" sz="1800" dirty="0" smtClean="0">
                <a:solidFill>
                  <a:srgbClr val="FF0000"/>
                </a:solidFill>
                <a:latin typeface="Calibri" charset="0"/>
                <a:cs typeface="Calibri" charset="0"/>
              </a:rPr>
              <a:t>front</a:t>
            </a:r>
            <a:r>
              <a:rPr lang="en-US" sz="1800" dirty="0" smtClean="0">
                <a:solidFill>
                  <a:srgbClr val="22228B"/>
                </a:solidFill>
                <a:latin typeface="Calibri" charset="0"/>
                <a:cs typeface="Calibri" charset="0"/>
              </a:rPr>
              <a:t> 2 quadrants.</a:t>
            </a:r>
          </a:p>
          <a:p>
            <a:pPr marL="685800" lvl="1" indent="-182880" eaLnBrk="1" hangingPunct="1">
              <a:buFontTx/>
              <a:buChar char="-"/>
              <a:defRPr/>
            </a:pPr>
            <a:r>
              <a:rPr lang="en-US" sz="1800" dirty="0" smtClean="0">
                <a:solidFill>
                  <a:srgbClr val="22228B"/>
                </a:solidFill>
                <a:latin typeface="Calibri" charset="0"/>
                <a:cs typeface="Calibri" charset="0"/>
              </a:rPr>
              <a:t>Increase in asymmetry</a:t>
            </a:r>
            <a:endParaRPr lang="en-US" sz="1800" dirty="0">
              <a:solidFill>
                <a:srgbClr val="22228B"/>
              </a:solidFill>
              <a:latin typeface="Calibri" charset="0"/>
              <a:cs typeface="Calibri" charset="0"/>
            </a:endParaRPr>
          </a:p>
        </p:txBody>
      </p:sp>
      <p:cxnSp>
        <p:nvCxnSpPr>
          <p:cNvPr id="5" name="Straight Arrow Connector 4"/>
          <p:cNvCxnSpPr/>
          <p:nvPr/>
        </p:nvCxnSpPr>
        <p:spPr>
          <a:xfrm flipV="1">
            <a:off x="628650" y="1250950"/>
            <a:ext cx="1706563" cy="533400"/>
          </a:xfrm>
          <a:prstGeom prst="straightConnector1">
            <a:avLst/>
          </a:prstGeom>
          <a:ln w="28575"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35" name="Straight Arrow Connector 34"/>
          <p:cNvCxnSpPr/>
          <p:nvPr/>
        </p:nvCxnSpPr>
        <p:spPr>
          <a:xfrm flipV="1">
            <a:off x="3035300" y="1446213"/>
            <a:ext cx="1704975" cy="254000"/>
          </a:xfrm>
          <a:prstGeom prst="straightConnector1">
            <a:avLst/>
          </a:prstGeom>
          <a:ln w="28575"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37" name="Straight Arrow Connector 36"/>
          <p:cNvCxnSpPr/>
          <p:nvPr/>
        </p:nvCxnSpPr>
        <p:spPr>
          <a:xfrm>
            <a:off x="3035300" y="2971800"/>
            <a:ext cx="1662113" cy="241300"/>
          </a:xfrm>
          <a:prstGeom prst="straightConnector1">
            <a:avLst/>
          </a:prstGeom>
          <a:ln w="28575"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a:off x="4452938" y="4719638"/>
            <a:ext cx="1704975" cy="0"/>
          </a:xfrm>
          <a:prstGeom prst="straightConnector1">
            <a:avLst/>
          </a:prstGeom>
          <a:ln w="28575"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p:nvPr/>
        </p:nvCxnSpPr>
        <p:spPr>
          <a:xfrm>
            <a:off x="6900863" y="4646613"/>
            <a:ext cx="1704975" cy="0"/>
          </a:xfrm>
          <a:prstGeom prst="straightConnector1">
            <a:avLst/>
          </a:prstGeom>
          <a:ln w="28575"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39" name="Straight Arrow Connector 38"/>
          <p:cNvCxnSpPr/>
          <p:nvPr/>
        </p:nvCxnSpPr>
        <p:spPr>
          <a:xfrm>
            <a:off x="4452938" y="6178550"/>
            <a:ext cx="1704975" cy="0"/>
          </a:xfrm>
          <a:prstGeom prst="straightConnector1">
            <a:avLst/>
          </a:prstGeom>
          <a:ln w="28575"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p:nvPr/>
        </p:nvCxnSpPr>
        <p:spPr>
          <a:xfrm>
            <a:off x="6842125" y="6084888"/>
            <a:ext cx="1704975" cy="93662"/>
          </a:xfrm>
          <a:prstGeom prst="straightConnector1">
            <a:avLst/>
          </a:prstGeom>
          <a:ln w="28575"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46" name="Straight Arrow Connector 45"/>
          <p:cNvCxnSpPr/>
          <p:nvPr/>
        </p:nvCxnSpPr>
        <p:spPr>
          <a:xfrm>
            <a:off x="628650" y="3059113"/>
            <a:ext cx="1706563" cy="153987"/>
          </a:xfrm>
          <a:prstGeom prst="straightConnector1">
            <a:avLst/>
          </a:prstGeom>
          <a:ln w="28575"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1"/>
          <p:cNvSpPr>
            <a:spLocks noGrp="1"/>
          </p:cNvSpPr>
          <p:nvPr>
            <p:ph type="title"/>
          </p:nvPr>
        </p:nvSpPr>
        <p:spPr bwMode="auto">
          <a:xfrm>
            <a:off x="1314450" y="174625"/>
            <a:ext cx="7707313" cy="53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atin typeface="Geneva" charset="0"/>
                <a:ea typeface="ＭＳ Ｐゴシック" charset="0"/>
                <a:cs typeface="ＭＳ Ｐゴシック" charset="0"/>
              </a:rPr>
              <a:t>Motivation for developing the aggregation tool</a:t>
            </a:r>
          </a:p>
        </p:txBody>
      </p:sp>
      <p:sp>
        <p:nvSpPr>
          <p:cNvPr id="105474" name="Content Placeholder 2"/>
          <p:cNvSpPr>
            <a:spLocks noGrp="1"/>
          </p:cNvSpPr>
          <p:nvPr>
            <p:ph idx="1"/>
          </p:nvPr>
        </p:nvSpPr>
        <p:spPr>
          <a:xfrm>
            <a:off x="0" y="0"/>
            <a:ext cx="3444875" cy="6789738"/>
          </a:xfrm>
          <a:solidFill>
            <a:schemeClr val="bg1">
              <a:lumMod val="95000"/>
            </a:schemeClr>
          </a:solidFill>
        </p:spPr>
        <p:txBody>
          <a:bodyPr/>
          <a:lstStyle/>
          <a:p>
            <a:pPr>
              <a:defRPr/>
            </a:pPr>
            <a:r>
              <a:rPr lang="en-US" sz="1800" b="1" dirty="0">
                <a:solidFill>
                  <a:srgbClr val="000090"/>
                </a:solidFill>
                <a:latin typeface="Calibri" charset="0"/>
                <a:ea typeface="ＭＳ Ｐゴシック" charset="0"/>
                <a:cs typeface="Calibri" charset="0"/>
              </a:rPr>
              <a:t>Such analysis have been performed by researchers</a:t>
            </a:r>
          </a:p>
          <a:p>
            <a:pPr lvl="1">
              <a:defRPr/>
            </a:pPr>
            <a:r>
              <a:rPr lang="en-US" sz="1800" b="1" dirty="0">
                <a:solidFill>
                  <a:srgbClr val="000090"/>
                </a:solidFill>
                <a:latin typeface="Calibri" charset="0"/>
                <a:ea typeface="ＭＳ Ｐゴシック" charset="0"/>
                <a:cs typeface="Calibri" charset="0"/>
              </a:rPr>
              <a:t>Using mostly airborne data and limited satellite data</a:t>
            </a:r>
          </a:p>
          <a:p>
            <a:pPr lvl="1">
              <a:defRPr/>
            </a:pPr>
            <a:r>
              <a:rPr lang="en-US" sz="1800" b="1" dirty="0">
                <a:solidFill>
                  <a:srgbClr val="000090"/>
                </a:solidFill>
                <a:latin typeface="Calibri" charset="0"/>
                <a:ea typeface="ＭＳ Ｐゴシック" charset="0"/>
                <a:cs typeface="Calibri" charset="0"/>
              </a:rPr>
              <a:t>requiring significant investment in time and effort to collect the data</a:t>
            </a:r>
          </a:p>
          <a:p>
            <a:pPr>
              <a:defRPr/>
            </a:pPr>
            <a:r>
              <a:rPr lang="en-US" sz="2000" b="1" dirty="0">
                <a:solidFill>
                  <a:srgbClr val="94358B"/>
                </a:solidFill>
                <a:latin typeface="Calibri" charset="0"/>
                <a:ea typeface="ＭＳ Ｐゴシック" charset="0"/>
                <a:cs typeface="Calibri" charset="0"/>
              </a:rPr>
              <a:t>Developing a system that will allow the user to quickly search our 12+ year global data archive of satellite observations of hurricanes </a:t>
            </a:r>
          </a:p>
          <a:p>
            <a:pPr lvl="1">
              <a:defRPr/>
            </a:pPr>
            <a:r>
              <a:rPr lang="en-US" b="1" dirty="0">
                <a:solidFill>
                  <a:srgbClr val="94358B"/>
                </a:solidFill>
                <a:latin typeface="Calibri" charset="0"/>
                <a:ea typeface="ＭＳ Ｐゴシック" charset="0"/>
                <a:cs typeface="Calibri" charset="0"/>
              </a:rPr>
              <a:t>will greatly facilitate statistical analysis of satellite data</a:t>
            </a:r>
          </a:p>
          <a:p>
            <a:pPr lvl="1">
              <a:defRPr/>
            </a:pPr>
            <a:r>
              <a:rPr lang="en-US" b="1" dirty="0">
                <a:solidFill>
                  <a:srgbClr val="94358B"/>
                </a:solidFill>
                <a:latin typeface="Calibri" charset="0"/>
                <a:ea typeface="ＭＳ Ｐゴシック" charset="0"/>
                <a:cs typeface="Calibri" charset="0"/>
              </a:rPr>
              <a:t>should help speed up the discovery of critical hurricane </a:t>
            </a:r>
            <a:r>
              <a:rPr lang="en-US" b="1" dirty="0" smtClean="0">
                <a:solidFill>
                  <a:srgbClr val="94358B"/>
                </a:solidFill>
                <a:latin typeface="Calibri" charset="0"/>
                <a:ea typeface="ＭＳ Ｐゴシック" charset="0"/>
                <a:cs typeface="Calibri" charset="0"/>
              </a:rPr>
              <a:t>processes</a:t>
            </a:r>
          </a:p>
          <a:p>
            <a:pPr>
              <a:defRPr/>
            </a:pPr>
            <a:r>
              <a:rPr lang="en-US" b="1" dirty="0" smtClean="0">
                <a:solidFill>
                  <a:srgbClr val="94358B"/>
                </a:solidFill>
                <a:latin typeface="Calibri" charset="0"/>
                <a:ea typeface="ＭＳ Ｐゴシック" charset="0"/>
                <a:cs typeface="Calibri" charset="0"/>
              </a:rPr>
              <a:t>We are working on it</a:t>
            </a:r>
            <a:endParaRPr lang="en-US" b="1" dirty="0">
              <a:solidFill>
                <a:srgbClr val="94358B"/>
              </a:solidFill>
              <a:latin typeface="Calibri" charset="0"/>
              <a:ea typeface="ＭＳ Ｐゴシック" charset="0"/>
              <a:cs typeface="Calibri" charset="0"/>
            </a:endParaRPr>
          </a:p>
        </p:txBody>
      </p:sp>
      <p:pic>
        <p:nvPicPr>
          <p:cNvPr id="61443" name="Picture 2" descr="Screen Shot 2014-12-11 at 1.09.09 PM.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32325" y="3735388"/>
            <a:ext cx="4440238" cy="312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4" name="Picture 1" descr="2014_09_16_18Z_Aggregation3_VIS_RI.tif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44875" y="-74613"/>
            <a:ext cx="5583238" cy="3651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Straight Connector 3"/>
          <p:cNvCxnSpPr/>
          <p:nvPr/>
        </p:nvCxnSpPr>
        <p:spPr>
          <a:xfrm>
            <a:off x="6507163" y="3394075"/>
            <a:ext cx="2540000" cy="333375"/>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4656138" y="3494088"/>
            <a:ext cx="174625" cy="24130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3211513" y="3602038"/>
            <a:ext cx="863600" cy="2814637"/>
          </a:xfrm>
          <a:prstGeom prst="straightConnector1">
            <a:avLst/>
          </a:prstGeom>
          <a:ln>
            <a:solidFill>
              <a:srgbClr val="660066"/>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sz="3600">
                <a:solidFill>
                  <a:srgbClr val="000090"/>
                </a:solidFill>
                <a:latin typeface="Geneva" charset="0"/>
                <a:ea typeface="ＭＳ Ｐゴシック" charset="0"/>
                <a:cs typeface="ＭＳ Ｐゴシック" charset="0"/>
              </a:rPr>
              <a:t>Summary</a:t>
            </a:r>
          </a:p>
        </p:txBody>
      </p:sp>
      <p:sp>
        <p:nvSpPr>
          <p:cNvPr id="3" name="Content Placeholder 2"/>
          <p:cNvSpPr>
            <a:spLocks noGrp="1"/>
          </p:cNvSpPr>
          <p:nvPr>
            <p:ph idx="1"/>
          </p:nvPr>
        </p:nvSpPr>
        <p:spPr>
          <a:xfrm>
            <a:off x="355600" y="738188"/>
            <a:ext cx="8672513" cy="5275262"/>
          </a:xfrm>
          <a:solidFill>
            <a:schemeClr val="bg1">
              <a:lumMod val="95000"/>
            </a:schemeClr>
          </a:solidFill>
        </p:spPr>
        <p:txBody>
          <a:bodyPr/>
          <a:lstStyle/>
          <a:p>
            <a:pPr>
              <a:defRPr/>
            </a:pPr>
            <a:r>
              <a:rPr lang="en-US" sz="1800" dirty="0">
                <a:latin typeface="Calibri"/>
                <a:cs typeface="Calibri"/>
              </a:rPr>
              <a:t>To achieve the HFIP goals of improving the forecast accuracy of hurricane intensity, track and impact at landfall we first </a:t>
            </a:r>
            <a:r>
              <a:rPr lang="en-US" sz="1800" b="1" dirty="0">
                <a:solidFill>
                  <a:srgbClr val="FF0000"/>
                </a:solidFill>
                <a:latin typeface="Calibri"/>
                <a:cs typeface="Calibri"/>
              </a:rPr>
              <a:t>need to understand whether the models properly reflect the physical processes and their </a:t>
            </a:r>
            <a:r>
              <a:rPr lang="en-US" sz="1800" b="1" dirty="0" smtClean="0">
                <a:solidFill>
                  <a:srgbClr val="FF0000"/>
                </a:solidFill>
                <a:latin typeface="Calibri"/>
                <a:cs typeface="Calibri"/>
              </a:rPr>
              <a:t>interactions</a:t>
            </a:r>
            <a:r>
              <a:rPr lang="en-US" sz="1800" dirty="0" smtClean="0">
                <a:latin typeface="Calibri"/>
                <a:cs typeface="Calibri"/>
              </a:rPr>
              <a:t>.</a:t>
            </a:r>
          </a:p>
          <a:p>
            <a:pPr>
              <a:defRPr/>
            </a:pPr>
            <a:r>
              <a:rPr lang="en-US" sz="1800" dirty="0" smtClean="0">
                <a:latin typeface="Calibri"/>
                <a:cs typeface="Calibri"/>
              </a:rPr>
              <a:t>To address the need for improving the model physics, the 2013 annual HFIP meeting suggested that </a:t>
            </a:r>
            <a:r>
              <a:rPr lang="en-US" sz="1800" b="1" dirty="0" smtClean="0">
                <a:solidFill>
                  <a:srgbClr val="FF0000"/>
                </a:solidFill>
                <a:latin typeface="Calibri"/>
                <a:cs typeface="Calibri"/>
              </a:rPr>
              <a:t>all available observations (satellite, airborne, in-situ) should be used systematically and extensively to evaluate the model performance.  </a:t>
            </a:r>
          </a:p>
          <a:p>
            <a:pPr>
              <a:defRPr/>
            </a:pPr>
            <a:r>
              <a:rPr lang="en-US" sz="1800" dirty="0" smtClean="0">
                <a:latin typeface="Calibri"/>
                <a:cs typeface="Calibri"/>
              </a:rPr>
              <a:t>Furthermore, the participants highlighted </a:t>
            </a:r>
            <a:r>
              <a:rPr lang="en-US" sz="1800" b="1" dirty="0" smtClean="0">
                <a:solidFill>
                  <a:srgbClr val="FF0000"/>
                </a:solidFill>
                <a:latin typeface="Calibri"/>
                <a:cs typeface="Calibri"/>
              </a:rPr>
              <a:t>the need for developing new metrics and tools for evaluating the: </a:t>
            </a:r>
          </a:p>
          <a:p>
            <a:pPr lvl="1">
              <a:defRPr/>
            </a:pPr>
            <a:r>
              <a:rPr lang="en-US" sz="1600" b="1" dirty="0" smtClean="0">
                <a:solidFill>
                  <a:srgbClr val="FF0000"/>
                </a:solidFill>
                <a:latin typeface="Calibri"/>
                <a:cs typeface="Calibri"/>
              </a:rPr>
              <a:t>storm structure</a:t>
            </a:r>
            <a:endParaRPr lang="en-US" sz="1600" b="1" dirty="0">
              <a:solidFill>
                <a:srgbClr val="FF0000"/>
              </a:solidFill>
              <a:latin typeface="Calibri"/>
              <a:cs typeface="Calibri"/>
            </a:endParaRPr>
          </a:p>
          <a:p>
            <a:pPr lvl="1">
              <a:defRPr/>
            </a:pPr>
            <a:r>
              <a:rPr lang="en-US" sz="1600" b="1" dirty="0" smtClean="0">
                <a:solidFill>
                  <a:srgbClr val="FF0000"/>
                </a:solidFill>
                <a:latin typeface="Calibri"/>
                <a:cs typeface="Calibri"/>
              </a:rPr>
              <a:t>the interaction between different physical processes</a:t>
            </a:r>
            <a:r>
              <a:rPr lang="en-US" sz="1600" dirty="0" smtClean="0">
                <a:latin typeface="Calibri"/>
                <a:cs typeface="Calibri"/>
              </a:rPr>
              <a:t> (</a:t>
            </a:r>
            <a:r>
              <a:rPr lang="en-US" sz="1600" dirty="0" err="1" smtClean="0">
                <a:latin typeface="Calibri"/>
                <a:cs typeface="Calibri"/>
              </a:rPr>
              <a:t>multiparameter</a:t>
            </a:r>
            <a:r>
              <a:rPr lang="en-US" sz="1600" dirty="0" smtClean="0">
                <a:latin typeface="Calibri"/>
                <a:cs typeface="Calibri"/>
              </a:rPr>
              <a:t> observations) </a:t>
            </a:r>
            <a:r>
              <a:rPr lang="en-US" sz="1600" b="1" dirty="0" smtClean="0">
                <a:solidFill>
                  <a:srgbClr val="FF0000"/>
                </a:solidFill>
                <a:latin typeface="Calibri"/>
                <a:cs typeface="Calibri"/>
              </a:rPr>
              <a:t>and </a:t>
            </a:r>
          </a:p>
          <a:p>
            <a:pPr lvl="1">
              <a:defRPr/>
            </a:pPr>
            <a:r>
              <a:rPr lang="en-US" sz="1600" b="1" dirty="0" smtClean="0">
                <a:solidFill>
                  <a:srgbClr val="FF0000"/>
                </a:solidFill>
                <a:latin typeface="Calibri"/>
                <a:cs typeface="Calibri"/>
              </a:rPr>
              <a:t>the evaluation of the multi-scale interactions</a:t>
            </a:r>
            <a:r>
              <a:rPr lang="en-US" sz="1600" dirty="0" smtClean="0">
                <a:latin typeface="Calibri"/>
                <a:cs typeface="Calibri"/>
              </a:rPr>
              <a:t> (feedback between the storm and its environment).  </a:t>
            </a:r>
          </a:p>
          <a:p>
            <a:pPr>
              <a:defRPr/>
            </a:pPr>
            <a:r>
              <a:rPr lang="en-US" sz="1800" b="1" dirty="0" smtClean="0">
                <a:solidFill>
                  <a:srgbClr val="FF0000"/>
                </a:solidFill>
                <a:latin typeface="Calibri"/>
                <a:cs typeface="Calibri"/>
              </a:rPr>
              <a:t>Such </a:t>
            </a:r>
            <a:r>
              <a:rPr lang="en-US" sz="1800" b="1" dirty="0">
                <a:solidFill>
                  <a:srgbClr val="FF0000"/>
                </a:solidFill>
                <a:latin typeface="Calibri"/>
                <a:cs typeface="Calibri"/>
              </a:rPr>
              <a:t>studies require the use of large amounts of satellite data, coming from diverse instruments in order to create robust statistics.</a:t>
            </a:r>
            <a:r>
              <a:rPr lang="en-US" sz="1800" dirty="0">
                <a:latin typeface="Calibri"/>
                <a:cs typeface="Calibri"/>
              </a:rPr>
              <a:t> Due to the complexity of the remote sensing data and the volume of the respective model forecast this in-depth evaluation is usually limited to a number of case studies.</a:t>
            </a:r>
          </a:p>
          <a:p>
            <a:pPr>
              <a:defRPr/>
            </a:pPr>
            <a:r>
              <a:rPr lang="en-US" sz="1800" b="1" dirty="0">
                <a:solidFill>
                  <a:srgbClr val="FF0000"/>
                </a:solidFill>
                <a:latin typeface="Calibri"/>
                <a:cs typeface="Calibri"/>
              </a:rPr>
              <a:t>With the goal to facilitate model evaluation that goes beyond the comparison of "Best Track" metrics, we are working on providing fusion of models and observations by bringing them together into a common system and developing online analysis and visualization tools</a:t>
            </a:r>
            <a:r>
              <a:rPr lang="en-US" sz="1800" b="1" dirty="0" smtClean="0">
                <a:solidFill>
                  <a:srgbClr val="FF0000"/>
                </a:solidFill>
                <a:latin typeface="Calibri"/>
                <a:cs typeface="Calibri"/>
              </a:rPr>
              <a:t>.</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sz="3600">
                <a:solidFill>
                  <a:srgbClr val="000090"/>
                </a:solidFill>
                <a:latin typeface="Calibri" charset="0"/>
                <a:ea typeface="ＭＳ Ｐゴシック" charset="0"/>
                <a:cs typeface="Calibri" charset="0"/>
              </a:rPr>
              <a:t>What is unique about our efforts</a:t>
            </a:r>
          </a:p>
        </p:txBody>
      </p:sp>
      <p:sp>
        <p:nvSpPr>
          <p:cNvPr id="78850" name="Content Placeholder 2"/>
          <p:cNvSpPr>
            <a:spLocks noGrp="1"/>
          </p:cNvSpPr>
          <p:nvPr>
            <p:ph idx="1"/>
          </p:nvPr>
        </p:nvSpPr>
        <p:spPr>
          <a:xfrm>
            <a:off x="465138" y="942975"/>
            <a:ext cx="8578850" cy="5029200"/>
          </a:xfrm>
        </p:spPr>
        <p:txBody>
          <a:bodyPr/>
          <a:lstStyle/>
          <a:p>
            <a:r>
              <a:rPr lang="en-US" b="1" dirty="0">
                <a:solidFill>
                  <a:srgbClr val="FF0000"/>
                </a:solidFill>
                <a:latin typeface="Calibri" charset="0"/>
                <a:ea typeface="ＭＳ Ｐゴシック" charset="0"/>
                <a:cs typeface="Calibri" charset="0"/>
              </a:rPr>
              <a:t>Large number of Observations, COMBINED with Models</a:t>
            </a:r>
          </a:p>
          <a:p>
            <a:r>
              <a:rPr lang="en-US" b="1" dirty="0">
                <a:solidFill>
                  <a:srgbClr val="FF0000"/>
                </a:solidFill>
                <a:latin typeface="Calibri" charset="0"/>
                <a:ea typeface="ＭＳ Ｐゴシック" charset="0"/>
                <a:cs typeface="Calibri" charset="0"/>
              </a:rPr>
              <a:t>Interactive visualization and interrogation</a:t>
            </a:r>
          </a:p>
          <a:p>
            <a:pPr lvl="1"/>
            <a:r>
              <a:rPr lang="en-US" b="1" dirty="0">
                <a:solidFill>
                  <a:srgbClr val="000090"/>
                </a:solidFill>
                <a:latin typeface="Calibri" charset="0"/>
                <a:ea typeface="ＭＳ Ｐゴシック" charset="0"/>
                <a:cs typeface="Calibri" charset="0"/>
              </a:rPr>
              <a:t>Search by Date; Search by Hurricane; “Storm Track”, Forecasts Tracks </a:t>
            </a:r>
          </a:p>
          <a:p>
            <a:pPr lvl="1"/>
            <a:r>
              <a:rPr lang="en-US" b="1" dirty="0">
                <a:solidFill>
                  <a:srgbClr val="000090"/>
                </a:solidFill>
                <a:latin typeface="Calibri" charset="0"/>
                <a:ea typeface="ＭＳ Ｐゴシック" charset="0"/>
                <a:cs typeface="Calibri" charset="0"/>
              </a:rPr>
              <a:t>Overlays, Transparency</a:t>
            </a:r>
          </a:p>
          <a:p>
            <a:r>
              <a:rPr lang="en-US" b="1" dirty="0">
                <a:solidFill>
                  <a:srgbClr val="FF0000"/>
                </a:solidFill>
                <a:latin typeface="Calibri" charset="0"/>
                <a:ea typeface="ＭＳ Ｐゴシック" charset="0"/>
                <a:cs typeface="Calibri" charset="0"/>
              </a:rPr>
              <a:t>Synthetic data from two instrument </a:t>
            </a:r>
            <a:r>
              <a:rPr lang="en-US" b="1" dirty="0" smtClean="0">
                <a:solidFill>
                  <a:srgbClr val="FF0000"/>
                </a:solidFill>
                <a:latin typeface="Calibri" charset="0"/>
                <a:ea typeface="ＭＳ Ｐゴシック" charset="0"/>
                <a:cs typeface="Calibri" charset="0"/>
              </a:rPr>
              <a:t>simulators</a:t>
            </a:r>
          </a:p>
          <a:p>
            <a:pPr lvl="1"/>
            <a:r>
              <a:rPr lang="en-US" b="1" dirty="0" smtClean="0">
                <a:solidFill>
                  <a:srgbClr val="000090"/>
                </a:solidFill>
                <a:latin typeface="Calibri" charset="0"/>
                <a:ea typeface="ＭＳ Ｐゴシック" charset="0"/>
                <a:cs typeface="Calibri" charset="0"/>
              </a:rPr>
              <a:t>Simulation </a:t>
            </a:r>
            <a:r>
              <a:rPr lang="en-US" b="1" dirty="0">
                <a:solidFill>
                  <a:srgbClr val="000090"/>
                </a:solidFill>
                <a:latin typeface="Calibri" charset="0"/>
                <a:ea typeface="ＭＳ Ｐゴシック" charset="0"/>
                <a:cs typeface="Calibri" charset="0"/>
              </a:rPr>
              <a:t>of Satellite-like observations  </a:t>
            </a:r>
          </a:p>
          <a:p>
            <a:pPr lvl="2"/>
            <a:r>
              <a:rPr lang="en-US" b="1" dirty="0">
                <a:solidFill>
                  <a:srgbClr val="000090"/>
                </a:solidFill>
                <a:latin typeface="Calibri" charset="0"/>
                <a:ea typeface="ＭＳ Ｐゴシック" charset="0"/>
                <a:cs typeface="Calibri" charset="0"/>
              </a:rPr>
              <a:t>Operational – Using CRTM and HWRF; in NRT</a:t>
            </a:r>
          </a:p>
          <a:p>
            <a:pPr lvl="2"/>
            <a:r>
              <a:rPr lang="en-US" b="1" dirty="0" smtClean="0">
                <a:solidFill>
                  <a:srgbClr val="000090"/>
                </a:solidFill>
                <a:latin typeface="Calibri" charset="0"/>
                <a:ea typeface="ＭＳ Ｐゴシック" charset="0"/>
                <a:cs typeface="Calibri" charset="0"/>
              </a:rPr>
              <a:t>Research - Orbit</a:t>
            </a:r>
            <a:r>
              <a:rPr lang="en-US" b="1" dirty="0">
                <a:solidFill>
                  <a:srgbClr val="000090"/>
                </a:solidFill>
                <a:latin typeface="Calibri" charset="0"/>
                <a:ea typeface="ＭＳ Ｐゴシック" charset="0"/>
                <a:cs typeface="Calibri" charset="0"/>
              </a:rPr>
              <a:t>-sampling; Antenna-averaging; Instrument specific </a:t>
            </a:r>
            <a:r>
              <a:rPr lang="en-US" b="1" dirty="0" smtClean="0">
                <a:solidFill>
                  <a:srgbClr val="000090"/>
                </a:solidFill>
                <a:latin typeface="Calibri" charset="0"/>
                <a:ea typeface="ＭＳ Ｐゴシック" charset="0"/>
                <a:cs typeface="Calibri" charset="0"/>
              </a:rPr>
              <a:t>viewing </a:t>
            </a:r>
            <a:r>
              <a:rPr lang="en-US" b="1" dirty="0">
                <a:solidFill>
                  <a:srgbClr val="000090"/>
                </a:solidFill>
                <a:latin typeface="Calibri" charset="0"/>
                <a:ea typeface="ＭＳ Ｐゴシック" charset="0"/>
                <a:cs typeface="Calibri" charset="0"/>
              </a:rPr>
              <a:t>geometry; Synthetic data from the large-scale models</a:t>
            </a:r>
          </a:p>
          <a:p>
            <a:r>
              <a:rPr lang="en-US" b="1" dirty="0">
                <a:solidFill>
                  <a:srgbClr val="FF0000"/>
                </a:solidFill>
                <a:latin typeface="Calibri" charset="0"/>
                <a:ea typeface="ＭＳ Ｐゴシック" charset="0"/>
                <a:cs typeface="Calibri" charset="0"/>
              </a:rPr>
              <a:t>On-line Analysis tools</a:t>
            </a:r>
          </a:p>
          <a:p>
            <a:pPr lvl="1"/>
            <a:r>
              <a:rPr lang="en-US" b="1" dirty="0">
                <a:solidFill>
                  <a:srgbClr val="FF0000"/>
                </a:solidFill>
                <a:latin typeface="Calibri" charset="0"/>
                <a:ea typeface="ＭＳ Ｐゴシック" charset="0"/>
                <a:cs typeface="Calibri" charset="0"/>
              </a:rPr>
              <a:t>Environment</a:t>
            </a:r>
          </a:p>
          <a:p>
            <a:pPr lvl="2"/>
            <a:r>
              <a:rPr lang="en-US" b="1" dirty="0">
                <a:solidFill>
                  <a:srgbClr val="FF0000"/>
                </a:solidFill>
                <a:latin typeface="Calibri" charset="0"/>
                <a:ea typeface="ＭＳ Ｐゴシック" charset="0"/>
                <a:cs typeface="Calibri" charset="0"/>
              </a:rPr>
              <a:t>the “Slicer”; Skew-T plots</a:t>
            </a:r>
          </a:p>
          <a:p>
            <a:pPr lvl="1"/>
            <a:r>
              <a:rPr lang="en-US" b="1" dirty="0">
                <a:solidFill>
                  <a:srgbClr val="FF0000"/>
                </a:solidFill>
                <a:latin typeface="Calibri" charset="0"/>
                <a:ea typeface="ＭＳ Ｐゴシック" charset="0"/>
                <a:cs typeface="Calibri" charset="0"/>
              </a:rPr>
              <a:t>Storm </a:t>
            </a:r>
            <a:r>
              <a:rPr lang="en-US" b="1" dirty="0" smtClean="0">
                <a:solidFill>
                  <a:srgbClr val="FF0000"/>
                </a:solidFill>
                <a:latin typeface="Calibri" charset="0"/>
                <a:ea typeface="ＭＳ Ｐゴシック" charset="0"/>
                <a:cs typeface="Calibri" charset="0"/>
              </a:rPr>
              <a:t>structure – Vitals and Vertical structure</a:t>
            </a:r>
            <a:endParaRPr lang="en-US" b="1" dirty="0">
              <a:solidFill>
                <a:srgbClr val="FF0000"/>
              </a:solidFill>
              <a:latin typeface="Calibri" charset="0"/>
              <a:ea typeface="ＭＳ Ｐゴシック" charset="0"/>
              <a:cs typeface="Calibri" charset="0"/>
            </a:endParaRPr>
          </a:p>
          <a:p>
            <a:pPr lvl="2"/>
            <a:r>
              <a:rPr lang="en-US" b="1" dirty="0" smtClean="0">
                <a:solidFill>
                  <a:srgbClr val="FF0000"/>
                </a:solidFill>
                <a:latin typeface="Calibri" charset="0"/>
                <a:ea typeface="ＭＳ Ｐゴシック" charset="0"/>
                <a:cs typeface="Calibri" charset="0"/>
              </a:rPr>
              <a:t>Storm Center Finding (ARCHER); Wave </a:t>
            </a:r>
            <a:r>
              <a:rPr lang="en-US" b="1" dirty="0">
                <a:solidFill>
                  <a:srgbClr val="FF0000"/>
                </a:solidFill>
                <a:latin typeface="Calibri" charset="0"/>
                <a:ea typeface="ＭＳ Ｐゴシック" charset="0"/>
                <a:cs typeface="Calibri" charset="0"/>
              </a:rPr>
              <a:t>Number Analysis, Joint </a:t>
            </a:r>
            <a:r>
              <a:rPr lang="en-US" b="1" dirty="0" smtClean="0">
                <a:solidFill>
                  <a:srgbClr val="FF0000"/>
                </a:solidFill>
                <a:latin typeface="Calibri" charset="0"/>
                <a:ea typeface="ＭＳ Ｐゴシック" charset="0"/>
                <a:cs typeface="Calibri" charset="0"/>
              </a:rPr>
              <a:t>PDFs</a:t>
            </a:r>
            <a:endParaRPr lang="en-US" b="1" dirty="0">
              <a:solidFill>
                <a:srgbClr val="FF0000"/>
              </a:solidFill>
              <a:latin typeface="Calibri" charset="0"/>
              <a:ea typeface="ＭＳ Ｐゴシック" charset="0"/>
              <a:cs typeface="Calibri" charset="0"/>
            </a:endParaRPr>
          </a:p>
          <a:p>
            <a:r>
              <a:rPr lang="en-US" b="1" dirty="0">
                <a:solidFill>
                  <a:srgbClr val="FF0000"/>
                </a:solidFill>
                <a:latin typeface="Calibri" charset="0"/>
                <a:ea typeface="ＭＳ Ｐゴシック" charset="0"/>
                <a:cs typeface="Calibri" charset="0"/>
              </a:rPr>
              <a:t>Integration with the 12+ year climatology</a:t>
            </a:r>
          </a:p>
        </p:txBody>
      </p:sp>
    </p:spTree>
    <p:extLst>
      <p:ext uri="{BB962C8B-B14F-4D97-AF65-F5344CB8AC3E}">
        <p14:creationId xmlns:p14="http://schemas.microsoft.com/office/powerpoint/2010/main" val="388722692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else we can do</a:t>
            </a:r>
            <a:endParaRPr lang="en-US" dirty="0"/>
          </a:p>
        </p:txBody>
      </p:sp>
      <p:sp>
        <p:nvSpPr>
          <p:cNvPr id="3" name="Content Placeholder 2"/>
          <p:cNvSpPr>
            <a:spLocks noGrp="1"/>
          </p:cNvSpPr>
          <p:nvPr>
            <p:ph idx="1"/>
          </p:nvPr>
        </p:nvSpPr>
        <p:spPr/>
        <p:txBody>
          <a:bodyPr/>
          <a:lstStyle/>
          <a:p>
            <a:r>
              <a:rPr lang="en-US" dirty="0" smtClean="0"/>
              <a:t>Bring in the airborne observations</a:t>
            </a:r>
          </a:p>
          <a:p>
            <a:pPr lvl="1"/>
            <a:r>
              <a:rPr lang="en-US" dirty="0" smtClean="0"/>
              <a:t>Flight tracks</a:t>
            </a:r>
          </a:p>
          <a:p>
            <a:pPr lvl="1"/>
            <a:r>
              <a:rPr lang="en-US" dirty="0" err="1" smtClean="0"/>
              <a:t>Radiosondes</a:t>
            </a:r>
            <a:r>
              <a:rPr lang="en-US" dirty="0" smtClean="0"/>
              <a:t> (Skew-T plots)</a:t>
            </a:r>
          </a:p>
          <a:p>
            <a:pPr lvl="1"/>
            <a:r>
              <a:rPr lang="en-US" dirty="0" smtClean="0"/>
              <a:t>Any KML files</a:t>
            </a:r>
          </a:p>
          <a:p>
            <a:r>
              <a:rPr lang="en-US" dirty="0" smtClean="0"/>
              <a:t>Modify the existing tools to analyze other data</a:t>
            </a:r>
          </a:p>
          <a:p>
            <a:pPr lvl="1"/>
            <a:r>
              <a:rPr lang="en-US" dirty="0" smtClean="0"/>
              <a:t>Wave number analysis of the TPW</a:t>
            </a:r>
          </a:p>
        </p:txBody>
      </p:sp>
    </p:spTree>
    <p:extLst>
      <p:ext uri="{BB962C8B-B14F-4D97-AF65-F5344CB8AC3E}">
        <p14:creationId xmlns:p14="http://schemas.microsoft.com/office/powerpoint/2010/main" val="192283355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1"/>
          <p:cNvSpPr>
            <a:spLocks noGrp="1"/>
          </p:cNvSpPr>
          <p:nvPr>
            <p:ph type="title"/>
          </p:nvPr>
        </p:nvSpPr>
        <p:spPr bwMode="auto">
          <a:xfrm>
            <a:off x="925513" y="68263"/>
            <a:ext cx="8218487" cy="1143000"/>
          </a:xfrm>
          <a:solidFill>
            <a:srgbClr val="F2F2F2"/>
          </a:solidFill>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ct val="90000"/>
              </a:lnSpc>
            </a:pPr>
            <a:r>
              <a:rPr lang="en-US">
                <a:latin typeface="Calibri" charset="0"/>
                <a:ea typeface="ＭＳ Ｐゴシック" charset="0"/>
                <a:cs typeface="Calibri" charset="0"/>
              </a:rPr>
              <a:t>Airborne Science: HS3 and SEAC4RS</a:t>
            </a:r>
            <a:br>
              <a:rPr lang="en-US">
                <a:latin typeface="Calibri" charset="0"/>
                <a:ea typeface="ＭＳ Ｐゴシック" charset="0"/>
                <a:cs typeface="Calibri" charset="0"/>
              </a:rPr>
            </a:br>
            <a:r>
              <a:rPr lang="en-US">
                <a:latin typeface="Calibri" charset="0"/>
                <a:ea typeface="ＭＳ Ｐゴシック" charset="0"/>
                <a:cs typeface="Calibri" charset="0"/>
              </a:rPr>
              <a:t>2013-09-16; 14Z - Ingrid;</a:t>
            </a:r>
            <a:br>
              <a:rPr lang="en-US">
                <a:latin typeface="Calibri" charset="0"/>
                <a:ea typeface="ＭＳ Ｐゴシック" charset="0"/>
                <a:cs typeface="Calibri" charset="0"/>
              </a:rPr>
            </a:br>
            <a:r>
              <a:rPr lang="en-US">
                <a:latin typeface="Calibri" charset="0"/>
                <a:ea typeface="ＭＳ Ｐゴシック" charset="0"/>
                <a:cs typeface="Calibri" charset="0"/>
              </a:rPr>
              <a:t>  AV-1 (HAMSR), AV-6, ER2, DC8</a:t>
            </a:r>
            <a:r>
              <a:rPr lang="en-US" sz="2800">
                <a:latin typeface="Calibri" charset="0"/>
                <a:ea typeface="ＭＳ Ｐゴシック" charset="0"/>
                <a:cs typeface="Calibri" charset="0"/>
              </a:rPr>
              <a:t/>
            </a:r>
            <a:br>
              <a:rPr lang="en-US" sz="2800">
                <a:latin typeface="Calibri" charset="0"/>
                <a:ea typeface="ＭＳ Ｐゴシック" charset="0"/>
                <a:cs typeface="Calibri" charset="0"/>
              </a:rPr>
            </a:br>
            <a:r>
              <a:rPr lang="en-US" sz="2800">
                <a:latin typeface="Calibri" charset="0"/>
                <a:ea typeface="ＭＳ Ｐゴシック" charset="0"/>
                <a:cs typeface="Calibri" charset="0"/>
              </a:rPr>
              <a:t>Hurricane Ingrid</a:t>
            </a:r>
          </a:p>
        </p:txBody>
      </p:sp>
      <p:pic>
        <p:nvPicPr>
          <p:cNvPr id="64514"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200" y="1233488"/>
            <a:ext cx="9144000" cy="562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5" name="TextBox 1"/>
          <p:cNvSpPr txBox="1">
            <a:spLocks noChangeArrowheads="1"/>
          </p:cNvSpPr>
          <p:nvPr/>
        </p:nvSpPr>
        <p:spPr bwMode="auto">
          <a:xfrm>
            <a:off x="3870325" y="2630488"/>
            <a:ext cx="7826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solidFill>
                  <a:srgbClr val="FF0000"/>
                </a:solidFill>
              </a:rPr>
              <a:t>DC-8</a:t>
            </a:r>
          </a:p>
        </p:txBody>
      </p:sp>
      <p:sp>
        <p:nvSpPr>
          <p:cNvPr id="64516" name="TextBox 4"/>
          <p:cNvSpPr txBox="1">
            <a:spLocks noChangeArrowheads="1"/>
          </p:cNvSpPr>
          <p:nvPr/>
        </p:nvSpPr>
        <p:spPr bwMode="auto">
          <a:xfrm>
            <a:off x="4594225" y="5224463"/>
            <a:ext cx="7683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solidFill>
                  <a:srgbClr val="1BE600"/>
                </a:solidFill>
              </a:rPr>
              <a:t>ER-2</a:t>
            </a:r>
          </a:p>
        </p:txBody>
      </p:sp>
      <p:sp>
        <p:nvSpPr>
          <p:cNvPr id="64517" name="TextBox 5"/>
          <p:cNvSpPr txBox="1">
            <a:spLocks noChangeArrowheads="1"/>
          </p:cNvSpPr>
          <p:nvPr/>
        </p:nvSpPr>
        <p:spPr bwMode="auto">
          <a:xfrm>
            <a:off x="7767638" y="3295650"/>
            <a:ext cx="7350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solidFill>
                  <a:srgbClr val="1BE600"/>
                </a:solidFill>
              </a:rPr>
              <a:t>AV-6</a:t>
            </a:r>
          </a:p>
        </p:txBody>
      </p:sp>
      <p:sp>
        <p:nvSpPr>
          <p:cNvPr id="64518" name="TextBox 6"/>
          <p:cNvSpPr txBox="1">
            <a:spLocks noChangeArrowheads="1"/>
          </p:cNvSpPr>
          <p:nvPr/>
        </p:nvSpPr>
        <p:spPr bwMode="auto">
          <a:xfrm>
            <a:off x="5386388" y="4154488"/>
            <a:ext cx="736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solidFill>
                  <a:srgbClr val="FF0000"/>
                </a:solidFill>
              </a:rPr>
              <a:t>AV-1</a:t>
            </a:r>
          </a:p>
        </p:txBody>
      </p:sp>
    </p:spTree>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54075"/>
            <a:ext cx="9144000" cy="543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38" name="Title 1"/>
          <p:cNvSpPr>
            <a:spLocks noGrp="1"/>
          </p:cNvSpPr>
          <p:nvPr>
            <p:ph type="title"/>
          </p:nvPr>
        </p:nvSpPr>
        <p:spPr bwMode="auto">
          <a:xfrm>
            <a:off x="709613" y="3554413"/>
            <a:ext cx="6858000" cy="53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sz="4400" i="1">
                <a:solidFill>
                  <a:srgbClr val="D2D2F4"/>
                </a:solidFill>
                <a:latin typeface="Geneva" charset="0"/>
                <a:ea typeface="ＭＳ Ｐゴシック" charset="0"/>
                <a:cs typeface="ＭＳ Ｐゴシック" charset="0"/>
              </a:rPr>
              <a:t>Thank you !</a:t>
            </a: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Box 12"/>
          <p:cNvSpPr txBox="1">
            <a:spLocks noChangeArrowheads="1"/>
          </p:cNvSpPr>
          <p:nvPr/>
        </p:nvSpPr>
        <p:spPr bwMode="auto">
          <a:xfrm>
            <a:off x="773113" y="23813"/>
            <a:ext cx="84645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rIns="91438">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solidFill>
                  <a:srgbClr val="FF0000"/>
                </a:solidFill>
                <a:latin typeface="Calibri" charset="0"/>
                <a:cs typeface="Calibri" charset="0"/>
              </a:rPr>
              <a:t>HS3 Portal – NRT in 2012-14, Atlantic (</a:t>
            </a:r>
            <a:r>
              <a:rPr lang="en-US" sz="2000" b="1">
                <a:solidFill>
                  <a:srgbClr val="FF0000"/>
                </a:solidFill>
                <a:latin typeface="Calibri" charset="0"/>
                <a:cs typeface="Calibri" charset="0"/>
                <a:hlinkClick r:id="rId2"/>
              </a:rPr>
              <a:t>http://tropicalcyclone.jpl.nasa.gov/hs3</a:t>
            </a:r>
            <a:r>
              <a:rPr lang="en-US" sz="2000" b="1">
                <a:solidFill>
                  <a:srgbClr val="FF0000"/>
                </a:solidFill>
                <a:latin typeface="Calibri" charset="0"/>
                <a:cs typeface="Calibri" charset="0"/>
              </a:rPr>
              <a:t>)</a:t>
            </a:r>
          </a:p>
          <a:p>
            <a:pPr eaLnBrk="1" hangingPunct="1"/>
            <a:r>
              <a:rPr lang="en-US" sz="2000" b="1">
                <a:solidFill>
                  <a:srgbClr val="FF0000"/>
                </a:solidFill>
                <a:latin typeface="Calibri" charset="0"/>
                <a:cs typeface="Calibri" charset="0"/>
              </a:rPr>
              <a:t>Features </a:t>
            </a:r>
          </a:p>
        </p:txBody>
      </p:sp>
      <p:pic>
        <p:nvPicPr>
          <p:cNvPr id="1536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2738" y="1249363"/>
            <a:ext cx="8602662"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5"/>
          <p:cNvSpPr/>
          <p:nvPr/>
        </p:nvSpPr>
        <p:spPr>
          <a:xfrm>
            <a:off x="155575" y="2616200"/>
            <a:ext cx="536575" cy="20621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0000"/>
              </a:solidFill>
            </a:endParaRPr>
          </a:p>
        </p:txBody>
      </p:sp>
      <p:sp>
        <p:nvSpPr>
          <p:cNvPr id="16" name="Oval 15"/>
          <p:cNvSpPr/>
          <p:nvPr/>
        </p:nvSpPr>
        <p:spPr>
          <a:xfrm>
            <a:off x="8426450" y="2538413"/>
            <a:ext cx="534988" cy="2062162"/>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367" name="TextBox 7"/>
          <p:cNvSpPr txBox="1">
            <a:spLocks noChangeArrowheads="1"/>
          </p:cNvSpPr>
          <p:nvPr/>
        </p:nvSpPr>
        <p:spPr bwMode="auto">
          <a:xfrm>
            <a:off x="169863" y="857250"/>
            <a:ext cx="8913812" cy="708025"/>
          </a:xfrm>
          <a:prstGeom prst="rect">
            <a:avLst/>
          </a:prstGeom>
          <a:solidFill>
            <a:schemeClr val="bg1">
              <a:lumMod val="95000"/>
            </a:schemeClr>
          </a:solidFill>
          <a:ln>
            <a:noFill/>
          </a:ln>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defRPr/>
            </a:pPr>
            <a:r>
              <a:rPr lang="en-US" sz="2000" b="1" dirty="0" smtClean="0">
                <a:solidFill>
                  <a:srgbClr val="FF0000"/>
                </a:solidFill>
                <a:cs typeface="Arial" charset="0"/>
              </a:rPr>
              <a:t>Two Calendar-driven menus (click on the triangles on the two sides):</a:t>
            </a:r>
          </a:p>
          <a:p>
            <a:pPr eaLnBrk="1" hangingPunct="1">
              <a:defRPr/>
            </a:pPr>
            <a:r>
              <a:rPr lang="en-US" sz="2000" b="1" dirty="0" smtClean="0">
                <a:solidFill>
                  <a:srgbClr val="FF0000"/>
                </a:solidFill>
                <a:cs typeface="Arial" charset="0"/>
              </a:rPr>
              <a:t>- Observations						          - Model data</a:t>
            </a:r>
          </a:p>
        </p:txBody>
      </p:sp>
      <p:sp>
        <p:nvSpPr>
          <p:cNvPr id="17" name="Oval 16"/>
          <p:cNvSpPr/>
          <p:nvPr/>
        </p:nvSpPr>
        <p:spPr>
          <a:xfrm rot="16200000">
            <a:off x="7981156" y="5071270"/>
            <a:ext cx="536575" cy="1789112"/>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0000"/>
              </a:solidFill>
            </a:endParaRPr>
          </a:p>
        </p:txBody>
      </p:sp>
      <p:sp>
        <p:nvSpPr>
          <p:cNvPr id="18" name="Oval 17"/>
          <p:cNvSpPr/>
          <p:nvPr/>
        </p:nvSpPr>
        <p:spPr>
          <a:xfrm rot="16200000">
            <a:off x="4363244" y="5031581"/>
            <a:ext cx="536575" cy="20621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FF0000"/>
              </a:solidFill>
            </a:endParaRPr>
          </a:p>
        </p:txBody>
      </p:sp>
      <p:sp>
        <p:nvSpPr>
          <p:cNvPr id="15368" name="TextBox 13"/>
          <p:cNvSpPr txBox="1">
            <a:spLocks noChangeArrowheads="1"/>
          </p:cNvSpPr>
          <p:nvPr/>
        </p:nvSpPr>
        <p:spPr bwMode="auto">
          <a:xfrm>
            <a:off x="292100" y="6235700"/>
            <a:ext cx="8851900" cy="646113"/>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algn="r" eaLnBrk="1" hangingPunct="1"/>
            <a:r>
              <a:rPr lang="en-US" sz="1800" b="1">
                <a:solidFill>
                  <a:srgbClr val="FF0000"/>
                </a:solidFill>
              </a:rPr>
              <a:t>Overlay Grid</a:t>
            </a:r>
          </a:p>
          <a:p>
            <a:pPr algn="r" eaLnBrk="1" hangingPunct="1"/>
            <a:r>
              <a:rPr lang="en-US" sz="1800" b="1">
                <a:solidFill>
                  <a:srgbClr val="FF0000"/>
                </a:solidFill>
              </a:rPr>
              <a:t>Find lat/lon of a point</a:t>
            </a:r>
          </a:p>
        </p:txBody>
      </p:sp>
      <p:cxnSp>
        <p:nvCxnSpPr>
          <p:cNvPr id="19" name="Straight Arrow Connector 18"/>
          <p:cNvCxnSpPr/>
          <p:nvPr/>
        </p:nvCxnSpPr>
        <p:spPr>
          <a:xfrm flipH="1" flipV="1">
            <a:off x="8526463" y="6057900"/>
            <a:ext cx="382587" cy="231775"/>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flipV="1">
            <a:off x="7172325" y="6037263"/>
            <a:ext cx="649288" cy="49371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5371" name="TextBox 23"/>
          <p:cNvSpPr txBox="1">
            <a:spLocks noChangeArrowheads="1"/>
          </p:cNvSpPr>
          <p:nvPr/>
        </p:nvSpPr>
        <p:spPr bwMode="auto">
          <a:xfrm>
            <a:off x="1536700" y="6435725"/>
            <a:ext cx="4733925" cy="369888"/>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algn="r" eaLnBrk="1" hangingPunct="1"/>
            <a:r>
              <a:rPr lang="en-US" sz="1800" b="1">
                <a:solidFill>
                  <a:srgbClr val="FF0000"/>
                </a:solidFill>
              </a:rPr>
              <a:t>Analysis Tools		   Save a view </a:t>
            </a:r>
          </a:p>
        </p:txBody>
      </p:sp>
      <p:cxnSp>
        <p:nvCxnSpPr>
          <p:cNvPr id="25" name="Straight Arrow Connector 24"/>
          <p:cNvCxnSpPr/>
          <p:nvPr/>
        </p:nvCxnSpPr>
        <p:spPr>
          <a:xfrm flipV="1">
            <a:off x="3195638" y="6189663"/>
            <a:ext cx="1057275" cy="32226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flipH="1" flipV="1">
            <a:off x="4899025" y="6176963"/>
            <a:ext cx="855663" cy="338137"/>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9850" y="1492250"/>
            <a:ext cx="192088" cy="1239838"/>
          </a:xfrm>
          <a:custGeom>
            <a:avLst/>
            <a:gdLst>
              <a:gd name="connsiteX0" fmla="*/ 191609 w 191609"/>
              <a:gd name="connsiteY0" fmla="*/ 0 h 1239807"/>
              <a:gd name="connsiteX1" fmla="*/ 112 w 191609"/>
              <a:gd name="connsiteY1" fmla="*/ 493907 h 1239807"/>
              <a:gd name="connsiteX2" fmla="*/ 161373 w 191609"/>
              <a:gd name="connsiteY2" fmla="*/ 1239807 h 1239807"/>
            </a:gdLst>
            <a:ahLst/>
            <a:cxnLst>
              <a:cxn ang="0">
                <a:pos x="connsiteX0" y="connsiteY0"/>
              </a:cxn>
              <a:cxn ang="0">
                <a:pos x="connsiteX1" y="connsiteY1"/>
              </a:cxn>
              <a:cxn ang="0">
                <a:pos x="connsiteX2" y="connsiteY2"/>
              </a:cxn>
            </a:cxnLst>
            <a:rect l="l" t="t" r="r" b="b"/>
            <a:pathLst>
              <a:path w="191609" h="1239807">
                <a:moveTo>
                  <a:pt x="191609" y="0"/>
                </a:moveTo>
                <a:cubicBezTo>
                  <a:pt x="98380" y="143636"/>
                  <a:pt x="5151" y="287273"/>
                  <a:pt x="112" y="493907"/>
                </a:cubicBezTo>
                <a:cubicBezTo>
                  <a:pt x="-4927" y="700541"/>
                  <a:pt x="161373" y="1239807"/>
                  <a:pt x="161373" y="1239807"/>
                </a:cubicBezTo>
              </a:path>
            </a:pathLst>
          </a:custGeom>
          <a:ln>
            <a:solidFill>
              <a:srgbClr val="FF0000"/>
            </a:solidFill>
            <a:headEnd type="none"/>
            <a:tailEnd type="stealth" w="lg" len="lg"/>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4" name="Freeform 23"/>
          <p:cNvSpPr/>
          <p:nvPr/>
        </p:nvSpPr>
        <p:spPr>
          <a:xfrm flipH="1">
            <a:off x="8880475" y="1482725"/>
            <a:ext cx="192088" cy="1239838"/>
          </a:xfrm>
          <a:custGeom>
            <a:avLst/>
            <a:gdLst>
              <a:gd name="connsiteX0" fmla="*/ 191609 w 191609"/>
              <a:gd name="connsiteY0" fmla="*/ 0 h 1239807"/>
              <a:gd name="connsiteX1" fmla="*/ 112 w 191609"/>
              <a:gd name="connsiteY1" fmla="*/ 493907 h 1239807"/>
              <a:gd name="connsiteX2" fmla="*/ 161373 w 191609"/>
              <a:gd name="connsiteY2" fmla="*/ 1239807 h 1239807"/>
            </a:gdLst>
            <a:ahLst/>
            <a:cxnLst>
              <a:cxn ang="0">
                <a:pos x="connsiteX0" y="connsiteY0"/>
              </a:cxn>
              <a:cxn ang="0">
                <a:pos x="connsiteX1" y="connsiteY1"/>
              </a:cxn>
              <a:cxn ang="0">
                <a:pos x="connsiteX2" y="connsiteY2"/>
              </a:cxn>
            </a:cxnLst>
            <a:rect l="l" t="t" r="r" b="b"/>
            <a:pathLst>
              <a:path w="191609" h="1239807">
                <a:moveTo>
                  <a:pt x="191609" y="0"/>
                </a:moveTo>
                <a:cubicBezTo>
                  <a:pt x="98380" y="143636"/>
                  <a:pt x="5151" y="287273"/>
                  <a:pt x="112" y="493907"/>
                </a:cubicBezTo>
                <a:cubicBezTo>
                  <a:pt x="-4927" y="700541"/>
                  <a:pt x="161373" y="1239807"/>
                  <a:pt x="161373" y="1239807"/>
                </a:cubicBezTo>
              </a:path>
            </a:pathLst>
          </a:custGeom>
          <a:ln>
            <a:solidFill>
              <a:srgbClr val="FF0000"/>
            </a:solidFill>
            <a:headEnd type="none"/>
            <a:tailEnd type="stealth" w="lg" len="lg"/>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Tree>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
          <p:cNvSpPr>
            <a:spLocks noChangeArrowheads="1"/>
          </p:cNvSpPr>
          <p:nvPr/>
        </p:nvSpPr>
        <p:spPr bwMode="auto">
          <a:xfrm>
            <a:off x="857250" y="63500"/>
            <a:ext cx="828675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b="1" u="sng">
                <a:solidFill>
                  <a:srgbClr val="000090"/>
                </a:solidFill>
                <a:latin typeface="Calibri" charset="0"/>
                <a:cs typeface="Calibri" charset="0"/>
              </a:rPr>
              <a:t>Storm structure Tool</a:t>
            </a:r>
            <a:r>
              <a:rPr lang="en-US" sz="2400" b="1">
                <a:solidFill>
                  <a:srgbClr val="000090"/>
                </a:solidFill>
                <a:latin typeface="Calibri" charset="0"/>
                <a:cs typeface="Calibri" charset="0"/>
              </a:rPr>
              <a:t>: Storm Size and Asymmetry</a:t>
            </a:r>
          </a:p>
          <a:p>
            <a:r>
              <a:rPr lang="en-US" sz="2000" b="1" i="1">
                <a:solidFill>
                  <a:srgbClr val="000090"/>
                </a:solidFill>
                <a:latin typeface="Calibri" charset="0"/>
                <a:cs typeface="Calibri" charset="0"/>
              </a:rPr>
              <a:t>The Wave Number Analysis Tool using the Rain Index </a:t>
            </a:r>
            <a:r>
              <a:rPr lang="en-US" sz="1600" b="1" i="1">
                <a:solidFill>
                  <a:srgbClr val="000090"/>
                </a:solidFill>
                <a:latin typeface="Calibri" charset="0"/>
                <a:cs typeface="Calibri" charset="0"/>
              </a:rPr>
              <a:t>(multi-channel PMW index) </a:t>
            </a:r>
          </a:p>
        </p:txBody>
      </p:sp>
      <p:pic>
        <p:nvPicPr>
          <p:cNvPr id="66562"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217613"/>
            <a:ext cx="9144000" cy="190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3"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4933950"/>
            <a:ext cx="9144000"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4"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3051175"/>
            <a:ext cx="9144000" cy="192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5" name="TextBox 4"/>
          <p:cNvSpPr txBox="1">
            <a:spLocks noChangeArrowheads="1"/>
          </p:cNvSpPr>
          <p:nvPr/>
        </p:nvSpPr>
        <p:spPr bwMode="auto">
          <a:xfrm>
            <a:off x="338138" y="887413"/>
            <a:ext cx="70770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600" b="1">
                <a:solidFill>
                  <a:srgbClr val="000090"/>
                </a:solidFill>
                <a:latin typeface="Calibri" charset="0"/>
                <a:cs typeface="Calibri" charset="0"/>
              </a:rPr>
              <a:t>More details in the Rain Index can be found in Hristova-Veleva et al., JAMC, 2013</a:t>
            </a:r>
          </a:p>
          <a:p>
            <a:pPr eaLnBrk="1" hangingPunct="1"/>
            <a:endParaRPr lang="en-US"/>
          </a:p>
        </p:txBody>
      </p:sp>
      <p:sp>
        <p:nvSpPr>
          <p:cNvPr id="66566" name="TextBox 13"/>
          <p:cNvSpPr txBox="1">
            <a:spLocks noChangeArrowheads="1"/>
          </p:cNvSpPr>
          <p:nvPr/>
        </p:nvSpPr>
        <p:spPr bwMode="auto">
          <a:xfrm rot="-5400000">
            <a:off x="-529431" y="1834356"/>
            <a:ext cx="1428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2D5BB0"/>
                </a:solidFill>
              </a:rPr>
              <a:t>Developing</a:t>
            </a:r>
          </a:p>
        </p:txBody>
      </p:sp>
      <p:sp>
        <p:nvSpPr>
          <p:cNvPr id="66567" name="TextBox 14"/>
          <p:cNvSpPr txBox="1">
            <a:spLocks noChangeArrowheads="1"/>
          </p:cNvSpPr>
          <p:nvPr/>
        </p:nvSpPr>
        <p:spPr bwMode="auto">
          <a:xfrm rot="-5400000">
            <a:off x="-427037" y="3752850"/>
            <a:ext cx="12239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C047AD"/>
                </a:solidFill>
              </a:rPr>
              <a:t>During RI</a:t>
            </a:r>
          </a:p>
        </p:txBody>
      </p:sp>
      <p:sp>
        <p:nvSpPr>
          <p:cNvPr id="66568" name="TextBox 15"/>
          <p:cNvSpPr txBox="1">
            <a:spLocks noChangeArrowheads="1"/>
          </p:cNvSpPr>
          <p:nvPr/>
        </p:nvSpPr>
        <p:spPr bwMode="auto">
          <a:xfrm rot="-5400000">
            <a:off x="-285750" y="5705475"/>
            <a:ext cx="9413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C047AD"/>
                </a:solidFill>
              </a:rPr>
              <a:t>Mature</a:t>
            </a:r>
          </a:p>
        </p:txBody>
      </p:sp>
      <p:cxnSp>
        <p:nvCxnSpPr>
          <p:cNvPr id="20" name="Straight Arrow Connector 19"/>
          <p:cNvCxnSpPr/>
          <p:nvPr/>
        </p:nvCxnSpPr>
        <p:spPr>
          <a:xfrm flipV="1">
            <a:off x="7259638" y="1695450"/>
            <a:ext cx="1587" cy="158750"/>
          </a:xfrm>
          <a:prstGeom prst="straightConnector1">
            <a:avLst/>
          </a:prstGeom>
          <a:ln w="1270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p:nvPr/>
        </p:nvCxnSpPr>
        <p:spPr>
          <a:xfrm flipV="1">
            <a:off x="7245350" y="3476625"/>
            <a:ext cx="3175" cy="123825"/>
          </a:xfrm>
          <a:prstGeom prst="straightConnector1">
            <a:avLst/>
          </a:prstGeom>
          <a:ln w="1270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7296150" y="5330825"/>
            <a:ext cx="3175" cy="184150"/>
          </a:xfrm>
          <a:prstGeom prst="straightConnector1">
            <a:avLst/>
          </a:prstGeom>
          <a:ln w="12700" cmpd="sng">
            <a:solidFill>
              <a:srgbClr val="FF0000"/>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flipV="1">
            <a:off x="6977063" y="2595563"/>
            <a:ext cx="1930400" cy="3175"/>
          </a:xfrm>
          <a:prstGeom prst="line">
            <a:avLst/>
          </a:prstGeom>
          <a:ln w="12700" cmpd="sng">
            <a:solidFill>
              <a:srgbClr val="FF0000"/>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V="1">
            <a:off x="6985000" y="4440238"/>
            <a:ext cx="1930400" cy="4762"/>
          </a:xfrm>
          <a:prstGeom prst="line">
            <a:avLst/>
          </a:prstGeom>
          <a:ln w="12700" cmpd="sng">
            <a:solidFill>
              <a:srgbClr val="FF0000"/>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V="1">
            <a:off x="6980238" y="6354763"/>
            <a:ext cx="1930400" cy="3175"/>
          </a:xfrm>
          <a:prstGeom prst="line">
            <a:avLst/>
          </a:prstGeom>
          <a:ln w="12700" cmpd="sng">
            <a:solidFill>
              <a:srgbClr val="FF0000"/>
            </a:solidFill>
            <a:prstDash val="dash"/>
          </a:ln>
          <a:effectLst/>
        </p:spPr>
        <p:style>
          <a:lnRef idx="2">
            <a:schemeClr val="accent1"/>
          </a:lnRef>
          <a:fillRef idx="0">
            <a:schemeClr val="accent1"/>
          </a:fillRef>
          <a:effectRef idx="1">
            <a:schemeClr val="accent1"/>
          </a:effectRef>
          <a:fontRef idx="minor">
            <a:schemeClr val="tx1"/>
          </a:fontRef>
        </p:style>
      </p:cxnSp>
      <p:sp>
        <p:nvSpPr>
          <p:cNvPr id="66575" name="TextBox 8"/>
          <p:cNvSpPr txBox="1">
            <a:spLocks noChangeArrowheads="1"/>
          </p:cNvSpPr>
          <p:nvPr/>
        </p:nvSpPr>
        <p:spPr bwMode="auto">
          <a:xfrm>
            <a:off x="6916738" y="1306513"/>
            <a:ext cx="2055812"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algn="r" eaLnBrk="1" hangingPunct="1"/>
            <a:r>
              <a:rPr lang="en-US" sz="1400" b="1">
                <a:solidFill>
                  <a:srgbClr val="FF0000"/>
                </a:solidFill>
                <a:latin typeface="Calibri" charset="0"/>
                <a:cs typeface="Calibri" charset="0"/>
              </a:rPr>
              <a:t>Wave #1 has important contribution</a:t>
            </a:r>
          </a:p>
          <a:p>
            <a:pPr eaLnBrk="1" hangingPunct="1"/>
            <a:endParaRPr lang="en-US" sz="1400"/>
          </a:p>
        </p:txBody>
      </p:sp>
      <p:sp>
        <p:nvSpPr>
          <p:cNvPr id="66576" name="TextBox 18"/>
          <p:cNvSpPr txBox="1">
            <a:spLocks noChangeArrowheads="1"/>
          </p:cNvSpPr>
          <p:nvPr/>
        </p:nvSpPr>
        <p:spPr bwMode="auto">
          <a:xfrm>
            <a:off x="6950075" y="3140075"/>
            <a:ext cx="205581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algn="r" eaLnBrk="1" hangingPunct="1"/>
            <a:r>
              <a:rPr lang="en-US" sz="1400" b="1">
                <a:solidFill>
                  <a:srgbClr val="FF0000"/>
                </a:solidFill>
                <a:latin typeface="Calibri" charset="0"/>
                <a:cs typeface="Calibri" charset="0"/>
              </a:rPr>
              <a:t>Wave #1 is less important</a:t>
            </a:r>
          </a:p>
          <a:p>
            <a:pPr eaLnBrk="1" hangingPunct="1"/>
            <a:endParaRPr lang="en-US" sz="1400"/>
          </a:p>
        </p:txBody>
      </p:sp>
      <p:sp>
        <p:nvSpPr>
          <p:cNvPr id="66577" name="TextBox 20"/>
          <p:cNvSpPr txBox="1">
            <a:spLocks noChangeArrowheads="1"/>
          </p:cNvSpPr>
          <p:nvPr/>
        </p:nvSpPr>
        <p:spPr bwMode="auto">
          <a:xfrm>
            <a:off x="6913563" y="5013325"/>
            <a:ext cx="205581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algn="r" eaLnBrk="1" hangingPunct="1"/>
            <a:r>
              <a:rPr lang="en-US" sz="1400" b="1">
                <a:solidFill>
                  <a:srgbClr val="FF0000"/>
                </a:solidFill>
                <a:latin typeface="Calibri" charset="0"/>
                <a:cs typeface="Calibri" charset="0"/>
              </a:rPr>
              <a:t>Wave #1 has important contribution</a:t>
            </a:r>
          </a:p>
          <a:p>
            <a:pPr eaLnBrk="1" hangingPunct="1"/>
            <a:endParaRPr lang="en-US" sz="1400"/>
          </a:p>
        </p:txBody>
      </p:sp>
    </p:spTree>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ext Box 1"/>
          <p:cNvSpPr txBox="1">
            <a:spLocks noChangeArrowheads="1"/>
          </p:cNvSpPr>
          <p:nvPr/>
        </p:nvSpPr>
        <p:spPr bwMode="auto">
          <a:xfrm>
            <a:off x="457200" y="6246813"/>
            <a:ext cx="2119313"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cs typeface="ＭＳ Ｐゴシック"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9pPr>
          </a:lstStyle>
          <a:p>
            <a:pPr eaLnBrk="1" hangingPunct="1">
              <a:lnSpc>
                <a:spcPct val="93000"/>
              </a:lnSpc>
            </a:pPr>
            <a:r>
              <a:rPr lang="en-GB" sz="1300">
                <a:solidFill>
                  <a:srgbClr val="000000"/>
                </a:solidFill>
                <a:latin typeface="Times New Roman" charset="0"/>
                <a:cs typeface="Arial" charset="0"/>
              </a:rPr>
              <a:t>1/8/09</a:t>
            </a:r>
          </a:p>
        </p:txBody>
      </p:sp>
      <p:sp>
        <p:nvSpPr>
          <p:cNvPr id="6147" name="Text Box 3"/>
          <p:cNvSpPr txBox="1">
            <a:spLocks noChangeArrowheads="1"/>
          </p:cNvSpPr>
          <p:nvPr/>
        </p:nvSpPr>
        <p:spPr bwMode="auto">
          <a:xfrm>
            <a:off x="663575" y="242888"/>
            <a:ext cx="8223250" cy="865187"/>
          </a:xfrm>
          <a:prstGeom prst="rect">
            <a:avLst/>
          </a:prstGeom>
          <a:noFill/>
          <a:ln>
            <a:noFill/>
          </a:ln>
          <a:effectLst/>
          <a:scene3d>
            <a:camera prst="orthographicFront"/>
            <a:lightRig rig="threePt" dir="t"/>
          </a:scene3d>
          <a:sp3d>
            <a:bevelT/>
          </a:sp3d>
          <a:extLst/>
        </p:spPr>
        <p:txBody>
          <a:bodyPr lIns="0" tIns="0" rIns="0" bIns="0" anchor="ct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cs typeface="ＭＳ Ｐゴシック" charset="0"/>
              </a:defRPr>
            </a:lvl1pPr>
            <a:lvl2pPr marL="37931725" indent="-37474525"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2pPr>
            <a:lvl3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3pPr>
            <a:lvl4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4pPr>
            <a:lvl5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5pPr>
            <a:lvl6pPr marL="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6pPr>
            <a:lvl7pPr marL="9144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7pPr>
            <a:lvl8pPr marL="1371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8pPr>
            <a:lvl9pPr marL="18288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000">
                <a:solidFill>
                  <a:schemeClr val="tx1"/>
                </a:solidFill>
                <a:latin typeface="Arial" charset="0"/>
                <a:ea typeface="ＭＳ Ｐゴシック" charset="0"/>
              </a:defRPr>
            </a:lvl9pPr>
          </a:lstStyle>
          <a:p>
            <a:pPr algn="ctr" eaLnBrk="1" hangingPunct="1">
              <a:lnSpc>
                <a:spcPct val="78000"/>
              </a:lnSpc>
              <a:defRPr/>
            </a:pPr>
            <a:r>
              <a:rPr lang="en-GB" sz="2900" b="1" dirty="0" smtClean="0">
                <a:solidFill>
                  <a:srgbClr val="000090"/>
                </a:solidFill>
                <a:effectLst>
                  <a:outerShdw blurRad="38100" dist="38100" dir="2700000" algn="tl">
                    <a:srgbClr val="DDDDDD"/>
                  </a:outerShdw>
                </a:effectLst>
              </a:rPr>
              <a:t>Current state-of-the-art hurricane prediction</a:t>
            </a:r>
            <a:r>
              <a:rPr lang="en-GB" sz="3600" dirty="0" smtClean="0">
                <a:solidFill>
                  <a:srgbClr val="2300DC"/>
                </a:solidFill>
                <a:effectLst>
                  <a:outerShdw blurRad="38100" dist="38100" dir="2700000" algn="tl">
                    <a:srgbClr val="DDDDDD"/>
                  </a:outerShdw>
                </a:effectLst>
              </a:rPr>
              <a:t/>
            </a:r>
            <a:br>
              <a:rPr lang="en-GB" sz="3600" dirty="0" smtClean="0">
                <a:solidFill>
                  <a:srgbClr val="2300DC"/>
                </a:solidFill>
                <a:effectLst>
                  <a:outerShdw blurRad="38100" dist="38100" dir="2700000" algn="tl">
                    <a:srgbClr val="DDDDDD"/>
                  </a:outerShdw>
                </a:effectLst>
              </a:rPr>
            </a:br>
            <a:endParaRPr lang="en-GB" sz="3600" dirty="0" smtClean="0">
              <a:solidFill>
                <a:srgbClr val="2300DC"/>
              </a:solidFill>
              <a:effectLst>
                <a:outerShdw blurRad="38100" dist="38100" dir="2700000" algn="tl">
                  <a:srgbClr val="DDDDDD"/>
                </a:outerShdw>
              </a:effectLst>
            </a:endParaRPr>
          </a:p>
        </p:txBody>
      </p:sp>
      <p:sp>
        <p:nvSpPr>
          <p:cNvPr id="68613" name="Text Box 4"/>
          <p:cNvSpPr txBox="1">
            <a:spLocks noChangeArrowheads="1"/>
          </p:cNvSpPr>
          <p:nvPr/>
        </p:nvSpPr>
        <p:spPr bwMode="auto">
          <a:xfrm>
            <a:off x="-41275" y="1020763"/>
            <a:ext cx="3959225" cy="527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420688" indent="-315913" eaLnBrk="0" hangingPunct="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sz="1000">
                <a:solidFill>
                  <a:schemeClr val="tx1"/>
                </a:solidFill>
                <a:latin typeface="Arial" charset="0"/>
                <a:ea typeface="ＭＳ Ｐゴシック" charset="0"/>
                <a:cs typeface="ＭＳ Ｐゴシック" charset="0"/>
              </a:defRPr>
            </a:lvl1pPr>
            <a:lvl2pPr marL="742950" indent="-285750" eaLnBrk="0" hangingPunct="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sz="1000">
                <a:solidFill>
                  <a:schemeClr val="tx1"/>
                </a:solidFill>
                <a:latin typeface="Arial" charset="0"/>
                <a:ea typeface="ＭＳ Ｐゴシック" charset="0"/>
              </a:defRPr>
            </a:lvl2pPr>
            <a:lvl3pPr marL="1143000" indent="-228600" eaLnBrk="0" hangingPunct="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sz="1000">
                <a:solidFill>
                  <a:schemeClr val="tx1"/>
                </a:solidFill>
                <a:latin typeface="Arial" charset="0"/>
                <a:ea typeface="ＭＳ Ｐゴシック" charset="0"/>
              </a:defRPr>
            </a:lvl3pPr>
            <a:lvl4pPr marL="1600200" indent="-228600" eaLnBrk="0" hangingPunct="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sz="1000">
                <a:solidFill>
                  <a:schemeClr val="tx1"/>
                </a:solidFill>
                <a:latin typeface="Arial" charset="0"/>
                <a:ea typeface="ＭＳ Ｐゴシック" charset="0"/>
              </a:defRPr>
            </a:lvl4pPr>
            <a:lvl5pPr marL="2057400" indent="-228600" eaLnBrk="0" hangingPunct="0">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sz="1000">
                <a:solidFill>
                  <a:schemeClr val="tx1"/>
                </a:solidFill>
                <a:latin typeface="Arial" charset="0"/>
                <a:ea typeface="ＭＳ Ｐゴシック" charset="0"/>
              </a:defRPr>
            </a:lvl5pPr>
            <a:lvl6pPr marL="2514600" indent="-228600" eaLnBrk="0" fontAlgn="base" hangingPunct="0">
              <a:spcBef>
                <a:spcPct val="0"/>
              </a:spcBef>
              <a:spcAft>
                <a:spcPct val="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sz="1000">
                <a:solidFill>
                  <a:schemeClr val="tx1"/>
                </a:solidFill>
                <a:latin typeface="Arial" charset="0"/>
                <a:ea typeface="ＭＳ Ｐゴシック" charset="0"/>
              </a:defRPr>
            </a:lvl6pPr>
            <a:lvl7pPr marL="2971800" indent="-228600" eaLnBrk="0" fontAlgn="base" hangingPunct="0">
              <a:spcBef>
                <a:spcPct val="0"/>
              </a:spcBef>
              <a:spcAft>
                <a:spcPct val="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sz="1000">
                <a:solidFill>
                  <a:schemeClr val="tx1"/>
                </a:solidFill>
                <a:latin typeface="Arial" charset="0"/>
                <a:ea typeface="ＭＳ Ｐゴシック" charset="0"/>
              </a:defRPr>
            </a:lvl7pPr>
            <a:lvl8pPr marL="3429000" indent="-228600" eaLnBrk="0" fontAlgn="base" hangingPunct="0">
              <a:spcBef>
                <a:spcPct val="0"/>
              </a:spcBef>
              <a:spcAft>
                <a:spcPct val="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sz="1000">
                <a:solidFill>
                  <a:schemeClr val="tx1"/>
                </a:solidFill>
                <a:latin typeface="Arial" charset="0"/>
                <a:ea typeface="ＭＳ Ｐゴシック" charset="0"/>
              </a:defRPr>
            </a:lvl8pPr>
            <a:lvl9pPr marL="3886200" indent="-228600" eaLnBrk="0" fontAlgn="base" hangingPunct="0">
              <a:spcBef>
                <a:spcPct val="0"/>
              </a:spcBef>
              <a:spcAft>
                <a:spcPct val="0"/>
              </a:spcAft>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sz="1000">
                <a:solidFill>
                  <a:schemeClr val="tx1"/>
                </a:solidFill>
                <a:latin typeface="Arial" charset="0"/>
                <a:ea typeface="ＭＳ Ｐゴシック" charset="0"/>
              </a:defRPr>
            </a:lvl9pPr>
          </a:lstStyle>
          <a:p>
            <a:pPr eaLnBrk="1" hangingPunct="1">
              <a:lnSpc>
                <a:spcPct val="103000"/>
              </a:lnSpc>
              <a:spcAft>
                <a:spcPts val="1275"/>
              </a:spcAft>
              <a:buFont typeface="Wingdings" charset="0"/>
              <a:buChar char=""/>
            </a:pPr>
            <a:r>
              <a:rPr lang="en-GB" sz="1800">
                <a:solidFill>
                  <a:srgbClr val="000000"/>
                </a:solidFill>
              </a:rPr>
              <a:t> </a:t>
            </a:r>
            <a:r>
              <a:rPr lang="en-GB" sz="1800">
                <a:solidFill>
                  <a:srgbClr val="000000"/>
                </a:solidFill>
                <a:latin typeface="Abadi MT Condensed Extra Bold" charset="0"/>
              </a:rPr>
              <a:t>25% reduction in 48 hour track error over the past 6 years</a:t>
            </a:r>
          </a:p>
          <a:p>
            <a:pPr eaLnBrk="1" hangingPunct="1">
              <a:lnSpc>
                <a:spcPct val="103000"/>
              </a:lnSpc>
              <a:spcAft>
                <a:spcPts val="1275"/>
              </a:spcAft>
            </a:pPr>
            <a:endParaRPr lang="en-GB" sz="800">
              <a:solidFill>
                <a:srgbClr val="000000"/>
              </a:solidFill>
              <a:latin typeface="Abadi MT Condensed Extra Bold" charset="0"/>
            </a:endParaRPr>
          </a:p>
          <a:p>
            <a:pPr eaLnBrk="1" hangingPunct="1">
              <a:lnSpc>
                <a:spcPct val="103000"/>
              </a:lnSpc>
              <a:spcAft>
                <a:spcPts val="1275"/>
              </a:spcAft>
            </a:pPr>
            <a:endParaRPr lang="en-GB" sz="800">
              <a:solidFill>
                <a:srgbClr val="000000"/>
              </a:solidFill>
              <a:latin typeface="Abadi MT Condensed Extra Bold" charset="0"/>
            </a:endParaRPr>
          </a:p>
          <a:p>
            <a:pPr eaLnBrk="1" hangingPunct="1">
              <a:lnSpc>
                <a:spcPct val="103000"/>
              </a:lnSpc>
              <a:spcAft>
                <a:spcPts val="1275"/>
              </a:spcAft>
            </a:pPr>
            <a:endParaRPr lang="en-GB" sz="800">
              <a:solidFill>
                <a:srgbClr val="000000"/>
              </a:solidFill>
              <a:latin typeface="Abadi MT Condensed Extra Bold" charset="0"/>
            </a:endParaRPr>
          </a:p>
          <a:p>
            <a:pPr eaLnBrk="1" hangingPunct="1">
              <a:lnSpc>
                <a:spcPct val="103000"/>
              </a:lnSpc>
              <a:spcAft>
                <a:spcPts val="1275"/>
              </a:spcAft>
            </a:pPr>
            <a:endParaRPr lang="en-GB" sz="800">
              <a:solidFill>
                <a:srgbClr val="000000"/>
              </a:solidFill>
              <a:latin typeface="Abadi MT Condensed Extra Bold" charset="0"/>
            </a:endParaRPr>
          </a:p>
          <a:p>
            <a:pPr eaLnBrk="1" hangingPunct="1">
              <a:lnSpc>
                <a:spcPct val="103000"/>
              </a:lnSpc>
              <a:spcAft>
                <a:spcPts val="1275"/>
              </a:spcAft>
            </a:pPr>
            <a:endParaRPr lang="en-GB" sz="1800">
              <a:solidFill>
                <a:srgbClr val="000000"/>
              </a:solidFill>
              <a:latin typeface="Abadi MT Condensed Extra Bold" charset="0"/>
            </a:endParaRPr>
          </a:p>
          <a:p>
            <a:pPr eaLnBrk="1" hangingPunct="1">
              <a:lnSpc>
                <a:spcPct val="103000"/>
              </a:lnSpc>
              <a:spcAft>
                <a:spcPts val="1275"/>
              </a:spcAft>
            </a:pPr>
            <a:endParaRPr lang="en-GB" sz="1800">
              <a:solidFill>
                <a:srgbClr val="000000"/>
              </a:solidFill>
              <a:latin typeface="Abadi MT Condensed Extra Bold" charset="0"/>
            </a:endParaRPr>
          </a:p>
          <a:p>
            <a:pPr eaLnBrk="1" hangingPunct="1">
              <a:lnSpc>
                <a:spcPct val="103000"/>
              </a:lnSpc>
              <a:spcAft>
                <a:spcPts val="1275"/>
              </a:spcAft>
              <a:buFont typeface="Wingdings" charset="0"/>
              <a:buChar char=""/>
            </a:pPr>
            <a:r>
              <a:rPr lang="en-GB" sz="1800">
                <a:solidFill>
                  <a:srgbClr val="FF0000"/>
                </a:solidFill>
                <a:latin typeface="Abadi MT Condensed Extra Bold" charset="0"/>
              </a:rPr>
              <a:t>Intensity forecasts have not improved.</a:t>
            </a:r>
          </a:p>
          <a:p>
            <a:pPr eaLnBrk="1" hangingPunct="1">
              <a:lnSpc>
                <a:spcPct val="68000"/>
              </a:lnSpc>
              <a:spcAft>
                <a:spcPts val="1288"/>
              </a:spcAft>
            </a:pPr>
            <a:endParaRPr lang="en-GB" sz="2200">
              <a:solidFill>
                <a:srgbClr val="000000"/>
              </a:solidFill>
              <a:latin typeface="Abadi MT Condensed Extra Bold" charset="0"/>
            </a:endParaRPr>
          </a:p>
        </p:txBody>
      </p:sp>
      <p:pic>
        <p:nvPicPr>
          <p:cNvPr id="6861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54175"/>
            <a:ext cx="3792538" cy="208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5"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216400"/>
            <a:ext cx="3851275"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6" name="Rectangle 7"/>
          <p:cNvSpPr>
            <a:spLocks noChangeArrowheads="1"/>
          </p:cNvSpPr>
          <p:nvPr/>
        </p:nvSpPr>
        <p:spPr bwMode="auto">
          <a:xfrm>
            <a:off x="0" y="6621463"/>
            <a:ext cx="2703513"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9" tIns="42452" rIns="81639" bIns="42452">
            <a:spAutoFit/>
          </a:bodyPr>
          <a:lstStyle/>
          <a:p>
            <a:pPr>
              <a:lnSpc>
                <a:spcPct val="78000"/>
              </a:lnSpc>
              <a:tabLst>
                <a:tab pos="0" algn="l"/>
                <a:tab pos="414338" algn="l"/>
                <a:tab pos="828675" algn="l"/>
                <a:tab pos="1243013" algn="l"/>
                <a:tab pos="1657350" algn="l"/>
                <a:tab pos="2073275" algn="l"/>
                <a:tab pos="2487613" algn="l"/>
                <a:tab pos="2901950" algn="l"/>
                <a:tab pos="3316288" algn="l"/>
                <a:tab pos="3732213" algn="l"/>
                <a:tab pos="4146550" algn="l"/>
                <a:tab pos="4560888" algn="l"/>
                <a:tab pos="4975225" algn="l"/>
                <a:tab pos="5391150" algn="l"/>
                <a:tab pos="5805488" algn="l"/>
                <a:tab pos="6219825" algn="l"/>
                <a:tab pos="6634163" algn="l"/>
                <a:tab pos="7050088" algn="l"/>
                <a:tab pos="7464425" algn="l"/>
                <a:tab pos="7878763" algn="l"/>
                <a:tab pos="8293100" algn="l"/>
              </a:tabLst>
            </a:pPr>
            <a:r>
              <a:rPr lang="en-GB" sz="1200">
                <a:solidFill>
                  <a:srgbClr val="9900AB"/>
                </a:solidFill>
              </a:rPr>
              <a:t>Graphs: </a:t>
            </a:r>
            <a:r>
              <a:rPr lang="en-GB" sz="1200" u="sng">
                <a:solidFill>
                  <a:srgbClr val="4D00DD"/>
                </a:solidFill>
              </a:rPr>
              <a:t>Hurricane Research Division</a:t>
            </a:r>
          </a:p>
        </p:txBody>
      </p:sp>
      <p:sp>
        <p:nvSpPr>
          <p:cNvPr id="68617" name="Rectangle 5"/>
          <p:cNvSpPr>
            <a:spLocks noChangeArrowheads="1"/>
          </p:cNvSpPr>
          <p:nvPr/>
        </p:nvSpPr>
        <p:spPr bwMode="auto">
          <a:xfrm>
            <a:off x="3868738" y="977900"/>
            <a:ext cx="5394325" cy="549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spcAft>
                <a:spcPts val="600"/>
              </a:spcAft>
              <a:buFont typeface="Arial" charset="0"/>
              <a:buChar char="•"/>
            </a:pPr>
            <a:r>
              <a:rPr lang="en-US" sz="3600" b="1">
                <a:solidFill>
                  <a:srgbClr val="FF0000"/>
                </a:solidFill>
                <a:latin typeface="Calibri" charset="0"/>
                <a:cs typeface="Calibri" charset="0"/>
              </a:rPr>
              <a:t>But WHY ??? </a:t>
            </a:r>
          </a:p>
          <a:p>
            <a:pPr marL="742950" lvl="1" indent="-285750">
              <a:spcAft>
                <a:spcPts val="600"/>
              </a:spcAft>
              <a:buFont typeface="Arial" charset="0"/>
              <a:buChar char="•"/>
            </a:pPr>
            <a:r>
              <a:rPr lang="en-US" sz="1800" b="1">
                <a:latin typeface="Calibri" charset="0"/>
                <a:cs typeface="Calibri" charset="0"/>
              </a:rPr>
              <a:t>What are the sources of the intensity errors?</a:t>
            </a:r>
          </a:p>
          <a:p>
            <a:pPr marL="742950" lvl="1" indent="-285750">
              <a:spcAft>
                <a:spcPts val="600"/>
              </a:spcAft>
              <a:buFont typeface="Arial" charset="0"/>
              <a:buChar char="•"/>
            </a:pPr>
            <a:r>
              <a:rPr lang="en-US" sz="1800" b="1">
                <a:solidFill>
                  <a:srgbClr val="FF0000"/>
                </a:solidFill>
                <a:latin typeface="Calibri" charset="0"/>
                <a:cs typeface="Calibri" charset="0"/>
              </a:rPr>
              <a:t>Do the models properly reflect the physical processes and their interactions?</a:t>
            </a:r>
          </a:p>
          <a:p>
            <a:pPr marL="1200150" lvl="2" indent="-285750">
              <a:spcAft>
                <a:spcPts val="600"/>
              </a:spcAft>
              <a:buFont typeface="Arial" charset="0"/>
              <a:buChar char="•"/>
            </a:pPr>
            <a:r>
              <a:rPr lang="en-US" sz="1800" b="1">
                <a:latin typeface="Calibri" charset="0"/>
                <a:cs typeface="Calibri" charset="0"/>
              </a:rPr>
              <a:t>Is the representation of the precipitation structure correct?</a:t>
            </a:r>
          </a:p>
          <a:p>
            <a:pPr marL="1200150" lvl="2" indent="-285750">
              <a:spcAft>
                <a:spcPts val="600"/>
              </a:spcAft>
              <a:buFont typeface="Arial" charset="0"/>
              <a:buChar char="•"/>
            </a:pPr>
            <a:r>
              <a:rPr lang="en-US" sz="1800" b="1">
                <a:latin typeface="Calibri" charset="0"/>
                <a:cs typeface="Calibri" charset="0"/>
              </a:rPr>
              <a:t>Is the storm scale and asymmetry reflected properly</a:t>
            </a:r>
          </a:p>
          <a:p>
            <a:pPr marL="1200150" lvl="2" indent="-285750">
              <a:spcAft>
                <a:spcPts val="600"/>
              </a:spcAft>
              <a:buFont typeface="Arial" charset="0"/>
              <a:buChar char="•"/>
            </a:pPr>
            <a:r>
              <a:rPr lang="en-US" sz="1800" b="1">
                <a:latin typeface="Calibri" charset="0"/>
                <a:cs typeface="Calibri" charset="0"/>
              </a:rPr>
              <a:t>Is the environment captured correctly</a:t>
            </a:r>
          </a:p>
          <a:p>
            <a:pPr marL="1200150" lvl="2" indent="-285750">
              <a:spcAft>
                <a:spcPts val="600"/>
              </a:spcAft>
              <a:buFont typeface="Arial" charset="0"/>
              <a:buChar char="•"/>
            </a:pPr>
            <a:r>
              <a:rPr lang="en-US" sz="1800" b="1">
                <a:latin typeface="Calibri" charset="0"/>
                <a:cs typeface="Calibri" charset="0"/>
              </a:rPr>
              <a:t>Is the interaction between the storm and its environment represented accurately</a:t>
            </a:r>
          </a:p>
          <a:p>
            <a:pPr marL="285750" indent="-285750">
              <a:spcAft>
                <a:spcPts val="600"/>
              </a:spcAft>
              <a:buFont typeface="Arial" charset="0"/>
              <a:buChar char="•"/>
            </a:pPr>
            <a:r>
              <a:rPr lang="en-US" sz="2000" b="1">
                <a:solidFill>
                  <a:srgbClr val="FF0000"/>
                </a:solidFill>
                <a:latin typeface="Calibri" charset="0"/>
                <a:cs typeface="Calibri" charset="0"/>
              </a:rPr>
              <a:t>Recognizing an urgent need for more accurate hurricane forecasts, NOAA recently established the multi-agency 10-year Hurricane Forecast Improvement Project (HFIP).  </a:t>
            </a:r>
          </a:p>
        </p:txBody>
      </p:sp>
      <p:pic>
        <p:nvPicPr>
          <p:cNvPr id="68618" name="Picture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1649413"/>
            <a:ext cx="3838575" cy="208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9" name="Picture 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4198938"/>
            <a:ext cx="3876675" cy="246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ight Brace 7"/>
          <p:cNvSpPr/>
          <p:nvPr/>
        </p:nvSpPr>
        <p:spPr>
          <a:xfrm>
            <a:off x="3709988" y="855663"/>
            <a:ext cx="290512" cy="5792787"/>
          </a:xfrm>
          <a:prstGeom prst="rightBrace">
            <a:avLst>
              <a:gd name="adj1" fmla="val 8333"/>
              <a:gd name="adj2" fmla="val 8167"/>
            </a:avLst>
          </a:pr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le 1"/>
          <p:cNvSpPr>
            <a:spLocks noGrp="1"/>
          </p:cNvSpPr>
          <p:nvPr>
            <p:ph type="title"/>
          </p:nvPr>
        </p:nvSpPr>
        <p:spPr bwMode="auto">
          <a:xfrm>
            <a:off x="669319" y="152300"/>
            <a:ext cx="8321675" cy="533401"/>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defRPr/>
            </a:pPr>
            <a:r>
              <a:rPr lang="en-US" sz="2800" dirty="0" smtClean="0">
                <a:ln w="1905"/>
                <a:solidFill>
                  <a:srgbClr val="000090"/>
                </a:solidFill>
                <a:effectLst>
                  <a:innerShdw blurRad="69850" dist="43180" dir="5400000">
                    <a:srgbClr val="000000">
                      <a:alpha val="65000"/>
                    </a:srgbClr>
                  </a:innerShdw>
                </a:effectLst>
                <a:latin typeface="Calibri"/>
                <a:ea typeface="ＭＳ Ｐゴシック" charset="0"/>
                <a:cs typeface="Calibri"/>
              </a:rPr>
              <a:t>Goals </a:t>
            </a:r>
            <a:r>
              <a:rPr lang="en-US" sz="2800" dirty="0">
                <a:ln w="1905"/>
                <a:solidFill>
                  <a:srgbClr val="000090"/>
                </a:solidFill>
                <a:effectLst>
                  <a:innerShdw blurRad="69850" dist="43180" dir="5400000">
                    <a:srgbClr val="000000">
                      <a:alpha val="65000"/>
                    </a:srgbClr>
                  </a:innerShdw>
                </a:effectLst>
                <a:latin typeface="Calibri"/>
                <a:ea typeface="ＭＳ Ｐゴシック" charset="0"/>
                <a:cs typeface="Calibri"/>
              </a:rPr>
              <a:t>of our </a:t>
            </a:r>
            <a:r>
              <a:rPr lang="en-US" sz="2800" dirty="0" smtClean="0">
                <a:ln w="1905"/>
                <a:solidFill>
                  <a:srgbClr val="000090"/>
                </a:solidFill>
                <a:effectLst>
                  <a:innerShdw blurRad="69850" dist="43180" dir="5400000">
                    <a:srgbClr val="000000">
                      <a:alpha val="65000"/>
                    </a:srgbClr>
                  </a:innerShdw>
                </a:effectLst>
                <a:latin typeface="Calibri"/>
                <a:ea typeface="ＭＳ Ｐゴシック" charset="0"/>
                <a:cs typeface="Calibri"/>
              </a:rPr>
              <a:t>ESTO/AIST project  </a:t>
            </a:r>
            <a:r>
              <a:rPr lang="en-US" sz="2000" dirty="0">
                <a:ln w="1905"/>
                <a:solidFill>
                  <a:srgbClr val="000090"/>
                </a:solidFill>
                <a:effectLst>
                  <a:innerShdw blurRad="69850" dist="43180" dir="5400000">
                    <a:srgbClr val="000000">
                      <a:alpha val="65000"/>
                    </a:srgbClr>
                  </a:innerShdw>
                </a:effectLst>
                <a:latin typeface="Geneva" charset="0"/>
                <a:ea typeface="ＭＳ Ｐゴシック" charset="0"/>
                <a:cs typeface="ＭＳ Ｐゴシック" charset="0"/>
              </a:rPr>
              <a:t/>
            </a:r>
            <a:br>
              <a:rPr lang="en-US" sz="2000" dirty="0">
                <a:ln w="1905"/>
                <a:solidFill>
                  <a:srgbClr val="000090"/>
                </a:solidFill>
                <a:effectLst>
                  <a:innerShdw blurRad="69850" dist="43180" dir="5400000">
                    <a:srgbClr val="000000">
                      <a:alpha val="65000"/>
                    </a:srgbClr>
                  </a:innerShdw>
                </a:effectLst>
                <a:latin typeface="Geneva" charset="0"/>
                <a:ea typeface="ＭＳ Ｐゴシック" charset="0"/>
                <a:cs typeface="ＭＳ Ｐゴシック" charset="0"/>
              </a:rPr>
            </a:br>
            <a:r>
              <a:rPr lang="en-US" sz="2000" dirty="0" smtClean="0">
                <a:ln w="1905"/>
                <a:solidFill>
                  <a:srgbClr val="000090"/>
                </a:solidFill>
                <a:effectLst>
                  <a:innerShdw blurRad="69850" dist="43180" dir="5400000">
                    <a:srgbClr val="000000">
                      <a:alpha val="65000"/>
                    </a:srgbClr>
                  </a:innerShdw>
                </a:effectLst>
                <a:latin typeface="Geneva" charset="0"/>
                <a:ea typeface="ＭＳ Ｐゴシック" charset="0"/>
                <a:cs typeface="ＭＳ Ｐゴシック" charset="0"/>
              </a:rPr>
              <a:t>. </a:t>
            </a:r>
            <a:endParaRPr lang="en-US" sz="2000" dirty="0">
              <a:ln w="1905"/>
              <a:solidFill>
                <a:srgbClr val="000090"/>
              </a:solidFill>
              <a:effectLst>
                <a:innerShdw blurRad="69850" dist="43180" dir="5400000">
                  <a:srgbClr val="000000">
                    <a:alpha val="65000"/>
                  </a:srgbClr>
                </a:innerShdw>
              </a:effectLst>
              <a:latin typeface="Geneva" charset="0"/>
              <a:ea typeface="ＭＳ Ｐゴシック" charset="0"/>
              <a:cs typeface="ＭＳ Ｐゴシック" charset="0"/>
            </a:endParaRPr>
          </a:p>
        </p:txBody>
      </p:sp>
      <p:sp>
        <p:nvSpPr>
          <p:cNvPr id="70658" name="Rectangle 26"/>
          <p:cNvSpPr>
            <a:spLocks noChangeArrowheads="1"/>
          </p:cNvSpPr>
          <p:nvPr/>
        </p:nvSpPr>
        <p:spPr bwMode="auto">
          <a:xfrm>
            <a:off x="128588" y="858838"/>
            <a:ext cx="8743950"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spcAft>
                <a:spcPts val="600"/>
              </a:spcAft>
              <a:buFont typeface="Arial" charset="0"/>
              <a:buChar char="•"/>
            </a:pPr>
            <a:r>
              <a:rPr lang="en-US" sz="2300" b="1">
                <a:solidFill>
                  <a:srgbClr val="000090"/>
                </a:solidFill>
                <a:latin typeface="Calibri" charset="0"/>
                <a:cs typeface="Calibri" charset="0"/>
              </a:rPr>
              <a:t>To develop the technology to provide the fusion of observations (satellite, airborne and surface) and operational model simulations to help improve the understanding and forecasting of the hurricane processes. </a:t>
            </a:r>
          </a:p>
        </p:txBody>
      </p:sp>
      <p:sp>
        <p:nvSpPr>
          <p:cNvPr id="70659" name="Rectangle 26"/>
          <p:cNvSpPr>
            <a:spLocks noChangeArrowheads="1"/>
          </p:cNvSpPr>
          <p:nvPr/>
        </p:nvSpPr>
        <p:spPr bwMode="auto">
          <a:xfrm>
            <a:off x="4000500" y="2065338"/>
            <a:ext cx="5189538" cy="447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pPr>
            <a:r>
              <a:rPr lang="en-US" sz="1800">
                <a:latin typeface="Calibri" charset="0"/>
                <a:cs typeface="Calibri" charset="0"/>
              </a:rPr>
              <a:t>We are developing three critical components to allow the merger of observations with model forecasts:</a:t>
            </a:r>
            <a:endParaRPr lang="en-US" sz="1800" b="1">
              <a:latin typeface="Calibri" charset="0"/>
              <a:cs typeface="Calibri" charset="0"/>
            </a:endParaRPr>
          </a:p>
          <a:p>
            <a:pPr>
              <a:spcAft>
                <a:spcPts val="600"/>
              </a:spcAft>
            </a:pPr>
            <a:r>
              <a:rPr lang="en-US" sz="1800" b="1">
                <a:solidFill>
                  <a:srgbClr val="000090"/>
                </a:solidFill>
                <a:latin typeface="Calibri" charset="0"/>
                <a:cs typeface="Calibri" charset="0"/>
              </a:rPr>
              <a:t>1) Couple an instrument simulator (NEOS</a:t>
            </a:r>
            <a:r>
              <a:rPr lang="en-US" sz="1800" b="1" baseline="30000">
                <a:solidFill>
                  <a:srgbClr val="000090"/>
                </a:solidFill>
                <a:latin typeface="Calibri" charset="0"/>
                <a:cs typeface="Calibri" charset="0"/>
              </a:rPr>
              <a:t>3</a:t>
            </a:r>
            <a:r>
              <a:rPr lang="en-US" sz="1800" b="1">
                <a:solidFill>
                  <a:srgbClr val="000090"/>
                </a:solidFill>
                <a:latin typeface="Calibri" charset="0"/>
                <a:cs typeface="Calibri" charset="0"/>
              </a:rPr>
              <a:t>) with operational hurricane forecast models</a:t>
            </a:r>
            <a:r>
              <a:rPr lang="en-US" sz="1800" b="1">
                <a:solidFill>
                  <a:srgbClr val="0000FF"/>
                </a:solidFill>
                <a:latin typeface="Calibri" charset="0"/>
                <a:cs typeface="Calibri" charset="0"/>
              </a:rPr>
              <a:t> </a:t>
            </a:r>
            <a:r>
              <a:rPr lang="en-US" sz="1800">
                <a:latin typeface="Calibri" charset="0"/>
                <a:cs typeface="Calibri" charset="0"/>
              </a:rPr>
              <a:t>and incorporate simulated satellite observables into the existing database of satellite and air-borne observations. </a:t>
            </a:r>
          </a:p>
          <a:p>
            <a:pPr>
              <a:spcAft>
                <a:spcPts val="600"/>
              </a:spcAft>
            </a:pPr>
            <a:r>
              <a:rPr lang="en-US" sz="1800" b="1">
                <a:solidFill>
                  <a:srgbClr val="000090"/>
                </a:solidFill>
                <a:latin typeface="Calibri" charset="0"/>
                <a:cs typeface="Calibri" charset="0"/>
              </a:rPr>
              <a:t>2) Develop set of analysis tools</a:t>
            </a:r>
            <a:r>
              <a:rPr lang="en-US" sz="1800">
                <a:solidFill>
                  <a:srgbClr val="0000FF"/>
                </a:solidFill>
                <a:latin typeface="Calibri" charset="0"/>
                <a:cs typeface="Calibri" charset="0"/>
              </a:rPr>
              <a:t> </a:t>
            </a:r>
            <a:r>
              <a:rPr lang="en-US" sz="1800">
                <a:latin typeface="Calibri" charset="0"/>
                <a:cs typeface="Calibri" charset="0"/>
              </a:rPr>
              <a:t>that will enable users to calculate joint statistics, produce composites, compare modeled and observed quantities </a:t>
            </a:r>
            <a:r>
              <a:rPr lang="en-US" sz="1800">
                <a:solidFill>
                  <a:srgbClr val="FF0000"/>
                </a:solidFill>
                <a:latin typeface="Calibri" charset="0"/>
                <a:cs typeface="Calibri" charset="0"/>
              </a:rPr>
              <a:t> </a:t>
            </a:r>
            <a:r>
              <a:rPr lang="en-US" sz="1800">
                <a:latin typeface="Calibri" charset="0"/>
                <a:cs typeface="Calibri" charset="0"/>
              </a:rPr>
              <a:t>to facilitate the evaluation of different hurricane models </a:t>
            </a:r>
            <a:endParaRPr lang="en-US" sz="1800" b="1">
              <a:latin typeface="Calibri" charset="0"/>
              <a:cs typeface="Calibri" charset="0"/>
            </a:endParaRPr>
          </a:p>
          <a:p>
            <a:pPr>
              <a:spcAft>
                <a:spcPts val="600"/>
              </a:spcAft>
            </a:pPr>
            <a:r>
              <a:rPr lang="en-US" sz="1800" b="1">
                <a:solidFill>
                  <a:srgbClr val="000090"/>
                </a:solidFill>
                <a:latin typeface="Calibri" charset="0"/>
                <a:cs typeface="Calibri" charset="0"/>
              </a:rPr>
              <a:t>3) Develop visualization to enable analysis</a:t>
            </a:r>
            <a:r>
              <a:rPr lang="en-US" sz="1800">
                <a:solidFill>
                  <a:srgbClr val="0000FF"/>
                </a:solidFill>
                <a:latin typeface="Calibri" charset="0"/>
                <a:cs typeface="Calibri" charset="0"/>
              </a:rPr>
              <a:t> </a:t>
            </a:r>
            <a:r>
              <a:rPr lang="en-US" sz="1800">
                <a:latin typeface="Calibri" charset="0"/>
                <a:cs typeface="Calibri" charset="0"/>
              </a:rPr>
              <a:t>(e.g., data immersion approaches to enable real-time interaction with the models, and visualization of highly complex systems)</a:t>
            </a:r>
            <a:endParaRPr lang="en-US" sz="1800" b="1">
              <a:latin typeface="Calibri" charset="0"/>
              <a:cs typeface="Calibri" charset="0"/>
            </a:endParaRPr>
          </a:p>
        </p:txBody>
      </p:sp>
      <p:pic>
        <p:nvPicPr>
          <p:cNvPr id="70660"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708275"/>
            <a:ext cx="4102100" cy="344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6300" y="0"/>
            <a:ext cx="8091488" cy="623888"/>
          </a:xfrm>
        </p:spPr>
        <p:txBody>
          <a:bodyPr>
            <a:normAutofit fontScale="90000"/>
          </a:bodyPr>
          <a:lstStyle/>
          <a:p>
            <a:pPr>
              <a:defRPr/>
            </a:pPr>
            <a:r>
              <a:rPr lang="en-US" sz="3600" dirty="0" smtClean="0"/>
              <a:t>The thermodynamics from AIRS</a:t>
            </a:r>
            <a:r>
              <a:rPr lang="en-US" dirty="0" smtClean="0"/>
              <a:t/>
            </a:r>
            <a:br>
              <a:rPr lang="en-US" dirty="0" smtClean="0"/>
            </a:br>
            <a:r>
              <a:rPr lang="en-US" dirty="0" smtClean="0"/>
              <a:t/>
            </a:r>
            <a:br>
              <a:rPr lang="en-US" dirty="0" smtClean="0"/>
            </a:br>
            <a:endParaRPr lang="en-US" dirty="0"/>
          </a:p>
        </p:txBody>
      </p:sp>
      <p:pic>
        <p:nvPicPr>
          <p:cNvPr id="72706" name="Picture 8" descr="SkewT-AIRS_20100828_point1_16423887.g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641350"/>
            <a:ext cx="3541713"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7" name="Picture 9" descr="SkewT-AIRS_20100828_point1_16423887.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02288" y="641350"/>
            <a:ext cx="3541712"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8" name="Picture 10" descr="SkewT-AIRS_20100828_point1_16423887.gi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4578350"/>
            <a:ext cx="3541713"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9" name="Picture 11" descr="SkewT-AIRS_20100828_point1_16423887.gi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602288" y="4578350"/>
            <a:ext cx="3541712"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0" name="Picture 4" descr="2010_08_28_19Z_EarlPGI34_TPW_PouchStreamTrackECMWF700mb12h_2_cut.tiff"/>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933700" y="2636838"/>
            <a:ext cx="3046413" cy="227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Arrow Connector 13"/>
          <p:cNvCxnSpPr/>
          <p:nvPr/>
        </p:nvCxnSpPr>
        <p:spPr>
          <a:xfrm rot="5400000">
            <a:off x="4591844" y="2532856"/>
            <a:ext cx="1435100" cy="5857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rot="16200000" flipH="1">
            <a:off x="3009900" y="2590800"/>
            <a:ext cx="1104900" cy="8001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3162300" y="4330700"/>
            <a:ext cx="1168400" cy="1092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rot="16200000" flipV="1">
            <a:off x="4578350" y="4210050"/>
            <a:ext cx="1244600" cy="11811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72715" name="TextBox 20"/>
          <p:cNvSpPr txBox="1">
            <a:spLocks noChangeArrowheads="1"/>
          </p:cNvSpPr>
          <p:nvPr/>
        </p:nvSpPr>
        <p:spPr bwMode="auto">
          <a:xfrm>
            <a:off x="3482975" y="1219200"/>
            <a:ext cx="20812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algn="ctr" eaLnBrk="1" hangingPunct="1"/>
            <a:r>
              <a:rPr lang="en-US" sz="2400" b="1"/>
              <a:t>Hurricane Earl;</a:t>
            </a:r>
          </a:p>
          <a:p>
            <a:pPr algn="ctr" eaLnBrk="1" hangingPunct="1"/>
            <a:r>
              <a:rPr lang="en-US" sz="2400" b="1"/>
              <a:t>Aug. 28, 2010</a:t>
            </a:r>
          </a:p>
          <a:p>
            <a:pPr algn="ctr" eaLnBrk="1" hangingPunct="1"/>
            <a:r>
              <a:rPr lang="en-US" sz="2400" b="1"/>
              <a:t>19Z</a:t>
            </a:r>
          </a:p>
        </p:txBody>
      </p:sp>
      <p:sp>
        <p:nvSpPr>
          <p:cNvPr id="72716" name="TextBox 2"/>
          <p:cNvSpPr txBox="1">
            <a:spLocks noChangeArrowheads="1"/>
          </p:cNvSpPr>
          <p:nvPr/>
        </p:nvSpPr>
        <p:spPr bwMode="auto">
          <a:xfrm>
            <a:off x="6018213" y="2986088"/>
            <a:ext cx="3036887"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200" b="1">
                <a:solidFill>
                  <a:srgbClr val="FF0000"/>
                </a:solidFill>
              </a:rPr>
              <a:t>1.   TPW from AMSU</a:t>
            </a:r>
          </a:p>
          <a:p>
            <a:pPr eaLnBrk="1" hangingPunct="1"/>
            <a:r>
              <a:rPr lang="en-US" sz="2200" b="1">
                <a:solidFill>
                  <a:srgbClr val="FF0000"/>
                </a:solidFill>
              </a:rPr>
              <a:t>2.   Soundings from AIRS</a:t>
            </a:r>
          </a:p>
          <a:p>
            <a:pPr eaLnBrk="1" hangingPunct="1"/>
            <a:r>
              <a:rPr lang="en-US" sz="2200" b="1">
                <a:solidFill>
                  <a:srgbClr val="FF0000"/>
                </a:solidFill>
              </a:rPr>
              <a:t>3.   Pouch-relative flow </a:t>
            </a:r>
          </a:p>
          <a:p>
            <a:pPr eaLnBrk="1" hangingPunct="1"/>
            <a:r>
              <a:rPr lang="en-US" sz="2200" b="1">
                <a:solidFill>
                  <a:srgbClr val="FF0000"/>
                </a:solidFill>
              </a:rPr>
              <a:t>            from ECMWF</a:t>
            </a:r>
          </a:p>
        </p:txBody>
      </p:sp>
    </p:spTree>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n-US">
                <a:solidFill>
                  <a:srgbClr val="000090"/>
                </a:solidFill>
                <a:latin typeface="Geneva" charset="0"/>
                <a:ea typeface="ＭＳ Ｐゴシック" charset="0"/>
                <a:cs typeface="ＭＳ Ｐゴシック" charset="0"/>
              </a:rPr>
              <a:t>Projecting the operational forecasts into the observational space</a:t>
            </a:r>
            <a:r>
              <a:rPr lang="en-US">
                <a:latin typeface="Geneva" charset="0"/>
                <a:ea typeface="ＭＳ Ｐゴシック" charset="0"/>
                <a:cs typeface="ＭＳ Ｐゴシック" charset="0"/>
              </a:rPr>
              <a:t>. </a:t>
            </a:r>
          </a:p>
        </p:txBody>
      </p:sp>
      <p:pic>
        <p:nvPicPr>
          <p:cNvPr id="73730" name="Picture 3" descr="2012_04_13_LA_Storm_1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29175" y="3622675"/>
            <a:ext cx="4314825" cy="323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6"/>
          <p:cNvSpPr>
            <a:spLocks noChangeArrowheads="1"/>
          </p:cNvSpPr>
          <p:nvPr/>
        </p:nvSpPr>
        <p:spPr bwMode="auto">
          <a:xfrm>
            <a:off x="-77788" y="3502025"/>
            <a:ext cx="4946651" cy="3370263"/>
          </a:xfrm>
          <a:prstGeom prst="rect">
            <a:avLst/>
          </a:prstGeom>
          <a:solidFill>
            <a:schemeClr val="bg1">
              <a:lumMod val="95000"/>
            </a:schemeClr>
          </a:solidFill>
          <a:ln>
            <a:noFill/>
          </a:ln>
          <a:extLst/>
        </p:spPr>
        <p:txBody>
          <a:bodyPr>
            <a:spAutoFit/>
          </a:bodyPr>
          <a:lstStyle/>
          <a:p>
            <a:pPr marL="1371600" lvl="2" indent="-457200">
              <a:spcAft>
                <a:spcPts val="600"/>
              </a:spcAft>
              <a:buFont typeface="Arial"/>
              <a:buChar char="•"/>
              <a:defRPr/>
            </a:pPr>
            <a:r>
              <a:rPr lang="en-US" sz="1800" b="1" u="sng" dirty="0">
                <a:solidFill>
                  <a:srgbClr val="000090"/>
                </a:solidFill>
                <a:latin typeface="Calibri"/>
                <a:cs typeface="Calibri"/>
              </a:rPr>
              <a:t>NOTE – need to sample the model as the satellites sample the globe:</a:t>
            </a:r>
          </a:p>
          <a:p>
            <a:pPr marL="1828800" lvl="3" indent="-457200">
              <a:spcAft>
                <a:spcPts val="600"/>
              </a:spcAft>
              <a:buFont typeface="Arial"/>
              <a:buChar char="•"/>
              <a:defRPr/>
            </a:pPr>
            <a:r>
              <a:rPr lang="en-US" sz="1800" b="1" dirty="0">
                <a:solidFill>
                  <a:srgbClr val="94358B"/>
                </a:solidFill>
                <a:latin typeface="Calibri"/>
                <a:cs typeface="Calibri"/>
              </a:rPr>
              <a:t>Model forecasts are presented as snapshots in time</a:t>
            </a:r>
          </a:p>
          <a:p>
            <a:pPr marL="1828800" lvl="3" indent="-457200">
              <a:spcAft>
                <a:spcPts val="600"/>
              </a:spcAft>
              <a:buFont typeface="Arial"/>
              <a:buChar char="•"/>
              <a:defRPr/>
            </a:pPr>
            <a:r>
              <a:rPr lang="en-US" sz="1800" b="1" dirty="0">
                <a:solidFill>
                  <a:srgbClr val="94358B"/>
                </a:solidFill>
                <a:latin typeface="Calibri"/>
                <a:cs typeface="Calibri"/>
              </a:rPr>
              <a:t>Satellite observations sample the globe at various times</a:t>
            </a:r>
          </a:p>
          <a:p>
            <a:pPr marL="800100" lvl="1" indent="-342900">
              <a:spcAft>
                <a:spcPts val="600"/>
              </a:spcAft>
              <a:buFont typeface="+mj-lt"/>
              <a:buAutoNum type="arabicPeriod" startAt="3"/>
              <a:defRPr/>
            </a:pPr>
            <a:r>
              <a:rPr lang="en-US" sz="1800" b="1" dirty="0">
                <a:solidFill>
                  <a:srgbClr val="94358B"/>
                </a:solidFill>
                <a:latin typeface="Calibri"/>
                <a:cs typeface="Calibri"/>
              </a:rPr>
              <a:t>incorporation of sensor simulations into the database of satellite observations.  The strategy includes tools for visualization of models and observations in a common framework.</a:t>
            </a:r>
            <a:endParaRPr lang="en-US" sz="1800" dirty="0">
              <a:latin typeface="Calibri"/>
              <a:cs typeface="Calibri"/>
            </a:endParaRPr>
          </a:p>
        </p:txBody>
      </p:sp>
      <p:sp>
        <p:nvSpPr>
          <p:cNvPr id="73732" name="Rectangle 26"/>
          <p:cNvSpPr>
            <a:spLocks noChangeArrowheads="1"/>
          </p:cNvSpPr>
          <p:nvPr/>
        </p:nvSpPr>
        <p:spPr bwMode="auto">
          <a:xfrm>
            <a:off x="-73025" y="887413"/>
            <a:ext cx="8909050" cy="274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a:spcAft>
                <a:spcPts val="600"/>
              </a:spcAft>
              <a:buFont typeface="Arial" charset="0"/>
              <a:buChar char="•"/>
            </a:pPr>
            <a:r>
              <a:rPr lang="en-US" sz="1800" b="1">
                <a:solidFill>
                  <a:srgbClr val="94358B"/>
                </a:solidFill>
                <a:latin typeface="Calibri" charset="0"/>
                <a:cs typeface="Calibri" charset="0"/>
              </a:rPr>
              <a:t>The components of this effort include: </a:t>
            </a:r>
          </a:p>
          <a:p>
            <a:pPr marL="914400" lvl="1" indent="-457200">
              <a:spcAft>
                <a:spcPts val="600"/>
              </a:spcAft>
              <a:buFont typeface="Geneva" charset="0"/>
              <a:buAutoNum type="arabicPeriod"/>
            </a:pPr>
            <a:r>
              <a:rPr lang="en-US" sz="1800" b="1">
                <a:solidFill>
                  <a:srgbClr val="94358B"/>
                </a:solidFill>
                <a:latin typeface="Calibri" charset="0"/>
                <a:cs typeface="Calibri" charset="0"/>
              </a:rPr>
              <a:t>the use of an instrument simulator (the NASA Earth Observing System Simulator Suite - NEOS</a:t>
            </a:r>
            <a:r>
              <a:rPr lang="en-US" sz="1800" b="1" baseline="30000">
                <a:solidFill>
                  <a:srgbClr val="94358B"/>
                </a:solidFill>
                <a:latin typeface="Calibri" charset="0"/>
                <a:cs typeface="Calibri" charset="0"/>
              </a:rPr>
              <a:t>3</a:t>
            </a:r>
            <a:r>
              <a:rPr lang="en-US" sz="1800" b="1">
                <a:solidFill>
                  <a:srgbClr val="94358B"/>
                </a:solidFill>
                <a:latin typeface="Calibri" charset="0"/>
                <a:cs typeface="Calibri" charset="0"/>
              </a:rPr>
              <a:t>) to forward simulate microwave radiances</a:t>
            </a:r>
            <a:endParaRPr lang="en-US" sz="1800" b="1" i="1">
              <a:latin typeface="Calibri" charset="0"/>
              <a:cs typeface="Calibri" charset="0"/>
            </a:endParaRPr>
          </a:p>
          <a:p>
            <a:pPr marL="1371600" lvl="2" indent="-457200">
              <a:buFont typeface="Arial" charset="0"/>
              <a:buChar char="•"/>
            </a:pPr>
            <a:r>
              <a:rPr lang="en-US" sz="1800" b="1">
                <a:solidFill>
                  <a:srgbClr val="000090"/>
                </a:solidFill>
                <a:latin typeface="Calibri" charset="0"/>
                <a:cs typeface="Calibri" charset="0"/>
              </a:rPr>
              <a:t>at the frequency, polarization and observation geometry</a:t>
            </a:r>
            <a:r>
              <a:rPr lang="en-US" sz="1800">
                <a:solidFill>
                  <a:srgbClr val="94358B"/>
                </a:solidFill>
                <a:latin typeface="Calibri" charset="0"/>
                <a:cs typeface="Calibri" charset="0"/>
              </a:rPr>
              <a:t> of the </a:t>
            </a:r>
            <a:r>
              <a:rPr lang="en-US" sz="1800" b="1">
                <a:solidFill>
                  <a:srgbClr val="94358B"/>
                </a:solidFill>
                <a:latin typeface="Calibri" charset="0"/>
                <a:cs typeface="Calibri" charset="0"/>
              </a:rPr>
              <a:t>existing instruments (TRMM, AMSR-E, SSMIS) </a:t>
            </a:r>
          </a:p>
          <a:p>
            <a:pPr marL="1371600" lvl="2" indent="-457200">
              <a:buFont typeface="Arial" charset="0"/>
              <a:buChar char="•"/>
            </a:pPr>
            <a:r>
              <a:rPr lang="en-US" sz="1800">
                <a:solidFill>
                  <a:srgbClr val="000090"/>
                </a:solidFill>
                <a:latin typeface="Calibri" charset="0"/>
                <a:cs typeface="Calibri" charset="0"/>
              </a:rPr>
              <a:t>using as input the hydrometeors and the thermodynamic fields </a:t>
            </a:r>
            <a:r>
              <a:rPr lang="en-US" sz="1800" b="1">
                <a:solidFill>
                  <a:srgbClr val="000090"/>
                </a:solidFill>
                <a:latin typeface="Calibri" charset="0"/>
                <a:cs typeface="Calibri" charset="0"/>
              </a:rPr>
              <a:t>produced by the operational forecast models</a:t>
            </a:r>
          </a:p>
          <a:p>
            <a:pPr marL="914400" lvl="1" indent="-457200">
              <a:spcAft>
                <a:spcPts val="600"/>
              </a:spcAft>
              <a:buFont typeface="Geneva" charset="0"/>
              <a:buAutoNum type="arabicPeriod"/>
            </a:pPr>
            <a:r>
              <a:rPr lang="en-US" sz="1800" b="1">
                <a:solidFill>
                  <a:srgbClr val="94358B"/>
                </a:solidFill>
                <a:latin typeface="Calibri" charset="0"/>
                <a:cs typeface="Calibri" charset="0"/>
              </a:rPr>
              <a:t>the development of a strategy for sampling of the model fields according to the characteristics of the existing missions/instruments</a:t>
            </a:r>
            <a:endParaRPr lang="en-US" sz="1800" b="1">
              <a:latin typeface="Calibri" charset="0"/>
              <a:cs typeface="Calibri" charset="0"/>
            </a:endParaRPr>
          </a:p>
        </p:txBody>
      </p:sp>
      <p:sp>
        <p:nvSpPr>
          <p:cNvPr id="8" name="Rectangle 7"/>
          <p:cNvSpPr/>
          <p:nvPr/>
        </p:nvSpPr>
        <p:spPr>
          <a:xfrm>
            <a:off x="4914900" y="3970338"/>
            <a:ext cx="4148138" cy="223837"/>
          </a:xfrm>
          <a:prstGeom prst="rect">
            <a:avLst/>
          </a:prstGeom>
          <a:solidFill>
            <a:schemeClr val="bg1">
              <a:lumMod val="95000"/>
            </a:schemeClr>
          </a:solidFill>
          <a:ln>
            <a:solidFill>
              <a:schemeClr val="bg1">
                <a:lumMod val="9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1400" dirty="0">
                <a:solidFill>
                  <a:srgbClr val="660066"/>
                </a:solidFill>
                <a:latin typeface="Calibri"/>
                <a:cs typeface="Calibri"/>
              </a:rPr>
              <a:t>“</a:t>
            </a:r>
            <a:r>
              <a:rPr lang="en-US" sz="1400" b="1" i="1" dirty="0">
                <a:solidFill>
                  <a:srgbClr val="660066"/>
                </a:solidFill>
                <a:latin typeface="Calibri"/>
                <a:cs typeface="Calibri"/>
              </a:rPr>
              <a:t>Flying the satellite over the model fields</a:t>
            </a:r>
            <a:r>
              <a:rPr lang="en-US" sz="1400" dirty="0">
                <a:solidFill>
                  <a:srgbClr val="660066"/>
                </a:solidFill>
                <a:latin typeface="Calibri"/>
                <a:cs typeface="Calibri"/>
              </a:rPr>
              <a:t>”</a:t>
            </a:r>
          </a:p>
        </p:txBody>
      </p:sp>
      <p:sp>
        <p:nvSpPr>
          <p:cNvPr id="10" name="TextBox 2"/>
          <p:cNvSpPr txBox="1">
            <a:spLocks noChangeArrowheads="1"/>
          </p:cNvSpPr>
          <p:nvPr/>
        </p:nvSpPr>
        <p:spPr bwMode="auto">
          <a:xfrm>
            <a:off x="6556375" y="3732213"/>
            <a:ext cx="2498725" cy="254000"/>
          </a:xfrm>
          <a:prstGeom prst="rect">
            <a:avLst/>
          </a:prstGeom>
          <a:solidFill>
            <a:srgbClr val="F2F2F2"/>
          </a:solidFill>
          <a:ln>
            <a:noFill/>
          </a:ln>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defRPr/>
            </a:pPr>
            <a:r>
              <a:rPr lang="en-US" sz="1050" b="1" i="1" dirty="0" smtClean="0"/>
              <a:t>PI S. </a:t>
            </a:r>
            <a:r>
              <a:rPr lang="en-US" sz="1050" b="1" i="1" dirty="0" err="1" smtClean="0"/>
              <a:t>Tanelli</a:t>
            </a:r>
            <a:r>
              <a:rPr lang="en-US" sz="1050" b="1" i="1" dirty="0" smtClean="0"/>
              <a:t>: AIST-08 and AIST-11</a:t>
            </a:r>
          </a:p>
        </p:txBody>
      </p:sp>
    </p:spTree>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Content Placeholder 2"/>
          <p:cNvSpPr>
            <a:spLocks noGrp="1"/>
          </p:cNvSpPr>
          <p:nvPr>
            <p:ph idx="1"/>
          </p:nvPr>
        </p:nvSpPr>
        <p:spPr>
          <a:xfrm>
            <a:off x="247650" y="920750"/>
            <a:ext cx="8896350" cy="5253038"/>
          </a:xfrm>
        </p:spPr>
        <p:txBody>
          <a:bodyPr/>
          <a:lstStyle/>
          <a:p>
            <a:pPr marL="342900" lvl="1">
              <a:spcBef>
                <a:spcPts val="1200"/>
              </a:spcBef>
              <a:buFont typeface="Wingdings" charset="2"/>
              <a:buChar char="§"/>
              <a:defRPr/>
            </a:pPr>
            <a:r>
              <a:rPr lang="en-US" sz="1800" dirty="0" smtClean="0">
                <a:solidFill>
                  <a:schemeClr val="tx1">
                    <a:lumMod val="85000"/>
                    <a:lumOff val="15000"/>
                  </a:schemeClr>
                </a:solidFill>
                <a:latin typeface="Arial"/>
                <a:cs typeface="Arial"/>
              </a:rPr>
              <a:t>TCIS uses NEOS3 to simulate brightness temperature observed by multiple instruments: TMI, AMSR2, SSMI, and SSMI/S</a:t>
            </a:r>
          </a:p>
          <a:p>
            <a:pPr marL="742950" lvl="2">
              <a:spcBef>
                <a:spcPts val="600"/>
              </a:spcBef>
              <a:buFont typeface="Wingdings" charset="2"/>
              <a:buChar char="§"/>
              <a:defRPr/>
            </a:pPr>
            <a:r>
              <a:rPr lang="en-US" sz="1600" dirty="0" smtClean="0">
                <a:solidFill>
                  <a:schemeClr val="tx1">
                    <a:lumMod val="85000"/>
                    <a:lumOff val="15000"/>
                  </a:schemeClr>
                </a:solidFill>
                <a:latin typeface="Arial"/>
                <a:cs typeface="Arial"/>
              </a:rPr>
              <a:t>Access to a suite for instrument simulators</a:t>
            </a:r>
          </a:p>
          <a:p>
            <a:pPr marL="742950" lvl="2">
              <a:spcBef>
                <a:spcPts val="0"/>
              </a:spcBef>
              <a:buFont typeface="Wingdings" charset="2"/>
              <a:buChar char="§"/>
              <a:defRPr/>
            </a:pPr>
            <a:r>
              <a:rPr lang="en-US" sz="1600" dirty="0" smtClean="0">
                <a:solidFill>
                  <a:schemeClr val="tx1">
                    <a:lumMod val="85000"/>
                    <a:lumOff val="15000"/>
                  </a:schemeClr>
                </a:solidFill>
                <a:latin typeface="Arial"/>
                <a:cs typeface="Arial"/>
              </a:rPr>
              <a:t>Possible to specify explicit microphysics assumption; some additional libraries </a:t>
            </a:r>
            <a:br>
              <a:rPr lang="en-US" sz="1600" dirty="0" smtClean="0">
                <a:solidFill>
                  <a:schemeClr val="tx1">
                    <a:lumMod val="85000"/>
                    <a:lumOff val="15000"/>
                  </a:schemeClr>
                </a:solidFill>
                <a:latin typeface="Arial"/>
                <a:cs typeface="Arial"/>
              </a:rPr>
            </a:br>
            <a:r>
              <a:rPr lang="en-US" sz="1600" dirty="0" smtClean="0">
                <a:solidFill>
                  <a:schemeClr val="tx1">
                    <a:lumMod val="85000"/>
                    <a:lumOff val="15000"/>
                  </a:schemeClr>
                </a:solidFill>
                <a:latin typeface="Arial"/>
                <a:cs typeface="Arial"/>
              </a:rPr>
              <a:t>were contributed by TCIS</a:t>
            </a:r>
          </a:p>
          <a:p>
            <a:pPr marL="342900" lvl="1">
              <a:spcBef>
                <a:spcPts val="1200"/>
              </a:spcBef>
              <a:buFont typeface="Wingdings" charset="2"/>
              <a:buChar char="§"/>
              <a:defRPr/>
            </a:pPr>
            <a:endParaRPr lang="en-US" dirty="0">
              <a:solidFill>
                <a:schemeClr val="tx1">
                  <a:lumMod val="85000"/>
                  <a:lumOff val="15000"/>
                </a:schemeClr>
              </a:solidFill>
              <a:latin typeface="Arial"/>
              <a:cs typeface="Arial"/>
            </a:endParaRPr>
          </a:p>
          <a:p>
            <a:pPr marL="342900" lvl="1">
              <a:spcBef>
                <a:spcPts val="1200"/>
              </a:spcBef>
              <a:buFont typeface="Wingdings" charset="2"/>
              <a:buChar char="§"/>
              <a:defRPr/>
            </a:pPr>
            <a:endParaRPr lang="en-US" dirty="0" smtClean="0">
              <a:solidFill>
                <a:schemeClr val="tx1">
                  <a:lumMod val="85000"/>
                  <a:lumOff val="15000"/>
                </a:schemeClr>
              </a:solidFill>
              <a:latin typeface="Arial"/>
              <a:cs typeface="Arial"/>
            </a:endParaRPr>
          </a:p>
          <a:p>
            <a:pPr marL="342900" lvl="1">
              <a:spcBef>
                <a:spcPts val="1200"/>
              </a:spcBef>
              <a:buFont typeface="Wingdings" charset="2"/>
              <a:buChar char="§"/>
              <a:defRPr/>
            </a:pPr>
            <a:endParaRPr lang="en-US" dirty="0" smtClean="0">
              <a:solidFill>
                <a:schemeClr val="tx1">
                  <a:lumMod val="85000"/>
                  <a:lumOff val="15000"/>
                </a:schemeClr>
              </a:solidFill>
              <a:latin typeface="Arial"/>
              <a:cs typeface="Arial"/>
            </a:endParaRPr>
          </a:p>
          <a:p>
            <a:pPr marL="342900" lvl="1">
              <a:spcBef>
                <a:spcPts val="1200"/>
              </a:spcBef>
              <a:buFont typeface="Wingdings" charset="2"/>
              <a:buChar char="§"/>
              <a:defRPr/>
            </a:pPr>
            <a:endParaRPr lang="en-US" dirty="0">
              <a:solidFill>
                <a:schemeClr val="tx1">
                  <a:lumMod val="85000"/>
                  <a:lumOff val="15000"/>
                </a:schemeClr>
              </a:solidFill>
              <a:latin typeface="Arial"/>
              <a:cs typeface="Arial"/>
            </a:endParaRPr>
          </a:p>
          <a:p>
            <a:pPr marL="57150" lvl="1" indent="0">
              <a:spcBef>
                <a:spcPts val="1200"/>
              </a:spcBef>
              <a:buFontTx/>
              <a:buNone/>
              <a:defRPr/>
            </a:pPr>
            <a:endParaRPr lang="en-US" sz="1800" dirty="0" smtClean="0">
              <a:solidFill>
                <a:schemeClr val="tx1">
                  <a:lumMod val="85000"/>
                  <a:lumOff val="15000"/>
                </a:schemeClr>
              </a:solidFill>
              <a:latin typeface="Arial"/>
              <a:cs typeface="Arial"/>
            </a:endParaRPr>
          </a:p>
          <a:p>
            <a:pPr marL="342900" lvl="1">
              <a:spcBef>
                <a:spcPts val="600"/>
              </a:spcBef>
              <a:buFont typeface="Wingdings" charset="2"/>
              <a:buChar char="§"/>
              <a:defRPr/>
            </a:pPr>
            <a:r>
              <a:rPr lang="en-US" sz="1800" dirty="0" smtClean="0">
                <a:solidFill>
                  <a:schemeClr val="tx1">
                    <a:lumMod val="85000"/>
                    <a:lumOff val="15000"/>
                  </a:schemeClr>
                </a:solidFill>
                <a:latin typeface="Arial"/>
                <a:cs typeface="Arial"/>
              </a:rPr>
              <a:t>Submit a simulation request, check the simulation status, and retrieve the simulation product via NEOS</a:t>
            </a:r>
            <a:r>
              <a:rPr lang="en-US" sz="1800" baseline="30000" dirty="0" smtClean="0">
                <a:solidFill>
                  <a:schemeClr val="tx1">
                    <a:lumMod val="85000"/>
                    <a:lumOff val="15000"/>
                  </a:schemeClr>
                </a:solidFill>
                <a:latin typeface="Arial"/>
                <a:cs typeface="Arial"/>
              </a:rPr>
              <a:t>3</a:t>
            </a:r>
            <a:r>
              <a:rPr lang="en-US" sz="1800" dirty="0" smtClean="0">
                <a:solidFill>
                  <a:schemeClr val="tx1">
                    <a:lumMod val="85000"/>
                    <a:lumOff val="15000"/>
                  </a:schemeClr>
                </a:solidFill>
                <a:latin typeface="Arial"/>
                <a:cs typeface="Arial"/>
              </a:rPr>
              <a:t>’s secured web service</a:t>
            </a:r>
          </a:p>
          <a:p>
            <a:pPr marL="342900" lvl="1">
              <a:spcBef>
                <a:spcPts val="600"/>
              </a:spcBef>
              <a:buFont typeface="Wingdings" charset="2"/>
              <a:buChar char="§"/>
              <a:defRPr/>
            </a:pPr>
            <a:r>
              <a:rPr lang="en-US" sz="1800" dirty="0" smtClean="0">
                <a:solidFill>
                  <a:schemeClr val="tx1">
                    <a:lumMod val="85000"/>
                    <a:lumOff val="15000"/>
                  </a:schemeClr>
                </a:solidFill>
                <a:latin typeface="Arial"/>
                <a:cs typeface="Arial"/>
              </a:rPr>
              <a:t>Computation performance of NEOS</a:t>
            </a:r>
            <a:r>
              <a:rPr lang="en-US" sz="1800" baseline="30000" dirty="0" smtClean="0">
                <a:solidFill>
                  <a:schemeClr val="tx1">
                    <a:lumMod val="85000"/>
                    <a:lumOff val="15000"/>
                  </a:schemeClr>
                </a:solidFill>
                <a:latin typeface="Arial"/>
                <a:cs typeface="Arial"/>
              </a:rPr>
              <a:t>3</a:t>
            </a:r>
            <a:r>
              <a:rPr lang="en-US" sz="1800" dirty="0" smtClean="0">
                <a:solidFill>
                  <a:schemeClr val="tx1">
                    <a:lumMod val="85000"/>
                    <a:lumOff val="15000"/>
                  </a:schemeClr>
                </a:solidFill>
                <a:latin typeface="Arial"/>
                <a:cs typeface="Arial"/>
              </a:rPr>
              <a:t> is </a:t>
            </a:r>
            <a:r>
              <a:rPr lang="en-US" sz="1800" i="1" dirty="0" smtClean="0">
                <a:solidFill>
                  <a:schemeClr val="tx1">
                    <a:lumMod val="85000"/>
                    <a:lumOff val="15000"/>
                  </a:schemeClr>
                </a:solidFill>
                <a:latin typeface="Arial"/>
                <a:cs typeface="Arial"/>
              </a:rPr>
              <a:t>important</a:t>
            </a:r>
            <a:r>
              <a:rPr lang="en-US" sz="1800" dirty="0">
                <a:solidFill>
                  <a:schemeClr val="tx1">
                    <a:lumMod val="85000"/>
                    <a:lumOff val="15000"/>
                  </a:schemeClr>
                </a:solidFill>
                <a:latin typeface="Arial"/>
                <a:cs typeface="Arial"/>
              </a:rPr>
              <a:t> </a:t>
            </a:r>
            <a:r>
              <a:rPr lang="en-US" sz="1800" dirty="0" smtClean="0">
                <a:solidFill>
                  <a:schemeClr val="tx1">
                    <a:lumMod val="85000"/>
                    <a:lumOff val="15000"/>
                  </a:schemeClr>
                </a:solidFill>
                <a:latin typeface="Arial"/>
                <a:cs typeface="Arial"/>
              </a:rPr>
              <a:t>for this process to be </a:t>
            </a:r>
            <a:br>
              <a:rPr lang="en-US" sz="1800" dirty="0" smtClean="0">
                <a:solidFill>
                  <a:schemeClr val="tx1">
                    <a:lumMod val="85000"/>
                    <a:lumOff val="15000"/>
                  </a:schemeClr>
                </a:solidFill>
                <a:latin typeface="Arial"/>
                <a:cs typeface="Arial"/>
              </a:rPr>
            </a:br>
            <a:r>
              <a:rPr lang="en-US" sz="1800" dirty="0" smtClean="0">
                <a:solidFill>
                  <a:schemeClr val="tx1">
                    <a:lumMod val="85000"/>
                    <a:lumOff val="15000"/>
                  </a:schemeClr>
                </a:solidFill>
                <a:latin typeface="Arial"/>
                <a:cs typeface="Arial"/>
              </a:rPr>
              <a:t>practically useful.  </a:t>
            </a:r>
          </a:p>
          <a:p>
            <a:pPr marL="742950" lvl="2">
              <a:spcBef>
                <a:spcPts val="600"/>
              </a:spcBef>
              <a:buFont typeface="Wingdings" charset="2"/>
              <a:buChar char="§"/>
              <a:defRPr/>
            </a:pPr>
            <a:r>
              <a:rPr lang="en-US" sz="1600" dirty="0" smtClean="0">
                <a:solidFill>
                  <a:schemeClr val="tx1">
                    <a:lumMod val="85000"/>
                    <a:lumOff val="15000"/>
                  </a:schemeClr>
                </a:solidFill>
                <a:latin typeface="Arial"/>
                <a:cs typeface="Arial"/>
              </a:rPr>
              <a:t>~100s simulation jobs of a few hours each for global coverage. High resolution input models (e.g., ECMWF) also demand relatively large memory (on the orders of GBs)</a:t>
            </a:r>
          </a:p>
        </p:txBody>
      </p:sp>
      <p:pic>
        <p:nvPicPr>
          <p:cNvPr id="74754" name="Picture 1" descr="2014_05_07_GFS_20130912-09Z_37HGHz.tif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93750" y="2392363"/>
            <a:ext cx="3476625" cy="221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5" name="Picture 2" descr="2014_05_07_OBS_20130912-09Z_37HGHz.tif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2398713"/>
            <a:ext cx="3441700"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6" name="Rectangle 3"/>
          <p:cNvSpPr>
            <a:spLocks noChangeArrowheads="1"/>
          </p:cNvSpPr>
          <p:nvPr/>
        </p:nvSpPr>
        <p:spPr bwMode="auto">
          <a:xfrm>
            <a:off x="1863725" y="2700338"/>
            <a:ext cx="1758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b="1">
                <a:solidFill>
                  <a:schemeClr val="bg1"/>
                </a:solidFill>
                <a:cs typeface="Arial" charset="0"/>
              </a:rPr>
              <a:t>Simulation</a:t>
            </a:r>
            <a:endParaRPr lang="en-US" sz="2400" b="1">
              <a:solidFill>
                <a:schemeClr val="bg1"/>
              </a:solidFill>
            </a:endParaRPr>
          </a:p>
        </p:txBody>
      </p:sp>
      <p:sp>
        <p:nvSpPr>
          <p:cNvPr id="74757" name="Rectangle 7"/>
          <p:cNvSpPr>
            <a:spLocks noChangeArrowheads="1"/>
          </p:cNvSpPr>
          <p:nvPr/>
        </p:nvSpPr>
        <p:spPr bwMode="auto">
          <a:xfrm>
            <a:off x="5915025" y="2700338"/>
            <a:ext cx="1981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b="1">
                <a:solidFill>
                  <a:schemeClr val="bg1"/>
                </a:solidFill>
                <a:cs typeface="Arial" charset="0"/>
              </a:rPr>
              <a:t>Observation</a:t>
            </a:r>
            <a:endParaRPr lang="en-US" sz="2400" b="1">
              <a:solidFill>
                <a:schemeClr val="bg1"/>
              </a:solidFill>
            </a:endParaRPr>
          </a:p>
        </p:txBody>
      </p:sp>
      <p:sp>
        <p:nvSpPr>
          <p:cNvPr id="8" name="Title 6"/>
          <p:cNvSpPr txBox="1">
            <a:spLocks/>
          </p:cNvSpPr>
          <p:nvPr/>
        </p:nvSpPr>
        <p:spPr bwMode="auto">
          <a:xfrm>
            <a:off x="846981" y="76200"/>
            <a:ext cx="8287470" cy="533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rtl="0" eaLnBrk="0" fontAlgn="base" hangingPunct="0">
              <a:spcBef>
                <a:spcPct val="0"/>
              </a:spcBef>
              <a:spcAft>
                <a:spcPct val="0"/>
              </a:spcAft>
              <a:defRPr sz="2400" b="1">
                <a:solidFill>
                  <a:schemeClr val="accent2"/>
                </a:solidFill>
                <a:latin typeface="+mj-lt"/>
                <a:ea typeface="ＭＳ Ｐゴシック" pitchFamily="-106" charset="-128"/>
                <a:cs typeface="ＭＳ Ｐゴシック" pitchFamily="-106" charset="-128"/>
              </a:defRPr>
            </a:lvl1pPr>
            <a:lvl2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2pPr>
            <a:lvl3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3pPr>
            <a:lvl4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4pPr>
            <a:lvl5pPr algn="ctr" rtl="0" eaLnBrk="0" fontAlgn="base" hangingPunct="0">
              <a:spcBef>
                <a:spcPct val="0"/>
              </a:spcBef>
              <a:spcAft>
                <a:spcPct val="0"/>
              </a:spcAft>
              <a:defRPr sz="2400" b="1">
                <a:solidFill>
                  <a:schemeClr val="accent2"/>
                </a:solidFill>
                <a:latin typeface="Geneva" charset="0"/>
                <a:ea typeface="ＭＳ Ｐゴシック" pitchFamily="-106" charset="-128"/>
                <a:cs typeface="ＭＳ Ｐゴシック" pitchFamily="-106" charset="-128"/>
              </a:defRPr>
            </a:lvl5pPr>
            <a:lvl6pPr marL="457200" algn="ctr" rtl="0" fontAlgn="base">
              <a:spcBef>
                <a:spcPct val="0"/>
              </a:spcBef>
              <a:spcAft>
                <a:spcPct val="0"/>
              </a:spcAft>
              <a:defRPr sz="2400" b="1">
                <a:solidFill>
                  <a:schemeClr val="accent2"/>
                </a:solidFill>
                <a:latin typeface="Geneva" charset="0"/>
              </a:defRPr>
            </a:lvl6pPr>
            <a:lvl7pPr marL="914400" algn="ctr" rtl="0" fontAlgn="base">
              <a:spcBef>
                <a:spcPct val="0"/>
              </a:spcBef>
              <a:spcAft>
                <a:spcPct val="0"/>
              </a:spcAft>
              <a:defRPr sz="2400" b="1">
                <a:solidFill>
                  <a:schemeClr val="accent2"/>
                </a:solidFill>
                <a:latin typeface="Geneva" charset="0"/>
              </a:defRPr>
            </a:lvl7pPr>
            <a:lvl8pPr marL="1371600" algn="ctr" rtl="0" fontAlgn="base">
              <a:spcBef>
                <a:spcPct val="0"/>
              </a:spcBef>
              <a:spcAft>
                <a:spcPct val="0"/>
              </a:spcAft>
              <a:defRPr sz="2400" b="1">
                <a:solidFill>
                  <a:schemeClr val="accent2"/>
                </a:solidFill>
                <a:latin typeface="Geneva" charset="0"/>
              </a:defRPr>
            </a:lvl8pPr>
            <a:lvl9pPr marL="1828800" algn="ctr" rtl="0" fontAlgn="base">
              <a:spcBef>
                <a:spcPct val="0"/>
              </a:spcBef>
              <a:spcAft>
                <a:spcPct val="0"/>
              </a:spcAft>
              <a:defRPr sz="2400" b="1">
                <a:solidFill>
                  <a:schemeClr val="accent2"/>
                </a:solidFill>
                <a:latin typeface="Geneva" charset="0"/>
              </a:defRPr>
            </a:lvl9pPr>
          </a:lstStyle>
          <a:p>
            <a:pPr algn="l" eaLnBrk="1" hangingPunct="1">
              <a:defRPr/>
            </a:pPr>
            <a:r>
              <a:rPr lang="en-US" sz="2200" kern="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a typeface="ＭＳ Ｐゴシック" pitchFamily="-112" charset="-128"/>
                <a:cs typeface="ＭＳ Ｐゴシック" pitchFamily="-112" charset="-128"/>
              </a:rPr>
              <a:t>TCIS-NEOS</a:t>
            </a:r>
            <a:r>
              <a:rPr lang="en-US" sz="2200" kern="0" baseline="300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a typeface="ＭＳ Ｐゴシック" pitchFamily="-112" charset="-128"/>
                <a:cs typeface="ＭＳ Ｐゴシック" pitchFamily="-112" charset="-128"/>
              </a:rPr>
              <a:t>3</a:t>
            </a:r>
            <a:r>
              <a:rPr lang="en-US" sz="2200" kern="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a typeface="ＭＳ Ｐゴシック" pitchFamily="-112" charset="-128"/>
                <a:cs typeface="ＭＳ Ｐゴシック" pitchFamily="-112" charset="-128"/>
              </a:rPr>
              <a:t> Automated Integration – </a:t>
            </a:r>
            <a:r>
              <a:rPr lang="en-US" sz="2200" i="1" u="sng" kern="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a typeface="ＭＳ Ｐゴシック" pitchFamily="-112" charset="-128"/>
                <a:cs typeface="ＭＳ Ｐゴシック" pitchFamily="-112" charset="-128"/>
              </a:rPr>
              <a:t>SUMMARY</a:t>
            </a:r>
            <a:endParaRPr lang="en-US" sz="1400" i="1" u="sng" kern="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a typeface="ＭＳ Ｐゴシック" pitchFamily="-112" charset="-128"/>
              <a:cs typeface="ＭＳ Ｐゴシック" pitchFamily="-112" charset="-128"/>
            </a:endParaRPr>
          </a:p>
        </p:txBody>
      </p:sp>
    </p:spTree>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801" name="Group 24578"/>
          <p:cNvGrpSpPr>
            <a:grpSpLocks/>
          </p:cNvGrpSpPr>
          <p:nvPr/>
        </p:nvGrpSpPr>
        <p:grpSpPr bwMode="auto">
          <a:xfrm>
            <a:off x="0" y="161925"/>
            <a:ext cx="9237663" cy="6696075"/>
            <a:chOff x="0" y="161925"/>
            <a:chExt cx="9237663" cy="6696075"/>
          </a:xfrm>
        </p:grpSpPr>
        <p:pic>
          <p:nvPicPr>
            <p:cNvPr id="76802" name="Picture 4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343501"/>
              <a:ext cx="9144000" cy="5514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6803" name="Group 1"/>
            <p:cNvGrpSpPr>
              <a:grpSpLocks/>
            </p:cNvGrpSpPr>
            <p:nvPr/>
          </p:nvGrpSpPr>
          <p:grpSpPr bwMode="auto">
            <a:xfrm>
              <a:off x="763890" y="161925"/>
              <a:ext cx="8473773" cy="2874963"/>
              <a:chOff x="763890" y="161925"/>
              <a:chExt cx="8473773" cy="2874963"/>
            </a:xfrm>
          </p:grpSpPr>
          <p:sp>
            <p:nvSpPr>
              <p:cNvPr id="12290" name="TextBox 12"/>
              <p:cNvSpPr txBox="1">
                <a:spLocks noChangeArrowheads="1"/>
              </p:cNvSpPr>
              <p:nvPr/>
            </p:nvSpPr>
            <p:spPr bwMode="auto">
              <a:xfrm>
                <a:off x="763890" y="161925"/>
                <a:ext cx="847377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rIns="91438">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defRPr/>
                </a:pP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charset="0"/>
                    <a:cs typeface="Calibri" charset="0"/>
                  </a:rPr>
                  <a:t>HS3 Portal – NRT in 2012-14, Atlantic</a:t>
                </a:r>
                <a:r>
                  <a:rPr lang="en-US" sz="2000" b="1" dirty="0" smtClean="0">
                    <a:solidFill>
                      <a:srgbClr val="FF0000"/>
                    </a:solidFill>
                    <a:latin typeface="Calibri" charset="0"/>
                    <a:cs typeface="Calibri" charset="0"/>
                  </a:rPr>
                  <a:t> (http://tropicalcyclone.jpl.nasa.gov/hs3)</a:t>
                </a:r>
              </a:p>
              <a:p>
                <a:pPr eaLnBrk="1" hangingPunct="1">
                  <a:defRPr/>
                </a:pP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 Power of the Satellite Observations – painted in microwave</a:t>
                </a:r>
              </a:p>
            </p:txBody>
          </p:sp>
          <p:sp>
            <p:nvSpPr>
              <p:cNvPr id="3" name="Oval 2"/>
              <p:cNvSpPr/>
              <p:nvPr/>
            </p:nvSpPr>
            <p:spPr>
              <a:xfrm>
                <a:off x="5194300" y="28289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17" name="Straight Arrow Connector 16"/>
              <p:cNvCxnSpPr>
                <a:endCxn id="3" idx="6"/>
              </p:cNvCxnSpPr>
              <p:nvPr/>
            </p:nvCxnSpPr>
            <p:spPr>
              <a:xfrm flipH="1">
                <a:off x="5740400" y="1181100"/>
                <a:ext cx="1111250" cy="17526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a:endCxn id="32" idx="1"/>
              </p:cNvCxnSpPr>
              <p:nvPr/>
            </p:nvCxnSpPr>
            <p:spPr>
              <a:xfrm flipH="1">
                <a:off x="5775325" y="1168400"/>
                <a:ext cx="1076325" cy="112553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
          <p:nvSpPr>
            <p:cNvPr id="30" name="Oval 29"/>
            <p:cNvSpPr/>
            <p:nvPr/>
          </p:nvSpPr>
          <p:spPr>
            <a:xfrm>
              <a:off x="6223000" y="29686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 name="Oval 30"/>
            <p:cNvSpPr/>
            <p:nvPr/>
          </p:nvSpPr>
          <p:spPr>
            <a:xfrm>
              <a:off x="6769100" y="333057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 name="Oval 31"/>
            <p:cNvSpPr/>
            <p:nvPr/>
          </p:nvSpPr>
          <p:spPr>
            <a:xfrm>
              <a:off x="5695950" y="226377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3" name="Oval 32"/>
            <p:cNvSpPr/>
            <p:nvPr/>
          </p:nvSpPr>
          <p:spPr>
            <a:xfrm>
              <a:off x="5791200" y="40481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4" name="Oval 33"/>
            <p:cNvSpPr/>
            <p:nvPr/>
          </p:nvSpPr>
          <p:spPr>
            <a:xfrm>
              <a:off x="5835650" y="433387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5" name="Oval 34"/>
            <p:cNvSpPr/>
            <p:nvPr/>
          </p:nvSpPr>
          <p:spPr>
            <a:xfrm>
              <a:off x="4241800" y="22193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42" name="Straight Arrow Connector 41"/>
            <p:cNvCxnSpPr/>
            <p:nvPr/>
          </p:nvCxnSpPr>
          <p:spPr>
            <a:xfrm flipH="1">
              <a:off x="4683125" y="1168400"/>
              <a:ext cx="2168525" cy="107473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44" name="Straight Arrow Connector 43"/>
            <p:cNvCxnSpPr/>
            <p:nvPr/>
          </p:nvCxnSpPr>
          <p:spPr>
            <a:xfrm flipH="1">
              <a:off x="6572250" y="1181100"/>
              <a:ext cx="273050" cy="175895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a:endCxn id="31" idx="0"/>
            </p:cNvCxnSpPr>
            <p:nvPr/>
          </p:nvCxnSpPr>
          <p:spPr>
            <a:xfrm>
              <a:off x="6850063" y="1160463"/>
              <a:ext cx="192087" cy="217011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50" name="Oval 49"/>
            <p:cNvSpPr/>
            <p:nvPr/>
          </p:nvSpPr>
          <p:spPr>
            <a:xfrm>
              <a:off x="7016750" y="595947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1" name="Oval 50"/>
            <p:cNvSpPr/>
            <p:nvPr/>
          </p:nvSpPr>
          <p:spPr>
            <a:xfrm>
              <a:off x="7461250" y="534987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2" name="Oval 51"/>
            <p:cNvSpPr/>
            <p:nvPr/>
          </p:nvSpPr>
          <p:spPr>
            <a:xfrm>
              <a:off x="4057650" y="60420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3" name="Oval 52"/>
            <p:cNvSpPr/>
            <p:nvPr/>
          </p:nvSpPr>
          <p:spPr>
            <a:xfrm>
              <a:off x="2933700" y="23590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4" name="Oval 53"/>
            <p:cNvSpPr/>
            <p:nvPr/>
          </p:nvSpPr>
          <p:spPr>
            <a:xfrm>
              <a:off x="2489200" y="62960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5" name="Oval 54"/>
            <p:cNvSpPr/>
            <p:nvPr/>
          </p:nvSpPr>
          <p:spPr>
            <a:xfrm>
              <a:off x="4502150" y="63849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8" name="Oval 57"/>
            <p:cNvSpPr/>
            <p:nvPr/>
          </p:nvSpPr>
          <p:spPr>
            <a:xfrm>
              <a:off x="6280150" y="60420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9" name="Oval 58"/>
            <p:cNvSpPr/>
            <p:nvPr/>
          </p:nvSpPr>
          <p:spPr>
            <a:xfrm>
              <a:off x="6362700" y="62452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0" name="Oval 59"/>
            <p:cNvSpPr/>
            <p:nvPr/>
          </p:nvSpPr>
          <p:spPr>
            <a:xfrm>
              <a:off x="5924550" y="642937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1" name="Oval 60"/>
            <p:cNvSpPr/>
            <p:nvPr/>
          </p:nvSpPr>
          <p:spPr>
            <a:xfrm>
              <a:off x="7346950" y="57372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2" name="Oval 61"/>
            <p:cNvSpPr/>
            <p:nvPr/>
          </p:nvSpPr>
          <p:spPr>
            <a:xfrm>
              <a:off x="7569200" y="55467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3" name="Oval 62"/>
            <p:cNvSpPr/>
            <p:nvPr/>
          </p:nvSpPr>
          <p:spPr>
            <a:xfrm>
              <a:off x="5422900" y="648017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Tree>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5" name="Group 5"/>
          <p:cNvGrpSpPr>
            <a:grpSpLocks/>
          </p:cNvGrpSpPr>
          <p:nvPr/>
        </p:nvGrpSpPr>
        <p:grpSpPr bwMode="auto">
          <a:xfrm>
            <a:off x="0" y="161925"/>
            <a:ext cx="9237663" cy="6696075"/>
            <a:chOff x="0" y="161925"/>
            <a:chExt cx="9237663" cy="6696075"/>
          </a:xfrm>
        </p:grpSpPr>
        <p:grpSp>
          <p:nvGrpSpPr>
            <p:cNvPr id="77826" name="Group 4"/>
            <p:cNvGrpSpPr>
              <a:grpSpLocks/>
            </p:cNvGrpSpPr>
            <p:nvPr/>
          </p:nvGrpSpPr>
          <p:grpSpPr bwMode="auto">
            <a:xfrm>
              <a:off x="0" y="161925"/>
              <a:ext cx="9237663" cy="6696075"/>
              <a:chOff x="0" y="161925"/>
              <a:chExt cx="9237663" cy="6696075"/>
            </a:xfrm>
          </p:grpSpPr>
          <p:pic>
            <p:nvPicPr>
              <p:cNvPr id="77828"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338754"/>
                <a:ext cx="9144000" cy="5519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7829" name="Group 24578"/>
              <p:cNvGrpSpPr>
                <a:grpSpLocks/>
              </p:cNvGrpSpPr>
              <p:nvPr/>
            </p:nvGrpSpPr>
            <p:grpSpPr bwMode="auto">
              <a:xfrm>
                <a:off x="763890" y="161925"/>
                <a:ext cx="8473773" cy="6526213"/>
                <a:chOff x="763890" y="161925"/>
                <a:chExt cx="8473773" cy="6526213"/>
              </a:xfrm>
            </p:grpSpPr>
            <p:grpSp>
              <p:nvGrpSpPr>
                <p:cNvPr id="77830" name="Group 1"/>
                <p:cNvGrpSpPr>
                  <a:grpSpLocks/>
                </p:cNvGrpSpPr>
                <p:nvPr/>
              </p:nvGrpSpPr>
              <p:grpSpPr bwMode="auto">
                <a:xfrm>
                  <a:off x="763890" y="161925"/>
                  <a:ext cx="8473773" cy="2874963"/>
                  <a:chOff x="763890" y="161925"/>
                  <a:chExt cx="8473773" cy="2874963"/>
                </a:xfrm>
              </p:grpSpPr>
              <p:sp>
                <p:nvSpPr>
                  <p:cNvPr id="12290" name="TextBox 12"/>
                  <p:cNvSpPr txBox="1">
                    <a:spLocks noChangeArrowheads="1"/>
                  </p:cNvSpPr>
                  <p:nvPr/>
                </p:nvSpPr>
                <p:spPr bwMode="auto">
                  <a:xfrm>
                    <a:off x="763890" y="161925"/>
                    <a:ext cx="847377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rIns="91438">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defRPr/>
                    </a:pP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charset="0"/>
                        <a:cs typeface="Calibri" charset="0"/>
                      </a:rPr>
                      <a:t>HS3 Portal – NRT in 2012-14, Atlantic</a:t>
                    </a:r>
                    <a:r>
                      <a:rPr lang="en-US" sz="2000" b="1" dirty="0" smtClean="0">
                        <a:solidFill>
                          <a:srgbClr val="FF0000"/>
                        </a:solidFill>
                        <a:latin typeface="Calibri" charset="0"/>
                        <a:cs typeface="Calibri" charset="0"/>
                      </a:rPr>
                      <a:t> (http://tropicalcyclone.jpl.nasa.gov/hs3)</a:t>
                    </a:r>
                  </a:p>
                  <a:p>
                    <a:pPr eaLnBrk="1" hangingPunct="1">
                      <a:defRPr/>
                    </a:pPr>
                    <a:r>
                      <a:rPr lang="en-U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 Power of the Satellite Observations – painted in microwave</a:t>
                    </a:r>
                  </a:p>
                </p:txBody>
              </p:sp>
              <p:sp>
                <p:nvSpPr>
                  <p:cNvPr id="3" name="Oval 2"/>
                  <p:cNvSpPr/>
                  <p:nvPr/>
                </p:nvSpPr>
                <p:spPr>
                  <a:xfrm>
                    <a:off x="5194300" y="28289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17" name="Straight Arrow Connector 16"/>
                  <p:cNvCxnSpPr>
                    <a:endCxn id="3" idx="6"/>
                  </p:cNvCxnSpPr>
                  <p:nvPr/>
                </p:nvCxnSpPr>
                <p:spPr>
                  <a:xfrm flipH="1">
                    <a:off x="5740400" y="1181100"/>
                    <a:ext cx="1111250" cy="17526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a:endCxn id="32" idx="1"/>
                  </p:cNvCxnSpPr>
                  <p:nvPr/>
                </p:nvCxnSpPr>
                <p:spPr>
                  <a:xfrm flipH="1">
                    <a:off x="5775325" y="1168400"/>
                    <a:ext cx="1076325" cy="112553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
              <p:nvSpPr>
                <p:cNvPr id="30" name="Oval 29"/>
                <p:cNvSpPr/>
                <p:nvPr/>
              </p:nvSpPr>
              <p:spPr>
                <a:xfrm>
                  <a:off x="6223000" y="29686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 name="Oval 30"/>
                <p:cNvSpPr/>
                <p:nvPr/>
              </p:nvSpPr>
              <p:spPr>
                <a:xfrm>
                  <a:off x="6769100" y="333057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 name="Oval 31"/>
                <p:cNvSpPr/>
                <p:nvPr/>
              </p:nvSpPr>
              <p:spPr>
                <a:xfrm>
                  <a:off x="5695950" y="226377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3" name="Oval 32"/>
                <p:cNvSpPr/>
                <p:nvPr/>
              </p:nvSpPr>
              <p:spPr>
                <a:xfrm>
                  <a:off x="5791200" y="40481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4" name="Oval 33"/>
                <p:cNvSpPr/>
                <p:nvPr/>
              </p:nvSpPr>
              <p:spPr>
                <a:xfrm>
                  <a:off x="5835650" y="433387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5" name="Oval 34"/>
                <p:cNvSpPr/>
                <p:nvPr/>
              </p:nvSpPr>
              <p:spPr>
                <a:xfrm>
                  <a:off x="4241800" y="22193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42" name="Straight Arrow Connector 41"/>
                <p:cNvCxnSpPr/>
                <p:nvPr/>
              </p:nvCxnSpPr>
              <p:spPr>
                <a:xfrm flipH="1">
                  <a:off x="4683125" y="1168400"/>
                  <a:ext cx="2168525" cy="107473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44" name="Straight Arrow Connector 43"/>
                <p:cNvCxnSpPr/>
                <p:nvPr/>
              </p:nvCxnSpPr>
              <p:spPr>
                <a:xfrm flipH="1">
                  <a:off x="6572250" y="1181100"/>
                  <a:ext cx="273050" cy="175895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a:endCxn id="31" idx="0"/>
                </p:cNvCxnSpPr>
                <p:nvPr/>
              </p:nvCxnSpPr>
              <p:spPr>
                <a:xfrm>
                  <a:off x="6850063" y="1160463"/>
                  <a:ext cx="192087" cy="217011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50" name="Oval 49"/>
                <p:cNvSpPr/>
                <p:nvPr/>
              </p:nvSpPr>
              <p:spPr>
                <a:xfrm>
                  <a:off x="7016750" y="595947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1" name="Oval 50"/>
                <p:cNvSpPr/>
                <p:nvPr/>
              </p:nvSpPr>
              <p:spPr>
                <a:xfrm>
                  <a:off x="7461250" y="534987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2" name="Oval 51"/>
                <p:cNvSpPr/>
                <p:nvPr/>
              </p:nvSpPr>
              <p:spPr>
                <a:xfrm>
                  <a:off x="4057650" y="60420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3" name="Oval 52"/>
                <p:cNvSpPr/>
                <p:nvPr/>
              </p:nvSpPr>
              <p:spPr>
                <a:xfrm>
                  <a:off x="2933700" y="23590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4" name="Oval 53"/>
                <p:cNvSpPr/>
                <p:nvPr/>
              </p:nvSpPr>
              <p:spPr>
                <a:xfrm>
                  <a:off x="2489200" y="62960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5" name="Oval 54"/>
                <p:cNvSpPr/>
                <p:nvPr/>
              </p:nvSpPr>
              <p:spPr>
                <a:xfrm>
                  <a:off x="4502150" y="63849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8" name="Oval 57"/>
                <p:cNvSpPr/>
                <p:nvPr/>
              </p:nvSpPr>
              <p:spPr>
                <a:xfrm>
                  <a:off x="6280150" y="60420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9" name="Oval 58"/>
                <p:cNvSpPr/>
                <p:nvPr/>
              </p:nvSpPr>
              <p:spPr>
                <a:xfrm>
                  <a:off x="6362700" y="62452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0" name="Oval 59"/>
                <p:cNvSpPr/>
                <p:nvPr/>
              </p:nvSpPr>
              <p:spPr>
                <a:xfrm>
                  <a:off x="5924550" y="642937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1" name="Oval 60"/>
                <p:cNvSpPr/>
                <p:nvPr/>
              </p:nvSpPr>
              <p:spPr>
                <a:xfrm>
                  <a:off x="7346950" y="57372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2" name="Oval 61"/>
                <p:cNvSpPr/>
                <p:nvPr/>
              </p:nvSpPr>
              <p:spPr>
                <a:xfrm>
                  <a:off x="7569200" y="554672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3" name="Oval 62"/>
                <p:cNvSpPr/>
                <p:nvPr/>
              </p:nvSpPr>
              <p:spPr>
                <a:xfrm>
                  <a:off x="5422900" y="6480175"/>
                  <a:ext cx="546100" cy="207963"/>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sp>
          <p:nvSpPr>
            <p:cNvPr id="36" name="Oval 35"/>
            <p:cNvSpPr/>
            <p:nvPr/>
          </p:nvSpPr>
          <p:spPr>
            <a:xfrm>
              <a:off x="0" y="3694113"/>
              <a:ext cx="1279525" cy="1243012"/>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Tree>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7" name="Group 16"/>
          <p:cNvGrpSpPr>
            <a:grpSpLocks/>
          </p:cNvGrpSpPr>
          <p:nvPr/>
        </p:nvGrpSpPr>
        <p:grpSpPr bwMode="auto">
          <a:xfrm>
            <a:off x="2727325" y="0"/>
            <a:ext cx="8015288" cy="6840538"/>
            <a:chOff x="29226845" y="21850255"/>
            <a:chExt cx="14826972" cy="14345952"/>
          </a:xfrm>
        </p:grpSpPr>
        <p:grpSp>
          <p:nvGrpSpPr>
            <p:cNvPr id="29700" name="Group 17"/>
            <p:cNvGrpSpPr>
              <a:grpSpLocks/>
            </p:cNvGrpSpPr>
            <p:nvPr/>
          </p:nvGrpSpPr>
          <p:grpSpPr bwMode="auto">
            <a:xfrm>
              <a:off x="29288910" y="28827409"/>
              <a:ext cx="11207493" cy="7368798"/>
              <a:chOff x="28955087" y="25378396"/>
              <a:chExt cx="11207493" cy="7368798"/>
            </a:xfrm>
          </p:grpSpPr>
          <p:pic>
            <p:nvPicPr>
              <p:cNvPr id="29707" name="Picture 2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961504" y="25378396"/>
                <a:ext cx="11201076" cy="7368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Oval 25"/>
              <p:cNvSpPr/>
              <p:nvPr/>
            </p:nvSpPr>
            <p:spPr>
              <a:xfrm>
                <a:off x="28954691" y="32214506"/>
                <a:ext cx="784075" cy="302965"/>
              </a:xfrm>
              <a:prstGeom prst="ellipse">
                <a:avLst/>
              </a:prstGeom>
              <a:noFill/>
              <a:ln w="1905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7" name="Oval 26"/>
              <p:cNvSpPr/>
              <p:nvPr/>
            </p:nvSpPr>
            <p:spPr>
              <a:xfrm>
                <a:off x="37920177" y="30872797"/>
                <a:ext cx="1242189" cy="1764529"/>
              </a:xfrm>
              <a:prstGeom prst="ellipse">
                <a:avLst/>
              </a:prstGeom>
              <a:noFill/>
              <a:ln w="1905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cxnSp>
            <p:nvCxnSpPr>
              <p:cNvPr id="28" name="Straight Arrow Connector 27"/>
              <p:cNvCxnSpPr/>
              <p:nvPr/>
            </p:nvCxnSpPr>
            <p:spPr>
              <a:xfrm flipH="1" flipV="1">
                <a:off x="34728077" y="30020497"/>
                <a:ext cx="3242023" cy="144158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p:nvPr/>
            </p:nvCxnSpPr>
            <p:spPr>
              <a:xfrm flipV="1">
                <a:off x="29721147" y="30593136"/>
                <a:ext cx="3212657" cy="1721249"/>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grpSp>
          <p:nvGrpSpPr>
            <p:cNvPr id="29701" name="Group 18"/>
            <p:cNvGrpSpPr>
              <a:grpSpLocks/>
            </p:cNvGrpSpPr>
            <p:nvPr/>
          </p:nvGrpSpPr>
          <p:grpSpPr bwMode="auto">
            <a:xfrm>
              <a:off x="29226845" y="21850255"/>
              <a:ext cx="14826972" cy="9228420"/>
              <a:chOff x="29045421" y="21442024"/>
              <a:chExt cx="14826972" cy="9228420"/>
            </a:xfrm>
          </p:grpSpPr>
          <p:pic>
            <p:nvPicPr>
              <p:cNvPr id="29702" name="Picture 1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202393" y="24809939"/>
                <a:ext cx="7736176" cy="5860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3" name="Picture 2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9045421" y="21442024"/>
                <a:ext cx="7736177" cy="5872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Plus 21"/>
              <p:cNvSpPr/>
              <p:nvPr/>
            </p:nvSpPr>
            <p:spPr>
              <a:xfrm>
                <a:off x="38225281" y="22670537"/>
                <a:ext cx="1057182" cy="1135290"/>
              </a:xfrm>
              <a:prstGeom prst="mathPlus">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p>
            </p:txBody>
          </p:sp>
          <p:sp>
            <p:nvSpPr>
              <p:cNvPr id="29705" name="TextBox 22"/>
              <p:cNvSpPr txBox="1">
                <a:spLocks noChangeArrowheads="1"/>
              </p:cNvSpPr>
              <p:nvPr/>
            </p:nvSpPr>
            <p:spPr bwMode="auto">
              <a:xfrm>
                <a:off x="36725597" y="22110491"/>
                <a:ext cx="7146796" cy="77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0000"/>
                    </a:solidFill>
                    <a:latin typeface="Calibri" charset="0"/>
                    <a:cs typeface="Calibri" charset="0"/>
                  </a:rPr>
                  <a:t>Satellite Observations</a:t>
                </a:r>
              </a:p>
            </p:txBody>
          </p:sp>
          <p:sp>
            <p:nvSpPr>
              <p:cNvPr id="29706" name="TextBox 23"/>
              <p:cNvSpPr txBox="1">
                <a:spLocks noChangeArrowheads="1"/>
              </p:cNvSpPr>
              <p:nvPr/>
            </p:nvSpPr>
            <p:spPr bwMode="auto">
              <a:xfrm>
                <a:off x="36685795" y="23667460"/>
                <a:ext cx="4997561" cy="114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lnSpc>
                    <a:spcPct val="80000"/>
                  </a:lnSpc>
                </a:pPr>
                <a:r>
                  <a:rPr lang="en-US" sz="1800" b="1">
                    <a:solidFill>
                      <a:srgbClr val="FF0000"/>
                    </a:solidFill>
                    <a:latin typeface="Calibri" charset="0"/>
                    <a:cs typeface="Calibri" charset="0"/>
                  </a:rPr>
                  <a:t>Synthetic  Observations from Model</a:t>
                </a:r>
              </a:p>
            </p:txBody>
          </p:sp>
        </p:grpSp>
      </p:grpSp>
      <p:sp>
        <p:nvSpPr>
          <p:cNvPr id="30" name="Rectangle 29"/>
          <p:cNvSpPr/>
          <p:nvPr/>
        </p:nvSpPr>
        <p:spPr>
          <a:xfrm>
            <a:off x="7724" y="15759"/>
            <a:ext cx="2863262" cy="6935234"/>
          </a:xfrm>
          <a:prstGeom prst="rect">
            <a:avLst/>
          </a:prstGeom>
          <a:solidFill>
            <a:schemeClr val="bg1">
              <a:lumMod val="95000"/>
            </a:schemeClr>
          </a:solidFill>
        </p:spPr>
        <p:txBody>
          <a:bodyPr>
            <a:spAutoFit/>
          </a:bodyPr>
          <a:lstStyle/>
          <a:p>
            <a:pPr>
              <a:defRPr/>
            </a:pPr>
            <a:r>
              <a:rPr lang="en-US" sz="2000" b="1" cap="all" dirty="0">
                <a:ln w="9000" cmpd="sng">
                  <a:solidFill>
                    <a:schemeClr val="accent4">
                      <a:shade val="50000"/>
                      <a:satMod val="120000"/>
                    </a:schemeClr>
                  </a:solidFill>
                  <a:prstDash val="solid"/>
                </a:ln>
                <a:solidFill>
                  <a:srgbClr val="94358B"/>
                </a:solidFill>
                <a:effectLst>
                  <a:reflection blurRad="12700" stA="28000" endPos="45000" dist="1000" dir="5400000" sy="-100000" algn="bl" rotWithShape="0"/>
                </a:effectLst>
                <a:cs typeface="Calibri" charset="0"/>
              </a:rPr>
              <a:t>Fusion of Models and Observations</a:t>
            </a:r>
          </a:p>
          <a:p>
            <a:pPr>
              <a:spcAft>
                <a:spcPts val="600"/>
              </a:spcAft>
              <a:defRPr/>
            </a:pPr>
            <a:r>
              <a:rPr lang="en-US" sz="1600" b="1" dirty="0">
                <a:solidFill>
                  <a:srgbClr val="660066"/>
                </a:solidFill>
                <a:latin typeface="Calibri"/>
                <a:cs typeface="Calibri"/>
              </a:rPr>
              <a:t>Integrating hurricane model forecasts with satellite &amp; airborne observations from a variety of instruments and platforms</a:t>
            </a:r>
          </a:p>
          <a:p>
            <a:pPr lvl="1" indent="-285750">
              <a:spcAft>
                <a:spcPts val="400"/>
              </a:spcAft>
              <a:buFont typeface="Arial"/>
              <a:buChar char="•"/>
              <a:defRPr/>
            </a:pPr>
            <a:r>
              <a:rPr lang="en-US" sz="1800" b="1" u="sng" dirty="0">
                <a:solidFill>
                  <a:srgbClr val="660066"/>
                </a:solidFill>
                <a:latin typeface="Calibri"/>
                <a:cs typeface="Calibri"/>
              </a:rPr>
              <a:t>Research HWRF </a:t>
            </a:r>
            <a:r>
              <a:rPr lang="en-US" sz="1600" b="1" dirty="0">
                <a:solidFill>
                  <a:srgbClr val="660066"/>
                </a:solidFill>
                <a:latin typeface="Calibri"/>
                <a:cs typeface="Calibri"/>
              </a:rPr>
              <a:t>model forecasts were used as input </a:t>
            </a:r>
            <a:r>
              <a:rPr lang="en-US" sz="2400" b="1" u="sng" dirty="0">
                <a:solidFill>
                  <a:srgbClr val="660066"/>
                </a:solidFill>
                <a:latin typeface="Calibri"/>
                <a:cs typeface="Calibri"/>
              </a:rPr>
              <a:t>to NEOS</a:t>
            </a:r>
            <a:r>
              <a:rPr lang="en-US" sz="2400" b="1" u="sng" baseline="30000" dirty="0">
                <a:solidFill>
                  <a:srgbClr val="660066"/>
                </a:solidFill>
                <a:latin typeface="Calibri"/>
                <a:cs typeface="Calibri"/>
              </a:rPr>
              <a:t>3</a:t>
            </a:r>
          </a:p>
          <a:p>
            <a:pPr lvl="2" indent="-285750">
              <a:spcAft>
                <a:spcPts val="400"/>
              </a:spcAft>
              <a:buFont typeface="Arial"/>
              <a:buChar char="•"/>
              <a:defRPr/>
            </a:pPr>
            <a:r>
              <a:rPr lang="en-US" sz="1600" b="1" dirty="0">
                <a:solidFill>
                  <a:srgbClr val="660066"/>
                </a:solidFill>
                <a:latin typeface="Calibri"/>
                <a:cs typeface="Calibri"/>
              </a:rPr>
              <a:t>Considered are the model microphysical assumptions; the instrument characteristics and sampling</a:t>
            </a:r>
          </a:p>
          <a:p>
            <a:pPr lvl="1" indent="-285750">
              <a:spcAft>
                <a:spcPts val="400"/>
              </a:spcAft>
              <a:buFont typeface="Arial"/>
              <a:buChar char="•"/>
              <a:defRPr/>
            </a:pPr>
            <a:r>
              <a:rPr lang="en-US" sz="1600" b="1" dirty="0">
                <a:solidFill>
                  <a:srgbClr val="660066"/>
                </a:solidFill>
                <a:latin typeface="Calibri"/>
                <a:cs typeface="Calibri"/>
              </a:rPr>
              <a:t>The synthetic “satellite observations” were:</a:t>
            </a:r>
          </a:p>
          <a:p>
            <a:pPr lvl="2" indent="-285750">
              <a:spcAft>
                <a:spcPts val="400"/>
              </a:spcAft>
              <a:buFont typeface="Arial"/>
              <a:buChar char="•"/>
              <a:defRPr/>
            </a:pPr>
            <a:r>
              <a:rPr lang="en-US" sz="1600" b="1" dirty="0">
                <a:solidFill>
                  <a:srgbClr val="660066"/>
                </a:solidFill>
                <a:latin typeface="Calibri"/>
                <a:cs typeface="Calibri"/>
              </a:rPr>
              <a:t>Incorporated in the database of satellite obs.</a:t>
            </a:r>
          </a:p>
          <a:p>
            <a:pPr lvl="2" indent="-285750">
              <a:spcAft>
                <a:spcPts val="400"/>
              </a:spcAft>
              <a:buFont typeface="Arial"/>
              <a:buChar char="•"/>
              <a:defRPr/>
            </a:pPr>
            <a:r>
              <a:rPr lang="en-US" sz="1600" b="1" dirty="0">
                <a:solidFill>
                  <a:srgbClr val="660066"/>
                </a:solidFill>
                <a:latin typeface="Calibri"/>
                <a:cs typeface="Calibri"/>
              </a:rPr>
              <a:t>Visualized in the portal</a:t>
            </a:r>
          </a:p>
          <a:p>
            <a:pPr lvl="1" indent="-285750">
              <a:spcAft>
                <a:spcPts val="400"/>
              </a:spcAft>
              <a:buFont typeface="Arial"/>
              <a:buChar char="•"/>
              <a:defRPr/>
            </a:pPr>
            <a:r>
              <a:rPr lang="en-US" sz="1800" b="1" u="sng" dirty="0">
                <a:solidFill>
                  <a:srgbClr val="660066"/>
                </a:solidFill>
                <a:latin typeface="Calibri"/>
                <a:cs typeface="Calibri"/>
              </a:rPr>
              <a:t>Limited # of cases! </a:t>
            </a:r>
          </a:p>
          <a:p>
            <a:pPr lvl="1" indent="-285750">
              <a:spcAft>
                <a:spcPts val="400"/>
              </a:spcAft>
              <a:buFont typeface="Arial"/>
              <a:buChar char="•"/>
              <a:defRPr/>
            </a:pPr>
            <a:r>
              <a:rPr lang="en-US" sz="1800" b="1" u="sng" dirty="0">
                <a:solidFill>
                  <a:srgbClr val="660066"/>
                </a:solidFill>
                <a:latin typeface="Calibri"/>
                <a:cs typeface="Calibri"/>
              </a:rPr>
              <a:t>Not  in NRT !</a:t>
            </a:r>
          </a:p>
        </p:txBody>
      </p:sp>
      <p:sp>
        <p:nvSpPr>
          <p:cNvPr id="2" name="Oval 1"/>
          <p:cNvSpPr/>
          <p:nvPr/>
        </p:nvSpPr>
        <p:spPr>
          <a:xfrm>
            <a:off x="350838" y="2478088"/>
            <a:ext cx="2363787" cy="447675"/>
          </a:xfrm>
          <a:prstGeom prst="ellipse">
            <a:avLst/>
          </a:prstGeom>
          <a:noFill/>
          <a:ln w="57150" cmpd="sng"/>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73500" y="0"/>
            <a:ext cx="5270500" cy="372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033713"/>
            <a:ext cx="5397500" cy="382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TextBox 8"/>
          <p:cNvSpPr txBox="1">
            <a:spLocks noChangeArrowheads="1"/>
          </p:cNvSpPr>
          <p:nvPr/>
        </p:nvSpPr>
        <p:spPr bwMode="auto">
          <a:xfrm>
            <a:off x="5956300" y="133350"/>
            <a:ext cx="19939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FF00"/>
                </a:solidFill>
              </a:rPr>
              <a:t>OBSERVATIONS</a:t>
            </a:r>
          </a:p>
        </p:txBody>
      </p:sp>
      <p:sp>
        <p:nvSpPr>
          <p:cNvPr id="31748" name="TextBox 12"/>
          <p:cNvSpPr txBox="1">
            <a:spLocks noChangeArrowheads="1"/>
          </p:cNvSpPr>
          <p:nvPr/>
        </p:nvSpPr>
        <p:spPr bwMode="auto">
          <a:xfrm>
            <a:off x="439738" y="2027238"/>
            <a:ext cx="15001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solidFill>
                  <a:srgbClr val="FF0000"/>
                </a:solidFill>
              </a:rPr>
              <a:t>MOIST AIR</a:t>
            </a:r>
          </a:p>
        </p:txBody>
      </p:sp>
      <p:cxnSp>
        <p:nvCxnSpPr>
          <p:cNvPr id="14" name="Straight Arrow Connector 13"/>
          <p:cNvCxnSpPr>
            <a:stCxn id="31748" idx="2"/>
          </p:cNvCxnSpPr>
          <p:nvPr/>
        </p:nvCxnSpPr>
        <p:spPr>
          <a:xfrm>
            <a:off x="1190625" y="2427288"/>
            <a:ext cx="495300" cy="219551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5397500" y="4487863"/>
            <a:ext cx="3746500" cy="2062162"/>
          </a:xfrm>
          <a:prstGeom prst="rect">
            <a:avLst/>
          </a:prstGeom>
          <a:solidFill>
            <a:schemeClr val="bg1">
              <a:lumMod val="95000"/>
            </a:schemeClr>
          </a:solidFill>
        </p:spPr>
        <p:txBody>
          <a:bodyPr>
            <a:spAutoFit/>
          </a:bodyPr>
          <a:lstStyle/>
          <a:p>
            <a:pPr marL="800100" lvl="1" indent="-342900">
              <a:buFont typeface="Arial"/>
              <a:buChar char="•"/>
              <a:defRPr/>
            </a:pPr>
            <a:r>
              <a:rPr lang="en-US" sz="2000" b="1" dirty="0">
                <a:solidFill>
                  <a:srgbClr val="FF0000"/>
                </a:solidFill>
              </a:rPr>
              <a:t>Overall – a very good comparison</a:t>
            </a:r>
          </a:p>
          <a:p>
            <a:pPr marL="800100" lvl="1" indent="-342900">
              <a:buFont typeface="Arial"/>
              <a:buChar char="•"/>
              <a:defRPr/>
            </a:pPr>
            <a:endParaRPr lang="en-US" sz="800" b="1" dirty="0"/>
          </a:p>
          <a:p>
            <a:pPr marL="800100" lvl="1" indent="-342900">
              <a:buFont typeface="Arial"/>
              <a:buChar char="•"/>
              <a:defRPr/>
            </a:pPr>
            <a:r>
              <a:rPr lang="en-US" sz="2000" b="1" dirty="0"/>
              <a:t>Areas north &amp; south of the hurricane are a bit too moist in the model</a:t>
            </a:r>
          </a:p>
          <a:p>
            <a:pPr>
              <a:defRPr/>
            </a:pPr>
            <a:endParaRPr lang="en-US" sz="2000" b="1" dirty="0"/>
          </a:p>
        </p:txBody>
      </p:sp>
      <p:cxnSp>
        <p:nvCxnSpPr>
          <p:cNvPr id="22" name="Straight Arrow Connector 21"/>
          <p:cNvCxnSpPr/>
          <p:nvPr/>
        </p:nvCxnSpPr>
        <p:spPr>
          <a:xfrm flipH="1" flipV="1">
            <a:off x="2892425" y="4932363"/>
            <a:ext cx="2898775" cy="106203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5" name="Rectangle 24"/>
          <p:cNvSpPr/>
          <p:nvPr/>
        </p:nvSpPr>
        <p:spPr>
          <a:xfrm>
            <a:off x="0" y="0"/>
            <a:ext cx="3902075" cy="1087438"/>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15" name="Straight Arrow Connector 14"/>
          <p:cNvCxnSpPr/>
          <p:nvPr/>
        </p:nvCxnSpPr>
        <p:spPr>
          <a:xfrm>
            <a:off x="2400300" y="1868488"/>
            <a:ext cx="1146175" cy="2246312"/>
          </a:xfrm>
          <a:prstGeom prst="straightConnector1">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31754" name="TextBox 11"/>
          <p:cNvSpPr txBox="1">
            <a:spLocks noChangeArrowheads="1"/>
          </p:cNvSpPr>
          <p:nvPr/>
        </p:nvSpPr>
        <p:spPr bwMode="auto">
          <a:xfrm>
            <a:off x="1746250" y="1462088"/>
            <a:ext cx="1216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solidFill>
                  <a:srgbClr val="0000FF"/>
                </a:solidFill>
              </a:rPr>
              <a:t>DRY AIR</a:t>
            </a:r>
          </a:p>
        </p:txBody>
      </p:sp>
      <p:sp>
        <p:nvSpPr>
          <p:cNvPr id="31755" name="TextBox 7"/>
          <p:cNvSpPr txBox="1">
            <a:spLocks noChangeArrowheads="1"/>
          </p:cNvSpPr>
          <p:nvPr/>
        </p:nvSpPr>
        <p:spPr bwMode="auto">
          <a:xfrm>
            <a:off x="2216150" y="3048000"/>
            <a:ext cx="3160713" cy="36988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algn="r" eaLnBrk="1" hangingPunct="1"/>
            <a:r>
              <a:rPr lang="en-US" sz="1800" b="1">
                <a:solidFill>
                  <a:srgbClr val="FFFF00"/>
                </a:solidFill>
              </a:rPr>
              <a:t>HWRF MODEL - CRTM</a:t>
            </a:r>
          </a:p>
        </p:txBody>
      </p:sp>
      <p:cxnSp>
        <p:nvCxnSpPr>
          <p:cNvPr id="19" name="Straight Arrow Connector 18"/>
          <p:cNvCxnSpPr/>
          <p:nvPr/>
        </p:nvCxnSpPr>
        <p:spPr>
          <a:xfrm flipH="1">
            <a:off x="2767013" y="6022975"/>
            <a:ext cx="3008312" cy="635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6" name="Left-Up Arrow 15"/>
          <p:cNvSpPr/>
          <p:nvPr/>
        </p:nvSpPr>
        <p:spPr>
          <a:xfrm>
            <a:off x="5507038" y="3770313"/>
            <a:ext cx="704850" cy="657225"/>
          </a:xfrm>
          <a:prstGeom prst="leftUp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 name="Oval 19"/>
          <p:cNvSpPr/>
          <p:nvPr/>
        </p:nvSpPr>
        <p:spPr>
          <a:xfrm>
            <a:off x="2601913" y="3038475"/>
            <a:ext cx="3003550" cy="447675"/>
          </a:xfrm>
          <a:prstGeom prst="ellipse">
            <a:avLst/>
          </a:prstGeom>
          <a:noFill/>
          <a:ln w="57150" cmpd="sng"/>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 name="TextBox 20"/>
          <p:cNvSpPr txBox="1"/>
          <p:nvPr/>
        </p:nvSpPr>
        <p:spPr>
          <a:xfrm>
            <a:off x="6524625" y="3857625"/>
            <a:ext cx="2619375" cy="523875"/>
          </a:xfrm>
          <a:prstGeom prst="rect">
            <a:avLst/>
          </a:prstGeom>
          <a:solidFill>
            <a:schemeClr val="bg1">
              <a:lumMod val="95000"/>
            </a:schemeClr>
          </a:solidFill>
        </p:spPr>
        <p:txBody>
          <a:bodyPr>
            <a:spAutoFit/>
          </a:bodyPr>
          <a:lstStyle/>
          <a:p>
            <a:pPr marL="800100" lvl="1" indent="-342900">
              <a:buFont typeface="Arial"/>
              <a:buChar char="•"/>
              <a:defRPr/>
            </a:pPr>
            <a:r>
              <a:rPr lang="en-US" sz="2000" b="1" dirty="0"/>
              <a:t>Too dry??</a:t>
            </a:r>
          </a:p>
          <a:p>
            <a:pPr marL="800100" lvl="1" indent="-342900">
              <a:buFont typeface="Arial"/>
              <a:buChar char="•"/>
              <a:defRPr/>
            </a:pPr>
            <a:endParaRPr lang="en-US" sz="800" b="1" dirty="0"/>
          </a:p>
        </p:txBody>
      </p:sp>
      <p:sp>
        <p:nvSpPr>
          <p:cNvPr id="23" name="Freeform 22"/>
          <p:cNvSpPr/>
          <p:nvPr/>
        </p:nvSpPr>
        <p:spPr>
          <a:xfrm>
            <a:off x="3203575" y="4164013"/>
            <a:ext cx="3835400" cy="681037"/>
          </a:xfrm>
          <a:custGeom>
            <a:avLst/>
            <a:gdLst>
              <a:gd name="connsiteX0" fmla="*/ 0 w 3767774"/>
              <a:gd name="connsiteY0" fmla="*/ 8411 h 361675"/>
              <a:gd name="connsiteX1" fmla="*/ 790560 w 3767774"/>
              <a:gd name="connsiteY1" fmla="*/ 361667 h 361675"/>
              <a:gd name="connsiteX2" fmla="*/ 3767774 w 3767774"/>
              <a:gd name="connsiteY2" fmla="*/ 0 h 361675"/>
            </a:gdLst>
            <a:ahLst/>
            <a:cxnLst>
              <a:cxn ang="0">
                <a:pos x="connsiteX0" y="connsiteY0"/>
              </a:cxn>
              <a:cxn ang="0">
                <a:pos x="connsiteX1" y="connsiteY1"/>
              </a:cxn>
              <a:cxn ang="0">
                <a:pos x="connsiteX2" y="connsiteY2"/>
              </a:cxn>
            </a:cxnLst>
            <a:rect l="l" t="t" r="r" b="b"/>
            <a:pathLst>
              <a:path w="3767774" h="361675">
                <a:moveTo>
                  <a:pt x="0" y="8411"/>
                </a:moveTo>
                <a:cubicBezTo>
                  <a:pt x="81299" y="185740"/>
                  <a:pt x="162598" y="363069"/>
                  <a:pt x="790560" y="361667"/>
                </a:cubicBezTo>
                <a:cubicBezTo>
                  <a:pt x="1418522" y="360265"/>
                  <a:pt x="3767774" y="0"/>
                  <a:pt x="3767774" y="0"/>
                </a:cubicBezTo>
              </a:path>
            </a:pathLst>
          </a:custGeom>
          <a:ln w="28575" cmpd="sng">
            <a:headEnd type="none"/>
            <a:tailEnd type="triangle" w="lg" len="lg"/>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3" name="Freeform 2"/>
          <p:cNvSpPr/>
          <p:nvPr/>
        </p:nvSpPr>
        <p:spPr>
          <a:xfrm>
            <a:off x="7096125" y="1144588"/>
            <a:ext cx="909638" cy="2794000"/>
          </a:xfrm>
          <a:custGeom>
            <a:avLst/>
            <a:gdLst>
              <a:gd name="connsiteX0" fmla="*/ 0 w 909718"/>
              <a:gd name="connsiteY0" fmla="*/ 38772 h 2793127"/>
              <a:gd name="connsiteX1" fmla="*/ 909573 w 909718"/>
              <a:gd name="connsiteY1" fmla="*/ 381994 h 2793127"/>
              <a:gd name="connsiteX2" fmla="*/ 77227 w 909718"/>
              <a:gd name="connsiteY2" fmla="*/ 2793127 h 2793127"/>
            </a:gdLst>
            <a:ahLst/>
            <a:cxnLst>
              <a:cxn ang="0">
                <a:pos x="connsiteX0" y="connsiteY0"/>
              </a:cxn>
              <a:cxn ang="0">
                <a:pos x="connsiteX1" y="connsiteY1"/>
              </a:cxn>
              <a:cxn ang="0">
                <a:pos x="connsiteX2" y="connsiteY2"/>
              </a:cxn>
            </a:cxnLst>
            <a:rect l="l" t="t" r="r" b="b"/>
            <a:pathLst>
              <a:path w="909718" h="2793127">
                <a:moveTo>
                  <a:pt x="0" y="38772"/>
                </a:moveTo>
                <a:cubicBezTo>
                  <a:pt x="448351" y="-19147"/>
                  <a:pt x="896702" y="-77065"/>
                  <a:pt x="909573" y="381994"/>
                </a:cubicBezTo>
                <a:cubicBezTo>
                  <a:pt x="922444" y="841053"/>
                  <a:pt x="77227" y="2793127"/>
                  <a:pt x="77227" y="2793127"/>
                </a:cubicBezTo>
              </a:path>
            </a:pathLst>
          </a:custGeom>
          <a:ln w="28575" cmpd="sng">
            <a:solidFill>
              <a:srgbClr val="00CC99"/>
            </a:solidFill>
            <a:headEnd type="none"/>
            <a:tailEnd type="triangle" w="lg" len="lg"/>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Content Placeholder 2"/>
          <p:cNvSpPr>
            <a:spLocks noGrp="1"/>
          </p:cNvSpPr>
          <p:nvPr>
            <p:ph idx="1"/>
          </p:nvPr>
        </p:nvSpPr>
        <p:spPr>
          <a:xfrm>
            <a:off x="342900" y="1119188"/>
            <a:ext cx="8586788" cy="4191000"/>
          </a:xfrm>
        </p:spPr>
        <p:txBody>
          <a:bodyPr/>
          <a:lstStyle/>
          <a:p>
            <a:pPr marL="457200" indent="-457200">
              <a:lnSpc>
                <a:spcPct val="150000"/>
              </a:lnSpc>
              <a:spcBef>
                <a:spcPts val="2375"/>
              </a:spcBef>
              <a:buFont typeface="Geneva" charset="0"/>
              <a:buAutoNum type="arabicPeriod"/>
            </a:pPr>
            <a:r>
              <a:rPr lang="en-US" b="1" dirty="0">
                <a:solidFill>
                  <a:srgbClr val="000090"/>
                </a:solidFill>
                <a:latin typeface="Geneva" charset="0"/>
                <a:ea typeface="ＭＳ Ｐゴシック" charset="0"/>
                <a:cs typeface="ＭＳ Ｐゴシック" charset="0"/>
              </a:rPr>
              <a:t>Bringing observations and models into a common analysis system and developing interactive visualization tools</a:t>
            </a:r>
            <a:r>
              <a:rPr lang="en-US" b="1" dirty="0" smtClean="0">
                <a:solidFill>
                  <a:srgbClr val="D6D6F5"/>
                </a:solidFill>
                <a:latin typeface="Geneva" charset="0"/>
                <a:ea typeface="ＭＳ Ｐゴシック" charset="0"/>
                <a:cs typeface="ＭＳ Ｐゴシック" charset="0"/>
              </a:rPr>
              <a:t>.</a:t>
            </a:r>
          </a:p>
          <a:p>
            <a:pPr marL="2048256" lvl="1" indent="-457200">
              <a:lnSpc>
                <a:spcPct val="150000"/>
              </a:lnSpc>
              <a:spcBef>
                <a:spcPts val="575"/>
              </a:spcBef>
              <a:buFont typeface="+mj-lt"/>
              <a:buAutoNum type="alphaLcPeriod"/>
            </a:pPr>
            <a:r>
              <a:rPr lang="en-US" b="1" dirty="0" smtClean="0">
                <a:solidFill>
                  <a:srgbClr val="D6D6F5"/>
                </a:solidFill>
                <a:latin typeface="Geneva" charset="0"/>
                <a:ea typeface="ＭＳ Ｐゴシック" charset="0"/>
                <a:cs typeface="ＭＳ Ｐゴシック" charset="0"/>
              </a:rPr>
              <a:t>Features</a:t>
            </a:r>
          </a:p>
          <a:p>
            <a:pPr marL="2048256" lvl="1" indent="-457200">
              <a:lnSpc>
                <a:spcPct val="150000"/>
              </a:lnSpc>
              <a:spcBef>
                <a:spcPts val="575"/>
              </a:spcBef>
              <a:buFont typeface="+mj-lt"/>
              <a:buAutoNum type="alphaLcPeriod"/>
            </a:pPr>
            <a:r>
              <a:rPr lang="en-US" b="1" dirty="0" smtClean="0">
                <a:solidFill>
                  <a:srgbClr val="000090"/>
                </a:solidFill>
                <a:latin typeface="Geneva" charset="0"/>
                <a:ea typeface="ＭＳ Ｐゴシック" charset="0"/>
                <a:cs typeface="ＭＳ Ｐゴシック" charset="0"/>
              </a:rPr>
              <a:t>Products</a:t>
            </a:r>
          </a:p>
          <a:p>
            <a:pPr marL="2048256" lvl="1" indent="-457200">
              <a:lnSpc>
                <a:spcPct val="150000"/>
              </a:lnSpc>
              <a:spcBef>
                <a:spcPts val="575"/>
              </a:spcBef>
              <a:buFont typeface="Geneva" charset="0"/>
              <a:buAutoNum type="alphaLcPeriod"/>
            </a:pPr>
            <a:r>
              <a:rPr lang="en-US" b="1" dirty="0" smtClean="0">
                <a:solidFill>
                  <a:srgbClr val="D6D6F5"/>
                </a:solidFill>
                <a:latin typeface="Geneva" charset="0"/>
                <a:ea typeface="ＭＳ Ｐゴシック" charset="0"/>
                <a:cs typeface="ＭＳ Ｐゴシック" charset="0"/>
              </a:rPr>
              <a:t>Interactive Visualization</a:t>
            </a:r>
            <a:endParaRPr lang="en-US" b="1" dirty="0">
              <a:solidFill>
                <a:srgbClr val="D6D6F5"/>
              </a:solidFill>
              <a:latin typeface="Geneva" charset="0"/>
              <a:ea typeface="ＭＳ Ｐゴシック" charset="0"/>
              <a:cs typeface="ＭＳ Ｐゴシック" charset="0"/>
            </a:endParaRPr>
          </a:p>
        </p:txBody>
      </p:sp>
      <p:sp>
        <p:nvSpPr>
          <p:cNvPr id="3" name="Title 1"/>
          <p:cNvSpPr>
            <a:spLocks noGrp="1"/>
          </p:cNvSpPr>
          <p:nvPr>
            <p:ph type="title"/>
          </p:nvPr>
        </p:nvSpPr>
        <p:spPr bwMode="auto">
          <a:xfrm>
            <a:off x="680124" y="154460"/>
            <a:ext cx="8389360" cy="5334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en-US" sz="3200" dirty="0" smtClean="0">
                <a:ln w="11430"/>
                <a:solidFill>
                  <a:srgbClr val="000090"/>
                </a:solidFill>
                <a:effectLst>
                  <a:outerShdw blurRad="50800" dist="39000" dir="5460000" algn="tl">
                    <a:srgbClr val="000000">
                      <a:alpha val="38000"/>
                    </a:srgbClr>
                  </a:outerShdw>
                </a:effectLst>
                <a:latin typeface="Geneva" charset="0"/>
                <a:ea typeface="ＭＳ Ｐゴシック" charset="0"/>
                <a:cs typeface="ＭＳ Ｐゴシック" charset="0"/>
              </a:rPr>
              <a:t>The three components of our system</a:t>
            </a:r>
            <a:endParaRPr lang="en-US" sz="3200" dirty="0">
              <a:ln w="11430"/>
              <a:solidFill>
                <a:srgbClr val="000090"/>
              </a:solidFill>
              <a:effectLst>
                <a:outerShdw blurRad="50800" dist="39000" dir="5460000" algn="tl">
                  <a:srgbClr val="000000">
                    <a:alpha val="38000"/>
                  </a:srgbClr>
                </a:outerShdw>
              </a:effectLst>
              <a:latin typeface="Geneva" charset="0"/>
              <a:ea typeface="ＭＳ Ｐゴシック" charset="0"/>
              <a:cs typeface="ＭＳ Ｐゴシック" charset="0"/>
            </a:endParaRPr>
          </a:p>
        </p:txBody>
      </p:sp>
    </p:spTree>
    <p:extLst>
      <p:ext uri="{BB962C8B-B14F-4D97-AF65-F5344CB8AC3E}">
        <p14:creationId xmlns:p14="http://schemas.microsoft.com/office/powerpoint/2010/main" val="62334949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0"/>
            <a:ext cx="3902075" cy="1087438"/>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32770"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73500" y="0"/>
            <a:ext cx="5270500" cy="372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Box 8"/>
          <p:cNvSpPr txBox="1">
            <a:spLocks noChangeArrowheads="1"/>
          </p:cNvSpPr>
          <p:nvPr/>
        </p:nvSpPr>
        <p:spPr bwMode="auto">
          <a:xfrm>
            <a:off x="5956300" y="133350"/>
            <a:ext cx="19939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FF00"/>
                </a:solidFill>
              </a:rPr>
              <a:t>OBSERVATIONS</a:t>
            </a:r>
          </a:p>
        </p:txBody>
      </p:sp>
      <p:sp>
        <p:nvSpPr>
          <p:cNvPr id="32772" name="TextBox 11"/>
          <p:cNvSpPr txBox="1">
            <a:spLocks noChangeArrowheads="1"/>
          </p:cNvSpPr>
          <p:nvPr/>
        </p:nvSpPr>
        <p:spPr bwMode="auto">
          <a:xfrm>
            <a:off x="1746250" y="1462088"/>
            <a:ext cx="1216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solidFill>
                  <a:srgbClr val="0000FF"/>
                </a:solidFill>
              </a:rPr>
              <a:t>DRY AIR</a:t>
            </a:r>
          </a:p>
        </p:txBody>
      </p:sp>
      <p:sp>
        <p:nvSpPr>
          <p:cNvPr id="32773" name="TextBox 12"/>
          <p:cNvSpPr txBox="1">
            <a:spLocks noChangeArrowheads="1"/>
          </p:cNvSpPr>
          <p:nvPr/>
        </p:nvSpPr>
        <p:spPr bwMode="auto">
          <a:xfrm>
            <a:off x="439738" y="2027238"/>
            <a:ext cx="15001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solidFill>
                  <a:srgbClr val="FF0000"/>
                </a:solidFill>
              </a:rPr>
              <a:t>MOIST AIR</a:t>
            </a:r>
          </a:p>
        </p:txBody>
      </p:sp>
      <p:pic>
        <p:nvPicPr>
          <p:cNvPr id="32774"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025775"/>
            <a:ext cx="5397500" cy="383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Arrow Connector 6"/>
          <p:cNvCxnSpPr/>
          <p:nvPr/>
        </p:nvCxnSpPr>
        <p:spPr>
          <a:xfrm>
            <a:off x="2400300" y="1868488"/>
            <a:ext cx="1146175" cy="2246312"/>
          </a:xfrm>
          <a:prstGeom prst="straightConnector1">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a:stCxn id="32773" idx="2"/>
          </p:cNvCxnSpPr>
          <p:nvPr/>
        </p:nvCxnSpPr>
        <p:spPr>
          <a:xfrm>
            <a:off x="1190625" y="2427288"/>
            <a:ext cx="495300" cy="219551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2777" name="TextBox 7"/>
          <p:cNvSpPr txBox="1">
            <a:spLocks noChangeArrowheads="1"/>
          </p:cNvSpPr>
          <p:nvPr/>
        </p:nvSpPr>
        <p:spPr bwMode="auto">
          <a:xfrm>
            <a:off x="2216150" y="3048000"/>
            <a:ext cx="3160713" cy="36988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algn="r" eaLnBrk="1" hangingPunct="1"/>
            <a:r>
              <a:rPr lang="en-US" sz="1800" b="1">
                <a:solidFill>
                  <a:srgbClr val="FFFF00"/>
                </a:solidFill>
              </a:rPr>
              <a:t>HWRF MODEL – NEOS3</a:t>
            </a:r>
          </a:p>
        </p:txBody>
      </p:sp>
      <p:sp>
        <p:nvSpPr>
          <p:cNvPr id="19" name="TextBox 18"/>
          <p:cNvSpPr txBox="1"/>
          <p:nvPr/>
        </p:nvSpPr>
        <p:spPr>
          <a:xfrm>
            <a:off x="5397500" y="4487863"/>
            <a:ext cx="3746500" cy="2370137"/>
          </a:xfrm>
          <a:prstGeom prst="rect">
            <a:avLst/>
          </a:prstGeom>
          <a:solidFill>
            <a:schemeClr val="bg1">
              <a:lumMod val="95000"/>
            </a:schemeClr>
          </a:solidFill>
        </p:spPr>
        <p:txBody>
          <a:bodyPr>
            <a:spAutoFit/>
          </a:bodyPr>
          <a:lstStyle/>
          <a:p>
            <a:pPr marL="800100" lvl="1" indent="-342900">
              <a:buFont typeface="Arial"/>
              <a:buChar char="•"/>
              <a:defRPr/>
            </a:pPr>
            <a:r>
              <a:rPr lang="en-US" sz="2000" b="1" dirty="0"/>
              <a:t>Overall – a very good comparison</a:t>
            </a:r>
          </a:p>
          <a:p>
            <a:pPr marL="800100" lvl="1" indent="-342900">
              <a:buFont typeface="Arial"/>
              <a:buChar char="•"/>
              <a:defRPr/>
            </a:pPr>
            <a:endParaRPr lang="en-US" sz="800" b="1" dirty="0"/>
          </a:p>
          <a:p>
            <a:pPr marL="800100" lvl="1" indent="-342900">
              <a:buFont typeface="Arial"/>
              <a:buChar char="•"/>
              <a:defRPr/>
            </a:pPr>
            <a:r>
              <a:rPr lang="en-US" sz="2000" b="1" dirty="0"/>
              <a:t>Areas north &amp; south of the hurricane are a bit too moist in the model (even more so?)</a:t>
            </a:r>
          </a:p>
          <a:p>
            <a:pPr>
              <a:defRPr/>
            </a:pPr>
            <a:endParaRPr lang="en-US" sz="2000" b="1" dirty="0"/>
          </a:p>
        </p:txBody>
      </p:sp>
      <p:sp>
        <p:nvSpPr>
          <p:cNvPr id="20" name="Left-Up Arrow 19"/>
          <p:cNvSpPr/>
          <p:nvPr/>
        </p:nvSpPr>
        <p:spPr>
          <a:xfrm>
            <a:off x="5507038" y="3770313"/>
            <a:ext cx="704850" cy="657225"/>
          </a:xfrm>
          <a:prstGeom prst="leftUp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 name="TextBox 20"/>
          <p:cNvSpPr txBox="1"/>
          <p:nvPr/>
        </p:nvSpPr>
        <p:spPr>
          <a:xfrm>
            <a:off x="0" y="0"/>
            <a:ext cx="3836988" cy="1323975"/>
          </a:xfrm>
          <a:prstGeom prst="rect">
            <a:avLst/>
          </a:prstGeom>
          <a:solidFill>
            <a:schemeClr val="bg1">
              <a:lumMod val="95000"/>
            </a:schemeClr>
          </a:solidFill>
        </p:spPr>
        <p:txBody>
          <a:bodyPr>
            <a:spAutoFit/>
          </a:bodyPr>
          <a:lstStyle/>
          <a:p>
            <a:pPr marL="342900" indent="-342900">
              <a:buFont typeface="Arial"/>
              <a:buChar char="•"/>
              <a:defRPr/>
            </a:pPr>
            <a:r>
              <a:rPr lang="en-US" sz="2000" b="1" dirty="0"/>
              <a:t>Use </a:t>
            </a:r>
            <a:r>
              <a:rPr lang="en-US" sz="2000" b="1" dirty="0">
                <a:solidFill>
                  <a:srgbClr val="FF0000"/>
                </a:solidFill>
              </a:rPr>
              <a:t>different Simulator</a:t>
            </a:r>
          </a:p>
          <a:p>
            <a:pPr marL="342900" indent="-342900">
              <a:buFont typeface="Arial"/>
              <a:buChar char="•"/>
              <a:defRPr/>
            </a:pPr>
            <a:r>
              <a:rPr lang="en-US" sz="2000" b="1" dirty="0">
                <a:solidFill>
                  <a:srgbClr val="FF0000"/>
                </a:solidFill>
              </a:rPr>
              <a:t>Satellite-like sample </a:t>
            </a:r>
          </a:p>
          <a:p>
            <a:pPr marL="800100" lvl="1" indent="-342900">
              <a:buFont typeface="Arial"/>
              <a:buChar char="•"/>
              <a:defRPr/>
            </a:pPr>
            <a:r>
              <a:rPr lang="en-US" sz="2000" b="1" dirty="0">
                <a:solidFill>
                  <a:srgbClr val="FF0000"/>
                </a:solidFill>
              </a:rPr>
              <a:t>In time</a:t>
            </a:r>
          </a:p>
          <a:p>
            <a:pPr marL="800100" lvl="1" indent="-342900">
              <a:buFont typeface="Arial"/>
              <a:buChar char="•"/>
              <a:defRPr/>
            </a:pPr>
            <a:r>
              <a:rPr lang="en-US" sz="2000" b="1" dirty="0">
                <a:solidFill>
                  <a:srgbClr val="FF0000"/>
                </a:solidFill>
              </a:rPr>
              <a:t>By instrument</a:t>
            </a:r>
          </a:p>
        </p:txBody>
      </p:sp>
      <p:cxnSp>
        <p:nvCxnSpPr>
          <p:cNvPr id="17" name="Straight Arrow Connector 16"/>
          <p:cNvCxnSpPr/>
          <p:nvPr/>
        </p:nvCxnSpPr>
        <p:spPr>
          <a:xfrm flipH="1" flipV="1">
            <a:off x="2892425" y="4932363"/>
            <a:ext cx="2898775" cy="106203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H="1">
            <a:off x="2767013" y="6022975"/>
            <a:ext cx="3008312" cy="635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2" name="Oval 21"/>
          <p:cNvSpPr/>
          <p:nvPr/>
        </p:nvSpPr>
        <p:spPr>
          <a:xfrm>
            <a:off x="2495550" y="3038475"/>
            <a:ext cx="3005138" cy="447675"/>
          </a:xfrm>
          <a:prstGeom prst="ellipse">
            <a:avLst/>
          </a:prstGeom>
          <a:noFill/>
          <a:ln w="57150" cmpd="sng"/>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 name="TextBox 22"/>
          <p:cNvSpPr txBox="1"/>
          <p:nvPr/>
        </p:nvSpPr>
        <p:spPr>
          <a:xfrm>
            <a:off x="6524625" y="3857625"/>
            <a:ext cx="2619375" cy="523875"/>
          </a:xfrm>
          <a:prstGeom prst="rect">
            <a:avLst/>
          </a:prstGeom>
          <a:solidFill>
            <a:schemeClr val="bg1">
              <a:lumMod val="95000"/>
            </a:schemeClr>
          </a:solidFill>
        </p:spPr>
        <p:txBody>
          <a:bodyPr>
            <a:spAutoFit/>
          </a:bodyPr>
          <a:lstStyle/>
          <a:p>
            <a:pPr marL="800100" lvl="1" indent="-342900">
              <a:buFont typeface="Arial"/>
              <a:buChar char="•"/>
              <a:defRPr/>
            </a:pPr>
            <a:r>
              <a:rPr lang="en-US" sz="2000" b="1" dirty="0"/>
              <a:t>Better??</a:t>
            </a:r>
          </a:p>
          <a:p>
            <a:pPr marL="800100" lvl="1" indent="-342900">
              <a:buFont typeface="Arial"/>
              <a:buChar char="•"/>
              <a:defRPr/>
            </a:pPr>
            <a:endParaRPr lang="en-US" sz="800" b="1" dirty="0"/>
          </a:p>
        </p:txBody>
      </p:sp>
      <p:sp>
        <p:nvSpPr>
          <p:cNvPr id="24" name="Freeform 23"/>
          <p:cNvSpPr/>
          <p:nvPr/>
        </p:nvSpPr>
        <p:spPr>
          <a:xfrm>
            <a:off x="3203575" y="4164013"/>
            <a:ext cx="3835400" cy="681037"/>
          </a:xfrm>
          <a:custGeom>
            <a:avLst/>
            <a:gdLst>
              <a:gd name="connsiteX0" fmla="*/ 0 w 3767774"/>
              <a:gd name="connsiteY0" fmla="*/ 8411 h 361675"/>
              <a:gd name="connsiteX1" fmla="*/ 790560 w 3767774"/>
              <a:gd name="connsiteY1" fmla="*/ 361667 h 361675"/>
              <a:gd name="connsiteX2" fmla="*/ 3767774 w 3767774"/>
              <a:gd name="connsiteY2" fmla="*/ 0 h 361675"/>
            </a:gdLst>
            <a:ahLst/>
            <a:cxnLst>
              <a:cxn ang="0">
                <a:pos x="connsiteX0" y="connsiteY0"/>
              </a:cxn>
              <a:cxn ang="0">
                <a:pos x="connsiteX1" y="connsiteY1"/>
              </a:cxn>
              <a:cxn ang="0">
                <a:pos x="connsiteX2" y="connsiteY2"/>
              </a:cxn>
            </a:cxnLst>
            <a:rect l="l" t="t" r="r" b="b"/>
            <a:pathLst>
              <a:path w="3767774" h="361675">
                <a:moveTo>
                  <a:pt x="0" y="8411"/>
                </a:moveTo>
                <a:cubicBezTo>
                  <a:pt x="81299" y="185740"/>
                  <a:pt x="162598" y="363069"/>
                  <a:pt x="790560" y="361667"/>
                </a:cubicBezTo>
                <a:cubicBezTo>
                  <a:pt x="1418522" y="360265"/>
                  <a:pt x="3767774" y="0"/>
                  <a:pt x="3767774" y="0"/>
                </a:cubicBezTo>
              </a:path>
            </a:pathLst>
          </a:custGeom>
          <a:ln w="28575" cmpd="sng">
            <a:headEnd type="none"/>
            <a:tailEnd type="triangle" w="lg" len="lg"/>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5" name="Freeform 24"/>
          <p:cNvSpPr/>
          <p:nvPr/>
        </p:nvSpPr>
        <p:spPr>
          <a:xfrm>
            <a:off x="7096125" y="1144588"/>
            <a:ext cx="909638" cy="2794000"/>
          </a:xfrm>
          <a:custGeom>
            <a:avLst/>
            <a:gdLst>
              <a:gd name="connsiteX0" fmla="*/ 0 w 909718"/>
              <a:gd name="connsiteY0" fmla="*/ 38772 h 2793127"/>
              <a:gd name="connsiteX1" fmla="*/ 909573 w 909718"/>
              <a:gd name="connsiteY1" fmla="*/ 381994 h 2793127"/>
              <a:gd name="connsiteX2" fmla="*/ 77227 w 909718"/>
              <a:gd name="connsiteY2" fmla="*/ 2793127 h 2793127"/>
            </a:gdLst>
            <a:ahLst/>
            <a:cxnLst>
              <a:cxn ang="0">
                <a:pos x="connsiteX0" y="connsiteY0"/>
              </a:cxn>
              <a:cxn ang="0">
                <a:pos x="connsiteX1" y="connsiteY1"/>
              </a:cxn>
              <a:cxn ang="0">
                <a:pos x="connsiteX2" y="connsiteY2"/>
              </a:cxn>
            </a:cxnLst>
            <a:rect l="l" t="t" r="r" b="b"/>
            <a:pathLst>
              <a:path w="909718" h="2793127">
                <a:moveTo>
                  <a:pt x="0" y="38772"/>
                </a:moveTo>
                <a:cubicBezTo>
                  <a:pt x="448351" y="-19147"/>
                  <a:pt x="896702" y="-77065"/>
                  <a:pt x="909573" y="381994"/>
                </a:cubicBezTo>
                <a:cubicBezTo>
                  <a:pt x="922444" y="841053"/>
                  <a:pt x="77227" y="2793127"/>
                  <a:pt x="77227" y="2793127"/>
                </a:cubicBezTo>
              </a:path>
            </a:pathLst>
          </a:custGeom>
          <a:ln w="28575" cmpd="sng">
            <a:solidFill>
              <a:srgbClr val="00CC99"/>
            </a:solidFill>
            <a:headEnd type="none"/>
            <a:tailEnd type="triangle" w="lg" len="lg"/>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73500" y="0"/>
            <a:ext cx="5270500" cy="372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4"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019425"/>
            <a:ext cx="539750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p:cNvCxnSpPr/>
          <p:nvPr/>
        </p:nvCxnSpPr>
        <p:spPr>
          <a:xfrm>
            <a:off x="2400300" y="1868488"/>
            <a:ext cx="1146175" cy="2246312"/>
          </a:xfrm>
          <a:prstGeom prst="straightConnector1">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33796" name="TextBox 11"/>
          <p:cNvSpPr txBox="1">
            <a:spLocks noChangeArrowheads="1"/>
          </p:cNvSpPr>
          <p:nvPr/>
        </p:nvSpPr>
        <p:spPr bwMode="auto">
          <a:xfrm>
            <a:off x="1746250" y="1462088"/>
            <a:ext cx="1216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solidFill>
                  <a:srgbClr val="0000FF"/>
                </a:solidFill>
              </a:rPr>
              <a:t>DRY AIR</a:t>
            </a:r>
          </a:p>
        </p:txBody>
      </p:sp>
      <p:sp>
        <p:nvSpPr>
          <p:cNvPr id="33797" name="TextBox 12"/>
          <p:cNvSpPr txBox="1">
            <a:spLocks noChangeArrowheads="1"/>
          </p:cNvSpPr>
          <p:nvPr/>
        </p:nvSpPr>
        <p:spPr bwMode="auto">
          <a:xfrm>
            <a:off x="439738" y="2027238"/>
            <a:ext cx="15001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solidFill>
                  <a:srgbClr val="FF0000"/>
                </a:solidFill>
              </a:rPr>
              <a:t>MOIST AIR</a:t>
            </a:r>
          </a:p>
        </p:txBody>
      </p:sp>
      <p:cxnSp>
        <p:nvCxnSpPr>
          <p:cNvPr id="8" name="Straight Arrow Connector 7"/>
          <p:cNvCxnSpPr>
            <a:stCxn id="33797" idx="2"/>
          </p:cNvCxnSpPr>
          <p:nvPr/>
        </p:nvCxnSpPr>
        <p:spPr>
          <a:xfrm>
            <a:off x="1190625" y="2427288"/>
            <a:ext cx="495300" cy="219551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3799" name="TextBox 8"/>
          <p:cNvSpPr txBox="1">
            <a:spLocks noChangeArrowheads="1"/>
          </p:cNvSpPr>
          <p:nvPr/>
        </p:nvSpPr>
        <p:spPr bwMode="auto">
          <a:xfrm>
            <a:off x="5956300" y="133350"/>
            <a:ext cx="19939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1800" b="1">
                <a:solidFill>
                  <a:srgbClr val="FFFF00"/>
                </a:solidFill>
              </a:rPr>
              <a:t>OBSERVATIONS</a:t>
            </a:r>
          </a:p>
        </p:txBody>
      </p:sp>
      <p:sp>
        <p:nvSpPr>
          <p:cNvPr id="33800" name="TextBox 7"/>
          <p:cNvSpPr txBox="1">
            <a:spLocks noChangeArrowheads="1"/>
          </p:cNvSpPr>
          <p:nvPr/>
        </p:nvSpPr>
        <p:spPr bwMode="auto">
          <a:xfrm>
            <a:off x="2216150" y="3048000"/>
            <a:ext cx="3160713" cy="36988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algn="r" eaLnBrk="1" hangingPunct="1"/>
            <a:r>
              <a:rPr lang="en-US" sz="1800" b="1">
                <a:solidFill>
                  <a:srgbClr val="FFFF00"/>
                </a:solidFill>
              </a:rPr>
              <a:t>GFS MODEL – NEOS3</a:t>
            </a:r>
          </a:p>
        </p:txBody>
      </p:sp>
      <p:sp>
        <p:nvSpPr>
          <p:cNvPr id="13" name="Left-Up Arrow 12"/>
          <p:cNvSpPr/>
          <p:nvPr/>
        </p:nvSpPr>
        <p:spPr>
          <a:xfrm>
            <a:off x="5507038" y="3770313"/>
            <a:ext cx="704850" cy="657225"/>
          </a:xfrm>
          <a:prstGeom prst="leftUp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 name="Oval 13"/>
          <p:cNvSpPr/>
          <p:nvPr/>
        </p:nvSpPr>
        <p:spPr>
          <a:xfrm>
            <a:off x="2601913" y="3038475"/>
            <a:ext cx="3003550" cy="447675"/>
          </a:xfrm>
          <a:prstGeom prst="ellipse">
            <a:avLst/>
          </a:prstGeom>
          <a:noFill/>
          <a:ln w="57150" cmpd="sng"/>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 name="TextBox 11"/>
          <p:cNvSpPr txBox="1"/>
          <p:nvPr/>
        </p:nvSpPr>
        <p:spPr>
          <a:xfrm>
            <a:off x="0" y="0"/>
            <a:ext cx="3836988" cy="1323975"/>
          </a:xfrm>
          <a:prstGeom prst="rect">
            <a:avLst/>
          </a:prstGeom>
          <a:solidFill>
            <a:schemeClr val="bg1">
              <a:lumMod val="95000"/>
            </a:schemeClr>
          </a:solidFill>
        </p:spPr>
        <p:txBody>
          <a:bodyPr>
            <a:spAutoFit/>
          </a:bodyPr>
          <a:lstStyle/>
          <a:p>
            <a:pPr marL="342900" indent="-342900">
              <a:buFont typeface="Arial"/>
              <a:buChar char="•"/>
              <a:defRPr/>
            </a:pPr>
            <a:r>
              <a:rPr lang="en-US" sz="2000" b="1" dirty="0"/>
              <a:t>Use </a:t>
            </a:r>
            <a:r>
              <a:rPr lang="en-US" sz="2000" b="1" dirty="0">
                <a:solidFill>
                  <a:srgbClr val="2D2DB9"/>
                </a:solidFill>
              </a:rPr>
              <a:t>different MODEL</a:t>
            </a:r>
          </a:p>
          <a:p>
            <a:pPr marL="342900" indent="-342900">
              <a:buFont typeface="Arial"/>
              <a:buChar char="•"/>
              <a:defRPr/>
            </a:pPr>
            <a:r>
              <a:rPr lang="en-US" sz="2000" b="1" dirty="0">
                <a:solidFill>
                  <a:srgbClr val="FF0000"/>
                </a:solidFill>
              </a:rPr>
              <a:t>Satellite-like sample </a:t>
            </a:r>
          </a:p>
          <a:p>
            <a:pPr marL="800100" lvl="1" indent="-342900">
              <a:buFont typeface="Arial"/>
              <a:buChar char="•"/>
              <a:defRPr/>
            </a:pPr>
            <a:r>
              <a:rPr lang="en-US" sz="2000" b="1" dirty="0">
                <a:solidFill>
                  <a:srgbClr val="FF0000"/>
                </a:solidFill>
              </a:rPr>
              <a:t>In time</a:t>
            </a:r>
          </a:p>
          <a:p>
            <a:pPr marL="800100" lvl="1" indent="-342900">
              <a:buFont typeface="Arial"/>
              <a:buChar char="•"/>
              <a:defRPr/>
            </a:pPr>
            <a:r>
              <a:rPr lang="en-US" sz="2000" b="1" dirty="0">
                <a:solidFill>
                  <a:srgbClr val="FF0000"/>
                </a:solidFill>
              </a:rPr>
              <a:t>By instrument</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26"/>
          <p:cNvSpPr>
            <a:spLocks noChangeArrowheads="1"/>
          </p:cNvSpPr>
          <p:nvPr/>
        </p:nvSpPr>
        <p:spPr bwMode="auto">
          <a:xfrm>
            <a:off x="58738" y="-20638"/>
            <a:ext cx="9085262" cy="584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742950" lvl="1" indent="-285750">
              <a:buFontTx/>
              <a:buChar char="-"/>
            </a:pPr>
            <a:r>
              <a:rPr lang="en-US" sz="2400" b="1">
                <a:solidFill>
                  <a:srgbClr val="000090"/>
                </a:solidFill>
                <a:latin typeface="Calibri" charset="0"/>
                <a:cs typeface="Calibri" charset="0"/>
              </a:rPr>
              <a:t>The Rain Indicator – </a:t>
            </a:r>
            <a:r>
              <a:rPr lang="en-US" sz="2000" b="1">
                <a:solidFill>
                  <a:srgbClr val="000090"/>
                </a:solidFill>
                <a:latin typeface="Calibri" charset="0"/>
                <a:cs typeface="Calibri" charset="0"/>
              </a:rPr>
              <a:t>a multi-channel depiction of the storm structure</a:t>
            </a:r>
          </a:p>
          <a:p>
            <a:pPr marL="742950" lvl="1" indent="-285750">
              <a:buFontTx/>
              <a:buChar char="-"/>
            </a:pPr>
            <a:endParaRPr lang="en-US" sz="800" b="1">
              <a:solidFill>
                <a:srgbClr val="6D358B"/>
              </a:solidFill>
              <a:latin typeface="Calibri" charset="0"/>
              <a:cs typeface="Calibri" charset="0"/>
            </a:endParaRPr>
          </a:p>
        </p:txBody>
      </p:sp>
      <p:pic>
        <p:nvPicPr>
          <p:cNvPr id="78850" name="Picture 5" descr="Earl_20100831_061938AMSRE_AQUA-1_RI.png"/>
          <p:cNvPicPr>
            <a:picLocks noGrp="1" noChangeAspect="1"/>
          </p:cNvPicPr>
          <p:nvPr isPhoto="1"/>
        </p:nvPicPr>
        <p:blipFill>
          <a:blip r:embed="rId2">
            <a:extLst>
              <a:ext uri="{28A0092B-C50C-407E-A947-70E740481C1C}">
                <a14:useLocalDpi xmlns:a14="http://schemas.microsoft.com/office/drawing/2010/main" val="0"/>
              </a:ext>
            </a:extLst>
          </a:blip>
          <a:srcRect/>
          <a:stretch>
            <a:fillRect/>
          </a:stretch>
        </p:blipFill>
        <p:spPr bwMode="auto">
          <a:xfrm>
            <a:off x="58738" y="1411288"/>
            <a:ext cx="6362700" cy="530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p:nvSpPr>
        <p:spPr>
          <a:xfrm>
            <a:off x="688975" y="463550"/>
            <a:ext cx="8332788" cy="769938"/>
          </a:xfrm>
          <a:prstGeom prst="rect">
            <a:avLst/>
          </a:prstGeom>
          <a:solidFill>
            <a:schemeClr val="bg1">
              <a:lumMod val="95000"/>
            </a:schemeClr>
          </a:solidFill>
          <a:ln>
            <a:solidFill>
              <a:srgbClr val="000090"/>
            </a:solidFill>
          </a:ln>
        </p:spPr>
        <p:txBody>
          <a:bodyPr>
            <a:spAutoFit/>
          </a:bodyPr>
          <a:lstStyle/>
          <a:p>
            <a:pPr>
              <a:defRPr/>
            </a:pPr>
            <a:r>
              <a:rPr lang="en-US" sz="1600" b="1" i="1" dirty="0">
                <a:solidFill>
                  <a:srgbClr val="000090"/>
                </a:solidFill>
                <a:latin typeface="+mj-lt"/>
              </a:rPr>
              <a:t>Hristova-Veleva et al., 2013</a:t>
            </a:r>
            <a:r>
              <a:rPr lang="en-US" sz="1600" i="1" dirty="0">
                <a:solidFill>
                  <a:srgbClr val="000090"/>
                </a:solidFill>
                <a:latin typeface="+mj-lt"/>
              </a:rPr>
              <a:t>: </a:t>
            </a:r>
            <a:r>
              <a:rPr lang="en-US" sz="1400" i="1" dirty="0">
                <a:solidFill>
                  <a:srgbClr val="000090"/>
                </a:solidFill>
                <a:latin typeface="+mj-lt"/>
              </a:rPr>
              <a:t>“Revealing the Winds Under the Rain. Part I. Passive Microwave Rain Retrievals Using a New, Observations-Based, Parameterization of Sub-Satellite Rain Variability and Intensity: Algorithm Description”, </a:t>
            </a:r>
            <a:r>
              <a:rPr lang="en-US" sz="1400" b="1" i="1" dirty="0">
                <a:solidFill>
                  <a:srgbClr val="000090"/>
                </a:solidFill>
                <a:latin typeface="+mj-lt"/>
                <a:cs typeface="Calibri" charset="0"/>
              </a:rPr>
              <a:t>2013, JAMC</a:t>
            </a:r>
            <a:r>
              <a:rPr lang="en-US" sz="1400" i="1" dirty="0">
                <a:solidFill>
                  <a:srgbClr val="000090"/>
                </a:solidFill>
                <a:latin typeface="+mj-lt"/>
              </a:rPr>
              <a:t> </a:t>
            </a:r>
            <a:r>
              <a:rPr lang="en-US" sz="1400" b="1" i="1" dirty="0">
                <a:solidFill>
                  <a:srgbClr val="000090"/>
                </a:solidFill>
                <a:latin typeface="+mj-lt"/>
              </a:rPr>
              <a:t>52</a:t>
            </a:r>
            <a:r>
              <a:rPr lang="en-US" sz="1400" i="1" dirty="0">
                <a:solidFill>
                  <a:srgbClr val="000090"/>
                </a:solidFill>
                <a:latin typeface="+mj-lt"/>
              </a:rPr>
              <a:t>, </a:t>
            </a:r>
            <a:r>
              <a:rPr lang="en-US" sz="1400" b="1" i="1" dirty="0">
                <a:solidFill>
                  <a:srgbClr val="000090"/>
                </a:solidFill>
                <a:latin typeface="+mj-lt"/>
              </a:rPr>
              <a:t>2828–2848</a:t>
            </a:r>
            <a:endParaRPr lang="en-US" sz="1400" b="1" i="1" dirty="0">
              <a:solidFill>
                <a:srgbClr val="000090"/>
              </a:solidFill>
              <a:latin typeface="+mj-lt"/>
              <a:cs typeface="Calibri" charset="0"/>
            </a:endParaRPr>
          </a:p>
        </p:txBody>
      </p:sp>
      <p:sp>
        <p:nvSpPr>
          <p:cNvPr id="9" name="Rectangle 3"/>
          <p:cNvSpPr txBox="1">
            <a:spLocks noChangeArrowheads="1"/>
          </p:cNvSpPr>
          <p:nvPr/>
        </p:nvSpPr>
        <p:spPr>
          <a:xfrm>
            <a:off x="6421438" y="1411288"/>
            <a:ext cx="2722562" cy="4916487"/>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5000"/>
              </a:lnSpc>
              <a:buFont typeface="Arial"/>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sz="1800" b="1" dirty="0" smtClean="0">
                <a:solidFill>
                  <a:srgbClr val="000090"/>
                </a:solidFill>
                <a:latin typeface="Calibri"/>
                <a:cs typeface="Calibri"/>
              </a:rPr>
              <a:t>Advantages of Using the Rain Indicator over single passive microwave channels</a:t>
            </a:r>
          </a:p>
          <a:p>
            <a:pPr>
              <a:defRPr/>
            </a:pPr>
            <a:r>
              <a:rPr lang="en-US" sz="1800" dirty="0">
                <a:latin typeface="Calibri"/>
                <a:cs typeface="Calibri"/>
              </a:rPr>
              <a:t>combines </a:t>
            </a:r>
            <a:r>
              <a:rPr lang="en-US" sz="1800" dirty="0" smtClean="0">
                <a:latin typeface="Calibri"/>
                <a:cs typeface="Calibri"/>
              </a:rPr>
              <a:t>the emission </a:t>
            </a:r>
            <a:r>
              <a:rPr lang="en-US" sz="1800" dirty="0">
                <a:latin typeface="Calibri"/>
                <a:cs typeface="Calibri"/>
              </a:rPr>
              <a:t>and scattering signals from the </a:t>
            </a:r>
            <a:r>
              <a:rPr lang="en-US" sz="1800" b="1" dirty="0">
                <a:solidFill>
                  <a:srgbClr val="FF0000"/>
                </a:solidFill>
                <a:latin typeface="Calibri"/>
                <a:cs typeface="Calibri"/>
              </a:rPr>
              <a:t>multi-channel information </a:t>
            </a:r>
            <a:r>
              <a:rPr lang="en-US" sz="1800" b="1" dirty="0">
                <a:latin typeface="Calibri"/>
                <a:cs typeface="Calibri"/>
              </a:rPr>
              <a:t>to present </a:t>
            </a:r>
            <a:r>
              <a:rPr lang="en-US" sz="1800" b="1" dirty="0">
                <a:solidFill>
                  <a:srgbClr val="FF0000"/>
                </a:solidFill>
                <a:latin typeface="Calibri"/>
                <a:cs typeface="Calibri"/>
              </a:rPr>
              <a:t>a </a:t>
            </a:r>
            <a:r>
              <a:rPr lang="en-US" sz="1800" b="1" dirty="0" smtClean="0">
                <a:solidFill>
                  <a:srgbClr val="FF0000"/>
                </a:solidFill>
                <a:latin typeface="Calibri"/>
                <a:cs typeface="Calibri"/>
              </a:rPr>
              <a:t>cohesive depiction </a:t>
            </a:r>
            <a:r>
              <a:rPr lang="en-US" sz="1800" b="1" dirty="0">
                <a:solidFill>
                  <a:srgbClr val="FF0000"/>
                </a:solidFill>
                <a:latin typeface="Calibri"/>
                <a:cs typeface="Calibri"/>
              </a:rPr>
              <a:t>of the rain and the </a:t>
            </a:r>
            <a:r>
              <a:rPr lang="en-US" sz="1800" b="1" dirty="0" err="1">
                <a:solidFill>
                  <a:srgbClr val="FF0000"/>
                </a:solidFill>
                <a:latin typeface="Calibri"/>
                <a:cs typeface="Calibri"/>
              </a:rPr>
              <a:t>graupel</a:t>
            </a:r>
            <a:r>
              <a:rPr lang="en-US" sz="1800" b="1" dirty="0">
                <a:solidFill>
                  <a:srgbClr val="FF0000"/>
                </a:solidFill>
                <a:latin typeface="Calibri"/>
                <a:cs typeface="Calibri"/>
              </a:rPr>
              <a:t> </a:t>
            </a:r>
            <a:r>
              <a:rPr lang="en-US" sz="1800" b="1" dirty="0" smtClean="0">
                <a:solidFill>
                  <a:srgbClr val="FF0000"/>
                </a:solidFill>
                <a:latin typeface="Calibri"/>
                <a:cs typeface="Calibri"/>
              </a:rPr>
              <a:t>above</a:t>
            </a:r>
            <a:r>
              <a:rPr lang="en-US" sz="1800" dirty="0" smtClean="0">
                <a:latin typeface="Calibri"/>
                <a:cs typeface="Calibri"/>
              </a:rPr>
              <a:t>, covering the precipitation spectrum</a:t>
            </a:r>
          </a:p>
          <a:p>
            <a:pPr>
              <a:defRPr/>
            </a:pPr>
            <a:r>
              <a:rPr lang="en-US" sz="1800" dirty="0" smtClean="0">
                <a:latin typeface="Calibri"/>
                <a:cs typeface="Calibri"/>
              </a:rPr>
              <a:t>Uses polarization difference. Hence, it is </a:t>
            </a:r>
            <a:r>
              <a:rPr lang="en-US" sz="1800" b="1" dirty="0" smtClean="0">
                <a:solidFill>
                  <a:srgbClr val="FF0000"/>
                </a:solidFill>
                <a:latin typeface="Calibri"/>
                <a:cs typeface="Calibri"/>
              </a:rPr>
              <a:t>less affected by calibration accuracy</a:t>
            </a:r>
            <a:r>
              <a:rPr lang="en-US" sz="1800" dirty="0" smtClean="0">
                <a:latin typeface="Calibri"/>
                <a:cs typeface="Calibri"/>
              </a:rPr>
              <a:t>. </a:t>
            </a:r>
          </a:p>
          <a:p>
            <a:pPr>
              <a:defRPr/>
            </a:pPr>
            <a:endParaRPr lang="en-GB" sz="1800" dirty="0">
              <a:latin typeface="Calibri"/>
              <a:cs typeface="Calibri"/>
            </a:endParaRPr>
          </a:p>
        </p:txBody>
      </p:sp>
      <p:sp>
        <p:nvSpPr>
          <p:cNvPr id="78853" name="TextBox 2"/>
          <p:cNvSpPr txBox="1">
            <a:spLocks noChangeArrowheads="1"/>
          </p:cNvSpPr>
          <p:nvPr/>
        </p:nvSpPr>
        <p:spPr bwMode="auto">
          <a:xfrm>
            <a:off x="3830638" y="1836738"/>
            <a:ext cx="14446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400" b="1"/>
              <a:t>Earl, 2010</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1"/>
          <p:cNvSpPr>
            <a:spLocks noGrp="1"/>
          </p:cNvSpPr>
          <p:nvPr>
            <p:ph type="title"/>
          </p:nvPr>
        </p:nvSpPr>
        <p:spPr bwMode="auto">
          <a:xfrm>
            <a:off x="649288" y="122238"/>
            <a:ext cx="8229600" cy="5667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solidFill>
                  <a:srgbClr val="000090"/>
                </a:solidFill>
                <a:latin typeface="Geneva" charset="0"/>
                <a:ea typeface="ＭＳ Ｐゴシック" charset="0"/>
                <a:cs typeface="ＭＳ Ｐゴシック" charset="0"/>
              </a:rPr>
              <a:t>The 12-year Global Data Archive</a:t>
            </a:r>
          </a:p>
        </p:txBody>
      </p:sp>
      <p:sp>
        <p:nvSpPr>
          <p:cNvPr id="4" name="Content Placeholder 2"/>
          <p:cNvSpPr txBox="1">
            <a:spLocks/>
          </p:cNvSpPr>
          <p:nvPr/>
        </p:nvSpPr>
        <p:spPr>
          <a:xfrm>
            <a:off x="-101600" y="960438"/>
            <a:ext cx="9232900" cy="5462587"/>
          </a:xfrm>
          <a:prstGeom prst="rect">
            <a:avLst/>
          </a:prstGeom>
        </p:spPr>
        <p:txBody>
          <a:bodyPr>
            <a:normAutofit fontScale="8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defRPr/>
            </a:pPr>
            <a:r>
              <a:rPr lang="en-US" sz="2600" b="1" dirty="0">
                <a:solidFill>
                  <a:srgbClr val="000090"/>
                </a:solidFill>
              </a:rPr>
              <a:t>A </a:t>
            </a:r>
            <a:r>
              <a:rPr lang="en-US" sz="2600" b="1" dirty="0" smtClean="0">
                <a:solidFill>
                  <a:srgbClr val="000090"/>
                </a:solidFill>
              </a:rPr>
              <a:t>wide </a:t>
            </a:r>
            <a:r>
              <a:rPr lang="en-US" sz="2600" b="1" dirty="0">
                <a:solidFill>
                  <a:srgbClr val="000090"/>
                </a:solidFill>
              </a:rPr>
              <a:t>variety of data </a:t>
            </a:r>
            <a:r>
              <a:rPr lang="en-US" sz="2600" b="1" dirty="0" smtClean="0">
                <a:solidFill>
                  <a:srgbClr val="000090"/>
                </a:solidFill>
              </a:rPr>
              <a:t>types </a:t>
            </a:r>
          </a:p>
          <a:p>
            <a:pPr lvl="1">
              <a:defRPr/>
            </a:pPr>
            <a:r>
              <a:rPr lang="en-US" sz="2600" b="1" dirty="0" smtClean="0">
                <a:solidFill>
                  <a:srgbClr val="FF0000"/>
                </a:solidFill>
              </a:rPr>
              <a:t>Organized </a:t>
            </a:r>
            <a:r>
              <a:rPr lang="en-US" sz="2600" b="1" dirty="0">
                <a:solidFill>
                  <a:srgbClr val="FF0000"/>
                </a:solidFill>
              </a:rPr>
              <a:t>by year, basin, storm </a:t>
            </a:r>
            <a:r>
              <a:rPr lang="en-US" sz="2600" b="1" dirty="0" smtClean="0">
                <a:solidFill>
                  <a:srgbClr val="FF0000"/>
                </a:solidFill>
              </a:rPr>
              <a:t>- no </a:t>
            </a:r>
            <a:r>
              <a:rPr lang="en-US" sz="2600" b="1" dirty="0">
                <a:solidFill>
                  <a:srgbClr val="FF0000"/>
                </a:solidFill>
              </a:rPr>
              <a:t>need to </a:t>
            </a:r>
            <a:r>
              <a:rPr lang="en-US" sz="2600" b="1" dirty="0" smtClean="0">
                <a:solidFill>
                  <a:srgbClr val="FF0000"/>
                </a:solidFill>
              </a:rPr>
              <a:t>search!</a:t>
            </a:r>
            <a:endParaRPr lang="en-US" sz="2600" b="1" dirty="0">
              <a:solidFill>
                <a:schemeClr val="accent1">
                  <a:lumMod val="50000"/>
                </a:schemeClr>
              </a:solidFill>
            </a:endParaRPr>
          </a:p>
          <a:p>
            <a:pPr lvl="1">
              <a:defRPr/>
            </a:pPr>
            <a:r>
              <a:rPr lang="en-US" sz="2600" b="1" dirty="0">
                <a:solidFill>
                  <a:srgbClr val="FF0000"/>
                </a:solidFill>
              </a:rPr>
              <a:t>DATA and </a:t>
            </a:r>
            <a:r>
              <a:rPr lang="en-US" sz="2600" b="1" dirty="0" smtClean="0">
                <a:solidFill>
                  <a:srgbClr val="FF0000"/>
                </a:solidFill>
              </a:rPr>
              <a:t>imagery</a:t>
            </a:r>
          </a:p>
          <a:p>
            <a:pPr lvl="1">
              <a:defRPr/>
            </a:pPr>
            <a:r>
              <a:rPr lang="en-US" sz="2600" b="1" dirty="0">
                <a:solidFill>
                  <a:srgbClr val="FF0000"/>
                </a:solidFill>
              </a:rPr>
              <a:t>L</a:t>
            </a:r>
            <a:r>
              <a:rPr lang="en-US" sz="2600" b="1" dirty="0" smtClean="0">
                <a:solidFill>
                  <a:srgbClr val="FF0000"/>
                </a:solidFill>
              </a:rPr>
              <a:t>arge-scale and storm scale</a:t>
            </a:r>
            <a:endParaRPr lang="en-US" sz="2600" b="1" dirty="0">
              <a:solidFill>
                <a:srgbClr val="FF0000"/>
              </a:solidFill>
            </a:endParaRPr>
          </a:p>
          <a:p>
            <a:pPr lvl="2">
              <a:defRPr/>
            </a:pPr>
            <a:r>
              <a:rPr lang="en-US" b="1" dirty="0" smtClean="0">
                <a:solidFill>
                  <a:srgbClr val="FF0000"/>
                </a:solidFill>
              </a:rPr>
              <a:t>Large-scale (over the ocean basins; +2 days on either side)</a:t>
            </a:r>
          </a:p>
          <a:p>
            <a:pPr lvl="3">
              <a:defRPr/>
            </a:pPr>
            <a:r>
              <a:rPr lang="en-US" b="1" dirty="0" smtClean="0">
                <a:solidFill>
                  <a:srgbClr val="000090"/>
                </a:solidFill>
              </a:rPr>
              <a:t>SST (Sea Surface Temperature)</a:t>
            </a:r>
          </a:p>
          <a:p>
            <a:pPr lvl="3">
              <a:defRPr/>
            </a:pPr>
            <a:r>
              <a:rPr lang="en-US" b="1" dirty="0" err="1" smtClean="0">
                <a:solidFill>
                  <a:srgbClr val="000090"/>
                </a:solidFill>
              </a:rPr>
              <a:t>Scatterometer</a:t>
            </a:r>
            <a:r>
              <a:rPr lang="en-US" b="1" dirty="0" smtClean="0">
                <a:solidFill>
                  <a:srgbClr val="000090"/>
                </a:solidFill>
              </a:rPr>
              <a:t> winds (ASCAT)</a:t>
            </a:r>
          </a:p>
          <a:p>
            <a:pPr lvl="3">
              <a:defRPr/>
            </a:pPr>
            <a:r>
              <a:rPr lang="en-US" b="1" dirty="0" smtClean="0">
                <a:solidFill>
                  <a:srgbClr val="000090"/>
                </a:solidFill>
              </a:rPr>
              <a:t>TPW (Total </a:t>
            </a:r>
            <a:r>
              <a:rPr lang="en-US" b="1" dirty="0" err="1" smtClean="0">
                <a:solidFill>
                  <a:srgbClr val="000090"/>
                </a:solidFill>
              </a:rPr>
              <a:t>Precipitable</a:t>
            </a:r>
            <a:r>
              <a:rPr lang="en-US" b="1" dirty="0" smtClean="0">
                <a:solidFill>
                  <a:srgbClr val="000090"/>
                </a:solidFill>
              </a:rPr>
              <a:t> Water) from AMSU</a:t>
            </a:r>
            <a:endParaRPr lang="en-US" b="1" dirty="0">
              <a:solidFill>
                <a:srgbClr val="000090"/>
              </a:solidFill>
            </a:endParaRPr>
          </a:p>
          <a:p>
            <a:pPr lvl="3">
              <a:defRPr/>
            </a:pPr>
            <a:r>
              <a:rPr lang="en-US" b="1" dirty="0" smtClean="0">
                <a:solidFill>
                  <a:srgbClr val="000090"/>
                </a:solidFill>
              </a:rPr>
              <a:t>Thermodynamic </a:t>
            </a:r>
            <a:r>
              <a:rPr lang="en-US" b="1" dirty="0">
                <a:solidFill>
                  <a:srgbClr val="000090"/>
                </a:solidFill>
              </a:rPr>
              <a:t>atmospheric structure from </a:t>
            </a:r>
            <a:r>
              <a:rPr lang="en-US" b="1" dirty="0" smtClean="0">
                <a:solidFill>
                  <a:srgbClr val="000090"/>
                </a:solidFill>
              </a:rPr>
              <a:t>AIRS</a:t>
            </a:r>
            <a:endParaRPr lang="en-US" b="1" dirty="0">
              <a:solidFill>
                <a:srgbClr val="000090"/>
              </a:solidFill>
            </a:endParaRPr>
          </a:p>
          <a:p>
            <a:pPr lvl="2">
              <a:defRPr/>
            </a:pPr>
            <a:r>
              <a:rPr lang="en-US" b="1" dirty="0">
                <a:solidFill>
                  <a:srgbClr val="FF0000"/>
                </a:solidFill>
              </a:rPr>
              <a:t>Storm </a:t>
            </a:r>
            <a:r>
              <a:rPr lang="en-US" b="1" dirty="0" smtClean="0">
                <a:solidFill>
                  <a:srgbClr val="FF0000"/>
                </a:solidFill>
              </a:rPr>
              <a:t>scale </a:t>
            </a:r>
          </a:p>
          <a:p>
            <a:pPr lvl="3">
              <a:defRPr/>
            </a:pPr>
            <a:r>
              <a:rPr lang="en-US" b="1" dirty="0" smtClean="0">
                <a:solidFill>
                  <a:srgbClr val="FF0000"/>
                </a:solidFill>
              </a:rPr>
              <a:t>2000 x 2000km regions centered on the “Best Track” that was interpolated to the time of the satellite observation</a:t>
            </a:r>
            <a:endParaRPr lang="en-US" b="1" dirty="0" smtClean="0">
              <a:solidFill>
                <a:schemeClr val="accent1">
                  <a:lumMod val="50000"/>
                </a:schemeClr>
              </a:solidFill>
            </a:endParaRPr>
          </a:p>
          <a:p>
            <a:pPr lvl="3">
              <a:defRPr/>
            </a:pPr>
            <a:r>
              <a:rPr lang="en-US" b="1" dirty="0" smtClean="0">
                <a:solidFill>
                  <a:srgbClr val="000090"/>
                </a:solidFill>
              </a:rPr>
              <a:t>Geostationary IR</a:t>
            </a:r>
            <a:r>
              <a:rPr lang="en-US" b="1" dirty="0" smtClean="0">
                <a:solidFill>
                  <a:srgbClr val="000090"/>
                </a:solidFill>
                <a:latin typeface="Arial" charset="0"/>
                <a:cs typeface="Arial" charset="0"/>
              </a:rPr>
              <a:t>: </a:t>
            </a:r>
            <a:r>
              <a:rPr lang="en-US" b="1" dirty="0">
                <a:solidFill>
                  <a:srgbClr val="000090"/>
                </a:solidFill>
                <a:latin typeface="+mj-lt"/>
                <a:cs typeface="Arial" charset="0"/>
              </a:rPr>
              <a:t>GOES, MTSAT, FY2, </a:t>
            </a:r>
            <a:r>
              <a:rPr lang="en-US" b="1" dirty="0" err="1">
                <a:solidFill>
                  <a:srgbClr val="000090"/>
                </a:solidFill>
                <a:latin typeface="+mj-lt"/>
                <a:cs typeface="Arial" charset="0"/>
              </a:rPr>
              <a:t>Meteosat</a:t>
            </a:r>
            <a:r>
              <a:rPr lang="en-US" b="1" dirty="0">
                <a:solidFill>
                  <a:srgbClr val="000090"/>
                </a:solidFill>
                <a:latin typeface="+mj-lt"/>
                <a:cs typeface="Arial" charset="0"/>
              </a:rPr>
              <a:t>, MSG (HURSAT Version 5</a:t>
            </a:r>
            <a:r>
              <a:rPr lang="en-US" b="1" dirty="0" smtClean="0">
                <a:solidFill>
                  <a:srgbClr val="000090"/>
                </a:solidFill>
                <a:latin typeface="+mj-lt"/>
                <a:cs typeface="Arial" charset="0"/>
              </a:rPr>
              <a:t>)</a:t>
            </a:r>
            <a:endParaRPr lang="en-US" b="1" dirty="0" smtClean="0">
              <a:solidFill>
                <a:srgbClr val="000090"/>
              </a:solidFill>
            </a:endParaRPr>
          </a:p>
          <a:p>
            <a:pPr lvl="3">
              <a:defRPr/>
            </a:pPr>
            <a:r>
              <a:rPr lang="en-US" b="1" dirty="0" smtClean="0">
                <a:solidFill>
                  <a:srgbClr val="000090"/>
                </a:solidFill>
              </a:rPr>
              <a:t>Multi</a:t>
            </a:r>
            <a:r>
              <a:rPr lang="en-US" b="1" dirty="0">
                <a:solidFill>
                  <a:srgbClr val="000090"/>
                </a:solidFill>
              </a:rPr>
              <a:t>-frequency brightness temperatures from TRMM</a:t>
            </a:r>
            <a:r>
              <a:rPr lang="en-US" b="1" dirty="0" smtClean="0">
                <a:solidFill>
                  <a:srgbClr val="000090"/>
                </a:solidFill>
              </a:rPr>
              <a:t>-TMI</a:t>
            </a:r>
            <a:r>
              <a:rPr lang="en-US" b="1" dirty="0">
                <a:solidFill>
                  <a:srgbClr val="000090"/>
                </a:solidFill>
              </a:rPr>
              <a:t>, AMSR-</a:t>
            </a:r>
            <a:r>
              <a:rPr lang="en-US" b="1" dirty="0" smtClean="0">
                <a:solidFill>
                  <a:srgbClr val="000090"/>
                </a:solidFill>
              </a:rPr>
              <a:t>E, SSMI</a:t>
            </a:r>
            <a:endParaRPr lang="en-US" b="1" dirty="0">
              <a:solidFill>
                <a:srgbClr val="000090"/>
              </a:solidFill>
            </a:endParaRPr>
          </a:p>
          <a:p>
            <a:pPr lvl="3">
              <a:defRPr/>
            </a:pPr>
            <a:r>
              <a:rPr lang="en-US" b="1" dirty="0" smtClean="0">
                <a:solidFill>
                  <a:srgbClr val="000090"/>
                </a:solidFill>
              </a:rPr>
              <a:t>full </a:t>
            </a:r>
            <a:r>
              <a:rPr lang="en-US" b="1" dirty="0">
                <a:solidFill>
                  <a:srgbClr val="000090"/>
                </a:solidFill>
              </a:rPr>
              <a:t>set of radar observations from TRMM-</a:t>
            </a:r>
            <a:r>
              <a:rPr lang="en-US" b="1" dirty="0" smtClean="0">
                <a:solidFill>
                  <a:srgbClr val="000090"/>
                </a:solidFill>
              </a:rPr>
              <a:t>PR and </a:t>
            </a:r>
            <a:r>
              <a:rPr lang="en-US" b="1" dirty="0" err="1" smtClean="0">
                <a:solidFill>
                  <a:srgbClr val="000090"/>
                </a:solidFill>
              </a:rPr>
              <a:t>CloudSAT</a:t>
            </a:r>
            <a:endParaRPr lang="en-US" b="1" dirty="0">
              <a:solidFill>
                <a:srgbClr val="000090"/>
              </a:solidFill>
            </a:endParaRPr>
          </a:p>
          <a:p>
            <a:pPr lvl="3">
              <a:defRPr/>
            </a:pPr>
            <a:r>
              <a:rPr lang="en-US" b="1" dirty="0" err="1" smtClean="0">
                <a:solidFill>
                  <a:srgbClr val="000090"/>
                </a:solidFill>
              </a:rPr>
              <a:t>QuikSCAT</a:t>
            </a:r>
            <a:r>
              <a:rPr lang="en-US" b="1" dirty="0" smtClean="0">
                <a:solidFill>
                  <a:srgbClr val="000090"/>
                </a:solidFill>
              </a:rPr>
              <a:t> and OSCAT surface winds – new JPL product (Stiles et al., 2013)</a:t>
            </a:r>
          </a:p>
          <a:p>
            <a:pPr lvl="3">
              <a:defRPr/>
            </a:pPr>
            <a:r>
              <a:rPr lang="en-US" b="1" dirty="0" smtClean="0">
                <a:solidFill>
                  <a:srgbClr val="000090"/>
                </a:solidFill>
              </a:rPr>
              <a:t>MLS</a:t>
            </a:r>
            <a:r>
              <a:rPr lang="en-US" b="1" dirty="0">
                <a:solidFill>
                  <a:srgbClr val="000090"/>
                </a:solidFill>
              </a:rPr>
              <a:t>, </a:t>
            </a:r>
            <a:r>
              <a:rPr lang="en-US" b="1" dirty="0" smtClean="0">
                <a:solidFill>
                  <a:srgbClr val="000090"/>
                </a:solidFill>
              </a:rPr>
              <a:t>OMI </a:t>
            </a:r>
            <a:endParaRPr lang="en-US" b="1" dirty="0">
              <a:solidFill>
                <a:srgbClr val="000090"/>
              </a:solidFill>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7" name="Picture 1" descr="TCIS_postGRIP_page1_Rita.tif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82750" y="0"/>
            <a:ext cx="5829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0898" name="Group 5"/>
          <p:cNvGrpSpPr>
            <a:grpSpLocks/>
          </p:cNvGrpSpPr>
          <p:nvPr/>
        </p:nvGrpSpPr>
        <p:grpSpPr bwMode="auto">
          <a:xfrm>
            <a:off x="12700" y="596900"/>
            <a:ext cx="9121775" cy="6261100"/>
            <a:chOff x="12700" y="596900"/>
            <a:chExt cx="9122549" cy="6261100"/>
          </a:xfrm>
        </p:grpSpPr>
        <p:sp>
          <p:nvSpPr>
            <p:cNvPr id="3" name="Oval 2"/>
            <p:cNvSpPr/>
            <p:nvPr/>
          </p:nvSpPr>
          <p:spPr>
            <a:xfrm>
              <a:off x="3518197" y="596900"/>
              <a:ext cx="3086362" cy="393700"/>
            </a:xfrm>
            <a:prstGeom prst="ellipse">
              <a:avLst/>
            </a:prstGeom>
            <a:noFill/>
            <a:ln w="38100" cmpd="sng">
              <a:solidFill>
                <a:srgbClr val="FF0000"/>
              </a:solidFill>
              <a:prstDash val="soli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 name="Oval 3"/>
            <p:cNvSpPr/>
            <p:nvPr/>
          </p:nvSpPr>
          <p:spPr>
            <a:xfrm>
              <a:off x="1682892" y="6502400"/>
              <a:ext cx="1301860" cy="355600"/>
            </a:xfrm>
            <a:prstGeom prst="ellipse">
              <a:avLst/>
            </a:prstGeom>
            <a:noFill/>
            <a:ln w="38100" cmpd="sng">
              <a:solidFill>
                <a:srgbClr val="FF0000"/>
              </a:solidFill>
              <a:prstDash val="soli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0901" name="TextBox 4"/>
            <p:cNvSpPr txBox="1">
              <a:spLocks noChangeArrowheads="1"/>
            </p:cNvSpPr>
            <p:nvPr/>
          </p:nvSpPr>
          <p:spPr bwMode="auto">
            <a:xfrm>
              <a:off x="12700" y="2565400"/>
              <a:ext cx="171545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800" b="1">
                  <a:solidFill>
                    <a:srgbClr val="FF0000"/>
                  </a:solidFill>
                </a:rPr>
                <a:t>Download</a:t>
              </a:r>
            </a:p>
            <a:p>
              <a:pPr eaLnBrk="1" hangingPunct="1"/>
              <a:r>
                <a:rPr lang="en-US" sz="2800" b="1">
                  <a:solidFill>
                    <a:srgbClr val="FF0000"/>
                  </a:solidFill>
                </a:rPr>
                <a:t>NetCDF</a:t>
              </a:r>
            </a:p>
          </p:txBody>
        </p:sp>
        <p:cxnSp>
          <p:nvCxnSpPr>
            <p:cNvPr id="9" name="Straight Arrow Connector 8"/>
            <p:cNvCxnSpPr>
              <a:endCxn id="80901" idx="0"/>
            </p:cNvCxnSpPr>
            <p:nvPr/>
          </p:nvCxnSpPr>
          <p:spPr>
            <a:xfrm rot="10800000" flipV="1">
              <a:off x="870023" y="990600"/>
              <a:ext cx="2648175" cy="157480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rot="16200000" flipV="1">
              <a:off x="-214999" y="4604510"/>
              <a:ext cx="2982912" cy="812869"/>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a:off x="6604559" y="990600"/>
              <a:ext cx="1422521" cy="124460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endCxn id="80907" idx="1"/>
            </p:cNvCxnSpPr>
            <p:nvPr/>
          </p:nvCxnSpPr>
          <p:spPr>
            <a:xfrm flipV="1">
              <a:off x="2972051" y="5224463"/>
              <a:ext cx="4813708" cy="1328737"/>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80906" name="TextBox 15"/>
            <p:cNvSpPr txBox="1">
              <a:spLocks noChangeArrowheads="1"/>
            </p:cNvSpPr>
            <p:nvPr/>
          </p:nvSpPr>
          <p:spPr bwMode="auto">
            <a:xfrm>
              <a:off x="7658100" y="2197100"/>
              <a:ext cx="14414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solidFill>
                    <a:srgbClr val="FF0000"/>
                  </a:solidFill>
                </a:rPr>
                <a:t>At this time</a:t>
              </a:r>
            </a:p>
          </p:txBody>
        </p:sp>
        <p:sp>
          <p:nvSpPr>
            <p:cNvPr id="80907" name="TextBox 16"/>
            <p:cNvSpPr txBox="1">
              <a:spLocks noChangeArrowheads="1"/>
            </p:cNvSpPr>
            <p:nvPr/>
          </p:nvSpPr>
          <p:spPr bwMode="auto">
            <a:xfrm>
              <a:off x="7785100" y="4870390"/>
              <a:ext cx="135014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charset="0"/>
                  <a:ea typeface="ＭＳ Ｐゴシック" charset="0"/>
                  <a:cs typeface="ＭＳ Ｐゴシック" charset="0"/>
                </a:defRPr>
              </a:lvl1pPr>
              <a:lvl2pPr marL="742950" indent="-285750" eaLnBrk="0" hangingPunct="0">
                <a:defRPr sz="1000">
                  <a:solidFill>
                    <a:schemeClr val="tx1"/>
                  </a:solidFill>
                  <a:latin typeface="Arial" charset="0"/>
                  <a:ea typeface="ＭＳ Ｐゴシック" charset="0"/>
                </a:defRPr>
              </a:lvl2pPr>
              <a:lvl3pPr marL="1143000" indent="-228600" eaLnBrk="0" hangingPunct="0">
                <a:defRPr sz="1000">
                  <a:solidFill>
                    <a:schemeClr val="tx1"/>
                  </a:solidFill>
                  <a:latin typeface="Arial" charset="0"/>
                  <a:ea typeface="ＭＳ Ｐゴシック" charset="0"/>
                </a:defRPr>
              </a:lvl3pPr>
              <a:lvl4pPr marL="1600200" indent="-228600" eaLnBrk="0" hangingPunct="0">
                <a:defRPr sz="1000">
                  <a:solidFill>
                    <a:schemeClr val="tx1"/>
                  </a:solidFill>
                  <a:latin typeface="Arial" charset="0"/>
                  <a:ea typeface="ＭＳ Ｐゴシック" charset="0"/>
                </a:defRPr>
              </a:lvl4pPr>
              <a:lvl5pPr marL="2057400" indent="-228600" eaLnBrk="0" hangingPunct="0">
                <a:defRPr sz="1000">
                  <a:solidFill>
                    <a:schemeClr val="tx1"/>
                  </a:solidFill>
                  <a:latin typeface="Arial" charset="0"/>
                  <a:ea typeface="ＭＳ Ｐゴシック" charset="0"/>
                </a:defRPr>
              </a:lvl5pPr>
              <a:lvl6pPr marL="2514600" indent="-228600" eaLnBrk="0" fontAlgn="base" hangingPunct="0">
                <a:spcBef>
                  <a:spcPct val="0"/>
                </a:spcBef>
                <a:spcAft>
                  <a:spcPct val="0"/>
                </a:spcAft>
                <a:defRPr sz="1000">
                  <a:solidFill>
                    <a:schemeClr val="tx1"/>
                  </a:solidFill>
                  <a:latin typeface="Arial" charset="0"/>
                  <a:ea typeface="ＭＳ Ｐゴシック" charset="0"/>
                </a:defRPr>
              </a:lvl6pPr>
              <a:lvl7pPr marL="2971800" indent="-228600" eaLnBrk="0" fontAlgn="base" hangingPunct="0">
                <a:spcBef>
                  <a:spcPct val="0"/>
                </a:spcBef>
                <a:spcAft>
                  <a:spcPct val="0"/>
                </a:spcAft>
                <a:defRPr sz="1000">
                  <a:solidFill>
                    <a:schemeClr val="tx1"/>
                  </a:solidFill>
                  <a:latin typeface="Arial" charset="0"/>
                  <a:ea typeface="ＭＳ Ｐゴシック" charset="0"/>
                </a:defRPr>
              </a:lvl7pPr>
              <a:lvl8pPr marL="3429000" indent="-228600" eaLnBrk="0" fontAlgn="base" hangingPunct="0">
                <a:spcBef>
                  <a:spcPct val="0"/>
                </a:spcBef>
                <a:spcAft>
                  <a:spcPct val="0"/>
                </a:spcAft>
                <a:defRPr sz="1000">
                  <a:solidFill>
                    <a:schemeClr val="tx1"/>
                  </a:solidFill>
                  <a:latin typeface="Arial" charset="0"/>
                  <a:ea typeface="ＭＳ Ｐゴシック" charset="0"/>
                </a:defRPr>
              </a:lvl8pPr>
              <a:lvl9pPr marL="3886200" indent="-228600" eaLnBrk="0" fontAlgn="base" hangingPunct="0">
                <a:spcBef>
                  <a:spcPct val="0"/>
                </a:spcBef>
                <a:spcAft>
                  <a:spcPct val="0"/>
                </a:spcAft>
                <a:defRPr sz="1000">
                  <a:solidFill>
                    <a:schemeClr val="tx1"/>
                  </a:solidFill>
                  <a:latin typeface="Arial" charset="0"/>
                  <a:ea typeface="ＭＳ Ｐゴシック" charset="0"/>
                </a:defRPr>
              </a:lvl9pPr>
            </a:lstStyle>
            <a:p>
              <a:pPr eaLnBrk="1" hangingPunct="1"/>
              <a:r>
                <a:rPr lang="en-US" sz="2000" b="1">
                  <a:solidFill>
                    <a:srgbClr val="FF0000"/>
                  </a:solidFill>
                </a:rPr>
                <a:t>All data on </a:t>
              </a:r>
            </a:p>
            <a:p>
              <a:pPr eaLnBrk="1" hangingPunct="1"/>
              <a:r>
                <a:rPr lang="en-US" sz="2000" b="1">
                  <a:solidFill>
                    <a:srgbClr val="FF0000"/>
                  </a:solidFill>
                </a:rPr>
                <a:t>this day</a:t>
              </a:r>
            </a:p>
          </p:txBody>
        </p:sp>
      </p:grpSp>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Geneva"/>
        <a:ea typeface=""/>
        <a:cs typeface=""/>
      </a:majorFont>
      <a:minorFont>
        <a:latin typeface="Genev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57375</TotalTime>
  <Words>5482</Words>
  <Application>Microsoft Macintosh PowerPoint</Application>
  <PresentationFormat>On-screen Show (4:3)</PresentationFormat>
  <Paragraphs>691</Paragraphs>
  <Slides>94</Slides>
  <Notes>7</Notes>
  <HiddenSlides>0</HiddenSlides>
  <MMClips>0</MMClips>
  <ScaleCrop>false</ScaleCrop>
  <HeadingPairs>
    <vt:vector size="4" baseType="variant">
      <vt:variant>
        <vt:lpstr>Theme</vt:lpstr>
      </vt:variant>
      <vt:variant>
        <vt:i4>1</vt:i4>
      </vt:variant>
      <vt:variant>
        <vt:lpstr>Slide Titles</vt:lpstr>
      </vt:variant>
      <vt:variant>
        <vt:i4>94</vt:i4>
      </vt:variant>
    </vt:vector>
  </HeadingPairs>
  <TitlesOfParts>
    <vt:vector size="95" baseType="lpstr">
      <vt:lpstr>Default Design</vt:lpstr>
      <vt:lpstr>PowerPoint Presentation</vt:lpstr>
      <vt:lpstr>Motivation for our project  -  The critical pathways to hurricane forecast improvement </vt:lpstr>
      <vt:lpstr>PowerPoint Presentation</vt:lpstr>
      <vt:lpstr>PowerPoint Presentation</vt:lpstr>
      <vt:lpstr>The three components of our system</vt:lpstr>
      <vt:lpstr>The three components of our system</vt:lpstr>
      <vt:lpstr>PowerPoint Presentation</vt:lpstr>
      <vt:lpstr>PowerPoint Presentation</vt:lpstr>
      <vt:lpstr>The three components of our system</vt:lpstr>
      <vt:lpstr>Products</vt:lpstr>
      <vt:lpstr>PowerPoint Presentation</vt:lpstr>
      <vt:lpstr>PowerPoint Presentation</vt:lpstr>
      <vt:lpstr>Sandy (2012) - SST</vt:lpstr>
      <vt:lpstr>925mb streamlines from 12h forecast of GFS Surface wind speed from MetOp’s ASCAT</vt:lpstr>
      <vt:lpstr>Winds from ASCAT</vt:lpstr>
      <vt:lpstr>Nadine (2012) - Total Precipitable Water (TPW)</vt:lpstr>
      <vt:lpstr>Nadine (2012) - AOT</vt:lpstr>
      <vt:lpstr>TPW and AOT</vt:lpstr>
      <vt:lpstr>PowerPoint Presentation</vt:lpstr>
      <vt:lpstr>PowerPoint Presentation</vt:lpstr>
      <vt:lpstr>Hurricane Marie (2014) in Vis</vt:lpstr>
      <vt:lpstr>Hurricane Marie(2014) in Vis</vt:lpstr>
      <vt:lpstr>Hurricane Marie(2014) in microwave</vt:lpstr>
      <vt:lpstr>Hurricane Marie (2014) in IR</vt:lpstr>
      <vt:lpstr>Pay attention to the similarities and the differences</vt:lpstr>
      <vt:lpstr>A word of caution – pay attention to the time</vt:lpstr>
      <vt:lpstr>The three components of our system</vt:lpstr>
      <vt:lpstr>Driving by desire</vt:lpstr>
      <vt:lpstr>PowerPoint Presentation</vt:lpstr>
      <vt:lpstr>Storms in 3D (2010)</vt:lpstr>
      <vt:lpstr>Storms in 3D</vt:lpstr>
      <vt:lpstr>PowerPoint Presentation</vt:lpstr>
      <vt:lpstr>PowerPoint Presentation</vt:lpstr>
      <vt:lpstr>PowerPoint Presentation</vt:lpstr>
      <vt:lpstr>PowerPoint Presentation</vt:lpstr>
      <vt:lpstr>PowerPoint Presentation</vt:lpstr>
      <vt:lpstr>PowerPoint Presentation</vt:lpstr>
      <vt:lpstr>The three components of our system</vt:lpstr>
      <vt:lpstr>Motivation:  How to Evaluate the Models</vt:lpstr>
      <vt:lpstr>PowerPoint Presentation</vt:lpstr>
      <vt:lpstr>The three components of our system</vt:lpstr>
      <vt:lpstr>PowerPoint Presentation</vt:lpstr>
      <vt:lpstr>Analysis of the environment - ECMWF</vt:lpstr>
      <vt:lpstr>Analysis of the environment - GFS</vt:lpstr>
      <vt:lpstr>Analysis of the environment – Observations (AIRS)</vt:lpstr>
      <vt:lpstr>The “Slicer” – analysis of the environment</vt:lpstr>
      <vt:lpstr>The “Slicer” – analysis of the environment</vt:lpstr>
      <vt:lpstr>The “Slicer” – analysis of the environment</vt:lpstr>
      <vt:lpstr>The “Slicer” – analysis of the Storm</vt:lpstr>
      <vt:lpstr>The “Slicer” – analysis of the Storm</vt:lpstr>
      <vt:lpstr>The “Slicer” – analysis of the Storm</vt:lpstr>
      <vt:lpstr>PowerPoint Presentation</vt:lpstr>
      <vt:lpstr>PowerPoint Presentation</vt:lpstr>
      <vt:lpstr>PowerPoint Presentation</vt:lpstr>
      <vt:lpstr>PowerPoint Presentation</vt:lpstr>
      <vt:lpstr>PowerPoint Presentation</vt:lpstr>
      <vt:lpstr>PowerPoint Presentation</vt:lpstr>
      <vt:lpstr>September 14, 2014 - Edouard Geostationary IR – 01Z Multi-channel PMW Rain Index</vt:lpstr>
      <vt:lpstr>September 14, 2014 - Edouard Geostationary IR – 01Z Multi-channel PMW Rain Index</vt:lpstr>
      <vt:lpstr>September 15, 2014 - Edouard Geostationary IR – 01Z Multi-channel PMW Rain Index</vt:lpstr>
      <vt:lpstr>PowerPoint Presentation</vt:lpstr>
      <vt:lpstr>PowerPoint Presentation</vt:lpstr>
      <vt:lpstr>PowerPoint Presentation</vt:lpstr>
      <vt:lpstr>PowerPoint Presentation</vt:lpstr>
      <vt:lpstr>PowerPoint Presentation</vt:lpstr>
      <vt:lpstr>Joint Distribution (37H vs 85H) – Impact of Resolution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Motivation for developing the aggregation tool</vt:lpstr>
      <vt:lpstr>Summary</vt:lpstr>
      <vt:lpstr>What is unique about our efforts</vt:lpstr>
      <vt:lpstr>What else we can do</vt:lpstr>
      <vt:lpstr>Airborne Science: HS3 and SEAC4RS 2013-09-16; 14Z - Ingrid;   AV-1 (HAMSR), AV-6, ER2, DC8 Hurricane Ingrid</vt:lpstr>
      <vt:lpstr>Thank you !</vt:lpstr>
      <vt:lpstr>PowerPoint Presentation</vt:lpstr>
      <vt:lpstr>PowerPoint Presentation</vt:lpstr>
      <vt:lpstr>Goals of our ESTO/AIST project   . </vt:lpstr>
      <vt:lpstr>The thermodynamics from AIRS  </vt:lpstr>
      <vt:lpstr>Projecting the operational forecasts into the observational space.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12-year Global Data Archive</vt:lpstr>
      <vt:lpstr>PowerPoint Presentation</vt:lpstr>
    </vt:vector>
  </TitlesOfParts>
  <Company>Jet Propulsion Laboratory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Standard Financial Charts for Reviews</dc:title>
  <cp:lastModifiedBy>hristova</cp:lastModifiedBy>
  <cp:revision>836</cp:revision>
  <cp:lastPrinted>2007-03-13T23:06:41Z</cp:lastPrinted>
  <dcterms:created xsi:type="dcterms:W3CDTF">2013-01-28T06:30:48Z</dcterms:created>
  <dcterms:modified xsi:type="dcterms:W3CDTF">2015-05-12T13:18:11Z</dcterms:modified>
</cp:coreProperties>
</file>