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0"/>
  </p:notesMasterIdLst>
  <p:sldIdLst>
    <p:sldId id="522" r:id="rId2"/>
    <p:sldId id="548" r:id="rId3"/>
    <p:sldId id="556" r:id="rId4"/>
    <p:sldId id="557" r:id="rId5"/>
    <p:sldId id="555" r:id="rId6"/>
    <p:sldId id="549" r:id="rId7"/>
    <p:sldId id="553" r:id="rId8"/>
    <p:sldId id="55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77504" autoAdjust="0"/>
  </p:normalViewPr>
  <p:slideViewPr>
    <p:cSldViewPr showGuides="1">
      <p:cViewPr varScale="1">
        <p:scale>
          <a:sx n="93" d="100"/>
          <a:sy n="93" d="100"/>
        </p:scale>
        <p:origin x="-112" y="-7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38A60-4333-4151-AB25-11F7CD8314EB}" type="datetimeFigureOut">
              <a:rPr lang="en-US" smtClean="0"/>
              <a:t>5/12/15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63E65-AEF6-4AFB-9AF4-C349EC8F9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55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Three times greater spectral information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Four times greater spatial resolution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Five times faster coverage of high impact weather phenomena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Real-time mapping of </a:t>
            </a:r>
            <a:r>
              <a:rPr lang="en-US" sz="1200" u="sng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total</a:t>
            </a: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 lightning activity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Real-time monitoring of space weather</a:t>
            </a:r>
          </a:p>
          <a:p>
            <a:pPr marL="0" indent="0" algn="l">
              <a:buNone/>
            </a:pPr>
            <a:endParaRPr lang="en-US" sz="1200" dirty="0" smtClean="0">
              <a:effectLst>
                <a:glow rad="63500">
                  <a:srgbClr val="00FFFF">
                    <a:alpha val="26000"/>
                  </a:srgbClr>
                </a:glow>
              </a:effectLst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FFFF00"/>
                </a:solidFill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… Resulting in more timely, accurate, and actionable information leading to …</a:t>
            </a:r>
          </a:p>
          <a:p>
            <a:pPr marL="0" indent="0" algn="l">
              <a:buNone/>
            </a:pPr>
            <a:endParaRPr lang="en-US" sz="1200" dirty="0" smtClean="0">
              <a:effectLst>
                <a:glow rad="63500">
                  <a:srgbClr val="00FFFF">
                    <a:alpha val="26000"/>
                  </a:srgbClr>
                </a:glow>
              </a:effectLst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Increased thunderstorm and tornado warning lead time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Improved hurricane track and intensity forecasts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More accurate detection of wildfires and volcanic eruptions 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Improved monitoring of solar flares and coronal mass ejections</a:t>
            </a:r>
          </a:p>
          <a:p>
            <a:pPr marL="0" indent="0" algn="l">
              <a:buNone/>
            </a:pPr>
            <a:r>
              <a:rPr lang="en-US" sz="1200" dirty="0" smtClean="0">
                <a:effectLst>
                  <a:glow rad="63500">
                    <a:srgbClr val="00FFFF">
                      <a:alpha val="26000"/>
                    </a:srgbClr>
                  </a:glow>
                </a:effectLst>
              </a:rPr>
              <a:t>Improved geomagnetic storm forecasting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56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4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05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36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45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</a:p>
          <a:p>
            <a:pPr marL="228600" indent="-228600">
              <a:buAutoNum type="arabicPeriod"/>
            </a:pPr>
            <a:r>
              <a:rPr lang="en-US" dirty="0" smtClean="0"/>
              <a:t>Connects via the internet</a:t>
            </a:r>
          </a:p>
          <a:p>
            <a:pPr marL="228600" indent="-228600">
              <a:buAutoNum type="arabicPeriod"/>
            </a:pPr>
            <a:r>
              <a:rPr lang="en-US" dirty="0" smtClean="0"/>
              <a:t>Choice of Operational and Research versions of HWRF in menu?</a:t>
            </a:r>
          </a:p>
          <a:p>
            <a:pPr marL="228600" indent="-228600">
              <a:buAutoNum type="arabicPeriod"/>
            </a:pPr>
            <a:r>
              <a:rPr lang="en-US" dirty="0" smtClean="0"/>
              <a:t>What</a:t>
            </a:r>
            <a:r>
              <a:rPr lang="en-US" baseline="0" dirty="0" smtClean="0"/>
              <a:t> is the definition of NRT?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What barriers exist today for timely delivery of satellite products, model products? How does HRD, NHC access these datasets now?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38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22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63E65-AEF6-4AFB-9AF4-C349EC8F9E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27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0856" y="4648200"/>
            <a:ext cx="8534400" cy="106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6856" y="685800"/>
            <a:ext cx="9042400" cy="1828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29F38-5EC6-D140-80EF-CFE0A6945C10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F5610-794B-43F9-A0D9-AF1E5933AB5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2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921910"/>
            <a:ext cx="94488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ECF5EF8-31B4-4F78-B46E-860652303D3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6" name="Picture 2" descr="http://i.space.com/images/i/000/011/693/i02/garan-hurricane-irene-ominou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21" y="5962"/>
            <a:ext cx="12192000" cy="685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87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B839-8756-C94C-A47D-583F8BA95CC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B978-F783-4560-B5F8-459943D3045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54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A9001-4838-5A4A-AF6B-307A42C382F7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EE794-286C-43E6-A7E2-0D551E93D8D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9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26652-F626-454A-851B-0656F6A0F770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80D5D-487B-49EF-ADB5-2AA03D04BA2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3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1055-48A6-3246-B91B-18BA09128D84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C741-1BF0-41AA-9B51-622F501F52C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" name="Picture 19" descr="GOES-R_logo_v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600" y="0"/>
            <a:ext cx="152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4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DCB09A-BA5E-4AB7-91E1-C59162FD57D5}" type="datetime1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7CDD12-FE8D-4106-B4D7-32F5C435D54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8684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with 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0068"/>
            <a:ext cx="10972800" cy="52145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519" y="6487724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May 14, 2014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4400" y="6487724"/>
            <a:ext cx="52832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SENSITIVE AND PRIVILEGED:  FOR OFFICIAL USE ONLY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28364" y="6487724"/>
            <a:ext cx="2844800" cy="365125"/>
          </a:xfrm>
          <a:prstGeom prst="rect">
            <a:avLst/>
          </a:prstGeom>
        </p:spPr>
        <p:txBody>
          <a:bodyPr/>
          <a:lstStyle/>
          <a:p>
            <a:fld id="{7C81C18B-989A-4738-B9CF-989732883A38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5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06917-834C-4792-AAAF-FFE8748302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21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76401"/>
            <a:ext cx="109728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1AB6D1-6459-4441-BBE4-74E809A15251}" type="datetime1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5/12/15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B7CDD12-FE8D-4106-B4D7-32F5C435D54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0" y="274638"/>
            <a:ext cx="9448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99640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1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1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532" y="20832"/>
            <a:ext cx="8948468" cy="226948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ropical </a:t>
            </a:r>
            <a:r>
              <a:rPr lang="en-US" sz="48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yclone </a:t>
            </a:r>
            <a:r>
              <a:rPr lang="en-US" sz="4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nformation </a:t>
            </a:r>
            <a:r>
              <a:rPr lang="en-US" sz="4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ystem</a:t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i="1" dirty="0">
              <a:solidFill>
                <a:schemeClr val="bg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58178" y="2194689"/>
            <a:ext cx="8098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Demonstration and Feedback Session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725" y="6408227"/>
            <a:ext cx="1758950" cy="396205"/>
          </a:xfrm>
          <a:prstGeom prst="rect">
            <a:avLst/>
          </a:prstGeom>
        </p:spPr>
      </p:pic>
      <p:pic>
        <p:nvPicPr>
          <p:cNvPr id="34" name="Picture 33" descr="NASA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59021" y="137289"/>
            <a:ext cx="601958" cy="457200"/>
          </a:xfrm>
          <a:prstGeom prst="rect">
            <a:avLst/>
          </a:prstGeom>
        </p:spPr>
      </p:pic>
      <p:pic>
        <p:nvPicPr>
          <p:cNvPr id="35" name="Picture 34" descr="NOAA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74445" y="139225"/>
            <a:ext cx="488955" cy="4572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979" y="190074"/>
            <a:ext cx="1000658" cy="4459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4654062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Dr. Svetla </a:t>
            </a:r>
            <a:r>
              <a:rPr lang="en-US" dirty="0" err="1" smtClean="0"/>
              <a:t>Hrista-Veleva</a:t>
            </a:r>
            <a:r>
              <a:rPr lang="en-US" dirty="0"/>
              <a:t> </a:t>
            </a:r>
            <a:r>
              <a:rPr lang="en-US" dirty="0" smtClean="0"/>
              <a:t>et al.		Dave Jones, Rafael Ameller</a:t>
            </a:r>
            <a:endParaRPr lang="en-US" dirty="0"/>
          </a:p>
          <a:p>
            <a:r>
              <a:rPr lang="en-US" dirty="0" smtClean="0"/>
              <a:t>NASA Jet Propulsion Lab		</a:t>
            </a:r>
            <a:r>
              <a:rPr lang="en-US" dirty="0" err="1" smtClean="0"/>
              <a:t>StormCenter</a:t>
            </a:r>
            <a:r>
              <a:rPr lang="en-US" dirty="0" smtClean="0"/>
              <a:t> Communications</a:t>
            </a:r>
          </a:p>
          <a:p>
            <a:r>
              <a:rPr lang="en-US" dirty="0" smtClean="0"/>
              <a:t>Radar Science Group		</a:t>
            </a:r>
            <a:r>
              <a:rPr lang="en-US" dirty="0" err="1" smtClean="0"/>
              <a:t>bwtech@UMBC</a:t>
            </a:r>
            <a:r>
              <a:rPr lang="en-US" dirty="0" smtClean="0"/>
              <a:t> Research &amp; Technology Park</a:t>
            </a:r>
          </a:p>
          <a:p>
            <a:r>
              <a:rPr lang="en-US" dirty="0"/>
              <a:t>Pasadena, </a:t>
            </a:r>
            <a:r>
              <a:rPr lang="en-US" dirty="0" smtClean="0"/>
              <a:t>CA			Halethorpe, MD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20" y="663799"/>
            <a:ext cx="706375" cy="4927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675" y="6408226"/>
            <a:ext cx="521394" cy="3962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163" y="2888332"/>
            <a:ext cx="16510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7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8259"/>
            <a:ext cx="8229600" cy="851080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Purpose of this Session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711" y="1396857"/>
            <a:ext cx="10323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To engage </a:t>
            </a:r>
            <a:r>
              <a:rPr lang="en-US" sz="32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operational hurricane forecasters and researchers </a:t>
            </a: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in providing:</a:t>
            </a:r>
            <a:b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</a:br>
            <a:endParaRPr lang="en-US" sz="32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Useful input &amp; feedback </a:t>
            </a:r>
            <a:r>
              <a:rPr lang="en-US" sz="32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into the capabilities of </a:t>
            </a: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TCIS;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32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I</a:t>
            </a: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dentify </a:t>
            </a:r>
            <a:r>
              <a:rPr lang="en-US" sz="32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strengths and </a:t>
            </a: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weaknesses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Identify modifications that will better serve NHC &amp; HRD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32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This </a:t>
            </a:r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feedback session will lead to a modified TCIS that will serve the needs of the Research and Operational communities.  </a:t>
            </a:r>
          </a:p>
        </p:txBody>
      </p:sp>
      <p:pic>
        <p:nvPicPr>
          <p:cNvPr id="15" name="Picture 14" descr="NASA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59021" y="137289"/>
            <a:ext cx="601958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NOAA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74445" y="139225"/>
            <a:ext cx="488955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979" y="190074"/>
            <a:ext cx="1000658" cy="44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20" y="663799"/>
            <a:ext cx="706375" cy="49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604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8259"/>
            <a:ext cx="8229600" cy="851080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StormCenter’s</a:t>
            </a:r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Role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184319"/>
            <a:ext cx="11201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To provide NASA AIST Program &amp; JPL an approach to making Research to Operations transition beneficial to potential users of AIST developed technologies.</a:t>
            </a:r>
            <a:b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</a:br>
            <a:endParaRPr lang="en-US" sz="14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Improve access to TCIS for potential use within NHC &amp; HRD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Capture feedback on how TCIS could be integrated into NOAA operational environments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Capture recommendations on TCIS functionality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To help the AIST Program achieve its purpose of providing tools and techniques to acquire, process, access, visualize and otherwise communicate Earth science data</a:t>
            </a:r>
            <a:endParaRPr lang="en-US" sz="28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</p:txBody>
      </p:sp>
      <p:pic>
        <p:nvPicPr>
          <p:cNvPr id="11" name="Picture 2" descr="http://www.azbio.org/wp-content/uploads/2014/05/SBIR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62" y="398203"/>
            <a:ext cx="2276475" cy="59055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195158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8259"/>
            <a:ext cx="8229600" cy="851080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StormCenter’s</a:t>
            </a:r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Role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60388"/>
            <a:ext cx="114300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Successful completion of Small Business Innovation Research (SBIR) contracts: Phase I, II, II-e, III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Down selected to Sole Source’ status  within USG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Domain ‘Geospatial Data Sharing and Collaboration’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NOAA has also engaged StormCenter in an SBIR Phase III IDIQ contract to work with any NOAA organization on geospatial data sharing and collaboration [2013-2018] DG133W13C-Q0041</a:t>
            </a:r>
            <a:endParaRPr lang="en-US" sz="28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</p:txBody>
      </p:sp>
      <p:pic>
        <p:nvPicPr>
          <p:cNvPr id="2050" name="Picture 2" descr="http://www.azbio.org/wp-content/uploads/2014/05/SBIR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962" y="398203"/>
            <a:ext cx="2276475" cy="59055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6999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8259"/>
            <a:ext cx="8229600" cy="851080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is TCIS?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pic>
        <p:nvPicPr>
          <p:cNvPr id="34" name="Picture 33" descr="NASA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59021" y="137289"/>
            <a:ext cx="601958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Picture 34" descr="NOAA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74445" y="139225"/>
            <a:ext cx="488955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979" y="190074"/>
            <a:ext cx="1000658" cy="44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20" y="663799"/>
            <a:ext cx="706375" cy="49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90711" y="1530415"/>
            <a:ext cx="96174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technology developed by JPL to facilitate the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inter-comparison of models and observations within a common system.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a framework of timey data discovery, ingestion, visualization and analysis tools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improved decision making within HRD and NHC operational environments.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2066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8259"/>
            <a:ext cx="8229600" cy="851080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Key TCIS</a:t>
            </a:r>
            <a:r>
              <a:rPr lang="en-US" sz="4800" b="1" i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Functionality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5455" y="1289423"/>
            <a:ext cx="108964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Reduce barriers to timely delivery of satellite and model </a:t>
            </a:r>
            <a:r>
              <a:rPr lang="en-US" sz="2800" dirty="0" smtClean="0"/>
              <a:t>products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Brings operational HWRF synthetic data and geophysical fields from several global forecast models into the satellite database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Interactive near-real-time (NRT) portal 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Online </a:t>
            </a:r>
            <a:r>
              <a:rPr lang="en-US" sz="2800" dirty="0"/>
              <a:t>tools for joint analysis and visualization 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Perform model validation and verification by comparing to </a:t>
            </a:r>
            <a:r>
              <a:rPr lang="en-US" sz="2800" dirty="0" err="1" smtClean="0"/>
              <a:t>obs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Evaluate HWRF, GFS by applying analysis tools to several hurricanes observed during the 2013-2014 seasons.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Access archived data for past storm analysis</a:t>
            </a:r>
            <a:endParaRPr lang="en-US" sz="2800" dirty="0"/>
          </a:p>
        </p:txBody>
      </p:sp>
      <p:pic>
        <p:nvPicPr>
          <p:cNvPr id="12" name="Picture 11" descr="NASA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59021" y="137289"/>
            <a:ext cx="601958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NOAA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74445" y="139225"/>
            <a:ext cx="488955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979" y="190074"/>
            <a:ext cx="1000658" cy="44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20" y="663799"/>
            <a:ext cx="706375" cy="49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82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21346"/>
            <a:ext cx="9144000" cy="1133341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Operational Forecast Implementation		</a:t>
            </a:r>
            <a:r>
              <a:rPr lang="en-US" sz="24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 H A L </a:t>
            </a:r>
            <a:r>
              <a:rPr lang="en-US" sz="2400" b="1" i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 N G E S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38600" y="1981200"/>
            <a:ext cx="3657600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N-AWIPS / AWIPS II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38600" y="3034485"/>
            <a:ext cx="3657600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Automated Tropical Cyclone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Forecast (ATCF) system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7552" y="2974069"/>
            <a:ext cx="1858021" cy="1732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4038600" y="4087770"/>
            <a:ext cx="3657600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 Sites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38600" y="5152778"/>
            <a:ext cx="3657600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Tropical Cyclone Information System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C I 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1843" y="2239209"/>
            <a:ext cx="2814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PRIMARY 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991843" y="3307019"/>
            <a:ext cx="2814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PRIMARY SOURCE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991843" y="4374829"/>
            <a:ext cx="309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SECONDARY SOURCE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991843" y="5442639"/>
            <a:ext cx="396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NASA AIST-JPL EMERGING TECHNOLOGY</a:t>
            </a:r>
            <a:endParaRPr lang="en-US" dirty="0"/>
          </a:p>
        </p:txBody>
      </p:sp>
      <p:cxnSp>
        <p:nvCxnSpPr>
          <p:cNvPr id="31" name="Straight Connector 30"/>
          <p:cNvCxnSpPr>
            <a:endCxn id="6" idx="1"/>
          </p:cNvCxnSpPr>
          <p:nvPr/>
        </p:nvCxnSpPr>
        <p:spPr>
          <a:xfrm flipH="1" flipV="1">
            <a:off x="2615573" y="3840178"/>
            <a:ext cx="521522" cy="30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-Right Arrow 28"/>
          <p:cNvSpPr/>
          <p:nvPr/>
        </p:nvSpPr>
        <p:spPr>
          <a:xfrm>
            <a:off x="3137096" y="2214075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-Right Arrow 36"/>
          <p:cNvSpPr/>
          <p:nvPr/>
        </p:nvSpPr>
        <p:spPr>
          <a:xfrm>
            <a:off x="3137095" y="3298537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-Right Arrow 37"/>
          <p:cNvSpPr/>
          <p:nvPr/>
        </p:nvSpPr>
        <p:spPr>
          <a:xfrm>
            <a:off x="3137094" y="4382999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-Right Arrow 38"/>
          <p:cNvSpPr/>
          <p:nvPr/>
        </p:nvSpPr>
        <p:spPr>
          <a:xfrm>
            <a:off x="3137093" y="5467461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3137095" y="2377440"/>
            <a:ext cx="1" cy="330590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69030" y="4706286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NHC Forecaster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" name="Picture 40" descr="NASA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59021" y="137289"/>
            <a:ext cx="601958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41" descr="NOAA_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74445" y="139225"/>
            <a:ext cx="488955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979" y="190074"/>
            <a:ext cx="1000658" cy="44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20" y="663799"/>
            <a:ext cx="706375" cy="49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648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21346"/>
            <a:ext cx="9144000" cy="1133341"/>
          </a:xfrm>
        </p:spPr>
        <p:txBody>
          <a:bodyPr>
            <a:noAutofit/>
          </a:bodyPr>
          <a:lstStyle/>
          <a:p>
            <a:pPr algn="l"/>
            <a:r>
              <a:rPr lang="en-US" sz="4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Operational Forecast Implementation		</a:t>
            </a:r>
            <a:r>
              <a:rPr lang="en-US" sz="24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 H A L </a:t>
            </a:r>
            <a:r>
              <a:rPr lang="en-US" sz="2400" b="1" i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 N G E S</a:t>
            </a:r>
            <a:endParaRPr lang="en-US" sz="2800" b="1" i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839200" y="6085810"/>
            <a:ext cx="3048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smtClean="0"/>
              <a:t>Transition to operations support provided by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151" y="6410580"/>
            <a:ext cx="1758950" cy="396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6450935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12, 2015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80802" y="2361028"/>
            <a:ext cx="3843997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N-AWIPS / AWIPS II</a:t>
            </a: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Tropical Cyclone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</a:t>
            </a: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C I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0802" y="3414313"/>
            <a:ext cx="3843997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Automated Tropical Cyclone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Forecast (ATCF)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7552" y="2974069"/>
            <a:ext cx="1858021" cy="1732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4080802" y="4467598"/>
            <a:ext cx="3843997" cy="91440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 Sites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34046" y="2619037"/>
            <a:ext cx="2830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FUTURE PRIMARY SOURCE ?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34046" y="3686847"/>
            <a:ext cx="2814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PRIMARY SOURCE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034046" y="4754657"/>
            <a:ext cx="309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SECONDARY SOURCE</a:t>
            </a:r>
            <a:endParaRPr lang="en-US" dirty="0"/>
          </a:p>
        </p:txBody>
      </p:sp>
      <p:cxnSp>
        <p:nvCxnSpPr>
          <p:cNvPr id="31" name="Straight Connector 30"/>
          <p:cNvCxnSpPr>
            <a:endCxn id="6" idx="1"/>
          </p:cNvCxnSpPr>
          <p:nvPr/>
        </p:nvCxnSpPr>
        <p:spPr>
          <a:xfrm flipH="1" flipV="1">
            <a:off x="2615573" y="3840178"/>
            <a:ext cx="521522" cy="30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-Right Arrow 28"/>
          <p:cNvSpPr/>
          <p:nvPr/>
        </p:nvSpPr>
        <p:spPr>
          <a:xfrm>
            <a:off x="3179299" y="2593903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-Right Arrow 36"/>
          <p:cNvSpPr/>
          <p:nvPr/>
        </p:nvSpPr>
        <p:spPr>
          <a:xfrm>
            <a:off x="3179298" y="3678365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-Right Arrow 37"/>
          <p:cNvSpPr/>
          <p:nvPr/>
        </p:nvSpPr>
        <p:spPr>
          <a:xfrm>
            <a:off x="3179297" y="4762827"/>
            <a:ext cx="880402" cy="339969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endCxn id="38" idx="3"/>
          </p:cNvCxnSpPr>
          <p:nvPr/>
        </p:nvCxnSpPr>
        <p:spPr>
          <a:xfrm flipH="1">
            <a:off x="3179297" y="2757268"/>
            <a:ext cx="1" cy="217554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69030" y="4706286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NHC Forecaster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Picture 26" descr="NASA_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59021" y="137289"/>
            <a:ext cx="601958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 descr="NOAA_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74445" y="139225"/>
            <a:ext cx="488955" cy="45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979" y="190074"/>
            <a:ext cx="1000658" cy="44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20" y="663799"/>
            <a:ext cx="706375" cy="49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4295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9454</TotalTime>
  <Words>520</Words>
  <Application>Microsoft Macintosh PowerPoint</Application>
  <PresentationFormat>Custom</PresentationFormat>
  <Paragraphs>104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5_Office Theme</vt:lpstr>
      <vt:lpstr> Tropical Cyclone Information System </vt:lpstr>
      <vt:lpstr>Purpose of this Session</vt:lpstr>
      <vt:lpstr>StormCenter’s Role</vt:lpstr>
      <vt:lpstr>StormCenter’s Role</vt:lpstr>
      <vt:lpstr>What is TCIS?</vt:lpstr>
      <vt:lpstr>Key TCIS Functionality</vt:lpstr>
      <vt:lpstr>Operational Forecast Implementation  C H A L L E N G E S</vt:lpstr>
      <vt:lpstr>Operational Forecast Implementation  C H A L L E N G E S</vt:lpstr>
    </vt:vector>
  </TitlesOfParts>
  <Company>National Aeronautics and Space Administration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GOES-R Training Framework, Plans, and Budgets</dc:title>
  <dc:creator>GOODMAN, STEVEN J. (GSFC-417.0)[NOAA]</dc:creator>
  <cp:lastModifiedBy>hristova</cp:lastModifiedBy>
  <cp:revision>168</cp:revision>
  <dcterms:created xsi:type="dcterms:W3CDTF">2014-07-07T15:21:24Z</dcterms:created>
  <dcterms:modified xsi:type="dcterms:W3CDTF">2015-05-12T17:55:42Z</dcterms:modified>
</cp:coreProperties>
</file>