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57" r:id="rId4"/>
    <p:sldId id="268" r:id="rId5"/>
    <p:sldId id="269" r:id="rId6"/>
    <p:sldId id="271" r:id="rId7"/>
    <p:sldId id="262" r:id="rId8"/>
    <p:sldId id="261" r:id="rId9"/>
    <p:sldId id="266" r:id="rId10"/>
    <p:sldId id="264" r:id="rId11"/>
    <p:sldId id="265" r:id="rId12"/>
    <p:sldId id="263" r:id="rId13"/>
    <p:sldId id="270" r:id="rId14"/>
    <p:sldId id="276" r:id="rId15"/>
    <p:sldId id="260" r:id="rId16"/>
    <p:sldId id="277" r:id="rId17"/>
    <p:sldId id="267" r:id="rId18"/>
    <p:sldId id="27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/>
              <a:pPr>
                <a:defRPr/>
              </a:pPr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4.tiff"/><Relationship Id="rId5" Type="http://schemas.openxmlformats.org/officeDocument/2006/relationships/image" Target="../media/image11.tif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52400" y="381000"/>
            <a:ext cx="8534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</a:rPr>
              <a:t>Multiscale kinematic structure and evolution of Hurricane Edouard from 14-16 September using Global Hawk dropsondes and P-3 airborne Doppler radar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928048" y="3451842"/>
            <a:ext cx="7299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Robert Rogers</a:t>
            </a:r>
            <a:r>
              <a:rPr lang="en-US" sz="2400" baseline="30000"/>
              <a:t>1</a:t>
            </a:r>
            <a:r>
              <a:rPr lang="en-US" sz="2400"/>
              <a:t>, Jun Zhang</a:t>
            </a:r>
            <a:r>
              <a:rPr lang="en-US" sz="2400" baseline="30000"/>
              <a:t>1,2</a:t>
            </a:r>
            <a:r>
              <a:rPr lang="en-US" sz="2400"/>
              <a:t>, Jon Zawislak</a:t>
            </a:r>
            <a:r>
              <a:rPr lang="en-US" sz="2400" baseline="30000"/>
              <a:t>3</a:t>
            </a:r>
            <a:r>
              <a:rPr lang="en-US" sz="2400"/>
              <a:t>, Eric Uhlhorn</a:t>
            </a:r>
            <a:r>
              <a:rPr lang="en-US" sz="2400" baseline="30000"/>
              <a:t>1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394648" y="3934442"/>
            <a:ext cx="85105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aseline="30000" dirty="0"/>
              <a:t>1</a:t>
            </a:r>
            <a:r>
              <a:rPr lang="en-US" sz="2000" dirty="0"/>
              <a:t>NOAA/AOML Hurricane Research Division</a:t>
            </a:r>
          </a:p>
          <a:p>
            <a:r>
              <a:rPr lang="en-US" sz="2000" baseline="30000" dirty="0"/>
              <a:t>2</a:t>
            </a:r>
            <a:r>
              <a:rPr lang="en-US" sz="2000" dirty="0"/>
              <a:t>Cooperative Institute for Marine and Atmospheric Studies, University of Miami</a:t>
            </a:r>
          </a:p>
          <a:p>
            <a:r>
              <a:rPr lang="en-US" sz="2000" baseline="30000" dirty="0"/>
              <a:t>3</a:t>
            </a:r>
            <a:r>
              <a:rPr lang="en-US" sz="2000" dirty="0"/>
              <a:t>Florida International University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942461" y="4944092"/>
            <a:ext cx="5386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(Acknowledgements: Paul Reasor, Ed Zipser, Trey Alvey)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853113"/>
            <a:ext cx="762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889625"/>
            <a:ext cx="86201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90232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6" cstate="print"/>
          <a:srcRect l="17049" t="3262" r="12509" b="2103"/>
          <a:stretch>
            <a:fillRect/>
          </a:stretch>
        </p:blipFill>
        <p:spPr bwMode="auto">
          <a:xfrm>
            <a:off x="2447925" y="5902325"/>
            <a:ext cx="1014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27075"/>
            <a:ext cx="3814763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4838" y="723900"/>
            <a:ext cx="3814762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Content Placeholder 5" descr="sondenumber_vs_r_earl.tif"/>
          <p:cNvPicPr>
            <a:picLocks noGrp="1" noChangeAspect="1"/>
          </p:cNvPicPr>
          <p:nvPr/>
        </p:nvPicPr>
        <p:blipFill>
          <a:blip r:embed="rId2" cstate="print"/>
          <a:srcRect t="-3229" b="-2914"/>
          <a:stretch>
            <a:fillRect/>
          </a:stretch>
        </p:blipFill>
        <p:spPr bwMode="auto">
          <a:xfrm>
            <a:off x="503238" y="3352800"/>
            <a:ext cx="34305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Content Placeholder 4" descr="sondenumber_vs_r_edouard.tif"/>
          <p:cNvPicPr>
            <a:picLocks noGrp="1" noChangeAspect="1"/>
          </p:cNvPicPr>
          <p:nvPr/>
        </p:nvPicPr>
        <p:blipFill>
          <a:blip r:embed="rId3" cstate="print"/>
          <a:srcRect t="1411" b="-2257"/>
          <a:stretch>
            <a:fillRect/>
          </a:stretch>
        </p:blipFill>
        <p:spPr bwMode="auto">
          <a:xfrm>
            <a:off x="4530725" y="3446463"/>
            <a:ext cx="35956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999363" y="311725"/>
            <a:ext cx="77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/>
              <a:t>Earl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5715000" y="298638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 err="1"/>
              <a:t>Edouard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6219825"/>
            <a:ext cx="7315200" cy="585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coverage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dropsondes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, especially outside the RMW, for Earl and Edouard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This was by design for the GH mission on 9/16</a:t>
            </a:r>
          </a:p>
        </p:txBody>
      </p:sp>
      <p:pic>
        <p:nvPicPr>
          <p:cNvPr id="23560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762000"/>
            <a:ext cx="35782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" descr="C:\Users\ROBERT~1.ROG\AppData\Local\Temp\1\Earl_xy_plot_082918Z_08306Z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" y="727075"/>
            <a:ext cx="349726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7"/>
          <p:cNvSpPr txBox="1">
            <a:spLocks noChangeArrowheads="1"/>
          </p:cNvSpPr>
          <p:nvPr/>
        </p:nvSpPr>
        <p:spPr bwMode="auto">
          <a:xfrm>
            <a:off x="3332163" y="838200"/>
            <a:ext cx="958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CC0099"/>
                </a:solidFill>
              </a:rPr>
              <a:t>Magenta – C130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DC8</a:t>
            </a:r>
          </a:p>
          <a:p>
            <a:r>
              <a:rPr lang="en-US" sz="900" b="1"/>
              <a:t>Black – GIV</a:t>
            </a:r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451725" y="914400"/>
            <a:ext cx="771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FF"/>
                </a:solidFill>
              </a:rPr>
              <a:t>Blue – N43</a:t>
            </a:r>
          </a:p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GH</a:t>
            </a:r>
          </a:p>
        </p:txBody>
      </p:sp>
      <p:sp>
        <p:nvSpPr>
          <p:cNvPr id="23564" name="TextBox 15"/>
          <p:cNvSpPr txBox="1">
            <a:spLocks noChangeArrowheads="1"/>
          </p:cNvSpPr>
          <p:nvPr/>
        </p:nvSpPr>
        <p:spPr bwMode="auto">
          <a:xfrm>
            <a:off x="68263" y="3175"/>
            <a:ext cx="89995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Radial distribution: PBL </a:t>
            </a:r>
            <a:r>
              <a:rPr lang="en-US" sz="2100" dirty="0">
                <a:solidFill>
                  <a:srgbClr val="FFFF00"/>
                </a:solidFill>
              </a:rPr>
              <a:t>kinematic structures for Earl (2010) and </a:t>
            </a:r>
            <a:r>
              <a:rPr lang="en-US" sz="2100" dirty="0" err="1">
                <a:solidFill>
                  <a:srgbClr val="FFFF00"/>
                </a:solidFill>
              </a:rPr>
              <a:t>Edouard</a:t>
            </a:r>
            <a:r>
              <a:rPr lang="en-US" sz="2100" dirty="0">
                <a:solidFill>
                  <a:srgbClr val="FFFF00"/>
                </a:solidFill>
              </a:rPr>
              <a:t> (2014)</a:t>
            </a:r>
          </a:p>
        </p:txBody>
      </p:sp>
      <p:sp>
        <p:nvSpPr>
          <p:cNvPr id="12" name="Oval 11"/>
          <p:cNvSpPr/>
          <p:nvPr/>
        </p:nvSpPr>
        <p:spPr>
          <a:xfrm>
            <a:off x="1947863" y="1668463"/>
            <a:ext cx="652462" cy="6524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83300" y="1797050"/>
            <a:ext cx="523875" cy="5254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7" name="TextBox 14"/>
          <p:cNvSpPr txBox="1">
            <a:spLocks noChangeArrowheads="1"/>
          </p:cNvSpPr>
          <p:nvPr/>
        </p:nvSpPr>
        <p:spPr bwMode="auto">
          <a:xfrm>
            <a:off x="2506663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68" name="TextBox 19"/>
          <p:cNvSpPr txBox="1">
            <a:spLocks noChangeArrowheads="1"/>
          </p:cNvSpPr>
          <p:nvPr/>
        </p:nvSpPr>
        <p:spPr bwMode="auto">
          <a:xfrm>
            <a:off x="6524625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4663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23"/>
          <p:cNvSpPr txBox="1">
            <a:spLocks noChangeArrowheads="1"/>
          </p:cNvSpPr>
          <p:nvPr/>
        </p:nvSpPr>
        <p:spPr bwMode="auto">
          <a:xfrm>
            <a:off x="171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72" name="TextBox 24"/>
          <p:cNvSpPr txBox="1">
            <a:spLocks noChangeArrowheads="1"/>
          </p:cNvSpPr>
          <p:nvPr/>
        </p:nvSpPr>
        <p:spPr bwMode="auto">
          <a:xfrm>
            <a:off x="552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900" y="685800"/>
            <a:ext cx="8148638" cy="248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4578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48247" t="1830" r="5585" b="53503"/>
          <a:stretch>
            <a:fillRect/>
          </a:stretch>
        </p:blipFill>
        <p:spPr bwMode="auto">
          <a:xfrm>
            <a:off x="850900" y="709613"/>
            <a:ext cx="29210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8052" t="48442" r="52338" b="6854"/>
          <a:stretch>
            <a:fillRect/>
          </a:stretch>
        </p:blipFill>
        <p:spPr bwMode="auto">
          <a:xfrm>
            <a:off x="3771900" y="685800"/>
            <a:ext cx="25146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51990" t="48441" r="6467" b="7117"/>
          <a:stretch>
            <a:fillRect/>
          </a:stretch>
        </p:blipFill>
        <p:spPr bwMode="auto">
          <a:xfrm>
            <a:off x="6342063" y="692150"/>
            <a:ext cx="265747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146050" y="1609725"/>
            <a:ext cx="54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Earl</a:t>
            </a:r>
          </a:p>
        </p:txBody>
      </p: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1905000" y="2765425"/>
            <a:ext cx="665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r/RMW</a:t>
            </a: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4592638" y="2765425"/>
            <a:ext cx="66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r/RMW</a:t>
            </a:r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>
            <a:off x="7170738" y="2757488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r/RMW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68263" y="3225800"/>
            <a:ext cx="9067801" cy="3355975"/>
            <a:chOff x="-68263" y="3225800"/>
            <a:chExt cx="9067801" cy="3355975"/>
          </a:xfrm>
        </p:grpSpPr>
        <p:sp>
          <p:nvSpPr>
            <p:cNvPr id="14" name="TextBox 13"/>
            <p:cNvSpPr txBox="1"/>
            <p:nvPr/>
          </p:nvSpPr>
          <p:spPr>
            <a:xfrm>
              <a:off x="609600" y="5842000"/>
              <a:ext cx="7696200" cy="739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Both storms showed </a:t>
              </a:r>
              <a:r>
                <a:rPr lang="en-US" sz="1400" dirty="0" err="1">
                  <a:solidFill>
                    <a:prstClr val="black"/>
                  </a:solidFill>
                  <a:latin typeface="+mn-lt"/>
                </a:rPr>
                <a:t>supergradient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 flow, Edouard had a shallower, weaker inflow than Earl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Radial location of peak convergence for Edouard at ~1.5 x RMW, for Earl peak was at ~0.75 x RMW – could that explain difference in radial location of tallest echoes for Edouard and Earl?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68263" y="3225800"/>
              <a:ext cx="9067801" cy="2489200"/>
              <a:chOff x="-68263" y="3225800"/>
              <a:chExt cx="9067801" cy="2489200"/>
            </a:xfrm>
          </p:grpSpPr>
          <p:grpSp>
            <p:nvGrpSpPr>
              <p:cNvPr id="24583" name="Group 8"/>
              <p:cNvGrpSpPr>
                <a:grpSpLocks/>
              </p:cNvGrpSpPr>
              <p:nvPr/>
            </p:nvGrpSpPr>
            <p:grpSpPr bwMode="auto">
              <a:xfrm>
                <a:off x="-68263" y="3225800"/>
                <a:ext cx="9067801" cy="2489200"/>
                <a:chOff x="-68516" y="3226013"/>
                <a:chExt cx="9067800" cy="2488987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860172" y="3226013"/>
                  <a:ext cx="8139112" cy="24889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pic>
              <p:nvPicPr>
                <p:cNvPr id="24592" name="Picture 4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48021" t="1598" r="6165" b="51582"/>
                <a:stretch>
                  <a:fillRect/>
                </a:stretch>
              </p:blipFill>
              <p:spPr bwMode="auto">
                <a:xfrm>
                  <a:off x="859585" y="3257763"/>
                  <a:ext cx="2901950" cy="2254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593" name="Picture 5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8246" t="50677" r="51682" b="6265"/>
                <a:stretch>
                  <a:fillRect/>
                </a:stretch>
              </p:blipFill>
              <p:spPr bwMode="auto">
                <a:xfrm>
                  <a:off x="3803452" y="3331028"/>
                  <a:ext cx="2548883" cy="20516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594" name="Picture 6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52312" t="49213" r="7144" b="6416"/>
                <a:stretch>
                  <a:fillRect/>
                </a:stretch>
              </p:blipFill>
              <p:spPr bwMode="auto">
                <a:xfrm>
                  <a:off x="6392034" y="3257763"/>
                  <a:ext cx="2585305" cy="21249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595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-68516" y="4120633"/>
                  <a:ext cx="964367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Edouard</a:t>
                  </a:r>
                </a:p>
              </p:txBody>
            </p:sp>
          </p:grpSp>
          <p:sp>
            <p:nvSpPr>
              <p:cNvPr id="24586" name="TextBox 15"/>
              <p:cNvSpPr txBox="1">
                <a:spLocks noChangeArrowheads="1"/>
              </p:cNvSpPr>
              <p:nvPr/>
            </p:nvSpPr>
            <p:spPr bwMode="auto">
              <a:xfrm>
                <a:off x="1905000" y="5314950"/>
                <a:ext cx="6651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r/RMW</a:t>
                </a:r>
              </a:p>
            </p:txBody>
          </p:sp>
          <p:sp>
            <p:nvSpPr>
              <p:cNvPr id="24588" name="TextBox 17"/>
              <p:cNvSpPr txBox="1">
                <a:spLocks noChangeArrowheads="1"/>
              </p:cNvSpPr>
              <p:nvPr/>
            </p:nvSpPr>
            <p:spPr bwMode="auto">
              <a:xfrm>
                <a:off x="4592638" y="5313363"/>
                <a:ext cx="665162" cy="27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r/RMW</a:t>
                </a:r>
              </a:p>
            </p:txBody>
          </p:sp>
          <p:sp>
            <p:nvSpPr>
              <p:cNvPr id="24590" name="TextBox 19"/>
              <p:cNvSpPr txBox="1">
                <a:spLocks noChangeArrowheads="1"/>
              </p:cNvSpPr>
              <p:nvPr/>
            </p:nvSpPr>
            <p:spPr bwMode="auto">
              <a:xfrm>
                <a:off x="7170738" y="5307013"/>
                <a:ext cx="6651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r/RMW</a:t>
                </a:r>
              </a:p>
            </p:txBody>
          </p:sp>
        </p:grpSp>
      </p:grp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68263" y="62550"/>
            <a:ext cx="89995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Radial distribution: PBL </a:t>
            </a:r>
            <a:r>
              <a:rPr lang="en-US" sz="2100" dirty="0">
                <a:solidFill>
                  <a:srgbClr val="FFFF00"/>
                </a:solidFill>
              </a:rPr>
              <a:t>kinematic structures for Earl (2010) and </a:t>
            </a:r>
            <a:r>
              <a:rPr lang="en-US" sz="2100" dirty="0" err="1">
                <a:solidFill>
                  <a:srgbClr val="FFFF00"/>
                </a:solidFill>
              </a:rPr>
              <a:t>Edouard</a:t>
            </a:r>
            <a:r>
              <a:rPr lang="en-US" sz="2100" dirty="0">
                <a:solidFill>
                  <a:srgbClr val="FFFF00"/>
                </a:solidFill>
              </a:rPr>
              <a:t> (2014)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8600" y="2957660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Rogers et al. (2015)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60500"/>
            <a:ext cx="8612188" cy="3319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2" name="Picture 1"/>
          <p:cNvPicPr>
            <a:picLocks noChangeAspect="1"/>
          </p:cNvPicPr>
          <p:nvPr/>
        </p:nvPicPr>
        <p:blipFill>
          <a:blip r:embed="rId2" cstate="print"/>
          <a:srcRect t="5006"/>
          <a:stretch>
            <a:fillRect/>
          </a:stretch>
        </p:blipFill>
        <p:spPr bwMode="auto">
          <a:xfrm>
            <a:off x="304800" y="1576388"/>
            <a:ext cx="4303713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 cstate="print"/>
          <a:srcRect t="4906"/>
          <a:stretch>
            <a:fillRect/>
          </a:stretch>
        </p:blipFill>
        <p:spPr bwMode="auto">
          <a:xfrm>
            <a:off x="4495800" y="1531938"/>
            <a:ext cx="442118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465263" y="2447925"/>
            <a:ext cx="1270000" cy="1833563"/>
          </a:xfrm>
          <a:custGeom>
            <a:avLst/>
            <a:gdLst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910067 w 1269760"/>
              <a:gd name="connsiteY66" fmla="*/ 429031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892733 w 1269760"/>
              <a:gd name="connsiteY66" fmla="*/ 459367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76702 w 1269760"/>
              <a:gd name="connsiteY42" fmla="*/ 784390 h 1820132"/>
              <a:gd name="connsiteX43" fmla="*/ 502704 w 1269760"/>
              <a:gd name="connsiteY43" fmla="*/ 749721 h 1820132"/>
              <a:gd name="connsiteX44" fmla="*/ 515705 w 1269760"/>
              <a:gd name="connsiteY44" fmla="*/ 741054 h 1820132"/>
              <a:gd name="connsiteX45" fmla="*/ 528706 w 1269760"/>
              <a:gd name="connsiteY45" fmla="*/ 736720 h 1820132"/>
              <a:gd name="connsiteX46" fmla="*/ 563375 w 1269760"/>
              <a:gd name="connsiteY46" fmla="*/ 728053 h 1820132"/>
              <a:gd name="connsiteX47" fmla="*/ 602378 w 1269760"/>
              <a:gd name="connsiteY47" fmla="*/ 719386 h 1820132"/>
              <a:gd name="connsiteX48" fmla="*/ 611045 w 1269760"/>
              <a:gd name="connsiteY48" fmla="*/ 710718 h 1820132"/>
              <a:gd name="connsiteX49" fmla="*/ 637047 w 1269760"/>
              <a:gd name="connsiteY49" fmla="*/ 702051 h 1820132"/>
              <a:gd name="connsiteX50" fmla="*/ 650048 w 1269760"/>
              <a:gd name="connsiteY50" fmla="*/ 706385 h 1820132"/>
              <a:gd name="connsiteX51" fmla="*/ 663049 w 1269760"/>
              <a:gd name="connsiteY51" fmla="*/ 715052 h 1820132"/>
              <a:gd name="connsiteX52" fmla="*/ 689051 w 1269760"/>
              <a:gd name="connsiteY52" fmla="*/ 723719 h 1820132"/>
              <a:gd name="connsiteX53" fmla="*/ 715053 w 1269760"/>
              <a:gd name="connsiteY53" fmla="*/ 736720 h 1820132"/>
              <a:gd name="connsiteX54" fmla="*/ 741054 w 1269760"/>
              <a:gd name="connsiteY54" fmla="*/ 749721 h 1820132"/>
              <a:gd name="connsiteX55" fmla="*/ 775724 w 1269760"/>
              <a:gd name="connsiteY55" fmla="*/ 754055 h 1820132"/>
              <a:gd name="connsiteX56" fmla="*/ 788725 w 1269760"/>
              <a:gd name="connsiteY56" fmla="*/ 758388 h 1820132"/>
              <a:gd name="connsiteX57" fmla="*/ 858063 w 1269760"/>
              <a:gd name="connsiteY57" fmla="*/ 749721 h 1820132"/>
              <a:gd name="connsiteX58" fmla="*/ 866730 w 1269760"/>
              <a:gd name="connsiteY58" fmla="*/ 736720 h 1820132"/>
              <a:gd name="connsiteX59" fmla="*/ 875398 w 1269760"/>
              <a:gd name="connsiteY59" fmla="*/ 702051 h 1820132"/>
              <a:gd name="connsiteX60" fmla="*/ 879731 w 1269760"/>
              <a:gd name="connsiteY60" fmla="*/ 689050 h 1820132"/>
              <a:gd name="connsiteX61" fmla="*/ 888399 w 1269760"/>
              <a:gd name="connsiteY61" fmla="*/ 680383 h 1820132"/>
              <a:gd name="connsiteX62" fmla="*/ 897066 w 1269760"/>
              <a:gd name="connsiteY62" fmla="*/ 654381 h 1820132"/>
              <a:gd name="connsiteX63" fmla="*/ 901400 w 1269760"/>
              <a:gd name="connsiteY63" fmla="*/ 641380 h 1820132"/>
              <a:gd name="connsiteX64" fmla="*/ 905733 w 1269760"/>
              <a:gd name="connsiteY64" fmla="*/ 619712 h 1820132"/>
              <a:gd name="connsiteX65" fmla="*/ 892733 w 1269760"/>
              <a:gd name="connsiteY65" fmla="*/ 459367 h 1820132"/>
              <a:gd name="connsiteX66" fmla="*/ 923068 w 1269760"/>
              <a:gd name="connsiteY66" fmla="*/ 385695 h 1820132"/>
              <a:gd name="connsiteX67" fmla="*/ 940402 w 1269760"/>
              <a:gd name="connsiteY67" fmla="*/ 364026 h 1820132"/>
              <a:gd name="connsiteX68" fmla="*/ 949070 w 1269760"/>
              <a:gd name="connsiteY68" fmla="*/ 355359 h 1820132"/>
              <a:gd name="connsiteX69" fmla="*/ 962071 w 1269760"/>
              <a:gd name="connsiteY69" fmla="*/ 333691 h 1820132"/>
              <a:gd name="connsiteX70" fmla="*/ 966404 w 1269760"/>
              <a:gd name="connsiteY70" fmla="*/ 320690 h 1820132"/>
              <a:gd name="connsiteX71" fmla="*/ 983739 w 1269760"/>
              <a:gd name="connsiteY71" fmla="*/ 294688 h 1820132"/>
              <a:gd name="connsiteX72" fmla="*/ 992406 w 1269760"/>
              <a:gd name="connsiteY72" fmla="*/ 281687 h 1820132"/>
              <a:gd name="connsiteX73" fmla="*/ 1009741 w 1269760"/>
              <a:gd name="connsiteY73" fmla="*/ 247018 h 1820132"/>
              <a:gd name="connsiteX74" fmla="*/ 1031409 w 1269760"/>
              <a:gd name="connsiteY74" fmla="*/ 208015 h 1820132"/>
              <a:gd name="connsiteX75" fmla="*/ 1040076 w 1269760"/>
              <a:gd name="connsiteY75" fmla="*/ 195014 h 1820132"/>
              <a:gd name="connsiteX76" fmla="*/ 1057411 w 1269760"/>
              <a:gd name="connsiteY76" fmla="*/ 177679 h 1820132"/>
              <a:gd name="connsiteX77" fmla="*/ 1066078 w 1269760"/>
              <a:gd name="connsiteY77" fmla="*/ 164678 h 1820132"/>
              <a:gd name="connsiteX78" fmla="*/ 1070412 w 1269760"/>
              <a:gd name="connsiteY78" fmla="*/ 151677 h 1820132"/>
              <a:gd name="connsiteX79" fmla="*/ 1083413 w 1269760"/>
              <a:gd name="connsiteY79" fmla="*/ 147344 h 1820132"/>
              <a:gd name="connsiteX80" fmla="*/ 1105081 w 1269760"/>
              <a:gd name="connsiteY80" fmla="*/ 125676 h 1820132"/>
              <a:gd name="connsiteX81" fmla="*/ 1122416 w 1269760"/>
              <a:gd name="connsiteY81" fmla="*/ 108341 h 1820132"/>
              <a:gd name="connsiteX82" fmla="*/ 1131083 w 1269760"/>
              <a:gd name="connsiteY82" fmla="*/ 95340 h 1820132"/>
              <a:gd name="connsiteX83" fmla="*/ 1144084 w 1269760"/>
              <a:gd name="connsiteY83" fmla="*/ 91006 h 1820132"/>
              <a:gd name="connsiteX84" fmla="*/ 1152751 w 1269760"/>
              <a:gd name="connsiteY84" fmla="*/ 78005 h 1820132"/>
              <a:gd name="connsiteX85" fmla="*/ 1178753 w 1269760"/>
              <a:gd name="connsiteY85" fmla="*/ 60671 h 1820132"/>
              <a:gd name="connsiteX86" fmla="*/ 1196088 w 1269760"/>
              <a:gd name="connsiteY86" fmla="*/ 39003 h 1820132"/>
              <a:gd name="connsiteX87" fmla="*/ 1209089 w 1269760"/>
              <a:gd name="connsiteY87" fmla="*/ 34669 h 1820132"/>
              <a:gd name="connsiteX88" fmla="*/ 1222090 w 1269760"/>
              <a:gd name="connsiteY88" fmla="*/ 26002 h 1820132"/>
              <a:gd name="connsiteX89" fmla="*/ 1239424 w 1269760"/>
              <a:gd name="connsiteY89" fmla="*/ 21668 h 1820132"/>
              <a:gd name="connsiteX90" fmla="*/ 1252425 w 1269760"/>
              <a:gd name="connsiteY90" fmla="*/ 17334 h 1820132"/>
              <a:gd name="connsiteX91" fmla="*/ 1269760 w 1269760"/>
              <a:gd name="connsiteY9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2033 w 1269760"/>
              <a:gd name="connsiteY40" fmla="*/ 823393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59368 w 1269760"/>
              <a:gd name="connsiteY40" fmla="*/ 819059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76702 w 1269760"/>
              <a:gd name="connsiteY40" fmla="*/ 784390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28706 w 1269760"/>
              <a:gd name="connsiteY42" fmla="*/ 723720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73020 w 1269760"/>
              <a:gd name="connsiteY26" fmla="*/ 1074745 h 1820132"/>
              <a:gd name="connsiteX27" fmla="*/ 290355 w 1269760"/>
              <a:gd name="connsiteY27" fmla="*/ 1053077 h 1820132"/>
              <a:gd name="connsiteX28" fmla="*/ 294689 w 1269760"/>
              <a:gd name="connsiteY28" fmla="*/ 1040076 h 1820132"/>
              <a:gd name="connsiteX29" fmla="*/ 312023 w 1269760"/>
              <a:gd name="connsiteY29" fmla="*/ 1014074 h 1820132"/>
              <a:gd name="connsiteX30" fmla="*/ 316357 w 1269760"/>
              <a:gd name="connsiteY30" fmla="*/ 1001073 h 1820132"/>
              <a:gd name="connsiteX31" fmla="*/ 325024 w 1269760"/>
              <a:gd name="connsiteY31" fmla="*/ 983738 h 1820132"/>
              <a:gd name="connsiteX32" fmla="*/ 333691 w 1269760"/>
              <a:gd name="connsiteY32" fmla="*/ 949069 h 1820132"/>
              <a:gd name="connsiteX33" fmla="*/ 351026 w 1269760"/>
              <a:gd name="connsiteY33" fmla="*/ 931734 h 1820132"/>
              <a:gd name="connsiteX34" fmla="*/ 359693 w 1269760"/>
              <a:gd name="connsiteY34" fmla="*/ 918733 h 1820132"/>
              <a:gd name="connsiteX35" fmla="*/ 381362 w 1269760"/>
              <a:gd name="connsiteY35" fmla="*/ 897065 h 1820132"/>
              <a:gd name="connsiteX36" fmla="*/ 394363 w 1269760"/>
              <a:gd name="connsiteY36" fmla="*/ 871063 h 1820132"/>
              <a:gd name="connsiteX37" fmla="*/ 398696 w 1269760"/>
              <a:gd name="connsiteY37" fmla="*/ 858062 h 1820132"/>
              <a:gd name="connsiteX38" fmla="*/ 429032 w 1269760"/>
              <a:gd name="connsiteY38" fmla="*/ 836394 h 1820132"/>
              <a:gd name="connsiteX39" fmla="*/ 446366 w 1269760"/>
              <a:gd name="connsiteY39" fmla="*/ 797391 h 1820132"/>
              <a:gd name="connsiteX40" fmla="*/ 502704 w 1269760"/>
              <a:gd name="connsiteY40" fmla="*/ 749721 h 1820132"/>
              <a:gd name="connsiteX41" fmla="*/ 528706 w 1269760"/>
              <a:gd name="connsiteY41" fmla="*/ 723720 h 1820132"/>
              <a:gd name="connsiteX42" fmla="*/ 563375 w 1269760"/>
              <a:gd name="connsiteY42" fmla="*/ 728053 h 1820132"/>
              <a:gd name="connsiteX43" fmla="*/ 602378 w 1269760"/>
              <a:gd name="connsiteY43" fmla="*/ 719386 h 1820132"/>
              <a:gd name="connsiteX44" fmla="*/ 611045 w 1269760"/>
              <a:gd name="connsiteY44" fmla="*/ 710718 h 1820132"/>
              <a:gd name="connsiteX45" fmla="*/ 637047 w 1269760"/>
              <a:gd name="connsiteY45" fmla="*/ 702051 h 1820132"/>
              <a:gd name="connsiteX46" fmla="*/ 650048 w 1269760"/>
              <a:gd name="connsiteY46" fmla="*/ 706385 h 1820132"/>
              <a:gd name="connsiteX47" fmla="*/ 663049 w 1269760"/>
              <a:gd name="connsiteY47" fmla="*/ 715052 h 1820132"/>
              <a:gd name="connsiteX48" fmla="*/ 689051 w 1269760"/>
              <a:gd name="connsiteY48" fmla="*/ 723719 h 1820132"/>
              <a:gd name="connsiteX49" fmla="*/ 715053 w 1269760"/>
              <a:gd name="connsiteY49" fmla="*/ 736720 h 1820132"/>
              <a:gd name="connsiteX50" fmla="*/ 741054 w 1269760"/>
              <a:gd name="connsiteY50" fmla="*/ 749721 h 1820132"/>
              <a:gd name="connsiteX51" fmla="*/ 775724 w 1269760"/>
              <a:gd name="connsiteY51" fmla="*/ 754055 h 1820132"/>
              <a:gd name="connsiteX52" fmla="*/ 788725 w 1269760"/>
              <a:gd name="connsiteY52" fmla="*/ 758388 h 1820132"/>
              <a:gd name="connsiteX53" fmla="*/ 858063 w 1269760"/>
              <a:gd name="connsiteY53" fmla="*/ 749721 h 1820132"/>
              <a:gd name="connsiteX54" fmla="*/ 866730 w 1269760"/>
              <a:gd name="connsiteY54" fmla="*/ 736720 h 1820132"/>
              <a:gd name="connsiteX55" fmla="*/ 875398 w 1269760"/>
              <a:gd name="connsiteY55" fmla="*/ 702051 h 1820132"/>
              <a:gd name="connsiteX56" fmla="*/ 879731 w 1269760"/>
              <a:gd name="connsiteY56" fmla="*/ 689050 h 1820132"/>
              <a:gd name="connsiteX57" fmla="*/ 888399 w 1269760"/>
              <a:gd name="connsiteY57" fmla="*/ 680383 h 1820132"/>
              <a:gd name="connsiteX58" fmla="*/ 897066 w 1269760"/>
              <a:gd name="connsiteY58" fmla="*/ 654381 h 1820132"/>
              <a:gd name="connsiteX59" fmla="*/ 901400 w 1269760"/>
              <a:gd name="connsiteY59" fmla="*/ 641380 h 1820132"/>
              <a:gd name="connsiteX60" fmla="*/ 905733 w 1269760"/>
              <a:gd name="connsiteY60" fmla="*/ 619712 h 1820132"/>
              <a:gd name="connsiteX61" fmla="*/ 892733 w 1269760"/>
              <a:gd name="connsiteY61" fmla="*/ 459367 h 1820132"/>
              <a:gd name="connsiteX62" fmla="*/ 923068 w 1269760"/>
              <a:gd name="connsiteY62" fmla="*/ 385695 h 1820132"/>
              <a:gd name="connsiteX63" fmla="*/ 940402 w 1269760"/>
              <a:gd name="connsiteY63" fmla="*/ 364026 h 1820132"/>
              <a:gd name="connsiteX64" fmla="*/ 949070 w 1269760"/>
              <a:gd name="connsiteY64" fmla="*/ 355359 h 1820132"/>
              <a:gd name="connsiteX65" fmla="*/ 962071 w 1269760"/>
              <a:gd name="connsiteY65" fmla="*/ 333691 h 1820132"/>
              <a:gd name="connsiteX66" fmla="*/ 966404 w 1269760"/>
              <a:gd name="connsiteY66" fmla="*/ 320690 h 1820132"/>
              <a:gd name="connsiteX67" fmla="*/ 983739 w 1269760"/>
              <a:gd name="connsiteY67" fmla="*/ 294688 h 1820132"/>
              <a:gd name="connsiteX68" fmla="*/ 992406 w 1269760"/>
              <a:gd name="connsiteY68" fmla="*/ 281687 h 1820132"/>
              <a:gd name="connsiteX69" fmla="*/ 1009741 w 1269760"/>
              <a:gd name="connsiteY69" fmla="*/ 247018 h 1820132"/>
              <a:gd name="connsiteX70" fmla="*/ 1031409 w 1269760"/>
              <a:gd name="connsiteY70" fmla="*/ 208015 h 1820132"/>
              <a:gd name="connsiteX71" fmla="*/ 1040076 w 1269760"/>
              <a:gd name="connsiteY71" fmla="*/ 195014 h 1820132"/>
              <a:gd name="connsiteX72" fmla="*/ 1057411 w 1269760"/>
              <a:gd name="connsiteY72" fmla="*/ 177679 h 1820132"/>
              <a:gd name="connsiteX73" fmla="*/ 1066078 w 1269760"/>
              <a:gd name="connsiteY73" fmla="*/ 164678 h 1820132"/>
              <a:gd name="connsiteX74" fmla="*/ 1070412 w 1269760"/>
              <a:gd name="connsiteY74" fmla="*/ 151677 h 1820132"/>
              <a:gd name="connsiteX75" fmla="*/ 1083413 w 1269760"/>
              <a:gd name="connsiteY75" fmla="*/ 147344 h 1820132"/>
              <a:gd name="connsiteX76" fmla="*/ 1105081 w 1269760"/>
              <a:gd name="connsiteY76" fmla="*/ 125676 h 1820132"/>
              <a:gd name="connsiteX77" fmla="*/ 1122416 w 1269760"/>
              <a:gd name="connsiteY77" fmla="*/ 108341 h 1820132"/>
              <a:gd name="connsiteX78" fmla="*/ 1131083 w 1269760"/>
              <a:gd name="connsiteY78" fmla="*/ 95340 h 1820132"/>
              <a:gd name="connsiteX79" fmla="*/ 1144084 w 1269760"/>
              <a:gd name="connsiteY79" fmla="*/ 91006 h 1820132"/>
              <a:gd name="connsiteX80" fmla="*/ 1152751 w 1269760"/>
              <a:gd name="connsiteY80" fmla="*/ 78005 h 1820132"/>
              <a:gd name="connsiteX81" fmla="*/ 1178753 w 1269760"/>
              <a:gd name="connsiteY81" fmla="*/ 60671 h 1820132"/>
              <a:gd name="connsiteX82" fmla="*/ 1196088 w 1269760"/>
              <a:gd name="connsiteY82" fmla="*/ 39003 h 1820132"/>
              <a:gd name="connsiteX83" fmla="*/ 1209089 w 1269760"/>
              <a:gd name="connsiteY83" fmla="*/ 34669 h 1820132"/>
              <a:gd name="connsiteX84" fmla="*/ 1222090 w 1269760"/>
              <a:gd name="connsiteY84" fmla="*/ 26002 h 1820132"/>
              <a:gd name="connsiteX85" fmla="*/ 1239424 w 1269760"/>
              <a:gd name="connsiteY85" fmla="*/ 21668 h 1820132"/>
              <a:gd name="connsiteX86" fmla="*/ 1252425 w 1269760"/>
              <a:gd name="connsiteY86" fmla="*/ 17334 h 1820132"/>
              <a:gd name="connsiteX87" fmla="*/ 1269760 w 1269760"/>
              <a:gd name="connsiteY8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9684 w 1269760"/>
              <a:gd name="connsiteY22" fmla="*/ 1165751 h 1820132"/>
              <a:gd name="connsiteX23" fmla="*/ 238351 w 1269760"/>
              <a:gd name="connsiteY23" fmla="*/ 1152750 h 1820132"/>
              <a:gd name="connsiteX24" fmla="*/ 260019 w 1269760"/>
              <a:gd name="connsiteY24" fmla="*/ 1113748 h 1820132"/>
              <a:gd name="connsiteX25" fmla="*/ 273020 w 1269760"/>
              <a:gd name="connsiteY25" fmla="*/ 1074745 h 1820132"/>
              <a:gd name="connsiteX26" fmla="*/ 290355 w 1269760"/>
              <a:gd name="connsiteY26" fmla="*/ 1053077 h 1820132"/>
              <a:gd name="connsiteX27" fmla="*/ 294689 w 1269760"/>
              <a:gd name="connsiteY27" fmla="*/ 1040076 h 1820132"/>
              <a:gd name="connsiteX28" fmla="*/ 312023 w 1269760"/>
              <a:gd name="connsiteY28" fmla="*/ 1014074 h 1820132"/>
              <a:gd name="connsiteX29" fmla="*/ 316357 w 1269760"/>
              <a:gd name="connsiteY29" fmla="*/ 1001073 h 1820132"/>
              <a:gd name="connsiteX30" fmla="*/ 325024 w 1269760"/>
              <a:gd name="connsiteY30" fmla="*/ 983738 h 1820132"/>
              <a:gd name="connsiteX31" fmla="*/ 333691 w 1269760"/>
              <a:gd name="connsiteY31" fmla="*/ 949069 h 1820132"/>
              <a:gd name="connsiteX32" fmla="*/ 351026 w 1269760"/>
              <a:gd name="connsiteY32" fmla="*/ 931734 h 1820132"/>
              <a:gd name="connsiteX33" fmla="*/ 359693 w 1269760"/>
              <a:gd name="connsiteY33" fmla="*/ 918733 h 1820132"/>
              <a:gd name="connsiteX34" fmla="*/ 381362 w 1269760"/>
              <a:gd name="connsiteY34" fmla="*/ 897065 h 1820132"/>
              <a:gd name="connsiteX35" fmla="*/ 394363 w 1269760"/>
              <a:gd name="connsiteY35" fmla="*/ 871063 h 1820132"/>
              <a:gd name="connsiteX36" fmla="*/ 398696 w 1269760"/>
              <a:gd name="connsiteY36" fmla="*/ 858062 h 1820132"/>
              <a:gd name="connsiteX37" fmla="*/ 429032 w 1269760"/>
              <a:gd name="connsiteY37" fmla="*/ 836394 h 1820132"/>
              <a:gd name="connsiteX38" fmla="*/ 446366 w 1269760"/>
              <a:gd name="connsiteY38" fmla="*/ 797391 h 1820132"/>
              <a:gd name="connsiteX39" fmla="*/ 502704 w 1269760"/>
              <a:gd name="connsiteY39" fmla="*/ 749721 h 1820132"/>
              <a:gd name="connsiteX40" fmla="*/ 528706 w 1269760"/>
              <a:gd name="connsiteY40" fmla="*/ 723720 h 1820132"/>
              <a:gd name="connsiteX41" fmla="*/ 563375 w 1269760"/>
              <a:gd name="connsiteY41" fmla="*/ 728053 h 1820132"/>
              <a:gd name="connsiteX42" fmla="*/ 602378 w 1269760"/>
              <a:gd name="connsiteY42" fmla="*/ 719386 h 1820132"/>
              <a:gd name="connsiteX43" fmla="*/ 611045 w 1269760"/>
              <a:gd name="connsiteY43" fmla="*/ 710718 h 1820132"/>
              <a:gd name="connsiteX44" fmla="*/ 637047 w 1269760"/>
              <a:gd name="connsiteY44" fmla="*/ 702051 h 1820132"/>
              <a:gd name="connsiteX45" fmla="*/ 650048 w 1269760"/>
              <a:gd name="connsiteY45" fmla="*/ 706385 h 1820132"/>
              <a:gd name="connsiteX46" fmla="*/ 663049 w 1269760"/>
              <a:gd name="connsiteY46" fmla="*/ 715052 h 1820132"/>
              <a:gd name="connsiteX47" fmla="*/ 689051 w 1269760"/>
              <a:gd name="connsiteY47" fmla="*/ 723719 h 1820132"/>
              <a:gd name="connsiteX48" fmla="*/ 715053 w 1269760"/>
              <a:gd name="connsiteY48" fmla="*/ 736720 h 1820132"/>
              <a:gd name="connsiteX49" fmla="*/ 741054 w 1269760"/>
              <a:gd name="connsiteY49" fmla="*/ 749721 h 1820132"/>
              <a:gd name="connsiteX50" fmla="*/ 775724 w 1269760"/>
              <a:gd name="connsiteY50" fmla="*/ 754055 h 1820132"/>
              <a:gd name="connsiteX51" fmla="*/ 788725 w 1269760"/>
              <a:gd name="connsiteY51" fmla="*/ 758388 h 1820132"/>
              <a:gd name="connsiteX52" fmla="*/ 858063 w 1269760"/>
              <a:gd name="connsiteY52" fmla="*/ 749721 h 1820132"/>
              <a:gd name="connsiteX53" fmla="*/ 866730 w 1269760"/>
              <a:gd name="connsiteY53" fmla="*/ 736720 h 1820132"/>
              <a:gd name="connsiteX54" fmla="*/ 875398 w 1269760"/>
              <a:gd name="connsiteY54" fmla="*/ 702051 h 1820132"/>
              <a:gd name="connsiteX55" fmla="*/ 879731 w 1269760"/>
              <a:gd name="connsiteY55" fmla="*/ 689050 h 1820132"/>
              <a:gd name="connsiteX56" fmla="*/ 888399 w 1269760"/>
              <a:gd name="connsiteY56" fmla="*/ 680383 h 1820132"/>
              <a:gd name="connsiteX57" fmla="*/ 897066 w 1269760"/>
              <a:gd name="connsiteY57" fmla="*/ 654381 h 1820132"/>
              <a:gd name="connsiteX58" fmla="*/ 901400 w 1269760"/>
              <a:gd name="connsiteY58" fmla="*/ 641380 h 1820132"/>
              <a:gd name="connsiteX59" fmla="*/ 905733 w 1269760"/>
              <a:gd name="connsiteY59" fmla="*/ 619712 h 1820132"/>
              <a:gd name="connsiteX60" fmla="*/ 892733 w 1269760"/>
              <a:gd name="connsiteY60" fmla="*/ 459367 h 1820132"/>
              <a:gd name="connsiteX61" fmla="*/ 923068 w 1269760"/>
              <a:gd name="connsiteY61" fmla="*/ 385695 h 1820132"/>
              <a:gd name="connsiteX62" fmla="*/ 940402 w 1269760"/>
              <a:gd name="connsiteY62" fmla="*/ 364026 h 1820132"/>
              <a:gd name="connsiteX63" fmla="*/ 949070 w 1269760"/>
              <a:gd name="connsiteY63" fmla="*/ 355359 h 1820132"/>
              <a:gd name="connsiteX64" fmla="*/ 962071 w 1269760"/>
              <a:gd name="connsiteY64" fmla="*/ 333691 h 1820132"/>
              <a:gd name="connsiteX65" fmla="*/ 966404 w 1269760"/>
              <a:gd name="connsiteY65" fmla="*/ 320690 h 1820132"/>
              <a:gd name="connsiteX66" fmla="*/ 983739 w 1269760"/>
              <a:gd name="connsiteY66" fmla="*/ 294688 h 1820132"/>
              <a:gd name="connsiteX67" fmla="*/ 992406 w 1269760"/>
              <a:gd name="connsiteY67" fmla="*/ 281687 h 1820132"/>
              <a:gd name="connsiteX68" fmla="*/ 1009741 w 1269760"/>
              <a:gd name="connsiteY68" fmla="*/ 247018 h 1820132"/>
              <a:gd name="connsiteX69" fmla="*/ 1031409 w 1269760"/>
              <a:gd name="connsiteY69" fmla="*/ 208015 h 1820132"/>
              <a:gd name="connsiteX70" fmla="*/ 1040076 w 1269760"/>
              <a:gd name="connsiteY70" fmla="*/ 195014 h 1820132"/>
              <a:gd name="connsiteX71" fmla="*/ 1057411 w 1269760"/>
              <a:gd name="connsiteY71" fmla="*/ 177679 h 1820132"/>
              <a:gd name="connsiteX72" fmla="*/ 1066078 w 1269760"/>
              <a:gd name="connsiteY72" fmla="*/ 164678 h 1820132"/>
              <a:gd name="connsiteX73" fmla="*/ 1070412 w 1269760"/>
              <a:gd name="connsiteY73" fmla="*/ 151677 h 1820132"/>
              <a:gd name="connsiteX74" fmla="*/ 1083413 w 1269760"/>
              <a:gd name="connsiteY74" fmla="*/ 147344 h 1820132"/>
              <a:gd name="connsiteX75" fmla="*/ 1105081 w 1269760"/>
              <a:gd name="connsiteY75" fmla="*/ 125676 h 1820132"/>
              <a:gd name="connsiteX76" fmla="*/ 1122416 w 1269760"/>
              <a:gd name="connsiteY76" fmla="*/ 108341 h 1820132"/>
              <a:gd name="connsiteX77" fmla="*/ 1131083 w 1269760"/>
              <a:gd name="connsiteY77" fmla="*/ 95340 h 1820132"/>
              <a:gd name="connsiteX78" fmla="*/ 1144084 w 1269760"/>
              <a:gd name="connsiteY78" fmla="*/ 91006 h 1820132"/>
              <a:gd name="connsiteX79" fmla="*/ 1152751 w 1269760"/>
              <a:gd name="connsiteY79" fmla="*/ 78005 h 1820132"/>
              <a:gd name="connsiteX80" fmla="*/ 1178753 w 1269760"/>
              <a:gd name="connsiteY80" fmla="*/ 60671 h 1820132"/>
              <a:gd name="connsiteX81" fmla="*/ 1196088 w 1269760"/>
              <a:gd name="connsiteY81" fmla="*/ 39003 h 1820132"/>
              <a:gd name="connsiteX82" fmla="*/ 1209089 w 1269760"/>
              <a:gd name="connsiteY82" fmla="*/ 34669 h 1820132"/>
              <a:gd name="connsiteX83" fmla="*/ 1222090 w 1269760"/>
              <a:gd name="connsiteY83" fmla="*/ 26002 h 1820132"/>
              <a:gd name="connsiteX84" fmla="*/ 1239424 w 1269760"/>
              <a:gd name="connsiteY84" fmla="*/ 21668 h 1820132"/>
              <a:gd name="connsiteX85" fmla="*/ 1252425 w 1269760"/>
              <a:gd name="connsiteY85" fmla="*/ 17334 h 1820132"/>
              <a:gd name="connsiteX86" fmla="*/ 1269760 w 1269760"/>
              <a:gd name="connsiteY8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2023 w 1269760"/>
              <a:gd name="connsiteY27" fmla="*/ 1014074 h 1820132"/>
              <a:gd name="connsiteX28" fmla="*/ 316357 w 1269760"/>
              <a:gd name="connsiteY28" fmla="*/ 1001073 h 1820132"/>
              <a:gd name="connsiteX29" fmla="*/ 325024 w 1269760"/>
              <a:gd name="connsiteY29" fmla="*/ 983738 h 1820132"/>
              <a:gd name="connsiteX30" fmla="*/ 333691 w 1269760"/>
              <a:gd name="connsiteY30" fmla="*/ 949069 h 1820132"/>
              <a:gd name="connsiteX31" fmla="*/ 351026 w 1269760"/>
              <a:gd name="connsiteY31" fmla="*/ 931734 h 1820132"/>
              <a:gd name="connsiteX32" fmla="*/ 359693 w 1269760"/>
              <a:gd name="connsiteY32" fmla="*/ 918733 h 1820132"/>
              <a:gd name="connsiteX33" fmla="*/ 381362 w 1269760"/>
              <a:gd name="connsiteY33" fmla="*/ 897065 h 1820132"/>
              <a:gd name="connsiteX34" fmla="*/ 394363 w 1269760"/>
              <a:gd name="connsiteY34" fmla="*/ 871063 h 1820132"/>
              <a:gd name="connsiteX35" fmla="*/ 398696 w 1269760"/>
              <a:gd name="connsiteY35" fmla="*/ 858062 h 1820132"/>
              <a:gd name="connsiteX36" fmla="*/ 429032 w 1269760"/>
              <a:gd name="connsiteY36" fmla="*/ 836394 h 1820132"/>
              <a:gd name="connsiteX37" fmla="*/ 446366 w 1269760"/>
              <a:gd name="connsiteY37" fmla="*/ 797391 h 1820132"/>
              <a:gd name="connsiteX38" fmla="*/ 502704 w 1269760"/>
              <a:gd name="connsiteY38" fmla="*/ 749721 h 1820132"/>
              <a:gd name="connsiteX39" fmla="*/ 528706 w 1269760"/>
              <a:gd name="connsiteY39" fmla="*/ 723720 h 1820132"/>
              <a:gd name="connsiteX40" fmla="*/ 563375 w 1269760"/>
              <a:gd name="connsiteY40" fmla="*/ 728053 h 1820132"/>
              <a:gd name="connsiteX41" fmla="*/ 602378 w 1269760"/>
              <a:gd name="connsiteY41" fmla="*/ 719386 h 1820132"/>
              <a:gd name="connsiteX42" fmla="*/ 611045 w 1269760"/>
              <a:gd name="connsiteY42" fmla="*/ 710718 h 1820132"/>
              <a:gd name="connsiteX43" fmla="*/ 637047 w 1269760"/>
              <a:gd name="connsiteY43" fmla="*/ 702051 h 1820132"/>
              <a:gd name="connsiteX44" fmla="*/ 650048 w 1269760"/>
              <a:gd name="connsiteY44" fmla="*/ 706385 h 1820132"/>
              <a:gd name="connsiteX45" fmla="*/ 663049 w 1269760"/>
              <a:gd name="connsiteY45" fmla="*/ 715052 h 1820132"/>
              <a:gd name="connsiteX46" fmla="*/ 689051 w 1269760"/>
              <a:gd name="connsiteY46" fmla="*/ 723719 h 1820132"/>
              <a:gd name="connsiteX47" fmla="*/ 715053 w 1269760"/>
              <a:gd name="connsiteY47" fmla="*/ 736720 h 1820132"/>
              <a:gd name="connsiteX48" fmla="*/ 741054 w 1269760"/>
              <a:gd name="connsiteY48" fmla="*/ 749721 h 1820132"/>
              <a:gd name="connsiteX49" fmla="*/ 775724 w 1269760"/>
              <a:gd name="connsiteY49" fmla="*/ 754055 h 1820132"/>
              <a:gd name="connsiteX50" fmla="*/ 788725 w 1269760"/>
              <a:gd name="connsiteY50" fmla="*/ 758388 h 1820132"/>
              <a:gd name="connsiteX51" fmla="*/ 858063 w 1269760"/>
              <a:gd name="connsiteY51" fmla="*/ 749721 h 1820132"/>
              <a:gd name="connsiteX52" fmla="*/ 866730 w 1269760"/>
              <a:gd name="connsiteY52" fmla="*/ 736720 h 1820132"/>
              <a:gd name="connsiteX53" fmla="*/ 875398 w 1269760"/>
              <a:gd name="connsiteY53" fmla="*/ 702051 h 1820132"/>
              <a:gd name="connsiteX54" fmla="*/ 879731 w 1269760"/>
              <a:gd name="connsiteY54" fmla="*/ 689050 h 1820132"/>
              <a:gd name="connsiteX55" fmla="*/ 888399 w 1269760"/>
              <a:gd name="connsiteY55" fmla="*/ 680383 h 1820132"/>
              <a:gd name="connsiteX56" fmla="*/ 897066 w 1269760"/>
              <a:gd name="connsiteY56" fmla="*/ 654381 h 1820132"/>
              <a:gd name="connsiteX57" fmla="*/ 901400 w 1269760"/>
              <a:gd name="connsiteY57" fmla="*/ 641380 h 1820132"/>
              <a:gd name="connsiteX58" fmla="*/ 905733 w 1269760"/>
              <a:gd name="connsiteY58" fmla="*/ 619712 h 1820132"/>
              <a:gd name="connsiteX59" fmla="*/ 892733 w 1269760"/>
              <a:gd name="connsiteY59" fmla="*/ 459367 h 1820132"/>
              <a:gd name="connsiteX60" fmla="*/ 923068 w 1269760"/>
              <a:gd name="connsiteY60" fmla="*/ 385695 h 1820132"/>
              <a:gd name="connsiteX61" fmla="*/ 940402 w 1269760"/>
              <a:gd name="connsiteY61" fmla="*/ 364026 h 1820132"/>
              <a:gd name="connsiteX62" fmla="*/ 949070 w 1269760"/>
              <a:gd name="connsiteY62" fmla="*/ 355359 h 1820132"/>
              <a:gd name="connsiteX63" fmla="*/ 962071 w 1269760"/>
              <a:gd name="connsiteY63" fmla="*/ 333691 h 1820132"/>
              <a:gd name="connsiteX64" fmla="*/ 966404 w 1269760"/>
              <a:gd name="connsiteY64" fmla="*/ 320690 h 1820132"/>
              <a:gd name="connsiteX65" fmla="*/ 983739 w 1269760"/>
              <a:gd name="connsiteY65" fmla="*/ 294688 h 1820132"/>
              <a:gd name="connsiteX66" fmla="*/ 992406 w 1269760"/>
              <a:gd name="connsiteY66" fmla="*/ 281687 h 1820132"/>
              <a:gd name="connsiteX67" fmla="*/ 1009741 w 1269760"/>
              <a:gd name="connsiteY67" fmla="*/ 247018 h 1820132"/>
              <a:gd name="connsiteX68" fmla="*/ 1031409 w 1269760"/>
              <a:gd name="connsiteY68" fmla="*/ 208015 h 1820132"/>
              <a:gd name="connsiteX69" fmla="*/ 1040076 w 1269760"/>
              <a:gd name="connsiteY69" fmla="*/ 195014 h 1820132"/>
              <a:gd name="connsiteX70" fmla="*/ 1057411 w 1269760"/>
              <a:gd name="connsiteY70" fmla="*/ 177679 h 1820132"/>
              <a:gd name="connsiteX71" fmla="*/ 1066078 w 1269760"/>
              <a:gd name="connsiteY71" fmla="*/ 164678 h 1820132"/>
              <a:gd name="connsiteX72" fmla="*/ 1070412 w 1269760"/>
              <a:gd name="connsiteY72" fmla="*/ 151677 h 1820132"/>
              <a:gd name="connsiteX73" fmla="*/ 1083413 w 1269760"/>
              <a:gd name="connsiteY73" fmla="*/ 147344 h 1820132"/>
              <a:gd name="connsiteX74" fmla="*/ 1105081 w 1269760"/>
              <a:gd name="connsiteY74" fmla="*/ 125676 h 1820132"/>
              <a:gd name="connsiteX75" fmla="*/ 1122416 w 1269760"/>
              <a:gd name="connsiteY75" fmla="*/ 108341 h 1820132"/>
              <a:gd name="connsiteX76" fmla="*/ 1131083 w 1269760"/>
              <a:gd name="connsiteY76" fmla="*/ 95340 h 1820132"/>
              <a:gd name="connsiteX77" fmla="*/ 1144084 w 1269760"/>
              <a:gd name="connsiteY77" fmla="*/ 91006 h 1820132"/>
              <a:gd name="connsiteX78" fmla="*/ 1152751 w 1269760"/>
              <a:gd name="connsiteY78" fmla="*/ 78005 h 1820132"/>
              <a:gd name="connsiteX79" fmla="*/ 1178753 w 1269760"/>
              <a:gd name="connsiteY79" fmla="*/ 60671 h 1820132"/>
              <a:gd name="connsiteX80" fmla="*/ 1196088 w 1269760"/>
              <a:gd name="connsiteY80" fmla="*/ 39003 h 1820132"/>
              <a:gd name="connsiteX81" fmla="*/ 1209089 w 1269760"/>
              <a:gd name="connsiteY81" fmla="*/ 34669 h 1820132"/>
              <a:gd name="connsiteX82" fmla="*/ 1222090 w 1269760"/>
              <a:gd name="connsiteY82" fmla="*/ 26002 h 1820132"/>
              <a:gd name="connsiteX83" fmla="*/ 1239424 w 1269760"/>
              <a:gd name="connsiteY83" fmla="*/ 21668 h 1820132"/>
              <a:gd name="connsiteX84" fmla="*/ 1252425 w 1269760"/>
              <a:gd name="connsiteY84" fmla="*/ 17334 h 1820132"/>
              <a:gd name="connsiteX85" fmla="*/ 1269760 w 1269760"/>
              <a:gd name="connsiteY8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6357 w 1269760"/>
              <a:gd name="connsiteY27" fmla="*/ 1001073 h 1820132"/>
              <a:gd name="connsiteX28" fmla="*/ 325024 w 1269760"/>
              <a:gd name="connsiteY28" fmla="*/ 983738 h 1820132"/>
              <a:gd name="connsiteX29" fmla="*/ 333691 w 1269760"/>
              <a:gd name="connsiteY29" fmla="*/ 949069 h 1820132"/>
              <a:gd name="connsiteX30" fmla="*/ 351026 w 1269760"/>
              <a:gd name="connsiteY30" fmla="*/ 931734 h 1820132"/>
              <a:gd name="connsiteX31" fmla="*/ 359693 w 1269760"/>
              <a:gd name="connsiteY31" fmla="*/ 918733 h 1820132"/>
              <a:gd name="connsiteX32" fmla="*/ 381362 w 1269760"/>
              <a:gd name="connsiteY32" fmla="*/ 897065 h 1820132"/>
              <a:gd name="connsiteX33" fmla="*/ 394363 w 1269760"/>
              <a:gd name="connsiteY33" fmla="*/ 871063 h 1820132"/>
              <a:gd name="connsiteX34" fmla="*/ 398696 w 1269760"/>
              <a:gd name="connsiteY34" fmla="*/ 858062 h 1820132"/>
              <a:gd name="connsiteX35" fmla="*/ 429032 w 1269760"/>
              <a:gd name="connsiteY35" fmla="*/ 836394 h 1820132"/>
              <a:gd name="connsiteX36" fmla="*/ 446366 w 1269760"/>
              <a:gd name="connsiteY36" fmla="*/ 797391 h 1820132"/>
              <a:gd name="connsiteX37" fmla="*/ 502704 w 1269760"/>
              <a:gd name="connsiteY37" fmla="*/ 749721 h 1820132"/>
              <a:gd name="connsiteX38" fmla="*/ 528706 w 1269760"/>
              <a:gd name="connsiteY38" fmla="*/ 723720 h 1820132"/>
              <a:gd name="connsiteX39" fmla="*/ 563375 w 1269760"/>
              <a:gd name="connsiteY39" fmla="*/ 728053 h 1820132"/>
              <a:gd name="connsiteX40" fmla="*/ 602378 w 1269760"/>
              <a:gd name="connsiteY40" fmla="*/ 719386 h 1820132"/>
              <a:gd name="connsiteX41" fmla="*/ 611045 w 1269760"/>
              <a:gd name="connsiteY41" fmla="*/ 710718 h 1820132"/>
              <a:gd name="connsiteX42" fmla="*/ 637047 w 1269760"/>
              <a:gd name="connsiteY42" fmla="*/ 702051 h 1820132"/>
              <a:gd name="connsiteX43" fmla="*/ 650048 w 1269760"/>
              <a:gd name="connsiteY43" fmla="*/ 706385 h 1820132"/>
              <a:gd name="connsiteX44" fmla="*/ 663049 w 1269760"/>
              <a:gd name="connsiteY44" fmla="*/ 715052 h 1820132"/>
              <a:gd name="connsiteX45" fmla="*/ 689051 w 1269760"/>
              <a:gd name="connsiteY45" fmla="*/ 723719 h 1820132"/>
              <a:gd name="connsiteX46" fmla="*/ 715053 w 1269760"/>
              <a:gd name="connsiteY46" fmla="*/ 736720 h 1820132"/>
              <a:gd name="connsiteX47" fmla="*/ 741054 w 1269760"/>
              <a:gd name="connsiteY47" fmla="*/ 749721 h 1820132"/>
              <a:gd name="connsiteX48" fmla="*/ 775724 w 1269760"/>
              <a:gd name="connsiteY48" fmla="*/ 754055 h 1820132"/>
              <a:gd name="connsiteX49" fmla="*/ 788725 w 1269760"/>
              <a:gd name="connsiteY49" fmla="*/ 758388 h 1820132"/>
              <a:gd name="connsiteX50" fmla="*/ 858063 w 1269760"/>
              <a:gd name="connsiteY50" fmla="*/ 749721 h 1820132"/>
              <a:gd name="connsiteX51" fmla="*/ 866730 w 1269760"/>
              <a:gd name="connsiteY51" fmla="*/ 736720 h 1820132"/>
              <a:gd name="connsiteX52" fmla="*/ 875398 w 1269760"/>
              <a:gd name="connsiteY52" fmla="*/ 702051 h 1820132"/>
              <a:gd name="connsiteX53" fmla="*/ 879731 w 1269760"/>
              <a:gd name="connsiteY53" fmla="*/ 689050 h 1820132"/>
              <a:gd name="connsiteX54" fmla="*/ 888399 w 1269760"/>
              <a:gd name="connsiteY54" fmla="*/ 680383 h 1820132"/>
              <a:gd name="connsiteX55" fmla="*/ 897066 w 1269760"/>
              <a:gd name="connsiteY55" fmla="*/ 654381 h 1820132"/>
              <a:gd name="connsiteX56" fmla="*/ 901400 w 1269760"/>
              <a:gd name="connsiteY56" fmla="*/ 641380 h 1820132"/>
              <a:gd name="connsiteX57" fmla="*/ 905733 w 1269760"/>
              <a:gd name="connsiteY57" fmla="*/ 619712 h 1820132"/>
              <a:gd name="connsiteX58" fmla="*/ 892733 w 1269760"/>
              <a:gd name="connsiteY58" fmla="*/ 459367 h 1820132"/>
              <a:gd name="connsiteX59" fmla="*/ 923068 w 1269760"/>
              <a:gd name="connsiteY59" fmla="*/ 385695 h 1820132"/>
              <a:gd name="connsiteX60" fmla="*/ 940402 w 1269760"/>
              <a:gd name="connsiteY60" fmla="*/ 364026 h 1820132"/>
              <a:gd name="connsiteX61" fmla="*/ 949070 w 1269760"/>
              <a:gd name="connsiteY61" fmla="*/ 355359 h 1820132"/>
              <a:gd name="connsiteX62" fmla="*/ 962071 w 1269760"/>
              <a:gd name="connsiteY62" fmla="*/ 333691 h 1820132"/>
              <a:gd name="connsiteX63" fmla="*/ 966404 w 1269760"/>
              <a:gd name="connsiteY63" fmla="*/ 320690 h 1820132"/>
              <a:gd name="connsiteX64" fmla="*/ 983739 w 1269760"/>
              <a:gd name="connsiteY64" fmla="*/ 294688 h 1820132"/>
              <a:gd name="connsiteX65" fmla="*/ 992406 w 1269760"/>
              <a:gd name="connsiteY65" fmla="*/ 281687 h 1820132"/>
              <a:gd name="connsiteX66" fmla="*/ 1009741 w 1269760"/>
              <a:gd name="connsiteY66" fmla="*/ 247018 h 1820132"/>
              <a:gd name="connsiteX67" fmla="*/ 1031409 w 1269760"/>
              <a:gd name="connsiteY67" fmla="*/ 208015 h 1820132"/>
              <a:gd name="connsiteX68" fmla="*/ 1040076 w 1269760"/>
              <a:gd name="connsiteY68" fmla="*/ 195014 h 1820132"/>
              <a:gd name="connsiteX69" fmla="*/ 1057411 w 1269760"/>
              <a:gd name="connsiteY69" fmla="*/ 177679 h 1820132"/>
              <a:gd name="connsiteX70" fmla="*/ 1066078 w 1269760"/>
              <a:gd name="connsiteY70" fmla="*/ 164678 h 1820132"/>
              <a:gd name="connsiteX71" fmla="*/ 1070412 w 1269760"/>
              <a:gd name="connsiteY71" fmla="*/ 151677 h 1820132"/>
              <a:gd name="connsiteX72" fmla="*/ 1083413 w 1269760"/>
              <a:gd name="connsiteY72" fmla="*/ 147344 h 1820132"/>
              <a:gd name="connsiteX73" fmla="*/ 1105081 w 1269760"/>
              <a:gd name="connsiteY73" fmla="*/ 125676 h 1820132"/>
              <a:gd name="connsiteX74" fmla="*/ 1122416 w 1269760"/>
              <a:gd name="connsiteY74" fmla="*/ 108341 h 1820132"/>
              <a:gd name="connsiteX75" fmla="*/ 1131083 w 1269760"/>
              <a:gd name="connsiteY75" fmla="*/ 95340 h 1820132"/>
              <a:gd name="connsiteX76" fmla="*/ 1144084 w 1269760"/>
              <a:gd name="connsiteY76" fmla="*/ 91006 h 1820132"/>
              <a:gd name="connsiteX77" fmla="*/ 1152751 w 1269760"/>
              <a:gd name="connsiteY77" fmla="*/ 78005 h 1820132"/>
              <a:gd name="connsiteX78" fmla="*/ 1178753 w 1269760"/>
              <a:gd name="connsiteY78" fmla="*/ 60671 h 1820132"/>
              <a:gd name="connsiteX79" fmla="*/ 1196088 w 1269760"/>
              <a:gd name="connsiteY79" fmla="*/ 39003 h 1820132"/>
              <a:gd name="connsiteX80" fmla="*/ 1209089 w 1269760"/>
              <a:gd name="connsiteY80" fmla="*/ 34669 h 1820132"/>
              <a:gd name="connsiteX81" fmla="*/ 1222090 w 1269760"/>
              <a:gd name="connsiteY81" fmla="*/ 26002 h 1820132"/>
              <a:gd name="connsiteX82" fmla="*/ 1239424 w 1269760"/>
              <a:gd name="connsiteY82" fmla="*/ 21668 h 1820132"/>
              <a:gd name="connsiteX83" fmla="*/ 1252425 w 1269760"/>
              <a:gd name="connsiteY83" fmla="*/ 17334 h 1820132"/>
              <a:gd name="connsiteX84" fmla="*/ 1269760 w 1269760"/>
              <a:gd name="connsiteY84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1026 w 1269760"/>
              <a:gd name="connsiteY29" fmla="*/ 931734 h 1820132"/>
              <a:gd name="connsiteX30" fmla="*/ 359693 w 1269760"/>
              <a:gd name="connsiteY30" fmla="*/ 918733 h 1820132"/>
              <a:gd name="connsiteX31" fmla="*/ 381362 w 1269760"/>
              <a:gd name="connsiteY31" fmla="*/ 897065 h 1820132"/>
              <a:gd name="connsiteX32" fmla="*/ 394363 w 1269760"/>
              <a:gd name="connsiteY32" fmla="*/ 871063 h 1820132"/>
              <a:gd name="connsiteX33" fmla="*/ 398696 w 1269760"/>
              <a:gd name="connsiteY33" fmla="*/ 858062 h 1820132"/>
              <a:gd name="connsiteX34" fmla="*/ 429032 w 1269760"/>
              <a:gd name="connsiteY34" fmla="*/ 836394 h 1820132"/>
              <a:gd name="connsiteX35" fmla="*/ 446366 w 1269760"/>
              <a:gd name="connsiteY35" fmla="*/ 797391 h 1820132"/>
              <a:gd name="connsiteX36" fmla="*/ 502704 w 1269760"/>
              <a:gd name="connsiteY36" fmla="*/ 749721 h 1820132"/>
              <a:gd name="connsiteX37" fmla="*/ 528706 w 1269760"/>
              <a:gd name="connsiteY37" fmla="*/ 723720 h 1820132"/>
              <a:gd name="connsiteX38" fmla="*/ 563375 w 1269760"/>
              <a:gd name="connsiteY38" fmla="*/ 728053 h 1820132"/>
              <a:gd name="connsiteX39" fmla="*/ 602378 w 1269760"/>
              <a:gd name="connsiteY39" fmla="*/ 719386 h 1820132"/>
              <a:gd name="connsiteX40" fmla="*/ 611045 w 1269760"/>
              <a:gd name="connsiteY40" fmla="*/ 710718 h 1820132"/>
              <a:gd name="connsiteX41" fmla="*/ 637047 w 1269760"/>
              <a:gd name="connsiteY41" fmla="*/ 702051 h 1820132"/>
              <a:gd name="connsiteX42" fmla="*/ 650048 w 1269760"/>
              <a:gd name="connsiteY42" fmla="*/ 706385 h 1820132"/>
              <a:gd name="connsiteX43" fmla="*/ 663049 w 1269760"/>
              <a:gd name="connsiteY43" fmla="*/ 715052 h 1820132"/>
              <a:gd name="connsiteX44" fmla="*/ 689051 w 1269760"/>
              <a:gd name="connsiteY44" fmla="*/ 723719 h 1820132"/>
              <a:gd name="connsiteX45" fmla="*/ 715053 w 1269760"/>
              <a:gd name="connsiteY45" fmla="*/ 736720 h 1820132"/>
              <a:gd name="connsiteX46" fmla="*/ 741054 w 1269760"/>
              <a:gd name="connsiteY46" fmla="*/ 749721 h 1820132"/>
              <a:gd name="connsiteX47" fmla="*/ 775724 w 1269760"/>
              <a:gd name="connsiteY47" fmla="*/ 754055 h 1820132"/>
              <a:gd name="connsiteX48" fmla="*/ 788725 w 1269760"/>
              <a:gd name="connsiteY48" fmla="*/ 758388 h 1820132"/>
              <a:gd name="connsiteX49" fmla="*/ 858063 w 1269760"/>
              <a:gd name="connsiteY49" fmla="*/ 749721 h 1820132"/>
              <a:gd name="connsiteX50" fmla="*/ 866730 w 1269760"/>
              <a:gd name="connsiteY50" fmla="*/ 736720 h 1820132"/>
              <a:gd name="connsiteX51" fmla="*/ 875398 w 1269760"/>
              <a:gd name="connsiteY51" fmla="*/ 702051 h 1820132"/>
              <a:gd name="connsiteX52" fmla="*/ 879731 w 1269760"/>
              <a:gd name="connsiteY52" fmla="*/ 689050 h 1820132"/>
              <a:gd name="connsiteX53" fmla="*/ 888399 w 1269760"/>
              <a:gd name="connsiteY53" fmla="*/ 680383 h 1820132"/>
              <a:gd name="connsiteX54" fmla="*/ 897066 w 1269760"/>
              <a:gd name="connsiteY54" fmla="*/ 654381 h 1820132"/>
              <a:gd name="connsiteX55" fmla="*/ 901400 w 1269760"/>
              <a:gd name="connsiteY55" fmla="*/ 641380 h 1820132"/>
              <a:gd name="connsiteX56" fmla="*/ 905733 w 1269760"/>
              <a:gd name="connsiteY56" fmla="*/ 619712 h 1820132"/>
              <a:gd name="connsiteX57" fmla="*/ 892733 w 1269760"/>
              <a:gd name="connsiteY57" fmla="*/ 459367 h 1820132"/>
              <a:gd name="connsiteX58" fmla="*/ 923068 w 1269760"/>
              <a:gd name="connsiteY58" fmla="*/ 385695 h 1820132"/>
              <a:gd name="connsiteX59" fmla="*/ 940402 w 1269760"/>
              <a:gd name="connsiteY59" fmla="*/ 364026 h 1820132"/>
              <a:gd name="connsiteX60" fmla="*/ 949070 w 1269760"/>
              <a:gd name="connsiteY60" fmla="*/ 355359 h 1820132"/>
              <a:gd name="connsiteX61" fmla="*/ 962071 w 1269760"/>
              <a:gd name="connsiteY61" fmla="*/ 333691 h 1820132"/>
              <a:gd name="connsiteX62" fmla="*/ 966404 w 1269760"/>
              <a:gd name="connsiteY62" fmla="*/ 320690 h 1820132"/>
              <a:gd name="connsiteX63" fmla="*/ 983739 w 1269760"/>
              <a:gd name="connsiteY63" fmla="*/ 294688 h 1820132"/>
              <a:gd name="connsiteX64" fmla="*/ 992406 w 1269760"/>
              <a:gd name="connsiteY64" fmla="*/ 281687 h 1820132"/>
              <a:gd name="connsiteX65" fmla="*/ 1009741 w 1269760"/>
              <a:gd name="connsiteY65" fmla="*/ 247018 h 1820132"/>
              <a:gd name="connsiteX66" fmla="*/ 1031409 w 1269760"/>
              <a:gd name="connsiteY66" fmla="*/ 208015 h 1820132"/>
              <a:gd name="connsiteX67" fmla="*/ 1040076 w 1269760"/>
              <a:gd name="connsiteY67" fmla="*/ 195014 h 1820132"/>
              <a:gd name="connsiteX68" fmla="*/ 1057411 w 1269760"/>
              <a:gd name="connsiteY68" fmla="*/ 177679 h 1820132"/>
              <a:gd name="connsiteX69" fmla="*/ 1066078 w 1269760"/>
              <a:gd name="connsiteY69" fmla="*/ 164678 h 1820132"/>
              <a:gd name="connsiteX70" fmla="*/ 1070412 w 1269760"/>
              <a:gd name="connsiteY70" fmla="*/ 151677 h 1820132"/>
              <a:gd name="connsiteX71" fmla="*/ 1083413 w 1269760"/>
              <a:gd name="connsiteY71" fmla="*/ 147344 h 1820132"/>
              <a:gd name="connsiteX72" fmla="*/ 1105081 w 1269760"/>
              <a:gd name="connsiteY72" fmla="*/ 125676 h 1820132"/>
              <a:gd name="connsiteX73" fmla="*/ 1122416 w 1269760"/>
              <a:gd name="connsiteY73" fmla="*/ 108341 h 1820132"/>
              <a:gd name="connsiteX74" fmla="*/ 1131083 w 1269760"/>
              <a:gd name="connsiteY74" fmla="*/ 95340 h 1820132"/>
              <a:gd name="connsiteX75" fmla="*/ 1144084 w 1269760"/>
              <a:gd name="connsiteY75" fmla="*/ 91006 h 1820132"/>
              <a:gd name="connsiteX76" fmla="*/ 1152751 w 1269760"/>
              <a:gd name="connsiteY76" fmla="*/ 78005 h 1820132"/>
              <a:gd name="connsiteX77" fmla="*/ 1178753 w 1269760"/>
              <a:gd name="connsiteY77" fmla="*/ 60671 h 1820132"/>
              <a:gd name="connsiteX78" fmla="*/ 1196088 w 1269760"/>
              <a:gd name="connsiteY78" fmla="*/ 39003 h 1820132"/>
              <a:gd name="connsiteX79" fmla="*/ 1209089 w 1269760"/>
              <a:gd name="connsiteY79" fmla="*/ 34669 h 1820132"/>
              <a:gd name="connsiteX80" fmla="*/ 1222090 w 1269760"/>
              <a:gd name="connsiteY80" fmla="*/ 26002 h 1820132"/>
              <a:gd name="connsiteX81" fmla="*/ 1239424 w 1269760"/>
              <a:gd name="connsiteY81" fmla="*/ 21668 h 1820132"/>
              <a:gd name="connsiteX82" fmla="*/ 1252425 w 1269760"/>
              <a:gd name="connsiteY82" fmla="*/ 17334 h 1820132"/>
              <a:gd name="connsiteX83" fmla="*/ 1269760 w 1269760"/>
              <a:gd name="connsiteY83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9693 w 1269760"/>
              <a:gd name="connsiteY29" fmla="*/ 918733 h 1820132"/>
              <a:gd name="connsiteX30" fmla="*/ 381362 w 1269760"/>
              <a:gd name="connsiteY30" fmla="*/ 897065 h 1820132"/>
              <a:gd name="connsiteX31" fmla="*/ 394363 w 1269760"/>
              <a:gd name="connsiteY31" fmla="*/ 871063 h 1820132"/>
              <a:gd name="connsiteX32" fmla="*/ 398696 w 1269760"/>
              <a:gd name="connsiteY32" fmla="*/ 858062 h 1820132"/>
              <a:gd name="connsiteX33" fmla="*/ 429032 w 1269760"/>
              <a:gd name="connsiteY33" fmla="*/ 836394 h 1820132"/>
              <a:gd name="connsiteX34" fmla="*/ 446366 w 1269760"/>
              <a:gd name="connsiteY34" fmla="*/ 797391 h 1820132"/>
              <a:gd name="connsiteX35" fmla="*/ 502704 w 1269760"/>
              <a:gd name="connsiteY35" fmla="*/ 749721 h 1820132"/>
              <a:gd name="connsiteX36" fmla="*/ 528706 w 1269760"/>
              <a:gd name="connsiteY36" fmla="*/ 723720 h 1820132"/>
              <a:gd name="connsiteX37" fmla="*/ 563375 w 1269760"/>
              <a:gd name="connsiteY37" fmla="*/ 728053 h 1820132"/>
              <a:gd name="connsiteX38" fmla="*/ 602378 w 1269760"/>
              <a:gd name="connsiteY38" fmla="*/ 719386 h 1820132"/>
              <a:gd name="connsiteX39" fmla="*/ 611045 w 1269760"/>
              <a:gd name="connsiteY39" fmla="*/ 710718 h 1820132"/>
              <a:gd name="connsiteX40" fmla="*/ 637047 w 1269760"/>
              <a:gd name="connsiteY40" fmla="*/ 702051 h 1820132"/>
              <a:gd name="connsiteX41" fmla="*/ 650048 w 1269760"/>
              <a:gd name="connsiteY41" fmla="*/ 706385 h 1820132"/>
              <a:gd name="connsiteX42" fmla="*/ 663049 w 1269760"/>
              <a:gd name="connsiteY42" fmla="*/ 715052 h 1820132"/>
              <a:gd name="connsiteX43" fmla="*/ 689051 w 1269760"/>
              <a:gd name="connsiteY43" fmla="*/ 723719 h 1820132"/>
              <a:gd name="connsiteX44" fmla="*/ 715053 w 1269760"/>
              <a:gd name="connsiteY44" fmla="*/ 736720 h 1820132"/>
              <a:gd name="connsiteX45" fmla="*/ 741054 w 1269760"/>
              <a:gd name="connsiteY45" fmla="*/ 749721 h 1820132"/>
              <a:gd name="connsiteX46" fmla="*/ 775724 w 1269760"/>
              <a:gd name="connsiteY46" fmla="*/ 754055 h 1820132"/>
              <a:gd name="connsiteX47" fmla="*/ 788725 w 1269760"/>
              <a:gd name="connsiteY47" fmla="*/ 758388 h 1820132"/>
              <a:gd name="connsiteX48" fmla="*/ 858063 w 1269760"/>
              <a:gd name="connsiteY48" fmla="*/ 749721 h 1820132"/>
              <a:gd name="connsiteX49" fmla="*/ 866730 w 1269760"/>
              <a:gd name="connsiteY49" fmla="*/ 736720 h 1820132"/>
              <a:gd name="connsiteX50" fmla="*/ 875398 w 1269760"/>
              <a:gd name="connsiteY50" fmla="*/ 702051 h 1820132"/>
              <a:gd name="connsiteX51" fmla="*/ 879731 w 1269760"/>
              <a:gd name="connsiteY51" fmla="*/ 689050 h 1820132"/>
              <a:gd name="connsiteX52" fmla="*/ 888399 w 1269760"/>
              <a:gd name="connsiteY52" fmla="*/ 680383 h 1820132"/>
              <a:gd name="connsiteX53" fmla="*/ 897066 w 1269760"/>
              <a:gd name="connsiteY53" fmla="*/ 654381 h 1820132"/>
              <a:gd name="connsiteX54" fmla="*/ 901400 w 1269760"/>
              <a:gd name="connsiteY54" fmla="*/ 641380 h 1820132"/>
              <a:gd name="connsiteX55" fmla="*/ 905733 w 1269760"/>
              <a:gd name="connsiteY55" fmla="*/ 619712 h 1820132"/>
              <a:gd name="connsiteX56" fmla="*/ 892733 w 1269760"/>
              <a:gd name="connsiteY56" fmla="*/ 459367 h 1820132"/>
              <a:gd name="connsiteX57" fmla="*/ 923068 w 1269760"/>
              <a:gd name="connsiteY57" fmla="*/ 385695 h 1820132"/>
              <a:gd name="connsiteX58" fmla="*/ 940402 w 1269760"/>
              <a:gd name="connsiteY58" fmla="*/ 364026 h 1820132"/>
              <a:gd name="connsiteX59" fmla="*/ 949070 w 1269760"/>
              <a:gd name="connsiteY59" fmla="*/ 355359 h 1820132"/>
              <a:gd name="connsiteX60" fmla="*/ 962071 w 1269760"/>
              <a:gd name="connsiteY60" fmla="*/ 333691 h 1820132"/>
              <a:gd name="connsiteX61" fmla="*/ 966404 w 1269760"/>
              <a:gd name="connsiteY61" fmla="*/ 320690 h 1820132"/>
              <a:gd name="connsiteX62" fmla="*/ 983739 w 1269760"/>
              <a:gd name="connsiteY62" fmla="*/ 294688 h 1820132"/>
              <a:gd name="connsiteX63" fmla="*/ 992406 w 1269760"/>
              <a:gd name="connsiteY63" fmla="*/ 281687 h 1820132"/>
              <a:gd name="connsiteX64" fmla="*/ 1009741 w 1269760"/>
              <a:gd name="connsiteY64" fmla="*/ 247018 h 1820132"/>
              <a:gd name="connsiteX65" fmla="*/ 1031409 w 1269760"/>
              <a:gd name="connsiteY65" fmla="*/ 208015 h 1820132"/>
              <a:gd name="connsiteX66" fmla="*/ 1040076 w 1269760"/>
              <a:gd name="connsiteY66" fmla="*/ 195014 h 1820132"/>
              <a:gd name="connsiteX67" fmla="*/ 1057411 w 1269760"/>
              <a:gd name="connsiteY67" fmla="*/ 177679 h 1820132"/>
              <a:gd name="connsiteX68" fmla="*/ 1066078 w 1269760"/>
              <a:gd name="connsiteY68" fmla="*/ 164678 h 1820132"/>
              <a:gd name="connsiteX69" fmla="*/ 1070412 w 1269760"/>
              <a:gd name="connsiteY69" fmla="*/ 151677 h 1820132"/>
              <a:gd name="connsiteX70" fmla="*/ 1083413 w 1269760"/>
              <a:gd name="connsiteY70" fmla="*/ 147344 h 1820132"/>
              <a:gd name="connsiteX71" fmla="*/ 1105081 w 1269760"/>
              <a:gd name="connsiteY71" fmla="*/ 125676 h 1820132"/>
              <a:gd name="connsiteX72" fmla="*/ 1122416 w 1269760"/>
              <a:gd name="connsiteY72" fmla="*/ 108341 h 1820132"/>
              <a:gd name="connsiteX73" fmla="*/ 1131083 w 1269760"/>
              <a:gd name="connsiteY73" fmla="*/ 95340 h 1820132"/>
              <a:gd name="connsiteX74" fmla="*/ 1144084 w 1269760"/>
              <a:gd name="connsiteY74" fmla="*/ 91006 h 1820132"/>
              <a:gd name="connsiteX75" fmla="*/ 1152751 w 1269760"/>
              <a:gd name="connsiteY75" fmla="*/ 78005 h 1820132"/>
              <a:gd name="connsiteX76" fmla="*/ 1178753 w 1269760"/>
              <a:gd name="connsiteY76" fmla="*/ 60671 h 1820132"/>
              <a:gd name="connsiteX77" fmla="*/ 1196088 w 1269760"/>
              <a:gd name="connsiteY77" fmla="*/ 39003 h 1820132"/>
              <a:gd name="connsiteX78" fmla="*/ 1209089 w 1269760"/>
              <a:gd name="connsiteY78" fmla="*/ 34669 h 1820132"/>
              <a:gd name="connsiteX79" fmla="*/ 1222090 w 1269760"/>
              <a:gd name="connsiteY79" fmla="*/ 26002 h 1820132"/>
              <a:gd name="connsiteX80" fmla="*/ 1239424 w 1269760"/>
              <a:gd name="connsiteY80" fmla="*/ 21668 h 1820132"/>
              <a:gd name="connsiteX81" fmla="*/ 1252425 w 1269760"/>
              <a:gd name="connsiteY81" fmla="*/ 17334 h 1820132"/>
              <a:gd name="connsiteX82" fmla="*/ 1269760 w 1269760"/>
              <a:gd name="connsiteY8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81362 w 1269760"/>
              <a:gd name="connsiteY29" fmla="*/ 897065 h 1820132"/>
              <a:gd name="connsiteX30" fmla="*/ 394363 w 1269760"/>
              <a:gd name="connsiteY30" fmla="*/ 871063 h 1820132"/>
              <a:gd name="connsiteX31" fmla="*/ 398696 w 1269760"/>
              <a:gd name="connsiteY31" fmla="*/ 858062 h 1820132"/>
              <a:gd name="connsiteX32" fmla="*/ 429032 w 1269760"/>
              <a:gd name="connsiteY32" fmla="*/ 836394 h 1820132"/>
              <a:gd name="connsiteX33" fmla="*/ 446366 w 1269760"/>
              <a:gd name="connsiteY33" fmla="*/ 797391 h 1820132"/>
              <a:gd name="connsiteX34" fmla="*/ 502704 w 1269760"/>
              <a:gd name="connsiteY34" fmla="*/ 749721 h 1820132"/>
              <a:gd name="connsiteX35" fmla="*/ 528706 w 1269760"/>
              <a:gd name="connsiteY35" fmla="*/ 723720 h 1820132"/>
              <a:gd name="connsiteX36" fmla="*/ 563375 w 1269760"/>
              <a:gd name="connsiteY36" fmla="*/ 728053 h 1820132"/>
              <a:gd name="connsiteX37" fmla="*/ 602378 w 1269760"/>
              <a:gd name="connsiteY37" fmla="*/ 719386 h 1820132"/>
              <a:gd name="connsiteX38" fmla="*/ 611045 w 1269760"/>
              <a:gd name="connsiteY38" fmla="*/ 710718 h 1820132"/>
              <a:gd name="connsiteX39" fmla="*/ 637047 w 1269760"/>
              <a:gd name="connsiteY39" fmla="*/ 702051 h 1820132"/>
              <a:gd name="connsiteX40" fmla="*/ 650048 w 1269760"/>
              <a:gd name="connsiteY40" fmla="*/ 706385 h 1820132"/>
              <a:gd name="connsiteX41" fmla="*/ 663049 w 1269760"/>
              <a:gd name="connsiteY41" fmla="*/ 715052 h 1820132"/>
              <a:gd name="connsiteX42" fmla="*/ 689051 w 1269760"/>
              <a:gd name="connsiteY42" fmla="*/ 723719 h 1820132"/>
              <a:gd name="connsiteX43" fmla="*/ 715053 w 1269760"/>
              <a:gd name="connsiteY43" fmla="*/ 736720 h 1820132"/>
              <a:gd name="connsiteX44" fmla="*/ 741054 w 1269760"/>
              <a:gd name="connsiteY44" fmla="*/ 749721 h 1820132"/>
              <a:gd name="connsiteX45" fmla="*/ 775724 w 1269760"/>
              <a:gd name="connsiteY45" fmla="*/ 754055 h 1820132"/>
              <a:gd name="connsiteX46" fmla="*/ 788725 w 1269760"/>
              <a:gd name="connsiteY46" fmla="*/ 758388 h 1820132"/>
              <a:gd name="connsiteX47" fmla="*/ 858063 w 1269760"/>
              <a:gd name="connsiteY47" fmla="*/ 749721 h 1820132"/>
              <a:gd name="connsiteX48" fmla="*/ 866730 w 1269760"/>
              <a:gd name="connsiteY48" fmla="*/ 736720 h 1820132"/>
              <a:gd name="connsiteX49" fmla="*/ 875398 w 1269760"/>
              <a:gd name="connsiteY49" fmla="*/ 702051 h 1820132"/>
              <a:gd name="connsiteX50" fmla="*/ 879731 w 1269760"/>
              <a:gd name="connsiteY50" fmla="*/ 689050 h 1820132"/>
              <a:gd name="connsiteX51" fmla="*/ 888399 w 1269760"/>
              <a:gd name="connsiteY51" fmla="*/ 680383 h 1820132"/>
              <a:gd name="connsiteX52" fmla="*/ 897066 w 1269760"/>
              <a:gd name="connsiteY52" fmla="*/ 654381 h 1820132"/>
              <a:gd name="connsiteX53" fmla="*/ 901400 w 1269760"/>
              <a:gd name="connsiteY53" fmla="*/ 641380 h 1820132"/>
              <a:gd name="connsiteX54" fmla="*/ 905733 w 1269760"/>
              <a:gd name="connsiteY54" fmla="*/ 619712 h 1820132"/>
              <a:gd name="connsiteX55" fmla="*/ 892733 w 1269760"/>
              <a:gd name="connsiteY55" fmla="*/ 459367 h 1820132"/>
              <a:gd name="connsiteX56" fmla="*/ 923068 w 1269760"/>
              <a:gd name="connsiteY56" fmla="*/ 385695 h 1820132"/>
              <a:gd name="connsiteX57" fmla="*/ 940402 w 1269760"/>
              <a:gd name="connsiteY57" fmla="*/ 364026 h 1820132"/>
              <a:gd name="connsiteX58" fmla="*/ 949070 w 1269760"/>
              <a:gd name="connsiteY58" fmla="*/ 355359 h 1820132"/>
              <a:gd name="connsiteX59" fmla="*/ 962071 w 1269760"/>
              <a:gd name="connsiteY59" fmla="*/ 333691 h 1820132"/>
              <a:gd name="connsiteX60" fmla="*/ 966404 w 1269760"/>
              <a:gd name="connsiteY60" fmla="*/ 320690 h 1820132"/>
              <a:gd name="connsiteX61" fmla="*/ 983739 w 1269760"/>
              <a:gd name="connsiteY61" fmla="*/ 294688 h 1820132"/>
              <a:gd name="connsiteX62" fmla="*/ 992406 w 1269760"/>
              <a:gd name="connsiteY62" fmla="*/ 281687 h 1820132"/>
              <a:gd name="connsiteX63" fmla="*/ 1009741 w 1269760"/>
              <a:gd name="connsiteY63" fmla="*/ 247018 h 1820132"/>
              <a:gd name="connsiteX64" fmla="*/ 1031409 w 1269760"/>
              <a:gd name="connsiteY64" fmla="*/ 208015 h 1820132"/>
              <a:gd name="connsiteX65" fmla="*/ 1040076 w 1269760"/>
              <a:gd name="connsiteY65" fmla="*/ 195014 h 1820132"/>
              <a:gd name="connsiteX66" fmla="*/ 1057411 w 1269760"/>
              <a:gd name="connsiteY66" fmla="*/ 177679 h 1820132"/>
              <a:gd name="connsiteX67" fmla="*/ 1066078 w 1269760"/>
              <a:gd name="connsiteY67" fmla="*/ 164678 h 1820132"/>
              <a:gd name="connsiteX68" fmla="*/ 1070412 w 1269760"/>
              <a:gd name="connsiteY68" fmla="*/ 151677 h 1820132"/>
              <a:gd name="connsiteX69" fmla="*/ 1083413 w 1269760"/>
              <a:gd name="connsiteY69" fmla="*/ 147344 h 1820132"/>
              <a:gd name="connsiteX70" fmla="*/ 1105081 w 1269760"/>
              <a:gd name="connsiteY70" fmla="*/ 125676 h 1820132"/>
              <a:gd name="connsiteX71" fmla="*/ 1122416 w 1269760"/>
              <a:gd name="connsiteY71" fmla="*/ 108341 h 1820132"/>
              <a:gd name="connsiteX72" fmla="*/ 1131083 w 1269760"/>
              <a:gd name="connsiteY72" fmla="*/ 95340 h 1820132"/>
              <a:gd name="connsiteX73" fmla="*/ 1144084 w 1269760"/>
              <a:gd name="connsiteY73" fmla="*/ 91006 h 1820132"/>
              <a:gd name="connsiteX74" fmla="*/ 1152751 w 1269760"/>
              <a:gd name="connsiteY74" fmla="*/ 78005 h 1820132"/>
              <a:gd name="connsiteX75" fmla="*/ 1178753 w 1269760"/>
              <a:gd name="connsiteY75" fmla="*/ 60671 h 1820132"/>
              <a:gd name="connsiteX76" fmla="*/ 1196088 w 1269760"/>
              <a:gd name="connsiteY76" fmla="*/ 39003 h 1820132"/>
              <a:gd name="connsiteX77" fmla="*/ 1209089 w 1269760"/>
              <a:gd name="connsiteY77" fmla="*/ 34669 h 1820132"/>
              <a:gd name="connsiteX78" fmla="*/ 1222090 w 1269760"/>
              <a:gd name="connsiteY78" fmla="*/ 26002 h 1820132"/>
              <a:gd name="connsiteX79" fmla="*/ 1239424 w 1269760"/>
              <a:gd name="connsiteY79" fmla="*/ 21668 h 1820132"/>
              <a:gd name="connsiteX80" fmla="*/ 1252425 w 1269760"/>
              <a:gd name="connsiteY80" fmla="*/ 17334 h 1820132"/>
              <a:gd name="connsiteX81" fmla="*/ 1269760 w 1269760"/>
              <a:gd name="connsiteY8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33691 w 1269760"/>
              <a:gd name="connsiteY27" fmla="*/ 949069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992406 w 1269760"/>
              <a:gd name="connsiteY60" fmla="*/ 281687 h 1820132"/>
              <a:gd name="connsiteX61" fmla="*/ 1009741 w 1269760"/>
              <a:gd name="connsiteY61" fmla="*/ 247018 h 1820132"/>
              <a:gd name="connsiteX62" fmla="*/ 1031409 w 1269760"/>
              <a:gd name="connsiteY62" fmla="*/ 208015 h 1820132"/>
              <a:gd name="connsiteX63" fmla="*/ 1040076 w 1269760"/>
              <a:gd name="connsiteY63" fmla="*/ 195014 h 1820132"/>
              <a:gd name="connsiteX64" fmla="*/ 1057411 w 1269760"/>
              <a:gd name="connsiteY64" fmla="*/ 177679 h 1820132"/>
              <a:gd name="connsiteX65" fmla="*/ 1066078 w 1269760"/>
              <a:gd name="connsiteY65" fmla="*/ 164678 h 1820132"/>
              <a:gd name="connsiteX66" fmla="*/ 1070412 w 1269760"/>
              <a:gd name="connsiteY66" fmla="*/ 151677 h 1820132"/>
              <a:gd name="connsiteX67" fmla="*/ 1083413 w 1269760"/>
              <a:gd name="connsiteY67" fmla="*/ 147344 h 1820132"/>
              <a:gd name="connsiteX68" fmla="*/ 1105081 w 1269760"/>
              <a:gd name="connsiteY68" fmla="*/ 125676 h 1820132"/>
              <a:gd name="connsiteX69" fmla="*/ 1122416 w 1269760"/>
              <a:gd name="connsiteY69" fmla="*/ 108341 h 1820132"/>
              <a:gd name="connsiteX70" fmla="*/ 1131083 w 1269760"/>
              <a:gd name="connsiteY70" fmla="*/ 95340 h 1820132"/>
              <a:gd name="connsiteX71" fmla="*/ 1144084 w 1269760"/>
              <a:gd name="connsiteY71" fmla="*/ 91006 h 1820132"/>
              <a:gd name="connsiteX72" fmla="*/ 1152751 w 1269760"/>
              <a:gd name="connsiteY72" fmla="*/ 78005 h 1820132"/>
              <a:gd name="connsiteX73" fmla="*/ 1178753 w 1269760"/>
              <a:gd name="connsiteY73" fmla="*/ 60671 h 1820132"/>
              <a:gd name="connsiteX74" fmla="*/ 1196088 w 1269760"/>
              <a:gd name="connsiteY74" fmla="*/ 39003 h 1820132"/>
              <a:gd name="connsiteX75" fmla="*/ 1209089 w 1269760"/>
              <a:gd name="connsiteY75" fmla="*/ 34669 h 1820132"/>
              <a:gd name="connsiteX76" fmla="*/ 1222090 w 1269760"/>
              <a:gd name="connsiteY76" fmla="*/ 26002 h 1820132"/>
              <a:gd name="connsiteX77" fmla="*/ 1239424 w 1269760"/>
              <a:gd name="connsiteY77" fmla="*/ 21668 h 1820132"/>
              <a:gd name="connsiteX78" fmla="*/ 1252425 w 1269760"/>
              <a:gd name="connsiteY78" fmla="*/ 17334 h 1820132"/>
              <a:gd name="connsiteX79" fmla="*/ 1269760 w 1269760"/>
              <a:gd name="connsiteY7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0209 w 1269760"/>
              <a:gd name="connsiteY59" fmla="*/ 284097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52425 w 1269760"/>
              <a:gd name="connsiteY75" fmla="*/ 17334 h 1820132"/>
              <a:gd name="connsiteX76" fmla="*/ 1269760 w 1269760"/>
              <a:gd name="connsiteY7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52425 w 1269760"/>
              <a:gd name="connsiteY74" fmla="*/ 17334 h 1820132"/>
              <a:gd name="connsiteX75" fmla="*/ 1269760 w 1269760"/>
              <a:gd name="connsiteY7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69760 w 1269760"/>
              <a:gd name="connsiteY74" fmla="*/ 0 h 1820132"/>
              <a:gd name="connsiteX0" fmla="*/ 0 w 1269760"/>
              <a:gd name="connsiteY0" fmla="*/ 1834254 h 1834254"/>
              <a:gd name="connsiteX1" fmla="*/ 26002 w 1269760"/>
              <a:gd name="connsiteY1" fmla="*/ 1786584 h 1834254"/>
              <a:gd name="connsiteX2" fmla="*/ 52004 w 1269760"/>
              <a:gd name="connsiteY2" fmla="*/ 1751915 h 1834254"/>
              <a:gd name="connsiteX3" fmla="*/ 60672 w 1269760"/>
              <a:gd name="connsiteY3" fmla="*/ 1725913 h 1834254"/>
              <a:gd name="connsiteX4" fmla="*/ 65005 w 1269760"/>
              <a:gd name="connsiteY4" fmla="*/ 1712912 h 1834254"/>
              <a:gd name="connsiteX5" fmla="*/ 69339 w 1269760"/>
              <a:gd name="connsiteY5" fmla="*/ 1695578 h 1834254"/>
              <a:gd name="connsiteX6" fmla="*/ 73672 w 1269760"/>
              <a:gd name="connsiteY6" fmla="*/ 1673909 h 1834254"/>
              <a:gd name="connsiteX7" fmla="*/ 104008 w 1269760"/>
              <a:gd name="connsiteY7" fmla="*/ 1639240 h 1834254"/>
              <a:gd name="connsiteX8" fmla="*/ 121343 w 1269760"/>
              <a:gd name="connsiteY8" fmla="*/ 1617572 h 1834254"/>
              <a:gd name="connsiteX9" fmla="*/ 130010 w 1269760"/>
              <a:gd name="connsiteY9" fmla="*/ 1591570 h 1834254"/>
              <a:gd name="connsiteX10" fmla="*/ 138677 w 1269760"/>
              <a:gd name="connsiteY10" fmla="*/ 1561235 h 1834254"/>
              <a:gd name="connsiteX11" fmla="*/ 143011 w 1269760"/>
              <a:gd name="connsiteY11" fmla="*/ 1530899 h 1834254"/>
              <a:gd name="connsiteX12" fmla="*/ 147345 w 1269760"/>
              <a:gd name="connsiteY12" fmla="*/ 1496230 h 1834254"/>
              <a:gd name="connsiteX13" fmla="*/ 151678 w 1269760"/>
              <a:gd name="connsiteY13" fmla="*/ 1483229 h 1834254"/>
              <a:gd name="connsiteX14" fmla="*/ 156012 w 1269760"/>
              <a:gd name="connsiteY14" fmla="*/ 1461561 h 1834254"/>
              <a:gd name="connsiteX15" fmla="*/ 164679 w 1269760"/>
              <a:gd name="connsiteY15" fmla="*/ 1448560 h 1834254"/>
              <a:gd name="connsiteX16" fmla="*/ 173346 w 1269760"/>
              <a:gd name="connsiteY16" fmla="*/ 1418224 h 1834254"/>
              <a:gd name="connsiteX17" fmla="*/ 177680 w 1269760"/>
              <a:gd name="connsiteY17" fmla="*/ 1405223 h 1834254"/>
              <a:gd name="connsiteX18" fmla="*/ 186347 w 1269760"/>
              <a:gd name="connsiteY18" fmla="*/ 1348886 h 1834254"/>
              <a:gd name="connsiteX19" fmla="*/ 195015 w 1269760"/>
              <a:gd name="connsiteY19" fmla="*/ 1322884 h 1834254"/>
              <a:gd name="connsiteX20" fmla="*/ 203682 w 1269760"/>
              <a:gd name="connsiteY20" fmla="*/ 1266546 h 1834254"/>
              <a:gd name="connsiteX21" fmla="*/ 212349 w 1269760"/>
              <a:gd name="connsiteY21" fmla="*/ 1223210 h 1834254"/>
              <a:gd name="connsiteX22" fmla="*/ 238351 w 1269760"/>
              <a:gd name="connsiteY22" fmla="*/ 1166872 h 1834254"/>
              <a:gd name="connsiteX23" fmla="*/ 260019 w 1269760"/>
              <a:gd name="connsiteY23" fmla="*/ 1127870 h 1834254"/>
              <a:gd name="connsiteX24" fmla="*/ 273020 w 1269760"/>
              <a:gd name="connsiteY24" fmla="*/ 1088867 h 1834254"/>
              <a:gd name="connsiteX25" fmla="*/ 294689 w 1269760"/>
              <a:gd name="connsiteY25" fmla="*/ 1054198 h 1834254"/>
              <a:gd name="connsiteX26" fmla="*/ 316357 w 1269760"/>
              <a:gd name="connsiteY26" fmla="*/ 1015195 h 1834254"/>
              <a:gd name="connsiteX27" fmla="*/ 344282 w 1269760"/>
              <a:gd name="connsiteY27" fmla="*/ 959660 h 1834254"/>
              <a:gd name="connsiteX28" fmla="*/ 381362 w 1269760"/>
              <a:gd name="connsiteY28" fmla="*/ 911187 h 1834254"/>
              <a:gd name="connsiteX29" fmla="*/ 394363 w 1269760"/>
              <a:gd name="connsiteY29" fmla="*/ 885185 h 1834254"/>
              <a:gd name="connsiteX30" fmla="*/ 398696 w 1269760"/>
              <a:gd name="connsiteY30" fmla="*/ 872184 h 1834254"/>
              <a:gd name="connsiteX31" fmla="*/ 429032 w 1269760"/>
              <a:gd name="connsiteY31" fmla="*/ 850516 h 1834254"/>
              <a:gd name="connsiteX32" fmla="*/ 446366 w 1269760"/>
              <a:gd name="connsiteY32" fmla="*/ 811513 h 1834254"/>
              <a:gd name="connsiteX33" fmla="*/ 502704 w 1269760"/>
              <a:gd name="connsiteY33" fmla="*/ 763843 h 1834254"/>
              <a:gd name="connsiteX34" fmla="*/ 528706 w 1269760"/>
              <a:gd name="connsiteY34" fmla="*/ 737842 h 1834254"/>
              <a:gd name="connsiteX35" fmla="*/ 563375 w 1269760"/>
              <a:gd name="connsiteY35" fmla="*/ 742175 h 1834254"/>
              <a:gd name="connsiteX36" fmla="*/ 602378 w 1269760"/>
              <a:gd name="connsiteY36" fmla="*/ 733508 h 1834254"/>
              <a:gd name="connsiteX37" fmla="*/ 611045 w 1269760"/>
              <a:gd name="connsiteY37" fmla="*/ 724840 h 1834254"/>
              <a:gd name="connsiteX38" fmla="*/ 637047 w 1269760"/>
              <a:gd name="connsiteY38" fmla="*/ 716173 h 1834254"/>
              <a:gd name="connsiteX39" fmla="*/ 650048 w 1269760"/>
              <a:gd name="connsiteY39" fmla="*/ 720507 h 1834254"/>
              <a:gd name="connsiteX40" fmla="*/ 663049 w 1269760"/>
              <a:gd name="connsiteY40" fmla="*/ 729174 h 1834254"/>
              <a:gd name="connsiteX41" fmla="*/ 689051 w 1269760"/>
              <a:gd name="connsiteY41" fmla="*/ 737841 h 1834254"/>
              <a:gd name="connsiteX42" fmla="*/ 715053 w 1269760"/>
              <a:gd name="connsiteY42" fmla="*/ 750842 h 1834254"/>
              <a:gd name="connsiteX43" fmla="*/ 741054 w 1269760"/>
              <a:gd name="connsiteY43" fmla="*/ 763843 h 1834254"/>
              <a:gd name="connsiteX44" fmla="*/ 775724 w 1269760"/>
              <a:gd name="connsiteY44" fmla="*/ 768177 h 1834254"/>
              <a:gd name="connsiteX45" fmla="*/ 788725 w 1269760"/>
              <a:gd name="connsiteY45" fmla="*/ 772510 h 1834254"/>
              <a:gd name="connsiteX46" fmla="*/ 858063 w 1269760"/>
              <a:gd name="connsiteY46" fmla="*/ 763843 h 1834254"/>
              <a:gd name="connsiteX47" fmla="*/ 866730 w 1269760"/>
              <a:gd name="connsiteY47" fmla="*/ 750842 h 1834254"/>
              <a:gd name="connsiteX48" fmla="*/ 875398 w 1269760"/>
              <a:gd name="connsiteY48" fmla="*/ 716173 h 1834254"/>
              <a:gd name="connsiteX49" fmla="*/ 879731 w 1269760"/>
              <a:gd name="connsiteY49" fmla="*/ 703172 h 1834254"/>
              <a:gd name="connsiteX50" fmla="*/ 888399 w 1269760"/>
              <a:gd name="connsiteY50" fmla="*/ 694505 h 1834254"/>
              <a:gd name="connsiteX51" fmla="*/ 897066 w 1269760"/>
              <a:gd name="connsiteY51" fmla="*/ 668503 h 1834254"/>
              <a:gd name="connsiteX52" fmla="*/ 901400 w 1269760"/>
              <a:gd name="connsiteY52" fmla="*/ 655502 h 1834254"/>
              <a:gd name="connsiteX53" fmla="*/ 905733 w 1269760"/>
              <a:gd name="connsiteY53" fmla="*/ 633834 h 1834254"/>
              <a:gd name="connsiteX54" fmla="*/ 892733 w 1269760"/>
              <a:gd name="connsiteY54" fmla="*/ 473489 h 1834254"/>
              <a:gd name="connsiteX55" fmla="*/ 923068 w 1269760"/>
              <a:gd name="connsiteY55" fmla="*/ 399817 h 1834254"/>
              <a:gd name="connsiteX56" fmla="*/ 940402 w 1269760"/>
              <a:gd name="connsiteY56" fmla="*/ 364026 h 1834254"/>
              <a:gd name="connsiteX57" fmla="*/ 962873 w 1269760"/>
              <a:gd name="connsiteY57" fmla="*/ 324220 h 1834254"/>
              <a:gd name="connsiteX58" fmla="*/ 980209 w 1269760"/>
              <a:gd name="connsiteY58" fmla="*/ 298219 h 1834254"/>
              <a:gd name="connsiteX59" fmla="*/ 1009741 w 1269760"/>
              <a:gd name="connsiteY59" fmla="*/ 261140 h 1834254"/>
              <a:gd name="connsiteX60" fmla="*/ 1031409 w 1269760"/>
              <a:gd name="connsiteY60" fmla="*/ 222137 h 1834254"/>
              <a:gd name="connsiteX61" fmla="*/ 1040076 w 1269760"/>
              <a:gd name="connsiteY61" fmla="*/ 209136 h 1834254"/>
              <a:gd name="connsiteX62" fmla="*/ 1057411 w 1269760"/>
              <a:gd name="connsiteY62" fmla="*/ 191801 h 1834254"/>
              <a:gd name="connsiteX63" fmla="*/ 1066078 w 1269760"/>
              <a:gd name="connsiteY63" fmla="*/ 178800 h 1834254"/>
              <a:gd name="connsiteX64" fmla="*/ 1070412 w 1269760"/>
              <a:gd name="connsiteY64" fmla="*/ 165799 h 1834254"/>
              <a:gd name="connsiteX65" fmla="*/ 1083413 w 1269760"/>
              <a:gd name="connsiteY65" fmla="*/ 161466 h 1834254"/>
              <a:gd name="connsiteX66" fmla="*/ 1105081 w 1269760"/>
              <a:gd name="connsiteY66" fmla="*/ 139798 h 1834254"/>
              <a:gd name="connsiteX67" fmla="*/ 1122416 w 1269760"/>
              <a:gd name="connsiteY67" fmla="*/ 122463 h 1834254"/>
              <a:gd name="connsiteX68" fmla="*/ 1131083 w 1269760"/>
              <a:gd name="connsiteY68" fmla="*/ 109462 h 1834254"/>
              <a:gd name="connsiteX69" fmla="*/ 1144084 w 1269760"/>
              <a:gd name="connsiteY69" fmla="*/ 105128 h 1834254"/>
              <a:gd name="connsiteX70" fmla="*/ 1152751 w 1269760"/>
              <a:gd name="connsiteY70" fmla="*/ 92127 h 1834254"/>
              <a:gd name="connsiteX71" fmla="*/ 1178753 w 1269760"/>
              <a:gd name="connsiteY71" fmla="*/ 74793 h 1834254"/>
              <a:gd name="connsiteX72" fmla="*/ 1196088 w 1269760"/>
              <a:gd name="connsiteY72" fmla="*/ 53125 h 1834254"/>
              <a:gd name="connsiteX73" fmla="*/ 1209089 w 1269760"/>
              <a:gd name="connsiteY73" fmla="*/ 48791 h 1834254"/>
              <a:gd name="connsiteX74" fmla="*/ 1269760 w 1269760"/>
              <a:gd name="connsiteY74" fmla="*/ 0 h 183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69760" h="1834254">
                <a:moveTo>
                  <a:pt x="0" y="1834254"/>
                </a:moveTo>
                <a:cubicBezTo>
                  <a:pt x="7146" y="1816392"/>
                  <a:pt x="11572" y="1801012"/>
                  <a:pt x="26002" y="1786584"/>
                </a:cubicBezTo>
                <a:cubicBezTo>
                  <a:pt x="36271" y="1776316"/>
                  <a:pt x="47102" y="1766620"/>
                  <a:pt x="52004" y="1751915"/>
                </a:cubicBezTo>
                <a:lnTo>
                  <a:pt x="60672" y="1725913"/>
                </a:lnTo>
                <a:cubicBezTo>
                  <a:pt x="62117" y="1721579"/>
                  <a:pt x="63897" y="1717344"/>
                  <a:pt x="65005" y="1712912"/>
                </a:cubicBezTo>
                <a:cubicBezTo>
                  <a:pt x="66450" y="1707134"/>
                  <a:pt x="68047" y="1701392"/>
                  <a:pt x="69339" y="1695578"/>
                </a:cubicBezTo>
                <a:cubicBezTo>
                  <a:pt x="70937" y="1688387"/>
                  <a:pt x="71086" y="1680806"/>
                  <a:pt x="73672" y="1673909"/>
                </a:cubicBezTo>
                <a:cubicBezTo>
                  <a:pt x="79211" y="1659139"/>
                  <a:pt x="95906" y="1651394"/>
                  <a:pt x="104008" y="1639240"/>
                </a:cubicBezTo>
                <a:cubicBezTo>
                  <a:pt x="114941" y="1622839"/>
                  <a:pt x="108992" y="1629922"/>
                  <a:pt x="121343" y="1617572"/>
                </a:cubicBezTo>
                <a:cubicBezTo>
                  <a:pt x="124232" y="1608905"/>
                  <a:pt x="127794" y="1600433"/>
                  <a:pt x="130010" y="1591570"/>
                </a:cubicBezTo>
                <a:cubicBezTo>
                  <a:pt x="135452" y="1569804"/>
                  <a:pt x="132461" y="1579886"/>
                  <a:pt x="138677" y="1561235"/>
                </a:cubicBezTo>
                <a:cubicBezTo>
                  <a:pt x="140122" y="1551123"/>
                  <a:pt x="141661" y="1541024"/>
                  <a:pt x="143011" y="1530899"/>
                </a:cubicBezTo>
                <a:cubicBezTo>
                  <a:pt x="144550" y="1519355"/>
                  <a:pt x="145262" y="1507688"/>
                  <a:pt x="147345" y="1496230"/>
                </a:cubicBezTo>
                <a:cubicBezTo>
                  <a:pt x="148162" y="1491736"/>
                  <a:pt x="150570" y="1487661"/>
                  <a:pt x="151678" y="1483229"/>
                </a:cubicBezTo>
                <a:cubicBezTo>
                  <a:pt x="153464" y="1476083"/>
                  <a:pt x="153426" y="1468458"/>
                  <a:pt x="156012" y="1461561"/>
                </a:cubicBezTo>
                <a:cubicBezTo>
                  <a:pt x="157841" y="1456684"/>
                  <a:pt x="162350" y="1453218"/>
                  <a:pt x="164679" y="1448560"/>
                </a:cubicBezTo>
                <a:cubicBezTo>
                  <a:pt x="168145" y="1441628"/>
                  <a:pt x="171493" y="1424711"/>
                  <a:pt x="173346" y="1418224"/>
                </a:cubicBezTo>
                <a:cubicBezTo>
                  <a:pt x="174601" y="1413832"/>
                  <a:pt x="176235" y="1409557"/>
                  <a:pt x="177680" y="1405223"/>
                </a:cubicBezTo>
                <a:cubicBezTo>
                  <a:pt x="180731" y="1377769"/>
                  <a:pt x="179725" y="1370957"/>
                  <a:pt x="186347" y="1348886"/>
                </a:cubicBezTo>
                <a:cubicBezTo>
                  <a:pt x="188972" y="1340135"/>
                  <a:pt x="195015" y="1322884"/>
                  <a:pt x="195015" y="1322884"/>
                </a:cubicBezTo>
                <a:cubicBezTo>
                  <a:pt x="205488" y="1239088"/>
                  <a:pt x="193758" y="1326084"/>
                  <a:pt x="203682" y="1266546"/>
                </a:cubicBezTo>
                <a:cubicBezTo>
                  <a:pt x="204606" y="1261005"/>
                  <a:pt x="206571" y="1239822"/>
                  <a:pt x="212349" y="1223210"/>
                </a:cubicBezTo>
                <a:cubicBezTo>
                  <a:pt x="218127" y="1206598"/>
                  <a:pt x="230406" y="1182762"/>
                  <a:pt x="238351" y="1166872"/>
                </a:cubicBezTo>
                <a:cubicBezTo>
                  <a:pt x="246296" y="1150982"/>
                  <a:pt x="236290" y="1151599"/>
                  <a:pt x="260019" y="1127870"/>
                </a:cubicBezTo>
                <a:cubicBezTo>
                  <a:pt x="264353" y="1114869"/>
                  <a:pt x="267242" y="1101146"/>
                  <a:pt x="273020" y="1088867"/>
                </a:cubicBezTo>
                <a:cubicBezTo>
                  <a:pt x="278798" y="1076588"/>
                  <a:pt x="287466" y="1066477"/>
                  <a:pt x="294689" y="1054198"/>
                </a:cubicBezTo>
                <a:cubicBezTo>
                  <a:pt x="301912" y="1041919"/>
                  <a:pt x="308092" y="1030951"/>
                  <a:pt x="316357" y="1015195"/>
                </a:cubicBezTo>
                <a:cubicBezTo>
                  <a:pt x="324622" y="999439"/>
                  <a:pt x="333448" y="976995"/>
                  <a:pt x="344282" y="959660"/>
                </a:cubicBezTo>
                <a:cubicBezTo>
                  <a:pt x="355116" y="942325"/>
                  <a:pt x="373015" y="923599"/>
                  <a:pt x="381362" y="911187"/>
                </a:cubicBezTo>
                <a:cubicBezTo>
                  <a:pt x="389709" y="898775"/>
                  <a:pt x="377561" y="918788"/>
                  <a:pt x="394363" y="885185"/>
                </a:cubicBezTo>
                <a:cubicBezTo>
                  <a:pt x="396406" y="881099"/>
                  <a:pt x="392918" y="877962"/>
                  <a:pt x="398696" y="872184"/>
                </a:cubicBezTo>
                <a:cubicBezTo>
                  <a:pt x="404474" y="866406"/>
                  <a:pt x="421087" y="860628"/>
                  <a:pt x="429032" y="850516"/>
                </a:cubicBezTo>
                <a:cubicBezTo>
                  <a:pt x="436977" y="840404"/>
                  <a:pt x="434087" y="825959"/>
                  <a:pt x="446366" y="811513"/>
                </a:cubicBezTo>
                <a:cubicBezTo>
                  <a:pt x="458645" y="797068"/>
                  <a:pt x="488981" y="776121"/>
                  <a:pt x="502704" y="763843"/>
                </a:cubicBezTo>
                <a:cubicBezTo>
                  <a:pt x="516427" y="751565"/>
                  <a:pt x="518594" y="741453"/>
                  <a:pt x="528706" y="737842"/>
                </a:cubicBezTo>
                <a:cubicBezTo>
                  <a:pt x="538818" y="734231"/>
                  <a:pt x="551096" y="742897"/>
                  <a:pt x="563375" y="742175"/>
                </a:cubicBezTo>
                <a:cubicBezTo>
                  <a:pt x="575654" y="741453"/>
                  <a:pt x="588973" y="737976"/>
                  <a:pt x="602378" y="733508"/>
                </a:cubicBezTo>
                <a:cubicBezTo>
                  <a:pt x="605267" y="730619"/>
                  <a:pt x="607390" y="726667"/>
                  <a:pt x="611045" y="724840"/>
                </a:cubicBezTo>
                <a:cubicBezTo>
                  <a:pt x="619217" y="720754"/>
                  <a:pt x="637047" y="716173"/>
                  <a:pt x="637047" y="716173"/>
                </a:cubicBezTo>
                <a:cubicBezTo>
                  <a:pt x="641381" y="717618"/>
                  <a:pt x="645962" y="718464"/>
                  <a:pt x="650048" y="720507"/>
                </a:cubicBezTo>
                <a:cubicBezTo>
                  <a:pt x="654706" y="722836"/>
                  <a:pt x="658290" y="727059"/>
                  <a:pt x="663049" y="729174"/>
                </a:cubicBezTo>
                <a:cubicBezTo>
                  <a:pt x="671398" y="732884"/>
                  <a:pt x="689051" y="737841"/>
                  <a:pt x="689051" y="737841"/>
                </a:cubicBezTo>
                <a:cubicBezTo>
                  <a:pt x="726310" y="762679"/>
                  <a:pt x="679169" y="732900"/>
                  <a:pt x="715053" y="750842"/>
                </a:cubicBezTo>
                <a:cubicBezTo>
                  <a:pt x="730910" y="758771"/>
                  <a:pt x="723941" y="760731"/>
                  <a:pt x="741054" y="763843"/>
                </a:cubicBezTo>
                <a:cubicBezTo>
                  <a:pt x="752513" y="765927"/>
                  <a:pt x="764167" y="766732"/>
                  <a:pt x="775724" y="768177"/>
                </a:cubicBezTo>
                <a:cubicBezTo>
                  <a:pt x="780058" y="769621"/>
                  <a:pt x="784157" y="772510"/>
                  <a:pt x="788725" y="772510"/>
                </a:cubicBezTo>
                <a:cubicBezTo>
                  <a:pt x="835568" y="772510"/>
                  <a:pt x="830602" y="772997"/>
                  <a:pt x="858063" y="763843"/>
                </a:cubicBezTo>
                <a:cubicBezTo>
                  <a:pt x="860952" y="759509"/>
                  <a:pt x="864950" y="755737"/>
                  <a:pt x="866730" y="750842"/>
                </a:cubicBezTo>
                <a:cubicBezTo>
                  <a:pt x="870801" y="739647"/>
                  <a:pt x="871632" y="727474"/>
                  <a:pt x="875398" y="716173"/>
                </a:cubicBezTo>
                <a:cubicBezTo>
                  <a:pt x="876842" y="711839"/>
                  <a:pt x="877381" y="707089"/>
                  <a:pt x="879731" y="703172"/>
                </a:cubicBezTo>
                <a:cubicBezTo>
                  <a:pt x="881833" y="699668"/>
                  <a:pt x="885510" y="697394"/>
                  <a:pt x="888399" y="694505"/>
                </a:cubicBezTo>
                <a:lnTo>
                  <a:pt x="897066" y="668503"/>
                </a:lnTo>
                <a:cubicBezTo>
                  <a:pt x="898511" y="664169"/>
                  <a:pt x="900504" y="659981"/>
                  <a:pt x="901400" y="655502"/>
                </a:cubicBezTo>
                <a:lnTo>
                  <a:pt x="905733" y="633834"/>
                </a:lnTo>
                <a:cubicBezTo>
                  <a:pt x="907178" y="570274"/>
                  <a:pt x="890086" y="537011"/>
                  <a:pt x="892733" y="473489"/>
                </a:cubicBezTo>
                <a:cubicBezTo>
                  <a:pt x="892989" y="467339"/>
                  <a:pt x="915123" y="418061"/>
                  <a:pt x="923068" y="399817"/>
                </a:cubicBezTo>
                <a:cubicBezTo>
                  <a:pt x="931013" y="381573"/>
                  <a:pt x="933768" y="376626"/>
                  <a:pt x="940402" y="364026"/>
                </a:cubicBezTo>
                <a:cubicBezTo>
                  <a:pt x="947036" y="351427"/>
                  <a:pt x="956239" y="335188"/>
                  <a:pt x="962873" y="324220"/>
                </a:cubicBezTo>
                <a:cubicBezTo>
                  <a:pt x="969508" y="313252"/>
                  <a:pt x="972398" y="308732"/>
                  <a:pt x="980209" y="298219"/>
                </a:cubicBezTo>
                <a:cubicBezTo>
                  <a:pt x="988020" y="287706"/>
                  <a:pt x="1001796" y="275585"/>
                  <a:pt x="1009741" y="261140"/>
                </a:cubicBezTo>
                <a:cubicBezTo>
                  <a:pt x="1017368" y="238256"/>
                  <a:pt x="1011540" y="251941"/>
                  <a:pt x="1031409" y="222137"/>
                </a:cubicBezTo>
                <a:cubicBezTo>
                  <a:pt x="1034298" y="217803"/>
                  <a:pt x="1036393" y="212819"/>
                  <a:pt x="1040076" y="209136"/>
                </a:cubicBezTo>
                <a:cubicBezTo>
                  <a:pt x="1045854" y="203358"/>
                  <a:pt x="1052878" y="198600"/>
                  <a:pt x="1057411" y="191801"/>
                </a:cubicBezTo>
                <a:cubicBezTo>
                  <a:pt x="1060300" y="187467"/>
                  <a:pt x="1063749" y="183458"/>
                  <a:pt x="1066078" y="178800"/>
                </a:cubicBezTo>
                <a:cubicBezTo>
                  <a:pt x="1068121" y="174714"/>
                  <a:pt x="1067182" y="169029"/>
                  <a:pt x="1070412" y="165799"/>
                </a:cubicBezTo>
                <a:cubicBezTo>
                  <a:pt x="1073642" y="162569"/>
                  <a:pt x="1079079" y="162910"/>
                  <a:pt x="1083413" y="161466"/>
                </a:cubicBezTo>
                <a:cubicBezTo>
                  <a:pt x="1100105" y="136427"/>
                  <a:pt x="1082610" y="159058"/>
                  <a:pt x="1105081" y="139798"/>
                </a:cubicBezTo>
                <a:cubicBezTo>
                  <a:pt x="1111286" y="134480"/>
                  <a:pt x="1117883" y="129262"/>
                  <a:pt x="1122416" y="122463"/>
                </a:cubicBezTo>
                <a:cubicBezTo>
                  <a:pt x="1125305" y="118129"/>
                  <a:pt x="1127016" y="112716"/>
                  <a:pt x="1131083" y="109462"/>
                </a:cubicBezTo>
                <a:cubicBezTo>
                  <a:pt x="1134650" y="106608"/>
                  <a:pt x="1139750" y="106573"/>
                  <a:pt x="1144084" y="105128"/>
                </a:cubicBezTo>
                <a:cubicBezTo>
                  <a:pt x="1146973" y="100794"/>
                  <a:pt x="1148831" y="95557"/>
                  <a:pt x="1152751" y="92127"/>
                </a:cubicBezTo>
                <a:cubicBezTo>
                  <a:pt x="1160590" y="85268"/>
                  <a:pt x="1178753" y="74793"/>
                  <a:pt x="1178753" y="74793"/>
                </a:cubicBezTo>
                <a:cubicBezTo>
                  <a:pt x="1182691" y="68885"/>
                  <a:pt x="1189224" y="57243"/>
                  <a:pt x="1196088" y="53125"/>
                </a:cubicBezTo>
                <a:cubicBezTo>
                  <a:pt x="1200005" y="50775"/>
                  <a:pt x="1196810" y="57645"/>
                  <a:pt x="1209089" y="48791"/>
                </a:cubicBezTo>
                <a:cubicBezTo>
                  <a:pt x="1221368" y="39937"/>
                  <a:pt x="1257120" y="7223"/>
                  <a:pt x="126976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66825" y="1725613"/>
            <a:ext cx="241300" cy="2552700"/>
          </a:xfrm>
          <a:custGeom>
            <a:avLst/>
            <a:gdLst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39949 w 238133"/>
              <a:gd name="connsiteY18" fmla="*/ 1595787 h 2552553"/>
              <a:gd name="connsiteX19" fmla="*/ 29358 w 238133"/>
              <a:gd name="connsiteY19" fmla="*/ 1574604 h 2552553"/>
              <a:gd name="connsiteX20" fmla="*/ 18766 w 238133"/>
              <a:gd name="connsiteY20" fmla="*/ 1553421 h 2552553"/>
              <a:gd name="connsiteX21" fmla="*/ 11705 w 238133"/>
              <a:gd name="connsiteY21" fmla="*/ 1503994 h 2552553"/>
              <a:gd name="connsiteX22" fmla="*/ 4644 w 238133"/>
              <a:gd name="connsiteY22" fmla="*/ 1472220 h 2552553"/>
              <a:gd name="connsiteX23" fmla="*/ 4644 w 238133"/>
              <a:gd name="connsiteY23" fmla="*/ 1299225 h 2552553"/>
              <a:gd name="connsiteX24" fmla="*/ 18766 w 238133"/>
              <a:gd name="connsiteY24" fmla="*/ 1267451 h 2552553"/>
              <a:gd name="connsiteX25" fmla="*/ 25827 w 238133"/>
              <a:gd name="connsiteY25" fmla="*/ 1246268 h 2552553"/>
              <a:gd name="connsiteX26" fmla="*/ 36419 w 238133"/>
              <a:gd name="connsiteY26" fmla="*/ 1225085 h 2552553"/>
              <a:gd name="connsiteX27" fmla="*/ 43480 w 238133"/>
              <a:gd name="connsiteY27" fmla="*/ 1154475 h 2552553"/>
              <a:gd name="connsiteX28" fmla="*/ 47010 w 238133"/>
              <a:gd name="connsiteY28" fmla="*/ 1143883 h 2552553"/>
              <a:gd name="connsiteX29" fmla="*/ 50541 w 238133"/>
              <a:gd name="connsiteY29" fmla="*/ 1129761 h 2552553"/>
              <a:gd name="connsiteX30" fmla="*/ 57602 w 238133"/>
              <a:gd name="connsiteY30" fmla="*/ 1108578 h 2552553"/>
              <a:gd name="connsiteX31" fmla="*/ 64663 w 238133"/>
              <a:gd name="connsiteY31" fmla="*/ 1013255 h 2552553"/>
              <a:gd name="connsiteX32" fmla="*/ 68193 w 238133"/>
              <a:gd name="connsiteY32" fmla="*/ 960297 h 2552553"/>
              <a:gd name="connsiteX33" fmla="*/ 75254 w 238133"/>
              <a:gd name="connsiteY33" fmla="*/ 939114 h 2552553"/>
              <a:gd name="connsiteX34" fmla="*/ 78785 w 238133"/>
              <a:gd name="connsiteY34" fmla="*/ 928523 h 2552553"/>
              <a:gd name="connsiteX35" fmla="*/ 96437 w 238133"/>
              <a:gd name="connsiteY35" fmla="*/ 907339 h 2552553"/>
              <a:gd name="connsiteX36" fmla="*/ 99968 w 238133"/>
              <a:gd name="connsiteY36" fmla="*/ 896748 h 2552553"/>
              <a:gd name="connsiteX37" fmla="*/ 107029 w 238133"/>
              <a:gd name="connsiteY37" fmla="*/ 886156 h 2552553"/>
              <a:gd name="connsiteX38" fmla="*/ 121151 w 238133"/>
              <a:gd name="connsiteY38" fmla="*/ 854382 h 2552553"/>
              <a:gd name="connsiteX39" fmla="*/ 128212 w 238133"/>
              <a:gd name="connsiteY39" fmla="*/ 833199 h 2552553"/>
              <a:gd name="connsiteX40" fmla="*/ 131742 w 238133"/>
              <a:gd name="connsiteY40" fmla="*/ 822607 h 2552553"/>
              <a:gd name="connsiteX41" fmla="*/ 149395 w 238133"/>
              <a:gd name="connsiteY41" fmla="*/ 790833 h 2552553"/>
              <a:gd name="connsiteX42" fmla="*/ 156456 w 238133"/>
              <a:gd name="connsiteY42" fmla="*/ 762589 h 2552553"/>
              <a:gd name="connsiteX43" fmla="*/ 167047 w 238133"/>
              <a:gd name="connsiteY43" fmla="*/ 677857 h 2552553"/>
              <a:gd name="connsiteX44" fmla="*/ 170578 w 238133"/>
              <a:gd name="connsiteY44" fmla="*/ 621369 h 2552553"/>
              <a:gd name="connsiteX45" fmla="*/ 174108 w 238133"/>
              <a:gd name="connsiteY45" fmla="*/ 610777 h 2552553"/>
              <a:gd name="connsiteX46" fmla="*/ 177639 w 238133"/>
              <a:gd name="connsiteY46" fmla="*/ 508393 h 2552553"/>
              <a:gd name="connsiteX47" fmla="*/ 184700 w 238133"/>
              <a:gd name="connsiteY47" fmla="*/ 473088 h 2552553"/>
              <a:gd name="connsiteX48" fmla="*/ 191761 w 238133"/>
              <a:gd name="connsiteY48" fmla="*/ 441313 h 2552553"/>
              <a:gd name="connsiteX49" fmla="*/ 198822 w 238133"/>
              <a:gd name="connsiteY49" fmla="*/ 300093 h 2552553"/>
              <a:gd name="connsiteX50" fmla="*/ 209413 w 238133"/>
              <a:gd name="connsiteY50" fmla="*/ 261258 h 2552553"/>
              <a:gd name="connsiteX51" fmla="*/ 216474 w 238133"/>
              <a:gd name="connsiteY51" fmla="*/ 250666 h 2552553"/>
              <a:gd name="connsiteX52" fmla="*/ 227066 w 238133"/>
              <a:gd name="connsiteY52" fmla="*/ 215361 h 2552553"/>
              <a:gd name="connsiteX53" fmla="*/ 234127 w 238133"/>
              <a:gd name="connsiteY53" fmla="*/ 158873 h 2552553"/>
              <a:gd name="connsiteX54" fmla="*/ 237657 w 238133"/>
              <a:gd name="connsiteY54" fmla="*/ 144751 h 2552553"/>
              <a:gd name="connsiteX55" fmla="*/ 237657 w 238133"/>
              <a:gd name="connsiteY55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29358 w 238133"/>
              <a:gd name="connsiteY18" fmla="*/ 1574604 h 2552553"/>
              <a:gd name="connsiteX19" fmla="*/ 18766 w 238133"/>
              <a:gd name="connsiteY19" fmla="*/ 1553421 h 2552553"/>
              <a:gd name="connsiteX20" fmla="*/ 11705 w 238133"/>
              <a:gd name="connsiteY20" fmla="*/ 1503994 h 2552553"/>
              <a:gd name="connsiteX21" fmla="*/ 4644 w 238133"/>
              <a:gd name="connsiteY21" fmla="*/ 1472220 h 2552553"/>
              <a:gd name="connsiteX22" fmla="*/ 4644 w 238133"/>
              <a:gd name="connsiteY22" fmla="*/ 1299225 h 2552553"/>
              <a:gd name="connsiteX23" fmla="*/ 18766 w 238133"/>
              <a:gd name="connsiteY23" fmla="*/ 1267451 h 2552553"/>
              <a:gd name="connsiteX24" fmla="*/ 25827 w 238133"/>
              <a:gd name="connsiteY24" fmla="*/ 1246268 h 2552553"/>
              <a:gd name="connsiteX25" fmla="*/ 36419 w 238133"/>
              <a:gd name="connsiteY25" fmla="*/ 1225085 h 2552553"/>
              <a:gd name="connsiteX26" fmla="*/ 43480 w 238133"/>
              <a:gd name="connsiteY26" fmla="*/ 1154475 h 2552553"/>
              <a:gd name="connsiteX27" fmla="*/ 47010 w 238133"/>
              <a:gd name="connsiteY27" fmla="*/ 1143883 h 2552553"/>
              <a:gd name="connsiteX28" fmla="*/ 50541 w 238133"/>
              <a:gd name="connsiteY28" fmla="*/ 1129761 h 2552553"/>
              <a:gd name="connsiteX29" fmla="*/ 57602 w 238133"/>
              <a:gd name="connsiteY29" fmla="*/ 1108578 h 2552553"/>
              <a:gd name="connsiteX30" fmla="*/ 64663 w 238133"/>
              <a:gd name="connsiteY30" fmla="*/ 1013255 h 2552553"/>
              <a:gd name="connsiteX31" fmla="*/ 68193 w 238133"/>
              <a:gd name="connsiteY31" fmla="*/ 960297 h 2552553"/>
              <a:gd name="connsiteX32" fmla="*/ 75254 w 238133"/>
              <a:gd name="connsiteY32" fmla="*/ 939114 h 2552553"/>
              <a:gd name="connsiteX33" fmla="*/ 78785 w 238133"/>
              <a:gd name="connsiteY33" fmla="*/ 928523 h 2552553"/>
              <a:gd name="connsiteX34" fmla="*/ 96437 w 238133"/>
              <a:gd name="connsiteY34" fmla="*/ 907339 h 2552553"/>
              <a:gd name="connsiteX35" fmla="*/ 99968 w 238133"/>
              <a:gd name="connsiteY35" fmla="*/ 896748 h 2552553"/>
              <a:gd name="connsiteX36" fmla="*/ 107029 w 238133"/>
              <a:gd name="connsiteY36" fmla="*/ 886156 h 2552553"/>
              <a:gd name="connsiteX37" fmla="*/ 121151 w 238133"/>
              <a:gd name="connsiteY37" fmla="*/ 854382 h 2552553"/>
              <a:gd name="connsiteX38" fmla="*/ 128212 w 238133"/>
              <a:gd name="connsiteY38" fmla="*/ 833199 h 2552553"/>
              <a:gd name="connsiteX39" fmla="*/ 131742 w 238133"/>
              <a:gd name="connsiteY39" fmla="*/ 822607 h 2552553"/>
              <a:gd name="connsiteX40" fmla="*/ 149395 w 238133"/>
              <a:gd name="connsiteY40" fmla="*/ 790833 h 2552553"/>
              <a:gd name="connsiteX41" fmla="*/ 156456 w 238133"/>
              <a:gd name="connsiteY41" fmla="*/ 762589 h 2552553"/>
              <a:gd name="connsiteX42" fmla="*/ 167047 w 238133"/>
              <a:gd name="connsiteY42" fmla="*/ 677857 h 2552553"/>
              <a:gd name="connsiteX43" fmla="*/ 170578 w 238133"/>
              <a:gd name="connsiteY43" fmla="*/ 621369 h 2552553"/>
              <a:gd name="connsiteX44" fmla="*/ 174108 w 238133"/>
              <a:gd name="connsiteY44" fmla="*/ 610777 h 2552553"/>
              <a:gd name="connsiteX45" fmla="*/ 177639 w 238133"/>
              <a:gd name="connsiteY45" fmla="*/ 508393 h 2552553"/>
              <a:gd name="connsiteX46" fmla="*/ 184700 w 238133"/>
              <a:gd name="connsiteY46" fmla="*/ 473088 h 2552553"/>
              <a:gd name="connsiteX47" fmla="*/ 191761 w 238133"/>
              <a:gd name="connsiteY47" fmla="*/ 441313 h 2552553"/>
              <a:gd name="connsiteX48" fmla="*/ 198822 w 238133"/>
              <a:gd name="connsiteY48" fmla="*/ 300093 h 2552553"/>
              <a:gd name="connsiteX49" fmla="*/ 209413 w 238133"/>
              <a:gd name="connsiteY49" fmla="*/ 261258 h 2552553"/>
              <a:gd name="connsiteX50" fmla="*/ 216474 w 238133"/>
              <a:gd name="connsiteY50" fmla="*/ 250666 h 2552553"/>
              <a:gd name="connsiteX51" fmla="*/ 227066 w 238133"/>
              <a:gd name="connsiteY51" fmla="*/ 215361 h 2552553"/>
              <a:gd name="connsiteX52" fmla="*/ 234127 w 238133"/>
              <a:gd name="connsiteY52" fmla="*/ 158873 h 2552553"/>
              <a:gd name="connsiteX53" fmla="*/ 237657 w 238133"/>
              <a:gd name="connsiteY53" fmla="*/ 144751 h 2552553"/>
              <a:gd name="connsiteX54" fmla="*/ 237657 w 238133"/>
              <a:gd name="connsiteY54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43479 w 238133"/>
              <a:gd name="connsiteY17" fmla="*/ 1599317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0479 w 240419"/>
              <a:gd name="connsiteY30" fmla="*/ 960297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4601 w 240419"/>
              <a:gd name="connsiteY30" fmla="*/ 970889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81071 w 240419"/>
              <a:gd name="connsiteY31" fmla="*/ 928523 h 2552553"/>
              <a:gd name="connsiteX32" fmla="*/ 98723 w 240419"/>
              <a:gd name="connsiteY32" fmla="*/ 907339 h 2552553"/>
              <a:gd name="connsiteX33" fmla="*/ 102254 w 240419"/>
              <a:gd name="connsiteY33" fmla="*/ 896748 h 2552553"/>
              <a:gd name="connsiteX34" fmla="*/ 109315 w 240419"/>
              <a:gd name="connsiteY34" fmla="*/ 886156 h 2552553"/>
              <a:gd name="connsiteX35" fmla="*/ 123437 w 240419"/>
              <a:gd name="connsiteY35" fmla="*/ 854382 h 2552553"/>
              <a:gd name="connsiteX36" fmla="*/ 130498 w 240419"/>
              <a:gd name="connsiteY36" fmla="*/ 833199 h 2552553"/>
              <a:gd name="connsiteX37" fmla="*/ 134028 w 240419"/>
              <a:gd name="connsiteY37" fmla="*/ 822607 h 2552553"/>
              <a:gd name="connsiteX38" fmla="*/ 151681 w 240419"/>
              <a:gd name="connsiteY38" fmla="*/ 790833 h 2552553"/>
              <a:gd name="connsiteX39" fmla="*/ 158742 w 240419"/>
              <a:gd name="connsiteY39" fmla="*/ 762589 h 2552553"/>
              <a:gd name="connsiteX40" fmla="*/ 169333 w 240419"/>
              <a:gd name="connsiteY40" fmla="*/ 677857 h 2552553"/>
              <a:gd name="connsiteX41" fmla="*/ 172864 w 240419"/>
              <a:gd name="connsiteY41" fmla="*/ 621369 h 2552553"/>
              <a:gd name="connsiteX42" fmla="*/ 176394 w 240419"/>
              <a:gd name="connsiteY42" fmla="*/ 610777 h 2552553"/>
              <a:gd name="connsiteX43" fmla="*/ 179925 w 240419"/>
              <a:gd name="connsiteY43" fmla="*/ 508393 h 2552553"/>
              <a:gd name="connsiteX44" fmla="*/ 186986 w 240419"/>
              <a:gd name="connsiteY44" fmla="*/ 473088 h 2552553"/>
              <a:gd name="connsiteX45" fmla="*/ 194047 w 240419"/>
              <a:gd name="connsiteY45" fmla="*/ 441313 h 2552553"/>
              <a:gd name="connsiteX46" fmla="*/ 201108 w 240419"/>
              <a:gd name="connsiteY46" fmla="*/ 300093 h 2552553"/>
              <a:gd name="connsiteX47" fmla="*/ 211699 w 240419"/>
              <a:gd name="connsiteY47" fmla="*/ 261258 h 2552553"/>
              <a:gd name="connsiteX48" fmla="*/ 218760 w 240419"/>
              <a:gd name="connsiteY48" fmla="*/ 250666 h 2552553"/>
              <a:gd name="connsiteX49" fmla="*/ 229352 w 240419"/>
              <a:gd name="connsiteY49" fmla="*/ 215361 h 2552553"/>
              <a:gd name="connsiteX50" fmla="*/ 236413 w 240419"/>
              <a:gd name="connsiteY50" fmla="*/ 158873 h 2552553"/>
              <a:gd name="connsiteX51" fmla="*/ 239943 w 240419"/>
              <a:gd name="connsiteY51" fmla="*/ 144751 h 2552553"/>
              <a:gd name="connsiteX52" fmla="*/ 239943 w 240419"/>
              <a:gd name="connsiteY52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8131 w 240419"/>
              <a:gd name="connsiteY30" fmla="*/ 946175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66949 w 240419"/>
              <a:gd name="connsiteY28" fmla="*/ 1013255 h 2552553"/>
              <a:gd name="connsiteX29" fmla="*/ 88131 w 240419"/>
              <a:gd name="connsiteY29" fmla="*/ 946175 h 2552553"/>
              <a:gd name="connsiteX30" fmla="*/ 98723 w 240419"/>
              <a:gd name="connsiteY30" fmla="*/ 907339 h 2552553"/>
              <a:gd name="connsiteX31" fmla="*/ 102254 w 240419"/>
              <a:gd name="connsiteY31" fmla="*/ 896748 h 2552553"/>
              <a:gd name="connsiteX32" fmla="*/ 109315 w 240419"/>
              <a:gd name="connsiteY32" fmla="*/ 886156 h 2552553"/>
              <a:gd name="connsiteX33" fmla="*/ 123437 w 240419"/>
              <a:gd name="connsiteY33" fmla="*/ 854382 h 2552553"/>
              <a:gd name="connsiteX34" fmla="*/ 130498 w 240419"/>
              <a:gd name="connsiteY34" fmla="*/ 833199 h 2552553"/>
              <a:gd name="connsiteX35" fmla="*/ 134028 w 240419"/>
              <a:gd name="connsiteY35" fmla="*/ 822607 h 2552553"/>
              <a:gd name="connsiteX36" fmla="*/ 151681 w 240419"/>
              <a:gd name="connsiteY36" fmla="*/ 790833 h 2552553"/>
              <a:gd name="connsiteX37" fmla="*/ 158742 w 240419"/>
              <a:gd name="connsiteY37" fmla="*/ 762589 h 2552553"/>
              <a:gd name="connsiteX38" fmla="*/ 169333 w 240419"/>
              <a:gd name="connsiteY38" fmla="*/ 677857 h 2552553"/>
              <a:gd name="connsiteX39" fmla="*/ 172864 w 240419"/>
              <a:gd name="connsiteY39" fmla="*/ 621369 h 2552553"/>
              <a:gd name="connsiteX40" fmla="*/ 176394 w 240419"/>
              <a:gd name="connsiteY40" fmla="*/ 610777 h 2552553"/>
              <a:gd name="connsiteX41" fmla="*/ 179925 w 240419"/>
              <a:gd name="connsiteY41" fmla="*/ 508393 h 2552553"/>
              <a:gd name="connsiteX42" fmla="*/ 186986 w 240419"/>
              <a:gd name="connsiteY42" fmla="*/ 473088 h 2552553"/>
              <a:gd name="connsiteX43" fmla="*/ 194047 w 240419"/>
              <a:gd name="connsiteY43" fmla="*/ 441313 h 2552553"/>
              <a:gd name="connsiteX44" fmla="*/ 201108 w 240419"/>
              <a:gd name="connsiteY44" fmla="*/ 300093 h 2552553"/>
              <a:gd name="connsiteX45" fmla="*/ 211699 w 240419"/>
              <a:gd name="connsiteY45" fmla="*/ 261258 h 2552553"/>
              <a:gd name="connsiteX46" fmla="*/ 218760 w 240419"/>
              <a:gd name="connsiteY46" fmla="*/ 250666 h 2552553"/>
              <a:gd name="connsiteX47" fmla="*/ 229352 w 240419"/>
              <a:gd name="connsiteY47" fmla="*/ 215361 h 2552553"/>
              <a:gd name="connsiteX48" fmla="*/ 236413 w 240419"/>
              <a:gd name="connsiteY48" fmla="*/ 158873 h 2552553"/>
              <a:gd name="connsiteX49" fmla="*/ 239943 w 240419"/>
              <a:gd name="connsiteY49" fmla="*/ 144751 h 2552553"/>
              <a:gd name="connsiteX50" fmla="*/ 239943 w 240419"/>
              <a:gd name="connsiteY50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52827 w 240419"/>
              <a:gd name="connsiteY26" fmla="*/ 1129761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4639 w 240419"/>
              <a:gd name="connsiteY43" fmla="*/ 338928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9906 w 240419"/>
              <a:gd name="connsiteY5" fmla="*/ 2132424 h 2552553"/>
              <a:gd name="connsiteX6" fmla="*/ 112845 w 240419"/>
              <a:gd name="connsiteY6" fmla="*/ 2111241 h 2552553"/>
              <a:gd name="connsiteX7" fmla="*/ 109315 w 240419"/>
              <a:gd name="connsiteY7" fmla="*/ 2068875 h 2552553"/>
              <a:gd name="connsiteX8" fmla="*/ 102254 w 240419"/>
              <a:gd name="connsiteY8" fmla="*/ 1895880 h 2552553"/>
              <a:gd name="connsiteX9" fmla="*/ 98723 w 240419"/>
              <a:gd name="connsiteY9" fmla="*/ 1874697 h 2552553"/>
              <a:gd name="connsiteX10" fmla="*/ 84601 w 240419"/>
              <a:gd name="connsiteY10" fmla="*/ 1825270 h 2552553"/>
              <a:gd name="connsiteX11" fmla="*/ 81071 w 240419"/>
              <a:gd name="connsiteY11" fmla="*/ 1800556 h 2552553"/>
              <a:gd name="connsiteX12" fmla="*/ 74010 w 240419"/>
              <a:gd name="connsiteY12" fmla="*/ 1772312 h 2552553"/>
              <a:gd name="connsiteX13" fmla="*/ 70479 w 240419"/>
              <a:gd name="connsiteY13" fmla="*/ 1719355 h 2552553"/>
              <a:gd name="connsiteX14" fmla="*/ 66949 w 240419"/>
              <a:gd name="connsiteY14" fmla="*/ 1701702 h 2552553"/>
              <a:gd name="connsiteX15" fmla="*/ 59888 w 240419"/>
              <a:gd name="connsiteY15" fmla="*/ 1627562 h 2552553"/>
              <a:gd name="connsiteX16" fmla="*/ 45765 w 240419"/>
              <a:gd name="connsiteY16" fmla="*/ 1599317 h 2552553"/>
              <a:gd name="connsiteX17" fmla="*/ 21052 w 240419"/>
              <a:gd name="connsiteY17" fmla="*/ 1553421 h 2552553"/>
              <a:gd name="connsiteX18" fmla="*/ 13991 w 240419"/>
              <a:gd name="connsiteY18" fmla="*/ 1503994 h 2552553"/>
              <a:gd name="connsiteX19" fmla="*/ 6930 w 240419"/>
              <a:gd name="connsiteY19" fmla="*/ 1472220 h 2552553"/>
              <a:gd name="connsiteX20" fmla="*/ 3399 w 240419"/>
              <a:gd name="connsiteY20" fmla="*/ 1341591 h 2552553"/>
              <a:gd name="connsiteX21" fmla="*/ 21052 w 240419"/>
              <a:gd name="connsiteY21" fmla="*/ 1267451 h 2552553"/>
              <a:gd name="connsiteX22" fmla="*/ 28113 w 240419"/>
              <a:gd name="connsiteY22" fmla="*/ 1246268 h 2552553"/>
              <a:gd name="connsiteX23" fmla="*/ 38705 w 240419"/>
              <a:gd name="connsiteY23" fmla="*/ 1225085 h 2552553"/>
              <a:gd name="connsiteX24" fmla="*/ 45766 w 240419"/>
              <a:gd name="connsiteY24" fmla="*/ 1154475 h 2552553"/>
              <a:gd name="connsiteX25" fmla="*/ 63419 w 240419"/>
              <a:gd name="connsiteY25" fmla="*/ 1087395 h 2552553"/>
              <a:gd name="connsiteX26" fmla="*/ 66949 w 240419"/>
              <a:gd name="connsiteY26" fmla="*/ 1013255 h 2552553"/>
              <a:gd name="connsiteX27" fmla="*/ 88131 w 240419"/>
              <a:gd name="connsiteY27" fmla="*/ 946175 h 2552553"/>
              <a:gd name="connsiteX28" fmla="*/ 98723 w 240419"/>
              <a:gd name="connsiteY28" fmla="*/ 907339 h 2552553"/>
              <a:gd name="connsiteX29" fmla="*/ 102254 w 240419"/>
              <a:gd name="connsiteY29" fmla="*/ 896748 h 2552553"/>
              <a:gd name="connsiteX30" fmla="*/ 109315 w 240419"/>
              <a:gd name="connsiteY30" fmla="*/ 886156 h 2552553"/>
              <a:gd name="connsiteX31" fmla="*/ 123437 w 240419"/>
              <a:gd name="connsiteY31" fmla="*/ 854382 h 2552553"/>
              <a:gd name="connsiteX32" fmla="*/ 130498 w 240419"/>
              <a:gd name="connsiteY32" fmla="*/ 833199 h 2552553"/>
              <a:gd name="connsiteX33" fmla="*/ 134028 w 240419"/>
              <a:gd name="connsiteY33" fmla="*/ 822607 h 2552553"/>
              <a:gd name="connsiteX34" fmla="*/ 151681 w 240419"/>
              <a:gd name="connsiteY34" fmla="*/ 790833 h 2552553"/>
              <a:gd name="connsiteX35" fmla="*/ 158742 w 240419"/>
              <a:gd name="connsiteY35" fmla="*/ 762589 h 2552553"/>
              <a:gd name="connsiteX36" fmla="*/ 169333 w 240419"/>
              <a:gd name="connsiteY36" fmla="*/ 677857 h 2552553"/>
              <a:gd name="connsiteX37" fmla="*/ 172864 w 240419"/>
              <a:gd name="connsiteY37" fmla="*/ 621369 h 2552553"/>
              <a:gd name="connsiteX38" fmla="*/ 176394 w 240419"/>
              <a:gd name="connsiteY38" fmla="*/ 610777 h 2552553"/>
              <a:gd name="connsiteX39" fmla="*/ 179925 w 240419"/>
              <a:gd name="connsiteY39" fmla="*/ 508393 h 2552553"/>
              <a:gd name="connsiteX40" fmla="*/ 186986 w 240419"/>
              <a:gd name="connsiteY40" fmla="*/ 473088 h 2552553"/>
              <a:gd name="connsiteX41" fmla="*/ 194047 w 240419"/>
              <a:gd name="connsiteY41" fmla="*/ 441313 h 2552553"/>
              <a:gd name="connsiteX42" fmla="*/ 204639 w 240419"/>
              <a:gd name="connsiteY42" fmla="*/ 338928 h 2552553"/>
              <a:gd name="connsiteX43" fmla="*/ 211699 w 240419"/>
              <a:gd name="connsiteY43" fmla="*/ 261258 h 2552553"/>
              <a:gd name="connsiteX44" fmla="*/ 218760 w 240419"/>
              <a:gd name="connsiteY44" fmla="*/ 250666 h 2552553"/>
              <a:gd name="connsiteX45" fmla="*/ 229352 w 240419"/>
              <a:gd name="connsiteY45" fmla="*/ 215361 h 2552553"/>
              <a:gd name="connsiteX46" fmla="*/ 236413 w 240419"/>
              <a:gd name="connsiteY46" fmla="*/ 158873 h 2552553"/>
              <a:gd name="connsiteX47" fmla="*/ 239943 w 240419"/>
              <a:gd name="connsiteY47" fmla="*/ 144751 h 2552553"/>
              <a:gd name="connsiteX48" fmla="*/ 239943 w 240419"/>
              <a:gd name="connsiteY48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2845 w 240419"/>
              <a:gd name="connsiteY5" fmla="*/ 2111241 h 2552553"/>
              <a:gd name="connsiteX6" fmla="*/ 109315 w 240419"/>
              <a:gd name="connsiteY6" fmla="*/ 2068875 h 2552553"/>
              <a:gd name="connsiteX7" fmla="*/ 102254 w 240419"/>
              <a:gd name="connsiteY7" fmla="*/ 1895880 h 2552553"/>
              <a:gd name="connsiteX8" fmla="*/ 98723 w 240419"/>
              <a:gd name="connsiteY8" fmla="*/ 1874697 h 2552553"/>
              <a:gd name="connsiteX9" fmla="*/ 84601 w 240419"/>
              <a:gd name="connsiteY9" fmla="*/ 1825270 h 2552553"/>
              <a:gd name="connsiteX10" fmla="*/ 81071 w 240419"/>
              <a:gd name="connsiteY10" fmla="*/ 1800556 h 2552553"/>
              <a:gd name="connsiteX11" fmla="*/ 74010 w 240419"/>
              <a:gd name="connsiteY11" fmla="*/ 1772312 h 2552553"/>
              <a:gd name="connsiteX12" fmla="*/ 70479 w 240419"/>
              <a:gd name="connsiteY12" fmla="*/ 1719355 h 2552553"/>
              <a:gd name="connsiteX13" fmla="*/ 66949 w 240419"/>
              <a:gd name="connsiteY13" fmla="*/ 1701702 h 2552553"/>
              <a:gd name="connsiteX14" fmla="*/ 59888 w 240419"/>
              <a:gd name="connsiteY14" fmla="*/ 1627562 h 2552553"/>
              <a:gd name="connsiteX15" fmla="*/ 45765 w 240419"/>
              <a:gd name="connsiteY15" fmla="*/ 1599317 h 2552553"/>
              <a:gd name="connsiteX16" fmla="*/ 21052 w 240419"/>
              <a:gd name="connsiteY16" fmla="*/ 1553421 h 2552553"/>
              <a:gd name="connsiteX17" fmla="*/ 13991 w 240419"/>
              <a:gd name="connsiteY17" fmla="*/ 1503994 h 2552553"/>
              <a:gd name="connsiteX18" fmla="*/ 6930 w 240419"/>
              <a:gd name="connsiteY18" fmla="*/ 1472220 h 2552553"/>
              <a:gd name="connsiteX19" fmla="*/ 3399 w 240419"/>
              <a:gd name="connsiteY19" fmla="*/ 1341591 h 2552553"/>
              <a:gd name="connsiteX20" fmla="*/ 21052 w 240419"/>
              <a:gd name="connsiteY20" fmla="*/ 1267451 h 2552553"/>
              <a:gd name="connsiteX21" fmla="*/ 28113 w 240419"/>
              <a:gd name="connsiteY21" fmla="*/ 1246268 h 2552553"/>
              <a:gd name="connsiteX22" fmla="*/ 38705 w 240419"/>
              <a:gd name="connsiteY22" fmla="*/ 1225085 h 2552553"/>
              <a:gd name="connsiteX23" fmla="*/ 45766 w 240419"/>
              <a:gd name="connsiteY23" fmla="*/ 1154475 h 2552553"/>
              <a:gd name="connsiteX24" fmla="*/ 63419 w 240419"/>
              <a:gd name="connsiteY24" fmla="*/ 1087395 h 2552553"/>
              <a:gd name="connsiteX25" fmla="*/ 66949 w 240419"/>
              <a:gd name="connsiteY25" fmla="*/ 1013255 h 2552553"/>
              <a:gd name="connsiteX26" fmla="*/ 88131 w 240419"/>
              <a:gd name="connsiteY26" fmla="*/ 946175 h 2552553"/>
              <a:gd name="connsiteX27" fmla="*/ 98723 w 240419"/>
              <a:gd name="connsiteY27" fmla="*/ 907339 h 2552553"/>
              <a:gd name="connsiteX28" fmla="*/ 102254 w 240419"/>
              <a:gd name="connsiteY28" fmla="*/ 896748 h 2552553"/>
              <a:gd name="connsiteX29" fmla="*/ 109315 w 240419"/>
              <a:gd name="connsiteY29" fmla="*/ 886156 h 2552553"/>
              <a:gd name="connsiteX30" fmla="*/ 123437 w 240419"/>
              <a:gd name="connsiteY30" fmla="*/ 854382 h 2552553"/>
              <a:gd name="connsiteX31" fmla="*/ 130498 w 240419"/>
              <a:gd name="connsiteY31" fmla="*/ 833199 h 2552553"/>
              <a:gd name="connsiteX32" fmla="*/ 134028 w 240419"/>
              <a:gd name="connsiteY32" fmla="*/ 822607 h 2552553"/>
              <a:gd name="connsiteX33" fmla="*/ 151681 w 240419"/>
              <a:gd name="connsiteY33" fmla="*/ 790833 h 2552553"/>
              <a:gd name="connsiteX34" fmla="*/ 158742 w 240419"/>
              <a:gd name="connsiteY34" fmla="*/ 762589 h 2552553"/>
              <a:gd name="connsiteX35" fmla="*/ 169333 w 240419"/>
              <a:gd name="connsiteY35" fmla="*/ 677857 h 2552553"/>
              <a:gd name="connsiteX36" fmla="*/ 172864 w 240419"/>
              <a:gd name="connsiteY36" fmla="*/ 621369 h 2552553"/>
              <a:gd name="connsiteX37" fmla="*/ 176394 w 240419"/>
              <a:gd name="connsiteY37" fmla="*/ 610777 h 2552553"/>
              <a:gd name="connsiteX38" fmla="*/ 179925 w 240419"/>
              <a:gd name="connsiteY38" fmla="*/ 508393 h 2552553"/>
              <a:gd name="connsiteX39" fmla="*/ 186986 w 240419"/>
              <a:gd name="connsiteY39" fmla="*/ 473088 h 2552553"/>
              <a:gd name="connsiteX40" fmla="*/ 194047 w 240419"/>
              <a:gd name="connsiteY40" fmla="*/ 441313 h 2552553"/>
              <a:gd name="connsiteX41" fmla="*/ 204639 w 240419"/>
              <a:gd name="connsiteY41" fmla="*/ 338928 h 2552553"/>
              <a:gd name="connsiteX42" fmla="*/ 211699 w 240419"/>
              <a:gd name="connsiteY42" fmla="*/ 261258 h 2552553"/>
              <a:gd name="connsiteX43" fmla="*/ 218760 w 240419"/>
              <a:gd name="connsiteY43" fmla="*/ 250666 h 2552553"/>
              <a:gd name="connsiteX44" fmla="*/ 229352 w 240419"/>
              <a:gd name="connsiteY44" fmla="*/ 215361 h 2552553"/>
              <a:gd name="connsiteX45" fmla="*/ 236413 w 240419"/>
              <a:gd name="connsiteY45" fmla="*/ 158873 h 2552553"/>
              <a:gd name="connsiteX46" fmla="*/ 239943 w 240419"/>
              <a:gd name="connsiteY46" fmla="*/ 144751 h 2552553"/>
              <a:gd name="connsiteX47" fmla="*/ 239943 w 240419"/>
              <a:gd name="connsiteY47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45765 w 240419"/>
              <a:gd name="connsiteY14" fmla="*/ 1599317 h 2552553"/>
              <a:gd name="connsiteX15" fmla="*/ 21052 w 240419"/>
              <a:gd name="connsiteY15" fmla="*/ 1553421 h 2552553"/>
              <a:gd name="connsiteX16" fmla="*/ 13991 w 240419"/>
              <a:gd name="connsiteY16" fmla="*/ 1503994 h 2552553"/>
              <a:gd name="connsiteX17" fmla="*/ 6930 w 240419"/>
              <a:gd name="connsiteY17" fmla="*/ 1472220 h 2552553"/>
              <a:gd name="connsiteX18" fmla="*/ 3399 w 240419"/>
              <a:gd name="connsiteY18" fmla="*/ 1341591 h 2552553"/>
              <a:gd name="connsiteX19" fmla="*/ 21052 w 240419"/>
              <a:gd name="connsiteY19" fmla="*/ 1267451 h 2552553"/>
              <a:gd name="connsiteX20" fmla="*/ 28113 w 240419"/>
              <a:gd name="connsiteY20" fmla="*/ 1246268 h 2552553"/>
              <a:gd name="connsiteX21" fmla="*/ 38705 w 240419"/>
              <a:gd name="connsiteY21" fmla="*/ 1225085 h 2552553"/>
              <a:gd name="connsiteX22" fmla="*/ 45766 w 240419"/>
              <a:gd name="connsiteY22" fmla="*/ 1154475 h 2552553"/>
              <a:gd name="connsiteX23" fmla="*/ 63419 w 240419"/>
              <a:gd name="connsiteY23" fmla="*/ 1087395 h 2552553"/>
              <a:gd name="connsiteX24" fmla="*/ 66949 w 240419"/>
              <a:gd name="connsiteY24" fmla="*/ 1013255 h 2552553"/>
              <a:gd name="connsiteX25" fmla="*/ 88131 w 240419"/>
              <a:gd name="connsiteY25" fmla="*/ 946175 h 2552553"/>
              <a:gd name="connsiteX26" fmla="*/ 98723 w 240419"/>
              <a:gd name="connsiteY26" fmla="*/ 907339 h 2552553"/>
              <a:gd name="connsiteX27" fmla="*/ 102254 w 240419"/>
              <a:gd name="connsiteY27" fmla="*/ 896748 h 2552553"/>
              <a:gd name="connsiteX28" fmla="*/ 109315 w 240419"/>
              <a:gd name="connsiteY28" fmla="*/ 886156 h 2552553"/>
              <a:gd name="connsiteX29" fmla="*/ 123437 w 240419"/>
              <a:gd name="connsiteY29" fmla="*/ 854382 h 2552553"/>
              <a:gd name="connsiteX30" fmla="*/ 130498 w 240419"/>
              <a:gd name="connsiteY30" fmla="*/ 833199 h 2552553"/>
              <a:gd name="connsiteX31" fmla="*/ 134028 w 240419"/>
              <a:gd name="connsiteY31" fmla="*/ 822607 h 2552553"/>
              <a:gd name="connsiteX32" fmla="*/ 151681 w 240419"/>
              <a:gd name="connsiteY32" fmla="*/ 790833 h 2552553"/>
              <a:gd name="connsiteX33" fmla="*/ 158742 w 240419"/>
              <a:gd name="connsiteY33" fmla="*/ 762589 h 2552553"/>
              <a:gd name="connsiteX34" fmla="*/ 169333 w 240419"/>
              <a:gd name="connsiteY34" fmla="*/ 677857 h 2552553"/>
              <a:gd name="connsiteX35" fmla="*/ 172864 w 240419"/>
              <a:gd name="connsiteY35" fmla="*/ 621369 h 2552553"/>
              <a:gd name="connsiteX36" fmla="*/ 176394 w 240419"/>
              <a:gd name="connsiteY36" fmla="*/ 610777 h 2552553"/>
              <a:gd name="connsiteX37" fmla="*/ 179925 w 240419"/>
              <a:gd name="connsiteY37" fmla="*/ 508393 h 2552553"/>
              <a:gd name="connsiteX38" fmla="*/ 186986 w 240419"/>
              <a:gd name="connsiteY38" fmla="*/ 473088 h 2552553"/>
              <a:gd name="connsiteX39" fmla="*/ 194047 w 240419"/>
              <a:gd name="connsiteY39" fmla="*/ 441313 h 2552553"/>
              <a:gd name="connsiteX40" fmla="*/ 204639 w 240419"/>
              <a:gd name="connsiteY40" fmla="*/ 338928 h 2552553"/>
              <a:gd name="connsiteX41" fmla="*/ 211699 w 240419"/>
              <a:gd name="connsiteY41" fmla="*/ 261258 h 2552553"/>
              <a:gd name="connsiteX42" fmla="*/ 218760 w 240419"/>
              <a:gd name="connsiteY42" fmla="*/ 250666 h 2552553"/>
              <a:gd name="connsiteX43" fmla="*/ 229352 w 240419"/>
              <a:gd name="connsiteY43" fmla="*/ 215361 h 2552553"/>
              <a:gd name="connsiteX44" fmla="*/ 236413 w 240419"/>
              <a:gd name="connsiteY44" fmla="*/ 158873 h 2552553"/>
              <a:gd name="connsiteX45" fmla="*/ 239943 w 240419"/>
              <a:gd name="connsiteY45" fmla="*/ 144751 h 2552553"/>
              <a:gd name="connsiteX46" fmla="*/ 239943 w 240419"/>
              <a:gd name="connsiteY46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6930 w 240419"/>
              <a:gd name="connsiteY15" fmla="*/ 1472220 h 2552553"/>
              <a:gd name="connsiteX16" fmla="*/ 3399 w 240419"/>
              <a:gd name="connsiteY16" fmla="*/ 1341591 h 2552553"/>
              <a:gd name="connsiteX17" fmla="*/ 21052 w 240419"/>
              <a:gd name="connsiteY17" fmla="*/ 1267451 h 2552553"/>
              <a:gd name="connsiteX18" fmla="*/ 28113 w 240419"/>
              <a:gd name="connsiteY18" fmla="*/ 1246268 h 2552553"/>
              <a:gd name="connsiteX19" fmla="*/ 38705 w 240419"/>
              <a:gd name="connsiteY19" fmla="*/ 1225085 h 2552553"/>
              <a:gd name="connsiteX20" fmla="*/ 45766 w 240419"/>
              <a:gd name="connsiteY20" fmla="*/ 1154475 h 2552553"/>
              <a:gd name="connsiteX21" fmla="*/ 63419 w 240419"/>
              <a:gd name="connsiteY21" fmla="*/ 1087395 h 2552553"/>
              <a:gd name="connsiteX22" fmla="*/ 66949 w 240419"/>
              <a:gd name="connsiteY22" fmla="*/ 1013255 h 2552553"/>
              <a:gd name="connsiteX23" fmla="*/ 88131 w 240419"/>
              <a:gd name="connsiteY23" fmla="*/ 946175 h 2552553"/>
              <a:gd name="connsiteX24" fmla="*/ 98723 w 240419"/>
              <a:gd name="connsiteY24" fmla="*/ 907339 h 2552553"/>
              <a:gd name="connsiteX25" fmla="*/ 102254 w 240419"/>
              <a:gd name="connsiteY25" fmla="*/ 896748 h 2552553"/>
              <a:gd name="connsiteX26" fmla="*/ 109315 w 240419"/>
              <a:gd name="connsiteY26" fmla="*/ 886156 h 2552553"/>
              <a:gd name="connsiteX27" fmla="*/ 123437 w 240419"/>
              <a:gd name="connsiteY27" fmla="*/ 854382 h 2552553"/>
              <a:gd name="connsiteX28" fmla="*/ 130498 w 240419"/>
              <a:gd name="connsiteY28" fmla="*/ 833199 h 2552553"/>
              <a:gd name="connsiteX29" fmla="*/ 134028 w 240419"/>
              <a:gd name="connsiteY29" fmla="*/ 822607 h 2552553"/>
              <a:gd name="connsiteX30" fmla="*/ 151681 w 240419"/>
              <a:gd name="connsiteY30" fmla="*/ 790833 h 2552553"/>
              <a:gd name="connsiteX31" fmla="*/ 158742 w 240419"/>
              <a:gd name="connsiteY31" fmla="*/ 762589 h 2552553"/>
              <a:gd name="connsiteX32" fmla="*/ 169333 w 240419"/>
              <a:gd name="connsiteY32" fmla="*/ 677857 h 2552553"/>
              <a:gd name="connsiteX33" fmla="*/ 172864 w 240419"/>
              <a:gd name="connsiteY33" fmla="*/ 621369 h 2552553"/>
              <a:gd name="connsiteX34" fmla="*/ 176394 w 240419"/>
              <a:gd name="connsiteY34" fmla="*/ 610777 h 2552553"/>
              <a:gd name="connsiteX35" fmla="*/ 179925 w 240419"/>
              <a:gd name="connsiteY35" fmla="*/ 508393 h 2552553"/>
              <a:gd name="connsiteX36" fmla="*/ 186986 w 240419"/>
              <a:gd name="connsiteY36" fmla="*/ 473088 h 2552553"/>
              <a:gd name="connsiteX37" fmla="*/ 194047 w 240419"/>
              <a:gd name="connsiteY37" fmla="*/ 441313 h 2552553"/>
              <a:gd name="connsiteX38" fmla="*/ 204639 w 240419"/>
              <a:gd name="connsiteY38" fmla="*/ 338928 h 2552553"/>
              <a:gd name="connsiteX39" fmla="*/ 211699 w 240419"/>
              <a:gd name="connsiteY39" fmla="*/ 261258 h 2552553"/>
              <a:gd name="connsiteX40" fmla="*/ 218760 w 240419"/>
              <a:gd name="connsiteY40" fmla="*/ 250666 h 2552553"/>
              <a:gd name="connsiteX41" fmla="*/ 229352 w 240419"/>
              <a:gd name="connsiteY41" fmla="*/ 215361 h 2552553"/>
              <a:gd name="connsiteX42" fmla="*/ 236413 w 240419"/>
              <a:gd name="connsiteY42" fmla="*/ 158873 h 2552553"/>
              <a:gd name="connsiteX43" fmla="*/ 239943 w 240419"/>
              <a:gd name="connsiteY43" fmla="*/ 144751 h 2552553"/>
              <a:gd name="connsiteX44" fmla="*/ 239943 w 240419"/>
              <a:gd name="connsiteY44" fmla="*/ 0 h 255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0419" h="2552553">
                <a:moveTo>
                  <a:pt x="77540" y="2552553"/>
                </a:moveTo>
                <a:cubicBezTo>
                  <a:pt x="81243" y="2522926"/>
                  <a:pt x="86366" y="2489004"/>
                  <a:pt x="91662" y="2467821"/>
                </a:cubicBezTo>
                <a:cubicBezTo>
                  <a:pt x="96958" y="2446638"/>
                  <a:pt x="104608" y="2457818"/>
                  <a:pt x="109315" y="2425455"/>
                </a:cubicBezTo>
                <a:cubicBezTo>
                  <a:pt x="112845" y="2396623"/>
                  <a:pt x="118141" y="2322482"/>
                  <a:pt x="119906" y="2273644"/>
                </a:cubicBezTo>
                <a:cubicBezTo>
                  <a:pt x="120494" y="2221275"/>
                  <a:pt x="114610" y="2145369"/>
                  <a:pt x="112845" y="2111241"/>
                </a:cubicBezTo>
                <a:cubicBezTo>
                  <a:pt x="111080" y="2077113"/>
                  <a:pt x="109839" y="2083036"/>
                  <a:pt x="109315" y="2068875"/>
                </a:cubicBezTo>
                <a:cubicBezTo>
                  <a:pt x="104386" y="1935797"/>
                  <a:pt x="112977" y="1965579"/>
                  <a:pt x="102254" y="1895880"/>
                </a:cubicBezTo>
                <a:cubicBezTo>
                  <a:pt x="101166" y="1888805"/>
                  <a:pt x="100459" y="1881642"/>
                  <a:pt x="98723" y="1874697"/>
                </a:cubicBezTo>
                <a:cubicBezTo>
                  <a:pt x="92018" y="1847880"/>
                  <a:pt x="89001" y="1856077"/>
                  <a:pt x="84601" y="1825270"/>
                </a:cubicBezTo>
                <a:cubicBezTo>
                  <a:pt x="83424" y="1817032"/>
                  <a:pt x="82703" y="1808716"/>
                  <a:pt x="81071" y="1800556"/>
                </a:cubicBezTo>
                <a:cubicBezTo>
                  <a:pt x="79168" y="1791040"/>
                  <a:pt x="74010" y="1772312"/>
                  <a:pt x="74010" y="1772312"/>
                </a:cubicBezTo>
                <a:cubicBezTo>
                  <a:pt x="72833" y="1754660"/>
                  <a:pt x="72239" y="1736959"/>
                  <a:pt x="70479" y="1719355"/>
                </a:cubicBezTo>
                <a:cubicBezTo>
                  <a:pt x="69882" y="1713384"/>
                  <a:pt x="70479" y="1718178"/>
                  <a:pt x="66949" y="1701702"/>
                </a:cubicBezTo>
                <a:cubicBezTo>
                  <a:pt x="63419" y="1685226"/>
                  <a:pt x="56946" y="1645214"/>
                  <a:pt x="49297" y="1620501"/>
                </a:cubicBezTo>
                <a:cubicBezTo>
                  <a:pt x="41648" y="1595788"/>
                  <a:pt x="28702" y="1574016"/>
                  <a:pt x="21052" y="1553421"/>
                </a:cubicBezTo>
                <a:cubicBezTo>
                  <a:pt x="13991" y="1528708"/>
                  <a:pt x="9872" y="1507525"/>
                  <a:pt x="6930" y="1472220"/>
                </a:cubicBezTo>
                <a:cubicBezTo>
                  <a:pt x="1702" y="1399012"/>
                  <a:pt x="-3689" y="1438460"/>
                  <a:pt x="3399" y="1341591"/>
                </a:cubicBezTo>
                <a:cubicBezTo>
                  <a:pt x="5240" y="1316423"/>
                  <a:pt x="16933" y="1283338"/>
                  <a:pt x="21052" y="1267451"/>
                </a:cubicBezTo>
                <a:cubicBezTo>
                  <a:pt x="25171" y="1251564"/>
                  <a:pt x="23985" y="1252461"/>
                  <a:pt x="28113" y="1246268"/>
                </a:cubicBezTo>
                <a:cubicBezTo>
                  <a:pt x="37238" y="1232580"/>
                  <a:pt x="33832" y="1239701"/>
                  <a:pt x="38705" y="1225085"/>
                </a:cubicBezTo>
                <a:cubicBezTo>
                  <a:pt x="41059" y="1201548"/>
                  <a:pt x="41647" y="1177423"/>
                  <a:pt x="45766" y="1154475"/>
                </a:cubicBezTo>
                <a:cubicBezTo>
                  <a:pt x="49885" y="1131527"/>
                  <a:pt x="59888" y="1110932"/>
                  <a:pt x="63419" y="1087395"/>
                </a:cubicBezTo>
                <a:cubicBezTo>
                  <a:pt x="66950" y="1063858"/>
                  <a:pt x="62830" y="1036792"/>
                  <a:pt x="66949" y="1013255"/>
                </a:cubicBezTo>
                <a:cubicBezTo>
                  <a:pt x="71068" y="989718"/>
                  <a:pt x="82835" y="963828"/>
                  <a:pt x="88131" y="946175"/>
                </a:cubicBezTo>
                <a:cubicBezTo>
                  <a:pt x="93427" y="928522"/>
                  <a:pt x="94604" y="914400"/>
                  <a:pt x="98723" y="907339"/>
                </a:cubicBezTo>
                <a:cubicBezTo>
                  <a:pt x="99900" y="903809"/>
                  <a:pt x="100590" y="900076"/>
                  <a:pt x="102254" y="896748"/>
                </a:cubicBezTo>
                <a:cubicBezTo>
                  <a:pt x="104152" y="892953"/>
                  <a:pt x="107592" y="890034"/>
                  <a:pt x="109315" y="886156"/>
                </a:cubicBezTo>
                <a:cubicBezTo>
                  <a:pt x="126119" y="848347"/>
                  <a:pt x="107458" y="878349"/>
                  <a:pt x="123437" y="854382"/>
                </a:cubicBezTo>
                <a:lnTo>
                  <a:pt x="130498" y="833199"/>
                </a:lnTo>
                <a:cubicBezTo>
                  <a:pt x="131675" y="829668"/>
                  <a:pt x="131964" y="825704"/>
                  <a:pt x="134028" y="822607"/>
                </a:cubicBezTo>
                <a:cubicBezTo>
                  <a:pt x="145851" y="804873"/>
                  <a:pt x="147379" y="806604"/>
                  <a:pt x="151681" y="790833"/>
                </a:cubicBezTo>
                <a:cubicBezTo>
                  <a:pt x="154235" y="781471"/>
                  <a:pt x="158742" y="762589"/>
                  <a:pt x="158742" y="762589"/>
                </a:cubicBezTo>
                <a:cubicBezTo>
                  <a:pt x="166156" y="684743"/>
                  <a:pt x="157953" y="712000"/>
                  <a:pt x="169333" y="677857"/>
                </a:cubicBezTo>
                <a:cubicBezTo>
                  <a:pt x="170510" y="659028"/>
                  <a:pt x="170889" y="640131"/>
                  <a:pt x="172864" y="621369"/>
                </a:cubicBezTo>
                <a:cubicBezTo>
                  <a:pt x="173254" y="617668"/>
                  <a:pt x="176162" y="614491"/>
                  <a:pt x="176394" y="610777"/>
                </a:cubicBezTo>
                <a:cubicBezTo>
                  <a:pt x="178524" y="576695"/>
                  <a:pt x="177306" y="542441"/>
                  <a:pt x="179925" y="508393"/>
                </a:cubicBezTo>
                <a:cubicBezTo>
                  <a:pt x="180846" y="496427"/>
                  <a:pt x="184632" y="484856"/>
                  <a:pt x="186986" y="473088"/>
                </a:cubicBezTo>
                <a:cubicBezTo>
                  <a:pt x="191470" y="450667"/>
                  <a:pt x="189058" y="461265"/>
                  <a:pt x="194047" y="441313"/>
                </a:cubicBezTo>
                <a:cubicBezTo>
                  <a:pt x="196401" y="394240"/>
                  <a:pt x="195397" y="385145"/>
                  <a:pt x="204639" y="338928"/>
                </a:cubicBezTo>
                <a:cubicBezTo>
                  <a:pt x="206534" y="329453"/>
                  <a:pt x="209346" y="275968"/>
                  <a:pt x="211699" y="261258"/>
                </a:cubicBezTo>
                <a:cubicBezTo>
                  <a:pt x="214052" y="246548"/>
                  <a:pt x="217037" y="254544"/>
                  <a:pt x="218760" y="250666"/>
                </a:cubicBezTo>
                <a:cubicBezTo>
                  <a:pt x="223671" y="239617"/>
                  <a:pt x="226418" y="227096"/>
                  <a:pt x="229352" y="215361"/>
                </a:cubicBezTo>
                <a:cubicBezTo>
                  <a:pt x="231787" y="191009"/>
                  <a:pt x="232031" y="180782"/>
                  <a:pt x="236413" y="158873"/>
                </a:cubicBezTo>
                <a:cubicBezTo>
                  <a:pt x="237365" y="154115"/>
                  <a:pt x="239835" y="149602"/>
                  <a:pt x="239943" y="144751"/>
                </a:cubicBezTo>
                <a:cubicBezTo>
                  <a:pt x="241015" y="96513"/>
                  <a:pt x="239943" y="48250"/>
                  <a:pt x="239943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92788" y="2590800"/>
            <a:ext cx="382587" cy="1719263"/>
          </a:xfrm>
          <a:custGeom>
            <a:avLst/>
            <a:gdLst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3030 w 381784"/>
              <a:gd name="connsiteY10" fmla="*/ 1101517 h 1719355"/>
              <a:gd name="connsiteX11" fmla="*/ 56561 w 381784"/>
              <a:gd name="connsiteY11" fmla="*/ 1087395 h 1719355"/>
              <a:gd name="connsiteX12" fmla="*/ 60091 w 381784"/>
              <a:gd name="connsiteY12" fmla="*/ 1069743 h 1719355"/>
              <a:gd name="connsiteX13" fmla="*/ 63622 w 381784"/>
              <a:gd name="connsiteY13" fmla="*/ 1034438 h 1719355"/>
              <a:gd name="connsiteX14" fmla="*/ 67152 w 381784"/>
              <a:gd name="connsiteY14" fmla="*/ 1020316 h 1719355"/>
              <a:gd name="connsiteX15" fmla="*/ 70683 w 381784"/>
              <a:gd name="connsiteY15" fmla="*/ 999133 h 1719355"/>
              <a:gd name="connsiteX16" fmla="*/ 77744 w 381784"/>
              <a:gd name="connsiteY16" fmla="*/ 977950 h 1719355"/>
              <a:gd name="connsiteX17" fmla="*/ 84805 w 381784"/>
              <a:gd name="connsiteY17" fmla="*/ 956766 h 1719355"/>
              <a:gd name="connsiteX18" fmla="*/ 88335 w 381784"/>
              <a:gd name="connsiteY18" fmla="*/ 946175 h 1719355"/>
              <a:gd name="connsiteX19" fmla="*/ 91866 w 381784"/>
              <a:gd name="connsiteY19" fmla="*/ 935583 h 1719355"/>
              <a:gd name="connsiteX20" fmla="*/ 98927 w 381784"/>
              <a:gd name="connsiteY20" fmla="*/ 889687 h 1719355"/>
              <a:gd name="connsiteX21" fmla="*/ 105988 w 381784"/>
              <a:gd name="connsiteY21" fmla="*/ 864973 h 1719355"/>
              <a:gd name="connsiteX22" fmla="*/ 109518 w 381784"/>
              <a:gd name="connsiteY22" fmla="*/ 850851 h 1719355"/>
              <a:gd name="connsiteX23" fmla="*/ 113049 w 381784"/>
              <a:gd name="connsiteY23" fmla="*/ 826138 h 1719355"/>
              <a:gd name="connsiteX24" fmla="*/ 123640 w 381784"/>
              <a:gd name="connsiteY24" fmla="*/ 790833 h 1719355"/>
              <a:gd name="connsiteX25" fmla="*/ 127171 w 381784"/>
              <a:gd name="connsiteY25" fmla="*/ 780241 h 1719355"/>
              <a:gd name="connsiteX26" fmla="*/ 130701 w 381784"/>
              <a:gd name="connsiteY26" fmla="*/ 769650 h 1719355"/>
              <a:gd name="connsiteX27" fmla="*/ 137762 w 381784"/>
              <a:gd name="connsiteY27" fmla="*/ 759058 h 1719355"/>
              <a:gd name="connsiteX28" fmla="*/ 148354 w 381784"/>
              <a:gd name="connsiteY28" fmla="*/ 737875 h 1719355"/>
              <a:gd name="connsiteX29" fmla="*/ 162476 w 381784"/>
              <a:gd name="connsiteY29" fmla="*/ 695509 h 1719355"/>
              <a:gd name="connsiteX30" fmla="*/ 166006 w 381784"/>
              <a:gd name="connsiteY30" fmla="*/ 684918 h 1719355"/>
              <a:gd name="connsiteX31" fmla="*/ 176598 w 381784"/>
              <a:gd name="connsiteY31" fmla="*/ 677857 h 1719355"/>
              <a:gd name="connsiteX32" fmla="*/ 194250 w 381784"/>
              <a:gd name="connsiteY32" fmla="*/ 646082 h 1719355"/>
              <a:gd name="connsiteX33" fmla="*/ 211903 w 381784"/>
              <a:gd name="connsiteY33" fmla="*/ 614308 h 1719355"/>
              <a:gd name="connsiteX34" fmla="*/ 218964 w 381784"/>
              <a:gd name="connsiteY34" fmla="*/ 586064 h 1719355"/>
              <a:gd name="connsiteX35" fmla="*/ 226025 w 381784"/>
              <a:gd name="connsiteY35" fmla="*/ 575472 h 1719355"/>
              <a:gd name="connsiteX36" fmla="*/ 233086 w 381784"/>
              <a:gd name="connsiteY36" fmla="*/ 554289 h 1719355"/>
              <a:gd name="connsiteX37" fmla="*/ 236616 w 381784"/>
              <a:gd name="connsiteY37" fmla="*/ 543698 h 1719355"/>
              <a:gd name="connsiteX38" fmla="*/ 261330 w 381784"/>
              <a:gd name="connsiteY38" fmla="*/ 511923 h 1719355"/>
              <a:gd name="connsiteX39" fmla="*/ 275452 w 381784"/>
              <a:gd name="connsiteY39" fmla="*/ 480149 h 1719355"/>
              <a:gd name="connsiteX40" fmla="*/ 286043 w 381784"/>
              <a:gd name="connsiteY40" fmla="*/ 458966 h 1719355"/>
              <a:gd name="connsiteX41" fmla="*/ 307226 w 381784"/>
              <a:gd name="connsiteY41" fmla="*/ 448374 h 1719355"/>
              <a:gd name="connsiteX42" fmla="*/ 317818 w 381784"/>
              <a:gd name="connsiteY42" fmla="*/ 441313 h 1719355"/>
              <a:gd name="connsiteX43" fmla="*/ 331940 w 381784"/>
              <a:gd name="connsiteY43" fmla="*/ 423661 h 1719355"/>
              <a:gd name="connsiteX44" fmla="*/ 335470 w 381784"/>
              <a:gd name="connsiteY44" fmla="*/ 413069 h 1719355"/>
              <a:gd name="connsiteX45" fmla="*/ 342531 w 381784"/>
              <a:gd name="connsiteY45" fmla="*/ 402478 h 1719355"/>
              <a:gd name="connsiteX46" fmla="*/ 353123 w 381784"/>
              <a:gd name="connsiteY46" fmla="*/ 367173 h 1719355"/>
              <a:gd name="connsiteX47" fmla="*/ 360184 w 381784"/>
              <a:gd name="connsiteY47" fmla="*/ 345990 h 1719355"/>
              <a:gd name="connsiteX48" fmla="*/ 370775 w 381784"/>
              <a:gd name="connsiteY48" fmla="*/ 338929 h 1719355"/>
              <a:gd name="connsiteX49" fmla="*/ 377836 w 381784"/>
              <a:gd name="connsiteY49" fmla="*/ 317746 h 1719355"/>
              <a:gd name="connsiteX50" fmla="*/ 381367 w 381784"/>
              <a:gd name="connsiteY50" fmla="*/ 307154 h 1719355"/>
              <a:gd name="connsiteX51" fmla="*/ 367245 w 381784"/>
              <a:gd name="connsiteY51" fmla="*/ 268319 h 1719355"/>
              <a:gd name="connsiteX52" fmla="*/ 356653 w 381784"/>
              <a:gd name="connsiteY52" fmla="*/ 271849 h 1719355"/>
              <a:gd name="connsiteX53" fmla="*/ 335470 w 381784"/>
              <a:gd name="connsiteY53" fmla="*/ 268319 h 1719355"/>
              <a:gd name="connsiteX54" fmla="*/ 331940 w 381784"/>
              <a:gd name="connsiteY54" fmla="*/ 257727 h 1719355"/>
              <a:gd name="connsiteX55" fmla="*/ 328409 w 381784"/>
              <a:gd name="connsiteY55" fmla="*/ 240075 h 1719355"/>
              <a:gd name="connsiteX56" fmla="*/ 331940 w 381784"/>
              <a:gd name="connsiteY56" fmla="*/ 158873 h 1719355"/>
              <a:gd name="connsiteX57" fmla="*/ 335470 w 381784"/>
              <a:gd name="connsiteY57" fmla="*/ 134160 h 1719355"/>
              <a:gd name="connsiteX58" fmla="*/ 342531 w 381784"/>
              <a:gd name="connsiteY58" fmla="*/ 123568 h 1719355"/>
              <a:gd name="connsiteX59" fmla="*/ 356653 w 381784"/>
              <a:gd name="connsiteY59" fmla="*/ 91794 h 1719355"/>
              <a:gd name="connsiteX60" fmla="*/ 353123 w 381784"/>
              <a:gd name="connsiteY60" fmla="*/ 74141 h 1719355"/>
              <a:gd name="connsiteX61" fmla="*/ 342531 w 381784"/>
              <a:gd name="connsiteY61" fmla="*/ 70611 h 1719355"/>
              <a:gd name="connsiteX62" fmla="*/ 314287 w 381784"/>
              <a:gd name="connsiteY62" fmla="*/ 67080 h 1719355"/>
              <a:gd name="connsiteX63" fmla="*/ 303696 w 381784"/>
              <a:gd name="connsiteY63" fmla="*/ 63550 h 1719355"/>
              <a:gd name="connsiteX64" fmla="*/ 286043 w 381784"/>
              <a:gd name="connsiteY64" fmla="*/ 49427 h 1719355"/>
              <a:gd name="connsiteX65" fmla="*/ 278982 w 381784"/>
              <a:gd name="connsiteY65" fmla="*/ 38836 h 1719355"/>
              <a:gd name="connsiteX66" fmla="*/ 275452 w 381784"/>
              <a:gd name="connsiteY66" fmla="*/ 14122 h 1719355"/>
              <a:gd name="connsiteX67" fmla="*/ 271921 w 381784"/>
              <a:gd name="connsiteY6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67152 w 381784"/>
              <a:gd name="connsiteY13" fmla="*/ 1020316 h 1719355"/>
              <a:gd name="connsiteX14" fmla="*/ 70683 w 381784"/>
              <a:gd name="connsiteY14" fmla="*/ 999133 h 1719355"/>
              <a:gd name="connsiteX15" fmla="*/ 77744 w 381784"/>
              <a:gd name="connsiteY15" fmla="*/ 977950 h 1719355"/>
              <a:gd name="connsiteX16" fmla="*/ 84805 w 381784"/>
              <a:gd name="connsiteY16" fmla="*/ 956766 h 1719355"/>
              <a:gd name="connsiteX17" fmla="*/ 88335 w 381784"/>
              <a:gd name="connsiteY17" fmla="*/ 946175 h 1719355"/>
              <a:gd name="connsiteX18" fmla="*/ 91866 w 381784"/>
              <a:gd name="connsiteY18" fmla="*/ 935583 h 1719355"/>
              <a:gd name="connsiteX19" fmla="*/ 98927 w 381784"/>
              <a:gd name="connsiteY19" fmla="*/ 889687 h 1719355"/>
              <a:gd name="connsiteX20" fmla="*/ 105988 w 381784"/>
              <a:gd name="connsiteY20" fmla="*/ 864973 h 1719355"/>
              <a:gd name="connsiteX21" fmla="*/ 109518 w 381784"/>
              <a:gd name="connsiteY21" fmla="*/ 850851 h 1719355"/>
              <a:gd name="connsiteX22" fmla="*/ 113049 w 381784"/>
              <a:gd name="connsiteY22" fmla="*/ 826138 h 1719355"/>
              <a:gd name="connsiteX23" fmla="*/ 123640 w 381784"/>
              <a:gd name="connsiteY23" fmla="*/ 790833 h 1719355"/>
              <a:gd name="connsiteX24" fmla="*/ 127171 w 381784"/>
              <a:gd name="connsiteY24" fmla="*/ 780241 h 1719355"/>
              <a:gd name="connsiteX25" fmla="*/ 130701 w 381784"/>
              <a:gd name="connsiteY25" fmla="*/ 769650 h 1719355"/>
              <a:gd name="connsiteX26" fmla="*/ 137762 w 381784"/>
              <a:gd name="connsiteY26" fmla="*/ 759058 h 1719355"/>
              <a:gd name="connsiteX27" fmla="*/ 148354 w 381784"/>
              <a:gd name="connsiteY27" fmla="*/ 737875 h 1719355"/>
              <a:gd name="connsiteX28" fmla="*/ 162476 w 381784"/>
              <a:gd name="connsiteY28" fmla="*/ 695509 h 1719355"/>
              <a:gd name="connsiteX29" fmla="*/ 166006 w 381784"/>
              <a:gd name="connsiteY29" fmla="*/ 684918 h 1719355"/>
              <a:gd name="connsiteX30" fmla="*/ 176598 w 381784"/>
              <a:gd name="connsiteY30" fmla="*/ 677857 h 1719355"/>
              <a:gd name="connsiteX31" fmla="*/ 194250 w 381784"/>
              <a:gd name="connsiteY31" fmla="*/ 646082 h 1719355"/>
              <a:gd name="connsiteX32" fmla="*/ 211903 w 381784"/>
              <a:gd name="connsiteY32" fmla="*/ 614308 h 1719355"/>
              <a:gd name="connsiteX33" fmla="*/ 218964 w 381784"/>
              <a:gd name="connsiteY33" fmla="*/ 586064 h 1719355"/>
              <a:gd name="connsiteX34" fmla="*/ 226025 w 381784"/>
              <a:gd name="connsiteY34" fmla="*/ 575472 h 1719355"/>
              <a:gd name="connsiteX35" fmla="*/ 233086 w 381784"/>
              <a:gd name="connsiteY35" fmla="*/ 554289 h 1719355"/>
              <a:gd name="connsiteX36" fmla="*/ 236616 w 381784"/>
              <a:gd name="connsiteY36" fmla="*/ 543698 h 1719355"/>
              <a:gd name="connsiteX37" fmla="*/ 261330 w 381784"/>
              <a:gd name="connsiteY37" fmla="*/ 511923 h 1719355"/>
              <a:gd name="connsiteX38" fmla="*/ 275452 w 381784"/>
              <a:gd name="connsiteY38" fmla="*/ 480149 h 1719355"/>
              <a:gd name="connsiteX39" fmla="*/ 286043 w 381784"/>
              <a:gd name="connsiteY39" fmla="*/ 458966 h 1719355"/>
              <a:gd name="connsiteX40" fmla="*/ 307226 w 381784"/>
              <a:gd name="connsiteY40" fmla="*/ 448374 h 1719355"/>
              <a:gd name="connsiteX41" fmla="*/ 317818 w 381784"/>
              <a:gd name="connsiteY41" fmla="*/ 441313 h 1719355"/>
              <a:gd name="connsiteX42" fmla="*/ 331940 w 381784"/>
              <a:gd name="connsiteY42" fmla="*/ 423661 h 1719355"/>
              <a:gd name="connsiteX43" fmla="*/ 335470 w 381784"/>
              <a:gd name="connsiteY43" fmla="*/ 413069 h 1719355"/>
              <a:gd name="connsiteX44" fmla="*/ 342531 w 381784"/>
              <a:gd name="connsiteY44" fmla="*/ 402478 h 1719355"/>
              <a:gd name="connsiteX45" fmla="*/ 353123 w 381784"/>
              <a:gd name="connsiteY45" fmla="*/ 367173 h 1719355"/>
              <a:gd name="connsiteX46" fmla="*/ 360184 w 381784"/>
              <a:gd name="connsiteY46" fmla="*/ 345990 h 1719355"/>
              <a:gd name="connsiteX47" fmla="*/ 370775 w 381784"/>
              <a:gd name="connsiteY47" fmla="*/ 338929 h 1719355"/>
              <a:gd name="connsiteX48" fmla="*/ 377836 w 381784"/>
              <a:gd name="connsiteY48" fmla="*/ 317746 h 1719355"/>
              <a:gd name="connsiteX49" fmla="*/ 381367 w 381784"/>
              <a:gd name="connsiteY49" fmla="*/ 307154 h 1719355"/>
              <a:gd name="connsiteX50" fmla="*/ 367245 w 381784"/>
              <a:gd name="connsiteY50" fmla="*/ 268319 h 1719355"/>
              <a:gd name="connsiteX51" fmla="*/ 356653 w 381784"/>
              <a:gd name="connsiteY51" fmla="*/ 271849 h 1719355"/>
              <a:gd name="connsiteX52" fmla="*/ 335470 w 381784"/>
              <a:gd name="connsiteY52" fmla="*/ 268319 h 1719355"/>
              <a:gd name="connsiteX53" fmla="*/ 331940 w 381784"/>
              <a:gd name="connsiteY53" fmla="*/ 257727 h 1719355"/>
              <a:gd name="connsiteX54" fmla="*/ 328409 w 381784"/>
              <a:gd name="connsiteY54" fmla="*/ 240075 h 1719355"/>
              <a:gd name="connsiteX55" fmla="*/ 331940 w 381784"/>
              <a:gd name="connsiteY55" fmla="*/ 158873 h 1719355"/>
              <a:gd name="connsiteX56" fmla="*/ 335470 w 381784"/>
              <a:gd name="connsiteY56" fmla="*/ 134160 h 1719355"/>
              <a:gd name="connsiteX57" fmla="*/ 342531 w 381784"/>
              <a:gd name="connsiteY57" fmla="*/ 123568 h 1719355"/>
              <a:gd name="connsiteX58" fmla="*/ 356653 w 381784"/>
              <a:gd name="connsiteY58" fmla="*/ 91794 h 1719355"/>
              <a:gd name="connsiteX59" fmla="*/ 353123 w 381784"/>
              <a:gd name="connsiteY59" fmla="*/ 74141 h 1719355"/>
              <a:gd name="connsiteX60" fmla="*/ 342531 w 381784"/>
              <a:gd name="connsiteY60" fmla="*/ 70611 h 1719355"/>
              <a:gd name="connsiteX61" fmla="*/ 314287 w 381784"/>
              <a:gd name="connsiteY61" fmla="*/ 67080 h 1719355"/>
              <a:gd name="connsiteX62" fmla="*/ 303696 w 381784"/>
              <a:gd name="connsiteY62" fmla="*/ 63550 h 1719355"/>
              <a:gd name="connsiteX63" fmla="*/ 286043 w 381784"/>
              <a:gd name="connsiteY63" fmla="*/ 49427 h 1719355"/>
              <a:gd name="connsiteX64" fmla="*/ 278982 w 381784"/>
              <a:gd name="connsiteY64" fmla="*/ 38836 h 1719355"/>
              <a:gd name="connsiteX65" fmla="*/ 275452 w 381784"/>
              <a:gd name="connsiteY65" fmla="*/ 14122 h 1719355"/>
              <a:gd name="connsiteX66" fmla="*/ 271921 w 381784"/>
              <a:gd name="connsiteY6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0683 w 381784"/>
              <a:gd name="connsiteY13" fmla="*/ 999133 h 1719355"/>
              <a:gd name="connsiteX14" fmla="*/ 77744 w 381784"/>
              <a:gd name="connsiteY14" fmla="*/ 977950 h 1719355"/>
              <a:gd name="connsiteX15" fmla="*/ 84805 w 381784"/>
              <a:gd name="connsiteY15" fmla="*/ 956766 h 1719355"/>
              <a:gd name="connsiteX16" fmla="*/ 88335 w 381784"/>
              <a:gd name="connsiteY16" fmla="*/ 946175 h 1719355"/>
              <a:gd name="connsiteX17" fmla="*/ 91866 w 381784"/>
              <a:gd name="connsiteY17" fmla="*/ 935583 h 1719355"/>
              <a:gd name="connsiteX18" fmla="*/ 98927 w 381784"/>
              <a:gd name="connsiteY18" fmla="*/ 889687 h 1719355"/>
              <a:gd name="connsiteX19" fmla="*/ 105988 w 381784"/>
              <a:gd name="connsiteY19" fmla="*/ 864973 h 1719355"/>
              <a:gd name="connsiteX20" fmla="*/ 109518 w 381784"/>
              <a:gd name="connsiteY20" fmla="*/ 850851 h 1719355"/>
              <a:gd name="connsiteX21" fmla="*/ 113049 w 381784"/>
              <a:gd name="connsiteY21" fmla="*/ 826138 h 1719355"/>
              <a:gd name="connsiteX22" fmla="*/ 123640 w 381784"/>
              <a:gd name="connsiteY22" fmla="*/ 790833 h 1719355"/>
              <a:gd name="connsiteX23" fmla="*/ 127171 w 381784"/>
              <a:gd name="connsiteY23" fmla="*/ 780241 h 1719355"/>
              <a:gd name="connsiteX24" fmla="*/ 130701 w 381784"/>
              <a:gd name="connsiteY24" fmla="*/ 769650 h 1719355"/>
              <a:gd name="connsiteX25" fmla="*/ 137762 w 381784"/>
              <a:gd name="connsiteY25" fmla="*/ 759058 h 1719355"/>
              <a:gd name="connsiteX26" fmla="*/ 148354 w 381784"/>
              <a:gd name="connsiteY26" fmla="*/ 737875 h 1719355"/>
              <a:gd name="connsiteX27" fmla="*/ 162476 w 381784"/>
              <a:gd name="connsiteY27" fmla="*/ 695509 h 1719355"/>
              <a:gd name="connsiteX28" fmla="*/ 166006 w 381784"/>
              <a:gd name="connsiteY28" fmla="*/ 684918 h 1719355"/>
              <a:gd name="connsiteX29" fmla="*/ 176598 w 381784"/>
              <a:gd name="connsiteY29" fmla="*/ 677857 h 1719355"/>
              <a:gd name="connsiteX30" fmla="*/ 194250 w 381784"/>
              <a:gd name="connsiteY30" fmla="*/ 646082 h 1719355"/>
              <a:gd name="connsiteX31" fmla="*/ 211903 w 381784"/>
              <a:gd name="connsiteY31" fmla="*/ 614308 h 1719355"/>
              <a:gd name="connsiteX32" fmla="*/ 218964 w 381784"/>
              <a:gd name="connsiteY32" fmla="*/ 586064 h 1719355"/>
              <a:gd name="connsiteX33" fmla="*/ 226025 w 381784"/>
              <a:gd name="connsiteY33" fmla="*/ 575472 h 1719355"/>
              <a:gd name="connsiteX34" fmla="*/ 233086 w 381784"/>
              <a:gd name="connsiteY34" fmla="*/ 554289 h 1719355"/>
              <a:gd name="connsiteX35" fmla="*/ 236616 w 381784"/>
              <a:gd name="connsiteY35" fmla="*/ 543698 h 1719355"/>
              <a:gd name="connsiteX36" fmla="*/ 261330 w 381784"/>
              <a:gd name="connsiteY36" fmla="*/ 511923 h 1719355"/>
              <a:gd name="connsiteX37" fmla="*/ 275452 w 381784"/>
              <a:gd name="connsiteY37" fmla="*/ 480149 h 1719355"/>
              <a:gd name="connsiteX38" fmla="*/ 286043 w 381784"/>
              <a:gd name="connsiteY38" fmla="*/ 458966 h 1719355"/>
              <a:gd name="connsiteX39" fmla="*/ 307226 w 381784"/>
              <a:gd name="connsiteY39" fmla="*/ 448374 h 1719355"/>
              <a:gd name="connsiteX40" fmla="*/ 317818 w 381784"/>
              <a:gd name="connsiteY40" fmla="*/ 441313 h 1719355"/>
              <a:gd name="connsiteX41" fmla="*/ 331940 w 381784"/>
              <a:gd name="connsiteY41" fmla="*/ 423661 h 1719355"/>
              <a:gd name="connsiteX42" fmla="*/ 335470 w 381784"/>
              <a:gd name="connsiteY42" fmla="*/ 413069 h 1719355"/>
              <a:gd name="connsiteX43" fmla="*/ 342531 w 381784"/>
              <a:gd name="connsiteY43" fmla="*/ 402478 h 1719355"/>
              <a:gd name="connsiteX44" fmla="*/ 353123 w 381784"/>
              <a:gd name="connsiteY44" fmla="*/ 367173 h 1719355"/>
              <a:gd name="connsiteX45" fmla="*/ 360184 w 381784"/>
              <a:gd name="connsiteY45" fmla="*/ 345990 h 1719355"/>
              <a:gd name="connsiteX46" fmla="*/ 370775 w 381784"/>
              <a:gd name="connsiteY46" fmla="*/ 338929 h 1719355"/>
              <a:gd name="connsiteX47" fmla="*/ 377836 w 381784"/>
              <a:gd name="connsiteY47" fmla="*/ 317746 h 1719355"/>
              <a:gd name="connsiteX48" fmla="*/ 381367 w 381784"/>
              <a:gd name="connsiteY48" fmla="*/ 307154 h 1719355"/>
              <a:gd name="connsiteX49" fmla="*/ 367245 w 381784"/>
              <a:gd name="connsiteY49" fmla="*/ 268319 h 1719355"/>
              <a:gd name="connsiteX50" fmla="*/ 356653 w 381784"/>
              <a:gd name="connsiteY50" fmla="*/ 271849 h 1719355"/>
              <a:gd name="connsiteX51" fmla="*/ 335470 w 381784"/>
              <a:gd name="connsiteY51" fmla="*/ 268319 h 1719355"/>
              <a:gd name="connsiteX52" fmla="*/ 331940 w 381784"/>
              <a:gd name="connsiteY52" fmla="*/ 257727 h 1719355"/>
              <a:gd name="connsiteX53" fmla="*/ 328409 w 381784"/>
              <a:gd name="connsiteY53" fmla="*/ 240075 h 1719355"/>
              <a:gd name="connsiteX54" fmla="*/ 331940 w 381784"/>
              <a:gd name="connsiteY54" fmla="*/ 158873 h 1719355"/>
              <a:gd name="connsiteX55" fmla="*/ 335470 w 381784"/>
              <a:gd name="connsiteY55" fmla="*/ 134160 h 1719355"/>
              <a:gd name="connsiteX56" fmla="*/ 342531 w 381784"/>
              <a:gd name="connsiteY56" fmla="*/ 123568 h 1719355"/>
              <a:gd name="connsiteX57" fmla="*/ 356653 w 381784"/>
              <a:gd name="connsiteY57" fmla="*/ 91794 h 1719355"/>
              <a:gd name="connsiteX58" fmla="*/ 353123 w 381784"/>
              <a:gd name="connsiteY58" fmla="*/ 74141 h 1719355"/>
              <a:gd name="connsiteX59" fmla="*/ 342531 w 381784"/>
              <a:gd name="connsiteY59" fmla="*/ 70611 h 1719355"/>
              <a:gd name="connsiteX60" fmla="*/ 314287 w 381784"/>
              <a:gd name="connsiteY60" fmla="*/ 67080 h 1719355"/>
              <a:gd name="connsiteX61" fmla="*/ 303696 w 381784"/>
              <a:gd name="connsiteY61" fmla="*/ 63550 h 1719355"/>
              <a:gd name="connsiteX62" fmla="*/ 286043 w 381784"/>
              <a:gd name="connsiteY62" fmla="*/ 49427 h 1719355"/>
              <a:gd name="connsiteX63" fmla="*/ 278982 w 381784"/>
              <a:gd name="connsiteY63" fmla="*/ 38836 h 1719355"/>
              <a:gd name="connsiteX64" fmla="*/ 275452 w 381784"/>
              <a:gd name="connsiteY64" fmla="*/ 14122 h 1719355"/>
              <a:gd name="connsiteX65" fmla="*/ 271921 w 381784"/>
              <a:gd name="connsiteY6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7744 w 381784"/>
              <a:gd name="connsiteY13" fmla="*/ 977950 h 1719355"/>
              <a:gd name="connsiteX14" fmla="*/ 84805 w 381784"/>
              <a:gd name="connsiteY14" fmla="*/ 956766 h 1719355"/>
              <a:gd name="connsiteX15" fmla="*/ 88335 w 381784"/>
              <a:gd name="connsiteY15" fmla="*/ 946175 h 1719355"/>
              <a:gd name="connsiteX16" fmla="*/ 91866 w 381784"/>
              <a:gd name="connsiteY16" fmla="*/ 935583 h 1719355"/>
              <a:gd name="connsiteX17" fmla="*/ 98927 w 381784"/>
              <a:gd name="connsiteY17" fmla="*/ 889687 h 1719355"/>
              <a:gd name="connsiteX18" fmla="*/ 105988 w 381784"/>
              <a:gd name="connsiteY18" fmla="*/ 864973 h 1719355"/>
              <a:gd name="connsiteX19" fmla="*/ 109518 w 381784"/>
              <a:gd name="connsiteY19" fmla="*/ 850851 h 1719355"/>
              <a:gd name="connsiteX20" fmla="*/ 113049 w 381784"/>
              <a:gd name="connsiteY20" fmla="*/ 826138 h 1719355"/>
              <a:gd name="connsiteX21" fmla="*/ 123640 w 381784"/>
              <a:gd name="connsiteY21" fmla="*/ 790833 h 1719355"/>
              <a:gd name="connsiteX22" fmla="*/ 127171 w 381784"/>
              <a:gd name="connsiteY22" fmla="*/ 780241 h 1719355"/>
              <a:gd name="connsiteX23" fmla="*/ 130701 w 381784"/>
              <a:gd name="connsiteY23" fmla="*/ 769650 h 1719355"/>
              <a:gd name="connsiteX24" fmla="*/ 137762 w 381784"/>
              <a:gd name="connsiteY24" fmla="*/ 759058 h 1719355"/>
              <a:gd name="connsiteX25" fmla="*/ 148354 w 381784"/>
              <a:gd name="connsiteY25" fmla="*/ 737875 h 1719355"/>
              <a:gd name="connsiteX26" fmla="*/ 162476 w 381784"/>
              <a:gd name="connsiteY26" fmla="*/ 695509 h 1719355"/>
              <a:gd name="connsiteX27" fmla="*/ 166006 w 381784"/>
              <a:gd name="connsiteY27" fmla="*/ 684918 h 1719355"/>
              <a:gd name="connsiteX28" fmla="*/ 176598 w 381784"/>
              <a:gd name="connsiteY28" fmla="*/ 677857 h 1719355"/>
              <a:gd name="connsiteX29" fmla="*/ 194250 w 381784"/>
              <a:gd name="connsiteY29" fmla="*/ 646082 h 1719355"/>
              <a:gd name="connsiteX30" fmla="*/ 211903 w 381784"/>
              <a:gd name="connsiteY30" fmla="*/ 614308 h 1719355"/>
              <a:gd name="connsiteX31" fmla="*/ 218964 w 381784"/>
              <a:gd name="connsiteY31" fmla="*/ 586064 h 1719355"/>
              <a:gd name="connsiteX32" fmla="*/ 226025 w 381784"/>
              <a:gd name="connsiteY32" fmla="*/ 575472 h 1719355"/>
              <a:gd name="connsiteX33" fmla="*/ 233086 w 381784"/>
              <a:gd name="connsiteY33" fmla="*/ 554289 h 1719355"/>
              <a:gd name="connsiteX34" fmla="*/ 236616 w 381784"/>
              <a:gd name="connsiteY34" fmla="*/ 543698 h 1719355"/>
              <a:gd name="connsiteX35" fmla="*/ 261330 w 381784"/>
              <a:gd name="connsiteY35" fmla="*/ 511923 h 1719355"/>
              <a:gd name="connsiteX36" fmla="*/ 275452 w 381784"/>
              <a:gd name="connsiteY36" fmla="*/ 480149 h 1719355"/>
              <a:gd name="connsiteX37" fmla="*/ 286043 w 381784"/>
              <a:gd name="connsiteY37" fmla="*/ 458966 h 1719355"/>
              <a:gd name="connsiteX38" fmla="*/ 307226 w 381784"/>
              <a:gd name="connsiteY38" fmla="*/ 448374 h 1719355"/>
              <a:gd name="connsiteX39" fmla="*/ 317818 w 381784"/>
              <a:gd name="connsiteY39" fmla="*/ 441313 h 1719355"/>
              <a:gd name="connsiteX40" fmla="*/ 331940 w 381784"/>
              <a:gd name="connsiteY40" fmla="*/ 423661 h 1719355"/>
              <a:gd name="connsiteX41" fmla="*/ 335470 w 381784"/>
              <a:gd name="connsiteY41" fmla="*/ 413069 h 1719355"/>
              <a:gd name="connsiteX42" fmla="*/ 342531 w 381784"/>
              <a:gd name="connsiteY42" fmla="*/ 402478 h 1719355"/>
              <a:gd name="connsiteX43" fmla="*/ 353123 w 381784"/>
              <a:gd name="connsiteY43" fmla="*/ 367173 h 1719355"/>
              <a:gd name="connsiteX44" fmla="*/ 360184 w 381784"/>
              <a:gd name="connsiteY44" fmla="*/ 345990 h 1719355"/>
              <a:gd name="connsiteX45" fmla="*/ 370775 w 381784"/>
              <a:gd name="connsiteY45" fmla="*/ 338929 h 1719355"/>
              <a:gd name="connsiteX46" fmla="*/ 377836 w 381784"/>
              <a:gd name="connsiteY46" fmla="*/ 317746 h 1719355"/>
              <a:gd name="connsiteX47" fmla="*/ 381367 w 381784"/>
              <a:gd name="connsiteY47" fmla="*/ 307154 h 1719355"/>
              <a:gd name="connsiteX48" fmla="*/ 367245 w 381784"/>
              <a:gd name="connsiteY48" fmla="*/ 268319 h 1719355"/>
              <a:gd name="connsiteX49" fmla="*/ 356653 w 381784"/>
              <a:gd name="connsiteY49" fmla="*/ 271849 h 1719355"/>
              <a:gd name="connsiteX50" fmla="*/ 335470 w 381784"/>
              <a:gd name="connsiteY50" fmla="*/ 268319 h 1719355"/>
              <a:gd name="connsiteX51" fmla="*/ 331940 w 381784"/>
              <a:gd name="connsiteY51" fmla="*/ 257727 h 1719355"/>
              <a:gd name="connsiteX52" fmla="*/ 328409 w 381784"/>
              <a:gd name="connsiteY52" fmla="*/ 240075 h 1719355"/>
              <a:gd name="connsiteX53" fmla="*/ 331940 w 381784"/>
              <a:gd name="connsiteY53" fmla="*/ 158873 h 1719355"/>
              <a:gd name="connsiteX54" fmla="*/ 335470 w 381784"/>
              <a:gd name="connsiteY54" fmla="*/ 134160 h 1719355"/>
              <a:gd name="connsiteX55" fmla="*/ 342531 w 381784"/>
              <a:gd name="connsiteY55" fmla="*/ 123568 h 1719355"/>
              <a:gd name="connsiteX56" fmla="*/ 356653 w 381784"/>
              <a:gd name="connsiteY56" fmla="*/ 91794 h 1719355"/>
              <a:gd name="connsiteX57" fmla="*/ 353123 w 381784"/>
              <a:gd name="connsiteY57" fmla="*/ 74141 h 1719355"/>
              <a:gd name="connsiteX58" fmla="*/ 342531 w 381784"/>
              <a:gd name="connsiteY58" fmla="*/ 70611 h 1719355"/>
              <a:gd name="connsiteX59" fmla="*/ 314287 w 381784"/>
              <a:gd name="connsiteY59" fmla="*/ 67080 h 1719355"/>
              <a:gd name="connsiteX60" fmla="*/ 303696 w 381784"/>
              <a:gd name="connsiteY60" fmla="*/ 63550 h 1719355"/>
              <a:gd name="connsiteX61" fmla="*/ 286043 w 381784"/>
              <a:gd name="connsiteY61" fmla="*/ 49427 h 1719355"/>
              <a:gd name="connsiteX62" fmla="*/ 278982 w 381784"/>
              <a:gd name="connsiteY62" fmla="*/ 38836 h 1719355"/>
              <a:gd name="connsiteX63" fmla="*/ 275452 w 381784"/>
              <a:gd name="connsiteY63" fmla="*/ 14122 h 1719355"/>
              <a:gd name="connsiteX64" fmla="*/ 271921 w 381784"/>
              <a:gd name="connsiteY6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84805 w 381784"/>
              <a:gd name="connsiteY13" fmla="*/ 956766 h 1719355"/>
              <a:gd name="connsiteX14" fmla="*/ 88335 w 381784"/>
              <a:gd name="connsiteY14" fmla="*/ 946175 h 1719355"/>
              <a:gd name="connsiteX15" fmla="*/ 91866 w 381784"/>
              <a:gd name="connsiteY15" fmla="*/ 935583 h 1719355"/>
              <a:gd name="connsiteX16" fmla="*/ 98927 w 381784"/>
              <a:gd name="connsiteY16" fmla="*/ 889687 h 1719355"/>
              <a:gd name="connsiteX17" fmla="*/ 105988 w 381784"/>
              <a:gd name="connsiteY17" fmla="*/ 864973 h 1719355"/>
              <a:gd name="connsiteX18" fmla="*/ 109518 w 381784"/>
              <a:gd name="connsiteY18" fmla="*/ 850851 h 1719355"/>
              <a:gd name="connsiteX19" fmla="*/ 113049 w 381784"/>
              <a:gd name="connsiteY19" fmla="*/ 826138 h 1719355"/>
              <a:gd name="connsiteX20" fmla="*/ 123640 w 381784"/>
              <a:gd name="connsiteY20" fmla="*/ 790833 h 1719355"/>
              <a:gd name="connsiteX21" fmla="*/ 127171 w 381784"/>
              <a:gd name="connsiteY21" fmla="*/ 780241 h 1719355"/>
              <a:gd name="connsiteX22" fmla="*/ 130701 w 381784"/>
              <a:gd name="connsiteY22" fmla="*/ 769650 h 1719355"/>
              <a:gd name="connsiteX23" fmla="*/ 137762 w 381784"/>
              <a:gd name="connsiteY23" fmla="*/ 759058 h 1719355"/>
              <a:gd name="connsiteX24" fmla="*/ 148354 w 381784"/>
              <a:gd name="connsiteY24" fmla="*/ 737875 h 1719355"/>
              <a:gd name="connsiteX25" fmla="*/ 162476 w 381784"/>
              <a:gd name="connsiteY25" fmla="*/ 695509 h 1719355"/>
              <a:gd name="connsiteX26" fmla="*/ 166006 w 381784"/>
              <a:gd name="connsiteY26" fmla="*/ 684918 h 1719355"/>
              <a:gd name="connsiteX27" fmla="*/ 176598 w 381784"/>
              <a:gd name="connsiteY27" fmla="*/ 677857 h 1719355"/>
              <a:gd name="connsiteX28" fmla="*/ 194250 w 381784"/>
              <a:gd name="connsiteY28" fmla="*/ 646082 h 1719355"/>
              <a:gd name="connsiteX29" fmla="*/ 211903 w 381784"/>
              <a:gd name="connsiteY29" fmla="*/ 614308 h 1719355"/>
              <a:gd name="connsiteX30" fmla="*/ 218964 w 381784"/>
              <a:gd name="connsiteY30" fmla="*/ 586064 h 1719355"/>
              <a:gd name="connsiteX31" fmla="*/ 226025 w 381784"/>
              <a:gd name="connsiteY31" fmla="*/ 575472 h 1719355"/>
              <a:gd name="connsiteX32" fmla="*/ 233086 w 381784"/>
              <a:gd name="connsiteY32" fmla="*/ 554289 h 1719355"/>
              <a:gd name="connsiteX33" fmla="*/ 236616 w 381784"/>
              <a:gd name="connsiteY33" fmla="*/ 543698 h 1719355"/>
              <a:gd name="connsiteX34" fmla="*/ 261330 w 381784"/>
              <a:gd name="connsiteY34" fmla="*/ 511923 h 1719355"/>
              <a:gd name="connsiteX35" fmla="*/ 275452 w 381784"/>
              <a:gd name="connsiteY35" fmla="*/ 480149 h 1719355"/>
              <a:gd name="connsiteX36" fmla="*/ 286043 w 381784"/>
              <a:gd name="connsiteY36" fmla="*/ 458966 h 1719355"/>
              <a:gd name="connsiteX37" fmla="*/ 307226 w 381784"/>
              <a:gd name="connsiteY37" fmla="*/ 448374 h 1719355"/>
              <a:gd name="connsiteX38" fmla="*/ 317818 w 381784"/>
              <a:gd name="connsiteY38" fmla="*/ 441313 h 1719355"/>
              <a:gd name="connsiteX39" fmla="*/ 331940 w 381784"/>
              <a:gd name="connsiteY39" fmla="*/ 423661 h 1719355"/>
              <a:gd name="connsiteX40" fmla="*/ 335470 w 381784"/>
              <a:gd name="connsiteY40" fmla="*/ 413069 h 1719355"/>
              <a:gd name="connsiteX41" fmla="*/ 342531 w 381784"/>
              <a:gd name="connsiteY41" fmla="*/ 402478 h 1719355"/>
              <a:gd name="connsiteX42" fmla="*/ 353123 w 381784"/>
              <a:gd name="connsiteY42" fmla="*/ 367173 h 1719355"/>
              <a:gd name="connsiteX43" fmla="*/ 360184 w 381784"/>
              <a:gd name="connsiteY43" fmla="*/ 345990 h 1719355"/>
              <a:gd name="connsiteX44" fmla="*/ 370775 w 381784"/>
              <a:gd name="connsiteY44" fmla="*/ 338929 h 1719355"/>
              <a:gd name="connsiteX45" fmla="*/ 377836 w 381784"/>
              <a:gd name="connsiteY45" fmla="*/ 317746 h 1719355"/>
              <a:gd name="connsiteX46" fmla="*/ 381367 w 381784"/>
              <a:gd name="connsiteY46" fmla="*/ 307154 h 1719355"/>
              <a:gd name="connsiteX47" fmla="*/ 367245 w 381784"/>
              <a:gd name="connsiteY47" fmla="*/ 268319 h 1719355"/>
              <a:gd name="connsiteX48" fmla="*/ 356653 w 381784"/>
              <a:gd name="connsiteY48" fmla="*/ 271849 h 1719355"/>
              <a:gd name="connsiteX49" fmla="*/ 335470 w 381784"/>
              <a:gd name="connsiteY49" fmla="*/ 268319 h 1719355"/>
              <a:gd name="connsiteX50" fmla="*/ 331940 w 381784"/>
              <a:gd name="connsiteY50" fmla="*/ 257727 h 1719355"/>
              <a:gd name="connsiteX51" fmla="*/ 328409 w 381784"/>
              <a:gd name="connsiteY51" fmla="*/ 240075 h 1719355"/>
              <a:gd name="connsiteX52" fmla="*/ 331940 w 381784"/>
              <a:gd name="connsiteY52" fmla="*/ 158873 h 1719355"/>
              <a:gd name="connsiteX53" fmla="*/ 335470 w 381784"/>
              <a:gd name="connsiteY53" fmla="*/ 134160 h 1719355"/>
              <a:gd name="connsiteX54" fmla="*/ 342531 w 381784"/>
              <a:gd name="connsiteY54" fmla="*/ 123568 h 1719355"/>
              <a:gd name="connsiteX55" fmla="*/ 356653 w 381784"/>
              <a:gd name="connsiteY55" fmla="*/ 91794 h 1719355"/>
              <a:gd name="connsiteX56" fmla="*/ 353123 w 381784"/>
              <a:gd name="connsiteY56" fmla="*/ 74141 h 1719355"/>
              <a:gd name="connsiteX57" fmla="*/ 342531 w 381784"/>
              <a:gd name="connsiteY57" fmla="*/ 70611 h 1719355"/>
              <a:gd name="connsiteX58" fmla="*/ 314287 w 381784"/>
              <a:gd name="connsiteY58" fmla="*/ 67080 h 1719355"/>
              <a:gd name="connsiteX59" fmla="*/ 303696 w 381784"/>
              <a:gd name="connsiteY59" fmla="*/ 63550 h 1719355"/>
              <a:gd name="connsiteX60" fmla="*/ 286043 w 381784"/>
              <a:gd name="connsiteY60" fmla="*/ 49427 h 1719355"/>
              <a:gd name="connsiteX61" fmla="*/ 278982 w 381784"/>
              <a:gd name="connsiteY61" fmla="*/ 38836 h 1719355"/>
              <a:gd name="connsiteX62" fmla="*/ 275452 w 381784"/>
              <a:gd name="connsiteY62" fmla="*/ 14122 h 1719355"/>
              <a:gd name="connsiteX63" fmla="*/ 271921 w 381784"/>
              <a:gd name="connsiteY6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98927 w 381784"/>
              <a:gd name="connsiteY15" fmla="*/ 889687 h 1719355"/>
              <a:gd name="connsiteX16" fmla="*/ 105988 w 381784"/>
              <a:gd name="connsiteY16" fmla="*/ 864973 h 1719355"/>
              <a:gd name="connsiteX17" fmla="*/ 109518 w 381784"/>
              <a:gd name="connsiteY17" fmla="*/ 850851 h 1719355"/>
              <a:gd name="connsiteX18" fmla="*/ 113049 w 381784"/>
              <a:gd name="connsiteY18" fmla="*/ 826138 h 1719355"/>
              <a:gd name="connsiteX19" fmla="*/ 123640 w 381784"/>
              <a:gd name="connsiteY19" fmla="*/ 790833 h 1719355"/>
              <a:gd name="connsiteX20" fmla="*/ 127171 w 381784"/>
              <a:gd name="connsiteY20" fmla="*/ 780241 h 1719355"/>
              <a:gd name="connsiteX21" fmla="*/ 130701 w 381784"/>
              <a:gd name="connsiteY21" fmla="*/ 769650 h 1719355"/>
              <a:gd name="connsiteX22" fmla="*/ 137762 w 381784"/>
              <a:gd name="connsiteY22" fmla="*/ 759058 h 1719355"/>
              <a:gd name="connsiteX23" fmla="*/ 148354 w 381784"/>
              <a:gd name="connsiteY23" fmla="*/ 737875 h 1719355"/>
              <a:gd name="connsiteX24" fmla="*/ 162476 w 381784"/>
              <a:gd name="connsiteY24" fmla="*/ 695509 h 1719355"/>
              <a:gd name="connsiteX25" fmla="*/ 166006 w 381784"/>
              <a:gd name="connsiteY25" fmla="*/ 684918 h 1719355"/>
              <a:gd name="connsiteX26" fmla="*/ 176598 w 381784"/>
              <a:gd name="connsiteY26" fmla="*/ 677857 h 1719355"/>
              <a:gd name="connsiteX27" fmla="*/ 194250 w 381784"/>
              <a:gd name="connsiteY27" fmla="*/ 646082 h 1719355"/>
              <a:gd name="connsiteX28" fmla="*/ 211903 w 381784"/>
              <a:gd name="connsiteY28" fmla="*/ 614308 h 1719355"/>
              <a:gd name="connsiteX29" fmla="*/ 218964 w 381784"/>
              <a:gd name="connsiteY29" fmla="*/ 586064 h 1719355"/>
              <a:gd name="connsiteX30" fmla="*/ 226025 w 381784"/>
              <a:gd name="connsiteY30" fmla="*/ 575472 h 1719355"/>
              <a:gd name="connsiteX31" fmla="*/ 233086 w 381784"/>
              <a:gd name="connsiteY31" fmla="*/ 554289 h 1719355"/>
              <a:gd name="connsiteX32" fmla="*/ 236616 w 381784"/>
              <a:gd name="connsiteY32" fmla="*/ 543698 h 1719355"/>
              <a:gd name="connsiteX33" fmla="*/ 261330 w 381784"/>
              <a:gd name="connsiteY33" fmla="*/ 511923 h 1719355"/>
              <a:gd name="connsiteX34" fmla="*/ 275452 w 381784"/>
              <a:gd name="connsiteY34" fmla="*/ 480149 h 1719355"/>
              <a:gd name="connsiteX35" fmla="*/ 286043 w 381784"/>
              <a:gd name="connsiteY35" fmla="*/ 458966 h 1719355"/>
              <a:gd name="connsiteX36" fmla="*/ 307226 w 381784"/>
              <a:gd name="connsiteY36" fmla="*/ 448374 h 1719355"/>
              <a:gd name="connsiteX37" fmla="*/ 317818 w 381784"/>
              <a:gd name="connsiteY37" fmla="*/ 441313 h 1719355"/>
              <a:gd name="connsiteX38" fmla="*/ 331940 w 381784"/>
              <a:gd name="connsiteY38" fmla="*/ 423661 h 1719355"/>
              <a:gd name="connsiteX39" fmla="*/ 335470 w 381784"/>
              <a:gd name="connsiteY39" fmla="*/ 413069 h 1719355"/>
              <a:gd name="connsiteX40" fmla="*/ 342531 w 381784"/>
              <a:gd name="connsiteY40" fmla="*/ 402478 h 1719355"/>
              <a:gd name="connsiteX41" fmla="*/ 353123 w 381784"/>
              <a:gd name="connsiteY41" fmla="*/ 367173 h 1719355"/>
              <a:gd name="connsiteX42" fmla="*/ 360184 w 381784"/>
              <a:gd name="connsiteY42" fmla="*/ 345990 h 1719355"/>
              <a:gd name="connsiteX43" fmla="*/ 370775 w 381784"/>
              <a:gd name="connsiteY43" fmla="*/ 338929 h 1719355"/>
              <a:gd name="connsiteX44" fmla="*/ 377836 w 381784"/>
              <a:gd name="connsiteY44" fmla="*/ 317746 h 1719355"/>
              <a:gd name="connsiteX45" fmla="*/ 381367 w 381784"/>
              <a:gd name="connsiteY45" fmla="*/ 307154 h 1719355"/>
              <a:gd name="connsiteX46" fmla="*/ 367245 w 381784"/>
              <a:gd name="connsiteY46" fmla="*/ 268319 h 1719355"/>
              <a:gd name="connsiteX47" fmla="*/ 356653 w 381784"/>
              <a:gd name="connsiteY47" fmla="*/ 271849 h 1719355"/>
              <a:gd name="connsiteX48" fmla="*/ 335470 w 381784"/>
              <a:gd name="connsiteY48" fmla="*/ 268319 h 1719355"/>
              <a:gd name="connsiteX49" fmla="*/ 331940 w 381784"/>
              <a:gd name="connsiteY49" fmla="*/ 257727 h 1719355"/>
              <a:gd name="connsiteX50" fmla="*/ 328409 w 381784"/>
              <a:gd name="connsiteY50" fmla="*/ 240075 h 1719355"/>
              <a:gd name="connsiteX51" fmla="*/ 331940 w 381784"/>
              <a:gd name="connsiteY51" fmla="*/ 158873 h 1719355"/>
              <a:gd name="connsiteX52" fmla="*/ 335470 w 381784"/>
              <a:gd name="connsiteY52" fmla="*/ 134160 h 1719355"/>
              <a:gd name="connsiteX53" fmla="*/ 342531 w 381784"/>
              <a:gd name="connsiteY53" fmla="*/ 123568 h 1719355"/>
              <a:gd name="connsiteX54" fmla="*/ 356653 w 381784"/>
              <a:gd name="connsiteY54" fmla="*/ 91794 h 1719355"/>
              <a:gd name="connsiteX55" fmla="*/ 353123 w 381784"/>
              <a:gd name="connsiteY55" fmla="*/ 74141 h 1719355"/>
              <a:gd name="connsiteX56" fmla="*/ 342531 w 381784"/>
              <a:gd name="connsiteY56" fmla="*/ 70611 h 1719355"/>
              <a:gd name="connsiteX57" fmla="*/ 314287 w 381784"/>
              <a:gd name="connsiteY57" fmla="*/ 67080 h 1719355"/>
              <a:gd name="connsiteX58" fmla="*/ 303696 w 381784"/>
              <a:gd name="connsiteY58" fmla="*/ 63550 h 1719355"/>
              <a:gd name="connsiteX59" fmla="*/ 286043 w 381784"/>
              <a:gd name="connsiteY59" fmla="*/ 49427 h 1719355"/>
              <a:gd name="connsiteX60" fmla="*/ 278982 w 381784"/>
              <a:gd name="connsiteY60" fmla="*/ 38836 h 1719355"/>
              <a:gd name="connsiteX61" fmla="*/ 275452 w 381784"/>
              <a:gd name="connsiteY61" fmla="*/ 14122 h 1719355"/>
              <a:gd name="connsiteX62" fmla="*/ 271921 w 381784"/>
              <a:gd name="connsiteY6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09518 w 381784"/>
              <a:gd name="connsiteY16" fmla="*/ 850851 h 1719355"/>
              <a:gd name="connsiteX17" fmla="*/ 113049 w 381784"/>
              <a:gd name="connsiteY17" fmla="*/ 826138 h 1719355"/>
              <a:gd name="connsiteX18" fmla="*/ 123640 w 381784"/>
              <a:gd name="connsiteY18" fmla="*/ 790833 h 1719355"/>
              <a:gd name="connsiteX19" fmla="*/ 127171 w 381784"/>
              <a:gd name="connsiteY19" fmla="*/ 780241 h 1719355"/>
              <a:gd name="connsiteX20" fmla="*/ 130701 w 381784"/>
              <a:gd name="connsiteY20" fmla="*/ 769650 h 1719355"/>
              <a:gd name="connsiteX21" fmla="*/ 137762 w 381784"/>
              <a:gd name="connsiteY21" fmla="*/ 759058 h 1719355"/>
              <a:gd name="connsiteX22" fmla="*/ 148354 w 381784"/>
              <a:gd name="connsiteY22" fmla="*/ 737875 h 1719355"/>
              <a:gd name="connsiteX23" fmla="*/ 162476 w 381784"/>
              <a:gd name="connsiteY23" fmla="*/ 695509 h 1719355"/>
              <a:gd name="connsiteX24" fmla="*/ 166006 w 381784"/>
              <a:gd name="connsiteY24" fmla="*/ 684918 h 1719355"/>
              <a:gd name="connsiteX25" fmla="*/ 176598 w 381784"/>
              <a:gd name="connsiteY25" fmla="*/ 677857 h 1719355"/>
              <a:gd name="connsiteX26" fmla="*/ 194250 w 381784"/>
              <a:gd name="connsiteY26" fmla="*/ 646082 h 1719355"/>
              <a:gd name="connsiteX27" fmla="*/ 211903 w 381784"/>
              <a:gd name="connsiteY27" fmla="*/ 614308 h 1719355"/>
              <a:gd name="connsiteX28" fmla="*/ 218964 w 381784"/>
              <a:gd name="connsiteY28" fmla="*/ 586064 h 1719355"/>
              <a:gd name="connsiteX29" fmla="*/ 226025 w 381784"/>
              <a:gd name="connsiteY29" fmla="*/ 575472 h 1719355"/>
              <a:gd name="connsiteX30" fmla="*/ 233086 w 381784"/>
              <a:gd name="connsiteY30" fmla="*/ 554289 h 1719355"/>
              <a:gd name="connsiteX31" fmla="*/ 236616 w 381784"/>
              <a:gd name="connsiteY31" fmla="*/ 543698 h 1719355"/>
              <a:gd name="connsiteX32" fmla="*/ 261330 w 381784"/>
              <a:gd name="connsiteY32" fmla="*/ 511923 h 1719355"/>
              <a:gd name="connsiteX33" fmla="*/ 275452 w 381784"/>
              <a:gd name="connsiteY33" fmla="*/ 480149 h 1719355"/>
              <a:gd name="connsiteX34" fmla="*/ 286043 w 381784"/>
              <a:gd name="connsiteY34" fmla="*/ 458966 h 1719355"/>
              <a:gd name="connsiteX35" fmla="*/ 307226 w 381784"/>
              <a:gd name="connsiteY35" fmla="*/ 448374 h 1719355"/>
              <a:gd name="connsiteX36" fmla="*/ 317818 w 381784"/>
              <a:gd name="connsiteY36" fmla="*/ 441313 h 1719355"/>
              <a:gd name="connsiteX37" fmla="*/ 331940 w 381784"/>
              <a:gd name="connsiteY37" fmla="*/ 423661 h 1719355"/>
              <a:gd name="connsiteX38" fmla="*/ 335470 w 381784"/>
              <a:gd name="connsiteY38" fmla="*/ 413069 h 1719355"/>
              <a:gd name="connsiteX39" fmla="*/ 342531 w 381784"/>
              <a:gd name="connsiteY39" fmla="*/ 402478 h 1719355"/>
              <a:gd name="connsiteX40" fmla="*/ 353123 w 381784"/>
              <a:gd name="connsiteY40" fmla="*/ 367173 h 1719355"/>
              <a:gd name="connsiteX41" fmla="*/ 360184 w 381784"/>
              <a:gd name="connsiteY41" fmla="*/ 345990 h 1719355"/>
              <a:gd name="connsiteX42" fmla="*/ 370775 w 381784"/>
              <a:gd name="connsiteY42" fmla="*/ 338929 h 1719355"/>
              <a:gd name="connsiteX43" fmla="*/ 377836 w 381784"/>
              <a:gd name="connsiteY43" fmla="*/ 317746 h 1719355"/>
              <a:gd name="connsiteX44" fmla="*/ 381367 w 381784"/>
              <a:gd name="connsiteY44" fmla="*/ 307154 h 1719355"/>
              <a:gd name="connsiteX45" fmla="*/ 367245 w 381784"/>
              <a:gd name="connsiteY45" fmla="*/ 268319 h 1719355"/>
              <a:gd name="connsiteX46" fmla="*/ 356653 w 381784"/>
              <a:gd name="connsiteY46" fmla="*/ 271849 h 1719355"/>
              <a:gd name="connsiteX47" fmla="*/ 335470 w 381784"/>
              <a:gd name="connsiteY47" fmla="*/ 268319 h 1719355"/>
              <a:gd name="connsiteX48" fmla="*/ 331940 w 381784"/>
              <a:gd name="connsiteY48" fmla="*/ 257727 h 1719355"/>
              <a:gd name="connsiteX49" fmla="*/ 328409 w 381784"/>
              <a:gd name="connsiteY49" fmla="*/ 240075 h 1719355"/>
              <a:gd name="connsiteX50" fmla="*/ 331940 w 381784"/>
              <a:gd name="connsiteY50" fmla="*/ 158873 h 1719355"/>
              <a:gd name="connsiteX51" fmla="*/ 335470 w 381784"/>
              <a:gd name="connsiteY51" fmla="*/ 134160 h 1719355"/>
              <a:gd name="connsiteX52" fmla="*/ 342531 w 381784"/>
              <a:gd name="connsiteY52" fmla="*/ 123568 h 1719355"/>
              <a:gd name="connsiteX53" fmla="*/ 356653 w 381784"/>
              <a:gd name="connsiteY53" fmla="*/ 91794 h 1719355"/>
              <a:gd name="connsiteX54" fmla="*/ 353123 w 381784"/>
              <a:gd name="connsiteY54" fmla="*/ 74141 h 1719355"/>
              <a:gd name="connsiteX55" fmla="*/ 342531 w 381784"/>
              <a:gd name="connsiteY55" fmla="*/ 70611 h 1719355"/>
              <a:gd name="connsiteX56" fmla="*/ 314287 w 381784"/>
              <a:gd name="connsiteY56" fmla="*/ 67080 h 1719355"/>
              <a:gd name="connsiteX57" fmla="*/ 303696 w 381784"/>
              <a:gd name="connsiteY57" fmla="*/ 63550 h 1719355"/>
              <a:gd name="connsiteX58" fmla="*/ 286043 w 381784"/>
              <a:gd name="connsiteY58" fmla="*/ 49427 h 1719355"/>
              <a:gd name="connsiteX59" fmla="*/ 278982 w 381784"/>
              <a:gd name="connsiteY59" fmla="*/ 38836 h 1719355"/>
              <a:gd name="connsiteX60" fmla="*/ 275452 w 381784"/>
              <a:gd name="connsiteY60" fmla="*/ 14122 h 1719355"/>
              <a:gd name="connsiteX61" fmla="*/ 271921 w 381784"/>
              <a:gd name="connsiteY6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27171 w 381784"/>
              <a:gd name="connsiteY18" fmla="*/ 780241 h 1719355"/>
              <a:gd name="connsiteX19" fmla="*/ 130701 w 381784"/>
              <a:gd name="connsiteY19" fmla="*/ 769650 h 1719355"/>
              <a:gd name="connsiteX20" fmla="*/ 137762 w 381784"/>
              <a:gd name="connsiteY20" fmla="*/ 759058 h 1719355"/>
              <a:gd name="connsiteX21" fmla="*/ 148354 w 381784"/>
              <a:gd name="connsiteY21" fmla="*/ 737875 h 1719355"/>
              <a:gd name="connsiteX22" fmla="*/ 162476 w 381784"/>
              <a:gd name="connsiteY22" fmla="*/ 695509 h 1719355"/>
              <a:gd name="connsiteX23" fmla="*/ 166006 w 381784"/>
              <a:gd name="connsiteY23" fmla="*/ 684918 h 1719355"/>
              <a:gd name="connsiteX24" fmla="*/ 176598 w 381784"/>
              <a:gd name="connsiteY24" fmla="*/ 677857 h 1719355"/>
              <a:gd name="connsiteX25" fmla="*/ 194250 w 381784"/>
              <a:gd name="connsiteY25" fmla="*/ 646082 h 1719355"/>
              <a:gd name="connsiteX26" fmla="*/ 211903 w 381784"/>
              <a:gd name="connsiteY26" fmla="*/ 614308 h 1719355"/>
              <a:gd name="connsiteX27" fmla="*/ 218964 w 381784"/>
              <a:gd name="connsiteY27" fmla="*/ 586064 h 1719355"/>
              <a:gd name="connsiteX28" fmla="*/ 226025 w 381784"/>
              <a:gd name="connsiteY28" fmla="*/ 575472 h 1719355"/>
              <a:gd name="connsiteX29" fmla="*/ 233086 w 381784"/>
              <a:gd name="connsiteY29" fmla="*/ 554289 h 1719355"/>
              <a:gd name="connsiteX30" fmla="*/ 236616 w 381784"/>
              <a:gd name="connsiteY30" fmla="*/ 543698 h 1719355"/>
              <a:gd name="connsiteX31" fmla="*/ 261330 w 381784"/>
              <a:gd name="connsiteY31" fmla="*/ 511923 h 1719355"/>
              <a:gd name="connsiteX32" fmla="*/ 275452 w 381784"/>
              <a:gd name="connsiteY32" fmla="*/ 480149 h 1719355"/>
              <a:gd name="connsiteX33" fmla="*/ 286043 w 381784"/>
              <a:gd name="connsiteY33" fmla="*/ 458966 h 1719355"/>
              <a:gd name="connsiteX34" fmla="*/ 307226 w 381784"/>
              <a:gd name="connsiteY34" fmla="*/ 448374 h 1719355"/>
              <a:gd name="connsiteX35" fmla="*/ 317818 w 381784"/>
              <a:gd name="connsiteY35" fmla="*/ 441313 h 1719355"/>
              <a:gd name="connsiteX36" fmla="*/ 331940 w 381784"/>
              <a:gd name="connsiteY36" fmla="*/ 423661 h 1719355"/>
              <a:gd name="connsiteX37" fmla="*/ 335470 w 381784"/>
              <a:gd name="connsiteY37" fmla="*/ 413069 h 1719355"/>
              <a:gd name="connsiteX38" fmla="*/ 342531 w 381784"/>
              <a:gd name="connsiteY38" fmla="*/ 402478 h 1719355"/>
              <a:gd name="connsiteX39" fmla="*/ 353123 w 381784"/>
              <a:gd name="connsiteY39" fmla="*/ 367173 h 1719355"/>
              <a:gd name="connsiteX40" fmla="*/ 360184 w 381784"/>
              <a:gd name="connsiteY40" fmla="*/ 345990 h 1719355"/>
              <a:gd name="connsiteX41" fmla="*/ 370775 w 381784"/>
              <a:gd name="connsiteY41" fmla="*/ 338929 h 1719355"/>
              <a:gd name="connsiteX42" fmla="*/ 377836 w 381784"/>
              <a:gd name="connsiteY42" fmla="*/ 317746 h 1719355"/>
              <a:gd name="connsiteX43" fmla="*/ 381367 w 381784"/>
              <a:gd name="connsiteY43" fmla="*/ 307154 h 1719355"/>
              <a:gd name="connsiteX44" fmla="*/ 367245 w 381784"/>
              <a:gd name="connsiteY44" fmla="*/ 268319 h 1719355"/>
              <a:gd name="connsiteX45" fmla="*/ 356653 w 381784"/>
              <a:gd name="connsiteY45" fmla="*/ 271849 h 1719355"/>
              <a:gd name="connsiteX46" fmla="*/ 335470 w 381784"/>
              <a:gd name="connsiteY46" fmla="*/ 268319 h 1719355"/>
              <a:gd name="connsiteX47" fmla="*/ 331940 w 381784"/>
              <a:gd name="connsiteY47" fmla="*/ 257727 h 1719355"/>
              <a:gd name="connsiteX48" fmla="*/ 328409 w 381784"/>
              <a:gd name="connsiteY48" fmla="*/ 240075 h 1719355"/>
              <a:gd name="connsiteX49" fmla="*/ 331940 w 381784"/>
              <a:gd name="connsiteY49" fmla="*/ 158873 h 1719355"/>
              <a:gd name="connsiteX50" fmla="*/ 335470 w 381784"/>
              <a:gd name="connsiteY50" fmla="*/ 134160 h 1719355"/>
              <a:gd name="connsiteX51" fmla="*/ 342531 w 381784"/>
              <a:gd name="connsiteY51" fmla="*/ 123568 h 1719355"/>
              <a:gd name="connsiteX52" fmla="*/ 356653 w 381784"/>
              <a:gd name="connsiteY52" fmla="*/ 91794 h 1719355"/>
              <a:gd name="connsiteX53" fmla="*/ 353123 w 381784"/>
              <a:gd name="connsiteY53" fmla="*/ 74141 h 1719355"/>
              <a:gd name="connsiteX54" fmla="*/ 342531 w 381784"/>
              <a:gd name="connsiteY54" fmla="*/ 70611 h 1719355"/>
              <a:gd name="connsiteX55" fmla="*/ 314287 w 381784"/>
              <a:gd name="connsiteY55" fmla="*/ 67080 h 1719355"/>
              <a:gd name="connsiteX56" fmla="*/ 303696 w 381784"/>
              <a:gd name="connsiteY56" fmla="*/ 63550 h 1719355"/>
              <a:gd name="connsiteX57" fmla="*/ 286043 w 381784"/>
              <a:gd name="connsiteY57" fmla="*/ 49427 h 1719355"/>
              <a:gd name="connsiteX58" fmla="*/ 278982 w 381784"/>
              <a:gd name="connsiteY58" fmla="*/ 38836 h 1719355"/>
              <a:gd name="connsiteX59" fmla="*/ 275452 w 381784"/>
              <a:gd name="connsiteY59" fmla="*/ 14122 h 1719355"/>
              <a:gd name="connsiteX60" fmla="*/ 271921 w 381784"/>
              <a:gd name="connsiteY6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0701 w 381784"/>
              <a:gd name="connsiteY18" fmla="*/ 769650 h 1719355"/>
              <a:gd name="connsiteX19" fmla="*/ 137762 w 381784"/>
              <a:gd name="connsiteY19" fmla="*/ 759058 h 1719355"/>
              <a:gd name="connsiteX20" fmla="*/ 148354 w 381784"/>
              <a:gd name="connsiteY20" fmla="*/ 737875 h 1719355"/>
              <a:gd name="connsiteX21" fmla="*/ 162476 w 381784"/>
              <a:gd name="connsiteY21" fmla="*/ 695509 h 1719355"/>
              <a:gd name="connsiteX22" fmla="*/ 166006 w 381784"/>
              <a:gd name="connsiteY22" fmla="*/ 684918 h 1719355"/>
              <a:gd name="connsiteX23" fmla="*/ 176598 w 381784"/>
              <a:gd name="connsiteY23" fmla="*/ 677857 h 1719355"/>
              <a:gd name="connsiteX24" fmla="*/ 194250 w 381784"/>
              <a:gd name="connsiteY24" fmla="*/ 646082 h 1719355"/>
              <a:gd name="connsiteX25" fmla="*/ 211903 w 381784"/>
              <a:gd name="connsiteY25" fmla="*/ 614308 h 1719355"/>
              <a:gd name="connsiteX26" fmla="*/ 218964 w 381784"/>
              <a:gd name="connsiteY26" fmla="*/ 586064 h 1719355"/>
              <a:gd name="connsiteX27" fmla="*/ 226025 w 381784"/>
              <a:gd name="connsiteY27" fmla="*/ 575472 h 1719355"/>
              <a:gd name="connsiteX28" fmla="*/ 233086 w 381784"/>
              <a:gd name="connsiteY28" fmla="*/ 554289 h 1719355"/>
              <a:gd name="connsiteX29" fmla="*/ 236616 w 381784"/>
              <a:gd name="connsiteY29" fmla="*/ 543698 h 1719355"/>
              <a:gd name="connsiteX30" fmla="*/ 261330 w 381784"/>
              <a:gd name="connsiteY30" fmla="*/ 511923 h 1719355"/>
              <a:gd name="connsiteX31" fmla="*/ 275452 w 381784"/>
              <a:gd name="connsiteY31" fmla="*/ 480149 h 1719355"/>
              <a:gd name="connsiteX32" fmla="*/ 286043 w 381784"/>
              <a:gd name="connsiteY32" fmla="*/ 458966 h 1719355"/>
              <a:gd name="connsiteX33" fmla="*/ 307226 w 381784"/>
              <a:gd name="connsiteY33" fmla="*/ 448374 h 1719355"/>
              <a:gd name="connsiteX34" fmla="*/ 317818 w 381784"/>
              <a:gd name="connsiteY34" fmla="*/ 441313 h 1719355"/>
              <a:gd name="connsiteX35" fmla="*/ 331940 w 381784"/>
              <a:gd name="connsiteY35" fmla="*/ 423661 h 1719355"/>
              <a:gd name="connsiteX36" fmla="*/ 335470 w 381784"/>
              <a:gd name="connsiteY36" fmla="*/ 413069 h 1719355"/>
              <a:gd name="connsiteX37" fmla="*/ 342531 w 381784"/>
              <a:gd name="connsiteY37" fmla="*/ 402478 h 1719355"/>
              <a:gd name="connsiteX38" fmla="*/ 353123 w 381784"/>
              <a:gd name="connsiteY38" fmla="*/ 367173 h 1719355"/>
              <a:gd name="connsiteX39" fmla="*/ 360184 w 381784"/>
              <a:gd name="connsiteY39" fmla="*/ 345990 h 1719355"/>
              <a:gd name="connsiteX40" fmla="*/ 370775 w 381784"/>
              <a:gd name="connsiteY40" fmla="*/ 338929 h 1719355"/>
              <a:gd name="connsiteX41" fmla="*/ 377836 w 381784"/>
              <a:gd name="connsiteY41" fmla="*/ 317746 h 1719355"/>
              <a:gd name="connsiteX42" fmla="*/ 381367 w 381784"/>
              <a:gd name="connsiteY42" fmla="*/ 307154 h 1719355"/>
              <a:gd name="connsiteX43" fmla="*/ 367245 w 381784"/>
              <a:gd name="connsiteY43" fmla="*/ 268319 h 1719355"/>
              <a:gd name="connsiteX44" fmla="*/ 356653 w 381784"/>
              <a:gd name="connsiteY44" fmla="*/ 271849 h 1719355"/>
              <a:gd name="connsiteX45" fmla="*/ 335470 w 381784"/>
              <a:gd name="connsiteY45" fmla="*/ 268319 h 1719355"/>
              <a:gd name="connsiteX46" fmla="*/ 331940 w 381784"/>
              <a:gd name="connsiteY46" fmla="*/ 257727 h 1719355"/>
              <a:gd name="connsiteX47" fmla="*/ 328409 w 381784"/>
              <a:gd name="connsiteY47" fmla="*/ 240075 h 1719355"/>
              <a:gd name="connsiteX48" fmla="*/ 331940 w 381784"/>
              <a:gd name="connsiteY48" fmla="*/ 158873 h 1719355"/>
              <a:gd name="connsiteX49" fmla="*/ 335470 w 381784"/>
              <a:gd name="connsiteY49" fmla="*/ 134160 h 1719355"/>
              <a:gd name="connsiteX50" fmla="*/ 342531 w 381784"/>
              <a:gd name="connsiteY50" fmla="*/ 123568 h 1719355"/>
              <a:gd name="connsiteX51" fmla="*/ 356653 w 381784"/>
              <a:gd name="connsiteY51" fmla="*/ 91794 h 1719355"/>
              <a:gd name="connsiteX52" fmla="*/ 353123 w 381784"/>
              <a:gd name="connsiteY52" fmla="*/ 74141 h 1719355"/>
              <a:gd name="connsiteX53" fmla="*/ 342531 w 381784"/>
              <a:gd name="connsiteY53" fmla="*/ 70611 h 1719355"/>
              <a:gd name="connsiteX54" fmla="*/ 314287 w 381784"/>
              <a:gd name="connsiteY54" fmla="*/ 67080 h 1719355"/>
              <a:gd name="connsiteX55" fmla="*/ 303696 w 381784"/>
              <a:gd name="connsiteY55" fmla="*/ 63550 h 1719355"/>
              <a:gd name="connsiteX56" fmla="*/ 286043 w 381784"/>
              <a:gd name="connsiteY56" fmla="*/ 49427 h 1719355"/>
              <a:gd name="connsiteX57" fmla="*/ 278982 w 381784"/>
              <a:gd name="connsiteY57" fmla="*/ 38836 h 1719355"/>
              <a:gd name="connsiteX58" fmla="*/ 275452 w 381784"/>
              <a:gd name="connsiteY58" fmla="*/ 14122 h 1719355"/>
              <a:gd name="connsiteX59" fmla="*/ 271921 w 381784"/>
              <a:gd name="connsiteY5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7762 w 381784"/>
              <a:gd name="connsiteY18" fmla="*/ 759058 h 1719355"/>
              <a:gd name="connsiteX19" fmla="*/ 148354 w 381784"/>
              <a:gd name="connsiteY19" fmla="*/ 737875 h 1719355"/>
              <a:gd name="connsiteX20" fmla="*/ 162476 w 381784"/>
              <a:gd name="connsiteY20" fmla="*/ 695509 h 1719355"/>
              <a:gd name="connsiteX21" fmla="*/ 166006 w 381784"/>
              <a:gd name="connsiteY21" fmla="*/ 684918 h 1719355"/>
              <a:gd name="connsiteX22" fmla="*/ 176598 w 381784"/>
              <a:gd name="connsiteY22" fmla="*/ 677857 h 1719355"/>
              <a:gd name="connsiteX23" fmla="*/ 194250 w 381784"/>
              <a:gd name="connsiteY23" fmla="*/ 646082 h 1719355"/>
              <a:gd name="connsiteX24" fmla="*/ 211903 w 381784"/>
              <a:gd name="connsiteY24" fmla="*/ 614308 h 1719355"/>
              <a:gd name="connsiteX25" fmla="*/ 218964 w 381784"/>
              <a:gd name="connsiteY25" fmla="*/ 586064 h 1719355"/>
              <a:gd name="connsiteX26" fmla="*/ 226025 w 381784"/>
              <a:gd name="connsiteY26" fmla="*/ 575472 h 1719355"/>
              <a:gd name="connsiteX27" fmla="*/ 233086 w 381784"/>
              <a:gd name="connsiteY27" fmla="*/ 554289 h 1719355"/>
              <a:gd name="connsiteX28" fmla="*/ 236616 w 381784"/>
              <a:gd name="connsiteY28" fmla="*/ 543698 h 1719355"/>
              <a:gd name="connsiteX29" fmla="*/ 261330 w 381784"/>
              <a:gd name="connsiteY29" fmla="*/ 511923 h 1719355"/>
              <a:gd name="connsiteX30" fmla="*/ 275452 w 381784"/>
              <a:gd name="connsiteY30" fmla="*/ 480149 h 1719355"/>
              <a:gd name="connsiteX31" fmla="*/ 286043 w 381784"/>
              <a:gd name="connsiteY31" fmla="*/ 458966 h 1719355"/>
              <a:gd name="connsiteX32" fmla="*/ 307226 w 381784"/>
              <a:gd name="connsiteY32" fmla="*/ 448374 h 1719355"/>
              <a:gd name="connsiteX33" fmla="*/ 317818 w 381784"/>
              <a:gd name="connsiteY33" fmla="*/ 441313 h 1719355"/>
              <a:gd name="connsiteX34" fmla="*/ 331940 w 381784"/>
              <a:gd name="connsiteY34" fmla="*/ 423661 h 1719355"/>
              <a:gd name="connsiteX35" fmla="*/ 335470 w 381784"/>
              <a:gd name="connsiteY35" fmla="*/ 413069 h 1719355"/>
              <a:gd name="connsiteX36" fmla="*/ 342531 w 381784"/>
              <a:gd name="connsiteY36" fmla="*/ 402478 h 1719355"/>
              <a:gd name="connsiteX37" fmla="*/ 353123 w 381784"/>
              <a:gd name="connsiteY37" fmla="*/ 367173 h 1719355"/>
              <a:gd name="connsiteX38" fmla="*/ 360184 w 381784"/>
              <a:gd name="connsiteY38" fmla="*/ 345990 h 1719355"/>
              <a:gd name="connsiteX39" fmla="*/ 370775 w 381784"/>
              <a:gd name="connsiteY39" fmla="*/ 338929 h 1719355"/>
              <a:gd name="connsiteX40" fmla="*/ 377836 w 381784"/>
              <a:gd name="connsiteY40" fmla="*/ 317746 h 1719355"/>
              <a:gd name="connsiteX41" fmla="*/ 381367 w 381784"/>
              <a:gd name="connsiteY41" fmla="*/ 307154 h 1719355"/>
              <a:gd name="connsiteX42" fmla="*/ 367245 w 381784"/>
              <a:gd name="connsiteY42" fmla="*/ 268319 h 1719355"/>
              <a:gd name="connsiteX43" fmla="*/ 356653 w 381784"/>
              <a:gd name="connsiteY43" fmla="*/ 271849 h 1719355"/>
              <a:gd name="connsiteX44" fmla="*/ 335470 w 381784"/>
              <a:gd name="connsiteY44" fmla="*/ 268319 h 1719355"/>
              <a:gd name="connsiteX45" fmla="*/ 331940 w 381784"/>
              <a:gd name="connsiteY45" fmla="*/ 257727 h 1719355"/>
              <a:gd name="connsiteX46" fmla="*/ 328409 w 381784"/>
              <a:gd name="connsiteY46" fmla="*/ 240075 h 1719355"/>
              <a:gd name="connsiteX47" fmla="*/ 331940 w 381784"/>
              <a:gd name="connsiteY47" fmla="*/ 158873 h 1719355"/>
              <a:gd name="connsiteX48" fmla="*/ 335470 w 381784"/>
              <a:gd name="connsiteY48" fmla="*/ 134160 h 1719355"/>
              <a:gd name="connsiteX49" fmla="*/ 342531 w 381784"/>
              <a:gd name="connsiteY49" fmla="*/ 123568 h 1719355"/>
              <a:gd name="connsiteX50" fmla="*/ 356653 w 381784"/>
              <a:gd name="connsiteY50" fmla="*/ 91794 h 1719355"/>
              <a:gd name="connsiteX51" fmla="*/ 353123 w 381784"/>
              <a:gd name="connsiteY51" fmla="*/ 74141 h 1719355"/>
              <a:gd name="connsiteX52" fmla="*/ 342531 w 381784"/>
              <a:gd name="connsiteY52" fmla="*/ 70611 h 1719355"/>
              <a:gd name="connsiteX53" fmla="*/ 314287 w 381784"/>
              <a:gd name="connsiteY53" fmla="*/ 67080 h 1719355"/>
              <a:gd name="connsiteX54" fmla="*/ 303696 w 381784"/>
              <a:gd name="connsiteY54" fmla="*/ 63550 h 1719355"/>
              <a:gd name="connsiteX55" fmla="*/ 286043 w 381784"/>
              <a:gd name="connsiteY55" fmla="*/ 49427 h 1719355"/>
              <a:gd name="connsiteX56" fmla="*/ 278982 w 381784"/>
              <a:gd name="connsiteY56" fmla="*/ 38836 h 1719355"/>
              <a:gd name="connsiteX57" fmla="*/ 275452 w 381784"/>
              <a:gd name="connsiteY57" fmla="*/ 14122 h 1719355"/>
              <a:gd name="connsiteX58" fmla="*/ 271921 w 381784"/>
              <a:gd name="connsiteY5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2476 w 381784"/>
              <a:gd name="connsiteY19" fmla="*/ 695509 h 1719355"/>
              <a:gd name="connsiteX20" fmla="*/ 166006 w 381784"/>
              <a:gd name="connsiteY20" fmla="*/ 684918 h 1719355"/>
              <a:gd name="connsiteX21" fmla="*/ 176598 w 381784"/>
              <a:gd name="connsiteY21" fmla="*/ 677857 h 1719355"/>
              <a:gd name="connsiteX22" fmla="*/ 194250 w 381784"/>
              <a:gd name="connsiteY22" fmla="*/ 646082 h 1719355"/>
              <a:gd name="connsiteX23" fmla="*/ 211903 w 381784"/>
              <a:gd name="connsiteY23" fmla="*/ 614308 h 1719355"/>
              <a:gd name="connsiteX24" fmla="*/ 218964 w 381784"/>
              <a:gd name="connsiteY24" fmla="*/ 586064 h 1719355"/>
              <a:gd name="connsiteX25" fmla="*/ 226025 w 381784"/>
              <a:gd name="connsiteY25" fmla="*/ 575472 h 1719355"/>
              <a:gd name="connsiteX26" fmla="*/ 233086 w 381784"/>
              <a:gd name="connsiteY26" fmla="*/ 554289 h 1719355"/>
              <a:gd name="connsiteX27" fmla="*/ 236616 w 381784"/>
              <a:gd name="connsiteY27" fmla="*/ 543698 h 1719355"/>
              <a:gd name="connsiteX28" fmla="*/ 261330 w 381784"/>
              <a:gd name="connsiteY28" fmla="*/ 511923 h 1719355"/>
              <a:gd name="connsiteX29" fmla="*/ 275452 w 381784"/>
              <a:gd name="connsiteY29" fmla="*/ 480149 h 1719355"/>
              <a:gd name="connsiteX30" fmla="*/ 286043 w 381784"/>
              <a:gd name="connsiteY30" fmla="*/ 458966 h 1719355"/>
              <a:gd name="connsiteX31" fmla="*/ 307226 w 381784"/>
              <a:gd name="connsiteY31" fmla="*/ 448374 h 1719355"/>
              <a:gd name="connsiteX32" fmla="*/ 317818 w 381784"/>
              <a:gd name="connsiteY32" fmla="*/ 441313 h 1719355"/>
              <a:gd name="connsiteX33" fmla="*/ 331940 w 381784"/>
              <a:gd name="connsiteY33" fmla="*/ 423661 h 1719355"/>
              <a:gd name="connsiteX34" fmla="*/ 335470 w 381784"/>
              <a:gd name="connsiteY34" fmla="*/ 413069 h 1719355"/>
              <a:gd name="connsiteX35" fmla="*/ 342531 w 381784"/>
              <a:gd name="connsiteY35" fmla="*/ 402478 h 1719355"/>
              <a:gd name="connsiteX36" fmla="*/ 353123 w 381784"/>
              <a:gd name="connsiteY36" fmla="*/ 367173 h 1719355"/>
              <a:gd name="connsiteX37" fmla="*/ 360184 w 381784"/>
              <a:gd name="connsiteY37" fmla="*/ 345990 h 1719355"/>
              <a:gd name="connsiteX38" fmla="*/ 370775 w 381784"/>
              <a:gd name="connsiteY38" fmla="*/ 338929 h 1719355"/>
              <a:gd name="connsiteX39" fmla="*/ 377836 w 381784"/>
              <a:gd name="connsiteY39" fmla="*/ 317746 h 1719355"/>
              <a:gd name="connsiteX40" fmla="*/ 381367 w 381784"/>
              <a:gd name="connsiteY40" fmla="*/ 307154 h 1719355"/>
              <a:gd name="connsiteX41" fmla="*/ 367245 w 381784"/>
              <a:gd name="connsiteY41" fmla="*/ 268319 h 1719355"/>
              <a:gd name="connsiteX42" fmla="*/ 356653 w 381784"/>
              <a:gd name="connsiteY42" fmla="*/ 271849 h 1719355"/>
              <a:gd name="connsiteX43" fmla="*/ 335470 w 381784"/>
              <a:gd name="connsiteY43" fmla="*/ 268319 h 1719355"/>
              <a:gd name="connsiteX44" fmla="*/ 331940 w 381784"/>
              <a:gd name="connsiteY44" fmla="*/ 257727 h 1719355"/>
              <a:gd name="connsiteX45" fmla="*/ 328409 w 381784"/>
              <a:gd name="connsiteY45" fmla="*/ 240075 h 1719355"/>
              <a:gd name="connsiteX46" fmla="*/ 331940 w 381784"/>
              <a:gd name="connsiteY46" fmla="*/ 158873 h 1719355"/>
              <a:gd name="connsiteX47" fmla="*/ 335470 w 381784"/>
              <a:gd name="connsiteY47" fmla="*/ 134160 h 1719355"/>
              <a:gd name="connsiteX48" fmla="*/ 342531 w 381784"/>
              <a:gd name="connsiteY48" fmla="*/ 123568 h 1719355"/>
              <a:gd name="connsiteX49" fmla="*/ 356653 w 381784"/>
              <a:gd name="connsiteY49" fmla="*/ 91794 h 1719355"/>
              <a:gd name="connsiteX50" fmla="*/ 353123 w 381784"/>
              <a:gd name="connsiteY50" fmla="*/ 74141 h 1719355"/>
              <a:gd name="connsiteX51" fmla="*/ 342531 w 381784"/>
              <a:gd name="connsiteY51" fmla="*/ 70611 h 1719355"/>
              <a:gd name="connsiteX52" fmla="*/ 314287 w 381784"/>
              <a:gd name="connsiteY52" fmla="*/ 67080 h 1719355"/>
              <a:gd name="connsiteX53" fmla="*/ 303696 w 381784"/>
              <a:gd name="connsiteY53" fmla="*/ 63550 h 1719355"/>
              <a:gd name="connsiteX54" fmla="*/ 286043 w 381784"/>
              <a:gd name="connsiteY54" fmla="*/ 49427 h 1719355"/>
              <a:gd name="connsiteX55" fmla="*/ 278982 w 381784"/>
              <a:gd name="connsiteY55" fmla="*/ 38836 h 1719355"/>
              <a:gd name="connsiteX56" fmla="*/ 275452 w 381784"/>
              <a:gd name="connsiteY56" fmla="*/ 14122 h 1719355"/>
              <a:gd name="connsiteX57" fmla="*/ 271921 w 381784"/>
              <a:gd name="connsiteY5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6006 w 381784"/>
              <a:gd name="connsiteY19" fmla="*/ 684918 h 1719355"/>
              <a:gd name="connsiteX20" fmla="*/ 176598 w 381784"/>
              <a:gd name="connsiteY20" fmla="*/ 677857 h 1719355"/>
              <a:gd name="connsiteX21" fmla="*/ 194250 w 381784"/>
              <a:gd name="connsiteY21" fmla="*/ 646082 h 1719355"/>
              <a:gd name="connsiteX22" fmla="*/ 211903 w 381784"/>
              <a:gd name="connsiteY22" fmla="*/ 614308 h 1719355"/>
              <a:gd name="connsiteX23" fmla="*/ 218964 w 381784"/>
              <a:gd name="connsiteY23" fmla="*/ 586064 h 1719355"/>
              <a:gd name="connsiteX24" fmla="*/ 226025 w 381784"/>
              <a:gd name="connsiteY24" fmla="*/ 575472 h 1719355"/>
              <a:gd name="connsiteX25" fmla="*/ 233086 w 381784"/>
              <a:gd name="connsiteY25" fmla="*/ 554289 h 1719355"/>
              <a:gd name="connsiteX26" fmla="*/ 236616 w 381784"/>
              <a:gd name="connsiteY26" fmla="*/ 543698 h 1719355"/>
              <a:gd name="connsiteX27" fmla="*/ 261330 w 381784"/>
              <a:gd name="connsiteY27" fmla="*/ 511923 h 1719355"/>
              <a:gd name="connsiteX28" fmla="*/ 275452 w 381784"/>
              <a:gd name="connsiteY28" fmla="*/ 480149 h 1719355"/>
              <a:gd name="connsiteX29" fmla="*/ 286043 w 381784"/>
              <a:gd name="connsiteY29" fmla="*/ 458966 h 1719355"/>
              <a:gd name="connsiteX30" fmla="*/ 307226 w 381784"/>
              <a:gd name="connsiteY30" fmla="*/ 448374 h 1719355"/>
              <a:gd name="connsiteX31" fmla="*/ 317818 w 381784"/>
              <a:gd name="connsiteY31" fmla="*/ 441313 h 1719355"/>
              <a:gd name="connsiteX32" fmla="*/ 331940 w 381784"/>
              <a:gd name="connsiteY32" fmla="*/ 423661 h 1719355"/>
              <a:gd name="connsiteX33" fmla="*/ 335470 w 381784"/>
              <a:gd name="connsiteY33" fmla="*/ 413069 h 1719355"/>
              <a:gd name="connsiteX34" fmla="*/ 342531 w 381784"/>
              <a:gd name="connsiteY34" fmla="*/ 402478 h 1719355"/>
              <a:gd name="connsiteX35" fmla="*/ 353123 w 381784"/>
              <a:gd name="connsiteY35" fmla="*/ 367173 h 1719355"/>
              <a:gd name="connsiteX36" fmla="*/ 360184 w 381784"/>
              <a:gd name="connsiteY36" fmla="*/ 345990 h 1719355"/>
              <a:gd name="connsiteX37" fmla="*/ 370775 w 381784"/>
              <a:gd name="connsiteY37" fmla="*/ 338929 h 1719355"/>
              <a:gd name="connsiteX38" fmla="*/ 377836 w 381784"/>
              <a:gd name="connsiteY38" fmla="*/ 317746 h 1719355"/>
              <a:gd name="connsiteX39" fmla="*/ 381367 w 381784"/>
              <a:gd name="connsiteY39" fmla="*/ 307154 h 1719355"/>
              <a:gd name="connsiteX40" fmla="*/ 367245 w 381784"/>
              <a:gd name="connsiteY40" fmla="*/ 268319 h 1719355"/>
              <a:gd name="connsiteX41" fmla="*/ 356653 w 381784"/>
              <a:gd name="connsiteY41" fmla="*/ 271849 h 1719355"/>
              <a:gd name="connsiteX42" fmla="*/ 335470 w 381784"/>
              <a:gd name="connsiteY42" fmla="*/ 268319 h 1719355"/>
              <a:gd name="connsiteX43" fmla="*/ 331940 w 381784"/>
              <a:gd name="connsiteY43" fmla="*/ 257727 h 1719355"/>
              <a:gd name="connsiteX44" fmla="*/ 328409 w 381784"/>
              <a:gd name="connsiteY44" fmla="*/ 240075 h 1719355"/>
              <a:gd name="connsiteX45" fmla="*/ 331940 w 381784"/>
              <a:gd name="connsiteY45" fmla="*/ 158873 h 1719355"/>
              <a:gd name="connsiteX46" fmla="*/ 335470 w 381784"/>
              <a:gd name="connsiteY46" fmla="*/ 134160 h 1719355"/>
              <a:gd name="connsiteX47" fmla="*/ 342531 w 381784"/>
              <a:gd name="connsiteY47" fmla="*/ 123568 h 1719355"/>
              <a:gd name="connsiteX48" fmla="*/ 356653 w 381784"/>
              <a:gd name="connsiteY48" fmla="*/ 91794 h 1719355"/>
              <a:gd name="connsiteX49" fmla="*/ 353123 w 381784"/>
              <a:gd name="connsiteY49" fmla="*/ 74141 h 1719355"/>
              <a:gd name="connsiteX50" fmla="*/ 342531 w 381784"/>
              <a:gd name="connsiteY50" fmla="*/ 70611 h 1719355"/>
              <a:gd name="connsiteX51" fmla="*/ 314287 w 381784"/>
              <a:gd name="connsiteY51" fmla="*/ 67080 h 1719355"/>
              <a:gd name="connsiteX52" fmla="*/ 303696 w 381784"/>
              <a:gd name="connsiteY52" fmla="*/ 63550 h 1719355"/>
              <a:gd name="connsiteX53" fmla="*/ 286043 w 381784"/>
              <a:gd name="connsiteY53" fmla="*/ 49427 h 1719355"/>
              <a:gd name="connsiteX54" fmla="*/ 278982 w 381784"/>
              <a:gd name="connsiteY54" fmla="*/ 38836 h 1719355"/>
              <a:gd name="connsiteX55" fmla="*/ 275452 w 381784"/>
              <a:gd name="connsiteY55" fmla="*/ 14122 h 1719355"/>
              <a:gd name="connsiteX56" fmla="*/ 271921 w 381784"/>
              <a:gd name="connsiteY5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49500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63622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0091 w 381784"/>
              <a:gd name="connsiteY8" fmla="*/ 1069743 h 1719355"/>
              <a:gd name="connsiteX9" fmla="*/ 63622 w 381784"/>
              <a:gd name="connsiteY9" fmla="*/ 1034438 h 1719355"/>
              <a:gd name="connsiteX10" fmla="*/ 84805 w 381784"/>
              <a:gd name="connsiteY10" fmla="*/ 956766 h 1719355"/>
              <a:gd name="connsiteX11" fmla="*/ 88335 w 381784"/>
              <a:gd name="connsiteY11" fmla="*/ 946175 h 1719355"/>
              <a:gd name="connsiteX12" fmla="*/ 91866 w 381784"/>
              <a:gd name="connsiteY12" fmla="*/ 935583 h 1719355"/>
              <a:gd name="connsiteX13" fmla="*/ 105988 w 381784"/>
              <a:gd name="connsiteY13" fmla="*/ 864973 h 1719355"/>
              <a:gd name="connsiteX14" fmla="*/ 113049 w 381784"/>
              <a:gd name="connsiteY14" fmla="*/ 826138 h 1719355"/>
              <a:gd name="connsiteX15" fmla="*/ 123640 w 381784"/>
              <a:gd name="connsiteY15" fmla="*/ 790833 h 1719355"/>
              <a:gd name="connsiteX16" fmla="*/ 148354 w 381784"/>
              <a:gd name="connsiteY16" fmla="*/ 737875 h 1719355"/>
              <a:gd name="connsiteX17" fmla="*/ 176598 w 381784"/>
              <a:gd name="connsiteY17" fmla="*/ 677857 h 1719355"/>
              <a:gd name="connsiteX18" fmla="*/ 194250 w 381784"/>
              <a:gd name="connsiteY18" fmla="*/ 646082 h 1719355"/>
              <a:gd name="connsiteX19" fmla="*/ 211903 w 381784"/>
              <a:gd name="connsiteY19" fmla="*/ 614308 h 1719355"/>
              <a:gd name="connsiteX20" fmla="*/ 218964 w 381784"/>
              <a:gd name="connsiteY20" fmla="*/ 586064 h 1719355"/>
              <a:gd name="connsiteX21" fmla="*/ 226025 w 381784"/>
              <a:gd name="connsiteY21" fmla="*/ 575472 h 1719355"/>
              <a:gd name="connsiteX22" fmla="*/ 233086 w 381784"/>
              <a:gd name="connsiteY22" fmla="*/ 554289 h 1719355"/>
              <a:gd name="connsiteX23" fmla="*/ 236616 w 381784"/>
              <a:gd name="connsiteY23" fmla="*/ 543698 h 1719355"/>
              <a:gd name="connsiteX24" fmla="*/ 261330 w 381784"/>
              <a:gd name="connsiteY24" fmla="*/ 511923 h 1719355"/>
              <a:gd name="connsiteX25" fmla="*/ 275452 w 381784"/>
              <a:gd name="connsiteY25" fmla="*/ 480149 h 1719355"/>
              <a:gd name="connsiteX26" fmla="*/ 286043 w 381784"/>
              <a:gd name="connsiteY26" fmla="*/ 458966 h 1719355"/>
              <a:gd name="connsiteX27" fmla="*/ 307226 w 381784"/>
              <a:gd name="connsiteY27" fmla="*/ 448374 h 1719355"/>
              <a:gd name="connsiteX28" fmla="*/ 317818 w 381784"/>
              <a:gd name="connsiteY28" fmla="*/ 441313 h 1719355"/>
              <a:gd name="connsiteX29" fmla="*/ 331940 w 381784"/>
              <a:gd name="connsiteY29" fmla="*/ 423661 h 1719355"/>
              <a:gd name="connsiteX30" fmla="*/ 335470 w 381784"/>
              <a:gd name="connsiteY30" fmla="*/ 413069 h 1719355"/>
              <a:gd name="connsiteX31" fmla="*/ 342531 w 381784"/>
              <a:gd name="connsiteY31" fmla="*/ 402478 h 1719355"/>
              <a:gd name="connsiteX32" fmla="*/ 353123 w 381784"/>
              <a:gd name="connsiteY32" fmla="*/ 367173 h 1719355"/>
              <a:gd name="connsiteX33" fmla="*/ 360184 w 381784"/>
              <a:gd name="connsiteY33" fmla="*/ 345990 h 1719355"/>
              <a:gd name="connsiteX34" fmla="*/ 370775 w 381784"/>
              <a:gd name="connsiteY34" fmla="*/ 338929 h 1719355"/>
              <a:gd name="connsiteX35" fmla="*/ 377836 w 381784"/>
              <a:gd name="connsiteY35" fmla="*/ 317746 h 1719355"/>
              <a:gd name="connsiteX36" fmla="*/ 381367 w 381784"/>
              <a:gd name="connsiteY36" fmla="*/ 307154 h 1719355"/>
              <a:gd name="connsiteX37" fmla="*/ 367245 w 381784"/>
              <a:gd name="connsiteY37" fmla="*/ 268319 h 1719355"/>
              <a:gd name="connsiteX38" fmla="*/ 356653 w 381784"/>
              <a:gd name="connsiteY38" fmla="*/ 271849 h 1719355"/>
              <a:gd name="connsiteX39" fmla="*/ 335470 w 381784"/>
              <a:gd name="connsiteY39" fmla="*/ 268319 h 1719355"/>
              <a:gd name="connsiteX40" fmla="*/ 331940 w 381784"/>
              <a:gd name="connsiteY40" fmla="*/ 257727 h 1719355"/>
              <a:gd name="connsiteX41" fmla="*/ 328409 w 381784"/>
              <a:gd name="connsiteY41" fmla="*/ 240075 h 1719355"/>
              <a:gd name="connsiteX42" fmla="*/ 331940 w 381784"/>
              <a:gd name="connsiteY42" fmla="*/ 158873 h 1719355"/>
              <a:gd name="connsiteX43" fmla="*/ 335470 w 381784"/>
              <a:gd name="connsiteY43" fmla="*/ 134160 h 1719355"/>
              <a:gd name="connsiteX44" fmla="*/ 342531 w 381784"/>
              <a:gd name="connsiteY44" fmla="*/ 123568 h 1719355"/>
              <a:gd name="connsiteX45" fmla="*/ 356653 w 381784"/>
              <a:gd name="connsiteY45" fmla="*/ 91794 h 1719355"/>
              <a:gd name="connsiteX46" fmla="*/ 353123 w 381784"/>
              <a:gd name="connsiteY46" fmla="*/ 74141 h 1719355"/>
              <a:gd name="connsiteX47" fmla="*/ 342531 w 381784"/>
              <a:gd name="connsiteY47" fmla="*/ 70611 h 1719355"/>
              <a:gd name="connsiteX48" fmla="*/ 314287 w 381784"/>
              <a:gd name="connsiteY48" fmla="*/ 67080 h 1719355"/>
              <a:gd name="connsiteX49" fmla="*/ 303696 w 381784"/>
              <a:gd name="connsiteY49" fmla="*/ 63550 h 1719355"/>
              <a:gd name="connsiteX50" fmla="*/ 286043 w 381784"/>
              <a:gd name="connsiteY50" fmla="*/ 49427 h 1719355"/>
              <a:gd name="connsiteX51" fmla="*/ 278982 w 381784"/>
              <a:gd name="connsiteY51" fmla="*/ 38836 h 1719355"/>
              <a:gd name="connsiteX52" fmla="*/ 275452 w 381784"/>
              <a:gd name="connsiteY52" fmla="*/ 14122 h 1719355"/>
              <a:gd name="connsiteX53" fmla="*/ 271921 w 381784"/>
              <a:gd name="connsiteY5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8335 w 381784"/>
              <a:gd name="connsiteY9" fmla="*/ 946175 h 1719355"/>
              <a:gd name="connsiteX10" fmla="*/ 91866 w 381784"/>
              <a:gd name="connsiteY10" fmla="*/ 935583 h 1719355"/>
              <a:gd name="connsiteX11" fmla="*/ 105988 w 381784"/>
              <a:gd name="connsiteY11" fmla="*/ 864973 h 1719355"/>
              <a:gd name="connsiteX12" fmla="*/ 113049 w 381784"/>
              <a:gd name="connsiteY12" fmla="*/ 826138 h 1719355"/>
              <a:gd name="connsiteX13" fmla="*/ 123640 w 381784"/>
              <a:gd name="connsiteY13" fmla="*/ 790833 h 1719355"/>
              <a:gd name="connsiteX14" fmla="*/ 148354 w 381784"/>
              <a:gd name="connsiteY14" fmla="*/ 737875 h 1719355"/>
              <a:gd name="connsiteX15" fmla="*/ 176598 w 381784"/>
              <a:gd name="connsiteY15" fmla="*/ 677857 h 1719355"/>
              <a:gd name="connsiteX16" fmla="*/ 194250 w 381784"/>
              <a:gd name="connsiteY16" fmla="*/ 646082 h 1719355"/>
              <a:gd name="connsiteX17" fmla="*/ 211903 w 381784"/>
              <a:gd name="connsiteY17" fmla="*/ 614308 h 1719355"/>
              <a:gd name="connsiteX18" fmla="*/ 218964 w 381784"/>
              <a:gd name="connsiteY18" fmla="*/ 586064 h 1719355"/>
              <a:gd name="connsiteX19" fmla="*/ 226025 w 381784"/>
              <a:gd name="connsiteY19" fmla="*/ 575472 h 1719355"/>
              <a:gd name="connsiteX20" fmla="*/ 233086 w 381784"/>
              <a:gd name="connsiteY20" fmla="*/ 554289 h 1719355"/>
              <a:gd name="connsiteX21" fmla="*/ 236616 w 381784"/>
              <a:gd name="connsiteY21" fmla="*/ 543698 h 1719355"/>
              <a:gd name="connsiteX22" fmla="*/ 261330 w 381784"/>
              <a:gd name="connsiteY22" fmla="*/ 511923 h 1719355"/>
              <a:gd name="connsiteX23" fmla="*/ 275452 w 381784"/>
              <a:gd name="connsiteY23" fmla="*/ 480149 h 1719355"/>
              <a:gd name="connsiteX24" fmla="*/ 286043 w 381784"/>
              <a:gd name="connsiteY24" fmla="*/ 458966 h 1719355"/>
              <a:gd name="connsiteX25" fmla="*/ 307226 w 381784"/>
              <a:gd name="connsiteY25" fmla="*/ 448374 h 1719355"/>
              <a:gd name="connsiteX26" fmla="*/ 317818 w 381784"/>
              <a:gd name="connsiteY26" fmla="*/ 441313 h 1719355"/>
              <a:gd name="connsiteX27" fmla="*/ 331940 w 381784"/>
              <a:gd name="connsiteY27" fmla="*/ 423661 h 1719355"/>
              <a:gd name="connsiteX28" fmla="*/ 335470 w 381784"/>
              <a:gd name="connsiteY28" fmla="*/ 413069 h 1719355"/>
              <a:gd name="connsiteX29" fmla="*/ 342531 w 381784"/>
              <a:gd name="connsiteY29" fmla="*/ 402478 h 1719355"/>
              <a:gd name="connsiteX30" fmla="*/ 353123 w 381784"/>
              <a:gd name="connsiteY30" fmla="*/ 367173 h 1719355"/>
              <a:gd name="connsiteX31" fmla="*/ 360184 w 381784"/>
              <a:gd name="connsiteY31" fmla="*/ 345990 h 1719355"/>
              <a:gd name="connsiteX32" fmla="*/ 370775 w 381784"/>
              <a:gd name="connsiteY32" fmla="*/ 338929 h 1719355"/>
              <a:gd name="connsiteX33" fmla="*/ 377836 w 381784"/>
              <a:gd name="connsiteY33" fmla="*/ 317746 h 1719355"/>
              <a:gd name="connsiteX34" fmla="*/ 381367 w 381784"/>
              <a:gd name="connsiteY34" fmla="*/ 307154 h 1719355"/>
              <a:gd name="connsiteX35" fmla="*/ 367245 w 381784"/>
              <a:gd name="connsiteY35" fmla="*/ 268319 h 1719355"/>
              <a:gd name="connsiteX36" fmla="*/ 356653 w 381784"/>
              <a:gd name="connsiteY36" fmla="*/ 271849 h 1719355"/>
              <a:gd name="connsiteX37" fmla="*/ 335470 w 381784"/>
              <a:gd name="connsiteY37" fmla="*/ 268319 h 1719355"/>
              <a:gd name="connsiteX38" fmla="*/ 331940 w 381784"/>
              <a:gd name="connsiteY38" fmla="*/ 257727 h 1719355"/>
              <a:gd name="connsiteX39" fmla="*/ 328409 w 381784"/>
              <a:gd name="connsiteY39" fmla="*/ 240075 h 1719355"/>
              <a:gd name="connsiteX40" fmla="*/ 331940 w 381784"/>
              <a:gd name="connsiteY40" fmla="*/ 158873 h 1719355"/>
              <a:gd name="connsiteX41" fmla="*/ 335470 w 381784"/>
              <a:gd name="connsiteY41" fmla="*/ 134160 h 1719355"/>
              <a:gd name="connsiteX42" fmla="*/ 342531 w 381784"/>
              <a:gd name="connsiteY42" fmla="*/ 123568 h 1719355"/>
              <a:gd name="connsiteX43" fmla="*/ 356653 w 381784"/>
              <a:gd name="connsiteY43" fmla="*/ 91794 h 1719355"/>
              <a:gd name="connsiteX44" fmla="*/ 353123 w 381784"/>
              <a:gd name="connsiteY44" fmla="*/ 74141 h 1719355"/>
              <a:gd name="connsiteX45" fmla="*/ 342531 w 381784"/>
              <a:gd name="connsiteY45" fmla="*/ 70611 h 1719355"/>
              <a:gd name="connsiteX46" fmla="*/ 314287 w 381784"/>
              <a:gd name="connsiteY46" fmla="*/ 67080 h 1719355"/>
              <a:gd name="connsiteX47" fmla="*/ 303696 w 381784"/>
              <a:gd name="connsiteY47" fmla="*/ 63550 h 1719355"/>
              <a:gd name="connsiteX48" fmla="*/ 286043 w 381784"/>
              <a:gd name="connsiteY48" fmla="*/ 49427 h 1719355"/>
              <a:gd name="connsiteX49" fmla="*/ 278982 w 381784"/>
              <a:gd name="connsiteY49" fmla="*/ 38836 h 1719355"/>
              <a:gd name="connsiteX50" fmla="*/ 275452 w 381784"/>
              <a:gd name="connsiteY50" fmla="*/ 14122 h 1719355"/>
              <a:gd name="connsiteX51" fmla="*/ 271921 w 381784"/>
              <a:gd name="connsiteY5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13049 w 381784"/>
              <a:gd name="connsiteY11" fmla="*/ 826138 h 1719355"/>
              <a:gd name="connsiteX12" fmla="*/ 123640 w 381784"/>
              <a:gd name="connsiteY12" fmla="*/ 790833 h 1719355"/>
              <a:gd name="connsiteX13" fmla="*/ 148354 w 381784"/>
              <a:gd name="connsiteY13" fmla="*/ 737875 h 1719355"/>
              <a:gd name="connsiteX14" fmla="*/ 176598 w 381784"/>
              <a:gd name="connsiteY14" fmla="*/ 677857 h 1719355"/>
              <a:gd name="connsiteX15" fmla="*/ 194250 w 381784"/>
              <a:gd name="connsiteY15" fmla="*/ 646082 h 1719355"/>
              <a:gd name="connsiteX16" fmla="*/ 211903 w 381784"/>
              <a:gd name="connsiteY16" fmla="*/ 614308 h 1719355"/>
              <a:gd name="connsiteX17" fmla="*/ 218964 w 381784"/>
              <a:gd name="connsiteY17" fmla="*/ 586064 h 1719355"/>
              <a:gd name="connsiteX18" fmla="*/ 226025 w 381784"/>
              <a:gd name="connsiteY18" fmla="*/ 575472 h 1719355"/>
              <a:gd name="connsiteX19" fmla="*/ 233086 w 381784"/>
              <a:gd name="connsiteY19" fmla="*/ 554289 h 1719355"/>
              <a:gd name="connsiteX20" fmla="*/ 236616 w 381784"/>
              <a:gd name="connsiteY20" fmla="*/ 543698 h 1719355"/>
              <a:gd name="connsiteX21" fmla="*/ 261330 w 381784"/>
              <a:gd name="connsiteY21" fmla="*/ 511923 h 1719355"/>
              <a:gd name="connsiteX22" fmla="*/ 275452 w 381784"/>
              <a:gd name="connsiteY22" fmla="*/ 480149 h 1719355"/>
              <a:gd name="connsiteX23" fmla="*/ 286043 w 381784"/>
              <a:gd name="connsiteY23" fmla="*/ 458966 h 1719355"/>
              <a:gd name="connsiteX24" fmla="*/ 307226 w 381784"/>
              <a:gd name="connsiteY24" fmla="*/ 448374 h 1719355"/>
              <a:gd name="connsiteX25" fmla="*/ 317818 w 381784"/>
              <a:gd name="connsiteY25" fmla="*/ 441313 h 1719355"/>
              <a:gd name="connsiteX26" fmla="*/ 331940 w 381784"/>
              <a:gd name="connsiteY26" fmla="*/ 423661 h 1719355"/>
              <a:gd name="connsiteX27" fmla="*/ 335470 w 381784"/>
              <a:gd name="connsiteY27" fmla="*/ 413069 h 1719355"/>
              <a:gd name="connsiteX28" fmla="*/ 342531 w 381784"/>
              <a:gd name="connsiteY28" fmla="*/ 402478 h 1719355"/>
              <a:gd name="connsiteX29" fmla="*/ 353123 w 381784"/>
              <a:gd name="connsiteY29" fmla="*/ 367173 h 1719355"/>
              <a:gd name="connsiteX30" fmla="*/ 360184 w 381784"/>
              <a:gd name="connsiteY30" fmla="*/ 345990 h 1719355"/>
              <a:gd name="connsiteX31" fmla="*/ 370775 w 381784"/>
              <a:gd name="connsiteY31" fmla="*/ 338929 h 1719355"/>
              <a:gd name="connsiteX32" fmla="*/ 377836 w 381784"/>
              <a:gd name="connsiteY32" fmla="*/ 317746 h 1719355"/>
              <a:gd name="connsiteX33" fmla="*/ 381367 w 381784"/>
              <a:gd name="connsiteY33" fmla="*/ 307154 h 1719355"/>
              <a:gd name="connsiteX34" fmla="*/ 367245 w 381784"/>
              <a:gd name="connsiteY34" fmla="*/ 268319 h 1719355"/>
              <a:gd name="connsiteX35" fmla="*/ 356653 w 381784"/>
              <a:gd name="connsiteY35" fmla="*/ 271849 h 1719355"/>
              <a:gd name="connsiteX36" fmla="*/ 335470 w 381784"/>
              <a:gd name="connsiteY36" fmla="*/ 268319 h 1719355"/>
              <a:gd name="connsiteX37" fmla="*/ 331940 w 381784"/>
              <a:gd name="connsiteY37" fmla="*/ 257727 h 1719355"/>
              <a:gd name="connsiteX38" fmla="*/ 328409 w 381784"/>
              <a:gd name="connsiteY38" fmla="*/ 240075 h 1719355"/>
              <a:gd name="connsiteX39" fmla="*/ 331940 w 381784"/>
              <a:gd name="connsiteY39" fmla="*/ 158873 h 1719355"/>
              <a:gd name="connsiteX40" fmla="*/ 335470 w 381784"/>
              <a:gd name="connsiteY40" fmla="*/ 134160 h 1719355"/>
              <a:gd name="connsiteX41" fmla="*/ 342531 w 381784"/>
              <a:gd name="connsiteY41" fmla="*/ 123568 h 1719355"/>
              <a:gd name="connsiteX42" fmla="*/ 356653 w 381784"/>
              <a:gd name="connsiteY42" fmla="*/ 91794 h 1719355"/>
              <a:gd name="connsiteX43" fmla="*/ 353123 w 381784"/>
              <a:gd name="connsiteY43" fmla="*/ 74141 h 1719355"/>
              <a:gd name="connsiteX44" fmla="*/ 342531 w 381784"/>
              <a:gd name="connsiteY44" fmla="*/ 70611 h 1719355"/>
              <a:gd name="connsiteX45" fmla="*/ 314287 w 381784"/>
              <a:gd name="connsiteY45" fmla="*/ 67080 h 1719355"/>
              <a:gd name="connsiteX46" fmla="*/ 303696 w 381784"/>
              <a:gd name="connsiteY46" fmla="*/ 63550 h 1719355"/>
              <a:gd name="connsiteX47" fmla="*/ 286043 w 381784"/>
              <a:gd name="connsiteY47" fmla="*/ 49427 h 1719355"/>
              <a:gd name="connsiteX48" fmla="*/ 278982 w 381784"/>
              <a:gd name="connsiteY48" fmla="*/ 38836 h 1719355"/>
              <a:gd name="connsiteX49" fmla="*/ 275452 w 381784"/>
              <a:gd name="connsiteY49" fmla="*/ 14122 h 1719355"/>
              <a:gd name="connsiteX50" fmla="*/ 271921 w 381784"/>
              <a:gd name="connsiteY5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28409 w 381784"/>
              <a:gd name="connsiteY36" fmla="*/ 240075 h 1719355"/>
              <a:gd name="connsiteX37" fmla="*/ 331940 w 381784"/>
              <a:gd name="connsiteY37" fmla="*/ 158873 h 1719355"/>
              <a:gd name="connsiteX38" fmla="*/ 335470 w 381784"/>
              <a:gd name="connsiteY38" fmla="*/ 134160 h 1719355"/>
              <a:gd name="connsiteX39" fmla="*/ 342531 w 381784"/>
              <a:gd name="connsiteY39" fmla="*/ 123568 h 1719355"/>
              <a:gd name="connsiteX40" fmla="*/ 356653 w 381784"/>
              <a:gd name="connsiteY40" fmla="*/ 91794 h 1719355"/>
              <a:gd name="connsiteX41" fmla="*/ 353123 w 381784"/>
              <a:gd name="connsiteY41" fmla="*/ 74141 h 1719355"/>
              <a:gd name="connsiteX42" fmla="*/ 342531 w 381784"/>
              <a:gd name="connsiteY42" fmla="*/ 70611 h 1719355"/>
              <a:gd name="connsiteX43" fmla="*/ 314287 w 381784"/>
              <a:gd name="connsiteY43" fmla="*/ 67080 h 1719355"/>
              <a:gd name="connsiteX44" fmla="*/ 303696 w 381784"/>
              <a:gd name="connsiteY44" fmla="*/ 63550 h 1719355"/>
              <a:gd name="connsiteX45" fmla="*/ 286043 w 381784"/>
              <a:gd name="connsiteY45" fmla="*/ 49427 h 1719355"/>
              <a:gd name="connsiteX46" fmla="*/ 278982 w 381784"/>
              <a:gd name="connsiteY46" fmla="*/ 38836 h 1719355"/>
              <a:gd name="connsiteX47" fmla="*/ 275452 w 381784"/>
              <a:gd name="connsiteY47" fmla="*/ 14122 h 1719355"/>
              <a:gd name="connsiteX48" fmla="*/ 271921 w 381784"/>
              <a:gd name="connsiteY4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28409 w 381784"/>
              <a:gd name="connsiteY35" fmla="*/ 240075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1940 w 381784"/>
              <a:gd name="connsiteY37" fmla="*/ 120038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1784" h="1719355">
                <a:moveTo>
                  <a:pt x="3603" y="1719355"/>
                </a:moveTo>
                <a:cubicBezTo>
                  <a:pt x="2426" y="1695818"/>
                  <a:pt x="-502" y="1672304"/>
                  <a:pt x="73" y="1648745"/>
                </a:cubicBezTo>
                <a:cubicBezTo>
                  <a:pt x="678" y="1623927"/>
                  <a:pt x="7134" y="1574604"/>
                  <a:pt x="7134" y="1574604"/>
                </a:cubicBezTo>
                <a:cubicBezTo>
                  <a:pt x="8763" y="1527371"/>
                  <a:pt x="6367" y="1490558"/>
                  <a:pt x="14195" y="1447506"/>
                </a:cubicBezTo>
                <a:cubicBezTo>
                  <a:pt x="15970" y="1437746"/>
                  <a:pt x="18229" y="1431873"/>
                  <a:pt x="21256" y="1422793"/>
                </a:cubicBezTo>
                <a:cubicBezTo>
                  <a:pt x="22433" y="1359244"/>
                  <a:pt x="31259" y="1286280"/>
                  <a:pt x="35378" y="1242737"/>
                </a:cubicBezTo>
                <a:cubicBezTo>
                  <a:pt x="39497" y="1199194"/>
                  <a:pt x="40085" y="1188015"/>
                  <a:pt x="45969" y="1161536"/>
                </a:cubicBezTo>
                <a:cubicBezTo>
                  <a:pt x="51853" y="1135057"/>
                  <a:pt x="64210" y="1109167"/>
                  <a:pt x="70683" y="1083865"/>
                </a:cubicBezTo>
                <a:cubicBezTo>
                  <a:pt x="77156" y="1058563"/>
                  <a:pt x="81275" y="1034439"/>
                  <a:pt x="84805" y="1009725"/>
                </a:cubicBezTo>
                <a:cubicBezTo>
                  <a:pt x="88336" y="985011"/>
                  <a:pt x="87747" y="961474"/>
                  <a:pt x="91866" y="935583"/>
                </a:cubicBezTo>
                <a:cubicBezTo>
                  <a:pt x="95985" y="909693"/>
                  <a:pt x="104223" y="878507"/>
                  <a:pt x="109519" y="854382"/>
                </a:cubicBezTo>
                <a:cubicBezTo>
                  <a:pt x="114815" y="830257"/>
                  <a:pt x="117167" y="810251"/>
                  <a:pt x="123640" y="790833"/>
                </a:cubicBezTo>
                <a:cubicBezTo>
                  <a:pt x="130113" y="771415"/>
                  <a:pt x="140116" y="755528"/>
                  <a:pt x="148354" y="737875"/>
                </a:cubicBezTo>
                <a:lnTo>
                  <a:pt x="176598" y="677857"/>
                </a:lnTo>
                <a:cubicBezTo>
                  <a:pt x="185238" y="651937"/>
                  <a:pt x="178396" y="661937"/>
                  <a:pt x="194250" y="646082"/>
                </a:cubicBezTo>
                <a:cubicBezTo>
                  <a:pt x="202890" y="620162"/>
                  <a:pt x="196048" y="630162"/>
                  <a:pt x="211903" y="614308"/>
                </a:cubicBezTo>
                <a:cubicBezTo>
                  <a:pt x="213247" y="607587"/>
                  <a:pt x="215343" y="593305"/>
                  <a:pt x="218964" y="586064"/>
                </a:cubicBezTo>
                <a:cubicBezTo>
                  <a:pt x="220862" y="582269"/>
                  <a:pt x="223671" y="579003"/>
                  <a:pt x="226025" y="575472"/>
                </a:cubicBezTo>
                <a:lnTo>
                  <a:pt x="233086" y="554289"/>
                </a:lnTo>
                <a:cubicBezTo>
                  <a:pt x="234263" y="550759"/>
                  <a:pt x="234552" y="546794"/>
                  <a:pt x="236616" y="543698"/>
                </a:cubicBezTo>
                <a:cubicBezTo>
                  <a:pt x="253508" y="518360"/>
                  <a:pt x="244737" y="528516"/>
                  <a:pt x="261330" y="511923"/>
                </a:cubicBezTo>
                <a:cubicBezTo>
                  <a:pt x="269733" y="486715"/>
                  <a:pt x="264262" y="496933"/>
                  <a:pt x="275452" y="480149"/>
                </a:cubicBezTo>
                <a:cubicBezTo>
                  <a:pt x="278323" y="471534"/>
                  <a:pt x="279198" y="465810"/>
                  <a:pt x="286043" y="458966"/>
                </a:cubicBezTo>
                <a:cubicBezTo>
                  <a:pt x="296160" y="448850"/>
                  <a:pt x="295742" y="454116"/>
                  <a:pt x="307226" y="448374"/>
                </a:cubicBezTo>
                <a:cubicBezTo>
                  <a:pt x="311021" y="446476"/>
                  <a:pt x="314287" y="443667"/>
                  <a:pt x="317818" y="441313"/>
                </a:cubicBezTo>
                <a:cubicBezTo>
                  <a:pt x="326691" y="414691"/>
                  <a:pt x="313689" y="446475"/>
                  <a:pt x="331940" y="423661"/>
                </a:cubicBezTo>
                <a:cubicBezTo>
                  <a:pt x="334265" y="420755"/>
                  <a:pt x="333806" y="416398"/>
                  <a:pt x="335470" y="413069"/>
                </a:cubicBezTo>
                <a:cubicBezTo>
                  <a:pt x="337367" y="409274"/>
                  <a:pt x="340808" y="406355"/>
                  <a:pt x="342531" y="402478"/>
                </a:cubicBezTo>
                <a:cubicBezTo>
                  <a:pt x="350210" y="385201"/>
                  <a:pt x="348384" y="382968"/>
                  <a:pt x="353123" y="367173"/>
                </a:cubicBezTo>
                <a:cubicBezTo>
                  <a:pt x="355262" y="360044"/>
                  <a:pt x="353991" y="350119"/>
                  <a:pt x="360184" y="345990"/>
                </a:cubicBezTo>
                <a:lnTo>
                  <a:pt x="370775" y="338929"/>
                </a:lnTo>
                <a:lnTo>
                  <a:pt x="377836" y="317746"/>
                </a:lnTo>
                <a:lnTo>
                  <a:pt x="381367" y="307154"/>
                </a:lnTo>
                <a:cubicBezTo>
                  <a:pt x="379776" y="291251"/>
                  <a:pt x="388329" y="268319"/>
                  <a:pt x="367245" y="268319"/>
                </a:cubicBezTo>
                <a:cubicBezTo>
                  <a:pt x="363523" y="268319"/>
                  <a:pt x="360184" y="270672"/>
                  <a:pt x="356653" y="271849"/>
                </a:cubicBezTo>
                <a:cubicBezTo>
                  <a:pt x="350180" y="267142"/>
                  <a:pt x="311345" y="251843"/>
                  <a:pt x="307226" y="233014"/>
                </a:cubicBezTo>
                <a:cubicBezTo>
                  <a:pt x="308403" y="205947"/>
                  <a:pt x="319546" y="182376"/>
                  <a:pt x="321348" y="155343"/>
                </a:cubicBezTo>
                <a:cubicBezTo>
                  <a:pt x="321902" y="147040"/>
                  <a:pt x="326056" y="130630"/>
                  <a:pt x="331940" y="120038"/>
                </a:cubicBezTo>
                <a:cubicBezTo>
                  <a:pt x="337824" y="109447"/>
                  <a:pt x="353711" y="101797"/>
                  <a:pt x="356653" y="91794"/>
                </a:cubicBezTo>
                <a:cubicBezTo>
                  <a:pt x="355476" y="85910"/>
                  <a:pt x="356452" y="79134"/>
                  <a:pt x="353123" y="74141"/>
                </a:cubicBezTo>
                <a:cubicBezTo>
                  <a:pt x="351059" y="71044"/>
                  <a:pt x="346193" y="71277"/>
                  <a:pt x="342531" y="70611"/>
                </a:cubicBezTo>
                <a:cubicBezTo>
                  <a:pt x="333196" y="68914"/>
                  <a:pt x="323702" y="68257"/>
                  <a:pt x="314287" y="67080"/>
                </a:cubicBezTo>
                <a:cubicBezTo>
                  <a:pt x="310757" y="65903"/>
                  <a:pt x="307024" y="65214"/>
                  <a:pt x="303696" y="63550"/>
                </a:cubicBezTo>
                <a:cubicBezTo>
                  <a:pt x="297576" y="60490"/>
                  <a:pt x="290423" y="54902"/>
                  <a:pt x="286043" y="49427"/>
                </a:cubicBezTo>
                <a:cubicBezTo>
                  <a:pt x="283392" y="46114"/>
                  <a:pt x="281336" y="42366"/>
                  <a:pt x="278982" y="38836"/>
                </a:cubicBezTo>
                <a:cubicBezTo>
                  <a:pt x="277805" y="30598"/>
                  <a:pt x="277084" y="22282"/>
                  <a:pt x="275452" y="14122"/>
                </a:cubicBezTo>
                <a:cubicBezTo>
                  <a:pt x="271549" y="-5394"/>
                  <a:pt x="271921" y="9722"/>
                  <a:pt x="27192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27688" y="2255838"/>
            <a:ext cx="152400" cy="2054225"/>
          </a:xfrm>
          <a:custGeom>
            <a:avLst/>
            <a:gdLst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8244 w 155734"/>
              <a:gd name="connsiteY5" fmla="*/ 1853513 h 2054752"/>
              <a:gd name="connsiteX6" fmla="*/ 24713 w 155734"/>
              <a:gd name="connsiteY6" fmla="*/ 1832330 h 2054752"/>
              <a:gd name="connsiteX7" fmla="*/ 17652 w 155734"/>
              <a:gd name="connsiteY7" fmla="*/ 1807617 h 2054752"/>
              <a:gd name="connsiteX8" fmla="*/ 14122 w 155734"/>
              <a:gd name="connsiteY8" fmla="*/ 1751129 h 2054752"/>
              <a:gd name="connsiteX9" fmla="*/ 10591 w 155734"/>
              <a:gd name="connsiteY9" fmla="*/ 1740537 h 2054752"/>
              <a:gd name="connsiteX10" fmla="*/ 7061 w 155734"/>
              <a:gd name="connsiteY10" fmla="*/ 1691110 h 2054752"/>
              <a:gd name="connsiteX11" fmla="*/ 3530 w 155734"/>
              <a:gd name="connsiteY11" fmla="*/ 1666397 h 2054752"/>
              <a:gd name="connsiteX12" fmla="*/ 0 w 155734"/>
              <a:gd name="connsiteY12" fmla="*/ 1634622 h 2054752"/>
              <a:gd name="connsiteX13" fmla="*/ 7061 w 155734"/>
              <a:gd name="connsiteY13" fmla="*/ 1443975 h 2054752"/>
              <a:gd name="connsiteX14" fmla="*/ 10591 w 155734"/>
              <a:gd name="connsiteY14" fmla="*/ 1422792 h 2054752"/>
              <a:gd name="connsiteX15" fmla="*/ 7061 w 155734"/>
              <a:gd name="connsiteY15" fmla="*/ 1320408 h 2054752"/>
              <a:gd name="connsiteX16" fmla="*/ 3530 w 155734"/>
              <a:gd name="connsiteY16" fmla="*/ 1278041 h 2054752"/>
              <a:gd name="connsiteX17" fmla="*/ 7061 w 155734"/>
              <a:gd name="connsiteY17" fmla="*/ 1020315 h 2054752"/>
              <a:gd name="connsiteX18" fmla="*/ 14122 w 155734"/>
              <a:gd name="connsiteY18" fmla="*/ 999132 h 2054752"/>
              <a:gd name="connsiteX19" fmla="*/ 24713 w 155734"/>
              <a:gd name="connsiteY19" fmla="*/ 977949 h 2054752"/>
              <a:gd name="connsiteX20" fmla="*/ 28244 w 155734"/>
              <a:gd name="connsiteY20" fmla="*/ 960296 h 2054752"/>
              <a:gd name="connsiteX21" fmla="*/ 31774 w 155734"/>
              <a:gd name="connsiteY21" fmla="*/ 932052 h 2054752"/>
              <a:gd name="connsiteX22" fmla="*/ 38835 w 155734"/>
              <a:gd name="connsiteY22" fmla="*/ 910869 h 2054752"/>
              <a:gd name="connsiteX23" fmla="*/ 42366 w 155734"/>
              <a:gd name="connsiteY23" fmla="*/ 801424 h 2054752"/>
              <a:gd name="connsiteX24" fmla="*/ 49427 w 155734"/>
              <a:gd name="connsiteY24" fmla="*/ 766119 h 2054752"/>
              <a:gd name="connsiteX25" fmla="*/ 56488 w 155734"/>
              <a:gd name="connsiteY25" fmla="*/ 734344 h 2054752"/>
              <a:gd name="connsiteX26" fmla="*/ 60018 w 155734"/>
              <a:gd name="connsiteY26" fmla="*/ 709631 h 2054752"/>
              <a:gd name="connsiteX27" fmla="*/ 63549 w 155734"/>
              <a:gd name="connsiteY27" fmla="*/ 699039 h 2054752"/>
              <a:gd name="connsiteX28" fmla="*/ 67079 w 155734"/>
              <a:gd name="connsiteY28" fmla="*/ 649612 h 2054752"/>
              <a:gd name="connsiteX29" fmla="*/ 74140 w 155734"/>
              <a:gd name="connsiteY29" fmla="*/ 561350 h 2054752"/>
              <a:gd name="connsiteX30" fmla="*/ 77671 w 155734"/>
              <a:gd name="connsiteY30" fmla="*/ 550758 h 2054752"/>
              <a:gd name="connsiteX31" fmla="*/ 81201 w 155734"/>
              <a:gd name="connsiteY31" fmla="*/ 536636 h 2054752"/>
              <a:gd name="connsiteX32" fmla="*/ 88262 w 155734"/>
              <a:gd name="connsiteY32" fmla="*/ 526045 h 2054752"/>
              <a:gd name="connsiteX33" fmla="*/ 95323 w 155734"/>
              <a:gd name="connsiteY33" fmla="*/ 504862 h 2054752"/>
              <a:gd name="connsiteX34" fmla="*/ 98854 w 155734"/>
              <a:gd name="connsiteY34" fmla="*/ 494270 h 2054752"/>
              <a:gd name="connsiteX35" fmla="*/ 102384 w 155734"/>
              <a:gd name="connsiteY35" fmla="*/ 483679 h 2054752"/>
              <a:gd name="connsiteX36" fmla="*/ 105915 w 155734"/>
              <a:gd name="connsiteY36" fmla="*/ 444843 h 2054752"/>
              <a:gd name="connsiteX37" fmla="*/ 109445 w 155734"/>
              <a:gd name="connsiteY37" fmla="*/ 423660 h 2054752"/>
              <a:gd name="connsiteX38" fmla="*/ 112976 w 155734"/>
              <a:gd name="connsiteY38" fmla="*/ 310684 h 2054752"/>
              <a:gd name="connsiteX39" fmla="*/ 116506 w 155734"/>
              <a:gd name="connsiteY39" fmla="*/ 300092 h 2054752"/>
              <a:gd name="connsiteX40" fmla="*/ 120037 w 155734"/>
              <a:gd name="connsiteY40" fmla="*/ 282440 h 2054752"/>
              <a:gd name="connsiteX41" fmla="*/ 127098 w 155734"/>
              <a:gd name="connsiteY41" fmla="*/ 261257 h 2054752"/>
              <a:gd name="connsiteX42" fmla="*/ 130628 w 155734"/>
              <a:gd name="connsiteY42" fmla="*/ 225952 h 2054752"/>
              <a:gd name="connsiteX43" fmla="*/ 134159 w 155734"/>
              <a:gd name="connsiteY43" fmla="*/ 183586 h 2054752"/>
              <a:gd name="connsiteX44" fmla="*/ 141220 w 155734"/>
              <a:gd name="connsiteY44" fmla="*/ 162403 h 2054752"/>
              <a:gd name="connsiteX45" fmla="*/ 144750 w 155734"/>
              <a:gd name="connsiteY45" fmla="*/ 137689 h 2054752"/>
              <a:gd name="connsiteX46" fmla="*/ 148281 w 155734"/>
              <a:gd name="connsiteY46" fmla="*/ 127098 h 2054752"/>
              <a:gd name="connsiteX47" fmla="*/ 155342 w 155734"/>
              <a:gd name="connsiteY47" fmla="*/ 84732 h 2054752"/>
              <a:gd name="connsiteX48" fmla="*/ 155342 w 155734"/>
              <a:gd name="connsiteY48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4122 w 155734"/>
              <a:gd name="connsiteY7" fmla="*/ 1751129 h 2054752"/>
              <a:gd name="connsiteX8" fmla="*/ 10591 w 155734"/>
              <a:gd name="connsiteY8" fmla="*/ 1740537 h 2054752"/>
              <a:gd name="connsiteX9" fmla="*/ 7061 w 155734"/>
              <a:gd name="connsiteY9" fmla="*/ 1691110 h 2054752"/>
              <a:gd name="connsiteX10" fmla="*/ 3530 w 155734"/>
              <a:gd name="connsiteY10" fmla="*/ 1666397 h 2054752"/>
              <a:gd name="connsiteX11" fmla="*/ 0 w 155734"/>
              <a:gd name="connsiteY11" fmla="*/ 1634622 h 2054752"/>
              <a:gd name="connsiteX12" fmla="*/ 7061 w 155734"/>
              <a:gd name="connsiteY12" fmla="*/ 1443975 h 2054752"/>
              <a:gd name="connsiteX13" fmla="*/ 10591 w 155734"/>
              <a:gd name="connsiteY13" fmla="*/ 1422792 h 2054752"/>
              <a:gd name="connsiteX14" fmla="*/ 7061 w 155734"/>
              <a:gd name="connsiteY14" fmla="*/ 1320408 h 2054752"/>
              <a:gd name="connsiteX15" fmla="*/ 3530 w 155734"/>
              <a:gd name="connsiteY15" fmla="*/ 1278041 h 2054752"/>
              <a:gd name="connsiteX16" fmla="*/ 7061 w 155734"/>
              <a:gd name="connsiteY16" fmla="*/ 1020315 h 2054752"/>
              <a:gd name="connsiteX17" fmla="*/ 14122 w 155734"/>
              <a:gd name="connsiteY17" fmla="*/ 999132 h 2054752"/>
              <a:gd name="connsiteX18" fmla="*/ 24713 w 155734"/>
              <a:gd name="connsiteY18" fmla="*/ 977949 h 2054752"/>
              <a:gd name="connsiteX19" fmla="*/ 28244 w 155734"/>
              <a:gd name="connsiteY19" fmla="*/ 960296 h 2054752"/>
              <a:gd name="connsiteX20" fmla="*/ 31774 w 155734"/>
              <a:gd name="connsiteY20" fmla="*/ 932052 h 2054752"/>
              <a:gd name="connsiteX21" fmla="*/ 38835 w 155734"/>
              <a:gd name="connsiteY21" fmla="*/ 910869 h 2054752"/>
              <a:gd name="connsiteX22" fmla="*/ 42366 w 155734"/>
              <a:gd name="connsiteY22" fmla="*/ 801424 h 2054752"/>
              <a:gd name="connsiteX23" fmla="*/ 49427 w 155734"/>
              <a:gd name="connsiteY23" fmla="*/ 766119 h 2054752"/>
              <a:gd name="connsiteX24" fmla="*/ 56488 w 155734"/>
              <a:gd name="connsiteY24" fmla="*/ 734344 h 2054752"/>
              <a:gd name="connsiteX25" fmla="*/ 60018 w 155734"/>
              <a:gd name="connsiteY25" fmla="*/ 709631 h 2054752"/>
              <a:gd name="connsiteX26" fmla="*/ 63549 w 155734"/>
              <a:gd name="connsiteY26" fmla="*/ 699039 h 2054752"/>
              <a:gd name="connsiteX27" fmla="*/ 67079 w 155734"/>
              <a:gd name="connsiteY27" fmla="*/ 649612 h 2054752"/>
              <a:gd name="connsiteX28" fmla="*/ 74140 w 155734"/>
              <a:gd name="connsiteY28" fmla="*/ 561350 h 2054752"/>
              <a:gd name="connsiteX29" fmla="*/ 77671 w 155734"/>
              <a:gd name="connsiteY29" fmla="*/ 550758 h 2054752"/>
              <a:gd name="connsiteX30" fmla="*/ 81201 w 155734"/>
              <a:gd name="connsiteY30" fmla="*/ 536636 h 2054752"/>
              <a:gd name="connsiteX31" fmla="*/ 88262 w 155734"/>
              <a:gd name="connsiteY31" fmla="*/ 526045 h 2054752"/>
              <a:gd name="connsiteX32" fmla="*/ 95323 w 155734"/>
              <a:gd name="connsiteY32" fmla="*/ 504862 h 2054752"/>
              <a:gd name="connsiteX33" fmla="*/ 98854 w 155734"/>
              <a:gd name="connsiteY33" fmla="*/ 494270 h 2054752"/>
              <a:gd name="connsiteX34" fmla="*/ 102384 w 155734"/>
              <a:gd name="connsiteY34" fmla="*/ 483679 h 2054752"/>
              <a:gd name="connsiteX35" fmla="*/ 105915 w 155734"/>
              <a:gd name="connsiteY35" fmla="*/ 444843 h 2054752"/>
              <a:gd name="connsiteX36" fmla="*/ 109445 w 155734"/>
              <a:gd name="connsiteY36" fmla="*/ 423660 h 2054752"/>
              <a:gd name="connsiteX37" fmla="*/ 112976 w 155734"/>
              <a:gd name="connsiteY37" fmla="*/ 310684 h 2054752"/>
              <a:gd name="connsiteX38" fmla="*/ 116506 w 155734"/>
              <a:gd name="connsiteY38" fmla="*/ 300092 h 2054752"/>
              <a:gd name="connsiteX39" fmla="*/ 120037 w 155734"/>
              <a:gd name="connsiteY39" fmla="*/ 282440 h 2054752"/>
              <a:gd name="connsiteX40" fmla="*/ 127098 w 155734"/>
              <a:gd name="connsiteY40" fmla="*/ 261257 h 2054752"/>
              <a:gd name="connsiteX41" fmla="*/ 130628 w 155734"/>
              <a:gd name="connsiteY41" fmla="*/ 225952 h 2054752"/>
              <a:gd name="connsiteX42" fmla="*/ 134159 w 155734"/>
              <a:gd name="connsiteY42" fmla="*/ 183586 h 2054752"/>
              <a:gd name="connsiteX43" fmla="*/ 141220 w 155734"/>
              <a:gd name="connsiteY43" fmla="*/ 162403 h 2054752"/>
              <a:gd name="connsiteX44" fmla="*/ 144750 w 155734"/>
              <a:gd name="connsiteY44" fmla="*/ 137689 h 2054752"/>
              <a:gd name="connsiteX45" fmla="*/ 148281 w 155734"/>
              <a:gd name="connsiteY45" fmla="*/ 127098 h 2054752"/>
              <a:gd name="connsiteX46" fmla="*/ 155342 w 155734"/>
              <a:gd name="connsiteY46" fmla="*/ 84732 h 2054752"/>
              <a:gd name="connsiteX47" fmla="*/ 155342 w 155734"/>
              <a:gd name="connsiteY47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3530 w 155734"/>
              <a:gd name="connsiteY9" fmla="*/ 1666397 h 2054752"/>
              <a:gd name="connsiteX10" fmla="*/ 0 w 155734"/>
              <a:gd name="connsiteY10" fmla="*/ 1634622 h 2054752"/>
              <a:gd name="connsiteX11" fmla="*/ 7061 w 155734"/>
              <a:gd name="connsiteY11" fmla="*/ 1443975 h 2054752"/>
              <a:gd name="connsiteX12" fmla="*/ 10591 w 155734"/>
              <a:gd name="connsiteY12" fmla="*/ 1422792 h 2054752"/>
              <a:gd name="connsiteX13" fmla="*/ 7061 w 155734"/>
              <a:gd name="connsiteY13" fmla="*/ 1320408 h 2054752"/>
              <a:gd name="connsiteX14" fmla="*/ 3530 w 155734"/>
              <a:gd name="connsiteY14" fmla="*/ 1278041 h 2054752"/>
              <a:gd name="connsiteX15" fmla="*/ 7061 w 155734"/>
              <a:gd name="connsiteY15" fmla="*/ 1020315 h 2054752"/>
              <a:gd name="connsiteX16" fmla="*/ 14122 w 155734"/>
              <a:gd name="connsiteY16" fmla="*/ 999132 h 2054752"/>
              <a:gd name="connsiteX17" fmla="*/ 24713 w 155734"/>
              <a:gd name="connsiteY17" fmla="*/ 977949 h 2054752"/>
              <a:gd name="connsiteX18" fmla="*/ 28244 w 155734"/>
              <a:gd name="connsiteY18" fmla="*/ 960296 h 2054752"/>
              <a:gd name="connsiteX19" fmla="*/ 31774 w 155734"/>
              <a:gd name="connsiteY19" fmla="*/ 932052 h 2054752"/>
              <a:gd name="connsiteX20" fmla="*/ 38835 w 155734"/>
              <a:gd name="connsiteY20" fmla="*/ 910869 h 2054752"/>
              <a:gd name="connsiteX21" fmla="*/ 42366 w 155734"/>
              <a:gd name="connsiteY21" fmla="*/ 801424 h 2054752"/>
              <a:gd name="connsiteX22" fmla="*/ 49427 w 155734"/>
              <a:gd name="connsiteY22" fmla="*/ 766119 h 2054752"/>
              <a:gd name="connsiteX23" fmla="*/ 56488 w 155734"/>
              <a:gd name="connsiteY23" fmla="*/ 734344 h 2054752"/>
              <a:gd name="connsiteX24" fmla="*/ 60018 w 155734"/>
              <a:gd name="connsiteY24" fmla="*/ 709631 h 2054752"/>
              <a:gd name="connsiteX25" fmla="*/ 63549 w 155734"/>
              <a:gd name="connsiteY25" fmla="*/ 699039 h 2054752"/>
              <a:gd name="connsiteX26" fmla="*/ 67079 w 155734"/>
              <a:gd name="connsiteY26" fmla="*/ 649612 h 2054752"/>
              <a:gd name="connsiteX27" fmla="*/ 74140 w 155734"/>
              <a:gd name="connsiteY27" fmla="*/ 561350 h 2054752"/>
              <a:gd name="connsiteX28" fmla="*/ 77671 w 155734"/>
              <a:gd name="connsiteY28" fmla="*/ 550758 h 2054752"/>
              <a:gd name="connsiteX29" fmla="*/ 81201 w 155734"/>
              <a:gd name="connsiteY29" fmla="*/ 536636 h 2054752"/>
              <a:gd name="connsiteX30" fmla="*/ 88262 w 155734"/>
              <a:gd name="connsiteY30" fmla="*/ 526045 h 2054752"/>
              <a:gd name="connsiteX31" fmla="*/ 95323 w 155734"/>
              <a:gd name="connsiteY31" fmla="*/ 504862 h 2054752"/>
              <a:gd name="connsiteX32" fmla="*/ 98854 w 155734"/>
              <a:gd name="connsiteY32" fmla="*/ 494270 h 2054752"/>
              <a:gd name="connsiteX33" fmla="*/ 102384 w 155734"/>
              <a:gd name="connsiteY33" fmla="*/ 483679 h 2054752"/>
              <a:gd name="connsiteX34" fmla="*/ 105915 w 155734"/>
              <a:gd name="connsiteY34" fmla="*/ 444843 h 2054752"/>
              <a:gd name="connsiteX35" fmla="*/ 109445 w 155734"/>
              <a:gd name="connsiteY35" fmla="*/ 423660 h 2054752"/>
              <a:gd name="connsiteX36" fmla="*/ 112976 w 155734"/>
              <a:gd name="connsiteY36" fmla="*/ 310684 h 2054752"/>
              <a:gd name="connsiteX37" fmla="*/ 116506 w 155734"/>
              <a:gd name="connsiteY37" fmla="*/ 300092 h 2054752"/>
              <a:gd name="connsiteX38" fmla="*/ 120037 w 155734"/>
              <a:gd name="connsiteY38" fmla="*/ 282440 h 2054752"/>
              <a:gd name="connsiteX39" fmla="*/ 127098 w 155734"/>
              <a:gd name="connsiteY39" fmla="*/ 261257 h 2054752"/>
              <a:gd name="connsiteX40" fmla="*/ 130628 w 155734"/>
              <a:gd name="connsiteY40" fmla="*/ 225952 h 2054752"/>
              <a:gd name="connsiteX41" fmla="*/ 134159 w 155734"/>
              <a:gd name="connsiteY41" fmla="*/ 183586 h 2054752"/>
              <a:gd name="connsiteX42" fmla="*/ 141220 w 155734"/>
              <a:gd name="connsiteY42" fmla="*/ 162403 h 2054752"/>
              <a:gd name="connsiteX43" fmla="*/ 144750 w 155734"/>
              <a:gd name="connsiteY43" fmla="*/ 137689 h 2054752"/>
              <a:gd name="connsiteX44" fmla="*/ 148281 w 155734"/>
              <a:gd name="connsiteY44" fmla="*/ 127098 h 2054752"/>
              <a:gd name="connsiteX45" fmla="*/ 155342 w 155734"/>
              <a:gd name="connsiteY45" fmla="*/ 84732 h 2054752"/>
              <a:gd name="connsiteX46" fmla="*/ 155342 w 155734"/>
              <a:gd name="connsiteY46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0 w 155734"/>
              <a:gd name="connsiteY9" fmla="*/ 1634622 h 2054752"/>
              <a:gd name="connsiteX10" fmla="*/ 7061 w 155734"/>
              <a:gd name="connsiteY10" fmla="*/ 1443975 h 2054752"/>
              <a:gd name="connsiteX11" fmla="*/ 10591 w 155734"/>
              <a:gd name="connsiteY11" fmla="*/ 1422792 h 2054752"/>
              <a:gd name="connsiteX12" fmla="*/ 7061 w 155734"/>
              <a:gd name="connsiteY12" fmla="*/ 1320408 h 2054752"/>
              <a:gd name="connsiteX13" fmla="*/ 3530 w 155734"/>
              <a:gd name="connsiteY13" fmla="*/ 1278041 h 2054752"/>
              <a:gd name="connsiteX14" fmla="*/ 7061 w 155734"/>
              <a:gd name="connsiteY14" fmla="*/ 1020315 h 2054752"/>
              <a:gd name="connsiteX15" fmla="*/ 14122 w 155734"/>
              <a:gd name="connsiteY15" fmla="*/ 999132 h 2054752"/>
              <a:gd name="connsiteX16" fmla="*/ 24713 w 155734"/>
              <a:gd name="connsiteY16" fmla="*/ 977949 h 2054752"/>
              <a:gd name="connsiteX17" fmla="*/ 28244 w 155734"/>
              <a:gd name="connsiteY17" fmla="*/ 960296 h 2054752"/>
              <a:gd name="connsiteX18" fmla="*/ 31774 w 155734"/>
              <a:gd name="connsiteY18" fmla="*/ 932052 h 2054752"/>
              <a:gd name="connsiteX19" fmla="*/ 38835 w 155734"/>
              <a:gd name="connsiteY19" fmla="*/ 910869 h 2054752"/>
              <a:gd name="connsiteX20" fmla="*/ 42366 w 155734"/>
              <a:gd name="connsiteY20" fmla="*/ 801424 h 2054752"/>
              <a:gd name="connsiteX21" fmla="*/ 49427 w 155734"/>
              <a:gd name="connsiteY21" fmla="*/ 766119 h 2054752"/>
              <a:gd name="connsiteX22" fmla="*/ 56488 w 155734"/>
              <a:gd name="connsiteY22" fmla="*/ 734344 h 2054752"/>
              <a:gd name="connsiteX23" fmla="*/ 60018 w 155734"/>
              <a:gd name="connsiteY23" fmla="*/ 709631 h 2054752"/>
              <a:gd name="connsiteX24" fmla="*/ 63549 w 155734"/>
              <a:gd name="connsiteY24" fmla="*/ 699039 h 2054752"/>
              <a:gd name="connsiteX25" fmla="*/ 67079 w 155734"/>
              <a:gd name="connsiteY25" fmla="*/ 649612 h 2054752"/>
              <a:gd name="connsiteX26" fmla="*/ 74140 w 155734"/>
              <a:gd name="connsiteY26" fmla="*/ 561350 h 2054752"/>
              <a:gd name="connsiteX27" fmla="*/ 77671 w 155734"/>
              <a:gd name="connsiteY27" fmla="*/ 550758 h 2054752"/>
              <a:gd name="connsiteX28" fmla="*/ 81201 w 155734"/>
              <a:gd name="connsiteY28" fmla="*/ 536636 h 2054752"/>
              <a:gd name="connsiteX29" fmla="*/ 88262 w 155734"/>
              <a:gd name="connsiteY29" fmla="*/ 526045 h 2054752"/>
              <a:gd name="connsiteX30" fmla="*/ 95323 w 155734"/>
              <a:gd name="connsiteY30" fmla="*/ 504862 h 2054752"/>
              <a:gd name="connsiteX31" fmla="*/ 98854 w 155734"/>
              <a:gd name="connsiteY31" fmla="*/ 494270 h 2054752"/>
              <a:gd name="connsiteX32" fmla="*/ 102384 w 155734"/>
              <a:gd name="connsiteY32" fmla="*/ 483679 h 2054752"/>
              <a:gd name="connsiteX33" fmla="*/ 105915 w 155734"/>
              <a:gd name="connsiteY33" fmla="*/ 444843 h 2054752"/>
              <a:gd name="connsiteX34" fmla="*/ 109445 w 155734"/>
              <a:gd name="connsiteY34" fmla="*/ 423660 h 2054752"/>
              <a:gd name="connsiteX35" fmla="*/ 112976 w 155734"/>
              <a:gd name="connsiteY35" fmla="*/ 310684 h 2054752"/>
              <a:gd name="connsiteX36" fmla="*/ 116506 w 155734"/>
              <a:gd name="connsiteY36" fmla="*/ 300092 h 2054752"/>
              <a:gd name="connsiteX37" fmla="*/ 120037 w 155734"/>
              <a:gd name="connsiteY37" fmla="*/ 282440 h 2054752"/>
              <a:gd name="connsiteX38" fmla="*/ 127098 w 155734"/>
              <a:gd name="connsiteY38" fmla="*/ 261257 h 2054752"/>
              <a:gd name="connsiteX39" fmla="*/ 130628 w 155734"/>
              <a:gd name="connsiteY39" fmla="*/ 225952 h 2054752"/>
              <a:gd name="connsiteX40" fmla="*/ 134159 w 155734"/>
              <a:gd name="connsiteY40" fmla="*/ 183586 h 2054752"/>
              <a:gd name="connsiteX41" fmla="*/ 141220 w 155734"/>
              <a:gd name="connsiteY41" fmla="*/ 162403 h 2054752"/>
              <a:gd name="connsiteX42" fmla="*/ 144750 w 155734"/>
              <a:gd name="connsiteY42" fmla="*/ 137689 h 2054752"/>
              <a:gd name="connsiteX43" fmla="*/ 148281 w 155734"/>
              <a:gd name="connsiteY43" fmla="*/ 127098 h 2054752"/>
              <a:gd name="connsiteX44" fmla="*/ 155342 w 155734"/>
              <a:gd name="connsiteY44" fmla="*/ 84732 h 2054752"/>
              <a:gd name="connsiteX45" fmla="*/ 155342 w 155734"/>
              <a:gd name="connsiteY45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5305 w 155734"/>
              <a:gd name="connsiteY3" fmla="*/ 1885288 h 2054752"/>
              <a:gd name="connsiteX4" fmla="*/ 24713 w 155734"/>
              <a:gd name="connsiteY4" fmla="*/ 1832330 h 2054752"/>
              <a:gd name="connsiteX5" fmla="*/ 17652 w 155734"/>
              <a:gd name="connsiteY5" fmla="*/ 1807617 h 2054752"/>
              <a:gd name="connsiteX6" fmla="*/ 10591 w 155734"/>
              <a:gd name="connsiteY6" fmla="*/ 1740537 h 2054752"/>
              <a:gd name="connsiteX7" fmla="*/ 7061 w 155734"/>
              <a:gd name="connsiteY7" fmla="*/ 1691110 h 2054752"/>
              <a:gd name="connsiteX8" fmla="*/ 0 w 155734"/>
              <a:gd name="connsiteY8" fmla="*/ 1634622 h 2054752"/>
              <a:gd name="connsiteX9" fmla="*/ 7061 w 155734"/>
              <a:gd name="connsiteY9" fmla="*/ 1443975 h 2054752"/>
              <a:gd name="connsiteX10" fmla="*/ 10591 w 155734"/>
              <a:gd name="connsiteY10" fmla="*/ 1422792 h 2054752"/>
              <a:gd name="connsiteX11" fmla="*/ 7061 w 155734"/>
              <a:gd name="connsiteY11" fmla="*/ 1320408 h 2054752"/>
              <a:gd name="connsiteX12" fmla="*/ 3530 w 155734"/>
              <a:gd name="connsiteY12" fmla="*/ 1278041 h 2054752"/>
              <a:gd name="connsiteX13" fmla="*/ 7061 w 155734"/>
              <a:gd name="connsiteY13" fmla="*/ 1020315 h 2054752"/>
              <a:gd name="connsiteX14" fmla="*/ 14122 w 155734"/>
              <a:gd name="connsiteY14" fmla="*/ 999132 h 2054752"/>
              <a:gd name="connsiteX15" fmla="*/ 24713 w 155734"/>
              <a:gd name="connsiteY15" fmla="*/ 977949 h 2054752"/>
              <a:gd name="connsiteX16" fmla="*/ 28244 w 155734"/>
              <a:gd name="connsiteY16" fmla="*/ 960296 h 2054752"/>
              <a:gd name="connsiteX17" fmla="*/ 31774 w 155734"/>
              <a:gd name="connsiteY17" fmla="*/ 932052 h 2054752"/>
              <a:gd name="connsiteX18" fmla="*/ 38835 w 155734"/>
              <a:gd name="connsiteY18" fmla="*/ 910869 h 2054752"/>
              <a:gd name="connsiteX19" fmla="*/ 42366 w 155734"/>
              <a:gd name="connsiteY19" fmla="*/ 801424 h 2054752"/>
              <a:gd name="connsiteX20" fmla="*/ 49427 w 155734"/>
              <a:gd name="connsiteY20" fmla="*/ 766119 h 2054752"/>
              <a:gd name="connsiteX21" fmla="*/ 56488 w 155734"/>
              <a:gd name="connsiteY21" fmla="*/ 734344 h 2054752"/>
              <a:gd name="connsiteX22" fmla="*/ 60018 w 155734"/>
              <a:gd name="connsiteY22" fmla="*/ 709631 h 2054752"/>
              <a:gd name="connsiteX23" fmla="*/ 63549 w 155734"/>
              <a:gd name="connsiteY23" fmla="*/ 699039 h 2054752"/>
              <a:gd name="connsiteX24" fmla="*/ 67079 w 155734"/>
              <a:gd name="connsiteY24" fmla="*/ 649612 h 2054752"/>
              <a:gd name="connsiteX25" fmla="*/ 74140 w 155734"/>
              <a:gd name="connsiteY25" fmla="*/ 561350 h 2054752"/>
              <a:gd name="connsiteX26" fmla="*/ 77671 w 155734"/>
              <a:gd name="connsiteY26" fmla="*/ 550758 h 2054752"/>
              <a:gd name="connsiteX27" fmla="*/ 81201 w 155734"/>
              <a:gd name="connsiteY27" fmla="*/ 536636 h 2054752"/>
              <a:gd name="connsiteX28" fmla="*/ 88262 w 155734"/>
              <a:gd name="connsiteY28" fmla="*/ 526045 h 2054752"/>
              <a:gd name="connsiteX29" fmla="*/ 95323 w 155734"/>
              <a:gd name="connsiteY29" fmla="*/ 504862 h 2054752"/>
              <a:gd name="connsiteX30" fmla="*/ 98854 w 155734"/>
              <a:gd name="connsiteY30" fmla="*/ 494270 h 2054752"/>
              <a:gd name="connsiteX31" fmla="*/ 102384 w 155734"/>
              <a:gd name="connsiteY31" fmla="*/ 483679 h 2054752"/>
              <a:gd name="connsiteX32" fmla="*/ 105915 w 155734"/>
              <a:gd name="connsiteY32" fmla="*/ 444843 h 2054752"/>
              <a:gd name="connsiteX33" fmla="*/ 109445 w 155734"/>
              <a:gd name="connsiteY33" fmla="*/ 423660 h 2054752"/>
              <a:gd name="connsiteX34" fmla="*/ 112976 w 155734"/>
              <a:gd name="connsiteY34" fmla="*/ 310684 h 2054752"/>
              <a:gd name="connsiteX35" fmla="*/ 116506 w 155734"/>
              <a:gd name="connsiteY35" fmla="*/ 300092 h 2054752"/>
              <a:gd name="connsiteX36" fmla="*/ 120037 w 155734"/>
              <a:gd name="connsiteY36" fmla="*/ 282440 h 2054752"/>
              <a:gd name="connsiteX37" fmla="*/ 127098 w 155734"/>
              <a:gd name="connsiteY37" fmla="*/ 261257 h 2054752"/>
              <a:gd name="connsiteX38" fmla="*/ 130628 w 155734"/>
              <a:gd name="connsiteY38" fmla="*/ 225952 h 2054752"/>
              <a:gd name="connsiteX39" fmla="*/ 134159 w 155734"/>
              <a:gd name="connsiteY39" fmla="*/ 183586 h 2054752"/>
              <a:gd name="connsiteX40" fmla="*/ 141220 w 155734"/>
              <a:gd name="connsiteY40" fmla="*/ 162403 h 2054752"/>
              <a:gd name="connsiteX41" fmla="*/ 144750 w 155734"/>
              <a:gd name="connsiteY41" fmla="*/ 137689 h 2054752"/>
              <a:gd name="connsiteX42" fmla="*/ 148281 w 155734"/>
              <a:gd name="connsiteY42" fmla="*/ 127098 h 2054752"/>
              <a:gd name="connsiteX43" fmla="*/ 155342 w 155734"/>
              <a:gd name="connsiteY43" fmla="*/ 84732 h 2054752"/>
              <a:gd name="connsiteX44" fmla="*/ 155342 w 155734"/>
              <a:gd name="connsiteY44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32330 h 2054752"/>
              <a:gd name="connsiteX4" fmla="*/ 17652 w 155734"/>
              <a:gd name="connsiteY4" fmla="*/ 1807617 h 2054752"/>
              <a:gd name="connsiteX5" fmla="*/ 10591 w 155734"/>
              <a:gd name="connsiteY5" fmla="*/ 1740537 h 2054752"/>
              <a:gd name="connsiteX6" fmla="*/ 7061 w 155734"/>
              <a:gd name="connsiteY6" fmla="*/ 1691110 h 2054752"/>
              <a:gd name="connsiteX7" fmla="*/ 0 w 155734"/>
              <a:gd name="connsiteY7" fmla="*/ 1634622 h 2054752"/>
              <a:gd name="connsiteX8" fmla="*/ 7061 w 155734"/>
              <a:gd name="connsiteY8" fmla="*/ 1443975 h 2054752"/>
              <a:gd name="connsiteX9" fmla="*/ 10591 w 155734"/>
              <a:gd name="connsiteY9" fmla="*/ 1422792 h 2054752"/>
              <a:gd name="connsiteX10" fmla="*/ 7061 w 155734"/>
              <a:gd name="connsiteY10" fmla="*/ 1320408 h 2054752"/>
              <a:gd name="connsiteX11" fmla="*/ 3530 w 155734"/>
              <a:gd name="connsiteY11" fmla="*/ 1278041 h 2054752"/>
              <a:gd name="connsiteX12" fmla="*/ 7061 w 155734"/>
              <a:gd name="connsiteY12" fmla="*/ 1020315 h 2054752"/>
              <a:gd name="connsiteX13" fmla="*/ 14122 w 155734"/>
              <a:gd name="connsiteY13" fmla="*/ 999132 h 2054752"/>
              <a:gd name="connsiteX14" fmla="*/ 24713 w 155734"/>
              <a:gd name="connsiteY14" fmla="*/ 977949 h 2054752"/>
              <a:gd name="connsiteX15" fmla="*/ 28244 w 155734"/>
              <a:gd name="connsiteY15" fmla="*/ 960296 h 2054752"/>
              <a:gd name="connsiteX16" fmla="*/ 31774 w 155734"/>
              <a:gd name="connsiteY16" fmla="*/ 932052 h 2054752"/>
              <a:gd name="connsiteX17" fmla="*/ 38835 w 155734"/>
              <a:gd name="connsiteY17" fmla="*/ 910869 h 2054752"/>
              <a:gd name="connsiteX18" fmla="*/ 42366 w 155734"/>
              <a:gd name="connsiteY18" fmla="*/ 801424 h 2054752"/>
              <a:gd name="connsiteX19" fmla="*/ 49427 w 155734"/>
              <a:gd name="connsiteY19" fmla="*/ 766119 h 2054752"/>
              <a:gd name="connsiteX20" fmla="*/ 56488 w 155734"/>
              <a:gd name="connsiteY20" fmla="*/ 734344 h 2054752"/>
              <a:gd name="connsiteX21" fmla="*/ 60018 w 155734"/>
              <a:gd name="connsiteY21" fmla="*/ 709631 h 2054752"/>
              <a:gd name="connsiteX22" fmla="*/ 63549 w 155734"/>
              <a:gd name="connsiteY22" fmla="*/ 699039 h 2054752"/>
              <a:gd name="connsiteX23" fmla="*/ 67079 w 155734"/>
              <a:gd name="connsiteY23" fmla="*/ 649612 h 2054752"/>
              <a:gd name="connsiteX24" fmla="*/ 74140 w 155734"/>
              <a:gd name="connsiteY24" fmla="*/ 561350 h 2054752"/>
              <a:gd name="connsiteX25" fmla="*/ 77671 w 155734"/>
              <a:gd name="connsiteY25" fmla="*/ 550758 h 2054752"/>
              <a:gd name="connsiteX26" fmla="*/ 81201 w 155734"/>
              <a:gd name="connsiteY26" fmla="*/ 536636 h 2054752"/>
              <a:gd name="connsiteX27" fmla="*/ 88262 w 155734"/>
              <a:gd name="connsiteY27" fmla="*/ 526045 h 2054752"/>
              <a:gd name="connsiteX28" fmla="*/ 95323 w 155734"/>
              <a:gd name="connsiteY28" fmla="*/ 504862 h 2054752"/>
              <a:gd name="connsiteX29" fmla="*/ 98854 w 155734"/>
              <a:gd name="connsiteY29" fmla="*/ 494270 h 2054752"/>
              <a:gd name="connsiteX30" fmla="*/ 102384 w 155734"/>
              <a:gd name="connsiteY30" fmla="*/ 483679 h 2054752"/>
              <a:gd name="connsiteX31" fmla="*/ 105915 w 155734"/>
              <a:gd name="connsiteY31" fmla="*/ 444843 h 2054752"/>
              <a:gd name="connsiteX32" fmla="*/ 109445 w 155734"/>
              <a:gd name="connsiteY32" fmla="*/ 423660 h 2054752"/>
              <a:gd name="connsiteX33" fmla="*/ 112976 w 155734"/>
              <a:gd name="connsiteY33" fmla="*/ 310684 h 2054752"/>
              <a:gd name="connsiteX34" fmla="*/ 116506 w 155734"/>
              <a:gd name="connsiteY34" fmla="*/ 300092 h 2054752"/>
              <a:gd name="connsiteX35" fmla="*/ 120037 w 155734"/>
              <a:gd name="connsiteY35" fmla="*/ 282440 h 2054752"/>
              <a:gd name="connsiteX36" fmla="*/ 127098 w 155734"/>
              <a:gd name="connsiteY36" fmla="*/ 261257 h 2054752"/>
              <a:gd name="connsiteX37" fmla="*/ 130628 w 155734"/>
              <a:gd name="connsiteY37" fmla="*/ 225952 h 2054752"/>
              <a:gd name="connsiteX38" fmla="*/ 134159 w 155734"/>
              <a:gd name="connsiteY38" fmla="*/ 183586 h 2054752"/>
              <a:gd name="connsiteX39" fmla="*/ 141220 w 155734"/>
              <a:gd name="connsiteY39" fmla="*/ 162403 h 2054752"/>
              <a:gd name="connsiteX40" fmla="*/ 144750 w 155734"/>
              <a:gd name="connsiteY40" fmla="*/ 137689 h 2054752"/>
              <a:gd name="connsiteX41" fmla="*/ 148281 w 155734"/>
              <a:gd name="connsiteY41" fmla="*/ 127098 h 2054752"/>
              <a:gd name="connsiteX42" fmla="*/ 155342 w 155734"/>
              <a:gd name="connsiteY42" fmla="*/ 84732 h 2054752"/>
              <a:gd name="connsiteX43" fmla="*/ 155342 w 155734"/>
              <a:gd name="connsiteY43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17652 w 155734"/>
              <a:gd name="connsiteY3" fmla="*/ 1807617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0 w 155734"/>
              <a:gd name="connsiteY5" fmla="*/ 1634622 h 2054752"/>
              <a:gd name="connsiteX6" fmla="*/ 7061 w 155734"/>
              <a:gd name="connsiteY6" fmla="*/ 1443975 h 2054752"/>
              <a:gd name="connsiteX7" fmla="*/ 10591 w 155734"/>
              <a:gd name="connsiteY7" fmla="*/ 1422792 h 2054752"/>
              <a:gd name="connsiteX8" fmla="*/ 7061 w 155734"/>
              <a:gd name="connsiteY8" fmla="*/ 1320408 h 2054752"/>
              <a:gd name="connsiteX9" fmla="*/ 3530 w 155734"/>
              <a:gd name="connsiteY9" fmla="*/ 1278041 h 2054752"/>
              <a:gd name="connsiteX10" fmla="*/ 7061 w 155734"/>
              <a:gd name="connsiteY10" fmla="*/ 1020315 h 2054752"/>
              <a:gd name="connsiteX11" fmla="*/ 14122 w 155734"/>
              <a:gd name="connsiteY11" fmla="*/ 999132 h 2054752"/>
              <a:gd name="connsiteX12" fmla="*/ 24713 w 155734"/>
              <a:gd name="connsiteY12" fmla="*/ 977949 h 2054752"/>
              <a:gd name="connsiteX13" fmla="*/ 28244 w 155734"/>
              <a:gd name="connsiteY13" fmla="*/ 960296 h 2054752"/>
              <a:gd name="connsiteX14" fmla="*/ 31774 w 155734"/>
              <a:gd name="connsiteY14" fmla="*/ 932052 h 2054752"/>
              <a:gd name="connsiteX15" fmla="*/ 38835 w 155734"/>
              <a:gd name="connsiteY15" fmla="*/ 910869 h 2054752"/>
              <a:gd name="connsiteX16" fmla="*/ 42366 w 155734"/>
              <a:gd name="connsiteY16" fmla="*/ 801424 h 2054752"/>
              <a:gd name="connsiteX17" fmla="*/ 49427 w 155734"/>
              <a:gd name="connsiteY17" fmla="*/ 766119 h 2054752"/>
              <a:gd name="connsiteX18" fmla="*/ 56488 w 155734"/>
              <a:gd name="connsiteY18" fmla="*/ 734344 h 2054752"/>
              <a:gd name="connsiteX19" fmla="*/ 60018 w 155734"/>
              <a:gd name="connsiteY19" fmla="*/ 709631 h 2054752"/>
              <a:gd name="connsiteX20" fmla="*/ 63549 w 155734"/>
              <a:gd name="connsiteY20" fmla="*/ 699039 h 2054752"/>
              <a:gd name="connsiteX21" fmla="*/ 67079 w 155734"/>
              <a:gd name="connsiteY21" fmla="*/ 649612 h 2054752"/>
              <a:gd name="connsiteX22" fmla="*/ 74140 w 155734"/>
              <a:gd name="connsiteY22" fmla="*/ 561350 h 2054752"/>
              <a:gd name="connsiteX23" fmla="*/ 77671 w 155734"/>
              <a:gd name="connsiteY23" fmla="*/ 550758 h 2054752"/>
              <a:gd name="connsiteX24" fmla="*/ 81201 w 155734"/>
              <a:gd name="connsiteY24" fmla="*/ 536636 h 2054752"/>
              <a:gd name="connsiteX25" fmla="*/ 88262 w 155734"/>
              <a:gd name="connsiteY25" fmla="*/ 526045 h 2054752"/>
              <a:gd name="connsiteX26" fmla="*/ 95323 w 155734"/>
              <a:gd name="connsiteY26" fmla="*/ 504862 h 2054752"/>
              <a:gd name="connsiteX27" fmla="*/ 98854 w 155734"/>
              <a:gd name="connsiteY27" fmla="*/ 494270 h 2054752"/>
              <a:gd name="connsiteX28" fmla="*/ 102384 w 155734"/>
              <a:gd name="connsiteY28" fmla="*/ 483679 h 2054752"/>
              <a:gd name="connsiteX29" fmla="*/ 105915 w 155734"/>
              <a:gd name="connsiteY29" fmla="*/ 444843 h 2054752"/>
              <a:gd name="connsiteX30" fmla="*/ 109445 w 155734"/>
              <a:gd name="connsiteY30" fmla="*/ 423660 h 2054752"/>
              <a:gd name="connsiteX31" fmla="*/ 112976 w 155734"/>
              <a:gd name="connsiteY31" fmla="*/ 310684 h 2054752"/>
              <a:gd name="connsiteX32" fmla="*/ 116506 w 155734"/>
              <a:gd name="connsiteY32" fmla="*/ 300092 h 2054752"/>
              <a:gd name="connsiteX33" fmla="*/ 120037 w 155734"/>
              <a:gd name="connsiteY33" fmla="*/ 282440 h 2054752"/>
              <a:gd name="connsiteX34" fmla="*/ 127098 w 155734"/>
              <a:gd name="connsiteY34" fmla="*/ 261257 h 2054752"/>
              <a:gd name="connsiteX35" fmla="*/ 130628 w 155734"/>
              <a:gd name="connsiteY35" fmla="*/ 225952 h 2054752"/>
              <a:gd name="connsiteX36" fmla="*/ 134159 w 155734"/>
              <a:gd name="connsiteY36" fmla="*/ 183586 h 2054752"/>
              <a:gd name="connsiteX37" fmla="*/ 141220 w 155734"/>
              <a:gd name="connsiteY37" fmla="*/ 162403 h 2054752"/>
              <a:gd name="connsiteX38" fmla="*/ 144750 w 155734"/>
              <a:gd name="connsiteY38" fmla="*/ 137689 h 2054752"/>
              <a:gd name="connsiteX39" fmla="*/ 148281 w 155734"/>
              <a:gd name="connsiteY39" fmla="*/ 127098 h 2054752"/>
              <a:gd name="connsiteX40" fmla="*/ 155342 w 155734"/>
              <a:gd name="connsiteY40" fmla="*/ 84732 h 2054752"/>
              <a:gd name="connsiteX41" fmla="*/ 155342 w 15573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1183 w 152204"/>
              <a:gd name="connsiteY12" fmla="*/ 977949 h 2054752"/>
              <a:gd name="connsiteX13" fmla="*/ 24714 w 152204"/>
              <a:gd name="connsiteY13" fmla="*/ 960296 h 2054752"/>
              <a:gd name="connsiteX14" fmla="*/ 28244 w 152204"/>
              <a:gd name="connsiteY14" fmla="*/ 932052 h 2054752"/>
              <a:gd name="connsiteX15" fmla="*/ 35305 w 152204"/>
              <a:gd name="connsiteY15" fmla="*/ 910869 h 2054752"/>
              <a:gd name="connsiteX16" fmla="*/ 38836 w 152204"/>
              <a:gd name="connsiteY16" fmla="*/ 801424 h 2054752"/>
              <a:gd name="connsiteX17" fmla="*/ 45897 w 152204"/>
              <a:gd name="connsiteY17" fmla="*/ 766119 h 2054752"/>
              <a:gd name="connsiteX18" fmla="*/ 52958 w 152204"/>
              <a:gd name="connsiteY18" fmla="*/ 734344 h 2054752"/>
              <a:gd name="connsiteX19" fmla="*/ 56488 w 152204"/>
              <a:gd name="connsiteY19" fmla="*/ 709631 h 2054752"/>
              <a:gd name="connsiteX20" fmla="*/ 60019 w 152204"/>
              <a:gd name="connsiteY20" fmla="*/ 699039 h 2054752"/>
              <a:gd name="connsiteX21" fmla="*/ 63549 w 152204"/>
              <a:gd name="connsiteY21" fmla="*/ 649612 h 2054752"/>
              <a:gd name="connsiteX22" fmla="*/ 70610 w 152204"/>
              <a:gd name="connsiteY22" fmla="*/ 561350 h 2054752"/>
              <a:gd name="connsiteX23" fmla="*/ 74141 w 152204"/>
              <a:gd name="connsiteY23" fmla="*/ 550758 h 2054752"/>
              <a:gd name="connsiteX24" fmla="*/ 77671 w 152204"/>
              <a:gd name="connsiteY24" fmla="*/ 536636 h 2054752"/>
              <a:gd name="connsiteX25" fmla="*/ 84732 w 152204"/>
              <a:gd name="connsiteY25" fmla="*/ 526045 h 2054752"/>
              <a:gd name="connsiteX26" fmla="*/ 91793 w 152204"/>
              <a:gd name="connsiteY26" fmla="*/ 504862 h 2054752"/>
              <a:gd name="connsiteX27" fmla="*/ 95324 w 152204"/>
              <a:gd name="connsiteY27" fmla="*/ 494270 h 2054752"/>
              <a:gd name="connsiteX28" fmla="*/ 98854 w 152204"/>
              <a:gd name="connsiteY28" fmla="*/ 483679 h 2054752"/>
              <a:gd name="connsiteX29" fmla="*/ 102385 w 152204"/>
              <a:gd name="connsiteY29" fmla="*/ 444843 h 2054752"/>
              <a:gd name="connsiteX30" fmla="*/ 105915 w 152204"/>
              <a:gd name="connsiteY30" fmla="*/ 423660 h 2054752"/>
              <a:gd name="connsiteX31" fmla="*/ 109446 w 152204"/>
              <a:gd name="connsiteY31" fmla="*/ 310684 h 2054752"/>
              <a:gd name="connsiteX32" fmla="*/ 112976 w 152204"/>
              <a:gd name="connsiteY32" fmla="*/ 300092 h 2054752"/>
              <a:gd name="connsiteX33" fmla="*/ 116507 w 152204"/>
              <a:gd name="connsiteY33" fmla="*/ 282440 h 2054752"/>
              <a:gd name="connsiteX34" fmla="*/ 123568 w 152204"/>
              <a:gd name="connsiteY34" fmla="*/ 261257 h 2054752"/>
              <a:gd name="connsiteX35" fmla="*/ 127098 w 152204"/>
              <a:gd name="connsiteY35" fmla="*/ 225952 h 2054752"/>
              <a:gd name="connsiteX36" fmla="*/ 130629 w 152204"/>
              <a:gd name="connsiteY36" fmla="*/ 183586 h 2054752"/>
              <a:gd name="connsiteX37" fmla="*/ 137690 w 152204"/>
              <a:gd name="connsiteY37" fmla="*/ 162403 h 2054752"/>
              <a:gd name="connsiteX38" fmla="*/ 141220 w 152204"/>
              <a:gd name="connsiteY38" fmla="*/ 137689 h 2054752"/>
              <a:gd name="connsiteX39" fmla="*/ 144751 w 152204"/>
              <a:gd name="connsiteY39" fmla="*/ 127098 h 2054752"/>
              <a:gd name="connsiteX40" fmla="*/ 151812 w 152204"/>
              <a:gd name="connsiteY40" fmla="*/ 84732 h 2054752"/>
              <a:gd name="connsiteX41" fmla="*/ 151812 w 15220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4714 w 152204"/>
              <a:gd name="connsiteY12" fmla="*/ 960296 h 2054752"/>
              <a:gd name="connsiteX13" fmla="*/ 28244 w 152204"/>
              <a:gd name="connsiteY13" fmla="*/ 932052 h 2054752"/>
              <a:gd name="connsiteX14" fmla="*/ 35305 w 152204"/>
              <a:gd name="connsiteY14" fmla="*/ 910869 h 2054752"/>
              <a:gd name="connsiteX15" fmla="*/ 38836 w 152204"/>
              <a:gd name="connsiteY15" fmla="*/ 801424 h 2054752"/>
              <a:gd name="connsiteX16" fmla="*/ 45897 w 152204"/>
              <a:gd name="connsiteY16" fmla="*/ 766119 h 2054752"/>
              <a:gd name="connsiteX17" fmla="*/ 52958 w 152204"/>
              <a:gd name="connsiteY17" fmla="*/ 734344 h 2054752"/>
              <a:gd name="connsiteX18" fmla="*/ 56488 w 152204"/>
              <a:gd name="connsiteY18" fmla="*/ 709631 h 2054752"/>
              <a:gd name="connsiteX19" fmla="*/ 60019 w 152204"/>
              <a:gd name="connsiteY19" fmla="*/ 699039 h 2054752"/>
              <a:gd name="connsiteX20" fmla="*/ 63549 w 152204"/>
              <a:gd name="connsiteY20" fmla="*/ 649612 h 2054752"/>
              <a:gd name="connsiteX21" fmla="*/ 70610 w 152204"/>
              <a:gd name="connsiteY21" fmla="*/ 561350 h 2054752"/>
              <a:gd name="connsiteX22" fmla="*/ 74141 w 152204"/>
              <a:gd name="connsiteY22" fmla="*/ 550758 h 2054752"/>
              <a:gd name="connsiteX23" fmla="*/ 77671 w 152204"/>
              <a:gd name="connsiteY23" fmla="*/ 536636 h 2054752"/>
              <a:gd name="connsiteX24" fmla="*/ 84732 w 152204"/>
              <a:gd name="connsiteY24" fmla="*/ 526045 h 2054752"/>
              <a:gd name="connsiteX25" fmla="*/ 91793 w 152204"/>
              <a:gd name="connsiteY25" fmla="*/ 504862 h 2054752"/>
              <a:gd name="connsiteX26" fmla="*/ 95324 w 152204"/>
              <a:gd name="connsiteY26" fmla="*/ 494270 h 2054752"/>
              <a:gd name="connsiteX27" fmla="*/ 98854 w 152204"/>
              <a:gd name="connsiteY27" fmla="*/ 483679 h 2054752"/>
              <a:gd name="connsiteX28" fmla="*/ 102385 w 152204"/>
              <a:gd name="connsiteY28" fmla="*/ 444843 h 2054752"/>
              <a:gd name="connsiteX29" fmla="*/ 105915 w 152204"/>
              <a:gd name="connsiteY29" fmla="*/ 423660 h 2054752"/>
              <a:gd name="connsiteX30" fmla="*/ 109446 w 152204"/>
              <a:gd name="connsiteY30" fmla="*/ 310684 h 2054752"/>
              <a:gd name="connsiteX31" fmla="*/ 112976 w 152204"/>
              <a:gd name="connsiteY31" fmla="*/ 300092 h 2054752"/>
              <a:gd name="connsiteX32" fmla="*/ 116507 w 152204"/>
              <a:gd name="connsiteY32" fmla="*/ 282440 h 2054752"/>
              <a:gd name="connsiteX33" fmla="*/ 123568 w 152204"/>
              <a:gd name="connsiteY33" fmla="*/ 261257 h 2054752"/>
              <a:gd name="connsiteX34" fmla="*/ 127098 w 152204"/>
              <a:gd name="connsiteY34" fmla="*/ 225952 h 2054752"/>
              <a:gd name="connsiteX35" fmla="*/ 130629 w 152204"/>
              <a:gd name="connsiteY35" fmla="*/ 183586 h 2054752"/>
              <a:gd name="connsiteX36" fmla="*/ 137690 w 152204"/>
              <a:gd name="connsiteY36" fmla="*/ 162403 h 2054752"/>
              <a:gd name="connsiteX37" fmla="*/ 141220 w 152204"/>
              <a:gd name="connsiteY37" fmla="*/ 137689 h 2054752"/>
              <a:gd name="connsiteX38" fmla="*/ 144751 w 152204"/>
              <a:gd name="connsiteY38" fmla="*/ 127098 h 2054752"/>
              <a:gd name="connsiteX39" fmla="*/ 151812 w 152204"/>
              <a:gd name="connsiteY39" fmla="*/ 84732 h 2054752"/>
              <a:gd name="connsiteX40" fmla="*/ 151812 w 152204"/>
              <a:gd name="connsiteY40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8244 w 152204"/>
              <a:gd name="connsiteY12" fmla="*/ 932052 h 2054752"/>
              <a:gd name="connsiteX13" fmla="*/ 35305 w 152204"/>
              <a:gd name="connsiteY13" fmla="*/ 910869 h 2054752"/>
              <a:gd name="connsiteX14" fmla="*/ 38836 w 152204"/>
              <a:gd name="connsiteY14" fmla="*/ 801424 h 2054752"/>
              <a:gd name="connsiteX15" fmla="*/ 45897 w 152204"/>
              <a:gd name="connsiteY15" fmla="*/ 766119 h 2054752"/>
              <a:gd name="connsiteX16" fmla="*/ 52958 w 152204"/>
              <a:gd name="connsiteY16" fmla="*/ 734344 h 2054752"/>
              <a:gd name="connsiteX17" fmla="*/ 56488 w 152204"/>
              <a:gd name="connsiteY17" fmla="*/ 709631 h 2054752"/>
              <a:gd name="connsiteX18" fmla="*/ 60019 w 152204"/>
              <a:gd name="connsiteY18" fmla="*/ 699039 h 2054752"/>
              <a:gd name="connsiteX19" fmla="*/ 63549 w 152204"/>
              <a:gd name="connsiteY19" fmla="*/ 649612 h 2054752"/>
              <a:gd name="connsiteX20" fmla="*/ 70610 w 152204"/>
              <a:gd name="connsiteY20" fmla="*/ 561350 h 2054752"/>
              <a:gd name="connsiteX21" fmla="*/ 74141 w 152204"/>
              <a:gd name="connsiteY21" fmla="*/ 550758 h 2054752"/>
              <a:gd name="connsiteX22" fmla="*/ 77671 w 152204"/>
              <a:gd name="connsiteY22" fmla="*/ 536636 h 2054752"/>
              <a:gd name="connsiteX23" fmla="*/ 84732 w 152204"/>
              <a:gd name="connsiteY23" fmla="*/ 526045 h 2054752"/>
              <a:gd name="connsiteX24" fmla="*/ 91793 w 152204"/>
              <a:gd name="connsiteY24" fmla="*/ 504862 h 2054752"/>
              <a:gd name="connsiteX25" fmla="*/ 95324 w 152204"/>
              <a:gd name="connsiteY25" fmla="*/ 494270 h 2054752"/>
              <a:gd name="connsiteX26" fmla="*/ 98854 w 152204"/>
              <a:gd name="connsiteY26" fmla="*/ 483679 h 2054752"/>
              <a:gd name="connsiteX27" fmla="*/ 102385 w 152204"/>
              <a:gd name="connsiteY27" fmla="*/ 444843 h 2054752"/>
              <a:gd name="connsiteX28" fmla="*/ 105915 w 152204"/>
              <a:gd name="connsiteY28" fmla="*/ 423660 h 2054752"/>
              <a:gd name="connsiteX29" fmla="*/ 109446 w 152204"/>
              <a:gd name="connsiteY29" fmla="*/ 310684 h 2054752"/>
              <a:gd name="connsiteX30" fmla="*/ 112976 w 152204"/>
              <a:gd name="connsiteY30" fmla="*/ 300092 h 2054752"/>
              <a:gd name="connsiteX31" fmla="*/ 116507 w 152204"/>
              <a:gd name="connsiteY31" fmla="*/ 282440 h 2054752"/>
              <a:gd name="connsiteX32" fmla="*/ 123568 w 152204"/>
              <a:gd name="connsiteY32" fmla="*/ 261257 h 2054752"/>
              <a:gd name="connsiteX33" fmla="*/ 127098 w 152204"/>
              <a:gd name="connsiteY33" fmla="*/ 225952 h 2054752"/>
              <a:gd name="connsiteX34" fmla="*/ 130629 w 152204"/>
              <a:gd name="connsiteY34" fmla="*/ 183586 h 2054752"/>
              <a:gd name="connsiteX35" fmla="*/ 137690 w 152204"/>
              <a:gd name="connsiteY35" fmla="*/ 162403 h 2054752"/>
              <a:gd name="connsiteX36" fmla="*/ 141220 w 152204"/>
              <a:gd name="connsiteY36" fmla="*/ 137689 h 2054752"/>
              <a:gd name="connsiteX37" fmla="*/ 144751 w 152204"/>
              <a:gd name="connsiteY37" fmla="*/ 127098 h 2054752"/>
              <a:gd name="connsiteX38" fmla="*/ 151812 w 152204"/>
              <a:gd name="connsiteY38" fmla="*/ 84732 h 2054752"/>
              <a:gd name="connsiteX39" fmla="*/ 151812 w 152204"/>
              <a:gd name="connsiteY39" fmla="*/ 0 h 2054752"/>
              <a:gd name="connsiteX0" fmla="*/ 49641 w 152418"/>
              <a:gd name="connsiteY0" fmla="*/ 2054752 h 2054752"/>
              <a:gd name="connsiteX1" fmla="*/ 46111 w 152418"/>
              <a:gd name="connsiteY1" fmla="*/ 1980611 h 2054752"/>
              <a:gd name="connsiteX2" fmla="*/ 31989 w 152418"/>
              <a:gd name="connsiteY2" fmla="*/ 1885288 h 2054752"/>
              <a:gd name="connsiteX3" fmla="*/ 21397 w 152418"/>
              <a:gd name="connsiteY3" fmla="*/ 1804086 h 2054752"/>
              <a:gd name="connsiteX4" fmla="*/ 14336 w 152418"/>
              <a:gd name="connsiteY4" fmla="*/ 1737006 h 2054752"/>
              <a:gd name="connsiteX5" fmla="*/ 7275 w 152418"/>
              <a:gd name="connsiteY5" fmla="*/ 1616970 h 2054752"/>
              <a:gd name="connsiteX6" fmla="*/ 3745 w 152418"/>
              <a:gd name="connsiteY6" fmla="*/ 1443975 h 2054752"/>
              <a:gd name="connsiteX7" fmla="*/ 7275 w 152418"/>
              <a:gd name="connsiteY7" fmla="*/ 1422792 h 2054752"/>
              <a:gd name="connsiteX8" fmla="*/ 3745 w 152418"/>
              <a:gd name="connsiteY8" fmla="*/ 1320408 h 2054752"/>
              <a:gd name="connsiteX9" fmla="*/ 214 w 152418"/>
              <a:gd name="connsiteY9" fmla="*/ 1278041 h 2054752"/>
              <a:gd name="connsiteX10" fmla="*/ 10806 w 152418"/>
              <a:gd name="connsiteY10" fmla="*/ 999132 h 2054752"/>
              <a:gd name="connsiteX11" fmla="*/ 28458 w 152418"/>
              <a:gd name="connsiteY11" fmla="*/ 932052 h 2054752"/>
              <a:gd name="connsiteX12" fmla="*/ 35519 w 152418"/>
              <a:gd name="connsiteY12" fmla="*/ 910869 h 2054752"/>
              <a:gd name="connsiteX13" fmla="*/ 39050 w 152418"/>
              <a:gd name="connsiteY13" fmla="*/ 801424 h 2054752"/>
              <a:gd name="connsiteX14" fmla="*/ 46111 w 152418"/>
              <a:gd name="connsiteY14" fmla="*/ 766119 h 2054752"/>
              <a:gd name="connsiteX15" fmla="*/ 53172 w 152418"/>
              <a:gd name="connsiteY15" fmla="*/ 734344 h 2054752"/>
              <a:gd name="connsiteX16" fmla="*/ 56702 w 152418"/>
              <a:gd name="connsiteY16" fmla="*/ 709631 h 2054752"/>
              <a:gd name="connsiteX17" fmla="*/ 60233 w 152418"/>
              <a:gd name="connsiteY17" fmla="*/ 699039 h 2054752"/>
              <a:gd name="connsiteX18" fmla="*/ 63763 w 152418"/>
              <a:gd name="connsiteY18" fmla="*/ 649612 h 2054752"/>
              <a:gd name="connsiteX19" fmla="*/ 70824 w 152418"/>
              <a:gd name="connsiteY19" fmla="*/ 561350 h 2054752"/>
              <a:gd name="connsiteX20" fmla="*/ 74355 w 152418"/>
              <a:gd name="connsiteY20" fmla="*/ 550758 h 2054752"/>
              <a:gd name="connsiteX21" fmla="*/ 77885 w 152418"/>
              <a:gd name="connsiteY21" fmla="*/ 536636 h 2054752"/>
              <a:gd name="connsiteX22" fmla="*/ 84946 w 152418"/>
              <a:gd name="connsiteY22" fmla="*/ 526045 h 2054752"/>
              <a:gd name="connsiteX23" fmla="*/ 92007 w 152418"/>
              <a:gd name="connsiteY23" fmla="*/ 504862 h 2054752"/>
              <a:gd name="connsiteX24" fmla="*/ 95538 w 152418"/>
              <a:gd name="connsiteY24" fmla="*/ 494270 h 2054752"/>
              <a:gd name="connsiteX25" fmla="*/ 99068 w 152418"/>
              <a:gd name="connsiteY25" fmla="*/ 483679 h 2054752"/>
              <a:gd name="connsiteX26" fmla="*/ 102599 w 152418"/>
              <a:gd name="connsiteY26" fmla="*/ 444843 h 2054752"/>
              <a:gd name="connsiteX27" fmla="*/ 106129 w 152418"/>
              <a:gd name="connsiteY27" fmla="*/ 423660 h 2054752"/>
              <a:gd name="connsiteX28" fmla="*/ 109660 w 152418"/>
              <a:gd name="connsiteY28" fmla="*/ 310684 h 2054752"/>
              <a:gd name="connsiteX29" fmla="*/ 113190 w 152418"/>
              <a:gd name="connsiteY29" fmla="*/ 300092 h 2054752"/>
              <a:gd name="connsiteX30" fmla="*/ 116721 w 152418"/>
              <a:gd name="connsiteY30" fmla="*/ 282440 h 2054752"/>
              <a:gd name="connsiteX31" fmla="*/ 123782 w 152418"/>
              <a:gd name="connsiteY31" fmla="*/ 261257 h 2054752"/>
              <a:gd name="connsiteX32" fmla="*/ 127312 w 152418"/>
              <a:gd name="connsiteY32" fmla="*/ 225952 h 2054752"/>
              <a:gd name="connsiteX33" fmla="*/ 130843 w 152418"/>
              <a:gd name="connsiteY33" fmla="*/ 183586 h 2054752"/>
              <a:gd name="connsiteX34" fmla="*/ 137904 w 152418"/>
              <a:gd name="connsiteY34" fmla="*/ 162403 h 2054752"/>
              <a:gd name="connsiteX35" fmla="*/ 141434 w 152418"/>
              <a:gd name="connsiteY35" fmla="*/ 137689 h 2054752"/>
              <a:gd name="connsiteX36" fmla="*/ 144965 w 152418"/>
              <a:gd name="connsiteY36" fmla="*/ 127098 h 2054752"/>
              <a:gd name="connsiteX37" fmla="*/ 152026 w 152418"/>
              <a:gd name="connsiteY37" fmla="*/ 84732 h 2054752"/>
              <a:gd name="connsiteX38" fmla="*/ 152026 w 152418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39443 w 152811"/>
              <a:gd name="connsiteY13" fmla="*/ 801424 h 2054752"/>
              <a:gd name="connsiteX14" fmla="*/ 46504 w 152811"/>
              <a:gd name="connsiteY14" fmla="*/ 766119 h 2054752"/>
              <a:gd name="connsiteX15" fmla="*/ 53565 w 152811"/>
              <a:gd name="connsiteY15" fmla="*/ 734344 h 2054752"/>
              <a:gd name="connsiteX16" fmla="*/ 57095 w 152811"/>
              <a:gd name="connsiteY16" fmla="*/ 709631 h 2054752"/>
              <a:gd name="connsiteX17" fmla="*/ 60626 w 152811"/>
              <a:gd name="connsiteY17" fmla="*/ 699039 h 2054752"/>
              <a:gd name="connsiteX18" fmla="*/ 64156 w 152811"/>
              <a:gd name="connsiteY18" fmla="*/ 649612 h 2054752"/>
              <a:gd name="connsiteX19" fmla="*/ 71217 w 152811"/>
              <a:gd name="connsiteY19" fmla="*/ 561350 h 2054752"/>
              <a:gd name="connsiteX20" fmla="*/ 74748 w 152811"/>
              <a:gd name="connsiteY20" fmla="*/ 550758 h 2054752"/>
              <a:gd name="connsiteX21" fmla="*/ 78278 w 152811"/>
              <a:gd name="connsiteY21" fmla="*/ 536636 h 2054752"/>
              <a:gd name="connsiteX22" fmla="*/ 85339 w 152811"/>
              <a:gd name="connsiteY22" fmla="*/ 526045 h 2054752"/>
              <a:gd name="connsiteX23" fmla="*/ 92400 w 152811"/>
              <a:gd name="connsiteY23" fmla="*/ 504862 h 2054752"/>
              <a:gd name="connsiteX24" fmla="*/ 95931 w 152811"/>
              <a:gd name="connsiteY24" fmla="*/ 494270 h 2054752"/>
              <a:gd name="connsiteX25" fmla="*/ 99461 w 152811"/>
              <a:gd name="connsiteY25" fmla="*/ 483679 h 2054752"/>
              <a:gd name="connsiteX26" fmla="*/ 102992 w 152811"/>
              <a:gd name="connsiteY26" fmla="*/ 444843 h 2054752"/>
              <a:gd name="connsiteX27" fmla="*/ 106522 w 152811"/>
              <a:gd name="connsiteY27" fmla="*/ 423660 h 2054752"/>
              <a:gd name="connsiteX28" fmla="*/ 110053 w 152811"/>
              <a:gd name="connsiteY28" fmla="*/ 310684 h 2054752"/>
              <a:gd name="connsiteX29" fmla="*/ 113583 w 152811"/>
              <a:gd name="connsiteY29" fmla="*/ 300092 h 2054752"/>
              <a:gd name="connsiteX30" fmla="*/ 117114 w 152811"/>
              <a:gd name="connsiteY30" fmla="*/ 282440 h 2054752"/>
              <a:gd name="connsiteX31" fmla="*/ 124175 w 152811"/>
              <a:gd name="connsiteY31" fmla="*/ 261257 h 2054752"/>
              <a:gd name="connsiteX32" fmla="*/ 127705 w 152811"/>
              <a:gd name="connsiteY32" fmla="*/ 225952 h 2054752"/>
              <a:gd name="connsiteX33" fmla="*/ 131236 w 152811"/>
              <a:gd name="connsiteY33" fmla="*/ 183586 h 2054752"/>
              <a:gd name="connsiteX34" fmla="*/ 138297 w 152811"/>
              <a:gd name="connsiteY34" fmla="*/ 162403 h 2054752"/>
              <a:gd name="connsiteX35" fmla="*/ 141827 w 152811"/>
              <a:gd name="connsiteY35" fmla="*/ 137689 h 2054752"/>
              <a:gd name="connsiteX36" fmla="*/ 145358 w 152811"/>
              <a:gd name="connsiteY36" fmla="*/ 127098 h 2054752"/>
              <a:gd name="connsiteX37" fmla="*/ 152419 w 152811"/>
              <a:gd name="connsiteY37" fmla="*/ 84732 h 2054752"/>
              <a:gd name="connsiteX38" fmla="*/ 152419 w 152811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6504 w 152811"/>
              <a:gd name="connsiteY13" fmla="*/ 766119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85339 w 152811"/>
              <a:gd name="connsiteY20" fmla="*/ 526045 h 2054752"/>
              <a:gd name="connsiteX21" fmla="*/ 92400 w 152811"/>
              <a:gd name="connsiteY21" fmla="*/ 504862 h 2054752"/>
              <a:gd name="connsiteX22" fmla="*/ 95931 w 152811"/>
              <a:gd name="connsiteY22" fmla="*/ 494270 h 2054752"/>
              <a:gd name="connsiteX23" fmla="*/ 99461 w 152811"/>
              <a:gd name="connsiteY23" fmla="*/ 483679 h 2054752"/>
              <a:gd name="connsiteX24" fmla="*/ 102992 w 152811"/>
              <a:gd name="connsiteY24" fmla="*/ 444843 h 2054752"/>
              <a:gd name="connsiteX25" fmla="*/ 106522 w 152811"/>
              <a:gd name="connsiteY25" fmla="*/ 423660 h 2054752"/>
              <a:gd name="connsiteX26" fmla="*/ 110053 w 152811"/>
              <a:gd name="connsiteY26" fmla="*/ 310684 h 2054752"/>
              <a:gd name="connsiteX27" fmla="*/ 113583 w 152811"/>
              <a:gd name="connsiteY27" fmla="*/ 300092 h 2054752"/>
              <a:gd name="connsiteX28" fmla="*/ 117114 w 152811"/>
              <a:gd name="connsiteY28" fmla="*/ 282440 h 2054752"/>
              <a:gd name="connsiteX29" fmla="*/ 124175 w 152811"/>
              <a:gd name="connsiteY29" fmla="*/ 261257 h 2054752"/>
              <a:gd name="connsiteX30" fmla="*/ 127705 w 152811"/>
              <a:gd name="connsiteY30" fmla="*/ 225952 h 2054752"/>
              <a:gd name="connsiteX31" fmla="*/ 131236 w 152811"/>
              <a:gd name="connsiteY31" fmla="*/ 183586 h 2054752"/>
              <a:gd name="connsiteX32" fmla="*/ 138297 w 152811"/>
              <a:gd name="connsiteY32" fmla="*/ 162403 h 2054752"/>
              <a:gd name="connsiteX33" fmla="*/ 141827 w 152811"/>
              <a:gd name="connsiteY33" fmla="*/ 137689 h 2054752"/>
              <a:gd name="connsiteX34" fmla="*/ 145358 w 152811"/>
              <a:gd name="connsiteY34" fmla="*/ 127098 h 2054752"/>
              <a:gd name="connsiteX35" fmla="*/ 152419 w 152811"/>
              <a:gd name="connsiteY35" fmla="*/ 84732 h 2054752"/>
              <a:gd name="connsiteX36" fmla="*/ 152419 w 152811"/>
              <a:gd name="connsiteY36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92400 w 152811"/>
              <a:gd name="connsiteY20" fmla="*/ 504862 h 2054752"/>
              <a:gd name="connsiteX21" fmla="*/ 95931 w 152811"/>
              <a:gd name="connsiteY21" fmla="*/ 494270 h 2054752"/>
              <a:gd name="connsiteX22" fmla="*/ 99461 w 152811"/>
              <a:gd name="connsiteY22" fmla="*/ 483679 h 2054752"/>
              <a:gd name="connsiteX23" fmla="*/ 102992 w 152811"/>
              <a:gd name="connsiteY23" fmla="*/ 444843 h 2054752"/>
              <a:gd name="connsiteX24" fmla="*/ 106522 w 152811"/>
              <a:gd name="connsiteY24" fmla="*/ 423660 h 2054752"/>
              <a:gd name="connsiteX25" fmla="*/ 110053 w 152811"/>
              <a:gd name="connsiteY25" fmla="*/ 310684 h 2054752"/>
              <a:gd name="connsiteX26" fmla="*/ 113583 w 152811"/>
              <a:gd name="connsiteY26" fmla="*/ 300092 h 2054752"/>
              <a:gd name="connsiteX27" fmla="*/ 117114 w 152811"/>
              <a:gd name="connsiteY27" fmla="*/ 282440 h 2054752"/>
              <a:gd name="connsiteX28" fmla="*/ 124175 w 152811"/>
              <a:gd name="connsiteY28" fmla="*/ 261257 h 2054752"/>
              <a:gd name="connsiteX29" fmla="*/ 127705 w 152811"/>
              <a:gd name="connsiteY29" fmla="*/ 225952 h 2054752"/>
              <a:gd name="connsiteX30" fmla="*/ 131236 w 152811"/>
              <a:gd name="connsiteY30" fmla="*/ 183586 h 2054752"/>
              <a:gd name="connsiteX31" fmla="*/ 138297 w 152811"/>
              <a:gd name="connsiteY31" fmla="*/ 162403 h 2054752"/>
              <a:gd name="connsiteX32" fmla="*/ 141827 w 152811"/>
              <a:gd name="connsiteY32" fmla="*/ 137689 h 2054752"/>
              <a:gd name="connsiteX33" fmla="*/ 145358 w 152811"/>
              <a:gd name="connsiteY33" fmla="*/ 127098 h 2054752"/>
              <a:gd name="connsiteX34" fmla="*/ 152419 w 152811"/>
              <a:gd name="connsiteY34" fmla="*/ 84732 h 2054752"/>
              <a:gd name="connsiteX35" fmla="*/ 152419 w 152811"/>
              <a:gd name="connsiteY35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4747 w 152811"/>
              <a:gd name="connsiteY18" fmla="*/ 579003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2811" h="2054752">
                <a:moveTo>
                  <a:pt x="50034" y="2054752"/>
                </a:moveTo>
                <a:cubicBezTo>
                  <a:pt x="48857" y="2030038"/>
                  <a:pt x="49446" y="2008855"/>
                  <a:pt x="46504" y="1980611"/>
                </a:cubicBezTo>
                <a:cubicBezTo>
                  <a:pt x="43562" y="1952367"/>
                  <a:pt x="36501" y="1914709"/>
                  <a:pt x="32382" y="1885288"/>
                </a:cubicBezTo>
                <a:cubicBezTo>
                  <a:pt x="28263" y="1855867"/>
                  <a:pt x="25909" y="1828211"/>
                  <a:pt x="21790" y="1804086"/>
                </a:cubicBezTo>
                <a:cubicBezTo>
                  <a:pt x="17671" y="1779961"/>
                  <a:pt x="17083" y="1768192"/>
                  <a:pt x="14729" y="1737006"/>
                </a:cubicBezTo>
                <a:cubicBezTo>
                  <a:pt x="12375" y="1705820"/>
                  <a:pt x="9433" y="1665808"/>
                  <a:pt x="7668" y="1616970"/>
                </a:cubicBezTo>
                <a:cubicBezTo>
                  <a:pt x="9115" y="1556200"/>
                  <a:pt x="4138" y="1476338"/>
                  <a:pt x="4138" y="1443975"/>
                </a:cubicBezTo>
                <a:cubicBezTo>
                  <a:pt x="4138" y="1411612"/>
                  <a:pt x="6491" y="1429853"/>
                  <a:pt x="7668" y="1422792"/>
                </a:cubicBezTo>
                <a:cubicBezTo>
                  <a:pt x="6491" y="1388664"/>
                  <a:pt x="5802" y="1354516"/>
                  <a:pt x="4138" y="1320408"/>
                </a:cubicBezTo>
                <a:cubicBezTo>
                  <a:pt x="3448" y="1306254"/>
                  <a:pt x="-1747" y="1328645"/>
                  <a:pt x="607" y="1278041"/>
                </a:cubicBezTo>
                <a:cubicBezTo>
                  <a:pt x="2961" y="1227437"/>
                  <a:pt x="13553" y="1074449"/>
                  <a:pt x="18260" y="1016784"/>
                </a:cubicBezTo>
                <a:cubicBezTo>
                  <a:pt x="22967" y="959119"/>
                  <a:pt x="25909" y="949704"/>
                  <a:pt x="28851" y="932052"/>
                </a:cubicBezTo>
                <a:cubicBezTo>
                  <a:pt x="31793" y="914400"/>
                  <a:pt x="33558" y="933229"/>
                  <a:pt x="35912" y="910869"/>
                </a:cubicBezTo>
                <a:cubicBezTo>
                  <a:pt x="38266" y="888509"/>
                  <a:pt x="40032" y="827315"/>
                  <a:pt x="42974" y="797894"/>
                </a:cubicBezTo>
                <a:cubicBezTo>
                  <a:pt x="45916" y="768473"/>
                  <a:pt x="46693" y="754959"/>
                  <a:pt x="53565" y="734344"/>
                </a:cubicBezTo>
                <a:cubicBezTo>
                  <a:pt x="54742" y="726106"/>
                  <a:pt x="55463" y="717791"/>
                  <a:pt x="57095" y="709631"/>
                </a:cubicBezTo>
                <a:cubicBezTo>
                  <a:pt x="57825" y="705982"/>
                  <a:pt x="60191" y="702735"/>
                  <a:pt x="60626" y="699039"/>
                </a:cubicBezTo>
                <a:cubicBezTo>
                  <a:pt x="62556" y="682635"/>
                  <a:pt x="61802" y="669618"/>
                  <a:pt x="64156" y="649612"/>
                </a:cubicBezTo>
                <a:cubicBezTo>
                  <a:pt x="66510" y="629606"/>
                  <a:pt x="70040" y="603128"/>
                  <a:pt x="74747" y="579003"/>
                </a:cubicBezTo>
                <a:cubicBezTo>
                  <a:pt x="79454" y="554878"/>
                  <a:pt x="88869" y="518984"/>
                  <a:pt x="92400" y="504862"/>
                </a:cubicBezTo>
                <a:cubicBezTo>
                  <a:pt x="95931" y="490740"/>
                  <a:pt x="94754" y="497801"/>
                  <a:pt x="95931" y="494270"/>
                </a:cubicBezTo>
                <a:lnTo>
                  <a:pt x="99461" y="483679"/>
                </a:lnTo>
                <a:cubicBezTo>
                  <a:pt x="100638" y="470734"/>
                  <a:pt x="101473" y="457753"/>
                  <a:pt x="102992" y="444843"/>
                </a:cubicBezTo>
                <a:cubicBezTo>
                  <a:pt x="103828" y="437734"/>
                  <a:pt x="106146" y="430808"/>
                  <a:pt x="106522" y="423660"/>
                </a:cubicBezTo>
                <a:cubicBezTo>
                  <a:pt x="108502" y="386035"/>
                  <a:pt x="107904" y="348300"/>
                  <a:pt x="110053" y="310684"/>
                </a:cubicBezTo>
                <a:cubicBezTo>
                  <a:pt x="110265" y="306968"/>
                  <a:pt x="112680" y="303702"/>
                  <a:pt x="113583" y="300092"/>
                </a:cubicBezTo>
                <a:cubicBezTo>
                  <a:pt x="115038" y="294271"/>
                  <a:pt x="115535" y="288229"/>
                  <a:pt x="117114" y="282440"/>
                </a:cubicBezTo>
                <a:cubicBezTo>
                  <a:pt x="119072" y="275259"/>
                  <a:pt x="124175" y="261257"/>
                  <a:pt x="124175" y="261257"/>
                </a:cubicBezTo>
                <a:cubicBezTo>
                  <a:pt x="125352" y="249489"/>
                  <a:pt x="126634" y="237730"/>
                  <a:pt x="127705" y="225952"/>
                </a:cubicBezTo>
                <a:cubicBezTo>
                  <a:pt x="128988" y="211839"/>
                  <a:pt x="128906" y="197564"/>
                  <a:pt x="131236" y="183586"/>
                </a:cubicBezTo>
                <a:cubicBezTo>
                  <a:pt x="132460" y="176244"/>
                  <a:pt x="138297" y="162403"/>
                  <a:pt x="138297" y="162403"/>
                </a:cubicBezTo>
                <a:cubicBezTo>
                  <a:pt x="139474" y="154165"/>
                  <a:pt x="140195" y="145849"/>
                  <a:pt x="141827" y="137689"/>
                </a:cubicBezTo>
                <a:cubicBezTo>
                  <a:pt x="142557" y="134040"/>
                  <a:pt x="144336" y="130676"/>
                  <a:pt x="145358" y="127098"/>
                </a:cubicBezTo>
                <a:cubicBezTo>
                  <a:pt x="149307" y="113278"/>
                  <a:pt x="151967" y="99200"/>
                  <a:pt x="152419" y="84732"/>
                </a:cubicBezTo>
                <a:cubicBezTo>
                  <a:pt x="153301" y="56502"/>
                  <a:pt x="152419" y="28244"/>
                  <a:pt x="152419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152400" y="457200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/>
              <a:t>Radius-height quadrant averages of reflectivity (shaded, dBZ), tangential wind (contour, m/s) and M surface passing through 2-km RMW (solid) and axis of peak reflectivity (dashed) for upshear-left quadrant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475" y="4997450"/>
            <a:ext cx="887253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Deep layer of high reflectivity in USL quadrant on 9/14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Inward-sloping RMW below 10 km, coincident with reflectivity axis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Significant difference in slope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 and M surfaces during intensifying phase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For 16 Sept, shallower reflectivity in USL 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quadrant,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and M surface slopes closer to each other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to Doppler composite results of Hazelton et al. (2015), Earl case study of Rogers et al. (2015)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1827213" y="10779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5943600" y="1098550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68263" y="11113"/>
            <a:ext cx="8999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Convective structure within context of vortex structure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75245" y="2372733"/>
            <a:ext cx="287258" cy="1409130"/>
            <a:chOff x="4204648" y="1459389"/>
            <a:chExt cx="287258" cy="1259389"/>
          </a:xfrm>
        </p:grpSpPr>
        <p:sp>
          <p:nvSpPr>
            <p:cNvPr id="15" name="Rectangle 14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8594474" y="2372833"/>
            <a:ext cx="287258" cy="1409130"/>
            <a:chOff x="4204648" y="1459389"/>
            <a:chExt cx="287258" cy="1259389"/>
          </a:xfrm>
        </p:grpSpPr>
        <p:sp>
          <p:nvSpPr>
            <p:cNvPr id="26" name="Rectangle 25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752600" y="328826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91904" y="2065360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929952" y="310061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410945" y="2602468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3"/>
          <p:cNvSpPr txBox="1">
            <a:spLocks noChangeArrowheads="1"/>
          </p:cNvSpPr>
          <p:nvPr/>
        </p:nvSpPr>
        <p:spPr bwMode="auto">
          <a:xfrm>
            <a:off x="68263" y="11113"/>
            <a:ext cx="8999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26626" name="Text Box 17"/>
          <p:cNvSpPr txBox="1">
            <a:spLocks noChangeArrowheads="1"/>
          </p:cNvSpPr>
          <p:nvPr/>
        </p:nvSpPr>
        <p:spPr bwMode="auto">
          <a:xfrm>
            <a:off x="228600" y="520700"/>
            <a:ext cx="8915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 Edouard provided a good case for comparing intensifying vs. non-intensifying structure</a:t>
            </a:r>
          </a:p>
          <a:p>
            <a:pPr>
              <a:buFontTx/>
              <a:buChar char="•"/>
            </a:pPr>
            <a:r>
              <a:rPr lang="en-US"/>
              <a:t> Deep convection &gt; 16 km located on DSL, USL side during intensifying stage, nothing above 12 km during weakening</a:t>
            </a:r>
          </a:p>
          <a:p>
            <a:pPr>
              <a:buFontTx/>
              <a:buChar char="•"/>
            </a:pPr>
            <a:r>
              <a:rPr lang="en-US"/>
              <a:t> Eyewall convergence maximized on north side both days, generally DSR, supporting observed distribution of precipitation</a:t>
            </a:r>
          </a:p>
          <a:p>
            <a:pPr>
              <a:buFontTx/>
              <a:buChar char="•"/>
            </a:pPr>
            <a:r>
              <a:rPr lang="en-US"/>
              <a:t> Unstable profiles of thetae aloft 14 Sept, stabilized as warming aloft occurred USL 16 Sept</a:t>
            </a:r>
          </a:p>
          <a:p>
            <a:pPr>
              <a:buFontTx/>
              <a:buChar char="•"/>
            </a:pPr>
            <a:r>
              <a:rPr lang="en-US"/>
              <a:t> Stabilization of PBL maximized USL, USR on 16 Sept, probably due to both downdrafts and cooler waters</a:t>
            </a:r>
          </a:p>
          <a:p>
            <a:pPr>
              <a:buFontTx/>
              <a:buChar char="•"/>
            </a:pPr>
            <a:r>
              <a:rPr lang="en-US"/>
              <a:t> PBL convergence outside RMW for Edouard, in contrast to Earl</a:t>
            </a:r>
          </a:p>
          <a:p>
            <a:pPr>
              <a:buFontTx/>
              <a:buChar char="•"/>
            </a:pPr>
            <a:r>
              <a:rPr lang="en-US"/>
              <a:t> Significant difference in slope of dBZ, M surfaces USL for 14 Sept, nearly parallel for 16 Sept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3" y="3575050"/>
            <a:ext cx="9139237" cy="2814737"/>
            <a:chOff x="4763" y="3575050"/>
            <a:chExt cx="9139237" cy="2814737"/>
          </a:xfrm>
        </p:grpSpPr>
        <p:sp>
          <p:nvSpPr>
            <p:cNvPr id="26627" name="TextBox 13"/>
            <p:cNvSpPr txBox="1">
              <a:spLocks noChangeArrowheads="1"/>
            </p:cNvSpPr>
            <p:nvPr/>
          </p:nvSpPr>
          <p:spPr bwMode="auto">
            <a:xfrm>
              <a:off x="4763" y="3575050"/>
              <a:ext cx="8999537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00"/>
                  </a:solidFill>
                </a:rPr>
                <a:t>Future work</a:t>
              </a:r>
            </a:p>
          </p:txBody>
        </p:sp>
        <p:sp>
          <p:nvSpPr>
            <p:cNvPr id="26628" name="Text Box 19"/>
            <p:cNvSpPr txBox="1">
              <a:spLocks noChangeArrowheads="1"/>
            </p:cNvSpPr>
            <p:nvPr/>
          </p:nvSpPr>
          <p:spPr bwMode="auto">
            <a:xfrm>
              <a:off x="228600" y="4081463"/>
              <a:ext cx="8915400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 Continue analysis of factors governing radial and </a:t>
              </a:r>
              <a:r>
                <a:rPr lang="en-US" dirty="0" err="1"/>
                <a:t>azimuthal</a:t>
              </a:r>
              <a:r>
                <a:rPr lang="en-US" dirty="0"/>
                <a:t> distribution of deep convection</a:t>
              </a:r>
            </a:p>
            <a:p>
              <a:pPr lvl="1">
                <a:buFontTx/>
                <a:buChar char="•"/>
              </a:pPr>
              <a:r>
                <a:rPr lang="en-US" dirty="0"/>
                <a:t> </a:t>
              </a:r>
              <a:r>
                <a:rPr lang="en-US" dirty="0" err="1"/>
                <a:t>azimuthal</a:t>
              </a:r>
              <a:r>
                <a:rPr lang="en-US" dirty="0"/>
                <a:t> variation of updraft, downdraft statistics (e.g., shear-relative CFADs</a:t>
              </a:r>
              <a:r>
                <a:rPr lang="en-US" dirty="0" smtClean="0"/>
                <a:t>)</a:t>
              </a:r>
            </a:p>
            <a:p>
              <a:pPr lvl="1">
                <a:buFontTx/>
                <a:buChar char="•"/>
              </a:pPr>
              <a:r>
                <a:rPr lang="en-US" dirty="0" smtClean="0"/>
                <a:t> examine </a:t>
              </a:r>
              <a:r>
                <a:rPr lang="en-US" dirty="0" smtClean="0"/>
                <a:t>shallow, moderate </a:t>
              </a:r>
              <a:r>
                <a:rPr lang="en-US" dirty="0" err="1" smtClean="0"/>
                <a:t>preciptiation</a:t>
              </a:r>
              <a:r>
                <a:rPr lang="en-US" dirty="0" smtClean="0"/>
                <a:t> too</a:t>
              </a:r>
              <a:endParaRPr lang="en-US" dirty="0" smtClean="0"/>
            </a:p>
            <a:p>
              <a:pPr>
                <a:buFontTx/>
                <a:buChar char="•"/>
              </a:pPr>
              <a:r>
                <a:rPr lang="en-US" dirty="0" smtClean="0"/>
                <a:t> </a:t>
              </a:r>
              <a:r>
                <a:rPr lang="en-US" dirty="0" smtClean="0"/>
                <a:t>Compare angular momentum budgets in PBL, above PBL for </a:t>
              </a:r>
              <a:r>
                <a:rPr lang="en-US" dirty="0" err="1" smtClean="0"/>
                <a:t>Edouard</a:t>
              </a:r>
              <a:r>
                <a:rPr lang="en-US" dirty="0" smtClean="0"/>
                <a:t>, Earl</a:t>
              </a:r>
              <a:endParaRPr lang="en-US" dirty="0"/>
            </a:p>
            <a:p>
              <a:pPr>
                <a:buFontTx/>
                <a:buChar char="•"/>
              </a:pPr>
              <a:r>
                <a:rPr lang="en-US" dirty="0"/>
                <a:t> Incorporate additional </a:t>
              </a:r>
              <a:r>
                <a:rPr lang="en-US" dirty="0" smtClean="0"/>
                <a:t>datasets (both from </a:t>
              </a:r>
              <a:r>
                <a:rPr lang="en-US" dirty="0" err="1" smtClean="0"/>
                <a:t>Edouard</a:t>
              </a:r>
              <a:r>
                <a:rPr lang="en-US" dirty="0" smtClean="0"/>
                <a:t> and other cases)</a:t>
              </a:r>
              <a:endParaRPr lang="en-US" dirty="0"/>
            </a:p>
            <a:p>
              <a:pPr lvl="1">
                <a:buFontTx/>
                <a:buChar char="•"/>
              </a:pPr>
              <a:r>
                <a:rPr lang="en-US" dirty="0"/>
                <a:t> additional </a:t>
              </a:r>
              <a:r>
                <a:rPr lang="en-US" dirty="0" smtClean="0"/>
                <a:t>thermodynamic, cloud </a:t>
              </a:r>
              <a:r>
                <a:rPr lang="en-US" dirty="0"/>
                <a:t>information (e.g., </a:t>
              </a:r>
              <a:r>
                <a:rPr lang="en-US" dirty="0" smtClean="0"/>
                <a:t>CPL, S-HIS</a:t>
              </a:r>
              <a:r>
                <a:rPr lang="en-US" dirty="0"/>
                <a:t>, HAMSR)</a:t>
              </a:r>
            </a:p>
            <a:p>
              <a:pPr lvl="1">
                <a:buFontTx/>
                <a:buChar char="•"/>
              </a:pPr>
              <a:r>
                <a:rPr lang="en-US" dirty="0"/>
                <a:t> additional kinematic profiles (e.g., HIWRAP)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3276600" y="2590800"/>
            <a:ext cx="2519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Extra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35113"/>
            <a:ext cx="3587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538288"/>
            <a:ext cx="35829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28600" y="682625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Storm-centered lower-fuselage radar animations </a:t>
            </a:r>
            <a:r>
              <a:rPr lang="en-US" i="1" dirty="0" smtClean="0"/>
              <a:t>(shaded, </a:t>
            </a:r>
            <a:r>
              <a:rPr lang="en-US" i="1" dirty="0" err="1" smtClean="0"/>
              <a:t>dBZ</a:t>
            </a:r>
            <a:r>
              <a:rPr lang="en-US" i="1" dirty="0" smtClean="0"/>
              <a:t>) during </a:t>
            </a:r>
            <a:r>
              <a:rPr lang="en-US" i="1" dirty="0"/>
              <a:t>14 Sept and 16 Sept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715000"/>
            <a:ext cx="8156575" cy="862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Most of highest reflectivity concentrated on SW, S sides of storm (ranging from DSL to USL)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Individual cells seen developing on N side, translating around toward SW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High reflectivity also seen on SW side during 16 Sept mission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614613" y="987425"/>
            <a:ext cx="3516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/>
              <a:t>*On-station altitude </a:t>
            </a:r>
            <a:r>
              <a:rPr lang="en-US" sz="1400" i="1" dirty="0" smtClean="0"/>
              <a:t>for aircraft is </a:t>
            </a:r>
            <a:r>
              <a:rPr lang="en-US" sz="1400" i="1" dirty="0"/>
              <a:t>~2.5 – 3 km</a:t>
            </a:r>
          </a:p>
        </p:txBody>
      </p:sp>
      <p:grpSp>
        <p:nvGrpSpPr>
          <p:cNvPr id="18438" name="Group 27"/>
          <p:cNvGrpSpPr>
            <a:grpSpLocks/>
          </p:cNvGrpSpPr>
          <p:nvPr/>
        </p:nvGrpSpPr>
        <p:grpSpPr bwMode="auto">
          <a:xfrm>
            <a:off x="1701800" y="4279900"/>
            <a:ext cx="1341438" cy="1282700"/>
            <a:chOff x="867460" y="4127253"/>
            <a:chExt cx="1113740" cy="1056719"/>
          </a:xfrm>
        </p:grpSpPr>
        <p:pic>
          <p:nvPicPr>
            <p:cNvPr id="18453" name="Picture 6"/>
            <p:cNvPicPr>
              <a:picLocks noChangeAspect="1"/>
            </p:cNvPicPr>
            <p:nvPr/>
          </p:nvPicPr>
          <p:blipFill>
            <a:blip r:embed="rId5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54" name="Group 8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8455" name="Group 9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 flipV="1">
                  <a:off x="1478451" y="5097735"/>
                  <a:ext cx="244372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456" name="TextBox 10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8457" name="TextBox 11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8458" name="TextBox 12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8459" name="TextBox 13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18439" name="Group 28"/>
          <p:cNvGrpSpPr>
            <a:grpSpLocks/>
          </p:cNvGrpSpPr>
          <p:nvPr/>
        </p:nvGrpSpPr>
        <p:grpSpPr bwMode="auto">
          <a:xfrm>
            <a:off x="5959475" y="4279900"/>
            <a:ext cx="1303338" cy="1282700"/>
            <a:chOff x="5554002" y="4127253"/>
            <a:chExt cx="1134346" cy="1088742"/>
          </a:xfrm>
        </p:grpSpPr>
        <p:pic>
          <p:nvPicPr>
            <p:cNvPr id="18444" name="Picture 7"/>
            <p:cNvPicPr>
              <a:picLocks noChangeAspect="1"/>
            </p:cNvPicPr>
            <p:nvPr/>
          </p:nvPicPr>
          <p:blipFill>
            <a:blip r:embed="rId6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45" name="Group 16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18446" name="Group 17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680546" y="3956178"/>
                  <a:ext cx="0" cy="2284329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 flipV="1">
                  <a:off x="1483818" y="5105528"/>
                  <a:ext cx="2451630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447" name="TextBox 18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8448" name="TextBox 19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8449" name="TextBox 20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8450" name="TextBox 21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sp>
        <p:nvSpPr>
          <p:cNvPr id="18440" name="TextBox 29"/>
          <p:cNvSpPr txBox="1">
            <a:spLocks noChangeArrowheads="1"/>
          </p:cNvSpPr>
          <p:nvPr/>
        </p:nvSpPr>
        <p:spPr bwMode="auto">
          <a:xfrm>
            <a:off x="1733550" y="1163638"/>
            <a:ext cx="123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18441" name="TextBox 30"/>
          <p:cNvSpPr txBox="1">
            <a:spLocks noChangeArrowheads="1"/>
          </p:cNvSpPr>
          <p:nvPr/>
        </p:nvSpPr>
        <p:spPr bwMode="auto">
          <a:xfrm>
            <a:off x="6096000" y="1173163"/>
            <a:ext cx="123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sp>
        <p:nvSpPr>
          <p:cNvPr id="18442" name="TextBox 31"/>
          <p:cNvSpPr txBox="1">
            <a:spLocks noChangeArrowheads="1"/>
          </p:cNvSpPr>
          <p:nvPr/>
        </p:nvSpPr>
        <p:spPr bwMode="auto">
          <a:xfrm>
            <a:off x="812800" y="4724400"/>
            <a:ext cx="893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shear schematic</a:t>
            </a:r>
          </a:p>
        </p:txBody>
      </p:sp>
      <p:sp>
        <p:nvSpPr>
          <p:cNvPr id="18443" name="TextBox 32"/>
          <p:cNvSpPr txBox="1">
            <a:spLocks noChangeArrowheads="1"/>
          </p:cNvSpPr>
          <p:nvPr/>
        </p:nvSpPr>
        <p:spPr bwMode="auto">
          <a:xfrm>
            <a:off x="2111375" y="23813"/>
            <a:ext cx="5299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Reflectivity structure and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1143000" y="685800"/>
            <a:ext cx="6781800" cy="4648200"/>
            <a:chOff x="1452" y="888"/>
            <a:chExt cx="2916" cy="1992"/>
          </a:xfrm>
        </p:grpSpPr>
        <p:sp>
          <p:nvSpPr>
            <p:cNvPr id="28677" name="Rectangle 6"/>
            <p:cNvSpPr>
              <a:spLocks noChangeArrowheads="1"/>
            </p:cNvSpPr>
            <p:nvPr/>
          </p:nvSpPr>
          <p:spPr bwMode="auto">
            <a:xfrm>
              <a:off x="1452" y="1008"/>
              <a:ext cx="2916" cy="18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6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2" y="1104"/>
              <a:ext cx="2912" cy="1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8"/>
            <p:cNvSpPr txBox="1">
              <a:spLocks noChangeArrowheads="1"/>
            </p:cNvSpPr>
            <p:nvPr/>
          </p:nvSpPr>
          <p:spPr bwMode="auto">
            <a:xfrm>
              <a:off x="1800" y="888"/>
              <a:ext cx="7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28675" name="Oval 9"/>
            <p:cNvSpPr>
              <a:spLocks noChangeArrowheads="1"/>
            </p:cNvSpPr>
            <p:nvPr/>
          </p:nvSpPr>
          <p:spPr bwMode="auto">
            <a:xfrm>
              <a:off x="2652" y="1152"/>
              <a:ext cx="624" cy="9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Oval 10"/>
            <p:cNvSpPr>
              <a:spLocks noChangeArrowheads="1"/>
            </p:cNvSpPr>
            <p:nvPr/>
          </p:nvSpPr>
          <p:spPr bwMode="auto">
            <a:xfrm>
              <a:off x="1860" y="2256"/>
              <a:ext cx="432" cy="4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209800" y="457200"/>
            <a:ext cx="476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USL eyewall w CFAD from Earl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1066800" y="304800"/>
            <a:ext cx="718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</a:rPr>
              <a:t>Shear-relative radial profiles of near-surface theta-e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 l="35431" t="7240" r="34309" b="51476"/>
          <a:stretch>
            <a:fillRect/>
          </a:stretch>
        </p:blipFill>
        <p:spPr bwMode="auto">
          <a:xfrm>
            <a:off x="935038" y="1069975"/>
            <a:ext cx="3341687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 l="68750" t="7639" r="1509" b="51726"/>
          <a:stretch>
            <a:fillRect/>
          </a:stretch>
        </p:blipFill>
        <p:spPr bwMode="auto">
          <a:xfrm>
            <a:off x="4953000" y="1069975"/>
            <a:ext cx="329723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2236788" y="12223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62912" y="1374891"/>
            <a:ext cx="353943" cy="8168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shear vector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971800" y="12223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24275" y="12223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92250" y="12223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xtBox 6"/>
          <p:cNvSpPr txBox="1">
            <a:spLocks noChangeArrowheads="1"/>
          </p:cNvSpPr>
          <p:nvPr/>
        </p:nvSpPr>
        <p:spPr bwMode="auto">
          <a:xfrm>
            <a:off x="2398713" y="1165225"/>
            <a:ext cx="420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DSL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155950" y="1160463"/>
            <a:ext cx="423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USL</a:t>
            </a:r>
          </a:p>
        </p:txBody>
      </p:sp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3787775" y="1160463"/>
            <a:ext cx="444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USR</a:t>
            </a:r>
          </a:p>
        </p:txBody>
      </p:sp>
      <p:sp>
        <p:nvSpPr>
          <p:cNvPr id="30731" name="TextBox 14"/>
          <p:cNvSpPr txBox="1">
            <a:spLocks noChangeArrowheads="1"/>
          </p:cNvSpPr>
          <p:nvPr/>
        </p:nvSpPr>
        <p:spPr bwMode="auto">
          <a:xfrm>
            <a:off x="1646238" y="1160463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40500" y="12080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5820" y="1361175"/>
            <a:ext cx="353943" cy="8168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shear vector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273925" y="12080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27988" y="12080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5963" y="12080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7" name="TextBox 20"/>
          <p:cNvSpPr txBox="1">
            <a:spLocks noChangeArrowheads="1"/>
          </p:cNvSpPr>
          <p:nvPr/>
        </p:nvSpPr>
        <p:spPr bwMode="auto">
          <a:xfrm>
            <a:off x="6702425" y="1150938"/>
            <a:ext cx="419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DSL</a:t>
            </a:r>
          </a:p>
        </p:txBody>
      </p:sp>
      <p:sp>
        <p:nvSpPr>
          <p:cNvPr id="30738" name="TextBox 21"/>
          <p:cNvSpPr txBox="1">
            <a:spLocks noChangeArrowheads="1"/>
          </p:cNvSpPr>
          <p:nvPr/>
        </p:nvSpPr>
        <p:spPr bwMode="auto">
          <a:xfrm>
            <a:off x="7459663" y="1146175"/>
            <a:ext cx="4238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USL</a:t>
            </a:r>
          </a:p>
        </p:txBody>
      </p:sp>
      <p:sp>
        <p:nvSpPr>
          <p:cNvPr id="30739" name="TextBox 22"/>
          <p:cNvSpPr txBox="1">
            <a:spLocks noChangeArrowheads="1"/>
          </p:cNvSpPr>
          <p:nvPr/>
        </p:nvSpPr>
        <p:spPr bwMode="auto">
          <a:xfrm>
            <a:off x="5256213" y="1146175"/>
            <a:ext cx="444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USR</a:t>
            </a:r>
          </a:p>
        </p:txBody>
      </p:sp>
      <p:sp>
        <p:nvSpPr>
          <p:cNvPr id="30740" name="TextBox 23"/>
          <p:cNvSpPr txBox="1">
            <a:spLocks noChangeArrowheads="1"/>
          </p:cNvSpPr>
          <p:nvPr/>
        </p:nvSpPr>
        <p:spPr bwMode="auto">
          <a:xfrm>
            <a:off x="5948363" y="1146175"/>
            <a:ext cx="441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DSR</a:t>
            </a:r>
          </a:p>
        </p:txBody>
      </p:sp>
      <p:sp>
        <p:nvSpPr>
          <p:cNvPr id="30741" name="TextBox 7"/>
          <p:cNvSpPr txBox="1">
            <a:spLocks noChangeArrowheads="1"/>
          </p:cNvSpPr>
          <p:nvPr/>
        </p:nvSpPr>
        <p:spPr bwMode="auto">
          <a:xfrm>
            <a:off x="6019800" y="4191000"/>
            <a:ext cx="1095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u="sng"/>
              <a:t>Shear heading</a:t>
            </a:r>
          </a:p>
          <a:p>
            <a:r>
              <a:rPr lang="en-US" sz="1000"/>
              <a:t>Math angle – 161</a:t>
            </a:r>
          </a:p>
          <a:p>
            <a:r>
              <a:rPr lang="en-US" sz="1000"/>
              <a:t>Nav angle – 289</a:t>
            </a:r>
          </a:p>
          <a:p>
            <a:r>
              <a:rPr lang="en-US" sz="1000"/>
              <a:t>Mag – 5 kt</a:t>
            </a:r>
          </a:p>
          <a:p>
            <a:endParaRPr lang="en-US" sz="1000"/>
          </a:p>
          <a:p>
            <a:r>
              <a:rPr lang="en-US" sz="1000" u="sng"/>
              <a:t>Motion heading</a:t>
            </a:r>
          </a:p>
          <a:p>
            <a:r>
              <a:rPr lang="en-US" sz="1000"/>
              <a:t>Math angle – 74</a:t>
            </a:r>
          </a:p>
          <a:p>
            <a:r>
              <a:rPr lang="en-US" sz="1000"/>
              <a:t>Nav angle – 16</a:t>
            </a:r>
          </a:p>
          <a:p>
            <a:r>
              <a:rPr lang="en-US" sz="1000"/>
              <a:t>Speed – 12 kt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459038" y="1222375"/>
            <a:ext cx="0" cy="2667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98713" y="1419225"/>
            <a:ext cx="354012" cy="922338"/>
          </a:xfrm>
          <a:prstGeom prst="rect">
            <a:avLst/>
          </a:prstGeom>
          <a:noFill/>
        </p:spPr>
        <p:txBody>
          <a:bodyPr vert="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  <a:latin typeface="+mn-lt"/>
              </a:rPr>
              <a:t>motion vector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5821363" y="1206500"/>
            <a:ext cx="0" cy="2667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61038" y="1403350"/>
            <a:ext cx="354012" cy="922338"/>
          </a:xfrm>
          <a:prstGeom prst="rect">
            <a:avLst/>
          </a:prstGeom>
          <a:noFill/>
        </p:spPr>
        <p:txBody>
          <a:bodyPr vert="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  <a:latin typeface="+mn-lt"/>
              </a:rPr>
              <a:t>motion vector</a:t>
            </a:r>
          </a:p>
        </p:txBody>
      </p:sp>
      <p:sp>
        <p:nvSpPr>
          <p:cNvPr id="30746" name="TextBox 11"/>
          <p:cNvSpPr txBox="1">
            <a:spLocks noChangeArrowheads="1"/>
          </p:cNvSpPr>
          <p:nvPr/>
        </p:nvSpPr>
        <p:spPr bwMode="auto">
          <a:xfrm>
            <a:off x="1163638" y="285750"/>
            <a:ext cx="6757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Azimuth-height plots of storm-relative radial flow surrounding eyewall (20-40 km annular average)</a:t>
            </a:r>
          </a:p>
        </p:txBody>
      </p:sp>
      <p:pic>
        <p:nvPicPr>
          <p:cNvPr id="30747" name="Picture 3"/>
          <p:cNvPicPr>
            <a:picLocks noChangeAspect="1" noChangeArrowheads="1"/>
          </p:cNvPicPr>
          <p:nvPr/>
        </p:nvPicPr>
        <p:blipFill>
          <a:blip r:embed="rId3" cstate="print"/>
          <a:srcRect l="50626" t="36067" r="42026" b="50458"/>
          <a:stretch>
            <a:fillRect/>
          </a:stretch>
        </p:blipFill>
        <p:spPr bwMode="auto">
          <a:xfrm>
            <a:off x="4818063" y="4225925"/>
            <a:ext cx="8255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8" name="Picture 2"/>
          <p:cNvPicPr>
            <a:picLocks noChangeAspect="1" noChangeArrowheads="1"/>
          </p:cNvPicPr>
          <p:nvPr/>
        </p:nvPicPr>
        <p:blipFill>
          <a:blip r:embed="rId3" cstate="print"/>
          <a:srcRect l="1563" t="36650" r="91283" b="50545"/>
          <a:stretch>
            <a:fillRect/>
          </a:stretch>
        </p:blipFill>
        <p:spPr bwMode="auto">
          <a:xfrm>
            <a:off x="608013" y="4343400"/>
            <a:ext cx="817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9" name="TextBox 33"/>
          <p:cNvSpPr txBox="1">
            <a:spLocks noChangeArrowheads="1"/>
          </p:cNvSpPr>
          <p:nvPr/>
        </p:nvSpPr>
        <p:spPr bwMode="auto">
          <a:xfrm>
            <a:off x="1962150" y="4225925"/>
            <a:ext cx="1095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u="sng"/>
              <a:t>Shear heading</a:t>
            </a:r>
          </a:p>
          <a:p>
            <a:r>
              <a:rPr lang="en-US" sz="1000"/>
              <a:t>Math angle – 123</a:t>
            </a:r>
          </a:p>
          <a:p>
            <a:r>
              <a:rPr lang="en-US" sz="1000"/>
              <a:t>Nav angle – 327</a:t>
            </a:r>
          </a:p>
          <a:p>
            <a:r>
              <a:rPr lang="en-US" sz="1000"/>
              <a:t>Mag – 13 kt</a:t>
            </a:r>
          </a:p>
          <a:p>
            <a:endParaRPr lang="en-US" sz="1000"/>
          </a:p>
          <a:p>
            <a:r>
              <a:rPr lang="en-US" sz="1000" u="sng"/>
              <a:t>Motion heading</a:t>
            </a:r>
          </a:p>
          <a:p>
            <a:r>
              <a:rPr lang="en-US" sz="1000"/>
              <a:t>Math angle – 147</a:t>
            </a:r>
          </a:p>
          <a:p>
            <a:r>
              <a:rPr lang="en-US" sz="1000"/>
              <a:t>Nav angle – 303</a:t>
            </a:r>
          </a:p>
          <a:p>
            <a:r>
              <a:rPr lang="en-US" sz="1000"/>
              <a:t>Speed – 13 kt</a:t>
            </a:r>
          </a:p>
        </p:txBody>
      </p:sp>
      <p:sp>
        <p:nvSpPr>
          <p:cNvPr id="30750" name="TextBox 1"/>
          <p:cNvSpPr txBox="1">
            <a:spLocks noChangeArrowheads="1"/>
          </p:cNvSpPr>
          <p:nvPr/>
        </p:nvSpPr>
        <p:spPr bwMode="auto">
          <a:xfrm>
            <a:off x="1073150" y="3824288"/>
            <a:ext cx="296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0751" name="TextBox 34"/>
          <p:cNvSpPr txBox="1">
            <a:spLocks noChangeArrowheads="1"/>
          </p:cNvSpPr>
          <p:nvPr/>
        </p:nvSpPr>
        <p:spPr bwMode="auto">
          <a:xfrm>
            <a:off x="1808163" y="3824288"/>
            <a:ext cx="333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0752" name="TextBox 35"/>
          <p:cNvSpPr txBox="1">
            <a:spLocks noChangeArrowheads="1"/>
          </p:cNvSpPr>
          <p:nvPr/>
        </p:nvSpPr>
        <p:spPr bwMode="auto">
          <a:xfrm>
            <a:off x="2506663" y="3824288"/>
            <a:ext cx="39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30753" name="TextBox 36"/>
          <p:cNvSpPr txBox="1">
            <a:spLocks noChangeArrowheads="1"/>
          </p:cNvSpPr>
          <p:nvPr/>
        </p:nvSpPr>
        <p:spPr bwMode="auto">
          <a:xfrm>
            <a:off x="3302000" y="3824288"/>
            <a:ext cx="290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0754" name="TextBox 37"/>
          <p:cNvSpPr txBox="1">
            <a:spLocks noChangeArrowheads="1"/>
          </p:cNvSpPr>
          <p:nvPr/>
        </p:nvSpPr>
        <p:spPr bwMode="auto">
          <a:xfrm>
            <a:off x="4024313" y="3824288"/>
            <a:ext cx="296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335" y="1918250"/>
            <a:ext cx="461665" cy="117064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height (km)</a:t>
            </a:r>
          </a:p>
        </p:txBody>
      </p:sp>
      <p:sp>
        <p:nvSpPr>
          <p:cNvPr id="30756" name="TextBox 38"/>
          <p:cNvSpPr txBox="1">
            <a:spLocks noChangeArrowheads="1"/>
          </p:cNvSpPr>
          <p:nvPr/>
        </p:nvSpPr>
        <p:spPr bwMode="auto">
          <a:xfrm>
            <a:off x="5059363" y="3784600"/>
            <a:ext cx="296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0757" name="TextBox 39"/>
          <p:cNvSpPr txBox="1">
            <a:spLocks noChangeArrowheads="1"/>
          </p:cNvSpPr>
          <p:nvPr/>
        </p:nvSpPr>
        <p:spPr bwMode="auto">
          <a:xfrm>
            <a:off x="5794375" y="3784600"/>
            <a:ext cx="333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0758" name="TextBox 40"/>
          <p:cNvSpPr txBox="1">
            <a:spLocks noChangeArrowheads="1"/>
          </p:cNvSpPr>
          <p:nvPr/>
        </p:nvSpPr>
        <p:spPr bwMode="auto">
          <a:xfrm>
            <a:off x="6492875" y="3784600"/>
            <a:ext cx="39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30759" name="TextBox 41"/>
          <p:cNvSpPr txBox="1">
            <a:spLocks noChangeArrowheads="1"/>
          </p:cNvSpPr>
          <p:nvPr/>
        </p:nvSpPr>
        <p:spPr bwMode="auto">
          <a:xfrm>
            <a:off x="7288213" y="3784600"/>
            <a:ext cx="290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0760" name="TextBox 42"/>
          <p:cNvSpPr txBox="1">
            <a:spLocks noChangeArrowheads="1"/>
          </p:cNvSpPr>
          <p:nvPr/>
        </p:nvSpPr>
        <p:spPr bwMode="auto">
          <a:xfrm>
            <a:off x="8010525" y="3784600"/>
            <a:ext cx="296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67565" y="1878845"/>
            <a:ext cx="461665" cy="117064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height (km)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657600" y="80963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Motivation</a:t>
            </a: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76200" y="838200"/>
            <a:ext cx="90678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Recent aircraft and modeling studies of intensifying TC’s have focused on radial and </a:t>
            </a:r>
            <a:r>
              <a:rPr lang="en-US" sz="2200" dirty="0" err="1"/>
              <a:t>azimuthal</a:t>
            </a:r>
            <a:r>
              <a:rPr lang="en-US" sz="2200" dirty="0"/>
              <a:t> distribution of deep convection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Preferred radial location inside RMW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Preferred </a:t>
            </a:r>
            <a:r>
              <a:rPr lang="en-US" sz="2200" dirty="0" err="1"/>
              <a:t>azimuthal</a:t>
            </a:r>
            <a:r>
              <a:rPr lang="en-US" sz="2200" dirty="0"/>
              <a:t> location </a:t>
            </a:r>
            <a:r>
              <a:rPr lang="en-US" sz="2200" dirty="0" err="1"/>
              <a:t>downshear</a:t>
            </a:r>
            <a:r>
              <a:rPr lang="en-US" sz="2200" dirty="0"/>
              <a:t>, </a:t>
            </a:r>
            <a:r>
              <a:rPr lang="en-US" sz="2200" dirty="0" err="1"/>
              <a:t>upshear</a:t>
            </a:r>
            <a:r>
              <a:rPr lang="en-US" sz="2200" dirty="0"/>
              <a:t> left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Mechanisms proposed for these distributions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Radial profiles of PBL convergence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Outer core lower-</a:t>
            </a:r>
            <a:r>
              <a:rPr lang="en-US" sz="2200" dirty="0" err="1"/>
              <a:t>tropospheric</a:t>
            </a:r>
            <a:r>
              <a:rPr lang="en-US" sz="2200" dirty="0"/>
              <a:t> inertial stability profiles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Buoyancy distributions (both radial and </a:t>
            </a:r>
            <a:r>
              <a:rPr lang="en-US" sz="2200" dirty="0" err="1"/>
              <a:t>azimuthal</a:t>
            </a:r>
            <a:r>
              <a:rPr lang="en-US" sz="2200" dirty="0"/>
              <a:t>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Slope differences between </a:t>
            </a:r>
            <a:r>
              <a:rPr lang="en-US" sz="2200" dirty="0" err="1"/>
              <a:t>diabatic</a:t>
            </a:r>
            <a:r>
              <a:rPr lang="en-US" sz="2200" dirty="0"/>
              <a:t> heating, M surfaces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Observations are limited to investigate these issues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HS3 provided this information for </a:t>
            </a:r>
            <a:r>
              <a:rPr lang="en-US" sz="2200" dirty="0" err="1"/>
              <a:t>Edouard</a:t>
            </a:r>
            <a:r>
              <a:rPr lang="en-US" sz="2200" dirty="0"/>
              <a:t> (2014), which was sampled by the GH and P-3’s during intensifying and slowly-weakening phases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What can </a:t>
            </a:r>
            <a:r>
              <a:rPr lang="en-US" sz="2200" dirty="0"/>
              <a:t>the </a:t>
            </a:r>
            <a:r>
              <a:rPr lang="en-US" sz="2200" dirty="0" smtClean="0"/>
              <a:t>observations in </a:t>
            </a:r>
            <a:r>
              <a:rPr lang="en-US" sz="2200" dirty="0" err="1"/>
              <a:t>Edouard</a:t>
            </a:r>
            <a:r>
              <a:rPr lang="en-US" sz="2200" dirty="0"/>
              <a:t> </a:t>
            </a:r>
            <a:r>
              <a:rPr lang="en-US" sz="2200" dirty="0" smtClean="0"/>
              <a:t>tell </a:t>
            </a:r>
            <a:r>
              <a:rPr lang="en-US" sz="2200" dirty="0" smtClean="0"/>
              <a:t>us about these mechanisms?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1288" y="3235656"/>
            <a:ext cx="6513512" cy="292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1288" y="644856"/>
            <a:ext cx="6513512" cy="2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 l="53477" t="15646" r="23669" b="49261"/>
          <a:stretch>
            <a:fillRect/>
          </a:stretch>
        </p:blipFill>
        <p:spPr bwMode="auto">
          <a:xfrm>
            <a:off x="1600200" y="3242329"/>
            <a:ext cx="3030538" cy="29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52283" t="16432" r="23505" b="49130"/>
          <a:stretch>
            <a:fillRect/>
          </a:stretch>
        </p:blipFill>
        <p:spPr bwMode="auto">
          <a:xfrm>
            <a:off x="4639100" y="3261056"/>
            <a:ext cx="3209500" cy="285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/>
          <a:srcRect l="53310" t="24586" r="26178" b="48672"/>
          <a:stretch>
            <a:fillRect/>
          </a:stretch>
        </p:blipFill>
        <p:spPr bwMode="auto">
          <a:xfrm>
            <a:off x="4606873" y="649309"/>
            <a:ext cx="3324811" cy="27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664803" y="272042"/>
            <a:ext cx="3812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Flight tracks and times vs. intensity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" y="6187105"/>
            <a:ext cx="872331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Focus will be during joint N43/AV6 missions on 14 Sept and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Storm was intensifying during 14 Sept mission, slowly weakening during 16 Sept mission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1288" y="724230"/>
            <a:ext cx="3160712" cy="2511425"/>
            <a:chOff x="1411288" y="765175"/>
            <a:chExt cx="2995612" cy="2286000"/>
          </a:xfrm>
        </p:grpSpPr>
        <p:pic>
          <p:nvPicPr>
            <p:cNvPr id="1536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 rot="1544917">
              <a:off x="1893888" y="2116138"/>
              <a:ext cx="301625" cy="46037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7708174">
              <a:off x="1615282" y="1664494"/>
              <a:ext cx="298450" cy="77787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1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14 Sept</a:t>
              </a:r>
            </a:p>
          </p:txBody>
        </p:sp>
        <p:sp>
          <p:nvSpPr>
            <p:cNvPr id="15372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16 Sept</a:t>
              </a:r>
            </a:p>
          </p:txBody>
        </p:sp>
      </p:grp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3048000" y="-76200"/>
            <a:ext cx="3106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Overview of dataset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2"/>
          <p:cNvSpPr txBox="1">
            <a:spLocks noChangeArrowheads="1"/>
          </p:cNvSpPr>
          <p:nvPr/>
        </p:nvSpPr>
        <p:spPr bwMode="auto">
          <a:xfrm>
            <a:off x="2798763" y="-17463"/>
            <a:ext cx="39052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Environmental conditions</a:t>
            </a:r>
          </a:p>
        </p:txBody>
      </p: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76200" y="1676400"/>
            <a:ext cx="1447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Storm motion and SHIPS shear vectors (m/s)</a:t>
            </a:r>
          </a:p>
        </p:txBody>
      </p:sp>
      <p:sp>
        <p:nvSpPr>
          <p:cNvPr id="16387" name="TextBox 15"/>
          <p:cNvSpPr txBox="1">
            <a:spLocks noChangeArrowheads="1"/>
          </p:cNvSpPr>
          <p:nvPr/>
        </p:nvSpPr>
        <p:spPr bwMode="auto">
          <a:xfrm>
            <a:off x="152400" y="4038600"/>
            <a:ext cx="1238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/>
              <a:t>Storm-centered SST </a:t>
            </a:r>
            <a:r>
              <a:rPr lang="en-US" sz="1400" dirty="0"/>
              <a:t>(⁰C) from MW and AXBT’s</a:t>
            </a:r>
          </a:p>
        </p:txBody>
      </p:sp>
      <p:sp>
        <p:nvSpPr>
          <p:cNvPr id="16388" name="TextBox 16"/>
          <p:cNvSpPr txBox="1">
            <a:spLocks noChangeArrowheads="1"/>
          </p:cNvSpPr>
          <p:nvPr/>
        </p:nvSpPr>
        <p:spPr bwMode="auto">
          <a:xfrm>
            <a:off x="2395538" y="452438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16389" name="TextBox 17"/>
          <p:cNvSpPr txBox="1">
            <a:spLocks noChangeArrowheads="1"/>
          </p:cNvSpPr>
          <p:nvPr/>
        </p:nvSpPr>
        <p:spPr bwMode="auto">
          <a:xfrm>
            <a:off x="6000750" y="461963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grpSp>
        <p:nvGrpSpPr>
          <p:cNvPr id="16390" name="Group 30"/>
          <p:cNvGrpSpPr>
            <a:grpSpLocks/>
          </p:cNvGrpSpPr>
          <p:nvPr/>
        </p:nvGrpSpPr>
        <p:grpSpPr bwMode="auto">
          <a:xfrm>
            <a:off x="1524000" y="838200"/>
            <a:ext cx="3167063" cy="4883150"/>
            <a:chOff x="1523999" y="983555"/>
            <a:chExt cx="3167481" cy="4883845"/>
          </a:xfrm>
        </p:grpSpPr>
        <p:sp>
          <p:nvSpPr>
            <p:cNvPr id="2" name="Rectangle 1"/>
            <p:cNvSpPr/>
            <p:nvPr/>
          </p:nvSpPr>
          <p:spPr>
            <a:xfrm>
              <a:off x="1523999" y="983555"/>
              <a:ext cx="3167481" cy="48838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399" name="Picture 3" descr="C:\Users\ROBERT~1.ROG\AppData\Local\Temp\1\sst14.png"/>
            <p:cNvPicPr>
              <a:picLocks noChangeAspect="1" noChangeArrowheads="1"/>
            </p:cNvPicPr>
            <p:nvPr/>
          </p:nvPicPr>
          <p:blipFill>
            <a:blip r:embed="rId2" cstate="print"/>
            <a:srcRect l="5510" t="-2" r="7031" b="3333"/>
            <a:stretch>
              <a:fillRect/>
            </a:stretch>
          </p:blipFill>
          <p:spPr bwMode="auto">
            <a:xfrm>
              <a:off x="1698171" y="3388013"/>
              <a:ext cx="2881514" cy="24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9"/>
            <p:cNvPicPr>
              <a:picLocks noChangeAspect="1"/>
            </p:cNvPicPr>
            <p:nvPr/>
          </p:nvPicPr>
          <p:blipFill>
            <a:blip r:embed="rId3" cstate="print"/>
            <a:srcRect l="4301" t="62479" r="75937" b="14005"/>
            <a:stretch>
              <a:fillRect/>
            </a:stretch>
          </p:blipFill>
          <p:spPr bwMode="auto">
            <a:xfrm>
              <a:off x="1774705" y="983556"/>
              <a:ext cx="2514546" cy="235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1" name="TextBox 6"/>
            <p:cNvSpPr txBox="1">
              <a:spLocks noChangeArrowheads="1"/>
            </p:cNvSpPr>
            <p:nvPr/>
          </p:nvSpPr>
          <p:spPr bwMode="auto">
            <a:xfrm>
              <a:off x="2363109" y="1263549"/>
              <a:ext cx="599804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B050"/>
                  </a:solidFill>
                </a:rPr>
                <a:t>shear</a:t>
              </a:r>
            </a:p>
          </p:txBody>
        </p:sp>
        <p:sp>
          <p:nvSpPr>
            <p:cNvPr id="16402" name="TextBox 7"/>
            <p:cNvSpPr txBox="1">
              <a:spLocks noChangeArrowheads="1"/>
            </p:cNvSpPr>
            <p:nvPr/>
          </p:nvSpPr>
          <p:spPr bwMode="auto">
            <a:xfrm>
              <a:off x="1759644" y="1560777"/>
              <a:ext cx="736457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motion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38931" y="2044156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4500" y="1037538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</p:grpSp>
      <p:grpSp>
        <p:nvGrpSpPr>
          <p:cNvPr id="16391" name="Group 31"/>
          <p:cNvGrpSpPr>
            <a:grpSpLocks/>
          </p:cNvGrpSpPr>
          <p:nvPr/>
        </p:nvGrpSpPr>
        <p:grpSpPr bwMode="auto">
          <a:xfrm>
            <a:off x="5068888" y="854075"/>
            <a:ext cx="3084512" cy="4867275"/>
            <a:chOff x="5069433" y="998924"/>
            <a:chExt cx="3083967" cy="4868476"/>
          </a:xfrm>
        </p:grpSpPr>
        <p:sp>
          <p:nvSpPr>
            <p:cNvPr id="14" name="Rectangle 13"/>
            <p:cNvSpPr/>
            <p:nvPr/>
          </p:nvSpPr>
          <p:spPr>
            <a:xfrm>
              <a:off x="5069433" y="998924"/>
              <a:ext cx="3083967" cy="48684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394" name="Picture 2" descr="C:\Users\ROBERT~1.ROG\AppData\Local\Temp\1\sst16.png"/>
            <p:cNvPicPr>
              <a:picLocks noChangeAspect="1" noChangeArrowheads="1"/>
            </p:cNvPicPr>
            <p:nvPr/>
          </p:nvPicPr>
          <p:blipFill>
            <a:blip r:embed="rId4" cstate="print"/>
            <a:srcRect l="3783" r="8667" b="3067"/>
            <a:stretch>
              <a:fillRect/>
            </a:stretch>
          </p:blipFill>
          <p:spPr bwMode="auto">
            <a:xfrm>
              <a:off x="5091380" y="3452870"/>
              <a:ext cx="2907699" cy="241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10"/>
            <p:cNvPicPr>
              <a:picLocks noChangeAspect="1"/>
            </p:cNvPicPr>
            <p:nvPr/>
          </p:nvPicPr>
          <p:blipFill>
            <a:blip r:embed="rId5" cstate="print"/>
            <a:srcRect l="3612" t="62988" r="75937" b="13907"/>
            <a:stretch>
              <a:fillRect/>
            </a:stretch>
          </p:blipFill>
          <p:spPr bwMode="auto">
            <a:xfrm>
              <a:off x="5174286" y="1095794"/>
              <a:ext cx="2548685" cy="22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7472483" y="2092982"/>
              <a:ext cx="365060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32860" y="1095786"/>
              <a:ext cx="363473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2725" y="5851525"/>
            <a:ext cx="8105775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Moderate SE shear during 14 Sept, weak E shear during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Motion nearly parallel during 14 Sept, perpendicular toward NNE during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SST &gt; 28 C in front of storm on 14 Sept, cold wake effects on 16 Sept right of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6"/>
          <p:cNvSpPr txBox="1">
            <a:spLocks noChangeArrowheads="1"/>
          </p:cNvSpPr>
          <p:nvPr/>
        </p:nvSpPr>
        <p:spPr bwMode="auto">
          <a:xfrm>
            <a:off x="3573463" y="-65088"/>
            <a:ext cx="25463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Vortex structure</a:t>
            </a:r>
          </a:p>
        </p:txBody>
      </p:sp>
      <p:sp>
        <p:nvSpPr>
          <p:cNvPr id="17414" name="TextBox 20"/>
          <p:cNvSpPr txBox="1">
            <a:spLocks noChangeArrowheads="1"/>
          </p:cNvSpPr>
          <p:nvPr/>
        </p:nvSpPr>
        <p:spPr bwMode="auto">
          <a:xfrm>
            <a:off x="1066800" y="277504"/>
            <a:ext cx="718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Wind speed (shaded, m/s) and vectors (m/s)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9963" y="5908344"/>
            <a:ext cx="40643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Very little tilt during both 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days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+mn-lt"/>
              </a:rPr>
              <a:t>2-km RMW ~30 km for both days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Broader circulation at 2 km on 16 Sept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498600" y="736979"/>
            <a:ext cx="2930525" cy="5117910"/>
            <a:chOff x="1498600" y="750627"/>
            <a:chExt cx="2930525" cy="511791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98600" y="750627"/>
              <a:ext cx="2930525" cy="5117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7417" name="Picture 1"/>
            <p:cNvPicPr>
              <a:picLocks noChangeAspect="1"/>
            </p:cNvPicPr>
            <p:nvPr/>
          </p:nvPicPr>
          <p:blipFill>
            <a:blip r:embed="rId2" cstate="print"/>
            <a:srcRect l="20013" t="7861" r="7558" b="7463"/>
            <a:stretch>
              <a:fillRect/>
            </a:stretch>
          </p:blipFill>
          <p:spPr bwMode="auto">
            <a:xfrm>
              <a:off x="1694361" y="3214529"/>
              <a:ext cx="2658184" cy="25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2"/>
            <p:cNvPicPr>
              <a:picLocks noChangeAspect="1"/>
            </p:cNvPicPr>
            <p:nvPr/>
          </p:nvPicPr>
          <p:blipFill>
            <a:blip r:embed="rId3" cstate="print"/>
            <a:srcRect l="14725" t="7469" r="6956" b="7104"/>
            <a:stretch>
              <a:fillRect/>
            </a:stretch>
          </p:blipFill>
          <p:spPr bwMode="auto">
            <a:xfrm>
              <a:off x="1510893" y="762000"/>
              <a:ext cx="2864025" cy="24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TextBox 3"/>
            <p:cNvSpPr txBox="1">
              <a:spLocks noChangeArrowheads="1"/>
            </p:cNvSpPr>
            <p:nvPr/>
          </p:nvSpPr>
          <p:spPr bwMode="auto">
            <a:xfrm>
              <a:off x="2010711" y="5210543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 km</a:t>
              </a:r>
            </a:p>
          </p:txBody>
        </p:sp>
        <p:sp>
          <p:nvSpPr>
            <p:cNvPr id="17420" name="TextBox 4"/>
            <p:cNvSpPr txBox="1">
              <a:spLocks noChangeArrowheads="1"/>
            </p:cNvSpPr>
            <p:nvPr/>
          </p:nvSpPr>
          <p:spPr bwMode="auto">
            <a:xfrm>
              <a:off x="2004831" y="2717254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8 km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11300" y="4811141"/>
              <a:ext cx="323850" cy="792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12" name="TextBox 18"/>
            <p:cNvSpPr txBox="1">
              <a:spLocks noChangeArrowheads="1"/>
            </p:cNvSpPr>
            <p:nvPr/>
          </p:nvSpPr>
          <p:spPr bwMode="auto">
            <a:xfrm>
              <a:off x="2882238" y="791214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14 Sept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129584" y="1134325"/>
              <a:ext cx="287258" cy="1732128"/>
              <a:chOff x="4204648" y="1468272"/>
              <a:chExt cx="287258" cy="173212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4127466" y="3606508"/>
              <a:ext cx="287258" cy="1732128"/>
              <a:chOff x="4204648" y="1468272"/>
              <a:chExt cx="287258" cy="173212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80" name="Group 79"/>
          <p:cNvGrpSpPr/>
          <p:nvPr/>
        </p:nvGrpSpPr>
        <p:grpSpPr>
          <a:xfrm>
            <a:off x="5105400" y="734704"/>
            <a:ext cx="3040063" cy="5140325"/>
            <a:chOff x="5105400" y="868099"/>
            <a:chExt cx="3040063" cy="5140325"/>
          </a:xfrm>
        </p:grpSpPr>
        <p:grpSp>
          <p:nvGrpSpPr>
            <p:cNvPr id="17409" name="Group 25"/>
            <p:cNvGrpSpPr>
              <a:grpSpLocks/>
            </p:cNvGrpSpPr>
            <p:nvPr/>
          </p:nvGrpSpPr>
          <p:grpSpPr bwMode="auto">
            <a:xfrm>
              <a:off x="5105400" y="868099"/>
              <a:ext cx="3040063" cy="5140325"/>
              <a:chOff x="5105400" y="1036943"/>
              <a:chExt cx="3039676" cy="51410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105400" y="1036943"/>
                <a:ext cx="3039676" cy="51410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7423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16422" t="8731" r="7526" b="7613"/>
              <a:stretch>
                <a:fillRect/>
              </a:stretch>
            </p:blipFill>
            <p:spPr bwMode="auto">
              <a:xfrm>
                <a:off x="5163346" y="1092808"/>
                <a:ext cx="2901269" cy="252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4" name="TextBox 8"/>
              <p:cNvSpPr txBox="1">
                <a:spLocks noChangeArrowheads="1"/>
              </p:cNvSpPr>
              <p:nvPr/>
            </p:nvSpPr>
            <p:spPr bwMode="auto">
              <a:xfrm>
                <a:off x="5610516" y="3090992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8 km</a:t>
                </a:r>
              </a:p>
            </p:txBody>
          </p:sp>
          <p:grpSp>
            <p:nvGrpSpPr>
              <p:cNvPr id="17425" name="Group 10"/>
              <p:cNvGrpSpPr>
                <a:grpSpLocks/>
              </p:cNvGrpSpPr>
              <p:nvPr/>
            </p:nvGrpSpPr>
            <p:grpSpPr bwMode="auto">
              <a:xfrm>
                <a:off x="5119686" y="3582935"/>
                <a:ext cx="2914851" cy="2530493"/>
                <a:chOff x="5326336" y="3276600"/>
                <a:chExt cx="3201048" cy="2710883"/>
              </a:xfrm>
            </p:grpSpPr>
            <p:pic>
              <p:nvPicPr>
                <p:cNvPr id="17427" name="Picture 5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20474" t="7861" r="7942" b="7463"/>
                <a:stretch>
                  <a:fillRect/>
                </a:stretch>
              </p:blipFill>
              <p:spPr bwMode="auto">
                <a:xfrm>
                  <a:off x="5561659" y="3276600"/>
                  <a:ext cx="2965725" cy="2710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5326336" y="5029276"/>
                  <a:ext cx="353858" cy="83684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7426" name="TextBox 7"/>
              <p:cNvSpPr txBox="1">
                <a:spLocks noChangeArrowheads="1"/>
              </p:cNvSpPr>
              <p:nvPr/>
            </p:nvSpPr>
            <p:spPr bwMode="auto">
              <a:xfrm>
                <a:off x="5623511" y="5580056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2 km</a:t>
                </a:r>
              </a:p>
            </p:txBody>
          </p:sp>
        </p:grpSp>
        <p:sp>
          <p:nvSpPr>
            <p:cNvPr id="17413" name="TextBox 19"/>
            <p:cNvSpPr txBox="1">
              <a:spLocks noChangeArrowheads="1"/>
            </p:cNvSpPr>
            <p:nvPr/>
          </p:nvSpPr>
          <p:spPr bwMode="auto">
            <a:xfrm>
              <a:off x="6547798" y="916318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16 Sept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7829567" y="1302183"/>
              <a:ext cx="287258" cy="1732128"/>
              <a:chOff x="4204648" y="1468272"/>
              <a:chExt cx="287258" cy="173212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7820134" y="3803626"/>
              <a:ext cx="287258" cy="1732128"/>
              <a:chOff x="4204648" y="1468272"/>
              <a:chExt cx="287258" cy="17321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 l="61543" t="18883" r="13089" b="50587"/>
          <a:stretch>
            <a:fillRect/>
          </a:stretch>
        </p:blipFill>
        <p:spPr bwMode="auto">
          <a:xfrm>
            <a:off x="1544638" y="764205"/>
            <a:ext cx="2268537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 cstate="print"/>
          <a:srcRect l="61781" t="19350" r="13094" b="50800"/>
          <a:stretch>
            <a:fillRect/>
          </a:stretch>
        </p:blipFill>
        <p:spPr bwMode="auto">
          <a:xfrm>
            <a:off x="1546225" y="2467592"/>
            <a:ext cx="2246313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 cstate="print"/>
          <a:srcRect l="61641" t="19125" r="13046" b="51125"/>
          <a:stretch>
            <a:fillRect/>
          </a:stretch>
        </p:blipFill>
        <p:spPr bwMode="auto">
          <a:xfrm>
            <a:off x="1546225" y="4132880"/>
            <a:ext cx="22606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5" cstate="print"/>
          <a:srcRect l="61578" t="19009" r="12959" b="50737"/>
          <a:stretch>
            <a:fillRect/>
          </a:stretch>
        </p:blipFill>
        <p:spPr bwMode="auto">
          <a:xfrm>
            <a:off x="5632450" y="816592"/>
            <a:ext cx="22225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 cstate="print"/>
          <a:srcRect l="61481" t="18939" r="13058" b="50737"/>
          <a:stretch>
            <a:fillRect/>
          </a:stretch>
        </p:blipFill>
        <p:spPr bwMode="auto">
          <a:xfrm>
            <a:off x="5641975" y="2485055"/>
            <a:ext cx="22082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7" cstate="print"/>
          <a:srcRect l="61810" t="19031" r="12987" b="50859"/>
          <a:stretch>
            <a:fillRect/>
          </a:stretch>
        </p:blipFill>
        <p:spPr bwMode="auto">
          <a:xfrm>
            <a:off x="5645150" y="4132880"/>
            <a:ext cx="22034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1827213" y="435592"/>
            <a:ext cx="1239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/>
              <a:t>14 Sept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6076950" y="454642"/>
            <a:ext cx="1238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/>
              <a:t>16 Sept</a:t>
            </a:r>
          </a:p>
        </p:txBody>
      </p:sp>
      <p:grpSp>
        <p:nvGrpSpPr>
          <p:cNvPr id="19465" name="Group 10"/>
          <p:cNvGrpSpPr>
            <a:grpSpLocks/>
          </p:cNvGrpSpPr>
          <p:nvPr/>
        </p:nvGrpSpPr>
        <p:grpSpPr bwMode="auto">
          <a:xfrm>
            <a:off x="171450" y="4523405"/>
            <a:ext cx="1341438" cy="1282700"/>
            <a:chOff x="867460" y="4127253"/>
            <a:chExt cx="1113740" cy="1056719"/>
          </a:xfrm>
        </p:grpSpPr>
        <p:pic>
          <p:nvPicPr>
            <p:cNvPr id="19485" name="Picture 11"/>
            <p:cNvPicPr>
              <a:picLocks noChangeAspect="1"/>
            </p:cNvPicPr>
            <p:nvPr/>
          </p:nvPicPr>
          <p:blipFill>
            <a:blip r:embed="rId8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86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9487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88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9489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9490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9491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19466" name="Group 20"/>
          <p:cNvGrpSpPr>
            <a:grpSpLocks/>
          </p:cNvGrpSpPr>
          <p:nvPr/>
        </p:nvGrpSpPr>
        <p:grpSpPr bwMode="auto">
          <a:xfrm>
            <a:off x="4278313" y="4494830"/>
            <a:ext cx="1303337" cy="1284287"/>
            <a:chOff x="5554002" y="4127253"/>
            <a:chExt cx="1134346" cy="1088742"/>
          </a:xfrm>
        </p:grpSpPr>
        <p:pic>
          <p:nvPicPr>
            <p:cNvPr id="19476" name="Picture 21"/>
            <p:cNvPicPr>
              <a:picLocks noChangeAspect="1"/>
            </p:cNvPicPr>
            <p:nvPr/>
          </p:nvPicPr>
          <p:blipFill>
            <a:blip r:embed="rId9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77" name="Group 22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19478" name="Group 23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680550" y="3955762"/>
                  <a:ext cx="0" cy="2285194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1483294" y="5103750"/>
                  <a:ext cx="2451630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79" name="TextBox 24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9480" name="TextBox 25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9481" name="TextBox 26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9482" name="TextBox 27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736600" y="767380"/>
            <a:ext cx="78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1455 UTC</a:t>
            </a:r>
          </a:p>
        </p:txBody>
      </p:sp>
      <p:sp>
        <p:nvSpPr>
          <p:cNvPr id="19468" name="TextBox 32"/>
          <p:cNvSpPr txBox="1">
            <a:spLocks noChangeArrowheads="1"/>
          </p:cNvSpPr>
          <p:nvPr/>
        </p:nvSpPr>
        <p:spPr bwMode="auto">
          <a:xfrm>
            <a:off x="731838" y="251363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1632 UTC</a:t>
            </a:r>
          </a:p>
        </p:txBody>
      </p:sp>
      <p:sp>
        <p:nvSpPr>
          <p:cNvPr id="19469" name="TextBox 33"/>
          <p:cNvSpPr txBox="1">
            <a:spLocks noChangeArrowheads="1"/>
          </p:cNvSpPr>
          <p:nvPr/>
        </p:nvSpPr>
        <p:spPr bwMode="auto">
          <a:xfrm>
            <a:off x="731838" y="426623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1745 UTC</a:t>
            </a:r>
          </a:p>
        </p:txBody>
      </p:sp>
      <p:sp>
        <p:nvSpPr>
          <p:cNvPr id="19470" name="TextBox 34"/>
          <p:cNvSpPr txBox="1">
            <a:spLocks noChangeArrowheads="1"/>
          </p:cNvSpPr>
          <p:nvPr/>
        </p:nvSpPr>
        <p:spPr bwMode="auto">
          <a:xfrm>
            <a:off x="4838700" y="789605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1852 UTC</a:t>
            </a:r>
          </a:p>
        </p:txBody>
      </p:sp>
      <p:sp>
        <p:nvSpPr>
          <p:cNvPr id="19471" name="TextBox 35"/>
          <p:cNvSpPr txBox="1">
            <a:spLocks noChangeArrowheads="1"/>
          </p:cNvSpPr>
          <p:nvPr/>
        </p:nvSpPr>
        <p:spPr bwMode="auto">
          <a:xfrm>
            <a:off x="4833938" y="249458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2057 UTC</a:t>
            </a:r>
          </a:p>
        </p:txBody>
      </p:sp>
      <p:sp>
        <p:nvSpPr>
          <p:cNvPr id="19472" name="TextBox 36"/>
          <p:cNvSpPr txBox="1">
            <a:spLocks noChangeArrowheads="1"/>
          </p:cNvSpPr>
          <p:nvPr/>
        </p:nvSpPr>
        <p:spPr bwMode="auto">
          <a:xfrm>
            <a:off x="4833938" y="4247180"/>
            <a:ext cx="790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2123 UTC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" y="5810536"/>
            <a:ext cx="84582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Most of highest reflectivity concentrated on SW, S sides of storm (ranging from DSL to USL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), similar to </a:t>
            </a:r>
            <a:r>
              <a:rPr lang="en-US" sz="1500" dirty="0" err="1" smtClean="0">
                <a:solidFill>
                  <a:prstClr val="black"/>
                </a:solidFill>
                <a:latin typeface="+mn-lt"/>
              </a:rPr>
              <a:t>DeHart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 et al. (2014)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Individual cells seen developing on N side, translating around toward SW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High reflectivity also seen on SW side during 16 Sept mission</a:t>
            </a:r>
          </a:p>
        </p:txBody>
      </p:sp>
      <p:sp>
        <p:nvSpPr>
          <p:cNvPr id="19474" name="TextBox 38"/>
          <p:cNvSpPr txBox="1">
            <a:spLocks noChangeArrowheads="1"/>
          </p:cNvSpPr>
          <p:nvPr/>
        </p:nvSpPr>
        <p:spPr bwMode="auto">
          <a:xfrm>
            <a:off x="503238" y="241323"/>
            <a:ext cx="830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 dirty="0"/>
              <a:t>Lower-fuselage radar images </a:t>
            </a:r>
            <a:r>
              <a:rPr lang="en-US" sz="1600" i="1" dirty="0" smtClean="0"/>
              <a:t>(shaded, </a:t>
            </a:r>
            <a:r>
              <a:rPr lang="en-US" sz="1600" i="1" dirty="0" err="1" smtClean="0"/>
              <a:t>dBZ</a:t>
            </a:r>
            <a:r>
              <a:rPr lang="en-US" sz="1600" i="1" dirty="0" smtClean="0"/>
              <a:t>) during </a:t>
            </a:r>
            <a:r>
              <a:rPr lang="en-US" sz="1600" i="1" dirty="0"/>
              <a:t>14 Sept and 16 Sept missions</a:t>
            </a:r>
          </a:p>
        </p:txBody>
      </p:sp>
      <p:sp>
        <p:nvSpPr>
          <p:cNvPr id="19475" name="TextBox 40"/>
          <p:cNvSpPr txBox="1">
            <a:spLocks noChangeArrowheads="1"/>
          </p:cNvSpPr>
          <p:nvPr/>
        </p:nvSpPr>
        <p:spPr bwMode="auto">
          <a:xfrm>
            <a:off x="2135188" y="-60325"/>
            <a:ext cx="45704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Reflectivity structure and evolution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412787" y="2858117"/>
            <a:ext cx="178013" cy="32465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62200" y="2660253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</a:t>
            </a:r>
            <a:r>
              <a:rPr lang="en-US" sz="1000" dirty="0" smtClean="0">
                <a:solidFill>
                  <a:schemeClr val="bg1"/>
                </a:solidFill>
              </a:rPr>
              <a:t>ew cells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727700" y="609600"/>
            <a:ext cx="2824163" cy="5056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2713" y="601663"/>
            <a:ext cx="2820987" cy="5053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2" cstate="print"/>
          <a:srcRect l="64464" t="3786" r="8839" b="49786"/>
          <a:stretch>
            <a:fillRect/>
          </a:stretch>
        </p:blipFill>
        <p:spPr bwMode="auto">
          <a:xfrm>
            <a:off x="1436688" y="708025"/>
            <a:ext cx="27273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1"/>
          <p:cNvPicPr>
            <a:picLocks noChangeAspect="1" noChangeArrowheads="1"/>
          </p:cNvPicPr>
          <p:nvPr/>
        </p:nvPicPr>
        <p:blipFill>
          <a:blip r:embed="rId3" cstate="print"/>
          <a:srcRect l="64018" t="3644" r="9373" b="50475"/>
          <a:stretch>
            <a:fillRect/>
          </a:stretch>
        </p:blipFill>
        <p:spPr bwMode="auto">
          <a:xfrm>
            <a:off x="1382713" y="3197225"/>
            <a:ext cx="2743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2"/>
          <p:cNvPicPr>
            <a:picLocks noChangeAspect="1" noChangeArrowheads="1"/>
          </p:cNvPicPr>
          <p:nvPr/>
        </p:nvPicPr>
        <p:blipFill>
          <a:blip r:embed="rId4" cstate="print"/>
          <a:srcRect l="64732" t="3500" r="9286" b="50072"/>
          <a:stretch>
            <a:fillRect/>
          </a:stretch>
        </p:blipFill>
        <p:spPr bwMode="auto">
          <a:xfrm>
            <a:off x="5815013" y="722313"/>
            <a:ext cx="266858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3"/>
          <p:cNvPicPr>
            <a:picLocks noChangeAspect="1" noChangeArrowheads="1"/>
          </p:cNvPicPr>
          <p:nvPr/>
        </p:nvPicPr>
        <p:blipFill>
          <a:blip r:embed="rId5" cstate="print"/>
          <a:srcRect l="64464" t="3642" r="9196" b="50215"/>
          <a:stretch>
            <a:fillRect/>
          </a:stretch>
        </p:blipFill>
        <p:spPr bwMode="auto">
          <a:xfrm>
            <a:off x="5780088" y="3181350"/>
            <a:ext cx="272891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1179513" y="271463"/>
            <a:ext cx="718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Echo tops (shaded, km) and peak 8-14 km updrafts (contour, 3, 5, 7 m/s)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5675313"/>
            <a:ext cx="769620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Deep 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convection (echo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tops &gt; 16 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km, updrafts &gt; 7 m/s)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seen during 14 Sept 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on 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SW side (DSL, USL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) 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Lower echo tops, but still &gt; 10-12 km, seen 2.5 h later in similar location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Strong updrafts and high tops seen generally inside 2-km RMW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By 16 Sept very small area of echo tops &gt; 10 km, nothing reaching 12 km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Tallest echoes on SW side, some occurring outside 2-km RMW </a:t>
            </a:r>
          </a:p>
        </p:txBody>
      </p: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2955925" y="3273425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14 Sept</a:t>
            </a:r>
          </a:p>
        </p:txBody>
      </p:sp>
      <p:grpSp>
        <p:nvGrpSpPr>
          <p:cNvPr id="20490" name="Group 16"/>
          <p:cNvGrpSpPr>
            <a:grpSpLocks/>
          </p:cNvGrpSpPr>
          <p:nvPr/>
        </p:nvGrpSpPr>
        <p:grpSpPr bwMode="auto">
          <a:xfrm>
            <a:off x="58738" y="4370388"/>
            <a:ext cx="1343025" cy="1282700"/>
            <a:chOff x="867460" y="4127253"/>
            <a:chExt cx="1113740" cy="1056719"/>
          </a:xfrm>
        </p:grpSpPr>
        <p:pic>
          <p:nvPicPr>
            <p:cNvPr id="20505" name="Picture 17"/>
            <p:cNvPicPr>
              <a:picLocks noChangeAspect="1"/>
            </p:cNvPicPr>
            <p:nvPr/>
          </p:nvPicPr>
          <p:blipFill>
            <a:blip r:embed="rId6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06" name="Group 18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20507" name="Group 19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672377" y="3946908"/>
                  <a:ext cx="0" cy="2287707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 flipV="1">
                  <a:off x="1477996" y="5097753"/>
                  <a:ext cx="2444741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08" name="TextBox 20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20509" name="TextBox 21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20510" name="TextBox 22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20511" name="TextBox 23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20491" name="Group 26"/>
          <p:cNvGrpSpPr>
            <a:grpSpLocks/>
          </p:cNvGrpSpPr>
          <p:nvPr/>
        </p:nvGrpSpPr>
        <p:grpSpPr bwMode="auto">
          <a:xfrm>
            <a:off x="4446588" y="4381500"/>
            <a:ext cx="1304925" cy="1284288"/>
            <a:chOff x="5554002" y="4127253"/>
            <a:chExt cx="1134346" cy="1088742"/>
          </a:xfrm>
        </p:grpSpPr>
        <p:pic>
          <p:nvPicPr>
            <p:cNvPr id="20496" name="Picture 27"/>
            <p:cNvPicPr>
              <a:picLocks noChangeAspect="1"/>
            </p:cNvPicPr>
            <p:nvPr/>
          </p:nvPicPr>
          <p:blipFill>
            <a:blip r:embed="rId7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497" name="Group 28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20498" name="Group 29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678494" y="3956203"/>
                  <a:ext cx="0" cy="2285192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1478337" y="5104187"/>
                  <a:ext cx="245736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99" name="TextBox 30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20500" name="TextBox 31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20501" name="TextBox 32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20502" name="TextBox 33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sp>
        <p:nvSpPr>
          <p:cNvPr id="20492" name="TextBox 37"/>
          <p:cNvSpPr txBox="1">
            <a:spLocks noChangeArrowheads="1"/>
          </p:cNvSpPr>
          <p:nvPr/>
        </p:nvSpPr>
        <p:spPr bwMode="auto">
          <a:xfrm>
            <a:off x="2941638" y="771525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14 Sept</a:t>
            </a:r>
          </a:p>
        </p:txBody>
      </p:sp>
      <p:sp>
        <p:nvSpPr>
          <p:cNvPr id="20493" name="TextBox 38"/>
          <p:cNvSpPr txBox="1">
            <a:spLocks noChangeArrowheads="1"/>
          </p:cNvSpPr>
          <p:nvPr/>
        </p:nvSpPr>
        <p:spPr bwMode="auto">
          <a:xfrm>
            <a:off x="7327900" y="3265488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16 Sept</a:t>
            </a:r>
          </a:p>
        </p:txBody>
      </p:sp>
      <p:sp>
        <p:nvSpPr>
          <p:cNvPr id="20494" name="TextBox 39"/>
          <p:cNvSpPr txBox="1">
            <a:spLocks noChangeArrowheads="1"/>
          </p:cNvSpPr>
          <p:nvPr/>
        </p:nvSpPr>
        <p:spPr bwMode="auto">
          <a:xfrm>
            <a:off x="7307263" y="798513"/>
            <a:ext cx="73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16 Sept</a:t>
            </a:r>
          </a:p>
        </p:txBody>
      </p:sp>
      <p:sp>
        <p:nvSpPr>
          <p:cNvPr id="20495" name="TextBox 40"/>
          <p:cNvSpPr txBox="1">
            <a:spLocks noChangeArrowheads="1"/>
          </p:cNvSpPr>
          <p:nvPr/>
        </p:nvSpPr>
        <p:spPr bwMode="auto">
          <a:xfrm>
            <a:off x="1295400" y="-93663"/>
            <a:ext cx="6756400" cy="4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FF00"/>
                </a:solidFill>
              </a:rPr>
              <a:t>Convective structure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13496" y="1330656"/>
            <a:ext cx="287258" cy="1281752"/>
            <a:chOff x="4204648" y="1468272"/>
            <a:chExt cx="287258" cy="1281752"/>
          </a:xfrm>
        </p:grpSpPr>
        <p:sp>
          <p:nvSpPr>
            <p:cNvPr id="39" name="Rectangle 38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3935104" y="3837296"/>
            <a:ext cx="287258" cy="1281752"/>
            <a:chOff x="4204648" y="1468272"/>
            <a:chExt cx="287258" cy="1281752"/>
          </a:xfrm>
        </p:grpSpPr>
        <p:sp>
          <p:nvSpPr>
            <p:cNvPr id="53" name="Rectangle 52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8288086" y="1351128"/>
            <a:ext cx="287258" cy="1281752"/>
            <a:chOff x="4204648" y="1468272"/>
            <a:chExt cx="287258" cy="1281752"/>
          </a:xfrm>
        </p:grpSpPr>
        <p:sp>
          <p:nvSpPr>
            <p:cNvPr id="64" name="Rectangle 63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8302870" y="3803176"/>
            <a:ext cx="287258" cy="1281752"/>
            <a:chOff x="4204648" y="1468272"/>
            <a:chExt cx="287258" cy="1281752"/>
          </a:xfrm>
        </p:grpSpPr>
        <p:sp>
          <p:nvSpPr>
            <p:cNvPr id="75" name="Rectangle 74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33"/>
            <p:cNvGrpSpPr/>
            <p:nvPr/>
          </p:nvGrpSpPr>
          <p:grpSpPr>
            <a:xfrm>
              <a:off x="4204648" y="1468272"/>
              <a:ext cx="287258" cy="1281752"/>
              <a:chOff x="4204648" y="1468272"/>
              <a:chExt cx="287258" cy="1281752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204648" y="14682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204648" y="162067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204648" y="17725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204648" y="192498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800" b="1" dirty="0" smtClean="0">
                    <a:solidFill>
                      <a:schemeClr val="bg1"/>
                    </a:solidFill>
                  </a:rPr>
                  <a:t>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204648" y="20778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204648" y="223027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204648" y="23821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204648" y="25345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85" name="Straight Arrow Connector 84"/>
          <p:cNvCxnSpPr/>
          <p:nvPr/>
        </p:nvCxnSpPr>
        <p:spPr>
          <a:xfrm flipV="1">
            <a:off x="2277374" y="2182483"/>
            <a:ext cx="198407" cy="2242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787104" y="2344579"/>
            <a:ext cx="1048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d</a:t>
            </a:r>
            <a:r>
              <a:rPr lang="en-US" sz="1000" dirty="0" smtClean="0">
                <a:solidFill>
                  <a:schemeClr val="bg1"/>
                </a:solidFill>
              </a:rPr>
              <a:t>eep convection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911418" y="1641896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RMW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912852" y="4145208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RMW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269650" y="1633270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RMW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271084" y="4136582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RMW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4735286" y="1600200"/>
            <a:ext cx="3570514" cy="3407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62000" y="1600200"/>
            <a:ext cx="3570514" cy="3407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extBox 11"/>
          <p:cNvSpPr txBox="1">
            <a:spLocks noChangeArrowheads="1"/>
          </p:cNvSpPr>
          <p:nvPr/>
        </p:nvSpPr>
        <p:spPr bwMode="auto">
          <a:xfrm>
            <a:off x="1079500" y="573088"/>
            <a:ext cx="6756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/>
              <a:t>Azimuth-height plots of storm-relative radial flow </a:t>
            </a:r>
            <a:r>
              <a:rPr lang="en-US" i="1" dirty="0" smtClean="0"/>
              <a:t>(shaded, m/s) surrounding </a:t>
            </a:r>
            <a:r>
              <a:rPr lang="en-US" i="1" dirty="0" err="1"/>
              <a:t>eyewall</a:t>
            </a:r>
            <a:r>
              <a:rPr lang="en-US" i="1" dirty="0"/>
              <a:t> (20-40 km annular average)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" y="5410200"/>
            <a:ext cx="8763000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Clear wavenumber-1 pattern seen in lower-tropospheric radial flow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Inflow from NE around to W sides (DSR, DSL); maximized on N side during both flights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Relationship with shear c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onsistent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with Doppler composites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Reasor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 et al. (2013) and SFMR/FL composites of Zhang and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Uhlhorn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 (2012)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62000" y="1601788"/>
            <a:ext cx="3559175" cy="3122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42" name="Picture 2"/>
          <p:cNvPicPr>
            <a:picLocks noChangeAspect="1" noChangeArrowheads="1"/>
          </p:cNvPicPr>
          <p:nvPr/>
        </p:nvPicPr>
        <p:blipFill>
          <a:blip r:embed="rId2" cstate="print"/>
          <a:srcRect l="37704" t="7240" r="34309" b="51548"/>
          <a:stretch>
            <a:fillRect/>
          </a:stretch>
        </p:blipFill>
        <p:spPr bwMode="auto">
          <a:xfrm>
            <a:off x="1186748" y="1601788"/>
            <a:ext cx="309008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 bwMode="auto">
          <a:xfrm>
            <a:off x="2236788" y="17541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 bwMode="auto">
          <a:xfrm>
            <a:off x="1963145" y="1906527"/>
            <a:ext cx="353992" cy="81672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  <a:latin typeface="+mn-lt"/>
              </a:rPr>
              <a:t>shear vector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971800" y="17541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3725863" y="17541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1492250" y="1754188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8" name="TextBox 6"/>
          <p:cNvSpPr txBox="1">
            <a:spLocks noChangeArrowheads="1"/>
          </p:cNvSpPr>
          <p:nvPr/>
        </p:nvSpPr>
        <p:spPr bwMode="auto">
          <a:xfrm>
            <a:off x="2399228" y="1696626"/>
            <a:ext cx="420366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DSL</a:t>
            </a:r>
          </a:p>
        </p:txBody>
      </p:sp>
      <p:sp>
        <p:nvSpPr>
          <p:cNvPr id="21549" name="TextBox 12"/>
          <p:cNvSpPr txBox="1">
            <a:spLocks noChangeArrowheads="1"/>
          </p:cNvSpPr>
          <p:nvPr/>
        </p:nvSpPr>
        <p:spPr bwMode="auto">
          <a:xfrm>
            <a:off x="3156916" y="1691686"/>
            <a:ext cx="423572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USL</a:t>
            </a:r>
          </a:p>
        </p:txBody>
      </p:sp>
      <p:sp>
        <p:nvSpPr>
          <p:cNvPr id="21550" name="TextBox 13"/>
          <p:cNvSpPr txBox="1">
            <a:spLocks noChangeArrowheads="1"/>
          </p:cNvSpPr>
          <p:nvPr/>
        </p:nvSpPr>
        <p:spPr bwMode="auto">
          <a:xfrm>
            <a:off x="3787623" y="1691686"/>
            <a:ext cx="444413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USR</a:t>
            </a:r>
          </a:p>
        </p:txBody>
      </p:sp>
      <p:sp>
        <p:nvSpPr>
          <p:cNvPr id="21551" name="TextBox 14"/>
          <p:cNvSpPr txBox="1">
            <a:spLocks noChangeArrowheads="1"/>
          </p:cNvSpPr>
          <p:nvPr/>
        </p:nvSpPr>
        <p:spPr bwMode="auto">
          <a:xfrm>
            <a:off x="1646109" y="1691686"/>
            <a:ext cx="441207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DSR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2460625" y="1754188"/>
            <a:ext cx="0" cy="2667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auto">
          <a:xfrm>
            <a:off x="2398713" y="1951038"/>
            <a:ext cx="354012" cy="922337"/>
          </a:xfrm>
          <a:prstGeom prst="rect">
            <a:avLst/>
          </a:prstGeom>
          <a:noFill/>
        </p:spPr>
        <p:txBody>
          <a:bodyPr vert="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  <a:latin typeface="+mn-lt"/>
              </a:rPr>
              <a:t>motion vector</a:t>
            </a:r>
          </a:p>
        </p:txBody>
      </p:sp>
      <p:sp>
        <p:nvSpPr>
          <p:cNvPr id="21554" name="TextBox 1"/>
          <p:cNvSpPr txBox="1">
            <a:spLocks noChangeArrowheads="1"/>
          </p:cNvSpPr>
          <p:nvPr/>
        </p:nvSpPr>
        <p:spPr bwMode="auto">
          <a:xfrm>
            <a:off x="998015" y="4396262"/>
            <a:ext cx="44172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East</a:t>
            </a:r>
          </a:p>
        </p:txBody>
      </p:sp>
      <p:sp>
        <p:nvSpPr>
          <p:cNvPr id="21555" name="TextBox 34"/>
          <p:cNvSpPr txBox="1">
            <a:spLocks noChangeArrowheads="1"/>
          </p:cNvSpPr>
          <p:nvPr/>
        </p:nvSpPr>
        <p:spPr bwMode="auto">
          <a:xfrm>
            <a:off x="1676593" y="4391362"/>
            <a:ext cx="550226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North</a:t>
            </a:r>
          </a:p>
        </p:txBody>
      </p:sp>
      <p:sp>
        <p:nvSpPr>
          <p:cNvPr id="21556" name="TextBox 35"/>
          <p:cNvSpPr txBox="1">
            <a:spLocks noChangeArrowheads="1"/>
          </p:cNvSpPr>
          <p:nvPr/>
        </p:nvSpPr>
        <p:spPr bwMode="auto">
          <a:xfrm>
            <a:off x="2424066" y="4391362"/>
            <a:ext cx="502771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West</a:t>
            </a:r>
          </a:p>
        </p:txBody>
      </p:sp>
      <p:sp>
        <p:nvSpPr>
          <p:cNvPr id="21557" name="TextBox 36"/>
          <p:cNvSpPr txBox="1">
            <a:spLocks noChangeArrowheads="1"/>
          </p:cNvSpPr>
          <p:nvPr/>
        </p:nvSpPr>
        <p:spPr bwMode="auto">
          <a:xfrm>
            <a:off x="3171538" y="4391362"/>
            <a:ext cx="548623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South</a:t>
            </a:r>
          </a:p>
        </p:txBody>
      </p:sp>
      <p:sp>
        <p:nvSpPr>
          <p:cNvPr id="21558" name="TextBox 37"/>
          <p:cNvSpPr txBox="1">
            <a:spLocks noChangeArrowheads="1"/>
          </p:cNvSpPr>
          <p:nvPr/>
        </p:nvSpPr>
        <p:spPr bwMode="auto">
          <a:xfrm>
            <a:off x="3944543" y="4391362"/>
            <a:ext cx="44172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East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725488" y="2728969"/>
            <a:ext cx="369383" cy="80890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height (km)</a:t>
            </a:r>
          </a:p>
        </p:txBody>
      </p:sp>
      <p:sp>
        <p:nvSpPr>
          <p:cNvPr id="21560" name="TextBox 24"/>
          <p:cNvSpPr txBox="1">
            <a:spLocks noChangeArrowheads="1"/>
          </p:cNvSpPr>
          <p:nvPr/>
        </p:nvSpPr>
        <p:spPr bwMode="auto">
          <a:xfrm>
            <a:off x="1023169" y="3989479"/>
            <a:ext cx="250424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561" name="TextBox 46"/>
          <p:cNvSpPr txBox="1">
            <a:spLocks noChangeArrowheads="1"/>
          </p:cNvSpPr>
          <p:nvPr/>
        </p:nvSpPr>
        <p:spPr bwMode="auto">
          <a:xfrm>
            <a:off x="1023169" y="4286905"/>
            <a:ext cx="250424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562" name="TextBox 47"/>
          <p:cNvSpPr txBox="1">
            <a:spLocks noChangeArrowheads="1"/>
          </p:cNvSpPr>
          <p:nvPr/>
        </p:nvSpPr>
        <p:spPr bwMode="auto">
          <a:xfrm>
            <a:off x="1018157" y="3692054"/>
            <a:ext cx="250424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563" name="TextBox 48"/>
          <p:cNvSpPr txBox="1">
            <a:spLocks noChangeArrowheads="1"/>
          </p:cNvSpPr>
          <p:nvPr/>
        </p:nvSpPr>
        <p:spPr bwMode="auto">
          <a:xfrm>
            <a:off x="1013892" y="3390364"/>
            <a:ext cx="250424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1564" name="TextBox 49"/>
          <p:cNvSpPr txBox="1">
            <a:spLocks noChangeArrowheads="1"/>
          </p:cNvSpPr>
          <p:nvPr/>
        </p:nvSpPr>
        <p:spPr bwMode="auto">
          <a:xfrm>
            <a:off x="1015853" y="3095744"/>
            <a:ext cx="250424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565" name="TextBox 50"/>
          <p:cNvSpPr txBox="1">
            <a:spLocks noChangeArrowheads="1"/>
          </p:cNvSpPr>
          <p:nvPr/>
        </p:nvSpPr>
        <p:spPr bwMode="auto">
          <a:xfrm>
            <a:off x="949263" y="2795513"/>
            <a:ext cx="316155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566" name="TextBox 51"/>
          <p:cNvSpPr txBox="1">
            <a:spLocks noChangeArrowheads="1"/>
          </p:cNvSpPr>
          <p:nvPr/>
        </p:nvSpPr>
        <p:spPr bwMode="auto">
          <a:xfrm>
            <a:off x="944997" y="2505401"/>
            <a:ext cx="316155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1567" name="TextBox 52"/>
          <p:cNvSpPr txBox="1">
            <a:spLocks noChangeArrowheads="1"/>
          </p:cNvSpPr>
          <p:nvPr/>
        </p:nvSpPr>
        <p:spPr bwMode="auto">
          <a:xfrm>
            <a:off x="937681" y="2200662"/>
            <a:ext cx="316155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21568" name="TextBox 53"/>
          <p:cNvSpPr txBox="1">
            <a:spLocks noChangeArrowheads="1"/>
          </p:cNvSpPr>
          <p:nvPr/>
        </p:nvSpPr>
        <p:spPr bwMode="auto">
          <a:xfrm>
            <a:off x="941947" y="1895923"/>
            <a:ext cx="316155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1569" name="TextBox 54"/>
          <p:cNvSpPr txBox="1">
            <a:spLocks noChangeArrowheads="1"/>
          </p:cNvSpPr>
          <p:nvPr/>
        </p:nvSpPr>
        <p:spPr bwMode="auto">
          <a:xfrm>
            <a:off x="937681" y="1605811"/>
            <a:ext cx="316155" cy="2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18</a:t>
            </a:r>
          </a:p>
        </p:txBody>
      </p:sp>
      <p:grpSp>
        <p:nvGrpSpPr>
          <p:cNvPr id="21508" name="Group 45"/>
          <p:cNvGrpSpPr>
            <a:grpSpLocks/>
          </p:cNvGrpSpPr>
          <p:nvPr/>
        </p:nvGrpSpPr>
        <p:grpSpPr bwMode="auto">
          <a:xfrm>
            <a:off x="4718050" y="1582738"/>
            <a:ext cx="3636963" cy="3138487"/>
            <a:chOff x="4718770" y="1278442"/>
            <a:chExt cx="3637020" cy="3137867"/>
          </a:xfrm>
        </p:grpSpPr>
        <p:sp>
          <p:nvSpPr>
            <p:cNvPr id="45" name="Rectangle 44"/>
            <p:cNvSpPr/>
            <p:nvPr/>
          </p:nvSpPr>
          <p:spPr>
            <a:xfrm>
              <a:off x="4745758" y="1292726"/>
              <a:ext cx="3560818" cy="31235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15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1053" t="7639" r="1509" b="51726"/>
            <a:stretch>
              <a:fillRect/>
            </a:stretch>
          </p:blipFill>
          <p:spPr bwMode="auto">
            <a:xfrm>
              <a:off x="5208346" y="1296363"/>
              <a:ext cx="3042434" cy="2816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539662" y="1435573"/>
              <a:ext cx="0" cy="266647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65820" y="1587447"/>
              <a:ext cx="353943" cy="816890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+mn-lt"/>
                </a:rPr>
                <a:t>shear vector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274685" y="1435573"/>
              <a:ext cx="0" cy="266647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27172" y="1435573"/>
              <a:ext cx="0" cy="266647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95112" y="1435573"/>
              <a:ext cx="0" cy="266647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9" name="TextBox 20"/>
            <p:cNvSpPr txBox="1">
              <a:spLocks noChangeArrowheads="1"/>
            </p:cNvSpPr>
            <p:nvPr/>
          </p:nvSpPr>
          <p:spPr bwMode="auto">
            <a:xfrm>
              <a:off x="6701843" y="1377504"/>
              <a:ext cx="4203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DSL</a:t>
              </a:r>
            </a:p>
          </p:txBody>
        </p:sp>
        <p:sp>
          <p:nvSpPr>
            <p:cNvPr id="21520" name="TextBox 21"/>
            <p:cNvSpPr txBox="1">
              <a:spLocks noChangeArrowheads="1"/>
            </p:cNvSpPr>
            <p:nvPr/>
          </p:nvSpPr>
          <p:spPr bwMode="auto">
            <a:xfrm>
              <a:off x="7459428" y="1372563"/>
              <a:ext cx="4235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USL</a:t>
              </a:r>
            </a:p>
          </p:txBody>
        </p:sp>
        <p:sp>
          <p:nvSpPr>
            <p:cNvPr id="21521" name="TextBox 22"/>
            <p:cNvSpPr txBox="1">
              <a:spLocks noChangeArrowheads="1"/>
            </p:cNvSpPr>
            <p:nvPr/>
          </p:nvSpPr>
          <p:spPr bwMode="auto">
            <a:xfrm>
              <a:off x="5255576" y="1372562"/>
              <a:ext cx="4443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USR</a:t>
              </a:r>
            </a:p>
          </p:txBody>
        </p:sp>
        <p:sp>
          <p:nvSpPr>
            <p:cNvPr id="21522" name="TextBox 23"/>
            <p:cNvSpPr txBox="1">
              <a:spLocks noChangeArrowheads="1"/>
            </p:cNvSpPr>
            <p:nvPr/>
          </p:nvSpPr>
          <p:spPr bwMode="auto">
            <a:xfrm>
              <a:off x="5948828" y="1372563"/>
              <a:ext cx="4411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DSR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822100" y="1432399"/>
              <a:ext cx="0" cy="266806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761774" y="1629210"/>
              <a:ext cx="354018" cy="923742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+mn-lt"/>
                </a:rPr>
                <a:t>motion vector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18770" y="2400855"/>
              <a:ext cx="369332" cy="80906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+mn-lt"/>
                </a:rPr>
                <a:t>height (km)</a:t>
              </a:r>
            </a:p>
          </p:txBody>
        </p:sp>
        <p:sp>
          <p:nvSpPr>
            <p:cNvPr id="21526" name="TextBox 55"/>
            <p:cNvSpPr txBox="1">
              <a:spLocks noChangeArrowheads="1"/>
            </p:cNvSpPr>
            <p:nvPr/>
          </p:nvSpPr>
          <p:spPr bwMode="auto">
            <a:xfrm>
              <a:off x="5032405" y="3662587"/>
              <a:ext cx="250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527" name="TextBox 56"/>
            <p:cNvSpPr txBox="1">
              <a:spLocks noChangeArrowheads="1"/>
            </p:cNvSpPr>
            <p:nvPr/>
          </p:nvSpPr>
          <p:spPr bwMode="auto">
            <a:xfrm>
              <a:off x="5032405" y="3960072"/>
              <a:ext cx="250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1528" name="TextBox 57"/>
            <p:cNvSpPr txBox="1">
              <a:spLocks noChangeArrowheads="1"/>
            </p:cNvSpPr>
            <p:nvPr/>
          </p:nvSpPr>
          <p:spPr bwMode="auto">
            <a:xfrm>
              <a:off x="5027394" y="3365102"/>
              <a:ext cx="250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1529" name="TextBox 58"/>
            <p:cNvSpPr txBox="1">
              <a:spLocks noChangeArrowheads="1"/>
            </p:cNvSpPr>
            <p:nvPr/>
          </p:nvSpPr>
          <p:spPr bwMode="auto">
            <a:xfrm>
              <a:off x="5023129" y="3063352"/>
              <a:ext cx="250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1530" name="TextBox 59"/>
            <p:cNvSpPr txBox="1">
              <a:spLocks noChangeArrowheads="1"/>
            </p:cNvSpPr>
            <p:nvPr/>
          </p:nvSpPr>
          <p:spPr bwMode="auto">
            <a:xfrm>
              <a:off x="5025090" y="2768673"/>
              <a:ext cx="25039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1531" name="TextBox 60"/>
            <p:cNvSpPr txBox="1">
              <a:spLocks noChangeArrowheads="1"/>
            </p:cNvSpPr>
            <p:nvPr/>
          </p:nvSpPr>
          <p:spPr bwMode="auto">
            <a:xfrm>
              <a:off x="4958509" y="2468382"/>
              <a:ext cx="3161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1532" name="TextBox 61"/>
            <p:cNvSpPr txBox="1">
              <a:spLocks noChangeArrowheads="1"/>
            </p:cNvSpPr>
            <p:nvPr/>
          </p:nvSpPr>
          <p:spPr bwMode="auto">
            <a:xfrm>
              <a:off x="4954244" y="2178212"/>
              <a:ext cx="3161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21533" name="TextBox 62"/>
            <p:cNvSpPr txBox="1">
              <a:spLocks noChangeArrowheads="1"/>
            </p:cNvSpPr>
            <p:nvPr/>
          </p:nvSpPr>
          <p:spPr bwMode="auto">
            <a:xfrm>
              <a:off x="4946929" y="1873412"/>
              <a:ext cx="3161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21534" name="TextBox 63"/>
            <p:cNvSpPr txBox="1">
              <a:spLocks noChangeArrowheads="1"/>
            </p:cNvSpPr>
            <p:nvPr/>
          </p:nvSpPr>
          <p:spPr bwMode="auto">
            <a:xfrm>
              <a:off x="4951194" y="1568612"/>
              <a:ext cx="3161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21535" name="TextBox 64"/>
            <p:cNvSpPr txBox="1">
              <a:spLocks noChangeArrowheads="1"/>
            </p:cNvSpPr>
            <p:nvPr/>
          </p:nvSpPr>
          <p:spPr bwMode="auto">
            <a:xfrm>
              <a:off x="4946929" y="1278442"/>
              <a:ext cx="3161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21536" name="TextBox 65"/>
            <p:cNvSpPr txBox="1">
              <a:spLocks noChangeArrowheads="1"/>
            </p:cNvSpPr>
            <p:nvPr/>
          </p:nvSpPr>
          <p:spPr bwMode="auto">
            <a:xfrm>
              <a:off x="4982637" y="4075811"/>
              <a:ext cx="4416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East</a:t>
              </a:r>
            </a:p>
          </p:txBody>
        </p:sp>
        <p:sp>
          <p:nvSpPr>
            <p:cNvPr id="21537" name="TextBox 66"/>
            <p:cNvSpPr txBox="1">
              <a:spLocks noChangeArrowheads="1"/>
            </p:cNvSpPr>
            <p:nvPr/>
          </p:nvSpPr>
          <p:spPr bwMode="auto">
            <a:xfrm>
              <a:off x="5661122" y="4070910"/>
              <a:ext cx="5501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North</a:t>
              </a:r>
            </a:p>
          </p:txBody>
        </p:sp>
        <p:sp>
          <p:nvSpPr>
            <p:cNvPr id="21538" name="TextBox 67"/>
            <p:cNvSpPr txBox="1">
              <a:spLocks noChangeArrowheads="1"/>
            </p:cNvSpPr>
            <p:nvPr/>
          </p:nvSpPr>
          <p:spPr bwMode="auto">
            <a:xfrm>
              <a:off x="6408492" y="4070910"/>
              <a:ext cx="5027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West</a:t>
              </a:r>
            </a:p>
          </p:txBody>
        </p:sp>
        <p:sp>
          <p:nvSpPr>
            <p:cNvPr id="21539" name="TextBox 68"/>
            <p:cNvSpPr txBox="1">
              <a:spLocks noChangeArrowheads="1"/>
            </p:cNvSpPr>
            <p:nvPr/>
          </p:nvSpPr>
          <p:spPr bwMode="auto">
            <a:xfrm>
              <a:off x="7155862" y="4070910"/>
              <a:ext cx="5485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South</a:t>
              </a:r>
            </a:p>
          </p:txBody>
        </p:sp>
        <p:sp>
          <p:nvSpPr>
            <p:cNvPr id="21540" name="TextBox 69"/>
            <p:cNvSpPr txBox="1">
              <a:spLocks noChangeArrowheads="1"/>
            </p:cNvSpPr>
            <p:nvPr/>
          </p:nvSpPr>
          <p:spPr bwMode="auto">
            <a:xfrm>
              <a:off x="7914131" y="4070910"/>
              <a:ext cx="4416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East</a:t>
              </a:r>
            </a:p>
          </p:txBody>
        </p:sp>
      </p:grpSp>
      <p:sp>
        <p:nvSpPr>
          <p:cNvPr id="21509" name="TextBox 72"/>
          <p:cNvSpPr txBox="1">
            <a:spLocks noChangeArrowheads="1"/>
          </p:cNvSpPr>
          <p:nvPr/>
        </p:nvSpPr>
        <p:spPr bwMode="auto">
          <a:xfrm>
            <a:off x="1884363" y="1211263"/>
            <a:ext cx="123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/>
              <a:t>14 Sept</a:t>
            </a:r>
          </a:p>
        </p:txBody>
      </p:sp>
      <p:sp>
        <p:nvSpPr>
          <p:cNvPr id="21510" name="TextBox 73"/>
          <p:cNvSpPr txBox="1">
            <a:spLocks noChangeArrowheads="1"/>
          </p:cNvSpPr>
          <p:nvPr/>
        </p:nvSpPr>
        <p:spPr bwMode="auto">
          <a:xfrm>
            <a:off x="6000750" y="1230313"/>
            <a:ext cx="123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sp>
        <p:nvSpPr>
          <p:cNvPr id="21511" name="TextBox 74"/>
          <p:cNvSpPr txBox="1">
            <a:spLocks noChangeArrowheads="1"/>
          </p:cNvSpPr>
          <p:nvPr/>
        </p:nvSpPr>
        <p:spPr bwMode="auto">
          <a:xfrm>
            <a:off x="1066800" y="47625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Azimuthal</a:t>
            </a:r>
            <a:r>
              <a:rPr lang="en-US" sz="2800" dirty="0" smtClean="0">
                <a:solidFill>
                  <a:srgbClr val="FFFF00"/>
                </a:solidFill>
              </a:rPr>
              <a:t> distribution: Radial </a:t>
            </a:r>
            <a:r>
              <a:rPr lang="en-US" sz="2800" dirty="0">
                <a:solidFill>
                  <a:srgbClr val="FFFF00"/>
                </a:solidFill>
              </a:rPr>
              <a:t>flow at the </a:t>
            </a:r>
            <a:r>
              <a:rPr lang="en-US" sz="2800" dirty="0" err="1">
                <a:solidFill>
                  <a:srgbClr val="FFFF00"/>
                </a:solidFill>
              </a:rPr>
              <a:t>eyewall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133372" y="4724400"/>
            <a:ext cx="3133828" cy="335869"/>
            <a:chOff x="1133372" y="4724400"/>
            <a:chExt cx="3133828" cy="335869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5928" t="50292" r="35689" b="47726"/>
            <a:stretch>
              <a:fillRect/>
            </a:stretch>
          </p:blipFill>
          <p:spPr bwMode="auto">
            <a:xfrm>
              <a:off x="1133372" y="4724400"/>
              <a:ext cx="3133828" cy="1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9" name="Group 78"/>
            <p:cNvGrpSpPr/>
            <p:nvPr/>
          </p:nvGrpSpPr>
          <p:grpSpPr>
            <a:xfrm>
              <a:off x="1298740" y="4807324"/>
              <a:ext cx="2710060" cy="252945"/>
              <a:chOff x="1321816" y="4876800"/>
              <a:chExt cx="2710060" cy="25294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1321816" y="4879351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584036" y="4883524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-10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882112" y="4883524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142814" y="4879351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407270" y="4876800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689662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963458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227914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56514" y="487680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10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715764" y="487680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5095772" y="4717085"/>
            <a:ext cx="3133828" cy="335869"/>
            <a:chOff x="1133372" y="4724400"/>
            <a:chExt cx="3133828" cy="335869"/>
          </a:xfrm>
        </p:grpSpPr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5928" t="50292" r="35689" b="47726"/>
            <a:stretch>
              <a:fillRect/>
            </a:stretch>
          </p:blipFill>
          <p:spPr bwMode="auto">
            <a:xfrm>
              <a:off x="1133372" y="4724400"/>
              <a:ext cx="3133828" cy="13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4" name="Group 78"/>
            <p:cNvGrpSpPr/>
            <p:nvPr/>
          </p:nvGrpSpPr>
          <p:grpSpPr>
            <a:xfrm>
              <a:off x="1298740" y="4807324"/>
              <a:ext cx="2710060" cy="252945"/>
              <a:chOff x="1321816" y="4876800"/>
              <a:chExt cx="2710060" cy="252945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1321816" y="4879351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584036" y="4883524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-10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882112" y="4883524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142814" y="4879351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407270" y="4876800"/>
                <a:ext cx="2888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-1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689662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963458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227914" y="48768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456514" y="487680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10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715764" y="487680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15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066800" y="304800"/>
            <a:ext cx="718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Shear-relative vertical profiles of theta-e for GH drops from 0-200 km radius</a:t>
            </a:r>
          </a:p>
        </p:txBody>
      </p:sp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998538" y="685800"/>
            <a:ext cx="5173662" cy="5113338"/>
            <a:chOff x="1905000" y="609600"/>
            <a:chExt cx="5334000" cy="5334000"/>
          </a:xfrm>
        </p:grpSpPr>
        <p:pic>
          <p:nvPicPr>
            <p:cNvPr id="22556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609600"/>
              <a:ext cx="5334000" cy="53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057212" y="949082"/>
              <a:ext cx="43208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057212" y="1177611"/>
              <a:ext cx="43208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324600" y="1143000"/>
            <a:ext cx="2514600" cy="4346575"/>
            <a:chOff x="6324600" y="1143000"/>
            <a:chExt cx="2514600" cy="4346575"/>
          </a:xfrm>
        </p:grpSpPr>
        <p:grpSp>
          <p:nvGrpSpPr>
            <p:cNvPr id="22531" name="Group 11"/>
            <p:cNvGrpSpPr>
              <a:grpSpLocks/>
            </p:cNvGrpSpPr>
            <p:nvPr/>
          </p:nvGrpSpPr>
          <p:grpSpPr bwMode="auto">
            <a:xfrm>
              <a:off x="6324600" y="1143000"/>
              <a:ext cx="2470150" cy="2057400"/>
              <a:chOff x="908157" y="1854528"/>
              <a:chExt cx="3621739" cy="2819400"/>
            </a:xfrm>
          </p:grpSpPr>
          <p:pic>
            <p:nvPicPr>
              <p:cNvPr id="22546" name="Picture 3" descr="C:\Users\ROBERT~1.ROG\AppData\Local\Temp\1\sst14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08157" y="1854528"/>
                <a:ext cx="3621739" cy="281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1990490" y="2868294"/>
                <a:ext cx="607502" cy="35895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548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2190663" y="2615940"/>
                <a:ext cx="393363" cy="60042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0" name="TextBox 16"/>
              <p:cNvSpPr txBox="1">
                <a:spLocks noChangeArrowheads="1"/>
              </p:cNvSpPr>
              <p:nvPr/>
            </p:nvSpPr>
            <p:spPr bwMode="auto">
              <a:xfrm>
                <a:off x="1508233" y="2823062"/>
                <a:ext cx="557410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</a:rPr>
                  <a:t>DSL</a:t>
                </a:r>
              </a:p>
            </p:txBody>
          </p:sp>
          <p:sp>
            <p:nvSpPr>
              <p:cNvPr id="22551" name="TextBox 17"/>
              <p:cNvSpPr txBox="1">
                <a:spLocks noChangeArrowheads="1"/>
              </p:cNvSpPr>
              <p:nvPr/>
            </p:nvSpPr>
            <p:spPr bwMode="auto">
              <a:xfrm>
                <a:off x="2529643" y="2246964"/>
                <a:ext cx="583261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</a:rPr>
                  <a:t>DSR</a:t>
                </a:r>
              </a:p>
            </p:txBody>
          </p:sp>
          <p:sp>
            <p:nvSpPr>
              <p:cNvPr id="22552" name="TextBox 18"/>
              <p:cNvSpPr txBox="1">
                <a:spLocks noChangeArrowheads="1"/>
              </p:cNvSpPr>
              <p:nvPr/>
            </p:nvSpPr>
            <p:spPr bwMode="auto">
              <a:xfrm>
                <a:off x="2106138" y="3818963"/>
                <a:ext cx="562110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</a:rPr>
                  <a:t>USL</a:t>
                </a:r>
              </a:p>
            </p:txBody>
          </p:sp>
          <p:sp>
            <p:nvSpPr>
              <p:cNvPr id="22553" name="TextBox 19"/>
              <p:cNvSpPr txBox="1">
                <a:spLocks noChangeArrowheads="1"/>
              </p:cNvSpPr>
              <p:nvPr/>
            </p:nvSpPr>
            <p:spPr bwMode="auto">
              <a:xfrm>
                <a:off x="3127551" y="3242865"/>
                <a:ext cx="587961" cy="33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</a:rPr>
                  <a:t>USR</a:t>
                </a:r>
              </a:p>
            </p:txBody>
          </p:sp>
        </p:grpSp>
        <p:grpSp>
          <p:nvGrpSpPr>
            <p:cNvPr id="22532" name="Group 22"/>
            <p:cNvGrpSpPr>
              <a:grpSpLocks/>
            </p:cNvGrpSpPr>
            <p:nvPr/>
          </p:nvGrpSpPr>
          <p:grpSpPr bwMode="auto">
            <a:xfrm>
              <a:off x="6324600" y="3543300"/>
              <a:ext cx="2514600" cy="1946275"/>
              <a:chOff x="4861033" y="1921202"/>
              <a:chExt cx="3657600" cy="2743201"/>
            </a:xfrm>
          </p:grpSpPr>
          <p:pic>
            <p:nvPicPr>
              <p:cNvPr id="22535" name="Picture 2" descr="C:\Users\ROBERT~1.ROG\AppData\Local\Temp\1\sst16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61033" y="1921202"/>
                <a:ext cx="3657600" cy="2743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 flipV="1">
                <a:off x="6567452" y="2655109"/>
                <a:ext cx="205508" cy="639931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6283433" y="3210014"/>
                <a:ext cx="270164" cy="7383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538" name="Group 26"/>
              <p:cNvGrpSpPr>
                <a:grpSpLocks/>
              </p:cNvGrpSpPr>
              <p:nvPr/>
            </p:nvGrpSpPr>
            <p:grpSpPr bwMode="auto">
              <a:xfrm>
                <a:off x="5375382" y="2140278"/>
                <a:ext cx="2451100" cy="2286000"/>
                <a:chOff x="5375382" y="2140278"/>
                <a:chExt cx="2451100" cy="2286000"/>
              </a:xfrm>
            </p:grpSpPr>
            <p:grpSp>
              <p:nvGrpSpPr>
                <p:cNvPr id="22539" name="Group 27"/>
                <p:cNvGrpSpPr>
                  <a:grpSpLocks/>
                </p:cNvGrpSpPr>
                <p:nvPr/>
              </p:nvGrpSpPr>
              <p:grpSpPr bwMode="auto">
                <a:xfrm rot="838570">
                  <a:off x="5375382" y="2140278"/>
                  <a:ext cx="2451100" cy="2286000"/>
                  <a:chOff x="1485900" y="3956050"/>
                  <a:chExt cx="2451100" cy="2286000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2678835" y="3952641"/>
                    <a:ext cx="0" cy="2288984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H="1" flipV="1">
                    <a:off x="1484963" y="5111815"/>
                    <a:ext cx="2447637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540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622452" y="3453097"/>
                  <a:ext cx="55306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DSL</a:t>
                  </a:r>
                </a:p>
              </p:txBody>
            </p:sp>
            <p:sp>
              <p:nvSpPr>
                <p:cNvPr id="22541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5852921" y="2452197"/>
                  <a:ext cx="57871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DSR</a:t>
                  </a:r>
                </a:p>
              </p:txBody>
            </p:sp>
            <p:sp>
              <p:nvSpPr>
                <p:cNvPr id="225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846178" y="3764727"/>
                  <a:ext cx="55772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USL</a:t>
                  </a:r>
                </a:p>
              </p:txBody>
            </p:sp>
            <p:sp>
              <p:nvSpPr>
                <p:cNvPr id="22543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7241770" y="2722610"/>
                  <a:ext cx="583377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USR</a:t>
                  </a:r>
                </a:p>
              </p:txBody>
            </p:sp>
          </p:grpSp>
        </p:grpSp>
      </p:grpSp>
      <p:sp>
        <p:nvSpPr>
          <p:cNvPr id="22533" name="TextBox 34"/>
          <p:cNvSpPr txBox="1">
            <a:spLocks noChangeArrowheads="1"/>
          </p:cNvSpPr>
          <p:nvPr/>
        </p:nvSpPr>
        <p:spPr bwMode="auto">
          <a:xfrm>
            <a:off x="609600" y="-60325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Azimuthal</a:t>
            </a:r>
            <a:r>
              <a:rPr lang="en-US" sz="2400" dirty="0" smtClean="0">
                <a:solidFill>
                  <a:srgbClr val="FFFF00"/>
                </a:solidFill>
              </a:rPr>
              <a:t> distribution: Shear-relative </a:t>
            </a:r>
            <a:r>
              <a:rPr lang="en-US" sz="2400" dirty="0">
                <a:solidFill>
                  <a:srgbClr val="FFFF00"/>
                </a:solidFill>
              </a:rPr>
              <a:t>thermodynamic </a:t>
            </a:r>
            <a:r>
              <a:rPr lang="en-US" sz="2400" dirty="0" smtClean="0">
                <a:solidFill>
                  <a:srgbClr val="FFFF00"/>
                </a:solidFill>
              </a:rPr>
              <a:t>profiles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" y="5826125"/>
            <a:ext cx="8763000" cy="1014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High low-level theta-e DSR, DSL, decrease in </a:t>
            </a:r>
            <a:r>
              <a:rPr lang="en-US" sz="1500" dirty="0" err="1">
                <a:solidFill>
                  <a:prstClr val="black"/>
                </a:solidFill>
                <a:latin typeface="+mn-lt"/>
              </a:rPr>
              <a:t>thetae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 with height below 600 </a:t>
            </a:r>
            <a:r>
              <a:rPr lang="en-US" sz="1500" dirty="0" err="1">
                <a:solidFill>
                  <a:prstClr val="black"/>
                </a:solidFill>
                <a:latin typeface="+mn-lt"/>
              </a:rPr>
              <a:t>hPa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 in all quadrants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Increase in theta-e and stabilization aloft, especially USL, USR, on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Stabilization of PBL on 16 Sept, strongest in USL, USR, weakest in DSL, DSR (consistent with Molinari et al. 2013, Zhang et al. 2013)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657600" y="2590800"/>
            <a:ext cx="0" cy="9144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366253" y="3487087"/>
            <a:ext cx="58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vector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1613</Words>
  <Application>Microsoft Office PowerPoint</Application>
  <PresentationFormat>On-screen Show (4:3)</PresentationFormat>
  <Paragraphs>391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</cp:lastModifiedBy>
  <cp:revision>51</cp:revision>
  <dcterms:created xsi:type="dcterms:W3CDTF">2015-04-28T21:51:40Z</dcterms:created>
  <dcterms:modified xsi:type="dcterms:W3CDTF">2015-05-05T15:29:03Z</dcterms:modified>
</cp:coreProperties>
</file>