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9" r:id="rId2"/>
    <p:sldId id="270" r:id="rId3"/>
    <p:sldId id="257" r:id="rId4"/>
    <p:sldId id="258" r:id="rId5"/>
    <p:sldId id="294" r:id="rId6"/>
    <p:sldId id="295" r:id="rId7"/>
    <p:sldId id="302" r:id="rId8"/>
    <p:sldId id="296" r:id="rId9"/>
    <p:sldId id="297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98" r:id="rId21"/>
    <p:sldId id="299" r:id="rId22"/>
    <p:sldId id="292" r:id="rId23"/>
    <p:sldId id="293" r:id="rId24"/>
    <p:sldId id="286" r:id="rId25"/>
    <p:sldId id="287" r:id="rId26"/>
    <p:sldId id="288" r:id="rId27"/>
    <p:sldId id="289" r:id="rId28"/>
    <p:sldId id="290" r:id="rId29"/>
    <p:sldId id="291" r:id="rId30"/>
    <p:sldId id="272" r:id="rId31"/>
    <p:sldId id="274" r:id="rId32"/>
    <p:sldId id="275" r:id="rId33"/>
    <p:sldId id="28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B715F-E1FD-2C4C-8049-6045F08D4EFF}" type="datetimeFigureOut">
              <a:rPr lang="en-US" smtClean="0"/>
              <a:t>11/9/15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99D1F-2F39-C84E-B75F-987C8FC6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D321F3-45BD-0643-8A5A-E61ABFA217A3}" type="slidenum">
              <a:rPr lang="en-US" sz="1200" baseline="-25000">
                <a:solidFill>
                  <a:srgbClr val="000000"/>
                </a:solidFill>
                <a:latin typeface="Times New Roman MT Extra Bold" charset="0"/>
              </a:rPr>
              <a:pPr eaLnBrk="1" hangingPunct="1"/>
              <a:t>3</a:t>
            </a:fld>
            <a:endParaRPr lang="en-US" sz="1200" baseline="-25000">
              <a:solidFill>
                <a:srgbClr val="000000"/>
              </a:solidFill>
              <a:latin typeface="Times New Roman MT Extra Bold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86742-1E37-1E45-A53B-608BEF674D1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6E1596-A3D3-D04F-9D09-C40694839E21}" type="slidenum">
              <a:rPr lang="en-US" altLang="zh-CN" sz="1100">
                <a:solidFill>
                  <a:srgbClr val="000000"/>
                </a:solidFill>
                <a:ea typeface="宋体" charset="0"/>
                <a:cs typeface="宋体" charset="0"/>
              </a:rPr>
              <a:pPr eaLnBrk="1" hangingPunct="1"/>
              <a:t>4</a:t>
            </a:fld>
            <a:endParaRPr lang="en-US" altLang="zh-CN" sz="11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3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6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6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7AD0-450A-4C47-9B3D-EC834F24F6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5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4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3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6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1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2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6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73F4-EB94-9641-8AB8-19BBBD57D025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A43D9-CF12-3741-AE85-25C0F6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0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image" Target="../media/image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638" y="120128"/>
            <a:ext cx="8805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Dynamics and predictability of tropical cyclones evaluated through convection-permitting ensemble analysis and forecasts with airborne radar and sounding observations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0416"/>
          <a:stretch/>
        </p:blipFill>
        <p:spPr>
          <a:xfrm>
            <a:off x="253043" y="4121053"/>
            <a:ext cx="1765840" cy="18622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702082" y="4430375"/>
            <a:ext cx="57222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Erin </a:t>
            </a:r>
            <a:r>
              <a:rPr lang="en-US" sz="2400" dirty="0" err="1" smtClean="0">
                <a:solidFill>
                  <a:schemeClr val="bg1"/>
                </a:solidFill>
              </a:rPr>
              <a:t>Munsell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Pennsylvania State University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HRD Seminar – November 16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, 2015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5934670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 collaboration with </a:t>
            </a:r>
            <a:r>
              <a:rPr lang="en-US" sz="2400" dirty="0" err="1" smtClean="0">
                <a:solidFill>
                  <a:schemeClr val="bg1"/>
                </a:solidFill>
              </a:rPr>
              <a:t>Fuqing</a:t>
            </a:r>
            <a:r>
              <a:rPr lang="en-US" sz="2400" dirty="0" smtClean="0">
                <a:solidFill>
                  <a:schemeClr val="bg1"/>
                </a:solidFill>
              </a:rPr>
              <a:t> Zhang (Penn State), Jason </a:t>
            </a:r>
            <a:r>
              <a:rPr lang="en-US" sz="2400" dirty="0" err="1" smtClean="0">
                <a:solidFill>
                  <a:schemeClr val="bg1"/>
                </a:solidFill>
              </a:rPr>
              <a:t>Sippel</a:t>
            </a:r>
            <a:r>
              <a:rPr lang="en-US" sz="2400" dirty="0" smtClean="0">
                <a:solidFill>
                  <a:schemeClr val="bg1"/>
                </a:solidFill>
              </a:rPr>
              <a:t> (EMC/IMSG) and Scott Braun (NASA GSFC)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88747" y="4117959"/>
            <a:ext cx="1773936" cy="1865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3" y="1570243"/>
            <a:ext cx="4318546" cy="2418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64" y="1505123"/>
            <a:ext cx="3732045" cy="24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2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cks_sst_east_me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24200" r="10697" b="23601"/>
          <a:stretch/>
        </p:blipFill>
        <p:spPr>
          <a:xfrm>
            <a:off x="176851" y="756194"/>
            <a:ext cx="6272784" cy="517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76851" y="128600"/>
            <a:ext cx="87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Hurricane Sandy Composite </a:t>
            </a:r>
            <a:r>
              <a:rPr lang="en-US" sz="2800" dirty="0" smtClean="0">
                <a:solidFill>
                  <a:srgbClr val="FFFFFF"/>
                </a:solidFill>
              </a:rPr>
              <a:t>Analysis: Mean Tracks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6656" y="2876705"/>
            <a:ext cx="2492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Black: Best Track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Blue: 10 Best Members (GOOD)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Red: 10 Worst Members (POOR)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851" y="5930947"/>
            <a:ext cx="877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Magenta: 10 Members that were furthest off the coast but still made landfall (FAIR)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5638" y="2907910"/>
            <a:ext cx="1157570" cy="1207292"/>
            <a:chOff x="755638" y="2907910"/>
            <a:chExt cx="1157570" cy="12072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430885" y="3568652"/>
              <a:ext cx="96464" cy="546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55638" y="2907910"/>
              <a:ext cx="115757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GOOD Separates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47777" y="3890152"/>
            <a:ext cx="2399214" cy="385407"/>
            <a:chOff x="2447778" y="3890152"/>
            <a:chExt cx="2199215" cy="385407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2447778" y="3890152"/>
              <a:ext cx="558689" cy="2250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6468" y="3906227"/>
              <a:ext cx="16405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POOR Separates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446656" y="828646"/>
            <a:ext cx="250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Forecast Hour 24: 10/27/12 at 00Z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6656" y="1912926"/>
            <a:ext cx="249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Forecast Hour 48: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10/28/12 at 00Z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 descr="tracks_sst_east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24200" r="10697" b="23601"/>
          <a:stretch/>
        </p:blipFill>
        <p:spPr>
          <a:xfrm>
            <a:off x="179830" y="758651"/>
            <a:ext cx="6269805" cy="5172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minslp_time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1" t="25550" r="10239" b="23352"/>
          <a:stretch/>
        </p:blipFill>
        <p:spPr>
          <a:xfrm>
            <a:off x="4625091" y="3402810"/>
            <a:ext cx="4249612" cy="33319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989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8512" y="80375"/>
            <a:ext cx="42926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0: 10/26/12 – 00Z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</a:rPr>
              <a:t>eopotential</a:t>
            </a:r>
            <a:r>
              <a:rPr lang="en-US" sz="2400" dirty="0" smtClean="0">
                <a:solidFill>
                  <a:schemeClr val="bg1"/>
                </a:solidFill>
              </a:rPr>
              <a:t> Height, Surface Winds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POOR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0149" y="49485"/>
            <a:ext cx="8706355" cy="6758436"/>
            <a:chOff x="180149" y="49485"/>
            <a:chExt cx="8706355" cy="6758436"/>
          </a:xfrm>
        </p:grpSpPr>
        <p:pic>
          <p:nvPicPr>
            <p:cNvPr id="7" name="Picture 6" descr="sfcwinds_dbz_comp_bad_Time1.pdf">
              <a:hlinkClick r:id="" action="ppaction://noaction"/>
            </p:cNvPr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99" t="24846" r="9977" b="22883"/>
            <a:stretch/>
          </p:blipFill>
          <p:spPr>
            <a:xfrm>
              <a:off x="4716840" y="3461217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sfcwinds_dbz_comp_east_Time1.pdf">
              <a:hlinkClick r:id="" action="ppaction://noaction"/>
            </p:cNvPr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99" t="24846" r="9977" b="22883"/>
            <a:stretch/>
          </p:blipFill>
          <p:spPr>
            <a:xfrm>
              <a:off x="180149" y="3461217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 descr="sfcwinds_dbz_comp_good_Time1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83" t="24846" r="9994" b="22883"/>
            <a:stretch/>
          </p:blipFill>
          <p:spPr>
            <a:xfrm>
              <a:off x="180149" y="49485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extBox 1"/>
            <p:cNvSpPr txBox="1"/>
            <p:nvPr/>
          </p:nvSpPr>
          <p:spPr>
            <a:xfrm>
              <a:off x="3012045" y="2621099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7421" y="6062083"/>
              <a:ext cx="60240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4121" y="6062083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61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97280" y="67527"/>
            <a:ext cx="4432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24: 10/27/12 – 00Z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</a:rPr>
              <a:t>eopotential</a:t>
            </a:r>
            <a:r>
              <a:rPr lang="en-US" sz="2400" dirty="0" smtClean="0">
                <a:solidFill>
                  <a:schemeClr val="bg1"/>
                </a:solidFill>
              </a:rPr>
              <a:t> Height, Surface Winds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POOR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5748" y="47449"/>
            <a:ext cx="8695167" cy="6761550"/>
            <a:chOff x="185748" y="47449"/>
            <a:chExt cx="8695167" cy="6761550"/>
          </a:xfrm>
        </p:grpSpPr>
        <p:pic>
          <p:nvPicPr>
            <p:cNvPr id="6" name="Picture 5" descr="sfcwinds_dbz_comp_bad_Time5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0" t="24378" r="9516" b="23352"/>
            <a:stretch/>
          </p:blipFill>
          <p:spPr>
            <a:xfrm>
              <a:off x="4711251" y="3462295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sfcwinds_dbz_comp_east_Time5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99" t="24378" r="9271" b="23352"/>
            <a:stretch/>
          </p:blipFill>
          <p:spPr>
            <a:xfrm>
              <a:off x="185748" y="3462295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sfcwinds_dbz_comp_good_Time5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7" t="24378" r="9026" b="23352"/>
            <a:stretch/>
          </p:blipFill>
          <p:spPr>
            <a:xfrm>
              <a:off x="185748" y="47449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3012045" y="2653659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07421" y="6078363"/>
              <a:ext cx="60240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4121" y="6078363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11250" y="134039"/>
            <a:ext cx="4432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48: 10/28/12 – 00Z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</a:rPr>
              <a:t>eopotential</a:t>
            </a:r>
            <a:r>
              <a:rPr lang="en-US" sz="2400" dirty="0" smtClean="0">
                <a:solidFill>
                  <a:schemeClr val="bg1"/>
                </a:solidFill>
              </a:rPr>
              <a:t> Height, Surface Winds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POOR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7628" y="53158"/>
            <a:ext cx="8703287" cy="6758944"/>
            <a:chOff x="177628" y="53158"/>
            <a:chExt cx="8703287" cy="6758944"/>
          </a:xfrm>
        </p:grpSpPr>
        <p:pic>
          <p:nvPicPr>
            <p:cNvPr id="7" name="Picture 6" descr="sfcwinds_dbz_comp_bad_Time9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143" r="9445" b="22883"/>
            <a:stretch/>
          </p:blipFill>
          <p:spPr>
            <a:xfrm>
              <a:off x="4711251" y="3465398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sfcwinds_dbz_comp_east_Time9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143" r="9445" b="22883"/>
            <a:stretch/>
          </p:blipFill>
          <p:spPr>
            <a:xfrm>
              <a:off x="177628" y="3465398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 descr="sfcwinds_dbz_comp_good_Time9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143" r="9445" b="22883"/>
            <a:stretch/>
          </p:blipFill>
          <p:spPr>
            <a:xfrm>
              <a:off x="177628" y="53158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3012045" y="2653659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07421" y="6062083"/>
              <a:ext cx="60240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44121" y="6062083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81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11250" y="134039"/>
            <a:ext cx="4432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96: 10/30/12 – 00Z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</a:rPr>
              <a:t>eopotential</a:t>
            </a:r>
            <a:r>
              <a:rPr lang="en-US" sz="2400" dirty="0" smtClean="0">
                <a:solidFill>
                  <a:schemeClr val="bg1"/>
                </a:solidFill>
              </a:rPr>
              <a:t> Height, Surface Winds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POOR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1124" y="47003"/>
            <a:ext cx="8688274" cy="6749800"/>
            <a:chOff x="171124" y="47003"/>
            <a:chExt cx="8688274" cy="6749800"/>
          </a:xfrm>
        </p:grpSpPr>
        <p:pic>
          <p:nvPicPr>
            <p:cNvPr id="11" name="Picture 10" descr="sfcwinds_dbz_comp_bad_Time17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36" t="25000" r="10784" b="23148"/>
            <a:stretch/>
          </p:blipFill>
          <p:spPr>
            <a:xfrm>
              <a:off x="4689734" y="3459243"/>
              <a:ext cx="4169664" cy="33375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 descr="sfcwinds_dbz_comp_east_Time17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36" t="25000" r="10784" b="23148"/>
            <a:stretch/>
          </p:blipFill>
          <p:spPr>
            <a:xfrm>
              <a:off x="171698" y="3455062"/>
              <a:ext cx="4169664" cy="33375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12" descr="sfcwinds_dbz_comp_good_Time17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36" t="25000" r="10784" b="23148"/>
            <a:stretch/>
          </p:blipFill>
          <p:spPr>
            <a:xfrm>
              <a:off x="171124" y="47003"/>
              <a:ext cx="4169664" cy="33375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3028326" y="2637379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3702" y="6062083"/>
              <a:ext cx="60240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0402" y="6062083"/>
              <a:ext cx="79778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74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8512" y="46509"/>
            <a:ext cx="42926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0: 10/26/12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POOR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POOR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700" y="21784"/>
            <a:ext cx="8721447" cy="6775019"/>
            <a:chOff x="144700" y="21784"/>
            <a:chExt cx="8721447" cy="6775019"/>
          </a:xfrm>
        </p:grpSpPr>
        <p:pic>
          <p:nvPicPr>
            <p:cNvPr id="2" name="Picture 1" descr="sfcwinds_dbz_comp_east_bad_diff_Time1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21" t="23673" r="9142" b="22649"/>
            <a:stretch/>
          </p:blipFill>
          <p:spPr>
            <a:xfrm>
              <a:off x="4696483" y="3434024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Picture 2" descr="sfcwinds_dbz_comp_good_east_diff_Time1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21" t="23673" r="9142" b="22649"/>
            <a:stretch/>
          </p:blipFill>
          <p:spPr>
            <a:xfrm>
              <a:off x="144700" y="3450099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 descr="sfcwinds_dbz_comp_good_bad_diff_Time1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21" t="23673" r="9142" b="22649"/>
            <a:stretch/>
          </p:blipFill>
          <p:spPr>
            <a:xfrm>
              <a:off x="144700" y="21784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2197979" y="2604818"/>
              <a:ext cx="153044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11947" y="6029522"/>
              <a:ext cx="141647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FF"/>
                  </a:solidFill>
                </a:rPr>
                <a:t>FAIR 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03281" y="6029522"/>
              <a:ext cx="138978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800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03899" y="118648"/>
            <a:ext cx="4640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24: 10/27/12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POOR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POOR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4693" y="48225"/>
            <a:ext cx="8698793" cy="6745475"/>
            <a:chOff x="144693" y="48225"/>
            <a:chExt cx="8698793" cy="6745475"/>
          </a:xfrm>
        </p:grpSpPr>
        <p:pic>
          <p:nvPicPr>
            <p:cNvPr id="3" name="Picture 2" descr="sfcwinds_dbz_comp_east_bad_diff_Time5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93" t="24143" r="9066" b="22883"/>
            <a:stretch/>
          </p:blipFill>
          <p:spPr>
            <a:xfrm>
              <a:off x="4673822" y="3446996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5" descr="sfcwinds_dbz_comp_good_east_diff_Time5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93" t="24143" r="9066" b="22883"/>
            <a:stretch/>
          </p:blipFill>
          <p:spPr>
            <a:xfrm>
              <a:off x="144693" y="48225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sfcwinds_dbz_comp_good_bad_diff_Time5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53" t="24143" r="9107" b="22883"/>
            <a:stretch/>
          </p:blipFill>
          <p:spPr>
            <a:xfrm>
              <a:off x="144693" y="3446996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2197979" y="2621098"/>
              <a:ext cx="153044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11947" y="6029522"/>
              <a:ext cx="141647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FF"/>
                  </a:solidFill>
                </a:rPr>
                <a:t>FAIR 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3281" y="6029522"/>
              <a:ext cx="138978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471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00704" y="214249"/>
            <a:ext cx="4643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48: 10/28/12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POOR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POOR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8209" y="48225"/>
            <a:ext cx="8677496" cy="6754606"/>
            <a:chOff x="158209" y="48225"/>
            <a:chExt cx="8677496" cy="6754606"/>
          </a:xfrm>
        </p:grpSpPr>
        <p:pic>
          <p:nvPicPr>
            <p:cNvPr id="3" name="Picture 2" descr="sfcwinds_dbz_comp_east_bad_diff_Time9.pdf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613" r="9142" b="23351"/>
            <a:stretch/>
          </p:blipFill>
          <p:spPr>
            <a:xfrm>
              <a:off x="4666041" y="3456127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5" descr="sfcwinds_dbz_comp_good_east_diff_Time9.pdf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613" r="9142" b="23351"/>
            <a:stretch/>
          </p:blipFill>
          <p:spPr>
            <a:xfrm>
              <a:off x="158209" y="3456127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sfcwinds_dbz_comp_good_bad_diff_Time9.pdf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4" t="24613" r="9142" b="23351"/>
            <a:stretch/>
          </p:blipFill>
          <p:spPr>
            <a:xfrm>
              <a:off x="158209" y="48225"/>
              <a:ext cx="4169664" cy="33467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2214260" y="2669938"/>
              <a:ext cx="153044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28228" y="6062082"/>
              <a:ext cx="141647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FF"/>
                  </a:solidFill>
                </a:rPr>
                <a:t>GOOD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FF"/>
                  </a:solidFill>
                </a:rPr>
                <a:t>FAIR 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19562" y="6062082"/>
              <a:ext cx="138978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FF"/>
                  </a:solidFill>
                </a:rPr>
                <a:t>FAIR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rgbClr val="FF0000"/>
                  </a:solidFill>
                </a:rPr>
                <a:t>POOR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676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4"/>
          <a:stretch/>
        </p:blipFill>
        <p:spPr>
          <a:xfrm>
            <a:off x="1443391" y="122396"/>
            <a:ext cx="6176299" cy="6615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Figur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4" r="5685" b="70998"/>
          <a:stretch/>
        </p:blipFill>
        <p:spPr>
          <a:xfrm>
            <a:off x="5370499" y="3824872"/>
            <a:ext cx="3626234" cy="28742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Figur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5" r="6550" b="70552"/>
          <a:stretch/>
        </p:blipFill>
        <p:spPr>
          <a:xfrm>
            <a:off x="703826" y="596677"/>
            <a:ext cx="3699755" cy="3033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6043723" y="5660812"/>
            <a:ext cx="596722" cy="413087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21860" y="1988935"/>
            <a:ext cx="703826" cy="64257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 b="69437"/>
          <a:stretch/>
        </p:blipFill>
        <p:spPr>
          <a:xfrm>
            <a:off x="51025" y="61205"/>
            <a:ext cx="4452937" cy="35953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/>
        </p:nvCxnSpPr>
        <p:spPr>
          <a:xfrm flipV="1">
            <a:off x="474318" y="1927737"/>
            <a:ext cx="3901644" cy="305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81973" y="76501"/>
            <a:ext cx="42994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Sensitivity Experiment: Tropical vs. Mid-Latitude Initial Conditions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25" y="5576595"/>
            <a:ext cx="3881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Sensitivity Experiment: Composited Initial Conditions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2355" y="1300459"/>
            <a:ext cx="3391128" cy="888709"/>
            <a:chOff x="4192355" y="1300459"/>
            <a:chExt cx="3391128" cy="888709"/>
          </a:xfrm>
        </p:grpSpPr>
        <p:sp>
          <p:nvSpPr>
            <p:cNvPr id="8" name="TextBox 7"/>
            <p:cNvSpPr txBox="1"/>
            <p:nvPr/>
          </p:nvSpPr>
          <p:spPr>
            <a:xfrm>
              <a:off x="4957382" y="1727503"/>
              <a:ext cx="262610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TCPOOR_MLGOOD</a:t>
              </a:r>
              <a:endParaRPr lang="en-US" sz="24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4192355" y="1300459"/>
              <a:ext cx="749735" cy="4423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42624" y="2555016"/>
            <a:ext cx="2648322" cy="2452744"/>
            <a:chOff x="642624" y="2555016"/>
            <a:chExt cx="2648322" cy="245274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2624" y="2555016"/>
              <a:ext cx="42841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42624" y="2555016"/>
              <a:ext cx="0" cy="16217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42624" y="4176763"/>
              <a:ext cx="2648322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TCGOOD_MLFAIR</a:t>
              </a:r>
            </a:p>
            <a:p>
              <a:r>
                <a:rPr lang="en-US" sz="2400" dirty="0" smtClean="0"/>
                <a:t>TCGOOD_MLPOOR</a:t>
              </a:r>
              <a:endParaRPr lang="en-US" sz="2400" dirty="0"/>
            </a:p>
          </p:txBody>
        </p:sp>
      </p:grpSp>
      <p:pic>
        <p:nvPicPr>
          <p:cNvPr id="9" name="Picture 8" descr="tracks_sensitivity_Run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25413" r="10031" b="23601"/>
          <a:stretch/>
        </p:blipFill>
        <p:spPr>
          <a:xfrm>
            <a:off x="4606587" y="3235235"/>
            <a:ext cx="4453128" cy="35450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6281" y="6414204"/>
            <a:ext cx="3356225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Calibri"/>
                <a:cs typeface="Calibri"/>
              </a:rPr>
              <a:t>Munsell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and Zhang 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2014, JAMES)</a:t>
            </a:r>
            <a:endParaRPr lang="en-US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62" y="130241"/>
            <a:ext cx="9143999" cy="6647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Explore the predictability and uncertainty associated with ensemble track and intensity forecasts generated by the PSU WRF-</a:t>
            </a:r>
            <a:r>
              <a:rPr lang="en-US" sz="2400" dirty="0" err="1" smtClean="0">
                <a:solidFill>
                  <a:srgbClr val="FFFFFF"/>
                </a:solidFill>
              </a:rPr>
              <a:t>EnKF</a:t>
            </a:r>
            <a:r>
              <a:rPr lang="en-US" sz="2400" dirty="0" smtClean="0">
                <a:solidFill>
                  <a:srgbClr val="FFFFFF"/>
                </a:solidFill>
              </a:rPr>
              <a:t> Real-time Atlantic Hurricane Forecast System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Ensemble sensitivity, correlation analyses and compositing techniques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Cases Examined: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Tropical Storm Erika (2009)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r>
              <a:rPr lang="en-US" sz="2400" dirty="0" smtClean="0">
                <a:solidFill>
                  <a:srgbClr val="FFFFFF"/>
                </a:solidFill>
              </a:rPr>
              <a:t>, Zhang, and Stern 2013, JAS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	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Hurricane Sandy (2012)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r>
              <a:rPr lang="en-US" sz="2400" dirty="0" smtClean="0">
                <a:solidFill>
                  <a:srgbClr val="FFFFFF"/>
                </a:solidFill>
              </a:rPr>
              <a:t> and Zhang 2014, JAMES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Hurricane Nadine (2012)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Sippel</a:t>
            </a:r>
            <a:r>
              <a:rPr lang="en-US" sz="2400" dirty="0" smtClean="0">
                <a:solidFill>
                  <a:srgbClr val="FFFFFF"/>
                </a:solidFill>
              </a:rPr>
              <a:t>, Braun, </a:t>
            </a:r>
            <a:r>
              <a:rPr lang="en-US" sz="2400" dirty="0" err="1" smtClean="0">
                <a:solidFill>
                  <a:srgbClr val="FFFFFF"/>
                </a:solidFill>
              </a:rPr>
              <a:t>Weng</a:t>
            </a:r>
            <a:r>
              <a:rPr lang="en-US" sz="2400" dirty="0" smtClean="0">
                <a:solidFill>
                  <a:srgbClr val="FFFFFF"/>
                </a:solidFill>
              </a:rPr>
              <a:t>, and Zhang 2015, MWR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Hurricane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(2014)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r>
              <a:rPr lang="en-US" sz="2400" dirty="0" smtClean="0">
                <a:solidFill>
                  <a:srgbClr val="FFFFFF"/>
                </a:solidFill>
              </a:rPr>
              <a:t>, Zhang, </a:t>
            </a:r>
            <a:r>
              <a:rPr lang="en-US" sz="2400" dirty="0" err="1" smtClean="0">
                <a:solidFill>
                  <a:srgbClr val="FFFFFF"/>
                </a:solidFill>
              </a:rPr>
              <a:t>Sippel</a:t>
            </a:r>
            <a:r>
              <a:rPr lang="en-US" sz="2400" dirty="0" smtClean="0">
                <a:solidFill>
                  <a:srgbClr val="FFFFFF"/>
                </a:solidFill>
              </a:rPr>
              <a:t>, and Braun, In internal review</a:t>
            </a:r>
          </a:p>
        </p:txBody>
      </p:sp>
    </p:spTree>
    <p:extLst>
      <p:ext uri="{BB962C8B-B14F-4D97-AF65-F5344CB8AC3E}">
        <p14:creationId xmlns:p14="http://schemas.microsoft.com/office/powerpoint/2010/main" val="252840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846" t="11141" r="24740"/>
          <a:stretch/>
        </p:blipFill>
        <p:spPr>
          <a:xfrm>
            <a:off x="183606" y="397791"/>
            <a:ext cx="6309127" cy="5492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844" y="397840"/>
            <a:ext cx="24174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Attained hurricane strength on two occasions; a record 13 days apart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20.75 days as a tropical storm or hurricane; third-longest-lived named storm in the Atlantic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1860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22.25 days (non-consecutive) as a tropical cyclone; fourth-longest-lived Atlantic tropical cyclone</a:t>
            </a:r>
          </a:p>
        </p:txBody>
      </p:sp>
    </p:spTree>
    <p:extLst>
      <p:ext uri="{BB962C8B-B14F-4D97-AF65-F5344CB8AC3E}">
        <p14:creationId xmlns:p14="http://schemas.microsoft.com/office/powerpoint/2010/main" val="250816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9" y="1227929"/>
            <a:ext cx="8844684" cy="5568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3" y="122396"/>
            <a:ext cx="884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Hurricane and Severe Storm Sentinel (HS3)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3" y="665292"/>
            <a:ext cx="884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Flight tracks of Nadine: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97818" y="3824874"/>
            <a:ext cx="4957382" cy="2037514"/>
            <a:chOff x="3197818" y="3824874"/>
            <a:chExt cx="4957382" cy="2037514"/>
          </a:xfrm>
        </p:grpSpPr>
        <p:sp>
          <p:nvSpPr>
            <p:cNvPr id="5" name="Oval 4"/>
            <p:cNvSpPr/>
            <p:nvPr/>
          </p:nvSpPr>
          <p:spPr>
            <a:xfrm rot="2036279">
              <a:off x="3197818" y="3824874"/>
              <a:ext cx="2815303" cy="1116863"/>
            </a:xfrm>
            <a:prstGeom prst="ellipse">
              <a:avLst/>
            </a:prstGeom>
            <a:noFill/>
            <a:ln w="38100">
              <a:solidFill>
                <a:srgbClr val="05F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14759" y="5400723"/>
              <a:ext cx="384044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Saharan air layer interaction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17322" y="2422300"/>
            <a:ext cx="3137472" cy="1716901"/>
            <a:chOff x="5417322" y="2422300"/>
            <a:chExt cx="3137472" cy="1716901"/>
          </a:xfrm>
        </p:grpSpPr>
        <p:sp>
          <p:nvSpPr>
            <p:cNvPr id="14" name="Oval 13"/>
            <p:cNvSpPr/>
            <p:nvPr/>
          </p:nvSpPr>
          <p:spPr>
            <a:xfrm rot="19797631">
              <a:off x="5417322" y="2422300"/>
              <a:ext cx="592184" cy="1273882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8586" y="3677536"/>
              <a:ext cx="2266208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</a:t>
              </a:r>
              <a:r>
                <a:rPr lang="en-US" sz="2400" dirty="0" smtClean="0"/>
                <a:t>ntensification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69154" y="1822231"/>
            <a:ext cx="3035778" cy="1304363"/>
            <a:chOff x="5869154" y="1822231"/>
            <a:chExt cx="3035778" cy="1304363"/>
          </a:xfrm>
        </p:grpSpPr>
        <p:sp>
          <p:nvSpPr>
            <p:cNvPr id="12" name="TextBox 11"/>
            <p:cNvSpPr txBox="1"/>
            <p:nvPr/>
          </p:nvSpPr>
          <p:spPr>
            <a:xfrm>
              <a:off x="6701650" y="1822231"/>
              <a:ext cx="2203282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Redevelopment</a:t>
              </a:r>
              <a:endParaRPr lang="en-US" sz="2400" dirty="0"/>
            </a:p>
          </p:txBody>
        </p:sp>
        <p:sp>
          <p:nvSpPr>
            <p:cNvPr id="17" name="Oval 16"/>
            <p:cNvSpPr/>
            <p:nvPr/>
          </p:nvSpPr>
          <p:spPr>
            <a:xfrm rot="18810732">
              <a:off x="6249500" y="2113105"/>
              <a:ext cx="633143" cy="139383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38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44" y="49218"/>
            <a:ext cx="9144000" cy="643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Hurricane Nadine (2012) </a:t>
            </a:r>
            <a:r>
              <a:rPr lang="en-US" sz="2800" dirty="0" smtClean="0">
                <a:solidFill>
                  <a:srgbClr val="FFFFFF"/>
                </a:solidFill>
              </a:rPr>
              <a:t>Ensemble Tracks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by Performance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GOOD: 10 Best Members </a:t>
            </a:r>
            <a:r>
              <a:rPr lang="en-US" sz="2400" dirty="0" smtClean="0">
                <a:solidFill>
                  <a:srgbClr val="FFFFFF"/>
                </a:solidFill>
              </a:rPr>
              <a:t>(smallest </a:t>
            </a:r>
            <a:r>
              <a:rPr lang="en-US" sz="2400" dirty="0" smtClean="0">
                <a:solidFill>
                  <a:srgbClr val="FFFFFF"/>
                </a:solidFill>
              </a:rPr>
              <a:t>RMSE from </a:t>
            </a:r>
            <a:r>
              <a:rPr lang="en-US" sz="2400" dirty="0" smtClean="0">
                <a:solidFill>
                  <a:srgbClr val="FFFFFF"/>
                </a:solidFill>
              </a:rPr>
              <a:t>best </a:t>
            </a:r>
            <a:r>
              <a:rPr lang="en-US" sz="2400" dirty="0">
                <a:solidFill>
                  <a:srgbClr val="FFFFFF"/>
                </a:solidFill>
              </a:rPr>
              <a:t>t</a:t>
            </a:r>
            <a:r>
              <a:rPr lang="en-US" sz="2400" dirty="0" smtClean="0">
                <a:solidFill>
                  <a:srgbClr val="FFFFFF"/>
                </a:solidFill>
              </a:rPr>
              <a:t>rack</a:t>
            </a:r>
            <a:r>
              <a:rPr lang="en-US" sz="2400" dirty="0" smtClean="0">
                <a:solidFill>
                  <a:srgbClr val="FFFFFF"/>
                </a:solidFill>
              </a:rPr>
              <a:t>) – Blue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POOR: 10 Members that curved towards the Northeast – Red </a:t>
            </a:r>
          </a:p>
        </p:txBody>
      </p:sp>
      <p:pic>
        <p:nvPicPr>
          <p:cNvPr id="6" name="Picture 5" descr="tracks_and_means_by_performance_092000Z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25461" r="10730" b="23617"/>
          <a:stretch/>
        </p:blipFill>
        <p:spPr>
          <a:xfrm>
            <a:off x="1404010" y="556630"/>
            <a:ext cx="6286787" cy="512164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/>
          <p:cNvGrpSpPr/>
          <p:nvPr/>
        </p:nvGrpSpPr>
        <p:grpSpPr>
          <a:xfrm>
            <a:off x="4148816" y="2312310"/>
            <a:ext cx="2202896" cy="1569129"/>
            <a:chOff x="5675930" y="1292662"/>
            <a:chExt cx="2202896" cy="1569129"/>
          </a:xfrm>
        </p:grpSpPr>
        <p:sp>
          <p:nvSpPr>
            <p:cNvPr id="9" name="TextBox 8"/>
            <p:cNvSpPr txBox="1"/>
            <p:nvPr/>
          </p:nvSpPr>
          <p:spPr>
            <a:xfrm>
              <a:off x="5675930" y="2492459"/>
              <a:ext cx="220289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Divergence by FH 48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endCxn id="12" idx="4"/>
            </p:cNvCxnSpPr>
            <p:nvPr/>
          </p:nvCxnSpPr>
          <p:spPr>
            <a:xfrm flipH="1" flipV="1">
              <a:off x="6950736" y="1656591"/>
              <a:ext cx="272634" cy="8358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rot="20610411">
              <a:off x="6613658" y="1292662"/>
              <a:ext cx="568666" cy="37157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314807" y="6414204"/>
            <a:ext cx="2751980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Calibri"/>
                <a:cs typeface="Calibri"/>
              </a:rPr>
              <a:t>Munsell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et al. 2015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MWR)</a:t>
            </a:r>
          </a:p>
        </p:txBody>
      </p:sp>
    </p:spTree>
    <p:extLst>
      <p:ext uri="{BB962C8B-B14F-4D97-AF65-F5344CB8AC3E}">
        <p14:creationId xmlns:p14="http://schemas.microsoft.com/office/powerpoint/2010/main" val="76192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5946"/>
            <a:ext cx="9144000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Minimum SLP and Maximum 10-m Winds by Track Performance: Hurricane Nadine Redevelopment Stage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GOOD: 10 Best Members (according to cumulative RMSE from Best Track) – Blue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POOR: 10 Members that curved towards the Northeast – Red </a:t>
            </a:r>
          </a:p>
        </p:txBody>
      </p:sp>
      <p:pic>
        <p:nvPicPr>
          <p:cNvPr id="7" name="Picture 6" descr="maxwinds_by_performance_201209200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25750" r="10731" b="23617"/>
          <a:stretch/>
        </p:blipFill>
        <p:spPr>
          <a:xfrm>
            <a:off x="4626110" y="1469780"/>
            <a:ext cx="4229042" cy="33331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minslp_by_performance_201209200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25750" r="10358" b="23617"/>
          <a:stretch/>
        </p:blipFill>
        <p:spPr>
          <a:xfrm>
            <a:off x="148557" y="1487422"/>
            <a:ext cx="4299440" cy="332861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/>
          <p:cNvGrpSpPr/>
          <p:nvPr/>
        </p:nvGrpSpPr>
        <p:grpSpPr>
          <a:xfrm>
            <a:off x="2059521" y="1487422"/>
            <a:ext cx="4460534" cy="2977116"/>
            <a:chOff x="2006601" y="3322086"/>
            <a:chExt cx="4460534" cy="297711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06601" y="3322086"/>
              <a:ext cx="33867" cy="297711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433268" y="3322086"/>
              <a:ext cx="33867" cy="297711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87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7843" y="138897"/>
            <a:ext cx="4023360" cy="3200400"/>
            <a:chOff x="277843" y="138897"/>
            <a:chExt cx="4023360" cy="3200400"/>
          </a:xfrm>
        </p:grpSpPr>
        <p:pic>
          <p:nvPicPr>
            <p:cNvPr id="3" name="Picture 2" descr="rtg_sst_analysis_2012092000.pdf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4" t="25461" r="11106" b="23617"/>
            <a:stretch/>
          </p:blipFill>
          <p:spPr>
            <a:xfrm>
              <a:off x="277843" y="138897"/>
              <a:ext cx="4023360" cy="3200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635068" y="2579500"/>
              <a:ext cx="2163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09/20/12 – 00Z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2863" y="138897"/>
            <a:ext cx="4023360" cy="3200400"/>
            <a:chOff x="4782863" y="138897"/>
            <a:chExt cx="4023360" cy="3200400"/>
          </a:xfrm>
        </p:grpSpPr>
        <p:pic>
          <p:nvPicPr>
            <p:cNvPr id="4" name="Picture 3" descr="rtg_sst_analysis_2012092506.pd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25172" r="10358" b="23327"/>
            <a:stretch/>
          </p:blipFill>
          <p:spPr>
            <a:xfrm>
              <a:off x="4782863" y="138897"/>
              <a:ext cx="4023360" cy="3200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5113875" y="2558610"/>
              <a:ext cx="2163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09/25/12 – 06Z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7843" y="3517875"/>
            <a:ext cx="4023360" cy="3200400"/>
            <a:chOff x="2460892" y="3517875"/>
            <a:chExt cx="4023360" cy="3200400"/>
          </a:xfrm>
        </p:grpSpPr>
        <p:pic>
          <p:nvPicPr>
            <p:cNvPr id="5" name="Picture 4" descr="rtg_sst_analysis_difference.pd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3" t="25461" r="10358" b="23327"/>
            <a:stretch/>
          </p:blipFill>
          <p:spPr>
            <a:xfrm>
              <a:off x="2460892" y="3517875"/>
              <a:ext cx="4023360" cy="3200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2798272" y="5905622"/>
              <a:ext cx="2163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Difference</a:t>
              </a:r>
              <a:endParaRPr lang="en-US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88223" y="3517875"/>
            <a:ext cx="4318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Real-time, Global, Sea Surface Temperature Analysis (RTG-SST)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Initial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Final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Difference (Final – Initial)</a:t>
            </a:r>
          </a:p>
        </p:txBody>
      </p:sp>
    </p:spTree>
    <p:extLst>
      <p:ext uri="{BB962C8B-B14F-4D97-AF65-F5344CB8AC3E}">
        <p14:creationId xmlns:p14="http://schemas.microsoft.com/office/powerpoint/2010/main" val="179137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slp_sstmembers_2012092000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25750" r="10731" b="23328"/>
          <a:stretch/>
        </p:blipFill>
        <p:spPr>
          <a:xfrm>
            <a:off x="73780" y="59526"/>
            <a:ext cx="4489704" cy="3474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maxwinds_sstmembers_2012092000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25644" r="10731" b="23617"/>
          <a:stretch/>
        </p:blipFill>
        <p:spPr>
          <a:xfrm>
            <a:off x="4622963" y="3253996"/>
            <a:ext cx="4425696" cy="34930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37847" y="3598776"/>
            <a:ext cx="448517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Minimum SLP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Good – Blue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Poor – Red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Maximum 10-m Winds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2406" y="138893"/>
            <a:ext cx="448128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Mean Intensity of Members with Updated SST’s – Thick Lines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Mean Intensity of Members from Original Simulation – Thin Lines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309" y="59526"/>
            <a:ext cx="8970350" cy="6687478"/>
            <a:chOff x="78309" y="59526"/>
            <a:chExt cx="8970350" cy="6687478"/>
          </a:xfrm>
        </p:grpSpPr>
        <p:pic>
          <p:nvPicPr>
            <p:cNvPr id="2" name="Picture 1" descr="mean_minslp_sstmembers_2012092000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" t="25461" r="10358" b="23906"/>
            <a:stretch/>
          </p:blipFill>
          <p:spPr>
            <a:xfrm>
              <a:off x="78309" y="59526"/>
              <a:ext cx="4485175" cy="34724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mean_maxwinds_sstmembers_2012092000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25750" r="10358" b="23328"/>
            <a:stretch/>
          </p:blipFill>
          <p:spPr>
            <a:xfrm>
              <a:off x="4623022" y="3254757"/>
              <a:ext cx="4425637" cy="349224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72833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9230" y="1687292"/>
            <a:ext cx="553998" cy="4680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	Poor 				Good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055" y="6211110"/>
            <a:ext cx="243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30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2489" y="6211110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33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395" y="6211110"/>
            <a:ext cx="2579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36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7" y="72571"/>
            <a:ext cx="9043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Upper-level (300-hPa to 200-hPa; warm colors) and lower-level (850-hPa to 700-hPa; cool colors) potential </a:t>
            </a:r>
            <a:r>
              <a:rPr lang="en-US" sz="2800" dirty="0" err="1" smtClean="0">
                <a:solidFill>
                  <a:srgbClr val="FFFFFF"/>
                </a:solidFill>
              </a:rPr>
              <a:t>vorticity</a:t>
            </a:r>
            <a:r>
              <a:rPr lang="en-US" sz="2800" dirty="0" smtClean="0">
                <a:solidFill>
                  <a:srgbClr val="FFFFFF"/>
                </a:solidFill>
              </a:rPr>
              <a:t> and winds (vectors)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2220" y="1687292"/>
            <a:ext cx="8657878" cy="4343400"/>
            <a:chOff x="342682" y="1687292"/>
            <a:chExt cx="8657878" cy="4343400"/>
          </a:xfrm>
        </p:grpSpPr>
        <p:pic>
          <p:nvPicPr>
            <p:cNvPr id="8" name="Picture 7" descr="winds_pvo_comp_D1_Day2to3_sstmember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0" b="59494"/>
            <a:stretch/>
          </p:blipFill>
          <p:spPr>
            <a:xfrm>
              <a:off x="342682" y="1687292"/>
              <a:ext cx="7893090" cy="4343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 descr="pvo_winds_lower_comp_good_sstmembers_Time1D1.pd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30" t="24603" r="9233" b="26799"/>
            <a:stretch/>
          </p:blipFill>
          <p:spPr>
            <a:xfrm>
              <a:off x="8174895" y="1687292"/>
              <a:ext cx="457200" cy="4343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pvo_winds_upper_comp_good_sstmembers_Time1D1.pd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77" t="25461" r="11559" b="26221"/>
            <a:stretch/>
          </p:blipFill>
          <p:spPr>
            <a:xfrm>
              <a:off x="8583796" y="1687292"/>
              <a:ext cx="416764" cy="434340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51354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9230" y="1687292"/>
            <a:ext cx="553998" cy="4680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	Poor 				Good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593" y="6137316"/>
            <a:ext cx="243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39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2334" y="6137316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42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5884" y="6137316"/>
            <a:ext cx="2579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45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7" y="72571"/>
            <a:ext cx="9043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Upper-level (300-hPa to 200-hPa; warm colors) and lower-level (850-hPa to 700-hPa; cool colors) potential </a:t>
            </a:r>
            <a:r>
              <a:rPr lang="en-US" sz="2800" dirty="0" err="1" smtClean="0">
                <a:solidFill>
                  <a:srgbClr val="FFFFFF"/>
                </a:solidFill>
              </a:rPr>
              <a:t>vorticity</a:t>
            </a:r>
            <a:r>
              <a:rPr lang="en-US" sz="2800" dirty="0" smtClean="0">
                <a:solidFill>
                  <a:srgbClr val="FFFFFF"/>
                </a:solidFill>
              </a:rPr>
              <a:t> and winds (vectors)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5076" y="1687292"/>
            <a:ext cx="8645022" cy="4343400"/>
            <a:chOff x="415076" y="1687292"/>
            <a:chExt cx="8645022" cy="4343400"/>
          </a:xfrm>
        </p:grpSpPr>
        <p:pic>
          <p:nvPicPr>
            <p:cNvPr id="8" name="Picture 7" descr="winds_pvo_comp_D1_Day2to3_sstmember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25" r="4740" b="14069"/>
            <a:stretch/>
          </p:blipFill>
          <p:spPr>
            <a:xfrm>
              <a:off x="415076" y="1687292"/>
              <a:ext cx="7893087" cy="4343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 descr="pvo_winds_lower_comp_good_sstmembers_Time1D1.pd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30" t="24603" r="9233" b="26799"/>
            <a:stretch/>
          </p:blipFill>
          <p:spPr>
            <a:xfrm>
              <a:off x="8234433" y="1687292"/>
              <a:ext cx="457200" cy="4343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pvo_winds_upper_comp_good_sstmembers_Time1D1.pd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77" t="25461" r="11559" b="26221"/>
            <a:stretch/>
          </p:blipFill>
          <p:spPr>
            <a:xfrm>
              <a:off x="8643334" y="1687292"/>
              <a:ext cx="416764" cy="434340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626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287" y="72571"/>
            <a:ext cx="9043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Differences (Good – Poor) between upper-level (300-hPa to 200-hPa; warm colors) and lower-level (850-hPa to 700-hPa; cool colors) potential </a:t>
            </a:r>
            <a:r>
              <a:rPr lang="en-US" sz="2800" dirty="0" err="1" smtClean="0">
                <a:solidFill>
                  <a:srgbClr val="FFFFFF"/>
                </a:solidFill>
              </a:rPr>
              <a:t>vorticity</a:t>
            </a:r>
            <a:r>
              <a:rPr lang="en-US" sz="2800" dirty="0" smtClean="0">
                <a:solidFill>
                  <a:srgbClr val="FFFFFF"/>
                </a:solidFill>
              </a:rPr>
              <a:t> and winds (vectors)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287" y="1759857"/>
            <a:ext cx="9100454" cy="4572000"/>
            <a:chOff x="36287" y="1759857"/>
            <a:chExt cx="9100454" cy="4572000"/>
          </a:xfrm>
        </p:grpSpPr>
        <p:pic>
          <p:nvPicPr>
            <p:cNvPr id="4" name="Picture 3" descr="winds_pvo_comp_diff_D1_Day2to3_sstmembers.pdf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" b="59783"/>
            <a:stretch/>
          </p:blipFill>
          <p:spPr>
            <a:xfrm>
              <a:off x="36287" y="1759857"/>
              <a:ext cx="8293607" cy="45720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6" name="Group 5"/>
            <p:cNvGrpSpPr/>
            <p:nvPr/>
          </p:nvGrpSpPr>
          <p:grpSpPr>
            <a:xfrm>
              <a:off x="8269938" y="1759857"/>
              <a:ext cx="866803" cy="4572000"/>
              <a:chOff x="8269938" y="1542141"/>
              <a:chExt cx="866803" cy="4572000"/>
            </a:xfrm>
          </p:grpSpPr>
          <p:pic>
            <p:nvPicPr>
              <p:cNvPr id="3" name="Picture 2" descr="pvo_winds_lower_comp_diff_Time1D1.pdf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00" t="25662" r="9172" b="27514"/>
              <a:stretch/>
            </p:blipFill>
            <p:spPr>
              <a:xfrm>
                <a:off x="8269938" y="1542141"/>
                <a:ext cx="457200" cy="45720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Picture 4" descr="pvo_winds_upper_comp_diff_Time1D1.pdf"/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00" t="25662" r="11568" b="27513"/>
              <a:stretch/>
            </p:blipFill>
            <p:spPr>
              <a:xfrm>
                <a:off x="8679541" y="1542141"/>
                <a:ext cx="457200" cy="45720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254000" y="1806248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30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000" y="4103500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39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9720" y="1806247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33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3143" y="1806247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36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9720" y="4089767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42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3143" y="4089767"/>
              <a:ext cx="92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45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061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1" y="-1203"/>
            <a:ext cx="8540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Composite Mean Steering Flow Vectors for Good (blue) and Poor (red) Members; Averaged over the 700-hPa to 500-hPa layer and a 200-km to 500-km radius from the surface center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6430" y="1733456"/>
            <a:ext cx="7408929" cy="4732865"/>
            <a:chOff x="816430" y="1684616"/>
            <a:chExt cx="7408929" cy="4732865"/>
          </a:xfrm>
        </p:grpSpPr>
        <p:grpSp>
          <p:nvGrpSpPr>
            <p:cNvPr id="27" name="Group 26"/>
            <p:cNvGrpSpPr/>
            <p:nvPr/>
          </p:nvGrpSpPr>
          <p:grpSpPr>
            <a:xfrm>
              <a:off x="816430" y="1684616"/>
              <a:ext cx="7408929" cy="4732865"/>
              <a:chOff x="816430" y="1883036"/>
              <a:chExt cx="7408929" cy="4732865"/>
            </a:xfrm>
          </p:grpSpPr>
          <p:pic>
            <p:nvPicPr>
              <p:cNvPr id="11" name="Picture 10" descr="mean_wind_vectors_200_500_Day2to3_sstmember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47" b="59494"/>
              <a:stretch/>
            </p:blipFill>
            <p:spPr>
              <a:xfrm>
                <a:off x="816430" y="1883036"/>
                <a:ext cx="7408929" cy="472744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16430" y="3937009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30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312884" y="3937009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33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787573" y="3955161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36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16430" y="6241152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39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312884" y="6241152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42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87573" y="6246569"/>
                <a:ext cx="725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FH 45</a:t>
                </a: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444750" y="3179780"/>
              <a:ext cx="5238750" cy="2533650"/>
              <a:chOff x="2444750" y="3378200"/>
              <a:chExt cx="5238750" cy="2533650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V="1">
                <a:off x="2641600" y="3441700"/>
                <a:ext cx="254000" cy="571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4914900" y="3498850"/>
                <a:ext cx="292100" cy="952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7308850" y="3378200"/>
                <a:ext cx="222250" cy="1206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444750" y="5651500"/>
                <a:ext cx="196850" cy="133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4953000" y="5670550"/>
                <a:ext cx="228600" cy="1968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7423150" y="5740400"/>
                <a:ext cx="260350" cy="1714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307510" y="6446601"/>
            <a:ext cx="2751980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Calibri"/>
                <a:cs typeface="Calibri"/>
              </a:rPr>
              <a:t>Munsell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et al.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2015,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MWR)</a:t>
            </a:r>
          </a:p>
        </p:txBody>
      </p:sp>
    </p:spTree>
    <p:extLst>
      <p:ext uri="{BB962C8B-B14F-4D97-AF65-F5344CB8AC3E}">
        <p14:creationId xmlns:p14="http://schemas.microsoft.com/office/powerpoint/2010/main" val="241928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0" y="4819425"/>
            <a:ext cx="9144000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SOs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are generated on flight of NOAA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P3’</a:t>
            </a:r>
            <a:r>
              <a:rPr lang="en-US" altLang="ja-JP" dirty="0" smtClean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altLang="ja-JP" dirty="0">
                <a:solidFill>
                  <a:schemeClr val="bg1"/>
                </a:solidFill>
                <a:latin typeface="Calibri"/>
                <a:cs typeface="Calibri"/>
              </a:rPr>
              <a:t>; transmitted to ground in real-time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532" name="Text Box 15"/>
          <p:cNvSpPr txBox="1">
            <a:spLocks noChangeArrowheads="1"/>
          </p:cNvSpPr>
          <p:nvPr/>
        </p:nvSpPr>
        <p:spPr bwMode="auto">
          <a:xfrm>
            <a:off x="16281" y="6414204"/>
            <a:ext cx="3047960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>
                <a:solidFill>
                  <a:srgbClr val="FFFFFF"/>
                </a:solidFill>
                <a:latin typeface="Calibri"/>
                <a:cs typeface="Calibri"/>
              </a:rPr>
              <a:t>Weng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 and Zhang 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2012,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MWR)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5775628"/>
            <a:ext cx="921226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dirty="0">
                <a:solidFill>
                  <a:srgbClr val="FFFFFF"/>
                </a:solidFill>
                <a:latin typeface="Calibri"/>
                <a:ea typeface="宋体" charset="0"/>
                <a:cs typeface="Calibri"/>
              </a:rPr>
              <a:t>WRF-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宋体" charset="0"/>
                <a:cs typeface="Calibri"/>
              </a:rPr>
              <a:t>EnKF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宋体" charset="0"/>
                <a:cs typeface="Calibri"/>
              </a:rPr>
              <a:t>: 3 domains </a:t>
            </a:r>
            <a:r>
              <a:rPr lang="en-US" altLang="zh-CN" sz="2400" dirty="0" smtClean="0">
                <a:solidFill>
                  <a:srgbClr val="FFFFFF"/>
                </a:solidFill>
                <a:latin typeface="Calibri"/>
                <a:ea typeface="宋体" charset="0"/>
                <a:cs typeface="Calibri"/>
              </a:rPr>
              <a:t>(27, 9 &amp; 3 km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宋体" charset="0"/>
                <a:cs typeface="Calibri"/>
              </a:rPr>
              <a:t>), 60-member ensemble</a:t>
            </a:r>
            <a:endParaRPr lang="en-US" sz="2400" dirty="0">
              <a:solidFill>
                <a:srgbClr val="FFFFFF"/>
              </a:solidFill>
              <a:latin typeface="Calibri"/>
              <a:ea typeface="宋体" charset="0"/>
              <a:cs typeface="Calibri"/>
            </a:endParaRPr>
          </a:p>
        </p:txBody>
      </p:sp>
      <p:pic>
        <p:nvPicPr>
          <p:cNvPr id="2" name="Picture 1" descr="AirborneRa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4099" b="3038"/>
          <a:stretch/>
        </p:blipFill>
        <p:spPr>
          <a:xfrm>
            <a:off x="511323" y="1778123"/>
            <a:ext cx="7933734" cy="3008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164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Calibri"/>
              </a:rPr>
              <a:t>Available for 20+ years but never used in operational models due to the lack of resolution and/or the lack of efficient data assimilation methods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36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cs typeface="Calibri"/>
              </a:rPr>
              <a:t>Assimilate Airborne Doppler Winds with WRF-</a:t>
            </a:r>
            <a:r>
              <a:rPr lang="en-US" sz="2800" dirty="0" err="1" smtClean="0">
                <a:solidFill>
                  <a:schemeClr val="bg1"/>
                </a:solidFill>
                <a:cs typeface="Calibri"/>
              </a:rPr>
              <a:t>EnKF</a:t>
            </a:r>
            <a:endParaRPr lang="en-US" sz="2800" dirty="0" smtClean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54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3674" y="231646"/>
            <a:ext cx="3770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Hurricane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r>
              <a:rPr lang="en-US" sz="2800" dirty="0" smtClean="0">
                <a:solidFill>
                  <a:srgbClr val="FFFFFF"/>
                </a:solidFill>
              </a:rPr>
              <a:t> (2014) Best Track and HS3 Flights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4904" y="246153"/>
            <a:ext cx="5341721" cy="6400800"/>
            <a:chOff x="156308" y="750834"/>
            <a:chExt cx="4865119" cy="5829705"/>
          </a:xfrm>
        </p:grpSpPr>
        <p:pic>
          <p:nvPicPr>
            <p:cNvPr id="3" name="Picture 2" descr="Screen Shot 2014-12-10 at 12.05.04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5" r="26068"/>
            <a:stretch/>
          </p:blipFill>
          <p:spPr>
            <a:xfrm>
              <a:off x="156308" y="750834"/>
              <a:ext cx="4826000" cy="582970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282742" y="1298328"/>
              <a:ext cx="3738685" cy="4240240"/>
              <a:chOff x="3060700" y="1181100"/>
              <a:chExt cx="3738685" cy="4240240"/>
            </a:xfrm>
          </p:grpSpPr>
          <p:pic>
            <p:nvPicPr>
              <p:cNvPr id="6" name="Picture 5" descr="Screen Shot 2015-02-02 at 7.28.21 PM.png"/>
              <p:cNvPicPr>
                <a:picLocks noChangeAspect="1"/>
              </p:cNvPicPr>
              <p:nvPr/>
            </p:nvPicPr>
            <p:blipFill rotWithShape="1">
              <a:blip r:embed="rId3">
                <a:alphaModFix amt="6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158" b="14632"/>
              <a:stretch/>
            </p:blipFill>
            <p:spPr>
              <a:xfrm>
                <a:off x="3060700" y="1181100"/>
                <a:ext cx="3738685" cy="4240240"/>
              </a:xfrm>
              <a:prstGeom prst="rect">
                <a:avLst/>
              </a:prstGeom>
            </p:spPr>
          </p:pic>
          <p:sp>
            <p:nvSpPr>
              <p:cNvPr id="7" name="Up Arrow 6"/>
              <p:cNvSpPr/>
              <p:nvPr/>
            </p:nvSpPr>
            <p:spPr>
              <a:xfrm rot="13020000">
                <a:off x="6420520" y="4585157"/>
                <a:ext cx="246888" cy="521208"/>
              </a:xfrm>
              <a:prstGeom prst="up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Up Arrow 7"/>
              <p:cNvSpPr/>
              <p:nvPr/>
            </p:nvSpPr>
            <p:spPr>
              <a:xfrm rot="16200000">
                <a:off x="3938853" y="3090201"/>
                <a:ext cx="246888" cy="521208"/>
              </a:xfrm>
              <a:prstGeom prst="up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 rot="1407151">
                <a:off x="5435763" y="4832859"/>
                <a:ext cx="347974" cy="34268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1722707">
                <a:off x="4165601" y="3979560"/>
                <a:ext cx="494802" cy="36285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5484632" y="1844446"/>
            <a:ext cx="35616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9768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PSU </a:t>
            </a:r>
            <a:r>
              <a:rPr lang="en-US" sz="2400" dirty="0" smtClean="0">
                <a:solidFill>
                  <a:schemeClr val="bg1"/>
                </a:solidFill>
              </a:rPr>
              <a:t>WRF-</a:t>
            </a:r>
            <a:r>
              <a:rPr lang="en-US" sz="2400" dirty="0" err="1" smtClean="0">
                <a:solidFill>
                  <a:schemeClr val="bg1"/>
                </a:solidFill>
              </a:rPr>
              <a:t>EnKF</a:t>
            </a:r>
            <a:r>
              <a:rPr lang="en-US" sz="2400" dirty="0" smtClean="0">
                <a:solidFill>
                  <a:schemeClr val="bg1"/>
                </a:solidFill>
              </a:rPr>
              <a:t> initialized at 12Z on Sept 11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TD 6 designation</a:t>
            </a:r>
          </a:p>
          <a:p>
            <a:pPr marL="342900" indent="-256032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256032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Simulation ends on 18Z on Sept 16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 just after peak intensity (major hurricane,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of HS3!)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64803" y="959500"/>
            <a:ext cx="6675344" cy="5006508"/>
            <a:chOff x="1364803" y="959500"/>
            <a:chExt cx="6675344" cy="5006508"/>
          </a:xfrm>
        </p:grpSpPr>
        <p:pic>
          <p:nvPicPr>
            <p:cNvPr id="15" name="Picture 14" descr="IMG_133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03" y="959500"/>
              <a:ext cx="6675344" cy="5006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64803" y="5488884"/>
              <a:ext cx="2995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#dayshift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58967" y="2678500"/>
              <a:ext cx="1530444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Definitely not staged</a:t>
              </a:r>
              <a:endParaRPr lang="en-US" sz="24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998367" y="3509497"/>
              <a:ext cx="960599" cy="12867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011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751593"/>
            <a:ext cx="44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Maximum 10-m Wind Speed (</a:t>
            </a:r>
            <a:r>
              <a:rPr lang="en-US" sz="2400" dirty="0" err="1" smtClean="0">
                <a:solidFill>
                  <a:schemeClr val="bg1"/>
                </a:solidFill>
              </a:rPr>
              <a:t>kts</a:t>
            </a:r>
            <a:r>
              <a:rPr lang="en-US" sz="2400" dirty="0" smtClean="0">
                <a:solidFill>
                  <a:schemeClr val="bg1"/>
                </a:solidFill>
              </a:rPr>
              <a:t>) classified by performance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Best Track – Black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 – Blue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GOOD_EARLY – Green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GOOD_LATE – Magenta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POOR – Red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3283" y="183827"/>
            <a:ext cx="4125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Ensemble Tracks classified by performance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SST’s contoured (constant amongst members)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ensemble_tracks_by_performanc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25569" r="11200" b="23647"/>
          <a:stretch/>
        </p:blipFill>
        <p:spPr>
          <a:xfrm>
            <a:off x="116799" y="183827"/>
            <a:ext cx="4416552" cy="35785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maxwinds_time_by_performan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5569" r="10463" b="23647"/>
          <a:stretch/>
        </p:blipFill>
        <p:spPr>
          <a:xfrm>
            <a:off x="4632821" y="3276683"/>
            <a:ext cx="4396153" cy="34828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0148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_layer_shear_av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25586" r="10067" b="23485"/>
          <a:stretch/>
        </p:blipFill>
        <p:spPr>
          <a:xfrm>
            <a:off x="1286593" y="1019399"/>
            <a:ext cx="6400800" cy="5106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83799" y="133692"/>
            <a:ext cx="882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Deep-layer shear (850-hPa – 200-hPa) averaged over a 200-km to 500-km radius for the ensemble members of the composite groups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7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75842" y="4625253"/>
            <a:ext cx="2892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SH12.5-</a:t>
            </a:r>
            <a:r>
              <a:rPr lang="en-US" sz="2400" dirty="0" smtClean="0">
                <a:solidFill>
                  <a:srgbClr val="FFFFFF"/>
                </a:solidFill>
              </a:rPr>
              <a:t>SST29 (POOR)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2128" y="855720"/>
            <a:ext cx="372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SH7.5-</a:t>
            </a:r>
            <a:r>
              <a:rPr lang="en-US" sz="2400" dirty="0" smtClean="0">
                <a:solidFill>
                  <a:srgbClr val="FFFFFF"/>
                </a:solidFill>
              </a:rPr>
              <a:t>SST29 (GOOD_EARLY)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842" y="2755436"/>
            <a:ext cx="46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SH10-</a:t>
            </a:r>
            <a:r>
              <a:rPr lang="en-US" sz="2400" dirty="0" smtClean="0">
                <a:solidFill>
                  <a:srgbClr val="FFFFFF"/>
                </a:solidFill>
              </a:rPr>
              <a:t>SST29 (GOOD or GOOD_LATE)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4" name="Picture 43" descr="V_SH10_SST29.pdf"/>
          <p:cNvPicPr>
            <a:picLocks noChangeAspect="1"/>
          </p:cNvPicPr>
          <p:nvPr/>
        </p:nvPicPr>
        <p:blipFill rotWithShape="1">
          <a:blip r:embed="rId3"/>
          <a:srcRect l="6309" t="26364" r="9466" b="52273"/>
          <a:stretch/>
        </p:blipFill>
        <p:spPr>
          <a:xfrm>
            <a:off x="212128" y="3168158"/>
            <a:ext cx="4463143" cy="1465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 descr="V_SH125_SST29.pdf"/>
          <p:cNvPicPr>
            <a:picLocks noChangeAspect="1"/>
          </p:cNvPicPr>
          <p:nvPr/>
        </p:nvPicPr>
        <p:blipFill rotWithShape="1">
          <a:blip r:embed="rId4"/>
          <a:srcRect l="6309" t="26364" r="9466" b="52273"/>
          <a:stretch/>
        </p:blipFill>
        <p:spPr>
          <a:xfrm>
            <a:off x="214918" y="5050002"/>
            <a:ext cx="4463143" cy="1465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 descr="V_SH75_SST29.pdf"/>
          <p:cNvPicPr>
            <a:picLocks noChangeAspect="1"/>
          </p:cNvPicPr>
          <p:nvPr/>
        </p:nvPicPr>
        <p:blipFill rotWithShape="1">
          <a:blip r:embed="rId5"/>
          <a:srcRect l="6309" t="26364" r="9466" b="52273"/>
          <a:stretch/>
        </p:blipFill>
        <p:spPr>
          <a:xfrm>
            <a:off x="212128" y="1297847"/>
            <a:ext cx="4463143" cy="14651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-39076" y="6478662"/>
            <a:ext cx="1003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Zhang and Tao </a:t>
            </a:r>
            <a:r>
              <a:rPr lang="en-US" i="1" dirty="0" smtClean="0">
                <a:solidFill>
                  <a:srgbClr val="FFFFFF"/>
                </a:solidFill>
              </a:rPr>
              <a:t>2013, </a:t>
            </a:r>
            <a:r>
              <a:rPr lang="en-US" i="1" dirty="0" smtClean="0">
                <a:solidFill>
                  <a:srgbClr val="FFFFFF"/>
                </a:solidFill>
              </a:rPr>
              <a:t>Tao and </a:t>
            </a:r>
            <a:r>
              <a:rPr lang="en-US" i="1" dirty="0" smtClean="0">
                <a:solidFill>
                  <a:srgbClr val="FFFFFF"/>
                </a:solidFill>
              </a:rPr>
              <a:t>Zhang 2014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76" y="-62566"/>
            <a:ext cx="890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Idealized Experiments: Sensitivity to Increasing Magnitudes of Wind Shear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4" name="Picture 13" descr="maxwinds_time_by_performance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5569" r="10463" b="23647"/>
          <a:stretch/>
        </p:blipFill>
        <p:spPr>
          <a:xfrm>
            <a:off x="4888243" y="494107"/>
            <a:ext cx="3931920" cy="31150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deep_layer_shear_avg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25586" r="10067" b="23485"/>
          <a:stretch/>
        </p:blipFill>
        <p:spPr>
          <a:xfrm>
            <a:off x="4907781" y="3652369"/>
            <a:ext cx="3931920" cy="313701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Straight Connector 2"/>
          <p:cNvCxnSpPr/>
          <p:nvPr/>
        </p:nvCxnSpPr>
        <p:spPr>
          <a:xfrm flipH="1">
            <a:off x="5294922" y="5294922"/>
            <a:ext cx="164123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294922" y="5026555"/>
            <a:ext cx="164123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94922" y="4633245"/>
            <a:ext cx="164123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4918" y="891541"/>
            <a:ext cx="840159" cy="42584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6348" y="4685013"/>
            <a:ext cx="1025498" cy="4019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0523" y="2791257"/>
            <a:ext cx="840159" cy="42584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_layer_shear_avg_lagrangi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25586" r="9751" b="23485"/>
          <a:stretch/>
        </p:blipFill>
        <p:spPr>
          <a:xfrm>
            <a:off x="1303301" y="1244564"/>
            <a:ext cx="6400800" cy="51263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17217" y="133692"/>
            <a:ext cx="872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Mean deep-layer (850-hPa – 200-hPa) vertical wind shear of composite groups – time in relation to beginning of RI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4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6915" y="148320"/>
            <a:ext cx="4270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Mean tilt magnitude (difference between 850-hPa and 500-hPa weighted PV centers in km) of </a:t>
            </a:r>
            <a:r>
              <a:rPr lang="en-US" sz="2400" dirty="0" smtClean="0">
                <a:solidFill>
                  <a:schemeClr val="bg1"/>
                </a:solidFill>
              </a:rPr>
              <a:t>composite groups of </a:t>
            </a:r>
            <a:r>
              <a:rPr lang="en-US" sz="2400" dirty="0" err="1" smtClean="0">
                <a:solidFill>
                  <a:schemeClr val="bg1"/>
                </a:solidFill>
              </a:rPr>
              <a:t>Edouard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mean_tilt_magnitudes_pv_lagrangi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25586" r="9751" b="23485"/>
          <a:stretch/>
        </p:blipFill>
        <p:spPr>
          <a:xfrm>
            <a:off x="4505423" y="3198486"/>
            <a:ext cx="4572000" cy="3592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mean_tilt_magnitudes_p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25432" r="10633" b="23428"/>
          <a:stretch/>
        </p:blipFill>
        <p:spPr>
          <a:xfrm>
            <a:off x="75892" y="50630"/>
            <a:ext cx="4572000" cy="36304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-19538" y="4835779"/>
            <a:ext cx="45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Mean tilt magnitude (difference between 850-hPa and 500-hPa weighted PV centers in km) of composite groups in time in relation to beginning of RI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bz_winds_comp_D2_stormcent_RItim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 b="40542"/>
          <a:stretch/>
        </p:blipFill>
        <p:spPr>
          <a:xfrm>
            <a:off x="714651" y="583859"/>
            <a:ext cx="7772400" cy="6193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714651" y="6684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– 48 h 				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– 36 h 			     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– 24 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63" y="583859"/>
            <a:ext cx="553998" cy="61938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GOOD_LATE 		GOOD 		   GOOD_EARLY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2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bz_winds_comp_D2_stormcent_RItime_part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 b="40786"/>
          <a:stretch/>
        </p:blipFill>
        <p:spPr>
          <a:xfrm>
            <a:off x="714651" y="584910"/>
            <a:ext cx="7772400" cy="62090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714651" y="6684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– 12 h 				      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			     	    T</a:t>
            </a:r>
            <a:r>
              <a:rPr lang="en-US" sz="2400" baseline="-25000" dirty="0" smtClean="0">
                <a:solidFill>
                  <a:srgbClr val="FFFFFF"/>
                </a:solidFill>
              </a:rPr>
              <a:t>RI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+</a:t>
            </a:r>
            <a:r>
              <a:rPr lang="en-US" sz="2400" dirty="0" smtClean="0">
                <a:solidFill>
                  <a:srgbClr val="FFFFFF"/>
                </a:solidFill>
              </a:rPr>
              <a:t> 12 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63" y="583859"/>
            <a:ext cx="553998" cy="61938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GOOD_LATE 		GOOD 		   GOOD_EARLY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0880" y="78152"/>
            <a:ext cx="43045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Sensitivity Experiments – Set #1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Sensitivity to composited initial conditions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composite_and_mean_maxwin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5926" r="10831" b="23647"/>
          <a:stretch/>
        </p:blipFill>
        <p:spPr>
          <a:xfrm>
            <a:off x="4513386" y="3167152"/>
            <a:ext cx="4572000" cy="3612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composite_and_mean_trac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25640" r="10379" b="23647"/>
          <a:stretch/>
        </p:blipFill>
        <p:spPr>
          <a:xfrm>
            <a:off x="97329" y="78152"/>
            <a:ext cx="4572000" cy="3660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97329" y="5579520"/>
            <a:ext cx="43045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Thick Lines – Composited IC’s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Thin Lines – Mean of Composite Groups from Original Ensemble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0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08" y="78152"/>
            <a:ext cx="89290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Sensitivity Experiments – Set #2 and Set #3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Testing the strength of the GOOD_EARLY vortex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Testing the influence of the POOR environment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2418" y="1572719"/>
            <a:ext cx="3657600" cy="3720298"/>
            <a:chOff x="482418" y="2061169"/>
            <a:chExt cx="3657600" cy="3720298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482418" y="2061169"/>
              <a:ext cx="3657600" cy="3720298"/>
              <a:chOff x="326111" y="1441532"/>
              <a:chExt cx="1716378" cy="17458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26111" y="1441532"/>
                <a:ext cx="1716378" cy="174580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613745" y="1748383"/>
                <a:ext cx="1134884" cy="1166954"/>
                <a:chOff x="2829946" y="1750432"/>
                <a:chExt cx="1134884" cy="1166954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829946" y="1750432"/>
                  <a:ext cx="1134884" cy="1166954"/>
                </a:xfrm>
                <a:prstGeom prst="ellipse">
                  <a:avLst/>
                </a:prstGeom>
                <a:solidFill>
                  <a:srgbClr val="0000FF">
                    <a:alpha val="50000"/>
                  </a:srgbClr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>
                  <a:spLocks noChangeAspect="1"/>
                </p:cNvSpPr>
                <p:nvPr/>
              </p:nvSpPr>
              <p:spPr>
                <a:xfrm>
                  <a:off x="3070243" y="2008492"/>
                  <a:ext cx="672965" cy="6858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" name="Straight Arrow Connector 8"/>
            <p:cNvCxnSpPr>
              <a:endCxn id="7" idx="7"/>
            </p:cNvCxnSpPr>
            <p:nvPr/>
          </p:nvCxnSpPr>
          <p:spPr>
            <a:xfrm flipV="1">
              <a:off x="2325077" y="3479017"/>
              <a:ext cx="506433" cy="526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607439" y="2930769"/>
              <a:ext cx="717638" cy="10746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483614" y="3657325"/>
              <a:ext cx="1578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 = 200 km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956" y="3334498"/>
              <a:ext cx="1578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 = 300 km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90453" y="1441532"/>
            <a:ext cx="1716378" cy="1745800"/>
            <a:chOff x="2555327" y="1441532"/>
            <a:chExt cx="1716378" cy="1745800"/>
          </a:xfrm>
        </p:grpSpPr>
        <p:sp>
          <p:nvSpPr>
            <p:cNvPr id="19" name="Rectangle 18"/>
            <p:cNvSpPr/>
            <p:nvPr/>
          </p:nvSpPr>
          <p:spPr>
            <a:xfrm>
              <a:off x="2555327" y="1441532"/>
              <a:ext cx="1716378" cy="17458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829946" y="1750432"/>
              <a:ext cx="1134884" cy="1166954"/>
              <a:chOff x="2829946" y="1750432"/>
              <a:chExt cx="1134884" cy="116695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761237" y="1441532"/>
            <a:ext cx="1716378" cy="1745800"/>
            <a:chOff x="326111" y="1441532"/>
            <a:chExt cx="1716378" cy="1745800"/>
          </a:xfrm>
        </p:grpSpPr>
        <p:sp>
          <p:nvSpPr>
            <p:cNvPr id="24" name="Rectangle 23"/>
            <p:cNvSpPr/>
            <p:nvPr/>
          </p:nvSpPr>
          <p:spPr>
            <a:xfrm>
              <a:off x="326111" y="1441532"/>
              <a:ext cx="1716378" cy="17458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13745" y="1748383"/>
              <a:ext cx="1134884" cy="1166954"/>
              <a:chOff x="2829946" y="1750432"/>
              <a:chExt cx="1134884" cy="1166954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 descr="goodearlyvortexruns_maxwin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25185" r="10806" b="24407"/>
          <a:stretch/>
        </p:blipFill>
        <p:spPr>
          <a:xfrm>
            <a:off x="4663710" y="3387687"/>
            <a:ext cx="4114800" cy="32504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/>
          <p:cNvSpPr txBox="1"/>
          <p:nvPr/>
        </p:nvSpPr>
        <p:spPr>
          <a:xfrm>
            <a:off x="97329" y="5437845"/>
            <a:ext cx="43045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Thick Lines – GOOD_EARLY environment sensitivity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Thin Lines – Composited IC’s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stCxn id="7" idx="4"/>
          </p:cNvCxnSpPr>
          <p:nvPr/>
        </p:nvCxnSpPr>
        <p:spPr>
          <a:xfrm>
            <a:off x="2324483" y="4237983"/>
            <a:ext cx="594" cy="475413"/>
          </a:xfrm>
          <a:prstGeom prst="straightConnector1">
            <a:avLst/>
          </a:prstGeom>
          <a:ln w="38100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379453" y="4152309"/>
            <a:ext cx="157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Linearly Blended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515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/>
          </p:cNvGraphicFramePr>
          <p:nvPr/>
        </p:nvGraphicFramePr>
        <p:xfrm>
          <a:off x="5473700" y="4330700"/>
          <a:ext cx="33369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4" imgW="3416300" imgH="393700" progId="Equation.3">
                  <p:embed/>
                </p:oleObj>
              </mc:Choice>
              <mc:Fallback>
                <p:oleObj name="Equation" r:id="rId4" imgW="3416300" imgH="393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4330700"/>
                        <a:ext cx="333692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0" y="6440887"/>
            <a:ext cx="524332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(Zhang and </a:t>
            </a:r>
            <a:r>
              <a:rPr lang="en-US" dirty="0" err="1">
                <a:solidFill>
                  <a:srgbClr val="FFFFFF"/>
                </a:solidFill>
              </a:rPr>
              <a:t>Weng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2015, BAMS)</a:t>
            </a:r>
            <a:endParaRPr lang="en-US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66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FF"/>
                </a:solidFill>
                <a:ea typeface="ＭＳ Ｐゴシック" charset="0"/>
                <a:cs typeface="Calibri"/>
              </a:rPr>
              <a:t>Penn State Real-time Atlantic Hurricane Forecast System Performance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6038" y="472924"/>
            <a:ext cx="8632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http://hfip.psu.edu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4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All </a:t>
            </a:r>
            <a:r>
              <a:rPr lang="en-US" altLang="zh-CN" sz="24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100+ P3 TDR missions during 2008-2012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4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Quasi-operational evaluation by NOAA/NHC since 2011 as stream 1.5 run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0" y="2211832"/>
            <a:ext cx="8632825" cy="4038600"/>
            <a:chOff x="228600" y="1837392"/>
            <a:chExt cx="8632825" cy="4038600"/>
          </a:xfrm>
        </p:grpSpPr>
        <p:grpSp>
          <p:nvGrpSpPr>
            <p:cNvPr id="3" name="Group 2"/>
            <p:cNvGrpSpPr/>
            <p:nvPr/>
          </p:nvGrpSpPr>
          <p:grpSpPr>
            <a:xfrm>
              <a:off x="228600" y="1837392"/>
              <a:ext cx="8632825" cy="4038600"/>
              <a:chOff x="228600" y="1676400"/>
              <a:chExt cx="8632825" cy="4038600"/>
            </a:xfrm>
          </p:grpSpPr>
          <p:pic>
            <p:nvPicPr>
              <p:cNvPr id="32772" name="Picture 1" descr="figure1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505"/>
              <a:stretch>
                <a:fillRect/>
              </a:stretch>
            </p:blipFill>
            <p:spPr bwMode="auto">
              <a:xfrm>
                <a:off x="228600" y="1676400"/>
                <a:ext cx="8632825" cy="403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5062827" y="1888405"/>
                <a:ext cx="410873" cy="350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20760" y="1865334"/>
                <a:ext cx="410873" cy="350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20760" y="1924181"/>
              <a:ext cx="248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Track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6228" y="1938674"/>
              <a:ext cx="248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Intensity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38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793856"/>
              </p:ext>
            </p:extLst>
          </p:nvPr>
        </p:nvGraphicFramePr>
        <p:xfrm>
          <a:off x="1064153" y="1517127"/>
          <a:ext cx="7655044" cy="5038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761"/>
                <a:gridCol w="1913761"/>
                <a:gridCol w="1913761"/>
                <a:gridCol w="1913761"/>
              </a:tblGrid>
              <a:tr h="1259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4309693"/>
            <a:ext cx="914400" cy="7223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0823" y="3042415"/>
            <a:ext cx="1820222" cy="721783"/>
            <a:chOff x="3037987" y="2922288"/>
            <a:chExt cx="1820222" cy="721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941953" y="3042415"/>
            <a:ext cx="1820222" cy="721783"/>
            <a:chOff x="3037987" y="2922288"/>
            <a:chExt cx="1820222" cy="7217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4310286"/>
            <a:ext cx="914400" cy="721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7325644" y="3042415"/>
            <a:ext cx="914400" cy="7217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5560996"/>
            <a:ext cx="914400" cy="721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4310286"/>
            <a:ext cx="914400" cy="721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5560996"/>
            <a:ext cx="914400" cy="721783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5560403"/>
            <a:ext cx="914400" cy="722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588" y="943858"/>
            <a:ext cx="5698374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Environment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768" y="2780096"/>
            <a:ext cx="677108" cy="3775439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Inner-Core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620" y="188772"/>
            <a:ext cx="842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Summary of Sensitivity on Inner-core vs. Environment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768" y="1224050"/>
            <a:ext cx="2723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✓✓ - RI at 48 h 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 - RI at 72 h</a:t>
            </a:r>
            <a:endParaRPr lang="en-US" sz="2400" dirty="0">
              <a:solidFill>
                <a:schemeClr val="bg1"/>
              </a:solidFill>
              <a:latin typeface="Calibri"/>
              <a:ea typeface="Zapf Dingbats"/>
              <a:cs typeface="Calibri"/>
              <a:sym typeface="Zapf Dingbats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✗  - No RI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8588" y="2780096"/>
            <a:ext cx="5698374" cy="1244827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81713" y="2780096"/>
            <a:ext cx="1957022" cy="3775439"/>
          </a:xfrm>
          <a:prstGeom prst="rect">
            <a:avLst/>
          </a:prstGeom>
          <a:noFill/>
          <a:ln w="508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3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79931363"/>
              </p:ext>
            </p:extLst>
          </p:nvPr>
        </p:nvGraphicFramePr>
        <p:xfrm>
          <a:off x="913494" y="2921004"/>
          <a:ext cx="7470648" cy="382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0216"/>
                <a:gridCol w="2490216"/>
                <a:gridCol w="2490216"/>
              </a:tblGrid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Radius (km)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EnvGoodTcPoor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EnvPoorTcGood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Lucida Grande"/>
                          <a:ea typeface="Lucida Grande"/>
                          <a:cs typeface="Lucida Grande"/>
                          <a:sym typeface="Zapf Dingbats"/>
                        </a:rPr>
                        <a:t>½</a:t>
                      </a: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88075" y="1006005"/>
            <a:ext cx="1716378" cy="1745800"/>
            <a:chOff x="2555327" y="1441532"/>
            <a:chExt cx="1716378" cy="1745800"/>
          </a:xfrm>
        </p:grpSpPr>
        <p:sp>
          <p:nvSpPr>
            <p:cNvPr id="7" name="Rectangle 6"/>
            <p:cNvSpPr/>
            <p:nvPr/>
          </p:nvSpPr>
          <p:spPr>
            <a:xfrm>
              <a:off x="2555327" y="1441532"/>
              <a:ext cx="1716378" cy="1745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29946" y="1750432"/>
              <a:ext cx="1134884" cy="1166954"/>
              <a:chOff x="2829946" y="1750432"/>
              <a:chExt cx="1134884" cy="116695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798066" y="1006005"/>
            <a:ext cx="1716378" cy="1745800"/>
            <a:chOff x="326111" y="1441532"/>
            <a:chExt cx="1716378" cy="1745800"/>
          </a:xfrm>
        </p:grpSpPr>
        <p:sp>
          <p:nvSpPr>
            <p:cNvPr id="12" name="Rectangle 11"/>
            <p:cNvSpPr/>
            <p:nvPr/>
          </p:nvSpPr>
          <p:spPr>
            <a:xfrm>
              <a:off x="326111" y="1441532"/>
              <a:ext cx="1716378" cy="1745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13745" y="1748383"/>
              <a:ext cx="1134884" cy="1166954"/>
              <a:chOff x="2829946" y="1750432"/>
              <a:chExt cx="1134884" cy="116695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156308" y="78152"/>
            <a:ext cx="89290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Sensitivity Experiments – Set #4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Assessing the radii at which the POOR environment becomes detrimental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3212" y="5333999"/>
            <a:ext cx="2461846" cy="9573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19" y="3879782"/>
            <a:ext cx="4485384" cy="2907792"/>
            <a:chOff x="195385" y="3528098"/>
            <a:chExt cx="4485384" cy="2907792"/>
          </a:xfrm>
        </p:grpSpPr>
        <p:pic>
          <p:nvPicPr>
            <p:cNvPr id="6" name="Picture 5" descr="mdbz_rh700_diff_D2_stormcent_sensexpts_Part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" t="18277" r="70014" b="63818"/>
            <a:stretch/>
          </p:blipFill>
          <p:spPr>
            <a:xfrm>
              <a:off x="195385" y="3528098"/>
              <a:ext cx="3657600" cy="2901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mdbz_rh700_diff_D2_stormcent_sensexpts_Part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8" t="2391" r="28247" b="65592"/>
            <a:stretch/>
          </p:blipFill>
          <p:spPr>
            <a:xfrm>
              <a:off x="3852985" y="3528098"/>
              <a:ext cx="827784" cy="290779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" name="Picture 9" descr="rmsd_profiles_sensexpts_EnvGoodTcPoor800900_Time1_D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5926" r="8989" b="23931"/>
          <a:stretch/>
        </p:blipFill>
        <p:spPr>
          <a:xfrm>
            <a:off x="4691843" y="3359448"/>
            <a:ext cx="4415692" cy="343876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5" name="Group 14"/>
          <p:cNvGrpSpPr/>
          <p:nvPr/>
        </p:nvGrpSpPr>
        <p:grpSpPr>
          <a:xfrm>
            <a:off x="535861" y="423555"/>
            <a:ext cx="8094435" cy="2916936"/>
            <a:chOff x="535861" y="364941"/>
            <a:chExt cx="8094435" cy="2916936"/>
          </a:xfrm>
        </p:grpSpPr>
        <p:grpSp>
          <p:nvGrpSpPr>
            <p:cNvPr id="8" name="Group 7"/>
            <p:cNvGrpSpPr/>
            <p:nvPr/>
          </p:nvGrpSpPr>
          <p:grpSpPr>
            <a:xfrm>
              <a:off x="535861" y="364941"/>
              <a:ext cx="8094435" cy="2916936"/>
              <a:chOff x="195385" y="234460"/>
              <a:chExt cx="8094435" cy="2916936"/>
            </a:xfrm>
          </p:grpSpPr>
          <p:pic>
            <p:nvPicPr>
              <p:cNvPr id="4" name="Picture 3" descr="mdbz_rh700_D2_stormcent_Time1_sensexpts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40" t="17992" r="11199" b="63818"/>
              <a:stretch/>
            </p:blipFill>
            <p:spPr>
              <a:xfrm>
                <a:off x="195385" y="234460"/>
                <a:ext cx="7315200" cy="291065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Picture 4" descr="mdbz_rh700_D2_stormcent_Time1_sensexpts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20" t="1929" b="65394"/>
              <a:stretch/>
            </p:blipFill>
            <p:spPr>
              <a:xfrm>
                <a:off x="7491047" y="234460"/>
                <a:ext cx="798773" cy="291693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916986" y="2562407"/>
              <a:ext cx="2385014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 EnvGoodTcPoor800 </a:t>
              </a:r>
              <a:endParaRPr lang="en-US" sz="2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48816" t="4130" r="38345" b="77160"/>
            <a:stretch/>
          </p:blipFill>
          <p:spPr>
            <a:xfrm>
              <a:off x="897447" y="411349"/>
              <a:ext cx="640080" cy="5052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74692" t="7823" r="14721" b="78041"/>
            <a:stretch/>
          </p:blipFill>
          <p:spPr>
            <a:xfrm>
              <a:off x="4528376" y="411350"/>
              <a:ext cx="640080" cy="53826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544003" y="2562407"/>
              <a:ext cx="2243398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EnvGoodTcPoor900 </a:t>
              </a:r>
              <a:endParaRPr lang="en-US" sz="2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8157" y="0"/>
            <a:ext cx="908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700-hPa Relative Humidity (%) and 2-km Radar Reflectivity (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) at 0 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387359"/>
            <a:ext cx="469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Differences &amp; RMSD Vertical Profiles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4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2" y="-16279"/>
            <a:ext cx="900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 and Conclusions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63" y="481918"/>
            <a:ext cx="9127718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Predictability and dynamics of PSU WRF-</a:t>
            </a:r>
            <a:r>
              <a:rPr lang="en-US" sz="2400" dirty="0" err="1" smtClean="0">
                <a:solidFill>
                  <a:srgbClr val="FFFFFF"/>
                </a:solidFill>
              </a:rPr>
              <a:t>EnKF</a:t>
            </a:r>
            <a:r>
              <a:rPr lang="en-US" sz="2400" dirty="0" smtClean="0">
                <a:solidFill>
                  <a:srgbClr val="FFFFFF"/>
                </a:solidFill>
              </a:rPr>
              <a:t> TC track and intensity forecasts explored through ensemble sensitivity, correlation analyses, and compositing techniques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Divergent track forecasts of Sandy and Nadine can be attributed to differences in synoptic-scale steering flow – differences in the speed of westerly trade winds or approaching mid-latitude trough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Intensity errors from non-intensifying TS Erika result from limited predictability under moderate vertical wind shear and ambient dry air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Overintensification</a:t>
            </a:r>
            <a:r>
              <a:rPr lang="en-US" sz="2400" dirty="0" smtClean="0">
                <a:solidFill>
                  <a:srgbClr val="FFFFFF"/>
                </a:solidFill>
              </a:rPr>
              <a:t> in Nadine ensemble results from constant SSTs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RI onset in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ensemble determined by impact of wind shear on vortex tilt, convection and subsequent precession and alignment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Predictability of RI onset influenced by both inner-core strength and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407363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3391" cy="6174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" y="0"/>
            <a:ext cx="833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Tropical </a:t>
            </a:r>
            <a:r>
              <a:rPr lang="en-US" sz="2800" dirty="0" smtClean="0">
                <a:solidFill>
                  <a:srgbClr val="FFFFFF"/>
                </a:solidFill>
              </a:rPr>
              <a:t>Storm </a:t>
            </a:r>
            <a:r>
              <a:rPr lang="en-US" sz="2800" dirty="0" smtClean="0">
                <a:solidFill>
                  <a:srgbClr val="FFFFFF"/>
                </a:solidFill>
              </a:rPr>
              <a:t>Erika (2009)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1000" y="5486400"/>
            <a:ext cx="1828800" cy="990600"/>
            <a:chOff x="4191000" y="3581400"/>
            <a:chExt cx="1905000" cy="1143000"/>
          </a:xfrm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4114800" y="3657600"/>
              <a:ext cx="6858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724400" y="4267200"/>
              <a:ext cx="457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181600" y="4038600"/>
              <a:ext cx="4572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524500" y="4152900"/>
              <a:ext cx="6858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7315200" y="3352800"/>
            <a:ext cx="1600200" cy="152400"/>
            <a:chOff x="4191000" y="3581400"/>
            <a:chExt cx="1905000" cy="1143000"/>
          </a:xfrm>
        </p:grpSpPr>
        <p:cxnSp>
          <p:nvCxnSpPr>
            <p:cNvPr id="16" name="Straight Connector 15"/>
            <p:cNvCxnSpPr/>
            <p:nvPr/>
          </p:nvCxnSpPr>
          <p:spPr>
            <a:xfrm rot="16200000" flipH="1">
              <a:off x="4114800" y="3657600"/>
              <a:ext cx="6858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724400" y="4267200"/>
              <a:ext cx="457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181600" y="4038600"/>
              <a:ext cx="4572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5524500" y="4152900"/>
              <a:ext cx="6858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4953000" y="5638800"/>
            <a:ext cx="4190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Real-time forecasts by regional </a:t>
            </a:r>
            <a:r>
              <a:rPr lang="en-US" dirty="0" smtClean="0">
                <a:solidFill>
                  <a:srgbClr val="FFFFFF"/>
                </a:solidFill>
              </a:rPr>
              <a:t>operational and </a:t>
            </a:r>
            <a:r>
              <a:rPr lang="en-US" dirty="0" smtClean="0">
                <a:solidFill>
                  <a:srgbClr val="FFFFFF"/>
                </a:solidFill>
              </a:rPr>
              <a:t>experimental models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                 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Courtesy of </a:t>
            </a:r>
            <a:r>
              <a:rPr lang="en-US" dirty="0" err="1" smtClean="0">
                <a:solidFill>
                  <a:srgbClr val="FFFFFF"/>
                </a:solidFill>
              </a:rPr>
              <a:t>Krishnamurti</a:t>
            </a:r>
            <a:r>
              <a:rPr lang="en-US" dirty="0" smtClean="0">
                <a:solidFill>
                  <a:srgbClr val="FFFFFF"/>
                </a:solidFill>
              </a:rPr>
              <a:t> at FSU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562" y="679609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Genesis was well forecasted but…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Poorly forecasted track and </a:t>
            </a:r>
            <a:r>
              <a:rPr lang="en-US" sz="2400" dirty="0" smtClean="0">
                <a:solidFill>
                  <a:srgbClr val="FFFFFF"/>
                </a:solidFill>
              </a:rPr>
              <a:t>intensity</a:t>
            </a:r>
            <a:endParaRPr lang="en-US" dirty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Primary source of error resulted from moderate vertical wind shear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913" y="4764030"/>
            <a:ext cx="475487" cy="1889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dirty="0" smtClean="0"/>
              <a:t>Cat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657600"/>
            <a:ext cx="381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457200" y="4114800"/>
            <a:ext cx="381000" cy="118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4800" y="3962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 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429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9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5637800" cy="6857999"/>
            <a:chOff x="-1480102" y="-429501"/>
            <a:chExt cx="6362722" cy="8953257"/>
          </a:xfrm>
        </p:grpSpPr>
        <p:pic>
          <p:nvPicPr>
            <p:cNvPr id="2" name="Picture 1" descr="slpTimePape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1" t="23049" r="9370" b="24944"/>
            <a:stretch/>
          </p:blipFill>
          <p:spPr>
            <a:xfrm>
              <a:off x="-1480102" y="-429501"/>
              <a:ext cx="5513292" cy="44917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4012475" y="-429501"/>
              <a:ext cx="853435" cy="8953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WindsTimePaper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3" t="22601" r="9030" b="24575"/>
            <a:stretch/>
          </p:blipFill>
          <p:spPr>
            <a:xfrm>
              <a:off x="-1480102" y="4024908"/>
              <a:ext cx="5511253" cy="449884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4222540" y="3195034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46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30895" y="2119136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51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14185" y="-72174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29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22540" y="541891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25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3879543" y="3459291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887897" y="2375037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3879543" y="795795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879543" y="179464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30895" y="4911960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51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3887897" y="5167861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214185" y="4366838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46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871188" y="4631095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217432" y="6288566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29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882790" y="6540204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16797" y="5919881"/>
              <a:ext cx="65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25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873800" y="6173785"/>
              <a:ext cx="398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978546" y="177940"/>
            <a:ext cx="2927319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 Evolution of Minimum Sea Level Pressure (SLP) in </a:t>
            </a:r>
            <a:r>
              <a:rPr lang="en-US" sz="2400" dirty="0" err="1" smtClean="0">
                <a:solidFill>
                  <a:srgbClr val="FFFFFF"/>
                </a:solidFill>
              </a:rPr>
              <a:t>mb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Time Evolution of Maximum Wind Speed in </a:t>
            </a:r>
            <a:r>
              <a:rPr lang="en-US" sz="2400" dirty="0" err="1" smtClean="0">
                <a:solidFill>
                  <a:srgbClr val="FFFFFF"/>
                </a:solidFill>
              </a:rPr>
              <a:t>kts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Model Simulation: September 2</a:t>
            </a:r>
            <a:r>
              <a:rPr lang="en-US" sz="2400" baseline="30000" dirty="0" smtClean="0">
                <a:solidFill>
                  <a:srgbClr val="FFFFFF"/>
                </a:solidFill>
              </a:rPr>
              <a:t>nd</a:t>
            </a:r>
            <a:r>
              <a:rPr lang="en-US" sz="2400" dirty="0" smtClean="0">
                <a:solidFill>
                  <a:srgbClr val="FFFFFF"/>
                </a:solidFill>
              </a:rPr>
              <a:t>, 2009 at 0000 UTC – September 4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, 2009 at 0000 UTC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3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76200"/>
            <a:ext cx="411480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 Evolution of </a:t>
            </a:r>
            <a:r>
              <a:rPr lang="en-US" sz="2400" dirty="0">
                <a:solidFill>
                  <a:srgbClr val="FFFFFF"/>
                </a:solidFill>
              </a:rPr>
              <a:t>850 – 200 </a:t>
            </a:r>
            <a:r>
              <a:rPr lang="en-US" sz="2400" dirty="0" err="1">
                <a:solidFill>
                  <a:srgbClr val="FFFFFF"/>
                </a:solidFill>
              </a:rPr>
              <a:t>mb</a:t>
            </a:r>
            <a:r>
              <a:rPr lang="en-US" sz="2400" dirty="0">
                <a:solidFill>
                  <a:srgbClr val="FFFFFF"/>
                </a:solidFill>
              </a:rPr>
              <a:t> Wind </a:t>
            </a:r>
            <a:r>
              <a:rPr lang="en-US" sz="2400" dirty="0" smtClean="0">
                <a:solidFill>
                  <a:srgbClr val="FFFFFF"/>
                </a:solidFill>
              </a:rPr>
              <a:t>Shear Averaged </a:t>
            </a:r>
            <a:r>
              <a:rPr lang="en-US" sz="2400" dirty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ver:</a:t>
            </a:r>
          </a:p>
          <a:p>
            <a:pPr marL="347472"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Intensity groups</a:t>
            </a:r>
          </a:p>
          <a:p>
            <a:pPr marL="347472"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200 km – 500 km radius around storm center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581472"/>
            <a:ext cx="487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 Evolution of Correlation between 850 – 200 </a:t>
            </a:r>
            <a:r>
              <a:rPr lang="en-US" sz="2400" dirty="0" err="1" smtClean="0">
                <a:solidFill>
                  <a:srgbClr val="FFFFFF"/>
                </a:solidFill>
              </a:rPr>
              <a:t>mb</a:t>
            </a:r>
            <a:r>
              <a:rPr lang="en-US" sz="2400" dirty="0" smtClean="0">
                <a:solidFill>
                  <a:srgbClr val="FFFFFF"/>
                </a:solidFill>
              </a:rPr>
              <a:t> Wind Shear and Final Intensity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0"/>
            <a:ext cx="4648200" cy="1350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200401"/>
            <a:ext cx="4419600" cy="11887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rr_Shea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26292" r="11223" b="25424"/>
          <a:stretch/>
        </p:blipFill>
        <p:spPr>
          <a:xfrm>
            <a:off x="91036" y="3310325"/>
            <a:ext cx="4404764" cy="343002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/>
          <p:cNvCxnSpPr/>
          <p:nvPr/>
        </p:nvCxnSpPr>
        <p:spPr>
          <a:xfrm flipV="1">
            <a:off x="1447800" y="3352800"/>
            <a:ext cx="0" cy="3124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438400" y="3352800"/>
            <a:ext cx="0" cy="3124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" y="4191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0.10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4038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0.32</a:t>
            </a:r>
            <a:endParaRPr lang="en-US" sz="2400" dirty="0"/>
          </a:p>
        </p:txBody>
      </p:sp>
      <p:pic>
        <p:nvPicPr>
          <p:cNvPr id="16" name="Picture 15" descr="shearAllMembersMean2.pdf"/>
          <p:cNvPicPr>
            <a:picLocks noChangeAspect="1"/>
          </p:cNvPicPr>
          <p:nvPr/>
        </p:nvPicPr>
        <p:blipFill>
          <a:blip r:embed="rId3"/>
          <a:srcRect l="17196" t="31296" r="19533" b="29815"/>
          <a:stretch>
            <a:fillRect/>
          </a:stretch>
        </p:blipFill>
        <p:spPr>
          <a:xfrm>
            <a:off x="4572000" y="76200"/>
            <a:ext cx="4419600" cy="351559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7" name="Straight Connector 16"/>
          <p:cNvCxnSpPr/>
          <p:nvPr/>
        </p:nvCxnSpPr>
        <p:spPr>
          <a:xfrm rot="5400000" flipH="1" flipV="1">
            <a:off x="4380373" y="1715627"/>
            <a:ext cx="3127248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370973" y="1715627"/>
            <a:ext cx="3127248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84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1 at 7.2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7" y="63499"/>
            <a:ext cx="8229600" cy="6037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36341"/>
            <a:ext cx="9003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Predictability limited by moderate vertical wind shear magnitude and surrounding environmental dry air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6606847" y="6448703"/>
            <a:ext cx="2537153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Calibri"/>
                <a:cs typeface="Calibri"/>
              </a:rPr>
              <a:t>Munsell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et al.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2013, JAS)</a:t>
            </a:r>
            <a:endParaRPr lang="en-US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45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-35518" y="45780"/>
            <a:ext cx="845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 New Roman MT Extra Bol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0" baseline="0" dirty="0" smtClean="0">
                <a:solidFill>
                  <a:srgbClr val="FFFFFF"/>
                </a:solidFill>
                <a:latin typeface="Calibri"/>
                <a:cs typeface="Calibri"/>
              </a:rPr>
              <a:t>Ensemble Predictions of </a:t>
            </a:r>
            <a:r>
              <a:rPr lang="en-US" b="0" baseline="0" dirty="0" smtClean="0">
                <a:solidFill>
                  <a:srgbClr val="FFFFFF"/>
                </a:solidFill>
                <a:latin typeface="Calibri"/>
                <a:cs typeface="Calibri"/>
              </a:rPr>
              <a:t>Hurricane Sandy (2012)</a:t>
            </a:r>
            <a:endParaRPr lang="en-US" b="0" baseline="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creen Shot 2015-11-11 at 8.00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" y="488401"/>
            <a:ext cx="7543800" cy="6052584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869180" y="6463077"/>
            <a:ext cx="3356225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Calibri"/>
                <a:cs typeface="Calibri"/>
              </a:rPr>
              <a:t>Munsell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and Zhang 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2014, JAMES)</a:t>
            </a:r>
            <a:endParaRPr lang="en-US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25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10023</TotalTime>
  <Words>1803</Words>
  <Application>Microsoft Macintosh PowerPoint</Application>
  <PresentationFormat>On-screen Show (4:3)</PresentationFormat>
  <Paragraphs>347</Paragraphs>
  <Slides>43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Erin</cp:lastModifiedBy>
  <cp:revision>39</cp:revision>
  <dcterms:created xsi:type="dcterms:W3CDTF">2015-11-09T16:56:57Z</dcterms:created>
  <dcterms:modified xsi:type="dcterms:W3CDTF">2015-11-16T16:00:00Z</dcterms:modified>
</cp:coreProperties>
</file>