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61" r:id="rId2"/>
    <p:sldId id="601" r:id="rId3"/>
    <p:sldId id="603" r:id="rId4"/>
    <p:sldId id="629" r:id="rId5"/>
    <p:sldId id="623" r:id="rId6"/>
    <p:sldId id="625" r:id="rId7"/>
    <p:sldId id="642" r:id="rId8"/>
    <p:sldId id="626" r:id="rId9"/>
    <p:sldId id="627" r:id="rId10"/>
    <p:sldId id="644" r:id="rId11"/>
    <p:sldId id="630" r:id="rId12"/>
    <p:sldId id="643" r:id="rId13"/>
    <p:sldId id="607" r:id="rId14"/>
    <p:sldId id="624" r:id="rId15"/>
    <p:sldId id="628" r:id="rId16"/>
    <p:sldId id="645" r:id="rId1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50021"/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8" autoAdjust="0"/>
  </p:normalViewPr>
  <p:slideViewPr>
    <p:cSldViewPr snapToGrid="0">
      <p:cViewPr varScale="1">
        <p:scale>
          <a:sx n="183" d="100"/>
          <a:sy n="183" d="100"/>
        </p:scale>
        <p:origin x="-112" y="-384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dirty="0" smtClean="0">
                <a:latin typeface="Arial" charset="0"/>
              </a:rPr>
              <a:t>Hurricane </a:t>
            </a:r>
            <a:r>
              <a:rPr lang="en-US" sz="1400" dirty="0" err="1" smtClean="0">
                <a:latin typeface="Arial" charset="0"/>
              </a:rPr>
              <a:t>Edouard</a:t>
            </a:r>
            <a:r>
              <a:rPr lang="en-US" sz="1400" dirty="0" smtClean="0">
                <a:latin typeface="Arial" charset="0"/>
              </a:rPr>
              <a:t> 16 September 2014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Map shows flight tracks for all of the NOAA missions (color coded are the flight level winds for the P-3 missions, dropsonde symbols denote G-IV patterns)</a:t>
            </a:r>
          </a:p>
          <a:p>
            <a:pPr>
              <a:defRPr/>
            </a:pPr>
            <a:endParaRPr lang="en-US" dirty="0" smtClean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Flight track plots courtesy of Tropical Atlantic - http://</a:t>
            </a:r>
            <a:r>
              <a:rPr lang="en-US" dirty="0" err="1" smtClean="0">
                <a:latin typeface="Calibri" charset="0"/>
              </a:rPr>
              <a:t>tropicalatlantic.com</a:t>
            </a:r>
            <a:r>
              <a:rPr lang="en-US" dirty="0" smtClean="0">
                <a:latin typeface="Calibri" charset="0"/>
              </a:rPr>
              <a:t>/recon/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Model data available at: http://</a:t>
            </a:r>
            <a:r>
              <a:rPr lang="en-US" dirty="0" err="1" smtClean="0">
                <a:latin typeface="Calibri" charset="0"/>
              </a:rPr>
              <a:t>www.emc.ncep.noaa.gov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gc_wmb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vxt</a:t>
            </a:r>
            <a:r>
              <a:rPr lang="en-US" dirty="0" smtClean="0">
                <a:latin typeface="Calibri" charset="0"/>
              </a:rPr>
              <a:t>/RT_ATLANTIC/ARTHUR01L/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84 cases in</a:t>
            </a:r>
            <a:r>
              <a:rPr lang="en-US" baseline="0" dirty="0" smtClean="0">
                <a:latin typeface="Calibri" charset="0"/>
              </a:rPr>
              <a:t> 39 storms </a:t>
            </a:r>
            <a:r>
              <a:rPr lang="en-US" dirty="0" smtClean="0">
                <a:latin typeface="Calibri" charset="0"/>
              </a:rPr>
              <a:t>over 5 years (2008-2012)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Major issue is with initializing strong storms.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350">
              <a:defRPr/>
            </a:pP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http://</a:t>
            </a:r>
            <a:r>
              <a:rPr lang="en-US" dirty="0" err="1">
                <a:latin typeface="Arial" pitchFamily="-112" charset="0"/>
                <a:ea typeface="ＭＳ Ｐゴシック" charset="-128"/>
                <a:cs typeface="ＭＳ Ｐゴシック" charset="-128"/>
              </a:rPr>
              <a:t>www.hfip.org</a:t>
            </a: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/documents/reports2.php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11"/>
            <a:fld id="{7FB398BF-0DD4-4D0A-84D2-34EA0D9020BC}" type="slidenum">
              <a:rPr lang="en-US" sz="1200">
                <a:latin typeface="Times New Roman" pitchFamily="18" charset="0"/>
                <a:ea typeface="MS PGothic" pitchFamily="34" charset="-128"/>
              </a:rPr>
              <a:pPr algn="r" defTabSz="931811"/>
              <a:t>15</a:t>
            </a:fld>
            <a:endParaRPr lang="en-US" sz="120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</a:rPr>
              <a:t>With increasing budget uncertainty we need to leverage on</a:t>
            </a:r>
            <a:r>
              <a:rPr lang="en-US" baseline="0" dirty="0" smtClean="0">
                <a:latin typeface="Arial" charset="0"/>
              </a:rPr>
              <a:t> the successful HFIP approach to further our enhancements of the operational system. HFIP demonstrated an approach similar to that outlined in the OFCM </a:t>
            </a:r>
            <a:r>
              <a:rPr lang="en-US" b="1" i="1" dirty="0">
                <a:latin typeface="Arial"/>
                <a:ea typeface="+mn-ea"/>
                <a:cs typeface="Arial"/>
              </a:rPr>
              <a:t>Interagency Strategic Research Plan for Tropical Cyclones: The Way Ahead</a:t>
            </a:r>
            <a:r>
              <a:rPr lang="en-US" baseline="0" dirty="0" smtClean="0">
                <a:latin typeface="Arial" charset="0"/>
              </a:rPr>
              <a:t> that is working and accelerating improvements.</a:t>
            </a:r>
          </a:p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>
                <a:latin typeface="Arial" charset="0"/>
              </a:rPr>
              <a:t>In challenging and volatile budget times OFCM serves as an honest broker in bringing together partners from across federal services to insure return on investment and coordination. WG/TCR serves as lynch pin in this endeavor to coordinate and track research across agencies to insure operational requirements are addressed. IHC plays critical role in providing a forum to monitor progress, and for this coordination to be discussed and debated.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/>
              <a:t>AOML Program Review</a:t>
            </a:r>
          </a:p>
          <a:p>
            <a:pPr eaLnBrk="1"/>
            <a:endParaRPr lang="en-US" sz="1800"/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1A919477-5BDF-624E-B1BD-19DEAAEE53AD}" type="datetime1">
              <a:rPr lang="en-US" sz="1800"/>
              <a:pPr eaLnBrk="1"/>
              <a:t>2/2/15</a:t>
            </a:fld>
            <a:endParaRPr lang="en-US" sz="180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3F3347F5-78D2-1846-8A22-43E77E5D2CD5}" type="slidenum">
              <a:rPr lang="en-US" sz="1800"/>
              <a:pPr eaLnBrk="1"/>
              <a:t>16</a:t>
            </a:fld>
            <a:endParaRPr lang="en-US" sz="1800"/>
          </a:p>
        </p:txBody>
      </p:sp>
      <p:sp>
        <p:nvSpPr>
          <p:cNvPr id="4608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r" eaLnBrk="1" hangingPunct="1"/>
            <a:fld id="{980837F9-A08D-FB48-846F-84A89F6A575C}" type="slidenum">
              <a:rPr lang="en-US" sz="1100">
                <a:solidFill>
                  <a:schemeClr val="tx1"/>
                </a:solidFill>
              </a:rPr>
              <a:pPr algn="r" eaLnBrk="1" hangingPunct="1"/>
              <a:t>16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Since 15 May 2010 HRD has maintained our Blog on </a:t>
            </a: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which supports a RSS feed, Twitter, and Facebook accounts. 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Stats: 854 posts (18-19 posts per month), 179 comments. Most posts are during the hurricane season where we post our updates on field activities whenever we are operating.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Blog Views by Month and Year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Months and Years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	Jan	Feb	Mar	Apr	May	Jun	Jul	Aug	Sep	Oct	Nov	Dec	Total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2010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				152	753	1,790	3,463	5,521	2,047	1,479	1,019	16,224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2011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1,028	927	1,152	1,143	1,417	1,495	1,959	7,195	2,588	1,885	1,659	1,231	23,679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2012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1,139	1,179	1,305	1,456	1,754	1,855	1,929	14,433	4,537	5,302	3,179	2,770	40,838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2013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3,702	1,880	1,687	1,323	2,264	1,736	2,622	4,619	7,276	1,369	1,167	1,292	30,937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2014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1,250												1,250	</a:t>
            </a:r>
          </a:p>
          <a:p>
            <a:pPr eaLnBrk="1">
              <a:defRPr/>
            </a:pPr>
            <a:endParaRPr lang="en-US" sz="1100" dirty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Since late September 2013 HRD has tracked web pages using Google Analytics:</a:t>
            </a: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HRD Web site Stats: Since late September 2013 a total of 188,460 visits or 47,000 visits per month with 383,873 page views</a:t>
            </a:r>
          </a:p>
          <a:p>
            <a:pPr eaLnBrk="1">
              <a:defRPr/>
            </a:pPr>
            <a:endParaRPr lang="en-US" sz="1100" dirty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Twitter Stats: 1,334 tweets of which 854 are directly from the </a:t>
            </a:r>
            <a:r>
              <a:rPr lang="en-US" sz="1100" dirty="0" err="1">
                <a:latin typeface="Arial" pitchFamily="-65" charset="0"/>
                <a:ea typeface="+mn-ea"/>
                <a:cs typeface="+mn-cs"/>
              </a:rPr>
              <a:t>Wordpress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 Blog and the rest from “Tweets from the Eye” which we do directly to Twitter from the NOAA aircraft during missions. “Tweets from the Eye” are a very effective and popular outreach tool helping educate the Public to what NOAA does. </a:t>
            </a: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dirty="0">
                <a:latin typeface="Arial" charset="0"/>
              </a:rPr>
              <a:t>http://</a:t>
            </a:r>
            <a:r>
              <a:rPr lang="en-US" sz="1000" u="sng" dirty="0" err="1">
                <a:latin typeface="Arial" charset="0"/>
              </a:rPr>
              <a:t>www.nrc.noaa.gov/HFIPDraftPlan.html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Ed Rappaport, operations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Fred </a:t>
            </a:r>
            <a:r>
              <a:rPr lang="en-US" sz="1000" dirty="0" err="1">
                <a:latin typeface="Arial" charset="0"/>
              </a:rPr>
              <a:t>Toepfer</a:t>
            </a:r>
            <a:r>
              <a:rPr lang="en-US" sz="1000" dirty="0">
                <a:latin typeface="Arial" charset="0"/>
              </a:rPr>
              <a:t>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Chris </a:t>
            </a:r>
            <a:r>
              <a:rPr lang="en-US" sz="1000" dirty="0" err="1">
                <a:latin typeface="Arial" charset="0"/>
              </a:rPr>
              <a:t>Fairall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</a:t>
            </a:r>
            <a:r>
              <a:rPr lang="en-US" sz="1000" dirty="0" err="1">
                <a:latin typeface="Arial" charset="0"/>
              </a:rPr>
              <a:t>executieve</a:t>
            </a:r>
            <a:r>
              <a:rPr lang="en-US" sz="1000" dirty="0">
                <a:latin typeface="Arial" charset="0"/>
              </a:rPr>
              <a:t> oversight board:</a:t>
            </a:r>
          </a:p>
          <a:p>
            <a:r>
              <a:rPr lang="en-US" sz="1000" dirty="0">
                <a:latin typeface="Arial" charset="0"/>
              </a:rPr>
              <a:t>OAR AA/Robert Detrick, co-chair</a:t>
            </a:r>
          </a:p>
          <a:p>
            <a:r>
              <a:rPr lang="en-US" sz="1000" dirty="0">
                <a:latin typeface="Arial" charset="0"/>
              </a:rPr>
              <a:t>NWS AA (acting)/Laura </a:t>
            </a:r>
            <a:r>
              <a:rPr lang="en-US" sz="1000" dirty="0" err="1">
                <a:latin typeface="Arial" charset="0"/>
              </a:rPr>
              <a:t>Furgione</a:t>
            </a:r>
            <a:r>
              <a:rPr lang="en-US" sz="1000" dirty="0">
                <a:latin typeface="Arial" charset="0"/>
              </a:rPr>
              <a:t>, co-chair</a:t>
            </a:r>
          </a:p>
          <a:p>
            <a:r>
              <a:rPr lang="en-US" sz="1000" dirty="0">
                <a:latin typeface="Arial" charset="0"/>
              </a:rPr>
              <a:t>NCEP/Louis </a:t>
            </a:r>
            <a:r>
              <a:rPr lang="en-US" sz="1000" dirty="0" err="1">
                <a:latin typeface="Arial" charset="0"/>
              </a:rPr>
              <a:t>Uccellini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NHC/Rick </a:t>
            </a:r>
            <a:r>
              <a:rPr lang="en-US" sz="1000" dirty="0" err="1">
                <a:latin typeface="Arial" charset="0"/>
              </a:rPr>
              <a:t>Knabb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NESDIS/Mark DeMaria,  </a:t>
            </a:r>
          </a:p>
          <a:p>
            <a:r>
              <a:rPr lang="en-US" sz="1000" dirty="0">
                <a:latin typeface="Arial" charset="0"/>
              </a:rPr>
              <a:t>NOS/Jesse </a:t>
            </a:r>
            <a:r>
              <a:rPr lang="en-US" sz="1000" dirty="0" err="1">
                <a:latin typeface="Arial" charset="0"/>
              </a:rPr>
              <a:t>Feyen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AOML/Bob Atlas</a:t>
            </a:r>
          </a:p>
          <a:p>
            <a:r>
              <a:rPr lang="en-US" sz="1000" dirty="0">
                <a:latin typeface="Arial" charset="0"/>
              </a:rPr>
              <a:t>PPI/Paul </a:t>
            </a:r>
            <a:r>
              <a:rPr lang="en-US" sz="1000" dirty="0" err="1">
                <a:latin typeface="Arial" charset="0"/>
              </a:rPr>
              <a:t>Doremus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NMFS/Bonnie </a:t>
            </a:r>
            <a:r>
              <a:rPr lang="en-US" sz="1000" dirty="0" err="1">
                <a:latin typeface="Arial" charset="0"/>
              </a:rPr>
              <a:t>Ponwith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NOS/Liz </a:t>
            </a:r>
            <a:r>
              <a:rPr lang="en-US" sz="1000" dirty="0" err="1">
                <a:latin typeface="Arial" charset="0"/>
              </a:rPr>
              <a:t>Scheffler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NMAO-PM Aircraft/Mike </a:t>
            </a:r>
            <a:r>
              <a:rPr lang="en-US" sz="1000" dirty="0" err="1">
                <a:latin typeface="Arial" charset="0"/>
              </a:rPr>
              <a:t>Devany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OFCM/Sam Williamson</a:t>
            </a:r>
          </a:p>
          <a:p>
            <a:pPr defTabSz="914350">
              <a:defRPr/>
            </a:pPr>
            <a:r>
              <a:rPr lang="en-US" sz="1000" dirty="0">
                <a:latin typeface="Arial" charset="0"/>
              </a:rPr>
              <a:t>Executive Secretariat: OAR/</a:t>
            </a:r>
            <a:r>
              <a:rPr lang="en-GB" sz="2200" kern="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Brian </a:t>
            </a:r>
            <a:r>
              <a:rPr lang="en-GB" sz="2200" kern="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Orndorff</a:t>
            </a:r>
            <a:r>
              <a:rPr lang="en-US" sz="1000" dirty="0">
                <a:latin typeface="Arial" charset="0"/>
              </a:rPr>
              <a:t> and NWS/</a:t>
            </a:r>
            <a:r>
              <a:rPr lang="en-US" sz="1000" dirty="0" err="1">
                <a:latin typeface="Arial" charset="0"/>
              </a:rPr>
              <a:t>Nasheema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Lett</a:t>
            </a:r>
            <a:endParaRPr lang="en-US" sz="1000" dirty="0">
              <a:latin typeface="Arial" charset="0"/>
            </a:endParaRPr>
          </a:p>
          <a:p>
            <a:pPr defTabSz="914350">
              <a:defRPr/>
            </a:pPr>
            <a:endParaRPr lang="en-US" sz="1000" dirty="0">
              <a:latin typeface="Arial" charset="0"/>
            </a:endParaRPr>
          </a:p>
          <a:p>
            <a:pPr defTabSz="914350">
              <a:defRPr/>
            </a:pPr>
            <a:r>
              <a:rPr lang="en-US" sz="1000" dirty="0"/>
              <a:t>http://</a:t>
            </a:r>
            <a:r>
              <a:rPr lang="en-US" sz="1000" dirty="0" err="1"/>
              <a:t>www.hfip.org</a:t>
            </a:r>
            <a:r>
              <a:rPr lang="en-US" sz="1000" dirty="0"/>
              <a:t>/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Added 3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rd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nest in 2012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HFIP running HWRF in WPAC for JTWC 2012-2013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Results indicate that HWRF track forecasts are comparable to global model and better than other regional models in region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HWRF Intensity forecasts are better than 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JTWC is using HWRF model output in their operational forecasts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With HWRF runs in WPAC we have enough cases to evaluate RI. If one define an RI event as &gt;30 kt / 24 h, then HWRF RI POD skill is ~ 23 % and by far 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HWRF ensemble mean (HWMN) track/intensity forecasts improve over HWRF at all lead times, in all 3 basins.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dirty="0" smtClean="0"/>
              <a:t>Right</a:t>
            </a:r>
            <a:r>
              <a:rPr lang="en-US" sz="1200" b="0" dirty="0" smtClean="0"/>
              <a:t>: Experimental Real-Time Forecast Guidance from Operational HWRF for all Tropical Oceanic Basins Including Southern Hemisphere:</a:t>
            </a:r>
          </a:p>
          <a:p>
            <a:r>
              <a:rPr lang="en-US" sz="1200" b="0" dirty="0" smtClean="0"/>
              <a:t> Cyclone </a:t>
            </a:r>
            <a:r>
              <a:rPr lang="en-US" sz="1200" b="0" dirty="0" err="1" smtClean="0"/>
              <a:t>Guito</a:t>
            </a:r>
            <a:r>
              <a:rPr lang="en-US" sz="1200" b="0" dirty="0" smtClean="0"/>
              <a:t> (15S)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Left: Composite Radar Reflectivity Animation for Typhoon </a:t>
            </a:r>
            <a:r>
              <a:rPr lang="en-US" sz="1200" dirty="0" err="1" smtClean="0"/>
              <a:t>Rammasun</a:t>
            </a:r>
            <a:r>
              <a:rPr lang="en-US" sz="1200" dirty="0" smtClean="0"/>
              <a:t> (09W)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If one define an RI event as &gt;30 kt / 24 h, then HWRF RI POD skill is ~ 23 % and by far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/>
                <a:cs typeface="Arial"/>
              </a:rPr>
              <a:t>HWRF EPS (27/9/3 km, 42 levels) – 20 members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Arial"/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Use 2014 operational deterministic HWRF model except for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Less vertical resolution: L43 vs. L61;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Smaller D02, D03 domains, same as H213;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No GSI due to lack of GDAS data;</a:t>
            </a:r>
          </a:p>
          <a:p>
            <a:pPr lvl="1"/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IC/BC Perturbations (large scale): 20 member GEFS.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Model Physics Perturbations (vortex scale):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Stochastic Convective Trigger in SAS: -50hPa to + 50hPa white noise 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Stochastic boundary layer height perturbations in PBL scheme, -20% to +20%;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Stochastic initial wind speed perturbations with zero mean and 7% standard deviation, Gaussian distribution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l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41341" y="4375743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</a:t>
            </a:r>
            <a:r>
              <a:rPr lang="en-US" sz="1400" dirty="0" err="1" smtClean="0">
                <a:solidFill>
                  <a:schemeClr val="bg1"/>
                </a:solidFill>
              </a:rPr>
              <a:t>Edouard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790453" y="351600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047229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NOAA</a:t>
            </a:r>
            <a:r>
              <a:rPr lang="en-US" sz="1200" b="1" baseline="0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chemeClr val="accent2"/>
                </a:solidFill>
              </a:rPr>
              <a:t>Hurricane </a:t>
            </a:r>
            <a:r>
              <a:rPr lang="en-US" sz="1200" b="1" dirty="0">
                <a:solidFill>
                  <a:schemeClr val="accent2"/>
                </a:solidFill>
              </a:rPr>
              <a:t>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3" name="Picture 2" descr="Screen Shot 2014-10-22 at 11.52.27 AM.png"/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099" y="-64874"/>
            <a:ext cx="1479901" cy="1446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35.emf"/><Relationship Id="rId7" Type="http://schemas.openxmlformats.org/officeDocument/2006/relationships/image" Target="../media/image36.png"/><Relationship Id="rId8" Type="http://schemas.openxmlformats.org/officeDocument/2006/relationships/hyperlink" Target="http://www.hfip.org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hyperlink" Target="http://www.emc.ncep.noaa.gov/gc_wmb/vxt/" TargetMode="External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www.emc.ncep.noaa.gov/gc_wmb/vx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hyperlink" Target="http://www.emc.ncep.noaa.gov/gc_wmb/vxt/" TargetMode="External"/><Relationship Id="rId5" Type="http://schemas.openxmlformats.org/officeDocument/2006/relationships/image" Target="../media/image21.tiff"/><Relationship Id="rId6" Type="http://schemas.openxmlformats.org/officeDocument/2006/relationships/oleObject" Target="../embeddings/oleObject1.bin"/><Relationship Id="rId7" Type="http://schemas.openxmlformats.org/officeDocument/2006/relationships/image" Target="../media/image19.emf"/><Relationship Id="rId8" Type="http://schemas.openxmlformats.org/officeDocument/2006/relationships/image" Target="../media/image22.tif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27238" y="5469601"/>
            <a:ext cx="7116762" cy="1327557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Marks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HFIP Research Lead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AOML/Hurricane Research Division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</a:b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14 February 2015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Arial" pitchFamily="-111" charset="0"/>
              <a:cs typeface="Arial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2716" y="3800"/>
            <a:ext cx="8536892" cy="1494629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cs typeface="Arial"/>
              </a:rPr>
              <a:t>NOAA’s </a:t>
            </a:r>
            <a:r>
              <a:rPr lang="en-US" dirty="0">
                <a:cs typeface="Arial"/>
              </a:rPr>
              <a:t>Hurricane </a:t>
            </a:r>
            <a:r>
              <a:rPr lang="en-US" dirty="0" smtClean="0">
                <a:cs typeface="Arial"/>
              </a:rPr>
              <a:t>Forecast Improvement Project - HFIP</a:t>
            </a:r>
            <a:endParaRPr lang="en-US" dirty="0">
              <a:ea typeface="Calibr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27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Multi-model ensembles - 2014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02_Zhang_HFIP_2014_Ensemble (dragged)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9" y="3400982"/>
            <a:ext cx="9097981" cy="3041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212" y="3017213"/>
            <a:ext cx="363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/>
              <a:t>Skill relative to operational HWRF</a:t>
            </a:r>
            <a:endParaRPr lang="en-US" sz="1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163455" y="1685638"/>
            <a:ext cx="5872787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HWRF EPS (27/9/3 km, 42 levels) – 20 members</a:t>
            </a:r>
          </a:p>
          <a:p>
            <a:r>
              <a:rPr lang="en-US" sz="1800" dirty="0" smtClean="0">
                <a:latin typeface="Arial"/>
                <a:cs typeface="Arial"/>
              </a:rPr>
              <a:t>GFDL EPS (55/18/6 km, 42 levels) – 10 members</a:t>
            </a:r>
          </a:p>
          <a:p>
            <a:r>
              <a:rPr lang="en-US" sz="1800" dirty="0" smtClean="0">
                <a:latin typeface="Arial"/>
                <a:cs typeface="Arial"/>
              </a:rPr>
              <a:t>COAMPS-TC EPS (27/9/3 km, 40 levels) – 10 members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 descr="Screen Shot 2014-12-30 at 3.23.44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5" y="1294887"/>
            <a:ext cx="3000033" cy="215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0" descr="Untitl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2404" y="1300489"/>
            <a:ext cx="2281485" cy="22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" name="Picture 8" descr="ARTHUR01L.2014070300.intfs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121848"/>
            <a:ext cx="32766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1" descr="Screen Shot 2014-07-24 at 5.26.53 P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04" y="1304550"/>
            <a:ext cx="3388350" cy="295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8"/>
          <p:cNvSpPr>
            <a:spLocks/>
          </p:cNvSpPr>
          <p:nvPr/>
        </p:nvSpPr>
        <p:spPr bwMode="auto">
          <a:xfrm>
            <a:off x="228600" y="1371600"/>
            <a:ext cx="183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5 P-3 Flights</a:t>
            </a:r>
          </a:p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2 July – 5 July 2014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49328" y="4537928"/>
            <a:ext cx="2969745" cy="1677382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5 P-3 missions </a:t>
            </a:r>
            <a:r>
              <a:rPr lang="en-US" sz="1400" dirty="0">
                <a:latin typeface="Arial"/>
                <a:cs typeface="Arial"/>
              </a:rPr>
              <a:t>from </a:t>
            </a:r>
            <a:r>
              <a:rPr lang="en-US" sz="1400" dirty="0" smtClean="0">
                <a:latin typeface="Arial"/>
                <a:cs typeface="Arial"/>
              </a:rPr>
              <a:t>2-5 July 2014 at 12 h </a:t>
            </a:r>
            <a:r>
              <a:rPr lang="en-US" sz="1400" dirty="0">
                <a:latin typeface="Arial"/>
                <a:ea typeface="Arial" charset="0"/>
                <a:cs typeface="Arial"/>
              </a:rPr>
              <a:t>Doppler </a:t>
            </a:r>
            <a:r>
              <a:rPr lang="en-US" sz="1400" dirty="0" smtClean="0">
                <a:latin typeface="Arial"/>
                <a:cs typeface="Arial"/>
              </a:rPr>
              <a:t>sampling </a:t>
            </a:r>
            <a:r>
              <a:rPr lang="en-US" sz="1400" dirty="0" smtClean="0">
                <a:latin typeface="Arial"/>
                <a:ea typeface="Arial" charset="0"/>
                <a:cs typeface="Arial"/>
              </a:rPr>
              <a:t>(HEDAS/GSI)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&amp; </a:t>
            </a:r>
            <a:r>
              <a:rPr lang="en-US" sz="1400" dirty="0" smtClean="0">
                <a:latin typeface="Arial"/>
                <a:cs typeface="Arial"/>
              </a:rPr>
              <a:t>3 G</a:t>
            </a:r>
            <a:r>
              <a:rPr lang="en-US" sz="1400" dirty="0">
                <a:latin typeface="Arial"/>
                <a:cs typeface="Arial"/>
              </a:rPr>
              <a:t>-IV missions </a:t>
            </a:r>
          </a:p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Sampled Arthur as a tropical storm to hurricane at landfall in NC, to extra-tropical transition in Nova Scotia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3840498" y="2144671"/>
            <a:ext cx="1764349" cy="132330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/>
          <a:lstStyle/>
          <a:p>
            <a:pPr marL="39688" algn="ctr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Doppler data transmitted in real-time for assimilation into HWRF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38920" name="Rectangle 5"/>
          <p:cNvSpPr txBox="1">
            <a:spLocks noChangeArrowheads="1"/>
          </p:cNvSpPr>
          <p:nvPr/>
        </p:nvSpPr>
        <p:spPr bwMode="auto">
          <a:xfrm>
            <a:off x="0" y="-76201"/>
            <a:ext cx="8051029" cy="12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30479" anchor="b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pPr>
              <a:lnSpc>
                <a:spcPct val="85000"/>
              </a:lnSpc>
            </a:pPr>
            <a:r>
              <a:rPr lang="en-US" sz="3200" dirty="0" smtClean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Impact of aircraft observations: </a:t>
            </a:r>
            <a:r>
              <a:rPr lang="en-US" sz="3200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Arthur 2014</a:t>
            </a:r>
          </a:p>
        </p:txBody>
      </p:sp>
      <p:pic>
        <p:nvPicPr>
          <p:cNvPr id="38926" name="Picture 3" descr="Screen Shot 2014-07-24 at 5.17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992" y="4242829"/>
            <a:ext cx="2458846" cy="220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24000" y="3101879"/>
            <a:ext cx="3962400" cy="3214816"/>
            <a:chOff x="1524000" y="3101879"/>
            <a:chExt cx="3962400" cy="3214816"/>
          </a:xfrm>
        </p:grpSpPr>
        <p:cxnSp>
          <p:nvCxnSpPr>
            <p:cNvPr id="36" name="Straight Arrow Connector 35"/>
            <p:cNvCxnSpPr/>
            <p:nvPr/>
          </p:nvCxnSpPr>
          <p:spPr bwMode="auto">
            <a:xfrm>
              <a:off x="1524000" y="3101879"/>
              <a:ext cx="2202425" cy="140801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140702I1wind10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013" y="4487895"/>
              <a:ext cx="1703387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23" name="Picture 9" descr="windswath.ARTHUR01L.2014070300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480430"/>
            <a:ext cx="33432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6B15AF1E-CC26-FB45-ADE4-CB812E3D9BFE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11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6694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Rectangle 5"/>
          <p:cNvSpPr txBox="1">
            <a:spLocks noChangeArrowheads="1"/>
          </p:cNvSpPr>
          <p:nvPr/>
        </p:nvSpPr>
        <p:spPr bwMode="auto">
          <a:xfrm>
            <a:off x="0" y="0"/>
            <a:ext cx="7981758" cy="12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30479" anchor="b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Impact of aircraft observations: TDR</a:t>
            </a:r>
            <a:endParaRPr lang="en-US" sz="3200" dirty="0">
              <a:solidFill>
                <a:schemeClr val="bg1"/>
              </a:solidFill>
              <a:latin typeface="Arial"/>
              <a:ea typeface="Calibri" charset="0"/>
              <a:cs typeface="Arial"/>
            </a:endParaRPr>
          </a:p>
        </p:txBody>
      </p:sp>
      <p:pic>
        <p:nvPicPr>
          <p:cNvPr id="2" name="Picture 1" descr="15_Tong_2014_HFIP_annual_meeting (dragged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21" y="1301387"/>
            <a:ext cx="7666182" cy="5098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5879" y="1285394"/>
            <a:ext cx="2439939" cy="51569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499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06286"/>
          </a:xfrm>
        </p:spPr>
        <p:txBody>
          <a:bodyPr/>
          <a:lstStyle/>
          <a:p>
            <a:r>
              <a:rPr lang="en-US" sz="4400" dirty="0" smtClean="0">
                <a:cs typeface="Arial"/>
              </a:rPr>
              <a:t>HFIP Lesson Learned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827" y="1450910"/>
            <a:ext cx="84623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Fully engage operational partners to set goals &amp; milestones to reflect requirements 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Provide support for real-time demonstration as part of T&amp;E leading to faster R2O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Initialization still major issue, particularly in strong storms: Make </a:t>
            </a:r>
            <a:r>
              <a:rPr lang="en-US" dirty="0">
                <a:latin typeface="Arial"/>
                <a:cs typeface="Arial"/>
              </a:rPr>
              <a:t>better use of vortex-scale observations (in-situ &amp; satellite) </a:t>
            </a:r>
            <a:endParaRPr lang="en-US" dirty="0" smtClean="0">
              <a:latin typeface="Arial"/>
              <a:cs typeface="Arial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Need </a:t>
            </a:r>
            <a:r>
              <a:rPr lang="en-US" dirty="0">
                <a:latin typeface="Arial"/>
                <a:cs typeface="Arial"/>
              </a:rPr>
              <a:t>strategies to use ensembles (single &amp; multi-model) to address uncertainty in </a:t>
            </a:r>
            <a:r>
              <a:rPr lang="en-US" dirty="0" smtClean="0">
                <a:latin typeface="Arial"/>
                <a:cs typeface="Arial"/>
              </a:rPr>
              <a:t>track, intensity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smtClean="0">
                <a:latin typeface="Arial"/>
                <a:cs typeface="Arial"/>
              </a:rPr>
              <a:t>&amp; structure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Model </a:t>
            </a:r>
            <a:r>
              <a:rPr lang="en-US" dirty="0">
                <a:latin typeface="Arial"/>
                <a:cs typeface="Arial"/>
              </a:rPr>
              <a:t>architecture must include environmental changes on times scales ~10 days (global model), and resolve rapidly changing inner core structure (moving nests)</a:t>
            </a:r>
          </a:p>
        </p:txBody>
      </p:sp>
    </p:spTree>
    <p:extLst>
      <p:ext uri="{BB962C8B-B14F-4D97-AF65-F5344CB8AC3E}">
        <p14:creationId xmlns:p14="http://schemas.microsoft.com/office/powerpoint/2010/main" val="165011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986889" cy="1371600"/>
          </a:xfrm>
        </p:spPr>
        <p:txBody>
          <a:bodyPr/>
          <a:lstStyle/>
          <a:p>
            <a:r>
              <a:rPr lang="en-US" sz="4400" dirty="0" smtClean="0">
                <a:ea typeface="Calibri" charset="0"/>
                <a:cs typeface="Arial"/>
              </a:rPr>
              <a:t>HFIP Priorities 2015-2016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478" y="1297658"/>
            <a:ext cx="880619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30187">
              <a:spcBef>
                <a:spcPts val="600"/>
              </a:spcBef>
            </a:pPr>
            <a:r>
              <a:rPr lang="en-US" b="1" dirty="0" smtClean="0"/>
              <a:t>Operational </a:t>
            </a:r>
            <a:r>
              <a:rPr lang="en-US" b="1" dirty="0"/>
              <a:t>Impact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Continue demonstration </a:t>
            </a:r>
            <a:r>
              <a:rPr lang="en-US" sz="2000" dirty="0"/>
              <a:t>of </a:t>
            </a:r>
            <a:r>
              <a:rPr lang="en-US" sz="2000" dirty="0" smtClean="0"/>
              <a:t>real</a:t>
            </a:r>
            <a:r>
              <a:rPr lang="en-US" sz="2000" dirty="0"/>
              <a:t>-</a:t>
            </a:r>
            <a:r>
              <a:rPr lang="en-US" sz="2000" dirty="0" smtClean="0"/>
              <a:t>time Experimental </a:t>
            </a:r>
            <a:r>
              <a:rPr lang="en-US" sz="2000" dirty="0"/>
              <a:t>Numerical Forecast System </a:t>
            </a:r>
            <a:r>
              <a:rPr lang="en-US" sz="2000" dirty="0" smtClean="0"/>
              <a:t>during </a:t>
            </a:r>
            <a:r>
              <a:rPr lang="en-US" sz="2000" dirty="0"/>
              <a:t>hurricane season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Demonstrate impact of aircraft data &amp; Doppler Radar (TDR)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Demonstrate </a:t>
            </a:r>
            <a:r>
              <a:rPr lang="en-US" sz="2000" dirty="0" smtClean="0"/>
              <a:t>multi</a:t>
            </a:r>
            <a:r>
              <a:rPr lang="en-US" sz="2000" dirty="0"/>
              <a:t>- </a:t>
            </a:r>
            <a:r>
              <a:rPr lang="en-US" sz="2000" dirty="0" smtClean="0"/>
              <a:t>&amp; single</a:t>
            </a:r>
            <a:r>
              <a:rPr lang="en-US" sz="2000" dirty="0"/>
              <a:t>-model ensembles for Track </a:t>
            </a:r>
            <a:r>
              <a:rPr lang="en-US" sz="2000" dirty="0" smtClean="0"/>
              <a:t>&amp; Intensity 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/>
              <a:t>Research </a:t>
            </a:r>
            <a:r>
              <a:rPr lang="en-US" b="1" dirty="0" smtClean="0"/>
              <a:t>&amp; Development </a:t>
            </a:r>
            <a:endParaRPr lang="en-US" b="1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Develop HWRF GSI hybrid DA - Focus on high resolution inner domains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Improve use </a:t>
            </a:r>
            <a:r>
              <a:rPr lang="en-US" sz="2000" dirty="0"/>
              <a:t>of </a:t>
            </a:r>
            <a:r>
              <a:rPr lang="en-US" sz="2000" dirty="0" smtClean="0"/>
              <a:t>inner core observations operationally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Improve use of </a:t>
            </a:r>
            <a:r>
              <a:rPr lang="en-US" sz="2000" dirty="0" smtClean="0"/>
              <a:t>satellite </a:t>
            </a:r>
            <a:r>
              <a:rPr lang="en-US" sz="2000" dirty="0"/>
              <a:t>data in </a:t>
            </a:r>
            <a:r>
              <a:rPr lang="en-US" sz="2000" dirty="0" smtClean="0"/>
              <a:t>TC DA (</a:t>
            </a:r>
            <a:r>
              <a:rPr lang="en-US" sz="2000" dirty="0" smtClean="0">
                <a:solidFill>
                  <a:srgbClr val="A50021"/>
                </a:solidFill>
              </a:rPr>
              <a:t>Sandy Supplemental - QOSAP</a:t>
            </a:r>
            <a:r>
              <a:rPr lang="en-US" sz="2000" dirty="0" smtClean="0"/>
              <a:t>)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mprove </a:t>
            </a:r>
            <a:r>
              <a:rPr lang="en-US" sz="2000" dirty="0"/>
              <a:t>HWRF </a:t>
            </a:r>
            <a:r>
              <a:rPr lang="en-US" sz="2000" dirty="0" smtClean="0"/>
              <a:t>physics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A50021"/>
                </a:solidFill>
              </a:rPr>
              <a:t>Sandy Supplemental - OAR</a:t>
            </a:r>
            <a:r>
              <a:rPr lang="en-US" sz="2000" dirty="0"/>
              <a:t>)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Develop global </a:t>
            </a:r>
            <a:r>
              <a:rPr lang="en-US" sz="2000" dirty="0"/>
              <a:t>p</a:t>
            </a:r>
            <a:r>
              <a:rPr lang="en-US" sz="2000" dirty="0" smtClean="0"/>
              <a:t>hysics </a:t>
            </a:r>
            <a:r>
              <a:rPr lang="en-US" sz="2000" dirty="0"/>
              <a:t>for </a:t>
            </a:r>
            <a:r>
              <a:rPr lang="en-US" sz="2000" dirty="0" smtClean="0"/>
              <a:t>high </a:t>
            </a:r>
            <a:r>
              <a:rPr lang="en-US" sz="2000" dirty="0"/>
              <a:t>resolution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A50021"/>
                </a:solidFill>
              </a:rPr>
              <a:t>Sandy Supplemental HIWPP</a:t>
            </a:r>
            <a:r>
              <a:rPr lang="en-US" sz="2000" dirty="0" smtClean="0"/>
              <a:t>)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 smtClean="0"/>
              <a:t>Technical </a:t>
            </a:r>
            <a:r>
              <a:rPr lang="en-US" b="1" dirty="0"/>
              <a:t>Advancements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Transition HWRF </a:t>
            </a:r>
            <a:r>
              <a:rPr lang="en-US" sz="2000" dirty="0"/>
              <a:t>to </a:t>
            </a:r>
            <a:r>
              <a:rPr lang="en-US" sz="2000" dirty="0" smtClean="0"/>
              <a:t>basin/global NMM-B (</a:t>
            </a:r>
            <a:r>
              <a:rPr lang="en-US" sz="2000" dirty="0" smtClean="0">
                <a:solidFill>
                  <a:srgbClr val="A50021"/>
                </a:solidFill>
              </a:rPr>
              <a:t>HIWPP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520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0" y="138655"/>
            <a:ext cx="8229600" cy="9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rPr>
              <a:t>Challenges</a:t>
            </a:r>
            <a:endParaRPr lang="en-US" sz="4400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892" y="1465665"/>
            <a:ext cx="8524566" cy="424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i="1" dirty="0" smtClean="0">
                <a:latin typeface="Arial"/>
                <a:cs typeface="Arial"/>
              </a:rPr>
              <a:t>How </a:t>
            </a:r>
            <a:r>
              <a:rPr lang="en-US" sz="2400" b="1" i="1" dirty="0">
                <a:latin typeface="Arial"/>
                <a:cs typeface="Arial"/>
              </a:rPr>
              <a:t>can we use this research </a:t>
            </a:r>
            <a:r>
              <a:rPr lang="en-US" sz="2400" b="1" i="1" dirty="0" smtClean="0">
                <a:latin typeface="Arial"/>
                <a:cs typeface="Arial"/>
              </a:rPr>
              <a:t>capacity and approach to accelerate TC forecast </a:t>
            </a:r>
            <a:r>
              <a:rPr lang="en-US" sz="2400" b="1" i="1" dirty="0">
                <a:latin typeface="Arial"/>
                <a:cs typeface="Arial"/>
              </a:rPr>
              <a:t>improvement</a:t>
            </a:r>
            <a:r>
              <a:rPr lang="en-US" sz="2400" b="1" i="1" dirty="0" smtClean="0">
                <a:latin typeface="Arial"/>
                <a:cs typeface="Arial"/>
              </a:rPr>
              <a:t>?</a:t>
            </a:r>
            <a:endParaRPr lang="en-US" sz="2400" dirty="0">
              <a:latin typeface="Arial"/>
              <a:cs typeface="Arial"/>
            </a:endParaRP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HFIP </a:t>
            </a:r>
            <a:r>
              <a:rPr lang="en-US" sz="2400" dirty="0" smtClean="0">
                <a:latin typeface="Arial"/>
                <a:cs typeface="Arial"/>
              </a:rPr>
              <a:t>approach &amp; infrastructure </a:t>
            </a:r>
            <a:r>
              <a:rPr lang="en-US" sz="2400" dirty="0">
                <a:latin typeface="Arial"/>
                <a:cs typeface="Arial"/>
              </a:rPr>
              <a:t>allows for rapid </a:t>
            </a:r>
            <a:r>
              <a:rPr lang="en-US" sz="2400" dirty="0" smtClean="0">
                <a:latin typeface="Arial"/>
                <a:cs typeface="Arial"/>
              </a:rPr>
              <a:t>T&amp;E </a:t>
            </a:r>
            <a:r>
              <a:rPr lang="en-US" sz="2400" dirty="0">
                <a:latin typeface="Arial"/>
                <a:cs typeface="Arial"/>
              </a:rPr>
              <a:t>of emerging research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observations for potential </a:t>
            </a:r>
            <a:r>
              <a:rPr lang="en-US" sz="2400" b="1" dirty="0" smtClean="0">
                <a:latin typeface="Arial"/>
                <a:cs typeface="Arial"/>
              </a:rPr>
              <a:t>R2O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into </a:t>
            </a:r>
            <a:r>
              <a:rPr lang="en-US" sz="2400" dirty="0" smtClean="0">
                <a:latin typeface="Arial"/>
                <a:cs typeface="Arial"/>
              </a:rPr>
              <a:t>operational </a:t>
            </a:r>
            <a:r>
              <a:rPr lang="en-US" sz="2400" dirty="0">
                <a:latin typeface="Arial"/>
                <a:cs typeface="Arial"/>
              </a:rPr>
              <a:t>hurricane model and DA systems. </a:t>
            </a: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dirty="0">
                <a:latin typeface="Arial"/>
                <a:cs typeface="Arial"/>
              </a:rPr>
              <a:t>Expand </a:t>
            </a:r>
            <a:r>
              <a:rPr lang="en-US" sz="2400" b="1" dirty="0" smtClean="0">
                <a:latin typeface="Arial"/>
                <a:cs typeface="Arial"/>
              </a:rPr>
              <a:t>and leverage HFIP partnership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to take advantage of new initiatives within NOAA to foster and enhance existing HFIP partnership, promote collaboration with basic </a:t>
            </a:r>
            <a:r>
              <a:rPr lang="en-US" sz="2400" dirty="0">
                <a:latin typeface="Arial"/>
                <a:cs typeface="Arial"/>
              </a:rPr>
              <a:t>research </a:t>
            </a:r>
            <a:r>
              <a:rPr lang="en-US" sz="2400" dirty="0" smtClean="0">
                <a:latin typeface="Arial"/>
                <a:cs typeface="Arial"/>
              </a:rPr>
              <a:t>community, and address near-term opportunities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162800" y="6337428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59C0E3C-8E50-6F4A-917A-1064707FDF3A}" type="slidenum">
              <a:rPr lang="en-US" sz="1800">
                <a:solidFill>
                  <a:srgbClr val="FFFFFF"/>
                </a:solidFill>
                <a:latin typeface="Arial"/>
                <a:cs typeface="Arial"/>
              </a:rPr>
              <a:pPr algn="r" eaLnBrk="1" hangingPunct="1"/>
              <a:t>15</a:t>
            </a:fld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845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2"/>
          <p:cNvGraphicFramePr>
            <a:graphicFrameLocks noChangeAspect="1"/>
          </p:cNvGraphicFramePr>
          <p:nvPr/>
        </p:nvGraphicFramePr>
        <p:xfrm>
          <a:off x="2147483647" y="2147483647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Worksheet" r:id="rId5" imgW="36144200" imgH="24714200" progId="Excel.Sheet.8">
                  <p:embed/>
                </p:oleObj>
              </mc:Choice>
              <mc:Fallback>
                <p:oleObj name="Worksheet" r:id="rId5" imgW="36144200" imgH="24714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83647" y="2147483647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4C0EC92E-8A42-554D-9ABD-726DA721B2B8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16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5"/>
          <p:cNvSpPr>
            <a:spLocks noGrp="1" noChangeArrowheads="1"/>
          </p:cNvSpPr>
          <p:nvPr>
            <p:ph type="title"/>
          </p:nvPr>
        </p:nvSpPr>
        <p:spPr>
          <a:xfrm>
            <a:off x="61576" y="0"/>
            <a:ext cx="7634624" cy="1371600"/>
          </a:xfrm>
        </p:spPr>
        <p:txBody>
          <a:bodyPr lIns="0" tIns="0" rIns="0" bIns="0"/>
          <a:lstStyle/>
          <a:p>
            <a:pPr defTabSz="914400" eaLnBrk="1">
              <a:lnSpc>
                <a:spcPct val="90000"/>
              </a:lnSpc>
              <a:defRPr/>
            </a:pPr>
            <a:r>
              <a:rPr lang="en-US" sz="4400" dirty="0" smtClean="0">
                <a:latin typeface="Arial"/>
                <a:cs typeface="Arial"/>
                <a:sym typeface="Arial Bold" charset="0"/>
              </a:rPr>
              <a:t>Questions?</a:t>
            </a:r>
            <a:endParaRPr lang="en-US" sz="4800" dirty="0" smtClean="0">
              <a:latin typeface="Arial"/>
              <a:cs typeface="Arial"/>
            </a:endParaRPr>
          </a:p>
        </p:txBody>
      </p:sp>
      <p:pic>
        <p:nvPicPr>
          <p:cNvPr id="2" name="Picture 1" descr="Screen Shot 2014-12-30 at 3.40.55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514" y="1277212"/>
            <a:ext cx="6388486" cy="5191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325" y="2863273"/>
            <a:ext cx="230573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 to</a:t>
            </a:r>
          </a:p>
          <a:p>
            <a:pPr algn="ctr"/>
            <a:r>
              <a:rPr lang="en-US" dirty="0" smtClean="0">
                <a:hlinkClick r:id="rId8"/>
              </a:rPr>
              <a:t>www.hfip.org</a:t>
            </a:r>
            <a:endParaRPr lang="en-US" dirty="0" smtClean="0"/>
          </a:p>
          <a:p>
            <a:pPr algn="ctr"/>
            <a:r>
              <a:rPr lang="en-US" dirty="0"/>
              <a:t>f</a:t>
            </a:r>
            <a:r>
              <a:rPr lang="en-US" dirty="0" smtClean="0"/>
              <a:t>or more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36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idx="1"/>
          </p:nvPr>
        </p:nvSpPr>
        <p:spPr>
          <a:xfrm>
            <a:off x="278109" y="1242063"/>
            <a:ext cx="8762410" cy="5067967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3200" b="1" i="1" dirty="0">
                <a:solidFill>
                  <a:srgbClr val="A10000"/>
                </a:solidFill>
                <a:cs typeface="Arial"/>
              </a:rPr>
              <a:t>Vision</a:t>
            </a:r>
          </a:p>
          <a:p>
            <a:pPr marL="342900" lvl="1" indent="-342900" eaLnBrk="1" hangingPunct="1">
              <a:spcBef>
                <a:spcPts val="0"/>
              </a:spcBef>
              <a:buClr>
                <a:srgbClr val="A10000"/>
              </a:buClr>
              <a:buFont typeface="Arial"/>
              <a:buChar char="•"/>
            </a:pPr>
            <a:r>
              <a:rPr lang="en-US" sz="2800" dirty="0">
                <a:cs typeface="Arial"/>
              </a:rPr>
              <a:t>Organize </a:t>
            </a:r>
            <a:r>
              <a:rPr lang="en-US" sz="2800" dirty="0" smtClean="0">
                <a:cs typeface="Arial"/>
              </a:rPr>
              <a:t>hurricane </a:t>
            </a:r>
            <a:r>
              <a:rPr lang="en-US" sz="2800" dirty="0">
                <a:cs typeface="Arial"/>
              </a:rPr>
              <a:t>community to dramatically improve numerical forecast guidance to NHC in 5-10 </a:t>
            </a:r>
            <a:r>
              <a:rPr lang="en-US" sz="2800" dirty="0" smtClean="0">
                <a:cs typeface="Arial"/>
              </a:rPr>
              <a:t>years</a:t>
            </a:r>
            <a:endParaRPr lang="en-US" sz="2800" dirty="0">
              <a:cs typeface="Arial"/>
            </a:endParaRPr>
          </a:p>
          <a:p>
            <a:pPr eaLnBrk="1" hangingPunct="1">
              <a:spcBef>
                <a:spcPts val="0"/>
              </a:spcBef>
            </a:pPr>
            <a:r>
              <a:rPr lang="en-US" sz="3200" b="1" i="1" dirty="0" smtClean="0">
                <a:solidFill>
                  <a:srgbClr val="A50021"/>
                </a:solidFill>
                <a:ea typeface="Calibri" charset="0"/>
                <a:cs typeface="Arial"/>
              </a:rPr>
              <a:t>Goals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Improve </a:t>
            </a:r>
            <a:r>
              <a:rPr lang="en-US" dirty="0">
                <a:ea typeface="Calibri" charset="0"/>
                <a:cs typeface="Arial"/>
              </a:rPr>
              <a:t>f</a:t>
            </a:r>
            <a:r>
              <a:rPr lang="en-US" dirty="0" smtClean="0">
                <a:ea typeface="Calibri" charset="0"/>
                <a:cs typeface="Arial"/>
              </a:rPr>
              <a:t>orecast </a:t>
            </a:r>
            <a:r>
              <a:rPr lang="en-US" dirty="0">
                <a:ea typeface="Calibri" charset="0"/>
                <a:cs typeface="Arial"/>
              </a:rPr>
              <a:t>a</a:t>
            </a:r>
            <a:r>
              <a:rPr lang="en-US" dirty="0" smtClean="0">
                <a:ea typeface="Calibri" charset="0"/>
                <a:cs typeface="Arial"/>
              </a:rPr>
              <a:t>ccuracy for track </a:t>
            </a:r>
            <a:r>
              <a:rPr lang="en-US" dirty="0">
                <a:ea typeface="Calibri" charset="0"/>
                <a:cs typeface="Arial"/>
              </a:rPr>
              <a:t>&amp; </a:t>
            </a:r>
            <a:r>
              <a:rPr lang="en-US" dirty="0" smtClean="0">
                <a:ea typeface="Calibri" charset="0"/>
                <a:cs typeface="Arial"/>
              </a:rPr>
              <a:t>intensity by 20% in 5 years, 50% in 10 years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Extend </a:t>
            </a:r>
            <a:r>
              <a:rPr lang="en-US" dirty="0" smtClean="0">
                <a:ea typeface="Calibri" charset="0"/>
                <a:cs typeface="Arial"/>
              </a:rPr>
              <a:t>forecast guidance to 7 days with skill comparable to current 5 day forecasts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Increase </a:t>
            </a:r>
            <a:r>
              <a:rPr lang="en-US" dirty="0" smtClean="0">
                <a:ea typeface="Calibri" charset="0"/>
                <a:cs typeface="Arial"/>
              </a:rPr>
              <a:t>probability of predicting (POD) Rapid intensification (RI) at Day 1 to 90% &amp; 60% at Day 5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" y="136637"/>
            <a:ext cx="7578056" cy="10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39246" y="6614858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http://</a:t>
            </a:r>
            <a:r>
              <a:rPr lang="en-US" sz="1200" dirty="0" err="1">
                <a:latin typeface="+mn-lt"/>
              </a:rPr>
              <a:t>www.hfip.org</a:t>
            </a:r>
            <a:r>
              <a:rPr lang="en-US" sz="1200" dirty="0"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09814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22761" y="0"/>
            <a:ext cx="7829190" cy="12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GFS Track Forecast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Improvements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3707" y="1471988"/>
            <a:ext cx="4854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(</a:t>
            </a:r>
            <a:r>
              <a:rPr lang="en-US" sz="2000" b="1" dirty="0"/>
              <a:t>% Improvement over HFIP baseline</a:t>
            </a:r>
            <a:r>
              <a:rPr lang="en-US" sz="2000" b="1" dirty="0" smtClean="0"/>
              <a:t>)</a:t>
            </a:r>
            <a:endParaRPr lang="en-US" sz="2000" dirty="0"/>
          </a:p>
        </p:txBody>
      </p:sp>
      <p:pic>
        <p:nvPicPr>
          <p:cNvPr id="2" name="Picture 1" descr="01_Toepfer_Welcome_02192014 (dragged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5" t="21537" r="2675" b="6036"/>
          <a:stretch/>
        </p:blipFill>
        <p:spPr>
          <a:xfrm>
            <a:off x="0" y="1994368"/>
            <a:ext cx="4614288" cy="3681608"/>
          </a:xfrm>
          <a:prstGeom prst="rect">
            <a:avLst/>
          </a:prstGeom>
        </p:spPr>
      </p:pic>
      <p:pic>
        <p:nvPicPr>
          <p:cNvPr id="4" name="Picture 3" descr="01_Toepfer_Welcome_02192014 (dragged)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7" t="21810" r="4219" b="5899"/>
          <a:stretch/>
        </p:blipFill>
        <p:spPr>
          <a:xfrm>
            <a:off x="4521901" y="1988883"/>
            <a:ext cx="4622099" cy="3692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588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2006-2008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5183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2012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3855" y="5836154"/>
            <a:ext cx="640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improvement in first 5 years of HFIP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57831" y="3164430"/>
            <a:ext cx="4286169" cy="6940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70939" y="2921547"/>
            <a:ext cx="78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50021"/>
                </a:solidFill>
              </a:rPr>
              <a:t>5-</a:t>
            </a:r>
            <a:r>
              <a:rPr lang="en-US" sz="1200" dirty="0">
                <a:solidFill>
                  <a:srgbClr val="A50021"/>
                </a:solidFill>
              </a:rPr>
              <a:t>y</a:t>
            </a:r>
            <a:r>
              <a:rPr lang="en-US" sz="1200" dirty="0" smtClean="0">
                <a:solidFill>
                  <a:srgbClr val="A50021"/>
                </a:solidFill>
              </a:rPr>
              <a:t>r goal</a:t>
            </a:r>
            <a:endParaRPr lang="en-US" sz="12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Intensity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Forecast Improvements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7734" y="5920821"/>
            <a:ext cx="640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improvement in first 5 years of HFIP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1145" y="1358708"/>
            <a:ext cx="7545339" cy="4660323"/>
            <a:chOff x="621145" y="1358708"/>
            <a:chExt cx="7545339" cy="4660323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621145" y="1358708"/>
              <a:ext cx="7545339" cy="4660323"/>
              <a:chOff x="3489339" y="777255"/>
              <a:chExt cx="5488586" cy="3568487"/>
            </a:xfrm>
          </p:grpSpPr>
          <p:pic>
            <p:nvPicPr>
              <p:cNvPr id="9" name="Picture 10" descr="HWRF_IFI_Atlantic Basin2014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9339" y="777255"/>
                <a:ext cx="5488586" cy="35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Screen Shot 2014-05-23 at 4.12.48 PM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3847" y="3272464"/>
                <a:ext cx="406400" cy="202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 descr="Screen Shot 2014-05-23 at 4.08.10 PM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3847" y="3348432"/>
                <a:ext cx="4298462" cy="57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955030" y="4641273"/>
              <a:ext cx="415637" cy="223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39336" y="2062789"/>
            <a:ext cx="365605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Improvement 15-20% per year since 2011</a:t>
            </a:r>
            <a:endParaRPr lang="en-US" sz="1600" dirty="0"/>
          </a:p>
        </p:txBody>
      </p:sp>
      <p:sp>
        <p:nvSpPr>
          <p:cNvPr id="13" name="Freeform 12"/>
          <p:cNvSpPr/>
          <p:nvPr/>
        </p:nvSpPr>
        <p:spPr>
          <a:xfrm>
            <a:off x="1154545" y="3849095"/>
            <a:ext cx="6650182" cy="1338663"/>
          </a:xfrm>
          <a:custGeom>
            <a:avLst/>
            <a:gdLst>
              <a:gd name="connsiteX0" fmla="*/ 0 w 6650182"/>
              <a:gd name="connsiteY0" fmla="*/ 1338663 h 1338663"/>
              <a:gd name="connsiteX1" fmla="*/ 746607 w 6650182"/>
              <a:gd name="connsiteY1" fmla="*/ 992299 h 1338663"/>
              <a:gd name="connsiteX2" fmla="*/ 1493213 w 6650182"/>
              <a:gd name="connsiteY2" fmla="*/ 745996 h 1338663"/>
              <a:gd name="connsiteX3" fmla="*/ 2224425 w 6650182"/>
              <a:gd name="connsiteY3" fmla="*/ 491996 h 1338663"/>
              <a:gd name="connsiteX4" fmla="*/ 3694546 w 6650182"/>
              <a:gd name="connsiteY4" fmla="*/ 45572 h 1338663"/>
              <a:gd name="connsiteX5" fmla="*/ 6650182 w 6650182"/>
              <a:gd name="connsiteY5" fmla="*/ 14784 h 1338663"/>
              <a:gd name="connsiteX6" fmla="*/ 6650182 w 6650182"/>
              <a:gd name="connsiteY6" fmla="*/ 14784 h 133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0182" h="1338663">
                <a:moveTo>
                  <a:pt x="0" y="1338663"/>
                </a:moveTo>
                <a:cubicBezTo>
                  <a:pt x="248869" y="1214870"/>
                  <a:pt x="497738" y="1091077"/>
                  <a:pt x="746607" y="992299"/>
                </a:cubicBezTo>
                <a:cubicBezTo>
                  <a:pt x="995476" y="893521"/>
                  <a:pt x="1493213" y="745996"/>
                  <a:pt x="1493213" y="745996"/>
                </a:cubicBezTo>
                <a:cubicBezTo>
                  <a:pt x="1739516" y="662612"/>
                  <a:pt x="1857536" y="608733"/>
                  <a:pt x="2224425" y="491996"/>
                </a:cubicBezTo>
                <a:cubicBezTo>
                  <a:pt x="2591314" y="375259"/>
                  <a:pt x="2956920" y="125107"/>
                  <a:pt x="3694546" y="45572"/>
                </a:cubicBezTo>
                <a:cubicBezTo>
                  <a:pt x="4432172" y="-33963"/>
                  <a:pt x="6650182" y="14784"/>
                  <a:pt x="6650182" y="14784"/>
                </a:cubicBezTo>
                <a:lnTo>
                  <a:pt x="6650182" y="14784"/>
                </a:ln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70790" y="4448848"/>
            <a:ext cx="794095" cy="2308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140000"/>
              </a:camera>
              <a:lightRig rig="threePt" dir="t"/>
            </a:scene3d>
          </a:bodyPr>
          <a:lstStyle/>
          <a:p>
            <a:r>
              <a:rPr lang="en-US" sz="900" b="1" dirty="0" smtClean="0"/>
              <a:t>5-year goal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2136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 charset="0"/>
                <a:cs typeface="Arial"/>
              </a:rPr>
              <a:t/>
            </a:r>
            <a:br>
              <a:rPr lang="en-US">
                <a:ea typeface="Calibri" charset="0"/>
                <a:cs typeface="Arial"/>
              </a:rPr>
            </a:br>
            <a:endParaRPr lang="en-US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Other Areas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600" y="1374268"/>
            <a:ext cx="85422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JTWC </a:t>
            </a:r>
            <a:r>
              <a:rPr lang="en-US" dirty="0">
                <a:latin typeface="Arial"/>
                <a:cs typeface="Arial"/>
              </a:rPr>
              <a:t>evaluating HWRF </a:t>
            </a:r>
            <a:r>
              <a:rPr lang="en-US" dirty="0" smtClean="0">
                <a:latin typeface="Arial"/>
                <a:cs typeface="Arial"/>
              </a:rPr>
              <a:t>guidance globally using HFIP Demonstration System on Jets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very successful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HWRF WPAC demonstrated improved RI guidance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POD 24% </a:t>
            </a:r>
            <a:r>
              <a:rPr lang="en-US" dirty="0" err="1" smtClean="0">
                <a:solidFill>
                  <a:srgbClr val="A50021"/>
                </a:solidFill>
                <a:latin typeface="Arial"/>
                <a:cs typeface="Arial"/>
              </a:rPr>
              <a:t>vs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 JTWC operational 4%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Demonstrated HWRF </a:t>
            </a:r>
            <a:r>
              <a:rPr lang="en-US" dirty="0" smtClean="0">
                <a:latin typeface="Arial"/>
                <a:cs typeface="Arial"/>
              </a:rPr>
              <a:t>&amp; Multi-model regional ensembles </a:t>
            </a:r>
            <a:r>
              <a:rPr lang="en-US" dirty="0">
                <a:latin typeface="Arial"/>
                <a:cs typeface="Arial"/>
              </a:rPr>
              <a:t>-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shows great promise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Demonstrated impact of aircraft observations on forecast guidance –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shows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promise</a:t>
            </a:r>
            <a:endParaRPr lang="en-US" dirty="0">
              <a:solidFill>
                <a:srgbClr val="A50021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Demonstrated next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generation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storm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surge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model – WRN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Grants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 Academia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– funded 12 new proposals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Scientific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Review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Committee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6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vijay.t.tallapragada\Documents\animat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9846" y="2626221"/>
            <a:ext cx="4558512" cy="36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 descr="C:\Users\vijay.t.tallapragada\Downloads\rammasun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970" y="1432347"/>
            <a:ext cx="5511030" cy="48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819" y="1458897"/>
            <a:ext cx="330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HWRF model forecasts </a:t>
            </a:r>
            <a:r>
              <a:rPr lang="en-US" sz="2000" dirty="0" smtClean="0"/>
              <a:t>of </a:t>
            </a:r>
            <a:r>
              <a:rPr lang="en-US" sz="2000" dirty="0"/>
              <a:t>Typhoon </a:t>
            </a:r>
            <a:r>
              <a:rPr lang="en-US" sz="2000" dirty="0" err="1" smtClean="0"/>
              <a:t>Rammasun</a:t>
            </a:r>
            <a:r>
              <a:rPr lang="en-US" sz="2000" dirty="0" smtClean="0"/>
              <a:t> (09W) and Cyclone </a:t>
            </a:r>
            <a:r>
              <a:rPr lang="en-US" sz="2000" dirty="0" err="1" smtClean="0"/>
              <a:t>Guito</a:t>
            </a:r>
            <a:r>
              <a:rPr lang="en-US" sz="2000" dirty="0" smtClean="0"/>
              <a:t> (15S)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05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_Tallapragada_HFIP_AnnRev2014 (dragged)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42" y="3221459"/>
            <a:ext cx="8492396" cy="3182419"/>
          </a:xfrm>
          <a:prstGeom prst="rect">
            <a:avLst/>
          </a:prstGeom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675" y="1367085"/>
            <a:ext cx="88273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HFIP </a:t>
            </a:r>
            <a:r>
              <a:rPr lang="en-US" sz="2000" dirty="0" smtClean="0"/>
              <a:t>running </a:t>
            </a:r>
            <a:r>
              <a:rPr lang="en-US" sz="2000" dirty="0"/>
              <a:t>HWRF in </a:t>
            </a:r>
            <a:r>
              <a:rPr lang="en-US" sz="2000" dirty="0" smtClean="0"/>
              <a:t>WPAC </a:t>
            </a:r>
            <a:r>
              <a:rPr lang="en-US" sz="2000" dirty="0"/>
              <a:t>for JTWC 2012-</a:t>
            </a:r>
            <a:r>
              <a:rPr lang="en-US" sz="2000" dirty="0" smtClean="0"/>
              <a:t>2014, globally 2013-2014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track forecasts </a:t>
            </a:r>
            <a:r>
              <a:rPr lang="en-US" sz="2000" dirty="0" smtClean="0"/>
              <a:t>comparable </a:t>
            </a:r>
            <a:r>
              <a:rPr lang="en-US" sz="2000" dirty="0"/>
              <a:t>to </a:t>
            </a:r>
            <a:r>
              <a:rPr lang="en-US" sz="2000" dirty="0" smtClean="0"/>
              <a:t>global </a:t>
            </a:r>
            <a:r>
              <a:rPr lang="en-US" sz="2000" dirty="0"/>
              <a:t>model </a:t>
            </a:r>
            <a:r>
              <a:rPr lang="en-US" sz="2000" dirty="0" smtClean="0"/>
              <a:t>&amp; better </a:t>
            </a:r>
            <a:r>
              <a:rPr lang="en-US" sz="2000" dirty="0"/>
              <a:t>than other regional </a:t>
            </a:r>
            <a:r>
              <a:rPr lang="en-US" sz="2000" dirty="0" smtClean="0"/>
              <a:t>models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Intensity forecasts are better </a:t>
            </a:r>
            <a:r>
              <a:rPr lang="en-US" sz="2000" dirty="0" smtClean="0"/>
              <a:t>than </a:t>
            </a:r>
            <a:r>
              <a:rPr lang="en-US" sz="2000" dirty="0"/>
              <a:t>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JTWC is using </a:t>
            </a:r>
            <a:r>
              <a:rPr lang="en-US" sz="2000" dirty="0"/>
              <a:t>HWRF model output in their </a:t>
            </a:r>
            <a:r>
              <a:rPr lang="en-US" sz="2000" dirty="0" smtClean="0"/>
              <a:t>operational forecasts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753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RI in WPAC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410" y="4498679"/>
            <a:ext cx="86053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If </a:t>
            </a:r>
            <a:r>
              <a:rPr lang="en-US" sz="2000" dirty="0" smtClean="0"/>
              <a:t>RI </a:t>
            </a:r>
            <a:r>
              <a:rPr lang="en-US" sz="2000" dirty="0"/>
              <a:t>event </a:t>
            </a:r>
            <a:r>
              <a:rPr lang="en-US" sz="2000" dirty="0" smtClean="0"/>
              <a:t>defined as </a:t>
            </a:r>
            <a:r>
              <a:rPr lang="en-US" sz="2000" dirty="0"/>
              <a:t>&gt;30 </a:t>
            </a:r>
            <a:r>
              <a:rPr lang="en-US" sz="2000" dirty="0" smtClean="0"/>
              <a:t>kt/24 </a:t>
            </a:r>
            <a:r>
              <a:rPr lang="en-US" sz="2000" dirty="0"/>
              <a:t>h, </a:t>
            </a:r>
            <a:r>
              <a:rPr lang="en-US" sz="2000" dirty="0" smtClean="0"/>
              <a:t>HWRF </a:t>
            </a:r>
            <a:r>
              <a:rPr lang="en-US" sz="2000" dirty="0"/>
              <a:t>RI POD skill is ~ </a:t>
            </a:r>
            <a:r>
              <a:rPr lang="en-US" sz="2000" dirty="0" smtClean="0"/>
              <a:t>23% </a:t>
            </a:r>
            <a:r>
              <a:rPr lang="en-US" sz="2000" dirty="0"/>
              <a:t>and </a:t>
            </a:r>
            <a:r>
              <a:rPr lang="en-US" sz="2000" dirty="0" smtClean="0"/>
              <a:t>has much higher </a:t>
            </a:r>
            <a:r>
              <a:rPr lang="en-US" sz="2000" dirty="0"/>
              <a:t>POD </a:t>
            </a:r>
            <a:r>
              <a:rPr lang="en-US" sz="2000" dirty="0" smtClean="0"/>
              <a:t>compared </a:t>
            </a:r>
            <a:r>
              <a:rPr lang="en-US" sz="2000" dirty="0"/>
              <a:t>to </a:t>
            </a:r>
            <a:r>
              <a:rPr lang="en-US" sz="2000" dirty="0" smtClean="0"/>
              <a:t>operations and other models </a:t>
            </a:r>
            <a:r>
              <a:rPr lang="en-US" sz="2000" b="1" dirty="0" smtClean="0"/>
              <a:t>(previous analysis </a:t>
            </a:r>
            <a:r>
              <a:rPr lang="en-US" sz="2000" b="1" dirty="0"/>
              <a:t>of RI for WPAC </a:t>
            </a:r>
            <a:r>
              <a:rPr lang="en-US" sz="2000" b="1" dirty="0" smtClean="0"/>
              <a:t>in 2012 showed </a:t>
            </a:r>
            <a:r>
              <a:rPr lang="en-US" sz="2000" b="1" dirty="0"/>
              <a:t>&lt;10% skill)</a:t>
            </a:r>
            <a:r>
              <a:rPr lang="en-US" sz="2000" dirty="0"/>
              <a:t>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POD </a:t>
            </a:r>
            <a:r>
              <a:rPr lang="en-US" sz="2000" dirty="0" smtClean="0"/>
              <a:t>is </a:t>
            </a:r>
            <a:r>
              <a:rPr lang="en-US" sz="2000" dirty="0"/>
              <a:t>much higher (43%) </a:t>
            </a:r>
            <a:r>
              <a:rPr lang="en-US" sz="2000" dirty="0" smtClean="0"/>
              <a:t>if considering </a:t>
            </a:r>
            <a:r>
              <a:rPr lang="en-US" sz="2000" dirty="0"/>
              <a:t>intensity </a:t>
            </a:r>
            <a:r>
              <a:rPr lang="en-US" sz="2000" dirty="0" smtClean="0"/>
              <a:t>change tendency &gt;5 kt/6</a:t>
            </a:r>
            <a:r>
              <a:rPr lang="en-US" sz="2000" dirty="0"/>
              <a:t> </a:t>
            </a:r>
            <a:r>
              <a:rPr lang="en-US" sz="2000" dirty="0" smtClean="0"/>
              <a:t>h.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3415" y="1353213"/>
            <a:ext cx="3279758" cy="3028137"/>
            <a:chOff x="653415" y="1297693"/>
            <a:chExt cx="3279758" cy="3028137"/>
          </a:xfrm>
        </p:grpSpPr>
        <p:grpSp>
          <p:nvGrpSpPr>
            <p:cNvPr id="13" name="Group 12"/>
            <p:cNvGrpSpPr/>
            <p:nvPr/>
          </p:nvGrpSpPr>
          <p:grpSpPr>
            <a:xfrm>
              <a:off x="653415" y="1297693"/>
              <a:ext cx="3279758" cy="3028137"/>
              <a:chOff x="653415" y="1297693"/>
              <a:chExt cx="3279758" cy="3028137"/>
            </a:xfrm>
          </p:grpSpPr>
          <p:pic>
            <p:nvPicPr>
              <p:cNvPr id="4" name="Picture 3" descr="HWRF_RI_Stat.tiff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415" y="1297693"/>
                <a:ext cx="3279758" cy="30281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949123" y="1339062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8599525"/>
                  </p:ext>
                </p:extLst>
              </p:nvPr>
            </p:nvGraphicFramePr>
            <p:xfrm>
              <a:off x="2564178" y="3473450"/>
              <a:ext cx="1308100" cy="800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5" name="Equation" r:id="rId6" imgW="1308100" imgH="800100" progId="Equation.3">
                      <p:embed/>
                    </p:oleObj>
                  </mc:Choice>
                  <mc:Fallback>
                    <p:oleObj name="Equation" r:id="rId6" imgW="1308100" imgH="800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564178" y="3473450"/>
                            <a:ext cx="1308100" cy="8001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Box 15"/>
            <p:cNvSpPr txBox="1"/>
            <p:nvPr/>
          </p:nvSpPr>
          <p:spPr>
            <a:xfrm>
              <a:off x="758399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HWRF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40260" y="1353213"/>
            <a:ext cx="3318803" cy="3028137"/>
            <a:chOff x="5240260" y="1297693"/>
            <a:chExt cx="3318803" cy="3028137"/>
          </a:xfrm>
        </p:grpSpPr>
        <p:grpSp>
          <p:nvGrpSpPr>
            <p:cNvPr id="15" name="Group 14"/>
            <p:cNvGrpSpPr/>
            <p:nvPr/>
          </p:nvGrpSpPr>
          <p:grpSpPr>
            <a:xfrm>
              <a:off x="5240260" y="1297693"/>
              <a:ext cx="3318803" cy="3028137"/>
              <a:chOff x="5240260" y="1297693"/>
              <a:chExt cx="3318803" cy="3028137"/>
            </a:xfrm>
          </p:grpSpPr>
          <p:pic>
            <p:nvPicPr>
              <p:cNvPr id="5" name="Picture 4" descr="JTWC_RI_stat.tiff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40260" y="1297693"/>
                <a:ext cx="3318803" cy="3028137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7543518" y="1353210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1532757"/>
                  </p:ext>
                </p:extLst>
              </p:nvPr>
            </p:nvGraphicFramePr>
            <p:xfrm>
              <a:off x="7358428" y="3465513"/>
              <a:ext cx="1117600" cy="800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6" name="Equation" r:id="rId9" imgW="1117600" imgH="800100" progId="Equation.3">
                      <p:embed/>
                    </p:oleObj>
                  </mc:Choice>
                  <mc:Fallback>
                    <p:oleObj name="Equation" r:id="rId9" imgW="1117600" imgH="800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7358428" y="3465513"/>
                            <a:ext cx="1117600" cy="8001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TextBox 17"/>
            <p:cNvSpPr txBox="1"/>
            <p:nvPr/>
          </p:nvSpPr>
          <p:spPr>
            <a:xfrm>
              <a:off x="5338366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JTWC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2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ensembles </a:t>
            </a: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20 </a:t>
            </a: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members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5" descr="track_edouard06l_2014091312.png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814" y="1270606"/>
            <a:ext cx="2949566" cy="3147455"/>
          </a:xfrm>
          <a:prstGeom prst="rect">
            <a:avLst/>
          </a:prstGeom>
        </p:spPr>
      </p:pic>
      <p:pic>
        <p:nvPicPr>
          <p:cNvPr id="7" name="Picture 6" descr="intensity_mem_edouard06l_2014091312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79" y="4170639"/>
            <a:ext cx="3494424" cy="2240936"/>
          </a:xfrm>
          <a:prstGeom prst="rect">
            <a:avLst/>
          </a:prstGeom>
        </p:spPr>
      </p:pic>
      <p:pic>
        <p:nvPicPr>
          <p:cNvPr id="8" name="Picture 7" descr="02_Gall_current status of HFIP (dragged) 2.pd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22" r="66980" b="21275"/>
          <a:stretch/>
        </p:blipFill>
        <p:spPr>
          <a:xfrm>
            <a:off x="5004468" y="1300788"/>
            <a:ext cx="3392924" cy="52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26322</TotalTime>
  <Words>1744</Words>
  <Application>Microsoft Macintosh PowerPoint</Application>
  <PresentationFormat>On-screen Show (4:3)</PresentationFormat>
  <Paragraphs>207</Paragraphs>
  <Slides>16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Default Design</vt:lpstr>
      <vt:lpstr>Equation</vt:lpstr>
      <vt:lpstr>Worksheet</vt:lpstr>
      <vt:lpstr>NOAA’s Hurricane Forecast Improvement Project - HFIP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HFIP Lesson Learned</vt:lpstr>
      <vt:lpstr>HFIP Priorities 2015-2016</vt:lpstr>
      <vt:lpstr>PowerPoint Presentation</vt:lpstr>
      <vt:lpstr>Questions?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737</cp:revision>
  <cp:lastPrinted>2009-09-22T14:42:08Z</cp:lastPrinted>
  <dcterms:created xsi:type="dcterms:W3CDTF">2011-03-08T17:41:21Z</dcterms:created>
  <dcterms:modified xsi:type="dcterms:W3CDTF">2015-02-02T22:17:52Z</dcterms:modified>
</cp:coreProperties>
</file>