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13" r:id="rId2"/>
    <p:sldId id="282" r:id="rId3"/>
    <p:sldId id="295" r:id="rId4"/>
    <p:sldId id="306" r:id="rId5"/>
    <p:sldId id="284" r:id="rId6"/>
    <p:sldId id="285" r:id="rId7"/>
    <p:sldId id="283" r:id="rId8"/>
    <p:sldId id="307" r:id="rId9"/>
    <p:sldId id="320" r:id="rId10"/>
    <p:sldId id="318" r:id="rId11"/>
    <p:sldId id="319" r:id="rId12"/>
    <p:sldId id="275" r:id="rId13"/>
    <p:sldId id="277" r:id="rId14"/>
    <p:sldId id="276" r:id="rId15"/>
    <p:sldId id="329" r:id="rId16"/>
    <p:sldId id="321" r:id="rId17"/>
    <p:sldId id="259" r:id="rId18"/>
    <p:sldId id="331" r:id="rId19"/>
    <p:sldId id="264" r:id="rId20"/>
    <p:sldId id="265" r:id="rId21"/>
    <p:sldId id="266" r:id="rId22"/>
    <p:sldId id="268" r:id="rId23"/>
    <p:sldId id="269" r:id="rId24"/>
    <p:sldId id="322" r:id="rId25"/>
    <p:sldId id="291" r:id="rId26"/>
    <p:sldId id="332" r:id="rId27"/>
    <p:sldId id="292" r:id="rId28"/>
    <p:sldId id="293" r:id="rId29"/>
    <p:sldId id="294" r:id="rId30"/>
    <p:sldId id="323" r:id="rId31"/>
    <p:sldId id="325" r:id="rId32"/>
    <p:sldId id="326" r:id="rId33"/>
    <p:sldId id="327" r:id="rId34"/>
    <p:sldId id="324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1" d="100"/>
          <a:sy n="171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27D3-04D4-3D40-AACB-A371ECD50CDA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89D9-735D-1542-BDD3-1833AEC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8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57F9-41E4-C142-BB45-BB664222FF60}" type="datetimeFigureOut">
              <a:rPr lang="en-US" smtClean="0"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0AB4-9F45-384E-90F4-27294F124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Forced stage: short stage when the storm is passing overhead</a:t>
            </a:r>
          </a:p>
          <a:p>
            <a:endParaRPr lang="en-US" dirty="0" smtClean="0"/>
          </a:p>
          <a:p>
            <a:r>
              <a:rPr lang="en-US" dirty="0" smtClean="0"/>
              <a:t>Relaxation</a:t>
            </a:r>
            <a:r>
              <a:rPr lang="en-US" baseline="0" dirty="0" smtClean="0"/>
              <a:t> stage: relatively long stage when the ocean adjust toward equilibrium in the weak of the storm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305E66-6F84-7342-AC38-265EF13A058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A5314-37F5-5542-B1EA-A87D1BF03CE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A5314-37F5-5542-B1EA-A87D1BF03CE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A5314-37F5-5542-B1EA-A87D1BF03CE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BE1146-93A6-C64D-9C1E-C789BFD5DBD0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BE1146-93A6-C64D-9C1E-C789BFD5DBD0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D64750-E23F-3348-B550-786FA5396762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D64750-E23F-3348-B550-786FA5396762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519BCC-BCB1-0B42-A5D5-A541B42F6B2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D64750-E23F-3348-B550-786FA5396762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519BCC-BCB1-0B42-A5D5-A541B42F6B2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A5314-37F5-5542-B1EA-A87D1BF03CE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EBD4C1-E0DB-0442-A20A-FB280B6D31A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 air-sea fluxes.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 entrainment velocity.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wind stress is the only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D64750-E23F-3348-B550-786FA5396762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B7B6-795E-1744-B7CA-B35287E1EB4F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FBB1-66BD-0441-82D0-F7BC78670B60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55D4-1B4F-CA45-ACAE-2F82C0EE05E1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09FA-B35F-824E-92A6-B83B90D5FDFC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D79C-FFBD-C94F-A2AB-DD0DA5FE785F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9D31-3436-FF41-9D7C-8C381444C315}" type="datetime1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9F19-99FF-9148-B36F-A6CB189D8D09}" type="datetime1">
              <a:rPr lang="en-US" smtClean="0"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1986-CB10-E141-8079-8ACCC71551A0}" type="datetime1">
              <a:rPr lang="en-US" smtClean="0"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1E4-4E00-4044-A76C-EA003359E8F4}" type="datetime1">
              <a:rPr lang="en-US" smtClean="0"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A2DB-4FB6-2848-B821-51D4416873C0}" type="datetime1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3CD-7837-9D43-9044-AB4EF80FB1AC}" type="datetime1">
              <a:rPr lang="en-US" smtClean="0"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C662-8E01-9B4D-AC6B-589BC06F9373}" type="datetime1">
              <a:rPr lang="en-US" smtClean="0"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76F0-2553-AF48-B0B6-AC82AD4A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43.emf"/><Relationship Id="rId11" Type="http://schemas.openxmlformats.org/officeDocument/2006/relationships/image" Target="../media/image4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oleObject" Target="../embeddings/oleObject24.bin"/><Relationship Id="rId21" Type="http://schemas.openxmlformats.org/officeDocument/2006/relationships/image" Target="../media/image53.emf"/><Relationship Id="rId22" Type="http://schemas.openxmlformats.org/officeDocument/2006/relationships/oleObject" Target="../embeddings/oleObject25.bin"/><Relationship Id="rId23" Type="http://schemas.openxmlformats.org/officeDocument/2006/relationships/image" Target="../media/image54.e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48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50.emf"/><Relationship Id="rId16" Type="http://schemas.openxmlformats.org/officeDocument/2006/relationships/oleObject" Target="../embeddings/oleObject22.bin"/><Relationship Id="rId17" Type="http://schemas.openxmlformats.org/officeDocument/2006/relationships/image" Target="../media/image51.emf"/><Relationship Id="rId18" Type="http://schemas.openxmlformats.org/officeDocument/2006/relationships/oleObject" Target="../embeddings/oleObject23.bin"/><Relationship Id="rId19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45.emf"/><Relationship Id="rId5" Type="http://schemas.openxmlformats.org/officeDocument/2006/relationships/image" Target="../media/image55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0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59.emf"/><Relationship Id="rId9" Type="http://schemas.openxmlformats.org/officeDocument/2006/relationships/image" Target="../media/image6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3.pn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7.emf"/><Relationship Id="rId7" Type="http://schemas.openxmlformats.org/officeDocument/2006/relationships/image" Target="../media/image64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6" descr="noaa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80963"/>
            <a:ext cx="89408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59771" y="176981"/>
            <a:ext cx="8016205" cy="173649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ea typeface="ＭＳ Ｐゴシック" pitchFamily="-105" charset="-128"/>
                <a:cs typeface="ＭＳ Ｐゴシック" pitchFamily="-105" charset="-128"/>
              </a:rPr>
              <a:t>Enhanced 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ea typeface="ＭＳ Ｐゴシック" pitchFamily="-105" charset="-128"/>
                <a:cs typeface="ＭＳ Ｐゴシック" pitchFamily="-105" charset="-128"/>
              </a:rPr>
              <a:t>Wind-Driven Downwelling Flow in Warm Oceanic Eddy Features During the Intensification of Tropical Cyclone Isaac (2012): Observations and Theory </a:t>
            </a:r>
            <a:endParaRPr lang="es-ES_tradnl" sz="2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1204" name="Rectangle 3"/>
          <p:cNvSpPr txBox="1">
            <a:spLocks noChangeArrowheads="1"/>
          </p:cNvSpPr>
          <p:nvPr/>
        </p:nvSpPr>
        <p:spPr bwMode="auto">
          <a:xfrm>
            <a:off x="159156" y="3441701"/>
            <a:ext cx="8885237" cy="12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rgbClr val="000090"/>
                </a:solidFill>
                <a:latin typeface="Calibri" charset="0"/>
              </a:rPr>
              <a:t>Benjamin </a:t>
            </a:r>
            <a:r>
              <a:rPr lang="en-US" sz="2000" b="1" dirty="0" smtClean="0">
                <a:solidFill>
                  <a:srgbClr val="000090"/>
                </a:solidFill>
                <a:latin typeface="Calibri" charset="0"/>
              </a:rPr>
              <a:t>Jaimes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solidFill>
                  <a:srgbClr val="000090"/>
                </a:solidFill>
                <a:latin typeface="Calibri" charset="0"/>
              </a:rPr>
              <a:t>Lynn K. Shay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Calibri" charset="0"/>
              </a:rPr>
              <a:t>University of </a:t>
            </a:r>
            <a:r>
              <a:rPr lang="en-US" sz="2000" b="1" dirty="0">
                <a:solidFill>
                  <a:srgbClr val="000090"/>
                </a:solidFill>
                <a:latin typeface="Calibri" charset="0"/>
              </a:rPr>
              <a:t>Miami, </a:t>
            </a:r>
            <a:r>
              <a:rPr lang="en-US" sz="2000" b="1" dirty="0" smtClean="0">
                <a:solidFill>
                  <a:srgbClr val="000090"/>
                </a:solidFill>
                <a:latin typeface="Calibri" charset="0"/>
              </a:rPr>
              <a:t>RSMAS, Department of Ocean Sciences</a:t>
            </a:r>
            <a:endParaRPr lang="en-US" sz="2000" b="1" dirty="0">
              <a:solidFill>
                <a:srgbClr val="000090"/>
              </a:solidFill>
              <a:latin typeface="Calibri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169863" y="3321050"/>
            <a:ext cx="8885237" cy="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0" name="Line 15"/>
          <p:cNvSpPr>
            <a:spLocks noChangeShapeType="1"/>
          </p:cNvSpPr>
          <p:nvPr/>
        </p:nvSpPr>
        <p:spPr bwMode="auto">
          <a:xfrm>
            <a:off x="169863" y="5247856"/>
            <a:ext cx="8885237" cy="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12" name="Rectangle 3"/>
          <p:cNvSpPr>
            <a:spLocks noChangeArrowheads="1"/>
          </p:cNvSpPr>
          <p:nvPr/>
        </p:nvSpPr>
        <p:spPr bwMode="auto">
          <a:xfrm>
            <a:off x="169863" y="4775559"/>
            <a:ext cx="8852249" cy="35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457200">
              <a:spcBef>
                <a:spcPct val="20000"/>
              </a:spcBef>
            </a:pPr>
            <a:r>
              <a:rPr lang="en-US" sz="1600" b="1" i="1" dirty="0" smtClean="0">
                <a:solidFill>
                  <a:srgbClr val="000090"/>
                </a:solidFill>
                <a:latin typeface="Calibri" charset="0"/>
              </a:rPr>
              <a:t>16 July 2015, AOML/HRD, Miami, FL</a:t>
            </a:r>
          </a:p>
          <a:p>
            <a:pPr algn="ctr" defTabSz="457200">
              <a:spcBef>
                <a:spcPct val="20000"/>
              </a:spcBef>
            </a:pPr>
            <a:endParaRPr lang="en-US" sz="1600" b="1" i="1" dirty="0" smtClean="0">
              <a:solidFill>
                <a:srgbClr val="000090"/>
              </a:solidFill>
              <a:latin typeface="Calibri" charset="0"/>
            </a:endParaRPr>
          </a:p>
          <a:p>
            <a:pPr algn="ctr" defTabSz="457200">
              <a:spcBef>
                <a:spcPct val="20000"/>
              </a:spcBef>
            </a:pPr>
            <a:endParaRPr lang="en-US" sz="1600" b="1" i="1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2470" y="5392691"/>
            <a:ext cx="1830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Acknowledgments: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8818" y="5734662"/>
            <a:ext cx="3755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Jodi Brewster (RSMAS) and Ryan </a:t>
            </a:r>
            <a:r>
              <a:rPr lang="en-US" sz="1600" b="1" dirty="0" smtClean="0">
                <a:solidFill>
                  <a:srgbClr val="800000"/>
                </a:solidFill>
              </a:rPr>
              <a:t>Schuster</a:t>
            </a:r>
          </a:p>
          <a:p>
            <a:r>
              <a:rPr lang="en-US" sz="1600" b="1" dirty="0" smtClean="0">
                <a:solidFill>
                  <a:srgbClr val="800000"/>
                </a:solidFill>
              </a:rPr>
              <a:t>NOAA (</a:t>
            </a:r>
            <a:r>
              <a:rPr lang="en-US" sz="1600" b="1" dirty="0" err="1" smtClean="0">
                <a:solidFill>
                  <a:srgbClr val="800000"/>
                </a:solidFill>
              </a:rPr>
              <a:t>HRD</a:t>
            </a:r>
            <a:r>
              <a:rPr lang="en-US" sz="1600" b="1" dirty="0" smtClean="0">
                <a:solidFill>
                  <a:srgbClr val="800000"/>
                </a:solidFill>
              </a:rPr>
              <a:t>, </a:t>
            </a:r>
            <a:r>
              <a:rPr lang="en-US" sz="1600" b="1" dirty="0" err="1" smtClean="0">
                <a:solidFill>
                  <a:srgbClr val="800000"/>
                </a:solidFill>
              </a:rPr>
              <a:t>AOC</a:t>
            </a:r>
            <a:r>
              <a:rPr lang="en-US" sz="1600" b="1" dirty="0" smtClean="0">
                <a:solidFill>
                  <a:srgbClr val="800000"/>
                </a:solidFill>
              </a:rPr>
              <a:t>, HFIP)</a:t>
            </a:r>
          </a:p>
          <a:p>
            <a:r>
              <a:rPr lang="en-US" sz="1600" b="1" dirty="0">
                <a:solidFill>
                  <a:srgbClr val="800000"/>
                </a:solidFill>
              </a:rPr>
              <a:t>Deep-C (grant SA1212GoMRI008</a:t>
            </a:r>
            <a:r>
              <a:rPr lang="en-US" sz="1600" b="1" dirty="0" smtClean="0">
                <a:solidFill>
                  <a:srgbClr val="800000"/>
                </a:solidFill>
              </a:rPr>
              <a:t>)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958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1037" descr="E:\wop\presentation\ivan.upwelling.walker.etal20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151" y="1106638"/>
            <a:ext cx="4370615" cy="487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ctangle 31"/>
          <p:cNvSpPr>
            <a:spLocks noChangeArrowheads="1"/>
          </p:cNvSpPr>
          <p:nvPr/>
        </p:nvSpPr>
        <p:spPr bwMode="auto">
          <a:xfrm>
            <a:off x="6892675" y="3374370"/>
            <a:ext cx="691379" cy="4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2400" b="1" dirty="0" smtClean="0"/>
              <a:t>CCE</a:t>
            </a:r>
            <a:endParaRPr lang="en-US" sz="2400" b="1" dirty="0"/>
          </a:p>
        </p:txBody>
      </p:sp>
      <p:sp>
        <p:nvSpPr>
          <p:cNvPr id="23567" name="Rectangle 31"/>
          <p:cNvSpPr>
            <a:spLocks noChangeArrowheads="1"/>
          </p:cNvSpPr>
          <p:nvPr/>
        </p:nvSpPr>
        <p:spPr bwMode="auto">
          <a:xfrm>
            <a:off x="4762130" y="6380767"/>
            <a:ext cx="3441180" cy="3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1600" dirty="0" smtClean="0"/>
              <a:t>Walker et al. (2005)</a:t>
            </a:r>
            <a:endParaRPr lang="en-US" sz="1600" dirty="0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5243759" y="3920658"/>
            <a:ext cx="691379" cy="4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2400" b="1" dirty="0" smtClean="0"/>
              <a:t>WCE</a:t>
            </a:r>
            <a:endParaRPr lang="en-US" sz="2400" b="1" dirty="0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608365" y="5052865"/>
            <a:ext cx="691379" cy="41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2400" b="1" dirty="0" smtClean="0"/>
              <a:t>CCE</a:t>
            </a:r>
            <a:endParaRPr lang="en-US" sz="2400" b="1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52484" y="1099460"/>
            <a:ext cx="3468242" cy="40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Oceanic Mixed Layer (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OML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)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cooling &lt; 1</a:t>
            </a:r>
            <a:r>
              <a:rPr lang="en-US" sz="1600" baseline="30000" dirty="0" smtClean="0">
                <a:ea typeface="ＭＳ Ｐゴシック" charset="-128"/>
                <a:cs typeface="ＭＳ Ｐゴシック" charset="-128"/>
              </a:rPr>
              <a:t>o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C in Warm Core Eddies (</a:t>
            </a: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WCE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).</a:t>
            </a:r>
          </a:p>
          <a:p>
            <a:pPr marL="227013"/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marL="512763" indent="-285750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OML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cooling ~ 5</a:t>
            </a:r>
            <a:r>
              <a:rPr lang="en-US" sz="1600" baseline="30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 in Cold Core Eddies (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CCE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).</a:t>
            </a:r>
          </a:p>
          <a:p>
            <a:pPr marL="227013"/>
            <a:endParaRPr lang="en-US" sz="16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12763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Halliwell et al. (2011) found downwelling over the 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WCE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HYCOM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simulations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 marL="227013"/>
            <a:endParaRPr lang="en-US" sz="16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No in situ observations of the ocean response over the eddy field (only over the continental shelf and slope; Teague et al. 2007).</a:t>
            </a:r>
            <a:endParaRPr lang="en-US" sz="1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12763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512763" indent="-285750">
              <a:buFont typeface="Arial"/>
              <a:buChar char="•"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4404"/>
            <a:ext cx="9144000" cy="5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Contrasting upwelling response to Ivan in oceanic geostrophic flow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10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75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558" y="1307171"/>
            <a:ext cx="5227568" cy="398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5"/>
          <p:cNvSpPr>
            <a:spLocks noChangeArrowheads="1"/>
          </p:cNvSpPr>
          <p:nvPr/>
        </p:nvSpPr>
        <p:spPr bwMode="auto">
          <a:xfrm>
            <a:off x="4433706" y="1381441"/>
            <a:ext cx="371330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4" tIns="9144" rIns="9144" bIns="9144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700" b="1" dirty="0"/>
              <a:t>H26= 26</a:t>
            </a:r>
            <a:r>
              <a:rPr lang="en-US" sz="1700" b="1" baseline="30000" dirty="0"/>
              <a:t>o</a:t>
            </a:r>
            <a:r>
              <a:rPr lang="en-US" sz="1700" b="1" dirty="0"/>
              <a:t>C isotherm </a:t>
            </a:r>
            <a:r>
              <a:rPr lang="en-US" sz="1700" b="1" dirty="0" smtClean="0"/>
              <a:t>depth from P3 data</a:t>
            </a:r>
            <a:endParaRPr lang="en-US" sz="1700" b="1" dirty="0"/>
          </a:p>
        </p:txBody>
      </p:sp>
      <p:pic>
        <p:nvPicPr>
          <p:cNvPr id="25605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014960"/>
            <a:ext cx="74295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11</a:t>
            </a:fld>
            <a:endParaRPr lang="en-US" sz="1600" b="1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04"/>
            <a:ext cx="9144000" cy="5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The cases of Katrina and Rita moving over oceanic geostrophic flow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1670" y="1561904"/>
            <a:ext cx="3468242" cy="21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2763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Both Katrina and Rita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became a category 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5 hurricane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over 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LC bulge (</a:t>
            </a:r>
            <a:r>
              <a:rPr lang="en-US" sz="16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WCE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feature).</a:t>
            </a:r>
          </a:p>
          <a:p>
            <a:pPr marL="512763" indent="-285750">
              <a:buFont typeface="Arial"/>
              <a:buChar char="•"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Airborne ocean data obtained over WCEs and CCEs before, during, and after the passage of Rita.</a:t>
            </a:r>
            <a:endParaRPr lang="en-US" sz="1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6665" y="5387454"/>
            <a:ext cx="250009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Pre Rita (or post Katrina)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5431" y="6363716"/>
            <a:ext cx="212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ＭＳ Ｐゴシック" charset="-128"/>
                <a:cs typeface="ＭＳ Ｐゴシック" charset="-128"/>
              </a:rPr>
              <a:t>Jaimes 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and Shay 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(2009</a:t>
            </a:r>
            <a:r>
              <a:rPr lang="en-US" sz="1600" dirty="0">
                <a:ea typeface="ＭＳ Ｐゴシック" charset="-128"/>
                <a:cs typeface="ＭＳ Ｐゴシック" charset="-128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790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0" name="Rectangle 31"/>
          <p:cNvSpPr>
            <a:spLocks noChangeArrowheads="1"/>
          </p:cNvSpPr>
          <p:nvPr/>
        </p:nvSpPr>
        <p:spPr bwMode="auto">
          <a:xfrm>
            <a:off x="3514653" y="6494140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(2009)</a:t>
            </a:r>
            <a:endParaRPr lang="en-US" sz="1600" dirty="0"/>
          </a:p>
        </p:txBody>
      </p:sp>
      <p:sp>
        <p:nvSpPr>
          <p:cNvPr id="19459" name="Rectangle 1046"/>
          <p:cNvSpPr>
            <a:spLocks noChangeArrowheads="1"/>
          </p:cNvSpPr>
          <p:nvPr/>
        </p:nvSpPr>
        <p:spPr bwMode="auto">
          <a:xfrm>
            <a:off x="46038" y="284026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0192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12</a:t>
            </a:fld>
            <a:endParaRPr lang="en-US" sz="1600" b="1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30378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Upwelling response to Rita (Cat 5)</a:t>
            </a:r>
          </a:p>
          <a:p>
            <a:r>
              <a:rPr lang="en-US" sz="2200" b="1" dirty="0" smtClean="0">
                <a:solidFill>
                  <a:srgbClr val="800000"/>
                </a:solidFill>
              </a:rPr>
              <a:t>(Airborne ocean profilers)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038" y="1232585"/>
            <a:ext cx="4549775" cy="3630705"/>
            <a:chOff x="46038" y="1403813"/>
            <a:chExt cx="4549775" cy="3630705"/>
          </a:xfrm>
        </p:grpSpPr>
        <p:grpSp>
          <p:nvGrpSpPr>
            <p:cNvPr id="8" name="Group 7"/>
            <p:cNvGrpSpPr/>
            <p:nvPr/>
          </p:nvGrpSpPr>
          <p:grpSpPr>
            <a:xfrm>
              <a:off x="46038" y="1403813"/>
              <a:ext cx="4549775" cy="3630705"/>
              <a:chOff x="46038" y="1808945"/>
              <a:chExt cx="4549775" cy="3630705"/>
            </a:xfrm>
          </p:grpSpPr>
          <p:grpSp>
            <p:nvGrpSpPr>
              <p:cNvPr id="19460" name="Group 45"/>
              <p:cNvGrpSpPr>
                <a:grpSpLocks/>
              </p:cNvGrpSpPr>
              <p:nvPr/>
            </p:nvGrpSpPr>
            <p:grpSpPr bwMode="auto">
              <a:xfrm>
                <a:off x="46038" y="2031287"/>
                <a:ext cx="4549775" cy="3408363"/>
                <a:chOff x="4295775" y="1643063"/>
                <a:chExt cx="4549775" cy="3408362"/>
              </a:xfrm>
            </p:grpSpPr>
            <p:pic>
              <p:nvPicPr>
                <p:cNvPr id="19481" name="Picture 1030" descr="rita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5775" y="1643063"/>
                  <a:ext cx="4549775" cy="3408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82" name="Line 1033"/>
                <p:cNvSpPr>
                  <a:spLocks noChangeShapeType="1"/>
                </p:cNvSpPr>
                <p:nvPr/>
              </p:nvSpPr>
              <p:spPr bwMode="auto">
                <a:xfrm flipV="1">
                  <a:off x="7011988" y="1920875"/>
                  <a:ext cx="1587" cy="2740025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3" name="Line 1050"/>
                <p:cNvSpPr>
                  <a:spLocks noChangeShapeType="1"/>
                </p:cNvSpPr>
                <p:nvPr/>
              </p:nvSpPr>
              <p:spPr bwMode="auto">
                <a:xfrm>
                  <a:off x="6688211" y="4129088"/>
                  <a:ext cx="320675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948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6039699" y="3945618"/>
                  <a:ext cx="673027" cy="3775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4" tIns="9144" rIns="9144" bIns="9144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2000">
                      <a:solidFill>
                        <a:srgbClr val="000066"/>
                      </a:solidFill>
                      <a:latin typeface="Calibri" charset="0"/>
                      <a:sym typeface="Symbol" charset="0"/>
                    </a:rPr>
                    <a:t>26</a:t>
                  </a:r>
                  <a:r>
                    <a:rPr lang="en-US" sz="2000" baseline="30000">
                      <a:solidFill>
                        <a:srgbClr val="000066"/>
                      </a:solidFill>
                      <a:latin typeface="Calibri" charset="0"/>
                      <a:sym typeface="Symbol" charset="0"/>
                    </a:rPr>
                    <a:t>o</a:t>
                  </a:r>
                  <a:r>
                    <a:rPr lang="en-US" sz="2000">
                      <a:solidFill>
                        <a:srgbClr val="000066"/>
                      </a:solidFill>
                      <a:latin typeface="Calibri" charset="0"/>
                      <a:sym typeface="Symbol" charset="0"/>
                    </a:rPr>
                    <a:t>C</a:t>
                  </a:r>
                  <a:endParaRPr lang="en-US" sz="2000">
                    <a:solidFill>
                      <a:srgbClr val="000066"/>
                    </a:solidFill>
                    <a:latin typeface="Calibri" charset="0"/>
                  </a:endParaRPr>
                </a:p>
              </p:txBody>
            </p:sp>
          </p:grpSp>
          <p:sp>
            <p:nvSpPr>
              <p:cNvPr id="19461" name="Rectangle 23"/>
              <p:cNvSpPr>
                <a:spLocks noChangeArrowheads="1"/>
              </p:cNvSpPr>
              <p:nvPr/>
            </p:nvSpPr>
            <p:spPr bwMode="auto">
              <a:xfrm>
                <a:off x="509588" y="1808945"/>
                <a:ext cx="3546475" cy="325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" tIns="9144" rIns="9144" bIns="9144"/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Geostrophic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cyclone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" name="Group 44"/>
              <p:cNvGrpSpPr>
                <a:grpSpLocks/>
              </p:cNvGrpSpPr>
              <p:nvPr/>
            </p:nvGrpSpPr>
            <p:grpSpPr bwMode="auto">
              <a:xfrm>
                <a:off x="1608138" y="2463087"/>
                <a:ext cx="2447925" cy="1273175"/>
                <a:chOff x="1665345" y="958850"/>
                <a:chExt cx="2447868" cy="1273176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rot="10800000">
                  <a:off x="3749683" y="958850"/>
                  <a:ext cx="363530" cy="158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auto">
                <a:xfrm rot="10800000">
                  <a:off x="3719522" y="1208088"/>
                  <a:ext cx="363529" cy="15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10800000">
                  <a:off x="3028975" y="1619251"/>
                  <a:ext cx="363530" cy="158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rot="10800000">
                  <a:off x="2519400" y="1773239"/>
                  <a:ext cx="363529" cy="15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 rot="10800000">
                  <a:off x="1665345" y="2230439"/>
                  <a:ext cx="536563" cy="15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rot="10800000">
                  <a:off x="2028874" y="2043114"/>
                  <a:ext cx="466714" cy="15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10800000">
                  <a:off x="3567126" y="1471613"/>
                  <a:ext cx="182558" cy="158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2971799" y="2871240"/>
              <a:ext cx="720725" cy="36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Aft>
                  <a:spcPts val="238"/>
                </a:spcAft>
              </a:pPr>
              <a:r>
                <a:rPr lang="en-US" sz="1400" b="1" dirty="0" smtClean="0">
                  <a:solidFill>
                    <a:srgbClr val="0000FF"/>
                  </a:solidFill>
                </a:rPr>
                <a:t>cooling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5813" y="1245285"/>
            <a:ext cx="4532605" cy="3594192"/>
            <a:chOff x="4595813" y="1416513"/>
            <a:chExt cx="4532605" cy="3594192"/>
          </a:xfrm>
        </p:grpSpPr>
        <p:pic>
          <p:nvPicPr>
            <p:cNvPr id="19485" name="Picture 22" descr="ri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813" y="1646793"/>
              <a:ext cx="4491037" cy="336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Rectangle 23"/>
            <p:cNvSpPr>
              <a:spLocks noChangeArrowheads="1"/>
            </p:cNvSpPr>
            <p:nvPr/>
          </p:nvSpPr>
          <p:spPr bwMode="auto">
            <a:xfrm>
              <a:off x="4943627" y="1416513"/>
              <a:ext cx="3904863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dirty="0"/>
                <a:t>Geostrophic anticyclone (Loop Current)</a:t>
              </a:r>
            </a:p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endParaRPr lang="en-US" dirty="0"/>
            </a:p>
          </p:txBody>
        </p:sp>
        <p:sp>
          <p:nvSpPr>
            <p:cNvPr id="19487" name="Line 25"/>
            <p:cNvSpPr>
              <a:spLocks noChangeShapeType="1"/>
            </p:cNvSpPr>
            <p:nvPr/>
          </p:nvSpPr>
          <p:spPr bwMode="auto">
            <a:xfrm flipV="1">
              <a:off x="7267575" y="1861105"/>
              <a:ext cx="0" cy="27781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26"/>
            <p:cNvSpPr>
              <a:spLocks noChangeShapeType="1"/>
            </p:cNvSpPr>
            <p:nvPr/>
          </p:nvSpPr>
          <p:spPr bwMode="auto">
            <a:xfrm>
              <a:off x="6946900" y="3142218"/>
              <a:ext cx="32067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9" name="Rectangle 1051"/>
            <p:cNvSpPr>
              <a:spLocks noChangeArrowheads="1"/>
            </p:cNvSpPr>
            <p:nvPr/>
          </p:nvSpPr>
          <p:spPr bwMode="auto">
            <a:xfrm>
              <a:off x="6261100" y="2953305"/>
              <a:ext cx="671513" cy="377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 anchor="ctr"/>
            <a:lstStyle/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rgbClr val="000066"/>
                  </a:solidFill>
                  <a:latin typeface="Calibri" charset="0"/>
                  <a:sym typeface="Symbol" charset="0"/>
                </a:rPr>
                <a:t>26</a:t>
              </a:r>
              <a:r>
                <a:rPr lang="en-US" sz="2000" baseline="30000">
                  <a:solidFill>
                    <a:srgbClr val="000066"/>
                  </a:solidFill>
                  <a:latin typeface="Calibri" charset="0"/>
                  <a:sym typeface="Symbol" charset="0"/>
                </a:rPr>
                <a:t>o</a:t>
              </a:r>
              <a:r>
                <a:rPr lang="en-US" sz="2000">
                  <a:solidFill>
                    <a:srgbClr val="000066"/>
                  </a:solidFill>
                  <a:latin typeface="Calibri" charset="0"/>
                  <a:sym typeface="Symbol" charset="0"/>
                </a:rPr>
                <a:t>C</a:t>
              </a:r>
              <a:endParaRPr lang="en-US" sz="2000">
                <a:solidFill>
                  <a:srgbClr val="000066"/>
                </a:solidFill>
                <a:latin typeface="Calibri" charset="0"/>
              </a:endParaRPr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8255000" y="2056368"/>
              <a:ext cx="225425" cy="460375"/>
              <a:chOff x="8311833" y="957684"/>
              <a:chExt cx="226006" cy="4597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10800000">
                <a:off x="8354806" y="957684"/>
                <a:ext cx="183033" cy="1585"/>
              </a:xfrm>
              <a:prstGeom prst="line">
                <a:avLst/>
              </a:prstGeom>
              <a:ln w="28575">
                <a:solidFill>
                  <a:srgbClr val="0000FF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8324566" y="1206556"/>
                <a:ext cx="183034" cy="1586"/>
              </a:xfrm>
              <a:prstGeom prst="line">
                <a:avLst/>
              </a:prstGeom>
              <a:ln w="28575">
                <a:solidFill>
                  <a:srgbClr val="0000FF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8311833" y="1415798"/>
                <a:ext cx="183034" cy="1586"/>
              </a:xfrm>
              <a:prstGeom prst="line">
                <a:avLst/>
              </a:prstGeom>
              <a:ln w="28575">
                <a:solidFill>
                  <a:srgbClr val="0000FF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 bwMode="auto">
            <a:xfrm>
              <a:off x="8086725" y="3143806"/>
              <a:ext cx="211138" cy="0"/>
            </a:xfrm>
            <a:prstGeom prst="line">
              <a:avLst/>
            </a:prstGeom>
            <a:ln w="31750">
              <a:solidFill>
                <a:srgbClr val="8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7877615" y="3375434"/>
              <a:ext cx="354012" cy="1"/>
            </a:xfrm>
            <a:prstGeom prst="line">
              <a:avLst/>
            </a:prstGeom>
            <a:ln w="31750">
              <a:solidFill>
                <a:srgbClr val="8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7717131" y="3513986"/>
              <a:ext cx="354012" cy="1"/>
            </a:xfrm>
            <a:prstGeom prst="line">
              <a:avLst/>
            </a:prstGeom>
            <a:ln w="31750">
              <a:solidFill>
                <a:srgbClr val="8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8409796" y="2139984"/>
              <a:ext cx="718622" cy="36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Aft>
                  <a:spcPts val="238"/>
                </a:spcAft>
              </a:pPr>
              <a:r>
                <a:rPr lang="en-US" sz="1400" b="1" dirty="0" smtClean="0">
                  <a:solidFill>
                    <a:srgbClr val="0000FF"/>
                  </a:solidFill>
                </a:rPr>
                <a:t>cooling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8231627" y="3239906"/>
              <a:ext cx="831850" cy="36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Aft>
                  <a:spcPts val="238"/>
                </a:spcAft>
              </a:pPr>
              <a:r>
                <a:rPr lang="en-US" sz="1400" b="1" dirty="0" smtClean="0">
                  <a:solidFill>
                    <a:srgbClr val="800000"/>
                  </a:solidFill>
                </a:rPr>
                <a:t>warming</a:t>
              </a:r>
              <a:endParaRPr lang="en-US" sz="1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3964290" y="5080499"/>
            <a:ext cx="4441010" cy="83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What is the relative contribution of upwelling (Ekman pumping) and vertical mixing to this warming?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7577782" y="3429856"/>
            <a:ext cx="493361" cy="1706955"/>
          </a:xfrm>
          <a:prstGeom prst="line">
            <a:avLst/>
          </a:prstGeom>
          <a:ln w="31750">
            <a:solidFill>
              <a:srgbClr val="80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/>
          <p:cNvSpPr>
            <a:spLocks noChangeArrowheads="1"/>
          </p:cNvSpPr>
          <p:nvPr/>
        </p:nvSpPr>
        <p:spPr bwMode="auto">
          <a:xfrm>
            <a:off x="0" y="415566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0485" name="Group 18"/>
          <p:cNvGrpSpPr>
            <a:grpSpLocks/>
          </p:cNvGrpSpPr>
          <p:nvPr/>
        </p:nvGrpSpPr>
        <p:grpSpPr bwMode="auto">
          <a:xfrm>
            <a:off x="1143873" y="931948"/>
            <a:ext cx="3279775" cy="1071563"/>
            <a:chOff x="558800" y="568325"/>
            <a:chExt cx="3279775" cy="1071048"/>
          </a:xfrm>
        </p:grpSpPr>
        <p:sp>
          <p:nvSpPr>
            <p:cNvPr id="20498" name="Rectangle 34"/>
            <p:cNvSpPr>
              <a:spLocks noChangeArrowheads="1"/>
            </p:cNvSpPr>
            <p:nvPr/>
          </p:nvSpPr>
          <p:spPr bwMode="auto">
            <a:xfrm>
              <a:off x="2208497" y="1333690"/>
              <a:ext cx="889510" cy="305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1200" b="1">
                  <a:latin typeface="Calibri" charset="0"/>
                </a:rPr>
                <a:t>vortex stretching</a:t>
              </a:r>
            </a:p>
          </p:txBody>
        </p:sp>
        <p:sp>
          <p:nvSpPr>
            <p:cNvPr id="38" name="Left Brace 37"/>
            <p:cNvSpPr>
              <a:spLocks/>
            </p:cNvSpPr>
            <p:nvPr/>
          </p:nvSpPr>
          <p:spPr bwMode="auto">
            <a:xfrm rot="16200000">
              <a:off x="2448762" y="962517"/>
              <a:ext cx="177715" cy="468312"/>
            </a:xfrm>
            <a:prstGeom prst="leftBrace">
              <a:avLst>
                <a:gd name="adj1" fmla="val 20938"/>
                <a:gd name="adj2" fmla="val 4891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558800" y="568325"/>
            <a:ext cx="3279775" cy="550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" name="Equation" r:id="rId3" imgW="2628900" imgH="457200" progId="Equation.3">
                    <p:embed/>
                  </p:oleObj>
                </mc:Choice>
                <mc:Fallback>
                  <p:oleObj name="Equation" r:id="rId3" imgW="2628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568325"/>
                          <a:ext cx="3279775" cy="550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Left Brace 39"/>
            <p:cNvSpPr>
              <a:spLocks noChangeAspect="1"/>
            </p:cNvSpPr>
            <p:nvPr/>
          </p:nvSpPr>
          <p:spPr bwMode="auto">
            <a:xfrm rot="16200000">
              <a:off x="1481991" y="568812"/>
              <a:ext cx="250704" cy="1281112"/>
            </a:xfrm>
            <a:prstGeom prst="leftBrace">
              <a:avLst>
                <a:gd name="adj1" fmla="val 20938"/>
                <a:gd name="adj2" fmla="val 4891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01" name="Rectangle 40"/>
            <p:cNvSpPr>
              <a:spLocks noChangeArrowheads="1"/>
            </p:cNvSpPr>
            <p:nvPr/>
          </p:nvSpPr>
          <p:spPr bwMode="auto">
            <a:xfrm>
              <a:off x="1265430" y="1285364"/>
              <a:ext cx="732332" cy="35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tIns="9144" rIns="9144" bIns="9144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i="1">
                  <a:latin typeface="Times New Roman" charset="0"/>
                  <a:cs typeface="Times New Roman" charset="0"/>
                </a:rPr>
                <a:t>w</a:t>
              </a:r>
              <a:r>
                <a:rPr lang="en-US" i="1" baseline="-25000">
                  <a:latin typeface="Times New Roman" charset="0"/>
                  <a:cs typeface="Times New Roman" charset="0"/>
                </a:rPr>
                <a:t>E</a:t>
              </a:r>
            </a:p>
          </p:txBody>
        </p:sp>
      </p:grp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3142184" y="6436545"/>
            <a:ext cx="2695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(2009</a:t>
            </a:r>
            <a:r>
              <a:rPr lang="en-US" sz="1600" dirty="0"/>
              <a:t>)</a:t>
            </a: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693475" y="5678946"/>
            <a:ext cx="3425110" cy="56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/>
              <a:t>Upwelling </a:t>
            </a:r>
            <a:r>
              <a:rPr lang="en-US" dirty="0" smtClean="0"/>
              <a:t>underneath Katrina</a:t>
            </a:r>
            <a:r>
              <a:rPr lang="ja-JP" altLang="en-US" dirty="0" smtClean="0"/>
              <a:t>’</a:t>
            </a:r>
            <a:r>
              <a:rPr lang="en-US" dirty="0" smtClean="0"/>
              <a:t>s </a:t>
            </a:r>
            <a:r>
              <a:rPr lang="en-US" dirty="0"/>
              <a:t>eye in </a:t>
            </a:r>
            <a:r>
              <a:rPr lang="en-US" dirty="0" smtClean="0"/>
              <a:t>a cyclonic mesoscale feature</a:t>
            </a:r>
            <a:endParaRPr lang="en-US" dirty="0"/>
          </a:p>
        </p:txBody>
      </p:sp>
      <p:sp>
        <p:nvSpPr>
          <p:cNvPr id="20496" name="Rectangle 4"/>
          <p:cNvSpPr>
            <a:spLocks noChangeArrowheads="1"/>
          </p:cNvSpPr>
          <p:nvPr/>
        </p:nvSpPr>
        <p:spPr bwMode="auto">
          <a:xfrm>
            <a:off x="4087853" y="2282411"/>
            <a:ext cx="941347" cy="29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700" i="1">
                <a:latin typeface="Times New Roman" charset="0"/>
                <a:cs typeface="Times New Roman" charset="0"/>
              </a:rPr>
              <a:t>w</a:t>
            </a:r>
            <a:r>
              <a:rPr lang="en-US" sz="1700">
                <a:latin typeface="Calibri" charset="0"/>
              </a:rPr>
              <a:t> (cm s</a:t>
            </a:r>
            <a:r>
              <a:rPr lang="en-US" sz="1700" baseline="30000">
                <a:latin typeface="Calibri" charset="0"/>
              </a:rPr>
              <a:t>-1</a:t>
            </a:r>
            <a:r>
              <a:rPr lang="en-US" sz="1700">
                <a:latin typeface="Calibri" charset="0"/>
              </a:rPr>
              <a:t>)</a:t>
            </a:r>
          </a:p>
        </p:txBody>
      </p:sp>
      <p:pic>
        <p:nvPicPr>
          <p:cNvPr id="20497" name="Picture 23" descr="upwelling-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336306"/>
            <a:ext cx="3622715" cy="321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634038" y="3290473"/>
            <a:ext cx="1903412" cy="173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3" name="Picture 24" descr="upwelling-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336386"/>
            <a:ext cx="3622675" cy="32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9"/>
          <p:cNvSpPr>
            <a:spLocks noChangeArrowheads="1"/>
          </p:cNvSpPr>
          <p:nvPr/>
        </p:nvSpPr>
        <p:spPr bwMode="auto">
          <a:xfrm>
            <a:off x="5186181" y="5664687"/>
            <a:ext cx="3568287" cy="56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/>
              <a:t>Downwelling </a:t>
            </a:r>
            <a:r>
              <a:rPr lang="en-US" dirty="0" smtClean="0"/>
              <a:t>underneath Rita</a:t>
            </a:r>
            <a:r>
              <a:rPr lang="ja-JP" altLang="en-US" dirty="0" smtClean="0"/>
              <a:t>’</a:t>
            </a:r>
            <a:r>
              <a:rPr lang="en-US" dirty="0" smtClean="0"/>
              <a:t>s </a:t>
            </a:r>
            <a:r>
              <a:rPr lang="en-US" dirty="0"/>
              <a:t>eye in </a:t>
            </a:r>
            <a:r>
              <a:rPr lang="en-US" dirty="0" smtClean="0"/>
              <a:t>an anticyclonic mesoscale feature</a:t>
            </a:r>
            <a:endParaRPr lang="en-US" dirty="0"/>
          </a:p>
        </p:txBody>
      </p:sp>
      <p:sp>
        <p:nvSpPr>
          <p:cNvPr id="19" name="Donut 18"/>
          <p:cNvSpPr/>
          <p:nvPr/>
        </p:nvSpPr>
        <p:spPr>
          <a:xfrm>
            <a:off x="3364275" y="794349"/>
            <a:ext cx="1066800" cy="876300"/>
          </a:xfrm>
          <a:prstGeom prst="donut">
            <a:avLst>
              <a:gd name="adj" fmla="val 362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19" idx="4"/>
          </p:cNvCxnSpPr>
          <p:nvPr/>
        </p:nvCxnSpPr>
        <p:spPr>
          <a:xfrm>
            <a:off x="3897675" y="1670649"/>
            <a:ext cx="48493" cy="653619"/>
          </a:xfrm>
          <a:prstGeom prst="line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66565" y="1407801"/>
            <a:ext cx="1498726" cy="860343"/>
          </a:xfrm>
          <a:prstGeom prst="line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13</a:t>
            </a:fld>
            <a:endParaRPr lang="en-US" sz="1600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6757"/>
            <a:ext cx="9144000" cy="57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Upwelling response to Katrina and Rita based on Stern’s (1965) Theory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1317103" y="3561141"/>
            <a:ext cx="1265732" cy="1179103"/>
          </a:xfrm>
          <a:prstGeom prst="donut">
            <a:avLst>
              <a:gd name="adj" fmla="val 362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5920334" y="3449242"/>
            <a:ext cx="1265732" cy="1179103"/>
          </a:xfrm>
          <a:prstGeom prst="donut">
            <a:avLst>
              <a:gd name="adj" fmla="val 362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363415" y="837950"/>
            <a:ext cx="3618016" cy="8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Steady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-state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(alike Ekman Theory)</a:t>
            </a:r>
          </a:p>
          <a:p>
            <a:pPr marL="512763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Uniform </a:t>
            </a:r>
            <a:r>
              <a:rPr lang="en-US" sz="16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wind </a:t>
            </a:r>
            <a:r>
              <a:rPr lang="en-US" sz="16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stress</a:t>
            </a: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Low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Rossby number (Ro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)</a:t>
            </a:r>
            <a:endParaRPr lang="en-US" sz="1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66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" descr="compare.wce.cce.gcw.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005"/>
            <a:ext cx="41068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049"/>
          <p:cNvSpPr>
            <a:spLocks noChangeArrowheads="1"/>
          </p:cNvSpPr>
          <p:nvPr/>
        </p:nvSpPr>
        <p:spPr bwMode="auto">
          <a:xfrm>
            <a:off x="339192" y="1069122"/>
            <a:ext cx="3724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dirty="0" err="1" smtClean="0"/>
              <a:t>OML</a:t>
            </a:r>
            <a:r>
              <a:rPr lang="en-US" dirty="0" smtClean="0"/>
              <a:t> </a:t>
            </a:r>
            <a:r>
              <a:rPr lang="en-US" dirty="0"/>
              <a:t>thickness anomaly</a:t>
            </a:r>
          </a:p>
        </p:txBody>
      </p:sp>
      <p:grpSp>
        <p:nvGrpSpPr>
          <p:cNvPr id="22537" name="Group 13"/>
          <p:cNvGrpSpPr>
            <a:grpSpLocks/>
          </p:cNvGrpSpPr>
          <p:nvPr/>
        </p:nvGrpSpPr>
        <p:grpSpPr bwMode="auto">
          <a:xfrm>
            <a:off x="4297363" y="1171668"/>
            <a:ext cx="4684712" cy="4163366"/>
            <a:chOff x="4297363" y="864020"/>
            <a:chExt cx="4684712" cy="4164013"/>
          </a:xfrm>
        </p:grpSpPr>
        <p:pic>
          <p:nvPicPr>
            <p:cNvPr id="22538" name="Picture 4" descr="upwelling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363" y="864020"/>
              <a:ext cx="4684712" cy="416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nector 8"/>
            <p:cNvSpPr>
              <a:spLocks noChangeAspect="1"/>
            </p:cNvSpPr>
            <p:nvPr/>
          </p:nvSpPr>
          <p:spPr>
            <a:xfrm>
              <a:off x="7731142" y="1842090"/>
              <a:ext cx="306387" cy="331840"/>
            </a:xfrm>
            <a:prstGeom prst="flowChartConnector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onnector 9"/>
            <p:cNvSpPr>
              <a:spLocks noChangeAspect="1"/>
            </p:cNvSpPr>
            <p:nvPr/>
          </p:nvSpPr>
          <p:spPr>
            <a:xfrm>
              <a:off x="7434209" y="3781824"/>
              <a:ext cx="306388" cy="331840"/>
            </a:xfrm>
            <a:prstGeom prst="flowChartConnector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nnector 11"/>
            <p:cNvSpPr>
              <a:spLocks noChangeAspect="1"/>
            </p:cNvSpPr>
            <p:nvPr/>
          </p:nvSpPr>
          <p:spPr>
            <a:xfrm>
              <a:off x="5372100" y="1843659"/>
              <a:ext cx="306388" cy="330251"/>
            </a:xfrm>
            <a:prstGeom prst="flowChartConnector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Connector 12"/>
            <p:cNvSpPr>
              <a:spLocks noChangeAspect="1"/>
            </p:cNvSpPr>
            <p:nvPr/>
          </p:nvSpPr>
          <p:spPr>
            <a:xfrm>
              <a:off x="5030645" y="3785530"/>
              <a:ext cx="306388" cy="331839"/>
            </a:xfrm>
            <a:prstGeom prst="flowChartConnector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4" name="Rectangle 31"/>
          <p:cNvSpPr>
            <a:spLocks noChangeArrowheads="1"/>
          </p:cNvSpPr>
          <p:nvPr/>
        </p:nvSpPr>
        <p:spPr bwMode="auto">
          <a:xfrm>
            <a:off x="3220724" y="6406996"/>
            <a:ext cx="2695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>
                <a:latin typeface="Calibri" charset="0"/>
              </a:rPr>
              <a:t>Jaimes </a:t>
            </a:r>
            <a:r>
              <a:rPr lang="en-US" sz="1600" dirty="0">
                <a:latin typeface="Calibri" charset="0"/>
              </a:rPr>
              <a:t>et </a:t>
            </a:r>
            <a:r>
              <a:rPr lang="en-US" sz="1600" dirty="0" smtClean="0">
                <a:latin typeface="Calibri" charset="0"/>
              </a:rPr>
              <a:t>al. (2011</a:t>
            </a:r>
            <a:r>
              <a:rPr lang="en-US" sz="1600" dirty="0">
                <a:latin typeface="Calibri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00739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14</a:t>
            </a:fld>
            <a:endParaRPr lang="en-US" sz="1600" b="1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22391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Simulated upwelling response to Katrina</a:t>
            </a:r>
          </a:p>
          <a:p>
            <a:r>
              <a:rPr lang="en-US" sz="2200" b="1" dirty="0" smtClean="0">
                <a:solidFill>
                  <a:srgbClr val="800000"/>
                </a:solidFill>
              </a:rPr>
              <a:t>(MICOM, no vertical mixing)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17" name="Rectangle 1049"/>
          <p:cNvSpPr>
            <a:spLocks noChangeArrowheads="1"/>
          </p:cNvSpPr>
          <p:nvPr/>
        </p:nvSpPr>
        <p:spPr bwMode="auto">
          <a:xfrm>
            <a:off x="4343057" y="5731631"/>
            <a:ext cx="4608479" cy="33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 smtClean="0"/>
              <a:t>(slanted lines are for the storm’s trajectory)</a:t>
            </a:r>
            <a:endParaRPr lang="en-US" sz="1600" dirty="0"/>
          </a:p>
        </p:txBody>
      </p:sp>
      <p:sp>
        <p:nvSpPr>
          <p:cNvPr id="18" name="Rectangle 1049"/>
          <p:cNvSpPr>
            <a:spLocks noChangeArrowheads="1"/>
          </p:cNvSpPr>
          <p:nvPr/>
        </p:nvSpPr>
        <p:spPr bwMode="auto">
          <a:xfrm>
            <a:off x="4506451" y="5389321"/>
            <a:ext cx="1943945" cy="3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Anticyclones (WCE)</a:t>
            </a:r>
            <a:endParaRPr lang="en-US" dirty="0"/>
          </a:p>
        </p:txBody>
      </p:sp>
      <p:sp>
        <p:nvSpPr>
          <p:cNvPr id="19" name="Rectangle 1049"/>
          <p:cNvSpPr>
            <a:spLocks noChangeArrowheads="1"/>
          </p:cNvSpPr>
          <p:nvPr/>
        </p:nvSpPr>
        <p:spPr bwMode="auto">
          <a:xfrm>
            <a:off x="7111647" y="5384762"/>
            <a:ext cx="1745967" cy="3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Cyclones (CCE)</a:t>
            </a:r>
            <a:endParaRPr lang="en-US" dirty="0"/>
          </a:p>
        </p:txBody>
      </p:sp>
      <p:sp>
        <p:nvSpPr>
          <p:cNvPr id="20" name="Rectangle 1049"/>
          <p:cNvSpPr>
            <a:spLocks noChangeArrowheads="1"/>
          </p:cNvSpPr>
          <p:nvPr/>
        </p:nvSpPr>
        <p:spPr bwMode="auto">
          <a:xfrm>
            <a:off x="2389438" y="1503616"/>
            <a:ext cx="1745967" cy="3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FF0000"/>
                </a:solidFill>
              </a:rPr>
              <a:t>Downwelling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1049"/>
          <p:cNvSpPr>
            <a:spLocks noChangeArrowheads="1"/>
          </p:cNvSpPr>
          <p:nvPr/>
        </p:nvSpPr>
        <p:spPr bwMode="auto">
          <a:xfrm>
            <a:off x="339776" y="2386644"/>
            <a:ext cx="1358448" cy="36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FF"/>
                </a:solidFill>
              </a:rPr>
              <a:t>Upwelling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1049"/>
          <p:cNvSpPr>
            <a:spLocks noChangeArrowheads="1"/>
          </p:cNvSpPr>
          <p:nvPr/>
        </p:nvSpPr>
        <p:spPr bwMode="auto">
          <a:xfrm>
            <a:off x="601554" y="4822448"/>
            <a:ext cx="3146225" cy="7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The same wind forcing (Katrina) was used in all the experiments.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240512" y="1704487"/>
            <a:ext cx="365366" cy="202990"/>
          </a:xfrm>
          <a:prstGeom prst="line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45262" y="2481374"/>
            <a:ext cx="381293" cy="63334"/>
          </a:xfrm>
          <a:prstGeom prst="line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8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8" name="Rectangle 34"/>
          <p:cNvSpPr>
            <a:spLocks noChangeArrowheads="1"/>
          </p:cNvSpPr>
          <p:nvPr/>
        </p:nvSpPr>
        <p:spPr bwMode="auto">
          <a:xfrm>
            <a:off x="2674738" y="1797347"/>
            <a:ext cx="889510" cy="3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b="1" dirty="0">
                <a:latin typeface="Calibri" charset="0"/>
              </a:rPr>
              <a:t>vortex stretching</a:t>
            </a:r>
          </a:p>
        </p:txBody>
      </p:sp>
      <p:sp>
        <p:nvSpPr>
          <p:cNvPr id="38" name="Left Brace 37"/>
          <p:cNvSpPr>
            <a:spLocks/>
          </p:cNvSpPr>
          <p:nvPr/>
        </p:nvSpPr>
        <p:spPr bwMode="auto">
          <a:xfrm rot="16200000">
            <a:off x="3033792" y="1433535"/>
            <a:ext cx="177800" cy="468312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43873" y="1039041"/>
          <a:ext cx="3279775" cy="55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1" name="Equation" r:id="rId3" imgW="2628900" imgH="457200" progId="Equation.3">
                  <p:embed/>
                </p:oleObj>
              </mc:Choice>
              <mc:Fallback>
                <p:oleObj name="Equation" r:id="rId3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73" y="1039041"/>
                        <a:ext cx="3279775" cy="550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Left Brace 39"/>
          <p:cNvSpPr>
            <a:spLocks noChangeAspect="1"/>
          </p:cNvSpPr>
          <p:nvPr/>
        </p:nvSpPr>
        <p:spPr bwMode="auto">
          <a:xfrm rot="16200000">
            <a:off x="2067004" y="1039836"/>
            <a:ext cx="250825" cy="1281112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01" name="Rectangle 40"/>
          <p:cNvSpPr>
            <a:spLocks noChangeArrowheads="1"/>
          </p:cNvSpPr>
          <p:nvPr/>
        </p:nvSpPr>
        <p:spPr bwMode="auto">
          <a:xfrm>
            <a:off x="1850503" y="1756425"/>
            <a:ext cx="732332" cy="35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i="1" dirty="0" err="1">
                <a:latin typeface="Times New Roman" charset="0"/>
                <a:cs typeface="Times New Roman" charset="0"/>
              </a:rPr>
              <a:t>w</a:t>
            </a:r>
            <a:r>
              <a:rPr lang="en-US" i="1" baseline="-25000" dirty="0" err="1">
                <a:latin typeface="Times New Roman" charset="0"/>
                <a:cs typeface="Times New Roman" charset="0"/>
              </a:rPr>
              <a:t>E</a:t>
            </a:r>
            <a:endParaRPr lang="en-US" i="1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634038" y="3278734"/>
            <a:ext cx="1903412" cy="173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15</a:t>
            </a:fld>
            <a:endParaRPr lang="en-US" sz="1600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6757"/>
            <a:ext cx="9144000" cy="57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Implications of Stern’s (1965) Theory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5363415" y="945043"/>
            <a:ext cx="3503963" cy="86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Steady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-state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(like Ekman Theory)</a:t>
            </a:r>
          </a:p>
          <a:p>
            <a:pPr marL="512763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Uniform wind stress</a:t>
            </a: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Low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Rossby number (Ro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)</a:t>
            </a:r>
            <a:endParaRPr lang="en-US" sz="16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1737887" y="2113144"/>
            <a:ext cx="889510" cy="4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b="1" dirty="0" smtClean="0">
                <a:latin typeface="Calibri" charset="0"/>
              </a:rPr>
              <a:t>Ekman pumping</a:t>
            </a:r>
            <a:endParaRPr lang="en-US" sz="1200" b="1" dirty="0">
              <a:latin typeface="Calibri" charset="0"/>
            </a:endParaRPr>
          </a:p>
        </p:txBody>
      </p:sp>
      <p:sp>
        <p:nvSpPr>
          <p:cNvPr id="28" name="Left Brace 27"/>
          <p:cNvSpPr>
            <a:spLocks/>
          </p:cNvSpPr>
          <p:nvPr/>
        </p:nvSpPr>
        <p:spPr bwMode="auto">
          <a:xfrm rot="16200000">
            <a:off x="3713480" y="1444730"/>
            <a:ext cx="177800" cy="468312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16200000">
            <a:off x="4266917" y="1444729"/>
            <a:ext cx="177800" cy="468312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3436120" y="1802511"/>
            <a:ext cx="707822" cy="44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b="1" dirty="0" smtClean="0">
                <a:latin typeface="Calibri" charset="0"/>
              </a:rPr>
              <a:t>Ekman drift</a:t>
            </a:r>
            <a:endParaRPr lang="en-US" sz="1200" b="1" dirty="0">
              <a:latin typeface="Calibri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4056094" y="1805805"/>
            <a:ext cx="889510" cy="7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b="1" dirty="0" smtClean="0">
                <a:latin typeface="Calibri" charset="0"/>
              </a:rPr>
              <a:t>Horizontal gradients in geostrophic vorticity</a:t>
            </a:r>
            <a:endParaRPr lang="en-US" sz="1200" b="1" dirty="0">
              <a:latin typeface="Calibri" charset="0"/>
            </a:endParaRPr>
          </a:p>
        </p:txBody>
      </p:sp>
      <p:sp>
        <p:nvSpPr>
          <p:cNvPr id="3" name="Cross 2"/>
          <p:cNvSpPr/>
          <p:nvPr/>
        </p:nvSpPr>
        <p:spPr>
          <a:xfrm rot="2604330">
            <a:off x="1620315" y="651534"/>
            <a:ext cx="1298378" cy="1326792"/>
          </a:xfrm>
          <a:prstGeom prst="plus">
            <a:avLst>
              <a:gd name="adj" fmla="val 46057"/>
            </a:avLst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891192" y="3069007"/>
            <a:ext cx="6973576" cy="188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To maintain the vertical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r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igidity of the strongly rotating eddy (low Ro), horizontal advection of geostrophic vorticity by the Ekman drift is compensated by vertical velocities (vortex stretching).</a:t>
            </a:r>
          </a:p>
          <a:p>
            <a:pPr marL="512763" indent="-285750">
              <a:buFont typeface="Arial"/>
              <a:buChar char="•"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512763" indent="-28575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The horizontal structure of the wind stress is not necessarily the dominant process in inducing vertical pumping velocities in geostrophic flow.</a:t>
            </a:r>
            <a:endParaRPr lang="en-US" sz="16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447" y="2719338"/>
            <a:ext cx="2711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/>
            <a:r>
              <a:rPr lang="en-US" b="1" dirty="0" smtClean="0">
                <a:ea typeface="ＭＳ Ｐゴシック" charset="0"/>
                <a:cs typeface="ＭＳ Ｐゴシック" charset="0"/>
              </a:rPr>
              <a:t>Key results: </a:t>
            </a:r>
            <a:endParaRPr lang="en-US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6363" y="4950841"/>
            <a:ext cx="5851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/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The tropical cyclone problem: </a:t>
            </a:r>
            <a:endParaRPr lang="en-US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91192" y="5280492"/>
            <a:ext cx="7409140" cy="11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The wind stress is not uniform (need to recover the Ekman pumping term).</a:t>
            </a: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Time-dependent.</a:t>
            </a: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Role of the translation speed of the storm?</a:t>
            </a:r>
          </a:p>
          <a:p>
            <a:pPr marL="512763" indent="-285750">
              <a:buFont typeface="Arial"/>
              <a:buChar char="•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Magnitude of Ro?</a:t>
            </a:r>
          </a:p>
        </p:txBody>
      </p:sp>
    </p:spTree>
    <p:extLst>
      <p:ext uri="{BB962C8B-B14F-4D97-AF65-F5344CB8AC3E}">
        <p14:creationId xmlns:p14="http://schemas.microsoft.com/office/powerpoint/2010/main" val="17997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3624" y="172133"/>
            <a:ext cx="8229600" cy="91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800000"/>
                </a:solidFill>
              </a:rPr>
              <a:t>Outline</a:t>
            </a:r>
          </a:p>
          <a:p>
            <a:pPr algn="l"/>
            <a:endParaRPr lang="en-US" sz="1200" b="1" dirty="0" smtClean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664" y="1004649"/>
            <a:ext cx="8241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Background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>
                <a:solidFill>
                  <a:srgbClr val="BFBFBF"/>
                </a:solidFill>
              </a:rPr>
              <a:t>Upwelling Response to Tropical Cyclones </a:t>
            </a:r>
            <a:r>
              <a:rPr lang="en-US" sz="2000" dirty="0" smtClean="0">
                <a:solidFill>
                  <a:srgbClr val="BFBFBF"/>
                </a:solidFill>
              </a:rPr>
              <a:t>in </a:t>
            </a:r>
            <a:r>
              <a:rPr lang="en-US" sz="2000" dirty="0">
                <a:solidFill>
                  <a:srgbClr val="BFBFBF"/>
                </a:solidFill>
              </a:rPr>
              <a:t>a Quiescent </a:t>
            </a:r>
            <a:r>
              <a:rPr lang="en-US" sz="2000" dirty="0" smtClean="0">
                <a:solidFill>
                  <a:srgbClr val="BFBFBF"/>
                </a:solidFill>
              </a:rPr>
              <a:t>Ocean</a:t>
            </a:r>
            <a:endParaRPr lang="en-US" sz="2000" dirty="0">
              <a:solidFill>
                <a:srgbClr val="BFBFBF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Upwelling </a:t>
            </a:r>
            <a:r>
              <a:rPr lang="en-US" sz="2000" dirty="0">
                <a:solidFill>
                  <a:srgbClr val="BFBFBF"/>
                </a:solidFill>
              </a:rPr>
              <a:t>R</a:t>
            </a:r>
            <a:r>
              <a:rPr lang="en-US" sz="2000" dirty="0" smtClean="0">
                <a:solidFill>
                  <a:srgbClr val="BFBFBF"/>
                </a:solidFill>
              </a:rPr>
              <a:t>esponse to </a:t>
            </a:r>
            <a:r>
              <a:rPr lang="en-US" sz="2000" dirty="0">
                <a:solidFill>
                  <a:srgbClr val="BFBFBF"/>
                </a:solidFill>
              </a:rPr>
              <a:t>Tropical Cyclones </a:t>
            </a:r>
            <a:r>
              <a:rPr lang="en-US" sz="2000" dirty="0" smtClean="0">
                <a:solidFill>
                  <a:srgbClr val="BFBFBF"/>
                </a:solidFill>
              </a:rPr>
              <a:t>in Oceanic </a:t>
            </a:r>
            <a:r>
              <a:rPr lang="en-US" sz="2000" dirty="0">
                <a:solidFill>
                  <a:srgbClr val="BFBFBF"/>
                </a:solidFill>
              </a:rPr>
              <a:t>G</a:t>
            </a:r>
            <a:r>
              <a:rPr lang="en-US" sz="2000" dirty="0" smtClean="0">
                <a:solidFill>
                  <a:srgbClr val="BFBFBF"/>
                </a:solidFill>
              </a:rPr>
              <a:t>eostrophic </a:t>
            </a:r>
            <a:r>
              <a:rPr lang="en-US" sz="2000" dirty="0">
                <a:solidFill>
                  <a:srgbClr val="BFBFBF"/>
                </a:solidFill>
              </a:rPr>
              <a:t>F</a:t>
            </a:r>
            <a:r>
              <a:rPr lang="en-US" sz="2000" dirty="0" smtClean="0">
                <a:solidFill>
                  <a:srgbClr val="BFBFBF"/>
                </a:solidFill>
              </a:rPr>
              <a:t>low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BFBFBF"/>
                </a:solidFill>
              </a:rPr>
              <a:t>Observations: Ivan,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BFBFBF"/>
                </a:solidFill>
              </a:rPr>
              <a:t>Steady-state theory: Katrina,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BFBFBF"/>
                </a:solidFill>
              </a:rPr>
              <a:t>Numerical experiments: </a:t>
            </a:r>
            <a:r>
              <a:rPr lang="en-US" sz="2000" dirty="0" smtClean="0">
                <a:solidFill>
                  <a:srgbClr val="BFBFBF"/>
                </a:solidFill>
              </a:rPr>
              <a:t>Katrina</a:t>
            </a:r>
            <a:endParaRPr lang="en-US" sz="2000" dirty="0">
              <a:solidFill>
                <a:srgbClr val="BFBFBF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Upwelling Response </a:t>
            </a:r>
            <a:r>
              <a:rPr lang="en-US" sz="2000" dirty="0"/>
              <a:t>to </a:t>
            </a:r>
            <a:r>
              <a:rPr lang="en-US" sz="2000" dirty="0" smtClean="0"/>
              <a:t>Isaac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Observations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Theory: Tropical Cyclone </a:t>
            </a:r>
            <a:r>
              <a:rPr lang="en-US" sz="2000" dirty="0">
                <a:solidFill>
                  <a:srgbClr val="BFBFBF"/>
                </a:solidFill>
              </a:rPr>
              <a:t>P</a:t>
            </a:r>
            <a:r>
              <a:rPr lang="en-US" sz="2000" dirty="0" smtClean="0">
                <a:solidFill>
                  <a:srgbClr val="BFBFBF"/>
                </a:solidFill>
              </a:rPr>
              <a:t>umping in Oceanic </a:t>
            </a:r>
            <a:r>
              <a:rPr lang="en-US" sz="2000" dirty="0">
                <a:solidFill>
                  <a:srgbClr val="BFBFBF"/>
                </a:solidFill>
              </a:rPr>
              <a:t>G</a:t>
            </a:r>
            <a:r>
              <a:rPr lang="en-US" sz="2000" dirty="0" smtClean="0">
                <a:solidFill>
                  <a:srgbClr val="BFBFBF"/>
                </a:solidFill>
              </a:rPr>
              <a:t>eostrophic Flow</a:t>
            </a:r>
            <a:endParaRPr lang="en-US" sz="2000" dirty="0">
              <a:solidFill>
                <a:srgbClr val="BFBFBF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Implications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Concluding Remarks and Future Work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1330" y="6484771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16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67794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01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77" y="710100"/>
            <a:ext cx="4293334" cy="5596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17</a:t>
            </a:fld>
            <a:endParaRPr lang="en-US" sz="1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404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NOAA P3 research </a:t>
            </a:r>
            <a:r>
              <a:rPr lang="en-US" sz="2200" b="1" dirty="0">
                <a:solidFill>
                  <a:srgbClr val="800000"/>
                </a:solidFill>
              </a:rPr>
              <a:t>f</a:t>
            </a:r>
            <a:r>
              <a:rPr lang="en-US" sz="2200" b="1" dirty="0" smtClean="0">
                <a:solidFill>
                  <a:srgbClr val="800000"/>
                </a:solidFill>
              </a:rPr>
              <a:t>lights in Isaac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0652" y="2296678"/>
            <a:ext cx="62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16H1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092399" y="4094003"/>
            <a:ext cx="62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2</a:t>
            </a:r>
            <a:r>
              <a:rPr lang="en-US" sz="1600" b="1" dirty="0" smtClean="0"/>
              <a:t>6H1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5092390" y="5902076"/>
            <a:ext cx="62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27H2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7219783" y="2296678"/>
            <a:ext cx="62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28H1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7224121" y="4094003"/>
            <a:ext cx="62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28H2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7220809" y="5902076"/>
            <a:ext cx="626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30H1</a:t>
            </a:r>
            <a:endParaRPr lang="en-US" sz="16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5248"/>
              </p:ext>
            </p:extLst>
          </p:nvPr>
        </p:nvGraphicFramePr>
        <p:xfrm>
          <a:off x="173530" y="943111"/>
          <a:ext cx="4360983" cy="232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3" name="Document" r:id="rId4" imgW="5638800" imgH="3009900" progId="Word.Document.12">
                  <p:embed/>
                </p:oleObj>
              </mc:Choice>
              <mc:Fallback>
                <p:oleObj name="Document" r:id="rId4" imgW="56388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530" y="943111"/>
                        <a:ext cx="4360983" cy="232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73530" y="3183625"/>
            <a:ext cx="4330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Numbers in parenthesis are quality controlled profilers. </a:t>
            </a:r>
            <a:endParaRPr lang="en-US" sz="1400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3506665" y="6494140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74308" y="4067125"/>
            <a:ext cx="38441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OHC is the ocean heat content relative to the 26</a:t>
            </a:r>
            <a:r>
              <a:rPr lang="en-US" baseline="30000" dirty="0" smtClean="0"/>
              <a:t>o</a:t>
            </a:r>
            <a:r>
              <a:rPr lang="en-US" dirty="0" smtClean="0"/>
              <a:t>C isotherm, objectively analyzed from the ocean profilers.</a:t>
            </a:r>
          </a:p>
          <a:p>
            <a:r>
              <a:rPr lang="en-US" dirty="0"/>
              <a:t>Red and blue shading is associated with </a:t>
            </a:r>
            <a:r>
              <a:rPr lang="en-US" dirty="0" err="1"/>
              <a:t>anticyclonic</a:t>
            </a:r>
            <a:r>
              <a:rPr lang="en-US" dirty="0"/>
              <a:t> and cyclonic ocean eddy </a:t>
            </a:r>
            <a:r>
              <a:rPr lang="en-US" dirty="0" smtClean="0"/>
              <a:t>features, respectively.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71750" y="4478128"/>
            <a:ext cx="2238964" cy="1924034"/>
          </a:xfrm>
          <a:prstGeom prst="roundRect">
            <a:avLst>
              <a:gd name="adj" fmla="val 6948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70122" y="902122"/>
            <a:ext cx="2014462" cy="1733110"/>
          </a:xfrm>
          <a:prstGeom prst="roundRect">
            <a:avLst>
              <a:gd name="adj" fmla="val 6948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8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18</a:t>
            </a:fld>
            <a:endParaRPr lang="en-US" sz="1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404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Isaac’s characteristics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3506665" y="6494140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19" y="726347"/>
            <a:ext cx="6273097" cy="4800840"/>
          </a:xfrm>
          <a:prstGeom prst="rect">
            <a:avLst/>
          </a:prstGeom>
        </p:spPr>
      </p:pic>
      <p:sp>
        <p:nvSpPr>
          <p:cNvPr id="17" name="Left Brace 16"/>
          <p:cNvSpPr>
            <a:spLocks/>
          </p:cNvSpPr>
          <p:nvPr/>
        </p:nvSpPr>
        <p:spPr bwMode="auto">
          <a:xfrm rot="16200000">
            <a:off x="5155484" y="4961727"/>
            <a:ext cx="212525" cy="1418483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4520383" y="5798987"/>
            <a:ext cx="1472869" cy="38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b="1" dirty="0" smtClean="0">
                <a:latin typeface="Calibri" charset="0"/>
              </a:rPr>
              <a:t>Observational period for 27H2 and 28H1</a:t>
            </a:r>
            <a:endParaRPr lang="en-US" sz="12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4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33" y="589110"/>
            <a:ext cx="3828693" cy="31895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19</a:t>
            </a:fld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391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Upper-ocean thermal response to Isaac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305" y="696373"/>
            <a:ext cx="472847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Maximum cooling underneath the storm’s center: </a:t>
            </a:r>
            <a:r>
              <a:rPr lang="en-US" sz="1600" b="1" dirty="0" smtClean="0"/>
              <a:t>-3 </a:t>
            </a:r>
            <a:r>
              <a:rPr lang="en-US" sz="1600" b="1" dirty="0"/>
              <a:t>kW m</a:t>
            </a:r>
            <a:r>
              <a:rPr lang="en-US" sz="1600" b="1" baseline="30000" dirty="0"/>
              <a:t>-</a:t>
            </a:r>
            <a:r>
              <a:rPr lang="en-US" sz="1600" b="1" baseline="30000" dirty="0" smtClean="0"/>
              <a:t>2</a:t>
            </a:r>
            <a:r>
              <a:rPr lang="en-US" sz="1600" dirty="0" smtClean="0"/>
              <a:t> over a 12-h interval.</a:t>
            </a:r>
            <a:endParaRPr lang="en-US" sz="1600" baseline="30000" dirty="0"/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Maximum warming underneath the left and right sides: </a:t>
            </a:r>
            <a:r>
              <a:rPr lang="en-US" sz="1600" b="1" dirty="0" smtClean="0"/>
              <a:t>8 </a:t>
            </a:r>
            <a:r>
              <a:rPr lang="en-US" sz="1600" b="1" dirty="0"/>
              <a:t>kW m</a:t>
            </a:r>
            <a:r>
              <a:rPr lang="en-US" sz="1600" b="1" baseline="30000" dirty="0"/>
              <a:t>-</a:t>
            </a:r>
            <a:r>
              <a:rPr lang="en-US" sz="1600" b="1" baseline="30000" dirty="0" smtClean="0"/>
              <a:t>2</a:t>
            </a:r>
            <a:r>
              <a:rPr lang="en-US" sz="1600" dirty="0" smtClean="0"/>
              <a:t> over </a:t>
            </a:r>
            <a:r>
              <a:rPr lang="en-US" sz="1600" dirty="0"/>
              <a:t>a 12-h interval.</a:t>
            </a:r>
            <a:endParaRPr lang="en-US" sz="1600" dirty="0" smtClean="0"/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Isaac became a Hurricane over this region of upper-ocean warming (SSTs were above 28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C).</a:t>
            </a:r>
          </a:p>
        </p:txBody>
      </p:sp>
      <p:pic>
        <p:nvPicPr>
          <p:cNvPr id="9" name="Picture 8" descr="fig11rs-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30" y="3851064"/>
            <a:ext cx="3858296" cy="2586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3105" y="2704805"/>
            <a:ext cx="4062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The sea surface heat loss to the storm in intense  tropical cyclones is  about </a:t>
            </a:r>
            <a:r>
              <a:rPr lang="en-US" sz="1600" b="1" dirty="0" smtClean="0"/>
              <a:t>1 </a:t>
            </a:r>
            <a:r>
              <a:rPr lang="en-US" sz="1600" b="1" dirty="0"/>
              <a:t>kW m</a:t>
            </a:r>
            <a:r>
              <a:rPr lang="en-US" sz="1600" b="1" baseline="30000" dirty="0"/>
              <a:t>-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Shay et al. 2000; Shay and Uhlhorn 2008; Lin et al. 2009; Jaimes et al. 2015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353603" y="3210011"/>
            <a:ext cx="2912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Difference in </a:t>
            </a:r>
            <a:r>
              <a:rPr lang="en-US" sz="1200" dirty="0" err="1" smtClean="0"/>
              <a:t>OHC</a:t>
            </a:r>
            <a:r>
              <a:rPr lang="en-US" sz="1200" dirty="0" smtClean="0"/>
              <a:t> between profilers from flights 27H2 and 28H1 (12-h interval).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391995" y="5849067"/>
            <a:ext cx="2341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Depth of the 20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C isotherm on 27 August, from the SMARTS product.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299588" y="5707476"/>
            <a:ext cx="472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Note</a:t>
            </a:r>
            <a:r>
              <a:rPr lang="en-US" sz="1200" dirty="0" smtClean="0"/>
              <a:t>: The Systematically </a:t>
            </a:r>
            <a:r>
              <a:rPr lang="en-US" sz="1200" dirty="0"/>
              <a:t>M</a:t>
            </a:r>
            <a:r>
              <a:rPr lang="en-US" sz="1200" dirty="0" smtClean="0"/>
              <a:t>erged </a:t>
            </a:r>
            <a:r>
              <a:rPr lang="en-US" sz="1200" dirty="0"/>
              <a:t>Atlantic </a:t>
            </a:r>
            <a:r>
              <a:rPr lang="en-US" sz="1200" dirty="0" smtClean="0"/>
              <a:t>Regional Temperature </a:t>
            </a:r>
            <a:r>
              <a:rPr lang="en-US" sz="1200" dirty="0"/>
              <a:t>and </a:t>
            </a:r>
            <a:r>
              <a:rPr lang="en-US" sz="1200" dirty="0" smtClean="0"/>
              <a:t>Salinity </a:t>
            </a:r>
            <a:r>
              <a:rPr lang="en-US" sz="1200" dirty="0"/>
              <a:t>(SMARTS) climatology </a:t>
            </a:r>
            <a:r>
              <a:rPr lang="en-US" sz="1200" dirty="0" smtClean="0"/>
              <a:t>is currently used at the National Hurricane Center for </a:t>
            </a:r>
            <a:r>
              <a:rPr lang="en-US" sz="1200" dirty="0"/>
              <a:t>hurricane intensity forecasting </a:t>
            </a:r>
            <a:r>
              <a:rPr lang="en-US" sz="1200" dirty="0" smtClean="0"/>
              <a:t>(Meyers et al. 2014).</a:t>
            </a:r>
            <a:endParaRPr lang="en-US" sz="1200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920325" y="6504101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2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3624" y="172133"/>
            <a:ext cx="8229600" cy="91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800000"/>
                </a:solidFill>
              </a:rPr>
              <a:t>Outline</a:t>
            </a:r>
          </a:p>
          <a:p>
            <a:pPr algn="l"/>
            <a:endParaRPr lang="en-US" sz="1200" b="1" dirty="0" smtClean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664" y="1004649"/>
            <a:ext cx="8241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Background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/>
              <a:t>Upwelling Response to Tropical Cyclones </a:t>
            </a:r>
            <a:r>
              <a:rPr lang="en-US" sz="2000" dirty="0" smtClean="0"/>
              <a:t>in </a:t>
            </a:r>
            <a:r>
              <a:rPr lang="en-US" sz="2000" dirty="0"/>
              <a:t>a Quiescent </a:t>
            </a:r>
            <a:r>
              <a:rPr lang="en-US" sz="2000" dirty="0" smtClean="0"/>
              <a:t>Ocean</a:t>
            </a: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Upwelling </a:t>
            </a:r>
            <a:r>
              <a:rPr lang="en-US" sz="2000" dirty="0"/>
              <a:t>R</a:t>
            </a:r>
            <a:r>
              <a:rPr lang="en-US" sz="2000" dirty="0" smtClean="0"/>
              <a:t>esponse to </a:t>
            </a:r>
            <a:r>
              <a:rPr lang="en-US" sz="2000" dirty="0"/>
              <a:t>Tropical Cyclones </a:t>
            </a:r>
            <a:r>
              <a:rPr lang="en-US" sz="2000" dirty="0" smtClean="0"/>
              <a:t>in Oceanic </a:t>
            </a:r>
            <a:r>
              <a:rPr lang="en-US" sz="2000" dirty="0"/>
              <a:t>G</a:t>
            </a:r>
            <a:r>
              <a:rPr lang="en-US" sz="2000" dirty="0" smtClean="0"/>
              <a:t>eostrophic </a:t>
            </a:r>
            <a:r>
              <a:rPr lang="en-US" sz="2000" dirty="0"/>
              <a:t>F</a:t>
            </a:r>
            <a:r>
              <a:rPr lang="en-US" sz="2000" dirty="0" smtClean="0"/>
              <a:t>low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Observations: Ivan,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Steady-state theory: Katrina,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/>
              <a:t>Numerical experiments: </a:t>
            </a:r>
            <a:r>
              <a:rPr lang="en-US" sz="2000" dirty="0" smtClean="0"/>
              <a:t>Katrina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Upwelling Response </a:t>
            </a:r>
            <a:r>
              <a:rPr lang="en-US" sz="2000" dirty="0"/>
              <a:t>to </a:t>
            </a:r>
            <a:r>
              <a:rPr lang="en-US" sz="2000" dirty="0" smtClean="0"/>
              <a:t>Isaac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Observations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Theory: Tropical Cyclone </a:t>
            </a:r>
            <a:r>
              <a:rPr lang="en-US" sz="2000" dirty="0"/>
              <a:t>P</a:t>
            </a:r>
            <a:r>
              <a:rPr lang="en-US" sz="2000" dirty="0" smtClean="0"/>
              <a:t>umping in Oceanic </a:t>
            </a:r>
            <a:r>
              <a:rPr lang="en-US" sz="2000" dirty="0"/>
              <a:t>G</a:t>
            </a:r>
            <a:r>
              <a:rPr lang="en-US" sz="2000" dirty="0" smtClean="0"/>
              <a:t>eostrophic Flow</a:t>
            </a: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Implications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Concluding Remarks and Future Work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1330" y="6484771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083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20</a:t>
            </a:fld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404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Upper-ocean thermal response to Isaac (12-h interval)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pic>
        <p:nvPicPr>
          <p:cNvPr id="5" name="Picture 4" descr="fig06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7" y="1041400"/>
            <a:ext cx="5943897" cy="4755118"/>
          </a:xfrm>
          <a:prstGeom prst="rect">
            <a:avLst/>
          </a:prstGeom>
        </p:spPr>
      </p:pic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417258" y="1161642"/>
            <a:ext cx="2605004" cy="14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What is the relative contribution of upwelling (Ekman pumping) and vertical mixing to this intense warming?</a:t>
            </a:r>
            <a:endParaRPr lang="en-US" dirty="0"/>
          </a:p>
        </p:txBody>
      </p:sp>
      <p:cxnSp>
        <p:nvCxnSpPr>
          <p:cNvPr id="7" name="Straight Connector 6"/>
          <p:cNvCxnSpPr>
            <a:stCxn id="6" idx="1"/>
          </p:cNvCxnSpPr>
          <p:nvPr/>
        </p:nvCxnSpPr>
        <p:spPr bwMode="auto">
          <a:xfrm flipH="1">
            <a:off x="5640862" y="1866331"/>
            <a:ext cx="776396" cy="626779"/>
          </a:xfrm>
          <a:prstGeom prst="line">
            <a:avLst/>
          </a:prstGeom>
          <a:ln w="31750">
            <a:solidFill>
              <a:srgbClr val="80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12596" y="4762979"/>
            <a:ext cx="103105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b="1" dirty="0">
                <a:solidFill>
                  <a:srgbClr val="800000"/>
                </a:solidFill>
              </a:rPr>
              <a:t>warming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 flipV="1">
            <a:off x="1433591" y="4636497"/>
            <a:ext cx="545385" cy="193903"/>
          </a:xfrm>
          <a:prstGeom prst="line">
            <a:avLst/>
          </a:prstGeom>
          <a:ln w="31750">
            <a:solidFill>
              <a:srgbClr val="80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2552408" y="4699695"/>
            <a:ext cx="535261" cy="130705"/>
          </a:xfrm>
          <a:prstGeom prst="line">
            <a:avLst/>
          </a:prstGeom>
          <a:ln w="31750">
            <a:solidFill>
              <a:srgbClr val="80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03701" y="1246529"/>
            <a:ext cx="885641" cy="42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200" b="1" dirty="0" smtClean="0">
                <a:solidFill>
                  <a:srgbClr val="0000FF"/>
                </a:solidFill>
              </a:rPr>
              <a:t>Small </a:t>
            </a:r>
            <a:r>
              <a:rPr lang="en-US" sz="1200" b="1" dirty="0" err="1" smtClean="0">
                <a:solidFill>
                  <a:srgbClr val="0000FF"/>
                </a:solidFill>
              </a:rPr>
              <a:t>OML</a:t>
            </a:r>
            <a:r>
              <a:rPr lang="en-US" sz="1200" b="1" dirty="0" smtClean="0">
                <a:solidFill>
                  <a:srgbClr val="0000FF"/>
                </a:solidFill>
              </a:rPr>
              <a:t> cooling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4833" y="1238738"/>
            <a:ext cx="885641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100" b="1" dirty="0" smtClean="0">
                <a:solidFill>
                  <a:srgbClr val="0000FF"/>
                </a:solidFill>
              </a:rPr>
              <a:t>Small </a:t>
            </a:r>
            <a:r>
              <a:rPr lang="en-US" sz="1100" b="1" dirty="0" err="1" smtClean="0">
                <a:solidFill>
                  <a:srgbClr val="0000FF"/>
                </a:solidFill>
              </a:rPr>
              <a:t>OML</a:t>
            </a:r>
            <a:r>
              <a:rPr lang="en-US" sz="1100" b="1" dirty="0" smtClean="0">
                <a:solidFill>
                  <a:srgbClr val="0000FF"/>
                </a:solidFill>
              </a:rPr>
              <a:t> cooling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61304" y="1265762"/>
            <a:ext cx="885641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100" b="1" dirty="0" smtClean="0">
                <a:solidFill>
                  <a:srgbClr val="0000FF"/>
                </a:solidFill>
              </a:rPr>
              <a:t>Small </a:t>
            </a:r>
            <a:r>
              <a:rPr lang="en-US" sz="1100" b="1" dirty="0" err="1" smtClean="0">
                <a:solidFill>
                  <a:srgbClr val="0000FF"/>
                </a:solidFill>
              </a:rPr>
              <a:t>OML</a:t>
            </a:r>
            <a:r>
              <a:rPr lang="en-US" sz="1100" b="1" dirty="0" smtClean="0">
                <a:solidFill>
                  <a:srgbClr val="0000FF"/>
                </a:solidFill>
              </a:rPr>
              <a:t> cooling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506665" y="6494140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2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7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3" y="842233"/>
            <a:ext cx="5943897" cy="4800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5294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21</a:t>
            </a:fld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6417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In-storm water-mass response to Isaac (AXCTD data from flight 28H1)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8218" y="2715369"/>
            <a:ext cx="734607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6450388" y="890531"/>
            <a:ext cx="2112074" cy="132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Diabatic cooling regime</a:t>
            </a:r>
          </a:p>
          <a:p>
            <a:pPr algn="ctr"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(influenced by vertical mixing)</a:t>
            </a:r>
            <a:endParaRPr lang="en-US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6481845" y="3397306"/>
            <a:ext cx="2009262" cy="114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Adiabatic cooling regime</a:t>
            </a:r>
          </a:p>
          <a:p>
            <a:pPr algn="ctr"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(vertical mixing vanishes)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7480081" y="2211685"/>
            <a:ext cx="0" cy="984552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Notched Right Arrow 11"/>
          <p:cNvSpPr/>
          <p:nvPr/>
        </p:nvSpPr>
        <p:spPr>
          <a:xfrm>
            <a:off x="731402" y="5894321"/>
            <a:ext cx="613643" cy="37099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426560" y="5765902"/>
            <a:ext cx="5700343" cy="5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dirty="0" smtClean="0"/>
              <a:t>Evaluate the pure upwelling response (adiabatic reversible process) in terms of fluctuations of the 20</a:t>
            </a:r>
            <a:r>
              <a:rPr lang="en-US" baseline="30000" dirty="0" smtClean="0"/>
              <a:t>o</a:t>
            </a:r>
            <a:r>
              <a:rPr lang="en-US" dirty="0" smtClean="0"/>
              <a:t>C isotherm.</a:t>
            </a:r>
            <a:endParaRPr lang="en-US" dirty="0"/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506665" y="6494140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2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9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89" y="627832"/>
            <a:ext cx="4296120" cy="61070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22</a:t>
            </a:fld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404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Upwelling response to Isaac (12-h interval)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75" y="3699316"/>
            <a:ext cx="3498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Ekman pumping (</a:t>
            </a:r>
            <a:r>
              <a:rPr lang="en-US" i="1" dirty="0" err="1" smtClean="0">
                <a:latin typeface="Times New Roman"/>
                <a:cs typeface="Times New Roman"/>
              </a:rPr>
              <a:t>w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E</a:t>
            </a:r>
            <a:r>
              <a:rPr lang="en-US" dirty="0" smtClean="0"/>
              <a:t>) based in just the curl of the wind stress.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88902"/>
              </p:ext>
            </p:extLst>
          </p:nvPr>
        </p:nvGraphicFramePr>
        <p:xfrm>
          <a:off x="1247502" y="4467448"/>
          <a:ext cx="1372250" cy="81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5" name="Equation" r:id="rId4" imgW="723900" imgH="431800" progId="Equation.3">
                  <p:embed/>
                </p:oleObj>
              </mc:Choice>
              <mc:Fallback>
                <p:oleObj name="Equation" r:id="rId4" imgW="723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7502" y="4467448"/>
                        <a:ext cx="1372250" cy="818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00607" y="5365566"/>
            <a:ext cx="1881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:   wind stress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27689"/>
              </p:ext>
            </p:extLst>
          </p:nvPr>
        </p:nvGraphicFramePr>
        <p:xfrm>
          <a:off x="1090523" y="5441649"/>
          <a:ext cx="253618" cy="27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6" name="Equation" r:id="rId6" imgW="127000" imgH="139700" progId="Equation.3">
                  <p:embed/>
                </p:oleObj>
              </mc:Choice>
              <mc:Fallback>
                <p:oleObj name="Equation" r:id="rId6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0523" y="5441649"/>
                        <a:ext cx="253618" cy="27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99582" y="847758"/>
            <a:ext cx="3867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observed isotherm’s downwelling was twice the upwelling strength underneath the storm’s center.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833" y="5732001"/>
            <a:ext cx="3670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(from H*Wind; Powell et al. 1996)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9837" y="1854087"/>
            <a:ext cx="3498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intense </a:t>
            </a:r>
            <a:r>
              <a:rPr lang="en-US" b="1" dirty="0" err="1" smtClean="0">
                <a:solidFill>
                  <a:srgbClr val="FF0000"/>
                </a:solidFill>
              </a:rPr>
              <a:t>downwelling</a:t>
            </a:r>
            <a:r>
              <a:rPr lang="en-US" b="1" dirty="0" smtClean="0">
                <a:solidFill>
                  <a:srgbClr val="FF0000"/>
                </a:solidFill>
              </a:rPr>
              <a:t> flow explains the observed upper-ocean warming response.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9837" y="2958647"/>
            <a:ext cx="2825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20</a:t>
            </a:r>
            <a:r>
              <a:rPr lang="en-US" dirty="0" smtClean="0"/>
              <a:t>:   20</a:t>
            </a:r>
            <a:r>
              <a:rPr lang="en-US" baseline="30000" dirty="0" smtClean="0"/>
              <a:t>o</a:t>
            </a:r>
            <a:r>
              <a:rPr lang="en-US" dirty="0" smtClean="0"/>
              <a:t>C </a:t>
            </a:r>
            <a:r>
              <a:rPr lang="en-US" dirty="0"/>
              <a:t>isotherm depth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3528" y="35529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1066559" y="6484888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860853" y="4868544"/>
            <a:ext cx="1756078" cy="0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3089233" y="2883375"/>
            <a:ext cx="1527698" cy="220644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0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38" y="0"/>
            <a:ext cx="620355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23</a:t>
            </a:fld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494" y="78929"/>
            <a:ext cx="3310821" cy="1193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800000"/>
                </a:solidFill>
              </a:rPr>
              <a:t>Vertical structure of the temperature response (12-h interval)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4703" y="3994680"/>
            <a:ext cx="68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28H1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154703" y="254895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27H2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21683" y="5502626"/>
            <a:ext cx="1392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Difference</a:t>
            </a:r>
          </a:p>
          <a:p>
            <a:pPr algn="ctr"/>
            <a:r>
              <a:rPr lang="en-US" b="1" dirty="0" smtClean="0"/>
              <a:t>(27H2-28H1)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81757" y="1912035"/>
            <a:ext cx="0" cy="470874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5191" y="1912035"/>
            <a:ext cx="0" cy="470874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8626" y="1912035"/>
            <a:ext cx="0" cy="470874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65555" y="6492875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(Jaimes </a:t>
            </a:r>
            <a:r>
              <a:rPr lang="en-US" sz="1600" dirty="0"/>
              <a:t>and Shay </a:t>
            </a:r>
            <a:r>
              <a:rPr lang="en-US" sz="1600" dirty="0" smtClean="0"/>
              <a:t>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82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3624" y="172133"/>
            <a:ext cx="8229600" cy="91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800000"/>
                </a:solidFill>
              </a:rPr>
              <a:t>Outline</a:t>
            </a:r>
          </a:p>
          <a:p>
            <a:pPr algn="l"/>
            <a:endParaRPr lang="en-US" sz="1200" b="1" dirty="0" smtClean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664" y="1004649"/>
            <a:ext cx="8241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Background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>
                <a:solidFill>
                  <a:srgbClr val="BFBFBF"/>
                </a:solidFill>
              </a:rPr>
              <a:t>Upwelling Response to Tropical Cyclones </a:t>
            </a:r>
            <a:r>
              <a:rPr lang="en-US" sz="2000" dirty="0" smtClean="0">
                <a:solidFill>
                  <a:srgbClr val="BFBFBF"/>
                </a:solidFill>
              </a:rPr>
              <a:t>in </a:t>
            </a:r>
            <a:r>
              <a:rPr lang="en-US" sz="2000" dirty="0">
                <a:solidFill>
                  <a:srgbClr val="BFBFBF"/>
                </a:solidFill>
              </a:rPr>
              <a:t>a Quiescent </a:t>
            </a:r>
            <a:r>
              <a:rPr lang="en-US" sz="2000" dirty="0" smtClean="0">
                <a:solidFill>
                  <a:srgbClr val="BFBFBF"/>
                </a:solidFill>
              </a:rPr>
              <a:t>Ocean</a:t>
            </a:r>
            <a:endParaRPr lang="en-US" sz="2000" dirty="0">
              <a:solidFill>
                <a:srgbClr val="BFBFBF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Upwelling </a:t>
            </a:r>
            <a:r>
              <a:rPr lang="en-US" sz="2000" dirty="0">
                <a:solidFill>
                  <a:srgbClr val="BFBFBF"/>
                </a:solidFill>
              </a:rPr>
              <a:t>R</a:t>
            </a:r>
            <a:r>
              <a:rPr lang="en-US" sz="2000" dirty="0" smtClean="0">
                <a:solidFill>
                  <a:srgbClr val="BFBFBF"/>
                </a:solidFill>
              </a:rPr>
              <a:t>esponse to </a:t>
            </a:r>
            <a:r>
              <a:rPr lang="en-US" sz="2000" dirty="0">
                <a:solidFill>
                  <a:srgbClr val="BFBFBF"/>
                </a:solidFill>
              </a:rPr>
              <a:t>Tropical Cyclones </a:t>
            </a:r>
            <a:r>
              <a:rPr lang="en-US" sz="2000" dirty="0" smtClean="0">
                <a:solidFill>
                  <a:srgbClr val="BFBFBF"/>
                </a:solidFill>
              </a:rPr>
              <a:t>in Oceanic </a:t>
            </a:r>
            <a:r>
              <a:rPr lang="en-US" sz="2000" dirty="0">
                <a:solidFill>
                  <a:srgbClr val="BFBFBF"/>
                </a:solidFill>
              </a:rPr>
              <a:t>G</a:t>
            </a:r>
            <a:r>
              <a:rPr lang="en-US" sz="2000" dirty="0" smtClean="0">
                <a:solidFill>
                  <a:srgbClr val="BFBFBF"/>
                </a:solidFill>
              </a:rPr>
              <a:t>eostrophic </a:t>
            </a:r>
            <a:r>
              <a:rPr lang="en-US" sz="2000" dirty="0">
                <a:solidFill>
                  <a:srgbClr val="BFBFBF"/>
                </a:solidFill>
              </a:rPr>
              <a:t>F</a:t>
            </a:r>
            <a:r>
              <a:rPr lang="en-US" sz="2000" dirty="0" smtClean="0">
                <a:solidFill>
                  <a:srgbClr val="BFBFBF"/>
                </a:solidFill>
              </a:rPr>
              <a:t>low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BFBFBF"/>
                </a:solidFill>
              </a:rPr>
              <a:t>Observations: Ivan,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BFBFBF"/>
                </a:solidFill>
              </a:rPr>
              <a:t>Steady-state theory: Katrina,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BFBFBF"/>
                </a:solidFill>
              </a:rPr>
              <a:t>Numerical experiments: </a:t>
            </a:r>
            <a:r>
              <a:rPr lang="en-US" sz="2000" dirty="0" smtClean="0">
                <a:solidFill>
                  <a:srgbClr val="BFBFBF"/>
                </a:solidFill>
              </a:rPr>
              <a:t>Katrina</a:t>
            </a:r>
            <a:endParaRPr lang="en-US" sz="2000" dirty="0">
              <a:solidFill>
                <a:srgbClr val="BFBFBF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Upwelling Response </a:t>
            </a:r>
            <a:r>
              <a:rPr lang="en-US" sz="2000" dirty="0"/>
              <a:t>to </a:t>
            </a:r>
            <a:r>
              <a:rPr lang="en-US" sz="2000" dirty="0" smtClean="0"/>
              <a:t>Isaac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Observations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Theory: Tropical Cyclone </a:t>
            </a:r>
            <a:r>
              <a:rPr lang="en-US" sz="2000" dirty="0"/>
              <a:t>P</a:t>
            </a:r>
            <a:r>
              <a:rPr lang="en-US" sz="2000" dirty="0" smtClean="0"/>
              <a:t>umping in Oceanic </a:t>
            </a:r>
            <a:r>
              <a:rPr lang="en-US" sz="2000" dirty="0"/>
              <a:t>G</a:t>
            </a:r>
            <a:r>
              <a:rPr lang="en-US" sz="2000" dirty="0" smtClean="0"/>
              <a:t>eostrophic Flow</a:t>
            </a:r>
            <a:endParaRPr lang="en-US" sz="2000" dirty="0"/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Implications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Concluding Remarks and Future Work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1330" y="6484771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24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67794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25</a:t>
            </a:fld>
            <a:endParaRPr lang="en-U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530700" y="751654"/>
            <a:ext cx="80745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total fluid flow is separated into two components: 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wind</a:t>
            </a:r>
            <a:r>
              <a:rPr lang="en-US" dirty="0">
                <a:solidFill>
                  <a:srgbClr val="FF0000"/>
                </a:solidFill>
              </a:rPr>
              <a:t>-driven component </a:t>
            </a:r>
            <a:r>
              <a:rPr lang="en-US" dirty="0" smtClean="0"/>
              <a:t>(or </a:t>
            </a:r>
            <a:r>
              <a:rPr lang="en-US" dirty="0"/>
              <a:t>frictional </a:t>
            </a:r>
            <a:r>
              <a:rPr lang="en-US" dirty="0" smtClean="0"/>
              <a:t>component; subscript </a:t>
            </a:r>
            <a:r>
              <a:rPr lang="en-US" i="1" dirty="0"/>
              <a:t>b</a:t>
            </a:r>
            <a:r>
              <a:rPr lang="en-US" dirty="0" smtClean="0"/>
              <a:t>);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background </a:t>
            </a:r>
            <a:r>
              <a:rPr lang="en-US" dirty="0">
                <a:solidFill>
                  <a:srgbClr val="FF0000"/>
                </a:solidFill>
              </a:rPr>
              <a:t>geostrophic component </a:t>
            </a:r>
            <a:r>
              <a:rPr lang="en-US" dirty="0" smtClean="0"/>
              <a:t>(subscript </a:t>
            </a:r>
            <a:r>
              <a:rPr lang="en-US" i="1" dirty="0"/>
              <a:t>g</a:t>
            </a:r>
            <a:r>
              <a:rPr lang="en-US" dirty="0"/>
              <a:t>).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391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Theoretical Framework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554" y="2727586"/>
            <a:ext cx="7826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1. Vorticity </a:t>
            </a:r>
            <a:r>
              <a:rPr lang="en-US" b="1" dirty="0">
                <a:solidFill>
                  <a:srgbClr val="FF0000"/>
                </a:solidFill>
              </a:rPr>
              <a:t>balance of the frictional flow </a:t>
            </a:r>
            <a:r>
              <a:rPr lang="en-US" dirty="0"/>
              <a:t>component in the </a:t>
            </a:r>
            <a:r>
              <a:rPr lang="en-US" dirty="0" err="1" smtClean="0"/>
              <a:t>OML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Stern 1965):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62939"/>
              </p:ext>
            </p:extLst>
          </p:nvPr>
        </p:nvGraphicFramePr>
        <p:xfrm>
          <a:off x="2058795" y="3403092"/>
          <a:ext cx="4074968" cy="70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9" name="Equation" r:id="rId3" imgW="2628900" imgH="457200" progId="Equation.3">
                  <p:embed/>
                </p:oleObj>
              </mc:Choice>
              <mc:Fallback>
                <p:oleObj name="Equation" r:id="rId3" imgW="2628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8795" y="3403092"/>
                        <a:ext cx="4074968" cy="70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56959"/>
              </p:ext>
            </p:extLst>
          </p:nvPr>
        </p:nvGraphicFramePr>
        <p:xfrm>
          <a:off x="2105894" y="4758195"/>
          <a:ext cx="1416766" cy="439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0" name="Equation" r:id="rId5" imgW="736600" imgH="228600" progId="Equation.3">
                  <p:embed/>
                </p:oleObj>
              </mc:Choice>
              <mc:Fallback>
                <p:oleObj name="Equation" r:id="rId5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5894" y="4758195"/>
                        <a:ext cx="1416766" cy="439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709534" y="4733286"/>
            <a:ext cx="3135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otal upwelling </a:t>
            </a:r>
            <a:r>
              <a:rPr lang="en-US" sz="1600" dirty="0"/>
              <a:t>or pumping </a:t>
            </a:r>
            <a:r>
              <a:rPr lang="en-US" sz="1600" dirty="0" smtClean="0"/>
              <a:t>velocity</a:t>
            </a:r>
            <a:endParaRPr lang="en-US" sz="16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09868"/>
              </p:ext>
            </p:extLst>
          </p:nvPr>
        </p:nvGraphicFramePr>
        <p:xfrm>
          <a:off x="2134436" y="5319339"/>
          <a:ext cx="1388224" cy="35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1" name="Equation" r:id="rId7" imgW="889000" imgH="228600" progId="Equation.3">
                  <p:embed/>
                </p:oleObj>
              </mc:Choice>
              <mc:Fallback>
                <p:oleObj name="Equation" r:id="rId7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4436" y="5319339"/>
                        <a:ext cx="1388224" cy="35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724929" y="5226419"/>
            <a:ext cx="1898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geostrophic vorticity </a:t>
            </a:r>
            <a:endParaRPr lang="en-US" sz="1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01391"/>
              </p:ext>
            </p:extLst>
          </p:nvPr>
        </p:nvGraphicFramePr>
        <p:xfrm>
          <a:off x="2279253" y="4404655"/>
          <a:ext cx="1045839" cy="32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2" name="Equation" r:id="rId9" imgW="736600" imgH="228600" progId="Equation.3">
                  <p:embed/>
                </p:oleObj>
              </mc:Choice>
              <mc:Fallback>
                <p:oleObj name="Equation" r:id="rId9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79253" y="4404655"/>
                        <a:ext cx="1045839" cy="32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04402" y="4329446"/>
            <a:ext cx="2736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total horizontal velocity vector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184" y="625741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k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544818"/>
              </p:ext>
            </p:extLst>
          </p:nvPr>
        </p:nvGraphicFramePr>
        <p:xfrm>
          <a:off x="2677431" y="5871093"/>
          <a:ext cx="228599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3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7431" y="5871093"/>
                        <a:ext cx="228599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759856" y="5711073"/>
            <a:ext cx="2079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turbulent stress vector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3290" y="6196391"/>
            <a:ext cx="1092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unit </a:t>
            </a:r>
            <a:r>
              <a:rPr lang="en-US" sz="1600" dirty="0"/>
              <a:t>vector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0479" y="3507137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26</a:t>
            </a:fld>
            <a:endParaRPr lang="en-US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391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Scaling Analysis</a:t>
            </a:r>
            <a:endParaRPr lang="en-US" sz="2200" b="1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78" y="545681"/>
            <a:ext cx="6201211" cy="1399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0" y="3135825"/>
            <a:ext cx="3846418" cy="3223362"/>
          </a:xfrm>
          <a:prstGeom prst="rect">
            <a:avLst/>
          </a:prstGeom>
        </p:spPr>
      </p:pic>
      <p:pic>
        <p:nvPicPr>
          <p:cNvPr id="15" name="Picture 14" descr="figA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17" y="2502931"/>
            <a:ext cx="4686183" cy="371144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25590" y="6226480"/>
            <a:ext cx="2088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Mooring data analysis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128490" y="2251957"/>
            <a:ext cx="80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Katrina</a:t>
            </a:r>
            <a:endParaRPr lang="en-US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7575128" y="2227653"/>
            <a:ext cx="523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Rita</a:t>
            </a:r>
            <a:endParaRPr lang="en-US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196670" y="1436470"/>
            <a:ext cx="118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ea typeface="ＭＳ Ｐゴシック" charset="-128"/>
                <a:cs typeface="ＭＳ Ｐゴシック" charset="-128"/>
              </a:rPr>
              <a:t>Price (1983)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90773" y="1635455"/>
            <a:ext cx="320801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611574" y="1340505"/>
            <a:ext cx="2681006" cy="622601"/>
          </a:xfrm>
          <a:prstGeom prst="roundRect">
            <a:avLst>
              <a:gd name="adj" fmla="val 23932"/>
            </a:avLst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45493" y="1343890"/>
            <a:ext cx="3375233" cy="619216"/>
          </a:xfrm>
          <a:prstGeom prst="roundRect">
            <a:avLst>
              <a:gd name="adj" fmla="val 23932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013453" y="1648233"/>
            <a:ext cx="2733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247247" y="1478956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New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4758" y="2502931"/>
            <a:ext cx="3004570" cy="592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a typeface="ＭＳ Ｐゴシック" charset="-128"/>
                <a:cs typeface="ＭＳ Ｐゴシック" charset="-128"/>
              </a:rPr>
              <a:t>Normalization respect to leading order term (vortex stretching)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3208603" y="3011419"/>
            <a:ext cx="849340" cy="3019388"/>
          </a:xfrm>
          <a:prstGeom prst="roundRect">
            <a:avLst>
              <a:gd name="adj" fmla="val 23932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81816" y="3461030"/>
            <a:ext cx="3969652" cy="453053"/>
          </a:xfrm>
          <a:prstGeom prst="roundRect">
            <a:avLst>
              <a:gd name="adj" fmla="val 23932"/>
            </a:avLst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5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4672" y="6507144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27</a:t>
            </a:fld>
            <a:endParaRPr lang="en-US" sz="1600" b="1"/>
          </a:p>
        </p:txBody>
      </p:sp>
      <p:sp>
        <p:nvSpPr>
          <p:cNvPr id="3" name="Rectangle 2"/>
          <p:cNvSpPr/>
          <p:nvPr/>
        </p:nvSpPr>
        <p:spPr>
          <a:xfrm>
            <a:off x="585100" y="444387"/>
            <a:ext cx="6715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Thus, for small </a:t>
            </a:r>
            <a:r>
              <a:rPr lang="en-US" dirty="0" err="1" smtClean="0"/>
              <a:t>Ro</a:t>
            </a:r>
            <a:r>
              <a:rPr lang="en-US" baseline="-25000" dirty="0" err="1" smtClean="0"/>
              <a:t>g</a:t>
            </a:r>
            <a:r>
              <a:rPr lang="en-US" dirty="0" smtClean="0"/>
              <a:t> and Ro</a:t>
            </a:r>
            <a:r>
              <a:rPr lang="en-US" baseline="-25000" dirty="0" smtClean="0"/>
              <a:t>b</a:t>
            </a:r>
            <a:r>
              <a:rPr lang="en-US" dirty="0" smtClean="0"/>
              <a:t>, and by neglecting the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 terms because they are much smaller than vortex stretching, (1) becomes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50445"/>
              </p:ext>
            </p:extLst>
          </p:nvPr>
        </p:nvGraphicFramePr>
        <p:xfrm>
          <a:off x="2836175" y="1268578"/>
          <a:ext cx="2972031" cy="66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4" name="Equation" r:id="rId3" imgW="1930400" imgH="431800" progId="Equation.3">
                  <p:embed/>
                </p:oleObj>
              </mc:Choice>
              <mc:Fallback>
                <p:oleObj name="Equation" r:id="rId3" imgW="1930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6175" y="1268578"/>
                        <a:ext cx="2972031" cy="66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979157" y="1360516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130" y="3148951"/>
            <a:ext cx="7655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Now, it is easier to get the </a:t>
            </a:r>
            <a:r>
              <a:rPr lang="en-US" b="1" dirty="0" smtClean="0">
                <a:solidFill>
                  <a:srgbClr val="FF0000"/>
                </a:solidFill>
              </a:rPr>
              <a:t>frictional pumping velocity in geostrophic flow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065" y="3509318"/>
            <a:ext cx="58955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Integrate (2) </a:t>
            </a:r>
            <a:r>
              <a:rPr lang="en-US" sz="1600" dirty="0"/>
              <a:t>from </a:t>
            </a:r>
            <a:r>
              <a:rPr lang="en-US" sz="1600" dirty="0" smtClean="0"/>
              <a:t>the bottom of the OML to the sea surface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Use the undisturbed Ekman relation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Define boundary conditions: </a:t>
            </a:r>
            <a:r>
              <a:rPr lang="en-US" sz="1600" i="1" dirty="0" err="1" smtClean="0">
                <a:latin typeface="Times New Roman"/>
                <a:cs typeface="Times New Roman"/>
              </a:rPr>
              <a:t>w</a:t>
            </a:r>
            <a:r>
              <a:rPr lang="en-US" sz="1600" i="1" baseline="-25000" dirty="0" err="1" smtClean="0">
                <a:latin typeface="Times New Roman"/>
                <a:cs typeface="Times New Roman"/>
              </a:rPr>
              <a:t>b</a:t>
            </a:r>
            <a:r>
              <a:rPr lang="en-US" sz="1600" dirty="0" smtClean="0"/>
              <a:t>(z=0)=w</a:t>
            </a:r>
            <a:r>
              <a:rPr lang="en-US" sz="1600" baseline="-25000" dirty="0" smtClean="0"/>
              <a:t>*</a:t>
            </a:r>
            <a:r>
              <a:rPr lang="en-US" sz="1600" dirty="0" smtClean="0"/>
              <a:t> and </a:t>
            </a:r>
            <a:r>
              <a:rPr lang="en-US" sz="1600" dirty="0" err="1" smtClean="0"/>
              <a:t>θ</a:t>
            </a:r>
            <a:r>
              <a:rPr lang="en-US" sz="1600" dirty="0" smtClean="0"/>
              <a:t>(</a:t>
            </a:r>
            <a:r>
              <a:rPr lang="en-US" sz="1600" dirty="0"/>
              <a:t>z=0)</a:t>
            </a:r>
            <a:r>
              <a:rPr lang="en-US" sz="1600" dirty="0" smtClean="0"/>
              <a:t>=</a:t>
            </a:r>
            <a:r>
              <a:rPr lang="en-US" sz="1600" i="1" dirty="0" err="1" smtClean="0"/>
              <a:t>τ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74419"/>
              </p:ext>
            </p:extLst>
          </p:nvPr>
        </p:nvGraphicFramePr>
        <p:xfrm>
          <a:off x="2970891" y="4697604"/>
          <a:ext cx="2837315" cy="75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5" name="Equation" r:id="rId5" imgW="1625600" imgH="431800" progId="Equation.3">
                  <p:embed/>
                </p:oleObj>
              </mc:Choice>
              <mc:Fallback>
                <p:oleObj name="Equation" r:id="rId5" imgW="162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0891" y="4697604"/>
                        <a:ext cx="2837315" cy="75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131557" y="4814455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75825" y="5800427"/>
            <a:ext cx="110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Ekman pumping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457620" y="5816497"/>
            <a:ext cx="178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Non-linear Ekman pumping</a:t>
            </a:r>
            <a:endParaRPr lang="en-US" b="1" dirty="0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7899" y="6486153"/>
            <a:ext cx="2178295" cy="3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38"/>
              </a:spcAft>
            </a:pPr>
            <a:r>
              <a:rPr lang="en-US" sz="1600" dirty="0" smtClean="0"/>
              <a:t>Jaimes </a:t>
            </a:r>
            <a:r>
              <a:rPr lang="en-US" sz="1600" dirty="0"/>
              <a:t>and Shay </a:t>
            </a:r>
            <a:r>
              <a:rPr lang="en-US" sz="1600" dirty="0" smtClean="0"/>
              <a:t>(2015)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632834" y="2142432"/>
            <a:ext cx="104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Vortex stretching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3727790" y="2190087"/>
            <a:ext cx="104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Ekman pumping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4768474" y="2214693"/>
            <a:ext cx="120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Non-linear Ekman pumping</a:t>
            </a:r>
            <a:endParaRPr lang="en-US" sz="1200" b="1" dirty="0"/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 rot="16200000">
            <a:off x="3059584" y="1702537"/>
            <a:ext cx="177800" cy="639473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Left Brace 22"/>
          <p:cNvSpPr>
            <a:spLocks/>
          </p:cNvSpPr>
          <p:nvPr/>
        </p:nvSpPr>
        <p:spPr bwMode="auto">
          <a:xfrm rot="16200000">
            <a:off x="4172191" y="1407485"/>
            <a:ext cx="177802" cy="1221524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Left Brace 23"/>
          <p:cNvSpPr>
            <a:spLocks/>
          </p:cNvSpPr>
          <p:nvPr/>
        </p:nvSpPr>
        <p:spPr bwMode="auto">
          <a:xfrm rot="16200000">
            <a:off x="5326450" y="1625391"/>
            <a:ext cx="172226" cy="791287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Left Brace 24"/>
          <p:cNvSpPr>
            <a:spLocks/>
          </p:cNvSpPr>
          <p:nvPr/>
        </p:nvSpPr>
        <p:spPr bwMode="auto">
          <a:xfrm rot="16200000">
            <a:off x="3876720" y="5154478"/>
            <a:ext cx="252441" cy="935752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Left Brace 25"/>
          <p:cNvSpPr>
            <a:spLocks/>
          </p:cNvSpPr>
          <p:nvPr/>
        </p:nvSpPr>
        <p:spPr bwMode="auto">
          <a:xfrm rot="16200000">
            <a:off x="5084611" y="5047119"/>
            <a:ext cx="252441" cy="1194751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07144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28</a:t>
            </a:fld>
            <a:endParaRPr lang="en-US" sz="1600" b="1"/>
          </a:p>
        </p:txBody>
      </p:sp>
      <p:sp>
        <p:nvSpPr>
          <p:cNvPr id="3" name="Rectangle 2"/>
          <p:cNvSpPr/>
          <p:nvPr/>
        </p:nvSpPr>
        <p:spPr>
          <a:xfrm>
            <a:off x="662130" y="204370"/>
            <a:ext cx="809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2. Vorticity </a:t>
            </a:r>
            <a:r>
              <a:rPr lang="en-US" b="1" dirty="0">
                <a:solidFill>
                  <a:srgbClr val="FF0000"/>
                </a:solidFill>
              </a:rPr>
              <a:t>balance of the geostrophic flow </a:t>
            </a:r>
            <a:r>
              <a:rPr lang="en-US" dirty="0"/>
              <a:t>component in the </a:t>
            </a:r>
            <a:r>
              <a:rPr lang="en-US" dirty="0" err="1"/>
              <a:t>OML</a:t>
            </a:r>
            <a:r>
              <a:rPr lang="en-US" dirty="0"/>
              <a:t> </a:t>
            </a:r>
            <a:r>
              <a:rPr lang="en-US" dirty="0" smtClean="0"/>
              <a:t>(Stern 1965)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55478"/>
              </p:ext>
            </p:extLst>
          </p:nvPr>
        </p:nvGraphicFramePr>
        <p:xfrm>
          <a:off x="2842189" y="594599"/>
          <a:ext cx="2515635" cy="77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1358900" imgH="419100" progId="Equation.3">
                  <p:embed/>
                </p:oleObj>
              </mc:Choice>
              <mc:Fallback>
                <p:oleObj name="Equation" r:id="rId3" imgW="1358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2189" y="594599"/>
                        <a:ext cx="2515635" cy="77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71144" y="1396339"/>
            <a:ext cx="458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Assume an Eulerian description of the flow,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Get vertical average of (4) over the </a:t>
            </a:r>
            <a:r>
              <a:rPr lang="en-US" sz="1600" dirty="0" err="1" smtClean="0"/>
              <a:t>OML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Define the boundary conditions (BC) for the </a:t>
            </a:r>
            <a:r>
              <a:rPr lang="en-US" sz="1600" dirty="0" err="1" smtClean="0"/>
              <a:t>OML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973265" y="708751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91857"/>
              </p:ext>
            </p:extLst>
          </p:nvPr>
        </p:nvGraphicFramePr>
        <p:xfrm>
          <a:off x="2784184" y="2310102"/>
          <a:ext cx="2971158" cy="51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5" imgW="1701800" imgH="292100" progId="Equation.3">
                  <p:embed/>
                </p:oleObj>
              </mc:Choice>
              <mc:Fallback>
                <p:oleObj name="Equation" r:id="rId5" imgW="1701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4184" y="2310102"/>
                        <a:ext cx="2971158" cy="510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44834"/>
              </p:ext>
            </p:extLst>
          </p:nvPr>
        </p:nvGraphicFramePr>
        <p:xfrm>
          <a:off x="2828746" y="2874394"/>
          <a:ext cx="2267665" cy="40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7" imgW="1270000" imgH="228600" progId="Equation.3">
                  <p:embed/>
                </p:oleObj>
              </mc:Choice>
              <mc:Fallback>
                <p:oleObj name="Equation" r:id="rId7" imgW="127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8746" y="2874394"/>
                        <a:ext cx="2267665" cy="40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13536" y="3629804"/>
            <a:ext cx="6521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vorticity balance of the geostrophic flow in the OML is given </a:t>
            </a:r>
            <a:r>
              <a:rPr lang="en-US" dirty="0" smtClean="0"/>
              <a:t>by: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177279"/>
              </p:ext>
            </p:extLst>
          </p:nvPr>
        </p:nvGraphicFramePr>
        <p:xfrm>
          <a:off x="2208772" y="4581654"/>
          <a:ext cx="4301455" cy="80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9" imgW="2374900" imgH="444500" progId="Equation.3">
                  <p:embed/>
                </p:oleObj>
              </mc:Choice>
              <mc:Fallback>
                <p:oleObj name="Equation" r:id="rId9" imgW="2374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8772" y="4581654"/>
                        <a:ext cx="4301455" cy="805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051395" y="4689674"/>
            <a:ext cx="44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97158" y="5542488"/>
            <a:ext cx="110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Ekman pumping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1386" y="5572335"/>
            <a:ext cx="1557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Non-linear Ekman pumping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Left Brace 16"/>
          <p:cNvSpPr>
            <a:spLocks/>
          </p:cNvSpPr>
          <p:nvPr/>
        </p:nvSpPr>
        <p:spPr bwMode="auto">
          <a:xfrm rot="16200000">
            <a:off x="5434269" y="5035625"/>
            <a:ext cx="252441" cy="954665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16200000">
            <a:off x="4158922" y="4911225"/>
            <a:ext cx="252441" cy="1262522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Left Brace 18"/>
          <p:cNvSpPr>
            <a:spLocks/>
          </p:cNvSpPr>
          <p:nvPr/>
        </p:nvSpPr>
        <p:spPr bwMode="auto">
          <a:xfrm rot="16200000">
            <a:off x="4723348" y="4974103"/>
            <a:ext cx="252441" cy="2495343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69391" y="6289067"/>
            <a:ext cx="3397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</a:t>
            </a:r>
            <a:r>
              <a:rPr lang="en-US" sz="1400" b="1" baseline="-25000" dirty="0" smtClean="0"/>
              <a:t>*</a:t>
            </a:r>
            <a:r>
              <a:rPr lang="en-US" sz="1400" b="1" dirty="0" smtClean="0"/>
              <a:t> from the frictional vorticity balance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753172" y="5960068"/>
            <a:ext cx="1809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Pumping velocity in geostrophic flow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dirty="0" err="1" smtClean="0">
                <a:solidFill>
                  <a:srgbClr val="FF0000"/>
                </a:solidFill>
              </a:rPr>
              <a:t>w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698" y="5973094"/>
            <a:ext cx="1213942" cy="24491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77548" y="5406929"/>
            <a:ext cx="703839" cy="545713"/>
            <a:chOff x="2777548" y="5325232"/>
            <a:chExt cx="703839" cy="545713"/>
          </a:xfrm>
        </p:grpSpPr>
        <p:sp>
          <p:nvSpPr>
            <p:cNvPr id="21" name="Left Brace 20"/>
            <p:cNvSpPr>
              <a:spLocks/>
            </p:cNvSpPr>
            <p:nvPr/>
          </p:nvSpPr>
          <p:spPr bwMode="auto">
            <a:xfrm rot="16200000">
              <a:off x="3202807" y="5234158"/>
              <a:ext cx="187506" cy="369654"/>
            </a:xfrm>
            <a:prstGeom prst="leftBrace">
              <a:avLst>
                <a:gd name="adj1" fmla="val 20938"/>
                <a:gd name="adj2" fmla="val 48910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Connector 43"/>
            <p:cNvCxnSpPr>
              <a:endCxn id="21" idx="1"/>
            </p:cNvCxnSpPr>
            <p:nvPr/>
          </p:nvCxnSpPr>
          <p:spPr>
            <a:xfrm flipV="1">
              <a:off x="2777548" y="5512738"/>
              <a:ext cx="514983" cy="35820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91312" y="5403684"/>
            <a:ext cx="1087114" cy="548958"/>
            <a:chOff x="1491312" y="5403684"/>
            <a:chExt cx="1087114" cy="548958"/>
          </a:xfrm>
        </p:grpSpPr>
        <p:sp>
          <p:nvSpPr>
            <p:cNvPr id="42" name="Left Brace 41"/>
            <p:cNvSpPr>
              <a:spLocks/>
            </p:cNvSpPr>
            <p:nvPr/>
          </p:nvSpPr>
          <p:spPr bwMode="auto">
            <a:xfrm rot="16200000">
              <a:off x="2299846" y="5312610"/>
              <a:ext cx="187506" cy="369654"/>
            </a:xfrm>
            <a:prstGeom prst="leftBrace">
              <a:avLst>
                <a:gd name="adj1" fmla="val 20938"/>
                <a:gd name="adj2" fmla="val 4891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1491312" y="5583763"/>
              <a:ext cx="905685" cy="3688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626317" y="2399224"/>
            <a:ext cx="2404440" cy="1021753"/>
            <a:chOff x="6522339" y="2718585"/>
            <a:chExt cx="2404440" cy="1021753"/>
          </a:xfrm>
        </p:grpSpPr>
        <p:sp>
          <p:nvSpPr>
            <p:cNvPr id="25" name="Freeform 24"/>
            <p:cNvSpPr/>
            <p:nvPr/>
          </p:nvSpPr>
          <p:spPr>
            <a:xfrm>
              <a:off x="6522339" y="2763147"/>
              <a:ext cx="1945769" cy="163396"/>
            </a:xfrm>
            <a:custGeom>
              <a:avLst/>
              <a:gdLst>
                <a:gd name="connsiteX0" fmla="*/ 0 w 1945769"/>
                <a:gd name="connsiteY0" fmla="*/ 103980 h 163396"/>
                <a:gd name="connsiteX1" fmla="*/ 193092 w 1945769"/>
                <a:gd name="connsiteY1" fmla="*/ 118834 h 163396"/>
                <a:gd name="connsiteX2" fmla="*/ 237652 w 1945769"/>
                <a:gd name="connsiteY2" fmla="*/ 103980 h 163396"/>
                <a:gd name="connsiteX3" fmla="*/ 282211 w 1945769"/>
                <a:gd name="connsiteY3" fmla="*/ 74271 h 163396"/>
                <a:gd name="connsiteX4" fmla="*/ 304491 w 1945769"/>
                <a:gd name="connsiteY4" fmla="*/ 59417 h 163396"/>
                <a:gd name="connsiteX5" fmla="*/ 319344 w 1945769"/>
                <a:gd name="connsiteY5" fmla="*/ 37136 h 163396"/>
                <a:gd name="connsiteX6" fmla="*/ 334197 w 1945769"/>
                <a:gd name="connsiteY6" fmla="*/ 22281 h 163396"/>
                <a:gd name="connsiteX7" fmla="*/ 341624 w 1945769"/>
                <a:gd name="connsiteY7" fmla="*/ 0 h 163396"/>
                <a:gd name="connsiteX8" fmla="*/ 349051 w 1945769"/>
                <a:gd name="connsiteY8" fmla="*/ 22281 h 163396"/>
                <a:gd name="connsiteX9" fmla="*/ 363904 w 1945769"/>
                <a:gd name="connsiteY9" fmla="*/ 74271 h 163396"/>
                <a:gd name="connsiteX10" fmla="*/ 393610 w 1945769"/>
                <a:gd name="connsiteY10" fmla="*/ 111407 h 163396"/>
                <a:gd name="connsiteX11" fmla="*/ 415890 w 1945769"/>
                <a:gd name="connsiteY11" fmla="*/ 126261 h 163396"/>
                <a:gd name="connsiteX12" fmla="*/ 475303 w 1945769"/>
                <a:gd name="connsiteY12" fmla="*/ 141115 h 163396"/>
                <a:gd name="connsiteX13" fmla="*/ 646114 w 1945769"/>
                <a:gd name="connsiteY13" fmla="*/ 133688 h 163396"/>
                <a:gd name="connsiteX14" fmla="*/ 690674 w 1945769"/>
                <a:gd name="connsiteY14" fmla="*/ 111407 h 163396"/>
                <a:gd name="connsiteX15" fmla="*/ 742660 w 1945769"/>
                <a:gd name="connsiteY15" fmla="*/ 51990 h 163396"/>
                <a:gd name="connsiteX16" fmla="*/ 750087 w 1945769"/>
                <a:gd name="connsiteY16" fmla="*/ 29709 h 163396"/>
                <a:gd name="connsiteX17" fmla="*/ 787220 w 1945769"/>
                <a:gd name="connsiteY17" fmla="*/ 81698 h 163396"/>
                <a:gd name="connsiteX18" fmla="*/ 809500 w 1945769"/>
                <a:gd name="connsiteY18" fmla="*/ 96552 h 163396"/>
                <a:gd name="connsiteX19" fmla="*/ 846633 w 1945769"/>
                <a:gd name="connsiteY19" fmla="*/ 126261 h 163396"/>
                <a:gd name="connsiteX20" fmla="*/ 891192 w 1945769"/>
                <a:gd name="connsiteY20" fmla="*/ 141115 h 163396"/>
                <a:gd name="connsiteX21" fmla="*/ 913472 w 1945769"/>
                <a:gd name="connsiteY21" fmla="*/ 148542 h 163396"/>
                <a:gd name="connsiteX22" fmla="*/ 972885 w 1945769"/>
                <a:gd name="connsiteY22" fmla="*/ 155969 h 163396"/>
                <a:gd name="connsiteX23" fmla="*/ 1099137 w 1945769"/>
                <a:gd name="connsiteY23" fmla="*/ 141115 h 163396"/>
                <a:gd name="connsiteX24" fmla="*/ 1121417 w 1945769"/>
                <a:gd name="connsiteY24" fmla="*/ 126261 h 163396"/>
                <a:gd name="connsiteX25" fmla="*/ 1151123 w 1945769"/>
                <a:gd name="connsiteY25" fmla="*/ 89125 h 163396"/>
                <a:gd name="connsiteX26" fmla="*/ 1180830 w 1945769"/>
                <a:gd name="connsiteY26" fmla="*/ 51990 h 163396"/>
                <a:gd name="connsiteX27" fmla="*/ 1232816 w 1945769"/>
                <a:gd name="connsiteY27" fmla="*/ 111407 h 163396"/>
                <a:gd name="connsiteX28" fmla="*/ 1255096 w 1945769"/>
                <a:gd name="connsiteY28" fmla="*/ 118834 h 163396"/>
                <a:gd name="connsiteX29" fmla="*/ 1277375 w 1945769"/>
                <a:gd name="connsiteY29" fmla="*/ 133688 h 163396"/>
                <a:gd name="connsiteX30" fmla="*/ 1321935 w 1945769"/>
                <a:gd name="connsiteY30" fmla="*/ 148542 h 163396"/>
                <a:gd name="connsiteX31" fmla="*/ 1381348 w 1945769"/>
                <a:gd name="connsiteY31" fmla="*/ 163396 h 163396"/>
                <a:gd name="connsiteX32" fmla="*/ 1529880 w 1945769"/>
                <a:gd name="connsiteY32" fmla="*/ 155969 h 163396"/>
                <a:gd name="connsiteX33" fmla="*/ 1604146 w 1945769"/>
                <a:gd name="connsiteY33" fmla="*/ 96552 h 163396"/>
                <a:gd name="connsiteX34" fmla="*/ 1626426 w 1945769"/>
                <a:gd name="connsiteY34" fmla="*/ 74271 h 163396"/>
                <a:gd name="connsiteX35" fmla="*/ 1633852 w 1945769"/>
                <a:gd name="connsiteY35" fmla="*/ 51990 h 163396"/>
                <a:gd name="connsiteX36" fmla="*/ 1641279 w 1945769"/>
                <a:gd name="connsiteY36" fmla="*/ 74271 h 163396"/>
                <a:gd name="connsiteX37" fmla="*/ 1670985 w 1945769"/>
                <a:gd name="connsiteY37" fmla="*/ 111407 h 163396"/>
                <a:gd name="connsiteX38" fmla="*/ 1715545 w 1945769"/>
                <a:gd name="connsiteY38" fmla="*/ 126261 h 163396"/>
                <a:gd name="connsiteX39" fmla="*/ 1767531 w 1945769"/>
                <a:gd name="connsiteY39" fmla="*/ 148542 h 163396"/>
                <a:gd name="connsiteX40" fmla="*/ 1901210 w 1945769"/>
                <a:gd name="connsiteY40" fmla="*/ 141115 h 163396"/>
                <a:gd name="connsiteX41" fmla="*/ 1945769 w 1945769"/>
                <a:gd name="connsiteY41" fmla="*/ 126261 h 16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45769" h="163396">
                  <a:moveTo>
                    <a:pt x="0" y="103980"/>
                  </a:moveTo>
                  <a:cubicBezTo>
                    <a:pt x="77542" y="150507"/>
                    <a:pt x="37927" y="136075"/>
                    <a:pt x="193092" y="118834"/>
                  </a:cubicBezTo>
                  <a:cubicBezTo>
                    <a:pt x="208653" y="117105"/>
                    <a:pt x="237652" y="103980"/>
                    <a:pt x="237652" y="103980"/>
                  </a:cubicBezTo>
                  <a:lnTo>
                    <a:pt x="282211" y="74271"/>
                  </a:lnTo>
                  <a:lnTo>
                    <a:pt x="304491" y="59417"/>
                  </a:lnTo>
                  <a:cubicBezTo>
                    <a:pt x="309442" y="51990"/>
                    <a:pt x="313768" y="44106"/>
                    <a:pt x="319344" y="37136"/>
                  </a:cubicBezTo>
                  <a:cubicBezTo>
                    <a:pt x="323718" y="31668"/>
                    <a:pt x="330595" y="28285"/>
                    <a:pt x="334197" y="22281"/>
                  </a:cubicBezTo>
                  <a:cubicBezTo>
                    <a:pt x="338225" y="15568"/>
                    <a:pt x="339148" y="7427"/>
                    <a:pt x="341624" y="0"/>
                  </a:cubicBezTo>
                  <a:cubicBezTo>
                    <a:pt x="344100" y="7427"/>
                    <a:pt x="346900" y="14753"/>
                    <a:pt x="349051" y="22281"/>
                  </a:cubicBezTo>
                  <a:cubicBezTo>
                    <a:pt x="352226" y="33394"/>
                    <a:pt x="357965" y="62393"/>
                    <a:pt x="363904" y="74271"/>
                  </a:cubicBezTo>
                  <a:cubicBezTo>
                    <a:pt x="370336" y="87136"/>
                    <a:pt x="382099" y="102197"/>
                    <a:pt x="393610" y="111407"/>
                  </a:cubicBezTo>
                  <a:cubicBezTo>
                    <a:pt x="400580" y="116983"/>
                    <a:pt x="407502" y="123211"/>
                    <a:pt x="415890" y="126261"/>
                  </a:cubicBezTo>
                  <a:cubicBezTo>
                    <a:pt x="435075" y="133238"/>
                    <a:pt x="475303" y="141115"/>
                    <a:pt x="475303" y="141115"/>
                  </a:cubicBezTo>
                  <a:cubicBezTo>
                    <a:pt x="532240" y="138639"/>
                    <a:pt x="589291" y="138059"/>
                    <a:pt x="646114" y="133688"/>
                  </a:cubicBezTo>
                  <a:cubicBezTo>
                    <a:pt x="660391" y="132590"/>
                    <a:pt x="680661" y="120169"/>
                    <a:pt x="690674" y="111407"/>
                  </a:cubicBezTo>
                  <a:cubicBezTo>
                    <a:pt x="707882" y="96349"/>
                    <a:pt x="731475" y="74361"/>
                    <a:pt x="742660" y="51990"/>
                  </a:cubicBezTo>
                  <a:cubicBezTo>
                    <a:pt x="746161" y="44988"/>
                    <a:pt x="747611" y="37136"/>
                    <a:pt x="750087" y="29709"/>
                  </a:cubicBezTo>
                  <a:cubicBezTo>
                    <a:pt x="758521" y="42361"/>
                    <a:pt x="778007" y="72485"/>
                    <a:pt x="787220" y="81698"/>
                  </a:cubicBezTo>
                  <a:cubicBezTo>
                    <a:pt x="793531" y="88010"/>
                    <a:pt x="802530" y="90976"/>
                    <a:pt x="809500" y="96552"/>
                  </a:cubicBezTo>
                  <a:cubicBezTo>
                    <a:pt x="828792" y="111987"/>
                    <a:pt x="820913" y="114829"/>
                    <a:pt x="846633" y="126261"/>
                  </a:cubicBezTo>
                  <a:cubicBezTo>
                    <a:pt x="860940" y="132620"/>
                    <a:pt x="876339" y="136164"/>
                    <a:pt x="891192" y="141115"/>
                  </a:cubicBezTo>
                  <a:cubicBezTo>
                    <a:pt x="898619" y="143591"/>
                    <a:pt x="905704" y="147571"/>
                    <a:pt x="913472" y="148542"/>
                  </a:cubicBezTo>
                  <a:lnTo>
                    <a:pt x="972885" y="155969"/>
                  </a:lnTo>
                  <a:cubicBezTo>
                    <a:pt x="980276" y="155297"/>
                    <a:pt x="1076784" y="148566"/>
                    <a:pt x="1099137" y="141115"/>
                  </a:cubicBezTo>
                  <a:cubicBezTo>
                    <a:pt x="1107605" y="138292"/>
                    <a:pt x="1113990" y="131212"/>
                    <a:pt x="1121417" y="126261"/>
                  </a:cubicBezTo>
                  <a:cubicBezTo>
                    <a:pt x="1167133" y="57683"/>
                    <a:pt x="1108795" y="142040"/>
                    <a:pt x="1151123" y="89125"/>
                  </a:cubicBezTo>
                  <a:cubicBezTo>
                    <a:pt x="1188587" y="42291"/>
                    <a:pt x="1144974" y="87846"/>
                    <a:pt x="1180830" y="51990"/>
                  </a:cubicBezTo>
                  <a:cubicBezTo>
                    <a:pt x="1203108" y="85409"/>
                    <a:pt x="1201872" y="95934"/>
                    <a:pt x="1232816" y="111407"/>
                  </a:cubicBezTo>
                  <a:cubicBezTo>
                    <a:pt x="1239818" y="114908"/>
                    <a:pt x="1247669" y="116358"/>
                    <a:pt x="1255096" y="118834"/>
                  </a:cubicBezTo>
                  <a:cubicBezTo>
                    <a:pt x="1262522" y="123785"/>
                    <a:pt x="1269219" y="130063"/>
                    <a:pt x="1277375" y="133688"/>
                  </a:cubicBezTo>
                  <a:cubicBezTo>
                    <a:pt x="1291682" y="140047"/>
                    <a:pt x="1307082" y="143591"/>
                    <a:pt x="1321935" y="148542"/>
                  </a:cubicBezTo>
                  <a:cubicBezTo>
                    <a:pt x="1356190" y="159961"/>
                    <a:pt x="1336539" y="154434"/>
                    <a:pt x="1381348" y="163396"/>
                  </a:cubicBezTo>
                  <a:cubicBezTo>
                    <a:pt x="1430859" y="160920"/>
                    <a:pt x="1481200" y="165331"/>
                    <a:pt x="1529880" y="155969"/>
                  </a:cubicBezTo>
                  <a:cubicBezTo>
                    <a:pt x="1553078" y="151508"/>
                    <a:pt x="1587715" y="112984"/>
                    <a:pt x="1604146" y="96552"/>
                  </a:cubicBezTo>
                  <a:lnTo>
                    <a:pt x="1626426" y="74271"/>
                  </a:lnTo>
                  <a:cubicBezTo>
                    <a:pt x="1628901" y="66844"/>
                    <a:pt x="1626023" y="51990"/>
                    <a:pt x="1633852" y="51990"/>
                  </a:cubicBezTo>
                  <a:cubicBezTo>
                    <a:pt x="1641681" y="51990"/>
                    <a:pt x="1637778" y="67269"/>
                    <a:pt x="1641279" y="74271"/>
                  </a:cubicBezTo>
                  <a:cubicBezTo>
                    <a:pt x="1644776" y="81266"/>
                    <a:pt x="1661776" y="106802"/>
                    <a:pt x="1670985" y="111407"/>
                  </a:cubicBezTo>
                  <a:cubicBezTo>
                    <a:pt x="1684989" y="118409"/>
                    <a:pt x="1702518" y="117576"/>
                    <a:pt x="1715545" y="126261"/>
                  </a:cubicBezTo>
                  <a:cubicBezTo>
                    <a:pt x="1746317" y="146777"/>
                    <a:pt x="1729166" y="138950"/>
                    <a:pt x="1767531" y="148542"/>
                  </a:cubicBezTo>
                  <a:cubicBezTo>
                    <a:pt x="1812091" y="146066"/>
                    <a:pt x="1856926" y="146651"/>
                    <a:pt x="1901210" y="141115"/>
                  </a:cubicBezTo>
                  <a:cubicBezTo>
                    <a:pt x="1916746" y="139173"/>
                    <a:pt x="1945769" y="126261"/>
                    <a:pt x="1945769" y="12626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544620" y="3377680"/>
              <a:ext cx="194576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7069816" y="2980779"/>
              <a:ext cx="7694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OML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04349" y="3463339"/>
              <a:ext cx="13871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Ocean interior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32456" y="2718585"/>
              <a:ext cx="42748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</a:rPr>
                <a:t>z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=0</a:t>
              </a:r>
              <a:endParaRPr lang="en-US" sz="1200" i="1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28892" y="3215897"/>
              <a:ext cx="49788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</a:rPr>
                <a:t>z</a:t>
              </a:r>
              <a:r>
                <a:rPr lang="en-US" sz="1200" i="1" dirty="0" smtClean="0">
                  <a:solidFill>
                    <a:srgbClr val="000000"/>
                  </a:solidFill>
                </a:rPr>
                <a:t>=-h</a:t>
              </a:r>
              <a:endParaRPr lang="en-US" sz="1200" i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5919003" y="2562354"/>
            <a:ext cx="54956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369434" y="3073172"/>
            <a:ext cx="1099138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2636441" y="2332382"/>
            <a:ext cx="155170" cy="452785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2636441" y="2820655"/>
            <a:ext cx="155170" cy="452785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472598" y="2401465"/>
            <a:ext cx="110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</a:rPr>
              <a:t>Active BC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91312" y="2880653"/>
            <a:ext cx="110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Passive BC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4" name="Left Brace 53"/>
          <p:cNvSpPr>
            <a:spLocks/>
          </p:cNvSpPr>
          <p:nvPr/>
        </p:nvSpPr>
        <p:spPr bwMode="auto">
          <a:xfrm rot="16200000" flipH="1">
            <a:off x="4780504" y="3362338"/>
            <a:ext cx="208322" cy="2365730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Left Brace 54"/>
          <p:cNvSpPr>
            <a:spLocks/>
          </p:cNvSpPr>
          <p:nvPr/>
        </p:nvSpPr>
        <p:spPr bwMode="auto">
          <a:xfrm rot="16200000" flipH="1">
            <a:off x="3208089" y="4352111"/>
            <a:ext cx="208322" cy="371327"/>
          </a:xfrm>
          <a:prstGeom prst="leftBrace">
            <a:avLst>
              <a:gd name="adj1" fmla="val 20938"/>
              <a:gd name="adj2" fmla="val 5091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306948" y="4153901"/>
            <a:ext cx="110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Active BC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62694" y="4155545"/>
            <a:ext cx="110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Passive BC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8" name="Left Brace 57"/>
          <p:cNvSpPr>
            <a:spLocks/>
          </p:cNvSpPr>
          <p:nvPr/>
        </p:nvSpPr>
        <p:spPr bwMode="auto">
          <a:xfrm rot="16200000">
            <a:off x="1028326" y="6114441"/>
            <a:ext cx="128578" cy="261449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34172" y="6255289"/>
            <a:ext cx="1496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storm’s translation speed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13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565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29</a:t>
            </a:fld>
            <a:endParaRPr lang="en-US" sz="16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37764"/>
              </p:ext>
            </p:extLst>
          </p:nvPr>
        </p:nvGraphicFramePr>
        <p:xfrm>
          <a:off x="450803" y="1035071"/>
          <a:ext cx="3596693" cy="7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5" name="Equation" r:id="rId3" imgW="2463800" imgH="482600" progId="Equation.3">
                  <p:embed/>
                </p:oleObj>
              </mc:Choice>
              <mc:Fallback>
                <p:oleObj name="Equation" r:id="rId3" imgW="2463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03" y="1035071"/>
                        <a:ext cx="3596693" cy="70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62326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rgbClr val="800000"/>
                </a:solidFill>
              </a:rPr>
              <a:t>TC-driven pumping velocity in geostrophic flow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5222" y="598658"/>
            <a:ext cx="3150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Equation (5) can be written as:</a:t>
            </a:r>
            <a:endParaRPr lang="en-US" sz="1600" dirty="0"/>
          </a:p>
        </p:txBody>
      </p:sp>
      <p:pic>
        <p:nvPicPr>
          <p:cNvPr id="9" name="Picture 8" descr="fig12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32" y="607956"/>
            <a:ext cx="4431177" cy="3776701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41" idx="3"/>
          </p:cNvCxnSpPr>
          <p:nvPr/>
        </p:nvCxnSpPr>
        <p:spPr bwMode="auto">
          <a:xfrm>
            <a:off x="4175049" y="1723317"/>
            <a:ext cx="1097836" cy="252291"/>
          </a:xfrm>
          <a:prstGeom prst="line">
            <a:avLst/>
          </a:prstGeom>
          <a:ln w="38100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656415"/>
              </p:ext>
            </p:extLst>
          </p:nvPr>
        </p:nvGraphicFramePr>
        <p:xfrm>
          <a:off x="370273" y="3040157"/>
          <a:ext cx="3162130" cy="65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6" name="Equation" r:id="rId6" imgW="2324100" imgH="482600" progId="Equation.3">
                  <p:embed/>
                </p:oleObj>
              </mc:Choice>
              <mc:Fallback>
                <p:oleObj name="Equation" r:id="rId6" imgW="2324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0273" y="3040157"/>
                        <a:ext cx="3162130" cy="656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75222" y="2734389"/>
            <a:ext cx="3150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Or in parametric form: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06817" y="3911954"/>
            <a:ext cx="1101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and </a:t>
            </a:r>
            <a:r>
              <a:rPr lang="en-US" sz="1600" dirty="0" smtClean="0"/>
              <a:t>finally:</a:t>
            </a:r>
            <a:endParaRPr lang="en-US" sz="16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55048"/>
              </p:ext>
            </p:extLst>
          </p:nvPr>
        </p:nvGraphicFramePr>
        <p:xfrm>
          <a:off x="398814" y="4464128"/>
          <a:ext cx="2876316" cy="39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7" name="Equation" r:id="rId8" imgW="1765300" imgH="241300" progId="Equation.3">
                  <p:embed/>
                </p:oleObj>
              </mc:Choice>
              <mc:Fallback>
                <p:oleObj name="Equation" r:id="rId8" imgW="176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8814" y="4464128"/>
                        <a:ext cx="2876316" cy="393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46433"/>
              </p:ext>
            </p:extLst>
          </p:nvPr>
        </p:nvGraphicFramePr>
        <p:xfrm>
          <a:off x="1018208" y="6374604"/>
          <a:ext cx="1118040" cy="351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8" name="Equation" r:id="rId10" imgW="685800" imgH="215900" progId="Equation.3">
                  <p:embed/>
                </p:oleObj>
              </mc:Choice>
              <mc:Fallback>
                <p:oleObj name="Equation" r:id="rId10" imgW="685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8208" y="6374604"/>
                        <a:ext cx="1118040" cy="351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75697"/>
              </p:ext>
            </p:extLst>
          </p:nvPr>
        </p:nvGraphicFramePr>
        <p:xfrm>
          <a:off x="989666" y="5957826"/>
          <a:ext cx="1146582" cy="34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9" name="Equation" r:id="rId12" imgW="749300" imgH="228600" progId="Equation.3">
                  <p:embed/>
                </p:oleObj>
              </mc:Choice>
              <mc:Fallback>
                <p:oleObj name="Equation" r:id="rId12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9666" y="5957826"/>
                        <a:ext cx="1146582" cy="34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76285"/>
              </p:ext>
            </p:extLst>
          </p:nvPr>
        </p:nvGraphicFramePr>
        <p:xfrm>
          <a:off x="997676" y="5539848"/>
          <a:ext cx="404636" cy="34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0" name="Equation" r:id="rId14" imgW="241300" imgH="203200" progId="Equation.3">
                  <p:embed/>
                </p:oleObj>
              </mc:Choice>
              <mc:Fallback>
                <p:oleObj name="Equation" r:id="rId14" imgW="241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97676" y="5539848"/>
                        <a:ext cx="404636" cy="340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285951" y="5981453"/>
            <a:ext cx="1711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ddy Rossby number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307066" y="6392900"/>
            <a:ext cx="1044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aspect ratio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2302447" y="5591251"/>
            <a:ext cx="1364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Ekman pumping</a:t>
            </a:r>
            <a:endParaRPr lang="en-US" sz="1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91529"/>
              </p:ext>
            </p:extLst>
          </p:nvPr>
        </p:nvGraphicFramePr>
        <p:xfrm>
          <a:off x="4732760" y="5177945"/>
          <a:ext cx="376104" cy="35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1" name="Equation" r:id="rId16" imgW="215900" imgH="203200" progId="Equation.3">
                  <p:embed/>
                </p:oleObj>
              </mc:Choice>
              <mc:Fallback>
                <p:oleObj name="Equation" r:id="rId16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32760" y="5177945"/>
                        <a:ext cx="376104" cy="353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205260"/>
              </p:ext>
            </p:extLst>
          </p:nvPr>
        </p:nvGraphicFramePr>
        <p:xfrm>
          <a:off x="4739474" y="5608882"/>
          <a:ext cx="552475" cy="32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2" name="Equation" r:id="rId18" imgW="368300" imgH="215900" progId="Equation.3">
                  <p:embed/>
                </p:oleObj>
              </mc:Choice>
              <mc:Fallback>
                <p:oleObj name="Equation" r:id="rId18" imgW="368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39474" y="5608882"/>
                        <a:ext cx="552475" cy="323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213550"/>
              </p:ext>
            </p:extLst>
          </p:nvPr>
        </p:nvGraphicFramePr>
        <p:xfrm>
          <a:off x="4752344" y="5957470"/>
          <a:ext cx="501317" cy="38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3" name="Equation" r:id="rId20" imgW="279400" imgH="215900" progId="Equation.3">
                  <p:embed/>
                </p:oleObj>
              </mc:Choice>
              <mc:Fallback>
                <p:oleObj name="Equation" r:id="rId20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52344" y="5957470"/>
                        <a:ext cx="501317" cy="387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81877"/>
              </p:ext>
            </p:extLst>
          </p:nvPr>
        </p:nvGraphicFramePr>
        <p:xfrm>
          <a:off x="4792443" y="6408814"/>
          <a:ext cx="453791" cy="30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04" name="Equation" r:id="rId22" imgW="317500" imgH="215900" progId="Equation.3">
                  <p:embed/>
                </p:oleObj>
              </mc:Choice>
              <mc:Fallback>
                <p:oleObj name="Equation" r:id="rId22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92443" y="6408814"/>
                        <a:ext cx="453791" cy="308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412058" y="5231133"/>
            <a:ext cx="2038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storm’s translation speed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418902" y="5609047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Ekman drift velocity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5411989" y="6019546"/>
            <a:ext cx="177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aximum wind stress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5414252" y="6412031"/>
            <a:ext cx="2062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adius of maximum winds</a:t>
            </a: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197395" y="4362341"/>
            <a:ext cx="3335008" cy="613818"/>
          </a:xfrm>
          <a:prstGeom prst="roundRect">
            <a:avLst>
              <a:gd name="adj" fmla="val 23932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9263" y="1858481"/>
            <a:ext cx="110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Ekman pumping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17840" y="1873335"/>
            <a:ext cx="1557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Non-linear Ekman pumping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9" name="Left Brace 38"/>
          <p:cNvSpPr>
            <a:spLocks/>
          </p:cNvSpPr>
          <p:nvPr/>
        </p:nvSpPr>
        <p:spPr bwMode="auto">
          <a:xfrm rot="16200000">
            <a:off x="1135543" y="1479379"/>
            <a:ext cx="252441" cy="740017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Left Brace 39"/>
          <p:cNvSpPr>
            <a:spLocks/>
          </p:cNvSpPr>
          <p:nvPr/>
        </p:nvSpPr>
        <p:spPr bwMode="auto">
          <a:xfrm rot="16200000">
            <a:off x="3282592" y="1368459"/>
            <a:ext cx="252441" cy="965461"/>
          </a:xfrm>
          <a:prstGeom prst="leftBrace">
            <a:avLst>
              <a:gd name="adj1" fmla="val 20938"/>
              <a:gd name="adj2" fmla="val 4891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2153" y="988263"/>
            <a:ext cx="3842896" cy="1470107"/>
          </a:xfrm>
          <a:prstGeom prst="roundRect">
            <a:avLst>
              <a:gd name="adj" fmla="val 9282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2699681" y="5189647"/>
            <a:ext cx="4202335" cy="351260"/>
            <a:chOff x="1022002" y="6447238"/>
            <a:chExt cx="4202335" cy="351260"/>
          </a:xfrm>
        </p:grpSpPr>
        <p:sp>
          <p:nvSpPr>
            <p:cNvPr id="62" name="Process 61"/>
            <p:cNvSpPr/>
            <p:nvPr/>
          </p:nvSpPr>
          <p:spPr>
            <a:xfrm>
              <a:off x="1022002" y="6474258"/>
              <a:ext cx="4202335" cy="31619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2145689" y="6447238"/>
              <a:ext cx="1765501" cy="35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r>
                <a:rPr lang="en-US" sz="2000" b="1" dirty="0" smtClean="0"/>
                <a:t>Thermocline</a:t>
              </a:r>
              <a:endParaRPr lang="en-US" sz="2000" b="1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475544" y="4550900"/>
            <a:ext cx="4920874" cy="2600478"/>
            <a:chOff x="2475544" y="4174580"/>
            <a:chExt cx="4920874" cy="2600478"/>
          </a:xfrm>
        </p:grpSpPr>
        <p:sp>
          <p:nvSpPr>
            <p:cNvPr id="185" name="Freeform 184"/>
            <p:cNvSpPr/>
            <p:nvPr/>
          </p:nvSpPr>
          <p:spPr>
            <a:xfrm>
              <a:off x="2475544" y="4174580"/>
              <a:ext cx="4539910" cy="267947"/>
            </a:xfrm>
            <a:custGeom>
              <a:avLst/>
              <a:gdLst>
                <a:gd name="connsiteX0" fmla="*/ 0 w 4539910"/>
                <a:gd name="connsiteY0" fmla="*/ 254437 h 267947"/>
                <a:gd name="connsiteX1" fmla="*/ 945815 w 4539910"/>
                <a:gd name="connsiteY1" fmla="*/ 240927 h 267947"/>
                <a:gd name="connsiteX2" fmla="*/ 1675443 w 4539910"/>
                <a:gd name="connsiteY2" fmla="*/ 159868 h 267947"/>
                <a:gd name="connsiteX3" fmla="*/ 2269955 w 4539910"/>
                <a:gd name="connsiteY3" fmla="*/ 11258 h 267947"/>
                <a:gd name="connsiteX4" fmla="*/ 2796909 w 4539910"/>
                <a:gd name="connsiteY4" fmla="*/ 227417 h 267947"/>
                <a:gd name="connsiteX5" fmla="*/ 3283328 w 4539910"/>
                <a:gd name="connsiteY5" fmla="*/ 254437 h 267947"/>
                <a:gd name="connsiteX6" fmla="*/ 3742724 w 4539910"/>
                <a:gd name="connsiteY6" fmla="*/ 213907 h 267947"/>
                <a:gd name="connsiteX7" fmla="*/ 4539910 w 4539910"/>
                <a:gd name="connsiteY7" fmla="*/ 146358 h 26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9910" h="267947">
                  <a:moveTo>
                    <a:pt x="0" y="254437"/>
                  </a:moveTo>
                  <a:cubicBezTo>
                    <a:pt x="333287" y="255562"/>
                    <a:pt x="666575" y="256688"/>
                    <a:pt x="945815" y="240927"/>
                  </a:cubicBezTo>
                  <a:cubicBezTo>
                    <a:pt x="1225055" y="225166"/>
                    <a:pt x="1454753" y="198146"/>
                    <a:pt x="1675443" y="159868"/>
                  </a:cubicBezTo>
                  <a:cubicBezTo>
                    <a:pt x="1896133" y="121590"/>
                    <a:pt x="2083044" y="0"/>
                    <a:pt x="2269955" y="11258"/>
                  </a:cubicBezTo>
                  <a:cubicBezTo>
                    <a:pt x="2456866" y="22516"/>
                    <a:pt x="2628014" y="186887"/>
                    <a:pt x="2796909" y="227417"/>
                  </a:cubicBezTo>
                  <a:cubicBezTo>
                    <a:pt x="2965805" y="267947"/>
                    <a:pt x="3125692" y="256689"/>
                    <a:pt x="3283328" y="254437"/>
                  </a:cubicBezTo>
                  <a:cubicBezTo>
                    <a:pt x="3440964" y="252185"/>
                    <a:pt x="3742724" y="213907"/>
                    <a:pt x="3742724" y="213907"/>
                  </a:cubicBezTo>
                  <a:lnTo>
                    <a:pt x="4539910" y="146358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25"/>
            <p:cNvGrpSpPr/>
            <p:nvPr/>
          </p:nvGrpSpPr>
          <p:grpSpPr>
            <a:xfrm>
              <a:off x="2709036" y="4786082"/>
              <a:ext cx="4687382" cy="1988976"/>
              <a:chOff x="1924145" y="3572240"/>
              <a:chExt cx="4687382" cy="1988976"/>
            </a:xfrm>
          </p:grpSpPr>
          <p:sp>
            <p:nvSpPr>
              <p:cNvPr id="187" name="Circular Arrow 186"/>
              <p:cNvSpPr/>
              <p:nvPr/>
            </p:nvSpPr>
            <p:spPr>
              <a:xfrm rot="370566">
                <a:off x="1924145" y="3572240"/>
                <a:ext cx="4687382" cy="1988976"/>
              </a:xfrm>
              <a:prstGeom prst="circularArrow">
                <a:avLst>
                  <a:gd name="adj1" fmla="val 12932"/>
                  <a:gd name="adj2" fmla="val 53730"/>
                  <a:gd name="adj3" fmla="val 20532041"/>
                  <a:gd name="adj4" fmla="val 10941875"/>
                  <a:gd name="adj5" fmla="val 646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31"/>
              <p:cNvSpPr>
                <a:spLocks noChangeArrowheads="1"/>
              </p:cNvSpPr>
              <p:nvPr/>
            </p:nvSpPr>
            <p:spPr bwMode="auto">
              <a:xfrm rot="20218107">
                <a:off x="1993754" y="3846744"/>
                <a:ext cx="1434805" cy="362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prstTxWarp prst="textArchUp">
                  <a:avLst>
                    <a:gd name="adj" fmla="val 10644454"/>
                  </a:avLst>
                </a:prstTxWarp>
              </a:bodyPr>
              <a:lstStyle/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spcAft>
                    <a:spcPct val="60000"/>
                  </a:spcAft>
                </a:pPr>
                <a:r>
                  <a:rPr lang="en-US" sz="2000" b="1" dirty="0"/>
                  <a:t>T</a:t>
                </a:r>
                <a:r>
                  <a:rPr lang="en-US" sz="2000" b="1" dirty="0" smtClean="0"/>
                  <a:t>hermocline</a:t>
                </a:r>
                <a:endParaRPr lang="en-US" sz="2000" b="1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25234" y="1794022"/>
            <a:ext cx="8243826" cy="2712720"/>
            <a:chOff x="575496" y="1347982"/>
            <a:chExt cx="8128000" cy="2712720"/>
          </a:xfrm>
        </p:grpSpPr>
        <p:pic>
          <p:nvPicPr>
            <p:cNvPr id="32" name="Picture 31" descr="20070301_pid31085_aid31083_moatforms_w80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496" y="1347982"/>
              <a:ext cx="8128000" cy="271272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1270094" y="3416975"/>
              <a:ext cx="6674747" cy="6437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90" name="Arc 89"/>
          <p:cNvSpPr/>
          <p:nvPr/>
        </p:nvSpPr>
        <p:spPr>
          <a:xfrm rot="6046385">
            <a:off x="2924312" y="745721"/>
            <a:ext cx="2294236" cy="4669527"/>
          </a:xfrm>
          <a:prstGeom prst="arc">
            <a:avLst>
              <a:gd name="adj1" fmla="val 17468908"/>
              <a:gd name="adj2" fmla="val 9794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>
            <a:off x="5740868" y="4120489"/>
            <a:ext cx="2258726" cy="13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229730" y="4134265"/>
            <a:ext cx="23013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54048" y="4643799"/>
            <a:ext cx="6693408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31"/>
          <p:cNvSpPr>
            <a:spLocks noChangeArrowheads="1"/>
          </p:cNvSpPr>
          <p:nvPr/>
        </p:nvSpPr>
        <p:spPr bwMode="auto">
          <a:xfrm>
            <a:off x="8070338" y="4234581"/>
            <a:ext cx="779794" cy="370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4" tIns="9144" rIns="9144" bIns="9144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2000" b="1" dirty="0" smtClean="0"/>
              <a:t>OML</a:t>
            </a:r>
            <a:endParaRPr lang="en-US" sz="2000" b="1" dirty="0"/>
          </a:p>
        </p:txBody>
      </p:sp>
      <p:cxnSp>
        <p:nvCxnSpPr>
          <p:cNvPr id="137" name="Straight Arrow Connector 136"/>
          <p:cNvCxnSpPr/>
          <p:nvPr/>
        </p:nvCxnSpPr>
        <p:spPr>
          <a:xfrm rot="5400000">
            <a:off x="7779964" y="4389825"/>
            <a:ext cx="4570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514732" y="3715458"/>
            <a:ext cx="5954958" cy="891654"/>
            <a:chOff x="1001115" y="2121066"/>
            <a:chExt cx="5954958" cy="891654"/>
          </a:xfrm>
        </p:grpSpPr>
        <p:sp>
          <p:nvSpPr>
            <p:cNvPr id="146" name="Donut 145"/>
            <p:cNvSpPr/>
            <p:nvPr/>
          </p:nvSpPr>
          <p:spPr>
            <a:xfrm>
              <a:off x="3041272" y="2135920"/>
              <a:ext cx="352887" cy="364502"/>
            </a:xfrm>
            <a:prstGeom prst="donut">
              <a:avLst>
                <a:gd name="adj" fmla="val 1129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3150947" y="2259569"/>
              <a:ext cx="135116" cy="1371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nut 147"/>
            <p:cNvSpPr/>
            <p:nvPr/>
          </p:nvSpPr>
          <p:spPr>
            <a:xfrm>
              <a:off x="4809925" y="2121066"/>
              <a:ext cx="352887" cy="364502"/>
            </a:xfrm>
            <a:prstGeom prst="donut">
              <a:avLst>
                <a:gd name="adj" fmla="val 1129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Multiply 148"/>
            <p:cNvSpPr/>
            <p:nvPr/>
          </p:nvSpPr>
          <p:spPr>
            <a:xfrm>
              <a:off x="4824779" y="2121066"/>
              <a:ext cx="337800" cy="364502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ight Arrow 149"/>
            <p:cNvSpPr/>
            <p:nvPr/>
          </p:nvSpPr>
          <p:spPr>
            <a:xfrm>
              <a:off x="5090100" y="2767292"/>
              <a:ext cx="609614" cy="21840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ight Arrow 150"/>
            <p:cNvSpPr/>
            <p:nvPr/>
          </p:nvSpPr>
          <p:spPr>
            <a:xfrm rot="10800000">
              <a:off x="2426972" y="2739148"/>
              <a:ext cx="609614" cy="21840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31"/>
            <p:cNvSpPr>
              <a:spLocks noChangeArrowheads="1"/>
            </p:cNvSpPr>
            <p:nvPr/>
          </p:nvSpPr>
          <p:spPr bwMode="auto">
            <a:xfrm>
              <a:off x="5729423" y="2661460"/>
              <a:ext cx="1226650" cy="351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Transport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3" name="Rectangle 31"/>
            <p:cNvSpPr>
              <a:spLocks noChangeArrowheads="1"/>
            </p:cNvSpPr>
            <p:nvPr/>
          </p:nvSpPr>
          <p:spPr bwMode="auto">
            <a:xfrm>
              <a:off x="1001115" y="2631068"/>
              <a:ext cx="1354939" cy="351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 algn="r"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Transport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764983" y="4607112"/>
            <a:ext cx="1743181" cy="582535"/>
            <a:chOff x="3482656" y="3949482"/>
            <a:chExt cx="1743181" cy="582535"/>
          </a:xfrm>
        </p:grpSpPr>
        <p:sp>
          <p:nvSpPr>
            <p:cNvPr id="168" name="Circular Arrow 167"/>
            <p:cNvSpPr/>
            <p:nvPr/>
          </p:nvSpPr>
          <p:spPr>
            <a:xfrm rot="6540000">
              <a:off x="3959160" y="4017498"/>
              <a:ext cx="246888" cy="2468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617778"/>
                <a:gd name="adj5" fmla="val 125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Circular Arrow 168"/>
            <p:cNvSpPr/>
            <p:nvPr/>
          </p:nvSpPr>
          <p:spPr>
            <a:xfrm rot="6540000">
              <a:off x="4319113" y="3972712"/>
              <a:ext cx="246888" cy="2468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617778"/>
                <a:gd name="adj5" fmla="val 125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Rectangle 31"/>
            <p:cNvSpPr>
              <a:spLocks noChangeArrowheads="1"/>
            </p:cNvSpPr>
            <p:nvPr/>
          </p:nvSpPr>
          <p:spPr bwMode="auto">
            <a:xfrm>
              <a:off x="3482656" y="4180757"/>
              <a:ext cx="1743181" cy="35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Wind erosion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1" name="Circular Arrow 170"/>
            <p:cNvSpPr/>
            <p:nvPr/>
          </p:nvSpPr>
          <p:spPr>
            <a:xfrm rot="6540000">
              <a:off x="4687705" y="3949482"/>
              <a:ext cx="246888" cy="24688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617778"/>
                <a:gd name="adj5" fmla="val 12500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4018811" y="4593600"/>
            <a:ext cx="1469853" cy="1316158"/>
            <a:chOff x="4002383" y="4183693"/>
            <a:chExt cx="1469853" cy="1316158"/>
          </a:xfrm>
        </p:grpSpPr>
        <p:sp>
          <p:nvSpPr>
            <p:cNvPr id="190" name="Rectangle 31"/>
            <p:cNvSpPr>
              <a:spLocks noChangeArrowheads="1"/>
            </p:cNvSpPr>
            <p:nvPr/>
          </p:nvSpPr>
          <p:spPr bwMode="auto">
            <a:xfrm>
              <a:off x="4002383" y="5148591"/>
              <a:ext cx="1469853" cy="351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Upwelling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1" name="Up Arrow 190"/>
            <p:cNvSpPr/>
            <p:nvPr/>
          </p:nvSpPr>
          <p:spPr>
            <a:xfrm>
              <a:off x="4469428" y="4183693"/>
              <a:ext cx="484632" cy="978408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1850659" y="751613"/>
            <a:ext cx="5419656" cy="3421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Aft>
                <a:spcPts val="24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Forced stage (ocean initially at rest)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30770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800000"/>
                </a:solidFill>
              </a:rPr>
              <a:t>TC</a:t>
            </a:r>
            <a:r>
              <a:rPr lang="en-US" sz="2800" b="1" dirty="0" smtClean="0">
                <a:solidFill>
                  <a:srgbClr val="800000"/>
                </a:solidFill>
              </a:rPr>
              <a:t>-driven Ekman pumping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3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9872" y="6499040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</a:t>
            </a:fld>
            <a:endParaRPr lang="en-US" sz="16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4125" y="3716034"/>
            <a:ext cx="6525519" cy="538390"/>
            <a:chOff x="621552" y="3289300"/>
            <a:chExt cx="6525519" cy="538390"/>
          </a:xfrm>
        </p:grpSpPr>
        <p:sp>
          <p:nvSpPr>
            <p:cNvPr id="41" name="Freeform 40"/>
            <p:cNvSpPr/>
            <p:nvPr/>
          </p:nvSpPr>
          <p:spPr>
            <a:xfrm>
              <a:off x="2280809" y="3289300"/>
              <a:ext cx="218016" cy="400050"/>
            </a:xfrm>
            <a:custGeom>
              <a:avLst/>
              <a:gdLst>
                <a:gd name="connsiteX0" fmla="*/ 150283 w 218016"/>
                <a:gd name="connsiteY0" fmla="*/ 400050 h 400050"/>
                <a:gd name="connsiteX1" fmla="*/ 10583 w 218016"/>
                <a:gd name="connsiteY1" fmla="*/ 330200 h 400050"/>
                <a:gd name="connsiteX2" fmla="*/ 213783 w 218016"/>
                <a:gd name="connsiteY2" fmla="*/ 304800 h 400050"/>
                <a:gd name="connsiteX3" fmla="*/ 29633 w 218016"/>
                <a:gd name="connsiteY3" fmla="*/ 215900 h 400050"/>
                <a:gd name="connsiteX4" fmla="*/ 213783 w 218016"/>
                <a:gd name="connsiteY4" fmla="*/ 184150 h 400050"/>
                <a:gd name="connsiteX5" fmla="*/ 55033 w 218016"/>
                <a:gd name="connsiteY5" fmla="*/ 127000 h 400050"/>
                <a:gd name="connsiteX6" fmla="*/ 48683 w 218016"/>
                <a:gd name="connsiteY6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16" h="400050">
                  <a:moveTo>
                    <a:pt x="150283" y="400050"/>
                  </a:moveTo>
                  <a:cubicBezTo>
                    <a:pt x="75141" y="373062"/>
                    <a:pt x="0" y="346075"/>
                    <a:pt x="10583" y="330200"/>
                  </a:cubicBezTo>
                  <a:cubicBezTo>
                    <a:pt x="21166" y="314325"/>
                    <a:pt x="210608" y="323850"/>
                    <a:pt x="213783" y="304800"/>
                  </a:cubicBezTo>
                  <a:cubicBezTo>
                    <a:pt x="216958" y="285750"/>
                    <a:pt x="29633" y="236008"/>
                    <a:pt x="29633" y="215900"/>
                  </a:cubicBezTo>
                  <a:cubicBezTo>
                    <a:pt x="29633" y="195792"/>
                    <a:pt x="209550" y="198967"/>
                    <a:pt x="213783" y="184150"/>
                  </a:cubicBezTo>
                  <a:cubicBezTo>
                    <a:pt x="218016" y="169333"/>
                    <a:pt x="82550" y="157692"/>
                    <a:pt x="55033" y="127000"/>
                  </a:cubicBezTo>
                  <a:cubicBezTo>
                    <a:pt x="27516" y="96308"/>
                    <a:pt x="48683" y="0"/>
                    <a:pt x="48683" y="0"/>
                  </a:cubicBezTo>
                </a:path>
              </a:pathLst>
            </a:custGeom>
            <a:ln>
              <a:solidFill>
                <a:srgbClr val="FF0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929055" y="3293675"/>
              <a:ext cx="218016" cy="400050"/>
            </a:xfrm>
            <a:custGeom>
              <a:avLst/>
              <a:gdLst>
                <a:gd name="connsiteX0" fmla="*/ 150283 w 218016"/>
                <a:gd name="connsiteY0" fmla="*/ 400050 h 400050"/>
                <a:gd name="connsiteX1" fmla="*/ 10583 w 218016"/>
                <a:gd name="connsiteY1" fmla="*/ 330200 h 400050"/>
                <a:gd name="connsiteX2" fmla="*/ 213783 w 218016"/>
                <a:gd name="connsiteY2" fmla="*/ 304800 h 400050"/>
                <a:gd name="connsiteX3" fmla="*/ 29633 w 218016"/>
                <a:gd name="connsiteY3" fmla="*/ 215900 h 400050"/>
                <a:gd name="connsiteX4" fmla="*/ 213783 w 218016"/>
                <a:gd name="connsiteY4" fmla="*/ 184150 h 400050"/>
                <a:gd name="connsiteX5" fmla="*/ 55033 w 218016"/>
                <a:gd name="connsiteY5" fmla="*/ 127000 h 400050"/>
                <a:gd name="connsiteX6" fmla="*/ 48683 w 218016"/>
                <a:gd name="connsiteY6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16" h="400050">
                  <a:moveTo>
                    <a:pt x="150283" y="400050"/>
                  </a:moveTo>
                  <a:cubicBezTo>
                    <a:pt x="75141" y="373062"/>
                    <a:pt x="0" y="346075"/>
                    <a:pt x="10583" y="330200"/>
                  </a:cubicBezTo>
                  <a:cubicBezTo>
                    <a:pt x="21166" y="314325"/>
                    <a:pt x="210608" y="323850"/>
                    <a:pt x="213783" y="304800"/>
                  </a:cubicBezTo>
                  <a:cubicBezTo>
                    <a:pt x="216958" y="285750"/>
                    <a:pt x="29633" y="236008"/>
                    <a:pt x="29633" y="215900"/>
                  </a:cubicBezTo>
                  <a:cubicBezTo>
                    <a:pt x="29633" y="195792"/>
                    <a:pt x="209550" y="198967"/>
                    <a:pt x="213783" y="184150"/>
                  </a:cubicBezTo>
                  <a:cubicBezTo>
                    <a:pt x="218016" y="169333"/>
                    <a:pt x="82550" y="157692"/>
                    <a:pt x="55033" y="127000"/>
                  </a:cubicBezTo>
                  <a:cubicBezTo>
                    <a:pt x="27516" y="96308"/>
                    <a:pt x="48683" y="0"/>
                    <a:pt x="48683" y="0"/>
                  </a:cubicBezTo>
                </a:path>
              </a:pathLst>
            </a:custGeom>
            <a:ln>
              <a:solidFill>
                <a:srgbClr val="FF0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616260" y="3328439"/>
              <a:ext cx="218016" cy="400050"/>
            </a:xfrm>
            <a:custGeom>
              <a:avLst/>
              <a:gdLst>
                <a:gd name="connsiteX0" fmla="*/ 150283 w 218016"/>
                <a:gd name="connsiteY0" fmla="*/ 400050 h 400050"/>
                <a:gd name="connsiteX1" fmla="*/ 10583 w 218016"/>
                <a:gd name="connsiteY1" fmla="*/ 330200 h 400050"/>
                <a:gd name="connsiteX2" fmla="*/ 213783 w 218016"/>
                <a:gd name="connsiteY2" fmla="*/ 304800 h 400050"/>
                <a:gd name="connsiteX3" fmla="*/ 29633 w 218016"/>
                <a:gd name="connsiteY3" fmla="*/ 215900 h 400050"/>
                <a:gd name="connsiteX4" fmla="*/ 213783 w 218016"/>
                <a:gd name="connsiteY4" fmla="*/ 184150 h 400050"/>
                <a:gd name="connsiteX5" fmla="*/ 55033 w 218016"/>
                <a:gd name="connsiteY5" fmla="*/ 127000 h 400050"/>
                <a:gd name="connsiteX6" fmla="*/ 48683 w 218016"/>
                <a:gd name="connsiteY6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016" h="400050">
                  <a:moveTo>
                    <a:pt x="150283" y="400050"/>
                  </a:moveTo>
                  <a:cubicBezTo>
                    <a:pt x="75141" y="373062"/>
                    <a:pt x="0" y="346075"/>
                    <a:pt x="10583" y="330200"/>
                  </a:cubicBezTo>
                  <a:cubicBezTo>
                    <a:pt x="21166" y="314325"/>
                    <a:pt x="210608" y="323850"/>
                    <a:pt x="213783" y="304800"/>
                  </a:cubicBezTo>
                  <a:cubicBezTo>
                    <a:pt x="216958" y="285750"/>
                    <a:pt x="29633" y="236008"/>
                    <a:pt x="29633" y="215900"/>
                  </a:cubicBezTo>
                  <a:cubicBezTo>
                    <a:pt x="29633" y="195792"/>
                    <a:pt x="209550" y="198967"/>
                    <a:pt x="213783" y="184150"/>
                  </a:cubicBezTo>
                  <a:cubicBezTo>
                    <a:pt x="218016" y="169333"/>
                    <a:pt x="82550" y="157692"/>
                    <a:pt x="55033" y="127000"/>
                  </a:cubicBezTo>
                  <a:cubicBezTo>
                    <a:pt x="27516" y="96308"/>
                    <a:pt x="48683" y="0"/>
                    <a:pt x="48683" y="0"/>
                  </a:cubicBezTo>
                </a:path>
              </a:pathLst>
            </a:custGeom>
            <a:ln>
              <a:solidFill>
                <a:srgbClr val="FF0000"/>
              </a:solidFill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2493925" y="3399225"/>
              <a:ext cx="417085" cy="35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" rIns="0" bIns="9144" anchor="t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endParaRPr lang="en-US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Rectangle 31"/>
            <p:cNvSpPr>
              <a:spLocks noChangeArrowheads="1"/>
            </p:cNvSpPr>
            <p:nvPr/>
          </p:nvSpPr>
          <p:spPr bwMode="auto">
            <a:xfrm>
              <a:off x="621552" y="3346678"/>
              <a:ext cx="1765501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spcAft>
                  <a:spcPct val="600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Heat fluxes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5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3624" y="172133"/>
            <a:ext cx="8229600" cy="91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800000"/>
                </a:solidFill>
              </a:rPr>
              <a:t>Outline</a:t>
            </a:r>
          </a:p>
          <a:p>
            <a:pPr algn="l"/>
            <a:endParaRPr lang="en-US" sz="1200" b="1" dirty="0" smtClean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664" y="1004649"/>
            <a:ext cx="8241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Background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>
                <a:solidFill>
                  <a:srgbClr val="BFBFBF"/>
                </a:solidFill>
              </a:rPr>
              <a:t>Upwelling Response to Tropical Cyclones </a:t>
            </a:r>
            <a:r>
              <a:rPr lang="en-US" sz="2000" dirty="0" smtClean="0">
                <a:solidFill>
                  <a:srgbClr val="BFBFBF"/>
                </a:solidFill>
              </a:rPr>
              <a:t>in </a:t>
            </a:r>
            <a:r>
              <a:rPr lang="en-US" sz="2000" dirty="0">
                <a:solidFill>
                  <a:srgbClr val="BFBFBF"/>
                </a:solidFill>
              </a:rPr>
              <a:t>a Quiescent </a:t>
            </a:r>
            <a:r>
              <a:rPr lang="en-US" sz="2000" dirty="0" smtClean="0">
                <a:solidFill>
                  <a:srgbClr val="BFBFBF"/>
                </a:solidFill>
              </a:rPr>
              <a:t>Ocean</a:t>
            </a:r>
            <a:endParaRPr lang="en-US" sz="2000" dirty="0">
              <a:solidFill>
                <a:srgbClr val="BFBFBF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Upwelling </a:t>
            </a:r>
            <a:r>
              <a:rPr lang="en-US" sz="2000" dirty="0">
                <a:solidFill>
                  <a:srgbClr val="BFBFBF"/>
                </a:solidFill>
              </a:rPr>
              <a:t>R</a:t>
            </a:r>
            <a:r>
              <a:rPr lang="en-US" sz="2000" dirty="0" smtClean="0">
                <a:solidFill>
                  <a:srgbClr val="BFBFBF"/>
                </a:solidFill>
              </a:rPr>
              <a:t>esponse to </a:t>
            </a:r>
            <a:r>
              <a:rPr lang="en-US" sz="2000" dirty="0">
                <a:solidFill>
                  <a:srgbClr val="BFBFBF"/>
                </a:solidFill>
              </a:rPr>
              <a:t>Tropical Cyclones </a:t>
            </a:r>
            <a:r>
              <a:rPr lang="en-US" sz="2000" dirty="0" smtClean="0">
                <a:solidFill>
                  <a:srgbClr val="BFBFBF"/>
                </a:solidFill>
              </a:rPr>
              <a:t>in Oceanic </a:t>
            </a:r>
            <a:r>
              <a:rPr lang="en-US" sz="2000" dirty="0">
                <a:solidFill>
                  <a:srgbClr val="BFBFBF"/>
                </a:solidFill>
              </a:rPr>
              <a:t>G</a:t>
            </a:r>
            <a:r>
              <a:rPr lang="en-US" sz="2000" dirty="0" smtClean="0">
                <a:solidFill>
                  <a:srgbClr val="BFBFBF"/>
                </a:solidFill>
              </a:rPr>
              <a:t>eostrophic </a:t>
            </a:r>
            <a:r>
              <a:rPr lang="en-US" sz="2000" dirty="0">
                <a:solidFill>
                  <a:srgbClr val="BFBFBF"/>
                </a:solidFill>
              </a:rPr>
              <a:t>F</a:t>
            </a:r>
            <a:r>
              <a:rPr lang="en-US" sz="2000" dirty="0" smtClean="0">
                <a:solidFill>
                  <a:srgbClr val="BFBFBF"/>
                </a:solidFill>
              </a:rPr>
              <a:t>low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BFBFBF"/>
                </a:solidFill>
              </a:rPr>
              <a:t>Observations: Ivan,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BFBFBF"/>
                </a:solidFill>
              </a:rPr>
              <a:t>Steady-state theory: Katrina,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BFBFBF"/>
                </a:solidFill>
              </a:rPr>
              <a:t>Numerical experiments: </a:t>
            </a:r>
            <a:r>
              <a:rPr lang="en-US" sz="2000" dirty="0" smtClean="0">
                <a:solidFill>
                  <a:srgbClr val="BFBFBF"/>
                </a:solidFill>
              </a:rPr>
              <a:t>Katrina</a:t>
            </a:r>
            <a:endParaRPr lang="en-US" sz="2000" dirty="0">
              <a:solidFill>
                <a:srgbClr val="BFBFBF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Upwelling Response </a:t>
            </a:r>
            <a:r>
              <a:rPr lang="en-US" sz="2000" dirty="0"/>
              <a:t>to </a:t>
            </a:r>
            <a:r>
              <a:rPr lang="en-US" sz="2000" dirty="0" smtClean="0"/>
              <a:t>Isaac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Observations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Theory: Tropical Cyclone </a:t>
            </a:r>
            <a:r>
              <a:rPr lang="en-US" sz="2000" dirty="0">
                <a:solidFill>
                  <a:srgbClr val="BFBFBF"/>
                </a:solidFill>
              </a:rPr>
              <a:t>P</a:t>
            </a:r>
            <a:r>
              <a:rPr lang="en-US" sz="2000" dirty="0" smtClean="0">
                <a:solidFill>
                  <a:srgbClr val="BFBFBF"/>
                </a:solidFill>
              </a:rPr>
              <a:t>umping in Oceanic </a:t>
            </a:r>
            <a:r>
              <a:rPr lang="en-US" sz="2000" dirty="0">
                <a:solidFill>
                  <a:srgbClr val="BFBFBF"/>
                </a:solidFill>
              </a:rPr>
              <a:t>G</a:t>
            </a:r>
            <a:r>
              <a:rPr lang="en-US" sz="2000" dirty="0" smtClean="0">
                <a:solidFill>
                  <a:srgbClr val="BFBFBF"/>
                </a:solidFill>
              </a:rPr>
              <a:t>eostrophic Flow</a:t>
            </a:r>
            <a:endParaRPr lang="en-US" sz="2000" dirty="0">
              <a:solidFill>
                <a:srgbClr val="BFBFBF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Implications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Concluding Remarks and Future Work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1330" y="6484771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30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67794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4404"/>
            <a:ext cx="9144000" cy="5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rgbClr val="800000"/>
                </a:solidFill>
              </a:rPr>
              <a:t>OML</a:t>
            </a:r>
            <a:r>
              <a:rPr lang="en-US" sz="2400" b="1" dirty="0" smtClean="0">
                <a:solidFill>
                  <a:srgbClr val="800000"/>
                </a:solidFill>
              </a:rPr>
              <a:t> and SST responses to Isaac in oceanic geostrophic flow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31</a:t>
            </a:fld>
            <a:endParaRPr lang="en-US" sz="1600" b="1" dirty="0"/>
          </a:p>
        </p:txBody>
      </p:sp>
      <p:pic>
        <p:nvPicPr>
          <p:cNvPr id="5" name="Picture 4" descr="fig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3" y="1116102"/>
            <a:ext cx="4181531" cy="3331554"/>
          </a:xfrm>
          <a:prstGeom prst="rect">
            <a:avLst/>
          </a:prstGeom>
        </p:spPr>
      </p:pic>
      <p:pic>
        <p:nvPicPr>
          <p:cNvPr id="6" name="Picture 5" descr="fig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27" y="1116103"/>
            <a:ext cx="4190447" cy="33345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91119" y="3281772"/>
            <a:ext cx="529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WCE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2145072" y="2305252"/>
            <a:ext cx="529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WCE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5828658" y="3315339"/>
            <a:ext cx="529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WCE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6586156" y="2305252"/>
            <a:ext cx="529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/>
              <a:t>WCE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6616697" y="2787120"/>
            <a:ext cx="462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C</a:t>
            </a:r>
            <a:r>
              <a:rPr lang="en-US" sz="1400" b="1" dirty="0" err="1" smtClean="0"/>
              <a:t>CE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2201733" y="2842968"/>
            <a:ext cx="462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/>
              <a:t>C</a:t>
            </a:r>
            <a:r>
              <a:rPr lang="en-US" sz="1400" b="1" dirty="0" err="1" smtClean="0"/>
              <a:t>CE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5012715" y="4691866"/>
            <a:ext cx="367953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Sea surface warming by wind-driven horizontal advection of thermal structure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416582" y="3884374"/>
            <a:ext cx="0" cy="807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582671" y="3998818"/>
            <a:ext cx="1496776" cy="3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1000" dirty="0" smtClean="0"/>
              <a:t>Contours: </a:t>
            </a:r>
            <a:r>
              <a:rPr lang="en-US" sz="1000" dirty="0" err="1" smtClean="0"/>
              <a:t>OHC</a:t>
            </a:r>
            <a:r>
              <a:rPr lang="en-US" sz="1000" dirty="0" smtClean="0"/>
              <a:t> </a:t>
            </a:r>
            <a:r>
              <a:rPr lang="en-US" sz="1000" dirty="0"/>
              <a:t>[</a:t>
            </a:r>
            <a:r>
              <a:rPr lang="en-US" sz="1000" dirty="0" smtClean="0"/>
              <a:t>kJ cm</a:t>
            </a:r>
            <a:r>
              <a:rPr lang="en-US" sz="1000" baseline="30000" dirty="0" smtClean="0"/>
              <a:t>-2</a:t>
            </a:r>
            <a:r>
              <a:rPr lang="en-US" sz="1000" dirty="0"/>
              <a:t>]</a:t>
            </a:r>
            <a:endParaRPr lang="en-US" sz="100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549568" y="6023744"/>
            <a:ext cx="767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Jaimes, B., L. K. Shay, and J. K. Brewster, 2015: </a:t>
            </a:r>
            <a:r>
              <a:rPr lang="en-US" sz="1200" b="1" dirty="0">
                <a:solidFill>
                  <a:srgbClr val="FF0000"/>
                </a:solidFill>
              </a:rPr>
              <a:t>Coupled air-sea response during the intensification of tropical cyclone Isaac over warm oceanic features</a:t>
            </a:r>
            <a:r>
              <a:rPr lang="en-US" sz="1200" dirty="0"/>
              <a:t>. To be submitted to </a:t>
            </a:r>
            <a:r>
              <a:rPr lang="en-US" sz="1200" i="1" dirty="0" err="1"/>
              <a:t>JGR</a:t>
            </a:r>
            <a:r>
              <a:rPr lang="en-US" sz="1200" i="1" dirty="0"/>
              <a:t>-Oceans</a:t>
            </a:r>
            <a:r>
              <a:rPr lang="en-US" sz="1200" dirty="0"/>
              <a:t>, dedicated issue on Physical Processes Responsible for Material Transport in the Gulf of Mexico for Oil Spill Applications, edited by D. </a:t>
            </a:r>
            <a:r>
              <a:rPr lang="en-US" sz="1200" dirty="0" err="1"/>
              <a:t>Kirwan</a:t>
            </a:r>
            <a:r>
              <a:rPr lang="en-US" sz="1200" dirty="0"/>
              <a:t> Jr., T. </a:t>
            </a:r>
            <a:r>
              <a:rPr lang="en-US" sz="1200" dirty="0" err="1"/>
              <a:t>Ozgokmen</a:t>
            </a:r>
            <a:r>
              <a:rPr lang="en-US" sz="1200" dirty="0"/>
              <a:t>, and E. North.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5012715" y="3995248"/>
            <a:ext cx="1496776" cy="3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1000" dirty="0" smtClean="0"/>
              <a:t>Contours: </a:t>
            </a:r>
            <a:r>
              <a:rPr lang="en-US" sz="1000" dirty="0" err="1" smtClean="0"/>
              <a:t>OHC</a:t>
            </a:r>
            <a:r>
              <a:rPr lang="en-US" sz="1000" dirty="0" smtClean="0"/>
              <a:t> </a:t>
            </a:r>
            <a:r>
              <a:rPr lang="en-US" sz="1000" dirty="0"/>
              <a:t>[</a:t>
            </a:r>
            <a:r>
              <a:rPr lang="en-US" sz="1000" dirty="0" smtClean="0"/>
              <a:t>kJ cm</a:t>
            </a:r>
            <a:r>
              <a:rPr lang="en-US" sz="1000" baseline="30000" dirty="0" smtClean="0"/>
              <a:t>-2</a:t>
            </a:r>
            <a:r>
              <a:rPr lang="en-US" sz="1000" dirty="0"/>
              <a:t>]</a:t>
            </a:r>
            <a:endParaRPr lang="en-US" sz="1000" baseline="30000" dirty="0"/>
          </a:p>
        </p:txBody>
      </p:sp>
      <p:sp>
        <p:nvSpPr>
          <p:cNvPr id="29" name="Rectangle 28"/>
          <p:cNvSpPr/>
          <p:nvPr/>
        </p:nvSpPr>
        <p:spPr>
          <a:xfrm>
            <a:off x="1683430" y="740103"/>
            <a:ext cx="6116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These response are the 12-h difference between flights 27H2 and 28H1</a:t>
            </a:r>
            <a:endParaRPr lang="en-US" sz="1600" dirty="0"/>
          </a:p>
        </p:txBody>
      </p:sp>
      <p:pic>
        <p:nvPicPr>
          <p:cNvPr id="20" name="Picture 19" descr="fig06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61" y="4450474"/>
            <a:ext cx="1938736" cy="15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936465" y="795630"/>
            <a:ext cx="1624142" cy="5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Moisture disequilibrium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32</a:t>
            </a:fld>
            <a:endParaRPr lang="en-US" sz="1600" b="1" dirty="0"/>
          </a:p>
        </p:txBody>
      </p:sp>
      <p:pic>
        <p:nvPicPr>
          <p:cNvPr id="3" name="Picture 2" descr="fig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54" y="1310262"/>
            <a:ext cx="5006590" cy="42658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4404"/>
            <a:ext cx="9144000" cy="46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Air-sea fluxes in Isaac over oceanic geostrophic flow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75364" y="795630"/>
            <a:ext cx="938806" cy="5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Enthalpy flux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2869" y="791775"/>
            <a:ext cx="1191382" cy="5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Momentum flux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9327" y="795630"/>
            <a:ext cx="1191382" cy="5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SST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69441" y="795633"/>
            <a:ext cx="1191382" cy="5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OHC</a:t>
            </a:r>
            <a:endParaRPr lang="en-US" sz="1400" b="1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218" y="3461031"/>
            <a:ext cx="10261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Positive Feedback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12682" y="3751175"/>
            <a:ext cx="49994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8698" y="4195993"/>
            <a:ext cx="1553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Horizontal current convergence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96547" y="4860863"/>
            <a:ext cx="1834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Sea surface warming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-14861" y="5393666"/>
            <a:ext cx="2034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Moisture disequilibrium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-37078" y="5935825"/>
            <a:ext cx="203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Enhanced enthalpy fluxes</a:t>
            </a:r>
            <a:endParaRPr lang="en-US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90841" y="4682078"/>
            <a:ext cx="0" cy="256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0841" y="5140576"/>
            <a:ext cx="0" cy="256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00909" y="5676308"/>
            <a:ext cx="0" cy="256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553" name="Object 235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83820"/>
              </p:ext>
            </p:extLst>
          </p:nvPr>
        </p:nvGraphicFramePr>
        <p:xfrm>
          <a:off x="7177085" y="6042173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Equation" r:id="rId5" imgW="1574800" imgH="292100" progId="Equation.3">
                  <p:embed/>
                </p:oleObj>
              </mc:Choice>
              <mc:Fallback>
                <p:oleObj name="Equation" r:id="rId5" imgW="1574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7085" y="6042173"/>
                        <a:ext cx="1574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>
            <a:spLocks/>
          </p:cNvSpPr>
          <p:nvPr/>
        </p:nvSpPr>
        <p:spPr bwMode="auto">
          <a:xfrm rot="16200000" flipH="1">
            <a:off x="8390087" y="5735713"/>
            <a:ext cx="159905" cy="453016"/>
          </a:xfrm>
          <a:prstGeom prst="leftBrace">
            <a:avLst>
              <a:gd name="adj1" fmla="val 20938"/>
              <a:gd name="adj2" fmla="val 51291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/>
          <p:cNvCxnSpPr>
            <a:endCxn id="29" idx="1"/>
          </p:cNvCxnSpPr>
          <p:nvPr/>
        </p:nvCxnSpPr>
        <p:spPr>
          <a:xfrm>
            <a:off x="7540988" y="5592528"/>
            <a:ext cx="934900" cy="289741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Brace 30"/>
          <p:cNvSpPr>
            <a:spLocks/>
          </p:cNvSpPr>
          <p:nvPr/>
        </p:nvSpPr>
        <p:spPr bwMode="auto">
          <a:xfrm rot="16200000">
            <a:off x="6369496" y="5424882"/>
            <a:ext cx="224301" cy="553122"/>
          </a:xfrm>
          <a:prstGeom prst="leftBrace">
            <a:avLst>
              <a:gd name="adj1" fmla="val 20938"/>
              <a:gd name="adj2" fmla="val 51291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91455"/>
              </p:ext>
            </p:extLst>
          </p:nvPr>
        </p:nvGraphicFramePr>
        <p:xfrm>
          <a:off x="6107612" y="5799244"/>
          <a:ext cx="762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4" name="Equation" r:id="rId7" imgW="762000" imgH="228600" progId="Equation.3">
                  <p:embed/>
                </p:oleObj>
              </mc:Choice>
              <mc:Fallback>
                <p:oleObj name="Equation" r:id="rId7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7612" y="5799244"/>
                        <a:ext cx="7620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8301878" y="1511746"/>
            <a:ext cx="654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26H1</a:t>
            </a: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 err="1" smtClean="0"/>
              <a:t>TS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8301878" y="2516242"/>
            <a:ext cx="714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27H2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</a:rPr>
              <a:t>TS</a:t>
            </a:r>
            <a:r>
              <a:rPr lang="en-US" sz="1400" b="1" dirty="0" smtClean="0">
                <a:solidFill>
                  <a:srgbClr val="000000"/>
                </a:solidFill>
              </a:rPr>
              <a:t>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09305" y="3507733"/>
            <a:ext cx="797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28H1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(H1)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01878" y="4527325"/>
            <a:ext cx="797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28H2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(H1)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0400" y="1641389"/>
            <a:ext cx="339334" cy="282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15230" y="2625986"/>
            <a:ext cx="339334" cy="282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15230" y="3651416"/>
            <a:ext cx="339334" cy="282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20060" y="4649652"/>
            <a:ext cx="339334" cy="282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g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91" y="1310262"/>
            <a:ext cx="1211641" cy="426588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27521" y="3267926"/>
            <a:ext cx="6386821" cy="993051"/>
          </a:xfrm>
          <a:prstGeom prst="roundRect">
            <a:avLst>
              <a:gd name="adj" fmla="val 23932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2127321" y="6524707"/>
            <a:ext cx="5143310" cy="3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1400" dirty="0" smtClean="0"/>
              <a:t>Jaimes et al. 2015 (to be submitted to special </a:t>
            </a:r>
            <a:r>
              <a:rPr lang="en-US" sz="1400" dirty="0" err="1" smtClean="0"/>
              <a:t>JGR</a:t>
            </a:r>
            <a:r>
              <a:rPr lang="en-US" sz="1400" dirty="0" smtClean="0"/>
              <a:t> issue)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7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4404"/>
            <a:ext cx="9144000" cy="5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Coupled response to Isaac in oceanic geostrophic flow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33</a:t>
            </a:fld>
            <a:endParaRPr lang="en-US" sz="1600" b="1" dirty="0"/>
          </a:p>
        </p:txBody>
      </p:sp>
      <p:pic>
        <p:nvPicPr>
          <p:cNvPr id="4" name="Picture 3" descr="fig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7" y="1231900"/>
            <a:ext cx="6894300" cy="4374315"/>
          </a:xfrm>
          <a:prstGeom prst="rect">
            <a:avLst/>
          </a:prstGeom>
        </p:spPr>
      </p:pic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127321" y="6524707"/>
            <a:ext cx="5143310" cy="3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spcAft>
                <a:spcPct val="60000"/>
              </a:spcAft>
            </a:pPr>
            <a:r>
              <a:rPr lang="en-US" sz="1400" dirty="0" smtClean="0"/>
              <a:t>Jaimes et al. 2015 (to be submitted to special </a:t>
            </a:r>
            <a:r>
              <a:rPr lang="en-US" sz="1400" dirty="0" err="1" smtClean="0"/>
              <a:t>JGR</a:t>
            </a:r>
            <a:r>
              <a:rPr lang="en-US" sz="1400" dirty="0" smtClean="0"/>
              <a:t> issue)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211215" y="4154827"/>
            <a:ext cx="1100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AXCP</a:t>
            </a:r>
            <a:r>
              <a:rPr lang="en-US" sz="1600" b="1" dirty="0" smtClean="0">
                <a:solidFill>
                  <a:srgbClr val="FF0000"/>
                </a:solidFill>
              </a:rPr>
              <a:t> data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35407" y="4331531"/>
            <a:ext cx="6437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11214" y="2695546"/>
            <a:ext cx="1559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Dropsonde data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35407" y="2872250"/>
            <a:ext cx="64377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34</a:t>
            </a:fld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328227" y="649566"/>
            <a:ext cx="83626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Strength </a:t>
            </a:r>
            <a:r>
              <a:rPr lang="en-US" dirty="0"/>
              <a:t>and structure in the oceanic geostrophic flow significantly impact upwelling and downwelling responses, and these responses can be very fast. 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Because </a:t>
            </a:r>
            <a:r>
              <a:rPr lang="en-US" dirty="0"/>
              <a:t>downwelling responses warm the upper-ocean preventing significant cooling of the sea surface in TCs, they are expected to create favorable ocean conditions for TC development, maintenance, and rapid intensification. 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coupled interaction of the wind stress and oceanic geostrophic flows is a leading order, tri-dimensional dynamical process. Thus, incorporating realistic ocean states in coupled numerical hurricane models is a necessary condition to improve intensity forecasting</a:t>
            </a:r>
            <a:r>
              <a:rPr lang="en-US" dirty="0" smtClean="0"/>
              <a:t>. 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We need direct measurements to correctly initialize the atmospheric and oceanic components in coupled operational models.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2326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rgbClr val="800000"/>
                </a:solidFill>
              </a:rPr>
              <a:t>Concluding Remarks</a:t>
            </a:r>
            <a:endParaRPr lang="en-US" sz="2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7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8" descr="fig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98" y="991393"/>
            <a:ext cx="3533604" cy="30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35</a:t>
            </a:fld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491611" y="449304"/>
            <a:ext cx="80118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 smtClean="0"/>
              <a:t>“</a:t>
            </a:r>
            <a:r>
              <a:rPr lang="en-US" sz="1600" i="1" dirty="0"/>
              <a:t>Wind-driven upwelling and vertical mixing in mesoscale eddies from a global perspective”</a:t>
            </a:r>
            <a:r>
              <a:rPr lang="en-US" sz="1600" dirty="0" smtClean="0"/>
              <a:t>. NASA </a:t>
            </a:r>
            <a:r>
              <a:rPr lang="en-US" sz="1600" dirty="0"/>
              <a:t>Grant Number NNX15AG43G (2015-2018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0337"/>
            <a:ext cx="9144000" cy="46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rgbClr val="800000"/>
                </a:solidFill>
              </a:rPr>
              <a:t>Future Work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63020" y="1485911"/>
            <a:ext cx="3928670" cy="12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/>
            <a:r>
              <a:rPr lang="en-US" b="1" dirty="0" smtClean="0">
                <a:ea typeface="ＭＳ Ｐゴシック" charset="-128"/>
                <a:cs typeface="ＭＳ Ｐゴシック" charset="-128"/>
              </a:rPr>
              <a:t>Regions of intense </a:t>
            </a: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TC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activity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are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collocated with regions of intense mesoscale oceanic eddy activity </a:t>
            </a:r>
            <a:r>
              <a:rPr lang="en-US" b="1" dirty="0" smtClean="0"/>
              <a:t>(</a:t>
            </a:r>
            <a:r>
              <a:rPr lang="en-US" b="1" dirty="0"/>
              <a:t>Jaimes et al. 2011</a:t>
            </a:r>
            <a:r>
              <a:rPr lang="en-US" b="1" dirty="0" smtClean="0"/>
              <a:t>).</a:t>
            </a:r>
            <a:endParaRPr lang="en-US" b="1" dirty="0"/>
          </a:p>
          <a:p>
            <a:pPr marL="227013"/>
            <a:endParaRPr lang="en-US" b="1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2970" y="4238410"/>
            <a:ext cx="3574302" cy="161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7013"/>
            <a:r>
              <a:rPr lang="en-US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thermal response of mesoscale oceanic eddies to wind forcing events is a function of eddy strength (Ro) </a:t>
            </a:r>
            <a:r>
              <a:rPr lang="en-US" b="1" dirty="0">
                <a:solidFill>
                  <a:srgbClr val="FF0000"/>
                </a:solidFill>
              </a:rPr>
              <a:t>(Jaimes et al. </a:t>
            </a:r>
            <a:r>
              <a:rPr lang="en-US" b="1" dirty="0" smtClean="0">
                <a:solidFill>
                  <a:srgbClr val="FF0000"/>
                </a:solidFill>
              </a:rPr>
              <a:t>2011; Jaimes and Shay 2015)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46944"/>
              </p:ext>
            </p:extLst>
          </p:nvPr>
        </p:nvGraphicFramePr>
        <p:xfrm>
          <a:off x="491611" y="6055116"/>
          <a:ext cx="3026174" cy="41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Equation" r:id="rId5" imgW="1765300" imgH="241300" progId="Equation.3">
                  <p:embed/>
                </p:oleObj>
              </mc:Choice>
              <mc:Fallback>
                <p:oleObj name="Equation" r:id="rId5" imgW="176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611" y="6055116"/>
                        <a:ext cx="3026174" cy="413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030895" y="4151448"/>
            <a:ext cx="4817829" cy="2491169"/>
            <a:chOff x="3986333" y="4210864"/>
            <a:chExt cx="4817829" cy="2491169"/>
          </a:xfrm>
        </p:grpSpPr>
        <p:pic>
          <p:nvPicPr>
            <p:cNvPr id="5" name="Picture 4" descr="fig03-nasa-v2b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240" y="4210864"/>
              <a:ext cx="4461922" cy="249116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6200000">
              <a:off x="3730123" y="5839784"/>
              <a:ext cx="8273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Cyclones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3587345" y="4640470"/>
              <a:ext cx="11057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Anticyclones</a:t>
              </a:r>
              <a:endParaRPr lang="en-US" sz="1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593500" y="4113624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Ro=0.04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5956433" y="4092941"/>
            <a:ext cx="792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Ro=0.08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7315501" y="4105664"/>
            <a:ext cx="792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Ro=0.12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593500" y="5307285"/>
            <a:ext cx="787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Ro=0.04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5962129" y="5299858"/>
            <a:ext cx="792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Ro=0.08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7315501" y="5307285"/>
            <a:ext cx="792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Ro=0.12</a:t>
            </a:r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223724" y="3832101"/>
            <a:ext cx="329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/>
            <a:r>
              <a:rPr lang="en-US" b="1" dirty="0" smtClean="0">
                <a:ea typeface="ＭＳ Ｐゴシック" charset="-128"/>
                <a:cs typeface="ＭＳ Ｐゴシック" charset="-128"/>
              </a:rPr>
              <a:t>Working scientific hypothesis: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68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770"/>
            <a:ext cx="9144000" cy="941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800000"/>
                </a:solidFill>
              </a:rPr>
              <a:t>TC-driven Ekman pumping in an homogeneous ocean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(stationary storm)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9872" y="6499040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4</a:t>
            </a:fld>
            <a:endParaRPr lang="en-U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93708" y="6416170"/>
            <a:ext cx="212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Lu and Huang (2010)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97" y="1171125"/>
            <a:ext cx="5201920" cy="51409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96877" y="2615295"/>
            <a:ext cx="47926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95557" y="2607298"/>
            <a:ext cx="9940" cy="129255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800640" y="2304989"/>
            <a:ext cx="354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1847" y="3609702"/>
            <a:ext cx="470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-z</a:t>
            </a:r>
            <a:endParaRPr lang="en-US" sz="1600" b="1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6927" y="1525557"/>
            <a:ext cx="331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Times New Roman"/>
                <a:cs typeface="Times New Roman"/>
              </a:rPr>
              <a:t>z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05497" y="1701271"/>
            <a:ext cx="0" cy="90940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2762695" y="2658902"/>
            <a:ext cx="3356823" cy="155970"/>
          </a:xfrm>
          <a:custGeom>
            <a:avLst/>
            <a:gdLst>
              <a:gd name="connsiteX0" fmla="*/ 0 w 3356823"/>
              <a:gd name="connsiteY0" fmla="*/ 0 h 155970"/>
              <a:gd name="connsiteX1" fmla="*/ 334197 w 3356823"/>
              <a:gd name="connsiteY1" fmla="*/ 7427 h 155970"/>
              <a:gd name="connsiteX2" fmla="*/ 438169 w 3356823"/>
              <a:gd name="connsiteY2" fmla="*/ 7427 h 155970"/>
              <a:gd name="connsiteX3" fmla="*/ 549568 w 3356823"/>
              <a:gd name="connsiteY3" fmla="*/ 14855 h 155970"/>
              <a:gd name="connsiteX4" fmla="*/ 660967 w 3356823"/>
              <a:gd name="connsiteY4" fmla="*/ 22282 h 155970"/>
              <a:gd name="connsiteX5" fmla="*/ 831779 w 3356823"/>
              <a:gd name="connsiteY5" fmla="*/ 59417 h 155970"/>
              <a:gd name="connsiteX6" fmla="*/ 972884 w 3356823"/>
              <a:gd name="connsiteY6" fmla="*/ 74271 h 155970"/>
              <a:gd name="connsiteX7" fmla="*/ 1076857 w 3356823"/>
              <a:gd name="connsiteY7" fmla="*/ 96553 h 155970"/>
              <a:gd name="connsiteX8" fmla="*/ 1225389 w 3356823"/>
              <a:gd name="connsiteY8" fmla="*/ 126261 h 155970"/>
              <a:gd name="connsiteX9" fmla="*/ 1373921 w 3356823"/>
              <a:gd name="connsiteY9" fmla="*/ 148542 h 155970"/>
              <a:gd name="connsiteX10" fmla="*/ 1477893 w 3356823"/>
              <a:gd name="connsiteY10" fmla="*/ 148542 h 155970"/>
              <a:gd name="connsiteX11" fmla="*/ 1589292 w 3356823"/>
              <a:gd name="connsiteY11" fmla="*/ 148542 h 155970"/>
              <a:gd name="connsiteX12" fmla="*/ 1685838 w 3356823"/>
              <a:gd name="connsiteY12" fmla="*/ 155970 h 155970"/>
              <a:gd name="connsiteX13" fmla="*/ 1834370 w 3356823"/>
              <a:gd name="connsiteY13" fmla="*/ 148542 h 155970"/>
              <a:gd name="connsiteX14" fmla="*/ 1930916 w 3356823"/>
              <a:gd name="connsiteY14" fmla="*/ 133688 h 155970"/>
              <a:gd name="connsiteX15" fmla="*/ 2057168 w 3356823"/>
              <a:gd name="connsiteY15" fmla="*/ 103980 h 155970"/>
              <a:gd name="connsiteX16" fmla="*/ 2175993 w 3356823"/>
              <a:gd name="connsiteY16" fmla="*/ 89126 h 155970"/>
              <a:gd name="connsiteX17" fmla="*/ 2324525 w 3356823"/>
              <a:gd name="connsiteY17" fmla="*/ 66844 h 155970"/>
              <a:gd name="connsiteX18" fmla="*/ 2480484 w 3356823"/>
              <a:gd name="connsiteY18" fmla="*/ 37136 h 155970"/>
              <a:gd name="connsiteX19" fmla="*/ 2629016 w 3356823"/>
              <a:gd name="connsiteY19" fmla="*/ 22282 h 155970"/>
              <a:gd name="connsiteX20" fmla="*/ 2755268 w 3356823"/>
              <a:gd name="connsiteY20" fmla="*/ 14855 h 155970"/>
              <a:gd name="connsiteX21" fmla="*/ 2888947 w 3356823"/>
              <a:gd name="connsiteY21" fmla="*/ 14855 h 155970"/>
              <a:gd name="connsiteX22" fmla="*/ 3356823 w 3356823"/>
              <a:gd name="connsiteY22" fmla="*/ 0 h 1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56823" h="155970">
                <a:moveTo>
                  <a:pt x="0" y="0"/>
                </a:moveTo>
                <a:lnTo>
                  <a:pt x="334197" y="7427"/>
                </a:lnTo>
                <a:lnTo>
                  <a:pt x="438169" y="7427"/>
                </a:lnTo>
                <a:lnTo>
                  <a:pt x="549568" y="14855"/>
                </a:lnTo>
                <a:lnTo>
                  <a:pt x="660967" y="22282"/>
                </a:lnTo>
                <a:lnTo>
                  <a:pt x="831779" y="59417"/>
                </a:lnTo>
                <a:lnTo>
                  <a:pt x="972884" y="74271"/>
                </a:lnTo>
                <a:lnTo>
                  <a:pt x="1076857" y="96553"/>
                </a:lnTo>
                <a:lnTo>
                  <a:pt x="1225389" y="126261"/>
                </a:lnTo>
                <a:lnTo>
                  <a:pt x="1373921" y="148542"/>
                </a:lnTo>
                <a:lnTo>
                  <a:pt x="1477893" y="148542"/>
                </a:lnTo>
                <a:lnTo>
                  <a:pt x="1589292" y="148542"/>
                </a:lnTo>
                <a:lnTo>
                  <a:pt x="1685838" y="155970"/>
                </a:lnTo>
                <a:lnTo>
                  <a:pt x="1834370" y="148542"/>
                </a:lnTo>
                <a:lnTo>
                  <a:pt x="1930916" y="133688"/>
                </a:lnTo>
                <a:lnTo>
                  <a:pt x="2057168" y="103980"/>
                </a:lnTo>
                <a:lnTo>
                  <a:pt x="2175993" y="89126"/>
                </a:lnTo>
                <a:lnTo>
                  <a:pt x="2324525" y="66844"/>
                </a:lnTo>
                <a:lnTo>
                  <a:pt x="2480484" y="37136"/>
                </a:lnTo>
                <a:lnTo>
                  <a:pt x="2629016" y="22282"/>
                </a:lnTo>
                <a:lnTo>
                  <a:pt x="2755268" y="14855"/>
                </a:lnTo>
                <a:lnTo>
                  <a:pt x="2888947" y="14855"/>
                </a:lnTo>
                <a:lnTo>
                  <a:pt x="3356823" y="0"/>
                </a:lnTo>
              </a:path>
            </a:pathLst>
          </a:cu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16487" y="4529752"/>
            <a:ext cx="79139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Ocean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4784" y="1490430"/>
            <a:ext cx="13707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Atmosphere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9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3490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800000"/>
                </a:solidFill>
              </a:rPr>
              <a:t>Upwelling response to a stationary hurricane in a quiescent ocean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(Two-layer numerical ocean model)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2287" y="6456553"/>
            <a:ext cx="2173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(O’Brien and Reid 1967)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09872" y="6499040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5</a:t>
            </a:fld>
            <a:endParaRPr lang="en-US" sz="1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66804" y="1063105"/>
            <a:ext cx="5236568" cy="5298115"/>
            <a:chOff x="1766804" y="763260"/>
            <a:chExt cx="5236568" cy="5298115"/>
          </a:xfrm>
        </p:grpSpPr>
        <p:grpSp>
          <p:nvGrpSpPr>
            <p:cNvPr id="20" name="Group 19"/>
            <p:cNvGrpSpPr/>
            <p:nvPr/>
          </p:nvGrpSpPr>
          <p:grpSpPr>
            <a:xfrm>
              <a:off x="1766804" y="763260"/>
              <a:ext cx="5236568" cy="4791126"/>
              <a:chOff x="1766804" y="763260"/>
              <a:chExt cx="5236568" cy="479112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6804" y="763260"/>
                <a:ext cx="5236568" cy="3989231"/>
              </a:xfrm>
              <a:prstGeom prst="rect">
                <a:avLst/>
              </a:prstGeom>
            </p:spPr>
          </p:pic>
          <p:sp>
            <p:nvSpPr>
              <p:cNvPr id="10" name="Left Brace 9"/>
              <p:cNvSpPr/>
              <p:nvPr/>
            </p:nvSpPr>
            <p:spPr>
              <a:xfrm>
                <a:off x="2925079" y="3949765"/>
                <a:ext cx="342815" cy="1604621"/>
              </a:xfrm>
              <a:prstGeom prst="leftBrace">
                <a:avLst>
                  <a:gd name="adj1" fmla="val 39760"/>
                  <a:gd name="adj2" fmla="val 50000"/>
                </a:avLst>
              </a:prstGeom>
              <a:ln>
                <a:solidFill>
                  <a:srgbClr val="0000FF"/>
                </a:solidFill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09575" y="4843083"/>
                <a:ext cx="15616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</a:rPr>
                  <a:t>Upwelling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3376" y="4859631"/>
                <a:ext cx="15616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</a:rPr>
                  <a:t>Downwelling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212536" y="2282978"/>
                <a:ext cx="238901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i="1" dirty="0"/>
                  <a:t>h</a:t>
                </a:r>
                <a:r>
                  <a:rPr lang="en-US" sz="1600" dirty="0" smtClean="0"/>
                  <a:t>: depth of upper layer</a:t>
                </a:r>
                <a:endParaRPr lang="en-US" sz="1600" dirty="0"/>
              </a:p>
            </p:txBody>
          </p:sp>
        </p:grpSp>
        <p:sp>
          <p:nvSpPr>
            <p:cNvPr id="11" name="Left Brace 10"/>
            <p:cNvSpPr/>
            <p:nvPr/>
          </p:nvSpPr>
          <p:spPr>
            <a:xfrm>
              <a:off x="5064230" y="3454781"/>
              <a:ext cx="342815" cy="2606594"/>
            </a:xfrm>
            <a:prstGeom prst="leftBrace">
              <a:avLst>
                <a:gd name="adj1" fmla="val 39760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95678" y="5752024"/>
            <a:ext cx="663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structure of upwelling and downwelling regimes is essentially determined by the structure of the curl of the wind stress.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0430" y="1417796"/>
            <a:ext cx="390132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Radial distance from the storm’s center (km)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194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0966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6</a:t>
            </a:fld>
            <a:endParaRPr lang="en-US" sz="1600" b="1" dirty="0"/>
          </a:p>
        </p:txBody>
      </p:sp>
      <p:sp>
        <p:nvSpPr>
          <p:cNvPr id="44" name="Rectangle 43"/>
          <p:cNvSpPr/>
          <p:nvPr/>
        </p:nvSpPr>
        <p:spPr>
          <a:xfrm>
            <a:off x="3864345" y="6474730"/>
            <a:ext cx="135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Geisler</a:t>
            </a:r>
            <a:r>
              <a:rPr lang="en-US" sz="1600" dirty="0" smtClean="0"/>
              <a:t> 1970)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9744" y="1728877"/>
            <a:ext cx="8414342" cy="4697082"/>
            <a:chOff x="489744" y="1610839"/>
            <a:chExt cx="8414342" cy="46970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1388" y="3138397"/>
              <a:ext cx="4012698" cy="3169524"/>
            </a:xfrm>
            <a:prstGeom prst="rect">
              <a:avLst/>
            </a:prstGeom>
          </p:spPr>
        </p:pic>
        <p:cxnSp>
          <p:nvCxnSpPr>
            <p:cNvPr id="16" name="Straight Arrow Connector 35"/>
            <p:cNvCxnSpPr>
              <a:cxnSpLocks noChangeShapeType="1"/>
            </p:cNvCxnSpPr>
            <p:nvPr/>
          </p:nvCxnSpPr>
          <p:spPr bwMode="auto">
            <a:xfrm flipH="1">
              <a:off x="5362136" y="4588252"/>
              <a:ext cx="395594" cy="2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dash"/>
              <a:miter lim="800000"/>
              <a:headEnd type="none" w="med" len="med"/>
              <a:tailEnd type="arrow" w="med" len="med"/>
            </a:ln>
          </p:spPr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744" y="3169161"/>
              <a:ext cx="3931429" cy="3067936"/>
            </a:xfrm>
            <a:prstGeom prst="rect">
              <a:avLst/>
            </a:prstGeom>
          </p:spPr>
        </p:pic>
        <p:cxnSp>
          <p:nvCxnSpPr>
            <p:cNvPr id="19" name="Straight Arrow Connector 35"/>
            <p:cNvCxnSpPr>
              <a:cxnSpLocks noChangeShapeType="1"/>
            </p:cNvCxnSpPr>
            <p:nvPr/>
          </p:nvCxnSpPr>
          <p:spPr bwMode="auto">
            <a:xfrm flipH="1" flipV="1">
              <a:off x="975643" y="4556474"/>
              <a:ext cx="1930492" cy="159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dash"/>
              <a:miter lim="800000"/>
              <a:headEnd type="none" w="med" len="med"/>
              <a:tailEnd type="arrow" w="med" len="med"/>
            </a:ln>
          </p:spPr>
        </p:cxnSp>
        <p:sp>
          <p:nvSpPr>
            <p:cNvPr id="30" name="Rectangle 29"/>
            <p:cNvSpPr/>
            <p:nvPr/>
          </p:nvSpPr>
          <p:spPr>
            <a:xfrm>
              <a:off x="944479" y="2349765"/>
              <a:ext cx="19928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Ekman pumping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(Upwelling)</a:t>
              </a:r>
            </a:p>
          </p:txBody>
        </p:sp>
        <p:sp>
          <p:nvSpPr>
            <p:cNvPr id="47" name="Left Brace 46"/>
            <p:cNvSpPr/>
            <p:nvPr/>
          </p:nvSpPr>
          <p:spPr>
            <a:xfrm rot="10800000">
              <a:off x="5457299" y="2882661"/>
              <a:ext cx="191358" cy="374384"/>
            </a:xfrm>
            <a:prstGeom prst="leftBrace">
              <a:avLst>
                <a:gd name="adj1" fmla="val 39760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eft Brace 48"/>
            <p:cNvSpPr/>
            <p:nvPr/>
          </p:nvSpPr>
          <p:spPr>
            <a:xfrm rot="10800000">
              <a:off x="7136777" y="1610839"/>
              <a:ext cx="191358" cy="2926020"/>
            </a:xfrm>
            <a:prstGeom prst="leftBrace">
              <a:avLst>
                <a:gd name="adj1" fmla="val 39760"/>
                <a:gd name="adj2" fmla="val 50000"/>
              </a:avLst>
            </a:prstGeom>
            <a:ln>
              <a:solidFill>
                <a:srgbClr val="0000FF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 Brace 49"/>
            <p:cNvSpPr/>
            <p:nvPr/>
          </p:nvSpPr>
          <p:spPr>
            <a:xfrm rot="10800000">
              <a:off x="1843089" y="2164329"/>
              <a:ext cx="191358" cy="1847113"/>
            </a:xfrm>
            <a:prstGeom prst="leftBrace">
              <a:avLst>
                <a:gd name="adj1" fmla="val 39760"/>
                <a:gd name="adj2" fmla="val 50000"/>
              </a:avLst>
            </a:prstGeom>
            <a:ln>
              <a:solidFill>
                <a:srgbClr val="FF0000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eft Brace 50"/>
            <p:cNvSpPr/>
            <p:nvPr/>
          </p:nvSpPr>
          <p:spPr>
            <a:xfrm rot="10800000">
              <a:off x="3475779" y="2399620"/>
              <a:ext cx="191358" cy="1374669"/>
            </a:xfrm>
            <a:prstGeom prst="leftBrace">
              <a:avLst>
                <a:gd name="adj1" fmla="val 39760"/>
                <a:gd name="adj2" fmla="val 50000"/>
              </a:avLst>
            </a:prstGeom>
            <a:ln>
              <a:solidFill>
                <a:srgbClr val="0000FF"/>
              </a:solidFill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36018" y="2368456"/>
              <a:ext cx="14838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ea typeface="ＭＳ Ｐゴシック" charset="-128"/>
                  <a:cs typeface="ＭＳ Ｐゴシック" charset="-128"/>
                </a:rPr>
                <a:t>Near-inertial pumping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97672" y="2363275"/>
              <a:ext cx="1121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Ekman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pumping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96123" y="2357244"/>
              <a:ext cx="14838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ea typeface="ＭＳ Ｐゴシック" charset="-128"/>
                  <a:cs typeface="ＭＳ Ｐゴシック" charset="-128"/>
                </a:rPr>
                <a:t>Near-inertial pumping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958223" y="2027424"/>
            <a:ext cx="220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Fr =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U</a:t>
            </a:r>
            <a:r>
              <a:rPr lang="en-US" i="1" baseline="-25000" dirty="0" smtClean="0">
                <a:ea typeface="ＭＳ Ｐゴシック" charset="-128"/>
                <a:cs typeface="ＭＳ Ｐゴシック" charset="-128"/>
              </a:rPr>
              <a:t>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c</a:t>
            </a:r>
            <a:r>
              <a:rPr lang="en-US" i="1" baseline="-250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&gt; 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566374" y="1696031"/>
            <a:ext cx="294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Fast-moving storm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417377" y="1975713"/>
            <a:ext cx="220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Fr =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U</a:t>
            </a:r>
            <a:r>
              <a:rPr lang="en-US" i="1" baseline="-25000" dirty="0" smtClean="0">
                <a:ea typeface="ＭＳ Ｐゴシック" charset="-128"/>
                <a:cs typeface="ＭＳ Ｐゴシック" charset="-128"/>
              </a:rPr>
              <a:t>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c</a:t>
            </a:r>
            <a:r>
              <a:rPr lang="en-US" i="1" baseline="-25000" dirty="0" smtClean="0">
                <a:ea typeface="ＭＳ Ｐゴシック" charset="-128"/>
                <a:cs typeface="ＭＳ Ｐゴシック" charset="-128"/>
              </a:rPr>
              <a:t>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&lt;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60648" y="1644320"/>
            <a:ext cx="294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Slow-moving storm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62326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Upwelling response to a moving hurricane in a quiescent ocean</a:t>
            </a:r>
          </a:p>
          <a:p>
            <a:r>
              <a:rPr lang="en-US" sz="2200" b="1" dirty="0" smtClean="0">
                <a:solidFill>
                  <a:srgbClr val="800000"/>
                </a:solidFill>
              </a:rPr>
              <a:t>(Two-layer analytical ocean model)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41034" y="993060"/>
            <a:ext cx="4725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U</a:t>
            </a:r>
            <a:r>
              <a:rPr lang="en-US" sz="1400" i="1" baseline="-25000" dirty="0" smtClean="0">
                <a:ea typeface="ＭＳ Ｐゴシック" charset="-128"/>
                <a:cs typeface="ＭＳ Ｐゴシック" charset="-128"/>
              </a:rPr>
              <a:t>h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: translation speed of the storm</a:t>
            </a:r>
          </a:p>
          <a:p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c</a:t>
            </a:r>
            <a:r>
              <a:rPr lang="en-US" sz="1400" i="1" baseline="-25000" dirty="0" smtClean="0">
                <a:ea typeface="ＭＳ Ｐゴシック" charset="-128"/>
                <a:cs typeface="ＭＳ Ｐゴシック" charset="-128"/>
              </a:rPr>
              <a:t>1  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: phase speed of the ocean’s first baroclinic mode </a:t>
            </a:r>
          </a:p>
        </p:txBody>
      </p:sp>
    </p:spTree>
    <p:extLst>
      <p:ext uri="{BB962C8B-B14F-4D97-AF65-F5344CB8AC3E}">
        <p14:creationId xmlns:p14="http://schemas.microsoft.com/office/powerpoint/2010/main" val="372972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1883" y="6444710"/>
            <a:ext cx="1184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Price (1981)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7</a:t>
            </a:fld>
            <a:endParaRPr lang="en-US" sz="16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30378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Upwelling response to a moving hurricane in a quiescent ocean</a:t>
            </a:r>
          </a:p>
          <a:p>
            <a:r>
              <a:rPr lang="en-US" sz="2200" b="1" dirty="0" smtClean="0">
                <a:solidFill>
                  <a:srgbClr val="800000"/>
                </a:solidFill>
              </a:rPr>
              <a:t>(Multi-layer numerical ocean model)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68157" y="1688172"/>
            <a:ext cx="5313921" cy="4331777"/>
            <a:chOff x="1968384" y="1137482"/>
            <a:chExt cx="5313921" cy="43317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384" y="1137482"/>
              <a:ext cx="5313921" cy="433177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979947" y="1956331"/>
              <a:ext cx="1351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(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Geisler</a:t>
              </a:r>
              <a:r>
                <a:rPr lang="en-US" sz="1600" dirty="0" smtClean="0">
                  <a:solidFill>
                    <a:srgbClr val="000000"/>
                  </a:solidFill>
                </a:rPr>
                <a:t> 1970)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96475" y="1961917"/>
              <a:ext cx="11849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(Price 1981)</a:t>
              </a:r>
              <a:endParaRPr lang="en-US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7377" y="2240905"/>
            <a:ext cx="342706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Again, the structure of the Ekman pumping consists of an intense upwelling flow underneath the storm’s center, and a weaker and broad downwelling flow outside the central region of the storm.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6338880" y="3285320"/>
            <a:ext cx="224013" cy="2337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52659" y="4298146"/>
            <a:ext cx="370863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740029" y="3437211"/>
            <a:ext cx="1146468" cy="30777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Forced Stage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96368" y="4906286"/>
            <a:ext cx="1429761" cy="30777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Relaxation Stage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458314" y="1270035"/>
            <a:ext cx="0" cy="5147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16603" y="3347018"/>
            <a:ext cx="10438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Upwelling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04614" y="2813080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Downwelling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131498" y="3130721"/>
            <a:ext cx="284593" cy="2312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53754" y="3054032"/>
            <a:ext cx="32080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809428" y="3632599"/>
            <a:ext cx="445746" cy="224778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91883" y="1242171"/>
            <a:ext cx="2394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Direction of storm motion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600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0966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8</a:t>
            </a:fld>
            <a:endParaRPr lang="en-US" sz="1600" b="1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0" y="62326"/>
            <a:ext cx="9144000" cy="662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800000"/>
                </a:solidFill>
              </a:rPr>
              <a:t>Observed ocean response to Edouard (weak pre-storm ocean currents)</a:t>
            </a:r>
            <a:endParaRPr lang="en-US" sz="2200" b="1" dirty="0">
              <a:solidFill>
                <a:srgbClr val="8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754268"/>
            <a:ext cx="8788155" cy="3602337"/>
            <a:chOff x="155967" y="1608816"/>
            <a:chExt cx="8788155" cy="3602337"/>
          </a:xfrm>
        </p:grpSpPr>
        <p:pic>
          <p:nvPicPr>
            <p:cNvPr id="6" name="Picture 5" descr="edouard_OMLvel_axcp_pre_pos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67" y="1608816"/>
              <a:ext cx="8788155" cy="3602337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2210527" y="2065285"/>
              <a:ext cx="10519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</a:pPr>
              <a:r>
                <a:rPr lang="en-US" sz="1400" dirty="0" smtClean="0">
                  <a:ea typeface="ＭＳ Ｐゴシック" charset="-128"/>
                  <a:cs typeface="ＭＳ Ｐゴシック" charset="-128"/>
                </a:rPr>
                <a:t>Pre-storm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30610" y="2059853"/>
              <a:ext cx="12430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</a:pPr>
              <a:r>
                <a:rPr lang="en-US" sz="1400" dirty="0" smtClean="0">
                  <a:ea typeface="ＭＳ Ｐゴシック" charset="-128"/>
                  <a:cs typeface="ＭＳ Ｐゴシック" charset="-128"/>
                </a:rPr>
                <a:t>Post-storm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24854" y="3965161"/>
              <a:ext cx="10811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0000FF"/>
                  </a:solidFill>
                  <a:ea typeface="ＭＳ Ｐゴシック" charset="-128"/>
                  <a:cs typeface="ＭＳ Ｐゴシック" charset="-128"/>
                </a:rPr>
                <a:t>Divergence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18215" y="2555069"/>
              <a:ext cx="10811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ts val="600"/>
                </a:spcAft>
              </a:pPr>
              <a:r>
                <a:rPr lang="en-US" sz="1200" b="1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Convergence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686257" y="2832068"/>
              <a:ext cx="284593" cy="2312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6870805" y="3379331"/>
              <a:ext cx="0" cy="585831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7310139" y="3899228"/>
              <a:ext cx="480363" cy="15443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262" y="4571478"/>
            <a:ext cx="2690111" cy="21248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24458" y="6147936"/>
            <a:ext cx="1205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Geisler</a:t>
            </a:r>
            <a:r>
              <a:rPr lang="en-US" sz="1400" dirty="0" smtClean="0"/>
              <a:t> 1970)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610268" y="4681682"/>
            <a:ext cx="2006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1400" dirty="0" smtClean="0">
                <a:ea typeface="ＭＳ Ｐゴシック" charset="-128"/>
                <a:cs typeface="ＭＳ Ｐゴシック" charset="-128"/>
              </a:rPr>
              <a:t>From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AXCP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42300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93624" y="172133"/>
            <a:ext cx="8229600" cy="910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800000"/>
                </a:solidFill>
              </a:rPr>
              <a:t>Outline</a:t>
            </a:r>
          </a:p>
          <a:p>
            <a:pPr algn="l"/>
            <a:endParaRPr lang="en-US" sz="1200" b="1" dirty="0" smtClean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664" y="1004649"/>
            <a:ext cx="8241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/>
              <a:t>Background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Upwelling Response to Tropical Cyclones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 Quiescent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Ocean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/>
              <a:t>Upwelling </a:t>
            </a:r>
            <a:r>
              <a:rPr lang="en-US" sz="2000" dirty="0"/>
              <a:t>R</a:t>
            </a:r>
            <a:r>
              <a:rPr lang="en-US" sz="2000" dirty="0" smtClean="0"/>
              <a:t>esponse to </a:t>
            </a:r>
            <a:r>
              <a:rPr lang="en-US" sz="2000" dirty="0"/>
              <a:t>Tropical Cyclones </a:t>
            </a:r>
            <a:r>
              <a:rPr lang="en-US" sz="2000" dirty="0" smtClean="0"/>
              <a:t>in Oceanic </a:t>
            </a:r>
            <a:r>
              <a:rPr lang="en-US" sz="2000" dirty="0"/>
              <a:t>G</a:t>
            </a:r>
            <a:r>
              <a:rPr lang="en-US" sz="2000" dirty="0" smtClean="0"/>
              <a:t>eostrophic </a:t>
            </a:r>
            <a:r>
              <a:rPr lang="en-US" sz="2000" dirty="0"/>
              <a:t>F</a:t>
            </a:r>
            <a:r>
              <a:rPr lang="en-US" sz="2000" dirty="0" smtClean="0"/>
              <a:t>low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Observations: Ivan,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 smtClean="0"/>
              <a:t>Steady-state theory: Katrina, Rita</a:t>
            </a:r>
          </a:p>
          <a:p>
            <a:pPr marL="1257300" lvl="2" indent="-342900">
              <a:spcAft>
                <a:spcPts val="1200"/>
              </a:spcAft>
              <a:buFont typeface="Wingdings" charset="2"/>
              <a:buChar char="ü"/>
            </a:pPr>
            <a:r>
              <a:rPr lang="en-US" sz="2000" dirty="0"/>
              <a:t>Numerical experiments: </a:t>
            </a:r>
            <a:r>
              <a:rPr lang="en-US" sz="2000" dirty="0" smtClean="0"/>
              <a:t>Katrina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Upwelling Response </a:t>
            </a:r>
            <a:r>
              <a:rPr lang="en-US" sz="2000" dirty="0">
                <a:solidFill>
                  <a:srgbClr val="BFBFBF"/>
                </a:solidFill>
              </a:rPr>
              <a:t>to </a:t>
            </a:r>
            <a:r>
              <a:rPr lang="en-US" sz="2000" dirty="0" smtClean="0">
                <a:solidFill>
                  <a:srgbClr val="BFBFBF"/>
                </a:solidFill>
              </a:rPr>
              <a:t>Isaac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Observations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Theory: Tropical Cyclone </a:t>
            </a:r>
            <a:r>
              <a:rPr lang="en-US" sz="2000" dirty="0">
                <a:solidFill>
                  <a:srgbClr val="BFBFBF"/>
                </a:solidFill>
              </a:rPr>
              <a:t>P</a:t>
            </a:r>
            <a:r>
              <a:rPr lang="en-US" sz="2000" dirty="0" smtClean="0">
                <a:solidFill>
                  <a:srgbClr val="BFBFBF"/>
                </a:solidFill>
              </a:rPr>
              <a:t>umping in Oceanic </a:t>
            </a:r>
            <a:r>
              <a:rPr lang="en-US" sz="2000" dirty="0">
                <a:solidFill>
                  <a:srgbClr val="BFBFBF"/>
                </a:solidFill>
              </a:rPr>
              <a:t>G</a:t>
            </a:r>
            <a:r>
              <a:rPr lang="en-US" sz="2000" dirty="0" smtClean="0">
                <a:solidFill>
                  <a:srgbClr val="BFBFBF"/>
                </a:solidFill>
              </a:rPr>
              <a:t>eostrophic Flow</a:t>
            </a:r>
            <a:endParaRPr lang="en-US" sz="2000" dirty="0">
              <a:solidFill>
                <a:srgbClr val="BFBFBF"/>
              </a:solidFill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²"/>
            </a:pPr>
            <a:r>
              <a:rPr lang="en-US" sz="2000" dirty="0" smtClean="0">
                <a:solidFill>
                  <a:srgbClr val="BFBFBF"/>
                </a:solidFill>
              </a:rPr>
              <a:t>Implications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Ø"/>
            </a:pPr>
            <a:r>
              <a:rPr lang="en-US" sz="2000" dirty="0" smtClean="0">
                <a:solidFill>
                  <a:srgbClr val="BFBFBF"/>
                </a:solidFill>
              </a:rPr>
              <a:t>Concluding Remarks and Future Work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981330" y="6484771"/>
            <a:ext cx="2133600" cy="365125"/>
          </a:xfrm>
        </p:spPr>
        <p:txBody>
          <a:bodyPr/>
          <a:lstStyle/>
          <a:p>
            <a:fld id="{BB3C76F0-2553-AF48-B0B6-AC82AD4A29BF}" type="slidenum">
              <a:rPr lang="en-US" sz="1600" b="1" smtClean="0"/>
              <a:t>9</a:t>
            </a:fld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67794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2499</Words>
  <Application>Microsoft Macintosh PowerPoint</Application>
  <PresentationFormat>On-screen Show (4:3)</PresentationFormat>
  <Paragraphs>425</Paragraphs>
  <Slides>35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Jaimes</dc:creator>
  <cp:lastModifiedBy>Benjamin Jaimes</cp:lastModifiedBy>
  <cp:revision>384</cp:revision>
  <dcterms:created xsi:type="dcterms:W3CDTF">2015-01-26T19:34:35Z</dcterms:created>
  <dcterms:modified xsi:type="dcterms:W3CDTF">2015-07-16T18:15:51Z</dcterms:modified>
</cp:coreProperties>
</file>