
<file path=[Content_Types].xml><?xml version="1.0" encoding="utf-8"?>
<Types xmlns="http://schemas.openxmlformats.org/package/2006/content-types">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charts/colors1.xml" ContentType="application/vnd.ms-office.chartcolorstyl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 id="2147483702" r:id="rId2"/>
  </p:sldMasterIdLst>
  <p:notesMasterIdLst>
    <p:notesMasterId r:id="rId29"/>
  </p:notesMasterIdLst>
  <p:sldIdLst>
    <p:sldId id="256" r:id="rId3"/>
    <p:sldId id="300" r:id="rId4"/>
    <p:sldId id="302" r:id="rId5"/>
    <p:sldId id="299" r:id="rId6"/>
    <p:sldId id="304" r:id="rId7"/>
    <p:sldId id="305" r:id="rId8"/>
    <p:sldId id="301" r:id="rId9"/>
    <p:sldId id="282" r:id="rId10"/>
    <p:sldId id="303" r:id="rId11"/>
    <p:sldId id="307" r:id="rId12"/>
    <p:sldId id="313" r:id="rId13"/>
    <p:sldId id="312" r:id="rId14"/>
    <p:sldId id="314" r:id="rId15"/>
    <p:sldId id="284" r:id="rId16"/>
    <p:sldId id="288" r:id="rId17"/>
    <p:sldId id="285" r:id="rId18"/>
    <p:sldId id="289" r:id="rId19"/>
    <p:sldId id="290" r:id="rId20"/>
    <p:sldId id="275" r:id="rId21"/>
    <p:sldId id="295" r:id="rId22"/>
    <p:sldId id="296" r:id="rId23"/>
    <p:sldId id="298" r:id="rId24"/>
    <p:sldId id="297" r:id="rId25"/>
    <p:sldId id="309" r:id="rId26"/>
    <p:sldId id="293" r:id="rId27"/>
    <p:sldId id="30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9EF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Objects="1">
      <p:cViewPr varScale="1">
        <p:scale>
          <a:sx n="68" d="100"/>
          <a:sy n="68" d="100"/>
        </p:scale>
        <p:origin x="-786" y="-9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oleObject" Target="file:///C:\Users\Lenovo\Desktop\Book1.xlsx" TargetMode="External"/><Relationship Id="rId1" Type="http://schemas.openxmlformats.org/officeDocument/2006/relationships/themeOverride" Target="../theme/themeOverride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Office_Excel_Worksheet1.xlsx"/><Relationship Id="rId1" Type="http://schemas.openxmlformats.org/officeDocument/2006/relationships/themeOverride" Target="../theme/themeOverride2.xml"/><Relationship Id="rId4"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rgbClr val="FF0000"/>
                </a:solidFill>
                <a:latin typeface="+mn-lt"/>
                <a:ea typeface="+mn-ea"/>
                <a:cs typeface="+mn-cs"/>
              </a:defRPr>
            </a:pPr>
            <a:r>
              <a:rPr lang="en-IN" b="1" dirty="0" err="1" smtClean="0">
                <a:solidFill>
                  <a:srgbClr val="FF0000"/>
                </a:solidFill>
              </a:rPr>
              <a:t>Phailin</a:t>
            </a:r>
            <a:r>
              <a:rPr lang="en-IN" b="1" dirty="0" smtClean="0">
                <a:solidFill>
                  <a:srgbClr val="FF0000"/>
                </a:solidFill>
              </a:rPr>
              <a:t> Intensity Prediction from HWRF 3km</a:t>
            </a:r>
            <a:endParaRPr lang="en-IN" b="1" dirty="0">
              <a:solidFill>
                <a:srgbClr val="FF0000"/>
              </a:solidFill>
            </a:endParaRPr>
          </a:p>
        </c:rich>
      </c:tx>
      <c:layout>
        <c:manualLayout>
          <c:xMode val="edge"/>
          <c:yMode val="edge"/>
          <c:x val="0.21968521239396765"/>
          <c:y val="6.7805437490970526E-3"/>
        </c:manualLayout>
      </c:layout>
      <c:spPr>
        <a:noFill/>
        <a:ln>
          <a:noFill/>
        </a:ln>
        <a:effectLst/>
      </c:spPr>
    </c:title>
    <c:plotArea>
      <c:layout>
        <c:manualLayout>
          <c:layoutTarget val="inner"/>
          <c:xMode val="edge"/>
          <c:yMode val="edge"/>
          <c:x val="0.11636456836336324"/>
          <c:y val="0.1161353611706141"/>
          <c:w val="0.78451837435025362"/>
          <c:h val="0.73673418791680567"/>
        </c:manualLayout>
      </c:layout>
      <c:lineChart>
        <c:grouping val="standard"/>
        <c:ser>
          <c:idx val="0"/>
          <c:order val="0"/>
          <c:tx>
            <c:strRef>
              <c:f>Sheet1!$K$2</c:f>
              <c:strCache>
                <c:ptCount val="1"/>
                <c:pt idx="0">
                  <c:v>HWRF</c:v>
                </c:pt>
              </c:strCache>
            </c:strRef>
          </c:tx>
          <c:spPr>
            <a:ln w="28575" cap="rnd">
              <a:solidFill>
                <a:schemeClr val="accent1"/>
              </a:solidFill>
              <a:prstDash val="dash"/>
              <a:round/>
            </a:ln>
            <a:effectLst/>
          </c:spPr>
          <c:marker>
            <c:symbol val="none"/>
          </c:marker>
          <c:cat>
            <c:numRef>
              <c:f>Sheet1!$J$3:$J$15</c:f>
              <c:numCache>
                <c:formatCode>General</c:formatCode>
                <c:ptCount val="13"/>
                <c:pt idx="0">
                  <c:v>1</c:v>
                </c:pt>
                <c:pt idx="1">
                  <c:v>6</c:v>
                </c:pt>
                <c:pt idx="2">
                  <c:v>12</c:v>
                </c:pt>
                <c:pt idx="3">
                  <c:v>18</c:v>
                </c:pt>
                <c:pt idx="4">
                  <c:v>24</c:v>
                </c:pt>
                <c:pt idx="5">
                  <c:v>30</c:v>
                </c:pt>
                <c:pt idx="6">
                  <c:v>36</c:v>
                </c:pt>
                <c:pt idx="7">
                  <c:v>42</c:v>
                </c:pt>
                <c:pt idx="8">
                  <c:v>48</c:v>
                </c:pt>
                <c:pt idx="9">
                  <c:v>54</c:v>
                </c:pt>
                <c:pt idx="10">
                  <c:v>60</c:v>
                </c:pt>
                <c:pt idx="11">
                  <c:v>66</c:v>
                </c:pt>
                <c:pt idx="12">
                  <c:v>72</c:v>
                </c:pt>
              </c:numCache>
            </c:numRef>
          </c:cat>
          <c:val>
            <c:numRef>
              <c:f>Sheet1!$K$3:$K$15</c:f>
              <c:numCache>
                <c:formatCode>General</c:formatCode>
                <c:ptCount val="13"/>
                <c:pt idx="0">
                  <c:v>982.1</c:v>
                </c:pt>
                <c:pt idx="1">
                  <c:v>982.4</c:v>
                </c:pt>
                <c:pt idx="2">
                  <c:v>975.2</c:v>
                </c:pt>
                <c:pt idx="3">
                  <c:v>968.4</c:v>
                </c:pt>
                <c:pt idx="4">
                  <c:v>957.7</c:v>
                </c:pt>
                <c:pt idx="5">
                  <c:v>951.4</c:v>
                </c:pt>
                <c:pt idx="6">
                  <c:v>947.7</c:v>
                </c:pt>
                <c:pt idx="7">
                  <c:v>944.3</c:v>
                </c:pt>
                <c:pt idx="8">
                  <c:v>941.1</c:v>
                </c:pt>
                <c:pt idx="9">
                  <c:v>940.6</c:v>
                </c:pt>
                <c:pt idx="10">
                  <c:v>942.4</c:v>
                </c:pt>
                <c:pt idx="11">
                  <c:v>942.4</c:v>
                </c:pt>
                <c:pt idx="12">
                  <c:v>956.9</c:v>
                </c:pt>
              </c:numCache>
            </c:numRef>
          </c:val>
        </c:ser>
        <c:ser>
          <c:idx val="1"/>
          <c:order val="1"/>
          <c:tx>
            <c:strRef>
              <c:f>Sheet1!$L$2</c:f>
              <c:strCache>
                <c:ptCount val="1"/>
                <c:pt idx="0">
                  <c:v>OBS</c:v>
                </c:pt>
              </c:strCache>
            </c:strRef>
          </c:tx>
          <c:spPr>
            <a:ln w="28575" cap="rnd">
              <a:solidFill>
                <a:schemeClr val="accent1"/>
              </a:solidFill>
              <a:round/>
            </a:ln>
            <a:effectLst/>
          </c:spPr>
          <c:marker>
            <c:symbol val="circle"/>
            <c:size val="7"/>
            <c:spPr>
              <a:noFill/>
              <a:ln w="19050">
                <a:solidFill>
                  <a:schemeClr val="accent1"/>
                </a:solidFill>
              </a:ln>
              <a:effectLst/>
            </c:spPr>
          </c:marker>
          <c:cat>
            <c:numRef>
              <c:f>Sheet1!$J$3:$J$15</c:f>
              <c:numCache>
                <c:formatCode>General</c:formatCode>
                <c:ptCount val="13"/>
                <c:pt idx="0">
                  <c:v>1</c:v>
                </c:pt>
                <c:pt idx="1">
                  <c:v>6</c:v>
                </c:pt>
                <c:pt idx="2">
                  <c:v>12</c:v>
                </c:pt>
                <c:pt idx="3">
                  <c:v>18</c:v>
                </c:pt>
                <c:pt idx="4">
                  <c:v>24</c:v>
                </c:pt>
                <c:pt idx="5">
                  <c:v>30</c:v>
                </c:pt>
                <c:pt idx="6">
                  <c:v>36</c:v>
                </c:pt>
                <c:pt idx="7">
                  <c:v>42</c:v>
                </c:pt>
                <c:pt idx="8">
                  <c:v>48</c:v>
                </c:pt>
                <c:pt idx="9">
                  <c:v>54</c:v>
                </c:pt>
                <c:pt idx="10">
                  <c:v>60</c:v>
                </c:pt>
                <c:pt idx="11">
                  <c:v>66</c:v>
                </c:pt>
                <c:pt idx="12">
                  <c:v>72</c:v>
                </c:pt>
              </c:numCache>
            </c:numRef>
          </c:cat>
          <c:val>
            <c:numRef>
              <c:f>Sheet1!$L$3:$L$15</c:f>
              <c:numCache>
                <c:formatCode>General</c:formatCode>
                <c:ptCount val="13"/>
                <c:pt idx="0">
                  <c:v>996</c:v>
                </c:pt>
                <c:pt idx="1">
                  <c:v>984</c:v>
                </c:pt>
                <c:pt idx="2">
                  <c:v>976</c:v>
                </c:pt>
                <c:pt idx="3">
                  <c:v>960</c:v>
                </c:pt>
                <c:pt idx="4">
                  <c:v>946</c:v>
                </c:pt>
                <c:pt idx="5">
                  <c:v>940</c:v>
                </c:pt>
                <c:pt idx="6">
                  <c:v>940</c:v>
                </c:pt>
                <c:pt idx="7">
                  <c:v>940</c:v>
                </c:pt>
                <c:pt idx="8">
                  <c:v>940</c:v>
                </c:pt>
                <c:pt idx="9">
                  <c:v>940</c:v>
                </c:pt>
                <c:pt idx="10">
                  <c:v>940</c:v>
                </c:pt>
                <c:pt idx="11">
                  <c:v>956</c:v>
                </c:pt>
                <c:pt idx="12">
                  <c:v>976</c:v>
                </c:pt>
              </c:numCache>
            </c:numRef>
          </c:val>
        </c:ser>
        <c:dLbls/>
        <c:marker val="1"/>
        <c:axId val="113216512"/>
        <c:axId val="113357568"/>
      </c:lineChart>
      <c:lineChart>
        <c:grouping val="standard"/>
        <c:ser>
          <c:idx val="2"/>
          <c:order val="2"/>
          <c:tx>
            <c:strRef>
              <c:f>Sheet1!$M$2</c:f>
              <c:strCache>
                <c:ptCount val="1"/>
                <c:pt idx="0">
                  <c:v>HWRF</c:v>
                </c:pt>
              </c:strCache>
            </c:strRef>
          </c:tx>
          <c:spPr>
            <a:ln w="34925" cap="rnd">
              <a:solidFill>
                <a:schemeClr val="accent2"/>
              </a:solidFill>
              <a:prstDash val="dash"/>
              <a:round/>
            </a:ln>
            <a:effectLst/>
          </c:spPr>
          <c:marker>
            <c:symbol val="none"/>
          </c:marker>
          <c:cat>
            <c:numRef>
              <c:f>Sheet1!$J$3:$J$15</c:f>
              <c:numCache>
                <c:formatCode>General</c:formatCode>
                <c:ptCount val="13"/>
                <c:pt idx="0">
                  <c:v>1</c:v>
                </c:pt>
                <c:pt idx="1">
                  <c:v>6</c:v>
                </c:pt>
                <c:pt idx="2">
                  <c:v>12</c:v>
                </c:pt>
                <c:pt idx="3">
                  <c:v>18</c:v>
                </c:pt>
                <c:pt idx="4">
                  <c:v>24</c:v>
                </c:pt>
                <c:pt idx="5">
                  <c:v>30</c:v>
                </c:pt>
                <c:pt idx="6">
                  <c:v>36</c:v>
                </c:pt>
                <c:pt idx="7">
                  <c:v>42</c:v>
                </c:pt>
                <c:pt idx="8">
                  <c:v>48</c:v>
                </c:pt>
                <c:pt idx="9">
                  <c:v>54</c:v>
                </c:pt>
                <c:pt idx="10">
                  <c:v>60</c:v>
                </c:pt>
                <c:pt idx="11">
                  <c:v>66</c:v>
                </c:pt>
                <c:pt idx="12">
                  <c:v>72</c:v>
                </c:pt>
              </c:numCache>
            </c:numRef>
          </c:cat>
          <c:val>
            <c:numRef>
              <c:f>Sheet1!$M$3:$M$15</c:f>
              <c:numCache>
                <c:formatCode>0</c:formatCode>
                <c:ptCount val="13"/>
                <c:pt idx="0">
                  <c:v>55.4</c:v>
                </c:pt>
                <c:pt idx="1">
                  <c:v>77.400000000000006</c:v>
                </c:pt>
                <c:pt idx="2">
                  <c:v>68.5</c:v>
                </c:pt>
                <c:pt idx="3">
                  <c:v>78</c:v>
                </c:pt>
                <c:pt idx="4">
                  <c:v>93.8</c:v>
                </c:pt>
                <c:pt idx="5">
                  <c:v>95.6</c:v>
                </c:pt>
                <c:pt idx="6">
                  <c:v>103.2</c:v>
                </c:pt>
                <c:pt idx="7">
                  <c:v>108</c:v>
                </c:pt>
                <c:pt idx="8">
                  <c:v>108</c:v>
                </c:pt>
                <c:pt idx="9">
                  <c:v>113</c:v>
                </c:pt>
                <c:pt idx="10">
                  <c:v>106</c:v>
                </c:pt>
                <c:pt idx="11">
                  <c:v>103.2</c:v>
                </c:pt>
                <c:pt idx="12">
                  <c:v>75.400000000000006</c:v>
                </c:pt>
              </c:numCache>
            </c:numRef>
          </c:val>
          <c:smooth val="1"/>
        </c:ser>
        <c:ser>
          <c:idx val="3"/>
          <c:order val="3"/>
          <c:tx>
            <c:strRef>
              <c:f>Sheet1!$N$2</c:f>
              <c:strCache>
                <c:ptCount val="1"/>
                <c:pt idx="0">
                  <c:v>OBS</c:v>
                </c:pt>
              </c:strCache>
            </c:strRef>
          </c:tx>
          <c:spPr>
            <a:ln w="28575" cap="rnd">
              <a:solidFill>
                <a:schemeClr val="accent2"/>
              </a:solidFill>
              <a:round/>
            </a:ln>
            <a:effectLst/>
          </c:spPr>
          <c:marker>
            <c:symbol val="circle"/>
            <c:size val="7"/>
            <c:spPr>
              <a:noFill/>
              <a:ln w="31750">
                <a:solidFill>
                  <a:schemeClr val="accent2"/>
                </a:solidFill>
              </a:ln>
              <a:effectLst/>
            </c:spPr>
          </c:marker>
          <c:cat>
            <c:numRef>
              <c:f>Sheet1!$J$3:$J$15</c:f>
              <c:numCache>
                <c:formatCode>General</c:formatCode>
                <c:ptCount val="13"/>
                <c:pt idx="0">
                  <c:v>1</c:v>
                </c:pt>
                <c:pt idx="1">
                  <c:v>6</c:v>
                </c:pt>
                <c:pt idx="2">
                  <c:v>12</c:v>
                </c:pt>
                <c:pt idx="3">
                  <c:v>18</c:v>
                </c:pt>
                <c:pt idx="4">
                  <c:v>24</c:v>
                </c:pt>
                <c:pt idx="5">
                  <c:v>30</c:v>
                </c:pt>
                <c:pt idx="6">
                  <c:v>36</c:v>
                </c:pt>
                <c:pt idx="7">
                  <c:v>42</c:v>
                </c:pt>
                <c:pt idx="8">
                  <c:v>48</c:v>
                </c:pt>
                <c:pt idx="9">
                  <c:v>54</c:v>
                </c:pt>
                <c:pt idx="10">
                  <c:v>60</c:v>
                </c:pt>
                <c:pt idx="11">
                  <c:v>66</c:v>
                </c:pt>
                <c:pt idx="12">
                  <c:v>72</c:v>
                </c:pt>
              </c:numCache>
            </c:numRef>
          </c:cat>
          <c:val>
            <c:numRef>
              <c:f>Sheet1!$N$3:$N$15</c:f>
              <c:numCache>
                <c:formatCode>General</c:formatCode>
                <c:ptCount val="13"/>
                <c:pt idx="0">
                  <c:v>45</c:v>
                </c:pt>
                <c:pt idx="1">
                  <c:v>65</c:v>
                </c:pt>
                <c:pt idx="2">
                  <c:v>75</c:v>
                </c:pt>
                <c:pt idx="3">
                  <c:v>95</c:v>
                </c:pt>
                <c:pt idx="4">
                  <c:v>110</c:v>
                </c:pt>
                <c:pt idx="5">
                  <c:v>115</c:v>
                </c:pt>
                <c:pt idx="6">
                  <c:v>115</c:v>
                </c:pt>
                <c:pt idx="7">
                  <c:v>115</c:v>
                </c:pt>
                <c:pt idx="8">
                  <c:v>115</c:v>
                </c:pt>
                <c:pt idx="9">
                  <c:v>115</c:v>
                </c:pt>
                <c:pt idx="10">
                  <c:v>115</c:v>
                </c:pt>
                <c:pt idx="11">
                  <c:v>110</c:v>
                </c:pt>
                <c:pt idx="12">
                  <c:v>75</c:v>
                </c:pt>
              </c:numCache>
            </c:numRef>
          </c:val>
          <c:smooth val="1"/>
        </c:ser>
        <c:dLbls/>
        <c:marker val="1"/>
        <c:axId val="113360896"/>
        <c:axId val="113359104"/>
      </c:lineChart>
      <c:catAx>
        <c:axId val="113216512"/>
        <c:scaling>
          <c:orientation val="minMax"/>
        </c:scaling>
        <c:axPos val="b"/>
        <c:numFmt formatCode="General" sourceLinked="1"/>
        <c:maj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3357568"/>
        <c:crosses val="autoZero"/>
        <c:auto val="1"/>
        <c:lblAlgn val="ctr"/>
        <c:lblOffset val="100"/>
      </c:catAx>
      <c:valAx>
        <c:axId val="113357568"/>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accent1"/>
                </a:solidFill>
                <a:latin typeface="+mn-lt"/>
                <a:ea typeface="+mn-ea"/>
                <a:cs typeface="+mn-cs"/>
              </a:defRPr>
            </a:pPr>
            <a:endParaRPr lang="en-US"/>
          </a:p>
        </c:txPr>
        <c:crossAx val="113216512"/>
        <c:crosses val="autoZero"/>
        <c:crossBetween val="between"/>
      </c:valAx>
      <c:valAx>
        <c:axId val="113359104"/>
        <c:scaling>
          <c:orientation val="minMax"/>
        </c:scaling>
        <c:axPos val="r"/>
        <c:numFmt formatCode="0" sourceLinked="1"/>
        <c:tickLblPos val="nextTo"/>
        <c:spPr>
          <a:solidFill>
            <a:schemeClr val="bg1"/>
          </a:solidFill>
          <a:ln>
            <a:noFill/>
          </a:ln>
          <a:effectLst/>
        </c:spPr>
        <c:txPr>
          <a:bodyPr rot="-60000000" spcFirstLastPara="1" vertOverflow="ellipsis" vert="horz" wrap="square" anchor="ctr" anchorCtr="1"/>
          <a:lstStyle/>
          <a:p>
            <a:pPr>
              <a:defRPr sz="1400" b="1" i="0" u="none" strike="noStrike" kern="1200" baseline="0">
                <a:solidFill>
                  <a:schemeClr val="accent2"/>
                </a:solidFill>
                <a:latin typeface="+mn-lt"/>
                <a:ea typeface="+mn-ea"/>
                <a:cs typeface="+mn-cs"/>
              </a:defRPr>
            </a:pPr>
            <a:endParaRPr lang="en-US"/>
          </a:p>
        </c:txPr>
        <c:crossAx val="113360896"/>
        <c:crosses val="max"/>
        <c:crossBetween val="between"/>
      </c:valAx>
      <c:catAx>
        <c:axId val="113360896"/>
        <c:scaling>
          <c:orientation val="minMax"/>
        </c:scaling>
        <c:delete val="1"/>
        <c:axPos val="b"/>
        <c:numFmt formatCode="General" sourceLinked="1"/>
        <c:tickLblPos val="nextTo"/>
        <c:crossAx val="113359104"/>
        <c:crosses val="autoZero"/>
        <c:auto val="1"/>
        <c:lblAlgn val="ctr"/>
        <c:lblOffset val="100"/>
      </c:catAx>
      <c:spPr>
        <a:noFill/>
        <a:ln>
          <a:solidFill>
            <a:schemeClr val="tx1"/>
          </a:solidFill>
        </a:ln>
        <a:effectLst/>
      </c:spPr>
    </c:plotArea>
    <c:plotVisOnly val="1"/>
    <c:dispBlanksAs val="zero"/>
  </c:chart>
  <c:spPr>
    <a:noFill/>
    <a:ln>
      <a:noFill/>
    </a:ln>
    <a:effectLst/>
  </c:spPr>
  <c:txPr>
    <a:bodyPr/>
    <a:lstStyle/>
    <a:p>
      <a:pPr>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rgbClr val="FF0000"/>
                </a:solidFill>
                <a:latin typeface="+mn-lt"/>
                <a:ea typeface="+mn-ea"/>
                <a:cs typeface="+mn-cs"/>
              </a:defRPr>
            </a:pPr>
            <a:r>
              <a:rPr lang="en-IN" b="1">
                <a:solidFill>
                  <a:srgbClr val="FF0000"/>
                </a:solidFill>
              </a:rPr>
              <a:t>Lehar Intensity</a:t>
            </a:r>
            <a:r>
              <a:rPr lang="en-IN" b="1" baseline="0">
                <a:solidFill>
                  <a:srgbClr val="FF0000"/>
                </a:solidFill>
              </a:rPr>
              <a:t> Prediction: HWRF 3 km</a:t>
            </a:r>
            <a:endParaRPr lang="en-IN" b="1">
              <a:solidFill>
                <a:srgbClr val="FF0000"/>
              </a:solidFill>
            </a:endParaRPr>
          </a:p>
        </c:rich>
      </c:tx>
      <c:layout>
        <c:manualLayout>
          <c:xMode val="edge"/>
          <c:yMode val="edge"/>
          <c:x val="0.27027264773721471"/>
          <c:y val="7.7669891602885816E-2"/>
        </c:manualLayout>
      </c:layout>
      <c:spPr>
        <a:noFill/>
        <a:ln>
          <a:noFill/>
        </a:ln>
        <a:effectLst/>
      </c:spPr>
    </c:title>
    <c:plotArea>
      <c:layout/>
      <c:lineChart>
        <c:grouping val="standard"/>
        <c:ser>
          <c:idx val="0"/>
          <c:order val="0"/>
          <c:tx>
            <c:strRef>
              <c:f>Sheet2!$D$3</c:f>
              <c:strCache>
                <c:ptCount val="1"/>
                <c:pt idx="0">
                  <c:v>HWRF</c:v>
                </c:pt>
              </c:strCache>
            </c:strRef>
          </c:tx>
          <c:spPr>
            <a:ln w="28575" cap="rnd">
              <a:solidFill>
                <a:schemeClr val="accent1"/>
              </a:solidFill>
              <a:prstDash val="dash"/>
              <a:round/>
            </a:ln>
            <a:effectLst/>
          </c:spPr>
          <c:marker>
            <c:symbol val="none"/>
          </c:marker>
          <c:cat>
            <c:numRef>
              <c:f>Sheet2!$C$4:$C$16</c:f>
              <c:numCache>
                <c:formatCode>General</c:formatCode>
                <c:ptCount val="13"/>
                <c:pt idx="0">
                  <c:v>0</c:v>
                </c:pt>
                <c:pt idx="1">
                  <c:v>6</c:v>
                </c:pt>
                <c:pt idx="2">
                  <c:v>12</c:v>
                </c:pt>
                <c:pt idx="3">
                  <c:v>18</c:v>
                </c:pt>
                <c:pt idx="4">
                  <c:v>24</c:v>
                </c:pt>
                <c:pt idx="5">
                  <c:v>30</c:v>
                </c:pt>
                <c:pt idx="6">
                  <c:v>36</c:v>
                </c:pt>
                <c:pt idx="7">
                  <c:v>42</c:v>
                </c:pt>
                <c:pt idx="8">
                  <c:v>48</c:v>
                </c:pt>
                <c:pt idx="9">
                  <c:v>54</c:v>
                </c:pt>
                <c:pt idx="10">
                  <c:v>60</c:v>
                </c:pt>
                <c:pt idx="11">
                  <c:v>66</c:v>
                </c:pt>
                <c:pt idx="12">
                  <c:v>72</c:v>
                </c:pt>
              </c:numCache>
            </c:numRef>
          </c:cat>
          <c:val>
            <c:numRef>
              <c:f>Sheet2!$D$4:$D$16</c:f>
              <c:numCache>
                <c:formatCode>General</c:formatCode>
                <c:ptCount val="13"/>
                <c:pt idx="0">
                  <c:v>967.1</c:v>
                </c:pt>
                <c:pt idx="1">
                  <c:v>962.9</c:v>
                </c:pt>
                <c:pt idx="2">
                  <c:v>962</c:v>
                </c:pt>
                <c:pt idx="3">
                  <c:v>965.5</c:v>
                </c:pt>
                <c:pt idx="4">
                  <c:v>971.9</c:v>
                </c:pt>
                <c:pt idx="5">
                  <c:v>976.2</c:v>
                </c:pt>
                <c:pt idx="6">
                  <c:v>983.7</c:v>
                </c:pt>
                <c:pt idx="7">
                  <c:v>985.7</c:v>
                </c:pt>
                <c:pt idx="8">
                  <c:v>990.6</c:v>
                </c:pt>
                <c:pt idx="9">
                  <c:v>994.5</c:v>
                </c:pt>
                <c:pt idx="10">
                  <c:v>1003</c:v>
                </c:pt>
                <c:pt idx="11">
                  <c:v>1007</c:v>
                </c:pt>
                <c:pt idx="12">
                  <c:v>1010.9</c:v>
                </c:pt>
              </c:numCache>
            </c:numRef>
          </c:val>
        </c:ser>
        <c:ser>
          <c:idx val="1"/>
          <c:order val="1"/>
          <c:tx>
            <c:strRef>
              <c:f>Sheet2!$E$3</c:f>
              <c:strCache>
                <c:ptCount val="1"/>
                <c:pt idx="0">
                  <c:v>OBS</c:v>
                </c:pt>
              </c:strCache>
            </c:strRef>
          </c:tx>
          <c:spPr>
            <a:ln w="28575" cap="rnd">
              <a:solidFill>
                <a:schemeClr val="accent1"/>
              </a:solidFill>
              <a:round/>
            </a:ln>
            <a:effectLst/>
          </c:spPr>
          <c:marker>
            <c:symbol val="circle"/>
            <c:size val="7"/>
            <c:spPr>
              <a:noFill/>
              <a:ln w="22225">
                <a:solidFill>
                  <a:schemeClr val="accent1"/>
                </a:solidFill>
              </a:ln>
              <a:effectLst/>
            </c:spPr>
          </c:marker>
          <c:cat>
            <c:numRef>
              <c:f>Sheet2!$C$4:$C$16</c:f>
              <c:numCache>
                <c:formatCode>General</c:formatCode>
                <c:ptCount val="13"/>
                <c:pt idx="0">
                  <c:v>0</c:v>
                </c:pt>
                <c:pt idx="1">
                  <c:v>6</c:v>
                </c:pt>
                <c:pt idx="2">
                  <c:v>12</c:v>
                </c:pt>
                <c:pt idx="3">
                  <c:v>18</c:v>
                </c:pt>
                <c:pt idx="4">
                  <c:v>24</c:v>
                </c:pt>
                <c:pt idx="5">
                  <c:v>30</c:v>
                </c:pt>
                <c:pt idx="6">
                  <c:v>36</c:v>
                </c:pt>
                <c:pt idx="7">
                  <c:v>42</c:v>
                </c:pt>
                <c:pt idx="8">
                  <c:v>48</c:v>
                </c:pt>
                <c:pt idx="9">
                  <c:v>54</c:v>
                </c:pt>
                <c:pt idx="10">
                  <c:v>60</c:v>
                </c:pt>
                <c:pt idx="11">
                  <c:v>66</c:v>
                </c:pt>
                <c:pt idx="12">
                  <c:v>72</c:v>
                </c:pt>
              </c:numCache>
            </c:numRef>
          </c:cat>
          <c:val>
            <c:numRef>
              <c:f>Sheet2!$E$4:$E$16</c:f>
              <c:numCache>
                <c:formatCode>General</c:formatCode>
                <c:ptCount val="13"/>
                <c:pt idx="0">
                  <c:v>967</c:v>
                </c:pt>
                <c:pt idx="1">
                  <c:v>967</c:v>
                </c:pt>
                <c:pt idx="2">
                  <c:v>967</c:v>
                </c:pt>
                <c:pt idx="3">
                  <c:v>975</c:v>
                </c:pt>
                <c:pt idx="4">
                  <c:v>970</c:v>
                </c:pt>
                <c:pt idx="5">
                  <c:v>974</c:v>
                </c:pt>
                <c:pt idx="6">
                  <c:v>974</c:v>
                </c:pt>
                <c:pt idx="7">
                  <c:v>985</c:v>
                </c:pt>
                <c:pt idx="8">
                  <c:v>993</c:v>
                </c:pt>
                <c:pt idx="9">
                  <c:v>996</c:v>
                </c:pt>
                <c:pt idx="10">
                  <c:v>996</c:v>
                </c:pt>
                <c:pt idx="11">
                  <c:v>1004</c:v>
                </c:pt>
                <c:pt idx="12">
                  <c:v>1007</c:v>
                </c:pt>
              </c:numCache>
            </c:numRef>
          </c:val>
        </c:ser>
        <c:dLbls/>
        <c:marker val="1"/>
        <c:axId val="113420160"/>
        <c:axId val="113421696"/>
      </c:lineChart>
      <c:lineChart>
        <c:grouping val="standard"/>
        <c:ser>
          <c:idx val="2"/>
          <c:order val="2"/>
          <c:tx>
            <c:strRef>
              <c:f>Sheet2!$F$3</c:f>
              <c:strCache>
                <c:ptCount val="1"/>
                <c:pt idx="0">
                  <c:v>HWRF</c:v>
                </c:pt>
              </c:strCache>
            </c:strRef>
          </c:tx>
          <c:spPr>
            <a:ln w="38100" cap="rnd">
              <a:solidFill>
                <a:schemeClr val="accent2"/>
              </a:solidFill>
              <a:prstDash val="dash"/>
              <a:round/>
            </a:ln>
            <a:effectLst/>
          </c:spPr>
          <c:marker>
            <c:symbol val="none"/>
          </c:marker>
          <c:cat>
            <c:numRef>
              <c:f>Sheet2!$C$4:$C$16</c:f>
              <c:numCache>
                <c:formatCode>General</c:formatCode>
                <c:ptCount val="13"/>
                <c:pt idx="0">
                  <c:v>0</c:v>
                </c:pt>
                <c:pt idx="1">
                  <c:v>6</c:v>
                </c:pt>
                <c:pt idx="2">
                  <c:v>12</c:v>
                </c:pt>
                <c:pt idx="3">
                  <c:v>18</c:v>
                </c:pt>
                <c:pt idx="4">
                  <c:v>24</c:v>
                </c:pt>
                <c:pt idx="5">
                  <c:v>30</c:v>
                </c:pt>
                <c:pt idx="6">
                  <c:v>36</c:v>
                </c:pt>
                <c:pt idx="7">
                  <c:v>42</c:v>
                </c:pt>
                <c:pt idx="8">
                  <c:v>48</c:v>
                </c:pt>
                <c:pt idx="9">
                  <c:v>54</c:v>
                </c:pt>
                <c:pt idx="10">
                  <c:v>60</c:v>
                </c:pt>
                <c:pt idx="11">
                  <c:v>66</c:v>
                </c:pt>
                <c:pt idx="12">
                  <c:v>72</c:v>
                </c:pt>
              </c:numCache>
            </c:numRef>
          </c:cat>
          <c:val>
            <c:numRef>
              <c:f>Sheet2!$F$4:$F$16</c:f>
              <c:numCache>
                <c:formatCode>General</c:formatCode>
                <c:ptCount val="13"/>
                <c:pt idx="0">
                  <c:v>73.7</c:v>
                </c:pt>
                <c:pt idx="1">
                  <c:v>75.7</c:v>
                </c:pt>
                <c:pt idx="2">
                  <c:v>85.2</c:v>
                </c:pt>
                <c:pt idx="3">
                  <c:v>82.1</c:v>
                </c:pt>
                <c:pt idx="4">
                  <c:v>76</c:v>
                </c:pt>
                <c:pt idx="5">
                  <c:v>77.3</c:v>
                </c:pt>
                <c:pt idx="6">
                  <c:v>71.3</c:v>
                </c:pt>
                <c:pt idx="7">
                  <c:v>66</c:v>
                </c:pt>
                <c:pt idx="8">
                  <c:v>56</c:v>
                </c:pt>
                <c:pt idx="9">
                  <c:v>50.5</c:v>
                </c:pt>
                <c:pt idx="10">
                  <c:v>26.8</c:v>
                </c:pt>
                <c:pt idx="11">
                  <c:v>20.7</c:v>
                </c:pt>
                <c:pt idx="12">
                  <c:v>14.8</c:v>
                </c:pt>
              </c:numCache>
            </c:numRef>
          </c:val>
          <c:smooth val="1"/>
        </c:ser>
        <c:ser>
          <c:idx val="3"/>
          <c:order val="3"/>
          <c:tx>
            <c:strRef>
              <c:f>Sheet2!$G$3</c:f>
              <c:strCache>
                <c:ptCount val="1"/>
                <c:pt idx="0">
                  <c:v>OBS</c:v>
                </c:pt>
              </c:strCache>
            </c:strRef>
          </c:tx>
          <c:spPr>
            <a:ln w="28575" cap="rnd">
              <a:solidFill>
                <a:schemeClr val="accent2"/>
              </a:solidFill>
              <a:round/>
            </a:ln>
            <a:effectLst/>
          </c:spPr>
          <c:marker>
            <c:symbol val="circle"/>
            <c:size val="7"/>
            <c:spPr>
              <a:noFill/>
              <a:ln w="22225">
                <a:solidFill>
                  <a:schemeClr val="accent2"/>
                </a:solidFill>
              </a:ln>
              <a:effectLst/>
            </c:spPr>
          </c:marker>
          <c:cat>
            <c:numRef>
              <c:f>Sheet2!$C$4:$C$16</c:f>
              <c:numCache>
                <c:formatCode>General</c:formatCode>
                <c:ptCount val="13"/>
                <c:pt idx="0">
                  <c:v>0</c:v>
                </c:pt>
                <c:pt idx="1">
                  <c:v>6</c:v>
                </c:pt>
                <c:pt idx="2">
                  <c:v>12</c:v>
                </c:pt>
                <c:pt idx="3">
                  <c:v>18</c:v>
                </c:pt>
                <c:pt idx="4">
                  <c:v>24</c:v>
                </c:pt>
                <c:pt idx="5">
                  <c:v>30</c:v>
                </c:pt>
                <c:pt idx="6">
                  <c:v>36</c:v>
                </c:pt>
                <c:pt idx="7">
                  <c:v>42</c:v>
                </c:pt>
                <c:pt idx="8">
                  <c:v>48</c:v>
                </c:pt>
                <c:pt idx="9">
                  <c:v>54</c:v>
                </c:pt>
                <c:pt idx="10">
                  <c:v>60</c:v>
                </c:pt>
                <c:pt idx="11">
                  <c:v>66</c:v>
                </c:pt>
                <c:pt idx="12">
                  <c:v>72</c:v>
                </c:pt>
              </c:numCache>
            </c:numRef>
          </c:cat>
          <c:val>
            <c:numRef>
              <c:f>Sheet2!$G$4:$G$16</c:f>
              <c:numCache>
                <c:formatCode>General</c:formatCode>
                <c:ptCount val="13"/>
                <c:pt idx="0">
                  <c:v>75</c:v>
                </c:pt>
                <c:pt idx="1">
                  <c:v>75</c:v>
                </c:pt>
                <c:pt idx="2">
                  <c:v>75</c:v>
                </c:pt>
                <c:pt idx="3">
                  <c:v>70</c:v>
                </c:pt>
                <c:pt idx="4">
                  <c:v>70</c:v>
                </c:pt>
                <c:pt idx="5">
                  <c:v>65</c:v>
                </c:pt>
                <c:pt idx="6">
                  <c:v>65</c:v>
                </c:pt>
                <c:pt idx="7">
                  <c:v>50</c:v>
                </c:pt>
                <c:pt idx="8">
                  <c:v>40</c:v>
                </c:pt>
                <c:pt idx="9">
                  <c:v>35</c:v>
                </c:pt>
                <c:pt idx="10">
                  <c:v>35</c:v>
                </c:pt>
                <c:pt idx="11">
                  <c:v>25</c:v>
                </c:pt>
                <c:pt idx="12">
                  <c:v>20</c:v>
                </c:pt>
              </c:numCache>
            </c:numRef>
          </c:val>
        </c:ser>
        <c:dLbls/>
        <c:marker val="1"/>
        <c:axId val="113445504"/>
        <c:axId val="113443968"/>
      </c:lineChart>
      <c:catAx>
        <c:axId val="113420160"/>
        <c:scaling>
          <c:orientation val="minMax"/>
        </c:scaling>
        <c:axPos val="b"/>
        <c:numFmt formatCode="General" sourceLinked="1"/>
        <c:maj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3421696"/>
        <c:crosses val="autoZero"/>
        <c:auto val="1"/>
        <c:lblAlgn val="ctr"/>
        <c:lblOffset val="100"/>
      </c:catAx>
      <c:valAx>
        <c:axId val="11342169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accent1"/>
                </a:solidFill>
                <a:latin typeface="+mn-lt"/>
                <a:ea typeface="+mn-ea"/>
                <a:cs typeface="+mn-cs"/>
              </a:defRPr>
            </a:pPr>
            <a:endParaRPr lang="en-US"/>
          </a:p>
        </c:txPr>
        <c:crossAx val="113420160"/>
        <c:crosses val="autoZero"/>
        <c:crossBetween val="between"/>
      </c:valAx>
      <c:valAx>
        <c:axId val="113443968"/>
        <c:scaling>
          <c:orientation val="minMax"/>
        </c:scaling>
        <c:axPos val="r"/>
        <c:numFmt formatCode="General" sourceLinked="1"/>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accent2"/>
                </a:solidFill>
                <a:latin typeface="+mn-lt"/>
                <a:ea typeface="+mn-ea"/>
                <a:cs typeface="+mn-cs"/>
              </a:defRPr>
            </a:pPr>
            <a:endParaRPr lang="en-US"/>
          </a:p>
        </c:txPr>
        <c:crossAx val="113445504"/>
        <c:crosses val="max"/>
        <c:crossBetween val="between"/>
      </c:valAx>
      <c:catAx>
        <c:axId val="113445504"/>
        <c:scaling>
          <c:orientation val="minMax"/>
        </c:scaling>
        <c:delete val="1"/>
        <c:axPos val="b"/>
        <c:numFmt formatCode="General" sourceLinked="1"/>
        <c:tickLblPos val="nextTo"/>
        <c:crossAx val="113443968"/>
        <c:crosses val="autoZero"/>
        <c:auto val="1"/>
        <c:lblAlgn val="ctr"/>
        <c:lblOffset val="100"/>
      </c:catAx>
      <c:spPr>
        <a:noFill/>
        <a:ln>
          <a:solidFill>
            <a:schemeClr val="tx1"/>
          </a:solidFill>
        </a:ln>
        <a:effectLst/>
      </c:spPr>
    </c:plotArea>
    <c:plotVisOnly val="1"/>
    <c:dispBlanksAs val="zero"/>
  </c:chart>
  <c:spPr>
    <a:noFill/>
    <a:ln>
      <a:noFill/>
    </a:ln>
    <a:effectLst/>
  </c:spPr>
  <c:txPr>
    <a:bodyPr/>
    <a:lstStyle/>
    <a:p>
      <a:pPr>
        <a:defRPr/>
      </a:pPr>
      <a:endParaRPr lang="en-US"/>
    </a:p>
  </c:txPr>
  <c:externalData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6CE78-75A8-D643-9142-9455AAB0E9BF}" type="datetimeFigureOut">
              <a:rPr lang="en-US" smtClean="0"/>
              <a:pPr/>
              <a:t>12/17/2014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D171E-8E11-F743-BB07-AD8E1AF2AA7D}" type="slidenum">
              <a:rPr lang="en-US" smtClean="0"/>
              <a:pPr/>
              <a:t>‹#›</a:t>
            </a:fld>
            <a:endParaRPr lang="en-US"/>
          </a:p>
        </p:txBody>
      </p:sp>
    </p:spTree>
    <p:extLst>
      <p:ext uri="{BB962C8B-B14F-4D97-AF65-F5344CB8AC3E}">
        <p14:creationId xmlns:p14="http://schemas.microsoft.com/office/powerpoint/2010/main" xmlns="" val="15023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pPr/>
              <a:t>1</a:t>
            </a:fld>
            <a:endParaRPr lang="en-US"/>
          </a:p>
        </p:txBody>
      </p:sp>
    </p:spTree>
    <p:extLst>
      <p:ext uri="{BB962C8B-B14F-4D97-AF65-F5344CB8AC3E}">
        <p14:creationId xmlns:p14="http://schemas.microsoft.com/office/powerpoint/2010/main" xmlns="" val="4010984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pPr/>
              <a:t>17</a:t>
            </a:fld>
            <a:endParaRPr lang="en-US"/>
          </a:p>
        </p:txBody>
      </p:sp>
    </p:spTree>
    <p:extLst>
      <p:ext uri="{BB962C8B-B14F-4D97-AF65-F5344CB8AC3E}">
        <p14:creationId xmlns:p14="http://schemas.microsoft.com/office/powerpoint/2010/main" xmlns="" val="2863470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Rot="1" noChangeAspect="1" noChangeArrowheads="1"/>
          </p:cNvSpPr>
          <p:nvPr>
            <p:ph type="sldImg"/>
          </p:nvPr>
        </p:nvSpPr>
        <p:spPr/>
      </p:sp>
      <p:sp>
        <p:nvSpPr>
          <p:cNvPr id="14338" name="Rectangle 2"/>
          <p:cNvSpPr>
            <a:spLocks noGrp="1" noChangeArrowheads="1"/>
          </p:cNvSpPr>
          <p:nvPr>
            <p:ph type="body" idx="1"/>
          </p:nvPr>
        </p:nvSpPr>
        <p:spPr/>
        <p:txBody>
          <a:bodyPr/>
          <a:lstStyle/>
          <a:p>
            <a:pPr eaLnBrk="1">
              <a:defRPr/>
            </a:pPr>
            <a:r>
              <a:rPr lang="en-US" altLang="zh-CN" smtClean="0"/>
              <a:t>Earl interactions with Dannielle</a:t>
            </a:r>
          </a:p>
        </p:txBody>
      </p:sp>
    </p:spTree>
    <p:extLst>
      <p:ext uri="{BB962C8B-B14F-4D97-AF65-F5344CB8AC3E}">
        <p14:creationId xmlns:p14="http://schemas.microsoft.com/office/powerpoint/2010/main" xmlns="" val="1343457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pPr/>
              <a:t>20</a:t>
            </a:fld>
            <a:endParaRPr lang="en-US"/>
          </a:p>
        </p:txBody>
      </p:sp>
    </p:spTree>
    <p:extLst>
      <p:ext uri="{BB962C8B-B14F-4D97-AF65-F5344CB8AC3E}">
        <p14:creationId xmlns:p14="http://schemas.microsoft.com/office/powerpoint/2010/main" xmlns="" val="1376710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pPr/>
              <a:t>21</a:t>
            </a:fld>
            <a:endParaRPr lang="en-US"/>
          </a:p>
        </p:txBody>
      </p:sp>
    </p:spTree>
    <p:extLst>
      <p:ext uri="{BB962C8B-B14F-4D97-AF65-F5344CB8AC3E}">
        <p14:creationId xmlns:p14="http://schemas.microsoft.com/office/powerpoint/2010/main" xmlns="" val="1973594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pPr/>
              <a:t>22</a:t>
            </a:fld>
            <a:endParaRPr lang="en-US"/>
          </a:p>
        </p:txBody>
      </p:sp>
    </p:spTree>
    <p:extLst>
      <p:ext uri="{BB962C8B-B14F-4D97-AF65-F5344CB8AC3E}">
        <p14:creationId xmlns:p14="http://schemas.microsoft.com/office/powerpoint/2010/main" xmlns="" val="336465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pPr/>
              <a:t>23</a:t>
            </a:fld>
            <a:endParaRPr lang="en-US"/>
          </a:p>
        </p:txBody>
      </p:sp>
    </p:spTree>
    <p:extLst>
      <p:ext uri="{BB962C8B-B14F-4D97-AF65-F5344CB8AC3E}">
        <p14:creationId xmlns:p14="http://schemas.microsoft.com/office/powerpoint/2010/main" xmlns="" val="336465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713" eaLnBrk="0" fontAlgn="base" hangingPunct="0">
              <a:spcBef>
                <a:spcPct val="30000"/>
              </a:spcBef>
              <a:spcAft>
                <a:spcPct val="0"/>
              </a:spcAft>
              <a:defRPr/>
            </a:pPr>
            <a:endParaRPr lang="en-US" dirty="0" smtClean="0">
              <a:solidFill>
                <a:schemeClr val="folHlink"/>
              </a:solidFill>
              <a:latin typeface="Calibri" pitchFamily="34" charset="0"/>
            </a:endParaRPr>
          </a:p>
          <a:p>
            <a:pPr defTabSz="905713" eaLnBrk="0" fontAlgn="base" hangingPunct="0">
              <a:spcBef>
                <a:spcPct val="30000"/>
              </a:spcBef>
              <a:spcAft>
                <a:spcPct val="0"/>
              </a:spcAft>
              <a:defRPr/>
            </a:pPr>
            <a:r>
              <a:rPr lang="en-US" dirty="0" smtClean="0">
                <a:solidFill>
                  <a:schemeClr val="folHlink"/>
                </a:solidFill>
                <a:latin typeface="Calibri" pitchFamily="34" charset="0"/>
              </a:rPr>
              <a:t>Reference for table: </a:t>
            </a:r>
          </a:p>
          <a:p>
            <a:pPr defTabSz="905713" eaLnBrk="0" fontAlgn="base" hangingPunct="0">
              <a:spcBef>
                <a:spcPct val="30000"/>
              </a:spcBef>
              <a:spcAft>
                <a:spcPct val="0"/>
              </a:spcAft>
              <a:defRPr/>
            </a:pPr>
            <a:r>
              <a:rPr lang="en-US" dirty="0" smtClean="0">
                <a:solidFill>
                  <a:schemeClr val="folHlink"/>
                </a:solidFill>
                <a:latin typeface="Calibri" pitchFamily="34" charset="0"/>
              </a:rPr>
              <a:t>Aksoy, A., S. Lorsolo, T. Vukicevic, K. Sellwood, S. Aberson, and F. Zhang, 2012: </a:t>
            </a:r>
            <a:r>
              <a:rPr lang="en-US" u="sng" dirty="0" smtClean="0">
                <a:solidFill>
                  <a:schemeClr val="folHlink"/>
                </a:solidFill>
                <a:latin typeface="Calibri" pitchFamily="34" charset="0"/>
              </a:rPr>
              <a:t>The HWRF Hurricane Ensemble Data Assimilation System (HEDAS) for highresolution data: The impact of airborne Doppler radar observations in an OSSE</a:t>
            </a:r>
            <a:r>
              <a:rPr lang="en-US" dirty="0" smtClean="0">
                <a:solidFill>
                  <a:schemeClr val="folHlink"/>
                </a:solidFill>
                <a:latin typeface="Calibri" pitchFamily="34" charset="0"/>
              </a:rPr>
              <a:t>. Mon. Wea. Rev (in press).</a:t>
            </a:r>
          </a:p>
          <a:p>
            <a:endParaRPr lang="en-US" dirty="0"/>
          </a:p>
        </p:txBody>
      </p:sp>
      <p:sp>
        <p:nvSpPr>
          <p:cNvPr id="4" name="Slide Number Placeholder 3"/>
          <p:cNvSpPr>
            <a:spLocks noGrp="1"/>
          </p:cNvSpPr>
          <p:nvPr>
            <p:ph type="sldNum" sz="quarter" idx="10"/>
          </p:nvPr>
        </p:nvSpPr>
        <p:spPr/>
        <p:txBody>
          <a:bodyPr/>
          <a:lstStyle/>
          <a:p>
            <a:pPr>
              <a:defRPr/>
            </a:pPr>
            <a:fld id="{118F46FA-D584-4221-9A1F-85F227B368BB}" type="slidenum">
              <a:rPr lang="en-US" smtClean="0"/>
              <a:pPr>
                <a:defRPr/>
              </a:pPr>
              <a:t>24</a:t>
            </a:fld>
            <a:endParaRPr lang="en-US" dirty="0"/>
          </a:p>
        </p:txBody>
      </p:sp>
    </p:spTree>
    <p:extLst>
      <p:ext uri="{BB962C8B-B14F-4D97-AF65-F5344CB8AC3E}">
        <p14:creationId xmlns:p14="http://schemas.microsoft.com/office/powerpoint/2010/main" xmlns="" val="262318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Rot="1" noChangeAspect="1" noChangeArrowheads="1"/>
          </p:cNvSpPr>
          <p:nvPr>
            <p:ph type="sldImg"/>
          </p:nvPr>
        </p:nvSpPr>
        <p:spPr/>
      </p:sp>
      <p:sp>
        <p:nvSpPr>
          <p:cNvPr id="7170" name="Rectangle 2"/>
          <p:cNvSpPr>
            <a:spLocks noGrp="1" noChangeArrowheads="1"/>
          </p:cNvSpPr>
          <p:nvPr>
            <p:ph type="body" idx="1"/>
          </p:nvPr>
        </p:nvSpPr>
        <p:spPr/>
        <p:txBody>
          <a:bodyPr/>
          <a:lstStyle/>
          <a:p>
            <a:pPr eaLnBrk="1">
              <a:defRPr/>
            </a:pPr>
            <a:r>
              <a:rPr lang="en-US" altLang="zh-CN" sz="1000" smtClean="0">
                <a:latin typeface="Arial" charset="0"/>
                <a:ea typeface="ＭＳ Ｐゴシック" charset="0"/>
                <a:cs typeface="Arial" charset="0"/>
                <a:sym typeface="Arial" charset="0"/>
              </a:rPr>
              <a:t>In response to the HFIP goals, NOAA operations and research along with the community have worked together to develop the high resolution HWRF system</a:t>
            </a:r>
            <a:endParaRPr lang="en-US" altLang="zh-CN" smtClean="0">
              <a:ea typeface="ＭＳ Ｐゴシック" charset="0"/>
            </a:endParaRPr>
          </a:p>
        </p:txBody>
      </p:sp>
    </p:spTree>
    <p:extLst>
      <p:ext uri="{BB962C8B-B14F-4D97-AF65-F5344CB8AC3E}">
        <p14:creationId xmlns:p14="http://schemas.microsoft.com/office/powerpoint/2010/main" xmlns="" val="4133911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p:sp>
      <p:sp>
        <p:nvSpPr>
          <p:cNvPr id="26627" name="Notes Placeholder 2"/>
          <p:cNvSpPr>
            <a:spLocks noGrp="1"/>
          </p:cNvSpPr>
          <p:nvPr>
            <p:ph type="body" idx="1"/>
          </p:nvPr>
        </p:nvSpPr>
        <p:spPr>
          <a:noFill/>
        </p:spPr>
        <p:txBody>
          <a:bodyPr/>
          <a:lstStyle/>
          <a:p>
            <a:r>
              <a:rPr lang="en-US" altLang="en-US" smtClean="0"/>
              <a:t>An example of how hurricane observations can be used to improve modeled PBL parameterization. The theoretical work (Gopalakrishnan et al., 2013) cited above and observational work (Zhang et al., 2011) transitioned to operations. An example of R2O effort. Figure on the right shows the mean secondary circulation from the original, diffusive GFS scheme and with the improved scheme. High resolution and physics improved for the high resolution HWRF had some significant positive impacts on the operational HWRF system.</a:t>
            </a:r>
          </a:p>
        </p:txBody>
      </p:sp>
    </p:spTree>
    <p:extLst>
      <p:ext uri="{BB962C8B-B14F-4D97-AF65-F5344CB8AC3E}">
        <p14:creationId xmlns:p14="http://schemas.microsoft.com/office/powerpoint/2010/main" xmlns="" val="1666223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p:sp>
      <p:sp>
        <p:nvSpPr>
          <p:cNvPr id="22531" name="Notes Placeholder 2"/>
          <p:cNvSpPr>
            <a:spLocks noGrp="1"/>
          </p:cNvSpPr>
          <p:nvPr>
            <p:ph type="body" idx="1"/>
          </p:nvPr>
        </p:nvSpPr>
        <p:spPr>
          <a:noFill/>
        </p:spPr>
        <p:txBody>
          <a:bodyPr/>
          <a:lstStyle/>
          <a:p>
            <a:r>
              <a:rPr lang="en-US" altLang="en-US" dirty="0" smtClean="0"/>
              <a:t>Where are we? These are not enhanced water vapor imageries from GOES Satellites but are modeled equivalents. High resolution models are getting close to reality. How did NOAA get here?  High resolution is not only important for simulating improved vortex scale interactions, but also for forecasting terrain interactions.</a:t>
            </a:r>
          </a:p>
        </p:txBody>
      </p:sp>
    </p:spTree>
    <p:extLst>
      <p:ext uri="{BB962C8B-B14F-4D97-AF65-F5344CB8AC3E}">
        <p14:creationId xmlns:p14="http://schemas.microsoft.com/office/powerpoint/2010/main" xmlns="" val="2647430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pPr/>
              <a:t>8</a:t>
            </a:fld>
            <a:endParaRPr lang="en-US"/>
          </a:p>
        </p:txBody>
      </p:sp>
    </p:spTree>
    <p:extLst>
      <p:ext uri="{BB962C8B-B14F-4D97-AF65-F5344CB8AC3E}">
        <p14:creationId xmlns:p14="http://schemas.microsoft.com/office/powerpoint/2010/main" xmlns="" val="515530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pPr/>
              <a:t>9</a:t>
            </a:fld>
            <a:endParaRPr lang="en-US"/>
          </a:p>
        </p:txBody>
      </p:sp>
    </p:spTree>
    <p:extLst>
      <p:ext uri="{BB962C8B-B14F-4D97-AF65-F5344CB8AC3E}">
        <p14:creationId xmlns:p14="http://schemas.microsoft.com/office/powerpoint/2010/main" xmlns="" val="873199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pPr/>
              <a:t>14</a:t>
            </a:fld>
            <a:endParaRPr lang="en-US"/>
          </a:p>
        </p:txBody>
      </p:sp>
    </p:spTree>
    <p:extLst>
      <p:ext uri="{BB962C8B-B14F-4D97-AF65-F5344CB8AC3E}">
        <p14:creationId xmlns:p14="http://schemas.microsoft.com/office/powerpoint/2010/main" xmlns="" val="873199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pPr/>
              <a:t>15</a:t>
            </a:fld>
            <a:endParaRPr lang="en-US"/>
          </a:p>
        </p:txBody>
      </p:sp>
    </p:spTree>
    <p:extLst>
      <p:ext uri="{BB962C8B-B14F-4D97-AF65-F5344CB8AC3E}">
        <p14:creationId xmlns:p14="http://schemas.microsoft.com/office/powerpoint/2010/main" xmlns="" val="1760281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pPr/>
              <a:t>16</a:t>
            </a:fld>
            <a:endParaRPr lang="en-US"/>
          </a:p>
        </p:txBody>
      </p:sp>
    </p:spTree>
    <p:extLst>
      <p:ext uri="{BB962C8B-B14F-4D97-AF65-F5344CB8AC3E}">
        <p14:creationId xmlns:p14="http://schemas.microsoft.com/office/powerpoint/2010/main" xmlns="" val="362575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1DD3868-272C-4999-A22F-B296C07648D1}" type="datetime1">
              <a:rPr lang="en-US" smtClean="0"/>
              <a:pPr/>
              <a:t>12/17/2014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1504569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9F7E691-5AB1-45C6-AFE7-0C7358B546E0}" type="datetime1">
              <a:rPr lang="en-US" smtClean="0"/>
              <a:pPr/>
              <a:t>12/17/2014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208620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dirty="0"/>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356D6073-00B8-4ECE-8CA7-E71953E89B97}" type="datetime1">
              <a:rPr lang="en-US" smtClean="0"/>
              <a:pPr/>
              <a:t>12/17/2014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601385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dirty="0"/>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E04CC9D1-2AEA-4C51-B94B-C7BEA345BB08}" type="datetime1">
              <a:rPr lang="en-US" smtClean="0"/>
              <a:pPr/>
              <a:t>12/17/2014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xmlns="" val="1172755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266A487-825A-4653-A792-D2F5B46F38F8}" type="datetime1">
              <a:rPr lang="en-US" smtClean="0"/>
              <a:pPr/>
              <a:t>12/17/2014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1544617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7E9A1C6-17E3-414C-902E-34E6FE71C8B9}" type="datetime1">
              <a:rPr lang="en-US" smtClean="0"/>
              <a:pPr/>
              <a:t>12/17/2014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243268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F456D4B-9DB9-4DBE-8C6C-FE78C858EABC}" type="datetime1">
              <a:rPr lang="en-US" smtClean="0"/>
              <a:pPr/>
              <a:t>12/17/2014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1012502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453A5D0-72F7-4DC4-83AA-89F57E0A0B86}" type="datetime1">
              <a:rPr lang="en-US" smtClean="0"/>
              <a:pPr/>
              <a:t>12/17/2014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1272469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8EAB6D1-D1FE-41C3-BBF7-EB24AF37C374}" type="datetime1">
              <a:rPr lang="en-US" smtClean="0"/>
              <a:pPr/>
              <a:t>12/17/2014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2027907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09600" y="1600201"/>
            <a:ext cx="5384800" cy="4525963"/>
          </a:xfrm>
        </p:spPr>
        <p:txBody>
          <a:bodyPr/>
          <a:lstStyle/>
          <a:p>
            <a:endParaRPr lang="en-US" dirty="0"/>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p:spPr>
        <p:txBody>
          <a:bodyPr/>
          <a:lstStyle>
            <a:lvl1pPr>
              <a:defRPr smtClean="0"/>
            </a:lvl1pPr>
          </a:lstStyle>
          <a:p>
            <a:pPr>
              <a:defRPr/>
            </a:pPr>
            <a:fld id="{1BD5AAE7-1A36-470B-A8A9-62FF24EBC188}" type="datetime1">
              <a:rPr lang="en-US" smtClean="0"/>
              <a:pPr>
                <a:defRPr/>
              </a:pPr>
              <a:t>12/17/2014</a:t>
            </a:fld>
            <a:endParaRPr lang="en-US" dirty="0"/>
          </a:p>
        </p:txBody>
      </p:sp>
      <p:sp>
        <p:nvSpPr>
          <p:cNvPr id="6" name="Footer Placeholder 5"/>
          <p:cNvSpPr>
            <a:spLocks noGrp="1"/>
          </p:cNvSpPr>
          <p:nvPr>
            <p:ph type="ftr" sz="quarter" idx="11"/>
          </p:nvPr>
        </p:nvSpPr>
        <p:spPr>
          <a:xfrm>
            <a:off x="4165600" y="6356351"/>
            <a:ext cx="3860800" cy="365125"/>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8737600" y="6356351"/>
            <a:ext cx="2844800" cy="365125"/>
          </a:xfrm>
        </p:spPr>
        <p:txBody>
          <a:bodyPr/>
          <a:lstStyle>
            <a:lvl1pPr>
              <a:defRPr smtClean="0"/>
            </a:lvl1pPr>
          </a:lstStyle>
          <a:p>
            <a:pPr>
              <a:defRPr/>
            </a:pPr>
            <a:fld id="{C4147C75-0926-4AF9-A181-D2B6514686B9}" type="slidenum">
              <a:rPr lang="en-US"/>
              <a:pPr>
                <a:defRPr/>
              </a:pPr>
              <a:t>‹#›</a:t>
            </a:fld>
            <a:endParaRPr lang="en-US" dirty="0"/>
          </a:p>
        </p:txBody>
      </p:sp>
    </p:spTree>
    <p:extLst>
      <p:ext uri="{BB962C8B-B14F-4D97-AF65-F5344CB8AC3E}">
        <p14:creationId xmlns:p14="http://schemas.microsoft.com/office/powerpoint/2010/main" xmlns="" val="749241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5F708768-ACED-45AD-9C44-FE20BF2BDE5E}" type="datetime1">
              <a:rPr lang="en-US" smtClean="0"/>
              <a:pPr/>
              <a:t>12/17/2014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xmlns="" val="30811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11304FC-E1AC-46E3-9B2A-62980EDDC197}" type="datetime1">
              <a:rPr lang="en-US" smtClean="0"/>
              <a:pPr/>
              <a:t>12/17/2014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680466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37B9555-A571-4361-829C-C5D4E02866E1}" type="datetime1">
              <a:rPr lang="en-US" smtClean="0"/>
              <a:pPr/>
              <a:t>12/17/2014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xmlns="" val="1221529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71F469-9CAD-4F62-B89C-8E95C75DBBF2}" type="datetime1">
              <a:rPr lang="en-US" smtClean="0"/>
              <a:pPr/>
              <a:t>12/17/2014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xmlns="" val="2893712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493BE1E2-0225-41FE-940C-1F036F9066F4}" type="datetime1">
              <a:rPr lang="en-US" smtClean="0"/>
              <a:pPr/>
              <a:t>12/17/2014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xmlns="" val="1789493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FBCA2F36-1EA1-482C-9BB3-FCADA8D99941}" type="datetime1">
              <a:rPr lang="en-US" smtClean="0"/>
              <a:pPr/>
              <a:t>12/17/2014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xmlns="" val="3796244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0367D565-FCFC-41E1-9824-B5009EEDEEA3}" type="datetime1">
              <a:rPr lang="en-US" smtClean="0"/>
              <a:pPr/>
              <a:t>12/17/2014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xmlns="" val="4104871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44C48C-803F-404F-B9D2-4DE45D10FF63}" type="datetime1">
              <a:rPr lang="en-US" smtClean="0"/>
              <a:pPr/>
              <a:t>12/17/2014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xmlns="" val="519491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3DAB47-B41F-4C09-80BD-87F328708EAC}" type="datetime1">
              <a:rPr lang="en-US" smtClean="0"/>
              <a:pPr/>
              <a:t>12/17/2014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xmlns="" val="2804554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09A772-A7EA-42D7-BDAB-04768E95F531}" type="datetime1">
              <a:rPr lang="en-US" smtClean="0"/>
              <a:pPr/>
              <a:t>12/17/2014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xmlns="" val="3676957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99D8B776-C5C0-40CA-8EB5-7D8435237E38}" type="datetime1">
              <a:rPr lang="en-US" smtClean="0"/>
              <a:pPr/>
              <a:t>12/17/2014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xmlns="" val="517360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6390DCF-5F10-46D3-A77E-F68FDD0DC3B2}" type="datetime1">
              <a:rPr lang="en-US" smtClean="0"/>
              <a:pPr/>
              <a:t>12/17/2014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xmlns="" val="1133918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80DCB6A-954C-4B61-A42D-1BBEA34BCC7D}" type="datetime1">
              <a:rPr lang="en-US" smtClean="0"/>
              <a:pPr/>
              <a:t>12/17/2014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706043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9FECC6B-8415-477A-AEB9-0D3B6199E6AF}" type="datetime1">
              <a:rPr lang="en-US" smtClean="0"/>
              <a:pPr/>
              <a:t>12/17/2014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49698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068BCDA-2411-4742-A6E3-1C46CCC0E05A}" type="datetime1">
              <a:rPr lang="en-US" smtClean="0"/>
              <a:pPr/>
              <a:t>12/17/2014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159259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Date Placeholder 2"/>
          <p:cNvSpPr>
            <a:spLocks noGrp="1"/>
          </p:cNvSpPr>
          <p:nvPr>
            <p:ph type="dt" sz="half" idx="10"/>
          </p:nvPr>
        </p:nvSpPr>
        <p:spPr/>
        <p:txBody>
          <a:bodyPr/>
          <a:lstStyle/>
          <a:p>
            <a:fld id="{3448DF66-1481-4D7A-B71B-AE841F9FF7FD}" type="datetime1">
              <a:rPr lang="en-US" smtClean="0"/>
              <a:pPr/>
              <a:t>12/17/2014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1359512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39D3885-968B-4B3D-B7E4-CBC834EF2735}" type="datetime1">
              <a:rPr lang="en-US" smtClean="0"/>
              <a:pPr/>
              <a:t>12/17/2014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48029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4"/>
          <p:cNvSpPr>
            <a:spLocks noGrp="1"/>
          </p:cNvSpPr>
          <p:nvPr>
            <p:ph type="dt" sz="half" idx="10"/>
          </p:nvPr>
        </p:nvSpPr>
        <p:spPr/>
        <p:txBody>
          <a:bodyPr/>
          <a:lstStyle/>
          <a:p>
            <a:fld id="{A9320DB9-8CA3-4ECD-9690-183073100AC6}" type="datetime1">
              <a:rPr lang="en-US" smtClean="0"/>
              <a:pPr/>
              <a:t>12/17/2014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139829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FCB1997-F21C-4648-B3B0-D9315E7C67EF}" type="datetime1">
              <a:rPr lang="en-US" smtClean="0"/>
              <a:pPr/>
              <a:t>12/17/2014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1096689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xmlns=""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xmlns=""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xmlns=""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xmlns=""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EF8D5DC-8E0A-4A19-9C54-AE22F6D969C2}" type="datetime1">
              <a:rPr lang="en-US" smtClean="0"/>
              <a:pPr/>
              <a:t>12/17/2014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pPr/>
              <a:t>‹#›</a:t>
            </a:fld>
            <a:endParaRPr lang="en-US" dirty="0"/>
          </a:p>
        </p:txBody>
      </p:sp>
    </p:spTree>
    <p:extLst>
      <p:ext uri="{BB962C8B-B14F-4D97-AF65-F5344CB8AC3E}">
        <p14:creationId xmlns:p14="http://schemas.microsoft.com/office/powerpoint/2010/main" xmlns="" val="492067917"/>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E0EA7-B062-4848-9935-05E186B59BAB}" type="datetime1">
              <a:rPr lang="en-US" smtClean="0"/>
              <a:pPr/>
              <a:t>12/17/2014</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87D02-AD99-46D3-8350-6F3ACA596EAE}" type="slidenum">
              <a:rPr lang="en-IN" smtClean="0"/>
              <a:pPr/>
              <a:t>‹#›</a:t>
            </a:fld>
            <a:endParaRPr lang="en-IN"/>
          </a:p>
        </p:txBody>
      </p:sp>
    </p:spTree>
    <p:extLst>
      <p:ext uri="{BB962C8B-B14F-4D97-AF65-F5344CB8AC3E}">
        <p14:creationId xmlns:p14="http://schemas.microsoft.com/office/powerpoint/2010/main" xmlns="" val="368516450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emf"/><Relationship Id="rId7"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hart" Target="../charts/chart1.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45.gif"/><Relationship Id="rId2" Type="http://schemas.openxmlformats.org/officeDocument/2006/relationships/image" Target="../media/image40.gif"/><Relationship Id="rId1" Type="http://schemas.openxmlformats.org/officeDocument/2006/relationships/slideLayout" Target="../slideLayouts/slideLayout4.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6.gif"/><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gif"/><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8.gif"/><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9753" y="1050057"/>
            <a:ext cx="9531047" cy="1083543"/>
          </a:xfrm>
        </p:spPr>
        <p:txBody>
          <a:bodyPr/>
          <a:lstStyle/>
          <a:p>
            <a:pPr algn="ctr"/>
            <a:r>
              <a:rPr lang="en-US" sz="3600" dirty="0" smtClean="0">
                <a:solidFill>
                  <a:srgbClr val="F89EF2"/>
                </a:solidFill>
                <a:latin typeface="Calibri" pitchFamily="34" charset="0"/>
              </a:rPr>
              <a:t>Advances in Numerical Modeling for Tropical Cyclone Predictions</a:t>
            </a:r>
            <a:endParaRPr lang="en-US" sz="3600" dirty="0">
              <a:solidFill>
                <a:srgbClr val="F89EF2"/>
              </a:solidFill>
              <a:latin typeface="Calibri" pitchFamily="34" charset="0"/>
            </a:endParaRPr>
          </a:p>
        </p:txBody>
      </p:sp>
      <p:sp>
        <p:nvSpPr>
          <p:cNvPr id="3" name="Subtitle 2"/>
          <p:cNvSpPr>
            <a:spLocks noGrp="1"/>
          </p:cNvSpPr>
          <p:nvPr>
            <p:ph type="subTitle" idx="1"/>
          </p:nvPr>
        </p:nvSpPr>
        <p:spPr>
          <a:xfrm>
            <a:off x="706324" y="2954523"/>
            <a:ext cx="10177252" cy="2231512"/>
          </a:xfrm>
        </p:spPr>
        <p:txBody>
          <a:bodyPr>
            <a:normAutofit/>
          </a:bodyPr>
          <a:lstStyle/>
          <a:p>
            <a:pPr algn="ctr"/>
            <a:r>
              <a:rPr lang="en-US" sz="2400" dirty="0">
                <a:solidFill>
                  <a:srgbClr val="FFFF00"/>
                </a:solidFill>
                <a:latin typeface="Calibri" pitchFamily="34" charset="0"/>
              </a:rPr>
              <a:t>Sundararaman</a:t>
            </a:r>
            <a:r>
              <a:rPr lang="en-US" sz="2400" baseline="0" dirty="0">
                <a:solidFill>
                  <a:srgbClr val="FFFF00"/>
                </a:solidFill>
                <a:latin typeface="Calibri" pitchFamily="34" charset="0"/>
              </a:rPr>
              <a:t> gopalakrishnan  (gopal)</a:t>
            </a:r>
          </a:p>
          <a:p>
            <a:pPr algn="ctr"/>
            <a:r>
              <a:rPr lang="en-US" sz="2400" baseline="0" dirty="0">
                <a:solidFill>
                  <a:srgbClr val="FFFF00"/>
                </a:solidFill>
                <a:latin typeface="Calibri" pitchFamily="34" charset="0"/>
              </a:rPr>
              <a:t>noaa/aoml/Hurricane research division, Miami, FL, USA</a:t>
            </a:r>
          </a:p>
          <a:p>
            <a:endParaRPr lang="en-US" b="1" dirty="0"/>
          </a:p>
          <a:p>
            <a:pPr algn="ctr"/>
            <a:endParaRPr lang="en-US" sz="2000" b="1" i="0" kern="1200" cap="all" dirty="0">
              <a:solidFill>
                <a:schemeClr val="accent1">
                  <a:lumMod val="60000"/>
                  <a:lumOff val="40000"/>
                </a:schemeClr>
              </a:solidFill>
              <a:effectLst/>
              <a:latin typeface="+mj-lt"/>
              <a:ea typeface="+mj-ea"/>
              <a:cs typeface="+mj-cs"/>
            </a:endParaRPr>
          </a:p>
        </p:txBody>
      </p:sp>
      <p:pic>
        <p:nvPicPr>
          <p:cNvPr id="7" name="Picture 6"/>
          <p:cNvPicPr>
            <a:picLocks noChangeAspect="1"/>
          </p:cNvPicPr>
          <p:nvPr/>
        </p:nvPicPr>
        <p:blipFill>
          <a:blip r:embed="rId3"/>
          <a:stretch>
            <a:fillRect/>
          </a:stretch>
        </p:blipFill>
        <p:spPr>
          <a:xfrm>
            <a:off x="467923" y="5493948"/>
            <a:ext cx="987815" cy="983052"/>
          </a:xfrm>
          <a:prstGeom prst="rect">
            <a:avLst/>
          </a:prstGeom>
        </p:spPr>
      </p:pic>
      <p:sp>
        <p:nvSpPr>
          <p:cNvPr id="5" name="Rectangle 4"/>
          <p:cNvSpPr txBox="1"/>
          <p:nvPr/>
        </p:nvSpPr>
        <p:spPr>
          <a:xfrm>
            <a:off x="1752600" y="5323582"/>
            <a:ext cx="8077200" cy="1077218"/>
          </a:xfrm>
          <a:prstGeom prst="rect">
            <a:avLst/>
          </a:prstGeom>
        </p:spPr>
        <p:txBody>
          <a:bodyPr wrap="square">
            <a:spAutoFit/>
          </a:bodyPr>
          <a:lstStyle/>
          <a:p>
            <a:pPr algn="ctr"/>
            <a:endParaRPr lang="en-US" sz="1600" dirty="0">
              <a:solidFill>
                <a:srgbClr val="FFFF00"/>
              </a:solidFill>
            </a:endParaRPr>
          </a:p>
          <a:p>
            <a:pPr algn="ctr"/>
            <a:r>
              <a:rPr lang="en-US" sz="2400" u="none" dirty="0" smtClean="0">
                <a:solidFill>
                  <a:schemeClr val="accent2">
                    <a:lumMod val="60000"/>
                    <a:lumOff val="40000"/>
                  </a:schemeClr>
                </a:solidFill>
                <a:latin typeface="Calibri" pitchFamily="34" charset="0"/>
              </a:rPr>
              <a:t>Presented</a:t>
            </a:r>
            <a:r>
              <a:rPr lang="en-US" sz="2400" dirty="0">
                <a:solidFill>
                  <a:schemeClr val="accent2">
                    <a:lumMod val="60000"/>
                    <a:lumOff val="40000"/>
                  </a:schemeClr>
                </a:solidFill>
                <a:latin typeface="Calibri" pitchFamily="34" charset="0"/>
              </a:rPr>
              <a:t> </a:t>
            </a:r>
            <a:r>
              <a:rPr lang="en-US" sz="2400" dirty="0" smtClean="0">
                <a:solidFill>
                  <a:schemeClr val="accent2">
                    <a:lumMod val="60000"/>
                    <a:lumOff val="40000"/>
                  </a:schemeClr>
                </a:solidFill>
                <a:latin typeface="Calibri" pitchFamily="34" charset="0"/>
              </a:rPr>
              <a:t>at India </a:t>
            </a:r>
            <a:r>
              <a:rPr lang="en-US" sz="2400" dirty="0" smtClean="0">
                <a:solidFill>
                  <a:schemeClr val="accent2">
                    <a:lumMod val="60000"/>
                    <a:lumOff val="40000"/>
                  </a:schemeClr>
                </a:solidFill>
                <a:latin typeface="Calibri" pitchFamily="34" charset="0"/>
              </a:rPr>
              <a:t>Meteorological Department </a:t>
            </a:r>
          </a:p>
          <a:p>
            <a:pPr algn="ctr"/>
            <a:r>
              <a:rPr lang="en-US" sz="2400" dirty="0" smtClean="0">
                <a:solidFill>
                  <a:schemeClr val="accent2">
                    <a:lumMod val="60000"/>
                    <a:lumOff val="40000"/>
                  </a:schemeClr>
                </a:solidFill>
                <a:latin typeface="Calibri" pitchFamily="34" charset="0"/>
              </a:rPr>
              <a:t> </a:t>
            </a:r>
            <a:r>
              <a:rPr lang="en-US" sz="2400" dirty="0" smtClean="0">
                <a:solidFill>
                  <a:schemeClr val="accent2">
                    <a:lumMod val="60000"/>
                    <a:lumOff val="40000"/>
                  </a:schemeClr>
                </a:solidFill>
                <a:latin typeface="Calibri" pitchFamily="34" charset="0"/>
              </a:rPr>
              <a:t>Bhubaneswar. Dec 18, 2014</a:t>
            </a:r>
            <a:endParaRPr lang="en-US" sz="2400" u="none" dirty="0">
              <a:solidFill>
                <a:schemeClr val="accent2">
                  <a:lumMod val="60000"/>
                  <a:lumOff val="40000"/>
                </a:schemeClr>
              </a:solidFill>
              <a:latin typeface="Calibri" pitchFamily="34" charset="0"/>
            </a:endParaRPr>
          </a:p>
        </p:txBody>
      </p:sp>
      <p:pic>
        <p:nvPicPr>
          <p:cNvPr id="9" name="Picture 8"/>
          <p:cNvPicPr>
            <a:picLocks noChangeAspect="1"/>
          </p:cNvPicPr>
          <p:nvPr/>
        </p:nvPicPr>
        <p:blipFill>
          <a:blip r:embed="rId4"/>
          <a:stretch>
            <a:fillRect/>
          </a:stretch>
        </p:blipFill>
        <p:spPr>
          <a:xfrm>
            <a:off x="10480675" y="5486400"/>
            <a:ext cx="1183753" cy="1185593"/>
          </a:xfrm>
          <a:prstGeom prst="rect">
            <a:avLst/>
          </a:prstGeom>
        </p:spPr>
      </p:pic>
      <p:sp>
        <p:nvSpPr>
          <p:cNvPr id="4" name="Slide Number Placeholder 3"/>
          <p:cNvSpPr>
            <a:spLocks noGrp="1"/>
          </p:cNvSpPr>
          <p:nvPr>
            <p:ph type="sldNum" sz="quarter" idx="12"/>
          </p:nvPr>
        </p:nvSpPr>
        <p:spPr/>
        <p:txBody>
          <a:bodyPr/>
          <a:lstStyle/>
          <a:p>
            <a:fld id="{D57F1E4F-1CFF-5643-939E-02111984F565}" type="slidenum">
              <a:rPr lang="en-US" smtClean="0"/>
              <a:pPr/>
              <a:t>1</a:t>
            </a:fld>
            <a:endParaRPr lang="en-US" dirty="0"/>
          </a:p>
        </p:txBody>
      </p:sp>
    </p:spTree>
    <p:extLst>
      <p:ext uri="{BB962C8B-B14F-4D97-AF65-F5344CB8AC3E}">
        <p14:creationId xmlns:p14="http://schemas.microsoft.com/office/powerpoint/2010/main" xmlns="" val="21474698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srcRect/>
          <a:stretch>
            <a:fillRect/>
          </a:stretch>
        </p:blipFill>
        <p:spPr bwMode="auto">
          <a:xfrm>
            <a:off x="609600" y="990600"/>
            <a:ext cx="6400800" cy="5065059"/>
          </a:xfrm>
          <a:prstGeom prst="rect">
            <a:avLst/>
          </a:prstGeom>
          <a:noFill/>
          <a:ln w="9525">
            <a:noFill/>
            <a:miter lim="800000"/>
            <a:headEnd/>
            <a:tailEnd/>
          </a:ln>
          <a:effectLst/>
        </p:spPr>
      </p:pic>
      <p:sp>
        <p:nvSpPr>
          <p:cNvPr id="9" name="Title 1"/>
          <p:cNvSpPr>
            <a:spLocks noGrp="1"/>
          </p:cNvSpPr>
          <p:nvPr>
            <p:ph type="title"/>
          </p:nvPr>
        </p:nvSpPr>
        <p:spPr>
          <a:xfrm>
            <a:off x="838200" y="171414"/>
            <a:ext cx="10237301" cy="666786"/>
          </a:xfrm>
        </p:spPr>
        <p:txBody>
          <a:bodyPr/>
          <a:lstStyle/>
          <a:p>
            <a:r>
              <a:rPr lang="en-US" sz="3200" dirty="0" smtClean="0">
                <a:solidFill>
                  <a:srgbClr val="F89EF2"/>
                </a:solidFill>
                <a:latin typeface="Calibri" pitchFamily="34" charset="0"/>
              </a:rPr>
              <a:t>Influence of Ocean on TC intensity Forecast </a:t>
            </a:r>
            <a:endParaRPr lang="en-US" sz="3200" dirty="0">
              <a:solidFill>
                <a:srgbClr val="F89EF2"/>
              </a:solidFill>
              <a:latin typeface="Calibri" pitchFamily="34" charset="0"/>
            </a:endParaRPr>
          </a:p>
        </p:txBody>
      </p:sp>
      <p:sp>
        <p:nvSpPr>
          <p:cNvPr id="10" name="Rectangle 9"/>
          <p:cNvSpPr/>
          <p:nvPr/>
        </p:nvSpPr>
        <p:spPr>
          <a:xfrm>
            <a:off x="7211059" y="2743200"/>
            <a:ext cx="4295141" cy="2062103"/>
          </a:xfrm>
          <a:prstGeom prst="rect">
            <a:avLst/>
          </a:prstGeom>
        </p:spPr>
        <p:txBody>
          <a:bodyPr wrap="square">
            <a:spAutoFit/>
          </a:bodyPr>
          <a:lstStyle/>
          <a:p>
            <a:r>
              <a:rPr lang="en-US" sz="1600" dirty="0" smtClean="0">
                <a:solidFill>
                  <a:srgbClr val="FFFF00"/>
                </a:solidFill>
                <a:latin typeface="Calibri" pitchFamily="34" charset="0"/>
              </a:rPr>
              <a:t>Total enthalpy flux at hour 60 with SST contours overlaid for six uniform-ocean forecasts initialized with warm ocean conditions.  The top row is for large storms with translation speeds of (a) 2 m/s, (b) 4 m/s, and (c) 8 m/s. The bottom row is for small storms with translation speeds of (d) 2 m/s, (e) 4 m/s , and (f) 8 m /s. In all panels, SST is  contoured at 0.5ºC intervals. </a:t>
            </a:r>
            <a:endParaRPr lang="en-US" sz="1600" dirty="0">
              <a:solidFill>
                <a:srgbClr val="FFFF00"/>
              </a:solidFill>
              <a:latin typeface="Calibri" pitchFamily="34" charset="0"/>
            </a:endParaRPr>
          </a:p>
        </p:txBody>
      </p:sp>
      <p:sp>
        <p:nvSpPr>
          <p:cNvPr id="11" name="Rectangle 10"/>
          <p:cNvSpPr/>
          <p:nvPr/>
        </p:nvSpPr>
        <p:spPr>
          <a:xfrm>
            <a:off x="2133600" y="6211669"/>
            <a:ext cx="8458200" cy="369332"/>
          </a:xfrm>
          <a:prstGeom prst="rect">
            <a:avLst/>
          </a:prstGeom>
        </p:spPr>
        <p:txBody>
          <a:bodyPr wrap="square">
            <a:spAutoFit/>
          </a:bodyPr>
          <a:lstStyle/>
          <a:p>
            <a:pPr defTabSz="912813">
              <a:spcBef>
                <a:spcPts val="600"/>
              </a:spcBef>
            </a:pPr>
            <a:r>
              <a:rPr lang="en-US" altLang="en-US" dirty="0" smtClean="0">
                <a:latin typeface="Calibri" pitchFamily="34" charset="0"/>
              </a:rPr>
              <a:t>Ocean interactions </a:t>
            </a:r>
            <a:r>
              <a:rPr lang="en-US" altLang="en-US" dirty="0" smtClean="0">
                <a:latin typeface="Calibri" pitchFamily="34" charset="0"/>
              </a:rPr>
              <a:t>become very </a:t>
            </a:r>
            <a:r>
              <a:rPr lang="en-US" altLang="en-US" dirty="0" smtClean="0">
                <a:latin typeface="Calibri" pitchFamily="34" charset="0"/>
              </a:rPr>
              <a:t>important for slow moving and large storms, though</a:t>
            </a:r>
            <a:endParaRPr lang="en-US" altLang="en-US" dirty="0">
              <a:latin typeface="Calibri" pitchFamily="34" charset="0"/>
            </a:endParaRPr>
          </a:p>
        </p:txBody>
      </p:sp>
      <p:sp>
        <p:nvSpPr>
          <p:cNvPr id="2" name="Slide Number Placeholder 1"/>
          <p:cNvSpPr>
            <a:spLocks noGrp="1"/>
          </p:cNvSpPr>
          <p:nvPr>
            <p:ph type="sldNum" sz="quarter" idx="12"/>
          </p:nvPr>
        </p:nvSpPr>
        <p:spPr/>
        <p:txBody>
          <a:bodyPr/>
          <a:lstStyle/>
          <a:p>
            <a:fld id="{D57F1E4F-1CFF-5643-939E-02111984F565}"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88776" y="76200"/>
            <a:ext cx="7969624" cy="50202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3200" b="0" i="0" u="none" strike="noStrike" kern="0" cap="none" spc="0" normalizeH="0" baseline="0" noProof="0" dirty="0" smtClean="0">
                <a:ln>
                  <a:noFill/>
                </a:ln>
                <a:solidFill>
                  <a:srgbClr val="F89EF2"/>
                </a:solidFill>
                <a:effectLst/>
                <a:uLnTx/>
                <a:uFillTx/>
                <a:latin typeface="Calibri" panose="020F0502020204030204"/>
              </a:rPr>
              <a:t>TC Research in </a:t>
            </a:r>
            <a:r>
              <a:rPr kumimoji="0" lang="en-IN" sz="3200" b="0" i="0" u="none" strike="noStrike" kern="0" cap="none" spc="0" normalizeH="0" baseline="0" noProof="0" dirty="0" err="1" smtClean="0">
                <a:ln>
                  <a:noFill/>
                </a:ln>
                <a:solidFill>
                  <a:srgbClr val="F89EF2"/>
                </a:solidFill>
                <a:effectLst/>
                <a:uLnTx/>
                <a:uFillTx/>
                <a:latin typeface="Calibri" panose="020F0502020204030204"/>
              </a:rPr>
              <a:t>BoB</a:t>
            </a:r>
            <a:r>
              <a:rPr kumimoji="0" lang="en-IN" sz="3200" b="0" i="0" u="none" strike="noStrike" kern="0" cap="none" spc="0" normalizeH="0" baseline="0" noProof="0" dirty="0" smtClean="0">
                <a:ln>
                  <a:noFill/>
                </a:ln>
                <a:solidFill>
                  <a:srgbClr val="F89EF2"/>
                </a:solidFill>
                <a:effectLst/>
                <a:uLnTx/>
                <a:uFillTx/>
                <a:latin typeface="Calibri" panose="020F0502020204030204"/>
              </a:rPr>
              <a:t> (at IIT BBSR)</a:t>
            </a: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2208" y="1040633"/>
            <a:ext cx="5274622" cy="3200400"/>
          </a:xfrm>
          <a:prstGeom prst="rect">
            <a:avLst/>
          </a:prstGeom>
          <a:noFill/>
          <a:ln>
            <a:noFill/>
          </a:ln>
        </p:spPr>
      </p:pic>
      <p:sp>
        <p:nvSpPr>
          <p:cNvPr id="8" name="TextBox 7"/>
          <p:cNvSpPr txBox="1"/>
          <p:nvPr/>
        </p:nvSpPr>
        <p:spPr>
          <a:xfrm>
            <a:off x="1433186" y="6486331"/>
            <a:ext cx="3153427" cy="276999"/>
          </a:xfrm>
          <a:prstGeom prst="rect">
            <a:avLst/>
          </a:prstGeom>
          <a:noFill/>
        </p:spPr>
        <p:txBody>
          <a:bodyPr wrap="none" rtlCol="0">
            <a:spAutoFit/>
          </a:bodyPr>
          <a:lstStyle/>
          <a:p>
            <a:r>
              <a:rPr lang="en-IN" sz="1200" dirty="0" err="1" smtClean="0"/>
              <a:t>Mohanty</a:t>
            </a:r>
            <a:r>
              <a:rPr lang="en-IN" sz="1200" dirty="0" smtClean="0"/>
              <a:t> et al. (2014), Earth Interactions</a:t>
            </a:r>
            <a:endParaRPr lang="en-IN" sz="1200" dirty="0"/>
          </a:p>
        </p:txBody>
      </p:sp>
      <p:grpSp>
        <p:nvGrpSpPr>
          <p:cNvPr id="19" name="Group 18"/>
          <p:cNvGrpSpPr/>
          <p:nvPr/>
        </p:nvGrpSpPr>
        <p:grpSpPr>
          <a:xfrm>
            <a:off x="152400" y="4556131"/>
            <a:ext cx="5137936" cy="1920869"/>
            <a:chOff x="0" y="-3425"/>
            <a:chExt cx="6094095" cy="2244438"/>
          </a:xfrm>
        </p:grpSpPr>
        <p:pic>
          <p:nvPicPr>
            <p:cNvPr id="21" name="Picture 20"/>
            <p:cNvPicPr>
              <a:picLocks noChangeAspect="1"/>
            </p:cNvPicPr>
            <p:nvPr/>
          </p:nvPicPr>
          <p:blipFill>
            <a:blip r:embed="rId3">
              <a:extLst>
                <a:ext uri="{28A0092B-C50C-407E-A947-70E740481C1C}">
                  <a14:useLocalDpi xmlns:a14="http://schemas.microsoft.com/office/drawing/2010/main" xmlns="" val="0"/>
                </a:ext>
              </a:extLst>
            </a:blip>
            <a:srcRect l="10411" t="7265" r="12555" b="4411"/>
            <a:stretch>
              <a:fillRect/>
            </a:stretch>
          </p:blipFill>
          <p:spPr bwMode="auto">
            <a:xfrm>
              <a:off x="0" y="0"/>
              <a:ext cx="2998470" cy="2209800"/>
            </a:xfrm>
            <a:prstGeom prst="rect">
              <a:avLst/>
            </a:prstGeom>
            <a:noFill/>
            <a:extLst/>
          </p:spPr>
        </p:pic>
        <p:pic>
          <p:nvPicPr>
            <p:cNvPr id="22" name="Picture 21"/>
            <p:cNvPicPr>
              <a:picLocks noChangeAspect="1"/>
            </p:cNvPicPr>
            <p:nvPr/>
          </p:nvPicPr>
          <p:blipFill>
            <a:blip r:embed="rId4">
              <a:extLst>
                <a:ext uri="{28A0092B-C50C-407E-A947-70E740481C1C}">
                  <a14:useLocalDpi xmlns:a14="http://schemas.microsoft.com/office/drawing/2010/main" xmlns="" val="0"/>
                </a:ext>
              </a:extLst>
            </a:blip>
            <a:srcRect l="2083" t="6540" r="16667"/>
            <a:stretch>
              <a:fillRect/>
            </a:stretch>
          </p:blipFill>
          <p:spPr bwMode="auto">
            <a:xfrm>
              <a:off x="3039110" y="-3425"/>
              <a:ext cx="3054985" cy="2244438"/>
            </a:xfrm>
            <a:prstGeom prst="rect">
              <a:avLst/>
            </a:prstGeom>
            <a:noFill/>
            <a:extLst/>
          </p:spPr>
        </p:pic>
      </p:grpSp>
      <p:sp>
        <p:nvSpPr>
          <p:cNvPr id="23" name="Text Box 2"/>
          <p:cNvSpPr txBox="1">
            <a:spLocks noChangeArrowheads="1"/>
          </p:cNvSpPr>
          <p:nvPr/>
        </p:nvSpPr>
        <p:spPr bwMode="auto">
          <a:xfrm>
            <a:off x="344151" y="4258285"/>
            <a:ext cx="4981223" cy="322845"/>
          </a:xfrm>
          <a:prstGeom prst="rect">
            <a:avLst/>
          </a:prstGeom>
          <a:noFill/>
          <a:ln w="9525">
            <a:noFill/>
            <a:miter lim="800000"/>
            <a:headEnd/>
            <a:tailEnd/>
          </a:ln>
        </p:spPr>
        <p:txBody>
          <a:bodyPr rot="0" vert="horz" wrap="square" lIns="91440" tIns="45720" rIns="91440" bIns="45720" anchor="t" anchorCtr="0">
            <a:spAutoFit/>
          </a:bodyPr>
          <a:lstStyle/>
          <a:p>
            <a:pPr marL="571500" indent="-571500">
              <a:lnSpc>
                <a:spcPct val="107000"/>
              </a:lnSpc>
              <a:spcAft>
                <a:spcPts val="80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Peak </a:t>
            </a:r>
            <a:r>
              <a:rPr lang="en-US" sz="1400" dirty="0">
                <a:effectLst/>
                <a:latin typeface="Calibri" panose="020F0502020204030204" pitchFamily="34" charset="0"/>
                <a:ea typeface="Calibri" panose="020F0502020204030204" pitchFamily="34" charset="0"/>
                <a:cs typeface="Times New Roman" panose="02020603050405020304" pitchFamily="18" charset="0"/>
              </a:rPr>
              <a:t>surge (m)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smtClean="0">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Sea </a:t>
            </a:r>
            <a:r>
              <a:rPr lang="en-US" sz="1400" dirty="0">
                <a:effectLst/>
                <a:latin typeface="Calibri" panose="020F0502020204030204" pitchFamily="34" charset="0"/>
                <a:ea typeface="Calibri" panose="020F0502020204030204" pitchFamily="34" charset="0"/>
                <a:cs typeface="Times New Roman" panose="02020603050405020304" pitchFamily="18" charset="0"/>
              </a:rPr>
              <a:t>surface elevation (m</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0" name="Group 29"/>
          <p:cNvGrpSpPr/>
          <p:nvPr/>
        </p:nvGrpSpPr>
        <p:grpSpPr>
          <a:xfrm>
            <a:off x="6019800" y="883920"/>
            <a:ext cx="5318350" cy="5879410"/>
            <a:chOff x="6723888" y="883920"/>
            <a:chExt cx="5318350" cy="5879410"/>
          </a:xfrm>
        </p:grpSpPr>
        <p:grpSp>
          <p:nvGrpSpPr>
            <p:cNvPr id="29" name="Group 28"/>
            <p:cNvGrpSpPr/>
            <p:nvPr/>
          </p:nvGrpSpPr>
          <p:grpSpPr>
            <a:xfrm>
              <a:off x="6763512" y="883920"/>
              <a:ext cx="5278726" cy="2773680"/>
              <a:chOff x="6763512" y="883920"/>
              <a:chExt cx="5278726" cy="2773680"/>
            </a:xfrm>
          </p:grpSpPr>
          <p:grpSp>
            <p:nvGrpSpPr>
              <p:cNvPr id="9" name="Group 8"/>
              <p:cNvGrpSpPr/>
              <p:nvPr/>
            </p:nvGrpSpPr>
            <p:grpSpPr>
              <a:xfrm>
                <a:off x="6763512" y="1100032"/>
                <a:ext cx="5278726" cy="2314832"/>
                <a:chOff x="3155100" y="82378"/>
                <a:chExt cx="5278726" cy="2314832"/>
              </a:xfrm>
            </p:grpSpPr>
            <p:pic>
              <p:nvPicPr>
                <p:cNvPr id="10" name="Picture 9"/>
                <p:cNvPicPr>
                  <a:picLocks noChangeAspect="1"/>
                </p:cNvPicPr>
                <p:nvPr/>
              </p:nvPicPr>
              <p:blipFill rotWithShape="1">
                <a:blip r:embed="rId5"/>
                <a:srcRect l="39515" t="64895" r="44935" b="10124"/>
                <a:stretch/>
              </p:blipFill>
              <p:spPr>
                <a:xfrm rot="16200000">
                  <a:off x="5984788" y="243010"/>
                  <a:ext cx="2018276" cy="2290123"/>
                </a:xfrm>
                <a:prstGeom prst="rect">
                  <a:avLst/>
                </a:prstGeom>
              </p:spPr>
            </p:pic>
            <p:pic>
              <p:nvPicPr>
                <p:cNvPr id="11" name="Picture 10"/>
                <p:cNvPicPr>
                  <a:picLocks noChangeAspect="1"/>
                </p:cNvPicPr>
                <p:nvPr/>
              </p:nvPicPr>
              <p:blipFill>
                <a:blip r:embed="rId6"/>
                <a:stretch>
                  <a:fillRect/>
                </a:stretch>
              </p:blipFill>
              <p:spPr>
                <a:xfrm>
                  <a:off x="8206210" y="807307"/>
                  <a:ext cx="227616" cy="1013255"/>
                </a:xfrm>
                <a:prstGeom prst="rect">
                  <a:avLst/>
                </a:prstGeom>
              </p:spPr>
            </p:pic>
            <p:sp>
              <p:nvSpPr>
                <p:cNvPr id="12" name="TextBox 11"/>
                <p:cNvSpPr txBox="1"/>
                <p:nvPr/>
              </p:nvSpPr>
              <p:spPr>
                <a:xfrm>
                  <a:off x="4114809" y="82378"/>
                  <a:ext cx="3459891" cy="338554"/>
                </a:xfrm>
                <a:prstGeom prst="rect">
                  <a:avLst/>
                </a:prstGeom>
                <a:noFill/>
              </p:spPr>
              <p:txBody>
                <a:bodyPr wrap="square" rtlCol="0">
                  <a:spAutoFit/>
                </a:bodyPr>
                <a:lstStyle/>
                <a:p>
                  <a:r>
                    <a:rPr lang="en-IN" sz="1600" dirty="0" smtClean="0"/>
                    <a:t>CNTL                                 DWR </a:t>
                  </a:r>
                  <a:r>
                    <a:rPr lang="en-IN" sz="1600" dirty="0" err="1" smtClean="0"/>
                    <a:t>obs</a:t>
                  </a:r>
                  <a:r>
                    <a:rPr lang="en-IN" sz="1600" dirty="0" smtClean="0"/>
                    <a:t>    </a:t>
                  </a:r>
                  <a:endParaRPr lang="en-IN" sz="1600" dirty="0"/>
                </a:p>
              </p:txBody>
            </p:sp>
            <p:pic>
              <p:nvPicPr>
                <p:cNvPr id="13" name="Picture 12"/>
                <p:cNvPicPr>
                  <a:picLocks noChangeAspect="1"/>
                </p:cNvPicPr>
                <p:nvPr/>
              </p:nvPicPr>
              <p:blipFill rotWithShape="1">
                <a:blip r:embed="rId5"/>
                <a:srcRect l="39515" t="7654" r="44935" b="62962"/>
                <a:stretch/>
              </p:blipFill>
              <p:spPr>
                <a:xfrm rot="16200000">
                  <a:off x="3492844" y="41190"/>
                  <a:ext cx="2018276" cy="2693764"/>
                </a:xfrm>
                <a:prstGeom prst="rect">
                  <a:avLst/>
                </a:prstGeom>
              </p:spPr>
            </p:pic>
          </p:grpSp>
          <p:sp>
            <p:nvSpPr>
              <p:cNvPr id="14" name="TextBox 13"/>
              <p:cNvSpPr txBox="1"/>
              <p:nvPr/>
            </p:nvSpPr>
            <p:spPr>
              <a:xfrm>
                <a:off x="8098202" y="883920"/>
                <a:ext cx="2274982" cy="276999"/>
              </a:xfrm>
              <a:prstGeom prst="rect">
                <a:avLst/>
              </a:prstGeom>
              <a:noFill/>
            </p:spPr>
            <p:txBody>
              <a:bodyPr wrap="none" rtlCol="0">
                <a:spAutoFit/>
              </a:bodyPr>
              <a:lstStyle/>
              <a:p>
                <a:r>
                  <a:rPr lang="en-IN" sz="1200" b="1" dirty="0" smtClean="0"/>
                  <a:t>TC Laila: 00UTC 19 May 2010</a:t>
                </a:r>
                <a:endParaRPr lang="en-IN" sz="1200" b="1" dirty="0"/>
              </a:p>
            </p:txBody>
          </p:sp>
          <p:sp>
            <p:nvSpPr>
              <p:cNvPr id="15" name="TextBox 14"/>
              <p:cNvSpPr txBox="1"/>
              <p:nvPr/>
            </p:nvSpPr>
            <p:spPr>
              <a:xfrm>
                <a:off x="7945286" y="3395990"/>
                <a:ext cx="3127779" cy="261610"/>
              </a:xfrm>
              <a:prstGeom prst="rect">
                <a:avLst/>
              </a:prstGeom>
              <a:noFill/>
            </p:spPr>
            <p:txBody>
              <a:bodyPr wrap="none" rtlCol="0">
                <a:spAutoFit/>
              </a:bodyPr>
              <a:lstStyle/>
              <a:p>
                <a:r>
                  <a:rPr lang="en-IN" sz="1100" b="1" dirty="0" err="1" smtClean="0"/>
                  <a:t>Osuri</a:t>
                </a:r>
                <a:r>
                  <a:rPr lang="en-IN" sz="1100" b="1" dirty="0" smtClean="0"/>
                  <a:t> et al. (2014), Monthly Weather Review</a:t>
                </a:r>
                <a:endParaRPr lang="en-IN" sz="1100" b="1" dirty="0"/>
              </a:p>
            </p:txBody>
          </p:sp>
        </p:grpSp>
        <p:grpSp>
          <p:nvGrpSpPr>
            <p:cNvPr id="27" name="Group 26"/>
            <p:cNvGrpSpPr/>
            <p:nvPr/>
          </p:nvGrpSpPr>
          <p:grpSpPr>
            <a:xfrm>
              <a:off x="6723888" y="3778624"/>
              <a:ext cx="5087112" cy="2984706"/>
              <a:chOff x="5733288" y="3640124"/>
              <a:chExt cx="5087112" cy="2984706"/>
            </a:xfrm>
          </p:grpSpPr>
          <p:pic>
            <p:nvPicPr>
              <p:cNvPr id="24" name="Picture 23" descr="unnamed.png"/>
              <p:cNvPicPr>
                <a:picLocks noChangeAspect="1"/>
              </p:cNvPicPr>
              <p:nvPr/>
            </p:nvPicPr>
            <p:blipFill>
              <a:blip r:embed="rId7"/>
              <a:srcRect t="12982"/>
              <a:stretch>
                <a:fillRect/>
              </a:stretch>
            </p:blipFill>
            <p:spPr>
              <a:xfrm>
                <a:off x="5733288" y="3640124"/>
                <a:ext cx="5087112" cy="2984706"/>
              </a:xfrm>
              <a:prstGeom prst="rect">
                <a:avLst/>
              </a:prstGeom>
            </p:spPr>
          </p:pic>
          <p:sp>
            <p:nvSpPr>
              <p:cNvPr id="25" name="Rectangle 24"/>
              <p:cNvSpPr/>
              <p:nvPr/>
            </p:nvSpPr>
            <p:spPr>
              <a:xfrm>
                <a:off x="7467600" y="4406068"/>
                <a:ext cx="3276901" cy="1754326"/>
              </a:xfrm>
              <a:prstGeom prst="rect">
                <a:avLst/>
              </a:prstGeom>
              <a:solidFill>
                <a:schemeClr val="tx1"/>
              </a:solidFill>
            </p:spPr>
            <p:txBody>
              <a:bodyPr wrap="square">
                <a:spAutoFit/>
              </a:bodyPr>
              <a:lstStyle/>
              <a:p>
                <a:r>
                  <a:rPr lang="en-IN" sz="1200" dirty="0" smtClean="0">
                    <a:solidFill>
                      <a:srgbClr val="000000"/>
                    </a:solidFill>
                    <a:latin typeface="Calibri" panose="020F0502020204030204" pitchFamily="34" charset="0"/>
                  </a:rPr>
                  <a:t>Real-Time </a:t>
                </a:r>
                <a:r>
                  <a:rPr lang="en-IN" sz="1200" dirty="0">
                    <a:solidFill>
                      <a:srgbClr val="000000"/>
                    </a:solidFill>
                    <a:latin typeface="Calibri" panose="020F0502020204030204" pitchFamily="34" charset="0"/>
                  </a:rPr>
                  <a:t>Track Prediction of Tropical Cyclones over the North Indian Ocean Using the ARW Model. </a:t>
                </a:r>
                <a:endParaRPr lang="en-IN" sz="1200" dirty="0" smtClean="0">
                  <a:solidFill>
                    <a:srgbClr val="000000"/>
                  </a:solidFill>
                  <a:latin typeface="Calibri" panose="020F0502020204030204" pitchFamily="34" charset="0"/>
                </a:endParaRPr>
              </a:p>
              <a:p>
                <a:endParaRPr lang="en-IN" sz="1200" dirty="0" smtClean="0">
                  <a:solidFill>
                    <a:srgbClr val="000000"/>
                  </a:solidFill>
                  <a:latin typeface="Calibri" panose="020F0502020204030204" pitchFamily="34" charset="0"/>
                </a:endParaRPr>
              </a:p>
              <a:p>
                <a:r>
                  <a:rPr lang="en-IN" sz="1200" dirty="0" smtClean="0">
                    <a:solidFill>
                      <a:srgbClr val="000000"/>
                    </a:solidFill>
                    <a:latin typeface="Calibri" panose="020F0502020204030204" pitchFamily="34" charset="0"/>
                  </a:rPr>
                  <a:t>Krishna </a:t>
                </a:r>
                <a:r>
                  <a:rPr lang="en-IN" sz="1200" dirty="0">
                    <a:solidFill>
                      <a:srgbClr val="000000"/>
                    </a:solidFill>
                    <a:latin typeface="Calibri" panose="020F0502020204030204" pitchFamily="34" charset="0"/>
                  </a:rPr>
                  <a:t>K. </a:t>
                </a:r>
                <a:r>
                  <a:rPr lang="en-IN" sz="1200" dirty="0" err="1">
                    <a:solidFill>
                      <a:srgbClr val="000000"/>
                    </a:solidFill>
                    <a:latin typeface="Calibri" panose="020F0502020204030204" pitchFamily="34" charset="0"/>
                  </a:rPr>
                  <a:t>Osuri</a:t>
                </a:r>
                <a:r>
                  <a:rPr lang="en-IN" sz="1200" dirty="0">
                    <a:solidFill>
                      <a:srgbClr val="000000"/>
                    </a:solidFill>
                    <a:latin typeface="Calibri" panose="020F0502020204030204" pitchFamily="34" charset="0"/>
                  </a:rPr>
                  <a:t>, U. C. </a:t>
                </a:r>
                <a:r>
                  <a:rPr lang="en-IN" sz="1200" dirty="0" err="1">
                    <a:solidFill>
                      <a:srgbClr val="000000"/>
                    </a:solidFill>
                    <a:latin typeface="Calibri" panose="020F0502020204030204" pitchFamily="34" charset="0"/>
                  </a:rPr>
                  <a:t>Mohanty</a:t>
                </a:r>
                <a:r>
                  <a:rPr lang="en-IN" sz="1200" dirty="0">
                    <a:solidFill>
                      <a:srgbClr val="000000"/>
                    </a:solidFill>
                    <a:latin typeface="Calibri" panose="020F0502020204030204" pitchFamily="34" charset="0"/>
                  </a:rPr>
                  <a:t>, A. </a:t>
                </a:r>
                <a:r>
                  <a:rPr lang="en-IN" sz="1200" dirty="0" err="1">
                    <a:solidFill>
                      <a:srgbClr val="000000"/>
                    </a:solidFill>
                    <a:latin typeface="Calibri" panose="020F0502020204030204" pitchFamily="34" charset="0"/>
                  </a:rPr>
                  <a:t>Routray</a:t>
                </a:r>
                <a:r>
                  <a:rPr lang="en-IN" sz="1200" dirty="0">
                    <a:solidFill>
                      <a:srgbClr val="000000"/>
                    </a:solidFill>
                    <a:latin typeface="Calibri" panose="020F0502020204030204" pitchFamily="34" charset="0"/>
                  </a:rPr>
                  <a:t>, M. </a:t>
                </a:r>
                <a:r>
                  <a:rPr lang="en-IN" sz="1200" dirty="0" err="1">
                    <a:solidFill>
                      <a:srgbClr val="000000"/>
                    </a:solidFill>
                    <a:latin typeface="Calibri" panose="020F0502020204030204" pitchFamily="34" charset="0"/>
                  </a:rPr>
                  <a:t>Mohapatra</a:t>
                </a:r>
                <a:r>
                  <a:rPr lang="en-IN" sz="1200" dirty="0">
                    <a:solidFill>
                      <a:srgbClr val="000000"/>
                    </a:solidFill>
                    <a:latin typeface="Calibri" panose="020F0502020204030204" pitchFamily="34" charset="0"/>
                  </a:rPr>
                  <a:t>, and </a:t>
                </a:r>
                <a:r>
                  <a:rPr lang="en-IN" sz="1200" dirty="0" err="1">
                    <a:solidFill>
                      <a:srgbClr val="000000"/>
                    </a:solidFill>
                    <a:latin typeface="Calibri" panose="020F0502020204030204" pitchFamily="34" charset="0"/>
                  </a:rPr>
                  <a:t>Dev</a:t>
                </a:r>
                <a:r>
                  <a:rPr lang="en-IN" sz="1200" dirty="0">
                    <a:solidFill>
                      <a:srgbClr val="000000"/>
                    </a:solidFill>
                    <a:latin typeface="Calibri" panose="020F0502020204030204" pitchFamily="34" charset="0"/>
                  </a:rPr>
                  <a:t> </a:t>
                </a:r>
                <a:r>
                  <a:rPr lang="en-IN" sz="1200" dirty="0" err="1" smtClean="0">
                    <a:solidFill>
                      <a:srgbClr val="000000"/>
                    </a:solidFill>
                    <a:latin typeface="Calibri" panose="020F0502020204030204" pitchFamily="34" charset="0"/>
                  </a:rPr>
                  <a:t>Niyogi</a:t>
                </a:r>
                <a:endParaRPr lang="en-IN" sz="1200" dirty="0" smtClean="0">
                  <a:solidFill>
                    <a:srgbClr val="000000"/>
                  </a:solidFill>
                  <a:latin typeface="Calibri" panose="020F0502020204030204" pitchFamily="34" charset="0"/>
                </a:endParaRPr>
              </a:p>
              <a:p>
                <a:endParaRPr lang="en-IN" sz="1200" i="1" dirty="0" smtClean="0">
                  <a:solidFill>
                    <a:srgbClr val="000000"/>
                  </a:solidFill>
                  <a:latin typeface="Calibri" panose="020F0502020204030204" pitchFamily="34" charset="0"/>
                </a:endParaRPr>
              </a:p>
              <a:p>
                <a:endParaRPr lang="en-IN" sz="1200" i="1" dirty="0">
                  <a:solidFill>
                    <a:srgbClr val="000000"/>
                  </a:solidFill>
                  <a:latin typeface="Calibri" panose="020F0502020204030204" pitchFamily="34" charset="0"/>
                </a:endParaRPr>
              </a:p>
              <a:p>
                <a:r>
                  <a:rPr lang="en-IN" sz="1200" i="1" dirty="0" smtClean="0">
                    <a:solidFill>
                      <a:srgbClr val="000000"/>
                    </a:solidFill>
                    <a:latin typeface="Calibri" panose="020F0502020204030204" pitchFamily="34" charset="0"/>
                  </a:rPr>
                  <a:t>J</a:t>
                </a:r>
                <a:r>
                  <a:rPr lang="en-IN" sz="1200" i="1" dirty="0">
                    <a:solidFill>
                      <a:srgbClr val="000000"/>
                    </a:solidFill>
                    <a:latin typeface="Calibri" panose="020F0502020204030204" pitchFamily="34" charset="0"/>
                  </a:rPr>
                  <a:t>. Appl. Meteor. </a:t>
                </a:r>
                <a:r>
                  <a:rPr lang="en-IN" sz="1200" i="1" dirty="0" err="1">
                    <a:solidFill>
                      <a:srgbClr val="000000"/>
                    </a:solidFill>
                    <a:latin typeface="Calibri" panose="020F0502020204030204" pitchFamily="34" charset="0"/>
                  </a:rPr>
                  <a:t>Climatol</a:t>
                </a:r>
                <a:r>
                  <a:rPr lang="en-IN" sz="1200" i="1" dirty="0">
                    <a:solidFill>
                      <a:srgbClr val="000000"/>
                    </a:solidFill>
                    <a:latin typeface="Calibri" panose="020F0502020204030204" pitchFamily="34" charset="0"/>
                  </a:rPr>
                  <a:t>.</a:t>
                </a:r>
                <a:r>
                  <a:rPr lang="en-IN" sz="1200" dirty="0">
                    <a:solidFill>
                      <a:srgbClr val="000000"/>
                    </a:solidFill>
                    <a:latin typeface="Calibri" panose="020F0502020204030204" pitchFamily="34" charset="0"/>
                  </a:rPr>
                  <a:t>, </a:t>
                </a:r>
                <a:r>
                  <a:rPr lang="en-IN" sz="1200" b="1" dirty="0" smtClean="0">
                    <a:solidFill>
                      <a:srgbClr val="000000"/>
                    </a:solidFill>
                    <a:latin typeface="Calibri" panose="020F0502020204030204" pitchFamily="34" charset="0"/>
                  </a:rPr>
                  <a:t>52</a:t>
                </a:r>
                <a:r>
                  <a:rPr lang="en-IN" sz="1200" dirty="0">
                    <a:solidFill>
                      <a:srgbClr val="000000"/>
                    </a:solidFill>
                    <a:latin typeface="Calibri" panose="020F0502020204030204" pitchFamily="34" charset="0"/>
                  </a:rPr>
                  <a:t>, 2476–2492.</a:t>
                </a:r>
                <a:endParaRPr lang="en-IN" sz="1200" dirty="0">
                  <a:latin typeface="Calibri" panose="020F0502020204030204" pitchFamily="34" charset="0"/>
                </a:endParaRPr>
              </a:p>
            </p:txBody>
          </p:sp>
          <p:sp>
            <p:nvSpPr>
              <p:cNvPr id="26" name="Rectangle 25"/>
              <p:cNvSpPr/>
              <p:nvPr/>
            </p:nvSpPr>
            <p:spPr>
              <a:xfrm>
                <a:off x="5791200" y="4310390"/>
                <a:ext cx="1752299" cy="261610"/>
              </a:xfrm>
              <a:prstGeom prst="rect">
                <a:avLst/>
              </a:prstGeom>
              <a:solidFill>
                <a:schemeClr val="tx1"/>
              </a:solidFill>
            </p:spPr>
            <p:txBody>
              <a:bodyPr wrap="square">
                <a:spAutoFit/>
              </a:bodyPr>
              <a:lstStyle/>
              <a:p>
                <a:r>
                  <a:rPr lang="en-IN" sz="1100" dirty="0">
                    <a:solidFill>
                      <a:srgbClr val="000000"/>
                    </a:solidFill>
                    <a:latin typeface="Times New Roman" panose="02020603050405020304" pitchFamily="18" charset="0"/>
                  </a:rPr>
                  <a:t>J. Appl. Meteor. </a:t>
                </a:r>
                <a:r>
                  <a:rPr lang="en-IN" sz="1100" dirty="0" err="1">
                    <a:solidFill>
                      <a:srgbClr val="000000"/>
                    </a:solidFill>
                    <a:latin typeface="Times New Roman" panose="02020603050405020304" pitchFamily="18" charset="0"/>
                  </a:rPr>
                  <a:t>Climatol</a:t>
                </a:r>
                <a:r>
                  <a:rPr lang="en-IN" sz="1100" dirty="0">
                    <a:solidFill>
                      <a:srgbClr val="000000"/>
                    </a:solidFill>
                    <a:latin typeface="Times New Roman" panose="02020603050405020304" pitchFamily="18" charset="0"/>
                  </a:rPr>
                  <a:t>.,</a:t>
                </a:r>
                <a:endParaRPr lang="en-IN" sz="1100" dirty="0"/>
              </a:p>
            </p:txBody>
          </p:sp>
          <p:pic>
            <p:nvPicPr>
              <p:cNvPr id="1026" name="Picture 2" descr="http://journals.ametsoc.org/na101/home/literatum/publisher/ams/journals/content/apme/2013/15588432-52.11/15588432-52.11/20131108/15588432-52.11.cover.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800344" y="4562856"/>
                <a:ext cx="1566333" cy="2019301"/>
              </a:xfrm>
              <a:prstGeom prst="rect">
                <a:avLst/>
              </a:prstGeom>
              <a:noFill/>
              <a:extLst>
                <a:ext uri="{909E8E84-426E-40DD-AFC4-6F175D3DCCD1}">
                  <a14:hiddenFill xmlns:a14="http://schemas.microsoft.com/office/drawing/2010/main" xmlns="">
                    <a:solidFill>
                      <a:srgbClr val="FFFFFF"/>
                    </a:solidFill>
                  </a14:hiddenFill>
                </a:ext>
              </a:extLst>
            </p:spPr>
          </p:pic>
        </p:grpSp>
      </p:grpSp>
      <p:sp>
        <p:nvSpPr>
          <p:cNvPr id="28" name="Rounded Rectangle 27"/>
          <p:cNvSpPr/>
          <p:nvPr/>
        </p:nvSpPr>
        <p:spPr>
          <a:xfrm>
            <a:off x="680957" y="596054"/>
            <a:ext cx="4157123" cy="5791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latin typeface="Calibri" panose="020F0502020204030204" pitchFamily="34" charset="0"/>
              </a:rPr>
              <a:t>HWRF Predictions of </a:t>
            </a:r>
            <a:r>
              <a:rPr lang="en-IN" dirty="0" err="1" smtClean="0">
                <a:latin typeface="Calibri" panose="020F0502020204030204" pitchFamily="34" charset="0"/>
              </a:rPr>
              <a:t>Phailin</a:t>
            </a:r>
            <a:r>
              <a:rPr lang="en-IN" dirty="0" smtClean="0">
                <a:latin typeface="Calibri" panose="020F0502020204030204" pitchFamily="34" charset="0"/>
              </a:rPr>
              <a:t> (2013)</a:t>
            </a:r>
            <a:endParaRPr lang="en-IN" dirty="0">
              <a:latin typeface="Calibri" panose="020F0502020204030204" pitchFamily="34" charset="0"/>
            </a:endParaRPr>
          </a:p>
        </p:txBody>
      </p:sp>
      <p:sp>
        <p:nvSpPr>
          <p:cNvPr id="31" name="Slide Number Placeholder 30"/>
          <p:cNvSpPr>
            <a:spLocks noGrp="1"/>
          </p:cNvSpPr>
          <p:nvPr>
            <p:ph type="sldNum" sz="quarter" idx="12"/>
          </p:nvPr>
        </p:nvSpPr>
        <p:spPr/>
        <p:txBody>
          <a:bodyPr/>
          <a:lstStyle/>
          <a:p>
            <a:fld id="{D57F1E4F-1CFF-5643-939E-02111984F565}" type="slidenum">
              <a:rPr lang="en-US" smtClean="0"/>
              <a:pPr/>
              <a:t>11</a:t>
            </a:fld>
            <a:endParaRPr lang="en-US" dirty="0"/>
          </a:p>
        </p:txBody>
      </p:sp>
    </p:spTree>
    <p:extLst>
      <p:ext uri="{BB962C8B-B14F-4D97-AF65-F5344CB8AC3E}">
        <p14:creationId xmlns:p14="http://schemas.microsoft.com/office/powerpoint/2010/main" xmlns="" val="1793078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1594291" y="762000"/>
            <a:ext cx="8387909" cy="3012815"/>
            <a:chOff x="375091" y="762000"/>
            <a:chExt cx="8387909" cy="3012815"/>
          </a:xfrm>
        </p:grpSpPr>
        <p:sp>
          <p:nvSpPr>
            <p:cNvPr id="24" name="Rounded Rectangle 23"/>
            <p:cNvSpPr/>
            <p:nvPr/>
          </p:nvSpPr>
          <p:spPr>
            <a:xfrm>
              <a:off x="375091" y="762000"/>
              <a:ext cx="8387909" cy="3012815"/>
            </a:xfrm>
            <a:prstGeom prst="roundRect">
              <a:avLst/>
            </a:prstGeom>
            <a:solidFill>
              <a:sysClr val="window" lastClr="FFFFFF"/>
            </a:solid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ndParaRPr>
            </a:p>
          </p:txBody>
        </p:sp>
        <p:grpSp>
          <p:nvGrpSpPr>
            <p:cNvPr id="25" name="Group 24"/>
            <p:cNvGrpSpPr/>
            <p:nvPr/>
          </p:nvGrpSpPr>
          <p:grpSpPr>
            <a:xfrm>
              <a:off x="3523941" y="978990"/>
              <a:ext cx="4983497" cy="2609763"/>
              <a:chOff x="4419084" y="86728"/>
              <a:chExt cx="6286500" cy="3433763"/>
            </a:xfrm>
          </p:grpSpPr>
          <p:graphicFrame>
            <p:nvGraphicFramePr>
              <p:cNvPr id="30" name="Chart 29"/>
              <p:cNvGraphicFramePr>
                <a:graphicFrameLocks/>
              </p:cNvGraphicFramePr>
              <p:nvPr>
                <p:extLst>
                  <p:ext uri="{D42A27DB-BD31-4B8C-83A1-F6EECF244321}">
                    <p14:modId xmlns:p14="http://schemas.microsoft.com/office/powerpoint/2010/main" xmlns="" val="520175819"/>
                  </p:ext>
                </p:extLst>
              </p:nvPr>
            </p:nvGraphicFramePr>
            <p:xfrm>
              <a:off x="4419084" y="86728"/>
              <a:ext cx="6286500" cy="3433763"/>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Box 30"/>
              <p:cNvSpPr txBox="1"/>
              <p:nvPr/>
            </p:nvSpPr>
            <p:spPr>
              <a:xfrm>
                <a:off x="5091952" y="2407965"/>
                <a:ext cx="4787153" cy="52779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smtClean="0">
                    <a:ln>
                      <a:noFill/>
                    </a:ln>
                    <a:solidFill>
                      <a:prstClr val="black"/>
                    </a:solidFill>
                    <a:effectLst/>
                    <a:uLnTx/>
                    <a:uFillTx/>
                    <a:latin typeface="Calibri" panose="020F0502020204030204"/>
                  </a:rPr>
                  <a:t>Dotted line: HWRF                                  </a:t>
                </a:r>
                <a:r>
                  <a:rPr kumimoji="0" lang="en-IN" sz="1100" b="1" i="0" u="none" strike="noStrike" kern="0" cap="none" spc="0" normalizeH="0" baseline="0" noProof="0" dirty="0" smtClean="0">
                    <a:ln>
                      <a:noFill/>
                    </a:ln>
                    <a:solidFill>
                      <a:srgbClr val="5B9BD5"/>
                    </a:solidFill>
                    <a:effectLst/>
                    <a:uLnTx/>
                    <a:uFillTx/>
                    <a:latin typeface="Calibri" panose="020F0502020204030204"/>
                  </a:rPr>
                  <a:t>BLUE: MSLP (</a:t>
                </a:r>
                <a:r>
                  <a:rPr kumimoji="0" lang="en-IN" sz="1100" b="1" i="0" u="none" strike="noStrike" kern="0" cap="none" spc="0" normalizeH="0" baseline="0" noProof="0" dirty="0" err="1" smtClean="0">
                    <a:ln>
                      <a:noFill/>
                    </a:ln>
                    <a:solidFill>
                      <a:srgbClr val="5B9BD5"/>
                    </a:solidFill>
                    <a:effectLst/>
                    <a:uLnTx/>
                    <a:uFillTx/>
                    <a:latin typeface="Calibri" panose="020F0502020204030204"/>
                  </a:rPr>
                  <a:t>hPa</a:t>
                </a:r>
                <a:r>
                  <a:rPr kumimoji="0" lang="en-IN" sz="1100" b="1" i="0" u="none" strike="noStrike" kern="0" cap="none" spc="0" normalizeH="0" baseline="0" noProof="0" dirty="0" smtClean="0">
                    <a:ln>
                      <a:noFill/>
                    </a:ln>
                    <a:solidFill>
                      <a:srgbClr val="5B9BD5"/>
                    </a:solidFill>
                    <a:effectLst/>
                    <a:uLnTx/>
                    <a:uFillTx/>
                    <a:latin typeface="Calibri" panose="020F0502020204030204"/>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smtClean="0">
                    <a:ln>
                      <a:noFill/>
                    </a:ln>
                    <a:solidFill>
                      <a:prstClr val="black"/>
                    </a:solidFill>
                    <a:effectLst/>
                    <a:uLnTx/>
                    <a:uFillTx/>
                    <a:latin typeface="Calibri" panose="020F0502020204030204"/>
                  </a:rPr>
                  <a:t>Solid line with circle: OBS                     </a:t>
                </a:r>
                <a:r>
                  <a:rPr kumimoji="0" lang="en-IN" sz="1100" b="1" i="0" u="none" strike="noStrike" kern="0" cap="none" spc="0" normalizeH="0" baseline="0" noProof="0" dirty="0" smtClean="0">
                    <a:ln>
                      <a:noFill/>
                    </a:ln>
                    <a:solidFill>
                      <a:srgbClr val="ED7D31"/>
                    </a:solidFill>
                    <a:effectLst/>
                    <a:uLnTx/>
                    <a:uFillTx/>
                    <a:latin typeface="Calibri" panose="020F0502020204030204"/>
                  </a:rPr>
                  <a:t>ORANGE: 10-m wind (</a:t>
                </a:r>
                <a:r>
                  <a:rPr kumimoji="0" lang="en-IN" sz="1100" b="1" i="0" u="none" strike="noStrike" kern="0" cap="none" spc="0" normalizeH="0" baseline="0" noProof="0" dirty="0" err="1" smtClean="0">
                    <a:ln>
                      <a:noFill/>
                    </a:ln>
                    <a:solidFill>
                      <a:srgbClr val="ED7D31"/>
                    </a:solidFill>
                    <a:effectLst/>
                    <a:uLnTx/>
                    <a:uFillTx/>
                    <a:latin typeface="Calibri" panose="020F0502020204030204"/>
                  </a:rPr>
                  <a:t>kt</a:t>
                </a:r>
                <a:r>
                  <a:rPr kumimoji="0" lang="en-IN" sz="1100" b="1" i="0" u="none" strike="noStrike" kern="0" cap="none" spc="0" normalizeH="0" baseline="0" noProof="0" dirty="0" smtClean="0">
                    <a:ln>
                      <a:noFill/>
                    </a:ln>
                    <a:solidFill>
                      <a:srgbClr val="ED7D31"/>
                    </a:solidFill>
                    <a:effectLst/>
                    <a:uLnTx/>
                    <a:uFillTx/>
                    <a:latin typeface="Calibri" panose="020F0502020204030204"/>
                  </a:rPr>
                  <a:t>)</a:t>
                </a:r>
              </a:p>
            </p:txBody>
          </p:sp>
        </p:grpSp>
        <p:grpSp>
          <p:nvGrpSpPr>
            <p:cNvPr id="26" name="Group 25"/>
            <p:cNvGrpSpPr/>
            <p:nvPr/>
          </p:nvGrpSpPr>
          <p:grpSpPr>
            <a:xfrm>
              <a:off x="574042" y="978990"/>
              <a:ext cx="2814889" cy="2545454"/>
              <a:chOff x="2474259" y="475130"/>
              <a:chExt cx="2958353" cy="2734235"/>
            </a:xfrm>
          </p:grpSpPr>
          <p:pic>
            <p:nvPicPr>
              <p:cNvPr id="28" name="Picture 27"/>
              <p:cNvPicPr>
                <a:picLocks noChangeAspect="1"/>
              </p:cNvPicPr>
              <p:nvPr/>
            </p:nvPicPr>
            <p:blipFill rotWithShape="1">
              <a:blip r:embed="rId3"/>
              <a:srcRect l="13198" t="7272" r="21610" b="7422"/>
              <a:stretch/>
            </p:blipFill>
            <p:spPr>
              <a:xfrm>
                <a:off x="2474259" y="475130"/>
                <a:ext cx="2958353" cy="2734235"/>
              </a:xfrm>
              <a:prstGeom prst="rect">
                <a:avLst/>
              </a:prstGeom>
            </p:spPr>
          </p:pic>
          <p:sp>
            <p:nvSpPr>
              <p:cNvPr id="29" name="TextBox 28"/>
              <p:cNvSpPr txBox="1"/>
              <p:nvPr/>
            </p:nvSpPr>
            <p:spPr>
              <a:xfrm>
                <a:off x="3315396" y="2430489"/>
                <a:ext cx="141797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smtClean="0">
                    <a:ln>
                      <a:noFill/>
                    </a:ln>
                    <a:solidFill>
                      <a:prstClr val="black"/>
                    </a:solidFill>
                    <a:effectLst/>
                    <a:uLnTx/>
                    <a:uFillTx/>
                    <a:latin typeface="Calibri" panose="020F0502020204030204"/>
                  </a:rPr>
                  <a:t>Black: Observed</a:t>
                </a:r>
              </a:p>
              <a:p>
                <a:pPr marL="0" marR="0" lvl="0" indent="0"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smtClean="0">
                    <a:ln>
                      <a:noFill/>
                    </a:ln>
                    <a:solidFill>
                      <a:srgbClr val="FF0000"/>
                    </a:solidFill>
                    <a:effectLst/>
                    <a:uLnTx/>
                    <a:uFillTx/>
                    <a:latin typeface="Calibri" panose="020F0502020204030204"/>
                  </a:rPr>
                  <a:t>Red: HWRF</a:t>
                </a:r>
              </a:p>
            </p:txBody>
          </p:sp>
        </p:grpSp>
      </p:grpSp>
      <p:grpSp>
        <p:nvGrpSpPr>
          <p:cNvPr id="42" name="Group 41"/>
          <p:cNvGrpSpPr/>
          <p:nvPr/>
        </p:nvGrpSpPr>
        <p:grpSpPr>
          <a:xfrm>
            <a:off x="1524000" y="3827933"/>
            <a:ext cx="8458200" cy="2990023"/>
            <a:chOff x="304800" y="3827933"/>
            <a:chExt cx="8077200" cy="2990023"/>
          </a:xfrm>
        </p:grpSpPr>
        <p:sp>
          <p:nvSpPr>
            <p:cNvPr id="33" name="Rounded Rectangle 32"/>
            <p:cNvSpPr/>
            <p:nvPr/>
          </p:nvSpPr>
          <p:spPr>
            <a:xfrm>
              <a:off x="304800" y="3867237"/>
              <a:ext cx="8077200" cy="2950719"/>
            </a:xfrm>
            <a:prstGeom prst="roundRect">
              <a:avLst/>
            </a:prstGeom>
            <a:solidFill>
              <a:sysClr val="window" lastClr="FFFFFF"/>
            </a:solidFill>
            <a:ln w="25400" cap="flat" cmpd="sng" algn="ctr">
              <a:solidFill>
                <a:srgbClr val="00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ndParaRPr>
            </a:p>
          </p:txBody>
        </p:sp>
        <p:pic>
          <p:nvPicPr>
            <p:cNvPr id="34" name="Picture 33"/>
            <p:cNvPicPr>
              <a:picLocks noChangeAspect="1"/>
            </p:cNvPicPr>
            <p:nvPr/>
          </p:nvPicPr>
          <p:blipFill rotWithShape="1">
            <a:blip r:embed="rId4"/>
            <a:srcRect l="13840" t="7404" r="21932" b="6411"/>
            <a:stretch/>
          </p:blipFill>
          <p:spPr>
            <a:xfrm>
              <a:off x="691856" y="4029274"/>
              <a:ext cx="2646444" cy="2532708"/>
            </a:xfrm>
            <a:prstGeom prst="rect">
              <a:avLst/>
            </a:prstGeom>
          </p:spPr>
        </p:pic>
        <p:grpSp>
          <p:nvGrpSpPr>
            <p:cNvPr id="35" name="Group 34"/>
            <p:cNvGrpSpPr/>
            <p:nvPr/>
          </p:nvGrpSpPr>
          <p:grpSpPr>
            <a:xfrm>
              <a:off x="3422900" y="3827933"/>
              <a:ext cx="4873188" cy="2882630"/>
              <a:chOff x="4206920" y="265001"/>
              <a:chExt cx="6286500" cy="3433763"/>
            </a:xfrm>
          </p:grpSpPr>
          <p:graphicFrame>
            <p:nvGraphicFramePr>
              <p:cNvPr id="37" name="Chart 36"/>
              <p:cNvGraphicFramePr>
                <a:graphicFrameLocks/>
              </p:cNvGraphicFramePr>
              <p:nvPr/>
            </p:nvGraphicFramePr>
            <p:xfrm>
              <a:off x="4206920" y="265001"/>
              <a:ext cx="6286500" cy="3433763"/>
            </p:xfrm>
            <a:graphic>
              <a:graphicData uri="http://schemas.openxmlformats.org/drawingml/2006/chart">
                <c:chart xmlns:c="http://schemas.openxmlformats.org/drawingml/2006/chart" xmlns:r="http://schemas.openxmlformats.org/officeDocument/2006/relationships" r:id="rId5"/>
              </a:graphicData>
            </a:graphic>
          </p:graphicFrame>
          <p:sp>
            <p:nvSpPr>
              <p:cNvPr id="38" name="TextBox 37"/>
              <p:cNvSpPr txBox="1"/>
              <p:nvPr/>
            </p:nvSpPr>
            <p:spPr>
              <a:xfrm>
                <a:off x="5065056" y="2603627"/>
                <a:ext cx="4787154" cy="479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050" b="1" i="0" u="none" strike="noStrike" kern="0" cap="none" spc="0" normalizeH="0" baseline="0" noProof="0" dirty="0" smtClean="0">
                    <a:ln>
                      <a:noFill/>
                    </a:ln>
                    <a:solidFill>
                      <a:prstClr val="black"/>
                    </a:solidFill>
                    <a:effectLst/>
                    <a:uLnTx/>
                    <a:uFillTx/>
                    <a:latin typeface="Calibri" panose="020F0502020204030204"/>
                  </a:rPr>
                  <a:t>Dotted line: HWRF                                  </a:t>
                </a:r>
                <a:r>
                  <a:rPr kumimoji="0" lang="en-IN" sz="1050" b="1" i="0" u="none" strike="noStrike" kern="0" cap="none" spc="0" normalizeH="0" baseline="0" noProof="0" dirty="0" smtClean="0">
                    <a:ln>
                      <a:noFill/>
                    </a:ln>
                    <a:solidFill>
                      <a:srgbClr val="5B9BD5"/>
                    </a:solidFill>
                    <a:effectLst/>
                    <a:uLnTx/>
                    <a:uFillTx/>
                    <a:latin typeface="Calibri" panose="020F0502020204030204"/>
                  </a:rPr>
                  <a:t>BLUE: MSLP (</a:t>
                </a:r>
                <a:r>
                  <a:rPr kumimoji="0" lang="en-IN" sz="1050" b="1" i="0" u="none" strike="noStrike" kern="0" cap="none" spc="0" normalizeH="0" baseline="0" noProof="0" dirty="0" err="1" smtClean="0">
                    <a:ln>
                      <a:noFill/>
                    </a:ln>
                    <a:solidFill>
                      <a:srgbClr val="5B9BD5"/>
                    </a:solidFill>
                    <a:effectLst/>
                    <a:uLnTx/>
                    <a:uFillTx/>
                    <a:latin typeface="Calibri" panose="020F0502020204030204"/>
                  </a:rPr>
                  <a:t>hPa</a:t>
                </a:r>
                <a:r>
                  <a:rPr kumimoji="0" lang="en-IN" sz="1050" b="1" i="0" u="none" strike="noStrike" kern="0" cap="none" spc="0" normalizeH="0" baseline="0" noProof="0" dirty="0" smtClean="0">
                    <a:ln>
                      <a:noFill/>
                    </a:ln>
                    <a:solidFill>
                      <a:srgbClr val="5B9BD5"/>
                    </a:solidFill>
                    <a:effectLst/>
                    <a:uLnTx/>
                    <a:uFillTx/>
                    <a:latin typeface="Calibri" panose="020F0502020204030204"/>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IN" sz="1050" b="1" i="0" u="none" strike="noStrike" kern="0" cap="none" spc="0" normalizeH="0" baseline="0" noProof="0" dirty="0" smtClean="0">
                    <a:ln>
                      <a:noFill/>
                    </a:ln>
                    <a:solidFill>
                      <a:prstClr val="black"/>
                    </a:solidFill>
                    <a:effectLst/>
                    <a:uLnTx/>
                    <a:uFillTx/>
                    <a:latin typeface="Calibri" panose="020F0502020204030204"/>
                  </a:rPr>
                  <a:t>Solid line with circle: OBS                     </a:t>
                </a:r>
                <a:r>
                  <a:rPr kumimoji="0" lang="en-IN" sz="1050" b="1" i="0" u="none" strike="noStrike" kern="0" cap="none" spc="0" normalizeH="0" baseline="0" noProof="0" dirty="0" smtClean="0">
                    <a:ln>
                      <a:noFill/>
                    </a:ln>
                    <a:solidFill>
                      <a:srgbClr val="ED7D31"/>
                    </a:solidFill>
                    <a:effectLst/>
                    <a:uLnTx/>
                    <a:uFillTx/>
                    <a:latin typeface="Calibri" panose="020F0502020204030204"/>
                  </a:rPr>
                  <a:t>ORANGE: 10-m wind </a:t>
                </a:r>
                <a:r>
                  <a:rPr kumimoji="0" lang="en-IN" sz="1100" b="1" i="0" u="none" strike="noStrike" kern="0" cap="none" spc="0" normalizeH="0" baseline="0" noProof="0" dirty="0" smtClean="0">
                    <a:ln>
                      <a:noFill/>
                    </a:ln>
                    <a:solidFill>
                      <a:srgbClr val="ED7D31"/>
                    </a:solidFill>
                    <a:effectLst/>
                    <a:uLnTx/>
                    <a:uFillTx/>
                    <a:latin typeface="Calibri" panose="020F0502020204030204"/>
                  </a:rPr>
                  <a:t>(</a:t>
                </a:r>
                <a:r>
                  <a:rPr kumimoji="0" lang="en-IN" sz="1100" b="1" i="0" u="none" strike="noStrike" kern="0" cap="none" spc="0" normalizeH="0" baseline="0" noProof="0" dirty="0" err="1" smtClean="0">
                    <a:ln>
                      <a:noFill/>
                    </a:ln>
                    <a:solidFill>
                      <a:srgbClr val="ED7D31"/>
                    </a:solidFill>
                    <a:effectLst/>
                    <a:uLnTx/>
                    <a:uFillTx/>
                    <a:latin typeface="Calibri" panose="020F0502020204030204"/>
                  </a:rPr>
                  <a:t>kt</a:t>
                </a:r>
                <a:r>
                  <a:rPr kumimoji="0" lang="en-IN" sz="1100" b="1" i="0" u="none" strike="noStrike" kern="0" cap="none" spc="0" normalizeH="0" baseline="0" noProof="0" dirty="0" smtClean="0">
                    <a:ln>
                      <a:noFill/>
                    </a:ln>
                    <a:solidFill>
                      <a:srgbClr val="ED7D31"/>
                    </a:solidFill>
                    <a:effectLst/>
                    <a:uLnTx/>
                    <a:uFillTx/>
                    <a:latin typeface="Calibri" panose="020F0502020204030204"/>
                  </a:rPr>
                  <a:t>)</a:t>
                </a:r>
              </a:p>
            </p:txBody>
          </p:sp>
        </p:grpSp>
      </p:grpSp>
      <p:sp>
        <p:nvSpPr>
          <p:cNvPr id="39" name="Rounded Rectangle 38"/>
          <p:cNvSpPr/>
          <p:nvPr/>
        </p:nvSpPr>
        <p:spPr>
          <a:xfrm>
            <a:off x="1905000" y="183773"/>
            <a:ext cx="7969624" cy="50202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800" b="0" i="0" u="none" strike="noStrike" kern="0" cap="none" spc="0" normalizeH="0" baseline="0" noProof="0" dirty="0" smtClean="0">
                <a:ln>
                  <a:noFill/>
                </a:ln>
                <a:solidFill>
                  <a:srgbClr val="F89EF2"/>
                </a:solidFill>
                <a:effectLst/>
                <a:uLnTx/>
                <a:uFillTx/>
                <a:latin typeface="Calibri" panose="020F0502020204030204"/>
              </a:rPr>
              <a:t>Understanding Intensity changes: Impact of moisture</a:t>
            </a:r>
          </a:p>
        </p:txBody>
      </p:sp>
      <p:sp>
        <p:nvSpPr>
          <p:cNvPr id="40" name="Slide Number Placeholder 39"/>
          <p:cNvSpPr>
            <a:spLocks noGrp="1"/>
          </p:cNvSpPr>
          <p:nvPr>
            <p:ph type="sldNum" sz="quarter" idx="12"/>
          </p:nvPr>
        </p:nvSpPr>
        <p:spPr>
          <a:xfrm>
            <a:off x="10352540" y="0"/>
            <a:ext cx="838199" cy="767687"/>
          </a:xfrm>
        </p:spPr>
        <p:txBody>
          <a:bodyPr/>
          <a:lstStyle/>
          <a:p>
            <a:fld id="{D57F1E4F-1CFF-5643-939E-02111984F565}" type="slidenum">
              <a:rPr lang="en-US" smtClean="0"/>
              <a:pPr/>
              <a:t>12</a:t>
            </a:fld>
            <a:endParaRPr lang="en-US" dirty="0"/>
          </a:p>
        </p:txBody>
      </p:sp>
    </p:spTree>
    <p:extLst>
      <p:ext uri="{BB962C8B-B14F-4D97-AF65-F5344CB8AC3E}">
        <p14:creationId xmlns:p14="http://schemas.microsoft.com/office/powerpoint/2010/main" xmlns="" val="22897081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9807927" y="1654866"/>
            <a:ext cx="2259105" cy="523220"/>
          </a:xfrm>
          <a:prstGeom prst="rect">
            <a:avLst/>
          </a:prstGeom>
          <a:noFill/>
        </p:spPr>
        <p:txBody>
          <a:bodyPr wrap="square" rtlCol="0">
            <a:spAutoFit/>
          </a:bodyPr>
          <a:lstStyle/>
          <a:p>
            <a:pPr algn="ctr" defTabSz="914400"/>
            <a:r>
              <a:rPr lang="en-IN" sz="1400" b="1" dirty="0" err="1" smtClean="0">
                <a:solidFill>
                  <a:srgbClr val="FFFF00"/>
                </a:solidFill>
                <a:latin typeface="Calibri" panose="020F0502020204030204"/>
              </a:rPr>
              <a:t>Phailin</a:t>
            </a:r>
            <a:r>
              <a:rPr lang="en-IN" sz="1400" b="1" dirty="0" smtClean="0">
                <a:solidFill>
                  <a:srgbClr val="FFFF00"/>
                </a:solidFill>
                <a:latin typeface="Calibri" panose="020F0502020204030204"/>
              </a:rPr>
              <a:t> </a:t>
            </a:r>
          </a:p>
          <a:p>
            <a:pPr algn="ctr" defTabSz="914400"/>
            <a:r>
              <a:rPr lang="en-IN" sz="1400" b="1" dirty="0" smtClean="0">
                <a:solidFill>
                  <a:srgbClr val="FFFF00"/>
                </a:solidFill>
                <a:latin typeface="Calibri" panose="020F0502020204030204"/>
              </a:rPr>
              <a:t>(IC: 00UTC 10 Oct 2013)</a:t>
            </a:r>
          </a:p>
        </p:txBody>
      </p:sp>
      <p:sp>
        <p:nvSpPr>
          <p:cNvPr id="25" name="TextBox 24"/>
          <p:cNvSpPr txBox="1"/>
          <p:nvPr/>
        </p:nvSpPr>
        <p:spPr>
          <a:xfrm>
            <a:off x="9734459" y="5088348"/>
            <a:ext cx="2259105" cy="523220"/>
          </a:xfrm>
          <a:prstGeom prst="rect">
            <a:avLst/>
          </a:prstGeom>
          <a:noFill/>
        </p:spPr>
        <p:txBody>
          <a:bodyPr wrap="square" rtlCol="0">
            <a:spAutoFit/>
          </a:bodyPr>
          <a:lstStyle/>
          <a:p>
            <a:pPr algn="ctr" defTabSz="914400"/>
            <a:r>
              <a:rPr lang="en-IN" sz="1400" b="1" dirty="0" smtClean="0">
                <a:solidFill>
                  <a:srgbClr val="FFFF00"/>
                </a:solidFill>
                <a:latin typeface="Calibri" panose="020F0502020204030204"/>
              </a:rPr>
              <a:t>Lehar</a:t>
            </a:r>
          </a:p>
          <a:p>
            <a:pPr algn="ctr" defTabSz="914400"/>
            <a:r>
              <a:rPr lang="en-IN" sz="1400" b="1" dirty="0" smtClean="0">
                <a:solidFill>
                  <a:srgbClr val="FFFF00"/>
                </a:solidFill>
                <a:latin typeface="Calibri" panose="020F0502020204030204"/>
              </a:rPr>
              <a:t>(IC: 00UTC 26 Nov 2013)</a:t>
            </a:r>
          </a:p>
        </p:txBody>
      </p:sp>
      <p:sp>
        <p:nvSpPr>
          <p:cNvPr id="26" name="Rounded Rectangle 25"/>
          <p:cNvSpPr/>
          <p:nvPr/>
        </p:nvSpPr>
        <p:spPr>
          <a:xfrm>
            <a:off x="1217991" y="135825"/>
            <a:ext cx="7912046" cy="50202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800" b="0" i="0" u="none" strike="noStrike" kern="0" cap="none" spc="0" normalizeH="0" baseline="0" noProof="0" dirty="0" smtClean="0">
                <a:ln>
                  <a:noFill/>
                </a:ln>
                <a:solidFill>
                  <a:srgbClr val="F89EF2"/>
                </a:solidFill>
                <a:effectLst/>
                <a:uLnTx/>
                <a:uFillTx/>
                <a:latin typeface="Calibri" panose="020F0502020204030204"/>
              </a:rPr>
              <a:t>Understanding Intensity changes: Impact of moisture</a:t>
            </a:r>
          </a:p>
        </p:txBody>
      </p:sp>
      <p:sp>
        <p:nvSpPr>
          <p:cNvPr id="27" name="Slide Number Placeholder 26"/>
          <p:cNvSpPr>
            <a:spLocks noGrp="1"/>
          </p:cNvSpPr>
          <p:nvPr>
            <p:ph type="sldNum" sz="quarter" idx="12"/>
          </p:nvPr>
        </p:nvSpPr>
        <p:spPr/>
        <p:txBody>
          <a:bodyPr/>
          <a:lstStyle/>
          <a:p>
            <a:fld id="{D57F1E4F-1CFF-5643-939E-02111984F565}" type="slidenum">
              <a:rPr lang="en-US" smtClean="0"/>
              <a:pPr/>
              <a:t>13</a:t>
            </a:fld>
            <a:endParaRPr lang="en-US" dirty="0"/>
          </a:p>
        </p:txBody>
      </p:sp>
      <p:grpSp>
        <p:nvGrpSpPr>
          <p:cNvPr id="30" name="Group 29"/>
          <p:cNvGrpSpPr/>
          <p:nvPr/>
        </p:nvGrpSpPr>
        <p:grpSpPr>
          <a:xfrm>
            <a:off x="747289" y="694794"/>
            <a:ext cx="9168162" cy="2993645"/>
            <a:chOff x="2338038" y="690849"/>
            <a:chExt cx="9168162" cy="2993645"/>
          </a:xfrm>
        </p:grpSpPr>
        <p:sp>
          <p:nvSpPr>
            <p:cNvPr id="17" name="Rounded Rectangle 16"/>
            <p:cNvSpPr/>
            <p:nvPr/>
          </p:nvSpPr>
          <p:spPr>
            <a:xfrm>
              <a:off x="2338038" y="690849"/>
              <a:ext cx="9168162" cy="2993645"/>
            </a:xfrm>
            <a:prstGeom prst="roundRect">
              <a:avLst/>
            </a:prstGeom>
            <a:solidFill>
              <a:sysClr val="window" lastClr="FFFFFF"/>
            </a:solid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l="12845" t="2760"/>
            <a:stretch/>
          </p:blipFill>
          <p:spPr>
            <a:xfrm>
              <a:off x="5856740" y="1066800"/>
              <a:ext cx="3012726" cy="2520000"/>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xmlns="" val="0"/>
                </a:ext>
              </a:extLst>
            </a:blip>
            <a:srcRect l="14483" t="2732" r="2208"/>
            <a:stretch/>
          </p:blipFill>
          <p:spPr>
            <a:xfrm>
              <a:off x="8371340" y="1057656"/>
              <a:ext cx="2878858" cy="2520000"/>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76996" y="1049208"/>
              <a:ext cx="3442804" cy="2520000"/>
            </a:xfrm>
            <a:prstGeom prst="rect">
              <a:avLst/>
            </a:prstGeom>
          </p:spPr>
        </p:pic>
      </p:grpSp>
      <p:grpSp>
        <p:nvGrpSpPr>
          <p:cNvPr id="31" name="Group 30"/>
          <p:cNvGrpSpPr/>
          <p:nvPr/>
        </p:nvGrpSpPr>
        <p:grpSpPr>
          <a:xfrm>
            <a:off x="722145" y="3816543"/>
            <a:ext cx="9193305" cy="2937825"/>
            <a:chOff x="2465294" y="3812598"/>
            <a:chExt cx="9193305" cy="2937825"/>
          </a:xfrm>
        </p:grpSpPr>
        <p:sp>
          <p:nvSpPr>
            <p:cNvPr id="21" name="Rounded Rectangle 20"/>
            <p:cNvSpPr/>
            <p:nvPr/>
          </p:nvSpPr>
          <p:spPr>
            <a:xfrm>
              <a:off x="2465294" y="3812598"/>
              <a:ext cx="9193305" cy="2937825"/>
            </a:xfrm>
            <a:prstGeom prst="roundRect">
              <a:avLst/>
            </a:prstGeom>
            <a:solidFill>
              <a:sysClr val="window" lastClr="FFFFFF"/>
            </a:solidFill>
            <a:ln w="28575" cap="flat" cmpd="sng" algn="ctr">
              <a:solidFill>
                <a:srgbClr val="00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ndParaRPr>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xmlns="" val="0"/>
                </a:ext>
              </a:extLst>
            </a:blip>
            <a:srcRect l="14264" t="2911" r="2583"/>
            <a:stretch/>
          </p:blipFill>
          <p:spPr>
            <a:xfrm>
              <a:off x="5903976" y="4023671"/>
              <a:ext cx="2842710" cy="2520000"/>
            </a:xfrm>
            <a:prstGeom prst="rect">
              <a:avLst/>
            </a:prstGeom>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xmlns="" val="0"/>
                </a:ext>
              </a:extLst>
            </a:blip>
            <a:srcRect l="14787" t="2815" r="2920"/>
            <a:stretch/>
          </p:blipFill>
          <p:spPr>
            <a:xfrm>
              <a:off x="8467037" y="4033200"/>
              <a:ext cx="2810563" cy="2520000"/>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616049" y="4022839"/>
              <a:ext cx="3327551" cy="2520000"/>
            </a:xfrm>
            <a:prstGeom prst="rect">
              <a:avLst/>
            </a:prstGeom>
          </p:spPr>
        </p:pic>
      </p:grpSp>
    </p:spTree>
    <p:extLst>
      <p:ext uri="{BB962C8B-B14F-4D97-AF65-F5344CB8AC3E}">
        <p14:creationId xmlns:p14="http://schemas.microsoft.com/office/powerpoint/2010/main" xmlns="" val="20905958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11168722" y="6052828"/>
            <a:ext cx="598162" cy="598162"/>
          </a:xfrm>
          <a:prstGeom prst="rect">
            <a:avLst/>
          </a:prstGeom>
        </p:spPr>
      </p:pic>
      <p:pic>
        <p:nvPicPr>
          <p:cNvPr id="19" name="Picture 18"/>
          <p:cNvPicPr>
            <a:picLocks noChangeAspect="1"/>
          </p:cNvPicPr>
          <p:nvPr/>
        </p:nvPicPr>
        <p:blipFill>
          <a:blip r:embed="rId4"/>
          <a:stretch>
            <a:fillRect/>
          </a:stretch>
        </p:blipFill>
        <p:spPr>
          <a:xfrm>
            <a:off x="270207" y="6094666"/>
            <a:ext cx="581629" cy="556323"/>
          </a:xfrm>
          <a:prstGeom prst="rect">
            <a:avLst/>
          </a:prstGeom>
        </p:spPr>
      </p:pic>
      <p:pic>
        <p:nvPicPr>
          <p:cNvPr id="2" name="Picture 1"/>
          <p:cNvPicPr>
            <a:picLocks noChangeAspect="1"/>
          </p:cNvPicPr>
          <p:nvPr/>
        </p:nvPicPr>
        <p:blipFill rotWithShape="1">
          <a:blip r:embed="rId5"/>
          <a:srcRect t="12502"/>
          <a:stretch/>
        </p:blipFill>
        <p:spPr>
          <a:xfrm>
            <a:off x="1036320" y="348545"/>
            <a:ext cx="9326880" cy="6024282"/>
          </a:xfrm>
          <a:prstGeom prst="rect">
            <a:avLst/>
          </a:prstGeom>
        </p:spPr>
      </p:pic>
      <p:sp>
        <p:nvSpPr>
          <p:cNvPr id="5" name="Rectangle 4"/>
          <p:cNvSpPr/>
          <p:nvPr/>
        </p:nvSpPr>
        <p:spPr>
          <a:xfrm>
            <a:off x="4454424" y="1841165"/>
            <a:ext cx="5709853" cy="39773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schemeClr val="lt1"/>
                </a:solidFill>
                <a:latin typeface="+mn-lt"/>
                <a:ea typeface="+mn-ea"/>
                <a:cs typeface="+mn-cs"/>
              </a:rPr>
              <a:t>For the first time NOAA’s HWRF hurricane track and intensity forecast model was used to help understand the complex processes of Rapid Intensification (RI) in tropical cyclones. An important key to understanding the RI process was the availability of detailed aircraft observations in the inner core of the hurricane with which to compare the model results.  The model was able to reproduce the evolution of the hurricane structure that caused the RI process similar to what was seen in the actual detailed observations.  During the times and in the regions of the hurricane where detailed aircraft observations were not available, the model was able to used as a proxy to gain even more understanding of the four-dimensional intensification process.    </a:t>
            </a:r>
            <a:endParaRPr lang="en-US" dirty="0"/>
          </a:p>
        </p:txBody>
      </p:sp>
      <p:sp>
        <p:nvSpPr>
          <p:cNvPr id="10" name="Rectangle 5"/>
          <p:cNvSpPr txBox="1"/>
          <p:nvPr/>
        </p:nvSpPr>
        <p:spPr>
          <a:xfrm>
            <a:off x="3352800" y="1973989"/>
            <a:ext cx="6811477" cy="4016484"/>
          </a:xfrm>
          <a:prstGeom prst="rect">
            <a:avLst/>
          </a:prstGeom>
        </p:spPr>
        <p:txBody>
          <a:bodyPr wrap="square">
            <a:spAutoFit/>
          </a:bodyPr>
          <a:lstStyle/>
          <a:p>
            <a:pPr algn="just"/>
            <a:endParaRPr lang="en-US" sz="1500" dirty="0" smtClean="0">
              <a:solidFill>
                <a:schemeClr val="bg1"/>
              </a:solidFill>
            </a:endParaRPr>
          </a:p>
          <a:p>
            <a:pPr algn="just"/>
            <a:r>
              <a:rPr lang="en-US" sz="1600" b="1" kern="1200" dirty="0" smtClean="0">
                <a:solidFill>
                  <a:schemeClr val="bg1"/>
                </a:solidFill>
                <a:latin typeface="Calibri" pitchFamily="34" charset="0"/>
              </a:rPr>
              <a:t>A Study on the Asymmetric Rapid Intensification of Hurricane Earl (2010) using the HWRF System</a:t>
            </a:r>
          </a:p>
          <a:p>
            <a:pPr algn="just"/>
            <a:endParaRPr lang="en-US" sz="1600" b="1" kern="1200" dirty="0" smtClean="0">
              <a:solidFill>
                <a:schemeClr val="bg1"/>
              </a:solidFill>
              <a:latin typeface="Calibri" pitchFamily="34" charset="0"/>
            </a:endParaRPr>
          </a:p>
          <a:p>
            <a:pPr algn="just"/>
            <a:r>
              <a:rPr lang="en-US" sz="1600" b="1" kern="1200" dirty="0" smtClean="0">
                <a:solidFill>
                  <a:schemeClr val="bg1"/>
                </a:solidFill>
                <a:latin typeface="Calibri" pitchFamily="34" charset="0"/>
              </a:rPr>
              <a:t>Hua Chen and Sundararaman G. Gopalakrishnan</a:t>
            </a:r>
          </a:p>
          <a:p>
            <a:pPr algn="just"/>
            <a:endParaRPr lang="en-US" sz="1600" b="0" kern="1200" dirty="0" smtClean="0">
              <a:solidFill>
                <a:schemeClr val="bg1"/>
              </a:solidFill>
              <a:latin typeface="Calibri" pitchFamily="34" charset="0"/>
            </a:endParaRPr>
          </a:p>
          <a:p>
            <a:pPr algn="just"/>
            <a:r>
              <a:rPr lang="en-US" sz="1600" b="0" kern="1200" dirty="0" smtClean="0">
                <a:solidFill>
                  <a:schemeClr val="bg1"/>
                </a:solidFill>
                <a:latin typeface="Calibri" pitchFamily="34" charset="0"/>
              </a:rPr>
              <a:t>For</a:t>
            </a:r>
            <a:r>
              <a:rPr lang="en-US" sz="1600" dirty="0" smtClean="0">
                <a:solidFill>
                  <a:schemeClr val="bg1"/>
                </a:solidFill>
                <a:latin typeface="Calibri" pitchFamily="34" charset="0"/>
              </a:rPr>
              <a:t> the first time NOAA’s HWRF hurricane track and intensity forecast model was used to help understand the complex processes of asymmetric Rapid Intensification (RI) in tropical cyclones. An important key to understanding the RI process was the availability of detailed aircraft observations in the inner core of the hurricane with which to compare the model results.  The model was able to reproduce the evolution of the hurricane structure that caused the RI process similar to what was seen in the actual detailed observations.  During the times and in the regions of the hurricane where detailed aircraft observations were not available, the model was able to used as a proxy to gain even more understanding of the four-dimensional intensification process.    </a:t>
            </a:r>
            <a:endParaRPr lang="en-US" sz="1600" dirty="0">
              <a:solidFill>
                <a:schemeClr val="bg1"/>
              </a:solidFill>
              <a:latin typeface="Calibri" pitchFamily="34" charset="0"/>
            </a:endParaRPr>
          </a:p>
        </p:txBody>
      </p:sp>
      <p:sp>
        <p:nvSpPr>
          <p:cNvPr id="3" name="Slide Number Placeholder 2"/>
          <p:cNvSpPr>
            <a:spLocks noGrp="1"/>
          </p:cNvSpPr>
          <p:nvPr>
            <p:ph type="sldNum" sz="quarter" idx="12"/>
          </p:nvPr>
        </p:nvSpPr>
        <p:spPr/>
        <p:txBody>
          <a:bodyPr/>
          <a:lstStyle/>
          <a:p>
            <a:fld id="{D57F1E4F-1CFF-5643-939E-02111984F565}" type="slidenum">
              <a:rPr lang="en-US" smtClean="0"/>
              <a:pPr/>
              <a:t>14</a:t>
            </a:fld>
            <a:endParaRPr lang="en-US" dirty="0"/>
          </a:p>
        </p:txBody>
      </p:sp>
    </p:spTree>
    <p:extLst>
      <p:ext uri="{BB962C8B-B14F-4D97-AF65-F5344CB8AC3E}">
        <p14:creationId xmlns:p14="http://schemas.microsoft.com/office/powerpoint/2010/main" xmlns="" val="115838149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5529"/>
            <a:ext cx="10237301" cy="666786"/>
          </a:xfrm>
        </p:spPr>
        <p:txBody>
          <a:bodyPr/>
          <a:lstStyle/>
          <a:p>
            <a:r>
              <a:rPr lang="en-US" sz="3200" dirty="0" smtClean="0">
                <a:solidFill>
                  <a:srgbClr val="F89EF2"/>
                </a:solidFill>
                <a:latin typeface="Calibri" pitchFamily="34" charset="0"/>
              </a:rPr>
              <a:t>Hurricane</a:t>
            </a:r>
            <a:r>
              <a:rPr lang="en-US" sz="3200" baseline="0" dirty="0" smtClean="0">
                <a:solidFill>
                  <a:srgbClr val="F89EF2"/>
                </a:solidFill>
                <a:latin typeface="Calibri" pitchFamily="34" charset="0"/>
              </a:rPr>
              <a:t> Earl (2010): How close are we to reality?</a:t>
            </a:r>
            <a:endParaRPr lang="en-US" sz="3200" dirty="0">
              <a:solidFill>
                <a:srgbClr val="F89EF2"/>
              </a:solidFill>
              <a:latin typeface="Calibri" pitchFamily="34" charset="0"/>
            </a:endParaRPr>
          </a:p>
        </p:txBody>
      </p:sp>
      <p:pic>
        <p:nvPicPr>
          <p:cNvPr id="18" name="Picture 17"/>
          <p:cNvPicPr>
            <a:picLocks noChangeAspect="1"/>
          </p:cNvPicPr>
          <p:nvPr/>
        </p:nvPicPr>
        <p:blipFill>
          <a:blip r:embed="rId3"/>
          <a:stretch>
            <a:fillRect/>
          </a:stretch>
        </p:blipFill>
        <p:spPr>
          <a:xfrm>
            <a:off x="11168722" y="6052828"/>
            <a:ext cx="598162" cy="598162"/>
          </a:xfrm>
          <a:prstGeom prst="rect">
            <a:avLst/>
          </a:prstGeom>
        </p:spPr>
      </p:pic>
      <p:pic>
        <p:nvPicPr>
          <p:cNvPr id="19" name="Picture 18"/>
          <p:cNvPicPr>
            <a:picLocks noChangeAspect="1"/>
          </p:cNvPicPr>
          <p:nvPr/>
        </p:nvPicPr>
        <p:blipFill>
          <a:blip r:embed="rId4"/>
          <a:stretch>
            <a:fillRect/>
          </a:stretch>
        </p:blipFill>
        <p:spPr>
          <a:xfrm>
            <a:off x="270207" y="6094666"/>
            <a:ext cx="581629" cy="556323"/>
          </a:xfrm>
          <a:prstGeom prst="rect">
            <a:avLst/>
          </a:prstGeom>
        </p:spPr>
      </p:pic>
      <p:sp>
        <p:nvSpPr>
          <p:cNvPr id="17" name="TextBox 3"/>
          <p:cNvSpPr txBox="1">
            <a:spLocks noChangeArrowheads="1"/>
          </p:cNvSpPr>
          <p:nvPr/>
        </p:nvSpPr>
        <p:spPr bwMode="auto">
          <a:xfrm>
            <a:off x="1971679" y="6119939"/>
            <a:ext cx="8077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marL="0" indent="0" eaLnBrk="1">
              <a:buFont typeface="Symbol" charset="2"/>
              <a:buNone/>
            </a:pPr>
            <a:r>
              <a:rPr kumimoji="1" lang="en-US" altLang="zh-CN" sz="1600" dirty="0" smtClean="0">
                <a:solidFill>
                  <a:schemeClr val="tx1"/>
                </a:solidFill>
                <a:latin typeface="Calibri" pitchFamily="34" charset="0"/>
              </a:rPr>
              <a:t>Apart</a:t>
            </a:r>
            <a:r>
              <a:rPr kumimoji="1" lang="en-US" altLang="zh-CN" sz="1600" baseline="0" dirty="0" smtClean="0">
                <a:solidFill>
                  <a:schemeClr val="tx1"/>
                </a:solidFill>
                <a:latin typeface="Calibri" pitchFamily="34" charset="0"/>
              </a:rPr>
              <a:t> from the standard verification metrics (track and  peak winds),  HWRF reproduced the storm structure extremely well making this an unique data set</a:t>
            </a:r>
            <a:endParaRPr kumimoji="1" lang="zh-CN" altLang="en-US" sz="1600" dirty="0">
              <a:solidFill>
                <a:schemeClr val="tx1"/>
              </a:solidFill>
              <a:latin typeface="Calibri" pitchFamily="34" charset="0"/>
            </a:endParaRPr>
          </a:p>
        </p:txBody>
      </p:sp>
      <p:pic>
        <p:nvPicPr>
          <p:cNvPr id="7" name="Picture 6"/>
          <p:cNvPicPr>
            <a:picLocks noChangeAspect="1"/>
          </p:cNvPicPr>
          <p:nvPr/>
        </p:nvPicPr>
        <p:blipFill rotWithShape="1">
          <a:blip r:embed="rId5"/>
          <a:srcRect l="8447" t="12450" r="5377" b="3185"/>
          <a:stretch/>
        </p:blipFill>
        <p:spPr>
          <a:xfrm>
            <a:off x="433787" y="1187668"/>
            <a:ext cx="3649154" cy="4791586"/>
          </a:xfrm>
          <a:prstGeom prst="rect">
            <a:avLst/>
          </a:prstGeom>
        </p:spPr>
      </p:pic>
      <p:sp>
        <p:nvSpPr>
          <p:cNvPr id="11" name="TextBox 10"/>
          <p:cNvSpPr txBox="1"/>
          <p:nvPr/>
        </p:nvSpPr>
        <p:spPr>
          <a:xfrm>
            <a:off x="1284923" y="1187668"/>
            <a:ext cx="2338789" cy="276999"/>
          </a:xfrm>
          <a:prstGeom prst="rect">
            <a:avLst/>
          </a:prstGeom>
          <a:noFill/>
        </p:spPr>
        <p:txBody>
          <a:bodyPr wrap="square" rtlCol="0">
            <a:spAutoFit/>
          </a:bodyPr>
          <a:lstStyle/>
          <a:p>
            <a:r>
              <a:rPr lang="en-US" sz="1200" b="1" dirty="0" smtClean="0">
                <a:solidFill>
                  <a:schemeClr val="bg1"/>
                </a:solidFill>
              </a:rPr>
              <a:t>Aug</a:t>
            </a:r>
            <a:r>
              <a:rPr lang="en-US" sz="1200" b="1" baseline="0" dirty="0" smtClean="0">
                <a:solidFill>
                  <a:schemeClr val="bg1"/>
                </a:solidFill>
              </a:rPr>
              <a:t> 26, 18 Z forecast</a:t>
            </a:r>
            <a:endParaRPr lang="en-US" sz="1200" b="1" dirty="0">
              <a:solidFill>
                <a:schemeClr val="bg1"/>
              </a:solidFill>
            </a:endParaRPr>
          </a:p>
        </p:txBody>
      </p:sp>
      <p:pic>
        <p:nvPicPr>
          <p:cNvPr id="3" name="Picture 2"/>
          <p:cNvPicPr>
            <a:picLocks noChangeAspect="1"/>
          </p:cNvPicPr>
          <p:nvPr/>
        </p:nvPicPr>
        <p:blipFill rotWithShape="1">
          <a:blip r:embed="rId6"/>
          <a:srcRect l="16104" t="19158" r="63369" b="25263"/>
          <a:stretch/>
        </p:blipFill>
        <p:spPr>
          <a:xfrm>
            <a:off x="4141082" y="1149267"/>
            <a:ext cx="2378404" cy="4829987"/>
          </a:xfrm>
          <a:prstGeom prst="rect">
            <a:avLst/>
          </a:prstGeom>
        </p:spPr>
      </p:pic>
      <p:pic>
        <p:nvPicPr>
          <p:cNvPr id="13" name="Picture 12"/>
          <p:cNvPicPr>
            <a:picLocks noChangeAspect="1"/>
          </p:cNvPicPr>
          <p:nvPr/>
        </p:nvPicPr>
        <p:blipFill rotWithShape="1">
          <a:blip r:embed="rId6"/>
          <a:srcRect l="39458" t="19158" r="41910" b="25263"/>
          <a:stretch/>
        </p:blipFill>
        <p:spPr>
          <a:xfrm>
            <a:off x="8908490" y="1149267"/>
            <a:ext cx="2275176" cy="4829987"/>
          </a:xfrm>
          <a:prstGeom prst="rect">
            <a:avLst/>
          </a:prstGeom>
        </p:spPr>
      </p:pic>
      <p:pic>
        <p:nvPicPr>
          <p:cNvPr id="14" name="Picture 13"/>
          <p:cNvPicPr>
            <a:picLocks noChangeAspect="1"/>
          </p:cNvPicPr>
          <p:nvPr/>
        </p:nvPicPr>
        <p:blipFill rotWithShape="1">
          <a:blip r:embed="rId6"/>
          <a:srcRect l="62235" t="19158" r="19404" b="25263"/>
          <a:stretch/>
        </p:blipFill>
        <p:spPr>
          <a:xfrm>
            <a:off x="6548556" y="1149267"/>
            <a:ext cx="2330863" cy="4829987"/>
          </a:xfrm>
          <a:prstGeom prst="rect">
            <a:avLst/>
          </a:prstGeom>
        </p:spPr>
      </p:pic>
      <p:sp>
        <p:nvSpPr>
          <p:cNvPr id="4" name="Slide Number Placeholder 3"/>
          <p:cNvSpPr>
            <a:spLocks noGrp="1"/>
          </p:cNvSpPr>
          <p:nvPr>
            <p:ph type="sldNum" sz="quarter" idx="12"/>
          </p:nvPr>
        </p:nvSpPr>
        <p:spPr/>
        <p:txBody>
          <a:bodyPr/>
          <a:lstStyle/>
          <a:p>
            <a:fld id="{D57F1E4F-1CFF-5643-939E-02111984F565}" type="slidenum">
              <a:rPr lang="en-US" smtClean="0"/>
              <a:pPr/>
              <a:t>15</a:t>
            </a:fld>
            <a:endParaRPr lang="en-US" dirty="0"/>
          </a:p>
        </p:txBody>
      </p:sp>
    </p:spTree>
    <p:extLst>
      <p:ext uri="{BB962C8B-B14F-4D97-AF65-F5344CB8AC3E}">
        <p14:creationId xmlns:p14="http://schemas.microsoft.com/office/powerpoint/2010/main" xmlns="" val="196070985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11168722" y="6052828"/>
            <a:ext cx="598162" cy="598162"/>
          </a:xfrm>
          <a:prstGeom prst="rect">
            <a:avLst/>
          </a:prstGeom>
        </p:spPr>
      </p:pic>
      <p:pic>
        <p:nvPicPr>
          <p:cNvPr id="19" name="Picture 18"/>
          <p:cNvPicPr>
            <a:picLocks noChangeAspect="1"/>
          </p:cNvPicPr>
          <p:nvPr/>
        </p:nvPicPr>
        <p:blipFill>
          <a:blip r:embed="rId4"/>
          <a:stretch>
            <a:fillRect/>
          </a:stretch>
        </p:blipFill>
        <p:spPr>
          <a:xfrm>
            <a:off x="270207" y="6094666"/>
            <a:ext cx="581629" cy="556323"/>
          </a:xfrm>
          <a:prstGeom prst="rect">
            <a:avLst/>
          </a:prstGeom>
        </p:spPr>
      </p:pic>
      <p:sp>
        <p:nvSpPr>
          <p:cNvPr id="21" name="Rectangle 6"/>
          <p:cNvSpPr txBox="1"/>
          <p:nvPr/>
        </p:nvSpPr>
        <p:spPr>
          <a:xfrm>
            <a:off x="1920500" y="989994"/>
            <a:ext cx="2172553" cy="307777"/>
          </a:xfrm>
          <a:prstGeom prst="rect">
            <a:avLst/>
          </a:prstGeom>
        </p:spPr>
        <p:txBody>
          <a:bodyPr wrap="square">
            <a:spAutoFit/>
          </a:bodyPr>
          <a:lstStyle/>
          <a:p>
            <a:r>
              <a:rPr lang="en-US" sz="1400" b="1" dirty="0" smtClean="0">
                <a:latin typeface="Calibri" pitchFamily="34" charset="0"/>
              </a:rPr>
              <a:t>P-3 Winds</a:t>
            </a:r>
            <a:endParaRPr lang="en-US" sz="1400" b="1" dirty="0">
              <a:latin typeface="Calibri" pitchFamily="34" charset="0"/>
            </a:endParaRPr>
          </a:p>
        </p:txBody>
      </p:sp>
      <p:sp>
        <p:nvSpPr>
          <p:cNvPr id="22" name="Rectangle 7"/>
          <p:cNvSpPr txBox="1"/>
          <p:nvPr/>
        </p:nvSpPr>
        <p:spPr>
          <a:xfrm flipH="1">
            <a:off x="3666137" y="1005247"/>
            <a:ext cx="2208487" cy="307777"/>
          </a:xfrm>
          <a:prstGeom prst="rect">
            <a:avLst/>
          </a:prstGeom>
        </p:spPr>
        <p:txBody>
          <a:bodyPr wrap="square">
            <a:spAutoFit/>
          </a:bodyPr>
          <a:lstStyle/>
          <a:p>
            <a:r>
              <a:rPr lang="en-US" sz="1400" b="1" dirty="0" smtClean="0">
                <a:latin typeface="Calibri" pitchFamily="34" charset="0"/>
              </a:rPr>
              <a:t>HWRF  simulated</a:t>
            </a:r>
            <a:endParaRPr lang="en-US" sz="1400" b="1" dirty="0">
              <a:latin typeface="Calibri" pitchFamily="34" charset="0"/>
            </a:endParaRPr>
          </a:p>
        </p:txBody>
      </p:sp>
      <p:sp>
        <p:nvSpPr>
          <p:cNvPr id="3" name="TextBox 2"/>
          <p:cNvSpPr txBox="1"/>
          <p:nvPr/>
        </p:nvSpPr>
        <p:spPr>
          <a:xfrm>
            <a:off x="231909" y="2484414"/>
            <a:ext cx="1816060" cy="369332"/>
          </a:xfrm>
          <a:prstGeom prst="rect">
            <a:avLst/>
          </a:prstGeom>
          <a:noFill/>
        </p:spPr>
        <p:txBody>
          <a:bodyPr wrap="square" rtlCol="0">
            <a:spAutoFit/>
          </a:bodyPr>
          <a:lstStyle/>
          <a:p>
            <a:r>
              <a:rPr lang="en-US" b="1" dirty="0" smtClean="0">
                <a:latin typeface="Calibri" pitchFamily="34" charset="0"/>
              </a:rPr>
              <a:t>Pre-RI</a:t>
            </a:r>
            <a:endParaRPr lang="en-US" b="1" dirty="0">
              <a:latin typeface="Calibri" pitchFamily="34" charset="0"/>
            </a:endParaRPr>
          </a:p>
        </p:txBody>
      </p:sp>
      <p:sp>
        <p:nvSpPr>
          <p:cNvPr id="12" name="TextBox 11"/>
          <p:cNvSpPr txBox="1"/>
          <p:nvPr/>
        </p:nvSpPr>
        <p:spPr>
          <a:xfrm>
            <a:off x="464871" y="4538693"/>
            <a:ext cx="1816060" cy="369332"/>
          </a:xfrm>
          <a:prstGeom prst="rect">
            <a:avLst/>
          </a:prstGeom>
          <a:noFill/>
        </p:spPr>
        <p:txBody>
          <a:bodyPr wrap="square" rtlCol="0">
            <a:spAutoFit/>
          </a:bodyPr>
          <a:lstStyle/>
          <a:p>
            <a:r>
              <a:rPr lang="en-US" b="1" dirty="0" smtClean="0">
                <a:latin typeface="Calibri" pitchFamily="34" charset="0"/>
              </a:rPr>
              <a:t>RI</a:t>
            </a:r>
            <a:endParaRPr lang="en-US" b="1" dirty="0">
              <a:latin typeface="Calibri" pitchFamily="34" charset="0"/>
            </a:endParaRPr>
          </a:p>
        </p:txBody>
      </p:sp>
      <p:pic>
        <p:nvPicPr>
          <p:cNvPr id="4" name="Picture 3"/>
          <p:cNvPicPr>
            <a:picLocks noChangeAspect="1"/>
          </p:cNvPicPr>
          <p:nvPr/>
        </p:nvPicPr>
        <p:blipFill rotWithShape="1">
          <a:blip r:embed="rId5"/>
          <a:srcRect l="14593" t="15470" r="9535" b="1939"/>
          <a:stretch/>
        </p:blipFill>
        <p:spPr>
          <a:xfrm>
            <a:off x="1073154" y="1328277"/>
            <a:ext cx="4849211" cy="4248070"/>
          </a:xfrm>
          <a:prstGeom prst="rect">
            <a:avLst/>
          </a:prstGeom>
        </p:spPr>
      </p:pic>
      <p:sp>
        <p:nvSpPr>
          <p:cNvPr id="14" name="Rectangle 6"/>
          <p:cNvSpPr txBox="1"/>
          <p:nvPr/>
        </p:nvSpPr>
        <p:spPr>
          <a:xfrm>
            <a:off x="6533984" y="989995"/>
            <a:ext cx="1911307" cy="307777"/>
          </a:xfrm>
          <a:prstGeom prst="rect">
            <a:avLst/>
          </a:prstGeom>
        </p:spPr>
        <p:txBody>
          <a:bodyPr wrap="square">
            <a:spAutoFit/>
          </a:bodyPr>
          <a:lstStyle/>
          <a:p>
            <a:r>
              <a:rPr lang="en-US" sz="1400" b="1" dirty="0" smtClean="0">
                <a:latin typeface="Calibri" pitchFamily="34" charset="0"/>
              </a:rPr>
              <a:t>P-3 Lower fuselage</a:t>
            </a:r>
            <a:endParaRPr lang="en-US" sz="1400" b="1" dirty="0">
              <a:latin typeface="Calibri" pitchFamily="34" charset="0"/>
            </a:endParaRPr>
          </a:p>
        </p:txBody>
      </p:sp>
      <p:sp>
        <p:nvSpPr>
          <p:cNvPr id="15" name="Rectangle 7"/>
          <p:cNvSpPr txBox="1"/>
          <p:nvPr/>
        </p:nvSpPr>
        <p:spPr>
          <a:xfrm flipH="1">
            <a:off x="8832111" y="1008185"/>
            <a:ext cx="1841038" cy="307777"/>
          </a:xfrm>
          <a:prstGeom prst="rect">
            <a:avLst/>
          </a:prstGeom>
        </p:spPr>
        <p:txBody>
          <a:bodyPr wrap="square">
            <a:spAutoFit/>
          </a:bodyPr>
          <a:lstStyle/>
          <a:p>
            <a:r>
              <a:rPr lang="en-US" sz="1400" b="1" dirty="0" smtClean="0">
                <a:latin typeface="Calibri" pitchFamily="34" charset="0"/>
              </a:rPr>
              <a:t>HWRF simulated</a:t>
            </a:r>
            <a:endParaRPr lang="en-US" sz="1400" b="1" dirty="0">
              <a:latin typeface="Calibri" pitchFamily="34" charset="0"/>
            </a:endParaRPr>
          </a:p>
        </p:txBody>
      </p:sp>
      <p:sp>
        <p:nvSpPr>
          <p:cNvPr id="17" name="Title 1"/>
          <p:cNvSpPr>
            <a:spLocks noGrp="1"/>
          </p:cNvSpPr>
          <p:nvPr>
            <p:ph type="title"/>
          </p:nvPr>
        </p:nvSpPr>
        <p:spPr>
          <a:xfrm>
            <a:off x="685800" y="227301"/>
            <a:ext cx="10237301" cy="666786"/>
          </a:xfrm>
        </p:spPr>
        <p:txBody>
          <a:bodyPr/>
          <a:lstStyle/>
          <a:p>
            <a:r>
              <a:rPr lang="en-US" sz="3200" dirty="0" smtClean="0">
                <a:solidFill>
                  <a:srgbClr val="F89EF2"/>
                </a:solidFill>
                <a:latin typeface="Calibri" pitchFamily="34" charset="0"/>
              </a:rPr>
              <a:t>Hurricane</a:t>
            </a:r>
            <a:r>
              <a:rPr lang="en-US" sz="3200" baseline="0" dirty="0" smtClean="0">
                <a:solidFill>
                  <a:srgbClr val="F89EF2"/>
                </a:solidFill>
                <a:latin typeface="Calibri" pitchFamily="34" charset="0"/>
              </a:rPr>
              <a:t> Earl (2010):</a:t>
            </a:r>
            <a:r>
              <a:rPr lang="en-US" sz="3200" dirty="0" smtClean="0">
                <a:solidFill>
                  <a:srgbClr val="F89EF2"/>
                </a:solidFill>
                <a:latin typeface="Calibri" pitchFamily="34" charset="0"/>
              </a:rPr>
              <a:t> Vortex Tilt and Convection</a:t>
            </a:r>
            <a:endParaRPr lang="en-US" sz="3200" dirty="0">
              <a:solidFill>
                <a:srgbClr val="F89EF2"/>
              </a:solidFill>
              <a:latin typeface="Calibri" pitchFamily="34" charset="0"/>
            </a:endParaRPr>
          </a:p>
        </p:txBody>
      </p:sp>
      <p:sp>
        <p:nvSpPr>
          <p:cNvPr id="23" name="Rectangle 4"/>
          <p:cNvSpPr txBox="1"/>
          <p:nvPr/>
        </p:nvSpPr>
        <p:spPr>
          <a:xfrm>
            <a:off x="1073154" y="5611568"/>
            <a:ext cx="4801470" cy="923330"/>
          </a:xfrm>
          <a:prstGeom prst="rect">
            <a:avLst/>
          </a:prstGeom>
        </p:spPr>
        <p:txBody>
          <a:bodyPr wrap="square">
            <a:spAutoFit/>
          </a:bodyPr>
          <a:lstStyle/>
          <a:p>
            <a:r>
              <a:rPr lang="en-US" dirty="0" smtClean="0">
                <a:latin typeface="Calibri" pitchFamily="34" charset="0"/>
              </a:rPr>
              <a:t>Well defined vortex  below 5 km and weakly defined circulation aloft, pre-RI. Tilt decreased with improved alignment.</a:t>
            </a:r>
            <a:endParaRPr lang="en-US" dirty="0">
              <a:latin typeface="Calibri" pitchFamily="34" charset="0"/>
            </a:endParaRPr>
          </a:p>
        </p:txBody>
      </p:sp>
      <p:sp>
        <p:nvSpPr>
          <p:cNvPr id="24" name="Rectangle 4"/>
          <p:cNvSpPr txBox="1"/>
          <p:nvPr/>
        </p:nvSpPr>
        <p:spPr>
          <a:xfrm>
            <a:off x="6120696" y="5560596"/>
            <a:ext cx="5032852" cy="923330"/>
          </a:xfrm>
          <a:prstGeom prst="rect">
            <a:avLst/>
          </a:prstGeom>
        </p:spPr>
        <p:txBody>
          <a:bodyPr wrap="square">
            <a:spAutoFit/>
          </a:bodyPr>
          <a:lstStyle/>
          <a:p>
            <a:r>
              <a:rPr lang="en-US" dirty="0" smtClean="0">
                <a:latin typeface="Calibri" pitchFamily="34" charset="0"/>
              </a:rPr>
              <a:t>Persistent convection down shear left, pre-RI; Down shear left and up shear left during RI. Convection was asymmetric during  </a:t>
            </a:r>
            <a:r>
              <a:rPr lang="en-US" sz="1600" dirty="0" smtClean="0">
                <a:latin typeface="Calibri" pitchFamily="34" charset="0"/>
              </a:rPr>
              <a:t>RI</a:t>
            </a:r>
            <a:endParaRPr lang="en-US" sz="1600" dirty="0">
              <a:latin typeface="Calibri" pitchFamily="34" charset="0"/>
            </a:endParaRPr>
          </a:p>
        </p:txBody>
      </p:sp>
      <p:sp>
        <p:nvSpPr>
          <p:cNvPr id="2" name="TextBox 1"/>
          <p:cNvSpPr txBox="1"/>
          <p:nvPr/>
        </p:nvSpPr>
        <p:spPr>
          <a:xfrm>
            <a:off x="1595380" y="1424184"/>
            <a:ext cx="3175000" cy="369332"/>
          </a:xfrm>
          <a:prstGeom prst="rect">
            <a:avLst/>
          </a:prstGeom>
          <a:noFill/>
        </p:spPr>
        <p:txBody>
          <a:bodyPr wrap="square" rtlCol="0">
            <a:spAutoFit/>
          </a:bodyPr>
          <a:lstStyle/>
          <a:p>
            <a:r>
              <a:rPr lang="en-US" b="1" dirty="0" smtClean="0">
                <a:solidFill>
                  <a:schemeClr val="bg1"/>
                </a:solidFill>
              </a:rPr>
              <a:t>Tilt</a:t>
            </a:r>
            <a:endParaRPr lang="en-US" b="1" dirty="0">
              <a:solidFill>
                <a:schemeClr val="bg1"/>
              </a:solidFill>
            </a:endParaRPr>
          </a:p>
        </p:txBody>
      </p:sp>
      <p:pic>
        <p:nvPicPr>
          <p:cNvPr id="5" name="Picture 4"/>
          <p:cNvPicPr>
            <a:picLocks noChangeAspect="1"/>
          </p:cNvPicPr>
          <p:nvPr/>
        </p:nvPicPr>
        <p:blipFill rotWithShape="1">
          <a:blip r:embed="rId6"/>
          <a:srcRect l="26597" t="21473" r="31719" b="26105"/>
          <a:stretch/>
        </p:blipFill>
        <p:spPr>
          <a:xfrm>
            <a:off x="6257445" y="1297771"/>
            <a:ext cx="4504798" cy="4248844"/>
          </a:xfrm>
          <a:prstGeom prst="rect">
            <a:avLst/>
          </a:prstGeom>
        </p:spPr>
      </p:pic>
      <p:sp>
        <p:nvSpPr>
          <p:cNvPr id="6" name="Slide Number Placeholder 5"/>
          <p:cNvSpPr>
            <a:spLocks noGrp="1"/>
          </p:cNvSpPr>
          <p:nvPr>
            <p:ph type="sldNum" sz="quarter" idx="12"/>
          </p:nvPr>
        </p:nvSpPr>
        <p:spPr/>
        <p:txBody>
          <a:bodyPr/>
          <a:lstStyle/>
          <a:p>
            <a:fld id="{D57F1E4F-1CFF-5643-939E-02111984F565}" type="slidenum">
              <a:rPr lang="en-US" smtClean="0"/>
              <a:pPr/>
              <a:t>16</a:t>
            </a:fld>
            <a:endParaRPr lang="en-US" dirty="0"/>
          </a:p>
        </p:txBody>
      </p:sp>
    </p:spTree>
    <p:extLst>
      <p:ext uri="{BB962C8B-B14F-4D97-AF65-F5344CB8AC3E}">
        <p14:creationId xmlns:p14="http://schemas.microsoft.com/office/powerpoint/2010/main" xmlns="" val="12605969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259" t="430" r="21382" b="-430"/>
          <a:stretch/>
        </p:blipFill>
        <p:spPr>
          <a:xfrm>
            <a:off x="6263079" y="946744"/>
            <a:ext cx="4058019" cy="4327927"/>
          </a:xfrm>
          <a:prstGeom prst="rect">
            <a:avLst/>
          </a:prstGeom>
        </p:spPr>
      </p:pic>
      <p:sp>
        <p:nvSpPr>
          <p:cNvPr id="4" name="Title 1"/>
          <p:cNvSpPr>
            <a:spLocks noGrp="1"/>
          </p:cNvSpPr>
          <p:nvPr>
            <p:ph type="title"/>
          </p:nvPr>
        </p:nvSpPr>
        <p:spPr>
          <a:xfrm>
            <a:off x="480668" y="229913"/>
            <a:ext cx="10237301" cy="666786"/>
          </a:xfrm>
        </p:spPr>
        <p:txBody>
          <a:bodyPr/>
          <a:lstStyle/>
          <a:p>
            <a:r>
              <a:rPr lang="en-US" sz="3200" dirty="0" smtClean="0">
                <a:solidFill>
                  <a:srgbClr val="F89EF2"/>
                </a:solidFill>
                <a:latin typeface="Calibri" pitchFamily="34" charset="0"/>
              </a:rPr>
              <a:t>Hurricane</a:t>
            </a:r>
            <a:r>
              <a:rPr lang="en-US" sz="3200" baseline="0" dirty="0" smtClean="0">
                <a:solidFill>
                  <a:srgbClr val="F89EF2"/>
                </a:solidFill>
                <a:latin typeface="Calibri" pitchFamily="34" charset="0"/>
              </a:rPr>
              <a:t> Earl (2010): </a:t>
            </a:r>
            <a:r>
              <a:rPr lang="en-US" sz="3200" dirty="0" smtClean="0">
                <a:solidFill>
                  <a:srgbClr val="F89EF2"/>
                </a:solidFill>
                <a:latin typeface="Calibri" pitchFamily="34" charset="0"/>
              </a:rPr>
              <a:t>Modeled Rapid Intensification</a:t>
            </a:r>
            <a:endParaRPr lang="en-US" sz="3200" dirty="0">
              <a:solidFill>
                <a:srgbClr val="F89EF2"/>
              </a:solidFill>
              <a:latin typeface="Calibri" pitchFamily="34" charset="0"/>
            </a:endParaRPr>
          </a:p>
        </p:txBody>
      </p:sp>
      <p:pic>
        <p:nvPicPr>
          <p:cNvPr id="5" name="Picture 4"/>
          <p:cNvPicPr>
            <a:picLocks noChangeAspect="1"/>
          </p:cNvPicPr>
          <p:nvPr/>
        </p:nvPicPr>
        <p:blipFill rotWithShape="1">
          <a:blip r:embed="rId4"/>
          <a:srcRect l="13004" t="142" r="12500"/>
          <a:stretch/>
        </p:blipFill>
        <p:spPr>
          <a:xfrm>
            <a:off x="1171975" y="952901"/>
            <a:ext cx="4343301" cy="4321771"/>
          </a:xfrm>
          <a:prstGeom prst="rect">
            <a:avLst/>
          </a:prstGeom>
        </p:spPr>
      </p:pic>
      <p:sp>
        <p:nvSpPr>
          <p:cNvPr id="6" name="Rectangle 4"/>
          <p:cNvSpPr txBox="1"/>
          <p:nvPr/>
        </p:nvSpPr>
        <p:spPr>
          <a:xfrm>
            <a:off x="918349" y="5374762"/>
            <a:ext cx="5101451" cy="1200329"/>
          </a:xfrm>
          <a:prstGeom prst="rect">
            <a:avLst/>
          </a:prstGeom>
        </p:spPr>
        <p:txBody>
          <a:bodyPr wrap="square">
            <a:spAutoFit/>
          </a:bodyPr>
          <a:lstStyle/>
          <a:p>
            <a:r>
              <a:rPr lang="en-US" dirty="0" smtClean="0">
                <a:latin typeface="Calibri" pitchFamily="34" charset="0"/>
              </a:rPr>
              <a:t>Horizontal advection of potential temperature perturbations associated with downdrafts/ subsiding motion in a region of large scale descent. This configuration supports intensification</a:t>
            </a:r>
            <a:endParaRPr lang="en-US" dirty="0">
              <a:latin typeface="Calibri" pitchFamily="34" charset="0"/>
            </a:endParaRPr>
          </a:p>
        </p:txBody>
      </p:sp>
      <p:sp>
        <p:nvSpPr>
          <p:cNvPr id="7" name="TextBox 6"/>
          <p:cNvSpPr txBox="1"/>
          <p:nvPr/>
        </p:nvSpPr>
        <p:spPr>
          <a:xfrm>
            <a:off x="211795" y="1954227"/>
            <a:ext cx="1920361" cy="370303"/>
          </a:xfrm>
          <a:prstGeom prst="rect">
            <a:avLst/>
          </a:prstGeom>
          <a:noFill/>
        </p:spPr>
        <p:txBody>
          <a:bodyPr wrap="square" rtlCol="0">
            <a:spAutoFit/>
          </a:bodyPr>
          <a:lstStyle/>
          <a:p>
            <a:r>
              <a:rPr lang="en-US" b="1" dirty="0" smtClean="0">
                <a:latin typeface="Calibri" pitchFamily="34" charset="0"/>
              </a:rPr>
              <a:t>Pre-RI</a:t>
            </a:r>
            <a:endParaRPr lang="en-US" b="1" dirty="0">
              <a:latin typeface="Calibri" pitchFamily="34" charset="0"/>
            </a:endParaRPr>
          </a:p>
        </p:txBody>
      </p:sp>
      <p:sp>
        <p:nvSpPr>
          <p:cNvPr id="8" name="TextBox 7"/>
          <p:cNvSpPr txBox="1"/>
          <p:nvPr/>
        </p:nvSpPr>
        <p:spPr>
          <a:xfrm>
            <a:off x="503609" y="3584528"/>
            <a:ext cx="414739" cy="369332"/>
          </a:xfrm>
          <a:prstGeom prst="rect">
            <a:avLst/>
          </a:prstGeom>
          <a:noFill/>
        </p:spPr>
        <p:txBody>
          <a:bodyPr wrap="square" rtlCol="0">
            <a:spAutoFit/>
          </a:bodyPr>
          <a:lstStyle/>
          <a:p>
            <a:r>
              <a:rPr lang="en-US" b="1" dirty="0" smtClean="0">
                <a:latin typeface="Calibri" pitchFamily="34" charset="0"/>
              </a:rPr>
              <a:t>RI</a:t>
            </a:r>
            <a:endParaRPr lang="en-US" b="1" dirty="0">
              <a:latin typeface="Calibri" pitchFamily="34" charset="0"/>
            </a:endParaRPr>
          </a:p>
        </p:txBody>
      </p:sp>
      <p:sp>
        <p:nvSpPr>
          <p:cNvPr id="10" name="Rectangle 4"/>
          <p:cNvSpPr txBox="1"/>
          <p:nvPr/>
        </p:nvSpPr>
        <p:spPr>
          <a:xfrm>
            <a:off x="6373046" y="5374762"/>
            <a:ext cx="4096164" cy="646331"/>
          </a:xfrm>
          <a:prstGeom prst="rect">
            <a:avLst/>
          </a:prstGeom>
        </p:spPr>
        <p:txBody>
          <a:bodyPr wrap="square">
            <a:spAutoFit/>
          </a:bodyPr>
          <a:lstStyle/>
          <a:p>
            <a:r>
              <a:rPr lang="en-US" dirty="0" smtClean="0">
                <a:latin typeface="Calibri" pitchFamily="34" charset="0"/>
              </a:rPr>
              <a:t>Development of upper level warm core and the associated deepening</a:t>
            </a:r>
            <a:endParaRPr lang="en-US" dirty="0">
              <a:latin typeface="Calibri" pitchFamily="34" charset="0"/>
            </a:endParaRPr>
          </a:p>
        </p:txBody>
      </p:sp>
      <p:cxnSp>
        <p:nvCxnSpPr>
          <p:cNvPr id="14" name="Straight Arrow Connector 13"/>
          <p:cNvCxnSpPr/>
          <p:nvPr/>
        </p:nvCxnSpPr>
        <p:spPr>
          <a:xfrm>
            <a:off x="2132156" y="1357162"/>
            <a:ext cx="452227" cy="597065"/>
          </a:xfrm>
          <a:prstGeom prst="straightConnector1">
            <a:avLst/>
          </a:prstGeom>
          <a:ln>
            <a:solidFill>
              <a:schemeClr val="bg1"/>
            </a:solidFill>
            <a:tailEnd type="triangle"/>
          </a:ln>
        </p:spPr>
        <p:style>
          <a:lnRef idx="3">
            <a:schemeClr val="accent4"/>
          </a:lnRef>
          <a:fillRef idx="0">
            <a:schemeClr val="accent4"/>
          </a:fillRef>
          <a:effectRef idx="2">
            <a:schemeClr val="accent4"/>
          </a:effectRef>
          <a:fontRef idx="minor">
            <a:schemeClr val="tx1"/>
          </a:fontRef>
        </p:style>
      </p:cxnSp>
      <p:cxnSp>
        <p:nvCxnSpPr>
          <p:cNvPr id="29" name="Straight Arrow Connector 28"/>
          <p:cNvCxnSpPr/>
          <p:nvPr/>
        </p:nvCxnSpPr>
        <p:spPr>
          <a:xfrm>
            <a:off x="2132156" y="2916674"/>
            <a:ext cx="452227" cy="557809"/>
          </a:xfrm>
          <a:prstGeom prst="straightConnector1">
            <a:avLst/>
          </a:prstGeom>
          <a:ln>
            <a:solidFill>
              <a:schemeClr val="bg1"/>
            </a:solidFill>
            <a:tailEnd type="triangle"/>
          </a:ln>
        </p:spPr>
        <p:style>
          <a:lnRef idx="3">
            <a:schemeClr val="accent4"/>
          </a:lnRef>
          <a:fillRef idx="0">
            <a:schemeClr val="accent4"/>
          </a:fillRef>
          <a:effectRef idx="2">
            <a:schemeClr val="accent4"/>
          </a:effectRef>
          <a:fontRef idx="minor">
            <a:schemeClr val="tx1"/>
          </a:fontRef>
        </p:style>
      </p:cxnSp>
      <p:sp>
        <p:nvSpPr>
          <p:cNvPr id="61" name="TextBox 60"/>
          <p:cNvSpPr txBox="1"/>
          <p:nvPr/>
        </p:nvSpPr>
        <p:spPr>
          <a:xfrm>
            <a:off x="2584383" y="2493419"/>
            <a:ext cx="1412757" cy="323165"/>
          </a:xfrm>
          <a:prstGeom prst="rect">
            <a:avLst/>
          </a:prstGeom>
          <a:noFill/>
        </p:spPr>
        <p:txBody>
          <a:bodyPr wrap="square" rtlCol="0">
            <a:spAutoFit/>
          </a:bodyPr>
          <a:lstStyle/>
          <a:p>
            <a:r>
              <a:rPr lang="en-US" sz="1500" b="1" dirty="0" smtClean="0">
                <a:solidFill>
                  <a:schemeClr val="bg1"/>
                </a:solidFill>
              </a:rPr>
              <a:t>8 km height</a:t>
            </a:r>
            <a:endParaRPr lang="en-US" sz="1500" b="1" dirty="0">
              <a:solidFill>
                <a:schemeClr val="bg1"/>
              </a:solidFill>
            </a:endParaRPr>
          </a:p>
        </p:txBody>
      </p:sp>
      <p:sp>
        <p:nvSpPr>
          <p:cNvPr id="2" name="Slide Number Placeholder 1"/>
          <p:cNvSpPr>
            <a:spLocks noGrp="1"/>
          </p:cNvSpPr>
          <p:nvPr>
            <p:ph type="sldNum" sz="quarter" idx="12"/>
          </p:nvPr>
        </p:nvSpPr>
        <p:spPr/>
        <p:txBody>
          <a:bodyPr/>
          <a:lstStyle/>
          <a:p>
            <a:fld id="{D57F1E4F-1CFF-5643-939E-02111984F565}" type="slidenum">
              <a:rPr lang="en-US" smtClean="0"/>
              <a:pPr/>
              <a:t>17</a:t>
            </a:fld>
            <a:endParaRPr lang="en-US" dirty="0"/>
          </a:p>
        </p:txBody>
      </p:sp>
    </p:spTree>
    <p:extLst>
      <p:ext uri="{BB962C8B-B14F-4D97-AF65-F5344CB8AC3E}">
        <p14:creationId xmlns:p14="http://schemas.microsoft.com/office/powerpoint/2010/main" xmlns="" val="3130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348041"/>
            <a:ext cx="10536485" cy="972480"/>
          </a:xfrm>
        </p:spPr>
        <p:txBody>
          <a:bodyPr/>
          <a:lstStyle/>
          <a:p>
            <a:r>
              <a:rPr lang="en-US" sz="3600" dirty="0" smtClean="0">
                <a:solidFill>
                  <a:srgbClr val="F89EF2"/>
                </a:solidFill>
                <a:latin typeface="Calibri" pitchFamily="34" charset="0"/>
              </a:rPr>
              <a:t>RI problem:  Importance of Multi-Scale interactions</a:t>
            </a:r>
            <a:endParaRPr lang="en-US" sz="3600" dirty="0">
              <a:solidFill>
                <a:srgbClr val="F89EF2"/>
              </a:solidFill>
              <a:latin typeface="Calibri" pitchFamily="34" charset="0"/>
            </a:endParaRPr>
          </a:p>
        </p:txBody>
      </p:sp>
      <p:pic>
        <p:nvPicPr>
          <p:cNvPr id="4" name="Picture 3"/>
          <p:cNvPicPr>
            <a:picLocks noChangeAspect="1"/>
          </p:cNvPicPr>
          <p:nvPr/>
        </p:nvPicPr>
        <p:blipFill rotWithShape="1">
          <a:blip r:embed="rId2"/>
          <a:srcRect l="10699" r="6880"/>
          <a:stretch/>
        </p:blipFill>
        <p:spPr>
          <a:xfrm>
            <a:off x="458606" y="1799532"/>
            <a:ext cx="3718130" cy="3383355"/>
          </a:xfrm>
          <a:prstGeom prst="rect">
            <a:avLst/>
          </a:prstGeom>
        </p:spPr>
      </p:pic>
      <p:sp>
        <p:nvSpPr>
          <p:cNvPr id="5" name="Rectangle 4"/>
          <p:cNvSpPr txBox="1"/>
          <p:nvPr/>
        </p:nvSpPr>
        <p:spPr>
          <a:xfrm>
            <a:off x="649705" y="5306391"/>
            <a:ext cx="3768664" cy="584775"/>
          </a:xfrm>
          <a:prstGeom prst="rect">
            <a:avLst/>
          </a:prstGeom>
        </p:spPr>
        <p:txBody>
          <a:bodyPr wrap="square">
            <a:spAutoFit/>
          </a:bodyPr>
          <a:lstStyle/>
          <a:p>
            <a:r>
              <a:rPr lang="en-US" sz="1600" dirty="0" smtClean="0">
                <a:latin typeface="Calibri" pitchFamily="34" charset="0"/>
              </a:rPr>
              <a:t>Not all forecasts are as good as the 18Z run!  The 12Z forecast was not impressive!</a:t>
            </a:r>
            <a:endParaRPr lang="en-US" sz="1600" dirty="0">
              <a:latin typeface="Calibri" pitchFamily="34" charset="0"/>
            </a:endParaRPr>
          </a:p>
        </p:txBody>
      </p:sp>
      <p:pic>
        <p:nvPicPr>
          <p:cNvPr id="13" name="Picture 12"/>
          <p:cNvPicPr>
            <a:picLocks noChangeAspect="1"/>
          </p:cNvPicPr>
          <p:nvPr/>
        </p:nvPicPr>
        <p:blipFill rotWithShape="1">
          <a:blip r:embed="rId3"/>
          <a:srcRect l="-1221" t="438" r="1221" b="-804"/>
          <a:stretch/>
        </p:blipFill>
        <p:spPr>
          <a:xfrm>
            <a:off x="4396896" y="1827702"/>
            <a:ext cx="3627165" cy="3383355"/>
          </a:xfrm>
          <a:prstGeom prst="rect">
            <a:avLst/>
          </a:prstGeom>
        </p:spPr>
      </p:pic>
      <p:pic>
        <p:nvPicPr>
          <p:cNvPr id="2" name="Picture 1"/>
          <p:cNvPicPr>
            <a:picLocks noChangeAspect="1"/>
          </p:cNvPicPr>
          <p:nvPr/>
        </p:nvPicPr>
        <p:blipFill rotWithShape="1">
          <a:blip r:embed="rId4"/>
          <a:srcRect l="20122" t="13053" r="20982" b="12632"/>
          <a:stretch/>
        </p:blipFill>
        <p:spPr>
          <a:xfrm>
            <a:off x="8244222" y="1827702"/>
            <a:ext cx="3436036" cy="3358779"/>
          </a:xfrm>
          <a:prstGeom prst="rect">
            <a:avLst/>
          </a:prstGeom>
        </p:spPr>
      </p:pic>
      <p:sp>
        <p:nvSpPr>
          <p:cNvPr id="7" name="Rectangle 4"/>
          <p:cNvSpPr txBox="1"/>
          <p:nvPr/>
        </p:nvSpPr>
        <p:spPr>
          <a:xfrm>
            <a:off x="4475557" y="5263574"/>
            <a:ext cx="3768664" cy="584775"/>
          </a:xfrm>
          <a:prstGeom prst="rect">
            <a:avLst/>
          </a:prstGeom>
        </p:spPr>
        <p:txBody>
          <a:bodyPr wrap="square">
            <a:spAutoFit/>
          </a:bodyPr>
          <a:lstStyle/>
          <a:p>
            <a:r>
              <a:rPr lang="en-US" sz="1600" dirty="0" smtClean="0">
                <a:latin typeface="Calibri" pitchFamily="34" charset="0"/>
              </a:rPr>
              <a:t>Larger Scale: Higher Shear mostly driven by outflow from </a:t>
            </a:r>
            <a:r>
              <a:rPr lang="en-US" sz="1600" dirty="0">
                <a:latin typeface="Calibri" pitchFamily="34" charset="0"/>
              </a:rPr>
              <a:t>Dannielle</a:t>
            </a:r>
          </a:p>
        </p:txBody>
      </p:sp>
      <p:sp>
        <p:nvSpPr>
          <p:cNvPr id="8" name="Rectangle 4"/>
          <p:cNvSpPr txBox="1"/>
          <p:nvPr/>
        </p:nvSpPr>
        <p:spPr>
          <a:xfrm>
            <a:off x="8244221" y="5211058"/>
            <a:ext cx="3768664" cy="830997"/>
          </a:xfrm>
          <a:prstGeom prst="rect">
            <a:avLst/>
          </a:prstGeom>
        </p:spPr>
        <p:txBody>
          <a:bodyPr wrap="square">
            <a:spAutoFit/>
          </a:bodyPr>
          <a:lstStyle/>
          <a:p>
            <a:r>
              <a:rPr lang="en-US" sz="1600" dirty="0" smtClean="0">
                <a:latin typeface="Calibri" pitchFamily="34" charset="0"/>
              </a:rPr>
              <a:t>Delayed RI with efficiency reduced due to larger shear. But the favorable configuration for RI still holds good!</a:t>
            </a:r>
            <a:endParaRPr lang="en-US" sz="1600" dirty="0">
              <a:latin typeface="Calibri" pitchFamily="34" charset="0"/>
            </a:endParaRPr>
          </a:p>
        </p:txBody>
      </p:sp>
      <p:sp>
        <p:nvSpPr>
          <p:cNvPr id="6" name="TextBox 5"/>
          <p:cNvSpPr txBox="1"/>
          <p:nvPr/>
        </p:nvSpPr>
        <p:spPr>
          <a:xfrm>
            <a:off x="4965751" y="4057681"/>
            <a:ext cx="2489456" cy="492443"/>
          </a:xfrm>
          <a:prstGeom prst="rect">
            <a:avLst/>
          </a:prstGeom>
          <a:solidFill>
            <a:schemeClr val="tx1"/>
          </a:solidFill>
        </p:spPr>
        <p:txBody>
          <a:bodyPr wrap="square" rtlCol="0">
            <a:spAutoFit/>
          </a:bodyPr>
          <a:lstStyle/>
          <a:p>
            <a:r>
              <a:rPr lang="en-US" sz="1300" b="1" dirty="0" smtClean="0">
                <a:solidFill>
                  <a:schemeClr val="bg1"/>
                </a:solidFill>
              </a:rPr>
              <a:t>Shear difference between 12Z and 18Z runs at RI onset</a:t>
            </a:r>
            <a:endParaRPr lang="en-US" sz="1300" b="1" dirty="0">
              <a:solidFill>
                <a:schemeClr val="bg1"/>
              </a:solidFill>
            </a:endParaRPr>
          </a:p>
        </p:txBody>
      </p:sp>
      <p:sp>
        <p:nvSpPr>
          <p:cNvPr id="11" name="AutoShape 9"/>
          <p:cNvSpPr>
            <a:spLocks/>
          </p:cNvSpPr>
          <p:nvPr/>
        </p:nvSpPr>
        <p:spPr bwMode="auto">
          <a:xfrm>
            <a:off x="2514600" y="1254107"/>
            <a:ext cx="6588125" cy="395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2000" b="1" dirty="0">
                <a:solidFill>
                  <a:srgbClr val="003399"/>
                </a:solidFill>
                <a:latin typeface="Calibri" pitchFamily="34" charset="0"/>
              </a:rPr>
              <a:t>Shear vortex interactions during RI in Hurricane </a:t>
            </a:r>
            <a:r>
              <a:rPr lang="en-US" altLang="zh-CN" sz="2000" b="1" dirty="0" smtClean="0">
                <a:solidFill>
                  <a:srgbClr val="003399"/>
                </a:solidFill>
                <a:latin typeface="Calibri" pitchFamily="34" charset="0"/>
              </a:rPr>
              <a:t>Earl (2010</a:t>
            </a:r>
            <a:r>
              <a:rPr lang="en-US" altLang="zh-CN" sz="1800" b="1" dirty="0" smtClean="0">
                <a:solidFill>
                  <a:srgbClr val="003399"/>
                </a:solidFill>
              </a:rPr>
              <a:t>)</a:t>
            </a:r>
            <a:endParaRPr lang="en-US" altLang="zh-CN" sz="1800" dirty="0"/>
          </a:p>
        </p:txBody>
      </p:sp>
      <p:cxnSp>
        <p:nvCxnSpPr>
          <p:cNvPr id="9" name="Straight Arrow Connector 8"/>
          <p:cNvCxnSpPr/>
          <p:nvPr/>
        </p:nvCxnSpPr>
        <p:spPr>
          <a:xfrm flipH="1">
            <a:off x="3031959" y="2388243"/>
            <a:ext cx="14438" cy="142621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67" name="Straight Arrow Connector 66"/>
          <p:cNvCxnSpPr/>
          <p:nvPr/>
        </p:nvCxnSpPr>
        <p:spPr>
          <a:xfrm>
            <a:off x="9962240" y="2728762"/>
            <a:ext cx="0" cy="606392"/>
          </a:xfrm>
          <a:prstGeom prst="straightConnector1">
            <a:avLst/>
          </a:prstGeom>
          <a:ln>
            <a:solidFill>
              <a:schemeClr val="bg1"/>
            </a:solidFill>
            <a:tailEnd type="triangle"/>
          </a:ln>
        </p:spPr>
        <p:style>
          <a:lnRef idx="3">
            <a:schemeClr val="accent4"/>
          </a:lnRef>
          <a:fillRef idx="0">
            <a:schemeClr val="accent4"/>
          </a:fillRef>
          <a:effectRef idx="2">
            <a:schemeClr val="accent4"/>
          </a:effectRef>
          <a:fontRef idx="minor">
            <a:schemeClr val="tx1"/>
          </a:fontRef>
        </p:style>
      </p:cxnSp>
      <p:sp>
        <p:nvSpPr>
          <p:cNvPr id="10" name="Slide Number Placeholder 9"/>
          <p:cNvSpPr>
            <a:spLocks noGrp="1"/>
          </p:cNvSpPr>
          <p:nvPr>
            <p:ph type="sldNum" sz="quarter" idx="12"/>
          </p:nvPr>
        </p:nvSpPr>
        <p:spPr/>
        <p:txBody>
          <a:bodyPr/>
          <a:lstStyle/>
          <a:p>
            <a:fld id="{D57F1E4F-1CFF-5643-939E-02111984F565}" type="slidenum">
              <a:rPr lang="en-US" smtClean="0"/>
              <a:pPr/>
              <a:t>18</a:t>
            </a:fld>
            <a:endParaRPr lang="en-US" dirty="0"/>
          </a:p>
        </p:txBody>
      </p:sp>
    </p:spTree>
    <p:extLst>
      <p:ext uri="{BB962C8B-B14F-4D97-AF65-F5344CB8AC3E}">
        <p14:creationId xmlns:p14="http://schemas.microsoft.com/office/powerpoint/2010/main" xmlns="" val="50061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1" name="AutoShape 9"/>
          <p:cNvSpPr>
            <a:spLocks/>
          </p:cNvSpPr>
          <p:nvPr/>
        </p:nvSpPr>
        <p:spPr bwMode="auto">
          <a:xfrm>
            <a:off x="2728645" y="931493"/>
            <a:ext cx="6588125" cy="395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2000" b="1" dirty="0">
                <a:solidFill>
                  <a:srgbClr val="003399"/>
                </a:solidFill>
                <a:latin typeface="Calibri" pitchFamily="34" charset="0"/>
              </a:rPr>
              <a:t>Shear vortex interactions during RI in Hurricane </a:t>
            </a:r>
            <a:r>
              <a:rPr lang="en-US" altLang="zh-CN" sz="2000" b="1" dirty="0" smtClean="0">
                <a:solidFill>
                  <a:srgbClr val="003399"/>
                </a:solidFill>
                <a:latin typeface="Calibri" pitchFamily="34" charset="0"/>
              </a:rPr>
              <a:t>Earl (2010</a:t>
            </a:r>
            <a:r>
              <a:rPr lang="en-US" altLang="zh-CN" sz="1800" b="1" dirty="0" smtClean="0">
                <a:solidFill>
                  <a:srgbClr val="003399"/>
                </a:solidFill>
                <a:latin typeface="Calibri" pitchFamily="34" charset="0"/>
              </a:rPr>
              <a:t>)</a:t>
            </a:r>
            <a:endParaRPr lang="en-US" altLang="zh-CN" sz="1800" dirty="0">
              <a:latin typeface="Calibri" pitchFamily="34" charset="0"/>
            </a:endParaRPr>
          </a:p>
        </p:txBody>
      </p:sp>
      <p:pic>
        <p:nvPicPr>
          <p:cNvPr id="35847" name="Picture 11" descr="C:\Users\gopal\Desktop\AMS2014\WITH-DANIELLE06L_BACK-AND-FORTH (1).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778007" y="1489032"/>
            <a:ext cx="3250780" cy="2473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8" name="Picture 12" descr="C:\Users\gopal\Desktop\AMS2014\WITHOUT-DANIELLE06L_BACK-AND-FORTH.gif"/>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806110" y="4014128"/>
            <a:ext cx="3254230" cy="2440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itle 1"/>
          <p:cNvSpPr>
            <a:spLocks noGrp="1"/>
          </p:cNvSpPr>
          <p:nvPr>
            <p:ph type="title"/>
          </p:nvPr>
        </p:nvSpPr>
        <p:spPr>
          <a:xfrm>
            <a:off x="672877" y="198735"/>
            <a:ext cx="9112693" cy="551162"/>
          </a:xfrm>
        </p:spPr>
        <p:txBody>
          <a:bodyPr/>
          <a:lstStyle/>
          <a:p>
            <a:r>
              <a:rPr lang="en-US" sz="3600" dirty="0" smtClean="0">
                <a:solidFill>
                  <a:srgbClr val="F89EF2"/>
                </a:solidFill>
                <a:latin typeface="Calibri" pitchFamily="34" charset="0"/>
              </a:rPr>
              <a:t>Basin Scale HWRF:</a:t>
            </a:r>
            <a:r>
              <a:rPr lang="en-US" sz="3600" baseline="0" dirty="0" smtClean="0">
                <a:solidFill>
                  <a:srgbClr val="F89EF2"/>
                </a:solidFill>
                <a:latin typeface="Calibri" pitchFamily="34" charset="0"/>
              </a:rPr>
              <a:t> Environmental Interactions</a:t>
            </a:r>
            <a:endParaRPr lang="en-US" sz="3600" dirty="0">
              <a:solidFill>
                <a:srgbClr val="F89EF2"/>
              </a:solidFill>
              <a:latin typeface="Calibri" pitchFamily="34" charset="0"/>
            </a:endParaRPr>
          </a:p>
        </p:txBody>
      </p:sp>
      <p:sp>
        <p:nvSpPr>
          <p:cNvPr id="14" name="AutoShape 4"/>
          <p:cNvSpPr>
            <a:spLocks/>
          </p:cNvSpPr>
          <p:nvPr/>
        </p:nvSpPr>
        <p:spPr bwMode="auto">
          <a:xfrm>
            <a:off x="1088180" y="1489032"/>
            <a:ext cx="2659062" cy="1783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altLang="zh-CN" sz="1300" b="1" dirty="0">
                <a:latin typeface="Calibri" pitchFamily="34" charset="0"/>
              </a:rPr>
              <a:t>Deep-Layer Shear with Danielle </a:t>
            </a:r>
            <a:endParaRPr lang="en-US" altLang="zh-CN" sz="1800" dirty="0">
              <a:latin typeface="Calibri" pitchFamily="34" charset="0"/>
            </a:endParaRPr>
          </a:p>
        </p:txBody>
      </p:sp>
      <p:sp>
        <p:nvSpPr>
          <p:cNvPr id="16" name="AutoShape 5"/>
          <p:cNvSpPr>
            <a:spLocks/>
          </p:cNvSpPr>
          <p:nvPr/>
        </p:nvSpPr>
        <p:spPr bwMode="auto">
          <a:xfrm flipH="1">
            <a:off x="914469" y="3974084"/>
            <a:ext cx="2943929" cy="2663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altLang="zh-CN" sz="1300" b="1" dirty="0">
                <a:latin typeface="Calibri" pitchFamily="34" charset="0"/>
              </a:rPr>
              <a:t>Deep-Layer Shear without Danielle </a:t>
            </a:r>
            <a:endParaRPr lang="en-US" altLang="zh-CN" sz="1800" dirty="0">
              <a:latin typeface="Calibri" pitchFamily="34" charset="0"/>
            </a:endParaRPr>
          </a:p>
        </p:txBody>
      </p:sp>
      <p:sp>
        <p:nvSpPr>
          <p:cNvPr id="2" name="TextBox 1"/>
          <p:cNvSpPr txBox="1"/>
          <p:nvPr/>
        </p:nvSpPr>
        <p:spPr>
          <a:xfrm>
            <a:off x="2810109" y="2598820"/>
            <a:ext cx="819415" cy="369332"/>
          </a:xfrm>
          <a:prstGeom prst="rect">
            <a:avLst/>
          </a:prstGeom>
          <a:noFill/>
        </p:spPr>
        <p:txBody>
          <a:bodyPr wrap="square" rtlCol="0">
            <a:spAutoFit/>
          </a:bodyPr>
          <a:lstStyle/>
          <a:p>
            <a:r>
              <a:rPr lang="en-US" b="1" dirty="0" smtClean="0"/>
              <a:t>Earl</a:t>
            </a:r>
            <a:endParaRPr lang="en-US" b="1" dirty="0"/>
          </a:p>
        </p:txBody>
      </p:sp>
      <p:pic>
        <p:nvPicPr>
          <p:cNvPr id="11" name="Picture 9" descr="image1.pn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4371277" y="2474422"/>
            <a:ext cx="3786134" cy="21346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7" name="Picture 14" descr="IMG_0549.png"/>
          <p:cNvPicPr>
            <a:picLocks noChangeAspect="1"/>
          </p:cNvPicPr>
          <p:nvPr/>
        </p:nvPicPr>
        <p:blipFill>
          <a:blip r:embed="rId6">
            <a:extLst>
              <a:ext uri="{28A0092B-C50C-407E-A947-70E740481C1C}">
                <a14:useLocalDpi xmlns:a14="http://schemas.microsoft.com/office/drawing/2010/main" xmlns="" val="0"/>
              </a:ext>
            </a:extLst>
          </a:blip>
          <a:srcRect l="24239" t="32545" r="17671" b="9363"/>
          <a:stretch>
            <a:fillRect/>
          </a:stretch>
        </p:blipFill>
        <p:spPr bwMode="auto">
          <a:xfrm>
            <a:off x="8670290" y="1534616"/>
            <a:ext cx="2871042" cy="21568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8" name="Picture 6" descr="IMG_0551.png"/>
          <p:cNvPicPr>
            <a:picLocks noChangeAspect="1"/>
          </p:cNvPicPr>
          <p:nvPr/>
        </p:nvPicPr>
        <p:blipFill>
          <a:blip r:embed="rId7">
            <a:extLst>
              <a:ext uri="{28A0092B-C50C-407E-A947-70E740481C1C}">
                <a14:useLocalDpi xmlns:a14="http://schemas.microsoft.com/office/drawing/2010/main" xmlns="" val="0"/>
              </a:ext>
            </a:extLst>
          </a:blip>
          <a:srcRect l="27827" t="31277" r="17456" b="10919"/>
          <a:stretch>
            <a:fillRect/>
          </a:stretch>
        </p:blipFill>
        <p:spPr bwMode="auto">
          <a:xfrm>
            <a:off x="8670288" y="3876569"/>
            <a:ext cx="2871042" cy="22609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9" name="Rectangle 4"/>
          <p:cNvSpPr txBox="1"/>
          <p:nvPr/>
        </p:nvSpPr>
        <p:spPr>
          <a:xfrm>
            <a:off x="4489999" y="4725480"/>
            <a:ext cx="4085849" cy="707886"/>
          </a:xfrm>
          <a:prstGeom prst="rect">
            <a:avLst/>
          </a:prstGeom>
        </p:spPr>
        <p:txBody>
          <a:bodyPr wrap="square">
            <a:spAutoFit/>
          </a:bodyPr>
          <a:lstStyle/>
          <a:p>
            <a:r>
              <a:rPr lang="en-US" sz="2000" dirty="0" smtClean="0">
                <a:latin typeface="Calibri" pitchFamily="34" charset="0"/>
              </a:rPr>
              <a:t>Both</a:t>
            </a:r>
            <a:r>
              <a:rPr lang="en-US" sz="2000" baseline="0" dirty="0" smtClean="0">
                <a:latin typeface="Calibri" pitchFamily="34" charset="0"/>
              </a:rPr>
              <a:t> large and vortex scale processes are critical for forecasting RI events</a:t>
            </a:r>
            <a:endParaRPr lang="en-US" sz="2000" dirty="0">
              <a:latin typeface="Calibri" pitchFamily="34" charset="0"/>
            </a:endParaRPr>
          </a:p>
        </p:txBody>
      </p:sp>
      <p:sp>
        <p:nvSpPr>
          <p:cNvPr id="3" name="TextBox 2"/>
          <p:cNvSpPr txBox="1"/>
          <p:nvPr/>
        </p:nvSpPr>
        <p:spPr>
          <a:xfrm>
            <a:off x="8913023" y="2947662"/>
            <a:ext cx="2385575" cy="646331"/>
          </a:xfrm>
          <a:prstGeom prst="rect">
            <a:avLst/>
          </a:prstGeom>
          <a:noFill/>
        </p:spPr>
        <p:txBody>
          <a:bodyPr wrap="square" rtlCol="0">
            <a:spAutoFit/>
          </a:bodyPr>
          <a:lstStyle/>
          <a:p>
            <a:r>
              <a:rPr lang="en-US" b="1" i="0" dirty="0" smtClean="0">
                <a:solidFill>
                  <a:schemeClr val="bg1"/>
                </a:solidFill>
                <a:latin typeface="Calibri" pitchFamily="34" charset="0"/>
              </a:rPr>
              <a:t>Earl with Danielle Interactions</a:t>
            </a:r>
            <a:endParaRPr lang="en-US" b="1" i="0" dirty="0">
              <a:solidFill>
                <a:schemeClr val="bg1"/>
              </a:solidFill>
              <a:latin typeface="Calibri" pitchFamily="34" charset="0"/>
            </a:endParaRPr>
          </a:p>
        </p:txBody>
      </p:sp>
      <p:sp>
        <p:nvSpPr>
          <p:cNvPr id="21" name="TextBox 20"/>
          <p:cNvSpPr txBox="1"/>
          <p:nvPr/>
        </p:nvSpPr>
        <p:spPr>
          <a:xfrm>
            <a:off x="8783081" y="5457522"/>
            <a:ext cx="2385575" cy="646331"/>
          </a:xfrm>
          <a:prstGeom prst="rect">
            <a:avLst/>
          </a:prstGeom>
          <a:noFill/>
        </p:spPr>
        <p:txBody>
          <a:bodyPr wrap="square" rtlCol="0">
            <a:spAutoFit/>
          </a:bodyPr>
          <a:lstStyle/>
          <a:p>
            <a:r>
              <a:rPr lang="en-US" b="1" i="0" dirty="0" smtClean="0">
                <a:solidFill>
                  <a:schemeClr val="bg1"/>
                </a:solidFill>
                <a:latin typeface="Calibri" pitchFamily="34" charset="0"/>
              </a:rPr>
              <a:t>Earl W/O</a:t>
            </a:r>
            <a:r>
              <a:rPr lang="en-US" b="1" i="0" baseline="0" dirty="0" smtClean="0">
                <a:solidFill>
                  <a:schemeClr val="bg1"/>
                </a:solidFill>
                <a:latin typeface="Calibri" pitchFamily="34" charset="0"/>
              </a:rPr>
              <a:t> Danielle interactions</a:t>
            </a:r>
            <a:endParaRPr lang="en-US" b="1" i="0" dirty="0">
              <a:solidFill>
                <a:schemeClr val="bg1"/>
              </a:solidFill>
              <a:latin typeface="Calibri" pitchFamily="34" charset="0"/>
            </a:endParaRPr>
          </a:p>
        </p:txBody>
      </p:sp>
      <p:pic>
        <p:nvPicPr>
          <p:cNvPr id="20" name="Picture 19"/>
          <p:cNvPicPr>
            <a:picLocks noChangeAspect="1"/>
          </p:cNvPicPr>
          <p:nvPr/>
        </p:nvPicPr>
        <p:blipFill>
          <a:blip r:embed="rId8"/>
          <a:stretch>
            <a:fillRect/>
          </a:stretch>
        </p:blipFill>
        <p:spPr>
          <a:xfrm>
            <a:off x="11260565" y="6186348"/>
            <a:ext cx="603851" cy="603851"/>
          </a:xfrm>
          <a:prstGeom prst="rect">
            <a:avLst/>
          </a:prstGeom>
        </p:spPr>
      </p:pic>
      <p:pic>
        <p:nvPicPr>
          <p:cNvPr id="23" name="Picture 22"/>
          <p:cNvPicPr>
            <a:picLocks noChangeAspect="1"/>
          </p:cNvPicPr>
          <p:nvPr/>
        </p:nvPicPr>
        <p:blipFill>
          <a:blip r:embed="rId9"/>
          <a:stretch>
            <a:fillRect/>
          </a:stretch>
        </p:blipFill>
        <p:spPr>
          <a:xfrm>
            <a:off x="270208" y="6294922"/>
            <a:ext cx="392462" cy="375386"/>
          </a:xfrm>
          <a:prstGeom prst="rect">
            <a:avLst/>
          </a:prstGeom>
        </p:spPr>
      </p:pic>
      <p:sp>
        <p:nvSpPr>
          <p:cNvPr id="24" name="TextBox 23"/>
          <p:cNvSpPr txBox="1"/>
          <p:nvPr/>
        </p:nvSpPr>
        <p:spPr>
          <a:xfrm>
            <a:off x="2810109" y="5183041"/>
            <a:ext cx="937133" cy="369332"/>
          </a:xfrm>
          <a:prstGeom prst="rect">
            <a:avLst/>
          </a:prstGeom>
          <a:noFill/>
        </p:spPr>
        <p:txBody>
          <a:bodyPr wrap="square" rtlCol="0">
            <a:spAutoFit/>
          </a:bodyPr>
          <a:lstStyle/>
          <a:p>
            <a:r>
              <a:rPr lang="en-US" b="1" dirty="0" smtClean="0"/>
              <a:t>Earl</a:t>
            </a:r>
            <a:endParaRPr lang="en-US" b="1" dirty="0"/>
          </a:p>
        </p:txBody>
      </p:sp>
      <p:sp>
        <p:nvSpPr>
          <p:cNvPr id="25" name="TextBox 24"/>
          <p:cNvSpPr txBox="1"/>
          <p:nvPr/>
        </p:nvSpPr>
        <p:spPr>
          <a:xfrm>
            <a:off x="1339768" y="6137508"/>
            <a:ext cx="2407474" cy="307777"/>
          </a:xfrm>
          <a:prstGeom prst="rect">
            <a:avLst/>
          </a:prstGeom>
          <a:noFill/>
        </p:spPr>
        <p:txBody>
          <a:bodyPr wrap="square" rtlCol="0">
            <a:spAutoFit/>
          </a:bodyPr>
          <a:lstStyle/>
          <a:p>
            <a:r>
              <a:rPr lang="en-US" sz="1400" b="1" dirty="0" smtClean="0">
                <a:solidFill>
                  <a:schemeClr val="tx1"/>
                </a:solidFill>
              </a:rPr>
              <a:t>Credits:</a:t>
            </a:r>
            <a:r>
              <a:rPr lang="en-US" sz="1400" b="1" baseline="0" dirty="0" smtClean="0">
                <a:solidFill>
                  <a:schemeClr val="tx1"/>
                </a:solidFill>
              </a:rPr>
              <a:t> Xuejin Zhang</a:t>
            </a:r>
            <a:endParaRPr lang="en-US" sz="1400" b="1" dirty="0">
              <a:solidFill>
                <a:schemeClr val="tx1"/>
              </a:solidFill>
            </a:endParaRPr>
          </a:p>
        </p:txBody>
      </p:sp>
      <p:sp>
        <p:nvSpPr>
          <p:cNvPr id="4" name="Slide Number Placeholder 3"/>
          <p:cNvSpPr>
            <a:spLocks noGrp="1"/>
          </p:cNvSpPr>
          <p:nvPr>
            <p:ph type="sldNum" sz="quarter" idx="12"/>
          </p:nvPr>
        </p:nvSpPr>
        <p:spPr/>
        <p:txBody>
          <a:bodyPr/>
          <a:lstStyle/>
          <a:p>
            <a:fld id="{D57F1E4F-1CFF-5643-939E-02111984F565}" type="slidenum">
              <a:rPr lang="en-US" smtClean="0"/>
              <a:pPr/>
              <a:t>19</a:t>
            </a:fld>
            <a:endParaRPr lang="en-US" dirty="0"/>
          </a:p>
        </p:txBody>
      </p:sp>
    </p:spTree>
    <p:extLst>
      <p:ext uri="{BB962C8B-B14F-4D97-AF65-F5344CB8AC3E}">
        <p14:creationId xmlns:p14="http://schemas.microsoft.com/office/powerpoint/2010/main" xmlns="" val="181463431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sz="4000" dirty="0" smtClean="0">
                <a:solidFill>
                  <a:srgbClr val="F89EF2"/>
                </a:solidFill>
                <a:latin typeface="Calibri" pitchFamily="34" charset="0"/>
              </a:rPr>
              <a:t>Who are we ?</a:t>
            </a:r>
            <a:endParaRPr lang="en-US" sz="4000" dirty="0">
              <a:solidFill>
                <a:srgbClr val="F89EF2"/>
              </a:solidFill>
              <a:latin typeface="Calibri" pitchFamily="34" charset="0"/>
            </a:endParaRPr>
          </a:p>
        </p:txBody>
      </p:sp>
      <p:sp>
        <p:nvSpPr>
          <p:cNvPr id="4" name="AutoShape 5"/>
          <p:cNvSpPr>
            <a:spLocks/>
          </p:cNvSpPr>
          <p:nvPr/>
        </p:nvSpPr>
        <p:spPr bwMode="auto">
          <a:xfrm>
            <a:off x="5638800" y="1143000"/>
            <a:ext cx="4419600" cy="5257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126435" tIns="72248" rIns="126435" bIns="72248"/>
          <a:lstStyle/>
          <a:p>
            <a:pPr marL="136525" algn="l" defTabSz="1300163">
              <a:spcBef>
                <a:spcPts val="700"/>
              </a:spcBef>
            </a:pPr>
            <a:r>
              <a:rPr lang="en-US" sz="2000" dirty="0" smtClean="0">
                <a:solidFill>
                  <a:srgbClr val="FFFF00"/>
                </a:solidFill>
                <a:latin typeface="Calibri" pitchFamily="34" charset="0"/>
                <a:ea typeface="Helvetica" charset="0"/>
                <a:cs typeface="Helvetica" charset="0"/>
                <a:sym typeface="Helvetica" charset="0"/>
              </a:rPr>
              <a:t>AOML Modeling Team</a:t>
            </a:r>
          </a:p>
          <a:p>
            <a:pPr marL="136525" algn="l" defTabSz="1300163">
              <a:spcBef>
                <a:spcPts val="700"/>
              </a:spcBef>
            </a:pPr>
            <a:r>
              <a:rPr lang="en-US" sz="1400" dirty="0" smtClean="0">
                <a:latin typeface="Calibri" pitchFamily="34" charset="0"/>
                <a:ea typeface="Helvetica" charset="0"/>
                <a:cs typeface="Helvetica" charset="0"/>
                <a:sym typeface="Helvetica" charset="0"/>
              </a:rPr>
              <a:t>Dr</a:t>
            </a:r>
            <a:r>
              <a:rPr lang="en-US" sz="1400" dirty="0">
                <a:latin typeface="Calibri" pitchFamily="34" charset="0"/>
                <a:ea typeface="Helvetica" charset="0"/>
                <a:cs typeface="Helvetica" charset="0"/>
                <a:sym typeface="Helvetica" charset="0"/>
              </a:rPr>
              <a:t>. </a:t>
            </a:r>
            <a:r>
              <a:rPr lang="en-US" sz="1400" dirty="0" err="1">
                <a:latin typeface="Calibri" pitchFamily="34" charset="0"/>
                <a:ea typeface="Helvetica" charset="0"/>
                <a:cs typeface="Helvetica" charset="0"/>
                <a:sym typeface="Helvetica" charset="0"/>
              </a:rPr>
              <a:t>Xuejin</a:t>
            </a:r>
            <a:r>
              <a:rPr lang="en-US" sz="1400" dirty="0">
                <a:latin typeface="Calibri" pitchFamily="34" charset="0"/>
                <a:ea typeface="Helvetica" charset="0"/>
                <a:cs typeface="Helvetica" charset="0"/>
                <a:sym typeface="Helvetica" charset="0"/>
              </a:rPr>
              <a:t> Zhang</a:t>
            </a:r>
          </a:p>
          <a:p>
            <a:pPr marL="136525" algn="l" defTabSz="1300163">
              <a:spcBef>
                <a:spcPts val="700"/>
              </a:spcBef>
            </a:pPr>
            <a:r>
              <a:rPr lang="en-US" sz="1400" dirty="0" err="1">
                <a:latin typeface="Calibri" pitchFamily="34" charset="0"/>
                <a:ea typeface="Helvetica" charset="0"/>
                <a:cs typeface="Helvetica" charset="0"/>
                <a:sym typeface="Helvetica" charset="0"/>
              </a:rPr>
              <a:t>Dr.Thiago</a:t>
            </a:r>
            <a:r>
              <a:rPr lang="en-US" sz="1400" dirty="0">
                <a:latin typeface="Calibri" pitchFamily="34" charset="0"/>
                <a:ea typeface="Helvetica" charset="0"/>
                <a:cs typeface="Helvetica" charset="0"/>
                <a:sym typeface="Helvetica" charset="0"/>
              </a:rPr>
              <a:t> </a:t>
            </a:r>
            <a:r>
              <a:rPr lang="en-US" sz="1400" dirty="0" err="1">
                <a:latin typeface="Calibri" pitchFamily="34" charset="0"/>
                <a:ea typeface="Helvetica" charset="0"/>
                <a:cs typeface="Helvetica" charset="0"/>
                <a:sym typeface="Helvetica" charset="0"/>
              </a:rPr>
              <a:t>Quirino</a:t>
            </a:r>
            <a:endParaRPr lang="en-US" sz="1400" dirty="0">
              <a:latin typeface="Calibri" pitchFamily="34" charset="0"/>
              <a:ea typeface="Helvetica" charset="0"/>
              <a:cs typeface="Helvetica" charset="0"/>
              <a:sym typeface="Helvetica" charset="0"/>
            </a:endParaRPr>
          </a:p>
          <a:p>
            <a:pPr marL="136525" algn="l" defTabSz="1300163">
              <a:spcBef>
                <a:spcPts val="700"/>
              </a:spcBef>
            </a:pPr>
            <a:r>
              <a:rPr lang="en-US" sz="1400" dirty="0" err="1" smtClean="0">
                <a:latin typeface="Calibri" pitchFamily="34" charset="0"/>
                <a:ea typeface="Helvetica" charset="0"/>
                <a:cs typeface="Helvetica" charset="0"/>
                <a:sym typeface="Helvetica" charset="0"/>
              </a:rPr>
              <a:t>Dr.Hua</a:t>
            </a:r>
            <a:r>
              <a:rPr lang="en-US" sz="1400" dirty="0" smtClean="0">
                <a:latin typeface="Calibri" pitchFamily="34" charset="0"/>
                <a:ea typeface="Helvetica" charset="0"/>
                <a:cs typeface="Helvetica" charset="0"/>
                <a:sym typeface="Helvetica" charset="0"/>
              </a:rPr>
              <a:t> Chen</a:t>
            </a:r>
            <a:endParaRPr lang="en-US" sz="1400" dirty="0">
              <a:latin typeface="Calibri" pitchFamily="34" charset="0"/>
              <a:ea typeface="Helvetica" charset="0"/>
              <a:cs typeface="Helvetica" charset="0"/>
              <a:sym typeface="Helvetica" charset="0"/>
            </a:endParaRPr>
          </a:p>
          <a:p>
            <a:pPr marL="136525" algn="l" defTabSz="1300163">
              <a:spcBef>
                <a:spcPts val="700"/>
              </a:spcBef>
            </a:pPr>
            <a:r>
              <a:rPr lang="en-US" sz="1400" dirty="0" err="1" smtClean="0">
                <a:latin typeface="Calibri" pitchFamily="34" charset="0"/>
                <a:ea typeface="Helvetica" charset="0"/>
                <a:cs typeface="Helvetica" charset="0"/>
                <a:sym typeface="Helvetica" charset="0"/>
              </a:rPr>
              <a:t>Mr.Stanley</a:t>
            </a:r>
            <a:r>
              <a:rPr lang="en-US" sz="1400" dirty="0" smtClean="0">
                <a:latin typeface="Calibri" pitchFamily="34" charset="0"/>
                <a:ea typeface="Helvetica" charset="0"/>
                <a:cs typeface="Helvetica" charset="0"/>
                <a:sym typeface="Helvetica" charset="0"/>
              </a:rPr>
              <a:t> </a:t>
            </a:r>
            <a:r>
              <a:rPr lang="en-US" sz="1400" dirty="0">
                <a:latin typeface="Calibri" pitchFamily="34" charset="0"/>
                <a:ea typeface="Helvetica" charset="0"/>
                <a:cs typeface="Helvetica" charset="0"/>
                <a:sym typeface="Helvetica" charset="0"/>
              </a:rPr>
              <a:t>Goldenberg</a:t>
            </a:r>
          </a:p>
          <a:p>
            <a:pPr marL="136525" algn="l" defTabSz="1300163">
              <a:spcBef>
                <a:spcPts val="700"/>
              </a:spcBef>
            </a:pPr>
            <a:r>
              <a:rPr lang="en-US" sz="1400" dirty="0" err="1" smtClean="0">
                <a:latin typeface="Calibri" pitchFamily="34" charset="0"/>
                <a:ea typeface="Helvetica" charset="0"/>
                <a:cs typeface="Helvetica" charset="0"/>
                <a:sym typeface="Helvetica" charset="0"/>
              </a:rPr>
              <a:t>Mr.Robert</a:t>
            </a:r>
            <a:r>
              <a:rPr lang="en-US" sz="1400" dirty="0" smtClean="0">
                <a:latin typeface="Calibri" pitchFamily="34" charset="0"/>
                <a:ea typeface="Helvetica" charset="0"/>
                <a:cs typeface="Helvetica" charset="0"/>
                <a:sym typeface="Helvetica" charset="0"/>
              </a:rPr>
              <a:t> </a:t>
            </a:r>
            <a:r>
              <a:rPr lang="en-US" sz="1400" dirty="0">
                <a:latin typeface="Calibri" pitchFamily="34" charset="0"/>
                <a:ea typeface="Helvetica" charset="0"/>
                <a:cs typeface="Helvetica" charset="0"/>
                <a:sym typeface="Helvetica" charset="0"/>
              </a:rPr>
              <a:t>Black</a:t>
            </a:r>
          </a:p>
          <a:p>
            <a:pPr marL="136525" algn="l" defTabSz="1300163">
              <a:spcBef>
                <a:spcPts val="700"/>
              </a:spcBef>
            </a:pPr>
            <a:r>
              <a:rPr lang="en-US" sz="1400" dirty="0" err="1" smtClean="0">
                <a:latin typeface="Calibri" pitchFamily="34" charset="0"/>
                <a:ea typeface="Helvetica" charset="0"/>
                <a:cs typeface="Helvetica" charset="0"/>
                <a:sym typeface="Helvetica" charset="0"/>
              </a:rPr>
              <a:t>Dr.Steven</a:t>
            </a:r>
            <a:r>
              <a:rPr lang="en-US" sz="1400" dirty="0" smtClean="0">
                <a:latin typeface="Calibri" pitchFamily="34" charset="0"/>
                <a:ea typeface="Helvetica" charset="0"/>
                <a:cs typeface="Helvetica" charset="0"/>
                <a:sym typeface="Helvetica" charset="0"/>
              </a:rPr>
              <a:t> Diaz</a:t>
            </a:r>
          </a:p>
          <a:p>
            <a:pPr marL="136525" algn="l" defTabSz="1300163">
              <a:spcBef>
                <a:spcPts val="700"/>
              </a:spcBef>
            </a:pPr>
            <a:r>
              <a:rPr lang="en-US" sz="1400" dirty="0" err="1" smtClean="0">
                <a:latin typeface="Calibri" pitchFamily="34" charset="0"/>
                <a:ea typeface="Helvetica" charset="0"/>
                <a:cs typeface="Helvetica" charset="0"/>
                <a:sym typeface="Helvetica" charset="0"/>
              </a:rPr>
              <a:t>Dr.Gus</a:t>
            </a:r>
            <a:r>
              <a:rPr lang="en-US" sz="1400" dirty="0" smtClean="0">
                <a:latin typeface="Calibri" pitchFamily="34" charset="0"/>
                <a:ea typeface="Helvetica" charset="0"/>
                <a:cs typeface="Helvetica" charset="0"/>
                <a:sym typeface="Helvetica" charset="0"/>
              </a:rPr>
              <a:t> </a:t>
            </a:r>
            <a:r>
              <a:rPr lang="en-US" sz="1400" dirty="0" err="1" smtClean="0">
                <a:latin typeface="Calibri" pitchFamily="34" charset="0"/>
                <a:ea typeface="Helvetica" charset="0"/>
                <a:cs typeface="Helvetica" charset="0"/>
                <a:sym typeface="Helvetica" charset="0"/>
              </a:rPr>
              <a:t>Alaka</a:t>
            </a:r>
            <a:endParaRPr lang="en-US" sz="1400" dirty="0">
              <a:latin typeface="Calibri" pitchFamily="34" charset="0"/>
              <a:ea typeface="Helvetica" charset="0"/>
              <a:cs typeface="Helvetica" charset="0"/>
              <a:sym typeface="Helvetica" charset="0"/>
            </a:endParaRPr>
          </a:p>
          <a:p>
            <a:pPr marL="136525" algn="l" defTabSz="1300163">
              <a:spcBef>
                <a:spcPts val="700"/>
              </a:spcBef>
            </a:pPr>
            <a:r>
              <a:rPr lang="en-US" sz="1400" dirty="0" err="1" smtClean="0">
                <a:latin typeface="Calibri" pitchFamily="34" charset="0"/>
                <a:ea typeface="Helvetica" charset="0"/>
                <a:cs typeface="Helvetica" charset="0"/>
                <a:sym typeface="Helvetica" charset="0"/>
              </a:rPr>
              <a:t>Dr.Javier</a:t>
            </a:r>
            <a:r>
              <a:rPr lang="en-US" sz="1400" dirty="0" smtClean="0">
                <a:latin typeface="Calibri" pitchFamily="34" charset="0"/>
                <a:ea typeface="Helvetica" charset="0"/>
                <a:cs typeface="Helvetica" charset="0"/>
                <a:sym typeface="Helvetica" charset="0"/>
              </a:rPr>
              <a:t> Delgado</a:t>
            </a:r>
          </a:p>
          <a:p>
            <a:pPr marL="136525" algn="l" defTabSz="1300163">
              <a:spcBef>
                <a:spcPts val="700"/>
              </a:spcBef>
            </a:pPr>
            <a:r>
              <a:rPr lang="en-US" sz="1400" dirty="0" err="1" smtClean="0">
                <a:latin typeface="Calibri" pitchFamily="34" charset="0"/>
                <a:ea typeface="Helvetica" charset="0"/>
                <a:cs typeface="Helvetica" charset="0"/>
                <a:sym typeface="Helvetica" charset="0"/>
              </a:rPr>
              <a:t>Mr.Russell</a:t>
            </a:r>
            <a:r>
              <a:rPr lang="en-US" sz="1400" dirty="0" smtClean="0">
                <a:latin typeface="Calibri" pitchFamily="34" charset="0"/>
                <a:ea typeface="Helvetica" charset="0"/>
                <a:cs typeface="Helvetica" charset="0"/>
                <a:sym typeface="Helvetica" charset="0"/>
              </a:rPr>
              <a:t> </a:t>
            </a:r>
            <a:r>
              <a:rPr lang="en-US" sz="1400" dirty="0" err="1" smtClean="0">
                <a:latin typeface="Calibri" pitchFamily="34" charset="0"/>
                <a:ea typeface="Helvetica" charset="0"/>
                <a:cs typeface="Helvetica" charset="0"/>
                <a:sym typeface="Helvetica" charset="0"/>
              </a:rPr>
              <a:t>Fluer</a:t>
            </a:r>
            <a:endParaRPr lang="en-US" sz="1400" dirty="0" smtClean="0">
              <a:latin typeface="Calibri" pitchFamily="34" charset="0"/>
              <a:ea typeface="Helvetica" charset="0"/>
              <a:cs typeface="Helvetica" charset="0"/>
              <a:sym typeface="Helvetica" charset="0"/>
            </a:endParaRPr>
          </a:p>
          <a:p>
            <a:pPr marL="136525" algn="l" defTabSz="1300163">
              <a:spcBef>
                <a:spcPts val="700"/>
              </a:spcBef>
            </a:pPr>
            <a:r>
              <a:rPr lang="en-US" sz="1400" dirty="0" err="1" smtClean="0">
                <a:latin typeface="Calibri" pitchFamily="34" charset="0"/>
                <a:ea typeface="Helvetica" charset="0"/>
                <a:cs typeface="Helvetica" charset="0"/>
                <a:sym typeface="Helvetica" charset="0"/>
              </a:rPr>
              <a:t>Dr.Jun</a:t>
            </a:r>
            <a:r>
              <a:rPr lang="en-US" sz="1400" dirty="0" smtClean="0">
                <a:latin typeface="Calibri" pitchFamily="34" charset="0"/>
                <a:ea typeface="Helvetica" charset="0"/>
                <a:cs typeface="Helvetica" charset="0"/>
                <a:sym typeface="Helvetica" charset="0"/>
              </a:rPr>
              <a:t> Zhang</a:t>
            </a:r>
          </a:p>
          <a:p>
            <a:pPr marL="136525" algn="l" defTabSz="1300163">
              <a:spcBef>
                <a:spcPts val="700"/>
              </a:spcBef>
            </a:pPr>
            <a:r>
              <a:rPr lang="en-US" sz="1400" dirty="0" err="1" smtClean="0">
                <a:latin typeface="Calibri" pitchFamily="34" charset="0"/>
                <a:ea typeface="Helvetica" charset="0"/>
                <a:cs typeface="Helvetica" charset="0"/>
                <a:sym typeface="Helvetica" charset="0"/>
              </a:rPr>
              <a:t>Dr.Krishna</a:t>
            </a:r>
            <a:r>
              <a:rPr lang="en-US" sz="1400" dirty="0" smtClean="0">
                <a:latin typeface="Calibri" pitchFamily="34" charset="0"/>
                <a:ea typeface="Helvetica" charset="0"/>
                <a:cs typeface="Helvetica" charset="0"/>
                <a:sym typeface="Helvetica" charset="0"/>
              </a:rPr>
              <a:t> </a:t>
            </a:r>
            <a:r>
              <a:rPr lang="en-US" sz="1400" dirty="0" err="1" smtClean="0">
                <a:latin typeface="Calibri" pitchFamily="34" charset="0"/>
                <a:ea typeface="Helvetica" charset="0"/>
                <a:cs typeface="Helvetica" charset="0"/>
                <a:sym typeface="Helvetica" charset="0"/>
              </a:rPr>
              <a:t>Kishore</a:t>
            </a:r>
            <a:r>
              <a:rPr lang="en-US" sz="1400" dirty="0" smtClean="0">
                <a:latin typeface="Calibri" pitchFamily="34" charset="0"/>
                <a:ea typeface="Helvetica" charset="0"/>
                <a:cs typeface="Helvetica" charset="0"/>
                <a:sym typeface="Helvetica" charset="0"/>
              </a:rPr>
              <a:t> (</a:t>
            </a:r>
            <a:r>
              <a:rPr lang="en-US" sz="1400" dirty="0" err="1" smtClean="0">
                <a:latin typeface="Calibri" pitchFamily="34" charset="0"/>
                <a:ea typeface="Helvetica" charset="0"/>
                <a:cs typeface="Helvetica" charset="0"/>
                <a:sym typeface="Helvetica" charset="0"/>
              </a:rPr>
              <a:t>IIT.Bhubaneswar</a:t>
            </a:r>
            <a:r>
              <a:rPr lang="en-US" sz="1400" dirty="0" smtClean="0">
                <a:latin typeface="Calibri" pitchFamily="34" charset="0"/>
                <a:ea typeface="Helvetica" charset="0"/>
                <a:cs typeface="Helvetica" charset="0"/>
                <a:sym typeface="Helvetica" charset="0"/>
              </a:rPr>
              <a:t>)</a:t>
            </a:r>
          </a:p>
          <a:p>
            <a:pPr marL="136525" defTabSz="1300163">
              <a:spcBef>
                <a:spcPts val="700"/>
              </a:spcBef>
            </a:pPr>
            <a:r>
              <a:rPr lang="en-US" sz="1400" dirty="0" err="1" smtClean="0">
                <a:latin typeface="Calibri" pitchFamily="34" charset="0"/>
                <a:ea typeface="Helvetica" charset="0"/>
                <a:cs typeface="Helvetica" charset="0"/>
                <a:sym typeface="Helvetica" charset="0"/>
              </a:rPr>
              <a:t>J.-W.Bao</a:t>
            </a:r>
            <a:r>
              <a:rPr lang="en-US" sz="1400" dirty="0" smtClean="0">
                <a:latin typeface="Calibri" pitchFamily="34" charset="0"/>
                <a:ea typeface="Helvetica" charset="0"/>
                <a:cs typeface="Helvetica" charset="0"/>
                <a:sym typeface="Helvetica" charset="0"/>
              </a:rPr>
              <a:t> (PSD/ESRL)</a:t>
            </a:r>
          </a:p>
          <a:p>
            <a:pPr marL="136525" defTabSz="1300163">
              <a:spcBef>
                <a:spcPts val="700"/>
              </a:spcBef>
            </a:pPr>
            <a:r>
              <a:rPr lang="en-US" sz="1400" dirty="0" smtClean="0">
                <a:latin typeface="Calibri" pitchFamily="34" charset="0"/>
                <a:ea typeface="Helvetica" charset="0"/>
                <a:cs typeface="Helvetica" charset="0"/>
                <a:sym typeface="Helvetica" charset="0"/>
              </a:rPr>
              <a:t>George </a:t>
            </a:r>
            <a:r>
              <a:rPr lang="en-US" sz="1400" dirty="0" err="1" smtClean="0">
                <a:latin typeface="Calibri" pitchFamily="34" charset="0"/>
                <a:ea typeface="Helvetica" charset="0"/>
                <a:cs typeface="Helvetica" charset="0"/>
                <a:sym typeface="Helvetica" charset="0"/>
              </a:rPr>
              <a:t>Halliwell</a:t>
            </a:r>
            <a:r>
              <a:rPr lang="en-US" sz="1400" dirty="0" smtClean="0">
                <a:latin typeface="Calibri" pitchFamily="34" charset="0"/>
                <a:ea typeface="Helvetica" charset="0"/>
                <a:cs typeface="Helvetica" charset="0"/>
                <a:sym typeface="Helvetica" charset="0"/>
              </a:rPr>
              <a:t> (PHOD/AOML</a:t>
            </a:r>
            <a:endParaRPr lang="en-US" sz="1600" dirty="0" smtClean="0">
              <a:latin typeface="+mj-lt"/>
              <a:ea typeface="Helvetica" charset="0"/>
              <a:cs typeface="Helvetica" charset="0"/>
              <a:sym typeface="Helvetica" charset="0"/>
            </a:endParaRPr>
          </a:p>
          <a:p>
            <a:pPr marL="136525" algn="l" defTabSz="1300163">
              <a:spcBef>
                <a:spcPts val="700"/>
              </a:spcBef>
            </a:pPr>
            <a:r>
              <a:rPr lang="en-US" sz="2000" dirty="0" smtClean="0">
                <a:solidFill>
                  <a:srgbClr val="FFFF00"/>
                </a:solidFill>
                <a:latin typeface="Calibri" pitchFamily="34" charset="0"/>
                <a:ea typeface="Helvetica" charset="0"/>
                <a:cs typeface="Helvetica" charset="0"/>
                <a:sym typeface="Helvetica" charset="0"/>
              </a:rPr>
              <a:t>Acknowledgements</a:t>
            </a:r>
            <a:endParaRPr lang="en-US" sz="2000" dirty="0" smtClean="0">
              <a:latin typeface="Calibri" pitchFamily="34" charset="0"/>
              <a:ea typeface="Helvetica" charset="0"/>
              <a:cs typeface="Helvetica" charset="0"/>
              <a:sym typeface="Helvetica" charset="0"/>
            </a:endParaRPr>
          </a:p>
          <a:p>
            <a:pPr marL="136525" algn="l" defTabSz="1300163">
              <a:spcBef>
                <a:spcPts val="700"/>
              </a:spcBef>
            </a:pPr>
            <a:r>
              <a:rPr lang="en-US" sz="1400" dirty="0" smtClean="0">
                <a:latin typeface="Calibri" pitchFamily="34" charset="0"/>
                <a:ea typeface="Helvetica" charset="0"/>
                <a:cs typeface="Helvetica" charset="0"/>
                <a:sym typeface="Helvetica" charset="0"/>
              </a:rPr>
              <a:t>Drs. Frank Marks, Robert Atlas and </a:t>
            </a:r>
            <a:r>
              <a:rPr lang="en-US" sz="1400" dirty="0" err="1" smtClean="0">
                <a:latin typeface="Calibri" pitchFamily="34" charset="0"/>
                <a:ea typeface="Helvetica" charset="0"/>
                <a:cs typeface="Helvetica" charset="0"/>
                <a:sym typeface="Helvetica" charset="0"/>
              </a:rPr>
              <a:t>Prof.U.C.Mohanty</a:t>
            </a:r>
            <a:r>
              <a:rPr lang="en-US" sz="1400" dirty="0" smtClean="0">
                <a:latin typeface="Calibri" pitchFamily="34" charset="0"/>
                <a:ea typeface="Helvetica" charset="0"/>
                <a:cs typeface="Helvetica" charset="0"/>
                <a:sym typeface="Helvetica" charset="0"/>
              </a:rPr>
              <a:t>  </a:t>
            </a:r>
          </a:p>
          <a:p>
            <a:pPr marL="136525" algn="l" defTabSz="1300163">
              <a:spcBef>
                <a:spcPts val="700"/>
              </a:spcBef>
            </a:pPr>
            <a:endParaRPr lang="en-US" sz="2000" dirty="0" smtClean="0">
              <a:latin typeface="+mj-lt"/>
              <a:ea typeface="Helvetica" charset="0"/>
              <a:cs typeface="Helvetica" charset="0"/>
              <a:sym typeface="Helvetica" charset="0"/>
            </a:endParaRPr>
          </a:p>
          <a:p>
            <a:pPr marL="136525" algn="l" defTabSz="1300163">
              <a:spcBef>
                <a:spcPts val="700"/>
              </a:spcBef>
            </a:pPr>
            <a:endParaRPr lang="en-US" sz="2000" dirty="0" smtClean="0">
              <a:latin typeface="+mj-lt"/>
              <a:ea typeface="Helvetica" charset="0"/>
              <a:cs typeface="Helvetica" charset="0"/>
              <a:sym typeface="Helvetica" charset="0"/>
            </a:endParaRPr>
          </a:p>
          <a:p>
            <a:pPr marL="136525" algn="l" defTabSz="1300163">
              <a:spcBef>
                <a:spcPts val="700"/>
              </a:spcBef>
            </a:pPr>
            <a:endParaRPr lang="en-US" sz="2000" dirty="0">
              <a:latin typeface="+mj-lt"/>
              <a:ea typeface="Helvetica" charset="0"/>
              <a:cs typeface="Helvetica" charset="0"/>
              <a:sym typeface="Helvetica" charset="0"/>
            </a:endParaRPr>
          </a:p>
        </p:txBody>
      </p:sp>
      <p:pic>
        <p:nvPicPr>
          <p:cNvPr id="43" name="Picture 42"/>
          <p:cNvPicPr>
            <a:picLocks noChangeAspect="1"/>
          </p:cNvPicPr>
          <p:nvPr/>
        </p:nvPicPr>
        <p:blipFill>
          <a:blip r:embed="rId2"/>
          <a:stretch>
            <a:fillRect/>
          </a:stretch>
        </p:blipFill>
        <p:spPr>
          <a:xfrm>
            <a:off x="104172" y="6149277"/>
            <a:ext cx="541940" cy="518361"/>
          </a:xfrm>
          <a:prstGeom prst="rect">
            <a:avLst/>
          </a:prstGeom>
        </p:spPr>
      </p:pic>
      <p:pic>
        <p:nvPicPr>
          <p:cNvPr id="45" name="Picture 44"/>
          <p:cNvPicPr>
            <a:picLocks noChangeAspect="1"/>
          </p:cNvPicPr>
          <p:nvPr/>
        </p:nvPicPr>
        <p:blipFill>
          <a:blip r:embed="rId3"/>
          <a:stretch>
            <a:fillRect/>
          </a:stretch>
        </p:blipFill>
        <p:spPr>
          <a:xfrm>
            <a:off x="11168722" y="6052828"/>
            <a:ext cx="598162" cy="598162"/>
          </a:xfrm>
          <a:prstGeom prst="rect">
            <a:avLst/>
          </a:prstGeom>
        </p:spPr>
      </p:pic>
      <p:pic>
        <p:nvPicPr>
          <p:cNvPr id="6" name="Picture 2" descr="C:\Users\gopal\Desktop\NOAA_SCIENCE\AOML.jpg"/>
          <p:cNvPicPr>
            <a:picLocks noChangeAspect="1" noChangeArrowheads="1"/>
          </p:cNvPicPr>
          <p:nvPr/>
        </p:nvPicPr>
        <p:blipFill>
          <a:blip r:embed="rId4" cstate="print"/>
          <a:srcRect l="2000" t="6667" r="5000" b="6667"/>
          <a:stretch>
            <a:fillRect/>
          </a:stretch>
        </p:blipFill>
        <p:spPr bwMode="auto">
          <a:xfrm>
            <a:off x="381000" y="1310640"/>
            <a:ext cx="5102352" cy="3566160"/>
          </a:xfrm>
          <a:prstGeom prst="rect">
            <a:avLst/>
          </a:prstGeom>
          <a:noFill/>
        </p:spPr>
      </p:pic>
      <p:pic>
        <p:nvPicPr>
          <p:cNvPr id="36868" name="Picture 4" descr="http://www.aoml.noaa.gov/phod/bin/icon/argo.thumb.png"/>
          <p:cNvPicPr>
            <a:picLocks noChangeAspect="1" noChangeArrowheads="1"/>
          </p:cNvPicPr>
          <p:nvPr/>
        </p:nvPicPr>
        <p:blipFill>
          <a:blip r:embed="rId5"/>
          <a:srcRect/>
          <a:stretch>
            <a:fillRect/>
          </a:stretch>
        </p:blipFill>
        <p:spPr bwMode="auto">
          <a:xfrm>
            <a:off x="2223436" y="5029200"/>
            <a:ext cx="1357964" cy="905309"/>
          </a:xfrm>
          <a:prstGeom prst="rect">
            <a:avLst/>
          </a:prstGeom>
          <a:noFill/>
        </p:spPr>
      </p:pic>
      <p:pic>
        <p:nvPicPr>
          <p:cNvPr id="9" name="Picture 2" descr="P3side"/>
          <p:cNvPicPr>
            <a:picLocks noChangeAspect="1" noChangeArrowheads="1"/>
          </p:cNvPicPr>
          <p:nvPr/>
        </p:nvPicPr>
        <p:blipFill>
          <a:blip r:embed="rId6" cstate="print"/>
          <a:srcRect/>
          <a:stretch>
            <a:fillRect/>
          </a:stretch>
        </p:blipFill>
        <p:spPr bwMode="auto">
          <a:xfrm>
            <a:off x="457200" y="5029200"/>
            <a:ext cx="1357964" cy="905309"/>
          </a:xfrm>
          <a:prstGeom prst="rect">
            <a:avLst/>
          </a:prstGeom>
          <a:noFill/>
          <a:ln w="9525">
            <a:noFill/>
            <a:miter lim="800000"/>
            <a:headEnd/>
            <a:tailEnd/>
          </a:ln>
        </p:spPr>
      </p:pic>
      <p:pic>
        <p:nvPicPr>
          <p:cNvPr id="36870" name="Picture 6" descr="http://www.aoml.noaa.gov/ocd/ocdweb/graphics/champ.jpg"/>
          <p:cNvPicPr>
            <a:picLocks noChangeAspect="1" noChangeArrowheads="1"/>
          </p:cNvPicPr>
          <p:nvPr/>
        </p:nvPicPr>
        <p:blipFill>
          <a:blip r:embed="rId7"/>
          <a:srcRect/>
          <a:stretch>
            <a:fillRect/>
          </a:stretch>
        </p:blipFill>
        <p:spPr bwMode="auto">
          <a:xfrm>
            <a:off x="4038600" y="5029200"/>
            <a:ext cx="1355252" cy="905308"/>
          </a:xfrm>
          <a:prstGeom prst="rect">
            <a:avLst/>
          </a:prstGeom>
          <a:noFill/>
        </p:spPr>
      </p:pic>
      <p:grpSp>
        <p:nvGrpSpPr>
          <p:cNvPr id="20" name="Group 19"/>
          <p:cNvGrpSpPr/>
          <p:nvPr/>
        </p:nvGrpSpPr>
        <p:grpSpPr>
          <a:xfrm>
            <a:off x="8763000" y="1479020"/>
            <a:ext cx="3216740" cy="4115343"/>
            <a:chOff x="8763000" y="1479020"/>
            <a:chExt cx="3216740" cy="4115343"/>
          </a:xfrm>
        </p:grpSpPr>
        <p:pic>
          <p:nvPicPr>
            <p:cNvPr id="36872" name="Picture 8" descr="http://www.aoml.noaa.gov/hrd/pix/news/coyoteflight.jpg"/>
            <p:cNvPicPr>
              <a:picLocks noChangeAspect="1" noChangeArrowheads="1"/>
            </p:cNvPicPr>
            <p:nvPr/>
          </p:nvPicPr>
          <p:blipFill>
            <a:blip r:embed="rId8"/>
            <a:srcRect/>
            <a:stretch>
              <a:fillRect/>
            </a:stretch>
          </p:blipFill>
          <p:spPr bwMode="auto">
            <a:xfrm>
              <a:off x="8763000" y="1479020"/>
              <a:ext cx="3124200" cy="883180"/>
            </a:xfrm>
            <a:prstGeom prst="rect">
              <a:avLst/>
            </a:prstGeom>
            <a:noFill/>
          </p:spPr>
        </p:pic>
        <p:pic>
          <p:nvPicPr>
            <p:cNvPr id="36876" name="Picture 12" descr="https://encrypted-tbn0.gstatic.com/images?q=tbn:ANd9GcQ7sgZX8SP9w4JwJrScR3oVOd6lKLLwrHJypn832HZrK8WO_uhyqw"/>
            <p:cNvPicPr>
              <a:picLocks noChangeAspect="1" noChangeArrowheads="1"/>
            </p:cNvPicPr>
            <p:nvPr/>
          </p:nvPicPr>
          <p:blipFill>
            <a:blip r:embed="rId9"/>
            <a:srcRect/>
            <a:stretch>
              <a:fillRect/>
            </a:stretch>
          </p:blipFill>
          <p:spPr bwMode="auto">
            <a:xfrm>
              <a:off x="8763000" y="2587950"/>
              <a:ext cx="2241884" cy="1679250"/>
            </a:xfrm>
            <a:prstGeom prst="rect">
              <a:avLst/>
            </a:prstGeom>
            <a:noFill/>
          </p:spPr>
        </p:pic>
        <p:pic>
          <p:nvPicPr>
            <p:cNvPr id="36886" name="Picture 22" descr="http://www.aoml.noaa.gov/hrd/pix/news/HRDModeling.jpg"/>
            <p:cNvPicPr>
              <a:picLocks noChangeAspect="1" noChangeArrowheads="1"/>
            </p:cNvPicPr>
            <p:nvPr/>
          </p:nvPicPr>
          <p:blipFill>
            <a:blip r:embed="rId10"/>
            <a:srcRect/>
            <a:stretch>
              <a:fillRect/>
            </a:stretch>
          </p:blipFill>
          <p:spPr bwMode="auto">
            <a:xfrm>
              <a:off x="8763000" y="4464036"/>
              <a:ext cx="3216740" cy="1130327"/>
            </a:xfrm>
            <a:prstGeom prst="rect">
              <a:avLst/>
            </a:prstGeom>
            <a:noFill/>
          </p:spPr>
        </p:pic>
        <p:pic>
          <p:nvPicPr>
            <p:cNvPr id="36888" name="Picture 24" descr="https://encrypted-tbn1.gstatic.com/images?q=tbn:ANd9GcTeAeJ-dlCJroNzbG0oG7XSGFSaQnYaRlkqMHDze1oCaqIRaWrk"/>
            <p:cNvPicPr>
              <a:picLocks noChangeAspect="1" noChangeArrowheads="1"/>
            </p:cNvPicPr>
            <p:nvPr/>
          </p:nvPicPr>
          <p:blipFill>
            <a:blip r:embed="rId11"/>
            <a:srcRect/>
            <a:stretch>
              <a:fillRect/>
            </a:stretch>
          </p:blipFill>
          <p:spPr bwMode="auto">
            <a:xfrm>
              <a:off x="10938815" y="2587951"/>
              <a:ext cx="948385" cy="1679250"/>
            </a:xfrm>
            <a:prstGeom prst="rect">
              <a:avLst/>
            </a:prstGeom>
            <a:noFill/>
          </p:spPr>
        </p:pic>
      </p:grpSp>
      <p:sp>
        <p:nvSpPr>
          <p:cNvPr id="3" name="Slide Number Placeholder 2"/>
          <p:cNvSpPr>
            <a:spLocks noGrp="1"/>
          </p:cNvSpPr>
          <p:nvPr>
            <p:ph type="sldNum" sz="quarter" idx="12"/>
          </p:nvPr>
        </p:nvSpPr>
        <p:spPr/>
        <p:txBody>
          <a:bodyPr/>
          <a:lstStyle/>
          <a:p>
            <a:fld id="{D57F1E4F-1CFF-5643-939E-02111984F565}"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88" y="228720"/>
            <a:ext cx="10223612" cy="828910"/>
          </a:xfrm>
        </p:spPr>
        <p:txBody>
          <a:bodyPr/>
          <a:lstStyle/>
          <a:p>
            <a:r>
              <a:rPr lang="en-US" sz="3600" dirty="0" smtClean="0">
                <a:solidFill>
                  <a:srgbClr val="F89EF2"/>
                </a:solidFill>
                <a:latin typeface="Calibri" pitchFamily="34" charset="0"/>
              </a:rPr>
              <a:t>Addressing</a:t>
            </a:r>
            <a:r>
              <a:rPr lang="en-US" sz="3600" baseline="0" dirty="0" smtClean="0">
                <a:solidFill>
                  <a:srgbClr val="F89EF2"/>
                </a:solidFill>
                <a:latin typeface="Calibri" pitchFamily="34" charset="0"/>
              </a:rPr>
              <a:t> Our Immediate  TC Prediction Needs</a:t>
            </a:r>
            <a:endParaRPr lang="en-US" sz="3600" dirty="0">
              <a:solidFill>
                <a:srgbClr val="F89EF2"/>
              </a:solidFill>
              <a:latin typeface="Calibri" pitchFamily="34" charset="0"/>
            </a:endParaRPr>
          </a:p>
        </p:txBody>
      </p:sp>
      <p:pic>
        <p:nvPicPr>
          <p:cNvPr id="4" name="Picture 22" descr="IMG_0558.png"/>
          <p:cNvPicPr>
            <a:picLocks noChangeAspect="1"/>
          </p:cNvPicPr>
          <p:nvPr/>
        </p:nvPicPr>
        <p:blipFill rotWithShape="1">
          <a:blip r:embed="rId3">
            <a:extLst>
              <a:ext uri="{28A0092B-C50C-407E-A947-70E740481C1C}">
                <a14:useLocalDpi xmlns:a14="http://schemas.microsoft.com/office/drawing/2010/main" xmlns="" val="0"/>
              </a:ext>
            </a:extLst>
          </a:blip>
          <a:srcRect l="2573" t="19257" r="2932" b="22211"/>
          <a:stretch/>
        </p:blipFill>
        <p:spPr bwMode="auto">
          <a:xfrm>
            <a:off x="1150196" y="1516819"/>
            <a:ext cx="4805482" cy="22890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 name="Picture 7"/>
          <p:cNvPicPr>
            <a:picLocks noChangeAspect="1"/>
          </p:cNvPicPr>
          <p:nvPr/>
        </p:nvPicPr>
        <p:blipFill>
          <a:blip r:embed="rId4"/>
          <a:stretch>
            <a:fillRect/>
          </a:stretch>
        </p:blipFill>
        <p:spPr>
          <a:xfrm>
            <a:off x="7648725" y="1135782"/>
            <a:ext cx="2509591" cy="2105684"/>
          </a:xfrm>
          <a:prstGeom prst="rect">
            <a:avLst/>
          </a:prstGeom>
        </p:spPr>
      </p:pic>
      <p:pic>
        <p:nvPicPr>
          <p:cNvPr id="9" name="Picture 8"/>
          <p:cNvPicPr>
            <a:picLocks noChangeAspect="1"/>
          </p:cNvPicPr>
          <p:nvPr/>
        </p:nvPicPr>
        <p:blipFill>
          <a:blip r:embed="rId5"/>
          <a:stretch>
            <a:fillRect/>
          </a:stretch>
        </p:blipFill>
        <p:spPr>
          <a:xfrm>
            <a:off x="6837512" y="3487738"/>
            <a:ext cx="4384526" cy="2865437"/>
          </a:xfrm>
          <a:prstGeom prst="rect">
            <a:avLst/>
          </a:prstGeom>
        </p:spPr>
      </p:pic>
      <p:sp>
        <p:nvSpPr>
          <p:cNvPr id="7" name="AutoShape 5"/>
          <p:cNvSpPr>
            <a:spLocks/>
          </p:cNvSpPr>
          <p:nvPr/>
        </p:nvSpPr>
        <p:spPr bwMode="auto">
          <a:xfrm>
            <a:off x="1157385" y="4061611"/>
            <a:ext cx="5356459" cy="2141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5613">
              <a:lnSpc>
                <a:spcPct val="90000"/>
              </a:lnSpc>
              <a:spcBef>
                <a:spcPts val="400"/>
              </a:spcBef>
            </a:pPr>
            <a:r>
              <a:rPr lang="en-US" altLang="zh-CN" sz="1600" b="0" dirty="0">
                <a:solidFill>
                  <a:schemeClr val="tx1"/>
                </a:solidFill>
              </a:rPr>
              <a:t> </a:t>
            </a:r>
            <a:r>
              <a:rPr lang="en-US" altLang="zh-CN" b="0" u="sng" dirty="0">
                <a:solidFill>
                  <a:schemeClr val="tx1"/>
                </a:solidFill>
                <a:latin typeface="Calibri" pitchFamily="34" charset="0"/>
              </a:rPr>
              <a:t>Storm Centric -VS- Domain Centric Forecasts</a:t>
            </a:r>
          </a:p>
          <a:p>
            <a:pPr defTabSz="455613">
              <a:lnSpc>
                <a:spcPct val="90000"/>
              </a:lnSpc>
              <a:spcBef>
                <a:spcPts val="400"/>
              </a:spcBef>
            </a:pPr>
            <a:endParaRPr lang="en-US" altLang="zh-CN" b="0" u="sng" dirty="0">
              <a:solidFill>
                <a:schemeClr val="tx1"/>
              </a:solidFill>
              <a:latin typeface="Calibri" pitchFamily="34" charset="0"/>
            </a:endParaRPr>
          </a:p>
          <a:p>
            <a:pPr defTabSz="455613">
              <a:lnSpc>
                <a:spcPct val="90000"/>
              </a:lnSpc>
              <a:spcBef>
                <a:spcPts val="400"/>
              </a:spcBef>
            </a:pPr>
            <a:r>
              <a:rPr lang="en-US" altLang="zh-CN" b="0" dirty="0">
                <a:solidFill>
                  <a:schemeClr val="tx1"/>
                </a:solidFill>
                <a:latin typeface="Calibri" pitchFamily="34" charset="0"/>
              </a:rPr>
              <a:t> - Tropical predictions system (Extended predictions)</a:t>
            </a:r>
          </a:p>
          <a:p>
            <a:pPr defTabSz="455613">
              <a:lnSpc>
                <a:spcPct val="90000"/>
              </a:lnSpc>
              <a:spcBef>
                <a:spcPts val="400"/>
              </a:spcBef>
            </a:pPr>
            <a:r>
              <a:rPr lang="en-US" altLang="zh-CN" b="0" dirty="0">
                <a:solidFill>
                  <a:schemeClr val="tx1"/>
                </a:solidFill>
                <a:latin typeface="Calibri" pitchFamily="34" charset="0"/>
              </a:rPr>
              <a:t> - Improved storm-storm &amp; multi-Scale interactions</a:t>
            </a:r>
          </a:p>
          <a:p>
            <a:pPr defTabSz="455613">
              <a:lnSpc>
                <a:spcPct val="90000"/>
              </a:lnSpc>
              <a:spcBef>
                <a:spcPts val="400"/>
              </a:spcBef>
            </a:pPr>
            <a:r>
              <a:rPr lang="en-US" altLang="zh-CN" b="0" dirty="0">
                <a:solidFill>
                  <a:schemeClr val="tx1"/>
                </a:solidFill>
                <a:latin typeface="Calibri" pitchFamily="34" charset="0"/>
              </a:rPr>
              <a:t> - Landfall and post landfall (storm surge &amp; rainfall)</a:t>
            </a:r>
          </a:p>
          <a:p>
            <a:pPr defTabSz="455613">
              <a:lnSpc>
                <a:spcPct val="90000"/>
              </a:lnSpc>
              <a:spcBef>
                <a:spcPts val="400"/>
              </a:spcBef>
            </a:pPr>
            <a:r>
              <a:rPr lang="en-US" altLang="zh-CN" b="0" dirty="0">
                <a:solidFill>
                  <a:schemeClr val="tx1"/>
                </a:solidFill>
                <a:latin typeface="Calibri" pitchFamily="34" charset="0"/>
              </a:rPr>
              <a:t> - Genesis</a:t>
            </a:r>
          </a:p>
          <a:p>
            <a:pPr defTabSz="455613">
              <a:lnSpc>
                <a:spcPct val="90000"/>
              </a:lnSpc>
              <a:spcBef>
                <a:spcPts val="400"/>
              </a:spcBef>
            </a:pPr>
            <a:r>
              <a:rPr lang="en-US" altLang="zh-CN" b="0" dirty="0">
                <a:solidFill>
                  <a:schemeClr val="tx1"/>
                </a:solidFill>
                <a:latin typeface="Calibri" pitchFamily="34" charset="0"/>
              </a:rPr>
              <a:t> - Regional ensembles</a:t>
            </a:r>
          </a:p>
          <a:p>
            <a:pPr defTabSz="455613">
              <a:lnSpc>
                <a:spcPct val="90000"/>
              </a:lnSpc>
              <a:spcBef>
                <a:spcPts val="400"/>
              </a:spcBef>
            </a:pPr>
            <a:r>
              <a:rPr lang="en-US" altLang="zh-CN" b="0" dirty="0">
                <a:solidFill>
                  <a:schemeClr val="tx1"/>
                </a:solidFill>
                <a:latin typeface="Calibri" pitchFamily="34" charset="0"/>
              </a:rPr>
              <a:t> - Data assimilation</a:t>
            </a:r>
          </a:p>
        </p:txBody>
      </p:sp>
      <p:sp>
        <p:nvSpPr>
          <p:cNvPr id="12" name="TextBox 11"/>
          <p:cNvSpPr txBox="1"/>
          <p:nvPr/>
        </p:nvSpPr>
        <p:spPr>
          <a:xfrm>
            <a:off x="1962853" y="1134029"/>
            <a:ext cx="3175000" cy="369332"/>
          </a:xfrm>
          <a:prstGeom prst="rect">
            <a:avLst/>
          </a:prstGeom>
          <a:noFill/>
        </p:spPr>
        <p:txBody>
          <a:bodyPr wrap="square" rtlCol="0">
            <a:spAutoFit/>
          </a:bodyPr>
          <a:lstStyle/>
          <a:p>
            <a:r>
              <a:rPr lang="en-US" dirty="0" smtClean="0">
                <a:latin typeface="Calibri" pitchFamily="34" charset="0"/>
              </a:rPr>
              <a:t>A Busy Day in the</a:t>
            </a:r>
            <a:r>
              <a:rPr lang="en-US" baseline="0" dirty="0" smtClean="0">
                <a:latin typeface="Calibri" pitchFamily="34" charset="0"/>
              </a:rPr>
              <a:t> Tropics</a:t>
            </a:r>
            <a:endParaRPr lang="en-US" dirty="0">
              <a:latin typeface="Calibri" pitchFamily="34" charset="0"/>
            </a:endParaRPr>
          </a:p>
        </p:txBody>
      </p:sp>
      <p:pic>
        <p:nvPicPr>
          <p:cNvPr id="10" name="Picture 9"/>
          <p:cNvPicPr>
            <a:picLocks noChangeAspect="1"/>
          </p:cNvPicPr>
          <p:nvPr/>
        </p:nvPicPr>
        <p:blipFill>
          <a:blip r:embed="rId6"/>
          <a:stretch>
            <a:fillRect/>
          </a:stretch>
        </p:blipFill>
        <p:spPr>
          <a:xfrm>
            <a:off x="270207" y="6039428"/>
            <a:ext cx="639380" cy="611561"/>
          </a:xfrm>
          <a:prstGeom prst="rect">
            <a:avLst/>
          </a:prstGeom>
        </p:spPr>
      </p:pic>
      <p:pic>
        <p:nvPicPr>
          <p:cNvPr id="11" name="Picture 10"/>
          <p:cNvPicPr>
            <a:picLocks noChangeAspect="1"/>
          </p:cNvPicPr>
          <p:nvPr/>
        </p:nvPicPr>
        <p:blipFill>
          <a:blip r:embed="rId7"/>
          <a:stretch>
            <a:fillRect/>
          </a:stretch>
        </p:blipFill>
        <p:spPr>
          <a:xfrm>
            <a:off x="11113645" y="6039428"/>
            <a:ext cx="750771" cy="750771"/>
          </a:xfrm>
          <a:prstGeom prst="rect">
            <a:avLst/>
          </a:prstGeom>
        </p:spPr>
      </p:pic>
      <p:sp>
        <p:nvSpPr>
          <p:cNvPr id="3" name="Slide Number Placeholder 2"/>
          <p:cNvSpPr>
            <a:spLocks noGrp="1"/>
          </p:cNvSpPr>
          <p:nvPr>
            <p:ph type="sldNum" sz="quarter" idx="12"/>
          </p:nvPr>
        </p:nvSpPr>
        <p:spPr/>
        <p:txBody>
          <a:bodyPr/>
          <a:lstStyle/>
          <a:p>
            <a:fld id="{D57F1E4F-1CFF-5643-939E-02111984F565}" type="slidenum">
              <a:rPr lang="en-US" smtClean="0"/>
              <a:pPr/>
              <a:t>20</a:t>
            </a:fld>
            <a:endParaRPr lang="en-US" dirty="0"/>
          </a:p>
        </p:txBody>
      </p:sp>
    </p:spTree>
    <p:extLst>
      <p:ext uri="{BB962C8B-B14F-4D97-AF65-F5344CB8AC3E}">
        <p14:creationId xmlns:p14="http://schemas.microsoft.com/office/powerpoint/2010/main" xmlns="" val="18920666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670864" y="2168451"/>
            <a:ext cx="5173790" cy="3531728"/>
            <a:chOff x="913245" y="2637196"/>
            <a:chExt cx="6518638" cy="4839584"/>
          </a:xfrm>
        </p:grpSpPr>
        <p:pic>
          <p:nvPicPr>
            <p:cNvPr id="4"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913245" y="2637196"/>
              <a:ext cx="6452774" cy="4839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3"/>
            <p:cNvSpPr>
              <a:spLocks/>
            </p:cNvSpPr>
            <p:nvPr/>
          </p:nvSpPr>
          <p:spPr bwMode="auto">
            <a:xfrm>
              <a:off x="1150759" y="2775372"/>
              <a:ext cx="5925754" cy="695999"/>
            </a:xfrm>
            <a:custGeom>
              <a:avLst/>
              <a:gdLst>
                <a:gd name="T0" fmla="*/ 3177382 w 21600"/>
                <a:gd name="T1" fmla="*/ 723900 h 21600"/>
                <a:gd name="T2" fmla="*/ 3177382 w 21600"/>
                <a:gd name="T3" fmla="*/ 723900 h 21600"/>
                <a:gd name="T4" fmla="*/ 3177382 w 21600"/>
                <a:gd name="T5" fmla="*/ 723900 h 21600"/>
                <a:gd name="T6" fmla="*/ 3177382 w 21600"/>
                <a:gd name="T7" fmla="*/ 7239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400" dirty="0" smtClean="0">
                  <a:solidFill>
                    <a:srgbClr val="003399"/>
                  </a:solidFill>
                  <a:latin typeface="Calibri" pitchFamily="34" charset="0"/>
                </a:rPr>
                <a:t>Improved scale </a:t>
              </a:r>
              <a:r>
                <a:rPr lang="en-US" altLang="en-US" sz="1400" dirty="0">
                  <a:solidFill>
                    <a:srgbClr val="003399"/>
                  </a:solidFill>
                  <a:latin typeface="Calibri" pitchFamily="34" charset="0"/>
                </a:rPr>
                <a:t>i</a:t>
              </a:r>
              <a:r>
                <a:rPr lang="en-US" altLang="en-US" sz="1400" dirty="0" smtClean="0">
                  <a:solidFill>
                    <a:srgbClr val="003399"/>
                  </a:solidFill>
                  <a:latin typeface="Calibri" pitchFamily="34" charset="0"/>
                </a:rPr>
                <a:t>nteractions and improved </a:t>
              </a:r>
              <a:r>
                <a:rPr lang="en-US" altLang="en-US" sz="1400" dirty="0">
                  <a:solidFill>
                    <a:srgbClr val="003399"/>
                  </a:solidFill>
                  <a:latin typeface="Calibri" pitchFamily="34" charset="0"/>
                </a:rPr>
                <a:t>t</a:t>
              </a:r>
              <a:r>
                <a:rPr lang="en-US" altLang="en-US" sz="1400" dirty="0" smtClean="0">
                  <a:solidFill>
                    <a:srgbClr val="003399"/>
                  </a:solidFill>
                  <a:latin typeface="Calibri" pitchFamily="34" charset="0"/>
                </a:rPr>
                <a:t>rack &amp; size </a:t>
              </a:r>
              <a:r>
                <a:rPr lang="en-US" altLang="en-US" sz="1400" dirty="0">
                  <a:solidFill>
                    <a:srgbClr val="003399"/>
                  </a:solidFill>
                  <a:latin typeface="Calibri" pitchFamily="34" charset="0"/>
                </a:rPr>
                <a:t>f</a:t>
              </a:r>
              <a:r>
                <a:rPr lang="en-US" altLang="en-US" sz="1400" dirty="0" smtClean="0">
                  <a:solidFill>
                    <a:srgbClr val="003399"/>
                  </a:solidFill>
                  <a:latin typeface="Calibri" pitchFamily="34" charset="0"/>
                </a:rPr>
                <a:t>orecasts (25 00Z Predictions)</a:t>
              </a:r>
            </a:p>
          </p:txBody>
        </p:sp>
        <p:sp>
          <p:nvSpPr>
            <p:cNvPr id="6" name="AutoShape 2"/>
            <p:cNvSpPr>
              <a:spLocks/>
            </p:cNvSpPr>
            <p:nvPr/>
          </p:nvSpPr>
          <p:spPr bwMode="auto">
            <a:xfrm>
              <a:off x="1488067" y="6460075"/>
              <a:ext cx="5943816" cy="573176"/>
            </a:xfrm>
            <a:custGeom>
              <a:avLst/>
              <a:gdLst>
                <a:gd name="T0" fmla="*/ 817740300 w 21600"/>
                <a:gd name="T1" fmla="*/ 16480650 h 21600"/>
                <a:gd name="T2" fmla="*/ 817740300 w 21600"/>
                <a:gd name="T3" fmla="*/ 16480650 h 21600"/>
                <a:gd name="T4" fmla="*/ 817740300 w 21600"/>
                <a:gd name="T5" fmla="*/ 16480650 h 21600"/>
                <a:gd name="T6" fmla="*/ 817740300 w 21600"/>
                <a:gd name="T7" fmla="*/ 164806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p>
              <a:pPr defTabSz="649288"/>
              <a:r>
                <a:rPr lang="en-US" altLang="en-US" sz="1000">
                  <a:ea typeface="Helvetica Light" charset="0"/>
                  <a:sym typeface="Times New Roman" charset="0"/>
                </a:rPr>
                <a:t>Shading: T at 500 hPa; Contour: GHT at 500 hPa </a:t>
              </a:r>
            </a:p>
            <a:p>
              <a:pPr defTabSz="649288"/>
              <a:r>
                <a:rPr lang="en-US" altLang="en-US" sz="1000">
                  <a:ea typeface="Helvetica Light" charset="0"/>
                  <a:sym typeface="Times New Roman" charset="0"/>
                </a:rPr>
                <a:t>Vector: Flow averaged between 500 hPa and 200 hPa</a:t>
              </a:r>
              <a:endParaRPr lang="en-US" altLang="en-US" sz="1000">
                <a:ea typeface="Helvetica Light" charset="0"/>
                <a:sym typeface="Helvetica Light" charset="0"/>
              </a:endParaRPr>
            </a:p>
          </p:txBody>
        </p:sp>
      </p:grpSp>
      <p:sp>
        <p:nvSpPr>
          <p:cNvPr id="7" name="Title 1"/>
          <p:cNvSpPr>
            <a:spLocks noGrp="1"/>
          </p:cNvSpPr>
          <p:nvPr>
            <p:ph type="title"/>
          </p:nvPr>
        </p:nvSpPr>
        <p:spPr>
          <a:xfrm>
            <a:off x="703703" y="420548"/>
            <a:ext cx="9112693" cy="551162"/>
          </a:xfrm>
        </p:spPr>
        <p:txBody>
          <a:bodyPr/>
          <a:lstStyle/>
          <a:p>
            <a:r>
              <a:rPr lang="en-US" sz="3600" dirty="0" smtClean="0">
                <a:solidFill>
                  <a:srgbClr val="F89EF2"/>
                </a:solidFill>
                <a:latin typeface="Calibri" pitchFamily="34" charset="0"/>
              </a:rPr>
              <a:t>Basin Scale HWRF:</a:t>
            </a:r>
            <a:r>
              <a:rPr lang="en-US" sz="3600" baseline="0" dirty="0" smtClean="0">
                <a:solidFill>
                  <a:srgbClr val="F89EF2"/>
                </a:solidFill>
                <a:latin typeface="Calibri" pitchFamily="34" charset="0"/>
              </a:rPr>
              <a:t> Land-Storm Interactions</a:t>
            </a:r>
            <a:endParaRPr lang="en-US" sz="3600" dirty="0">
              <a:solidFill>
                <a:srgbClr val="F89EF2"/>
              </a:solidFill>
              <a:latin typeface="Calibri" pitchFamily="34" charset="0"/>
            </a:endParaRPr>
          </a:p>
        </p:txBody>
      </p:sp>
      <p:sp>
        <p:nvSpPr>
          <p:cNvPr id="8" name="AutoShape 2"/>
          <p:cNvSpPr>
            <a:spLocks/>
          </p:cNvSpPr>
          <p:nvPr/>
        </p:nvSpPr>
        <p:spPr bwMode="auto">
          <a:xfrm>
            <a:off x="1127096" y="5144003"/>
            <a:ext cx="3995080" cy="402131"/>
          </a:xfrm>
          <a:custGeom>
            <a:avLst/>
            <a:gdLst>
              <a:gd name="T0" fmla="*/ 817740300 w 21600"/>
              <a:gd name="T1" fmla="*/ 16480650 h 21600"/>
              <a:gd name="T2" fmla="*/ 817740300 w 21600"/>
              <a:gd name="T3" fmla="*/ 16480650 h 21600"/>
              <a:gd name="T4" fmla="*/ 817740300 w 21600"/>
              <a:gd name="T5" fmla="*/ 16480650 h 21600"/>
              <a:gd name="T6" fmla="*/ 817740300 w 21600"/>
              <a:gd name="T7" fmla="*/ 164806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p>
            <a:pPr defTabSz="649288"/>
            <a:r>
              <a:rPr lang="en-US" altLang="en-US" sz="1400" dirty="0">
                <a:solidFill>
                  <a:schemeClr val="bg1"/>
                </a:solidFill>
                <a:latin typeface="Calibri" pitchFamily="34" charset="0"/>
                <a:ea typeface="Helvetica Light" charset="0"/>
                <a:sym typeface="Times New Roman" charset="0"/>
              </a:rPr>
              <a:t>Shading: T at 500 hPa; Contour: GHT at 500 hPa </a:t>
            </a:r>
          </a:p>
          <a:p>
            <a:pPr defTabSz="649288"/>
            <a:r>
              <a:rPr lang="en-US" altLang="en-US" sz="1400" dirty="0">
                <a:solidFill>
                  <a:schemeClr val="bg1"/>
                </a:solidFill>
                <a:latin typeface="Calibri" pitchFamily="34" charset="0"/>
                <a:ea typeface="Helvetica Light" charset="0"/>
                <a:sym typeface="Times New Roman" charset="0"/>
              </a:rPr>
              <a:t>Vector: Flow averaged between 500 hPa and 200 hPa</a:t>
            </a:r>
            <a:endParaRPr lang="en-US" altLang="en-US" sz="1400" dirty="0">
              <a:solidFill>
                <a:schemeClr val="bg1"/>
              </a:solidFill>
              <a:latin typeface="Calibri" pitchFamily="34" charset="0"/>
              <a:ea typeface="Helvetica Light" charset="0"/>
              <a:sym typeface="Helvetica Light" charset="0"/>
            </a:endParaRPr>
          </a:p>
        </p:txBody>
      </p:sp>
      <p:sp>
        <p:nvSpPr>
          <p:cNvPr id="9" name="AutoShape 9"/>
          <p:cNvSpPr>
            <a:spLocks/>
          </p:cNvSpPr>
          <p:nvPr/>
        </p:nvSpPr>
        <p:spPr bwMode="auto">
          <a:xfrm>
            <a:off x="1617337" y="1616248"/>
            <a:ext cx="8727107" cy="442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2000" b="1" dirty="0" smtClean="0">
                <a:solidFill>
                  <a:srgbClr val="003399"/>
                </a:solidFill>
                <a:latin typeface="Calibri" pitchFamily="34" charset="0"/>
              </a:rPr>
              <a:t>Hurricane</a:t>
            </a:r>
            <a:r>
              <a:rPr lang="en-US" altLang="zh-CN" sz="2000" b="1" baseline="0" dirty="0" smtClean="0">
                <a:solidFill>
                  <a:srgbClr val="003399"/>
                </a:solidFill>
                <a:latin typeface="Calibri" pitchFamily="34" charset="0"/>
              </a:rPr>
              <a:t> Sandy Predictions: Domain Size and Vortex- Mean Flow interactions</a:t>
            </a:r>
            <a:endParaRPr lang="en-US" altLang="zh-CN" sz="2000" dirty="0">
              <a:latin typeface="Calibri" pitchFamily="34" charset="0"/>
            </a:endParaRPr>
          </a:p>
        </p:txBody>
      </p:sp>
      <p:pic>
        <p:nvPicPr>
          <p:cNvPr id="2" name="Picture 1"/>
          <p:cNvPicPr>
            <a:picLocks noChangeAspect="1"/>
          </p:cNvPicPr>
          <p:nvPr/>
        </p:nvPicPr>
        <p:blipFill>
          <a:blip r:embed="rId4"/>
          <a:stretch>
            <a:fillRect/>
          </a:stretch>
        </p:blipFill>
        <p:spPr>
          <a:xfrm>
            <a:off x="5980891" y="2147807"/>
            <a:ext cx="5591388" cy="3545142"/>
          </a:xfrm>
          <a:prstGeom prst="rect">
            <a:avLst/>
          </a:prstGeom>
        </p:spPr>
      </p:pic>
      <p:pic>
        <p:nvPicPr>
          <p:cNvPr id="10" name="Picture 9"/>
          <p:cNvPicPr>
            <a:picLocks noChangeAspect="1"/>
          </p:cNvPicPr>
          <p:nvPr/>
        </p:nvPicPr>
        <p:blipFill>
          <a:blip r:embed="rId5"/>
          <a:stretch>
            <a:fillRect/>
          </a:stretch>
        </p:blipFill>
        <p:spPr>
          <a:xfrm>
            <a:off x="270207" y="6039428"/>
            <a:ext cx="639380" cy="611561"/>
          </a:xfrm>
          <a:prstGeom prst="rect">
            <a:avLst/>
          </a:prstGeom>
        </p:spPr>
      </p:pic>
      <p:pic>
        <p:nvPicPr>
          <p:cNvPr id="11" name="Picture 10"/>
          <p:cNvPicPr>
            <a:picLocks noChangeAspect="1"/>
          </p:cNvPicPr>
          <p:nvPr/>
        </p:nvPicPr>
        <p:blipFill>
          <a:blip r:embed="rId6"/>
          <a:stretch>
            <a:fillRect/>
          </a:stretch>
        </p:blipFill>
        <p:spPr>
          <a:xfrm>
            <a:off x="11260565" y="6186348"/>
            <a:ext cx="603851" cy="603851"/>
          </a:xfrm>
          <a:prstGeom prst="rect">
            <a:avLst/>
          </a:prstGeom>
        </p:spPr>
      </p:pic>
      <p:sp>
        <p:nvSpPr>
          <p:cNvPr id="13" name="Slide Number Placeholder 12"/>
          <p:cNvSpPr>
            <a:spLocks noGrp="1"/>
          </p:cNvSpPr>
          <p:nvPr>
            <p:ph type="sldNum" sz="quarter" idx="12"/>
          </p:nvPr>
        </p:nvSpPr>
        <p:spPr/>
        <p:txBody>
          <a:bodyPr/>
          <a:lstStyle/>
          <a:p>
            <a:fld id="{D57F1E4F-1CFF-5643-939E-02111984F565}" type="slidenum">
              <a:rPr lang="en-US" smtClean="0"/>
              <a:pPr/>
              <a:t>21</a:t>
            </a:fld>
            <a:endParaRPr lang="en-US" dirty="0"/>
          </a:p>
        </p:txBody>
      </p:sp>
    </p:spTree>
    <p:extLst>
      <p:ext uri="{BB962C8B-B14F-4D97-AF65-F5344CB8AC3E}">
        <p14:creationId xmlns:p14="http://schemas.microsoft.com/office/powerpoint/2010/main" xmlns="" val="1734575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2019" y="310402"/>
            <a:ext cx="8302570" cy="634509"/>
          </a:xfrm>
        </p:spPr>
        <p:txBody>
          <a:bodyPr/>
          <a:lstStyle/>
          <a:p>
            <a:r>
              <a:rPr lang="en-US" sz="4000" dirty="0" smtClean="0">
                <a:solidFill>
                  <a:srgbClr val="F89EF2"/>
                </a:solidFill>
                <a:latin typeface="Calibri" pitchFamily="34" charset="0"/>
              </a:rPr>
              <a:t>Motivation: Need For Global Nests</a:t>
            </a:r>
            <a:endParaRPr lang="en-US" sz="4000" dirty="0">
              <a:solidFill>
                <a:srgbClr val="F89EF2"/>
              </a:solidFill>
              <a:latin typeface="Calibri" pitchFamily="34" charset="0"/>
            </a:endParaRPr>
          </a:p>
        </p:txBody>
      </p:sp>
      <p:sp>
        <p:nvSpPr>
          <p:cNvPr id="6" name="Content Placeholder 5"/>
          <p:cNvSpPr>
            <a:spLocks noGrp="1"/>
          </p:cNvSpPr>
          <p:nvPr>
            <p:ph sz="half" idx="1"/>
          </p:nvPr>
        </p:nvSpPr>
        <p:spPr>
          <a:xfrm>
            <a:off x="589897" y="1230033"/>
            <a:ext cx="6239227" cy="4612262"/>
          </a:xfrm>
        </p:spPr>
        <p:txBody>
          <a:bodyPr>
            <a:noAutofit/>
          </a:bodyPr>
          <a:lstStyle/>
          <a:p>
            <a:pPr marL="342900" marR="0" indent="-342900" algn="just" defTabSz="457200" rtl="0" eaLnBrk="1" fontAlgn="auto" latinLnBrk="0" hangingPunct="1">
              <a:lnSpc>
                <a:spcPct val="100000"/>
              </a:lnSpc>
              <a:spcBef>
                <a:spcPts val="1000"/>
              </a:spcBef>
              <a:spcAft>
                <a:spcPts val="0"/>
              </a:spcAft>
              <a:buClr>
                <a:schemeClr val="accent1">
                  <a:lumMod val="60000"/>
                  <a:lumOff val="40000"/>
                </a:schemeClr>
              </a:buClr>
              <a:buSzPct val="80000"/>
              <a:buFont typeface="Wingdings 3" charset="2"/>
              <a:buChar char=""/>
              <a:tabLst/>
              <a:defRPr/>
            </a:pPr>
            <a:r>
              <a:rPr lang="en-US" sz="2000" b="0" dirty="0">
                <a:solidFill>
                  <a:schemeClr val="tx1"/>
                </a:solidFill>
                <a:latin typeface="Calibri" pitchFamily="34" charset="0"/>
              </a:rPr>
              <a:t>NOAA's</a:t>
            </a:r>
            <a:r>
              <a:rPr lang="en-US" sz="2000" b="0" baseline="0" dirty="0">
                <a:solidFill>
                  <a:schemeClr val="tx1"/>
                </a:solidFill>
                <a:latin typeface="Calibri" pitchFamily="34" charset="0"/>
              </a:rPr>
              <a:t> </a:t>
            </a:r>
            <a:r>
              <a:rPr lang="en-US" sz="2000" b="1" dirty="0">
                <a:solidFill>
                  <a:schemeClr val="tx1"/>
                </a:solidFill>
                <a:latin typeface="Calibri" pitchFamily="34" charset="0"/>
              </a:rPr>
              <a:t>High</a:t>
            </a:r>
            <a:r>
              <a:rPr lang="en-US" sz="2000" b="1" baseline="0" dirty="0">
                <a:solidFill>
                  <a:schemeClr val="tx1"/>
                </a:solidFill>
                <a:latin typeface="Calibri" pitchFamily="34" charset="0"/>
              </a:rPr>
              <a:t> Impact Weather Prediction Project</a:t>
            </a:r>
            <a:r>
              <a:rPr lang="en-US" sz="2000" b="1" baseline="0" dirty="0">
                <a:solidFill>
                  <a:srgbClr val="FFFF00"/>
                </a:solidFill>
                <a:latin typeface="Calibri" pitchFamily="34" charset="0"/>
              </a:rPr>
              <a:t> </a:t>
            </a:r>
            <a:r>
              <a:rPr lang="en-US" sz="2000" b="0" baseline="0" dirty="0">
                <a:solidFill>
                  <a:schemeClr val="tx1"/>
                </a:solidFill>
                <a:latin typeface="Calibri" pitchFamily="34" charset="0"/>
              </a:rPr>
              <a:t>goal will </a:t>
            </a:r>
            <a:r>
              <a:rPr lang="en-US" sz="2000" dirty="0">
                <a:latin typeface="Calibri" pitchFamily="34" charset="0"/>
              </a:rPr>
              <a:t>be to develop a system that can produce 10-day forecasts at ~3-km global resolution fast enough to meet operational requirements by the end of the decade, with forecast skill exceeding that of the updated hydrostatic GFS and other chosen baselines. </a:t>
            </a:r>
          </a:p>
          <a:p>
            <a:pPr algn="just"/>
            <a:r>
              <a:rPr lang="en-US" sz="2000" dirty="0">
                <a:latin typeface="Calibri" pitchFamily="34" charset="0"/>
              </a:rPr>
              <a:t>HWRF is now used for guidance in all basins in the</a:t>
            </a:r>
            <a:r>
              <a:rPr lang="en-US" sz="2000" baseline="0" dirty="0">
                <a:latin typeface="Calibri" pitchFamily="34" charset="0"/>
              </a:rPr>
              <a:t> globe</a:t>
            </a:r>
            <a:r>
              <a:rPr lang="en-US" sz="2000" dirty="0">
                <a:latin typeface="Calibri" pitchFamily="34" charset="0"/>
              </a:rPr>
              <a:t>. Proven value for track, intensity and structure predictions. </a:t>
            </a:r>
          </a:p>
          <a:p>
            <a:pPr algn="just"/>
            <a:r>
              <a:rPr lang="en-US" sz="2000" dirty="0">
                <a:latin typeface="Calibri" pitchFamily="34" charset="0"/>
              </a:rPr>
              <a:t>Leverage on NOAA’s success with the HWRF system and accelerate progress towards creating high resolution, next generation model with the potential transitions to regional </a:t>
            </a:r>
            <a:r>
              <a:rPr lang="en-US" sz="2000" baseline="0" dirty="0">
                <a:latin typeface="Calibri" pitchFamily="34" charset="0"/>
              </a:rPr>
              <a:t> and </a:t>
            </a:r>
            <a:r>
              <a:rPr lang="en-US" sz="2000" dirty="0">
                <a:latin typeface="Calibri" pitchFamily="34" charset="0"/>
              </a:rPr>
              <a:t>global "HWRF".</a:t>
            </a:r>
          </a:p>
          <a:p>
            <a:pPr algn="just"/>
            <a:r>
              <a:rPr lang="en-US" sz="2000" dirty="0">
                <a:latin typeface="Calibri" pitchFamily="34" charset="0"/>
              </a:rPr>
              <a:t>We propose a seamless</a:t>
            </a:r>
            <a:r>
              <a:rPr lang="en-US" sz="2000" baseline="0" dirty="0">
                <a:latin typeface="Calibri" pitchFamily="34" charset="0"/>
              </a:rPr>
              <a:t> </a:t>
            </a:r>
            <a:r>
              <a:rPr lang="en-US" sz="2000" dirty="0">
                <a:latin typeface="Calibri" pitchFamily="34" charset="0"/>
              </a:rPr>
              <a:t>approach and illustrate how</a:t>
            </a:r>
            <a:r>
              <a:rPr lang="en-US" sz="2000" baseline="0" dirty="0">
                <a:latin typeface="Calibri" pitchFamily="34" charset="0"/>
              </a:rPr>
              <a:t> </a:t>
            </a:r>
            <a:r>
              <a:rPr lang="en-US" sz="2000" dirty="0">
                <a:latin typeface="Calibri" pitchFamily="34" charset="0"/>
              </a:rPr>
              <a:t>this approach is important for TC predictions</a:t>
            </a:r>
          </a:p>
          <a:p>
            <a:endParaRPr lang="en-US" sz="1700" dirty="0"/>
          </a:p>
        </p:txBody>
      </p:sp>
      <p:pic>
        <p:nvPicPr>
          <p:cNvPr id="8" name="Picture 7"/>
          <p:cNvPicPr>
            <a:picLocks noChangeAspect="1"/>
          </p:cNvPicPr>
          <p:nvPr/>
        </p:nvPicPr>
        <p:blipFill rotWithShape="1">
          <a:blip r:embed="rId3"/>
          <a:srcRect l="5809" r="6601"/>
          <a:stretch/>
        </p:blipFill>
        <p:spPr>
          <a:xfrm>
            <a:off x="7340717" y="1455853"/>
            <a:ext cx="4581468" cy="3234899"/>
          </a:xfrm>
          <a:prstGeom prst="rect">
            <a:avLst/>
          </a:prstGeom>
        </p:spPr>
      </p:pic>
      <p:pic>
        <p:nvPicPr>
          <p:cNvPr id="12" name="Picture 15" descr="HIWPP logo"/>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5988" y="330686"/>
            <a:ext cx="635811" cy="596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AutoShape 17"/>
          <p:cNvSpPr>
            <a:spLocks/>
          </p:cNvSpPr>
          <p:nvPr/>
        </p:nvSpPr>
        <p:spPr bwMode="auto">
          <a:xfrm>
            <a:off x="7340717" y="4879250"/>
            <a:ext cx="4581468" cy="6466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400" b="1" dirty="0" smtClean="0">
                <a:solidFill>
                  <a:srgbClr val="003399"/>
                </a:solidFill>
              </a:rPr>
              <a:t>Impact</a:t>
            </a:r>
            <a:r>
              <a:rPr lang="en-US" altLang="zh-CN" sz="1400" b="1" baseline="0" dirty="0" smtClean="0">
                <a:solidFill>
                  <a:srgbClr val="003399"/>
                </a:solidFill>
              </a:rPr>
              <a:t> of global model resolution on prediction of the inner core structure of Hurricane Earl (2010)</a:t>
            </a:r>
            <a:endParaRPr lang="en-US" altLang="zh-CN" sz="1400" dirty="0"/>
          </a:p>
        </p:txBody>
      </p:sp>
      <p:pic>
        <p:nvPicPr>
          <p:cNvPr id="9" name="Picture 8"/>
          <p:cNvPicPr>
            <a:picLocks noChangeAspect="1"/>
          </p:cNvPicPr>
          <p:nvPr/>
        </p:nvPicPr>
        <p:blipFill>
          <a:blip r:embed="rId5"/>
          <a:stretch>
            <a:fillRect/>
          </a:stretch>
        </p:blipFill>
        <p:spPr>
          <a:xfrm>
            <a:off x="270207" y="6039428"/>
            <a:ext cx="639380" cy="611561"/>
          </a:xfrm>
          <a:prstGeom prst="rect">
            <a:avLst/>
          </a:prstGeom>
        </p:spPr>
      </p:pic>
      <p:pic>
        <p:nvPicPr>
          <p:cNvPr id="10" name="Picture 9"/>
          <p:cNvPicPr>
            <a:picLocks noChangeAspect="1"/>
          </p:cNvPicPr>
          <p:nvPr/>
        </p:nvPicPr>
        <p:blipFill>
          <a:blip r:embed="rId6"/>
          <a:stretch>
            <a:fillRect/>
          </a:stretch>
        </p:blipFill>
        <p:spPr>
          <a:xfrm>
            <a:off x="10958362" y="5908440"/>
            <a:ext cx="963823" cy="963823"/>
          </a:xfrm>
          <a:prstGeom prst="rect">
            <a:avLst/>
          </a:prstGeom>
        </p:spPr>
      </p:pic>
      <p:sp>
        <p:nvSpPr>
          <p:cNvPr id="3" name="Slide Number Placeholder 2"/>
          <p:cNvSpPr>
            <a:spLocks noGrp="1"/>
          </p:cNvSpPr>
          <p:nvPr>
            <p:ph type="sldNum" sz="quarter" idx="12"/>
          </p:nvPr>
        </p:nvSpPr>
        <p:spPr/>
        <p:txBody>
          <a:bodyPr/>
          <a:lstStyle/>
          <a:p>
            <a:fld id="{D57F1E4F-1CFF-5643-939E-02111984F565}" type="slidenum">
              <a:rPr lang="en-US" smtClean="0"/>
              <a:pPr/>
              <a:t>22</a:t>
            </a:fld>
            <a:endParaRPr lang="en-US" dirty="0"/>
          </a:p>
        </p:txBody>
      </p:sp>
    </p:spTree>
    <p:extLst>
      <p:ext uri="{BB962C8B-B14F-4D97-AF65-F5344CB8AC3E}">
        <p14:creationId xmlns:p14="http://schemas.microsoft.com/office/powerpoint/2010/main" xmlns="" val="1726956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010" y="246845"/>
            <a:ext cx="8728896" cy="760066"/>
          </a:xfrm>
        </p:spPr>
        <p:txBody>
          <a:bodyPr/>
          <a:lstStyle/>
          <a:p>
            <a:r>
              <a:rPr lang="en-US" sz="3600" dirty="0" smtClean="0">
                <a:solidFill>
                  <a:srgbClr val="F89EF2"/>
                </a:solidFill>
                <a:latin typeface="Calibri" pitchFamily="34" charset="0"/>
              </a:rPr>
              <a:t>A Global Tropical Prediction System</a:t>
            </a:r>
            <a:endParaRPr lang="en-US" sz="3600" dirty="0">
              <a:solidFill>
                <a:srgbClr val="F89EF2"/>
              </a:solidFill>
              <a:latin typeface="Calibri" pitchFamily="34" charset="0"/>
            </a:endParaRPr>
          </a:p>
        </p:txBody>
      </p:sp>
      <p:pic>
        <p:nvPicPr>
          <p:cNvPr id="4" name="Picture 3"/>
          <p:cNvPicPr>
            <a:picLocks noChangeAspect="1"/>
          </p:cNvPicPr>
          <p:nvPr/>
        </p:nvPicPr>
        <p:blipFill>
          <a:blip r:embed="rId3"/>
          <a:stretch>
            <a:fillRect/>
          </a:stretch>
        </p:blipFill>
        <p:spPr>
          <a:xfrm>
            <a:off x="11260565" y="6186348"/>
            <a:ext cx="603851" cy="603851"/>
          </a:xfrm>
          <a:prstGeom prst="rect">
            <a:avLst/>
          </a:prstGeom>
        </p:spPr>
      </p:pic>
      <p:pic>
        <p:nvPicPr>
          <p:cNvPr id="5" name="Picture 4"/>
          <p:cNvPicPr>
            <a:picLocks noChangeAspect="1"/>
          </p:cNvPicPr>
          <p:nvPr/>
        </p:nvPicPr>
        <p:blipFill>
          <a:blip r:embed="rId4"/>
          <a:stretch>
            <a:fillRect/>
          </a:stretch>
        </p:blipFill>
        <p:spPr>
          <a:xfrm>
            <a:off x="270207" y="6039428"/>
            <a:ext cx="639380" cy="61156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250057" y="1032342"/>
            <a:ext cx="9000849" cy="5154006"/>
          </a:xfrm>
          <a:prstGeom prst="rect">
            <a:avLst/>
          </a:prstGeom>
        </p:spPr>
      </p:pic>
      <p:pic>
        <p:nvPicPr>
          <p:cNvPr id="8" name="Picture 15" descr="HIWPP logo"/>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65988" y="330686"/>
            <a:ext cx="635811" cy="596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02111984F565}" type="slidenum">
              <a:rPr lang="en-US" smtClean="0"/>
              <a:pPr/>
              <a:t>23</a:t>
            </a:fld>
            <a:endParaRPr lang="en-US" dirty="0"/>
          </a:p>
        </p:txBody>
      </p:sp>
    </p:spTree>
    <p:extLst>
      <p:ext uri="{BB962C8B-B14F-4D97-AF65-F5344CB8AC3E}">
        <p14:creationId xmlns:p14="http://schemas.microsoft.com/office/powerpoint/2010/main" xmlns="" val="17269564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Rectangle 38"/>
          <p:cNvSpPr>
            <a:spLocks noChangeArrowheads="1"/>
          </p:cNvSpPr>
          <p:nvPr/>
        </p:nvSpPr>
        <p:spPr bwMode="auto">
          <a:xfrm>
            <a:off x="2438400" y="381001"/>
            <a:ext cx="9347200" cy="396875"/>
          </a:xfrm>
          <a:prstGeom prst="rect">
            <a:avLst/>
          </a:prstGeom>
          <a:noFill/>
          <a:ln w="9525">
            <a:noFill/>
            <a:miter lim="800000"/>
            <a:headEnd/>
            <a:tailEnd/>
          </a:ln>
        </p:spPr>
        <p:txBody>
          <a:bodyPr>
            <a:spAutoFit/>
          </a:bodyPr>
          <a:lstStyle/>
          <a:p>
            <a:pPr algn="ctr"/>
            <a:endParaRPr lang="en-US" sz="2000" b="1" dirty="0">
              <a:solidFill>
                <a:srgbClr val="376092"/>
              </a:solidFill>
              <a:latin typeface="Calibri" pitchFamily="34" charset="0"/>
            </a:endParaRPr>
          </a:p>
        </p:txBody>
      </p:sp>
      <p:pic>
        <p:nvPicPr>
          <p:cNvPr id="35844" name="Picture 20"/>
          <p:cNvPicPr>
            <a:picLocks noChangeAspect="1"/>
          </p:cNvPicPr>
          <p:nvPr/>
        </p:nvPicPr>
        <p:blipFill>
          <a:blip r:embed="rId3" cstate="print"/>
          <a:srcRect/>
          <a:stretch>
            <a:fillRect/>
          </a:stretch>
        </p:blipFill>
        <p:spPr bwMode="auto">
          <a:xfrm>
            <a:off x="812799" y="1600200"/>
            <a:ext cx="4826001" cy="2715103"/>
          </a:xfrm>
          <a:prstGeom prst="rect">
            <a:avLst/>
          </a:prstGeom>
          <a:noFill/>
          <a:ln w="9525">
            <a:noFill/>
            <a:miter lim="800000"/>
            <a:headEnd/>
            <a:tailEnd/>
          </a:ln>
        </p:spPr>
      </p:pic>
      <p:pic>
        <p:nvPicPr>
          <p:cNvPr id="35845" name="Picture 21"/>
          <p:cNvPicPr>
            <a:picLocks noChangeAspect="1"/>
          </p:cNvPicPr>
          <p:nvPr/>
        </p:nvPicPr>
        <p:blipFill>
          <a:blip r:embed="rId4" cstate="print"/>
          <a:srcRect/>
          <a:stretch>
            <a:fillRect/>
          </a:stretch>
        </p:blipFill>
        <p:spPr bwMode="auto">
          <a:xfrm>
            <a:off x="6553200" y="1556848"/>
            <a:ext cx="4825999" cy="2758456"/>
          </a:xfrm>
          <a:prstGeom prst="rect">
            <a:avLst/>
          </a:prstGeom>
          <a:noFill/>
          <a:ln w="9525">
            <a:noFill/>
            <a:miter lim="800000"/>
            <a:headEnd/>
            <a:tailEnd/>
          </a:ln>
        </p:spPr>
      </p:pic>
      <p:sp>
        <p:nvSpPr>
          <p:cNvPr id="35847" name="TextBox 26"/>
          <p:cNvSpPr txBox="1">
            <a:spLocks noChangeArrowheads="1"/>
          </p:cNvSpPr>
          <p:nvPr/>
        </p:nvSpPr>
        <p:spPr bwMode="auto">
          <a:xfrm>
            <a:off x="7620000" y="1783252"/>
            <a:ext cx="3048000" cy="584775"/>
          </a:xfrm>
          <a:prstGeom prst="rect">
            <a:avLst/>
          </a:prstGeom>
          <a:solidFill>
            <a:srgbClr val="FFFFFF">
              <a:alpha val="50195"/>
            </a:srgbClr>
          </a:solidFill>
          <a:ln w="9525">
            <a:noFill/>
            <a:miter lim="800000"/>
            <a:headEnd/>
            <a:tailEnd/>
          </a:ln>
        </p:spPr>
        <p:txBody>
          <a:bodyPr>
            <a:spAutoFit/>
          </a:bodyPr>
          <a:lstStyle/>
          <a:p>
            <a:pPr algn="ctr" defTabSz="457200"/>
            <a:r>
              <a:rPr lang="en-US" sz="2400" baseline="-25000" dirty="0">
                <a:solidFill>
                  <a:schemeClr val="bg1"/>
                </a:solidFill>
                <a:latin typeface="Calibri" pitchFamily="34" charset="0"/>
              </a:rPr>
              <a:t>ISAAC Initial vortex (wind)</a:t>
            </a:r>
          </a:p>
          <a:p>
            <a:pPr algn="ctr" defTabSz="457200"/>
            <a:r>
              <a:rPr lang="en-US" sz="2400" baseline="-25000" dirty="0">
                <a:solidFill>
                  <a:schemeClr val="bg1"/>
                </a:solidFill>
                <a:latin typeface="Calibri" pitchFamily="34" charset="0"/>
              </a:rPr>
              <a:t>with assimilation of observations</a:t>
            </a:r>
          </a:p>
        </p:txBody>
      </p:sp>
      <p:graphicFrame>
        <p:nvGraphicFramePr>
          <p:cNvPr id="2" name="Table 1"/>
          <p:cNvGraphicFramePr>
            <a:graphicFrameLocks noGrp="1"/>
          </p:cNvGraphicFramePr>
          <p:nvPr>
            <p:extLst>
              <p:ext uri="{D42A27DB-BD31-4B8C-83A1-F6EECF244321}">
                <p14:modId xmlns:p14="http://schemas.microsoft.com/office/powerpoint/2010/main" xmlns="" val="3168582552"/>
              </p:ext>
            </p:extLst>
          </p:nvPr>
        </p:nvGraphicFramePr>
        <p:xfrm>
          <a:off x="2438400" y="4572000"/>
          <a:ext cx="6324600" cy="1981200"/>
        </p:xfrm>
        <a:graphic>
          <a:graphicData uri="http://schemas.openxmlformats.org/drawingml/2006/table">
            <a:tbl>
              <a:tblPr>
                <a:tableStyleId>{5C22544A-7EE6-4342-B048-85BDC9FD1C3A}</a:tableStyleId>
              </a:tblPr>
              <a:tblGrid>
                <a:gridCol w="2740660"/>
                <a:gridCol w="948690"/>
                <a:gridCol w="843280"/>
                <a:gridCol w="843280"/>
                <a:gridCol w="948690"/>
              </a:tblGrid>
              <a:tr h="350520">
                <a:tc gridSpan="5">
                  <a:txBody>
                    <a:bodyPr/>
                    <a:lstStyle/>
                    <a:p>
                      <a:pPr algn="ctr"/>
                      <a:r>
                        <a:rPr lang="en-US" sz="2000" b="1" dirty="0" smtClean="0"/>
                        <a:t>ISAAC (2012):</a:t>
                      </a:r>
                      <a:r>
                        <a:rPr lang="en-US" sz="2000" b="1" baseline="0" dirty="0" smtClean="0"/>
                        <a:t> Intensity Errors (kt)</a:t>
                      </a:r>
                      <a:endParaRPr lang="en-US" sz="2000" b="1"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2000" b="1" dirty="0"/>
                    </a:p>
                  </a:txBody>
                  <a:tcPr/>
                </a:tc>
                <a:tc hMerge="1">
                  <a:txBody>
                    <a:bodyPr/>
                    <a:lstStyle/>
                    <a:p>
                      <a:endParaRPr lang="en-US" sz="2000" b="1" dirty="0"/>
                    </a:p>
                  </a:txBody>
                  <a:tcPr/>
                </a:tc>
                <a:tc hMerge="1">
                  <a:txBody>
                    <a:bodyPr/>
                    <a:lstStyle/>
                    <a:p>
                      <a:endParaRPr lang="en-US" sz="2000" b="1" dirty="0"/>
                    </a:p>
                  </a:txBody>
                  <a:tcPr/>
                </a:tc>
                <a:tc hMerge="1">
                  <a:txBody>
                    <a:bodyPr/>
                    <a:lstStyle/>
                    <a:p>
                      <a:endParaRPr lang="en-US" sz="2000" b="1" dirty="0"/>
                    </a:p>
                  </a:txBody>
                  <a:tcPr/>
                </a:tc>
              </a:tr>
              <a:tr h="350520">
                <a:tc>
                  <a:txBody>
                    <a:bodyPr/>
                    <a:lstStyle/>
                    <a:p>
                      <a:pPr algn="ctr"/>
                      <a:r>
                        <a:rPr lang="en-US" sz="2000" b="1" dirty="0" smtClean="0"/>
                        <a:t>Hours</a:t>
                      </a:r>
                      <a:endParaRPr lang="en-US" sz="2000" b="1"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12</a:t>
                      </a:r>
                      <a:endParaRPr lang="en-US" sz="2000" b="1"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24</a:t>
                      </a:r>
                      <a:endParaRPr lang="en-US" sz="2000" b="1"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36</a:t>
                      </a:r>
                      <a:endParaRPr lang="en-US" sz="2000" b="1"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48</a:t>
                      </a:r>
                      <a:endParaRPr lang="en-US" sz="2000" b="1"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0520">
                <a:tc>
                  <a:txBody>
                    <a:bodyPr/>
                    <a:lstStyle/>
                    <a:p>
                      <a:pPr algn="ctr"/>
                      <a:r>
                        <a:rPr lang="en-US" sz="2000" b="1" dirty="0" smtClean="0">
                          <a:solidFill>
                            <a:srgbClr val="FF0000"/>
                          </a:solidFill>
                        </a:rPr>
                        <a:t>Operational</a:t>
                      </a:r>
                      <a:r>
                        <a:rPr lang="en-US" sz="2000" b="1" baseline="0" dirty="0" smtClean="0">
                          <a:solidFill>
                            <a:srgbClr val="FF0000"/>
                          </a:solidFill>
                        </a:rPr>
                        <a:t> HWRF</a:t>
                      </a:r>
                      <a:endParaRPr lang="en-US" sz="2000" b="1" dirty="0">
                        <a:solidFill>
                          <a:srgbClr val="FF00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13</a:t>
                      </a:r>
                      <a:endParaRPr lang="en-US" sz="2000" b="1" dirty="0">
                        <a:solidFill>
                          <a:srgbClr val="FF00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16</a:t>
                      </a:r>
                      <a:endParaRPr lang="en-US" sz="2000" b="1" dirty="0">
                        <a:solidFill>
                          <a:srgbClr val="FF00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26</a:t>
                      </a:r>
                      <a:endParaRPr lang="en-US" sz="2000" b="1" dirty="0">
                        <a:solidFill>
                          <a:srgbClr val="FF00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26</a:t>
                      </a:r>
                      <a:endParaRPr lang="en-US" sz="2000" b="1" dirty="0">
                        <a:solidFill>
                          <a:srgbClr val="FF00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0520">
                <a:tc>
                  <a:txBody>
                    <a:bodyPr/>
                    <a:lstStyle/>
                    <a:p>
                      <a:pPr algn="ctr"/>
                      <a:r>
                        <a:rPr lang="en-US" sz="2000" b="1" dirty="0" smtClean="0">
                          <a:solidFill>
                            <a:srgbClr val="0070C0"/>
                          </a:solidFill>
                        </a:rPr>
                        <a:t>With P3</a:t>
                      </a:r>
                      <a:r>
                        <a:rPr lang="en-US" sz="2000" b="1" baseline="0" dirty="0" smtClean="0">
                          <a:solidFill>
                            <a:srgbClr val="0070C0"/>
                          </a:solidFill>
                        </a:rPr>
                        <a:t> Data</a:t>
                      </a:r>
                      <a:endParaRPr lang="en-US" sz="2000" b="1" dirty="0">
                        <a:solidFill>
                          <a:srgbClr val="0070C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8</a:t>
                      </a:r>
                      <a:endParaRPr lang="en-US" sz="2000" b="1" dirty="0">
                        <a:solidFill>
                          <a:srgbClr val="0070C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3</a:t>
                      </a:r>
                      <a:endParaRPr lang="en-US" sz="2000" b="1" dirty="0">
                        <a:solidFill>
                          <a:srgbClr val="0070C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9</a:t>
                      </a:r>
                      <a:endParaRPr lang="en-US" sz="2000" b="1" dirty="0">
                        <a:solidFill>
                          <a:srgbClr val="0070C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20</a:t>
                      </a:r>
                      <a:endParaRPr lang="en-US" sz="2000" b="1" dirty="0">
                        <a:solidFill>
                          <a:srgbClr val="0070C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0520">
                <a:tc>
                  <a:txBody>
                    <a:bodyPr/>
                    <a:lstStyle/>
                    <a:p>
                      <a:pPr algn="ctr"/>
                      <a:r>
                        <a:rPr lang="en-US" sz="2000" b="1" dirty="0" smtClean="0"/>
                        <a:t>Cases</a:t>
                      </a:r>
                      <a:endParaRPr lang="en-US" sz="2000" b="1"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9</a:t>
                      </a:r>
                      <a:endParaRPr lang="en-US" sz="2000" b="1"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7</a:t>
                      </a:r>
                      <a:endParaRPr lang="en-US" sz="2000" b="1"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5</a:t>
                      </a:r>
                      <a:endParaRPr lang="en-US" sz="2000" b="1"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3</a:t>
                      </a:r>
                      <a:endParaRPr lang="en-US" sz="2000" b="1"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5893" name="Title 1"/>
          <p:cNvSpPr txBox="1">
            <a:spLocks/>
          </p:cNvSpPr>
          <p:nvPr/>
        </p:nvSpPr>
        <p:spPr bwMode="auto">
          <a:xfrm>
            <a:off x="457200" y="457200"/>
            <a:ext cx="10363200" cy="762000"/>
          </a:xfrm>
          <a:prstGeom prst="rect">
            <a:avLst/>
          </a:prstGeom>
          <a:noFill/>
          <a:ln w="9525">
            <a:noFill/>
            <a:miter lim="800000"/>
            <a:headEnd/>
            <a:tailEnd/>
          </a:ln>
        </p:spPr>
        <p:txBody>
          <a:bodyPr anchor="ctr"/>
          <a:lstStyle/>
          <a:p>
            <a:pPr algn="ctr">
              <a:lnSpc>
                <a:spcPct val="80000"/>
              </a:lnSpc>
            </a:pPr>
            <a:r>
              <a:rPr lang="en-US" sz="2800" b="1" dirty="0" smtClean="0">
                <a:solidFill>
                  <a:srgbClr val="F89EF2"/>
                </a:solidFill>
                <a:latin typeface="Calibri" pitchFamily="34" charset="0"/>
              </a:rPr>
              <a:t>We also need Data </a:t>
            </a:r>
            <a:r>
              <a:rPr lang="en-US" sz="2800" b="1" dirty="0">
                <a:solidFill>
                  <a:srgbClr val="F89EF2"/>
                </a:solidFill>
                <a:latin typeface="Calibri" pitchFamily="34" charset="0"/>
              </a:rPr>
              <a:t>A</a:t>
            </a:r>
            <a:r>
              <a:rPr lang="en-US" sz="2800" b="1" dirty="0" smtClean="0">
                <a:solidFill>
                  <a:srgbClr val="F89EF2"/>
                </a:solidFill>
                <a:latin typeface="Calibri" pitchFamily="34" charset="0"/>
              </a:rPr>
              <a:t>ssimilation to Incorporate the</a:t>
            </a:r>
          </a:p>
          <a:p>
            <a:pPr algn="ctr">
              <a:lnSpc>
                <a:spcPct val="80000"/>
              </a:lnSpc>
            </a:pPr>
            <a:r>
              <a:rPr lang="en-US" sz="2800" b="1" dirty="0" smtClean="0">
                <a:solidFill>
                  <a:srgbClr val="F89EF2"/>
                </a:solidFill>
                <a:latin typeface="Calibri" pitchFamily="34" charset="0"/>
              </a:rPr>
              <a:t> Observations into the Model for Improved Initial Conditions </a:t>
            </a:r>
            <a:endParaRPr lang="en-US" sz="2800" b="1" dirty="0">
              <a:solidFill>
                <a:srgbClr val="F89EF2"/>
              </a:solidFill>
              <a:latin typeface="Calibri" pitchFamily="34" charset="0"/>
            </a:endParaRPr>
          </a:p>
        </p:txBody>
      </p:sp>
      <p:pic>
        <p:nvPicPr>
          <p:cNvPr id="35894" name="Picture 15" descr="noaa_trans_back_dark_RSmith.gif"/>
          <p:cNvPicPr>
            <a:picLocks noChangeAspect="1"/>
          </p:cNvPicPr>
          <p:nvPr/>
        </p:nvPicPr>
        <p:blipFill>
          <a:blip r:embed="rId5" cstate="print"/>
          <a:srcRect/>
          <a:stretch>
            <a:fillRect/>
          </a:stretch>
        </p:blipFill>
        <p:spPr bwMode="auto">
          <a:xfrm>
            <a:off x="406400" y="381000"/>
            <a:ext cx="831851" cy="609600"/>
          </a:xfrm>
          <a:prstGeom prst="rect">
            <a:avLst/>
          </a:prstGeom>
          <a:noFill/>
          <a:ln w="9525">
            <a:noFill/>
            <a:miter lim="800000"/>
            <a:headEnd/>
            <a:tailEnd/>
          </a:ln>
        </p:spPr>
      </p:pic>
      <p:sp>
        <p:nvSpPr>
          <p:cNvPr id="10" name="TextBox 26"/>
          <p:cNvSpPr txBox="1">
            <a:spLocks noChangeArrowheads="1"/>
          </p:cNvSpPr>
          <p:nvPr/>
        </p:nvSpPr>
        <p:spPr bwMode="auto">
          <a:xfrm>
            <a:off x="1828800" y="1701225"/>
            <a:ext cx="3352800" cy="584775"/>
          </a:xfrm>
          <a:prstGeom prst="rect">
            <a:avLst/>
          </a:prstGeom>
          <a:solidFill>
            <a:srgbClr val="FFFFFF">
              <a:alpha val="50195"/>
            </a:srgbClr>
          </a:solidFill>
          <a:ln w="9525">
            <a:noFill/>
            <a:miter lim="800000"/>
            <a:headEnd/>
            <a:tailEnd/>
          </a:ln>
        </p:spPr>
        <p:txBody>
          <a:bodyPr wrap="square">
            <a:spAutoFit/>
          </a:bodyPr>
          <a:lstStyle/>
          <a:p>
            <a:pPr algn="ctr" defTabSz="457200"/>
            <a:r>
              <a:rPr lang="en-US" sz="2400" baseline="-25000" dirty="0">
                <a:solidFill>
                  <a:schemeClr val="bg1"/>
                </a:solidFill>
                <a:latin typeface="Calibri" pitchFamily="34" charset="0"/>
              </a:rPr>
              <a:t>ISAAC Initial vortex (wind)</a:t>
            </a:r>
          </a:p>
          <a:p>
            <a:pPr algn="ctr" defTabSz="457200"/>
            <a:r>
              <a:rPr lang="en-US" sz="2400" baseline="-25000" dirty="0" smtClean="0">
                <a:solidFill>
                  <a:schemeClr val="bg1"/>
                </a:solidFill>
                <a:latin typeface="Calibri" pitchFamily="34" charset="0"/>
              </a:rPr>
              <a:t>without </a:t>
            </a:r>
            <a:r>
              <a:rPr lang="en-US" sz="2400" baseline="-25000" dirty="0">
                <a:solidFill>
                  <a:schemeClr val="bg1"/>
                </a:solidFill>
                <a:latin typeface="Calibri" pitchFamily="34" charset="0"/>
              </a:rPr>
              <a:t>assimilation of observations</a:t>
            </a:r>
          </a:p>
        </p:txBody>
      </p:sp>
      <p:sp>
        <p:nvSpPr>
          <p:cNvPr id="3" name="Slide Number Placeholder 2"/>
          <p:cNvSpPr>
            <a:spLocks noGrp="1"/>
          </p:cNvSpPr>
          <p:nvPr>
            <p:ph type="sldNum" sz="quarter" idx="12"/>
          </p:nvPr>
        </p:nvSpPr>
        <p:spPr/>
        <p:txBody>
          <a:bodyPr/>
          <a:lstStyle/>
          <a:p>
            <a:fld id="{D57F1E4F-1CFF-5643-939E-02111984F565}"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4492" y="1262237"/>
            <a:ext cx="7828907" cy="4653046"/>
          </a:xfrm>
        </p:spPr>
        <p:txBody>
          <a:bodyPr/>
          <a:lstStyle/>
          <a:p>
            <a:endParaRPr lang="en-US" dirty="0" smtClean="0"/>
          </a:p>
          <a:p>
            <a:r>
              <a:rPr lang="en-US" sz="2200" dirty="0" smtClean="0">
                <a:latin typeface="Calibri" pitchFamily="34" charset="0"/>
              </a:rPr>
              <a:t>Steep Step improvements in Tracks </a:t>
            </a:r>
          </a:p>
          <a:p>
            <a:r>
              <a:rPr lang="en-US" sz="2200" dirty="0" smtClean="0">
                <a:latin typeface="Calibri" pitchFamily="34" charset="0"/>
              </a:rPr>
              <a:t>Intensity and </a:t>
            </a:r>
            <a:r>
              <a:rPr lang="en-US" sz="2200" dirty="0" smtClean="0">
                <a:latin typeface="Calibri" pitchFamily="34" charset="0"/>
              </a:rPr>
              <a:t> </a:t>
            </a:r>
            <a:r>
              <a:rPr lang="en-US" sz="2200" dirty="0" smtClean="0">
                <a:latin typeface="Calibri" pitchFamily="34" charset="0"/>
              </a:rPr>
              <a:t>structure </a:t>
            </a:r>
            <a:r>
              <a:rPr lang="en-US" sz="2200" dirty="0" smtClean="0">
                <a:latin typeface="Calibri" pitchFamily="34" charset="0"/>
              </a:rPr>
              <a:t>forecasting </a:t>
            </a:r>
            <a:r>
              <a:rPr lang="en-US" sz="2200" dirty="0" smtClean="0">
                <a:latin typeface="Calibri" pitchFamily="34" charset="0"/>
              </a:rPr>
              <a:t>is our next challenge</a:t>
            </a:r>
          </a:p>
          <a:p>
            <a:r>
              <a:rPr lang="en-US" sz="2200" dirty="0" smtClean="0">
                <a:latin typeface="Calibri" pitchFamily="34" charset="0"/>
              </a:rPr>
              <a:t>HWRF shows some promise in intensity forecast</a:t>
            </a:r>
          </a:p>
          <a:p>
            <a:r>
              <a:rPr lang="en-US" sz="2200" dirty="0" smtClean="0">
                <a:latin typeface="Calibri" pitchFamily="34" charset="0"/>
              </a:rPr>
              <a:t>Improved shear vortex interactions may hold the key</a:t>
            </a:r>
          </a:p>
          <a:p>
            <a:r>
              <a:rPr lang="en-US" sz="2200" dirty="0" smtClean="0">
                <a:latin typeface="Calibri" pitchFamily="34" charset="0"/>
              </a:rPr>
              <a:t>Role of moisture vs shear ?</a:t>
            </a:r>
          </a:p>
          <a:p>
            <a:r>
              <a:rPr lang="en-US" sz="2200" dirty="0" smtClean="0">
                <a:latin typeface="Calibri" pitchFamily="34" charset="0"/>
              </a:rPr>
              <a:t>TC land interactions </a:t>
            </a:r>
          </a:p>
          <a:p>
            <a:r>
              <a:rPr lang="en-US" sz="2200" dirty="0" smtClean="0">
                <a:latin typeface="Calibri" pitchFamily="34" charset="0"/>
              </a:rPr>
              <a:t>Observations are key to improve TC forecasting</a:t>
            </a:r>
          </a:p>
          <a:p>
            <a:r>
              <a:rPr lang="en-US" sz="2200" dirty="0" smtClean="0">
                <a:latin typeface="Calibri" pitchFamily="34" charset="0"/>
              </a:rPr>
              <a:t>Advances in data assimilation techniques is important</a:t>
            </a:r>
          </a:p>
          <a:p>
            <a:r>
              <a:rPr lang="en-US" sz="2000" dirty="0" smtClean="0">
                <a:latin typeface="Calibri" pitchFamily="34" charset="0"/>
              </a:rPr>
              <a:t>Multi scale data assimilation technique is recommended</a:t>
            </a:r>
          </a:p>
          <a:p>
            <a:endParaRPr lang="en-US" sz="2000" dirty="0">
              <a:latin typeface="Calibri" pitchFamily="34" charset="0"/>
            </a:endParaRPr>
          </a:p>
        </p:txBody>
      </p:sp>
      <p:sp>
        <p:nvSpPr>
          <p:cNvPr id="5" name="Title 1"/>
          <p:cNvSpPr txBox="1">
            <a:spLocks/>
          </p:cNvSpPr>
          <p:nvPr/>
        </p:nvSpPr>
        <p:spPr>
          <a:xfrm>
            <a:off x="646111" y="452718"/>
            <a:ext cx="9404723" cy="608738"/>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F89EF2"/>
                </a:solidFill>
                <a:latin typeface="Calibri" pitchFamily="34" charset="0"/>
              </a:rPr>
              <a:t>Summary &amp; Talking Points</a:t>
            </a:r>
            <a:endParaRPr lang="en-US" dirty="0">
              <a:solidFill>
                <a:srgbClr val="F89EF2"/>
              </a:solidFill>
              <a:latin typeface="Calibri" pitchFamily="34" charset="0"/>
            </a:endParaRPr>
          </a:p>
        </p:txBody>
      </p:sp>
      <p:pic>
        <p:nvPicPr>
          <p:cNvPr id="8" name="Picture 1" descr="Irene 5-day copy.jpg"/>
          <p:cNvPicPr>
            <a:picLocks noChangeAspect="1"/>
          </p:cNvPicPr>
          <p:nvPr/>
        </p:nvPicPr>
        <p:blipFill>
          <a:blip r:embed="rId2" cstate="print"/>
          <a:srcRect r="13499" b="19180"/>
          <a:stretch>
            <a:fillRect/>
          </a:stretch>
        </p:blipFill>
        <p:spPr bwMode="auto">
          <a:xfrm>
            <a:off x="7543800" y="1676400"/>
            <a:ext cx="4098879" cy="3429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D57F1E4F-1CFF-5643-939E-02111984F565}" type="slidenum">
              <a:rPr lang="en-US" smtClean="0"/>
              <a:pPr/>
              <a:t>25</a:t>
            </a:fld>
            <a:endParaRPr lang="en-US" dirty="0"/>
          </a:p>
        </p:txBody>
      </p:sp>
      <p:sp>
        <p:nvSpPr>
          <p:cNvPr id="6" name="Rectangle 5"/>
          <p:cNvSpPr/>
          <p:nvPr/>
        </p:nvSpPr>
        <p:spPr>
          <a:xfrm>
            <a:off x="7543800" y="4953000"/>
            <a:ext cx="4098879" cy="809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alibri" pitchFamily="34" charset="0"/>
              </a:rPr>
              <a:t>Reduction in cone of </a:t>
            </a:r>
            <a:r>
              <a:rPr lang="en-US" dirty="0" err="1" smtClean="0">
                <a:solidFill>
                  <a:schemeClr val="tx1"/>
                </a:solidFill>
                <a:latin typeface="Calibri" pitchFamily="34" charset="0"/>
              </a:rPr>
              <a:t>uncertainity</a:t>
            </a:r>
            <a:r>
              <a:rPr lang="en-US" dirty="0" smtClean="0">
                <a:solidFill>
                  <a:schemeClr val="tx1"/>
                </a:solidFill>
                <a:latin typeface="Calibri" pitchFamily="34" charset="0"/>
              </a:rPr>
              <a:t> due to improvements in track prediction</a:t>
            </a:r>
            <a:endParaRPr lang="en-US" dirty="0">
              <a:solidFill>
                <a:schemeClr val="tx1"/>
              </a:solidFill>
              <a:latin typeface="Calibri" pitchFamily="34" charset="0"/>
            </a:endParaRPr>
          </a:p>
        </p:txBody>
      </p:sp>
    </p:spTree>
    <p:extLst>
      <p:ext uri="{BB962C8B-B14F-4D97-AF65-F5344CB8AC3E}">
        <p14:creationId xmlns:p14="http://schemas.microsoft.com/office/powerpoint/2010/main" xmlns="" val="17671107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89EF2"/>
                </a:solidFill>
                <a:latin typeface="Calibri" pitchFamily="34" charset="0"/>
              </a:rPr>
              <a:t>Questions ??</a:t>
            </a:r>
            <a:endParaRPr lang="en-US" dirty="0">
              <a:solidFill>
                <a:srgbClr val="F89EF2"/>
              </a:solidFill>
              <a:latin typeface="Calibri" pitchFamily="34" charset="0"/>
            </a:endParaRPr>
          </a:p>
        </p:txBody>
      </p:sp>
      <p:sp>
        <p:nvSpPr>
          <p:cNvPr id="61442" name="AutoShape 2" descr="https://mail.google.com/mail/u/0/?ui=2&amp;ik=20fb7b849c&amp;view=fimg&amp;th=14a581d1b36936de&amp;attid=0.1.1&amp;disp=emb&amp;attbid=ANGjdJ_bojUceTsVjviMlbcMXChjue4ccx9ZLeF752O_D6c5WhJdjiXbMI1c6jj6LWFZYdNdJGsysy-NAnULUDT-FeS9R9R3afkpGoRSFrGL0BNem2b_EONTf2xREmI&amp;sz=s0-l75-ft&amp;ats=1418817740729&amp;rm=14a581d1b36936de&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kimchi.jpg"/>
          <p:cNvPicPr>
            <a:picLocks noChangeAspect="1"/>
          </p:cNvPicPr>
          <p:nvPr/>
        </p:nvPicPr>
        <p:blipFill>
          <a:blip r:embed="rId2"/>
          <a:stretch>
            <a:fillRect/>
          </a:stretch>
        </p:blipFill>
        <p:spPr>
          <a:xfrm>
            <a:off x="921966" y="1531566"/>
            <a:ext cx="3345234" cy="3345234"/>
          </a:xfrm>
          <a:prstGeom prst="rect">
            <a:avLst/>
          </a:prstGeom>
        </p:spPr>
      </p:pic>
      <p:sp>
        <p:nvSpPr>
          <p:cNvPr id="10" name="Rectangle 9"/>
          <p:cNvSpPr/>
          <p:nvPr/>
        </p:nvSpPr>
        <p:spPr>
          <a:xfrm>
            <a:off x="1600200" y="5867400"/>
            <a:ext cx="8255001" cy="461665"/>
          </a:xfrm>
          <a:prstGeom prst="rect">
            <a:avLst/>
          </a:prstGeom>
        </p:spPr>
        <p:txBody>
          <a:bodyPr wrap="square">
            <a:spAutoFit/>
          </a:bodyPr>
          <a:lstStyle/>
          <a:p>
            <a:pPr defTabSz="912813">
              <a:spcBef>
                <a:spcPts val="600"/>
              </a:spcBef>
            </a:pPr>
            <a:r>
              <a:rPr lang="en-US" altLang="en-US" sz="2400" dirty="0" smtClean="0">
                <a:latin typeface="Calibri" pitchFamily="34" charset="0"/>
                <a:sym typeface="Helvetica" charset="0"/>
              </a:rPr>
              <a:t>Thanks are due to the Indo-US forum for Science and Technology</a:t>
            </a:r>
            <a:endParaRPr lang="en-US" altLang="en-US" sz="2400" dirty="0">
              <a:latin typeface="Calibri" pitchFamily="34" charset="0"/>
            </a:endParaRPr>
          </a:p>
        </p:txBody>
      </p:sp>
      <p:grpSp>
        <p:nvGrpSpPr>
          <p:cNvPr id="30" name="Group 28"/>
          <p:cNvGrpSpPr>
            <a:grpSpLocks/>
          </p:cNvGrpSpPr>
          <p:nvPr/>
        </p:nvGrpSpPr>
        <p:grpSpPr bwMode="auto">
          <a:xfrm>
            <a:off x="5225176" y="1664368"/>
            <a:ext cx="6128625" cy="3136230"/>
            <a:chOff x="2003737" y="2829199"/>
            <a:chExt cx="3682603" cy="1590400"/>
          </a:xfrm>
        </p:grpSpPr>
        <p:grpSp>
          <p:nvGrpSpPr>
            <p:cNvPr id="31" name="Group 3"/>
            <p:cNvGrpSpPr>
              <a:grpSpLocks/>
            </p:cNvGrpSpPr>
            <p:nvPr/>
          </p:nvGrpSpPr>
          <p:grpSpPr bwMode="auto">
            <a:xfrm>
              <a:off x="3146738" y="2829199"/>
              <a:ext cx="1120462" cy="295001"/>
              <a:chOff x="0" y="0"/>
              <a:chExt cx="1887538" cy="471488"/>
            </a:xfrm>
          </p:grpSpPr>
          <p:sp>
            <p:nvSpPr>
              <p:cNvPr id="47" name="AutoShape 4"/>
              <p:cNvSpPr>
                <a:spLocks/>
              </p:cNvSpPr>
              <p:nvPr/>
            </p:nvSpPr>
            <p:spPr bwMode="auto">
              <a:xfrm>
                <a:off x="0" y="0"/>
                <a:ext cx="1887538" cy="4714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FE7F5"/>
              </a:solidFill>
              <a:ln w="3175" cap="flat" cmpd="sng">
                <a:solidFill>
                  <a:srgbClr val="808080"/>
                </a:solidFill>
                <a:prstDash val="solid"/>
                <a:round/>
                <a:headEnd/>
                <a:tailEnd/>
              </a:ln>
            </p:spPr>
            <p:txBody>
              <a:bodyPr lIns="0" tIns="0" rIns="0" bIns="0" anchor="ctr"/>
              <a:lstStyle/>
              <a:p>
                <a:endParaRPr lang="en-US"/>
              </a:p>
            </p:txBody>
          </p:sp>
          <p:sp>
            <p:nvSpPr>
              <p:cNvPr id="48" name="AutoShape 5"/>
              <p:cNvSpPr>
                <a:spLocks/>
              </p:cNvSpPr>
              <p:nvPr/>
            </p:nvSpPr>
            <p:spPr bwMode="auto">
              <a:xfrm>
                <a:off x="360" y="11892"/>
                <a:ext cx="1813551" cy="448916"/>
              </a:xfrm>
              <a:custGeom>
                <a:avLst/>
                <a:gdLst>
                  <a:gd name="T0" fmla="*/ 2147483647 w 21600"/>
                  <a:gd name="T1" fmla="*/ 96955261 h 21600"/>
                  <a:gd name="T2" fmla="*/ 2147483647 w 21600"/>
                  <a:gd name="T3" fmla="*/ 96955261 h 21600"/>
                  <a:gd name="T4" fmla="*/ 2147483647 w 21600"/>
                  <a:gd name="T5" fmla="*/ 96955261 h 21600"/>
                  <a:gd name="T6" fmla="*/ 2147483647 w 21600"/>
                  <a:gd name="T7" fmla="*/ 9695526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a:effectLst/>
            </p:spPr>
            <p:txBody>
              <a:bodyPr lIns="58055" tIns="58055" rIns="58055" bIns="58055"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400" b="1" dirty="0" smtClean="0">
                    <a:latin typeface="Calibri" pitchFamily="34" charset="0"/>
                    <a:cs typeface="Arial" pitchFamily="34" charset="0"/>
                    <a:sym typeface="Arial" pitchFamily="34" charset="0"/>
                  </a:rPr>
                  <a:t>HWRF: EMC</a:t>
                </a:r>
                <a:endParaRPr lang="en-US" altLang="en-US" sz="1400" b="1" dirty="0" smtClean="0">
                  <a:latin typeface="Calibri" pitchFamily="34" charset="0"/>
                </a:endParaRPr>
              </a:p>
            </p:txBody>
          </p:sp>
        </p:grpSp>
        <p:grpSp>
          <p:nvGrpSpPr>
            <p:cNvPr id="32" name="Group 6"/>
            <p:cNvGrpSpPr>
              <a:grpSpLocks/>
            </p:cNvGrpSpPr>
            <p:nvPr/>
          </p:nvGrpSpPr>
          <p:grpSpPr bwMode="auto">
            <a:xfrm>
              <a:off x="4266635" y="3362599"/>
              <a:ext cx="1121645" cy="295002"/>
              <a:chOff x="-951" y="0"/>
              <a:chExt cx="1889529" cy="471488"/>
            </a:xfrm>
          </p:grpSpPr>
          <p:sp>
            <p:nvSpPr>
              <p:cNvPr id="45" name="AutoShape 7"/>
              <p:cNvSpPr>
                <a:spLocks/>
              </p:cNvSpPr>
              <p:nvPr/>
            </p:nvSpPr>
            <p:spPr bwMode="auto">
              <a:xfrm>
                <a:off x="0" y="0"/>
                <a:ext cx="1887538" cy="4714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FE7F5"/>
              </a:solidFill>
              <a:ln w="3175" cap="flat" cmpd="sng">
                <a:solidFill>
                  <a:srgbClr val="808080"/>
                </a:solidFill>
                <a:prstDash val="solid"/>
                <a:round/>
                <a:headEnd/>
                <a:tailEnd/>
              </a:ln>
            </p:spPr>
            <p:txBody>
              <a:bodyPr lIns="0" tIns="0" rIns="0" bIns="0" anchor="ctr"/>
              <a:lstStyle/>
              <a:p>
                <a:endParaRPr lang="en-US"/>
              </a:p>
            </p:txBody>
          </p:sp>
          <p:sp>
            <p:nvSpPr>
              <p:cNvPr id="46" name="AutoShape 8"/>
              <p:cNvSpPr>
                <a:spLocks/>
              </p:cNvSpPr>
              <p:nvPr/>
            </p:nvSpPr>
            <p:spPr bwMode="auto">
              <a:xfrm>
                <a:off x="-951" y="21867"/>
                <a:ext cx="1889529" cy="448916"/>
              </a:xfrm>
              <a:custGeom>
                <a:avLst/>
                <a:gdLst>
                  <a:gd name="T0" fmla="*/ 2147483647 w 21600"/>
                  <a:gd name="T1" fmla="*/ 97479380 h 21600"/>
                  <a:gd name="T2" fmla="*/ 2147483647 w 21600"/>
                  <a:gd name="T3" fmla="*/ 97479380 h 21600"/>
                  <a:gd name="T4" fmla="*/ 2147483647 w 21600"/>
                  <a:gd name="T5" fmla="*/ 97479380 h 21600"/>
                  <a:gd name="T6" fmla="*/ 2147483647 w 21600"/>
                  <a:gd name="T7" fmla="*/ 9747938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a:effectLst/>
            </p:spPr>
            <p:txBody>
              <a:bodyPr lIns="58055" tIns="58055" rIns="58055" bIns="58055"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400" b="1" dirty="0" smtClean="0">
                    <a:latin typeface="Calibri" pitchFamily="34" charset="0"/>
                    <a:cs typeface="Arial" pitchFamily="34" charset="0"/>
                    <a:sym typeface="Arial" pitchFamily="34" charset="0"/>
                  </a:rPr>
                  <a:t>HRD: Modeling &amp; Observations</a:t>
                </a:r>
                <a:endParaRPr lang="en-US" altLang="en-US" sz="1400" b="1" dirty="0" smtClean="0">
                  <a:latin typeface="Calibri" pitchFamily="34" charset="0"/>
                </a:endParaRPr>
              </a:p>
            </p:txBody>
          </p:sp>
        </p:grpSp>
        <p:grpSp>
          <p:nvGrpSpPr>
            <p:cNvPr id="33" name="Group 12"/>
            <p:cNvGrpSpPr>
              <a:grpSpLocks/>
            </p:cNvGrpSpPr>
            <p:nvPr/>
          </p:nvGrpSpPr>
          <p:grpSpPr bwMode="auto">
            <a:xfrm>
              <a:off x="4074466" y="3922948"/>
              <a:ext cx="1611874" cy="496651"/>
              <a:chOff x="-1688" y="-29"/>
              <a:chExt cx="3490504" cy="792383"/>
            </a:xfrm>
          </p:grpSpPr>
          <p:sp>
            <p:nvSpPr>
              <p:cNvPr id="43" name="AutoShape 13"/>
              <p:cNvSpPr>
                <a:spLocks/>
              </p:cNvSpPr>
              <p:nvPr/>
            </p:nvSpPr>
            <p:spPr bwMode="auto">
              <a:xfrm>
                <a:off x="10756" y="101695"/>
                <a:ext cx="3024722" cy="58896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FE7F5"/>
              </a:solidFill>
              <a:ln w="3175" cap="flat" cmpd="sng">
                <a:solidFill>
                  <a:srgbClr val="808080"/>
                </a:solidFill>
                <a:prstDash val="solid"/>
                <a:round/>
                <a:headEnd/>
                <a:tailEnd/>
              </a:ln>
            </p:spPr>
            <p:txBody>
              <a:bodyPr lIns="0" tIns="0" rIns="0" bIns="0" anchor="ctr"/>
              <a:lstStyle/>
              <a:p>
                <a:endParaRPr lang="en-US"/>
              </a:p>
            </p:txBody>
          </p:sp>
          <p:sp>
            <p:nvSpPr>
              <p:cNvPr id="44" name="AutoShape 14"/>
              <p:cNvSpPr>
                <a:spLocks/>
              </p:cNvSpPr>
              <p:nvPr/>
            </p:nvSpPr>
            <p:spPr bwMode="auto">
              <a:xfrm>
                <a:off x="-1688" y="-29"/>
                <a:ext cx="3490504" cy="792383"/>
              </a:xfrm>
              <a:custGeom>
                <a:avLst/>
                <a:gdLst>
                  <a:gd name="T0" fmla="*/ 2147483647 w 21600"/>
                  <a:gd name="T1" fmla="*/ 533306650 h 21600"/>
                  <a:gd name="T2" fmla="*/ 2147483647 w 21600"/>
                  <a:gd name="T3" fmla="*/ 533306650 h 21600"/>
                  <a:gd name="T4" fmla="*/ 2147483647 w 21600"/>
                  <a:gd name="T5" fmla="*/ 533306650 h 21600"/>
                  <a:gd name="T6" fmla="*/ 2147483647 w 21600"/>
                  <a:gd name="T7" fmla="*/ 5333066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58055" tIns="58055" rIns="58055" bIns="58055"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400" b="1" dirty="0" smtClean="0">
                    <a:latin typeface="Calibri" pitchFamily="34" charset="0"/>
                    <a:cs typeface="Arial" pitchFamily="34" charset="0"/>
                    <a:sym typeface="Arial" pitchFamily="34" charset="0"/>
                  </a:rPr>
                  <a:t>Forecast Offices</a:t>
                </a:r>
              </a:p>
              <a:p>
                <a:pPr eaLnBrk="1">
                  <a:defRPr/>
                </a:pPr>
                <a:r>
                  <a:rPr lang="en-US" altLang="en-US" sz="1400" b="1" dirty="0" smtClean="0">
                    <a:latin typeface="Calibri" pitchFamily="34" charset="0"/>
                    <a:cs typeface="Arial" pitchFamily="34" charset="0"/>
                    <a:sym typeface="Arial" pitchFamily="34" charset="0"/>
                  </a:rPr>
                  <a:t>NHC, JTWC, IMD, international</a:t>
                </a:r>
                <a:endParaRPr lang="en-US" altLang="en-US" sz="1400" b="1" dirty="0" smtClean="0">
                  <a:latin typeface="Calibri" pitchFamily="34" charset="0"/>
                </a:endParaRPr>
              </a:p>
            </p:txBody>
          </p:sp>
        </p:grpSp>
        <p:grpSp>
          <p:nvGrpSpPr>
            <p:cNvPr id="34" name="Group 15"/>
            <p:cNvGrpSpPr>
              <a:grpSpLocks/>
            </p:cNvGrpSpPr>
            <p:nvPr/>
          </p:nvGrpSpPr>
          <p:grpSpPr bwMode="auto">
            <a:xfrm>
              <a:off x="2133158" y="3922948"/>
              <a:ext cx="1190639" cy="496651"/>
              <a:chOff x="-745" y="-29"/>
              <a:chExt cx="2005758" cy="792383"/>
            </a:xfrm>
          </p:grpSpPr>
          <p:sp>
            <p:nvSpPr>
              <p:cNvPr id="41" name="AutoShape 16"/>
              <p:cNvSpPr>
                <a:spLocks/>
              </p:cNvSpPr>
              <p:nvPr/>
            </p:nvSpPr>
            <p:spPr bwMode="auto">
              <a:xfrm>
                <a:off x="0" y="101695"/>
                <a:ext cx="2005013" cy="58896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FE7F5"/>
              </a:solidFill>
              <a:ln w="3175" cap="flat" cmpd="sng">
                <a:solidFill>
                  <a:srgbClr val="808080"/>
                </a:solidFill>
                <a:prstDash val="solid"/>
                <a:round/>
                <a:headEnd/>
                <a:tailEnd/>
              </a:ln>
            </p:spPr>
            <p:txBody>
              <a:bodyPr lIns="0" tIns="0" rIns="0" bIns="0" anchor="ctr"/>
              <a:lstStyle/>
              <a:p>
                <a:endParaRPr lang="en-US"/>
              </a:p>
            </p:txBody>
          </p:sp>
          <p:sp>
            <p:nvSpPr>
              <p:cNvPr id="42" name="AutoShape 17"/>
              <p:cNvSpPr>
                <a:spLocks/>
              </p:cNvSpPr>
              <p:nvPr/>
            </p:nvSpPr>
            <p:spPr bwMode="auto">
              <a:xfrm>
                <a:off x="-745" y="-29"/>
                <a:ext cx="1995237" cy="792383"/>
              </a:xfrm>
              <a:custGeom>
                <a:avLst/>
                <a:gdLst>
                  <a:gd name="T0" fmla="*/ 2147483647 w 21600"/>
                  <a:gd name="T1" fmla="*/ 533306650 h 21600"/>
                  <a:gd name="T2" fmla="*/ 2147483647 w 21600"/>
                  <a:gd name="T3" fmla="*/ 533306650 h 21600"/>
                  <a:gd name="T4" fmla="*/ 2147483647 w 21600"/>
                  <a:gd name="T5" fmla="*/ 533306650 h 21600"/>
                  <a:gd name="T6" fmla="*/ 2147483647 w 21600"/>
                  <a:gd name="T7" fmla="*/ 5333066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a:effectLst/>
            </p:spPr>
            <p:txBody>
              <a:bodyPr lIns="58055" tIns="58055" rIns="58055" bIns="58055"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400" b="1" dirty="0" smtClean="0">
                    <a:latin typeface="Calibri" pitchFamily="34" charset="0"/>
                    <a:cs typeface="Arial" pitchFamily="34" charset="0"/>
                    <a:sym typeface="Arial" pitchFamily="34" charset="0"/>
                  </a:rPr>
                  <a:t>University</a:t>
                </a:r>
              </a:p>
              <a:p>
                <a:pPr algn="ctr" eaLnBrk="1">
                  <a:defRPr/>
                </a:pPr>
                <a:r>
                  <a:rPr lang="en-US" altLang="en-US" sz="1400" b="1" dirty="0" smtClean="0">
                    <a:latin typeface="Calibri" pitchFamily="34" charset="0"/>
                    <a:cs typeface="Arial" pitchFamily="34" charset="0"/>
                    <a:sym typeface="Arial" pitchFamily="34" charset="0"/>
                  </a:rPr>
                  <a:t>Collaborations</a:t>
                </a:r>
                <a:endParaRPr lang="en-US" altLang="en-US" sz="1400" b="1" dirty="0" smtClean="0">
                  <a:latin typeface="Calibri" pitchFamily="34" charset="0"/>
                </a:endParaRPr>
              </a:p>
            </p:txBody>
          </p:sp>
        </p:grpSp>
        <p:grpSp>
          <p:nvGrpSpPr>
            <p:cNvPr id="35" name="Group 18"/>
            <p:cNvGrpSpPr>
              <a:grpSpLocks/>
            </p:cNvGrpSpPr>
            <p:nvPr/>
          </p:nvGrpSpPr>
          <p:grpSpPr bwMode="auto">
            <a:xfrm>
              <a:off x="3124200" y="3201375"/>
              <a:ext cx="1143000" cy="839311"/>
              <a:chOff x="0" y="0"/>
              <a:chExt cx="1589088" cy="1185863"/>
            </a:xfrm>
          </p:grpSpPr>
          <p:sp>
            <p:nvSpPr>
              <p:cNvPr id="39" name="AutoShape 19"/>
              <p:cNvSpPr>
                <a:spLocks/>
              </p:cNvSpPr>
              <p:nvPr/>
            </p:nvSpPr>
            <p:spPr bwMode="auto">
              <a:xfrm>
                <a:off x="0" y="0"/>
                <a:ext cx="1589088" cy="11858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796" y="0"/>
                    </a:moveTo>
                    <a:lnTo>
                      <a:pt x="8278" y="8256"/>
                    </a:lnTo>
                    <a:lnTo>
                      <a:pt x="0" y="8256"/>
                    </a:lnTo>
                    <a:lnTo>
                      <a:pt x="6722" y="13405"/>
                    </a:lnTo>
                    <a:lnTo>
                      <a:pt x="4198" y="21600"/>
                    </a:lnTo>
                    <a:lnTo>
                      <a:pt x="10796" y="16579"/>
                    </a:lnTo>
                    <a:lnTo>
                      <a:pt x="17401" y="21600"/>
                    </a:lnTo>
                    <a:lnTo>
                      <a:pt x="14878" y="13405"/>
                    </a:lnTo>
                    <a:lnTo>
                      <a:pt x="21599" y="8256"/>
                    </a:lnTo>
                    <a:lnTo>
                      <a:pt x="13320" y="8256"/>
                    </a:lnTo>
                    <a:lnTo>
                      <a:pt x="10796" y="0"/>
                    </a:lnTo>
                    <a:close/>
                  </a:path>
                </a:pathLst>
              </a:custGeom>
              <a:solidFill>
                <a:srgbClr val="CFE7F5"/>
              </a:solidFill>
              <a:ln w="3175" cap="flat" cmpd="sng">
                <a:solidFill>
                  <a:srgbClr val="808080"/>
                </a:solidFill>
                <a:prstDash val="solid"/>
                <a:round/>
                <a:headEnd/>
                <a:tailEnd/>
              </a:ln>
            </p:spPr>
            <p:txBody>
              <a:bodyPr lIns="0" tIns="0" rIns="0" bIns="0" anchor="ctr"/>
              <a:lstStyle/>
              <a:p>
                <a:endParaRPr lang="en-US"/>
              </a:p>
            </p:txBody>
          </p:sp>
          <p:sp>
            <p:nvSpPr>
              <p:cNvPr id="40" name="AutoShape 20"/>
              <p:cNvSpPr>
                <a:spLocks/>
              </p:cNvSpPr>
              <p:nvPr/>
            </p:nvSpPr>
            <p:spPr bwMode="auto">
              <a:xfrm>
                <a:off x="379219" y="425547"/>
                <a:ext cx="793329" cy="449416"/>
              </a:xfrm>
              <a:custGeom>
                <a:avLst/>
                <a:gdLst>
                  <a:gd name="T0" fmla="*/ 536085242 w 21600"/>
                  <a:gd name="T1" fmla="*/ 97293633 h 21600"/>
                  <a:gd name="T2" fmla="*/ 536085242 w 21600"/>
                  <a:gd name="T3" fmla="*/ 97293633 h 21600"/>
                  <a:gd name="T4" fmla="*/ 536085242 w 21600"/>
                  <a:gd name="T5" fmla="*/ 97293633 h 21600"/>
                  <a:gd name="T6" fmla="*/ 536085242 w 21600"/>
                  <a:gd name="T7" fmla="*/ 9729363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a:effectLst/>
            </p:spPr>
            <p:txBody>
              <a:bodyPr lIns="58055" tIns="58055" rIns="58055" bIns="58055"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400" b="1" dirty="0" smtClean="0">
                    <a:latin typeface="Calibri" pitchFamily="34" charset="0"/>
                    <a:cs typeface="Arial" pitchFamily="34" charset="0"/>
                    <a:sym typeface="Arial" pitchFamily="34" charset="0"/>
                  </a:rPr>
                  <a:t>HWRF</a:t>
                </a:r>
              </a:p>
            </p:txBody>
          </p:sp>
        </p:grpSp>
        <p:grpSp>
          <p:nvGrpSpPr>
            <p:cNvPr id="36" name="Group 6"/>
            <p:cNvGrpSpPr>
              <a:grpSpLocks/>
            </p:cNvGrpSpPr>
            <p:nvPr/>
          </p:nvGrpSpPr>
          <p:grpSpPr bwMode="auto">
            <a:xfrm>
              <a:off x="2003737" y="3352800"/>
              <a:ext cx="1120463" cy="295001"/>
              <a:chOff x="0" y="0"/>
              <a:chExt cx="1887538" cy="471488"/>
            </a:xfrm>
          </p:grpSpPr>
          <p:sp>
            <p:nvSpPr>
              <p:cNvPr id="37" name="AutoShape 7"/>
              <p:cNvSpPr>
                <a:spLocks/>
              </p:cNvSpPr>
              <p:nvPr/>
            </p:nvSpPr>
            <p:spPr bwMode="auto">
              <a:xfrm>
                <a:off x="0" y="0"/>
                <a:ext cx="1887538" cy="4714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FE7F5"/>
              </a:solidFill>
              <a:ln w="3175" cap="flat" cmpd="sng">
                <a:solidFill>
                  <a:srgbClr val="808080"/>
                </a:solidFill>
                <a:prstDash val="solid"/>
                <a:round/>
                <a:headEnd/>
                <a:tailEnd/>
              </a:ln>
            </p:spPr>
            <p:txBody>
              <a:bodyPr lIns="0" tIns="0" rIns="0" bIns="0" anchor="ctr"/>
              <a:lstStyle/>
              <a:p>
                <a:endParaRPr lang="en-US"/>
              </a:p>
            </p:txBody>
          </p:sp>
          <p:sp>
            <p:nvSpPr>
              <p:cNvPr id="38" name="AutoShape 8"/>
              <p:cNvSpPr>
                <a:spLocks/>
              </p:cNvSpPr>
              <p:nvPr/>
            </p:nvSpPr>
            <p:spPr bwMode="auto">
              <a:xfrm>
                <a:off x="0" y="10442"/>
                <a:ext cx="1767304" cy="448914"/>
              </a:xfrm>
              <a:custGeom>
                <a:avLst/>
                <a:gdLst>
                  <a:gd name="T0" fmla="*/ 2147483647 w 21600"/>
                  <a:gd name="T1" fmla="*/ 96431357 h 21600"/>
                  <a:gd name="T2" fmla="*/ 2147483647 w 21600"/>
                  <a:gd name="T3" fmla="*/ 96431357 h 21600"/>
                  <a:gd name="T4" fmla="*/ 2147483647 w 21600"/>
                  <a:gd name="T5" fmla="*/ 96431357 h 21600"/>
                  <a:gd name="T6" fmla="*/ 2147483647 w 21600"/>
                  <a:gd name="T7" fmla="*/ 9643135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a:effectLst/>
            </p:spPr>
            <p:txBody>
              <a:bodyPr lIns="58055" tIns="58055" rIns="58055" bIns="58055"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400" b="1" dirty="0" smtClean="0">
                    <a:latin typeface="Calibri" pitchFamily="34" charset="0"/>
                    <a:cs typeface="Arial" pitchFamily="34" charset="0"/>
                    <a:sym typeface="Arial" pitchFamily="34" charset="0"/>
                  </a:rPr>
                  <a:t>HWRF: DTC</a:t>
                </a:r>
                <a:endParaRPr lang="en-US" altLang="en-US" sz="1400" b="1" dirty="0" smtClean="0">
                  <a:latin typeface="Calibri" pitchFamily="34" charset="0"/>
                </a:endParaRPr>
              </a:p>
            </p:txBody>
          </p:sp>
        </p:grpSp>
      </p:grpSp>
      <p:sp>
        <p:nvSpPr>
          <p:cNvPr id="3" name="Slide Number Placeholder 2"/>
          <p:cNvSpPr>
            <a:spLocks noGrp="1"/>
          </p:cNvSpPr>
          <p:nvPr>
            <p:ph type="sldNum" sz="quarter" idx="12"/>
          </p:nvPr>
        </p:nvSpPr>
        <p:spPr/>
        <p:txBody>
          <a:bodyPr/>
          <a:lstStyle/>
          <a:p>
            <a:fld id="{D57F1E4F-1CFF-5643-939E-02111984F565}" type="slidenum">
              <a:rPr lang="en-US" smtClean="0"/>
              <a:pPr/>
              <a:t>26</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p:cNvSpPr>
          <p:nvPr>
            <p:ph type="body" idx="1"/>
          </p:nvPr>
        </p:nvSpPr>
        <p:spPr bwMode="auto">
          <a:xfrm>
            <a:off x="474134" y="1098550"/>
            <a:ext cx="6701367" cy="23574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numCol="1" anchor="t" anchorCtr="0" compatLnSpc="1">
            <a:prstTxWarp prst="textNoShape">
              <a:avLst/>
            </a:prstTxWarp>
            <a:noAutofit/>
          </a:bodyPr>
          <a:lstStyle/>
          <a:p>
            <a:pPr marL="0" indent="0" eaLnBrk="1">
              <a:lnSpc>
                <a:spcPct val="90000"/>
              </a:lnSpc>
              <a:spcBef>
                <a:spcPts val="900"/>
              </a:spcBef>
              <a:buNone/>
            </a:pPr>
            <a:r>
              <a:rPr lang="en-US" altLang="zh-CN" sz="1600" b="1" i="1" dirty="0" smtClean="0">
                <a:solidFill>
                  <a:srgbClr val="FFC000"/>
                </a:solidFill>
                <a:latin typeface="Calibri" pitchFamily="34" charset="0"/>
              </a:rPr>
              <a:t>Goals</a:t>
            </a:r>
          </a:p>
          <a:p>
            <a:pPr marL="0" indent="0" eaLnBrk="1">
              <a:lnSpc>
                <a:spcPct val="90000"/>
              </a:lnSpc>
              <a:spcBef>
                <a:spcPts val="900"/>
              </a:spcBef>
              <a:buClr>
                <a:srgbClr val="A50021"/>
              </a:buClr>
              <a:buNone/>
            </a:pPr>
            <a:r>
              <a:rPr lang="en-US" altLang="zh-CN" sz="1600" dirty="0" smtClean="0">
                <a:solidFill>
                  <a:srgbClr val="FFC000"/>
                </a:solidFill>
                <a:latin typeface="Calibri" pitchFamily="34" charset="0"/>
              </a:rPr>
              <a:t>Improve </a:t>
            </a:r>
            <a:r>
              <a:rPr lang="en-US" altLang="zh-CN" sz="1600" dirty="0" smtClean="0">
                <a:latin typeface="Calibri" pitchFamily="34" charset="0"/>
              </a:rPr>
              <a:t>Forecast Accuracy </a:t>
            </a:r>
          </a:p>
          <a:p>
            <a:pPr lvl="1" indent="0" eaLnBrk="1">
              <a:lnSpc>
                <a:spcPct val="90000"/>
              </a:lnSpc>
              <a:spcBef>
                <a:spcPts val="900"/>
              </a:spcBef>
              <a:buNone/>
            </a:pPr>
            <a:r>
              <a:rPr lang="en-US" altLang="zh-CN" sz="1600" dirty="0" smtClean="0">
                <a:latin typeface="Calibri" pitchFamily="34" charset="0"/>
                <a:ea typeface="SimSun" pitchFamily="2" charset="-122"/>
              </a:rPr>
              <a:t>Hurricane impact areas (track) – 50% in 10 years</a:t>
            </a:r>
          </a:p>
          <a:p>
            <a:pPr lvl="1" indent="0" eaLnBrk="1">
              <a:lnSpc>
                <a:spcPct val="90000"/>
              </a:lnSpc>
              <a:spcBef>
                <a:spcPts val="900"/>
              </a:spcBef>
              <a:buNone/>
            </a:pPr>
            <a:r>
              <a:rPr lang="en-US" altLang="zh-CN" sz="1600" dirty="0" smtClean="0">
                <a:latin typeface="Calibri" pitchFamily="34" charset="0"/>
                <a:ea typeface="SimSun" pitchFamily="2" charset="-122"/>
              </a:rPr>
              <a:t>Severity (intensity) – 50% in 10 years</a:t>
            </a:r>
          </a:p>
          <a:p>
            <a:pPr lvl="1" indent="0" eaLnBrk="1">
              <a:lnSpc>
                <a:spcPct val="90000"/>
              </a:lnSpc>
              <a:spcBef>
                <a:spcPts val="900"/>
              </a:spcBef>
              <a:buNone/>
            </a:pPr>
            <a:r>
              <a:rPr lang="en-US" altLang="zh-CN" sz="1600" dirty="0" smtClean="0">
                <a:latin typeface="Calibri" pitchFamily="34" charset="0"/>
                <a:ea typeface="SimSun" pitchFamily="2" charset="-122"/>
              </a:rPr>
              <a:t>Rapid intensity change detection</a:t>
            </a:r>
          </a:p>
          <a:p>
            <a:pPr marL="0" indent="0" eaLnBrk="1">
              <a:lnSpc>
                <a:spcPct val="90000"/>
              </a:lnSpc>
              <a:spcBef>
                <a:spcPts val="900"/>
              </a:spcBef>
              <a:buClr>
                <a:srgbClr val="A50021"/>
              </a:buClr>
              <a:buNone/>
            </a:pPr>
            <a:r>
              <a:rPr lang="en-US" altLang="zh-CN" sz="1600" dirty="0" smtClean="0">
                <a:solidFill>
                  <a:srgbClr val="FFC000"/>
                </a:solidFill>
                <a:latin typeface="Calibri" pitchFamily="34" charset="0"/>
              </a:rPr>
              <a:t>Extend</a:t>
            </a:r>
            <a:r>
              <a:rPr lang="en-US" altLang="zh-CN" sz="1600" dirty="0" smtClean="0">
                <a:latin typeface="Calibri" pitchFamily="34" charset="0"/>
              </a:rPr>
              <a:t> forecast reliability out to 7 days</a:t>
            </a:r>
          </a:p>
          <a:p>
            <a:pPr marL="0" indent="0" eaLnBrk="1">
              <a:lnSpc>
                <a:spcPct val="90000"/>
              </a:lnSpc>
              <a:spcBef>
                <a:spcPts val="900"/>
              </a:spcBef>
              <a:buClr>
                <a:srgbClr val="A50021"/>
              </a:buClr>
              <a:buNone/>
            </a:pPr>
            <a:r>
              <a:rPr lang="en-US" altLang="zh-CN" sz="1600" dirty="0" smtClean="0">
                <a:solidFill>
                  <a:srgbClr val="FFC000"/>
                </a:solidFill>
                <a:latin typeface="Calibri" pitchFamily="34" charset="0"/>
              </a:rPr>
              <a:t>Quantify, bound </a:t>
            </a:r>
            <a:r>
              <a:rPr lang="en-US" altLang="zh-CN" sz="1600" dirty="0" smtClean="0">
                <a:latin typeface="Calibri" pitchFamily="34" charset="0"/>
              </a:rPr>
              <a:t>and </a:t>
            </a:r>
            <a:r>
              <a:rPr lang="en-US" altLang="zh-CN" sz="1600" dirty="0" smtClean="0">
                <a:solidFill>
                  <a:srgbClr val="FFC000"/>
                </a:solidFill>
                <a:latin typeface="Calibri" pitchFamily="34" charset="0"/>
              </a:rPr>
              <a:t>reduce</a:t>
            </a:r>
            <a:r>
              <a:rPr lang="en-US" altLang="zh-CN" sz="1600" dirty="0" smtClean="0">
                <a:latin typeface="Calibri" pitchFamily="34" charset="0"/>
              </a:rPr>
              <a:t> forecast uncertainty to enable risk management decisions</a:t>
            </a:r>
          </a:p>
        </p:txBody>
      </p:sp>
      <p:pic>
        <p:nvPicPr>
          <p:cNvPr id="6146" name="Picture 2" descr="image.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615017" y="158750"/>
            <a:ext cx="7986183" cy="8318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47" name="AutoShape 3"/>
          <p:cNvSpPr>
            <a:spLocks/>
          </p:cNvSpPr>
          <p:nvPr/>
        </p:nvSpPr>
        <p:spPr bwMode="auto">
          <a:xfrm>
            <a:off x="9336618" y="6534150"/>
            <a:ext cx="18669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a:defRPr/>
            </a:pPr>
            <a:r>
              <a:rPr lang="en-US" altLang="zh-CN" sz="1200" dirty="0">
                <a:ea typeface="ＭＳ Ｐゴシック" charset="0"/>
              </a:rPr>
              <a:t>http://www.hfip.org/</a:t>
            </a:r>
            <a:endParaRPr lang="en-US" altLang="zh-CN" dirty="0">
              <a:ea typeface="ＭＳ Ｐゴシック" charset="0"/>
            </a:endParaRPr>
          </a:p>
        </p:txBody>
      </p:sp>
      <p:sp>
        <p:nvSpPr>
          <p:cNvPr id="6162" name="AutoShape 18"/>
          <p:cNvSpPr>
            <a:spLocks/>
          </p:cNvSpPr>
          <p:nvPr/>
        </p:nvSpPr>
        <p:spPr bwMode="auto">
          <a:xfrm>
            <a:off x="381000" y="5014912"/>
            <a:ext cx="9220200" cy="1081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85725" indent="-85725" defTabSz="457200">
              <a:lnSpc>
                <a:spcPct val="90000"/>
              </a:lnSpc>
              <a:spcBef>
                <a:spcPts val="900"/>
              </a:spcBef>
              <a:defRPr/>
            </a:pPr>
            <a:r>
              <a:rPr lang="en-US" altLang="zh-CN" sz="1600" i="1" dirty="0">
                <a:solidFill>
                  <a:srgbClr val="FFC000"/>
                </a:solidFill>
                <a:latin typeface="Calibri" pitchFamily="34" charset="0"/>
                <a:ea typeface="ＭＳ Ｐゴシック" charset="0"/>
              </a:rPr>
              <a:t>Highlights</a:t>
            </a:r>
            <a:endParaRPr lang="en-US" altLang="zh-CN" sz="1600" dirty="0">
              <a:solidFill>
                <a:srgbClr val="FFC000"/>
              </a:solidFill>
              <a:latin typeface="Calibri" pitchFamily="34" charset="0"/>
              <a:ea typeface="ＭＳ Ｐゴシック" charset="0"/>
            </a:endParaRPr>
          </a:p>
          <a:p>
            <a:pPr marL="85725" indent="-85725" algn="just" defTabSz="457200">
              <a:lnSpc>
                <a:spcPct val="90000"/>
              </a:lnSpc>
              <a:spcBef>
                <a:spcPts val="500"/>
              </a:spcBef>
              <a:buClr>
                <a:srgbClr val="FFFFFF"/>
              </a:buClr>
              <a:buSzPct val="100000"/>
              <a:buFontTx/>
              <a:buChar char="•"/>
              <a:defRPr/>
            </a:pPr>
            <a:r>
              <a:rPr lang="en-US" altLang="zh-CN" sz="1600" dirty="0">
                <a:latin typeface="Calibri" pitchFamily="34" charset="0"/>
                <a:ea typeface="ＭＳ Ｐゴシック" charset="0"/>
              </a:rPr>
              <a:t>2011: First cloud resolving operational TC forecasting system for Atlantic and East Pacific basins</a:t>
            </a:r>
          </a:p>
          <a:p>
            <a:pPr marL="85725" indent="-85725" algn="just" defTabSz="457200">
              <a:lnSpc>
                <a:spcPct val="90000"/>
              </a:lnSpc>
              <a:spcBef>
                <a:spcPts val="500"/>
              </a:spcBef>
              <a:buClr>
                <a:srgbClr val="FFFFFF"/>
              </a:buClr>
              <a:buSzPct val="100000"/>
              <a:buFontTx/>
              <a:buChar char="•"/>
              <a:defRPr/>
            </a:pPr>
            <a:r>
              <a:rPr lang="en-US" altLang="zh-CN" sz="1600" dirty="0">
                <a:latin typeface="Calibri" pitchFamily="34" charset="0"/>
                <a:ea typeface="ＭＳ Ｐゴシック" charset="0"/>
              </a:rPr>
              <a:t>2012: Official guidance model for JTWC and India Meteorological Department </a:t>
            </a:r>
          </a:p>
          <a:p>
            <a:pPr marL="85725" indent="-85725" algn="just" defTabSz="457200">
              <a:lnSpc>
                <a:spcPct val="90000"/>
              </a:lnSpc>
              <a:spcBef>
                <a:spcPts val="500"/>
              </a:spcBef>
              <a:buClr>
                <a:srgbClr val="FFFFFF"/>
              </a:buClr>
              <a:buSzPct val="100000"/>
              <a:buFontTx/>
              <a:buChar char="•"/>
              <a:defRPr/>
            </a:pPr>
            <a:r>
              <a:rPr lang="en-US" altLang="zh-CN" sz="1600" dirty="0">
                <a:latin typeface="Calibri" pitchFamily="34" charset="0"/>
                <a:ea typeface="ＭＳ Ｐゴシック" charset="0"/>
              </a:rPr>
              <a:t>2013: Significant progress in TC track, structure, intensity and RI predictions over all basins</a:t>
            </a:r>
          </a:p>
        </p:txBody>
      </p:sp>
      <p:sp>
        <p:nvSpPr>
          <p:cNvPr id="6163" name="AutoShape 19"/>
          <p:cNvSpPr>
            <a:spLocks/>
          </p:cNvSpPr>
          <p:nvPr/>
        </p:nvSpPr>
        <p:spPr bwMode="auto">
          <a:xfrm>
            <a:off x="406400" y="3733800"/>
            <a:ext cx="5689600" cy="1219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lnSpc>
                <a:spcPct val="90000"/>
              </a:lnSpc>
              <a:spcBef>
                <a:spcPts val="900"/>
              </a:spcBef>
              <a:defRPr/>
            </a:pPr>
            <a:r>
              <a:rPr lang="en-US" altLang="zh-CN" sz="1600" b="1" i="1" dirty="0">
                <a:solidFill>
                  <a:srgbClr val="FFC000"/>
                </a:solidFill>
                <a:latin typeface="Calibri" pitchFamily="34" charset="0"/>
                <a:ea typeface="ＭＳ Ｐゴシック" charset="0"/>
              </a:rPr>
              <a:t>Response </a:t>
            </a:r>
          </a:p>
          <a:p>
            <a:pPr defTabSz="457200">
              <a:lnSpc>
                <a:spcPct val="90000"/>
              </a:lnSpc>
              <a:spcBef>
                <a:spcPts val="900"/>
              </a:spcBef>
              <a:defRPr/>
            </a:pPr>
            <a:r>
              <a:rPr lang="en-US" altLang="zh-CN" sz="1600" i="1" dirty="0">
                <a:latin typeface="Calibri" pitchFamily="34" charset="0"/>
                <a:ea typeface="ＭＳ Ｐゴシック" charset="0"/>
              </a:rPr>
              <a:t>NOAA research (AOML/HRD), NWS (NCEP/EMC)    and  HFIP partners </a:t>
            </a:r>
            <a:r>
              <a:rPr lang="en-US" altLang="zh-CN" sz="1600" i="1" dirty="0" smtClean="0">
                <a:latin typeface="Calibri" pitchFamily="34" charset="0"/>
                <a:ea typeface="ＭＳ Ｐゴシック" charset="0"/>
              </a:rPr>
              <a:t> (DTC) are </a:t>
            </a:r>
            <a:r>
              <a:rPr lang="en-US" altLang="zh-CN" sz="1600" i="1" dirty="0">
                <a:latin typeface="Calibri" pitchFamily="34" charset="0"/>
                <a:ea typeface="ＭＳ Ｐゴシック" charset="0"/>
              </a:rPr>
              <a:t>developing the HWRF modeling system to address our immediate and future operational needs.</a:t>
            </a:r>
            <a:endParaRPr lang="en-US" altLang="zh-CN" sz="1600" dirty="0">
              <a:latin typeface="Calibri" pitchFamily="34" charset="0"/>
              <a:ea typeface="ＭＳ Ｐゴシック" charset="0"/>
            </a:endParaRPr>
          </a:p>
        </p:txBody>
      </p:sp>
      <p:pic>
        <p:nvPicPr>
          <p:cNvPr id="23" name="Picture 22"/>
          <p:cNvPicPr>
            <a:picLocks noChangeAspect="1"/>
          </p:cNvPicPr>
          <p:nvPr/>
        </p:nvPicPr>
        <p:blipFill>
          <a:blip r:embed="rId4"/>
          <a:stretch>
            <a:fillRect/>
          </a:stretch>
        </p:blipFill>
        <p:spPr>
          <a:xfrm>
            <a:off x="104171" y="158750"/>
            <a:ext cx="581629" cy="556323"/>
          </a:xfrm>
          <a:prstGeom prst="rect">
            <a:avLst/>
          </a:prstGeom>
        </p:spPr>
      </p:pic>
      <p:pic>
        <p:nvPicPr>
          <p:cNvPr id="24" name="Picture 23"/>
          <p:cNvPicPr>
            <a:picLocks noChangeAspect="1"/>
          </p:cNvPicPr>
          <p:nvPr/>
        </p:nvPicPr>
        <p:blipFill>
          <a:blip r:embed="rId5"/>
          <a:stretch>
            <a:fillRect/>
          </a:stretch>
        </p:blipFill>
        <p:spPr>
          <a:xfrm>
            <a:off x="11453282" y="158750"/>
            <a:ext cx="598162" cy="598162"/>
          </a:xfrm>
          <a:prstGeom prst="rect">
            <a:avLst/>
          </a:prstGeom>
        </p:spPr>
      </p:pic>
      <p:pic>
        <p:nvPicPr>
          <p:cNvPr id="11" name="Picture 10"/>
          <p:cNvPicPr/>
          <p:nvPr/>
        </p:nvPicPr>
        <p:blipFill>
          <a:blip r:embed="rId6">
            <a:extLst>
              <a:ext uri="{28A0092B-C50C-407E-A947-70E740481C1C}">
                <a14:useLocalDpi xmlns:a14="http://schemas.microsoft.com/office/drawing/2010/main" xmlns="" val="0"/>
              </a:ext>
            </a:extLst>
          </a:blip>
          <a:srcRect l="870" r="51251"/>
          <a:stretch>
            <a:fillRect/>
          </a:stretch>
        </p:blipFill>
        <p:spPr bwMode="auto">
          <a:xfrm>
            <a:off x="7291918" y="1447800"/>
            <a:ext cx="4519082" cy="3657600"/>
          </a:xfrm>
          <a:prstGeom prst="rect">
            <a:avLst/>
          </a:prstGeom>
          <a:noFill/>
          <a:ln>
            <a:noFill/>
          </a:ln>
        </p:spPr>
      </p:pic>
      <p:pic>
        <p:nvPicPr>
          <p:cNvPr id="10" name="Picture 9"/>
          <p:cNvPicPr/>
          <p:nvPr/>
        </p:nvPicPr>
        <p:blipFill>
          <a:blip r:embed="rId6">
            <a:extLst>
              <a:ext uri="{28A0092B-C50C-407E-A947-70E740481C1C}">
                <a14:useLocalDpi xmlns:a14="http://schemas.microsoft.com/office/drawing/2010/main" xmlns="" val="0"/>
              </a:ext>
            </a:extLst>
          </a:blip>
          <a:srcRect l="48749"/>
          <a:stretch>
            <a:fillRect/>
          </a:stretch>
        </p:blipFill>
        <p:spPr bwMode="auto">
          <a:xfrm>
            <a:off x="7279216" y="1431926"/>
            <a:ext cx="4531784" cy="3673474"/>
          </a:xfrm>
          <a:prstGeom prst="rect">
            <a:avLst/>
          </a:prstGeom>
          <a:noFill/>
          <a:ln>
            <a:noFill/>
          </a:ln>
        </p:spPr>
      </p:pic>
      <p:sp>
        <p:nvSpPr>
          <p:cNvPr id="12" name="AutoShape 3"/>
          <p:cNvSpPr>
            <a:spLocks/>
          </p:cNvSpPr>
          <p:nvPr/>
        </p:nvSpPr>
        <p:spPr bwMode="auto">
          <a:xfrm>
            <a:off x="9067800" y="3962400"/>
            <a:ext cx="2626782" cy="533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a:defRPr/>
            </a:pPr>
            <a:r>
              <a:rPr lang="en-US" altLang="zh-CN" sz="1400" b="1" dirty="0" smtClean="0">
                <a:solidFill>
                  <a:schemeClr val="bg1"/>
                </a:solidFill>
                <a:latin typeface="Calibri" pitchFamily="34" charset="0"/>
                <a:ea typeface="ＭＳ Ｐゴシック" charset="0"/>
              </a:rPr>
              <a:t>Credits to HWRF team at EMC</a:t>
            </a:r>
            <a:endParaRPr lang="en-US" altLang="zh-CN" sz="1400" b="1" dirty="0">
              <a:solidFill>
                <a:schemeClr val="bg1"/>
              </a:solidFill>
              <a:latin typeface="Calibri" pitchFamily="34" charset="0"/>
              <a:ea typeface="ＭＳ Ｐゴシック" charset="0"/>
            </a:endParaRPr>
          </a:p>
        </p:txBody>
      </p:sp>
      <p:sp>
        <p:nvSpPr>
          <p:cNvPr id="2" name="Slide Number Placeholder 1"/>
          <p:cNvSpPr>
            <a:spLocks noGrp="1"/>
          </p:cNvSpPr>
          <p:nvPr>
            <p:ph type="sldNum" sz="quarter" idx="12"/>
          </p:nvPr>
        </p:nvSpPr>
        <p:spPr/>
        <p:txBody>
          <a:bodyPr/>
          <a:lstStyle/>
          <a:p>
            <a:fld id="{D57F1E4F-1CFF-5643-939E-02111984F565}" type="slidenum">
              <a:rPr lang="en-US" smtClean="0"/>
              <a:pPr/>
              <a:t>3</a:t>
            </a:fld>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3" name="Picture 2"/>
          <p:cNvPicPr>
            <a:picLocks noChangeAspect="1" noChangeArrowheads="1"/>
          </p:cNvPicPr>
          <p:nvPr/>
        </p:nvPicPr>
        <p:blipFill>
          <a:blip r:embed="rId2" cstate="print"/>
          <a:srcRect/>
          <a:stretch>
            <a:fillRect/>
          </a:stretch>
        </p:blipFill>
        <p:spPr bwMode="auto">
          <a:xfrm>
            <a:off x="6324600" y="1219200"/>
            <a:ext cx="3886200" cy="2590800"/>
          </a:xfrm>
          <a:prstGeom prst="rect">
            <a:avLst/>
          </a:prstGeom>
          <a:noFill/>
          <a:ln w="9525">
            <a:noFill/>
            <a:miter lim="800000"/>
            <a:headEnd/>
            <a:tailEnd/>
          </a:ln>
        </p:spPr>
      </p:pic>
      <p:pic>
        <p:nvPicPr>
          <p:cNvPr id="75784" name="Picture 2" descr="P3side"/>
          <p:cNvPicPr>
            <a:picLocks noChangeAspect="1" noChangeArrowheads="1"/>
          </p:cNvPicPr>
          <p:nvPr/>
        </p:nvPicPr>
        <p:blipFill>
          <a:blip r:embed="rId3" cstate="print"/>
          <a:srcRect/>
          <a:stretch>
            <a:fillRect/>
          </a:stretch>
        </p:blipFill>
        <p:spPr bwMode="auto">
          <a:xfrm>
            <a:off x="1295400" y="3352800"/>
            <a:ext cx="4114800" cy="2743200"/>
          </a:xfrm>
          <a:prstGeom prst="rect">
            <a:avLst/>
          </a:prstGeom>
          <a:noFill/>
          <a:ln w="9525">
            <a:noFill/>
            <a:miter lim="800000"/>
            <a:headEnd/>
            <a:tailEnd/>
          </a:ln>
        </p:spPr>
      </p:pic>
      <p:sp>
        <p:nvSpPr>
          <p:cNvPr id="75785" name="Text Box 3"/>
          <p:cNvSpPr txBox="1">
            <a:spLocks noChangeArrowheads="1"/>
          </p:cNvSpPr>
          <p:nvPr/>
        </p:nvSpPr>
        <p:spPr bwMode="auto">
          <a:xfrm>
            <a:off x="1156636" y="1371600"/>
            <a:ext cx="4253564" cy="1785104"/>
          </a:xfrm>
          <a:prstGeom prst="rect">
            <a:avLst/>
          </a:prstGeom>
          <a:noFill/>
          <a:ln w="9525">
            <a:noFill/>
            <a:miter lim="800000"/>
            <a:headEnd/>
            <a:tailEnd/>
          </a:ln>
        </p:spPr>
        <p:txBody>
          <a:bodyPr wrap="square">
            <a:spAutoFit/>
          </a:bodyPr>
          <a:lstStyle/>
          <a:p>
            <a:pPr marL="285750" indent="-285750" eaLnBrk="0" hangingPunct="0">
              <a:buFont typeface="Arial" pitchFamily="34" charset="0"/>
              <a:buChar char="•"/>
            </a:pPr>
            <a:r>
              <a:rPr lang="en-US" altLang="zh-CN" sz="2200" dirty="0" smtClean="0">
                <a:latin typeface="Calibri" pitchFamily="34" charset="0"/>
              </a:rPr>
              <a:t>We use all types of observation platforms</a:t>
            </a:r>
          </a:p>
          <a:p>
            <a:pPr marL="285750" indent="-285750" eaLnBrk="0" hangingPunct="0">
              <a:buFont typeface="Arial" pitchFamily="34" charset="0"/>
              <a:buChar char="•"/>
            </a:pPr>
            <a:r>
              <a:rPr lang="en-US" altLang="zh-CN" sz="2200" dirty="0" smtClean="0">
                <a:latin typeface="Calibri" pitchFamily="34" charset="0"/>
              </a:rPr>
              <a:t>Two examples: NOAA Gulfstream-IV (G-IV) jet and the NOAA P-3 jet </a:t>
            </a:r>
          </a:p>
        </p:txBody>
      </p:sp>
      <p:sp>
        <p:nvSpPr>
          <p:cNvPr id="5" name="Text Box 3"/>
          <p:cNvSpPr txBox="1">
            <a:spLocks noChangeArrowheads="1"/>
          </p:cNvSpPr>
          <p:nvPr/>
        </p:nvSpPr>
        <p:spPr bwMode="auto">
          <a:xfrm>
            <a:off x="6019801" y="3886200"/>
            <a:ext cx="5715000" cy="2646878"/>
          </a:xfrm>
          <a:prstGeom prst="rect">
            <a:avLst/>
          </a:prstGeom>
          <a:noFill/>
          <a:ln w="9525">
            <a:noFill/>
            <a:miter lim="800000"/>
            <a:headEnd/>
            <a:tailEnd/>
          </a:ln>
          <a:effectLst/>
        </p:spPr>
        <p:txBody>
          <a:bodyPr wrap="square">
            <a:spAutoFit/>
          </a:bodyPr>
          <a:lstStyle/>
          <a:p>
            <a:pPr eaLnBrk="0" hangingPunct="0"/>
            <a:r>
              <a:rPr lang="en-US" sz="2200" b="1" dirty="0">
                <a:solidFill>
                  <a:schemeClr val="tx2"/>
                </a:solidFill>
                <a:latin typeface="Calibri" pitchFamily="34" charset="0"/>
                <a:ea typeface="ＭＳ Ｐゴシック" pitchFamily="34" charset="-128"/>
              </a:rPr>
              <a:t>NOAA P-3:</a:t>
            </a:r>
          </a:p>
          <a:p>
            <a:pPr marL="171450" indent="-171450" eaLnBrk="0" hangingPunct="0">
              <a:buFont typeface="Arial" pitchFamily="34" charset="0"/>
              <a:buChar char="•"/>
            </a:pPr>
            <a:r>
              <a:rPr lang="en-US" altLang="zh-CN" sz="2200" dirty="0">
                <a:latin typeface="Calibri" pitchFamily="34" charset="0"/>
              </a:rPr>
              <a:t>Flight </a:t>
            </a:r>
            <a:r>
              <a:rPr lang="en-US" altLang="zh-CN" sz="2200" dirty="0" smtClean="0">
                <a:latin typeface="Calibri" pitchFamily="34" charset="0"/>
              </a:rPr>
              <a:t>altitude: </a:t>
            </a:r>
            <a:r>
              <a:rPr lang="en-US" sz="2200" dirty="0" smtClean="0">
                <a:latin typeface="Calibri" pitchFamily="34" charset="0"/>
                <a:ea typeface="ＭＳ Ｐゴシック" pitchFamily="34" charset="-128"/>
              </a:rPr>
              <a:t>~</a:t>
            </a:r>
            <a:r>
              <a:rPr lang="en-US" sz="2200" dirty="0">
                <a:latin typeface="Calibri" pitchFamily="34" charset="0"/>
                <a:ea typeface="ＭＳ Ｐゴシック" pitchFamily="34" charset="-128"/>
              </a:rPr>
              <a:t>25,000 ft (7600</a:t>
            </a:r>
            <a:r>
              <a:rPr lang="en-US" altLang="zh-CN" sz="2200" dirty="0">
                <a:latin typeface="Calibri" pitchFamily="34" charset="0"/>
              </a:rPr>
              <a:t>m, 400 hPa)</a:t>
            </a:r>
            <a:endParaRPr lang="en-US" sz="2200" dirty="0">
              <a:latin typeface="Calibri" pitchFamily="34" charset="0"/>
              <a:ea typeface="ＭＳ Ｐゴシック" pitchFamily="34" charset="-128"/>
            </a:endParaRPr>
          </a:p>
          <a:p>
            <a:pPr marL="171450" indent="-171450" eaLnBrk="0" hangingPunct="0">
              <a:buFont typeface="Arial" pitchFamily="34" charset="0"/>
              <a:buChar char="•"/>
            </a:pPr>
            <a:r>
              <a:rPr lang="en-US" altLang="zh-CN" sz="2200" dirty="0" smtClean="0">
                <a:latin typeface="Calibri" pitchFamily="34" charset="0"/>
              </a:rPr>
              <a:t>Instrument</a:t>
            </a:r>
            <a:r>
              <a:rPr lang="en-US" altLang="zh-CN" sz="2200" dirty="0" smtClean="0">
                <a:latin typeface="Calibri" pitchFamily="34" charset="0"/>
                <a:ea typeface="ＭＳ Ｐゴシック" pitchFamily="34" charset="-128"/>
              </a:rPr>
              <a:t>s: uses </a:t>
            </a:r>
            <a:r>
              <a:rPr lang="en-US" sz="2200" dirty="0" smtClean="0">
                <a:latin typeface="Calibri" pitchFamily="34" charset="0"/>
                <a:ea typeface="ＭＳ Ｐゴシック" pitchFamily="34" charset="-128"/>
              </a:rPr>
              <a:t>Doppler Radar</a:t>
            </a:r>
          </a:p>
          <a:p>
            <a:pPr marL="171450" indent="-171450" eaLnBrk="0" hangingPunct="0">
              <a:buFont typeface="Arial" pitchFamily="34" charset="0"/>
              <a:buChar char="•"/>
            </a:pPr>
            <a:endParaRPr lang="en-US" sz="2200" dirty="0">
              <a:latin typeface="Calibri" pitchFamily="34" charset="0"/>
              <a:ea typeface="ＭＳ Ｐゴシック" pitchFamily="34" charset="-128"/>
            </a:endParaRPr>
          </a:p>
          <a:p>
            <a:pPr eaLnBrk="0" hangingPunct="0"/>
            <a:r>
              <a:rPr lang="en-US" sz="2200" b="1" dirty="0">
                <a:solidFill>
                  <a:schemeClr val="tx2"/>
                </a:solidFill>
                <a:latin typeface="Calibri" pitchFamily="34" charset="0"/>
                <a:ea typeface="ＭＳ Ｐゴシック" pitchFamily="34" charset="-128"/>
              </a:rPr>
              <a:t>NOAA </a:t>
            </a:r>
            <a:r>
              <a:rPr lang="en-US" sz="2200" b="1" dirty="0" smtClean="0">
                <a:solidFill>
                  <a:schemeClr val="tx2"/>
                </a:solidFill>
                <a:latin typeface="Calibri" pitchFamily="34" charset="0"/>
                <a:ea typeface="ＭＳ Ｐゴシック" pitchFamily="34" charset="-128"/>
              </a:rPr>
              <a:t>G-IV:</a:t>
            </a:r>
            <a:endParaRPr lang="en-US" sz="2200" b="1" dirty="0">
              <a:solidFill>
                <a:schemeClr val="tx2"/>
              </a:solidFill>
              <a:latin typeface="Calibri" pitchFamily="34" charset="0"/>
              <a:ea typeface="ＭＳ Ｐゴシック" pitchFamily="34" charset="-128"/>
            </a:endParaRPr>
          </a:p>
          <a:p>
            <a:pPr marL="182563" indent="-182563" eaLnBrk="0" hangingPunct="0">
              <a:buFont typeface="Arial" pitchFamily="34" charset="0"/>
              <a:buChar char="•"/>
            </a:pPr>
            <a:r>
              <a:rPr lang="en-US" altLang="zh-CN" sz="2200" dirty="0">
                <a:latin typeface="Calibri" pitchFamily="34" charset="0"/>
              </a:rPr>
              <a:t>Flight </a:t>
            </a:r>
            <a:r>
              <a:rPr lang="en-US" altLang="zh-CN" sz="2200" dirty="0" smtClean="0">
                <a:latin typeface="Calibri" pitchFamily="34" charset="0"/>
              </a:rPr>
              <a:t>altitude: </a:t>
            </a:r>
            <a:r>
              <a:rPr lang="en-US" sz="2200" dirty="0" smtClean="0">
                <a:latin typeface="Calibri" pitchFamily="34" charset="0"/>
                <a:ea typeface="ＭＳ Ｐゴシック" pitchFamily="34" charset="-128"/>
              </a:rPr>
              <a:t>~</a:t>
            </a:r>
            <a:r>
              <a:rPr lang="en-US" altLang="zh-CN" sz="2200" dirty="0" smtClean="0">
                <a:latin typeface="Calibri" pitchFamily="34" charset="0"/>
              </a:rPr>
              <a:t>45,000 </a:t>
            </a:r>
            <a:r>
              <a:rPr lang="en-US" altLang="zh-CN" sz="2200" dirty="0">
                <a:latin typeface="Calibri" pitchFamily="34" charset="0"/>
              </a:rPr>
              <a:t>ft (</a:t>
            </a:r>
            <a:r>
              <a:rPr lang="en-US" altLang="zh-CN" sz="2200" dirty="0" smtClean="0">
                <a:latin typeface="Calibri" pitchFamily="34" charset="0"/>
              </a:rPr>
              <a:t>13700m</a:t>
            </a:r>
            <a:r>
              <a:rPr lang="en-US" altLang="zh-CN" sz="2200" dirty="0">
                <a:latin typeface="Calibri" pitchFamily="34" charset="0"/>
              </a:rPr>
              <a:t>, 150 hPa)</a:t>
            </a:r>
          </a:p>
          <a:p>
            <a:pPr marL="171450" indent="-171450" eaLnBrk="0" hangingPunct="0">
              <a:buFont typeface="Arial" pitchFamily="34" charset="0"/>
              <a:buChar char="•"/>
            </a:pPr>
            <a:r>
              <a:rPr lang="en-US" altLang="zh-CN" sz="2200" dirty="0" smtClean="0">
                <a:latin typeface="Calibri" pitchFamily="34" charset="0"/>
              </a:rPr>
              <a:t>Instrument</a:t>
            </a:r>
            <a:r>
              <a:rPr lang="en-US" altLang="zh-CN" sz="2200" dirty="0" smtClean="0">
                <a:latin typeface="Calibri" pitchFamily="34" charset="0"/>
                <a:ea typeface="ＭＳ Ｐゴシック" pitchFamily="34" charset="-128"/>
              </a:rPr>
              <a:t>s</a:t>
            </a:r>
            <a:r>
              <a:rPr lang="en-US" altLang="zh-CN" sz="2200" dirty="0">
                <a:latin typeface="Calibri" pitchFamily="34" charset="0"/>
                <a:ea typeface="ＭＳ Ｐゴシック" pitchFamily="34" charset="-128"/>
              </a:rPr>
              <a:t>: uses </a:t>
            </a:r>
            <a:r>
              <a:rPr lang="en-US" sz="2200" dirty="0" smtClean="0">
                <a:latin typeface="Calibri" pitchFamily="34" charset="0"/>
                <a:ea typeface="ＭＳ Ｐゴシック" pitchFamily="34" charset="-128"/>
              </a:rPr>
              <a:t>GPS dropsondes</a:t>
            </a:r>
            <a:endParaRPr lang="en-US" sz="2200" dirty="0">
              <a:latin typeface="Calibri" pitchFamily="34" charset="0"/>
              <a:ea typeface="ＭＳ Ｐゴシック" pitchFamily="34" charset="-128"/>
            </a:endParaRPr>
          </a:p>
          <a:p>
            <a:pPr eaLnBrk="0" hangingPunct="0">
              <a:buFont typeface="Wingdings" pitchFamily="2" charset="2"/>
              <a:buChar char="§"/>
            </a:pPr>
            <a:endParaRPr lang="en-US" sz="1200" dirty="0">
              <a:latin typeface="+mj-lt"/>
              <a:ea typeface="ＭＳ Ｐゴシック" pitchFamily="34" charset="-128"/>
            </a:endParaRPr>
          </a:p>
        </p:txBody>
      </p:sp>
      <p:sp>
        <p:nvSpPr>
          <p:cNvPr id="75788" name="Oval 12"/>
          <p:cNvSpPr>
            <a:spLocks noChangeArrowheads="1"/>
          </p:cNvSpPr>
          <p:nvPr/>
        </p:nvSpPr>
        <p:spPr bwMode="auto">
          <a:xfrm>
            <a:off x="7620000" y="1371600"/>
            <a:ext cx="1219200" cy="381000"/>
          </a:xfrm>
          <a:prstGeom prst="ellipse">
            <a:avLst/>
          </a:prstGeom>
          <a:noFill/>
          <a:ln w="9525">
            <a:noFill/>
            <a:round/>
            <a:headEnd/>
            <a:tailEnd/>
          </a:ln>
          <a:effectLst/>
        </p:spPr>
        <p:txBody>
          <a:bodyPr wrap="none" anchor="ctr"/>
          <a:lstStyle/>
          <a:p>
            <a:pPr algn="ctr"/>
            <a:r>
              <a:rPr lang="en-US" dirty="0">
                <a:solidFill>
                  <a:schemeClr val="bg1"/>
                </a:solidFill>
              </a:rPr>
              <a:t>NOAA G-IV</a:t>
            </a:r>
          </a:p>
        </p:txBody>
      </p:sp>
      <p:sp>
        <p:nvSpPr>
          <p:cNvPr id="75789" name="Oval 13"/>
          <p:cNvSpPr>
            <a:spLocks noChangeArrowheads="1"/>
          </p:cNvSpPr>
          <p:nvPr/>
        </p:nvSpPr>
        <p:spPr bwMode="auto">
          <a:xfrm>
            <a:off x="2667000" y="3505200"/>
            <a:ext cx="1219200" cy="381000"/>
          </a:xfrm>
          <a:prstGeom prst="ellipse">
            <a:avLst/>
          </a:prstGeom>
          <a:noFill/>
          <a:ln w="9525">
            <a:noFill/>
            <a:round/>
            <a:headEnd/>
            <a:tailEnd/>
          </a:ln>
          <a:effectLst/>
        </p:spPr>
        <p:txBody>
          <a:bodyPr wrap="none" anchor="ctr"/>
          <a:lstStyle/>
          <a:p>
            <a:pPr algn="ctr"/>
            <a:r>
              <a:rPr lang="en-US" dirty="0">
                <a:solidFill>
                  <a:schemeClr val="bg1"/>
                </a:solidFill>
              </a:rPr>
              <a:t>NOAA P-3</a:t>
            </a:r>
          </a:p>
        </p:txBody>
      </p:sp>
      <p:pic>
        <p:nvPicPr>
          <p:cNvPr id="9" name="Picture 8"/>
          <p:cNvPicPr>
            <a:picLocks noChangeAspect="1"/>
          </p:cNvPicPr>
          <p:nvPr/>
        </p:nvPicPr>
        <p:blipFill>
          <a:blip r:embed="rId4"/>
          <a:stretch>
            <a:fillRect/>
          </a:stretch>
        </p:blipFill>
        <p:spPr>
          <a:xfrm>
            <a:off x="11168722" y="6052828"/>
            <a:ext cx="598162" cy="598162"/>
          </a:xfrm>
          <a:prstGeom prst="rect">
            <a:avLst/>
          </a:prstGeom>
        </p:spPr>
      </p:pic>
      <p:sp>
        <p:nvSpPr>
          <p:cNvPr id="10" name="Title 1"/>
          <p:cNvSpPr>
            <a:spLocks noGrp="1"/>
          </p:cNvSpPr>
          <p:nvPr>
            <p:ph type="title"/>
          </p:nvPr>
        </p:nvSpPr>
        <p:spPr>
          <a:xfrm>
            <a:off x="646111" y="352070"/>
            <a:ext cx="9404723" cy="867130"/>
          </a:xfrm>
        </p:spPr>
        <p:txBody>
          <a:bodyPr/>
          <a:lstStyle/>
          <a:p>
            <a:r>
              <a:rPr lang="en-US" dirty="0" smtClean="0"/>
              <a:t> </a:t>
            </a:r>
            <a:r>
              <a:rPr lang="en-US" dirty="0" smtClean="0">
                <a:solidFill>
                  <a:srgbClr val="F89EF2"/>
                </a:solidFill>
                <a:latin typeface="Calibri" pitchFamily="34" charset="0"/>
              </a:rPr>
              <a:t>Hurricanes Observations</a:t>
            </a:r>
            <a:endParaRPr lang="en-US" dirty="0">
              <a:solidFill>
                <a:srgbClr val="F89EF2"/>
              </a:solidFill>
              <a:latin typeface="Calibri" pitchFamily="34" charset="0"/>
            </a:endParaRPr>
          </a:p>
        </p:txBody>
      </p:sp>
      <p:pic>
        <p:nvPicPr>
          <p:cNvPr id="11" name="Picture 10"/>
          <p:cNvPicPr>
            <a:picLocks noChangeAspect="1"/>
          </p:cNvPicPr>
          <p:nvPr/>
        </p:nvPicPr>
        <p:blipFill>
          <a:blip r:embed="rId5"/>
          <a:stretch>
            <a:fillRect/>
          </a:stretch>
        </p:blipFill>
        <p:spPr>
          <a:xfrm>
            <a:off x="270207" y="6094666"/>
            <a:ext cx="581629" cy="556323"/>
          </a:xfrm>
          <a:prstGeom prst="rect">
            <a:avLst/>
          </a:prstGeom>
        </p:spPr>
      </p:pic>
      <p:sp>
        <p:nvSpPr>
          <p:cNvPr id="2" name="Slide Number Placeholder 1"/>
          <p:cNvSpPr>
            <a:spLocks noGrp="1"/>
          </p:cNvSpPr>
          <p:nvPr>
            <p:ph type="sldNum" sz="quarter" idx="12"/>
          </p:nvPr>
        </p:nvSpPr>
        <p:spPr/>
        <p:txBody>
          <a:bodyPr/>
          <a:lstStyle/>
          <a:p>
            <a:pPr>
              <a:defRPr/>
            </a:pPr>
            <a:fld id="{C4147C75-0926-4AF9-A181-D2B6514686B9}" type="slidenum">
              <a:rPr lang="en-US" smtClean="0"/>
              <a:pPr>
                <a:defRPr/>
              </a:pPr>
              <a:t>4</a:t>
            </a:fld>
            <a:endParaRPr lang="en-US" dirty="0"/>
          </a:p>
        </p:txBody>
      </p:sp>
    </p:spTree>
    <p:extLst>
      <p:ext uri="{BB962C8B-B14F-4D97-AF65-F5344CB8AC3E}">
        <p14:creationId xmlns:p14="http://schemas.microsoft.com/office/powerpoint/2010/main" xmlns="" val="861021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AutoShape 3"/>
          <p:cNvSpPr>
            <a:spLocks/>
          </p:cNvSpPr>
          <p:nvPr/>
        </p:nvSpPr>
        <p:spPr bwMode="auto">
          <a:xfrm>
            <a:off x="8458200" y="6172200"/>
            <a:ext cx="3200400" cy="4349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35718" tIns="35718" rIns="35718" bIns="35718" anchor="ctr"/>
          <a:lstStyle>
            <a:lvl1pPr defTabSz="642938" eaLnBrk="0">
              <a:defRPr sz="1200">
                <a:solidFill>
                  <a:srgbClr val="000000"/>
                </a:solidFill>
                <a:latin typeface="Helvetica" charset="0"/>
                <a:ea typeface="Helvetica" charset="0"/>
                <a:cs typeface="Helvetica" charset="0"/>
                <a:sym typeface="Helvetica" charset="0"/>
              </a:defRPr>
            </a:lvl1pPr>
            <a:lvl2pPr marL="742950" indent="-285750" defTabSz="642938" eaLnBrk="0">
              <a:defRPr sz="1200">
                <a:solidFill>
                  <a:srgbClr val="000000"/>
                </a:solidFill>
                <a:latin typeface="Helvetica" charset="0"/>
                <a:ea typeface="Helvetica" charset="0"/>
                <a:cs typeface="Helvetica" charset="0"/>
                <a:sym typeface="Helvetica" charset="0"/>
              </a:defRPr>
            </a:lvl2pPr>
            <a:lvl3pPr marL="1143000" indent="-228600" defTabSz="642938" eaLnBrk="0">
              <a:defRPr sz="1200">
                <a:solidFill>
                  <a:srgbClr val="000000"/>
                </a:solidFill>
                <a:latin typeface="Helvetica" charset="0"/>
                <a:ea typeface="Helvetica" charset="0"/>
                <a:cs typeface="Helvetica" charset="0"/>
                <a:sym typeface="Helvetica" charset="0"/>
              </a:defRPr>
            </a:lvl3pPr>
            <a:lvl4pPr marL="1600200" indent="-228600" defTabSz="642938" eaLnBrk="0">
              <a:defRPr sz="1200">
                <a:solidFill>
                  <a:srgbClr val="000000"/>
                </a:solidFill>
                <a:latin typeface="Helvetica" charset="0"/>
                <a:ea typeface="Helvetica" charset="0"/>
                <a:cs typeface="Helvetica" charset="0"/>
                <a:sym typeface="Helvetica" charset="0"/>
              </a:defRPr>
            </a:lvl4pPr>
            <a:lvl5pPr marL="2057400" indent="-228600" defTabSz="642938" eaLnBrk="0">
              <a:defRPr sz="1200">
                <a:solidFill>
                  <a:srgbClr val="000000"/>
                </a:solidFill>
                <a:latin typeface="Helvetica" charset="0"/>
                <a:ea typeface="Helvetica" charset="0"/>
                <a:cs typeface="Helvetica" charset="0"/>
                <a:sym typeface="Helvetica" charset="0"/>
              </a:defRPr>
            </a:lvl5pPr>
            <a:lvl6pPr marL="2514600" indent="-228600" defTabSz="642938" eaLnBrk="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6pPr>
            <a:lvl7pPr marL="2971800" indent="-228600" defTabSz="642938" eaLnBrk="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7pPr>
            <a:lvl8pPr marL="3429000" indent="-228600" defTabSz="642938" eaLnBrk="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8pPr>
            <a:lvl9pPr marL="3886200" indent="-228600" defTabSz="642938" eaLnBrk="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9pPr>
          </a:lstStyle>
          <a:p>
            <a:pPr eaLnBrk="1">
              <a:defRPr/>
            </a:pPr>
            <a:r>
              <a:rPr lang="en-US" altLang="en-US" sz="1000" dirty="0" smtClean="0">
                <a:solidFill>
                  <a:srgbClr val="1C4D0B"/>
                </a:solidFill>
              </a:rPr>
              <a:t>---------------------------------------------------------------</a:t>
            </a:r>
            <a:endParaRPr lang="en-US" altLang="en-US" sz="1000" dirty="0" smtClean="0"/>
          </a:p>
          <a:p>
            <a:pPr eaLnBrk="1">
              <a:defRPr/>
            </a:pPr>
            <a:r>
              <a:rPr lang="en-US" altLang="en-US" sz="1800" b="1" i="1" dirty="0" smtClean="0">
                <a:solidFill>
                  <a:srgbClr val="666666"/>
                </a:solidFill>
                <a:latin typeface="Calibri" pitchFamily="34" charset="0"/>
              </a:rPr>
              <a:t> </a:t>
            </a:r>
            <a:r>
              <a:rPr lang="en-US" altLang="en-US" sz="1800" i="1" dirty="0" err="1" smtClean="0">
                <a:solidFill>
                  <a:srgbClr val="FFFF00"/>
                </a:solidFill>
                <a:latin typeface="Calibri" pitchFamily="34" charset="0"/>
              </a:rPr>
              <a:t>Gopalakrishnan</a:t>
            </a:r>
            <a:r>
              <a:rPr lang="en-US" altLang="en-US" sz="1800" i="1" dirty="0">
                <a:solidFill>
                  <a:srgbClr val="FFFF00"/>
                </a:solidFill>
                <a:latin typeface="Calibri" pitchFamily="34" charset="0"/>
              </a:rPr>
              <a:t> </a:t>
            </a:r>
            <a:r>
              <a:rPr lang="en-US" altLang="en-US" sz="1800" i="1" dirty="0" smtClean="0">
                <a:solidFill>
                  <a:srgbClr val="FFFF00"/>
                </a:solidFill>
                <a:latin typeface="Calibri" pitchFamily="34" charset="0"/>
              </a:rPr>
              <a:t>et al., 2013 (JAS) </a:t>
            </a:r>
            <a:endParaRPr lang="en-US" altLang="en-US" sz="1800" i="1" dirty="0" smtClean="0">
              <a:solidFill>
                <a:srgbClr val="FFFF00"/>
              </a:solidFill>
              <a:latin typeface="Calibri" pitchFamily="34" charset="0"/>
              <a:cs typeface="Calibri" pitchFamily="34" charset="0"/>
              <a:sym typeface="Calibri" pitchFamily="34" charset="0"/>
            </a:endParaRPr>
          </a:p>
        </p:txBody>
      </p:sp>
      <p:sp>
        <p:nvSpPr>
          <p:cNvPr id="9221" name="AutoShape 4"/>
          <p:cNvSpPr>
            <a:spLocks/>
          </p:cNvSpPr>
          <p:nvPr/>
        </p:nvSpPr>
        <p:spPr bwMode="auto">
          <a:xfrm>
            <a:off x="152400" y="371475"/>
            <a:ext cx="10210800" cy="6953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a:effectLst/>
        </p:spPr>
        <p:txBody>
          <a:bodyPr lIns="50799" tIns="50799" rIns="50799" bIns="50799" anchor="ctr"/>
          <a:lstStyle/>
          <a:p>
            <a:pPr defTabSz="912813">
              <a:lnSpc>
                <a:spcPct val="80000"/>
              </a:lnSpc>
            </a:pPr>
            <a:r>
              <a:rPr lang="en-US" altLang="en-US" sz="2600" dirty="0">
                <a:solidFill>
                  <a:srgbClr val="F89EF2"/>
                </a:solidFill>
                <a:latin typeface="Calibri" pitchFamily="34" charset="0"/>
                <a:sym typeface="Helvetica" charset="0"/>
              </a:rPr>
              <a:t>ADVANCES IN HURRICANE PHYSICS: </a:t>
            </a:r>
            <a:r>
              <a:rPr lang="en-US" altLang="en-US" sz="2600" dirty="0" smtClean="0">
                <a:solidFill>
                  <a:srgbClr val="F89EF2"/>
                </a:solidFill>
                <a:latin typeface="Calibri" pitchFamily="34" charset="0"/>
                <a:sym typeface="Helvetica" charset="0"/>
              </a:rPr>
              <a:t>USE </a:t>
            </a:r>
            <a:r>
              <a:rPr lang="en-US" altLang="en-US" sz="2600" dirty="0">
                <a:solidFill>
                  <a:srgbClr val="F89EF2"/>
                </a:solidFill>
                <a:latin typeface="Calibri" pitchFamily="34" charset="0"/>
                <a:sym typeface="Helvetica" charset="0"/>
              </a:rPr>
              <a:t>OF P3s &amp; G-IV IN IMPROVING PBL</a:t>
            </a:r>
            <a:endParaRPr lang="en-US" altLang="en-US" sz="2600" dirty="0">
              <a:solidFill>
                <a:srgbClr val="F89EF2"/>
              </a:solidFill>
              <a:latin typeface="Calibri" pitchFamily="34" charset="0"/>
            </a:endParaRPr>
          </a:p>
        </p:txBody>
      </p:sp>
      <p:grpSp>
        <p:nvGrpSpPr>
          <p:cNvPr id="4" name="Group 8"/>
          <p:cNvGrpSpPr>
            <a:grpSpLocks/>
          </p:cNvGrpSpPr>
          <p:nvPr/>
        </p:nvGrpSpPr>
        <p:grpSpPr bwMode="auto">
          <a:xfrm>
            <a:off x="635000" y="1789907"/>
            <a:ext cx="4538569" cy="3406738"/>
            <a:chOff x="266574" y="0"/>
            <a:chExt cx="3288901" cy="3151424"/>
          </a:xfrm>
        </p:grpSpPr>
        <p:pic>
          <p:nvPicPr>
            <p:cNvPr id="9236" name="Picture 9" descr="IMG_0518.png"/>
            <p:cNvPicPr>
              <a:picLocks noChangeAspect="1"/>
            </p:cNvPicPr>
            <p:nvPr/>
          </p:nvPicPr>
          <p:blipFill>
            <a:blip r:embed="rId3"/>
            <a:srcRect l="20883" t="6178" r="20883" b="64807"/>
            <a:stretch>
              <a:fillRect/>
            </a:stretch>
          </p:blipFill>
          <p:spPr bwMode="auto">
            <a:xfrm>
              <a:off x="266574" y="0"/>
              <a:ext cx="3288901" cy="1453526"/>
            </a:xfrm>
            <a:prstGeom prst="rect">
              <a:avLst/>
            </a:prstGeom>
            <a:noFill/>
            <a:ln w="12700">
              <a:noFill/>
              <a:miter lim="0"/>
              <a:headEnd/>
              <a:tailEnd/>
            </a:ln>
            <a:effectLst/>
          </p:spPr>
        </p:pic>
        <p:pic>
          <p:nvPicPr>
            <p:cNvPr id="9237" name="Picture 10" descr="IMG_0518.png"/>
            <p:cNvPicPr>
              <a:picLocks noChangeAspect="1"/>
            </p:cNvPicPr>
            <p:nvPr/>
          </p:nvPicPr>
          <p:blipFill>
            <a:blip r:embed="rId4"/>
            <a:srcRect l="22247" t="63153" r="22247" b="2654"/>
            <a:stretch>
              <a:fillRect/>
            </a:stretch>
          </p:blipFill>
          <p:spPr bwMode="auto">
            <a:xfrm>
              <a:off x="266574" y="1657232"/>
              <a:ext cx="3288901" cy="1494192"/>
            </a:xfrm>
            <a:prstGeom prst="rect">
              <a:avLst/>
            </a:prstGeom>
            <a:noFill/>
            <a:ln w="12700">
              <a:noFill/>
              <a:miter lim="0"/>
              <a:headEnd/>
              <a:tailEnd/>
            </a:ln>
            <a:effectLst/>
          </p:spPr>
        </p:pic>
      </p:grpSp>
      <p:sp>
        <p:nvSpPr>
          <p:cNvPr id="13" name="Rectangle 17"/>
          <p:cNvSpPr>
            <a:spLocks noChangeArrowheads="1"/>
          </p:cNvSpPr>
          <p:nvPr/>
        </p:nvSpPr>
        <p:spPr bwMode="auto">
          <a:xfrm>
            <a:off x="3810000" y="1127125"/>
            <a:ext cx="5080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defRPr/>
            </a:pPr>
            <a:r>
              <a:rPr lang="en-US" altLang="zh-CN" sz="2000" dirty="0" smtClean="0">
                <a:latin typeface="Calibri" pitchFamily="34" charset="0"/>
                <a:ea typeface="SimSun" pitchFamily="2" charset="-122"/>
              </a:rPr>
              <a:t>K</a:t>
            </a:r>
            <a:r>
              <a:rPr lang="en-US" altLang="zh-CN" sz="2000" baseline="-25000" dirty="0" smtClean="0">
                <a:latin typeface="Calibri" pitchFamily="34" charset="0"/>
                <a:ea typeface="SimSun" pitchFamily="2" charset="-122"/>
              </a:rPr>
              <a:t>m</a:t>
            </a:r>
            <a:r>
              <a:rPr lang="en-US" altLang="zh-CN" sz="2000" dirty="0" smtClean="0">
                <a:latin typeface="Calibri" pitchFamily="34" charset="0"/>
                <a:ea typeface="SimSun" pitchFamily="2" charset="-122"/>
              </a:rPr>
              <a:t> = </a:t>
            </a:r>
            <a:r>
              <a:rPr lang="en-US" altLang="zh-CN" sz="2000" i="1" dirty="0" smtClean="0">
                <a:latin typeface="Calibri" pitchFamily="34" charset="0"/>
                <a:ea typeface="SimSun" pitchFamily="2" charset="-122"/>
              </a:rPr>
              <a:t>k</a:t>
            </a:r>
            <a:r>
              <a:rPr lang="en-US" altLang="zh-CN" sz="2000" dirty="0" smtClean="0">
                <a:latin typeface="Calibri" pitchFamily="34" charset="0"/>
                <a:ea typeface="SimSun" pitchFamily="2" charset="-122"/>
              </a:rPr>
              <a:t> (U</a:t>
            </a:r>
            <a:r>
              <a:rPr lang="en-US" altLang="zh-CN" sz="2000" baseline="-30000" dirty="0" smtClean="0">
                <a:latin typeface="Calibri" pitchFamily="34" charset="0"/>
                <a:ea typeface="SimSun" pitchFamily="2" charset="-122"/>
              </a:rPr>
              <a:t>*</a:t>
            </a:r>
            <a:r>
              <a:rPr lang="en-US" altLang="zh-CN" sz="2000" dirty="0" smtClean="0">
                <a:latin typeface="Calibri" pitchFamily="34" charset="0"/>
                <a:ea typeface="SimSun" pitchFamily="2" charset="-122"/>
              </a:rPr>
              <a:t>/</a:t>
            </a:r>
            <a:r>
              <a:rPr lang="en-US" altLang="zh-CN" sz="2000" dirty="0" err="1" smtClean="0">
                <a:latin typeface="Calibri" pitchFamily="34" charset="0"/>
                <a:ea typeface="SimSun" pitchFamily="2" charset="-122"/>
              </a:rPr>
              <a:t>F</a:t>
            </a:r>
            <a:r>
              <a:rPr lang="en-US" altLang="zh-CN" sz="2000" baseline="-30000" dirty="0" err="1" smtClean="0">
                <a:latin typeface="Calibri" pitchFamily="34" charset="0"/>
                <a:ea typeface="SimSun" pitchFamily="2" charset="-122"/>
              </a:rPr>
              <a:t>m</a:t>
            </a:r>
            <a:r>
              <a:rPr lang="en-US" altLang="zh-CN" sz="2000" dirty="0" smtClean="0">
                <a:latin typeface="Calibri" pitchFamily="34" charset="0"/>
                <a:ea typeface="SimSun" pitchFamily="2" charset="-122"/>
              </a:rPr>
              <a:t>) Z {a(1 – Z/h)</a:t>
            </a:r>
            <a:r>
              <a:rPr lang="en-US" altLang="zh-CN" sz="2000" baseline="30000" dirty="0" smtClean="0">
                <a:latin typeface="Calibri" pitchFamily="34" charset="0"/>
                <a:ea typeface="SimSun" pitchFamily="2" charset="-122"/>
              </a:rPr>
              <a:t> 2</a:t>
            </a:r>
            <a:r>
              <a:rPr lang="en-US" altLang="zh-CN" sz="2000" dirty="0" smtClean="0">
                <a:latin typeface="Calibri" pitchFamily="34" charset="0"/>
                <a:ea typeface="SimSun" pitchFamily="2" charset="-122"/>
              </a:rPr>
              <a:t>} </a:t>
            </a:r>
          </a:p>
        </p:txBody>
      </p:sp>
      <p:grpSp>
        <p:nvGrpSpPr>
          <p:cNvPr id="5" name="Group 1"/>
          <p:cNvGrpSpPr>
            <a:grpSpLocks/>
          </p:cNvGrpSpPr>
          <p:nvPr/>
        </p:nvGrpSpPr>
        <p:grpSpPr bwMode="auto">
          <a:xfrm>
            <a:off x="6897629" y="1527176"/>
            <a:ext cx="3358209" cy="3746502"/>
            <a:chOff x="5176821" y="1420700"/>
            <a:chExt cx="2355133" cy="3522771"/>
          </a:xfrm>
        </p:grpSpPr>
        <p:pic>
          <p:nvPicPr>
            <p:cNvPr id="9228" name="Picture 4" descr="image.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176821" y="1420700"/>
              <a:ext cx="2351502" cy="1651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29" name="Picture 6" descr="image.pn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76822" y="3352250"/>
              <a:ext cx="2355132" cy="1591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AutoShape 9"/>
            <p:cNvSpPr>
              <a:spLocks/>
            </p:cNvSpPr>
            <p:nvPr/>
          </p:nvSpPr>
          <p:spPr bwMode="auto">
            <a:xfrm>
              <a:off x="6324699" y="1629677"/>
              <a:ext cx="926286" cy="217934"/>
            </a:xfrm>
            <a:prstGeom prst="round2Same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72248" tIns="72248" rIns="72248" bIns="72248"/>
            <a:lstStyle/>
            <a:p>
              <a:pPr defTabSz="1300163"/>
              <a:r>
                <a:rPr lang="en-US" altLang="en-US" sz="1400" b="1" dirty="0">
                  <a:solidFill>
                    <a:schemeClr val="bg1"/>
                  </a:solidFill>
                  <a:latin typeface="Helvetica" charset="0"/>
                  <a:ea typeface="Symbol" pitchFamily="18" charset="2"/>
                  <a:cs typeface="Symbol" pitchFamily="18" charset="2"/>
                  <a:sym typeface="Symbol" pitchFamily="18" charset="2"/>
                </a:rPr>
                <a:t>α=</a:t>
              </a:r>
              <a:r>
                <a:rPr lang="en-US" altLang="en-US" sz="1400" b="1" dirty="0">
                  <a:solidFill>
                    <a:schemeClr val="bg1"/>
                  </a:solidFill>
                  <a:latin typeface="Helvetica" charset="0"/>
                  <a:ea typeface="Helvetica Light" charset="0"/>
                  <a:cs typeface="Times New Roman" pitchFamily="18" charset="0"/>
                  <a:sym typeface="Times New Roman" pitchFamily="18" charset="0"/>
                </a:rPr>
                <a:t>1.0</a:t>
              </a:r>
              <a:endParaRPr lang="en-US" altLang="en-US" sz="1400" b="1" dirty="0">
                <a:solidFill>
                  <a:schemeClr val="bg1"/>
                </a:solidFill>
                <a:latin typeface="Helvetica" charset="0"/>
                <a:ea typeface="Helvetica Light" charset="0"/>
                <a:cs typeface="Helvetica Light" charset="0"/>
                <a:sym typeface="Helvetica Light" charset="0"/>
              </a:endParaRPr>
            </a:p>
          </p:txBody>
        </p:sp>
        <p:sp>
          <p:nvSpPr>
            <p:cNvPr id="3" name="AutoShape 9"/>
            <p:cNvSpPr>
              <a:spLocks/>
            </p:cNvSpPr>
            <p:nvPr/>
          </p:nvSpPr>
          <p:spPr bwMode="auto">
            <a:xfrm>
              <a:off x="6172214" y="3420916"/>
              <a:ext cx="926286" cy="217934"/>
            </a:xfrm>
            <a:prstGeom prst="round2Same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72248" tIns="72248" rIns="72248" bIns="72248"/>
            <a:lstStyle/>
            <a:p>
              <a:pPr defTabSz="1300163"/>
              <a:r>
                <a:rPr lang="en-US" altLang="en-US" sz="1400" b="1" dirty="0">
                  <a:solidFill>
                    <a:schemeClr val="bg1"/>
                  </a:solidFill>
                  <a:latin typeface="Helvetica" charset="0"/>
                  <a:ea typeface="Symbol" pitchFamily="18" charset="2"/>
                  <a:cs typeface="Symbol" pitchFamily="18" charset="2"/>
                  <a:sym typeface="Symbol" pitchFamily="18" charset="2"/>
                </a:rPr>
                <a:t>α=</a:t>
              </a:r>
              <a:r>
                <a:rPr lang="en-US" altLang="en-US" sz="1400" b="1" dirty="0">
                  <a:solidFill>
                    <a:schemeClr val="bg1"/>
                  </a:solidFill>
                  <a:latin typeface="Helvetica" charset="0"/>
                  <a:ea typeface="Symbol" pitchFamily="18" charset="2"/>
                  <a:cs typeface="Times New Roman" pitchFamily="18" charset="0"/>
                  <a:sym typeface="Times New Roman" pitchFamily="18" charset="0"/>
                </a:rPr>
                <a:t>0.25</a:t>
              </a:r>
            </a:p>
            <a:p>
              <a:pPr defTabSz="1300163"/>
              <a:endParaRPr lang="en-US" altLang="en-US" sz="1400" dirty="0">
                <a:latin typeface="Helvetica" charset="0"/>
                <a:ea typeface="Helvetica Light" charset="0"/>
                <a:cs typeface="Helvetica Light" charset="0"/>
                <a:sym typeface="Helvetica Light" charset="0"/>
              </a:endParaRPr>
            </a:p>
          </p:txBody>
        </p:sp>
      </p:grpSp>
      <p:grpSp>
        <p:nvGrpSpPr>
          <p:cNvPr id="6" name="Group 6"/>
          <p:cNvGrpSpPr>
            <a:grpSpLocks/>
          </p:cNvGrpSpPr>
          <p:nvPr/>
        </p:nvGrpSpPr>
        <p:grpSpPr bwMode="auto">
          <a:xfrm>
            <a:off x="5361106" y="2373868"/>
            <a:ext cx="1084978" cy="1893331"/>
            <a:chOff x="4020827" y="1992701"/>
            <a:chExt cx="813734" cy="1893522"/>
          </a:xfrm>
        </p:grpSpPr>
        <p:sp>
          <p:nvSpPr>
            <p:cNvPr id="9230" name="TextBox 1"/>
            <p:cNvSpPr txBox="1">
              <a:spLocks noChangeArrowheads="1"/>
            </p:cNvSpPr>
            <p:nvPr/>
          </p:nvSpPr>
          <p:spPr bwMode="auto">
            <a:xfrm>
              <a:off x="4197002" y="1992701"/>
              <a:ext cx="602329" cy="369369"/>
            </a:xfrm>
            <a:prstGeom prst="rect">
              <a:avLst/>
            </a:prstGeom>
            <a:noFill/>
            <a:ln w="9525">
              <a:noFill/>
              <a:miter lim="800000"/>
              <a:headEnd/>
              <a:tailEnd/>
            </a:ln>
          </p:spPr>
          <p:txBody>
            <a:bodyPr wrap="none">
              <a:spAutoFit/>
            </a:bodyPr>
            <a:lstStyle/>
            <a:p>
              <a:r>
                <a:rPr lang="en-US" altLang="en-US" dirty="0">
                  <a:latin typeface="Calibri" pitchFamily="34" charset="0"/>
                </a:rPr>
                <a:t>Before</a:t>
              </a:r>
            </a:p>
          </p:txBody>
        </p:sp>
        <p:sp>
          <p:nvSpPr>
            <p:cNvPr id="9231" name="TextBox 2"/>
            <p:cNvSpPr txBox="1">
              <a:spLocks noChangeArrowheads="1"/>
            </p:cNvSpPr>
            <p:nvPr/>
          </p:nvSpPr>
          <p:spPr bwMode="auto">
            <a:xfrm>
              <a:off x="4020827" y="3516854"/>
              <a:ext cx="813734" cy="369369"/>
            </a:xfrm>
            <a:prstGeom prst="rect">
              <a:avLst/>
            </a:prstGeom>
            <a:noFill/>
            <a:ln w="9525">
              <a:noFill/>
              <a:miter lim="800000"/>
              <a:headEnd/>
              <a:tailEnd/>
            </a:ln>
          </p:spPr>
          <p:txBody>
            <a:bodyPr wrap="none">
              <a:spAutoFit/>
            </a:bodyPr>
            <a:lstStyle/>
            <a:p>
              <a:r>
                <a:rPr lang="en-US" altLang="en-US" dirty="0">
                  <a:latin typeface="Calibri" pitchFamily="34" charset="0"/>
                </a:rPr>
                <a:t>Improved</a:t>
              </a:r>
            </a:p>
          </p:txBody>
        </p:sp>
      </p:grpSp>
      <p:sp>
        <p:nvSpPr>
          <p:cNvPr id="9227" name="TextBox 5"/>
          <p:cNvSpPr txBox="1">
            <a:spLocks noChangeArrowheads="1"/>
          </p:cNvSpPr>
          <p:nvPr/>
        </p:nvSpPr>
        <p:spPr bwMode="auto">
          <a:xfrm>
            <a:off x="1752053" y="1447800"/>
            <a:ext cx="1631344" cy="369332"/>
          </a:xfrm>
          <a:prstGeom prst="rect">
            <a:avLst/>
          </a:prstGeom>
          <a:noFill/>
          <a:ln w="9525">
            <a:noFill/>
            <a:miter lim="800000"/>
            <a:headEnd/>
            <a:tailEnd/>
          </a:ln>
        </p:spPr>
        <p:txBody>
          <a:bodyPr wrap="none">
            <a:spAutoFit/>
          </a:bodyPr>
          <a:lstStyle/>
          <a:p>
            <a:r>
              <a:rPr lang="en-US" altLang="en-US" dirty="0">
                <a:latin typeface="Calibri" pitchFamily="34" charset="0"/>
              </a:rPr>
              <a:t>Eddy Diffusivity</a:t>
            </a:r>
          </a:p>
        </p:txBody>
      </p:sp>
      <p:cxnSp>
        <p:nvCxnSpPr>
          <p:cNvPr id="14" name="Straight Arrow Connector 13"/>
          <p:cNvCxnSpPr/>
          <p:nvPr/>
        </p:nvCxnSpPr>
        <p:spPr bwMode="auto">
          <a:xfrm>
            <a:off x="5486400" y="2743200"/>
            <a:ext cx="1100667" cy="0"/>
          </a:xfrm>
          <a:prstGeom prst="straightConnector1">
            <a:avLst/>
          </a:prstGeom>
          <a:solidFill>
            <a:srgbClr val="FFFFFF"/>
          </a:solidFill>
          <a:ln w="25400" cap="flat" cmpd="sng" algn="ctr">
            <a:solidFill>
              <a:schemeClr val="tx1"/>
            </a:solidFill>
            <a:prstDash val="solid"/>
            <a:round/>
            <a:headEnd type="none" w="med" len="med"/>
            <a:tailEnd type="arrow"/>
          </a:ln>
          <a:effectLst>
            <a:outerShdw blurRad="38100" dist="23000" dir="5400000" algn="ctr" rotWithShape="0">
              <a:srgbClr val="000000">
                <a:alpha val="34999"/>
              </a:srgbClr>
            </a:outerShdw>
          </a:effectLst>
        </p:spPr>
      </p:cxnSp>
      <p:cxnSp>
        <p:nvCxnSpPr>
          <p:cNvPr id="30" name="Straight Arrow Connector 29"/>
          <p:cNvCxnSpPr/>
          <p:nvPr/>
        </p:nvCxnSpPr>
        <p:spPr bwMode="auto">
          <a:xfrm>
            <a:off x="5528733" y="4267200"/>
            <a:ext cx="1100667" cy="0"/>
          </a:xfrm>
          <a:prstGeom prst="straightConnector1">
            <a:avLst/>
          </a:prstGeom>
          <a:solidFill>
            <a:srgbClr val="FFFFFF"/>
          </a:solidFill>
          <a:ln w="25400" cap="flat" cmpd="sng" algn="ctr">
            <a:solidFill>
              <a:schemeClr val="tx1"/>
            </a:solidFill>
            <a:prstDash val="solid"/>
            <a:round/>
            <a:headEnd type="none" w="med" len="med"/>
            <a:tailEnd type="arrow"/>
          </a:ln>
          <a:effectLst>
            <a:outerShdw blurRad="38100" dist="23000" dir="5400000" algn="ctr" rotWithShape="0">
              <a:srgbClr val="000000">
                <a:alpha val="34999"/>
              </a:srgbClr>
            </a:outerShdw>
          </a:effectLst>
        </p:spPr>
      </p:cxnSp>
      <p:sp>
        <p:nvSpPr>
          <p:cNvPr id="25" name="Rectangle 24"/>
          <p:cNvSpPr/>
          <p:nvPr/>
        </p:nvSpPr>
        <p:spPr>
          <a:xfrm>
            <a:off x="1219200" y="5410200"/>
            <a:ext cx="8255001" cy="723275"/>
          </a:xfrm>
          <a:prstGeom prst="rect">
            <a:avLst/>
          </a:prstGeom>
        </p:spPr>
        <p:txBody>
          <a:bodyPr wrap="square">
            <a:spAutoFit/>
          </a:bodyPr>
          <a:lstStyle/>
          <a:p>
            <a:pPr defTabSz="912813">
              <a:spcBef>
                <a:spcPts val="600"/>
              </a:spcBef>
            </a:pPr>
            <a:r>
              <a:rPr lang="en-US" altLang="en-US" dirty="0" smtClean="0">
                <a:latin typeface="Calibri" pitchFamily="34" charset="0"/>
                <a:sym typeface="Helvetica" charset="0"/>
              </a:rPr>
              <a:t>Improved observation-based PBL in the High Resolution HWRF. </a:t>
            </a:r>
          </a:p>
          <a:p>
            <a:pPr defTabSz="912813">
              <a:spcBef>
                <a:spcPts val="600"/>
              </a:spcBef>
            </a:pPr>
            <a:r>
              <a:rPr lang="en-US" altLang="en-US" dirty="0" smtClean="0">
                <a:latin typeface="Calibri" pitchFamily="34" charset="0"/>
                <a:sym typeface="Helvetica" charset="0"/>
              </a:rPr>
              <a:t>Findings: Improved secondary circulation, stronger inflow &amp; smaller mature storms </a:t>
            </a:r>
            <a:endParaRPr lang="en-US" altLang="en-US" dirty="0">
              <a:latin typeface="Calibri" pitchFamily="34" charset="0"/>
            </a:endParaRPr>
          </a:p>
        </p:txBody>
      </p:sp>
      <p:sp>
        <p:nvSpPr>
          <p:cNvPr id="7" name="Slide Number Placeholder 6"/>
          <p:cNvSpPr>
            <a:spLocks noGrp="1"/>
          </p:cNvSpPr>
          <p:nvPr>
            <p:ph type="sldNum" sz="quarter" idx="12"/>
          </p:nvPr>
        </p:nvSpPr>
        <p:spPr/>
        <p:txBody>
          <a:bodyPr/>
          <a:lstStyle/>
          <a:p>
            <a:fld id="{D57F1E4F-1CFF-5643-939E-02111984F565}" type="slidenum">
              <a:rPr lang="en-US" smtClean="0"/>
              <a:pPr/>
              <a:t>5</a:t>
            </a:fld>
            <a:endParaRPr lang="en-US" dirty="0"/>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304800"/>
            <a:ext cx="9404723" cy="1400530"/>
          </a:xfrm>
        </p:spPr>
        <p:txBody>
          <a:bodyPr/>
          <a:lstStyle/>
          <a:p>
            <a:r>
              <a:rPr lang="en-US" dirty="0" smtClean="0">
                <a:solidFill>
                  <a:srgbClr val="F89EF2"/>
                </a:solidFill>
                <a:latin typeface="Calibri" pitchFamily="34" charset="0"/>
              </a:rPr>
              <a:t>HWRF Forecast in Global Basins</a:t>
            </a:r>
            <a:endParaRPr lang="en-US" dirty="0">
              <a:solidFill>
                <a:srgbClr val="F89EF2"/>
              </a:solidFill>
              <a:latin typeface="Calibri" pitchFamily="34" charset="0"/>
            </a:endParaRPr>
          </a:p>
        </p:txBody>
      </p:sp>
      <p:pic>
        <p:nvPicPr>
          <p:cNvPr id="3" name="Picture 2"/>
          <p:cNvPicPr/>
          <p:nvPr/>
        </p:nvPicPr>
        <p:blipFill>
          <a:blip r:embed="rId2">
            <a:extLst>
              <a:ext uri="{28A0092B-C50C-407E-A947-70E740481C1C}">
                <a14:useLocalDpi xmlns:a14="http://schemas.microsoft.com/office/drawing/2010/main" xmlns="" val="0"/>
              </a:ext>
            </a:extLst>
          </a:blip>
          <a:srcRect/>
          <a:stretch>
            <a:fillRect/>
          </a:stretch>
        </p:blipFill>
        <p:spPr bwMode="auto">
          <a:xfrm>
            <a:off x="4379911" y="1219200"/>
            <a:ext cx="7126289" cy="2590800"/>
          </a:xfrm>
          <a:prstGeom prst="rect">
            <a:avLst/>
          </a:prstGeom>
          <a:noFill/>
          <a:ln>
            <a:noFill/>
          </a:ln>
        </p:spPr>
      </p:pic>
      <p:pic>
        <p:nvPicPr>
          <p:cNvPr id="4" name="Picture 3"/>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 y="4038600"/>
            <a:ext cx="6850380" cy="2468880"/>
          </a:xfrm>
          <a:prstGeom prst="rect">
            <a:avLst/>
          </a:prstGeom>
          <a:noFill/>
          <a:ln>
            <a:noFill/>
          </a:ln>
        </p:spPr>
      </p:pic>
      <p:sp>
        <p:nvSpPr>
          <p:cNvPr id="28674" name="AutoShape 2" descr="Image result for Picture of Vijay Tallapraga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6" name="AutoShape 4" descr="Image result for Picture of Vijay Tallapraga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678" name="Picture 6" descr="http://www.nasa.gov/sites/default/files/tallapragada_1.jpg"/>
          <p:cNvPicPr>
            <a:picLocks noChangeAspect="1" noChangeArrowheads="1"/>
          </p:cNvPicPr>
          <p:nvPr/>
        </p:nvPicPr>
        <p:blipFill>
          <a:blip r:embed="rId4"/>
          <a:srcRect/>
          <a:stretch>
            <a:fillRect/>
          </a:stretch>
        </p:blipFill>
        <p:spPr bwMode="auto">
          <a:xfrm>
            <a:off x="555987" y="1066800"/>
            <a:ext cx="2716906" cy="2362200"/>
          </a:xfrm>
          <a:prstGeom prst="rect">
            <a:avLst/>
          </a:prstGeom>
          <a:noFill/>
        </p:spPr>
      </p:pic>
      <p:sp>
        <p:nvSpPr>
          <p:cNvPr id="8" name="AutoShape 3"/>
          <p:cNvSpPr>
            <a:spLocks/>
          </p:cNvSpPr>
          <p:nvPr/>
        </p:nvSpPr>
        <p:spPr bwMode="auto">
          <a:xfrm>
            <a:off x="497418" y="3429000"/>
            <a:ext cx="2855382" cy="533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a:defRPr/>
            </a:pPr>
            <a:r>
              <a:rPr lang="en-US" altLang="zh-CN" sz="1400" b="1" dirty="0" smtClean="0">
                <a:latin typeface="Calibri" pitchFamily="34" charset="0"/>
                <a:ea typeface="ＭＳ Ｐゴシック" charset="0"/>
              </a:rPr>
              <a:t>Credits to HWRF team at EMC, NCEP</a:t>
            </a:r>
            <a:endParaRPr lang="en-US" altLang="zh-CN" sz="1400" b="1" dirty="0">
              <a:latin typeface="Calibri" pitchFamily="34" charset="0"/>
              <a:ea typeface="ＭＳ Ｐゴシック" charset="0"/>
            </a:endParaRPr>
          </a:p>
        </p:txBody>
      </p:sp>
      <p:sp>
        <p:nvSpPr>
          <p:cNvPr id="9" name="Rectangle 8"/>
          <p:cNvSpPr/>
          <p:nvPr/>
        </p:nvSpPr>
        <p:spPr>
          <a:xfrm>
            <a:off x="7391400" y="4977825"/>
            <a:ext cx="4383618" cy="584775"/>
          </a:xfrm>
          <a:prstGeom prst="rect">
            <a:avLst/>
          </a:prstGeom>
        </p:spPr>
        <p:txBody>
          <a:bodyPr wrap="square">
            <a:spAutoFit/>
          </a:bodyPr>
          <a:lstStyle/>
          <a:p>
            <a:pPr defTabSz="912813">
              <a:spcBef>
                <a:spcPts val="600"/>
              </a:spcBef>
            </a:pPr>
            <a:r>
              <a:rPr lang="en-US" altLang="en-US" sz="1600" dirty="0" smtClean="0">
                <a:latin typeface="Calibri" pitchFamily="34" charset="0"/>
              </a:rPr>
              <a:t>Steep Step Improvements in  Track and Intensity guidance over all basins</a:t>
            </a:r>
            <a:endParaRPr lang="en-US" altLang="en-US" sz="1600" dirty="0">
              <a:latin typeface="Calibri" pitchFamily="34" charset="0"/>
            </a:endParaRPr>
          </a:p>
        </p:txBody>
      </p:sp>
      <p:sp>
        <p:nvSpPr>
          <p:cNvPr id="5" name="Slide Number Placeholder 4"/>
          <p:cNvSpPr>
            <a:spLocks noGrp="1"/>
          </p:cNvSpPr>
          <p:nvPr>
            <p:ph type="sldNum" sz="quarter" idx="12"/>
          </p:nvPr>
        </p:nvSpPr>
        <p:spPr/>
        <p:txBody>
          <a:bodyPr/>
          <a:lstStyle/>
          <a:p>
            <a:fld id="{D57F1E4F-1CFF-5643-939E-02111984F565}"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7"/>
          <p:cNvSpPr>
            <a:spLocks/>
          </p:cNvSpPr>
          <p:nvPr/>
        </p:nvSpPr>
        <p:spPr bwMode="auto">
          <a:xfrm>
            <a:off x="1253067" y="304801"/>
            <a:ext cx="9719733" cy="4746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a:effectLst/>
        </p:spPr>
        <p:txBody>
          <a:bodyPr lIns="72248" tIns="72248" rIns="72248" bIns="72248" anchor="ctr"/>
          <a:lstStyle/>
          <a:p>
            <a:pPr defTabSz="1300163">
              <a:lnSpc>
                <a:spcPct val="80000"/>
              </a:lnSpc>
            </a:pPr>
            <a:r>
              <a:rPr lang="en-US" altLang="en-US" sz="3200" dirty="0">
                <a:solidFill>
                  <a:srgbClr val="F89EF2"/>
                </a:solidFill>
                <a:latin typeface="Calibri" pitchFamily="34" charset="0"/>
                <a:sym typeface="Helvetica" charset="0"/>
              </a:rPr>
              <a:t>NOAA HURRICANE MODEL: STATE-OF-THE-ART </a:t>
            </a:r>
            <a:endParaRPr lang="en-US" altLang="en-US" sz="3200" dirty="0">
              <a:solidFill>
                <a:srgbClr val="F89EF2"/>
              </a:solidFill>
              <a:latin typeface="Calibri" pitchFamily="34" charset="0"/>
            </a:endParaRPr>
          </a:p>
        </p:txBody>
      </p:sp>
      <p:sp>
        <p:nvSpPr>
          <p:cNvPr id="27" name="Title 1"/>
          <p:cNvSpPr txBox="1">
            <a:spLocks/>
          </p:cNvSpPr>
          <p:nvPr/>
        </p:nvSpPr>
        <p:spPr>
          <a:xfrm>
            <a:off x="1422400" y="5638800"/>
            <a:ext cx="8559800" cy="990600"/>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fontAlgn="auto">
              <a:spcAft>
                <a:spcPts val="0"/>
              </a:spcAft>
              <a:defRPr/>
            </a:pPr>
            <a:endParaRPr lang="en-US" sz="2000" dirty="0">
              <a:solidFill>
                <a:schemeClr val="tx1"/>
              </a:solidFill>
              <a:latin typeface="+mj-lt"/>
              <a:ea typeface="+mj-ea"/>
              <a:cs typeface="+mj-cs"/>
            </a:endParaRPr>
          </a:p>
        </p:txBody>
      </p:sp>
      <p:pic>
        <p:nvPicPr>
          <p:cNvPr id="5124" name="Picture 29"/>
          <p:cNvPicPr>
            <a:picLocks noChangeAspect="1"/>
          </p:cNvPicPr>
          <p:nvPr/>
        </p:nvPicPr>
        <p:blipFill>
          <a:blip r:embed="rId3"/>
          <a:srcRect/>
          <a:stretch>
            <a:fillRect/>
          </a:stretch>
        </p:blipFill>
        <p:spPr bwMode="auto">
          <a:xfrm>
            <a:off x="1371600" y="914400"/>
            <a:ext cx="8077200" cy="4427457"/>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70207" y="6094666"/>
            <a:ext cx="581629" cy="556323"/>
          </a:xfrm>
          <a:prstGeom prst="rect">
            <a:avLst/>
          </a:prstGeom>
        </p:spPr>
      </p:pic>
      <p:pic>
        <p:nvPicPr>
          <p:cNvPr id="9" name="Picture 8"/>
          <p:cNvPicPr>
            <a:picLocks noChangeAspect="1"/>
          </p:cNvPicPr>
          <p:nvPr/>
        </p:nvPicPr>
        <p:blipFill>
          <a:blip r:embed="rId5"/>
          <a:stretch>
            <a:fillRect/>
          </a:stretch>
        </p:blipFill>
        <p:spPr>
          <a:xfrm>
            <a:off x="11168722" y="6052828"/>
            <a:ext cx="598162" cy="598162"/>
          </a:xfrm>
          <a:prstGeom prst="rect">
            <a:avLst/>
          </a:prstGeom>
        </p:spPr>
      </p:pic>
      <p:sp>
        <p:nvSpPr>
          <p:cNvPr id="10" name="Rectangle 9"/>
          <p:cNvSpPr/>
          <p:nvPr/>
        </p:nvSpPr>
        <p:spPr>
          <a:xfrm>
            <a:off x="1295400" y="5410200"/>
            <a:ext cx="8534400" cy="1200329"/>
          </a:xfrm>
          <a:prstGeom prst="rect">
            <a:avLst/>
          </a:prstGeom>
        </p:spPr>
        <p:txBody>
          <a:bodyPr wrap="square">
            <a:spAutoFit/>
          </a:bodyPr>
          <a:lstStyle/>
          <a:p>
            <a:r>
              <a:rPr lang="en-US" altLang="en-US" dirty="0" smtClean="0">
                <a:latin typeface="Calibri" pitchFamily="34" charset="0"/>
              </a:rPr>
              <a:t>Where are we? These are not enhanced water vapor imageries from GOES Satellites but are modeled equivalents. High resolution models are getting close to reality. How did NOAA get here?  High resolution is not only important for simulating improved vortex scale interactions, but also for forecasting terrain interactions.</a:t>
            </a:r>
          </a:p>
        </p:txBody>
      </p:sp>
      <p:sp>
        <p:nvSpPr>
          <p:cNvPr id="2" name="Slide Number Placeholder 1"/>
          <p:cNvSpPr>
            <a:spLocks noGrp="1"/>
          </p:cNvSpPr>
          <p:nvPr>
            <p:ph type="sldNum" sz="quarter" idx="12"/>
          </p:nvPr>
        </p:nvSpPr>
        <p:spPr/>
        <p:txBody>
          <a:bodyPr/>
          <a:lstStyle/>
          <a:p>
            <a:fld id="{D57F1E4F-1CFF-5643-939E-02111984F565}" type="slidenum">
              <a:rPr lang="en-US" smtClean="0"/>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44" y="246845"/>
            <a:ext cx="10608156" cy="1137157"/>
          </a:xfrm>
        </p:spPr>
        <p:txBody>
          <a:bodyPr/>
          <a:lstStyle/>
          <a:p>
            <a:r>
              <a:rPr lang="en-US" sz="3800" dirty="0" smtClean="0">
                <a:solidFill>
                  <a:srgbClr val="F89EF2"/>
                </a:solidFill>
                <a:latin typeface="Calibri" pitchFamily="34" charset="0"/>
              </a:rPr>
              <a:t>Factors</a:t>
            </a:r>
            <a:r>
              <a:rPr lang="en-US" sz="3800" baseline="0" dirty="0" smtClean="0">
                <a:solidFill>
                  <a:srgbClr val="F89EF2"/>
                </a:solidFill>
                <a:latin typeface="Calibri" pitchFamily="34" charset="0"/>
              </a:rPr>
              <a:t> that influence TC Rapid Intensification </a:t>
            </a:r>
            <a:endParaRPr lang="en-US" sz="3800" dirty="0">
              <a:solidFill>
                <a:srgbClr val="F89EF2"/>
              </a:solidFill>
              <a:latin typeface="Calibri" pitchFamily="34" charset="0"/>
            </a:endParaRPr>
          </a:p>
        </p:txBody>
      </p:sp>
      <p:sp>
        <p:nvSpPr>
          <p:cNvPr id="5" name="Rectangle 4"/>
          <p:cNvSpPr txBox="1"/>
          <p:nvPr/>
        </p:nvSpPr>
        <p:spPr>
          <a:xfrm>
            <a:off x="440844" y="1137072"/>
            <a:ext cx="6564430" cy="369332"/>
          </a:xfrm>
          <a:prstGeom prst="rect">
            <a:avLst/>
          </a:prstGeom>
        </p:spPr>
        <p:txBody>
          <a:bodyPr wrap="square">
            <a:spAutoFit/>
          </a:bodyPr>
          <a:lstStyle/>
          <a:p>
            <a:r>
              <a:rPr lang="en-US" dirty="0" smtClean="0">
                <a:latin typeface="Calibri" pitchFamily="34" charset="0"/>
              </a:rPr>
              <a:t>Adopted</a:t>
            </a:r>
            <a:r>
              <a:rPr lang="en-US" baseline="0" dirty="0" smtClean="0">
                <a:latin typeface="Calibri" pitchFamily="34" charset="0"/>
              </a:rPr>
              <a:t> from Kaplan  and DeMaria, 2003, Weather and Forecasting</a:t>
            </a:r>
            <a:endParaRPr lang="en-US" dirty="0">
              <a:latin typeface="Calibri" pitchFamily="34" charset="0"/>
            </a:endParaRPr>
          </a:p>
        </p:txBody>
      </p:sp>
      <p:pic>
        <p:nvPicPr>
          <p:cNvPr id="18" name="Picture 17"/>
          <p:cNvPicPr>
            <a:picLocks noChangeAspect="1"/>
          </p:cNvPicPr>
          <p:nvPr/>
        </p:nvPicPr>
        <p:blipFill>
          <a:blip r:embed="rId3"/>
          <a:stretch>
            <a:fillRect/>
          </a:stretch>
        </p:blipFill>
        <p:spPr>
          <a:xfrm>
            <a:off x="11168722" y="6052828"/>
            <a:ext cx="598162" cy="598162"/>
          </a:xfrm>
          <a:prstGeom prst="rect">
            <a:avLst/>
          </a:prstGeom>
        </p:spPr>
      </p:pic>
      <p:pic>
        <p:nvPicPr>
          <p:cNvPr id="19" name="Picture 18"/>
          <p:cNvPicPr>
            <a:picLocks noChangeAspect="1"/>
          </p:cNvPicPr>
          <p:nvPr/>
        </p:nvPicPr>
        <p:blipFill>
          <a:blip r:embed="rId4"/>
          <a:stretch>
            <a:fillRect/>
          </a:stretch>
        </p:blipFill>
        <p:spPr>
          <a:xfrm>
            <a:off x="270207" y="6094666"/>
            <a:ext cx="581629" cy="556323"/>
          </a:xfrm>
          <a:prstGeom prst="rect">
            <a:avLst/>
          </a:prstGeom>
        </p:spPr>
      </p:pic>
      <p:pic>
        <p:nvPicPr>
          <p:cNvPr id="7" name="Picture 6"/>
          <p:cNvPicPr>
            <a:picLocks noChangeAspect="1"/>
          </p:cNvPicPr>
          <p:nvPr/>
        </p:nvPicPr>
        <p:blipFill rotWithShape="1">
          <a:blip r:embed="rId5"/>
          <a:srcRect l="3288" t="9464" r="26174" b="16757"/>
          <a:stretch/>
        </p:blipFill>
        <p:spPr>
          <a:xfrm>
            <a:off x="685800" y="1600200"/>
            <a:ext cx="4981791" cy="3983110"/>
          </a:xfrm>
          <a:prstGeom prst="rect">
            <a:avLst/>
          </a:prstGeom>
        </p:spPr>
      </p:pic>
      <p:sp>
        <p:nvSpPr>
          <p:cNvPr id="17" name="AutoShape 6"/>
          <p:cNvSpPr>
            <a:spLocks/>
          </p:cNvSpPr>
          <p:nvPr/>
        </p:nvSpPr>
        <p:spPr bwMode="auto">
          <a:xfrm>
            <a:off x="1052478" y="5816851"/>
            <a:ext cx="9709766" cy="9132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600" dirty="0" smtClean="0">
                <a:latin typeface="Calibri" pitchFamily="34" charset="0"/>
              </a:rPr>
              <a:t>Factors</a:t>
            </a:r>
            <a:r>
              <a:rPr lang="en-US" sz="1600" baseline="0" dirty="0" smtClean="0">
                <a:latin typeface="Calibri" pitchFamily="34" charset="0"/>
              </a:rPr>
              <a:t> interact in a non-linear manner. HWRF may be for conducting control experiments and for understanding modeled intensification process [Gopal et al, 2011 (MWR), Bao et al., 2012 (MWR), Gopal et al, 2013 (MWR), Kieu et al, 2014 (GRL), Halliwell et al, 2014 (MWR), </a:t>
            </a:r>
            <a:r>
              <a:rPr lang="en-US" sz="1600" dirty="0">
                <a:latin typeface="Calibri" pitchFamily="34" charset="0"/>
              </a:rPr>
              <a:t>D.-L. </a:t>
            </a:r>
            <a:r>
              <a:rPr lang="en-US" sz="1600" dirty="0" smtClean="0">
                <a:latin typeface="Calibri" pitchFamily="34" charset="0"/>
              </a:rPr>
              <a:t>Zhang et al. </a:t>
            </a:r>
            <a:r>
              <a:rPr lang="en-US" sz="1600" dirty="0">
                <a:latin typeface="Calibri" pitchFamily="34" charset="0"/>
              </a:rPr>
              <a:t>,</a:t>
            </a:r>
            <a:r>
              <a:rPr lang="en-US" sz="1600" baseline="0" dirty="0" smtClean="0">
                <a:latin typeface="Calibri" pitchFamily="34" charset="0"/>
              </a:rPr>
              <a:t>2014 (MWR)</a:t>
            </a:r>
            <a:endParaRPr lang="en-US" sz="1600" dirty="0">
              <a:latin typeface="Calibri" pitchFamily="34" charset="0"/>
            </a:endParaRPr>
          </a:p>
        </p:txBody>
      </p:sp>
      <p:pic>
        <p:nvPicPr>
          <p:cNvPr id="4" name="Picture 3"/>
          <p:cNvPicPr>
            <a:picLocks noChangeAspect="1"/>
          </p:cNvPicPr>
          <p:nvPr/>
        </p:nvPicPr>
        <p:blipFill rotWithShape="1">
          <a:blip r:embed="rId6"/>
          <a:srcRect l="5744" t="1720" r="50242" b="56362"/>
          <a:stretch/>
        </p:blipFill>
        <p:spPr>
          <a:xfrm>
            <a:off x="7345656" y="3630742"/>
            <a:ext cx="3227517" cy="2186109"/>
          </a:xfrm>
          <a:prstGeom prst="rect">
            <a:avLst/>
          </a:prstGeom>
        </p:spPr>
      </p:pic>
      <p:sp>
        <p:nvSpPr>
          <p:cNvPr id="21" name="Rectangle 20"/>
          <p:cNvSpPr/>
          <p:nvPr/>
        </p:nvSpPr>
        <p:spPr>
          <a:xfrm>
            <a:off x="762000" y="4114800"/>
            <a:ext cx="4690976" cy="2299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9448800" y="3757136"/>
            <a:ext cx="827539" cy="738664"/>
          </a:xfrm>
          <a:prstGeom prst="rect">
            <a:avLst/>
          </a:prstGeom>
          <a:solidFill>
            <a:schemeClr val="tx1"/>
          </a:solidFill>
        </p:spPr>
        <p:txBody>
          <a:bodyPr wrap="square" rtlCol="0">
            <a:spAutoFit/>
          </a:bodyPr>
          <a:lstStyle/>
          <a:p>
            <a:r>
              <a:rPr lang="en-US" sz="1400" b="1" dirty="0" smtClean="0">
                <a:solidFill>
                  <a:schemeClr val="bg1"/>
                </a:solidFill>
                <a:latin typeface="Calibri" pitchFamily="34" charset="0"/>
              </a:rPr>
              <a:t>Deep</a:t>
            </a:r>
            <a:r>
              <a:rPr lang="en-US" sz="1400" b="1" baseline="0" dirty="0" smtClean="0">
                <a:solidFill>
                  <a:schemeClr val="bg1"/>
                </a:solidFill>
                <a:latin typeface="Calibri" pitchFamily="34" charset="0"/>
              </a:rPr>
              <a:t>-Layer Shear</a:t>
            </a:r>
            <a:r>
              <a:rPr lang="en-US" sz="1400" b="1" dirty="0" smtClean="0">
                <a:solidFill>
                  <a:schemeClr val="bg1"/>
                </a:solidFill>
                <a:latin typeface="Calibri" pitchFamily="34" charset="0"/>
              </a:rPr>
              <a:t> </a:t>
            </a:r>
            <a:endParaRPr lang="en-US" sz="1400" b="1" dirty="0">
              <a:solidFill>
                <a:schemeClr val="bg1"/>
              </a:solidFill>
              <a:latin typeface="Calibri" pitchFamily="34" charset="0"/>
            </a:endParaRPr>
          </a:p>
        </p:txBody>
      </p:sp>
      <p:pic>
        <p:nvPicPr>
          <p:cNvPr id="27649" name="Picture 1"/>
          <p:cNvPicPr>
            <a:picLocks noChangeAspect="1" noChangeArrowheads="1"/>
          </p:cNvPicPr>
          <p:nvPr/>
        </p:nvPicPr>
        <p:blipFill>
          <a:blip r:embed="rId7"/>
          <a:srcRect/>
          <a:stretch>
            <a:fillRect/>
          </a:stretch>
        </p:blipFill>
        <p:spPr bwMode="auto">
          <a:xfrm>
            <a:off x="7315200" y="1295400"/>
            <a:ext cx="3227517" cy="2210130"/>
          </a:xfrm>
          <a:prstGeom prst="rect">
            <a:avLst/>
          </a:prstGeom>
          <a:noFill/>
          <a:ln w="9525">
            <a:noFill/>
            <a:miter lim="800000"/>
            <a:headEnd/>
            <a:tailEnd/>
          </a:ln>
          <a:effectLst/>
        </p:spPr>
      </p:pic>
      <p:sp>
        <p:nvSpPr>
          <p:cNvPr id="15" name="TextBox 14"/>
          <p:cNvSpPr txBox="1"/>
          <p:nvPr/>
        </p:nvSpPr>
        <p:spPr>
          <a:xfrm>
            <a:off x="9829800" y="1506404"/>
            <a:ext cx="653615" cy="307777"/>
          </a:xfrm>
          <a:prstGeom prst="rect">
            <a:avLst/>
          </a:prstGeom>
          <a:solidFill>
            <a:schemeClr val="tx1"/>
          </a:solidFill>
        </p:spPr>
        <p:txBody>
          <a:bodyPr wrap="square" rtlCol="0">
            <a:spAutoFit/>
          </a:bodyPr>
          <a:lstStyle/>
          <a:p>
            <a:r>
              <a:rPr lang="en-US" sz="1400" b="1" dirty="0" smtClean="0">
                <a:solidFill>
                  <a:schemeClr val="bg1"/>
                </a:solidFill>
                <a:latin typeface="Calibri" pitchFamily="34" charset="0"/>
              </a:rPr>
              <a:t>SST</a:t>
            </a:r>
            <a:endParaRPr lang="en-US" sz="1400" b="1" dirty="0">
              <a:solidFill>
                <a:schemeClr val="bg1"/>
              </a:solidFill>
              <a:latin typeface="Calibri" pitchFamily="34" charset="0"/>
            </a:endParaRPr>
          </a:p>
        </p:txBody>
      </p:sp>
      <p:sp>
        <p:nvSpPr>
          <p:cNvPr id="16" name="Rectangle 15"/>
          <p:cNvSpPr/>
          <p:nvPr/>
        </p:nvSpPr>
        <p:spPr>
          <a:xfrm>
            <a:off x="762000" y="3678808"/>
            <a:ext cx="4690976" cy="2835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62000" y="4648200"/>
            <a:ext cx="4690976" cy="2299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D57F1E4F-1CFF-5643-939E-02111984F565}" type="slidenum">
              <a:rPr lang="en-US" smtClean="0"/>
              <a:pPr/>
              <a:t>8</a:t>
            </a:fld>
            <a:endParaRPr lang="en-US" dirty="0"/>
          </a:p>
        </p:txBody>
      </p:sp>
    </p:spTree>
    <p:extLst>
      <p:ext uri="{BB962C8B-B14F-4D97-AF65-F5344CB8AC3E}">
        <p14:creationId xmlns:p14="http://schemas.microsoft.com/office/powerpoint/2010/main" xmlns="" val="3784095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11168722" y="6052828"/>
            <a:ext cx="598162" cy="598162"/>
          </a:xfrm>
          <a:prstGeom prst="rect">
            <a:avLst/>
          </a:prstGeom>
        </p:spPr>
      </p:pic>
      <p:pic>
        <p:nvPicPr>
          <p:cNvPr id="19" name="Picture 18"/>
          <p:cNvPicPr>
            <a:picLocks noChangeAspect="1"/>
          </p:cNvPicPr>
          <p:nvPr/>
        </p:nvPicPr>
        <p:blipFill>
          <a:blip r:embed="rId4"/>
          <a:stretch>
            <a:fillRect/>
          </a:stretch>
        </p:blipFill>
        <p:spPr>
          <a:xfrm>
            <a:off x="270207" y="6094666"/>
            <a:ext cx="581629" cy="556323"/>
          </a:xfrm>
          <a:prstGeom prst="rect">
            <a:avLst/>
          </a:prstGeom>
        </p:spPr>
      </p:pic>
      <p:sp>
        <p:nvSpPr>
          <p:cNvPr id="25602" name="AutoShape 2" descr="https://mail.google.com/mail/u/0/?ui=2&amp;ik=20fb7b849c&amp;view=fimg&amp;th=14a57dfc72b5636b&amp;attid=0.1.1&amp;disp=emb&amp;attbid=ANGjdJ9t8FCXCxkSiAqGMkpptB9XpR1U_2PU6PoPxWZMJQsfwoPSj40kH1KMh2Ohij5wrngyBevRNVG488XBvqjWrCwHwKudhl1ocodA8v_oILhTbZCvKkC--zrnuHA&amp;sz=s0-l75-ft&amp;ats=1418813553870&amp;rm=14a57dfc72b5636b&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https://mail.google.com/mail/u/0/?ui=2&amp;ik=20fb7b849c&amp;view=fimg&amp;th=14a57dfc72b5636b&amp;attid=0.1.1&amp;disp=emb&amp;attbid=ANGjdJ9t8FCXCxkSiAqGMkpptB9XpR1U_2PU6PoPxWZMJQsfwoPSj40kH1KMh2Ohij5wrngyBevRNVG488XBvqjWrCwHwKudhl1ocodA8v_oILhTbZCvKkC--zrnuHA&amp;sz=s0-l75-ft&amp;ats=1418813553870&amp;rm=14a57dfc72b5636b&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a:xfrm>
            <a:off x="1143000" y="533400"/>
            <a:ext cx="9172220" cy="5986113"/>
            <a:chOff x="1143000" y="533400"/>
            <a:chExt cx="9172220" cy="5986113"/>
          </a:xfrm>
        </p:grpSpPr>
        <p:pic>
          <p:nvPicPr>
            <p:cNvPr id="11" name="Picture 10" descr="unnamed.png"/>
            <p:cNvPicPr>
              <a:picLocks noChangeAspect="1"/>
            </p:cNvPicPr>
            <p:nvPr/>
          </p:nvPicPr>
          <p:blipFill>
            <a:blip r:embed="rId5"/>
            <a:srcRect t="12982"/>
            <a:stretch>
              <a:fillRect/>
            </a:stretch>
          </p:blipFill>
          <p:spPr>
            <a:xfrm>
              <a:off x="1143000" y="533400"/>
              <a:ext cx="9172220" cy="5986113"/>
            </a:xfrm>
            <a:prstGeom prst="rect">
              <a:avLst/>
            </a:prstGeom>
          </p:spPr>
        </p:pic>
        <p:sp>
          <p:nvSpPr>
            <p:cNvPr id="12" name="Rectangle 5"/>
            <p:cNvSpPr txBox="1"/>
            <p:nvPr/>
          </p:nvSpPr>
          <p:spPr>
            <a:xfrm>
              <a:off x="3581400" y="2057400"/>
              <a:ext cx="6629400" cy="3985706"/>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1600" b="1" dirty="0" smtClean="0">
                  <a:latin typeface="Calibri" pitchFamily="34" charset="0"/>
                </a:rPr>
                <a:t>Idealized Study of Ocean Impacts on Tropical Cyclone Intensity Forecasts</a:t>
              </a:r>
            </a:p>
            <a:p>
              <a:pPr algn="just"/>
              <a:endParaRPr lang="en-US" sz="1500" b="1" dirty="0" smtClean="0">
                <a:solidFill>
                  <a:schemeClr val="bg1"/>
                </a:solidFill>
                <a:latin typeface="Calibri" pitchFamily="34" charset="0"/>
              </a:endParaRPr>
            </a:p>
            <a:p>
              <a:pPr algn="just"/>
              <a:r>
                <a:rPr lang="en-US" sz="1500" b="1" dirty="0" err="1" smtClean="0">
                  <a:solidFill>
                    <a:schemeClr val="bg1"/>
                  </a:solidFill>
                  <a:latin typeface="Calibri" pitchFamily="34" charset="0"/>
                </a:rPr>
                <a:t>G.R.Halliwell</a:t>
              </a:r>
              <a:r>
                <a:rPr lang="en-US" sz="1500" b="1" dirty="0" smtClean="0">
                  <a:solidFill>
                    <a:schemeClr val="bg1"/>
                  </a:solidFill>
                  <a:latin typeface="Calibri" pitchFamily="34" charset="0"/>
                </a:rPr>
                <a:t>, </a:t>
              </a:r>
              <a:r>
                <a:rPr lang="en-US" sz="1500" b="1" dirty="0" err="1" smtClean="0">
                  <a:solidFill>
                    <a:schemeClr val="bg1"/>
                  </a:solidFill>
                  <a:latin typeface="Calibri" pitchFamily="34" charset="0"/>
                </a:rPr>
                <a:t>S.Gopalakrishnan</a:t>
              </a:r>
              <a:r>
                <a:rPr lang="en-US" sz="1500" b="1" dirty="0" smtClean="0">
                  <a:solidFill>
                    <a:schemeClr val="bg1"/>
                  </a:solidFill>
                  <a:latin typeface="Calibri" pitchFamily="34" charset="0"/>
                </a:rPr>
                <a:t>, Frank Marks and </a:t>
              </a:r>
              <a:r>
                <a:rPr lang="en-US" sz="1500" b="1" dirty="0" err="1" smtClean="0">
                  <a:solidFill>
                    <a:schemeClr val="bg1"/>
                  </a:solidFill>
                  <a:latin typeface="Calibri" pitchFamily="34" charset="0"/>
                </a:rPr>
                <a:t>D.Willey</a:t>
              </a:r>
              <a:endParaRPr lang="en-US" sz="1500" b="1" dirty="0" smtClean="0">
                <a:solidFill>
                  <a:schemeClr val="bg1"/>
                </a:solidFill>
                <a:latin typeface="Calibri" pitchFamily="34" charset="0"/>
              </a:endParaRPr>
            </a:p>
            <a:p>
              <a:pPr algn="just"/>
              <a:endParaRPr lang="en-US" sz="1500" b="1" dirty="0" smtClean="0">
                <a:solidFill>
                  <a:schemeClr val="bg1"/>
                </a:solidFill>
                <a:latin typeface="Calibri" pitchFamily="34" charset="0"/>
              </a:endParaRPr>
            </a:p>
            <a:p>
              <a:r>
                <a:rPr lang="en-US" sz="1600" dirty="0" smtClean="0">
                  <a:latin typeface="Calibri" pitchFamily="34" charset="0"/>
                </a:rPr>
                <a:t>Idealized coupled tropical cyclone (TC) simulations are conducted to isolate ocean impacts on intensity forecasts. A one-dimensional ocean model is embedded into the Hurricane Weather Research and Forecasting (HWRF) model. For storms translating at &gt;2 m/s, ocean impact on quasi-equilibrium  intensity is minimal for storms travelling over regions with TCHP &gt; 85 kJ/cm</a:t>
              </a:r>
              <a:r>
                <a:rPr lang="en-US" sz="1600" baseline="30000" dirty="0" smtClean="0">
                  <a:latin typeface="Calibri" pitchFamily="34" charset="0"/>
                </a:rPr>
                <a:t>-2</a:t>
              </a:r>
              <a:r>
                <a:rPr lang="en-US" sz="1600" dirty="0" smtClean="0">
                  <a:latin typeface="Calibri" pitchFamily="34" charset="0"/>
                </a:rPr>
                <a:t>, more so for small storms compared to large ones. When storms encounter an oceanic region with different heat potential, enthalpy flux adjustment is governed primarily by  changes in air-sea temperature and humidity difference that respond within 2-4 h in the inner- core region, and secondarily by wind speed changes occurring over a time interval up to 18 h after the transition. Atmospheric feedback always acts to limit the change in enthalpy flux and  intensity through adjustments in 10-m temperature and humidity.</a:t>
              </a:r>
            </a:p>
          </p:txBody>
        </p:sp>
      </p:grpSp>
      <p:sp>
        <p:nvSpPr>
          <p:cNvPr id="2" name="Slide Number Placeholder 1"/>
          <p:cNvSpPr>
            <a:spLocks noGrp="1"/>
          </p:cNvSpPr>
          <p:nvPr>
            <p:ph type="sldNum" sz="quarter" idx="12"/>
          </p:nvPr>
        </p:nvSpPr>
        <p:spPr/>
        <p:txBody>
          <a:bodyPr/>
          <a:lstStyle/>
          <a:p>
            <a:fld id="{D57F1E4F-1CFF-5643-939E-02111984F565}" type="slidenum">
              <a:rPr lang="en-US" smtClean="0"/>
              <a:pPr/>
              <a:t>9</a:t>
            </a:fld>
            <a:endParaRPr lang="en-US" dirty="0"/>
          </a:p>
        </p:txBody>
      </p:sp>
    </p:spTree>
    <p:extLst>
      <p:ext uri="{BB962C8B-B14F-4D97-AF65-F5344CB8AC3E}">
        <p14:creationId xmlns:p14="http://schemas.microsoft.com/office/powerpoint/2010/main" xmlns="" val="115838149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BACC050B-8757-4460-95D8-E37B46A6B421}"/>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HDIonV2</Template>
  <TotalTime>7952</TotalTime>
  <Words>2089</Words>
  <Application>Microsoft Office PowerPoint</Application>
  <PresentationFormat>Custom</PresentationFormat>
  <Paragraphs>268</Paragraphs>
  <Slides>26</Slides>
  <Notes>16</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Ion</vt:lpstr>
      <vt:lpstr>Custom Design</vt:lpstr>
      <vt:lpstr>Advances in Numerical Modeling for Tropical Cyclone Predictions</vt:lpstr>
      <vt:lpstr>Who are we ?</vt:lpstr>
      <vt:lpstr>Slide 3</vt:lpstr>
      <vt:lpstr> Hurricanes Observations</vt:lpstr>
      <vt:lpstr>Slide 5</vt:lpstr>
      <vt:lpstr>HWRF Forecast in Global Basins</vt:lpstr>
      <vt:lpstr>Slide 7</vt:lpstr>
      <vt:lpstr>Factors that influence TC Rapid Intensification </vt:lpstr>
      <vt:lpstr>Slide 9</vt:lpstr>
      <vt:lpstr>Influence of Ocean on TC intensity Forecast </vt:lpstr>
      <vt:lpstr>Slide 11</vt:lpstr>
      <vt:lpstr>Slide 12</vt:lpstr>
      <vt:lpstr>Slide 13</vt:lpstr>
      <vt:lpstr>Slide 14</vt:lpstr>
      <vt:lpstr>Hurricane Earl (2010): How close are we to reality?</vt:lpstr>
      <vt:lpstr>Hurricane Earl (2010): Vortex Tilt and Convection</vt:lpstr>
      <vt:lpstr>Hurricane Earl (2010): Modeled Rapid Intensification</vt:lpstr>
      <vt:lpstr>RI problem:  Importance of Multi-Scale interactions</vt:lpstr>
      <vt:lpstr>Basin Scale HWRF: Environmental Interactions</vt:lpstr>
      <vt:lpstr>Addressing Our Immediate  TC Prediction Needs</vt:lpstr>
      <vt:lpstr>Basin Scale HWRF: Land-Storm Interactions</vt:lpstr>
      <vt:lpstr>Motivation: Need For Global Nests</vt:lpstr>
      <vt:lpstr>A Global Tropical Prediction System</vt:lpstr>
      <vt:lpstr>Slide 24</vt:lpstr>
      <vt:lpstr>Slide 25</vt:lpstr>
      <vt:lpstr>Questions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sundararaman gopalakrishnan</dc:creator>
  <cp:lastModifiedBy>DELLLPT</cp:lastModifiedBy>
  <cp:revision>1172</cp:revision>
  <dcterms:created xsi:type="dcterms:W3CDTF">2014-08-01T22:34:25Z</dcterms:created>
  <dcterms:modified xsi:type="dcterms:W3CDTF">2014-12-17T18:46:11Z</dcterms:modified>
</cp:coreProperties>
</file>