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69"/>
  </p:notesMasterIdLst>
  <p:sldIdLst>
    <p:sldId id="342" r:id="rId2"/>
    <p:sldId id="343" r:id="rId3"/>
    <p:sldId id="344" r:id="rId4"/>
    <p:sldId id="353" r:id="rId5"/>
    <p:sldId id="354" r:id="rId6"/>
    <p:sldId id="355" r:id="rId7"/>
    <p:sldId id="356" r:id="rId8"/>
    <p:sldId id="345" r:id="rId9"/>
    <p:sldId id="346" r:id="rId10"/>
    <p:sldId id="347" r:id="rId11"/>
    <p:sldId id="348" r:id="rId12"/>
    <p:sldId id="349" r:id="rId13"/>
    <p:sldId id="350" r:id="rId14"/>
    <p:sldId id="351" r:id="rId15"/>
    <p:sldId id="286" r:id="rId16"/>
    <p:sldId id="287" r:id="rId17"/>
    <p:sldId id="357" r:id="rId18"/>
    <p:sldId id="290" r:id="rId19"/>
    <p:sldId id="291" r:id="rId20"/>
    <p:sldId id="292" r:id="rId21"/>
    <p:sldId id="293" r:id="rId22"/>
    <p:sldId id="294" r:id="rId23"/>
    <p:sldId id="341" r:id="rId24"/>
    <p:sldId id="289" r:id="rId25"/>
    <p:sldId id="307" r:id="rId26"/>
    <p:sldId id="313" r:id="rId27"/>
    <p:sldId id="312" r:id="rId28"/>
    <p:sldId id="314" r:id="rId29"/>
    <p:sldId id="358" r:id="rId30"/>
    <p:sldId id="359" r:id="rId31"/>
    <p:sldId id="360" r:id="rId32"/>
    <p:sldId id="361" r:id="rId33"/>
    <p:sldId id="362" r:id="rId34"/>
    <p:sldId id="340" r:id="rId35"/>
    <p:sldId id="295" r:id="rId36"/>
    <p:sldId id="296" r:id="rId37"/>
    <p:sldId id="310" r:id="rId38"/>
    <p:sldId id="311" r:id="rId39"/>
    <p:sldId id="317" r:id="rId40"/>
    <p:sldId id="318" r:id="rId41"/>
    <p:sldId id="297" r:id="rId42"/>
    <p:sldId id="298" r:id="rId43"/>
    <p:sldId id="299" r:id="rId44"/>
    <p:sldId id="300" r:id="rId45"/>
    <p:sldId id="301" r:id="rId46"/>
    <p:sldId id="302" r:id="rId47"/>
    <p:sldId id="303" r:id="rId48"/>
    <p:sldId id="338" r:id="rId49"/>
    <p:sldId id="319" r:id="rId50"/>
    <p:sldId id="320" r:id="rId51"/>
    <p:sldId id="321" r:id="rId52"/>
    <p:sldId id="322" r:id="rId53"/>
    <p:sldId id="323" r:id="rId54"/>
    <p:sldId id="328" r:id="rId55"/>
    <p:sldId id="329" r:id="rId56"/>
    <p:sldId id="330" r:id="rId57"/>
    <p:sldId id="325" r:id="rId58"/>
    <p:sldId id="331" r:id="rId59"/>
    <p:sldId id="332" r:id="rId60"/>
    <p:sldId id="333" r:id="rId61"/>
    <p:sldId id="334" r:id="rId62"/>
    <p:sldId id="335" r:id="rId63"/>
    <p:sldId id="326" r:id="rId64"/>
    <p:sldId id="327" r:id="rId65"/>
    <p:sldId id="336" r:id="rId66"/>
    <p:sldId id="337" r:id="rId67"/>
    <p:sldId id="304" r:id="rId68"/>
  </p:sldIdLst>
  <p:sldSz cx="13004800" cy="9753600"/>
  <p:notesSz cx="6858000" cy="9144000"/>
  <p:defaultTex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1200">
          <p15:clr>
            <a:srgbClr val="A4A3A4"/>
          </p15:clr>
        </p15:guide>
        <p15:guide id="2" pos="29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900"/>
    <a:srgbClr val="8FA858"/>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216"/>
    <p:restoredTop sz="94712"/>
  </p:normalViewPr>
  <p:slideViewPr>
    <p:cSldViewPr showGuides="1">
      <p:cViewPr varScale="1">
        <p:scale>
          <a:sx n="71" d="100"/>
          <a:sy n="71" d="100"/>
        </p:scale>
        <p:origin x="200" y="184"/>
      </p:cViewPr>
      <p:guideLst>
        <p:guide orient="horz" pos="1200"/>
        <p:guide pos="2944"/>
      </p:guideLst>
    </p:cSldViewPr>
  </p:slideViewPr>
  <p:outlineViewPr>
    <p:cViewPr>
      <p:scale>
        <a:sx n="33" d="100"/>
        <a:sy n="33" d="100"/>
      </p:scale>
      <p:origin x="0" y="0"/>
    </p:cViewPr>
  </p:outlineViewPr>
  <p:notesTextViewPr>
    <p:cViewPr>
      <p:scale>
        <a:sx n="1" d="1"/>
        <a:sy n="1" d="1"/>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DB7023A-DA6C-1D4C-BE28-91AB37FBFFAA}" type="datetimeFigureOut">
              <a:rPr lang="en-US"/>
              <a:pPr>
                <a:defRPr/>
              </a:pPr>
              <a:t>10/29/15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03EC172-1589-2D43-9AA2-5774679FB183}" type="slidenum">
              <a:rPr lang="en-US"/>
              <a:pPr>
                <a:defRPr/>
              </a:pPr>
              <a:t>‹#›</a:t>
            </a:fld>
            <a:endParaRPr lang="en-US"/>
          </a:p>
        </p:txBody>
      </p:sp>
    </p:spTree>
    <p:extLst>
      <p:ext uri="{BB962C8B-B14F-4D97-AF65-F5344CB8AC3E}">
        <p14:creationId xmlns:p14="http://schemas.microsoft.com/office/powerpoint/2010/main" val="2975986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en.wikipedia.org/wiki/I_know_it_when_I_see_it"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 Id="rId3" Type="http://schemas.openxmlformats.org/officeDocument/2006/relationships/hyperlink" Target="http://en.wikipedia.org/wiki/I_know_it_when_I_see_i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 Id="rId3" Type="http://schemas.openxmlformats.org/officeDocument/2006/relationships/hyperlink" Target="http://en.wikipedia.org/wiki/I_know_it_when_I_see_it"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 Id="rId3" Type="http://schemas.openxmlformats.org/officeDocument/2006/relationships/hyperlink" Target="http://en.wikipedia.org/wiki/I_know_it_when_I_see_it"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 Id="rId3" Type="http://schemas.openxmlformats.org/officeDocument/2006/relationships/hyperlink" Target="http://en.wikipedia.org/wiki/I_know_it_when_I_see_it"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 Id="rId3" Type="http://schemas.openxmlformats.org/officeDocument/2006/relationships/hyperlink" Target="http://en.wikipedia.org/wiki/I_know_it_when_I_see_it"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 Id="rId3" Type="http://schemas.openxmlformats.org/officeDocument/2006/relationships/hyperlink" Target="http://en.wikipedia.org/wiki/I_know_it_when_I_see_it"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 Id="rId3" Type="http://schemas.openxmlformats.org/officeDocument/2006/relationships/hyperlink" Target="http://en.wikipedia.org/wiki/I_know_it_when_I_see_it"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 Id="rId3" Type="http://schemas.openxmlformats.org/officeDocument/2006/relationships/hyperlink" Target="http://en.wikipedia.org/wiki/I_know_it_when_I_see_it"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en.wikipedia.org/wiki/I_know_it_when_I_see_it"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 Id="rId3" Type="http://schemas.openxmlformats.org/officeDocument/2006/relationships/hyperlink" Target="http://en.wikipedia.org/wiki/I_know_it_when_I_see_it"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 Id="rId3" Type="http://schemas.openxmlformats.org/officeDocument/2006/relationships/hyperlink" Target="http://en.wikipedia.org/wiki/I_know_it_when_I_see_it"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en.wikipedia.org/wiki/I_know_it_when_I_see_i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a numerical </a:t>
            </a:r>
            <a:r>
              <a:rPr lang="en-US" baseline="0" dirty="0" err="1" smtClean="0"/>
              <a:t>maaadel</a:t>
            </a:r>
            <a:endParaRPr lang="en-US" dirty="0"/>
          </a:p>
        </p:txBody>
      </p:sp>
      <p:sp>
        <p:nvSpPr>
          <p:cNvPr id="4" name="Slide Number Placeholder 3"/>
          <p:cNvSpPr>
            <a:spLocks noGrp="1"/>
          </p:cNvSpPr>
          <p:nvPr>
            <p:ph type="sldNum" sz="quarter" idx="10"/>
          </p:nvPr>
        </p:nvSpPr>
        <p:spPr/>
        <p:txBody>
          <a:bodyPr/>
          <a:lstStyle/>
          <a:p>
            <a:fld id="{67C63263-B3F5-3543-9330-AF2F475BC8D9}" type="slidenum">
              <a:rPr lang="en-US" smtClean="0"/>
              <a:t>11</a:t>
            </a:fld>
            <a:endParaRPr lang="en-US"/>
          </a:p>
        </p:txBody>
      </p:sp>
    </p:spTree>
    <p:extLst>
      <p:ext uri="{BB962C8B-B14F-4D97-AF65-F5344CB8AC3E}">
        <p14:creationId xmlns:p14="http://schemas.microsoft.com/office/powerpoint/2010/main" val="803839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a:t>
            </a:r>
            <a:r>
              <a:rPr lang="en-US" smtClean="0"/>
              <a:t>But </a:t>
            </a:r>
            <a:r>
              <a:rPr lang="en-US" i="1" smtClean="0">
                <a:hlinkClick r:id="rId3" tooltip="I know it when I see it"/>
              </a:rPr>
              <a:t>I know it when I see it</a:t>
            </a:r>
            <a:r>
              <a:rPr lang="en-US" smtClean="0"/>
              <a:t>, and the motion picture involved in this case is not that." (emphasis added)</a:t>
            </a:r>
            <a:endParaRPr lang="en-US"/>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56</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a:t>
            </a:r>
            <a:r>
              <a:rPr lang="en-US" smtClean="0"/>
              <a:t>But </a:t>
            </a:r>
            <a:r>
              <a:rPr lang="en-US" i="1" smtClean="0">
                <a:hlinkClick r:id="rId3" tooltip="I know it when I see it"/>
              </a:rPr>
              <a:t>I know it when I see it</a:t>
            </a:r>
            <a:r>
              <a:rPr lang="en-US" smtClean="0"/>
              <a:t>, and the motion picture involved in this case is not that." (emphasis added)</a:t>
            </a:r>
            <a:endParaRPr lang="en-US"/>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57</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But </a:t>
            </a:r>
            <a:r>
              <a:rPr lang="en-US" i="1" dirty="0" smtClean="0">
                <a:hlinkClick r:id="rId3" tooltip="I know it when I see it"/>
              </a:rPr>
              <a:t>I know it when I see it</a:t>
            </a:r>
            <a:r>
              <a:rPr lang="en-US" dirty="0" smtClean="0"/>
              <a:t>, and the motion picture involved in this case is not that." (emphasis added)</a:t>
            </a:r>
            <a:endParaRPr lang="en-US" dirty="0"/>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58</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But </a:t>
            </a:r>
            <a:r>
              <a:rPr lang="en-US" i="1" dirty="0" smtClean="0">
                <a:hlinkClick r:id="rId3" tooltip="I know it when I see it"/>
              </a:rPr>
              <a:t>I know it when I see it</a:t>
            </a:r>
            <a:r>
              <a:rPr lang="en-US" dirty="0" smtClean="0"/>
              <a:t>, and the motion picture involved in this case is not that." (emphasis added)</a:t>
            </a:r>
            <a:endParaRPr lang="en-US" dirty="0"/>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59</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But </a:t>
            </a:r>
            <a:r>
              <a:rPr lang="en-US" i="1" dirty="0" smtClean="0">
                <a:hlinkClick r:id="rId3" tooltip="I know it when I see it"/>
              </a:rPr>
              <a:t>I know it when I see it</a:t>
            </a:r>
            <a:r>
              <a:rPr lang="en-US" dirty="0" smtClean="0"/>
              <a:t>, and the motion picture involved in this case is not that." (emphasis added)</a:t>
            </a:r>
            <a:endParaRPr lang="en-US" dirty="0"/>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60</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But </a:t>
            </a:r>
            <a:r>
              <a:rPr lang="en-US" i="1" dirty="0" smtClean="0">
                <a:hlinkClick r:id="rId3" tooltip="I know it when I see it"/>
              </a:rPr>
              <a:t>I know it when I see it</a:t>
            </a:r>
            <a:r>
              <a:rPr lang="en-US" dirty="0" smtClean="0"/>
              <a:t>, and the motion picture involved in this case is not that." (emphasis added)</a:t>
            </a:r>
            <a:endParaRPr lang="en-US" dirty="0"/>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61</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But </a:t>
            </a:r>
            <a:r>
              <a:rPr lang="en-US" i="1" dirty="0" smtClean="0">
                <a:hlinkClick r:id="rId3" tooltip="I know it when I see it"/>
              </a:rPr>
              <a:t>I know it when I see it</a:t>
            </a:r>
            <a:r>
              <a:rPr lang="en-US" dirty="0" smtClean="0"/>
              <a:t>, and the motion picture involved in this case is not that." (emphasis added)</a:t>
            </a:r>
            <a:endParaRPr lang="en-US" dirty="0"/>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62</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But </a:t>
            </a:r>
            <a:r>
              <a:rPr lang="en-US" i="1" dirty="0" smtClean="0">
                <a:hlinkClick r:id="rId3" tooltip="I know it when I see it"/>
              </a:rPr>
              <a:t>I know it when I see it</a:t>
            </a:r>
            <a:r>
              <a:rPr lang="en-US" dirty="0" smtClean="0"/>
              <a:t>, and the motion picture involved in this case is not that." (emphasis added)</a:t>
            </a:r>
            <a:endParaRPr lang="en-US" dirty="0"/>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63</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But </a:t>
            </a:r>
            <a:r>
              <a:rPr lang="en-US" i="1" dirty="0" smtClean="0">
                <a:hlinkClick r:id="rId3" tooltip="I know it when I see it"/>
              </a:rPr>
              <a:t>I know it when I see it</a:t>
            </a:r>
            <a:r>
              <a:rPr lang="en-US" dirty="0" smtClean="0"/>
              <a:t>, and the motion picture involved in this case is not that." (emphasis added)</a:t>
            </a:r>
            <a:endParaRPr lang="en-US" dirty="0"/>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64</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no </a:t>
            </a:r>
            <a:r>
              <a:rPr lang="en-US" dirty="0" err="1" smtClean="0"/>
              <a:t>miranda</a:t>
            </a:r>
            <a:r>
              <a:rPr lang="en-US" dirty="0" smtClean="0"/>
              <a:t> rights on the </a:t>
            </a:r>
            <a:r>
              <a:rPr lang="en-US" dirty="0" err="1" smtClean="0"/>
              <a:t>tc</a:t>
            </a:r>
            <a:r>
              <a:rPr lang="en-US" baseline="0" dirty="0" smtClean="0"/>
              <a:t> list – any statements you make on the </a:t>
            </a:r>
            <a:r>
              <a:rPr lang="en-US" baseline="0" dirty="0" err="1" smtClean="0"/>
              <a:t>Tclist</a:t>
            </a:r>
            <a:r>
              <a:rPr lang="en-US" baseline="0" dirty="0" smtClean="0"/>
              <a:t> may and/or will be used against you in a tropical conference or a PhD comp</a:t>
            </a:r>
            <a:endParaRPr lang="en-US" dirty="0"/>
          </a:p>
        </p:txBody>
      </p:sp>
      <p:sp>
        <p:nvSpPr>
          <p:cNvPr id="4" name="Slide Number Placeholder 3"/>
          <p:cNvSpPr>
            <a:spLocks noGrp="1"/>
          </p:cNvSpPr>
          <p:nvPr>
            <p:ph type="sldNum" sz="quarter" idx="10"/>
          </p:nvPr>
        </p:nvSpPr>
        <p:spPr/>
        <p:txBody>
          <a:bodyPr/>
          <a:lstStyle/>
          <a:p>
            <a:fld id="{67C63263-B3F5-3543-9330-AF2F475BC8D9}" type="slidenum">
              <a:rPr lang="en-US" smtClean="0"/>
              <a:t>13</a:t>
            </a:fld>
            <a:endParaRPr lang="en-US"/>
          </a:p>
        </p:txBody>
      </p:sp>
    </p:spTree>
    <p:extLst>
      <p:ext uri="{BB962C8B-B14F-4D97-AF65-F5344CB8AC3E}">
        <p14:creationId xmlns:p14="http://schemas.microsoft.com/office/powerpoint/2010/main" val="1262520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relationship between</a:t>
            </a:r>
            <a:r>
              <a:rPr lang="en-US" baseline="0" dirty="0" smtClean="0"/>
              <a:t> # layers and location on the anomaly league table</a:t>
            </a:r>
            <a:endParaRPr lang="en-US" dirty="0"/>
          </a:p>
        </p:txBody>
      </p:sp>
      <p:sp>
        <p:nvSpPr>
          <p:cNvPr id="4" name="Slide Number Placeholder 3"/>
          <p:cNvSpPr>
            <a:spLocks noGrp="1"/>
          </p:cNvSpPr>
          <p:nvPr>
            <p:ph type="sldNum" sz="quarter" idx="10"/>
          </p:nvPr>
        </p:nvSpPr>
        <p:spPr/>
        <p:txBody>
          <a:bodyPr/>
          <a:lstStyle/>
          <a:p>
            <a:fld id="{67C63263-B3F5-3543-9330-AF2F475BC8D9}" type="slidenum">
              <a:rPr lang="en-US" smtClean="0"/>
              <a:t>16</a:t>
            </a:fld>
            <a:endParaRPr lang="en-US"/>
          </a:p>
        </p:txBody>
      </p:sp>
    </p:spTree>
    <p:extLst>
      <p:ext uri="{BB962C8B-B14F-4D97-AF65-F5344CB8AC3E}">
        <p14:creationId xmlns:p14="http://schemas.microsoft.com/office/powerpoint/2010/main" val="2967694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9X dataset for Kevin Tory, dataset being fully vetted using TIM and </a:t>
            </a:r>
            <a:r>
              <a:rPr lang="en-US" baseline="0" dirty="0" err="1" smtClean="0"/>
              <a:t>tcdiag</a:t>
            </a:r>
            <a:r>
              <a:rPr lang="en-US" baseline="0" dirty="0" smtClean="0"/>
              <a:t> answer the mail from Jack </a:t>
            </a:r>
            <a:r>
              <a:rPr lang="en-US" baseline="0" dirty="0" err="1" smtClean="0"/>
              <a:t>Beven</a:t>
            </a:r>
            <a:r>
              <a:rPr lang="en-US" baseline="0" dirty="0" smtClean="0"/>
              <a:t> and </a:t>
            </a:r>
            <a:r>
              <a:rPr lang="en-US" baseline="0" dirty="0" err="1" smtClean="0"/>
              <a:t>Sim</a:t>
            </a:r>
            <a:r>
              <a:rPr lang="en-US" baseline="0" dirty="0" smtClean="0"/>
              <a:t> </a:t>
            </a:r>
            <a:r>
              <a:rPr lang="en-US" baseline="0" dirty="0" err="1" smtClean="0"/>
              <a:t>Aberson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C63263-B3F5-3543-9330-AF2F475BC8D9}" type="slidenum">
              <a:rPr lang="en-US" smtClean="0"/>
              <a:t>17</a:t>
            </a:fld>
            <a:endParaRPr lang="en-US"/>
          </a:p>
        </p:txBody>
      </p:sp>
    </p:spTree>
    <p:extLst>
      <p:ext uri="{BB962C8B-B14F-4D97-AF65-F5344CB8AC3E}">
        <p14:creationId xmlns:p14="http://schemas.microsoft.com/office/powerpoint/2010/main" val="1146807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9X dataset for Kevin Tory, dataset being fully vetted using TIM and </a:t>
            </a:r>
            <a:r>
              <a:rPr lang="en-US" baseline="0" dirty="0" err="1" smtClean="0"/>
              <a:t>tcdiag</a:t>
            </a:r>
            <a:r>
              <a:rPr lang="en-US" baseline="0" dirty="0" smtClean="0"/>
              <a:t> answer the mail from Jack </a:t>
            </a:r>
            <a:r>
              <a:rPr lang="en-US" baseline="0" dirty="0" err="1" smtClean="0"/>
              <a:t>Beven</a:t>
            </a:r>
            <a:r>
              <a:rPr lang="en-US" baseline="0" dirty="0" smtClean="0"/>
              <a:t> and </a:t>
            </a:r>
            <a:r>
              <a:rPr lang="en-US" baseline="0" dirty="0" err="1" smtClean="0"/>
              <a:t>Sim</a:t>
            </a:r>
            <a:r>
              <a:rPr lang="en-US" baseline="0" dirty="0" smtClean="0"/>
              <a:t> </a:t>
            </a:r>
            <a:r>
              <a:rPr lang="en-US" baseline="0" dirty="0" err="1" smtClean="0"/>
              <a:t>Aberson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7C63263-B3F5-3543-9330-AF2F475BC8D9}" type="slidenum">
              <a:rPr lang="en-US" smtClean="0"/>
              <a:t>23</a:t>
            </a:fld>
            <a:endParaRPr lang="en-US"/>
          </a:p>
        </p:txBody>
      </p:sp>
    </p:spTree>
    <p:extLst>
      <p:ext uri="{BB962C8B-B14F-4D97-AF65-F5344CB8AC3E}">
        <p14:creationId xmlns:p14="http://schemas.microsoft.com/office/powerpoint/2010/main" val="3743723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But </a:t>
            </a:r>
            <a:r>
              <a:rPr lang="en-US" i="1" dirty="0" smtClean="0">
                <a:hlinkClick r:id="rId3" tooltip="I know it when I see it"/>
              </a:rPr>
              <a:t>I know it when I see it</a:t>
            </a:r>
            <a:r>
              <a:rPr lang="en-US" dirty="0" smtClean="0"/>
              <a:t>, and the motion picture involved in this case is not that." (emphasis added)</a:t>
            </a:r>
            <a:endParaRPr lang="en-US" dirty="0"/>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52</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a:t>
            </a:r>
            <a:r>
              <a:rPr lang="en-US" smtClean="0"/>
              <a:t>But </a:t>
            </a:r>
            <a:r>
              <a:rPr lang="en-US" i="1" smtClean="0">
                <a:hlinkClick r:id="rId3" tooltip="I know it when I see it"/>
              </a:rPr>
              <a:t>I know it when I see it</a:t>
            </a:r>
            <a:r>
              <a:rPr lang="en-US" smtClean="0"/>
              <a:t>, and the motion picture involved in this case is not that." (emphasis added)</a:t>
            </a:r>
            <a:endParaRPr lang="en-US"/>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53</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a:t>
            </a:r>
            <a:r>
              <a:rPr lang="en-US" smtClean="0"/>
              <a:t>But </a:t>
            </a:r>
            <a:r>
              <a:rPr lang="en-US" i="1" smtClean="0">
                <a:hlinkClick r:id="rId3" tooltip="I know it when I see it"/>
              </a:rPr>
              <a:t>I know it when I see it</a:t>
            </a:r>
            <a:r>
              <a:rPr lang="en-US" smtClean="0"/>
              <a:t>, and the motion picture involved in this case is not that." (emphasis added)</a:t>
            </a:r>
            <a:endParaRPr lang="en-US"/>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54</a:t>
            </a:fld>
            <a:endParaRPr lang="en-US"/>
          </a:p>
        </p:txBody>
      </p:sp>
    </p:spTree>
    <p:extLst>
      <p:ext uri="{BB962C8B-B14F-4D97-AF65-F5344CB8AC3E}">
        <p14:creationId xmlns:p14="http://schemas.microsoft.com/office/powerpoint/2010/main" val="2359652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Potter Stewart Stewart wrote, "I shall not today attempt further to define the kinds of material I understand to be embraced within that shorthand description; and perhaps I could never succeed in intelligibly doing so. </a:t>
            </a:r>
            <a:r>
              <a:rPr lang="en-US" smtClean="0"/>
              <a:t>But </a:t>
            </a:r>
            <a:r>
              <a:rPr lang="en-US" i="1" smtClean="0">
                <a:hlinkClick r:id="rId3" tooltip="I know it when I see it"/>
              </a:rPr>
              <a:t>I know it when I see it</a:t>
            </a:r>
            <a:r>
              <a:rPr lang="en-US" smtClean="0"/>
              <a:t>, and the motion picture involved in this case is not that." (emphasis added)</a:t>
            </a:r>
            <a:endParaRPr lang="en-US"/>
          </a:p>
        </p:txBody>
      </p:sp>
      <p:sp>
        <p:nvSpPr>
          <p:cNvPr id="4" name="Slide Number Placeholder 3"/>
          <p:cNvSpPr>
            <a:spLocks noGrp="1"/>
          </p:cNvSpPr>
          <p:nvPr>
            <p:ph type="sldNum" sz="quarter" idx="10"/>
          </p:nvPr>
        </p:nvSpPr>
        <p:spPr/>
        <p:txBody>
          <a:bodyPr/>
          <a:lstStyle/>
          <a:p>
            <a:pPr>
              <a:defRPr/>
            </a:pPr>
            <a:fld id="{C03EC172-1589-2D43-9AA2-5774679FB183}" type="slidenum">
              <a:rPr lang="en-US" smtClean="0"/>
              <a:pPr>
                <a:defRPr/>
              </a:pPr>
              <a:t>55</a:t>
            </a:fld>
            <a:endParaRPr lang="en-US"/>
          </a:p>
        </p:txBody>
      </p:sp>
    </p:spTree>
    <p:extLst>
      <p:ext uri="{BB962C8B-B14F-4D97-AF65-F5344CB8AC3E}">
        <p14:creationId xmlns:p14="http://schemas.microsoft.com/office/powerpoint/2010/main" val="2359652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Box 5"/>
          <p:cNvSpPr txBox="1">
            <a:spLocks noGrp="1" noChangeArrowheads="1"/>
          </p:cNvSpPr>
          <p:nvPr>
            <p:ph type="sldNum" sz="quarter" idx="10"/>
          </p:nvPr>
        </p:nvSpPr>
        <p:spPr>
          <a:ln/>
        </p:spPr>
        <p:txBody>
          <a:bodyPr/>
          <a:lstStyle>
            <a:lvl1pPr>
              <a:defRPr/>
            </a:lvl1pPr>
          </a:lstStyle>
          <a:p>
            <a:pPr>
              <a:defRPr/>
            </a:pPr>
            <a:fld id="{5101CF81-611E-D247-A5B9-DAC7D5A82209}" type="slidenum">
              <a:rPr lang="en-US"/>
              <a:pPr>
                <a:defRPr/>
              </a:pPr>
              <a:t>‹#›</a:t>
            </a:fld>
            <a:endParaRPr lang="en-US"/>
          </a:p>
        </p:txBody>
      </p:sp>
    </p:spTree>
    <p:extLst>
      <p:ext uri="{BB962C8B-B14F-4D97-AF65-F5344CB8AC3E}">
        <p14:creationId xmlns:p14="http://schemas.microsoft.com/office/powerpoint/2010/main" val="10714776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dirty="0"/>
          </a:p>
        </p:txBody>
      </p:sp>
    </p:spTree>
    <p:extLst>
      <p:ext uri="{BB962C8B-B14F-4D97-AF65-F5344CB8AC3E}">
        <p14:creationId xmlns:p14="http://schemas.microsoft.com/office/powerpoint/2010/main" val="3389344015"/>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12700" y="-12700"/>
            <a:ext cx="12979400" cy="10541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051" name="Rectangle 2"/>
          <p:cNvSpPr>
            <a:spLocks noGrp="1" noChangeArrowheads="1"/>
          </p:cNvSpPr>
          <p:nvPr>
            <p:ph type="body" idx="1"/>
          </p:nvPr>
        </p:nvSpPr>
        <p:spPr bwMode="auto">
          <a:xfrm>
            <a:off x="533400" y="1524000"/>
            <a:ext cx="11925300" cy="67056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pic>
        <p:nvPicPr>
          <p:cNvPr id="307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0" y="8723313"/>
            <a:ext cx="914400" cy="903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307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58600" y="8724900"/>
            <a:ext cx="12303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2" name="Text Box 5"/>
          <p:cNvSpPr txBox="1">
            <a:spLocks noGrp="1" noChangeArrowheads="1"/>
          </p:cNvSpPr>
          <p:nvPr>
            <p:ph type="sldNum" sz="quarter" idx="4"/>
          </p:nvPr>
        </p:nvSpPr>
        <p:spPr bwMode="auto">
          <a:xfrm>
            <a:off x="6362700" y="9429750"/>
            <a:ext cx="266700" cy="279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lvl1pPr eaLnBrk="1" hangingPunct="1">
              <a:defRPr sz="1200">
                <a:solidFill>
                  <a:srgbClr val="000080"/>
                </a:solidFill>
                <a:latin typeface="Gill Sans" charset="0"/>
                <a:ea typeface="ヒラギノ角ゴ ProN W3" charset="0"/>
                <a:cs typeface="Gill Sans"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a:defRPr/>
            </a:pPr>
            <a:fld id="{C65DB086-EEC3-F842-A1A2-BFC2EE64376F}" type="slidenum">
              <a:rPr lang="en-US"/>
              <a:pPr>
                <a:defRPr/>
              </a:pPr>
              <a:t>‹#›</a:t>
            </a:fld>
            <a:endParaRPr lang="en-US"/>
          </a:p>
        </p:txBody>
      </p:sp>
      <p:sp>
        <p:nvSpPr>
          <p:cNvPr id="2055" name="TextBox 7"/>
          <p:cNvSpPr txBox="1">
            <a:spLocks noChangeArrowheads="1"/>
          </p:cNvSpPr>
          <p:nvPr userDrawn="1"/>
        </p:nvSpPr>
        <p:spPr bwMode="auto">
          <a:xfrm>
            <a:off x="2844800" y="8723313"/>
            <a:ext cx="769620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sz="2400" b="0" dirty="0" smtClean="0">
                <a:solidFill>
                  <a:srgbClr val="FFFF00"/>
                </a:solidFill>
              </a:rPr>
              <a:t>M. Fiorino :: </a:t>
            </a:r>
            <a:r>
              <a:rPr lang="en-US" sz="2400" b="0" baseline="0" dirty="0" smtClean="0">
                <a:solidFill>
                  <a:srgbClr val="FFFF00"/>
                </a:solidFill>
              </a:rPr>
              <a:t> </a:t>
            </a:r>
            <a:r>
              <a:rPr lang="en-US" altLang="ja-JP" sz="2400" b="0" baseline="0" dirty="0" smtClean="0">
                <a:solidFill>
                  <a:srgbClr val="FFFF00"/>
                </a:solidFill>
              </a:rPr>
              <a:t>TCgen2 </a:t>
            </a:r>
            <a:r>
              <a:rPr lang="en-US" altLang="ja-JP" sz="2400" b="0" baseline="0" dirty="0" smtClean="0">
                <a:solidFill>
                  <a:srgbClr val="FFFF00"/>
                </a:solidFill>
              </a:rPr>
              <a:t>Part II HRD</a:t>
            </a:r>
            <a:endParaRPr lang="en-US" sz="2400" b="0" dirty="0" smtClean="0">
              <a:solidFill>
                <a:srgbClr val="FFFF00"/>
              </a:solidFill>
            </a:endParaRPr>
          </a:p>
          <a:p>
            <a:pPr eaLnBrk="1" hangingPunct="1">
              <a:defRPr/>
            </a:pPr>
            <a:r>
              <a:rPr lang="en-US" sz="1800" b="0" dirty="0" smtClean="0">
                <a:solidFill>
                  <a:srgbClr val="FFFF00"/>
                </a:solidFill>
              </a:rPr>
              <a:t>Miami FL</a:t>
            </a:r>
            <a:r>
              <a:rPr lang="en-US" sz="1800" b="0" baseline="0" dirty="0" smtClean="0">
                <a:solidFill>
                  <a:srgbClr val="FFFF00"/>
                </a:solidFill>
              </a:rPr>
              <a:t> </a:t>
            </a:r>
            <a:r>
              <a:rPr lang="en-US" sz="1800" b="0" dirty="0" smtClean="0">
                <a:solidFill>
                  <a:srgbClr val="FFFF00"/>
                </a:solidFill>
              </a:rPr>
              <a:t>20151029</a:t>
            </a:r>
            <a:endParaRPr lang="en-US" sz="1800" b="0" dirty="0" smtClean="0">
              <a:solidFill>
                <a:srgbClr val="FFFF00"/>
              </a:solidFill>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Lst>
  <p:transition/>
  <p:hf hdr="0" ftr="0" dt="0"/>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609600" indent="-342900" algn="l" rtl="0" eaLnBrk="0" fontAlgn="base" hangingPunct="0">
        <a:spcBef>
          <a:spcPts val="800"/>
        </a:spcBef>
        <a:spcAft>
          <a:spcPct val="0"/>
        </a:spcAft>
        <a:buClr>
          <a:srgbClr val="000000"/>
        </a:buClr>
        <a:buSzPct val="100000"/>
        <a:buFont typeface="Gill Sans" charset="0"/>
        <a:buChar char="•"/>
        <a:defRPr sz="3500">
          <a:solidFill>
            <a:schemeClr val="tx1"/>
          </a:solidFill>
          <a:latin typeface="+mn-l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3300">
          <a:solidFill>
            <a:schemeClr val="tx1"/>
          </a:solidFill>
          <a:latin typeface="+mn-l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3100">
          <a:solidFill>
            <a:schemeClr val="tx1"/>
          </a:solidFill>
          <a:latin typeface="+mn-l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2900">
          <a:solidFill>
            <a:schemeClr val="tx1"/>
          </a:solidFill>
          <a:latin typeface="+mn-l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ruc.noaa.gov/hfip/tcge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ruc.noaa.gov/hfip/tcgen" TargetMode="Externa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ruc.noaa.gov/hfip/tcgen" TargetMode="Externa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ruc.noaa.gov/hfip/tcgen" TargetMode="Externa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hyperlink" Target="http://ruc.noaa.gov/hfip/tcge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hyperlink" Target="http://ruc.noaa.gov/hfip/tcgen"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 Id="rId3"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 Id="rId3"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gif"/></Relationships>
</file>

<file path=ppt/slides/_rels/slide35.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hyperlink" Target="http://ruc.noaa.gov/hfip/tcgen" TargetMode="Externa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s>
</file>

<file path=ppt/slides/_rels/slide36.xml.rels><?xml version="1.0" encoding="UTF-8" standalone="yes"?>
<Relationships xmlns="http://schemas.openxmlformats.org/package/2006/relationships"><Relationship Id="rId11" Type="http://schemas.openxmlformats.org/officeDocument/2006/relationships/image" Target="../media/image60.png"/><Relationship Id="rId12" Type="http://schemas.openxmlformats.org/officeDocument/2006/relationships/image" Target="../media/image61.png"/><Relationship Id="rId13"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hyperlink" Target="http://ruc.noaa.gov/hfip/tcgen" TargetMode="External"/><Relationship Id="rId3" Type="http://schemas.openxmlformats.org/officeDocument/2006/relationships/image" Target="../media/image6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s>
</file>

<file path=ppt/slides/_rels/slide37.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hyperlink" Target="http://ruc.noaa.gov/hfip/tcgen" TargetMode="External"/><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s>
</file>

<file path=ppt/slides/_rels/slide38.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hyperlink" Target="http://ruc.noaa.gov/hfip/tcgen" TargetMode="External"/><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5.jpeg"/><Relationship Id="rId8" Type="http://schemas.openxmlformats.org/officeDocument/2006/relationships/image" Target="../media/image86.jpeg"/><Relationship Id="rId9" Type="http://schemas.openxmlformats.org/officeDocument/2006/relationships/image" Target="../media/image87.jpeg"/><Relationship Id="rId1" Type="http://schemas.openxmlformats.org/officeDocument/2006/relationships/slideLayout" Target="../slideLayouts/slideLayout1.xml"/><Relationship Id="rId2" Type="http://schemas.openxmlformats.org/officeDocument/2006/relationships/image" Target="../media/image8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png"/><Relationship Id="rId3" Type="http://schemas.openxmlformats.org/officeDocument/2006/relationships/image" Target="../media/image8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p:cNvSpPr>
            <a:spLocks noGrp="1" noChangeArrowheads="1"/>
          </p:cNvSpPr>
          <p:nvPr>
            <p:ph type="title"/>
          </p:nvPr>
        </p:nvSpPr>
        <p:spPr>
          <a:xfrm>
            <a:off x="577850" y="1066800"/>
            <a:ext cx="11849100" cy="7543800"/>
          </a:xfrm>
        </p:spPr>
        <p:txBody>
          <a:bodyPr/>
          <a:lstStyle/>
          <a:p>
            <a:pPr eaLnBrk="1" hangingPunct="1">
              <a:defRPr/>
            </a:pPr>
            <a:r>
              <a:rPr lang="en-US" sz="4000" dirty="0" smtClean="0">
                <a:solidFill>
                  <a:srgbClr val="191919"/>
                </a:solidFill>
                <a:latin typeface="Gill Sans" charset="0"/>
                <a:ea typeface="ヒラギノ角ゴ ProN W3" charset="0"/>
                <a:cs typeface="ヒラギノ角ゴ ProN W3" charset="0"/>
              </a:rPr>
              <a:t>Deterministic TC Genesis Prediction in a Suite of Operational Global NWP </a:t>
            </a:r>
            <a:r>
              <a:rPr lang="en-US" sz="4000" dirty="0" smtClean="0">
                <a:solidFill>
                  <a:srgbClr val="191919"/>
                </a:solidFill>
                <a:latin typeface="Gill Sans" charset="0"/>
                <a:ea typeface="ヒラギノ角ゴ ProN W3" charset="0"/>
                <a:cs typeface="ヒラギノ角ゴ ProN W3" charset="0"/>
              </a:rPr>
              <a:t>models</a:t>
            </a:r>
            <a:r>
              <a:rPr lang="en-US" dirty="0" smtClean="0"/>
              <a:t/>
            </a:r>
            <a:br>
              <a:rPr lang="en-US" dirty="0" smtClean="0"/>
            </a:br>
            <a:r>
              <a:rPr lang="en-US" sz="2800" dirty="0" smtClean="0"/>
              <a:t>Part II: </a:t>
            </a:r>
            <a:r>
              <a:rPr lang="en-US" sz="2800" dirty="0"/>
              <a:t>Verification and Spurious model TCs</a:t>
            </a:r>
            <a:r>
              <a:rPr lang="en-US" sz="2600" dirty="0" smtClean="0">
                <a:solidFill>
                  <a:schemeClr val="tx1"/>
                </a:solidFill>
                <a:latin typeface="Gill Sans" charset="0"/>
                <a:ea typeface="ヒラギノ角ゴ ProN W3" charset="0"/>
                <a:cs typeface="ヒラギノ角ゴ ProN W3" charset="0"/>
              </a:rPr>
              <a:t/>
            </a:r>
            <a:br>
              <a:rPr lang="en-US" sz="2600" dirty="0" smtClean="0">
                <a:solidFill>
                  <a:schemeClr val="tx1"/>
                </a:solidFill>
                <a:latin typeface="Gill Sans" charset="0"/>
                <a:ea typeface="ヒラギノ角ゴ ProN W3" charset="0"/>
                <a:cs typeface="ヒラギノ角ゴ ProN W3" charset="0"/>
              </a:rPr>
            </a:br>
            <a:r>
              <a:rPr lang="en-US" sz="2800" dirty="0" smtClean="0">
                <a:solidFill>
                  <a:schemeClr val="tx1"/>
                </a:solidFill>
                <a:latin typeface="Gill Sans" charset="0"/>
                <a:ea typeface="ヒラギノ角ゴ ProN W3" charset="0"/>
                <a:cs typeface="ヒラギノ角ゴ ProN W3" charset="0"/>
              </a:rPr>
              <a:t>Mike </a:t>
            </a:r>
            <a:r>
              <a:rPr lang="en-US" sz="2800" dirty="0">
                <a:solidFill>
                  <a:schemeClr val="tx1"/>
                </a:solidFill>
                <a:latin typeface="Gill Sans" charset="0"/>
                <a:ea typeface="ヒラギノ角ゴ ProN W3" charset="0"/>
                <a:cs typeface="ヒラギノ角ゴ ProN W3" charset="0"/>
              </a:rPr>
              <a:t>Fiorino</a:t>
            </a:r>
            <a:br>
              <a:rPr lang="en-US" sz="2800" dirty="0">
                <a:solidFill>
                  <a:schemeClr val="tx1"/>
                </a:solidFill>
                <a:latin typeface="Gill Sans" charset="0"/>
                <a:ea typeface="ヒラギノ角ゴ ProN W3" charset="0"/>
                <a:cs typeface="ヒラギノ角ゴ ProN W3" charset="0"/>
              </a:rPr>
            </a:br>
            <a:r>
              <a:rPr lang="en-US" sz="1800" dirty="0">
                <a:solidFill>
                  <a:schemeClr val="tx1"/>
                </a:solidFill>
                <a:latin typeface="Gill Sans" charset="0"/>
                <a:ea typeface="ヒラギノ角ゴ ProN W3" charset="0"/>
                <a:cs typeface="ヒラギノ角ゴ ProN W3" charset="0"/>
              </a:rPr>
              <a:t>Commander, United States Navy (retired)</a:t>
            </a:r>
            <a:br>
              <a:rPr lang="en-US" sz="1800" dirty="0">
                <a:solidFill>
                  <a:schemeClr val="tx1"/>
                </a:solidFill>
                <a:latin typeface="Gill Sans" charset="0"/>
                <a:ea typeface="ヒラギノ角ゴ ProN W3" charset="0"/>
                <a:cs typeface="ヒラギノ角ゴ ProN W3" charset="0"/>
              </a:rPr>
            </a:br>
            <a:r>
              <a:rPr lang="en-US" sz="1800" dirty="0">
                <a:solidFill>
                  <a:schemeClr val="tx1"/>
                </a:solidFill>
                <a:latin typeface="Gill Sans" charset="0"/>
                <a:ea typeface="ヒラギノ角ゴ ProN W3" charset="0"/>
                <a:cs typeface="ヒラギノ角ゴ ProN W3" charset="0"/>
              </a:rPr>
              <a:t>B.S. (</a:t>
            </a:r>
            <a:r>
              <a:rPr lang="ja-JP" altLang="en-US" sz="1800" dirty="0">
                <a:solidFill>
                  <a:schemeClr val="tx1"/>
                </a:solidFill>
                <a:latin typeface="Gill Sans" charset="0"/>
                <a:ea typeface="ヒラギノ角ゴ ProN W3" charset="0"/>
                <a:cs typeface="ヒラギノ角ゴ ProN W3" charset="0"/>
              </a:rPr>
              <a:t>’</a:t>
            </a:r>
            <a:r>
              <a:rPr lang="en-US" sz="1800" dirty="0">
                <a:solidFill>
                  <a:schemeClr val="tx1"/>
                </a:solidFill>
                <a:latin typeface="Gill Sans" charset="0"/>
                <a:ea typeface="ヒラギノ角ゴ ProN W3" charset="0"/>
                <a:cs typeface="ヒラギノ角ゴ ProN W3" charset="0"/>
              </a:rPr>
              <a:t>75 PSU), M.S. (</a:t>
            </a:r>
            <a:r>
              <a:rPr lang="ja-JP" altLang="en-US" sz="1800" dirty="0">
                <a:solidFill>
                  <a:schemeClr val="tx1"/>
                </a:solidFill>
                <a:latin typeface="Gill Sans" charset="0"/>
                <a:ea typeface="ヒラギノ角ゴ ProN W3" charset="0"/>
                <a:cs typeface="ヒラギノ角ゴ ProN W3" charset="0"/>
              </a:rPr>
              <a:t>’</a:t>
            </a:r>
            <a:r>
              <a:rPr lang="en-US" sz="1800" dirty="0">
                <a:solidFill>
                  <a:schemeClr val="tx1"/>
                </a:solidFill>
                <a:latin typeface="Gill Sans" charset="0"/>
                <a:ea typeface="ヒラギノ角ゴ ProN W3" charset="0"/>
                <a:cs typeface="ヒラギノ角ゴ ProN W3" charset="0"/>
              </a:rPr>
              <a:t>78 PSU), Ph.D. (</a:t>
            </a:r>
            <a:r>
              <a:rPr lang="ja-JP" altLang="en-US" sz="1800" dirty="0">
                <a:solidFill>
                  <a:schemeClr val="tx1"/>
                </a:solidFill>
                <a:latin typeface="Gill Sans" charset="0"/>
                <a:ea typeface="ヒラギノ角ゴ ProN W3" charset="0"/>
                <a:cs typeface="ヒラギノ角ゴ ProN W3" charset="0"/>
              </a:rPr>
              <a:t>’</a:t>
            </a:r>
            <a:r>
              <a:rPr lang="en-US" sz="1800" dirty="0">
                <a:solidFill>
                  <a:schemeClr val="tx1"/>
                </a:solidFill>
                <a:latin typeface="Gill Sans" charset="0"/>
                <a:ea typeface="ヒラギノ角ゴ ProN W3" charset="0"/>
                <a:cs typeface="ヒラギノ角ゴ ProN W3" charset="0"/>
              </a:rPr>
              <a:t>87 NPS) all in Meteorology</a:t>
            </a:r>
            <a:r>
              <a:rPr lang="en-US" sz="1600" dirty="0">
                <a:solidFill>
                  <a:schemeClr val="tx1"/>
                </a:solidFill>
                <a:latin typeface="Gill Sans" charset="0"/>
                <a:ea typeface="ヒラギノ角ゴ ProN W3" charset="0"/>
                <a:cs typeface="ヒラギノ角ゴ ProN W3" charset="0"/>
              </a:rPr>
              <a:t/>
            </a:r>
            <a:br>
              <a:rPr lang="en-US" sz="1600" dirty="0">
                <a:solidFill>
                  <a:schemeClr val="tx1"/>
                </a:solidFill>
                <a:latin typeface="Gill Sans" charset="0"/>
                <a:ea typeface="ヒラギノ角ゴ ProN W3" charset="0"/>
                <a:cs typeface="ヒラギノ角ゴ ProN W3" charset="0"/>
              </a:rPr>
            </a:br>
            <a:r>
              <a:rPr lang="en-US" sz="2000" b="1" dirty="0" err="1">
                <a:solidFill>
                  <a:schemeClr val="tx1"/>
                </a:solidFill>
                <a:latin typeface="Courier New" charset="0"/>
                <a:ea typeface="ヒラギノ角ゴ ProN W3" charset="0"/>
                <a:cs typeface="Courier New" charset="0"/>
              </a:rPr>
              <a:t>michael.fiorino@noaa.gov</a:t>
            </a:r>
            <a:r>
              <a:rPr lang="en-US" sz="1600" dirty="0">
                <a:solidFill>
                  <a:schemeClr val="tx1"/>
                </a:solidFill>
                <a:latin typeface="Gill Sans" charset="0"/>
                <a:ea typeface="ヒラギノ角ゴ ProN W3" charset="0"/>
                <a:cs typeface="ヒラギノ角ゴ ProN W3" charset="0"/>
              </a:rPr>
              <a:t/>
            </a:r>
            <a:br>
              <a:rPr lang="en-US" sz="1600" dirty="0">
                <a:solidFill>
                  <a:schemeClr val="tx1"/>
                </a:solidFill>
                <a:latin typeface="Gill Sans" charset="0"/>
                <a:ea typeface="ヒラギノ角ゴ ProN W3" charset="0"/>
                <a:cs typeface="ヒラギノ角ゴ ProN W3" charset="0"/>
              </a:rPr>
            </a:br>
            <a:r>
              <a:rPr lang="en-US" sz="1600" dirty="0">
                <a:solidFill>
                  <a:schemeClr val="tx1"/>
                </a:solidFill>
                <a:latin typeface="Gill Sans" charset="0"/>
                <a:ea typeface="ヒラギノ角ゴ ProN W3" charset="0"/>
                <a:cs typeface="ヒラギノ角ゴ ProN W3" charset="0"/>
              </a:rPr>
              <a:t/>
            </a:r>
            <a:br>
              <a:rPr lang="en-US" sz="1600" dirty="0">
                <a:solidFill>
                  <a:schemeClr val="tx1"/>
                </a:solidFill>
                <a:latin typeface="Gill Sans" charset="0"/>
                <a:ea typeface="ヒラギノ角ゴ ProN W3" charset="0"/>
                <a:cs typeface="ヒラギノ角ゴ ProN W3" charset="0"/>
              </a:rPr>
            </a:br>
            <a:r>
              <a:rPr lang="en-US" sz="2000" b="1" dirty="0">
                <a:solidFill>
                  <a:schemeClr val="tx1"/>
                </a:solidFill>
                <a:latin typeface="Gill Sans" charset="0"/>
                <a:ea typeface="ヒラギノ角ゴ ProN W3" charset="0"/>
                <a:cs typeface="ヒラギノ角ゴ ProN W3" charset="0"/>
              </a:rPr>
              <a:t>Earth System Research Laboratory, </a:t>
            </a:r>
            <a:r>
              <a:rPr lang="en-US" sz="2000" b="1" dirty="0" smtClean="0">
                <a:latin typeface="Gill Sans" charset="0"/>
                <a:ea typeface="ヒラギノ角ゴ ProN W3" charset="0"/>
                <a:cs typeface="ヒラギノ角ゴ ProN W3" charset="0"/>
              </a:rPr>
              <a:t>Global Systems Division, </a:t>
            </a:r>
            <a:r>
              <a:rPr lang="en-US" sz="2000" b="1" dirty="0" smtClean="0">
                <a:solidFill>
                  <a:schemeClr val="tx1"/>
                </a:solidFill>
                <a:latin typeface="Gill Sans" charset="0"/>
                <a:ea typeface="ヒラギノ角ゴ ProN W3" charset="0"/>
                <a:cs typeface="ヒラギノ角ゴ ProN W3" charset="0"/>
              </a:rPr>
              <a:t>Boulder </a:t>
            </a:r>
            <a:r>
              <a:rPr lang="en-US" sz="2000" b="1" dirty="0">
                <a:solidFill>
                  <a:schemeClr val="tx1"/>
                </a:solidFill>
                <a:latin typeface="Gill Sans" charset="0"/>
                <a:ea typeface="ヒラギノ角ゴ ProN W3" charset="0"/>
                <a:cs typeface="ヒラギノ角ゴ ProN W3" charset="0"/>
              </a:rPr>
              <a:t>CO</a:t>
            </a:r>
            <a:r>
              <a:rPr lang="en-US" sz="1700" dirty="0">
                <a:solidFill>
                  <a:schemeClr val="tx1"/>
                </a:solidFill>
                <a:latin typeface="Gill Sans" charset="0"/>
                <a:ea typeface="ヒラギノ角ゴ ProN W3" charset="0"/>
                <a:cs typeface="ヒラギノ角ゴ ProN W3" charset="0"/>
              </a:rPr>
              <a:t/>
            </a:r>
            <a:br>
              <a:rPr lang="en-US" sz="1700" dirty="0">
                <a:solidFill>
                  <a:schemeClr val="tx1"/>
                </a:solidFill>
                <a:latin typeface="Gill Sans" charset="0"/>
                <a:ea typeface="ヒラギノ角ゴ ProN W3" charset="0"/>
                <a:cs typeface="ヒラギノ角ゴ ProN W3" charset="0"/>
              </a:rPr>
            </a:br>
            <a:r>
              <a:rPr lang="en-US" sz="1800" b="1" i="1" dirty="0" smtClean="0">
                <a:solidFill>
                  <a:srgbClr val="FF0000"/>
                </a:solidFill>
                <a:latin typeface="Gill Sans" charset="0"/>
                <a:ea typeface="ヒラギノ角ゴ ProN W3" charset="0"/>
                <a:cs typeface="ヒラギノ角ゴ ProN W3" charset="0"/>
              </a:rPr>
              <a:t>National </a:t>
            </a:r>
            <a:r>
              <a:rPr lang="en-US" sz="1800" b="1" i="1" dirty="0">
                <a:solidFill>
                  <a:srgbClr val="FF0000"/>
                </a:solidFill>
                <a:latin typeface="Gill Sans" charset="0"/>
                <a:ea typeface="ヒラギノ角ゴ ProN W3" charset="0"/>
                <a:cs typeface="ヒラギノ角ゴ ProN W3" charset="0"/>
              </a:rPr>
              <a:t>Hurricane Center, Miami FL</a:t>
            </a:r>
            <a:r>
              <a:rPr lang="en-US" sz="1800" b="1" i="1" dirty="0">
                <a:solidFill>
                  <a:srgbClr val="FF0000"/>
                </a:solidFill>
                <a:latin typeface="Gill Sans" charset="0"/>
                <a:ea typeface="ヒラギノ角ゴ ProN W6" charset="0"/>
                <a:cs typeface="ヒラギノ角ゴ ProN W6" charset="0"/>
              </a:rPr>
              <a:t/>
            </a:r>
            <a:br>
              <a:rPr lang="en-US" sz="1800" b="1" i="1" dirty="0">
                <a:solidFill>
                  <a:srgbClr val="FF0000"/>
                </a:solidFill>
                <a:latin typeface="Gill Sans" charset="0"/>
                <a:ea typeface="ヒラギノ角ゴ ProN W6" charset="0"/>
                <a:cs typeface="ヒラギノ角ゴ ProN W6" charset="0"/>
              </a:rPr>
            </a:br>
            <a:r>
              <a:rPr lang="en-US" sz="1800" b="1" i="1" dirty="0" smtClean="0">
                <a:solidFill>
                  <a:srgbClr val="FF0000"/>
                </a:solidFill>
                <a:latin typeface="Gill Sans" charset="0"/>
                <a:ea typeface="ヒラギノ角ゴ ProN W3" charset="0"/>
                <a:cs typeface="ヒラギノ角ゴ ProN W3" charset="0"/>
              </a:rPr>
              <a:t>Joint </a:t>
            </a:r>
            <a:r>
              <a:rPr lang="en-US" sz="1800" b="1" i="1" dirty="0">
                <a:solidFill>
                  <a:srgbClr val="FF0000"/>
                </a:solidFill>
                <a:latin typeface="Gill Sans" charset="0"/>
                <a:ea typeface="ヒラギノ角ゴ ProN W3" charset="0"/>
                <a:cs typeface="ヒラギノ角ゴ ProN W3" charset="0"/>
              </a:rPr>
              <a:t>Typhoon Warning Center, Pearl Harbor HI</a:t>
            </a:r>
            <a:r>
              <a:rPr lang="en-US" sz="1800" b="1" i="1" dirty="0">
                <a:solidFill>
                  <a:srgbClr val="FF0000"/>
                </a:solidFill>
                <a:latin typeface="Gill Sans" charset="0"/>
                <a:ea typeface="ヒラギノ角ゴ ProN W6" charset="0"/>
                <a:cs typeface="ヒラギノ角ゴ ProN W6" charset="0"/>
              </a:rPr>
              <a:t/>
            </a:r>
            <a:br>
              <a:rPr lang="en-US" sz="1800" b="1" i="1" dirty="0">
                <a:solidFill>
                  <a:srgbClr val="FF0000"/>
                </a:solidFill>
                <a:latin typeface="Gill Sans" charset="0"/>
                <a:ea typeface="ヒラギノ角ゴ ProN W6" charset="0"/>
                <a:cs typeface="ヒラギノ角ゴ ProN W6" charset="0"/>
              </a:rPr>
            </a:br>
            <a:r>
              <a:rPr lang="en-US" sz="1700" dirty="0" smtClean="0">
                <a:solidFill>
                  <a:schemeClr val="tx1"/>
                </a:solidFill>
                <a:latin typeface="Gill Sans" charset="0"/>
                <a:ea typeface="ヒラギノ角ゴ ProN W3" charset="0"/>
                <a:cs typeface="ヒラギノ角ゴ ProN W3" charset="0"/>
              </a:rPr>
              <a:t>Lawrence Livermore National Laboratory, Livermore CA</a:t>
            </a:r>
            <a:br>
              <a:rPr lang="en-US" sz="1700" dirty="0" smtClean="0">
                <a:solidFill>
                  <a:schemeClr val="tx1"/>
                </a:solidFill>
                <a:latin typeface="Gill Sans" charset="0"/>
                <a:ea typeface="ヒラギノ角ゴ ProN W3" charset="0"/>
                <a:cs typeface="ヒラギノ角ゴ ProN W3" charset="0"/>
              </a:rPr>
            </a:br>
            <a:r>
              <a:rPr lang="en-US" sz="1800" b="1" i="1" dirty="0" smtClean="0">
                <a:solidFill>
                  <a:srgbClr val="FF0000"/>
                </a:solidFill>
                <a:latin typeface="Gill Sans" charset="0"/>
                <a:ea typeface="ヒラギノ角ゴ ProN W3" charset="0"/>
                <a:cs typeface="ヒラギノ角ゴ ProN W3" charset="0"/>
              </a:rPr>
              <a:t>European Centre for Medium-Range Weather Forecasts, </a:t>
            </a:r>
            <a:r>
              <a:rPr lang="en-US" sz="1800" b="1" i="1" dirty="0" err="1" smtClean="0">
                <a:solidFill>
                  <a:srgbClr val="FF0000"/>
                </a:solidFill>
                <a:latin typeface="Gill Sans" charset="0"/>
                <a:ea typeface="ヒラギノ角ゴ ProN W3" charset="0"/>
                <a:cs typeface="ヒラギノ角ゴ ProN W3" charset="0"/>
              </a:rPr>
              <a:t>Shinfield</a:t>
            </a:r>
            <a:r>
              <a:rPr lang="en-US" sz="1800" b="1" i="1" dirty="0" smtClean="0">
                <a:solidFill>
                  <a:srgbClr val="FF0000"/>
                </a:solidFill>
                <a:latin typeface="Gill Sans" charset="0"/>
                <a:ea typeface="ヒラギノ角ゴ ProN W3" charset="0"/>
                <a:cs typeface="ヒラギノ角ゴ ProN W3" charset="0"/>
              </a:rPr>
              <a:t> Park, </a:t>
            </a:r>
            <a:r>
              <a:rPr lang="en-US" sz="1800" b="1" i="1" dirty="0" err="1" smtClean="0">
                <a:solidFill>
                  <a:srgbClr val="FF0000"/>
                </a:solidFill>
                <a:latin typeface="Gill Sans" charset="0"/>
                <a:ea typeface="ヒラギノ角ゴ ProN W3" charset="0"/>
                <a:cs typeface="ヒラギノ角ゴ ProN W3" charset="0"/>
              </a:rPr>
              <a:t>Berskshire</a:t>
            </a:r>
            <a:r>
              <a:rPr lang="en-US" sz="1800" b="1" i="1" dirty="0" smtClean="0">
                <a:solidFill>
                  <a:srgbClr val="FF0000"/>
                </a:solidFill>
                <a:latin typeface="Gill Sans" charset="0"/>
                <a:ea typeface="ヒラギノ角ゴ ProN W3" charset="0"/>
                <a:cs typeface="ヒラギノ角ゴ ProN W3" charset="0"/>
              </a:rPr>
              <a:t>, UK</a:t>
            </a:r>
            <a:r>
              <a:rPr lang="en-US" sz="1800" b="1" i="1" dirty="0" smtClean="0">
                <a:solidFill>
                  <a:srgbClr val="FF0000"/>
                </a:solidFill>
                <a:latin typeface="Gill Sans" charset="0"/>
                <a:ea typeface="ヒラギノ角ゴ ProN W6" charset="0"/>
                <a:cs typeface="ヒラギノ角ゴ ProN W6" charset="0"/>
              </a:rPr>
              <a:t/>
            </a:r>
            <a:br>
              <a:rPr lang="en-US" sz="1800" b="1" i="1" dirty="0" smtClean="0">
                <a:solidFill>
                  <a:srgbClr val="FF0000"/>
                </a:solidFill>
                <a:latin typeface="Gill Sans" charset="0"/>
                <a:ea typeface="ヒラギノ角ゴ ProN W6" charset="0"/>
                <a:cs typeface="ヒラギノ角ゴ ProN W6" charset="0"/>
              </a:rPr>
            </a:br>
            <a:r>
              <a:rPr lang="en-US" sz="1700" dirty="0" smtClean="0">
                <a:solidFill>
                  <a:schemeClr val="tx1"/>
                </a:solidFill>
                <a:latin typeface="Gill Sans" charset="0"/>
                <a:ea typeface="ヒラギノ角ゴ ProN W6" charset="0"/>
                <a:cs typeface="ヒラギノ角ゴ ProN W6" charset="0"/>
              </a:rPr>
              <a:t>Meteorological Research Institute – </a:t>
            </a:r>
            <a:r>
              <a:rPr lang="en-US" sz="1700" dirty="0" smtClean="0">
                <a:solidFill>
                  <a:schemeClr val="tx1"/>
                </a:solidFill>
                <a:latin typeface="Gill Sans" charset="0"/>
                <a:ea typeface="ヒラギノ角ゴ ProN W3" charset="0"/>
                <a:cs typeface="ヒラギノ角ゴ ProN W3" charset="0"/>
              </a:rPr>
              <a:t>Japan </a:t>
            </a:r>
            <a:r>
              <a:rPr lang="en-US" sz="1700" dirty="0">
                <a:solidFill>
                  <a:schemeClr val="tx1"/>
                </a:solidFill>
                <a:latin typeface="Gill Sans" charset="0"/>
                <a:ea typeface="ヒラギノ角ゴ ProN W3" charset="0"/>
                <a:cs typeface="ヒラギノ角ゴ ProN W3" charset="0"/>
              </a:rPr>
              <a:t>Meteorological Agency, Tsukuba JAPAN</a:t>
            </a:r>
            <a:r>
              <a:rPr lang="en-US" sz="1700" dirty="0">
                <a:solidFill>
                  <a:schemeClr val="tx1"/>
                </a:solidFill>
                <a:latin typeface="Gill Sans" charset="0"/>
                <a:ea typeface="ヒラギノ角ゴ ProN W6" charset="0"/>
                <a:cs typeface="ヒラギノ角ゴ ProN W6" charset="0"/>
              </a:rPr>
              <a:t/>
            </a:r>
            <a:br>
              <a:rPr lang="en-US" sz="1700" dirty="0">
                <a:solidFill>
                  <a:schemeClr val="tx1"/>
                </a:solidFill>
                <a:latin typeface="Gill Sans" charset="0"/>
                <a:ea typeface="ヒラギノ角ゴ ProN W6" charset="0"/>
                <a:cs typeface="ヒラギノ角ゴ ProN W6" charset="0"/>
              </a:rPr>
            </a:br>
            <a:r>
              <a:rPr lang="en-US" sz="1700" dirty="0">
                <a:solidFill>
                  <a:schemeClr val="tx1"/>
                </a:solidFill>
                <a:latin typeface="Gill Sans" charset="0"/>
                <a:ea typeface="ヒラギノ角ゴ ProN W3" charset="0"/>
                <a:cs typeface="ヒラギノ角ゴ ProN W3" charset="0"/>
              </a:rPr>
              <a:t>Space and Naval Warfare Systems Command,  Arlington VA</a:t>
            </a:r>
            <a:br>
              <a:rPr lang="en-US" sz="1700" dirty="0">
                <a:solidFill>
                  <a:schemeClr val="tx1"/>
                </a:solidFill>
                <a:latin typeface="Gill Sans" charset="0"/>
                <a:ea typeface="ヒラギノ角ゴ ProN W3" charset="0"/>
                <a:cs typeface="ヒラギノ角ゴ ProN W3" charset="0"/>
              </a:rPr>
            </a:br>
            <a:r>
              <a:rPr lang="en-US" sz="1700" dirty="0" smtClean="0">
                <a:solidFill>
                  <a:schemeClr val="tx1"/>
                </a:solidFill>
                <a:latin typeface="Gill Sans" charset="0"/>
                <a:ea typeface="ヒラギノ角ゴ ProN W3" charset="0"/>
                <a:cs typeface="ヒラギノ角ゴ ProN W3" charset="0"/>
              </a:rPr>
              <a:t>NASA Goddard </a:t>
            </a:r>
            <a:r>
              <a:rPr lang="en-US" sz="1700" dirty="0">
                <a:solidFill>
                  <a:schemeClr val="tx1"/>
                </a:solidFill>
                <a:latin typeface="Gill Sans" charset="0"/>
                <a:ea typeface="ヒラギノ角ゴ ProN W3" charset="0"/>
                <a:cs typeface="ヒラギノ角ゴ ProN W3" charset="0"/>
              </a:rPr>
              <a:t>Space Flight Center, Greenbelt MD</a:t>
            </a:r>
            <a:br>
              <a:rPr lang="en-US" sz="1700" dirty="0">
                <a:solidFill>
                  <a:schemeClr val="tx1"/>
                </a:solidFill>
                <a:latin typeface="Gill Sans" charset="0"/>
                <a:ea typeface="ヒラギノ角ゴ ProN W3" charset="0"/>
                <a:cs typeface="ヒラギノ角ゴ ProN W3" charset="0"/>
              </a:rPr>
            </a:br>
            <a:r>
              <a:rPr lang="en-US" sz="1800" b="1" i="1" dirty="0">
                <a:solidFill>
                  <a:srgbClr val="FF0000"/>
                </a:solidFill>
                <a:latin typeface="Gill Sans" charset="0"/>
                <a:ea typeface="ヒラギノ角ゴ ProN W3" charset="0"/>
                <a:cs typeface="ヒラギノ角ゴ ProN W3" charset="0"/>
              </a:rPr>
              <a:t>National Centers for Environmental Prediction, Camp Springs MD</a:t>
            </a:r>
            <a:r>
              <a:rPr lang="en-US" sz="1800" b="1" i="1" dirty="0">
                <a:solidFill>
                  <a:srgbClr val="FF0000"/>
                </a:solidFill>
                <a:latin typeface="Gill Sans" charset="0"/>
                <a:ea typeface="ヒラギノ角ゴ ProN W6" charset="0"/>
                <a:cs typeface="ヒラギノ角ゴ ProN W6" charset="0"/>
              </a:rPr>
              <a:t/>
            </a:r>
            <a:br>
              <a:rPr lang="en-US" sz="1800" b="1" i="1" dirty="0">
                <a:solidFill>
                  <a:srgbClr val="FF0000"/>
                </a:solidFill>
                <a:latin typeface="Gill Sans" charset="0"/>
                <a:ea typeface="ヒラギノ角ゴ ProN W6" charset="0"/>
                <a:cs typeface="ヒラギノ角ゴ ProN W6" charset="0"/>
              </a:rPr>
            </a:br>
            <a:r>
              <a:rPr lang="en-US" sz="1700" dirty="0">
                <a:solidFill>
                  <a:schemeClr val="tx1"/>
                </a:solidFill>
                <a:latin typeface="Gill Sans" charset="0"/>
                <a:ea typeface="ヒラギノ角ゴ ProN W3" charset="0"/>
                <a:cs typeface="ヒラギノ角ゴ ProN W3" charset="0"/>
              </a:rPr>
              <a:t>Naval Postgraduate School, Monterey CA</a:t>
            </a:r>
            <a:br>
              <a:rPr lang="en-US" sz="1700" dirty="0">
                <a:solidFill>
                  <a:schemeClr val="tx1"/>
                </a:solidFill>
                <a:latin typeface="Gill Sans" charset="0"/>
                <a:ea typeface="ヒラギノ角ゴ ProN W3" charset="0"/>
                <a:cs typeface="ヒラギノ角ゴ ProN W3" charset="0"/>
              </a:rPr>
            </a:br>
            <a:r>
              <a:rPr lang="en-US" sz="1800" b="1" i="1" dirty="0">
                <a:solidFill>
                  <a:srgbClr val="FF0000"/>
                </a:solidFill>
                <a:latin typeface="Gill Sans" charset="0"/>
                <a:ea typeface="ヒラギノ角ゴ ProN W3" charset="0"/>
                <a:cs typeface="ヒラギノ角ゴ ProN W3" charset="0"/>
              </a:rPr>
              <a:t>Fleet Numerical Meteorology and Oceanography Center, Monterey CA</a:t>
            </a:r>
            <a:r>
              <a:rPr lang="en-US" sz="1800" b="1" i="1" dirty="0">
                <a:solidFill>
                  <a:srgbClr val="FF0000"/>
                </a:solidFill>
                <a:latin typeface="Gill Sans" charset="0"/>
                <a:ea typeface="ヒラギノ角ゴ ProN W6" charset="0"/>
                <a:cs typeface="ヒラギノ角ゴ ProN W6" charset="0"/>
              </a:rPr>
              <a:t/>
            </a:r>
            <a:br>
              <a:rPr lang="en-US" sz="1800" b="1" i="1" dirty="0">
                <a:solidFill>
                  <a:srgbClr val="FF0000"/>
                </a:solidFill>
                <a:latin typeface="Gill Sans" charset="0"/>
                <a:ea typeface="ヒラギノ角ゴ ProN W6" charset="0"/>
                <a:cs typeface="ヒラギノ角ゴ ProN W6" charset="0"/>
              </a:rPr>
            </a:br>
            <a:r>
              <a:rPr lang="en-US" sz="1700" dirty="0">
                <a:solidFill>
                  <a:schemeClr val="tx1"/>
                </a:solidFill>
                <a:latin typeface="Gill Sans" charset="0"/>
                <a:ea typeface="ヒラギノ角ゴ ProN W3" charset="0"/>
                <a:cs typeface="ヒラギノ角ゴ ProN W3" charset="0"/>
              </a:rPr>
              <a:t>Naval Research Laboratory, Monterey CA</a:t>
            </a:r>
            <a:br>
              <a:rPr lang="en-US" sz="1700" dirty="0">
                <a:solidFill>
                  <a:schemeClr val="tx1"/>
                </a:solidFill>
                <a:latin typeface="Gill Sans" charset="0"/>
                <a:ea typeface="ヒラギノ角ゴ ProN W3" charset="0"/>
                <a:cs typeface="ヒラギノ角ゴ ProN W3" charset="0"/>
              </a:rPr>
            </a:br>
            <a:r>
              <a:rPr lang="en-US" sz="1800" b="1" i="1" dirty="0">
                <a:solidFill>
                  <a:srgbClr val="FF0000"/>
                </a:solidFill>
                <a:latin typeface="Gill Sans" charset="0"/>
                <a:ea typeface="ヒラギノ角ゴ ProN W3" charset="0"/>
                <a:cs typeface="ヒラギノ角ゴ ProN W3" charset="0"/>
              </a:rPr>
              <a:t>Atlantic Oceanographic and Meteorological Laboratory, Miami FL</a:t>
            </a:r>
            <a:r>
              <a:rPr lang="en-US" sz="1600" dirty="0">
                <a:solidFill>
                  <a:schemeClr val="tx1"/>
                </a:solidFill>
                <a:latin typeface="Gill Sans" charset="0"/>
                <a:ea typeface="ヒラギノ角ゴ ProN W3" charset="0"/>
                <a:cs typeface="ヒラギノ角ゴ ProN W3" charset="0"/>
              </a:rPr>
              <a:t/>
            </a:r>
            <a:br>
              <a:rPr lang="en-US" sz="1600" dirty="0">
                <a:solidFill>
                  <a:schemeClr val="tx1"/>
                </a:solidFill>
                <a:latin typeface="Gill Sans" charset="0"/>
                <a:ea typeface="ヒラギノ角ゴ ProN W3" charset="0"/>
                <a:cs typeface="ヒラギノ角ゴ ProN W3" charset="0"/>
              </a:rPr>
            </a:br>
            <a:r>
              <a:rPr lang="en-US" sz="1700" dirty="0">
                <a:solidFill>
                  <a:schemeClr val="tx1"/>
                </a:solidFill>
                <a:latin typeface="Gill Sans" charset="0"/>
                <a:ea typeface="ヒラギノ角ゴ ProN W3" charset="0"/>
                <a:cs typeface="ヒラギノ角ゴ ProN W3" charset="0"/>
              </a:rPr>
              <a:t>Pennsylvania State University, University Park PA</a:t>
            </a:r>
            <a:endParaRPr lang="en-US" sz="1700" dirty="0">
              <a:solidFill>
                <a:schemeClr val="tx1"/>
              </a:solidFill>
              <a:latin typeface="Gill Sans" charset="0"/>
              <a:ea typeface="ヒラギノ角ゴ ProN W6" charset="0"/>
              <a:cs typeface="ヒラギノ角ゴ ProN W6" charset="0"/>
            </a:endParaRPr>
          </a:p>
        </p:txBody>
      </p:sp>
      <p:sp>
        <p:nvSpPr>
          <p:cNvPr id="6145" name="Slide Number Placeholder 3"/>
          <p:cNvSpPr>
            <a:spLocks noGrp="1"/>
          </p:cNvSpPr>
          <p:nvPr>
            <p:ph type="sldNum" sz="quarter" idx="10"/>
          </p:nvPr>
        </p:nvSpPr>
        <p:spPr>
          <a:noFill/>
        </p:spPr>
        <p:txBody>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fld id="{8124DEDF-6872-1D47-9D01-99EFD64C5BF0}" type="slidenum">
              <a:rPr lang="en-US" sz="1200">
                <a:solidFill>
                  <a:srgbClr val="000080"/>
                </a:solidFill>
                <a:cs typeface="Gill Sans" charset="0"/>
              </a:rPr>
              <a:pPr eaLnBrk="1" hangingPunct="1"/>
              <a:t>1</a:t>
            </a:fld>
            <a:endParaRPr lang="en-US" sz="1200">
              <a:solidFill>
                <a:srgbClr val="000080"/>
              </a:solidFill>
              <a:cs typeface="Gill Sans" charset="0"/>
            </a:endParaRPr>
          </a:p>
        </p:txBody>
      </p:sp>
    </p:spTree>
    <p:extLst>
      <p:ext uri="{BB962C8B-B14F-4D97-AF65-F5344CB8AC3E}">
        <p14:creationId xmlns:p14="http://schemas.microsoft.com/office/powerpoint/2010/main" val="37948406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idx="1"/>
          </p:nvPr>
        </p:nvSpPr>
        <p:spPr>
          <a:xfrm>
            <a:off x="711200" y="1676400"/>
            <a:ext cx="11963400" cy="3200400"/>
          </a:xfrm>
        </p:spPr>
        <p:txBody>
          <a:bodyPr/>
          <a:lstStyle/>
          <a:p>
            <a:pPr marL="317500" algn="ctr">
              <a:lnSpc>
                <a:spcPct val="80000"/>
              </a:lnSpc>
              <a:defRPr/>
            </a:pPr>
            <a:endParaRPr lang="en-US" sz="2400" dirty="0"/>
          </a:p>
          <a:p>
            <a:pPr marL="0" indent="0" algn="ctr">
              <a:lnSpc>
                <a:spcPct val="80000"/>
              </a:lnSpc>
              <a:buNone/>
              <a:defRPr/>
            </a:pPr>
            <a:r>
              <a:rPr lang="en-US" sz="6600" dirty="0" smtClean="0">
                <a:solidFill>
                  <a:schemeClr val="accent3">
                    <a:lumMod val="75000"/>
                  </a:schemeClr>
                </a:solidFill>
              </a:rPr>
              <a:t>“This is all well and good Mike…</a:t>
            </a:r>
          </a:p>
          <a:p>
            <a:pPr marL="0" indent="0" algn="ctr">
              <a:lnSpc>
                <a:spcPct val="80000"/>
              </a:lnSpc>
              <a:buNone/>
              <a:defRPr/>
            </a:pPr>
            <a:r>
              <a:rPr lang="en-US" sz="6600" dirty="0" smtClean="0"/>
              <a:t>but why (on earth) are </a:t>
            </a:r>
          </a:p>
          <a:p>
            <a:pPr marL="0" indent="0" algn="ctr">
              <a:lnSpc>
                <a:spcPct val="80000"/>
              </a:lnSpc>
              <a:buNone/>
              <a:defRPr/>
            </a:pPr>
            <a:r>
              <a:rPr lang="en-US" sz="6600" dirty="0" smtClean="0"/>
              <a:t>you doing this? *#%!!”</a:t>
            </a:r>
            <a:endParaRPr lang="en-US" sz="4400" dirty="0" smtClean="0"/>
          </a:p>
          <a:p>
            <a:pPr marL="0" indent="0" algn="ctr">
              <a:lnSpc>
                <a:spcPct val="80000"/>
              </a:lnSpc>
              <a:buNone/>
              <a:defRPr/>
            </a:pPr>
            <a:endParaRPr lang="en-US" sz="6000" dirty="0"/>
          </a:p>
        </p:txBody>
      </p:sp>
      <p:sp>
        <p:nvSpPr>
          <p:cNvPr id="6" name="Title 1"/>
          <p:cNvSpPr>
            <a:spLocks noGrp="1"/>
          </p:cNvSpPr>
          <p:nvPr>
            <p:ph type="title"/>
          </p:nvPr>
        </p:nvSpPr>
        <p:spPr/>
        <p:txBody>
          <a:bodyPr/>
          <a:lstStyle/>
          <a:p>
            <a:r>
              <a:rPr lang="en-US" dirty="0" smtClean="0"/>
              <a:t>The Question…</a:t>
            </a:r>
            <a:br>
              <a:rPr lang="en-US" dirty="0" smtClean="0"/>
            </a:br>
            <a:r>
              <a:rPr lang="en-US" sz="2800" dirty="0" smtClean="0"/>
              <a:t>when giving a seminar at CSU in the 1980s…</a:t>
            </a:r>
            <a:endParaRPr lang="en-US" sz="3200" dirty="0"/>
          </a:p>
        </p:txBody>
      </p:sp>
    </p:spTree>
    <p:extLst>
      <p:ext uri="{BB962C8B-B14F-4D97-AF65-F5344CB8AC3E}">
        <p14:creationId xmlns:p14="http://schemas.microsoft.com/office/powerpoint/2010/main" val="57585720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Question…</a:t>
            </a:r>
            <a:endParaRPr lang="en-US" dirty="0"/>
          </a:p>
        </p:txBody>
      </p:sp>
      <p:sp>
        <p:nvSpPr>
          <p:cNvPr id="5" name="Rectangle 2"/>
          <p:cNvSpPr>
            <a:spLocks noGrp="1" noChangeArrowheads="1"/>
          </p:cNvSpPr>
          <p:nvPr>
            <p:ph idx="1"/>
          </p:nvPr>
        </p:nvSpPr>
        <p:spPr>
          <a:xfrm>
            <a:off x="711200" y="1676400"/>
            <a:ext cx="11963400" cy="6858000"/>
          </a:xfrm>
        </p:spPr>
        <p:txBody>
          <a:bodyPr/>
          <a:lstStyle/>
          <a:p>
            <a:pPr marL="317500" algn="ctr">
              <a:lnSpc>
                <a:spcPct val="80000"/>
              </a:lnSpc>
              <a:defRPr/>
            </a:pPr>
            <a:endParaRPr lang="en-US" sz="2400" dirty="0"/>
          </a:p>
          <a:p>
            <a:pPr marL="0" indent="0" algn="ctr">
              <a:lnSpc>
                <a:spcPct val="80000"/>
              </a:lnSpc>
              <a:buNone/>
              <a:defRPr/>
            </a:pPr>
            <a:r>
              <a:rPr lang="en-US" sz="6600" dirty="0" smtClean="0">
                <a:solidFill>
                  <a:schemeClr val="bg1">
                    <a:lumMod val="50000"/>
                  </a:schemeClr>
                </a:solidFill>
              </a:rPr>
              <a:t>“This is all well and good Mike…</a:t>
            </a:r>
          </a:p>
          <a:p>
            <a:pPr marL="0" indent="0" algn="ctr">
              <a:lnSpc>
                <a:spcPct val="80000"/>
              </a:lnSpc>
              <a:buNone/>
              <a:defRPr/>
            </a:pPr>
            <a:r>
              <a:rPr lang="en-US" sz="6600" dirty="0" smtClean="0">
                <a:solidFill>
                  <a:schemeClr val="bg1">
                    <a:lumMod val="50000"/>
                  </a:schemeClr>
                </a:solidFill>
              </a:rPr>
              <a:t>but why (on earth) are </a:t>
            </a:r>
          </a:p>
          <a:p>
            <a:pPr marL="0" indent="0" algn="ctr">
              <a:lnSpc>
                <a:spcPct val="80000"/>
              </a:lnSpc>
              <a:buNone/>
              <a:defRPr/>
            </a:pPr>
            <a:r>
              <a:rPr lang="en-US" sz="6600" dirty="0" smtClean="0">
                <a:solidFill>
                  <a:schemeClr val="bg1">
                    <a:lumMod val="50000"/>
                  </a:schemeClr>
                </a:solidFill>
              </a:rPr>
              <a:t>you doing this? *#%!!”</a:t>
            </a:r>
          </a:p>
          <a:p>
            <a:pPr marL="0" indent="0" algn="ctr">
              <a:lnSpc>
                <a:spcPct val="80000"/>
              </a:lnSpc>
              <a:buNone/>
              <a:defRPr/>
            </a:pPr>
            <a:endParaRPr lang="en-US" sz="6600" dirty="0" smtClean="0"/>
          </a:p>
          <a:p>
            <a:pPr marL="0" indent="0" algn="r">
              <a:lnSpc>
                <a:spcPct val="80000"/>
              </a:lnSpc>
              <a:buNone/>
              <a:defRPr/>
            </a:pPr>
            <a:r>
              <a:rPr lang="en-US" sz="8000" dirty="0" smtClean="0"/>
              <a:t> Uncle Bill Gray</a:t>
            </a:r>
          </a:p>
          <a:p>
            <a:pPr marL="0" indent="0" algn="ctr">
              <a:lnSpc>
                <a:spcPct val="80000"/>
              </a:lnSpc>
              <a:buNone/>
              <a:defRPr/>
            </a:pPr>
            <a:endParaRPr lang="en-US" sz="4400" dirty="0" smtClean="0"/>
          </a:p>
          <a:p>
            <a:pPr marL="0" indent="0" algn="ctr">
              <a:lnSpc>
                <a:spcPct val="80000"/>
              </a:lnSpc>
              <a:buNone/>
              <a:defRPr/>
            </a:pPr>
            <a:endParaRPr lang="en-US" sz="6000" dirty="0"/>
          </a:p>
        </p:txBody>
      </p:sp>
    </p:spTree>
    <p:extLst>
      <p:ext uri="{BB962C8B-B14F-4D97-AF65-F5344CB8AC3E}">
        <p14:creationId xmlns:p14="http://schemas.microsoft.com/office/powerpoint/2010/main" val="187064701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real answer…</a:t>
            </a:r>
            <a:endParaRPr lang="en-US" dirty="0"/>
          </a:p>
        </p:txBody>
      </p:sp>
      <p:sp>
        <p:nvSpPr>
          <p:cNvPr id="3" name="Content Placeholder 2"/>
          <p:cNvSpPr>
            <a:spLocks noGrp="1"/>
          </p:cNvSpPr>
          <p:nvPr>
            <p:ph idx="1"/>
          </p:nvPr>
        </p:nvSpPr>
        <p:spPr/>
        <p:txBody>
          <a:bodyPr/>
          <a:lstStyle/>
          <a:p>
            <a:r>
              <a:rPr lang="en-US" dirty="0" smtClean="0"/>
              <a:t>Bob Gall asked me to “look at genesis” 2010</a:t>
            </a:r>
          </a:p>
          <a:p>
            <a:r>
              <a:rPr lang="en-US" dirty="0" smtClean="0"/>
              <a:t>The “big three rule”</a:t>
            </a:r>
          </a:p>
          <a:p>
            <a:r>
              <a:rPr lang="en-US" dirty="0" smtClean="0"/>
              <a:t>If a model makes good track forecasts </a:t>
            </a:r>
            <a:r>
              <a:rPr lang="en-US" dirty="0" smtClean="0">
                <a:sym typeface="Wingdings"/>
              </a:rPr>
              <a:t> accurate tropical large-scale circulation?  potential for genesis forecasts?</a:t>
            </a:r>
          </a:p>
          <a:p>
            <a:r>
              <a:rPr lang="en-US" dirty="0" smtClean="0">
                <a:sym typeface="Wingdings"/>
              </a:rPr>
              <a:t>TCAD principle – Tropical Cyclones Are Diagnostics</a:t>
            </a:r>
          </a:p>
          <a:p>
            <a:pPr lvl="1"/>
            <a:r>
              <a:rPr lang="en-US" dirty="0" smtClean="0">
                <a:sym typeface="Wingdings"/>
              </a:rPr>
              <a:t>dependence on convection</a:t>
            </a:r>
          </a:p>
          <a:p>
            <a:r>
              <a:rPr lang="en-US" dirty="0" smtClean="0">
                <a:sym typeface="Wingdings"/>
              </a:rPr>
              <a:t>Deterministic genesis requires a data set of pre TC disturbances</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12</a:t>
            </a:fld>
            <a:endParaRPr lang="en-US"/>
          </a:p>
        </p:txBody>
      </p:sp>
    </p:spTree>
    <p:extLst>
      <p:ext uri="{BB962C8B-B14F-4D97-AF65-F5344CB8AC3E}">
        <p14:creationId xmlns:p14="http://schemas.microsoft.com/office/powerpoint/2010/main" val="30994564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Operational Motivations (O2R)</a:t>
            </a:r>
            <a:r>
              <a:rPr lang="en-US" sz="3600" dirty="0"/>
              <a:t/>
            </a:r>
            <a:br>
              <a:rPr lang="en-US" sz="3600" dirty="0"/>
            </a:br>
            <a:r>
              <a:rPr lang="en-US" sz="3600" dirty="0" smtClean="0"/>
              <a:t> </a:t>
            </a:r>
            <a:r>
              <a:rPr lang="en-US" sz="2800" dirty="0" smtClean="0"/>
              <a:t>…maybe those d!*#%</a:t>
            </a:r>
            <a:r>
              <a:rPr lang="en-US" sz="2800" dirty="0" err="1" smtClean="0"/>
              <a:t>ng</a:t>
            </a:r>
            <a:r>
              <a:rPr lang="en-US" sz="2800" dirty="0" smtClean="0"/>
              <a:t> models are pretty good after all…</a:t>
            </a:r>
            <a:endParaRPr lang="en-US" sz="1800" dirty="0"/>
          </a:p>
        </p:txBody>
      </p:sp>
      <p:sp>
        <p:nvSpPr>
          <p:cNvPr id="4" name="TextBox 3"/>
          <p:cNvSpPr txBox="1"/>
          <p:nvPr/>
        </p:nvSpPr>
        <p:spPr>
          <a:xfrm>
            <a:off x="1244600" y="1143000"/>
            <a:ext cx="10591800" cy="2215991"/>
          </a:xfrm>
          <a:prstGeom prst="rect">
            <a:avLst/>
          </a:prstGeom>
          <a:noFill/>
        </p:spPr>
        <p:txBody>
          <a:bodyPr wrap="square" rtlCol="0">
            <a:spAutoFit/>
          </a:bodyPr>
          <a:lstStyle/>
          <a:p>
            <a:pPr algn="l"/>
            <a:r>
              <a:rPr lang="en-US" sz="2400" b="1" dirty="0" smtClean="0">
                <a:latin typeface="Courier"/>
                <a:cs typeface="Courier"/>
              </a:rPr>
              <a:t>“The </a:t>
            </a:r>
            <a:r>
              <a:rPr lang="en-US" sz="2400" b="1" dirty="0">
                <a:latin typeface="Courier"/>
                <a:cs typeface="Courier"/>
              </a:rPr>
              <a:t>models are getting downright phenomenal in their skill and usefulness. Several days ago, the NVG and GFS began picking-up on 91W making it to the Philippines, and these two models have been (somewhat) consistent in track and timing ever since</a:t>
            </a:r>
            <a:r>
              <a:rPr lang="en-US" sz="2400" b="1" dirty="0" smtClean="0">
                <a:latin typeface="Courier"/>
                <a:cs typeface="Courier"/>
              </a:rPr>
              <a:t>.”</a:t>
            </a:r>
          </a:p>
          <a:p>
            <a:pPr algn="l"/>
            <a:r>
              <a:rPr lang="en-US" sz="1800" dirty="0">
                <a:latin typeface="Courier"/>
                <a:cs typeface="Courier"/>
              </a:rPr>
              <a:t>	</a:t>
            </a:r>
            <a:r>
              <a:rPr lang="en-US" sz="1800" dirty="0" smtClean="0">
                <a:latin typeface="Courier"/>
                <a:cs typeface="Courier"/>
              </a:rPr>
              <a:t>Mark </a:t>
            </a:r>
            <a:r>
              <a:rPr lang="en-US" sz="1800" dirty="0" err="1" smtClean="0">
                <a:latin typeface="Courier"/>
                <a:cs typeface="Courier"/>
              </a:rPr>
              <a:t>Lander,UofGuam</a:t>
            </a:r>
            <a:r>
              <a:rPr lang="en-US" sz="1800" dirty="0" smtClean="0">
                <a:latin typeface="Courier"/>
                <a:cs typeface="Courier"/>
              </a:rPr>
              <a:t> in an email to </a:t>
            </a:r>
            <a:r>
              <a:rPr lang="en-US" sz="1800" dirty="0" err="1" smtClean="0">
                <a:latin typeface="Courier"/>
                <a:cs typeface="Courier"/>
              </a:rPr>
              <a:t>tstorm.org</a:t>
            </a:r>
            <a:r>
              <a:rPr lang="en-US" sz="1800" dirty="0" smtClean="0">
                <a:latin typeface="Courier"/>
                <a:cs typeface="Courier"/>
              </a:rPr>
              <a:t> list on 2014010909</a:t>
            </a:r>
            <a:endParaRPr lang="en-US" sz="1800" dirty="0">
              <a:latin typeface="Courier"/>
              <a:cs typeface="Courier"/>
            </a:endParaRPr>
          </a:p>
        </p:txBody>
      </p:sp>
      <p:pic>
        <p:nvPicPr>
          <p:cNvPr id="5" name="Picture 4" descr="trkplt.01W.2014.bt.03S-28N.099E-161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2800" y="3505200"/>
            <a:ext cx="4470400" cy="3352800"/>
          </a:xfrm>
          <a:prstGeom prst="rect">
            <a:avLst/>
          </a:prstGeom>
        </p:spPr>
      </p:pic>
      <p:sp>
        <p:nvSpPr>
          <p:cNvPr id="6" name="TextBox 5"/>
          <p:cNvSpPr txBox="1"/>
          <p:nvPr/>
        </p:nvSpPr>
        <p:spPr>
          <a:xfrm>
            <a:off x="0" y="3657600"/>
            <a:ext cx="8534400" cy="2923878"/>
          </a:xfrm>
          <a:prstGeom prst="rect">
            <a:avLst/>
          </a:prstGeom>
          <a:noFill/>
        </p:spPr>
        <p:txBody>
          <a:bodyPr wrap="square" rtlCol="0">
            <a:spAutoFit/>
          </a:bodyPr>
          <a:lstStyle/>
          <a:p>
            <a:pPr algn="l"/>
            <a:r>
              <a:rPr lang="pl-PL" sz="800" b="1" dirty="0">
                <a:latin typeface="Courier"/>
                <a:cs typeface="Courier"/>
              </a:rPr>
              <a:t>2014010818      A1W.2014 015 ----   4.7  142.4E  --- ---  303.1 11.9 B  NT NW  ---   1/38  </a:t>
            </a:r>
            <a:r>
              <a:rPr lang="pl-PL" sz="800" b="1" dirty="0" err="1">
                <a:latin typeface="Courier"/>
                <a:cs typeface="Courier"/>
              </a:rPr>
              <a:t>lf</a:t>
            </a:r>
            <a:r>
              <a:rPr lang="pl-PL" sz="800" b="1" dirty="0">
                <a:latin typeface="Courier"/>
                <a:cs typeface="Courier"/>
              </a:rPr>
              <a:t>: 0.00          </a:t>
            </a:r>
          </a:p>
          <a:p>
            <a:pPr algn="l"/>
            <a:r>
              <a:rPr lang="pl-PL" sz="800" b="1" dirty="0">
                <a:latin typeface="Courier"/>
                <a:cs typeface="Courier"/>
              </a:rPr>
              <a:t>2014010900      A1W.2014 015 ----   4.8  141.5E  --- ---  303.1 11.9 B  NT NW  ---   2/38  </a:t>
            </a:r>
            <a:r>
              <a:rPr lang="pl-PL" sz="800" b="1" dirty="0" err="1">
                <a:latin typeface="Courier"/>
                <a:cs typeface="Courier"/>
              </a:rPr>
              <a:t>lf</a:t>
            </a:r>
            <a:r>
              <a:rPr lang="pl-PL" sz="800" b="1" dirty="0">
                <a:latin typeface="Courier"/>
                <a:cs typeface="Courier"/>
              </a:rPr>
              <a:t>: 0.00          </a:t>
            </a:r>
          </a:p>
          <a:p>
            <a:pPr algn="l"/>
            <a:r>
              <a:rPr lang="pl-PL" sz="800" b="1" dirty="0">
                <a:latin typeface="Courier"/>
                <a:cs typeface="Courier"/>
              </a:rPr>
              <a:t>2014010906      A1W.2014 015 ----   6.0  140.4E  --- ---  303.1 11.9 B  NT NW  ---   3/38  </a:t>
            </a:r>
            <a:r>
              <a:rPr lang="pl-PL" sz="800" b="1" dirty="0" err="1">
                <a:latin typeface="Courier"/>
                <a:cs typeface="Courier"/>
              </a:rPr>
              <a:t>lf</a:t>
            </a:r>
            <a:r>
              <a:rPr lang="pl-PL" sz="800" b="1" dirty="0">
                <a:latin typeface="Courier"/>
                <a:cs typeface="Courier"/>
              </a:rPr>
              <a:t>: 0.00          </a:t>
            </a:r>
          </a:p>
          <a:p>
            <a:pPr algn="l"/>
            <a:r>
              <a:rPr lang="pl-PL" sz="800" b="1" dirty="0">
                <a:latin typeface="Courier"/>
                <a:cs typeface="Courier"/>
              </a:rPr>
              <a:t>2014010912      A1W.2014 015 ----   4.0  141.1E  --- ---  206.5  4.5 B  NT NW  ---   4/38  </a:t>
            </a:r>
            <a:r>
              <a:rPr lang="pl-PL" sz="800" b="1" dirty="0" err="1">
                <a:latin typeface="Courier"/>
                <a:cs typeface="Courier"/>
              </a:rPr>
              <a:t>lf</a:t>
            </a:r>
            <a:r>
              <a:rPr lang="pl-PL" sz="800" b="1" dirty="0">
                <a:latin typeface="Courier"/>
                <a:cs typeface="Courier"/>
              </a:rPr>
              <a:t>: 0.00 </a:t>
            </a:r>
            <a:endParaRPr lang="pl-PL" sz="800" b="1" dirty="0" smtClean="0">
              <a:latin typeface="Courier"/>
              <a:cs typeface="Courier"/>
            </a:endParaRPr>
          </a:p>
          <a:p>
            <a:pPr algn="l"/>
            <a:r>
              <a:rPr lang="pl-PL" sz="800" b="1" dirty="0" smtClean="0">
                <a:latin typeface="Courier"/>
                <a:cs typeface="Courier"/>
              </a:rPr>
              <a:t>.</a:t>
            </a:r>
          </a:p>
          <a:p>
            <a:pPr algn="l"/>
            <a:r>
              <a:rPr lang="pl-PL" sz="800" b="1" dirty="0" smtClean="0">
                <a:latin typeface="Courier"/>
                <a:cs typeface="Courier"/>
              </a:rPr>
              <a:t>.         </a:t>
            </a:r>
            <a:endParaRPr lang="pl-PL" sz="800" b="1" dirty="0">
              <a:latin typeface="Courier"/>
              <a:cs typeface="Courier"/>
            </a:endParaRPr>
          </a:p>
          <a:p>
            <a:pPr algn="l"/>
            <a:r>
              <a:rPr lang="pl-PL" sz="800" b="1" dirty="0" smtClean="0">
                <a:latin typeface="Courier"/>
                <a:cs typeface="Courier"/>
              </a:rPr>
              <a:t>2014011706</a:t>
            </a:r>
            <a:r>
              <a:rPr lang="pl-PL" sz="800" b="1" dirty="0">
                <a:latin typeface="Courier"/>
                <a:cs typeface="Courier"/>
              </a:rPr>
              <a:t>*     A1W.2014 020 1007   9.7  127.9E  --- ---  230.0  2.0 C  DB NW  ---  35/38  </a:t>
            </a:r>
            <a:r>
              <a:rPr lang="pl-PL" sz="800" b="1" dirty="0" err="1">
                <a:latin typeface="Courier"/>
                <a:cs typeface="Courier"/>
              </a:rPr>
              <a:t>lf</a:t>
            </a:r>
            <a:r>
              <a:rPr lang="pl-PL" sz="800" b="1" dirty="0">
                <a:latin typeface="Courier"/>
                <a:cs typeface="Courier"/>
              </a:rPr>
              <a:t>: 0.00 INVEST    &lt;**Genesis</a:t>
            </a:r>
          </a:p>
          <a:p>
            <a:pPr algn="l"/>
            <a:r>
              <a:rPr lang="pl-PL" sz="800" b="1" dirty="0">
                <a:latin typeface="Courier"/>
                <a:cs typeface="Courier"/>
              </a:rPr>
              <a:t>2014011712*     A1W.2014 020 1007   9.7  127.6E  --- ---  255.0  2.0 C  DB NW  ---  36/38  </a:t>
            </a:r>
            <a:r>
              <a:rPr lang="pl-PL" sz="800" b="1" dirty="0" err="1">
                <a:latin typeface="Courier"/>
                <a:cs typeface="Courier"/>
              </a:rPr>
              <a:t>lf</a:t>
            </a:r>
            <a:r>
              <a:rPr lang="pl-PL" sz="800" b="1" dirty="0">
                <a:latin typeface="Courier"/>
                <a:cs typeface="Courier"/>
              </a:rPr>
              <a:t>: 0.00 INVEST    &lt;**Genesis</a:t>
            </a:r>
          </a:p>
          <a:p>
            <a:pPr algn="l"/>
            <a:r>
              <a:rPr lang="pl-PL" sz="800" b="1" dirty="0">
                <a:latin typeface="Courier"/>
                <a:cs typeface="Courier"/>
              </a:rPr>
              <a:t>2014011718*     A1W.2014 020 1005   9.9  127.0E  --- ---  280.0  4.0 C  DB NW  ---  37/38  </a:t>
            </a:r>
            <a:r>
              <a:rPr lang="pl-PL" sz="800" b="1" dirty="0" err="1">
                <a:latin typeface="Courier"/>
                <a:cs typeface="Courier"/>
              </a:rPr>
              <a:t>lf</a:t>
            </a:r>
            <a:r>
              <a:rPr lang="pl-PL" sz="800" b="1" dirty="0">
                <a:latin typeface="Courier"/>
                <a:cs typeface="Courier"/>
              </a:rPr>
              <a:t>: 0.00 INVEST    &lt;**Genesis</a:t>
            </a:r>
          </a:p>
          <a:p>
            <a:pPr algn="l"/>
            <a:r>
              <a:rPr lang="pl-PL" sz="800" b="1" dirty="0">
                <a:latin typeface="Courier"/>
                <a:cs typeface="Courier"/>
              </a:rPr>
              <a:t>2014011800*     A1W.2014 030 1000   9.9  127.3E  --- ---  304.1  1.8 B  TD NW  ---  38/38  </a:t>
            </a:r>
            <a:r>
              <a:rPr lang="pl-PL" sz="800" b="1" dirty="0" err="1">
                <a:latin typeface="Courier"/>
                <a:cs typeface="Courier"/>
              </a:rPr>
              <a:t>lf</a:t>
            </a:r>
            <a:r>
              <a:rPr lang="pl-PL" sz="800" b="1" dirty="0">
                <a:latin typeface="Courier"/>
                <a:cs typeface="Courier"/>
              </a:rPr>
              <a:t>: 0.00           &lt;**Genesis</a:t>
            </a:r>
          </a:p>
          <a:p>
            <a:pPr algn="l"/>
            <a:r>
              <a:rPr lang="pl-PL" sz="900" b="1" dirty="0">
                <a:solidFill>
                  <a:schemeClr val="accent1"/>
                </a:solidFill>
                <a:latin typeface="Courier"/>
                <a:cs typeface="Courier"/>
              </a:rPr>
              <a:t>2014011806*     01W.2014 035  996   8.9  127.8E  --- ---  156.3  4.9 B  TS WN  TJM  20/30  </a:t>
            </a:r>
            <a:r>
              <a:rPr lang="pl-PL" sz="900" b="1" dirty="0" err="1">
                <a:solidFill>
                  <a:schemeClr val="accent1"/>
                </a:solidFill>
                <a:latin typeface="Courier"/>
                <a:cs typeface="Courier"/>
              </a:rPr>
              <a:t>lf</a:t>
            </a:r>
            <a:r>
              <a:rPr lang="pl-PL" sz="900" b="1" dirty="0">
                <a:solidFill>
                  <a:schemeClr val="accent1"/>
                </a:solidFill>
                <a:latin typeface="Courier"/>
                <a:cs typeface="Courier"/>
              </a:rPr>
              <a:t>: 0.00 LINGLING  &lt;**Genesis</a:t>
            </a:r>
          </a:p>
          <a:p>
            <a:pPr algn="l"/>
            <a:r>
              <a:rPr lang="pl-PL" sz="800" b="1" dirty="0">
                <a:latin typeface="Courier"/>
                <a:cs typeface="Courier"/>
              </a:rPr>
              <a:t>2014011812*     01W.2014 035  996   8.4  128.3E  --- ---  138.1  7.4 B  TS WN  TJM  21/30  </a:t>
            </a:r>
            <a:r>
              <a:rPr lang="pl-PL" sz="800" b="1" dirty="0" err="1">
                <a:latin typeface="Courier"/>
                <a:cs typeface="Courier"/>
              </a:rPr>
              <a:t>lf</a:t>
            </a:r>
            <a:r>
              <a:rPr lang="pl-PL" sz="800" b="1" dirty="0">
                <a:latin typeface="Courier"/>
                <a:cs typeface="Courier"/>
              </a:rPr>
              <a:t>: 0.00 LINGLING  &lt;**</a:t>
            </a:r>
            <a:r>
              <a:rPr lang="pl-PL" sz="800" b="1" dirty="0" smtClean="0">
                <a:latin typeface="Courier"/>
                <a:cs typeface="Courier"/>
              </a:rPr>
              <a:t>Genesis</a:t>
            </a:r>
          </a:p>
          <a:p>
            <a:pPr algn="l"/>
            <a:r>
              <a:rPr lang="pl-PL" sz="800" b="1" dirty="0" smtClean="0">
                <a:latin typeface="Courier"/>
                <a:cs typeface="Courier"/>
              </a:rPr>
              <a:t>.</a:t>
            </a:r>
          </a:p>
          <a:p>
            <a:pPr algn="l"/>
            <a:r>
              <a:rPr lang="pl-PL" sz="800" b="1" dirty="0" smtClean="0">
                <a:latin typeface="Courier"/>
                <a:cs typeface="Courier"/>
              </a:rPr>
              <a:t>.</a:t>
            </a:r>
          </a:p>
          <a:p>
            <a:pPr algn="l"/>
            <a:endParaRPr lang="pl-PL" sz="800" b="1" dirty="0" smtClean="0">
              <a:latin typeface="Courier"/>
              <a:cs typeface="Courier"/>
            </a:endParaRPr>
          </a:p>
          <a:p>
            <a:pPr algn="l"/>
            <a:r>
              <a:rPr lang="pl-PL" sz="800" b="1" dirty="0" smtClean="0">
                <a:latin typeface="Courier"/>
                <a:cs typeface="Courier"/>
              </a:rPr>
              <a:t>2014011918      </a:t>
            </a:r>
            <a:r>
              <a:rPr lang="pl-PL" sz="800" b="1" dirty="0">
                <a:latin typeface="Courier"/>
                <a:cs typeface="Courier"/>
              </a:rPr>
              <a:t>01W.2014 025 1004   6.6  128.7E  --- ---  140.4  3.9 B  TD WN  SJB  26/30  </a:t>
            </a:r>
            <a:r>
              <a:rPr lang="pl-PL" sz="800" b="1" dirty="0" err="1">
                <a:latin typeface="Courier"/>
                <a:cs typeface="Courier"/>
              </a:rPr>
              <a:t>lf</a:t>
            </a:r>
            <a:r>
              <a:rPr lang="pl-PL" sz="800" b="1" dirty="0">
                <a:latin typeface="Courier"/>
                <a:cs typeface="Courier"/>
              </a:rPr>
              <a:t>: 0.00 LINGLING </a:t>
            </a:r>
          </a:p>
          <a:p>
            <a:pPr algn="l"/>
            <a:r>
              <a:rPr lang="pl-PL" sz="800" b="1" dirty="0">
                <a:latin typeface="Courier"/>
                <a:cs typeface="Courier"/>
              </a:rPr>
              <a:t>2014012000      01W.2014 025 1008   6.3  129.0E  --- ---  135.2  4.2 B  TD NW  ---  27/30  </a:t>
            </a:r>
            <a:r>
              <a:rPr lang="pl-PL" sz="800" b="1" dirty="0" err="1">
                <a:latin typeface="Courier"/>
                <a:cs typeface="Courier"/>
              </a:rPr>
              <a:t>lf</a:t>
            </a:r>
            <a:r>
              <a:rPr lang="pl-PL" sz="800" b="1" dirty="0">
                <a:latin typeface="Courier"/>
                <a:cs typeface="Courier"/>
              </a:rPr>
              <a:t>: 0.00 LINGLING </a:t>
            </a:r>
          </a:p>
          <a:p>
            <a:pPr algn="l"/>
            <a:r>
              <a:rPr lang="pl-PL" sz="800" b="1" dirty="0">
                <a:latin typeface="Courier"/>
                <a:cs typeface="Courier"/>
              </a:rPr>
              <a:t>2014012006      01W.2014 020 1004   6.3  129.2E  --- ---  121.1  2.9 B  TD NW  ---  28/30  </a:t>
            </a:r>
            <a:r>
              <a:rPr lang="pl-PL" sz="800" b="1" dirty="0" err="1">
                <a:latin typeface="Courier"/>
                <a:cs typeface="Courier"/>
              </a:rPr>
              <a:t>lf</a:t>
            </a:r>
            <a:r>
              <a:rPr lang="pl-PL" sz="800" b="1" dirty="0">
                <a:latin typeface="Courier"/>
                <a:cs typeface="Courier"/>
              </a:rPr>
              <a:t>: 0.00 LINGLING </a:t>
            </a:r>
          </a:p>
          <a:p>
            <a:pPr algn="l"/>
            <a:r>
              <a:rPr lang="pl-PL" sz="800" b="1" dirty="0">
                <a:latin typeface="Courier"/>
                <a:cs typeface="Courier"/>
              </a:rPr>
              <a:t>2014012012      01W.2014 020 1004   6.3  129.5E  --- ---   90.0  2.5 B  TD NW  ---  29/30  </a:t>
            </a:r>
            <a:r>
              <a:rPr lang="pl-PL" sz="800" b="1" dirty="0" err="1">
                <a:latin typeface="Courier"/>
                <a:cs typeface="Courier"/>
              </a:rPr>
              <a:t>lf</a:t>
            </a:r>
            <a:r>
              <a:rPr lang="pl-PL" sz="800" b="1" dirty="0">
                <a:latin typeface="Courier"/>
                <a:cs typeface="Courier"/>
              </a:rPr>
              <a:t>: 0.00 LINGLING </a:t>
            </a:r>
          </a:p>
          <a:p>
            <a:pPr algn="l"/>
            <a:r>
              <a:rPr lang="pl-PL" sz="800" b="1" dirty="0">
                <a:latin typeface="Courier"/>
                <a:cs typeface="Courier"/>
              </a:rPr>
              <a:t>2014012018      01W.2014 020 1007   6.3  129.7E  --- ---   90.0  2.5 B  TD NW  ---  30/30  </a:t>
            </a:r>
            <a:r>
              <a:rPr lang="pl-PL" sz="800" b="1" dirty="0" err="1">
                <a:latin typeface="Courier"/>
                <a:cs typeface="Courier"/>
              </a:rPr>
              <a:t>lf</a:t>
            </a:r>
            <a:r>
              <a:rPr lang="pl-PL" sz="800" b="1" dirty="0">
                <a:latin typeface="Courier"/>
                <a:cs typeface="Courier"/>
              </a:rPr>
              <a:t>: 0.00          </a:t>
            </a:r>
          </a:p>
          <a:p>
            <a:pPr algn="l"/>
            <a:r>
              <a:rPr lang="pl-PL" sz="800" b="1" dirty="0">
                <a:latin typeface="Courier"/>
                <a:cs typeface="Courier"/>
              </a:rPr>
              <a:t>2014 01W   TS LINGLING   : 35 : 3.2; 7.2 :  8.9 127.9 : 010818&lt;-&gt;012018 :  6.3&lt;-&gt;11.9  :126.3&lt;-&gt;129.7 : 0.8 : 0.1 : 0: 0: </a:t>
            </a:r>
            <a:r>
              <a:rPr lang="pl-PL" sz="800" dirty="0">
                <a:latin typeface="Courier"/>
                <a:cs typeface="Courier"/>
              </a:rPr>
              <a:t>0:     </a:t>
            </a:r>
            <a:r>
              <a:rPr lang="pl-PL" sz="800" dirty="0" smtClean="0">
                <a:latin typeface="Courier"/>
                <a:cs typeface="Courier"/>
              </a:rPr>
              <a:t>:</a:t>
            </a:r>
          </a:p>
          <a:p>
            <a:pPr algn="l"/>
            <a:r>
              <a:rPr lang="pl-PL" sz="1600" b="1" dirty="0" smtClean="0">
                <a:latin typeface="Courier"/>
                <a:cs typeface="Courier"/>
              </a:rPr>
              <a:t>tG:222 </a:t>
            </a:r>
            <a:r>
              <a:rPr lang="pl-PL" sz="1600" b="1" dirty="0">
                <a:latin typeface="Courier"/>
                <a:cs typeface="Courier"/>
              </a:rPr>
              <a:t>9X: 91W  1st: 011800</a:t>
            </a:r>
            <a:endParaRPr lang="en-US" sz="1600" b="1" dirty="0">
              <a:latin typeface="Courier"/>
              <a:cs typeface="Courier"/>
            </a:endParaRPr>
          </a:p>
        </p:txBody>
      </p:sp>
      <p:sp>
        <p:nvSpPr>
          <p:cNvPr id="7" name="Content Placeholder 2"/>
          <p:cNvSpPr>
            <a:spLocks noGrp="1"/>
          </p:cNvSpPr>
          <p:nvPr>
            <p:ph idx="1"/>
          </p:nvPr>
        </p:nvSpPr>
        <p:spPr>
          <a:xfrm>
            <a:off x="177800" y="6858000"/>
            <a:ext cx="12496800" cy="1828800"/>
          </a:xfrm>
        </p:spPr>
        <p:txBody>
          <a:bodyPr/>
          <a:lstStyle/>
          <a:p>
            <a:r>
              <a:rPr lang="en-US" sz="2800" dirty="0" smtClean="0"/>
              <a:t>01W.2014 was 91W for 222 h before JTWC issued 1</a:t>
            </a:r>
            <a:r>
              <a:rPr lang="en-US" sz="2800" baseline="30000" dirty="0" smtClean="0"/>
              <a:t>st</a:t>
            </a:r>
            <a:r>
              <a:rPr lang="en-US" sz="2800" dirty="0" smtClean="0"/>
              <a:t> warning</a:t>
            </a:r>
          </a:p>
          <a:p>
            <a:r>
              <a:rPr lang="en-US" sz="2400" b="1" dirty="0" smtClean="0"/>
              <a:t>similar to observations of the NHC specialists 2006-2008 that if the big three models (GFS/ECMWF/UKMO) forecast the formation of a cyclone, in a similar location, then…</a:t>
            </a:r>
            <a:endParaRPr lang="en-US" sz="2400" b="1" dirty="0"/>
          </a:p>
        </p:txBody>
      </p:sp>
    </p:spTree>
    <p:extLst>
      <p:ext uri="{BB962C8B-B14F-4D97-AF65-F5344CB8AC3E}">
        <p14:creationId xmlns:p14="http://schemas.microsoft.com/office/powerpoint/2010/main" val="160861154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Deterministic TC genesis</a:t>
            </a:r>
            <a:endParaRPr lang="en-US" dirty="0"/>
          </a:p>
        </p:txBody>
      </p:sp>
      <p:sp>
        <p:nvSpPr>
          <p:cNvPr id="3" name="Content Placeholder 2"/>
          <p:cNvSpPr>
            <a:spLocks noGrp="1"/>
          </p:cNvSpPr>
          <p:nvPr>
            <p:ph idx="1"/>
          </p:nvPr>
        </p:nvSpPr>
        <p:spPr/>
        <p:txBody>
          <a:bodyPr/>
          <a:lstStyle/>
          <a:p>
            <a:r>
              <a:rPr lang="en-US" dirty="0" smtClean="0"/>
              <a:t>grandpa </a:t>
            </a:r>
            <a:r>
              <a:rPr lang="en-US" dirty="0" err="1" smtClean="0"/>
              <a:t>Riehl’s</a:t>
            </a:r>
            <a:r>
              <a:rPr lang="en-US" dirty="0" smtClean="0"/>
              <a:t> 1954 book on tropical meteorology has two chapters on tropical disturbances…the four stages of TC</a:t>
            </a:r>
          </a:p>
          <a:p>
            <a:pPr lvl="1"/>
            <a:r>
              <a:rPr lang="en-US" dirty="0" smtClean="0"/>
              <a:t>disturbance</a:t>
            </a:r>
          </a:p>
          <a:p>
            <a:pPr lvl="1"/>
            <a:r>
              <a:rPr lang="en-US" dirty="0" smtClean="0"/>
              <a:t>cyclone</a:t>
            </a:r>
          </a:p>
          <a:p>
            <a:pPr lvl="1"/>
            <a:r>
              <a:rPr lang="en-US" dirty="0" smtClean="0"/>
              <a:t>TS-HU-STY</a:t>
            </a:r>
          </a:p>
          <a:p>
            <a:pPr lvl="1"/>
            <a:r>
              <a:rPr lang="en-US" dirty="0" smtClean="0"/>
              <a:t>dissipation</a:t>
            </a:r>
          </a:p>
          <a:p>
            <a:r>
              <a:rPr lang="en-US" dirty="0" smtClean="0"/>
              <a:t>Model TC genesis is an accounting problem – model v observed TCs – yes/no genesis forecast and spurious model TCs or ‘</a:t>
            </a:r>
            <a:r>
              <a:rPr lang="en-US" dirty="0" err="1" smtClean="0"/>
              <a:t>spuricanes</a:t>
            </a:r>
            <a:r>
              <a:rPr lang="en-US" dirty="0" smtClean="0"/>
              <a:t>’</a:t>
            </a:r>
          </a:p>
          <a:p>
            <a:r>
              <a:rPr lang="en-US" dirty="0" smtClean="0"/>
              <a:t>the problem is observed TCs – need both pre/potential-TC disturbances (‘</a:t>
            </a:r>
            <a:r>
              <a:rPr lang="en-US" dirty="0" err="1" smtClean="0"/>
              <a:t>pTCs</a:t>
            </a:r>
            <a:r>
              <a:rPr lang="en-US" dirty="0" smtClean="0"/>
              <a:t>’) and TCs</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14</a:t>
            </a:fld>
            <a:endParaRPr lang="en-US"/>
          </a:p>
        </p:txBody>
      </p:sp>
    </p:spTree>
    <p:extLst>
      <p:ext uri="{BB962C8B-B14F-4D97-AF65-F5344CB8AC3E}">
        <p14:creationId xmlns:p14="http://schemas.microsoft.com/office/powerpoint/2010/main" val="204692211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ingredients of the TCgen2 model diagnostic system</a:t>
            </a:r>
            <a:br>
              <a:rPr lang="en-US" sz="4000" dirty="0" smtClean="0"/>
            </a:br>
            <a:r>
              <a:rPr lang="en-US" sz="2000" b="1" dirty="0" smtClean="0">
                <a:latin typeface="Courier"/>
                <a:cs typeface="Courier"/>
                <a:hlinkClick r:id="rId2"/>
              </a:rPr>
              <a:t>http</a:t>
            </a:r>
            <a:r>
              <a:rPr lang="en-US" sz="2000" b="1" dirty="0">
                <a:latin typeface="Courier"/>
                <a:cs typeface="Courier"/>
                <a:hlinkClick r:id="rId2"/>
              </a:rPr>
              <a:t>://</a:t>
            </a:r>
            <a:r>
              <a:rPr lang="en-US" sz="2000" b="1" dirty="0" smtClean="0">
                <a:latin typeface="Courier"/>
                <a:cs typeface="Courier"/>
                <a:hlinkClick r:id="rId2"/>
              </a:rPr>
              <a:t>ruc.noaa.gov/hfip/tcgen</a:t>
            </a:r>
            <a:endParaRPr lang="en-US" sz="2800" b="1" dirty="0">
              <a:latin typeface="Courier"/>
              <a:cs typeface="Courier"/>
            </a:endParaRPr>
          </a:p>
        </p:txBody>
      </p:sp>
      <p:sp>
        <p:nvSpPr>
          <p:cNvPr id="3" name="Content Placeholder 2"/>
          <p:cNvSpPr>
            <a:spLocks noGrp="1"/>
          </p:cNvSpPr>
          <p:nvPr>
            <p:ph idx="1"/>
          </p:nvPr>
        </p:nvSpPr>
        <p:spPr>
          <a:xfrm>
            <a:off x="-50800" y="1371600"/>
            <a:ext cx="13055600" cy="7162800"/>
          </a:xfrm>
        </p:spPr>
        <p:txBody>
          <a:bodyPr/>
          <a:lstStyle/>
          <a:p>
            <a:r>
              <a:rPr lang="en-US" sz="2600" dirty="0" smtClean="0"/>
              <a:t>TIM (</a:t>
            </a:r>
            <a:r>
              <a:rPr lang="en-US" sz="2600" b="1" dirty="0" smtClean="0"/>
              <a:t>T</a:t>
            </a:r>
            <a:r>
              <a:rPr lang="en-US" sz="2600" dirty="0" smtClean="0"/>
              <a:t>Cs </a:t>
            </a:r>
            <a:r>
              <a:rPr lang="en-US" sz="2600" b="1" dirty="0" smtClean="0"/>
              <a:t>I</a:t>
            </a:r>
            <a:r>
              <a:rPr lang="en-US" sz="2600" dirty="0" smtClean="0"/>
              <a:t>n </a:t>
            </a:r>
            <a:r>
              <a:rPr lang="en-US" sz="2600" b="1" dirty="0" smtClean="0"/>
              <a:t>M</a:t>
            </a:r>
            <a:r>
              <a:rPr lang="en-US" sz="2600" dirty="0" smtClean="0"/>
              <a:t>odels) </a:t>
            </a:r>
            <a:r>
              <a:rPr lang="en-US" sz="2600" b="1" i="1" dirty="0" smtClean="0">
                <a:solidFill>
                  <a:srgbClr val="FF0000"/>
                </a:solidFill>
              </a:rPr>
              <a:t>cyclone</a:t>
            </a:r>
            <a:r>
              <a:rPr lang="en-US" sz="2600" dirty="0" smtClean="0">
                <a:solidFill>
                  <a:srgbClr val="FF0000"/>
                </a:solidFill>
              </a:rPr>
              <a:t> </a:t>
            </a:r>
            <a:r>
              <a:rPr lang="en-US" sz="2600" b="1" i="1" dirty="0" smtClean="0">
                <a:solidFill>
                  <a:srgbClr val="FF0000"/>
                </a:solidFill>
              </a:rPr>
              <a:t>tracker</a:t>
            </a:r>
            <a:r>
              <a:rPr lang="en-US" sz="2600" dirty="0" smtClean="0"/>
              <a:t> – </a:t>
            </a:r>
            <a:r>
              <a:rPr lang="en-US" sz="2600" dirty="0" err="1" smtClean="0"/>
              <a:t>Marchok</a:t>
            </a:r>
            <a:r>
              <a:rPr lang="en-US" sz="2600" dirty="0" smtClean="0"/>
              <a:t>, GFDL  </a:t>
            </a:r>
            <a:endParaRPr lang="en-US" sz="2600" b="1" i="1" dirty="0" smtClean="0">
              <a:solidFill>
                <a:srgbClr val="FF0000"/>
              </a:solidFill>
            </a:endParaRPr>
          </a:p>
          <a:p>
            <a:pPr lvl="1"/>
            <a:r>
              <a:rPr lang="en-US" sz="2600" b="1" i="1" dirty="0" smtClean="0">
                <a:solidFill>
                  <a:schemeClr val="accent1"/>
                </a:solidFill>
              </a:rPr>
              <a:t>tracker mode </a:t>
            </a:r>
            <a:r>
              <a:rPr lang="en-US" sz="2600" dirty="0" smtClean="0"/>
              <a:t>– track cyclones from an initial position in the initial conditions (</a:t>
            </a:r>
            <a:r>
              <a:rPr lang="en-US" sz="2600" i="1" dirty="0" smtClean="0"/>
              <a:t>a priori</a:t>
            </a:r>
            <a:r>
              <a:rPr lang="en-US" sz="2600" dirty="0" smtClean="0"/>
              <a:t>)</a:t>
            </a:r>
          </a:p>
          <a:p>
            <a:pPr lvl="1"/>
            <a:r>
              <a:rPr lang="en-US" sz="2600" b="1" i="1" dirty="0" smtClean="0">
                <a:solidFill>
                  <a:srgbClr val="FF0000"/>
                </a:solidFill>
              </a:rPr>
              <a:t>genesis mode</a:t>
            </a:r>
            <a:r>
              <a:rPr lang="en-US" sz="2600" dirty="0" smtClean="0">
                <a:solidFill>
                  <a:srgbClr val="FF0000"/>
                </a:solidFill>
              </a:rPr>
              <a:t> </a:t>
            </a:r>
            <a:r>
              <a:rPr lang="en-US" sz="2600" dirty="0" smtClean="0"/>
              <a:t>– find and track cyclones </a:t>
            </a:r>
            <a:r>
              <a:rPr lang="en-US" sz="2600" i="1" dirty="0" smtClean="0"/>
              <a:t>during</a:t>
            </a:r>
            <a:r>
              <a:rPr lang="en-US" sz="2600" dirty="0" smtClean="0"/>
              <a:t> the integration (</a:t>
            </a:r>
            <a:r>
              <a:rPr lang="en-US" sz="2600" i="1" dirty="0" smtClean="0"/>
              <a:t>a posteriori</a:t>
            </a:r>
            <a:r>
              <a:rPr lang="en-US" sz="2600" dirty="0" smtClean="0"/>
              <a:t>)</a:t>
            </a:r>
          </a:p>
          <a:p>
            <a:pPr lvl="1"/>
            <a:r>
              <a:rPr lang="en-US" sz="2600" dirty="0" smtClean="0"/>
              <a:t>measure of </a:t>
            </a:r>
            <a:r>
              <a:rPr lang="en-US" sz="2600" b="1" i="1" dirty="0" smtClean="0">
                <a:solidFill>
                  <a:srgbClr val="FF0000"/>
                </a:solidFill>
              </a:rPr>
              <a:t>model cyclone strength </a:t>
            </a:r>
            <a:r>
              <a:rPr lang="en-US" sz="2600" dirty="0" smtClean="0"/>
              <a:t>– “scaled Tropical Depression days” (</a:t>
            </a:r>
            <a:r>
              <a:rPr lang="en-US" sz="2600" dirty="0" err="1" smtClean="0"/>
              <a:t>sTDd</a:t>
            </a:r>
            <a:r>
              <a:rPr lang="en-US" sz="2600" dirty="0" smtClean="0"/>
              <a:t>)</a:t>
            </a:r>
          </a:p>
          <a:p>
            <a:r>
              <a:rPr lang="en-US" sz="2600" b="1" i="1" dirty="0" smtClean="0">
                <a:solidFill>
                  <a:srgbClr val="FF0000"/>
                </a:solidFill>
              </a:rPr>
              <a:t>Genesis definition – operational per NHOP/PACOM</a:t>
            </a:r>
          </a:p>
          <a:p>
            <a:pPr lvl="1"/>
            <a:r>
              <a:rPr lang="en-US" sz="2600" b="1" i="1" dirty="0" smtClean="0">
                <a:solidFill>
                  <a:schemeClr val="accent1"/>
                </a:solidFill>
              </a:rPr>
              <a:t>30-h window </a:t>
            </a:r>
            <a:r>
              <a:rPr lang="en-US" sz="2600" dirty="0" smtClean="0"/>
              <a:t>around the first advisory(NHC)/warning(JTWC) to give the 00/12 UTC models  </a:t>
            </a:r>
            <a:r>
              <a:rPr lang="en-US" sz="2600" b="1" i="1" dirty="0" smtClean="0">
                <a:solidFill>
                  <a:srgbClr val="FF0000"/>
                </a:solidFill>
              </a:rPr>
              <a:t>three shots </a:t>
            </a:r>
            <a:r>
              <a:rPr lang="en-US" sz="2600" dirty="0" smtClean="0"/>
              <a:t>at the foul line </a:t>
            </a:r>
            <a:r>
              <a:rPr lang="en-US" sz="2600" b="1" i="1" dirty="0" smtClean="0">
                <a:solidFill>
                  <a:srgbClr val="FF0000"/>
                </a:solidFill>
              </a:rPr>
              <a:t>to forecast genesis</a:t>
            </a:r>
          </a:p>
          <a:p>
            <a:r>
              <a:rPr lang="en-US" sz="2600" b="1" i="1" dirty="0" smtClean="0">
                <a:solidFill>
                  <a:srgbClr val="FF0000"/>
                </a:solidFill>
              </a:rPr>
              <a:t>TC demographics</a:t>
            </a:r>
            <a:r>
              <a:rPr lang="en-US" sz="2600" dirty="0" smtClean="0">
                <a:solidFill>
                  <a:srgbClr val="FF0000"/>
                </a:solidFill>
              </a:rPr>
              <a:t> </a:t>
            </a:r>
            <a:r>
              <a:rPr lang="en-US" sz="2600" dirty="0" smtClean="0"/>
              <a:t>of ?TCs and </a:t>
            </a:r>
            <a:r>
              <a:rPr lang="en-US" sz="2600" b="1" i="1" dirty="0" err="1" smtClean="0">
                <a:solidFill>
                  <a:srgbClr val="FF0000"/>
                </a:solidFill>
              </a:rPr>
              <a:t>SPUR</a:t>
            </a:r>
            <a:r>
              <a:rPr lang="en-US" sz="2600" dirty="0" err="1" smtClean="0"/>
              <a:t>ious</a:t>
            </a:r>
            <a:r>
              <a:rPr lang="en-US" sz="2600" dirty="0" smtClean="0"/>
              <a:t> </a:t>
            </a:r>
            <a:r>
              <a:rPr lang="en-US" sz="2600" dirty="0" err="1" smtClean="0"/>
              <a:t>hurr</a:t>
            </a:r>
            <a:r>
              <a:rPr lang="en-US" sz="2600" b="1" i="1" dirty="0" err="1" smtClean="0">
                <a:solidFill>
                  <a:srgbClr val="FF0000"/>
                </a:solidFill>
              </a:rPr>
              <a:t>ICANES</a:t>
            </a:r>
            <a:r>
              <a:rPr lang="en-US" sz="2600" b="1" i="1" dirty="0" smtClean="0">
                <a:solidFill>
                  <a:srgbClr val="FF0000"/>
                </a:solidFill>
              </a:rPr>
              <a:t> or SPURIPHOONS</a:t>
            </a:r>
          </a:p>
          <a:p>
            <a:r>
              <a:rPr lang="en-US" sz="2600" dirty="0" smtClean="0"/>
              <a:t>Scheme to </a:t>
            </a:r>
            <a:r>
              <a:rPr lang="en-US" sz="2600" b="1" i="1" dirty="0" smtClean="0">
                <a:solidFill>
                  <a:srgbClr val="FF0000"/>
                </a:solidFill>
              </a:rPr>
              <a:t>match model </a:t>
            </a:r>
            <a:r>
              <a:rPr lang="en-US" sz="2600" dirty="0" smtClean="0"/>
              <a:t>cyclones (genesis &amp; tracker) </a:t>
            </a:r>
            <a:r>
              <a:rPr lang="en-US" sz="2600" b="1" i="1" dirty="0" smtClean="0">
                <a:solidFill>
                  <a:srgbClr val="FF0000"/>
                </a:solidFill>
              </a:rPr>
              <a:t>to real ?TCs</a:t>
            </a:r>
          </a:p>
          <a:p>
            <a:pPr lvl="1"/>
            <a:r>
              <a:rPr lang="en-US" sz="2600" b="1" i="1" dirty="0" smtClean="0">
                <a:solidFill>
                  <a:srgbClr val="FF0000"/>
                </a:solidFill>
              </a:rPr>
              <a:t>closeness defines a ‘hit’ or correct forecast </a:t>
            </a:r>
            <a:r>
              <a:rPr lang="en-US" sz="2600" dirty="0" smtClean="0"/>
              <a:t>– compare positions of ?TCs to model TCs within a 24-h window ending at the forecast tau, e.g., 60-84 h for the D+3 forecast</a:t>
            </a:r>
          </a:p>
          <a:p>
            <a:pPr lvl="1"/>
            <a:r>
              <a:rPr lang="en-US" sz="2600" dirty="0" smtClean="0"/>
              <a:t>a bit of an accounting nightmare…with so many possible model v real TC comps</a:t>
            </a:r>
          </a:p>
          <a:p>
            <a:r>
              <a:rPr lang="en-US" sz="2600" b="1" i="1" dirty="0" smtClean="0">
                <a:solidFill>
                  <a:schemeClr val="accent1"/>
                </a:solidFill>
              </a:rPr>
              <a:t>Weather maps + model diagnostics</a:t>
            </a:r>
          </a:p>
          <a:p>
            <a:pPr lvl="1"/>
            <a:r>
              <a:rPr lang="en-US" sz="2600" b="1" i="1" dirty="0" smtClean="0"/>
              <a:t>sanity check </a:t>
            </a:r>
            <a:r>
              <a:rPr lang="en-US" sz="2600" dirty="0" smtClean="0"/>
              <a:t>the tracker and matching scheme </a:t>
            </a:r>
            <a:r>
              <a:rPr lang="en-US" sz="2600" b="1" i="1" dirty="0" smtClean="0"/>
              <a:t>; synoptic evaluation</a:t>
            </a:r>
          </a:p>
          <a:p>
            <a:pPr lvl="1"/>
            <a:r>
              <a:rPr lang="en-US" sz="2600" b="1" i="1" dirty="0" smtClean="0"/>
              <a:t>basin-wide, over-ocean precipitation + ratio of convective/total </a:t>
            </a:r>
            <a:r>
              <a:rPr lang="en-US" sz="2600" b="1" i="1" dirty="0" err="1" smtClean="0"/>
              <a:t>precip</a:t>
            </a:r>
            <a:endParaRPr lang="en-US" sz="2600" b="1" i="1" dirty="0" smtClean="0"/>
          </a:p>
          <a:p>
            <a:endParaRPr lang="en-US" dirty="0" smtClean="0"/>
          </a:p>
        </p:txBody>
      </p:sp>
    </p:spTree>
    <p:extLst>
      <p:ext uri="{BB962C8B-B14F-4D97-AF65-F5344CB8AC3E}">
        <p14:creationId xmlns:p14="http://schemas.microsoft.com/office/powerpoint/2010/main" val="380406236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4341"/>
            <a:ext cx="12979400" cy="1054100"/>
          </a:xfrm>
        </p:spPr>
        <p:txBody>
          <a:bodyPr/>
          <a:lstStyle/>
          <a:p>
            <a:r>
              <a:rPr lang="en-US" dirty="0" smtClean="0"/>
              <a:t>The Models</a:t>
            </a:r>
            <a:br>
              <a:rPr lang="en-US" dirty="0" smtClean="0"/>
            </a:br>
            <a:r>
              <a:rPr lang="en-US" sz="3200" dirty="0" smtClean="0"/>
              <a:t>2009-2013 May-October (~8 Tb)</a:t>
            </a:r>
            <a:endParaRPr lang="en-US" sz="3200" dirty="0"/>
          </a:p>
        </p:txBody>
      </p:sp>
      <p:graphicFrame>
        <p:nvGraphicFramePr>
          <p:cNvPr id="4" name="Table 3"/>
          <p:cNvGraphicFramePr>
            <a:graphicFrameLocks noGrp="1"/>
          </p:cNvGraphicFramePr>
          <p:nvPr>
            <p:extLst>
              <p:ext uri="{D42A27DB-BD31-4B8C-83A1-F6EECF244321}">
                <p14:modId xmlns:p14="http://schemas.microsoft.com/office/powerpoint/2010/main" val="1410193172"/>
              </p:ext>
            </p:extLst>
          </p:nvPr>
        </p:nvGraphicFramePr>
        <p:xfrm>
          <a:off x="711200" y="1752600"/>
          <a:ext cx="11658600" cy="6126482"/>
        </p:xfrm>
        <a:graphic>
          <a:graphicData uri="http://schemas.openxmlformats.org/drawingml/2006/table">
            <a:tbl>
              <a:tblPr firstRow="1" bandRow="1">
                <a:tableStyleId>{912C8C85-51F0-491E-9774-3900AFEF0FD7}</a:tableStyleId>
              </a:tblPr>
              <a:tblGrid>
                <a:gridCol w="2914650"/>
                <a:gridCol w="2169551"/>
                <a:gridCol w="2241811"/>
                <a:gridCol w="4332588"/>
              </a:tblGrid>
              <a:tr h="843954">
                <a:tc>
                  <a:txBody>
                    <a:bodyPr/>
                    <a:lstStyle/>
                    <a:p>
                      <a:pPr algn="ctr"/>
                      <a:r>
                        <a:rPr lang="en-US" sz="2400" b="0" dirty="0" smtClean="0"/>
                        <a:t>ATCF ID</a:t>
                      </a:r>
                      <a:endParaRPr lang="en-US" sz="2400" b="0" dirty="0"/>
                    </a:p>
                  </a:txBody>
                  <a:tcPr/>
                </a:tc>
                <a:tc>
                  <a:txBody>
                    <a:bodyPr/>
                    <a:lstStyle/>
                    <a:p>
                      <a:pPr algn="ctr"/>
                      <a:r>
                        <a:rPr lang="en-US" sz="2400" b="0" dirty="0" smtClean="0"/>
                        <a:t>Model</a:t>
                      </a:r>
                      <a:endParaRPr lang="en-US" sz="2400" b="0" dirty="0"/>
                    </a:p>
                  </a:txBody>
                  <a:tcPr/>
                </a:tc>
                <a:tc>
                  <a:txBody>
                    <a:bodyPr/>
                    <a:lstStyle/>
                    <a:p>
                      <a:pPr algn="ctr"/>
                      <a:r>
                        <a:rPr lang="en-US" sz="2400" b="0" dirty="0" smtClean="0"/>
                        <a:t>Resolution</a:t>
                      </a:r>
                    </a:p>
                    <a:p>
                      <a:pPr algn="ctr"/>
                      <a:r>
                        <a:rPr lang="en-US" sz="2400" b="0" dirty="0" smtClean="0"/>
                        <a:t>circa</a:t>
                      </a:r>
                      <a:r>
                        <a:rPr lang="en-US" sz="2400" b="0" baseline="0" dirty="0" smtClean="0"/>
                        <a:t> 2013</a:t>
                      </a:r>
                      <a:endParaRPr lang="en-US" sz="2400" b="0" dirty="0" smtClean="0"/>
                    </a:p>
                  </a:txBody>
                  <a:tcPr/>
                </a:tc>
                <a:tc>
                  <a:txBody>
                    <a:bodyPr/>
                    <a:lstStyle/>
                    <a:p>
                      <a:pPr algn="ctr"/>
                      <a:r>
                        <a:rPr lang="en-US" sz="2400" b="0" dirty="0" smtClean="0"/>
                        <a:t>Comments</a:t>
                      </a:r>
                      <a:endParaRPr lang="en-US" sz="2400" b="0" dirty="0"/>
                    </a:p>
                  </a:txBody>
                  <a:tcPr/>
                </a:tc>
              </a:tr>
              <a:tr h="718924">
                <a:tc>
                  <a:txBody>
                    <a:bodyPr/>
                    <a:lstStyle/>
                    <a:p>
                      <a:pPr algn="ctr"/>
                      <a:r>
                        <a:rPr lang="en-US" sz="2400" b="1" i="0" dirty="0" smtClean="0">
                          <a:latin typeface="Courier"/>
                          <a:cs typeface="Courier"/>
                        </a:rPr>
                        <a:t>AVNO</a:t>
                      </a:r>
                      <a:endParaRPr lang="en-US" sz="2400" b="1" i="0" dirty="0">
                        <a:latin typeface="Courier"/>
                        <a:cs typeface="Courier"/>
                      </a:endParaRPr>
                    </a:p>
                  </a:txBody>
                  <a:tcPr anchor="ctr"/>
                </a:tc>
                <a:tc>
                  <a:txBody>
                    <a:bodyPr/>
                    <a:lstStyle/>
                    <a:p>
                      <a:pPr algn="ctr"/>
                      <a:r>
                        <a:rPr lang="en-US" sz="2000" dirty="0" smtClean="0"/>
                        <a:t>GFS</a:t>
                      </a:r>
                    </a:p>
                    <a:p>
                      <a:pPr algn="ctr"/>
                      <a:r>
                        <a:rPr lang="en-US" sz="1600" dirty="0" smtClean="0"/>
                        <a:t>T574L64</a:t>
                      </a:r>
                      <a:endParaRPr lang="en-US" sz="1600" dirty="0"/>
                    </a:p>
                  </a:txBody>
                  <a:tcPr/>
                </a:tc>
                <a:tc>
                  <a:txBody>
                    <a:bodyPr/>
                    <a:lstStyle/>
                    <a:p>
                      <a:pPr algn="ctr"/>
                      <a:r>
                        <a:rPr lang="en-US" sz="2000" dirty="0" smtClean="0"/>
                        <a:t>27 km</a:t>
                      </a:r>
                    </a:p>
                    <a:p>
                      <a:pPr algn="ctr"/>
                      <a:r>
                        <a:rPr lang="en-US" sz="2000" b="1" dirty="0" smtClean="0"/>
                        <a:t>L64</a:t>
                      </a:r>
                      <a:endParaRPr lang="en-US" sz="2000" b="1" dirty="0"/>
                    </a:p>
                  </a:txBody>
                  <a:tcPr/>
                </a:tc>
                <a:tc>
                  <a:txBody>
                    <a:bodyPr/>
                    <a:lstStyle/>
                    <a:p>
                      <a:r>
                        <a:rPr lang="en-US" dirty="0" smtClean="0"/>
                        <a:t>3DVAR-EnKF Hybrid/GFS</a:t>
                      </a:r>
                      <a:r>
                        <a:rPr lang="en-US" baseline="0" dirty="0" smtClean="0"/>
                        <a:t> 2012 physics</a:t>
                      </a:r>
                      <a:endParaRPr lang="en-US" dirty="0"/>
                    </a:p>
                  </a:txBody>
                  <a:tcPr/>
                </a:tc>
              </a:tr>
              <a:tr h="718924">
                <a:tc>
                  <a:txBody>
                    <a:bodyPr/>
                    <a:lstStyle/>
                    <a:p>
                      <a:pPr algn="ctr"/>
                      <a:r>
                        <a:rPr lang="en-US" sz="2400" b="1" i="0" dirty="0" smtClean="0">
                          <a:latin typeface="Courier"/>
                          <a:cs typeface="Courier"/>
                        </a:rPr>
                        <a:t>FIM8</a:t>
                      </a:r>
                      <a:endParaRPr lang="en-US" sz="2400" b="1" i="0" dirty="0">
                        <a:latin typeface="Courier"/>
                        <a:cs typeface="Courier"/>
                      </a:endParaRPr>
                    </a:p>
                  </a:txBody>
                  <a:tcPr anchor="ctr"/>
                </a:tc>
                <a:tc>
                  <a:txBody>
                    <a:bodyPr/>
                    <a:lstStyle/>
                    <a:p>
                      <a:pPr algn="ctr"/>
                      <a:r>
                        <a:rPr lang="en-US" sz="2000" dirty="0" smtClean="0"/>
                        <a:t>FIM</a:t>
                      </a:r>
                    </a:p>
                    <a:p>
                      <a:pPr algn="ctr"/>
                      <a:r>
                        <a:rPr lang="en-US" sz="1600" dirty="0" smtClean="0"/>
                        <a:t>G8</a:t>
                      </a:r>
                      <a:endParaRPr lang="en-US" sz="1600" dirty="0"/>
                    </a:p>
                  </a:txBody>
                  <a:tcPr/>
                </a:tc>
                <a:tc>
                  <a:txBody>
                    <a:bodyPr/>
                    <a:lstStyle/>
                    <a:p>
                      <a:pPr algn="ctr"/>
                      <a:r>
                        <a:rPr lang="en-US" sz="2000" dirty="0" smtClean="0"/>
                        <a:t>30km</a:t>
                      </a:r>
                    </a:p>
                    <a:p>
                      <a:pPr algn="ctr"/>
                      <a:r>
                        <a:rPr lang="en-US" sz="2000" b="1" dirty="0" smtClean="0"/>
                        <a:t>L64</a:t>
                      </a:r>
                      <a:endParaRPr lang="en-US" sz="2000" b="1" dirty="0"/>
                    </a:p>
                  </a:txBody>
                  <a:tcPr/>
                </a:tc>
                <a:tc>
                  <a:txBody>
                    <a:bodyPr/>
                    <a:lstStyle/>
                    <a:p>
                      <a:r>
                        <a:rPr lang="en-US" dirty="0" smtClean="0"/>
                        <a:t>3DVAR-EnKF Hybrid/2011 GFS physics, dynamic</a:t>
                      </a:r>
                      <a:r>
                        <a:rPr lang="en-US" baseline="0" dirty="0" smtClean="0"/>
                        <a:t>al core improves</a:t>
                      </a:r>
                      <a:r>
                        <a:rPr lang="en-US" dirty="0" smtClean="0"/>
                        <a:t> </a:t>
                      </a:r>
                      <a:endParaRPr lang="en-US" dirty="0"/>
                    </a:p>
                  </a:txBody>
                  <a:tcPr/>
                </a:tc>
              </a:tr>
              <a:tr h="718924">
                <a:tc>
                  <a:txBody>
                    <a:bodyPr/>
                    <a:lstStyle/>
                    <a:p>
                      <a:pPr algn="ctr"/>
                      <a:r>
                        <a:rPr lang="en-US" sz="2400" b="1" i="0" dirty="0" smtClean="0">
                          <a:latin typeface="Courier"/>
                          <a:cs typeface="Courier"/>
                        </a:rPr>
                        <a:t>FIM9</a:t>
                      </a:r>
                      <a:endParaRPr lang="en-US" sz="2400" b="1" i="0" dirty="0">
                        <a:latin typeface="Courier"/>
                        <a:cs typeface="Courier"/>
                      </a:endParaRPr>
                    </a:p>
                  </a:txBody>
                  <a:tcPr anchor="ctr"/>
                </a:tc>
                <a:tc>
                  <a:txBody>
                    <a:bodyPr/>
                    <a:lstStyle/>
                    <a:p>
                      <a:pPr algn="ctr"/>
                      <a:r>
                        <a:rPr lang="en-US" sz="2000" dirty="0" smtClean="0"/>
                        <a:t>FIM</a:t>
                      </a:r>
                    </a:p>
                    <a:p>
                      <a:pPr algn="ctr"/>
                      <a:r>
                        <a:rPr lang="en-US" sz="1600" dirty="0" smtClean="0"/>
                        <a:t>G9</a:t>
                      </a:r>
                      <a:endParaRPr lang="en-US" sz="1600" dirty="0"/>
                    </a:p>
                  </a:txBody>
                  <a:tcPr/>
                </a:tc>
                <a:tc>
                  <a:txBody>
                    <a:bodyPr/>
                    <a:lstStyle/>
                    <a:p>
                      <a:pPr algn="ctr"/>
                      <a:r>
                        <a:rPr lang="en-US" sz="2000" dirty="0" smtClean="0"/>
                        <a:t>15 km</a:t>
                      </a:r>
                    </a:p>
                    <a:p>
                      <a:pPr algn="ctr"/>
                      <a:r>
                        <a:rPr lang="en-US" sz="2000" b="1" dirty="0" smtClean="0"/>
                        <a:t>L64</a:t>
                      </a:r>
                      <a:endParaRPr lang="en-US" sz="2000" b="1" dirty="0"/>
                    </a:p>
                  </a:txBody>
                  <a:tcPr/>
                </a:tc>
                <a:tc>
                  <a:txBody>
                    <a:bodyPr/>
                    <a:lstStyle/>
                    <a:p>
                      <a:r>
                        <a:rPr lang="en-US" dirty="0" smtClean="0"/>
                        <a:t>same</a:t>
                      </a:r>
                      <a:r>
                        <a:rPr lang="en-US" baseline="0" dirty="0" smtClean="0"/>
                        <a:t> as FIM8 except higher res</a:t>
                      </a:r>
                      <a:r>
                        <a:rPr lang="en-US" dirty="0" smtClean="0"/>
                        <a:t> </a:t>
                      </a:r>
                      <a:endParaRPr lang="en-US" dirty="0"/>
                    </a:p>
                  </a:txBody>
                  <a:tcPr/>
                </a:tc>
              </a:tr>
              <a:tr h="718924">
                <a:tc>
                  <a:txBody>
                    <a:bodyPr/>
                    <a:lstStyle/>
                    <a:p>
                      <a:pPr algn="ctr"/>
                      <a:r>
                        <a:rPr lang="en-US" sz="2400" b="1" i="0" dirty="0" smtClean="0">
                          <a:latin typeface="Courier"/>
                          <a:cs typeface="Courier"/>
                        </a:rPr>
                        <a:t>CGD6/CMC2</a:t>
                      </a:r>
                      <a:endParaRPr lang="en-US" sz="2400" b="1" i="0" dirty="0">
                        <a:latin typeface="Courier"/>
                        <a:cs typeface="Courier"/>
                      </a:endParaRPr>
                    </a:p>
                  </a:txBody>
                  <a:tcPr anchor="ctr"/>
                </a:tc>
                <a:tc>
                  <a:txBody>
                    <a:bodyPr/>
                    <a:lstStyle/>
                    <a:p>
                      <a:pPr algn="ctr"/>
                      <a:r>
                        <a:rPr lang="en-US" sz="2000" dirty="0" smtClean="0"/>
                        <a:t>CMC GDPS</a:t>
                      </a:r>
                    </a:p>
                  </a:txBody>
                  <a:tcPr/>
                </a:tc>
                <a:tc>
                  <a:txBody>
                    <a:bodyPr/>
                    <a:lstStyle/>
                    <a:p>
                      <a:pPr algn="ctr"/>
                      <a:r>
                        <a:rPr lang="en-US" sz="2000" dirty="0" smtClean="0"/>
                        <a:t>25</a:t>
                      </a:r>
                      <a:r>
                        <a:rPr lang="en-US" sz="2000" baseline="0" dirty="0" smtClean="0"/>
                        <a:t> km</a:t>
                      </a:r>
                    </a:p>
                    <a:p>
                      <a:pPr algn="ctr"/>
                      <a:r>
                        <a:rPr lang="en-US" sz="2000" b="1" baseline="0" dirty="0" smtClean="0"/>
                        <a:t>L79</a:t>
                      </a:r>
                      <a:endParaRPr lang="en-US" sz="2000" b="1" dirty="0"/>
                    </a:p>
                  </a:txBody>
                  <a:tcPr/>
                </a:tc>
                <a:tc>
                  <a:txBody>
                    <a:bodyPr/>
                    <a:lstStyle/>
                    <a:p>
                      <a:r>
                        <a:rPr lang="en-US" dirty="0" smtClean="0"/>
                        <a:t>major</a:t>
                      </a:r>
                      <a:r>
                        <a:rPr lang="en-US" baseline="0" dirty="0" smtClean="0"/>
                        <a:t> update in 201305; 4DVAR</a:t>
                      </a:r>
                      <a:endParaRPr lang="en-US" dirty="0"/>
                    </a:p>
                  </a:txBody>
                  <a:tcPr/>
                </a:tc>
              </a:tr>
              <a:tr h="718924">
                <a:tc>
                  <a:txBody>
                    <a:bodyPr/>
                    <a:lstStyle/>
                    <a:p>
                      <a:pPr algn="ctr"/>
                      <a:r>
                        <a:rPr lang="en-US" sz="2400" b="1" i="0" dirty="0" smtClean="0">
                          <a:latin typeface="Courier"/>
                          <a:cs typeface="Courier"/>
                        </a:rPr>
                        <a:t>UKM2</a:t>
                      </a:r>
                      <a:endParaRPr lang="en-US" sz="2400" b="1" i="0" dirty="0">
                        <a:latin typeface="Courier"/>
                        <a:cs typeface="Courier"/>
                      </a:endParaRPr>
                    </a:p>
                  </a:txBody>
                  <a:tcPr anchor="ctr"/>
                </a:tc>
                <a:tc>
                  <a:txBody>
                    <a:bodyPr/>
                    <a:lstStyle/>
                    <a:p>
                      <a:pPr algn="ctr"/>
                      <a:r>
                        <a:rPr lang="en-US" sz="2000" dirty="0" smtClean="0"/>
                        <a:t>UKMO UM</a:t>
                      </a:r>
                    </a:p>
                  </a:txBody>
                  <a:tcPr/>
                </a:tc>
                <a:tc>
                  <a:txBody>
                    <a:bodyPr/>
                    <a:lstStyle/>
                    <a:p>
                      <a:pPr algn="ctr"/>
                      <a:r>
                        <a:rPr lang="en-US" sz="2000" dirty="0" smtClean="0"/>
                        <a:t>~32 km</a:t>
                      </a:r>
                    </a:p>
                    <a:p>
                      <a:pPr algn="ctr"/>
                      <a:r>
                        <a:rPr lang="en-US" sz="2000" b="1" dirty="0" smtClean="0"/>
                        <a:t>L70</a:t>
                      </a:r>
                      <a:endParaRPr lang="en-US" sz="2000" b="1" dirty="0"/>
                    </a:p>
                  </a:txBody>
                  <a:tcPr/>
                </a:tc>
                <a:tc>
                  <a:txBody>
                    <a:bodyPr/>
                    <a:lstStyle/>
                    <a:p>
                      <a:r>
                        <a:rPr lang="en-US" dirty="0" smtClean="0"/>
                        <a:t>upcoming</a:t>
                      </a:r>
                      <a:r>
                        <a:rPr lang="en-US" baseline="0" dirty="0" smtClean="0"/>
                        <a:t> </a:t>
                      </a:r>
                      <a:r>
                        <a:rPr lang="en-US" dirty="0" smtClean="0"/>
                        <a:t>major upgrade</a:t>
                      </a:r>
                      <a:r>
                        <a:rPr lang="en-US" baseline="0" dirty="0" smtClean="0"/>
                        <a:t> </a:t>
                      </a:r>
                      <a:r>
                        <a:rPr lang="en-US" dirty="0" smtClean="0"/>
                        <a:t>in 201405, 4DVAR</a:t>
                      </a:r>
                      <a:endParaRPr lang="en-US" dirty="0"/>
                    </a:p>
                  </a:txBody>
                  <a:tcPr/>
                </a:tc>
              </a:tr>
              <a:tr h="968984">
                <a:tc>
                  <a:txBody>
                    <a:bodyPr/>
                    <a:lstStyle/>
                    <a:p>
                      <a:pPr algn="ctr"/>
                      <a:r>
                        <a:rPr lang="en-US" sz="2400" b="1" i="0" dirty="0" smtClean="0">
                          <a:latin typeface="Courier"/>
                          <a:cs typeface="Courier"/>
                        </a:rPr>
                        <a:t>NGPC/NAVG</a:t>
                      </a:r>
                      <a:endParaRPr lang="en-US" sz="2400" b="1" i="0" dirty="0">
                        <a:latin typeface="Courier"/>
                        <a:cs typeface="Courier"/>
                      </a:endParaRPr>
                    </a:p>
                  </a:txBody>
                  <a:tcPr anchor="ctr"/>
                </a:tc>
                <a:tc>
                  <a:txBody>
                    <a:bodyPr/>
                    <a:lstStyle/>
                    <a:p>
                      <a:pPr algn="ctr"/>
                      <a:r>
                        <a:rPr lang="en-US" sz="2000" baseline="0" dirty="0" smtClean="0"/>
                        <a:t>NOGAPS</a:t>
                      </a:r>
                    </a:p>
                    <a:p>
                      <a:pPr algn="ctr"/>
                      <a:r>
                        <a:rPr lang="en-US" sz="2000" baseline="0" dirty="0" smtClean="0"/>
                        <a:t>NAVGEM </a:t>
                      </a:r>
                    </a:p>
                    <a:p>
                      <a:pPr algn="ctr"/>
                      <a:endParaRPr lang="en-US" sz="1600" dirty="0"/>
                    </a:p>
                  </a:txBody>
                  <a:tcPr/>
                </a:tc>
                <a:tc>
                  <a:txBody>
                    <a:bodyPr/>
                    <a:lstStyle/>
                    <a:p>
                      <a:pPr algn="ctr"/>
                      <a:r>
                        <a:rPr lang="en-US" sz="2000" dirty="0" smtClean="0"/>
                        <a:t>37 km</a:t>
                      </a:r>
                    </a:p>
                    <a:p>
                      <a:pPr algn="ctr"/>
                      <a:r>
                        <a:rPr lang="en-US" sz="2000" b="1" dirty="0" smtClean="0"/>
                        <a:t>L50</a:t>
                      </a:r>
                      <a:endParaRPr lang="en-US" sz="2000" b="1" dirty="0"/>
                    </a:p>
                  </a:txBody>
                  <a:tcPr/>
                </a:tc>
                <a:tc>
                  <a:txBody>
                    <a:bodyPr/>
                    <a:lstStyle/>
                    <a:p>
                      <a:r>
                        <a:rPr lang="en-US" dirty="0" smtClean="0"/>
                        <a:t>4DVAR-AR; SL dynamical core/GFS cumulus</a:t>
                      </a:r>
                      <a:endParaRPr lang="en-US" dirty="0"/>
                    </a:p>
                  </a:txBody>
                  <a:tcPr/>
                </a:tc>
              </a:tr>
              <a:tr h="718924">
                <a:tc>
                  <a:txBody>
                    <a:bodyPr/>
                    <a:lstStyle/>
                    <a:p>
                      <a:pPr algn="ctr"/>
                      <a:r>
                        <a:rPr lang="en-US" sz="2400" b="1" i="0" dirty="0" smtClean="0">
                          <a:latin typeface="Courier"/>
                          <a:cs typeface="Courier"/>
                        </a:rPr>
                        <a:t>ECMT/ECM2</a:t>
                      </a:r>
                      <a:endParaRPr lang="en-US" sz="2400" b="1" i="0" dirty="0">
                        <a:latin typeface="Courier"/>
                        <a:cs typeface="Courier"/>
                      </a:endParaRPr>
                    </a:p>
                  </a:txBody>
                  <a:tcPr anchor="ctr"/>
                </a:tc>
                <a:tc>
                  <a:txBody>
                    <a:bodyPr/>
                    <a:lstStyle/>
                    <a:p>
                      <a:pPr algn="ctr"/>
                      <a:r>
                        <a:rPr lang="en-US" sz="2000" dirty="0" smtClean="0"/>
                        <a:t>ECMWF HRES</a:t>
                      </a:r>
                      <a:endParaRPr lang="en-US" sz="1600" dirty="0"/>
                    </a:p>
                  </a:txBody>
                  <a:tcPr/>
                </a:tc>
                <a:tc>
                  <a:txBody>
                    <a:bodyPr/>
                    <a:lstStyle/>
                    <a:p>
                      <a:pPr algn="ctr"/>
                      <a:r>
                        <a:rPr lang="en-US" sz="2000" dirty="0" smtClean="0"/>
                        <a:t>16 km</a:t>
                      </a:r>
                    </a:p>
                    <a:p>
                      <a:pPr algn="ctr"/>
                      <a:r>
                        <a:rPr lang="en-US" sz="2000" b="1" dirty="0" smtClean="0"/>
                        <a:t>L137</a:t>
                      </a:r>
                      <a:endParaRPr lang="en-US" sz="2000" b="1" dirty="0"/>
                    </a:p>
                  </a:txBody>
                  <a:tcPr/>
                </a:tc>
                <a:tc>
                  <a:txBody>
                    <a:bodyPr/>
                    <a:lstStyle/>
                    <a:p>
                      <a:r>
                        <a:rPr lang="en-US" dirty="0" smtClean="0"/>
                        <a:t>IFS cycle 38r2</a:t>
                      </a:r>
                      <a:r>
                        <a:rPr lang="en-US" baseline="0" dirty="0" smtClean="0"/>
                        <a:t> (25 JUN 13)</a:t>
                      </a:r>
                      <a:endParaRPr lang="en-US" dirty="0" smtClean="0"/>
                    </a:p>
                    <a:p>
                      <a:r>
                        <a:rPr lang="en-US" dirty="0" smtClean="0"/>
                        <a:t>increased vertical res; </a:t>
                      </a:r>
                      <a:r>
                        <a:rPr lang="en-US" dirty="0" err="1" smtClean="0"/>
                        <a:t>sfc</a:t>
                      </a:r>
                      <a:r>
                        <a:rPr lang="en-US" dirty="0" smtClean="0"/>
                        <a:t> drag; shallow</a:t>
                      </a:r>
                      <a:r>
                        <a:rPr lang="en-US" baseline="0" dirty="0" smtClean="0"/>
                        <a:t> cu…</a:t>
                      </a:r>
                      <a:endParaRPr lang="en-US" dirty="0"/>
                    </a:p>
                  </a:txBody>
                  <a:tcPr/>
                </a:tc>
              </a:tr>
            </a:tbl>
          </a:graphicData>
        </a:graphic>
      </p:graphicFrame>
    </p:spTree>
    <p:extLst>
      <p:ext uri="{BB962C8B-B14F-4D97-AF65-F5344CB8AC3E}">
        <p14:creationId xmlns:p14="http://schemas.microsoft.com/office/powerpoint/2010/main" val="130239673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TC Demographics</a:t>
            </a:r>
            <a:br>
              <a:rPr lang="en-US" sz="4000" dirty="0" smtClean="0"/>
            </a:br>
            <a:r>
              <a:rPr lang="en-US" sz="2800" dirty="0" err="1" smtClean="0"/>
              <a:t>pTCs</a:t>
            </a:r>
            <a:r>
              <a:rPr lang="en-US" sz="2800" dirty="0" smtClean="0"/>
              <a:t>, TCs, </a:t>
            </a:r>
            <a:r>
              <a:rPr lang="en-US" sz="2800" dirty="0" err="1" smtClean="0"/>
              <a:t>mTCs</a:t>
            </a:r>
            <a:r>
              <a:rPr lang="en-US" sz="2800" dirty="0" smtClean="0"/>
              <a:t>, </a:t>
            </a:r>
            <a:r>
              <a:rPr lang="en-US" sz="2800" dirty="0" err="1" smtClean="0"/>
              <a:t>aTCs</a:t>
            </a:r>
            <a:r>
              <a:rPr lang="en-US" sz="2800" dirty="0" smtClean="0"/>
              <a:t> and the </a:t>
            </a:r>
            <a:r>
              <a:rPr lang="en-US" sz="2800" b="1" i="1" cap="small" dirty="0" err="1" smtClean="0">
                <a:solidFill>
                  <a:srgbClr val="000090"/>
                </a:solidFill>
              </a:rPr>
              <a:t>spuricane</a:t>
            </a:r>
            <a:endParaRPr lang="en-US" sz="1800" dirty="0"/>
          </a:p>
        </p:txBody>
      </p:sp>
      <p:graphicFrame>
        <p:nvGraphicFramePr>
          <p:cNvPr id="5" name="Table 4"/>
          <p:cNvGraphicFramePr>
            <a:graphicFrameLocks noGrp="1"/>
          </p:cNvGraphicFramePr>
          <p:nvPr>
            <p:extLst/>
          </p:nvPr>
        </p:nvGraphicFramePr>
        <p:xfrm>
          <a:off x="254000" y="1371600"/>
          <a:ext cx="12446001" cy="7014994"/>
        </p:xfrm>
        <a:graphic>
          <a:graphicData uri="http://schemas.openxmlformats.org/drawingml/2006/table">
            <a:tbl>
              <a:tblPr firstRow="1" bandRow="1">
                <a:tableStyleId>{46F890A9-2807-4EBB-B81D-B2AA78EC7F39}</a:tableStyleId>
              </a:tblPr>
              <a:tblGrid>
                <a:gridCol w="2590800"/>
                <a:gridCol w="3581400"/>
                <a:gridCol w="6273801"/>
              </a:tblGrid>
              <a:tr h="678879">
                <a:tc>
                  <a:txBody>
                    <a:bodyPr/>
                    <a:lstStyle/>
                    <a:p>
                      <a:pPr algn="ctr"/>
                      <a:r>
                        <a:rPr lang="en-US" sz="2400" b="0" dirty="0" smtClean="0"/>
                        <a:t>Type</a:t>
                      </a:r>
                      <a:endParaRPr lang="en-US" sz="2400" b="0" dirty="0"/>
                    </a:p>
                  </a:txBody>
                  <a:tcPr anchor="ctr"/>
                </a:tc>
                <a:tc>
                  <a:txBody>
                    <a:bodyPr/>
                    <a:lstStyle/>
                    <a:p>
                      <a:pPr algn="ctr"/>
                      <a:r>
                        <a:rPr lang="en-US" sz="2400" b="0" dirty="0" smtClean="0"/>
                        <a:t>Naming</a:t>
                      </a:r>
                      <a:endParaRPr lang="en-US" sz="2400" b="0" dirty="0"/>
                    </a:p>
                  </a:txBody>
                  <a:tcPr anchor="ctr"/>
                </a:tc>
                <a:tc>
                  <a:txBody>
                    <a:bodyPr/>
                    <a:lstStyle/>
                    <a:p>
                      <a:pPr algn="ctr"/>
                      <a:r>
                        <a:rPr lang="en-US" sz="2400" b="0" dirty="0" smtClean="0"/>
                        <a:t>Features</a:t>
                      </a:r>
                      <a:endParaRPr lang="en-US" sz="2400" b="0" dirty="0"/>
                    </a:p>
                  </a:txBody>
                  <a:tcPr anchor="ctr"/>
                </a:tc>
              </a:tr>
              <a:tr h="1249383">
                <a:tc>
                  <a:txBody>
                    <a:bodyPr/>
                    <a:lstStyle/>
                    <a:p>
                      <a:pPr algn="ctr"/>
                      <a:r>
                        <a:rPr lang="en-US" sz="3200" b="1" dirty="0" smtClean="0"/>
                        <a:t>TC</a:t>
                      </a:r>
                      <a:endParaRPr lang="en-US" sz="3200" b="1" dirty="0"/>
                    </a:p>
                  </a:txBody>
                  <a:tcPr anchor="ctr"/>
                </a:tc>
                <a:tc>
                  <a:txBody>
                    <a:bodyPr/>
                    <a:lstStyle/>
                    <a:p>
                      <a:pPr algn="ctr"/>
                      <a:r>
                        <a:rPr lang="en-US" sz="2400" b="1" dirty="0" smtClean="0"/>
                        <a:t>01-49</a:t>
                      </a:r>
                      <a:r>
                        <a:rPr lang="en-US" sz="2400" b="1" baseline="0" dirty="0" smtClean="0"/>
                        <a:t> numbered TCs</a:t>
                      </a:r>
                      <a:endParaRPr lang="en-US" b="1" baseline="0" dirty="0" smtClean="0"/>
                    </a:p>
                    <a:p>
                      <a:pPr algn="ctr"/>
                      <a:r>
                        <a:rPr lang="en-US" baseline="0" dirty="0" smtClean="0"/>
                        <a:t>01W.2014</a:t>
                      </a:r>
                    </a:p>
                    <a:p>
                      <a:pPr algn="ctr"/>
                      <a:r>
                        <a:rPr lang="en-US" baseline="0" dirty="0" smtClean="0"/>
                        <a:t>TC #1 in WESTPAC in 2014</a:t>
                      </a:r>
                      <a:endParaRPr lang="en-US" dirty="0"/>
                    </a:p>
                  </a:txBody>
                  <a:tcPr/>
                </a:tc>
                <a:tc>
                  <a:txBody>
                    <a:bodyPr/>
                    <a:lstStyle/>
                    <a:p>
                      <a:r>
                        <a:rPr lang="en-US" sz="2200" baseline="0" dirty="0" smtClean="0"/>
                        <a:t>tropical cyclone as analyzed by JTWC/NHC</a:t>
                      </a:r>
                    </a:p>
                    <a:p>
                      <a:r>
                        <a:rPr lang="en-US" sz="2200" baseline="0" dirty="0" smtClean="0"/>
                        <a:t>ATCF TC designations:  TD, TS, TY, HU, STY, </a:t>
                      </a:r>
                      <a:r>
                        <a:rPr lang="en-US" sz="2200" baseline="0" dirty="0" smtClean="0">
                          <a:solidFill>
                            <a:srgbClr val="FF0000"/>
                          </a:solidFill>
                        </a:rPr>
                        <a:t>[SD, SS]</a:t>
                      </a:r>
                    </a:p>
                    <a:p>
                      <a:r>
                        <a:rPr lang="en-US" sz="2200" b="1" i="1" baseline="0" dirty="0" smtClean="0">
                          <a:solidFill>
                            <a:srgbClr val="000090"/>
                          </a:solidFill>
                        </a:rPr>
                        <a:t>ATCF non-TC designations: PT, XT, ET</a:t>
                      </a:r>
                    </a:p>
                  </a:txBody>
                  <a:tcPr/>
                </a:tc>
              </a:tr>
              <a:tr h="1171766">
                <a:tc>
                  <a:txBody>
                    <a:bodyPr/>
                    <a:lstStyle/>
                    <a:p>
                      <a:pPr algn="ctr"/>
                      <a:r>
                        <a:rPr lang="en-US" sz="3200" b="1" dirty="0" err="1" smtClean="0"/>
                        <a:t>pTC</a:t>
                      </a:r>
                      <a:endParaRPr lang="en-US" sz="3200" b="1" dirty="0"/>
                    </a:p>
                  </a:txBody>
                  <a:tcPr anchor="ctr"/>
                </a:tc>
                <a:tc>
                  <a:txBody>
                    <a:bodyPr/>
                    <a:lstStyle/>
                    <a:p>
                      <a:pPr algn="ctr"/>
                      <a:r>
                        <a:rPr lang="en-US" sz="2400" b="1" dirty="0" smtClean="0"/>
                        <a:t>9X</a:t>
                      </a:r>
                      <a:r>
                        <a:rPr lang="en-US" sz="2400" b="1" baseline="0" dirty="0" smtClean="0"/>
                        <a:t> or INVEST </a:t>
                      </a:r>
                      <a:r>
                        <a:rPr lang="en-US" sz="2400" baseline="0" dirty="0" smtClean="0"/>
                        <a:t>systems</a:t>
                      </a:r>
                      <a:endParaRPr lang="en-US" sz="1800" baseline="0" dirty="0" smtClean="0"/>
                    </a:p>
                    <a:p>
                      <a:pPr algn="ctr"/>
                      <a:r>
                        <a:rPr lang="en-US" baseline="0" dirty="0" smtClean="0"/>
                        <a:t>94S.2014 – the </a:t>
                      </a:r>
                      <a:r>
                        <a:rPr lang="en-US" baseline="0" dirty="0" err="1" smtClean="0"/>
                        <a:t>landphoon</a:t>
                      </a:r>
                      <a:r>
                        <a:rPr lang="en-US" baseline="0" dirty="0" smtClean="0"/>
                        <a:t> over eastern OZ</a:t>
                      </a:r>
                      <a:endParaRPr lang="en-US" dirty="0"/>
                    </a:p>
                  </a:txBody>
                  <a:tcPr/>
                </a:tc>
                <a:tc>
                  <a:txBody>
                    <a:bodyPr/>
                    <a:lstStyle/>
                    <a:p>
                      <a:r>
                        <a:rPr lang="en-US" sz="2200" dirty="0" smtClean="0"/>
                        <a:t>pre/potential TC as analyzed by JTWC/NHC</a:t>
                      </a:r>
                    </a:p>
                    <a:p>
                      <a:r>
                        <a:rPr lang="en-US" sz="2200" dirty="0" smtClean="0"/>
                        <a:t>ATCF</a:t>
                      </a:r>
                      <a:r>
                        <a:rPr lang="en-US" sz="2200" baseline="0" dirty="0" smtClean="0"/>
                        <a:t> designations: LO, DB, WV</a:t>
                      </a:r>
                    </a:p>
                    <a:p>
                      <a:r>
                        <a:rPr lang="en-US" sz="2200" b="1" i="1" baseline="0" dirty="0" smtClean="0">
                          <a:solidFill>
                            <a:srgbClr val="000090"/>
                          </a:solidFill>
                        </a:rPr>
                        <a:t>Database of </a:t>
                      </a:r>
                      <a:r>
                        <a:rPr lang="en-US" sz="2200" b="1" i="1" baseline="0" dirty="0" err="1" smtClean="0">
                          <a:solidFill>
                            <a:srgbClr val="000090"/>
                          </a:solidFill>
                        </a:rPr>
                        <a:t>pTCs</a:t>
                      </a:r>
                      <a:r>
                        <a:rPr lang="en-US" sz="2200" b="1" i="1" baseline="0" dirty="0" smtClean="0">
                          <a:solidFill>
                            <a:srgbClr val="000090"/>
                          </a:solidFill>
                        </a:rPr>
                        <a:t> in WPAC/SHEM/IO 1999-2013; LANT/EPAC 2006-2013</a:t>
                      </a:r>
                      <a:endParaRPr lang="en-US" sz="2200" b="1" i="1" dirty="0">
                        <a:solidFill>
                          <a:srgbClr val="000090"/>
                        </a:solidFill>
                      </a:endParaRPr>
                    </a:p>
                  </a:txBody>
                  <a:tcPr/>
                </a:tc>
              </a:tr>
              <a:tr h="1171766">
                <a:tc>
                  <a:txBody>
                    <a:bodyPr/>
                    <a:lstStyle/>
                    <a:p>
                      <a:pPr algn="ctr"/>
                      <a:r>
                        <a:rPr lang="en-US" sz="3200" b="1" dirty="0" err="1" smtClean="0"/>
                        <a:t>mTC</a:t>
                      </a:r>
                      <a:endParaRPr lang="en-US" sz="3200" b="1" dirty="0"/>
                    </a:p>
                  </a:txBody>
                  <a:tcPr anchor="ctr"/>
                </a:tc>
                <a:tc>
                  <a:txBody>
                    <a:bodyPr/>
                    <a:lstStyle/>
                    <a:p>
                      <a:pPr algn="ctr"/>
                      <a:r>
                        <a:rPr lang="en-US" sz="2400" b="1" dirty="0" smtClean="0"/>
                        <a:t>TGNNNN</a:t>
                      </a:r>
                    </a:p>
                    <a:p>
                      <a:pPr algn="ctr"/>
                      <a:r>
                        <a:rPr lang="en-US" sz="2400" b="1" dirty="0" smtClean="0"/>
                        <a:t>NN</a:t>
                      </a:r>
                      <a:r>
                        <a:rPr lang="en-US" sz="2400" b="1" baseline="0" dirty="0" smtClean="0"/>
                        <a:t> or 9X</a:t>
                      </a:r>
                      <a:endParaRPr lang="en-US" b="1" dirty="0"/>
                    </a:p>
                  </a:txBody>
                  <a:tcPr/>
                </a:tc>
                <a:tc>
                  <a:txBody>
                    <a:bodyPr/>
                    <a:lstStyle/>
                    <a:p>
                      <a:r>
                        <a:rPr lang="en-US" sz="2200" dirty="0" smtClean="0"/>
                        <a:t>model cyclone from a tracker</a:t>
                      </a:r>
                    </a:p>
                    <a:p>
                      <a:r>
                        <a:rPr lang="en-US" sz="2200" dirty="0" smtClean="0"/>
                        <a:t>genesis mode – 1.5 </a:t>
                      </a:r>
                      <a:r>
                        <a:rPr lang="en-US" sz="2200" dirty="0" err="1" smtClean="0"/>
                        <a:t>mb</a:t>
                      </a:r>
                      <a:r>
                        <a:rPr lang="en-US" sz="2200" dirty="0" smtClean="0"/>
                        <a:t> center-outer</a:t>
                      </a:r>
                      <a:r>
                        <a:rPr lang="en-US" sz="2200" baseline="0" dirty="0" smtClean="0"/>
                        <a:t> deficit</a:t>
                      </a:r>
                      <a:endParaRPr lang="en-US" sz="2200" dirty="0" smtClean="0"/>
                    </a:p>
                  </a:txBody>
                  <a:tcPr/>
                </a:tc>
              </a:tr>
              <a:tr h="1171766">
                <a:tc>
                  <a:txBody>
                    <a:bodyPr/>
                    <a:lstStyle/>
                    <a:p>
                      <a:pPr algn="ctr"/>
                      <a:r>
                        <a:rPr lang="en-US" sz="3200" b="1" dirty="0" err="1" smtClean="0"/>
                        <a:t>aTC</a:t>
                      </a:r>
                      <a:endParaRPr lang="en-US" sz="3200" b="1" dirty="0"/>
                    </a:p>
                  </a:txBody>
                  <a:tcPr anchor="ctr"/>
                </a:tc>
                <a:tc>
                  <a:txBody>
                    <a:bodyPr/>
                    <a:lstStyle/>
                    <a:p>
                      <a:pPr algn="ctr"/>
                      <a:r>
                        <a:rPr lang="en-US" sz="2400" b="1" dirty="0" smtClean="0"/>
                        <a:t>TGNNNN</a:t>
                      </a:r>
                      <a:endParaRPr lang="en-US" b="1" dirty="0"/>
                    </a:p>
                  </a:txBody>
                  <a:tcPr/>
                </a:tc>
                <a:tc>
                  <a:txBody>
                    <a:bodyPr/>
                    <a:lstStyle/>
                    <a:p>
                      <a:r>
                        <a:rPr lang="en-US" sz="2200" dirty="0" smtClean="0"/>
                        <a:t>initial </a:t>
                      </a:r>
                      <a:r>
                        <a:rPr lang="en-US" sz="2200" dirty="0" err="1" smtClean="0"/>
                        <a:t>mTC</a:t>
                      </a:r>
                      <a:r>
                        <a:rPr lang="en-US" sz="2200" dirty="0" smtClean="0"/>
                        <a:t> that the model maintains</a:t>
                      </a:r>
                      <a:r>
                        <a:rPr lang="en-US" sz="2200" baseline="0" dirty="0" smtClean="0"/>
                        <a:t> for &gt;= 24 h into the forecast, not associated with a TC/</a:t>
                      </a:r>
                      <a:r>
                        <a:rPr lang="en-US" sz="2200" baseline="0" dirty="0" err="1" smtClean="0"/>
                        <a:t>pTC</a:t>
                      </a:r>
                      <a:endParaRPr lang="en-US" sz="2200" dirty="0"/>
                    </a:p>
                  </a:txBody>
                  <a:tcPr/>
                </a:tc>
              </a:tr>
              <a:tr h="1171766">
                <a:tc>
                  <a:txBody>
                    <a:bodyPr/>
                    <a:lstStyle/>
                    <a:p>
                      <a:pPr algn="ctr"/>
                      <a:r>
                        <a:rPr lang="en-US" sz="3200" b="1" i="1" dirty="0" smtClean="0">
                          <a:solidFill>
                            <a:srgbClr val="000090"/>
                          </a:solidFill>
                        </a:rPr>
                        <a:t>SPURICANE</a:t>
                      </a:r>
                      <a:endParaRPr lang="en-US" sz="3200" b="1" i="1" dirty="0">
                        <a:solidFill>
                          <a:srgbClr val="00009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mn-lt"/>
                          <a:ea typeface="+mn-ea"/>
                          <a:cs typeface="+mn-cs"/>
                        </a:rPr>
                        <a:t>TGNNNN</a:t>
                      </a:r>
                    </a:p>
                    <a:p>
                      <a:pPr algn="ctr"/>
                      <a:endParaRPr lang="en-US" b="1" dirty="0"/>
                    </a:p>
                  </a:txBody>
                  <a:tcPr/>
                </a:tc>
                <a:tc>
                  <a:txBody>
                    <a:bodyPr/>
                    <a:lstStyle/>
                    <a:p>
                      <a:pPr marL="514350" indent="-514350" algn="l">
                        <a:buFont typeface="+mj-lt"/>
                        <a:buAutoNum type="romanUcPeriod"/>
                      </a:pPr>
                      <a:r>
                        <a:rPr lang="en-US" sz="2000" b="1" i="1" dirty="0" err="1" smtClean="0">
                          <a:solidFill>
                            <a:srgbClr val="000090"/>
                          </a:solidFill>
                        </a:rPr>
                        <a:t>mTC</a:t>
                      </a:r>
                      <a:r>
                        <a:rPr lang="en-US" sz="2000" b="1" i="1" dirty="0" smtClean="0">
                          <a:solidFill>
                            <a:srgbClr val="000090"/>
                          </a:solidFill>
                        </a:rPr>
                        <a:t> that </a:t>
                      </a:r>
                      <a:r>
                        <a:rPr lang="en-US" sz="2000" b="1" i="1" u="sng" dirty="0" smtClean="0">
                          <a:solidFill>
                            <a:srgbClr val="000090"/>
                          </a:solidFill>
                        </a:rPr>
                        <a:t>cannot be associated </a:t>
                      </a:r>
                      <a:r>
                        <a:rPr lang="en-US" sz="2000" b="1" i="1" dirty="0" smtClean="0">
                          <a:solidFill>
                            <a:srgbClr val="000090"/>
                          </a:solidFill>
                        </a:rPr>
                        <a:t>with a TC, </a:t>
                      </a:r>
                      <a:r>
                        <a:rPr lang="en-US" sz="2000" b="1" i="1" dirty="0" err="1" smtClean="0">
                          <a:solidFill>
                            <a:srgbClr val="000090"/>
                          </a:solidFill>
                        </a:rPr>
                        <a:t>pTC</a:t>
                      </a:r>
                      <a:r>
                        <a:rPr lang="en-US" sz="2000" b="1" i="1" dirty="0" smtClean="0">
                          <a:solidFill>
                            <a:srgbClr val="000090"/>
                          </a:solidFill>
                        </a:rPr>
                        <a:t>, </a:t>
                      </a:r>
                      <a:r>
                        <a:rPr lang="en-US" sz="2000" b="1" i="1" dirty="0" err="1" smtClean="0">
                          <a:solidFill>
                            <a:srgbClr val="000090"/>
                          </a:solidFill>
                        </a:rPr>
                        <a:t>aTC</a:t>
                      </a:r>
                      <a:endParaRPr lang="en-US" sz="2000" b="1" i="1" dirty="0" smtClean="0">
                        <a:solidFill>
                          <a:srgbClr val="000090"/>
                        </a:solidFill>
                      </a:endParaRPr>
                    </a:p>
                    <a:p>
                      <a:pPr marL="457200" indent="-457200" algn="l">
                        <a:buFont typeface="Wingdings" charset="2"/>
                        <a:buAutoNum type="romanUcPeriod"/>
                      </a:pPr>
                      <a:r>
                        <a:rPr lang="en-US" sz="2000" b="1" i="1" dirty="0" err="1" smtClean="0">
                          <a:solidFill>
                            <a:srgbClr val="000090"/>
                          </a:solidFill>
                        </a:rPr>
                        <a:t>mTC</a:t>
                      </a:r>
                      <a:r>
                        <a:rPr lang="en-US" sz="2000" b="1" i="1" baseline="0" dirty="0" smtClean="0">
                          <a:solidFill>
                            <a:srgbClr val="000090"/>
                          </a:solidFill>
                        </a:rPr>
                        <a:t> </a:t>
                      </a:r>
                      <a:r>
                        <a:rPr lang="en-US" sz="2000" b="1" i="1" u="sng" baseline="0" dirty="0" smtClean="0">
                          <a:solidFill>
                            <a:srgbClr val="000090"/>
                          </a:solidFill>
                        </a:rPr>
                        <a:t>associated</a:t>
                      </a:r>
                      <a:r>
                        <a:rPr lang="en-US" sz="2000" b="1" i="1" baseline="0" dirty="0" smtClean="0">
                          <a:solidFill>
                            <a:srgbClr val="000090"/>
                          </a:solidFill>
                        </a:rPr>
                        <a:t> with a </a:t>
                      </a:r>
                      <a:r>
                        <a:rPr lang="en-US" sz="2000" b="1" i="1" u="sng" baseline="0" dirty="0" smtClean="0">
                          <a:solidFill>
                            <a:srgbClr val="000090"/>
                          </a:solidFill>
                        </a:rPr>
                        <a:t>dissipated</a:t>
                      </a:r>
                      <a:r>
                        <a:rPr lang="en-US" sz="2000" b="1" i="1" baseline="0" dirty="0" smtClean="0">
                          <a:solidFill>
                            <a:srgbClr val="000090"/>
                          </a:solidFill>
                        </a:rPr>
                        <a:t> ?TC</a:t>
                      </a:r>
                    </a:p>
                    <a:p>
                      <a:pPr marL="457200" indent="-457200" algn="l">
                        <a:buFont typeface="Wingdings" charset="2"/>
                        <a:buAutoNum type="romanUcPeriod"/>
                      </a:pPr>
                      <a:r>
                        <a:rPr lang="en-US" sz="2000" b="1" i="1" baseline="0" dirty="0" err="1" smtClean="0">
                          <a:solidFill>
                            <a:srgbClr val="000090"/>
                          </a:solidFill>
                        </a:rPr>
                        <a:t>mTC</a:t>
                      </a:r>
                      <a:r>
                        <a:rPr lang="en-US" sz="2000" b="1" i="1" baseline="0" dirty="0" smtClean="0">
                          <a:solidFill>
                            <a:srgbClr val="000090"/>
                          </a:solidFill>
                        </a:rPr>
                        <a:t> much stronger than </a:t>
                      </a:r>
                      <a:r>
                        <a:rPr lang="en-US" sz="2000" b="1" i="1" baseline="0" dirty="0" err="1" smtClean="0">
                          <a:solidFill>
                            <a:srgbClr val="000090"/>
                          </a:solidFill>
                        </a:rPr>
                        <a:t>pTC</a:t>
                      </a:r>
                      <a:endParaRPr lang="en-US" sz="2000" b="1" i="1" dirty="0">
                        <a:solidFill>
                          <a:srgbClr val="000090"/>
                        </a:solidFill>
                      </a:endParaRPr>
                    </a:p>
                  </a:txBody>
                  <a:tcPr/>
                </a:tc>
              </a:tr>
            </a:tbl>
          </a:graphicData>
        </a:graphic>
      </p:graphicFrame>
    </p:spTree>
    <p:extLst>
      <p:ext uri="{BB962C8B-B14F-4D97-AF65-F5344CB8AC3E}">
        <p14:creationId xmlns:p14="http://schemas.microsoft.com/office/powerpoint/2010/main" val="211203094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TCgen2 – front page – FCST mode – forecasting</a:t>
            </a:r>
            <a:br>
              <a:rPr lang="en-US" dirty="0" smtClean="0"/>
            </a:br>
            <a:r>
              <a:rPr lang="en-US" sz="2800" b="1" dirty="0" smtClean="0">
                <a:latin typeface="Courier"/>
                <a:cs typeface="Courier"/>
                <a:hlinkClick r:id="rId2"/>
              </a:rPr>
              <a:t>http://ruc.noaa.gov/hfip/tcgen</a:t>
            </a:r>
            <a:endParaRPr lang="en-US" b="1" dirty="0">
              <a:latin typeface="Courier"/>
              <a:cs typeface="Courier"/>
            </a:endParaRPr>
          </a:p>
        </p:txBody>
      </p:sp>
      <p:pic>
        <p:nvPicPr>
          <p:cNvPr id="5" name="Picture 4" descr="tcgen2-opening-03w-20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128560"/>
            <a:ext cx="9231253" cy="7482039"/>
          </a:xfrm>
          <a:prstGeom prst="rect">
            <a:avLst/>
          </a:prstGeom>
        </p:spPr>
      </p:pic>
      <p:sp>
        <p:nvSpPr>
          <p:cNvPr id="7" name="Content Placeholder 2"/>
          <p:cNvSpPr>
            <a:spLocks noGrp="1"/>
          </p:cNvSpPr>
          <p:nvPr>
            <p:ph idx="1"/>
          </p:nvPr>
        </p:nvSpPr>
        <p:spPr>
          <a:xfrm>
            <a:off x="9474200" y="1219200"/>
            <a:ext cx="3530600" cy="7391400"/>
          </a:xfrm>
        </p:spPr>
        <p:txBody>
          <a:bodyPr/>
          <a:lstStyle/>
          <a:p>
            <a:r>
              <a:rPr lang="en-US" sz="2400" dirty="0" smtClean="0"/>
              <a:t>7 global NWP models</a:t>
            </a:r>
          </a:p>
          <a:p>
            <a:r>
              <a:rPr lang="en-US" sz="2000" dirty="0" smtClean="0"/>
              <a:t>+12 h model forecast for consistency with forecast </a:t>
            </a:r>
            <a:r>
              <a:rPr lang="en-US" sz="2000" dirty="0" err="1" smtClean="0"/>
              <a:t>e.g</a:t>
            </a:r>
            <a:r>
              <a:rPr lang="en-US" sz="2000" dirty="0" smtClean="0"/>
              <a:t>, day+2 (D2) uses 36-60 h model forecast </a:t>
            </a:r>
            <a:endParaRPr lang="en-US" sz="800" dirty="0" smtClean="0"/>
          </a:p>
          <a:p>
            <a:r>
              <a:rPr lang="en-US" sz="2400" b="1" i="1" dirty="0" smtClean="0">
                <a:solidFill>
                  <a:schemeClr val="accent1"/>
                </a:solidFill>
              </a:rPr>
              <a:t>tropical, ocean-only </a:t>
            </a:r>
            <a:r>
              <a:rPr lang="en-US" sz="2400" b="1" i="1" dirty="0" err="1" smtClean="0">
                <a:solidFill>
                  <a:schemeClr val="accent1"/>
                </a:solidFill>
              </a:rPr>
              <a:t>precip</a:t>
            </a:r>
            <a:r>
              <a:rPr lang="en-US" sz="2400" b="1" i="1" dirty="0" smtClean="0">
                <a:solidFill>
                  <a:schemeClr val="accent1"/>
                </a:solidFill>
              </a:rPr>
              <a:t> stats for model diagnostics…</a:t>
            </a:r>
          </a:p>
          <a:p>
            <a:r>
              <a:rPr lang="en-US" sz="2400" dirty="0" smtClean="0"/>
              <a:t>model and observed ?TCs</a:t>
            </a:r>
          </a:p>
          <a:p>
            <a:r>
              <a:rPr lang="en-US" sz="2400" b="1" i="1" dirty="0" smtClean="0">
                <a:solidFill>
                  <a:srgbClr val="FF0000"/>
                </a:solidFill>
              </a:rPr>
              <a:t>FCST</a:t>
            </a:r>
            <a:r>
              <a:rPr lang="en-US" sz="2400" dirty="0" smtClean="0">
                <a:solidFill>
                  <a:srgbClr val="FF0000"/>
                </a:solidFill>
              </a:rPr>
              <a:t> </a:t>
            </a:r>
            <a:r>
              <a:rPr lang="en-US" sz="2400" dirty="0" smtClean="0"/>
              <a:t>(forecast) &amp; </a:t>
            </a:r>
            <a:r>
              <a:rPr lang="en-US" sz="2400" b="1" i="1" dirty="0" smtClean="0">
                <a:solidFill>
                  <a:srgbClr val="FF0000"/>
                </a:solidFill>
              </a:rPr>
              <a:t>VERI</a:t>
            </a:r>
            <a:r>
              <a:rPr lang="en-US" sz="2400" dirty="0" smtClean="0">
                <a:solidFill>
                  <a:srgbClr val="FF0000"/>
                </a:solidFill>
              </a:rPr>
              <a:t> </a:t>
            </a:r>
            <a:r>
              <a:rPr lang="en-US" sz="2400" dirty="0" smtClean="0"/>
              <a:t>(verification) modes</a:t>
            </a:r>
          </a:p>
          <a:p>
            <a:r>
              <a:rPr lang="en-US" sz="2400" dirty="0" smtClean="0"/>
              <a:t>single model or loop mode</a:t>
            </a:r>
          </a:p>
        </p:txBody>
      </p:sp>
    </p:spTree>
    <p:extLst>
      <p:ext uri="{BB962C8B-B14F-4D97-AF65-F5344CB8AC3E}">
        <p14:creationId xmlns:p14="http://schemas.microsoft.com/office/powerpoint/2010/main" val="333267711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TCgen2 – two WxMAP2 product:  thermo (</a:t>
            </a:r>
            <a:r>
              <a:rPr lang="en-US" sz="2800" dirty="0" err="1" smtClean="0"/>
              <a:t>precip</a:t>
            </a:r>
            <a:r>
              <a:rPr lang="en-US" sz="2800" dirty="0" smtClean="0"/>
              <a:t>) </a:t>
            </a:r>
            <a:r>
              <a:rPr lang="en-US" sz="2800" b="1" dirty="0" smtClean="0">
                <a:latin typeface="Courier"/>
                <a:cs typeface="Courier"/>
                <a:hlinkClick r:id="rId2"/>
              </a:rPr>
              <a:t>http://ruc.noaa.gov/hfip/tcgen</a:t>
            </a:r>
            <a:endParaRPr lang="en-US" b="1" dirty="0">
              <a:latin typeface="Courier"/>
              <a:cs typeface="Courier"/>
            </a:endParaRPr>
          </a:p>
        </p:txBody>
      </p:sp>
      <p:sp>
        <p:nvSpPr>
          <p:cNvPr id="7" name="Content Placeholder 2"/>
          <p:cNvSpPr>
            <a:spLocks noGrp="1"/>
          </p:cNvSpPr>
          <p:nvPr>
            <p:ph idx="1"/>
          </p:nvPr>
        </p:nvSpPr>
        <p:spPr>
          <a:xfrm>
            <a:off x="9779000" y="1371600"/>
            <a:ext cx="3276600" cy="7086600"/>
          </a:xfrm>
        </p:spPr>
        <p:txBody>
          <a:bodyPr/>
          <a:lstStyle/>
          <a:p>
            <a:r>
              <a:rPr lang="en-US" sz="2400" dirty="0" smtClean="0"/>
              <a:t>?TCs &amp; genesis/IC trackers</a:t>
            </a:r>
          </a:p>
          <a:p>
            <a:r>
              <a:rPr lang="en-US" sz="2400" dirty="0" smtClean="0"/>
              <a:t>thermo (</a:t>
            </a:r>
            <a:r>
              <a:rPr lang="en-US" sz="2400" dirty="0" err="1" smtClean="0"/>
              <a:t>precip</a:t>
            </a:r>
            <a:r>
              <a:rPr lang="en-US" sz="2400" dirty="0" smtClean="0"/>
              <a:t>) and mass (sea-level pressure)</a:t>
            </a:r>
          </a:p>
          <a:p>
            <a:r>
              <a:rPr lang="en-US" sz="2400" dirty="0" smtClean="0"/>
              <a:t>D3 forecast (tau 84) for 03W verifying today (030412)</a:t>
            </a:r>
          </a:p>
          <a:p>
            <a:pPr marL="266700" indent="0">
              <a:buNone/>
            </a:pPr>
            <a:r>
              <a:rPr lang="en-US" sz="2400" dirty="0" smtClean="0"/>
              <a:t>	</a:t>
            </a:r>
          </a:p>
        </p:txBody>
      </p:sp>
      <p:pic>
        <p:nvPicPr>
          <p:cNvPr id="3" name="Picture 2" descr="gfs2.2014030412.084.wpac.tropwpac.prp.fcst.gentrack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0"/>
            <a:ext cx="10058400" cy="7543800"/>
          </a:xfrm>
          <a:prstGeom prst="rect">
            <a:avLst/>
          </a:prstGeom>
        </p:spPr>
      </p:pic>
    </p:spTree>
    <p:extLst>
      <p:ext uri="{BB962C8B-B14F-4D97-AF65-F5344CB8AC3E}">
        <p14:creationId xmlns:p14="http://schemas.microsoft.com/office/powerpoint/2010/main" val="67368494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TC activity thru 20151026</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2</a:t>
            </a:fld>
            <a:endParaRPr lang="en-US"/>
          </a:p>
        </p:txBody>
      </p:sp>
      <p:pic>
        <p:nvPicPr>
          <p:cNvPr id="1026" name="Picture 2" descr="http://ruc.noaa.gov/hfip/tcact/cur/plt/climo/tc.act.spec.2015010100.2016010100.BT.fin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072776"/>
            <a:ext cx="9753600" cy="753427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bwMode="auto">
          <a:xfrm>
            <a:off x="10236200" y="3110274"/>
            <a:ext cx="2438400" cy="2009061"/>
          </a:xfrm>
          <a:prstGeom prst="wedgeRoundRectCallout">
            <a:avLst>
              <a:gd name="adj1" fmla="val -79047"/>
              <a:gd name="adj2" fmla="val -25707"/>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C+EPAC &gt;</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latin typeface="Gill Sans MT" panose="020B0502020104020203" pitchFamily="34" charset="0"/>
              </a:rPr>
              <a:t>WPAC</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rgbClr val="000090"/>
                </a:solidFill>
                <a:latin typeface="Gill Sans MT" panose="020B0502020104020203" pitchFamily="34" charset="0"/>
              </a:rPr>
              <a:t>e</a:t>
            </a:r>
            <a:r>
              <a:rPr lang="en-US" sz="2800" dirty="0" smtClean="0">
                <a:solidFill>
                  <a:srgbClr val="000090"/>
                </a:solidFill>
                <a:latin typeface="Gill Sans MT" panose="020B0502020104020203" pitchFamily="34" charset="0"/>
              </a:rPr>
              <a:t>xcept for STYs</a:t>
            </a:r>
            <a:endParaRPr lang="en-US" sz="1800" dirty="0" smtClean="0">
              <a:solidFill>
                <a:srgbClr val="000090"/>
              </a:solidFill>
              <a:latin typeface="Gill Sans MT" panose="020B0502020104020203" pitchFamily="34" charset="0"/>
            </a:endParaRPr>
          </a:p>
        </p:txBody>
      </p:sp>
    </p:spTree>
    <p:extLst>
      <p:ext uri="{BB962C8B-B14F-4D97-AF65-F5344CB8AC3E}">
        <p14:creationId xmlns:p14="http://schemas.microsoft.com/office/powerpoint/2010/main" val="207705988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TCgen2 – two WxMAP2 products:  dynamical (NHC 850 </a:t>
            </a:r>
            <a:r>
              <a:rPr lang="en-US" sz="2800" dirty="0" err="1" smtClean="0"/>
              <a:t>McAdie</a:t>
            </a:r>
            <a:r>
              <a:rPr lang="en-US" sz="2800" dirty="0" smtClean="0"/>
              <a:t> chart)</a:t>
            </a:r>
            <a:r>
              <a:rPr lang="en-US" dirty="0" smtClean="0"/>
              <a:t/>
            </a:r>
            <a:br>
              <a:rPr lang="en-US" dirty="0" smtClean="0"/>
            </a:br>
            <a:r>
              <a:rPr lang="en-US" sz="2800" b="1" dirty="0" smtClean="0">
                <a:latin typeface="Courier"/>
                <a:cs typeface="Courier"/>
                <a:hlinkClick r:id="rId2"/>
              </a:rPr>
              <a:t>http://ruc.noaa.gov/hfip/tcgen</a:t>
            </a:r>
            <a:endParaRPr lang="en-US" b="1" dirty="0">
              <a:latin typeface="Courier"/>
              <a:cs typeface="Courier"/>
            </a:endParaRPr>
          </a:p>
        </p:txBody>
      </p:sp>
      <p:sp>
        <p:nvSpPr>
          <p:cNvPr id="7" name="Content Placeholder 2"/>
          <p:cNvSpPr>
            <a:spLocks noGrp="1"/>
          </p:cNvSpPr>
          <p:nvPr>
            <p:ph idx="1"/>
          </p:nvPr>
        </p:nvSpPr>
        <p:spPr>
          <a:xfrm>
            <a:off x="9779000" y="1371600"/>
            <a:ext cx="3276600" cy="7086600"/>
          </a:xfrm>
        </p:spPr>
        <p:txBody>
          <a:bodyPr/>
          <a:lstStyle/>
          <a:p>
            <a:r>
              <a:rPr lang="en-US" sz="2400" dirty="0" smtClean="0"/>
              <a:t>dynamics – 850 </a:t>
            </a:r>
            <a:r>
              <a:rPr lang="en-US" sz="2400" dirty="0" err="1" smtClean="0"/>
              <a:t>mb</a:t>
            </a:r>
            <a:r>
              <a:rPr lang="en-US" sz="2400" dirty="0" smtClean="0"/>
              <a:t> relative vorticity</a:t>
            </a:r>
          </a:p>
          <a:p>
            <a:r>
              <a:rPr lang="en-US" sz="2400" dirty="0" smtClean="0"/>
              <a:t>mass – 500 </a:t>
            </a:r>
            <a:r>
              <a:rPr lang="en-US" sz="2400" dirty="0" err="1" smtClean="0"/>
              <a:t>mb</a:t>
            </a:r>
            <a:r>
              <a:rPr lang="en-US" sz="2400" dirty="0" smtClean="0"/>
              <a:t> heights – STR &amp; breaks</a:t>
            </a:r>
          </a:p>
          <a:p>
            <a:r>
              <a:rPr lang="en-US" sz="2400" dirty="0" smtClean="0"/>
              <a:t>dynamics – 200 </a:t>
            </a:r>
            <a:r>
              <a:rPr lang="en-US" sz="2400" dirty="0" err="1" smtClean="0"/>
              <a:t>mb</a:t>
            </a:r>
            <a:r>
              <a:rPr lang="en-US" sz="2400" dirty="0" smtClean="0"/>
              <a:t> wind – shear	</a:t>
            </a:r>
          </a:p>
        </p:txBody>
      </p:sp>
      <p:pic>
        <p:nvPicPr>
          <p:cNvPr id="4" name="Picture 3" descr="gfs2.2014030412.084.wpac.tropwpac.n850.fcst.gentrack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0"/>
            <a:ext cx="10058400" cy="7543800"/>
          </a:xfrm>
          <a:prstGeom prst="rect">
            <a:avLst/>
          </a:prstGeom>
        </p:spPr>
      </p:pic>
    </p:spTree>
    <p:extLst>
      <p:ext uri="{BB962C8B-B14F-4D97-AF65-F5344CB8AC3E}">
        <p14:creationId xmlns:p14="http://schemas.microsoft.com/office/powerpoint/2010/main" val="318279460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TCgen2 – VERI mode – verification – CMC CGDP D+5 03W</a:t>
            </a:r>
            <a:r>
              <a:rPr lang="en-US" dirty="0" smtClean="0"/>
              <a:t/>
            </a:r>
            <a:br>
              <a:rPr lang="en-US" dirty="0" smtClean="0"/>
            </a:br>
            <a:r>
              <a:rPr lang="en-US" sz="2800" b="1" dirty="0" smtClean="0">
                <a:latin typeface="Courier"/>
                <a:cs typeface="Courier"/>
                <a:hlinkClick r:id="rId2"/>
              </a:rPr>
              <a:t>http://ruc.noaa.gov/hfip/tcgen</a:t>
            </a:r>
            <a:endParaRPr lang="en-US" b="1" dirty="0">
              <a:latin typeface="Courier"/>
              <a:cs typeface="Courier"/>
            </a:endParaRPr>
          </a:p>
        </p:txBody>
      </p:sp>
      <p:sp>
        <p:nvSpPr>
          <p:cNvPr id="7" name="Content Placeholder 2"/>
          <p:cNvSpPr>
            <a:spLocks noGrp="1"/>
          </p:cNvSpPr>
          <p:nvPr>
            <p:ph idx="1"/>
          </p:nvPr>
        </p:nvSpPr>
        <p:spPr>
          <a:xfrm>
            <a:off x="9779000" y="1371600"/>
            <a:ext cx="3276600" cy="7086600"/>
          </a:xfrm>
        </p:spPr>
        <p:txBody>
          <a:bodyPr/>
          <a:lstStyle/>
          <a:p>
            <a:r>
              <a:rPr lang="en-US" sz="2400" dirty="0" smtClean="0"/>
              <a:t>first JTWC warning for 03W on 2014022800 – genesis</a:t>
            </a:r>
          </a:p>
          <a:p>
            <a:r>
              <a:rPr lang="en-US" sz="2400" dirty="0" smtClean="0"/>
              <a:t>CMC </a:t>
            </a:r>
            <a:r>
              <a:rPr lang="en-US" sz="2400" dirty="0" err="1" smtClean="0"/>
              <a:t>mTC</a:t>
            </a:r>
            <a:r>
              <a:rPr lang="en-US" sz="2400" dirty="0" smtClean="0"/>
              <a:t> located ‘near enough’ to 03W to be declared a ‘hit’ of genesis forecast </a:t>
            </a:r>
            <a:r>
              <a:rPr lang="en-US" sz="2400" dirty="0" err="1" smtClean="0"/>
              <a:t>Vmax</a:t>
            </a:r>
            <a:r>
              <a:rPr lang="en-US" sz="2400" dirty="0" smtClean="0"/>
              <a:t>=43 </a:t>
            </a:r>
            <a:r>
              <a:rPr lang="en-US" sz="2400" dirty="0" err="1" smtClean="0"/>
              <a:t>kt</a:t>
            </a:r>
            <a:endParaRPr lang="en-US" sz="2400" dirty="0" smtClean="0"/>
          </a:p>
          <a:p>
            <a:r>
              <a:rPr lang="en-US" sz="2400" dirty="0" err="1"/>
              <a:t>s</a:t>
            </a:r>
            <a:r>
              <a:rPr lang="en-US" sz="2400" dirty="0" err="1" smtClean="0"/>
              <a:t>puricane</a:t>
            </a:r>
            <a:r>
              <a:rPr lang="en-US" sz="2400" dirty="0" smtClean="0"/>
              <a:t> on top of tropical band</a:t>
            </a:r>
          </a:p>
          <a:p>
            <a:pPr marL="266700" indent="0">
              <a:buNone/>
            </a:pPr>
            <a:r>
              <a:rPr lang="en-US" sz="2400" dirty="0" smtClean="0"/>
              <a:t>	</a:t>
            </a:r>
          </a:p>
        </p:txBody>
      </p:sp>
      <p:pic>
        <p:nvPicPr>
          <p:cNvPr id="5" name="Picture 4" descr="cmc2.2014022800.132.wpac.tropwpac.prp.veri.gentrack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0"/>
            <a:ext cx="10058400" cy="7543800"/>
          </a:xfrm>
          <a:prstGeom prst="rect">
            <a:avLst/>
          </a:prstGeom>
        </p:spPr>
      </p:pic>
      <p:pic>
        <p:nvPicPr>
          <p:cNvPr id="6" name="Picture 5"/>
          <p:cNvPicPr>
            <a:picLocks noChangeAspect="1"/>
          </p:cNvPicPr>
          <p:nvPr/>
        </p:nvPicPr>
        <p:blipFill>
          <a:blip r:embed="rId4"/>
          <a:stretch>
            <a:fillRect/>
          </a:stretch>
        </p:blipFill>
        <p:spPr>
          <a:xfrm>
            <a:off x="635000" y="3200400"/>
            <a:ext cx="3536648" cy="3276600"/>
          </a:xfrm>
          <a:prstGeom prst="rect">
            <a:avLst/>
          </a:prstGeom>
        </p:spPr>
      </p:pic>
      <p:pic>
        <p:nvPicPr>
          <p:cNvPr id="8" name="Picture 7"/>
          <p:cNvPicPr>
            <a:picLocks noChangeAspect="1"/>
          </p:cNvPicPr>
          <p:nvPr/>
        </p:nvPicPr>
        <p:blipFill>
          <a:blip r:embed="rId5"/>
          <a:stretch>
            <a:fillRect/>
          </a:stretch>
        </p:blipFill>
        <p:spPr>
          <a:xfrm>
            <a:off x="330200" y="1676400"/>
            <a:ext cx="7153835" cy="457200"/>
          </a:xfrm>
          <a:prstGeom prst="rect">
            <a:avLst/>
          </a:prstGeom>
        </p:spPr>
      </p:pic>
      <p:pic>
        <p:nvPicPr>
          <p:cNvPr id="9" name="Picture 8"/>
          <p:cNvPicPr>
            <a:picLocks noChangeAspect="1"/>
          </p:cNvPicPr>
          <p:nvPr/>
        </p:nvPicPr>
        <p:blipFill>
          <a:blip r:embed="rId6"/>
          <a:stretch>
            <a:fillRect/>
          </a:stretch>
        </p:blipFill>
        <p:spPr>
          <a:xfrm>
            <a:off x="330200" y="2133600"/>
            <a:ext cx="8153400" cy="533400"/>
          </a:xfrm>
          <a:prstGeom prst="rect">
            <a:avLst/>
          </a:prstGeom>
        </p:spPr>
      </p:pic>
      <p:sp>
        <p:nvSpPr>
          <p:cNvPr id="10" name="Rounded Rectangular Callout 9"/>
          <p:cNvSpPr/>
          <p:nvPr/>
        </p:nvSpPr>
        <p:spPr bwMode="auto">
          <a:xfrm>
            <a:off x="7264400" y="5715000"/>
            <a:ext cx="1981200" cy="646986"/>
          </a:xfrm>
          <a:prstGeom prst="wedgeRoundRectCallout">
            <a:avLst>
              <a:gd name="adj1" fmla="val -74724"/>
              <a:gd name="adj2" fmla="val -218106"/>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wrap="square" lIns="0" rIns="0" rtlCol="0" anchor="ctr">
            <a:spAutoFit/>
          </a:bodyPr>
          <a:lstStyle/>
          <a:p>
            <a:pPr algn="ctr"/>
            <a:r>
              <a:rPr lang="en-US" sz="3200" dirty="0" err="1" smtClean="0">
                <a:solidFill>
                  <a:srgbClr val="FAD40C"/>
                </a:solidFill>
              </a:rPr>
              <a:t>spuricane</a:t>
            </a:r>
            <a:endParaRPr lang="en-US" sz="3200" dirty="0" smtClean="0">
              <a:solidFill>
                <a:srgbClr val="FAD40C"/>
              </a:solidFill>
            </a:endParaRPr>
          </a:p>
        </p:txBody>
      </p:sp>
    </p:spTree>
    <p:extLst>
      <p:ext uri="{BB962C8B-B14F-4D97-AF65-F5344CB8AC3E}">
        <p14:creationId xmlns:p14="http://schemas.microsoft.com/office/powerpoint/2010/main" val="134622461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TCgen2 – VERI mode – </a:t>
            </a:r>
            <a:r>
              <a:rPr lang="en-US" sz="2800" b="1" i="1" dirty="0" smtClean="0"/>
              <a:t>SPURICANES</a:t>
            </a:r>
            <a:r>
              <a:rPr lang="en-US" sz="2800" dirty="0" smtClean="0"/>
              <a:t> class 1 &amp; 2 – NCEP GFS D+2 forecast </a:t>
            </a:r>
            <a:r>
              <a:rPr lang="en-US" dirty="0" smtClean="0"/>
              <a:t/>
            </a:r>
            <a:br>
              <a:rPr lang="en-US" dirty="0" smtClean="0"/>
            </a:br>
            <a:r>
              <a:rPr lang="en-US" sz="2800" b="1" dirty="0" smtClean="0">
                <a:latin typeface="Courier"/>
                <a:cs typeface="Courier"/>
                <a:hlinkClick r:id="rId2"/>
              </a:rPr>
              <a:t>http://ruc.noaa.gov/hfip/tcgen</a:t>
            </a:r>
            <a:endParaRPr lang="en-US" b="1" dirty="0">
              <a:latin typeface="Courier"/>
              <a:cs typeface="Courier"/>
            </a:endParaRPr>
          </a:p>
        </p:txBody>
      </p:sp>
      <p:sp>
        <p:nvSpPr>
          <p:cNvPr id="7" name="Content Placeholder 2"/>
          <p:cNvSpPr>
            <a:spLocks noGrp="1"/>
          </p:cNvSpPr>
          <p:nvPr>
            <p:ph idx="1"/>
          </p:nvPr>
        </p:nvSpPr>
        <p:spPr>
          <a:xfrm>
            <a:off x="9779000" y="1371600"/>
            <a:ext cx="3276600" cy="7086600"/>
          </a:xfrm>
        </p:spPr>
        <p:txBody>
          <a:bodyPr/>
          <a:lstStyle/>
          <a:p>
            <a:r>
              <a:rPr lang="en-US" sz="2400" dirty="0" smtClean="0"/>
              <a:t>GFS correctly forecasts both TC 16P and </a:t>
            </a:r>
            <a:r>
              <a:rPr lang="en-US" sz="2400" dirty="0" err="1" smtClean="0"/>
              <a:t>pTC</a:t>
            </a:r>
            <a:r>
              <a:rPr lang="en-US" sz="2400" dirty="0" smtClean="0"/>
              <a:t> 96P</a:t>
            </a:r>
          </a:p>
          <a:p>
            <a:r>
              <a:rPr lang="en-US" sz="2400" b="1" dirty="0" smtClean="0"/>
              <a:t>7 class I </a:t>
            </a:r>
            <a:r>
              <a:rPr lang="en-US" sz="2400" b="1" dirty="0" err="1" smtClean="0"/>
              <a:t>spuricanes</a:t>
            </a:r>
            <a:r>
              <a:rPr lang="en-US" sz="2400" b="1" dirty="0" smtClean="0"/>
              <a:t> but </a:t>
            </a:r>
            <a:r>
              <a:rPr lang="en-US" sz="2400" b="1" dirty="0" err="1" smtClean="0"/>
              <a:t>sTDd</a:t>
            </a:r>
            <a:r>
              <a:rPr lang="en-US" sz="2400" b="1" dirty="0" smtClean="0"/>
              <a:t> &lt;= 0.5 d</a:t>
            </a:r>
          </a:p>
          <a:p>
            <a:r>
              <a:rPr lang="en-US" sz="2400" dirty="0" smtClean="0"/>
              <a:t>model maintained a </a:t>
            </a:r>
            <a:r>
              <a:rPr lang="en-US" sz="2400" b="1" dirty="0" smtClean="0"/>
              <a:t>TC that dissipated – class II </a:t>
            </a:r>
            <a:r>
              <a:rPr lang="en-US" sz="2400" b="1" dirty="0" err="1" smtClean="0"/>
              <a:t>spuricane</a:t>
            </a:r>
            <a:endParaRPr lang="en-US" sz="2400" b="1" dirty="0" smtClean="0"/>
          </a:p>
          <a:p>
            <a:pPr marL="266700" indent="0">
              <a:buNone/>
            </a:pPr>
            <a:r>
              <a:rPr lang="en-US" sz="2400" dirty="0" smtClean="0"/>
              <a:t>	</a:t>
            </a:r>
          </a:p>
        </p:txBody>
      </p:sp>
      <p:pic>
        <p:nvPicPr>
          <p:cNvPr id="3" name="Picture 2" descr="gfs2.2014030312.060.shem.tropshem.prp.veri.gentrack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97280"/>
            <a:ext cx="10058400" cy="7543800"/>
          </a:xfrm>
          <a:prstGeom prst="rect">
            <a:avLst/>
          </a:prstGeom>
        </p:spPr>
      </p:pic>
      <p:pic>
        <p:nvPicPr>
          <p:cNvPr id="4" name="Picture 3"/>
          <p:cNvPicPr>
            <a:picLocks noChangeAspect="1"/>
          </p:cNvPicPr>
          <p:nvPr/>
        </p:nvPicPr>
        <p:blipFill>
          <a:blip r:embed="rId4"/>
          <a:stretch>
            <a:fillRect/>
          </a:stretch>
        </p:blipFill>
        <p:spPr>
          <a:xfrm>
            <a:off x="37973" y="7848600"/>
            <a:ext cx="4432300" cy="317500"/>
          </a:xfrm>
          <a:prstGeom prst="rect">
            <a:avLst/>
          </a:prstGeom>
        </p:spPr>
      </p:pic>
      <p:pic>
        <p:nvPicPr>
          <p:cNvPr id="16" name="Picture 15"/>
          <p:cNvPicPr>
            <a:picLocks noChangeAspect="1"/>
          </p:cNvPicPr>
          <p:nvPr/>
        </p:nvPicPr>
        <p:blipFill>
          <a:blip r:embed="rId5"/>
          <a:stretch>
            <a:fillRect/>
          </a:stretch>
        </p:blipFill>
        <p:spPr>
          <a:xfrm>
            <a:off x="0" y="8153400"/>
            <a:ext cx="9956800" cy="292100"/>
          </a:xfrm>
          <a:prstGeom prst="rect">
            <a:avLst/>
          </a:prstGeom>
        </p:spPr>
      </p:pic>
      <p:pic>
        <p:nvPicPr>
          <p:cNvPr id="17" name="Picture 16"/>
          <p:cNvPicPr>
            <a:picLocks noChangeAspect="1"/>
          </p:cNvPicPr>
          <p:nvPr/>
        </p:nvPicPr>
        <p:blipFill>
          <a:blip r:embed="rId6"/>
          <a:stretch>
            <a:fillRect/>
          </a:stretch>
        </p:blipFill>
        <p:spPr>
          <a:xfrm>
            <a:off x="482600" y="1600200"/>
            <a:ext cx="7162800" cy="609600"/>
          </a:xfrm>
          <a:prstGeom prst="rect">
            <a:avLst/>
          </a:prstGeom>
        </p:spPr>
      </p:pic>
      <p:pic>
        <p:nvPicPr>
          <p:cNvPr id="18" name="Picture 17"/>
          <p:cNvPicPr>
            <a:picLocks noChangeAspect="1"/>
          </p:cNvPicPr>
          <p:nvPr/>
        </p:nvPicPr>
        <p:blipFill>
          <a:blip r:embed="rId7"/>
          <a:stretch>
            <a:fillRect/>
          </a:stretch>
        </p:blipFill>
        <p:spPr>
          <a:xfrm>
            <a:off x="406400" y="2133600"/>
            <a:ext cx="7275576" cy="533400"/>
          </a:xfrm>
          <a:prstGeom prst="rect">
            <a:avLst/>
          </a:prstGeom>
        </p:spPr>
      </p:pic>
      <p:sp>
        <p:nvSpPr>
          <p:cNvPr id="19" name="Rounded Rectangular Callout 18"/>
          <p:cNvSpPr/>
          <p:nvPr/>
        </p:nvSpPr>
        <p:spPr bwMode="auto">
          <a:xfrm>
            <a:off x="7645400" y="1558052"/>
            <a:ext cx="1143000" cy="578882"/>
          </a:xfrm>
          <a:prstGeom prst="wedgeRoundRectCallout">
            <a:avLst>
              <a:gd name="adj1" fmla="val -48242"/>
              <a:gd name="adj2" fmla="val 8765"/>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pPr algn="ctr"/>
            <a:r>
              <a:rPr lang="en-US" sz="2800" dirty="0" smtClean="0">
                <a:solidFill>
                  <a:srgbClr val="FAD40C"/>
                </a:solidFill>
              </a:rPr>
              <a:t>GFS</a:t>
            </a:r>
          </a:p>
        </p:txBody>
      </p:sp>
      <p:sp>
        <p:nvSpPr>
          <p:cNvPr id="20" name="Rounded Rectangular Callout 19"/>
          <p:cNvSpPr/>
          <p:nvPr/>
        </p:nvSpPr>
        <p:spPr bwMode="auto">
          <a:xfrm>
            <a:off x="7645400" y="2057400"/>
            <a:ext cx="1066800" cy="578882"/>
          </a:xfrm>
          <a:prstGeom prst="wedgeRoundRectCallout">
            <a:avLst>
              <a:gd name="adj1" fmla="val -53930"/>
              <a:gd name="adj2" fmla="val 2491"/>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pPr algn="ctr"/>
            <a:r>
              <a:rPr lang="en-US" sz="2800" dirty="0" smtClean="0">
                <a:solidFill>
                  <a:srgbClr val="FAD40C"/>
                </a:solidFill>
              </a:rPr>
              <a:t>FIM9</a:t>
            </a:r>
          </a:p>
        </p:txBody>
      </p:sp>
      <p:sp>
        <p:nvSpPr>
          <p:cNvPr id="11" name="Rounded Rectangular Callout 10"/>
          <p:cNvSpPr/>
          <p:nvPr/>
        </p:nvSpPr>
        <p:spPr bwMode="auto">
          <a:xfrm>
            <a:off x="7950200" y="6629400"/>
            <a:ext cx="1981200" cy="1191816"/>
          </a:xfrm>
          <a:prstGeom prst="wedgeRoundRectCallout">
            <a:avLst>
              <a:gd name="adj1" fmla="val -72632"/>
              <a:gd name="adj2" fmla="val -197071"/>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wrap="square" lIns="0" rIns="0" rtlCol="0" anchor="ctr">
            <a:spAutoFit/>
          </a:bodyPr>
          <a:lstStyle/>
          <a:p>
            <a:pPr algn="ctr"/>
            <a:r>
              <a:rPr lang="en-US" sz="3200" dirty="0" smtClean="0">
                <a:solidFill>
                  <a:srgbClr val="FAD40C"/>
                </a:solidFill>
              </a:rPr>
              <a:t>class II </a:t>
            </a:r>
            <a:r>
              <a:rPr lang="en-US" sz="3200" dirty="0" err="1" smtClean="0">
                <a:solidFill>
                  <a:srgbClr val="FAD40C"/>
                </a:solidFill>
              </a:rPr>
              <a:t>spuricane</a:t>
            </a:r>
            <a:endParaRPr lang="en-US" sz="3200" dirty="0" smtClean="0">
              <a:solidFill>
                <a:srgbClr val="FAD40C"/>
              </a:solidFill>
            </a:endParaRPr>
          </a:p>
        </p:txBody>
      </p:sp>
      <p:sp>
        <p:nvSpPr>
          <p:cNvPr id="12" name="Rounded Rectangular Callout 11"/>
          <p:cNvSpPr/>
          <p:nvPr/>
        </p:nvSpPr>
        <p:spPr bwMode="auto">
          <a:xfrm>
            <a:off x="558800" y="5943600"/>
            <a:ext cx="3581400" cy="646986"/>
          </a:xfrm>
          <a:prstGeom prst="wedgeRoundRectCallout">
            <a:avLst>
              <a:gd name="adj1" fmla="val -6163"/>
              <a:gd name="adj2" fmla="val -309720"/>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wrap="square" lIns="0" rIns="0" rtlCol="0" anchor="ctr">
            <a:spAutoFit/>
          </a:bodyPr>
          <a:lstStyle/>
          <a:p>
            <a:pPr algn="ctr"/>
            <a:r>
              <a:rPr lang="en-US" sz="3200" dirty="0" smtClean="0">
                <a:solidFill>
                  <a:srgbClr val="FAD40C"/>
                </a:solidFill>
              </a:rPr>
              <a:t>7 class I </a:t>
            </a:r>
            <a:r>
              <a:rPr lang="en-US" sz="3200" dirty="0" err="1" smtClean="0">
                <a:solidFill>
                  <a:srgbClr val="FAD40C"/>
                </a:solidFill>
              </a:rPr>
              <a:t>spuricanes</a:t>
            </a:r>
            <a:endParaRPr lang="en-US" sz="3200" dirty="0" smtClean="0">
              <a:solidFill>
                <a:srgbClr val="FAD40C"/>
              </a:solidFill>
            </a:endParaRPr>
          </a:p>
        </p:txBody>
      </p:sp>
    </p:spTree>
    <p:extLst>
      <p:ext uri="{BB962C8B-B14F-4D97-AF65-F5344CB8AC3E}">
        <p14:creationId xmlns:p14="http://schemas.microsoft.com/office/powerpoint/2010/main" val="371127489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TC Demographics</a:t>
            </a:r>
            <a:br>
              <a:rPr lang="en-US" sz="4000" dirty="0" smtClean="0"/>
            </a:br>
            <a:r>
              <a:rPr lang="en-US" sz="2800" dirty="0" err="1" smtClean="0"/>
              <a:t>pTCs</a:t>
            </a:r>
            <a:r>
              <a:rPr lang="en-US" sz="2800" dirty="0" smtClean="0"/>
              <a:t>, TCs, </a:t>
            </a:r>
            <a:r>
              <a:rPr lang="en-US" sz="2800" dirty="0" err="1" smtClean="0"/>
              <a:t>mTCs</a:t>
            </a:r>
            <a:r>
              <a:rPr lang="en-US" sz="2800" dirty="0" smtClean="0"/>
              <a:t>, </a:t>
            </a:r>
            <a:r>
              <a:rPr lang="en-US" sz="2800" dirty="0" err="1" smtClean="0"/>
              <a:t>aTCs</a:t>
            </a:r>
            <a:r>
              <a:rPr lang="en-US" sz="2800" dirty="0" smtClean="0"/>
              <a:t> and the </a:t>
            </a:r>
            <a:r>
              <a:rPr lang="en-US" sz="2800" b="1" i="1" cap="small" dirty="0" err="1" smtClean="0">
                <a:solidFill>
                  <a:srgbClr val="000090"/>
                </a:solidFill>
              </a:rPr>
              <a:t>spuricane</a:t>
            </a:r>
            <a:endParaRPr lang="en-US" sz="1800" dirty="0"/>
          </a:p>
        </p:txBody>
      </p:sp>
      <p:graphicFrame>
        <p:nvGraphicFramePr>
          <p:cNvPr id="5" name="Table 4"/>
          <p:cNvGraphicFramePr>
            <a:graphicFrameLocks noGrp="1"/>
          </p:cNvGraphicFramePr>
          <p:nvPr>
            <p:extLst>
              <p:ext uri="{D42A27DB-BD31-4B8C-83A1-F6EECF244321}">
                <p14:modId xmlns:p14="http://schemas.microsoft.com/office/powerpoint/2010/main" val="631192924"/>
              </p:ext>
            </p:extLst>
          </p:nvPr>
        </p:nvGraphicFramePr>
        <p:xfrm>
          <a:off x="254000" y="1371600"/>
          <a:ext cx="12446001" cy="7014994"/>
        </p:xfrm>
        <a:graphic>
          <a:graphicData uri="http://schemas.openxmlformats.org/drawingml/2006/table">
            <a:tbl>
              <a:tblPr firstRow="1" bandRow="1">
                <a:tableStyleId>{46F890A9-2807-4EBB-B81D-B2AA78EC7F39}</a:tableStyleId>
              </a:tblPr>
              <a:tblGrid>
                <a:gridCol w="2590800"/>
                <a:gridCol w="3581400"/>
                <a:gridCol w="6273801"/>
              </a:tblGrid>
              <a:tr h="678879">
                <a:tc>
                  <a:txBody>
                    <a:bodyPr/>
                    <a:lstStyle/>
                    <a:p>
                      <a:pPr algn="ctr"/>
                      <a:r>
                        <a:rPr lang="en-US" sz="2400" b="0" dirty="0" smtClean="0"/>
                        <a:t>Type</a:t>
                      </a:r>
                      <a:endParaRPr lang="en-US" sz="2400" b="0" dirty="0"/>
                    </a:p>
                  </a:txBody>
                  <a:tcPr anchor="ctr"/>
                </a:tc>
                <a:tc>
                  <a:txBody>
                    <a:bodyPr/>
                    <a:lstStyle/>
                    <a:p>
                      <a:pPr algn="ctr"/>
                      <a:r>
                        <a:rPr lang="en-US" sz="2400" b="0" dirty="0" smtClean="0"/>
                        <a:t>Naming</a:t>
                      </a:r>
                      <a:endParaRPr lang="en-US" sz="2400" b="0" dirty="0"/>
                    </a:p>
                  </a:txBody>
                  <a:tcPr anchor="ctr"/>
                </a:tc>
                <a:tc>
                  <a:txBody>
                    <a:bodyPr/>
                    <a:lstStyle/>
                    <a:p>
                      <a:pPr algn="ctr"/>
                      <a:r>
                        <a:rPr lang="en-US" sz="2400" b="0" dirty="0" smtClean="0"/>
                        <a:t>Features</a:t>
                      </a:r>
                      <a:endParaRPr lang="en-US" sz="2400" b="0" dirty="0"/>
                    </a:p>
                  </a:txBody>
                  <a:tcPr anchor="ctr"/>
                </a:tc>
              </a:tr>
              <a:tr h="1249383">
                <a:tc>
                  <a:txBody>
                    <a:bodyPr/>
                    <a:lstStyle/>
                    <a:p>
                      <a:pPr algn="ctr"/>
                      <a:r>
                        <a:rPr lang="en-US" sz="3200" b="1" dirty="0" smtClean="0"/>
                        <a:t>TC</a:t>
                      </a:r>
                      <a:endParaRPr lang="en-US" sz="3200" b="1" dirty="0"/>
                    </a:p>
                  </a:txBody>
                  <a:tcPr anchor="ctr"/>
                </a:tc>
                <a:tc>
                  <a:txBody>
                    <a:bodyPr/>
                    <a:lstStyle/>
                    <a:p>
                      <a:pPr algn="ctr"/>
                      <a:r>
                        <a:rPr lang="en-US" sz="2400" b="1" dirty="0" smtClean="0"/>
                        <a:t>01-49</a:t>
                      </a:r>
                      <a:r>
                        <a:rPr lang="en-US" sz="2400" b="1" baseline="0" dirty="0" smtClean="0"/>
                        <a:t> numbered TCs</a:t>
                      </a:r>
                      <a:endParaRPr lang="en-US" b="1" baseline="0" dirty="0" smtClean="0"/>
                    </a:p>
                    <a:p>
                      <a:pPr algn="ctr"/>
                      <a:r>
                        <a:rPr lang="en-US" baseline="0" dirty="0" smtClean="0"/>
                        <a:t>01W.2014</a:t>
                      </a:r>
                    </a:p>
                    <a:p>
                      <a:pPr algn="ctr"/>
                      <a:r>
                        <a:rPr lang="en-US" baseline="0" dirty="0" smtClean="0"/>
                        <a:t>TC #1 in WESTPAC in 2014</a:t>
                      </a:r>
                      <a:endParaRPr lang="en-US" dirty="0"/>
                    </a:p>
                  </a:txBody>
                  <a:tcPr/>
                </a:tc>
                <a:tc>
                  <a:txBody>
                    <a:bodyPr/>
                    <a:lstStyle/>
                    <a:p>
                      <a:r>
                        <a:rPr lang="en-US" sz="2200" baseline="0" dirty="0" smtClean="0"/>
                        <a:t>tropical cyclone as analyzed by JTWC/NHC</a:t>
                      </a:r>
                    </a:p>
                    <a:p>
                      <a:r>
                        <a:rPr lang="en-US" sz="2200" baseline="0" dirty="0" smtClean="0"/>
                        <a:t>ATCF TC designations:  TD, TS, TY, HU, STY, </a:t>
                      </a:r>
                      <a:r>
                        <a:rPr lang="en-US" sz="2200" baseline="0" dirty="0" smtClean="0">
                          <a:solidFill>
                            <a:srgbClr val="FF0000"/>
                          </a:solidFill>
                        </a:rPr>
                        <a:t>[SD, SS]</a:t>
                      </a:r>
                    </a:p>
                    <a:p>
                      <a:r>
                        <a:rPr lang="en-US" sz="2200" b="1" i="1" baseline="0" dirty="0" smtClean="0">
                          <a:solidFill>
                            <a:srgbClr val="000090"/>
                          </a:solidFill>
                        </a:rPr>
                        <a:t>ATCF non-TC designations: PT, XT, ET</a:t>
                      </a:r>
                    </a:p>
                  </a:txBody>
                  <a:tcPr/>
                </a:tc>
              </a:tr>
              <a:tr h="1171766">
                <a:tc>
                  <a:txBody>
                    <a:bodyPr/>
                    <a:lstStyle/>
                    <a:p>
                      <a:pPr algn="ctr"/>
                      <a:r>
                        <a:rPr lang="en-US" sz="3200" b="1" dirty="0" err="1" smtClean="0"/>
                        <a:t>pTC</a:t>
                      </a:r>
                      <a:endParaRPr lang="en-US" sz="3200" b="1" dirty="0"/>
                    </a:p>
                  </a:txBody>
                  <a:tcPr anchor="ctr"/>
                </a:tc>
                <a:tc>
                  <a:txBody>
                    <a:bodyPr/>
                    <a:lstStyle/>
                    <a:p>
                      <a:pPr algn="ctr"/>
                      <a:r>
                        <a:rPr lang="en-US" sz="2400" b="1" dirty="0" smtClean="0"/>
                        <a:t>9X</a:t>
                      </a:r>
                      <a:r>
                        <a:rPr lang="en-US" sz="2400" b="1" baseline="0" dirty="0" smtClean="0"/>
                        <a:t> or INVEST </a:t>
                      </a:r>
                      <a:r>
                        <a:rPr lang="en-US" sz="2400" baseline="0" dirty="0" smtClean="0"/>
                        <a:t>systems</a:t>
                      </a:r>
                      <a:endParaRPr lang="en-US" sz="1800" baseline="0" dirty="0" smtClean="0"/>
                    </a:p>
                    <a:p>
                      <a:pPr algn="ctr"/>
                      <a:r>
                        <a:rPr lang="en-US" baseline="0" dirty="0" smtClean="0"/>
                        <a:t>94S.2014 – the </a:t>
                      </a:r>
                      <a:r>
                        <a:rPr lang="en-US" baseline="0" dirty="0" err="1" smtClean="0"/>
                        <a:t>landphoon</a:t>
                      </a:r>
                      <a:r>
                        <a:rPr lang="en-US" baseline="0" dirty="0" smtClean="0"/>
                        <a:t> over eastern OZ</a:t>
                      </a:r>
                      <a:endParaRPr lang="en-US" dirty="0"/>
                    </a:p>
                  </a:txBody>
                  <a:tcPr/>
                </a:tc>
                <a:tc>
                  <a:txBody>
                    <a:bodyPr/>
                    <a:lstStyle/>
                    <a:p>
                      <a:r>
                        <a:rPr lang="en-US" sz="2200" dirty="0" smtClean="0"/>
                        <a:t>pre/potential TC as analyzed by JTWC/NHC</a:t>
                      </a:r>
                    </a:p>
                    <a:p>
                      <a:r>
                        <a:rPr lang="en-US" sz="2200" dirty="0" smtClean="0"/>
                        <a:t>ATCF</a:t>
                      </a:r>
                      <a:r>
                        <a:rPr lang="en-US" sz="2200" baseline="0" dirty="0" smtClean="0"/>
                        <a:t> designations: LO, DB, WV</a:t>
                      </a:r>
                    </a:p>
                    <a:p>
                      <a:r>
                        <a:rPr lang="en-US" sz="2200" b="1" i="1" baseline="0" dirty="0" smtClean="0">
                          <a:solidFill>
                            <a:srgbClr val="000090"/>
                          </a:solidFill>
                        </a:rPr>
                        <a:t>Database of </a:t>
                      </a:r>
                      <a:r>
                        <a:rPr lang="en-US" sz="2200" b="1" i="1" baseline="0" dirty="0" err="1" smtClean="0">
                          <a:solidFill>
                            <a:srgbClr val="000090"/>
                          </a:solidFill>
                        </a:rPr>
                        <a:t>pTCs</a:t>
                      </a:r>
                      <a:r>
                        <a:rPr lang="en-US" sz="2200" b="1" i="1" baseline="0" dirty="0" smtClean="0">
                          <a:solidFill>
                            <a:srgbClr val="000090"/>
                          </a:solidFill>
                        </a:rPr>
                        <a:t> in WPAC/SHEM/IO 1999-2013; LANT/EPAC 2006-2013</a:t>
                      </a:r>
                      <a:endParaRPr lang="en-US" sz="2200" b="1" i="1" dirty="0">
                        <a:solidFill>
                          <a:srgbClr val="000090"/>
                        </a:solidFill>
                      </a:endParaRPr>
                    </a:p>
                  </a:txBody>
                  <a:tcPr/>
                </a:tc>
              </a:tr>
              <a:tr h="1171766">
                <a:tc>
                  <a:txBody>
                    <a:bodyPr/>
                    <a:lstStyle/>
                    <a:p>
                      <a:pPr algn="ctr"/>
                      <a:r>
                        <a:rPr lang="en-US" sz="3200" b="1" dirty="0" err="1" smtClean="0"/>
                        <a:t>mTC</a:t>
                      </a:r>
                      <a:endParaRPr lang="en-US" sz="3200" b="1" dirty="0"/>
                    </a:p>
                  </a:txBody>
                  <a:tcPr anchor="ctr"/>
                </a:tc>
                <a:tc>
                  <a:txBody>
                    <a:bodyPr/>
                    <a:lstStyle/>
                    <a:p>
                      <a:pPr algn="ctr"/>
                      <a:r>
                        <a:rPr lang="en-US" sz="2400" b="1" dirty="0" smtClean="0"/>
                        <a:t>TGNNNN</a:t>
                      </a:r>
                    </a:p>
                    <a:p>
                      <a:pPr algn="ctr"/>
                      <a:r>
                        <a:rPr lang="en-US" sz="2400" b="1" dirty="0" smtClean="0"/>
                        <a:t>NN</a:t>
                      </a:r>
                      <a:r>
                        <a:rPr lang="en-US" sz="2400" b="1" baseline="0" dirty="0" smtClean="0"/>
                        <a:t> or 9X</a:t>
                      </a:r>
                      <a:endParaRPr lang="en-US" b="1" dirty="0"/>
                    </a:p>
                  </a:txBody>
                  <a:tcPr/>
                </a:tc>
                <a:tc>
                  <a:txBody>
                    <a:bodyPr/>
                    <a:lstStyle/>
                    <a:p>
                      <a:r>
                        <a:rPr lang="en-US" sz="2200" dirty="0" smtClean="0"/>
                        <a:t>model cyclone from a tracker</a:t>
                      </a:r>
                    </a:p>
                    <a:p>
                      <a:r>
                        <a:rPr lang="en-US" sz="2200" dirty="0" smtClean="0"/>
                        <a:t>genesis mode – 1.5 </a:t>
                      </a:r>
                      <a:r>
                        <a:rPr lang="en-US" sz="2200" dirty="0" err="1" smtClean="0"/>
                        <a:t>mb</a:t>
                      </a:r>
                      <a:r>
                        <a:rPr lang="en-US" sz="2200" dirty="0" smtClean="0"/>
                        <a:t> center-outer</a:t>
                      </a:r>
                      <a:r>
                        <a:rPr lang="en-US" sz="2200" baseline="0" dirty="0" smtClean="0"/>
                        <a:t> deficit</a:t>
                      </a:r>
                      <a:endParaRPr lang="en-US" sz="2200" dirty="0" smtClean="0"/>
                    </a:p>
                  </a:txBody>
                  <a:tcPr/>
                </a:tc>
              </a:tr>
              <a:tr h="1171766">
                <a:tc>
                  <a:txBody>
                    <a:bodyPr/>
                    <a:lstStyle/>
                    <a:p>
                      <a:pPr algn="ctr"/>
                      <a:r>
                        <a:rPr lang="en-US" sz="3200" b="1" dirty="0" err="1" smtClean="0"/>
                        <a:t>aTC</a:t>
                      </a:r>
                      <a:endParaRPr lang="en-US" sz="3200" b="1" dirty="0"/>
                    </a:p>
                  </a:txBody>
                  <a:tcPr anchor="ctr"/>
                </a:tc>
                <a:tc>
                  <a:txBody>
                    <a:bodyPr/>
                    <a:lstStyle/>
                    <a:p>
                      <a:pPr algn="ctr"/>
                      <a:r>
                        <a:rPr lang="en-US" sz="2400" b="1" dirty="0" smtClean="0"/>
                        <a:t>TGNNNN</a:t>
                      </a:r>
                      <a:endParaRPr lang="en-US" b="1" dirty="0"/>
                    </a:p>
                  </a:txBody>
                  <a:tcPr/>
                </a:tc>
                <a:tc>
                  <a:txBody>
                    <a:bodyPr/>
                    <a:lstStyle/>
                    <a:p>
                      <a:r>
                        <a:rPr lang="en-US" sz="2200" dirty="0" smtClean="0"/>
                        <a:t>initial </a:t>
                      </a:r>
                      <a:r>
                        <a:rPr lang="en-US" sz="2200" dirty="0" err="1" smtClean="0"/>
                        <a:t>mTC</a:t>
                      </a:r>
                      <a:r>
                        <a:rPr lang="en-US" sz="2200" dirty="0" smtClean="0"/>
                        <a:t> that the model maintains</a:t>
                      </a:r>
                      <a:r>
                        <a:rPr lang="en-US" sz="2200" baseline="0" dirty="0" smtClean="0"/>
                        <a:t> for &gt;= 24 h into the forecast, not associated with a TC/</a:t>
                      </a:r>
                      <a:r>
                        <a:rPr lang="en-US" sz="2200" baseline="0" dirty="0" err="1" smtClean="0"/>
                        <a:t>pTC</a:t>
                      </a:r>
                      <a:endParaRPr lang="en-US" sz="2200" dirty="0"/>
                    </a:p>
                  </a:txBody>
                  <a:tcPr/>
                </a:tc>
              </a:tr>
              <a:tr h="1171766">
                <a:tc>
                  <a:txBody>
                    <a:bodyPr/>
                    <a:lstStyle/>
                    <a:p>
                      <a:pPr algn="ctr"/>
                      <a:r>
                        <a:rPr lang="en-US" sz="3200" b="1" i="1" dirty="0" smtClean="0">
                          <a:solidFill>
                            <a:srgbClr val="000090"/>
                          </a:solidFill>
                        </a:rPr>
                        <a:t>SPURICANE</a:t>
                      </a:r>
                      <a:endParaRPr lang="en-US" sz="3200" b="1" i="1" dirty="0">
                        <a:solidFill>
                          <a:srgbClr val="00009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0000"/>
                          </a:solidFill>
                          <a:effectLst/>
                          <a:uLnTx/>
                          <a:uFillTx/>
                          <a:latin typeface="+mn-lt"/>
                          <a:ea typeface="+mn-ea"/>
                          <a:cs typeface="+mn-cs"/>
                        </a:rPr>
                        <a:t>TGNNNN</a:t>
                      </a:r>
                    </a:p>
                    <a:p>
                      <a:pPr algn="ctr"/>
                      <a:endParaRPr lang="en-US" b="1" dirty="0"/>
                    </a:p>
                  </a:txBody>
                  <a:tcPr/>
                </a:tc>
                <a:tc>
                  <a:txBody>
                    <a:bodyPr/>
                    <a:lstStyle/>
                    <a:p>
                      <a:pPr marL="514350" indent="-514350" algn="l">
                        <a:buFont typeface="+mj-lt"/>
                        <a:buAutoNum type="romanUcPeriod"/>
                      </a:pPr>
                      <a:r>
                        <a:rPr lang="en-US" sz="2000" b="1" i="1" dirty="0" err="1" smtClean="0">
                          <a:solidFill>
                            <a:srgbClr val="000090"/>
                          </a:solidFill>
                        </a:rPr>
                        <a:t>mTC</a:t>
                      </a:r>
                      <a:r>
                        <a:rPr lang="en-US" sz="2000" b="1" i="1" dirty="0" smtClean="0">
                          <a:solidFill>
                            <a:srgbClr val="000090"/>
                          </a:solidFill>
                        </a:rPr>
                        <a:t> that </a:t>
                      </a:r>
                      <a:r>
                        <a:rPr lang="en-US" sz="2000" b="1" i="1" u="sng" dirty="0" smtClean="0">
                          <a:solidFill>
                            <a:srgbClr val="000090"/>
                          </a:solidFill>
                        </a:rPr>
                        <a:t>cannot be associated </a:t>
                      </a:r>
                      <a:r>
                        <a:rPr lang="en-US" sz="2000" b="1" i="1" dirty="0" smtClean="0">
                          <a:solidFill>
                            <a:srgbClr val="000090"/>
                          </a:solidFill>
                        </a:rPr>
                        <a:t>with a TC, </a:t>
                      </a:r>
                      <a:r>
                        <a:rPr lang="en-US" sz="2000" b="1" i="1" dirty="0" err="1" smtClean="0">
                          <a:solidFill>
                            <a:srgbClr val="000090"/>
                          </a:solidFill>
                        </a:rPr>
                        <a:t>pTC</a:t>
                      </a:r>
                      <a:r>
                        <a:rPr lang="en-US" sz="2000" b="1" i="1" dirty="0" smtClean="0">
                          <a:solidFill>
                            <a:srgbClr val="000090"/>
                          </a:solidFill>
                        </a:rPr>
                        <a:t>, </a:t>
                      </a:r>
                      <a:r>
                        <a:rPr lang="en-US" sz="2000" b="1" i="1" dirty="0" err="1" smtClean="0">
                          <a:solidFill>
                            <a:srgbClr val="000090"/>
                          </a:solidFill>
                        </a:rPr>
                        <a:t>aTC</a:t>
                      </a:r>
                      <a:endParaRPr lang="en-US" sz="2000" b="1" i="1" dirty="0" smtClean="0">
                        <a:solidFill>
                          <a:srgbClr val="000090"/>
                        </a:solidFill>
                      </a:endParaRPr>
                    </a:p>
                    <a:p>
                      <a:pPr marL="457200" indent="-457200" algn="l">
                        <a:buFont typeface="Wingdings" charset="2"/>
                        <a:buAutoNum type="romanUcPeriod"/>
                      </a:pPr>
                      <a:r>
                        <a:rPr lang="en-US" sz="2000" b="1" i="1" dirty="0" err="1" smtClean="0">
                          <a:solidFill>
                            <a:srgbClr val="000090"/>
                          </a:solidFill>
                        </a:rPr>
                        <a:t>mTC</a:t>
                      </a:r>
                      <a:r>
                        <a:rPr lang="en-US" sz="2000" b="1" i="1" baseline="0" dirty="0" smtClean="0">
                          <a:solidFill>
                            <a:srgbClr val="000090"/>
                          </a:solidFill>
                        </a:rPr>
                        <a:t> </a:t>
                      </a:r>
                      <a:r>
                        <a:rPr lang="en-US" sz="2000" b="1" i="1" u="sng" baseline="0" dirty="0" smtClean="0">
                          <a:solidFill>
                            <a:srgbClr val="000090"/>
                          </a:solidFill>
                        </a:rPr>
                        <a:t>associated</a:t>
                      </a:r>
                      <a:r>
                        <a:rPr lang="en-US" sz="2000" b="1" i="1" baseline="0" dirty="0" smtClean="0">
                          <a:solidFill>
                            <a:srgbClr val="000090"/>
                          </a:solidFill>
                        </a:rPr>
                        <a:t> with a </a:t>
                      </a:r>
                      <a:r>
                        <a:rPr lang="en-US" sz="2000" b="1" i="1" u="sng" baseline="0" dirty="0" smtClean="0">
                          <a:solidFill>
                            <a:srgbClr val="000090"/>
                          </a:solidFill>
                        </a:rPr>
                        <a:t>dissipated</a:t>
                      </a:r>
                      <a:r>
                        <a:rPr lang="en-US" sz="2000" b="1" i="1" baseline="0" dirty="0" smtClean="0">
                          <a:solidFill>
                            <a:srgbClr val="000090"/>
                          </a:solidFill>
                        </a:rPr>
                        <a:t> ?TC</a:t>
                      </a:r>
                    </a:p>
                    <a:p>
                      <a:pPr marL="457200" indent="-457200" algn="l">
                        <a:buFont typeface="Wingdings" charset="2"/>
                        <a:buAutoNum type="romanUcPeriod"/>
                      </a:pPr>
                      <a:r>
                        <a:rPr lang="en-US" sz="2000" b="1" i="1" baseline="0" dirty="0" err="1" smtClean="0">
                          <a:solidFill>
                            <a:srgbClr val="000090"/>
                          </a:solidFill>
                        </a:rPr>
                        <a:t>mTC</a:t>
                      </a:r>
                      <a:r>
                        <a:rPr lang="en-US" sz="2000" b="1" i="1" baseline="0" dirty="0" smtClean="0">
                          <a:solidFill>
                            <a:srgbClr val="000090"/>
                          </a:solidFill>
                        </a:rPr>
                        <a:t> much stronger than </a:t>
                      </a:r>
                      <a:r>
                        <a:rPr lang="en-US" sz="2000" b="1" i="1" baseline="0" dirty="0" err="1" smtClean="0">
                          <a:solidFill>
                            <a:srgbClr val="000090"/>
                          </a:solidFill>
                        </a:rPr>
                        <a:t>pTC</a:t>
                      </a:r>
                      <a:endParaRPr lang="en-US" sz="2000" b="1" i="1" dirty="0">
                        <a:solidFill>
                          <a:srgbClr val="000090"/>
                        </a:solidFill>
                      </a:endParaRPr>
                    </a:p>
                  </a:txBody>
                  <a:tcPr/>
                </a:tc>
              </a:tr>
            </a:tbl>
          </a:graphicData>
        </a:graphic>
      </p:graphicFrame>
    </p:spTree>
    <p:extLst>
      <p:ext uri="{BB962C8B-B14F-4D97-AF65-F5344CB8AC3E}">
        <p14:creationId xmlns:p14="http://schemas.microsoft.com/office/powerpoint/2010/main" val="386423239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C4S.2014 (the 3</a:t>
            </a:r>
            <a:r>
              <a:rPr lang="en-US" baseline="30000" dirty="0" smtClean="0"/>
              <a:t>rd</a:t>
            </a:r>
            <a:r>
              <a:rPr lang="en-US" dirty="0" smtClean="0"/>
              <a:t> 94S </a:t>
            </a:r>
            <a:r>
              <a:rPr lang="en-US" dirty="0" err="1" smtClean="0"/>
              <a:t>pTC</a:t>
            </a:r>
            <a:r>
              <a:rPr lang="en-US" dirty="0" smtClean="0"/>
              <a:t>) – OZ </a:t>
            </a:r>
            <a:r>
              <a:rPr lang="en-US" dirty="0" err="1" smtClean="0"/>
              <a:t>Landphoon</a:t>
            </a:r>
            <a:endParaRPr lang="en-US" dirty="0"/>
          </a:p>
        </p:txBody>
      </p:sp>
      <p:pic>
        <p:nvPicPr>
          <p:cNvPr id="4" name="Picture 3" descr="trkplt.c4s.2014.bt.43S-03S.093E-163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1066800"/>
            <a:ext cx="10058400" cy="7543800"/>
          </a:xfrm>
          <a:prstGeom prst="rect">
            <a:avLst/>
          </a:prstGeom>
        </p:spPr>
      </p:pic>
    </p:spTree>
    <p:extLst>
      <p:ext uri="{BB962C8B-B14F-4D97-AF65-F5344CB8AC3E}">
        <p14:creationId xmlns:p14="http://schemas.microsoft.com/office/powerpoint/2010/main" val="269953332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 </a:t>
            </a:r>
            <a:r>
              <a:rPr lang="en-US" dirty="0" smtClean="0"/>
              <a:t>Demographics – </a:t>
            </a:r>
            <a:r>
              <a:rPr lang="en-US" dirty="0" err="1" smtClean="0"/>
              <a:t>Dev</a:t>
            </a:r>
            <a:r>
              <a:rPr lang="en-US" dirty="0" smtClean="0"/>
              <a:t> v </a:t>
            </a:r>
            <a:r>
              <a:rPr lang="en-US" dirty="0" err="1" smtClean="0"/>
              <a:t>NonDev</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25</a:t>
            </a:fld>
            <a:endParaRPr lang="en-US"/>
          </a:p>
        </p:txBody>
      </p:sp>
      <p:sp>
        <p:nvSpPr>
          <p:cNvPr id="7" name="TextBox 6"/>
          <p:cNvSpPr txBox="1"/>
          <p:nvPr/>
        </p:nvSpPr>
        <p:spPr>
          <a:xfrm>
            <a:off x="863600" y="6248400"/>
            <a:ext cx="5207000" cy="2062103"/>
          </a:xfrm>
          <a:prstGeom prst="rect">
            <a:avLst/>
          </a:prstGeom>
          <a:solidFill>
            <a:srgbClr val="FCD900"/>
          </a:solidFill>
        </p:spPr>
        <p:txBody>
          <a:bodyPr wrap="square" rtlCol="0">
            <a:spAutoFit/>
          </a:bodyPr>
          <a:lstStyle/>
          <a:p>
            <a:r>
              <a:rPr lang="en-US" sz="4800" dirty="0" smtClean="0"/>
              <a:t>WPAC 2010-2013</a:t>
            </a:r>
          </a:p>
          <a:p>
            <a:r>
              <a:rPr lang="en-US" dirty="0" smtClean="0"/>
              <a:t>29% </a:t>
            </a:r>
            <a:r>
              <a:rPr lang="en-US" dirty="0" err="1" smtClean="0"/>
              <a:t>Dev</a:t>
            </a:r>
            <a:endParaRPr lang="en-US" dirty="0" smtClean="0"/>
          </a:p>
          <a:p>
            <a:r>
              <a:rPr lang="en-US" dirty="0" err="1" smtClean="0"/>
              <a:t>Dev</a:t>
            </a:r>
            <a:r>
              <a:rPr lang="en-US" dirty="0" smtClean="0"/>
              <a:t>: 3.2d </a:t>
            </a:r>
            <a:r>
              <a:rPr lang="en-US" dirty="0" err="1" smtClean="0"/>
              <a:t>NonDev</a:t>
            </a:r>
            <a:r>
              <a:rPr lang="en-US" dirty="0" smtClean="0"/>
              <a:t>: 2.3d</a:t>
            </a:r>
            <a:endParaRPr lang="en-US" dirty="0"/>
          </a:p>
        </p:txBody>
      </p:sp>
      <p:pic>
        <p:nvPicPr>
          <p:cNvPr id="3" name="Picture 2" descr="dev.stmlife.0.w.1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6807200" cy="5105400"/>
          </a:xfrm>
          <a:prstGeom prst="rect">
            <a:avLst/>
          </a:prstGeom>
        </p:spPr>
      </p:pic>
      <p:pic>
        <p:nvPicPr>
          <p:cNvPr id="9" name="Picture 8" descr="dev.stmlife.0.l.1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805" y="1143000"/>
            <a:ext cx="6768133" cy="5076100"/>
          </a:xfrm>
          <a:prstGeom prst="rect">
            <a:avLst/>
          </a:prstGeom>
        </p:spPr>
      </p:pic>
      <p:sp>
        <p:nvSpPr>
          <p:cNvPr id="10" name="TextBox 9"/>
          <p:cNvSpPr txBox="1"/>
          <p:nvPr/>
        </p:nvSpPr>
        <p:spPr>
          <a:xfrm>
            <a:off x="7035800" y="6248400"/>
            <a:ext cx="5207000" cy="2062103"/>
          </a:xfrm>
          <a:prstGeom prst="rect">
            <a:avLst/>
          </a:prstGeom>
          <a:solidFill>
            <a:srgbClr val="FCD900"/>
          </a:solidFill>
        </p:spPr>
        <p:txBody>
          <a:bodyPr wrap="square" rtlCol="0">
            <a:spAutoFit/>
          </a:bodyPr>
          <a:lstStyle/>
          <a:p>
            <a:r>
              <a:rPr lang="en-US" sz="4800" dirty="0" smtClean="0"/>
              <a:t>LANT 2010-2013</a:t>
            </a:r>
          </a:p>
          <a:p>
            <a:r>
              <a:rPr lang="en-US" dirty="0" smtClean="0"/>
              <a:t>54% </a:t>
            </a:r>
            <a:r>
              <a:rPr lang="en-US" dirty="0" err="1" smtClean="0"/>
              <a:t>Dev</a:t>
            </a:r>
            <a:endParaRPr lang="en-US" dirty="0" smtClean="0"/>
          </a:p>
          <a:p>
            <a:r>
              <a:rPr lang="en-US" dirty="0" err="1" smtClean="0"/>
              <a:t>Dev</a:t>
            </a:r>
            <a:r>
              <a:rPr lang="en-US" dirty="0" smtClean="0"/>
              <a:t>: 3.0d </a:t>
            </a:r>
            <a:r>
              <a:rPr lang="en-US" dirty="0" err="1" smtClean="0"/>
              <a:t>NonDev</a:t>
            </a:r>
            <a:r>
              <a:rPr lang="en-US" dirty="0" smtClean="0"/>
              <a:t>: 2.9d</a:t>
            </a:r>
            <a:endParaRPr lang="en-US" dirty="0"/>
          </a:p>
        </p:txBody>
      </p:sp>
    </p:spTree>
    <p:extLst>
      <p:ext uri="{BB962C8B-B14F-4D97-AF65-F5344CB8AC3E}">
        <p14:creationId xmlns:p14="http://schemas.microsoft.com/office/powerpoint/2010/main" val="144696594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 </a:t>
            </a:r>
            <a:r>
              <a:rPr lang="en-US" dirty="0" smtClean="0"/>
              <a:t>Demographics – </a:t>
            </a:r>
            <a:r>
              <a:rPr lang="en-US" dirty="0" err="1" smtClean="0"/>
              <a:t>Dev</a:t>
            </a:r>
            <a:r>
              <a:rPr lang="en-US" dirty="0" smtClean="0"/>
              <a:t> v </a:t>
            </a:r>
            <a:r>
              <a:rPr lang="en-US" dirty="0" err="1" smtClean="0"/>
              <a:t>NonDev</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26</a:t>
            </a:fld>
            <a:endParaRPr lang="en-US"/>
          </a:p>
        </p:txBody>
      </p:sp>
      <p:sp>
        <p:nvSpPr>
          <p:cNvPr id="7" name="TextBox 6"/>
          <p:cNvSpPr txBox="1"/>
          <p:nvPr/>
        </p:nvSpPr>
        <p:spPr>
          <a:xfrm>
            <a:off x="863600" y="6248400"/>
            <a:ext cx="5207000" cy="2062103"/>
          </a:xfrm>
          <a:prstGeom prst="rect">
            <a:avLst/>
          </a:prstGeom>
          <a:solidFill>
            <a:srgbClr val="FCD900"/>
          </a:solidFill>
        </p:spPr>
        <p:txBody>
          <a:bodyPr wrap="square" rtlCol="0">
            <a:spAutoFit/>
          </a:bodyPr>
          <a:lstStyle/>
          <a:p>
            <a:r>
              <a:rPr lang="en-US" sz="4800" dirty="0" smtClean="0"/>
              <a:t>EPAC 2010-2013</a:t>
            </a:r>
          </a:p>
          <a:p>
            <a:r>
              <a:rPr lang="en-US" dirty="0" smtClean="0"/>
              <a:t>64% </a:t>
            </a:r>
            <a:r>
              <a:rPr lang="en-US" dirty="0" err="1" smtClean="0"/>
              <a:t>Dev</a:t>
            </a:r>
            <a:endParaRPr lang="en-US" dirty="0" smtClean="0"/>
          </a:p>
          <a:p>
            <a:r>
              <a:rPr lang="en-US" dirty="0" err="1" smtClean="0"/>
              <a:t>Dev</a:t>
            </a:r>
            <a:r>
              <a:rPr lang="en-US" dirty="0" smtClean="0"/>
              <a:t>: 2.8d </a:t>
            </a:r>
            <a:r>
              <a:rPr lang="en-US" dirty="0" err="1" smtClean="0"/>
              <a:t>NonDev</a:t>
            </a:r>
            <a:r>
              <a:rPr lang="en-US" dirty="0" smtClean="0"/>
              <a:t>: 2.9d</a:t>
            </a:r>
            <a:endParaRPr lang="en-US" dirty="0"/>
          </a:p>
        </p:txBody>
      </p:sp>
      <p:sp>
        <p:nvSpPr>
          <p:cNvPr id="10" name="TextBox 9"/>
          <p:cNvSpPr txBox="1"/>
          <p:nvPr/>
        </p:nvSpPr>
        <p:spPr>
          <a:xfrm>
            <a:off x="7035800" y="6248400"/>
            <a:ext cx="5207000" cy="2062103"/>
          </a:xfrm>
          <a:prstGeom prst="rect">
            <a:avLst/>
          </a:prstGeom>
          <a:solidFill>
            <a:srgbClr val="FCD900"/>
          </a:solidFill>
        </p:spPr>
        <p:txBody>
          <a:bodyPr wrap="square" rtlCol="0">
            <a:spAutoFit/>
          </a:bodyPr>
          <a:lstStyle/>
          <a:p>
            <a:r>
              <a:rPr lang="en-US" sz="4800" dirty="0" smtClean="0"/>
              <a:t>SHEM 2010-2013</a:t>
            </a:r>
          </a:p>
          <a:p>
            <a:r>
              <a:rPr lang="en-US" dirty="0" smtClean="0"/>
              <a:t>54% </a:t>
            </a:r>
            <a:r>
              <a:rPr lang="en-US" dirty="0" err="1" smtClean="0"/>
              <a:t>Dev</a:t>
            </a:r>
            <a:endParaRPr lang="en-US" dirty="0" smtClean="0"/>
          </a:p>
          <a:p>
            <a:r>
              <a:rPr lang="en-US" dirty="0" err="1" smtClean="0"/>
              <a:t>Dev</a:t>
            </a:r>
            <a:r>
              <a:rPr lang="en-US" dirty="0" smtClean="0"/>
              <a:t>: 3.2d </a:t>
            </a:r>
            <a:r>
              <a:rPr lang="en-US" dirty="0" err="1" smtClean="0"/>
              <a:t>NonDev</a:t>
            </a:r>
            <a:r>
              <a:rPr lang="en-US" dirty="0" smtClean="0"/>
              <a:t>: 2.6d</a:t>
            </a:r>
            <a:endParaRPr lang="en-US" dirty="0"/>
          </a:p>
        </p:txBody>
      </p:sp>
      <p:pic>
        <p:nvPicPr>
          <p:cNvPr id="5" name="Picture 4" descr="dev.stmlife.0.e.1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3" y="1066800"/>
            <a:ext cx="7024217" cy="5268163"/>
          </a:xfrm>
          <a:prstGeom prst="rect">
            <a:avLst/>
          </a:prstGeom>
        </p:spPr>
      </p:pic>
      <p:pic>
        <p:nvPicPr>
          <p:cNvPr id="6" name="Picture 5" descr="dev.stmlife.0.s.1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999" y="1034052"/>
            <a:ext cx="7054063" cy="5290547"/>
          </a:xfrm>
          <a:prstGeom prst="rect">
            <a:avLst/>
          </a:prstGeom>
        </p:spPr>
      </p:pic>
    </p:spTree>
    <p:extLst>
      <p:ext uri="{BB962C8B-B14F-4D97-AF65-F5344CB8AC3E}">
        <p14:creationId xmlns:p14="http://schemas.microsoft.com/office/powerpoint/2010/main" val="171448857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 </a:t>
            </a:r>
            <a:r>
              <a:rPr lang="en-US" dirty="0" smtClean="0"/>
              <a:t>Demographics – time to genesis</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27</a:t>
            </a:fld>
            <a:endParaRPr lang="en-US"/>
          </a:p>
        </p:txBody>
      </p:sp>
      <p:pic>
        <p:nvPicPr>
          <p:cNvPr id="5" name="Picture 4" descr="all.time2gen.0.w.1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6908800" cy="5181600"/>
          </a:xfrm>
          <a:prstGeom prst="rect">
            <a:avLst/>
          </a:prstGeom>
        </p:spPr>
      </p:pic>
      <p:pic>
        <p:nvPicPr>
          <p:cNvPr id="6" name="Picture 5" descr="all.time2gen.0.l.1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43000"/>
            <a:ext cx="6908800" cy="5181600"/>
          </a:xfrm>
          <a:prstGeom prst="rect">
            <a:avLst/>
          </a:prstGeom>
        </p:spPr>
      </p:pic>
      <p:sp>
        <p:nvSpPr>
          <p:cNvPr id="7" name="TextBox 6"/>
          <p:cNvSpPr txBox="1"/>
          <p:nvPr/>
        </p:nvSpPr>
        <p:spPr>
          <a:xfrm>
            <a:off x="863600" y="6705600"/>
            <a:ext cx="5207000" cy="1569660"/>
          </a:xfrm>
          <a:prstGeom prst="rect">
            <a:avLst/>
          </a:prstGeom>
          <a:solidFill>
            <a:srgbClr val="FCD900"/>
          </a:solidFill>
        </p:spPr>
        <p:txBody>
          <a:bodyPr wrap="square" rtlCol="0">
            <a:spAutoFit/>
          </a:bodyPr>
          <a:lstStyle/>
          <a:p>
            <a:r>
              <a:rPr lang="en-US" sz="4800" dirty="0" smtClean="0"/>
              <a:t>WPAC 2010-2013</a:t>
            </a:r>
          </a:p>
          <a:p>
            <a:r>
              <a:rPr lang="en-US" sz="4800" dirty="0" smtClean="0"/>
              <a:t>Mean: 3.2 d</a:t>
            </a:r>
            <a:endParaRPr lang="en-US" sz="4800" dirty="0"/>
          </a:p>
        </p:txBody>
      </p:sp>
      <p:sp>
        <p:nvSpPr>
          <p:cNvPr id="8" name="TextBox 7"/>
          <p:cNvSpPr txBox="1"/>
          <p:nvPr/>
        </p:nvSpPr>
        <p:spPr>
          <a:xfrm>
            <a:off x="7112000" y="6705600"/>
            <a:ext cx="5207000" cy="1569660"/>
          </a:xfrm>
          <a:prstGeom prst="rect">
            <a:avLst/>
          </a:prstGeom>
          <a:solidFill>
            <a:srgbClr val="FCD900"/>
          </a:solidFill>
        </p:spPr>
        <p:txBody>
          <a:bodyPr wrap="square" rtlCol="0">
            <a:spAutoFit/>
          </a:bodyPr>
          <a:lstStyle/>
          <a:p>
            <a:r>
              <a:rPr lang="en-US" sz="4800" dirty="0" smtClean="0"/>
              <a:t>LANT 2010-2013</a:t>
            </a:r>
          </a:p>
          <a:p>
            <a:r>
              <a:rPr lang="en-US" sz="4800" dirty="0" smtClean="0"/>
              <a:t>Mean: 3.2 d</a:t>
            </a:r>
            <a:endParaRPr lang="en-US" sz="4800" dirty="0"/>
          </a:p>
        </p:txBody>
      </p:sp>
    </p:spTree>
    <p:extLst>
      <p:ext uri="{BB962C8B-B14F-4D97-AF65-F5344CB8AC3E}">
        <p14:creationId xmlns:p14="http://schemas.microsoft.com/office/powerpoint/2010/main" val="310517293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TC </a:t>
            </a:r>
            <a:r>
              <a:rPr lang="en-US" dirty="0" smtClean="0"/>
              <a:t>Demographics – time to genesis</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28</a:t>
            </a:fld>
            <a:endParaRPr lang="en-US"/>
          </a:p>
        </p:txBody>
      </p:sp>
      <p:sp>
        <p:nvSpPr>
          <p:cNvPr id="7" name="TextBox 6"/>
          <p:cNvSpPr txBox="1"/>
          <p:nvPr/>
        </p:nvSpPr>
        <p:spPr>
          <a:xfrm>
            <a:off x="863600" y="6705600"/>
            <a:ext cx="5207000" cy="1569660"/>
          </a:xfrm>
          <a:prstGeom prst="rect">
            <a:avLst/>
          </a:prstGeom>
          <a:solidFill>
            <a:srgbClr val="FCD900"/>
          </a:solidFill>
        </p:spPr>
        <p:txBody>
          <a:bodyPr wrap="square" rtlCol="0">
            <a:spAutoFit/>
          </a:bodyPr>
          <a:lstStyle/>
          <a:p>
            <a:r>
              <a:rPr lang="en-US" sz="4800" dirty="0"/>
              <a:t>E</a:t>
            </a:r>
            <a:r>
              <a:rPr lang="en-US" sz="4800" dirty="0" smtClean="0"/>
              <a:t>PAC 2010-2013</a:t>
            </a:r>
          </a:p>
          <a:p>
            <a:r>
              <a:rPr lang="en-US" sz="4800" dirty="0" smtClean="0"/>
              <a:t>Mean: 3.4 d</a:t>
            </a:r>
            <a:endParaRPr lang="en-US" sz="4800" dirty="0"/>
          </a:p>
        </p:txBody>
      </p:sp>
      <p:sp>
        <p:nvSpPr>
          <p:cNvPr id="8" name="TextBox 7"/>
          <p:cNvSpPr txBox="1"/>
          <p:nvPr/>
        </p:nvSpPr>
        <p:spPr>
          <a:xfrm>
            <a:off x="7112000" y="6705600"/>
            <a:ext cx="5207000" cy="1569660"/>
          </a:xfrm>
          <a:prstGeom prst="rect">
            <a:avLst/>
          </a:prstGeom>
          <a:solidFill>
            <a:srgbClr val="FCD900"/>
          </a:solidFill>
        </p:spPr>
        <p:txBody>
          <a:bodyPr wrap="square" rtlCol="0">
            <a:spAutoFit/>
          </a:bodyPr>
          <a:lstStyle/>
          <a:p>
            <a:r>
              <a:rPr lang="en-US" sz="4800" dirty="0" smtClean="0"/>
              <a:t>SHEM 2010-2013</a:t>
            </a:r>
          </a:p>
          <a:p>
            <a:r>
              <a:rPr lang="en-US" sz="4800" dirty="0" smtClean="0"/>
              <a:t>Mean: 3.3 d</a:t>
            </a:r>
            <a:endParaRPr lang="en-US" sz="4800" dirty="0"/>
          </a:p>
        </p:txBody>
      </p:sp>
      <p:pic>
        <p:nvPicPr>
          <p:cNvPr id="3" name="Picture 2" descr="all.time2gen.0.e.10-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7010400" cy="5257800"/>
          </a:xfrm>
          <a:prstGeom prst="rect">
            <a:avLst/>
          </a:prstGeom>
        </p:spPr>
      </p:pic>
      <p:pic>
        <p:nvPicPr>
          <p:cNvPr id="9" name="Picture 8" descr="all.time2gen.0.s.1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6600" y="1066800"/>
            <a:ext cx="7010400" cy="5257800"/>
          </a:xfrm>
          <a:prstGeom prst="rect">
            <a:avLst/>
          </a:prstGeom>
        </p:spPr>
      </p:pic>
    </p:spTree>
    <p:extLst>
      <p:ext uri="{BB962C8B-B14F-4D97-AF65-F5344CB8AC3E}">
        <p14:creationId xmlns:p14="http://schemas.microsoft.com/office/powerpoint/2010/main" val="119162101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TC demographics</a:t>
            </a:r>
            <a:endParaRPr lang="en-US" dirty="0"/>
          </a:p>
        </p:txBody>
      </p:sp>
      <p:sp>
        <p:nvSpPr>
          <p:cNvPr id="3" name="Content Placeholder 2"/>
          <p:cNvSpPr>
            <a:spLocks noGrp="1"/>
          </p:cNvSpPr>
          <p:nvPr>
            <p:ph idx="1"/>
          </p:nvPr>
        </p:nvSpPr>
        <p:spPr/>
        <p:txBody>
          <a:bodyPr/>
          <a:lstStyle/>
          <a:p>
            <a:r>
              <a:rPr lang="en-US" dirty="0" smtClean="0"/>
              <a:t>mean time to genesis ~ 3.3 d in all basins</a:t>
            </a:r>
          </a:p>
          <a:p>
            <a:r>
              <a:rPr lang="en-US" dirty="0" smtClean="0"/>
              <a:t>formation rate:</a:t>
            </a:r>
          </a:p>
          <a:p>
            <a:pPr lvl="1"/>
            <a:r>
              <a:rPr lang="en-US" dirty="0" smtClean="0"/>
              <a:t>WPAC lowest ~ 30%</a:t>
            </a:r>
          </a:p>
          <a:p>
            <a:pPr lvl="1"/>
            <a:r>
              <a:rPr lang="en-US" dirty="0" smtClean="0"/>
              <a:t>EPAC highest ~ 64%</a:t>
            </a:r>
          </a:p>
          <a:p>
            <a:pPr lvl="1"/>
            <a:r>
              <a:rPr lang="en-US" dirty="0" smtClean="0"/>
              <a:t>SHEM &amp; LANT ~ 50%</a:t>
            </a:r>
          </a:p>
          <a:p>
            <a:r>
              <a:rPr lang="en-US" dirty="0" smtClean="0"/>
              <a:t>mean lifetime</a:t>
            </a:r>
          </a:p>
          <a:p>
            <a:pPr lvl="1"/>
            <a:r>
              <a:rPr lang="en-US" dirty="0" smtClean="0"/>
              <a:t>EPAC fastest </a:t>
            </a:r>
            <a:r>
              <a:rPr lang="en-US" dirty="0" err="1" smtClean="0"/>
              <a:t>dev</a:t>
            </a:r>
            <a:r>
              <a:rPr lang="en-US" dirty="0" smtClean="0"/>
              <a:t> time ~ 2.8 d</a:t>
            </a:r>
          </a:p>
          <a:p>
            <a:pPr lvl="1"/>
            <a:r>
              <a:rPr lang="en-US" dirty="0" smtClean="0"/>
              <a:t>EPAC &amp; LANT longest </a:t>
            </a:r>
            <a:r>
              <a:rPr lang="en-US" dirty="0" err="1" smtClean="0"/>
              <a:t>nondev</a:t>
            </a:r>
            <a:r>
              <a:rPr lang="en-US" dirty="0" smtClean="0"/>
              <a:t> time ~ 2.9 d</a:t>
            </a:r>
          </a:p>
          <a:p>
            <a:pPr lvl="1"/>
            <a:r>
              <a:rPr lang="en-US" dirty="0" smtClean="0"/>
              <a:t>WPAC &amp; SHEM longest </a:t>
            </a:r>
            <a:r>
              <a:rPr lang="en-US" dirty="0" err="1" smtClean="0"/>
              <a:t>dev</a:t>
            </a:r>
            <a:r>
              <a:rPr lang="en-US" dirty="0" smtClean="0"/>
              <a:t> time ~ 3.2 d</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29</a:t>
            </a:fld>
            <a:endParaRPr lang="en-US"/>
          </a:p>
        </p:txBody>
      </p:sp>
    </p:spTree>
    <p:extLst>
      <p:ext uri="{BB962C8B-B14F-4D97-AF65-F5344CB8AC3E}">
        <p14:creationId xmlns:p14="http://schemas.microsoft.com/office/powerpoint/2010/main" val="5322433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ruc.noaa.gov/hfip/tcact/cur/plt/climo/tc.act.llmap.nhem.20150101.20151026.tcstr.png"/>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0" y="1701800"/>
            <a:ext cx="5034803" cy="671307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TC activity </a:t>
            </a:r>
            <a:r>
              <a:rPr lang="en-US" smtClean="0"/>
              <a:t>thru 20151026</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3</a:t>
            </a:fld>
            <a:endParaRPr lang="en-US"/>
          </a:p>
        </p:txBody>
      </p:sp>
      <p:sp>
        <p:nvSpPr>
          <p:cNvPr id="6" name="Rounded Rectangular Callout 5"/>
          <p:cNvSpPr/>
          <p:nvPr/>
        </p:nvSpPr>
        <p:spPr bwMode="auto">
          <a:xfrm>
            <a:off x="1272802" y="5715000"/>
            <a:ext cx="2438400" cy="578882"/>
          </a:xfrm>
          <a:prstGeom prst="wedgeRoundRectCallout">
            <a:avLst>
              <a:gd name="adj1" fmla="val 6247"/>
              <a:gd name="adj2" fmla="val 61016"/>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smtClean="0">
                <a:solidFill>
                  <a:srgbClr val="000090"/>
                </a:solidFill>
              </a:rPr>
              <a:t>NHEM: </a:t>
            </a:r>
            <a:r>
              <a:rPr lang="en-US" sz="2800" dirty="0" smtClean="0">
                <a:solidFill>
                  <a:srgbClr val="000090"/>
                </a:solidFill>
              </a:rPr>
              <a:t>+</a:t>
            </a:r>
            <a:r>
              <a:rPr lang="en-US" sz="2800" smtClean="0">
                <a:solidFill>
                  <a:srgbClr val="000090"/>
                </a:solidFill>
              </a:rPr>
              <a:t>33%</a:t>
            </a:r>
            <a:endParaRPr lang="en-US" sz="2800" dirty="0" smtClean="0">
              <a:solidFill>
                <a:srgbClr val="000090"/>
              </a:solidFill>
              <a:latin typeface="Gill Sans MT" panose="020B0502020104020203" pitchFamily="34" charset="0"/>
            </a:endParaRPr>
          </a:p>
        </p:txBody>
      </p:sp>
      <p:pic>
        <p:nvPicPr>
          <p:cNvPr id="2052" name="Picture 4" descr="http://ruc.noaa.gov/hfip/tcact/cur/plt/climo/tc.act.llmap.epac.20150101.20151026.tcstr.png"/>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873500" y="1391023"/>
            <a:ext cx="52578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ruc.noaa.gov/hfip/tcact/cur/plt/climo/tc.act.llmap.lant.20150101.20151026.tcstr.png"/>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427197" y="1634314"/>
            <a:ext cx="4892863" cy="652381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p:cNvSpPr/>
          <p:nvPr/>
        </p:nvSpPr>
        <p:spPr bwMode="auto">
          <a:xfrm>
            <a:off x="7879604" y="5674659"/>
            <a:ext cx="1708896" cy="1055608"/>
          </a:xfrm>
          <a:prstGeom prst="wedgeRoundRectCallout">
            <a:avLst>
              <a:gd name="adj1" fmla="val -102705"/>
              <a:gd name="adj2" fmla="val -13218"/>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C+EPAC </a:t>
            </a:r>
          </a:p>
          <a:p>
            <a:pPr marL="0" marR="0" indent="0" algn="ctr" defTabSz="914400" rtl="0" eaLnBrk="1" fontAlgn="base" latinLnBrk="0" hangingPunct="1">
              <a:lnSpc>
                <a:spcPct val="100000"/>
              </a:lnSpc>
              <a:spcBef>
                <a:spcPct val="0"/>
              </a:spcBef>
              <a:spcAft>
                <a:spcPct val="0"/>
              </a:spcAft>
              <a:buClrTx/>
              <a:buSzTx/>
              <a:buFontTx/>
              <a:buNone/>
              <a:tabLst/>
            </a:pPr>
            <a:r>
              <a:rPr lang="en-US" sz="2800" b="1" i="1" dirty="0" smtClean="0">
                <a:solidFill>
                  <a:srgbClr val="000090"/>
                </a:solidFill>
              </a:rPr>
              <a:t>+74%</a:t>
            </a:r>
            <a:endParaRPr lang="en-US" sz="2800" b="1" i="1" dirty="0" smtClean="0">
              <a:solidFill>
                <a:srgbClr val="000090"/>
              </a:solidFill>
              <a:latin typeface="Gill Sans MT" panose="020B0502020104020203" pitchFamily="34" charset="0"/>
            </a:endParaRPr>
          </a:p>
        </p:txBody>
      </p:sp>
      <p:sp>
        <p:nvSpPr>
          <p:cNvPr id="13" name="Rounded Rectangular Callout 12"/>
          <p:cNvSpPr/>
          <p:nvPr/>
        </p:nvSpPr>
        <p:spPr bwMode="auto">
          <a:xfrm>
            <a:off x="7906684" y="3556381"/>
            <a:ext cx="1687045" cy="1055608"/>
          </a:xfrm>
          <a:prstGeom prst="wedgeRoundRectCallout">
            <a:avLst>
              <a:gd name="adj1" fmla="val 72818"/>
              <a:gd name="adj2" fmla="val 161726"/>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LANT</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solidFill>
                  <a:srgbClr val="FF0000"/>
                </a:solidFill>
              </a:rPr>
              <a:t>-37%</a:t>
            </a:r>
            <a:endParaRPr lang="en-US" sz="2800" b="1" dirty="0" smtClean="0">
              <a:solidFill>
                <a:srgbClr val="FF0000"/>
              </a:solidFill>
              <a:latin typeface="Gill Sans MT" panose="020B0502020104020203" pitchFamily="34" charset="0"/>
            </a:endParaRPr>
          </a:p>
        </p:txBody>
      </p:sp>
    </p:spTree>
    <p:extLst>
      <p:ext uri="{BB962C8B-B14F-4D97-AF65-F5344CB8AC3E}">
        <p14:creationId xmlns:p14="http://schemas.microsoft.com/office/powerpoint/2010/main" val="179880521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LANT 2015 – extended </a:t>
            </a:r>
            <a:r>
              <a:rPr lang="en-US" dirty="0" err="1" smtClean="0"/>
              <a:t>mdecks</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30</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881155"/>
            <a:ext cx="5805892" cy="4354419"/>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9809" y="835211"/>
            <a:ext cx="5831292" cy="4373469"/>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343400"/>
            <a:ext cx="5818592" cy="4363944"/>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9808" y="4343400"/>
            <a:ext cx="5818592" cy="4363944"/>
          </a:xfrm>
          <a:prstGeom prst="rect">
            <a:avLst/>
          </a:prstGeom>
        </p:spPr>
      </p:pic>
      <p:sp>
        <p:nvSpPr>
          <p:cNvPr id="9" name="TextBox 8"/>
          <p:cNvSpPr txBox="1"/>
          <p:nvPr/>
        </p:nvSpPr>
        <p:spPr>
          <a:xfrm>
            <a:off x="1016000" y="1676400"/>
            <a:ext cx="2438400" cy="646331"/>
          </a:xfrm>
          <a:prstGeom prst="rect">
            <a:avLst/>
          </a:prstGeom>
          <a:solidFill>
            <a:srgbClr val="FCD900"/>
          </a:solidFill>
        </p:spPr>
        <p:txBody>
          <a:bodyPr wrap="square" rtlCol="0">
            <a:spAutoFit/>
          </a:bodyPr>
          <a:lstStyle/>
          <a:p>
            <a:r>
              <a:rPr lang="en-US" sz="3600" dirty="0" smtClean="0"/>
              <a:t>SHRMAG</a:t>
            </a:r>
            <a:endParaRPr lang="en-US" sz="3600" dirty="0"/>
          </a:p>
        </p:txBody>
      </p:sp>
      <p:sp>
        <p:nvSpPr>
          <p:cNvPr id="10" name="TextBox 9"/>
          <p:cNvSpPr txBox="1"/>
          <p:nvPr/>
        </p:nvSpPr>
        <p:spPr>
          <a:xfrm>
            <a:off x="7783109" y="1566145"/>
            <a:ext cx="2438400" cy="646331"/>
          </a:xfrm>
          <a:prstGeom prst="rect">
            <a:avLst/>
          </a:prstGeom>
          <a:solidFill>
            <a:srgbClr val="FCD900"/>
          </a:solidFill>
        </p:spPr>
        <p:txBody>
          <a:bodyPr wrap="square" rtlCol="0">
            <a:spAutoFit/>
          </a:bodyPr>
          <a:lstStyle/>
          <a:p>
            <a:r>
              <a:rPr lang="en-US" sz="3600" dirty="0" err="1" smtClean="0"/>
              <a:t>ModVmax</a:t>
            </a:r>
            <a:endParaRPr lang="en-US" sz="3600" dirty="0"/>
          </a:p>
        </p:txBody>
      </p:sp>
      <p:sp>
        <p:nvSpPr>
          <p:cNvPr id="11" name="TextBox 10"/>
          <p:cNvSpPr txBox="1"/>
          <p:nvPr/>
        </p:nvSpPr>
        <p:spPr>
          <a:xfrm>
            <a:off x="7569200" y="5208680"/>
            <a:ext cx="2438400" cy="646331"/>
          </a:xfrm>
          <a:prstGeom prst="rect">
            <a:avLst/>
          </a:prstGeom>
          <a:solidFill>
            <a:srgbClr val="FCD900"/>
          </a:solidFill>
        </p:spPr>
        <p:txBody>
          <a:bodyPr wrap="square" rtlCol="0">
            <a:spAutoFit/>
          </a:bodyPr>
          <a:lstStyle/>
          <a:p>
            <a:r>
              <a:rPr lang="en-US" sz="3600" dirty="0" smtClean="0"/>
              <a:t>CPSVTL</a:t>
            </a:r>
            <a:endParaRPr lang="en-US" sz="3600" dirty="0"/>
          </a:p>
        </p:txBody>
      </p:sp>
      <p:sp>
        <p:nvSpPr>
          <p:cNvPr id="12" name="TextBox 11"/>
          <p:cNvSpPr txBox="1"/>
          <p:nvPr/>
        </p:nvSpPr>
        <p:spPr>
          <a:xfrm>
            <a:off x="863600" y="5483098"/>
            <a:ext cx="2438400" cy="646331"/>
          </a:xfrm>
          <a:prstGeom prst="rect">
            <a:avLst/>
          </a:prstGeom>
          <a:solidFill>
            <a:srgbClr val="FCD900"/>
          </a:solidFill>
        </p:spPr>
        <p:txBody>
          <a:bodyPr wrap="square" rtlCol="0">
            <a:spAutoFit/>
          </a:bodyPr>
          <a:lstStyle/>
          <a:p>
            <a:r>
              <a:rPr lang="en-US" sz="3600" dirty="0" smtClean="0"/>
              <a:t>TPW</a:t>
            </a:r>
            <a:endParaRPr lang="en-US" sz="3600" dirty="0"/>
          </a:p>
        </p:txBody>
      </p:sp>
    </p:spTree>
    <p:extLst>
      <p:ext uri="{BB962C8B-B14F-4D97-AF65-F5344CB8AC3E}">
        <p14:creationId xmlns:p14="http://schemas.microsoft.com/office/powerpoint/2010/main" val="114477857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44892" y="845443"/>
            <a:ext cx="5853508" cy="4390131"/>
          </a:xfrm>
          <a:prstGeom prst="rect">
            <a:avLst/>
          </a:prstGeom>
        </p:spPr>
      </p:pic>
      <p:pic>
        <p:nvPicPr>
          <p:cNvPr id="13" name="Picture 1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4343400"/>
            <a:ext cx="5862054" cy="4396540"/>
          </a:xfrm>
          <a:prstGeom prst="rect">
            <a:avLst/>
          </a:prstGeom>
        </p:spPr>
      </p:pic>
      <p:sp>
        <p:nvSpPr>
          <p:cNvPr id="2" name="Title 1"/>
          <p:cNvSpPr>
            <a:spLocks noGrp="1"/>
          </p:cNvSpPr>
          <p:nvPr>
            <p:ph type="title"/>
          </p:nvPr>
        </p:nvSpPr>
        <p:spPr/>
        <p:txBody>
          <a:bodyPr/>
          <a:lstStyle/>
          <a:p>
            <a:r>
              <a:rPr lang="en-US" dirty="0" smtClean="0"/>
              <a:t>C+EPAC 2015 – extended </a:t>
            </a:r>
            <a:r>
              <a:rPr lang="en-US" dirty="0" err="1" smtClean="0"/>
              <a:t>mdecks</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31</a:t>
            </a:fld>
            <a:endParaRPr lang="en-US"/>
          </a:p>
        </p:txBody>
      </p:sp>
      <p:sp>
        <p:nvSpPr>
          <p:cNvPr id="9" name="TextBox 8"/>
          <p:cNvSpPr txBox="1"/>
          <p:nvPr/>
        </p:nvSpPr>
        <p:spPr>
          <a:xfrm>
            <a:off x="1016000" y="1676400"/>
            <a:ext cx="2438400" cy="646331"/>
          </a:xfrm>
          <a:prstGeom prst="rect">
            <a:avLst/>
          </a:prstGeom>
          <a:solidFill>
            <a:srgbClr val="FCD900"/>
          </a:solidFill>
        </p:spPr>
        <p:txBody>
          <a:bodyPr wrap="square" rtlCol="0">
            <a:spAutoFit/>
          </a:bodyPr>
          <a:lstStyle/>
          <a:p>
            <a:r>
              <a:rPr lang="en-US" sz="3600" dirty="0" smtClean="0"/>
              <a:t>SHRMAG</a:t>
            </a:r>
            <a:endParaRPr lang="en-US" sz="3600" dirty="0"/>
          </a:p>
        </p:txBody>
      </p:sp>
      <p:sp>
        <p:nvSpPr>
          <p:cNvPr id="10" name="TextBox 9"/>
          <p:cNvSpPr txBox="1"/>
          <p:nvPr/>
        </p:nvSpPr>
        <p:spPr>
          <a:xfrm>
            <a:off x="7783109" y="1566145"/>
            <a:ext cx="2438400" cy="646331"/>
          </a:xfrm>
          <a:prstGeom prst="rect">
            <a:avLst/>
          </a:prstGeom>
          <a:solidFill>
            <a:srgbClr val="FCD900"/>
          </a:solidFill>
        </p:spPr>
        <p:txBody>
          <a:bodyPr wrap="square" rtlCol="0">
            <a:spAutoFit/>
          </a:bodyPr>
          <a:lstStyle/>
          <a:p>
            <a:r>
              <a:rPr lang="en-US" sz="3600" dirty="0" err="1" smtClean="0"/>
              <a:t>ModVmax</a:t>
            </a:r>
            <a:endParaRPr lang="en-US" sz="3600" dirty="0"/>
          </a:p>
        </p:txBody>
      </p:sp>
      <p:sp>
        <p:nvSpPr>
          <p:cNvPr id="11" name="TextBox 10"/>
          <p:cNvSpPr txBox="1"/>
          <p:nvPr/>
        </p:nvSpPr>
        <p:spPr>
          <a:xfrm>
            <a:off x="7569200" y="5208680"/>
            <a:ext cx="2438400" cy="646331"/>
          </a:xfrm>
          <a:prstGeom prst="rect">
            <a:avLst/>
          </a:prstGeom>
          <a:solidFill>
            <a:srgbClr val="FCD900"/>
          </a:solidFill>
        </p:spPr>
        <p:txBody>
          <a:bodyPr wrap="square" rtlCol="0">
            <a:spAutoFit/>
          </a:bodyPr>
          <a:lstStyle/>
          <a:p>
            <a:r>
              <a:rPr lang="en-US" sz="3600" dirty="0" smtClean="0"/>
              <a:t>CPSVTL</a:t>
            </a:r>
            <a:endParaRPr lang="en-US" sz="3600" dirty="0"/>
          </a:p>
        </p:txBody>
      </p:sp>
      <p:sp>
        <p:nvSpPr>
          <p:cNvPr id="12" name="TextBox 11"/>
          <p:cNvSpPr txBox="1"/>
          <p:nvPr/>
        </p:nvSpPr>
        <p:spPr>
          <a:xfrm>
            <a:off x="1016000" y="7467600"/>
            <a:ext cx="2438400" cy="646331"/>
          </a:xfrm>
          <a:prstGeom prst="rect">
            <a:avLst/>
          </a:prstGeom>
          <a:solidFill>
            <a:srgbClr val="FCD900"/>
          </a:solidFill>
        </p:spPr>
        <p:txBody>
          <a:bodyPr wrap="square" rtlCol="0">
            <a:spAutoFit/>
          </a:bodyPr>
          <a:lstStyle/>
          <a:p>
            <a:r>
              <a:rPr lang="en-US" sz="3600" smtClean="0"/>
              <a:t>TPW</a:t>
            </a:r>
            <a:endParaRPr lang="en-US" sz="3600" dirty="0"/>
          </a:p>
        </p:txBody>
      </p:sp>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378" y="816439"/>
            <a:ext cx="5881348" cy="4411011"/>
          </a:xfrm>
          <a:prstGeom prst="rect">
            <a:avLst/>
          </a:prstGeom>
        </p:spPr>
      </p:pic>
      <p:pic>
        <p:nvPicPr>
          <p:cNvPr id="15" name="Picture 1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44892" y="4343400"/>
            <a:ext cx="5892801" cy="4419601"/>
          </a:xfrm>
          <a:prstGeom prst="rect">
            <a:avLst/>
          </a:prstGeom>
        </p:spPr>
      </p:pic>
    </p:spTree>
    <p:extLst>
      <p:ext uri="{BB962C8B-B14F-4D97-AF65-F5344CB8AC3E}">
        <p14:creationId xmlns:p14="http://schemas.microsoft.com/office/powerpoint/2010/main" val="98746613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7" y="4343400"/>
            <a:ext cx="5864761" cy="4398571"/>
          </a:xfrm>
          <a:prstGeom prst="rect">
            <a:avLst/>
          </a:prstGeom>
        </p:spPr>
      </p:pic>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07" y="801144"/>
            <a:ext cx="5864761" cy="4398571"/>
          </a:xfrm>
          <a:prstGeom prst="rect">
            <a:avLst/>
          </a:prstGeom>
        </p:spPr>
      </p:pic>
      <p:sp>
        <p:nvSpPr>
          <p:cNvPr id="2" name="Title 1"/>
          <p:cNvSpPr>
            <a:spLocks noGrp="1"/>
          </p:cNvSpPr>
          <p:nvPr>
            <p:ph type="title"/>
          </p:nvPr>
        </p:nvSpPr>
        <p:spPr/>
        <p:txBody>
          <a:bodyPr/>
          <a:lstStyle/>
          <a:p>
            <a:r>
              <a:rPr lang="en-US" dirty="0"/>
              <a:t>W</a:t>
            </a:r>
            <a:r>
              <a:rPr lang="en-US" dirty="0" smtClean="0"/>
              <a:t>PAC 2015 – extended </a:t>
            </a:r>
            <a:r>
              <a:rPr lang="en-US" dirty="0" err="1" smtClean="0"/>
              <a:t>mdecks</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32</a:t>
            </a:fld>
            <a:endParaRPr lang="en-US"/>
          </a:p>
        </p:txBody>
      </p:sp>
      <p:sp>
        <p:nvSpPr>
          <p:cNvPr id="9" name="TextBox 8"/>
          <p:cNvSpPr txBox="1"/>
          <p:nvPr/>
        </p:nvSpPr>
        <p:spPr>
          <a:xfrm>
            <a:off x="1016000" y="1676400"/>
            <a:ext cx="2438400" cy="646331"/>
          </a:xfrm>
          <a:prstGeom prst="rect">
            <a:avLst/>
          </a:prstGeom>
          <a:solidFill>
            <a:srgbClr val="FCD900"/>
          </a:solidFill>
        </p:spPr>
        <p:txBody>
          <a:bodyPr wrap="square" rtlCol="0">
            <a:spAutoFit/>
          </a:bodyPr>
          <a:lstStyle/>
          <a:p>
            <a:r>
              <a:rPr lang="en-US" sz="3600" dirty="0" smtClean="0"/>
              <a:t>SHRMAG</a:t>
            </a:r>
            <a:endParaRPr lang="en-US" sz="3600" dirty="0"/>
          </a:p>
        </p:txBody>
      </p:sp>
      <p:sp>
        <p:nvSpPr>
          <p:cNvPr id="10" name="TextBox 9"/>
          <p:cNvSpPr txBox="1"/>
          <p:nvPr/>
        </p:nvSpPr>
        <p:spPr>
          <a:xfrm>
            <a:off x="7783109" y="1566145"/>
            <a:ext cx="2438400" cy="646331"/>
          </a:xfrm>
          <a:prstGeom prst="rect">
            <a:avLst/>
          </a:prstGeom>
          <a:solidFill>
            <a:srgbClr val="FCD900"/>
          </a:solidFill>
        </p:spPr>
        <p:txBody>
          <a:bodyPr wrap="square" rtlCol="0">
            <a:spAutoFit/>
          </a:bodyPr>
          <a:lstStyle/>
          <a:p>
            <a:r>
              <a:rPr lang="en-US" sz="3600" dirty="0" err="1" smtClean="0"/>
              <a:t>ModVmax</a:t>
            </a:r>
            <a:endParaRPr lang="en-US" sz="3600" dirty="0"/>
          </a:p>
        </p:txBody>
      </p:sp>
      <p:sp>
        <p:nvSpPr>
          <p:cNvPr id="11" name="TextBox 10"/>
          <p:cNvSpPr txBox="1"/>
          <p:nvPr/>
        </p:nvSpPr>
        <p:spPr>
          <a:xfrm>
            <a:off x="7569200" y="5208680"/>
            <a:ext cx="2438400" cy="646331"/>
          </a:xfrm>
          <a:prstGeom prst="rect">
            <a:avLst/>
          </a:prstGeom>
          <a:solidFill>
            <a:srgbClr val="FCD900"/>
          </a:solidFill>
        </p:spPr>
        <p:txBody>
          <a:bodyPr wrap="square" rtlCol="0">
            <a:spAutoFit/>
          </a:bodyPr>
          <a:lstStyle/>
          <a:p>
            <a:r>
              <a:rPr lang="en-US" sz="3600" dirty="0" smtClean="0"/>
              <a:t>CPSVTL</a:t>
            </a:r>
            <a:endParaRPr lang="en-US" sz="3600" dirty="0"/>
          </a:p>
        </p:txBody>
      </p:sp>
      <p:sp>
        <p:nvSpPr>
          <p:cNvPr id="12" name="TextBox 11"/>
          <p:cNvSpPr txBox="1"/>
          <p:nvPr/>
        </p:nvSpPr>
        <p:spPr>
          <a:xfrm>
            <a:off x="1016000" y="7467600"/>
            <a:ext cx="2438400" cy="646331"/>
          </a:xfrm>
          <a:prstGeom prst="rect">
            <a:avLst/>
          </a:prstGeom>
          <a:solidFill>
            <a:srgbClr val="FCD900"/>
          </a:solidFill>
        </p:spPr>
        <p:txBody>
          <a:bodyPr wrap="square" rtlCol="0">
            <a:spAutoFit/>
          </a:bodyPr>
          <a:lstStyle/>
          <a:p>
            <a:r>
              <a:rPr lang="en-US" sz="3600" smtClean="0"/>
              <a:t>TPW</a:t>
            </a:r>
            <a:endParaRPr lang="en-US" sz="3600" dirty="0"/>
          </a:p>
        </p:txBody>
      </p:sp>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51585" y="771578"/>
            <a:ext cx="5943601" cy="4457701"/>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52363" y="4343400"/>
            <a:ext cx="5943601" cy="4457701"/>
          </a:xfrm>
          <a:prstGeom prst="rect">
            <a:avLst/>
          </a:prstGeom>
        </p:spPr>
      </p:pic>
    </p:spTree>
    <p:extLst>
      <p:ext uri="{BB962C8B-B14F-4D97-AF65-F5344CB8AC3E}">
        <p14:creationId xmlns:p14="http://schemas.microsoft.com/office/powerpoint/2010/main" val="58963970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extended </a:t>
            </a:r>
            <a:r>
              <a:rPr lang="en-US" dirty="0" err="1" smtClean="0"/>
              <a:t>mdecks</a:t>
            </a:r>
            <a:endParaRPr lang="en-US" dirty="0"/>
          </a:p>
        </p:txBody>
      </p:sp>
      <p:sp>
        <p:nvSpPr>
          <p:cNvPr id="3" name="Content Placeholder 2"/>
          <p:cNvSpPr>
            <a:spLocks noGrp="1"/>
          </p:cNvSpPr>
          <p:nvPr>
            <p:ph idx="1"/>
          </p:nvPr>
        </p:nvSpPr>
        <p:spPr/>
        <p:txBody>
          <a:bodyPr/>
          <a:lstStyle/>
          <a:p>
            <a:r>
              <a:rPr lang="en-US" dirty="0" err="1" smtClean="0"/>
              <a:t>dev</a:t>
            </a:r>
            <a:r>
              <a:rPr lang="en-US" dirty="0" smtClean="0"/>
              <a:t> v </a:t>
            </a:r>
            <a:r>
              <a:rPr lang="en-US" dirty="0" err="1" smtClean="0"/>
              <a:t>nondev</a:t>
            </a:r>
            <a:r>
              <a:rPr lang="en-US" dirty="0" smtClean="0"/>
              <a:t> </a:t>
            </a:r>
            <a:r>
              <a:rPr lang="en-US" dirty="0" err="1" smtClean="0"/>
              <a:t>pTCs</a:t>
            </a:r>
            <a:r>
              <a:rPr lang="en-US" dirty="0" smtClean="0"/>
              <a:t> begin to diverge ~ 48-72 before formation – forecast potential?</a:t>
            </a:r>
          </a:p>
          <a:p>
            <a:r>
              <a:rPr lang="en-US" dirty="0" smtClean="0"/>
              <a:t>model </a:t>
            </a:r>
            <a:r>
              <a:rPr lang="en-US" dirty="0" err="1" smtClean="0"/>
              <a:t>Vmax</a:t>
            </a:r>
            <a:r>
              <a:rPr lang="en-US" dirty="0" smtClean="0"/>
              <a:t> and trend – strong indicator of development</a:t>
            </a:r>
          </a:p>
          <a:p>
            <a:r>
              <a:rPr lang="en-US" dirty="0" smtClean="0"/>
              <a:t>shear mag and trend is similar to model </a:t>
            </a:r>
            <a:r>
              <a:rPr lang="en-US" dirty="0" err="1" smtClean="0"/>
              <a:t>Vmax</a:t>
            </a:r>
            <a:r>
              <a:rPr lang="en-US" dirty="0" smtClean="0"/>
              <a:t>, especially in trend</a:t>
            </a:r>
          </a:p>
          <a:p>
            <a:r>
              <a:rPr lang="en-US" dirty="0" smtClean="0"/>
              <a:t>moisture (TPW) and thermo (CPSVTL) less distinct</a:t>
            </a:r>
          </a:p>
          <a:p>
            <a:r>
              <a:rPr lang="en-US" dirty="0" smtClean="0"/>
              <a:t>signals strongest in WPAC and weakest in LANT</a:t>
            </a:r>
          </a:p>
          <a:p>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33</a:t>
            </a:fld>
            <a:endParaRPr lang="en-US"/>
          </a:p>
        </p:txBody>
      </p:sp>
    </p:spTree>
    <p:extLst>
      <p:ext uri="{BB962C8B-B14F-4D97-AF65-F5344CB8AC3E}">
        <p14:creationId xmlns:p14="http://schemas.microsoft.com/office/powerpoint/2010/main" val="158490744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WxBreak</a:t>
            </a:r>
            <a:r>
              <a:rPr lang="en-US" dirty="0" smtClean="0"/>
              <a:t> I – WWB</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34</a:t>
            </a:fld>
            <a:endParaRPr lang="en-US"/>
          </a:p>
        </p:txBody>
      </p:sp>
      <p:pic>
        <p:nvPicPr>
          <p:cNvPr id="7" name="Content Placeholder 6" descr="prw.gfs2.2015030606.wpac.loop.gif"/>
          <p:cNvPicPr>
            <a:picLocks noGrp="1" noChangeAspect="1"/>
          </p:cNvPicPr>
          <p:nvPr>
            <p:ph idx="1"/>
          </p:nvPr>
        </p:nvPicPr>
        <p:blipFill>
          <a:blip r:embed="rId2">
            <a:extLst>
              <a:ext uri="{28A0092B-C50C-407E-A947-70E740481C1C}">
                <a14:useLocalDpi xmlns:a14="http://schemas.microsoft.com/office/drawing/2010/main" val="0"/>
              </a:ext>
            </a:extLst>
          </a:blip>
          <a:srcRect l="-11468" r="-11468"/>
          <a:stretch>
            <a:fillRect/>
          </a:stretch>
        </p:blipFill>
        <p:spPr>
          <a:xfrm>
            <a:off x="254000" y="1143000"/>
            <a:ext cx="12365321" cy="7543800"/>
          </a:xfrm>
        </p:spPr>
      </p:pic>
    </p:spTree>
    <p:extLst>
      <p:ext uri="{BB962C8B-B14F-4D97-AF65-F5344CB8AC3E}">
        <p14:creationId xmlns:p14="http://schemas.microsoft.com/office/powerpoint/2010/main" val="342735520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TCgen2 – seasonal verification – </a:t>
            </a:r>
            <a:r>
              <a:rPr lang="en-US" sz="2800" dirty="0" err="1" smtClean="0"/>
              <a:t>atLANTic</a:t>
            </a:r>
            <a:r>
              <a:rPr lang="en-US" sz="2800" dirty="0" smtClean="0"/>
              <a:t> 2013 – D+2 &amp; D+5</a:t>
            </a:r>
            <a:r>
              <a:rPr lang="en-US" dirty="0" smtClean="0"/>
              <a:t/>
            </a:r>
            <a:br>
              <a:rPr lang="en-US" dirty="0" smtClean="0"/>
            </a:br>
            <a:r>
              <a:rPr lang="en-US" sz="2800" b="1" dirty="0" smtClean="0">
                <a:latin typeface="Courier"/>
                <a:cs typeface="Courier"/>
                <a:hlinkClick r:id="rId2"/>
              </a:rPr>
              <a:t>http://ruc.noaa.gov/hfip/tcgen</a:t>
            </a:r>
            <a:endParaRPr lang="en-US" b="1" dirty="0">
              <a:latin typeface="Courier"/>
              <a:cs typeface="Courier"/>
            </a:endParaRPr>
          </a:p>
        </p:txBody>
      </p:sp>
      <p:pic>
        <p:nvPicPr>
          <p:cNvPr id="5" name="Picture 4" descr="lant.2013.t06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0" y="1066801"/>
            <a:ext cx="9986660" cy="3810000"/>
          </a:xfrm>
          <a:prstGeom prst="rect">
            <a:avLst/>
          </a:prstGeom>
        </p:spPr>
      </p:pic>
      <p:pic>
        <p:nvPicPr>
          <p:cNvPr id="6" name="Picture 5" descr="lant.2010.t1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29200"/>
            <a:ext cx="10007600" cy="3541897"/>
          </a:xfrm>
          <a:prstGeom prst="rect">
            <a:avLst/>
          </a:prstGeom>
        </p:spPr>
      </p:pic>
      <p:sp>
        <p:nvSpPr>
          <p:cNvPr id="13" name="Rounded Rectangular Callout 12"/>
          <p:cNvSpPr/>
          <p:nvPr/>
        </p:nvSpPr>
        <p:spPr bwMode="auto">
          <a:xfrm>
            <a:off x="1625600" y="2286000"/>
            <a:ext cx="1447800" cy="851297"/>
          </a:xfrm>
          <a:prstGeom prst="wedgeRoundRectCallout">
            <a:avLst>
              <a:gd name="adj1" fmla="val 53322"/>
              <a:gd name="adj2" fmla="val 6409"/>
              <a:gd name="adj3" fmla="val 16667"/>
            </a:avLst>
          </a:prstGeom>
          <a:solidFill>
            <a:srgbClr val="000090">
              <a:alpha val="60000"/>
            </a:srgbClr>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r>
              <a:rPr lang="en-US" sz="4400" dirty="0">
                <a:solidFill>
                  <a:srgbClr val="FAD40C"/>
                </a:solidFill>
              </a:rPr>
              <a:t>D+2</a:t>
            </a:r>
          </a:p>
        </p:txBody>
      </p:sp>
      <p:sp>
        <p:nvSpPr>
          <p:cNvPr id="14" name="Rounded Rectangular Callout 13"/>
          <p:cNvSpPr/>
          <p:nvPr/>
        </p:nvSpPr>
        <p:spPr bwMode="auto">
          <a:xfrm>
            <a:off x="1549400" y="5943600"/>
            <a:ext cx="1447800" cy="851297"/>
          </a:xfrm>
          <a:prstGeom prst="wedgeRoundRectCallout">
            <a:avLst>
              <a:gd name="adj1" fmla="val 48936"/>
              <a:gd name="adj2" fmla="val -3538"/>
              <a:gd name="adj3" fmla="val 16667"/>
            </a:avLst>
          </a:prstGeom>
          <a:solidFill>
            <a:srgbClr val="000090">
              <a:alpha val="60000"/>
            </a:srgbClr>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r>
              <a:rPr lang="en-US" sz="4400" dirty="0">
                <a:solidFill>
                  <a:srgbClr val="FAD40C"/>
                </a:solidFill>
              </a:rPr>
              <a:t>D</a:t>
            </a:r>
            <a:r>
              <a:rPr lang="en-US" sz="4400" dirty="0" smtClean="0">
                <a:solidFill>
                  <a:srgbClr val="FAD40C"/>
                </a:solidFill>
              </a:rPr>
              <a:t>+5</a:t>
            </a:r>
            <a:endParaRPr lang="en-US" sz="4400" dirty="0">
              <a:solidFill>
                <a:srgbClr val="FAD40C"/>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143624654"/>
              </p:ext>
            </p:extLst>
          </p:nvPr>
        </p:nvGraphicFramePr>
        <p:xfrm>
          <a:off x="9931400" y="1143000"/>
          <a:ext cx="3073400" cy="5455918"/>
        </p:xfrm>
        <a:graphic>
          <a:graphicData uri="http://schemas.openxmlformats.org/drawingml/2006/table">
            <a:tbl>
              <a:tblPr firstRow="1" bandRow="1">
                <a:tableStyleId>{EB9631B5-78F2-41C9-869B-9F39066F8104}</a:tableStyleId>
              </a:tblPr>
              <a:tblGrid>
                <a:gridCol w="1536700"/>
                <a:gridCol w="1536700"/>
              </a:tblGrid>
              <a:tr h="449627">
                <a:tc>
                  <a:txBody>
                    <a:bodyPr/>
                    <a:lstStyle/>
                    <a:p>
                      <a:pPr algn="ctr"/>
                      <a:r>
                        <a:rPr lang="en-US" dirty="0" smtClean="0"/>
                        <a:t>box</a:t>
                      </a:r>
                      <a:r>
                        <a:rPr lang="en-US" baseline="0" dirty="0" smtClean="0"/>
                        <a:t> color</a:t>
                      </a:r>
                      <a:endParaRPr lang="en-US" dirty="0"/>
                    </a:p>
                  </a:txBody>
                  <a:tcPr/>
                </a:tc>
                <a:tc>
                  <a:txBody>
                    <a:bodyPr/>
                    <a:lstStyle/>
                    <a:p>
                      <a:pPr algn="ctr"/>
                      <a:r>
                        <a:rPr lang="en-US" dirty="0" smtClean="0"/>
                        <a:t>key</a:t>
                      </a:r>
                      <a:endParaRPr lang="en-US" dirty="0"/>
                    </a:p>
                  </a:txBody>
                  <a:tcPr/>
                </a:tc>
              </a:tr>
              <a:tr h="647463">
                <a:tc>
                  <a:txBody>
                    <a:bodyPr/>
                    <a:lstStyle/>
                    <a:p>
                      <a:endParaRPr lang="en-US" dirty="0"/>
                    </a:p>
                  </a:txBody>
                  <a:tcPr/>
                </a:tc>
                <a:tc>
                  <a:txBody>
                    <a:bodyPr/>
                    <a:lstStyle/>
                    <a:p>
                      <a:pPr algn="ctr"/>
                      <a:r>
                        <a:rPr lang="en-US" dirty="0" smtClean="0"/>
                        <a:t>no model run</a:t>
                      </a:r>
                      <a:endParaRPr lang="en-US" dirty="0"/>
                    </a:p>
                  </a:txBody>
                  <a:tcPr/>
                </a:tc>
              </a:tr>
              <a:tr h="449627">
                <a:tc>
                  <a:txBody>
                    <a:bodyPr/>
                    <a:lstStyle/>
                    <a:p>
                      <a:endParaRPr lang="en-US"/>
                    </a:p>
                  </a:txBody>
                  <a:tcPr/>
                </a:tc>
                <a:tc>
                  <a:txBody>
                    <a:bodyPr/>
                    <a:lstStyle/>
                    <a:p>
                      <a:pPr algn="ctr"/>
                      <a:r>
                        <a:rPr lang="en-US" dirty="0" smtClean="0"/>
                        <a:t>0</a:t>
                      </a:r>
                      <a:r>
                        <a:rPr lang="en-US" baseline="0" dirty="0" smtClean="0"/>
                        <a:t> forecasts of genesis</a:t>
                      </a:r>
                      <a:endParaRPr lang="en-US" dirty="0"/>
                    </a:p>
                  </a:txBody>
                  <a:tcPr/>
                </a:tc>
              </a:tr>
              <a:tr h="449627">
                <a:tc>
                  <a:txBody>
                    <a:bodyPr/>
                    <a:lstStyle/>
                    <a:p>
                      <a:endParaRPr lang="en-US"/>
                    </a:p>
                  </a:txBody>
                  <a:tcPr/>
                </a:tc>
                <a:tc>
                  <a:txBody>
                    <a:bodyPr/>
                    <a:lstStyle/>
                    <a:p>
                      <a:pPr algn="ctr"/>
                      <a:r>
                        <a:rPr lang="en-US" dirty="0" smtClean="0"/>
                        <a:t>1</a:t>
                      </a:r>
                      <a:r>
                        <a:rPr lang="en-US" baseline="0" dirty="0" smtClean="0"/>
                        <a:t> of 3 forecast verified</a:t>
                      </a:r>
                      <a:endParaRPr lang="en-US" dirty="0"/>
                    </a:p>
                  </a:txBody>
                  <a:tcPr/>
                </a:tc>
              </a:tr>
              <a:tr h="449627">
                <a:tc>
                  <a:txBody>
                    <a:bodyPr/>
                    <a:lstStyle/>
                    <a:p>
                      <a:endParaRPr lang="en-US" dirty="0"/>
                    </a:p>
                  </a:txBody>
                  <a:tcPr/>
                </a:tc>
                <a:tc>
                  <a:txBody>
                    <a:bodyPr/>
                    <a:lstStyle/>
                    <a:p>
                      <a:pPr algn="ctr"/>
                      <a:r>
                        <a:rPr lang="en-US" dirty="0" smtClean="0"/>
                        <a:t>2</a:t>
                      </a:r>
                      <a:r>
                        <a:rPr lang="en-US" baseline="0" dirty="0" smtClean="0"/>
                        <a:t>/3 forecasts verified</a:t>
                      </a:r>
                      <a:endParaRPr lang="en-US" dirty="0"/>
                    </a:p>
                  </a:txBody>
                  <a:tcPr/>
                </a:tc>
              </a:tr>
              <a:tr h="449627">
                <a:tc>
                  <a:txBody>
                    <a:bodyPr/>
                    <a:lstStyle/>
                    <a:p>
                      <a:endParaRPr lang="en-US" dirty="0"/>
                    </a:p>
                  </a:txBody>
                  <a:tcPr/>
                </a:tc>
                <a:tc>
                  <a:txBody>
                    <a:bodyPr/>
                    <a:lstStyle/>
                    <a:p>
                      <a:pPr algn="ctr"/>
                      <a:r>
                        <a:rPr lang="en-US" dirty="0" smtClean="0"/>
                        <a:t>3/3 forecasts verified</a:t>
                      </a:r>
                      <a:endParaRPr lang="en-US" dirty="0"/>
                    </a:p>
                  </a:txBody>
                  <a:tcPr/>
                </a:tc>
              </a:tr>
              <a:tr h="449627">
                <a:tc>
                  <a:txBody>
                    <a:bodyPr/>
                    <a:lstStyle/>
                    <a:p>
                      <a:endParaRPr lang="en-US" dirty="0"/>
                    </a:p>
                  </a:txBody>
                  <a:tcPr/>
                </a:tc>
                <a:tc>
                  <a:txBody>
                    <a:bodyPr/>
                    <a:lstStyle/>
                    <a:p>
                      <a:pPr algn="ctr"/>
                      <a:r>
                        <a:rPr lang="en-US" dirty="0" smtClean="0"/>
                        <a:t>0%</a:t>
                      </a:r>
                      <a:endParaRPr lang="en-US" dirty="0"/>
                    </a:p>
                  </a:txBody>
                  <a:tcPr/>
                </a:tc>
              </a:tr>
              <a:tr h="449627">
                <a:tc>
                  <a:txBody>
                    <a:bodyPr/>
                    <a:lstStyle/>
                    <a:p>
                      <a:endParaRPr lang="en-US" dirty="0"/>
                    </a:p>
                  </a:txBody>
                  <a:tcPr/>
                </a:tc>
                <a:tc>
                  <a:txBody>
                    <a:bodyPr/>
                    <a:lstStyle/>
                    <a:p>
                      <a:pPr algn="ctr"/>
                      <a:r>
                        <a:rPr lang="en-US" dirty="0" smtClean="0"/>
                        <a:t>&lt; 25 %</a:t>
                      </a:r>
                      <a:endParaRPr lang="en-US" dirty="0"/>
                    </a:p>
                  </a:txBody>
                  <a:tcPr/>
                </a:tc>
              </a:tr>
              <a:tr h="449627">
                <a:tc>
                  <a:txBody>
                    <a:bodyPr/>
                    <a:lstStyle/>
                    <a:p>
                      <a:endParaRPr lang="en-US" dirty="0"/>
                    </a:p>
                  </a:txBody>
                  <a:tcPr/>
                </a:tc>
                <a:tc>
                  <a:txBody>
                    <a:bodyPr/>
                    <a:lstStyle/>
                    <a:p>
                      <a:pPr algn="ctr"/>
                      <a:r>
                        <a:rPr lang="en-US" dirty="0" smtClean="0"/>
                        <a:t>25 &gt;= % &lt;</a:t>
                      </a:r>
                      <a:r>
                        <a:rPr lang="en-US" baseline="0" dirty="0" smtClean="0"/>
                        <a:t> 75</a:t>
                      </a:r>
                      <a:endParaRPr lang="en-US" dirty="0"/>
                    </a:p>
                  </a:txBody>
                  <a:tcPr/>
                </a:tc>
              </a:tr>
              <a:tr h="449627">
                <a:tc>
                  <a:txBody>
                    <a:bodyPr/>
                    <a:lstStyle/>
                    <a:p>
                      <a:endParaRPr lang="en-US" dirty="0"/>
                    </a:p>
                  </a:txBody>
                  <a:tcPr/>
                </a:tc>
                <a:tc>
                  <a:txBody>
                    <a:bodyPr/>
                    <a:lstStyle/>
                    <a:p>
                      <a:pPr algn="ctr"/>
                      <a:r>
                        <a:rPr lang="en-US" dirty="0" smtClean="0"/>
                        <a:t>&gt;= 75</a:t>
                      </a:r>
                      <a:endParaRPr lang="en-US" dirty="0"/>
                    </a:p>
                  </a:txBody>
                  <a:tcPr/>
                </a:tc>
              </a:tr>
            </a:tbl>
          </a:graphicData>
        </a:graphic>
      </p:graphicFrame>
      <p:grpSp>
        <p:nvGrpSpPr>
          <p:cNvPr id="29" name="Group 28"/>
          <p:cNvGrpSpPr/>
          <p:nvPr/>
        </p:nvGrpSpPr>
        <p:grpSpPr>
          <a:xfrm>
            <a:off x="10007600" y="1828800"/>
            <a:ext cx="1219200" cy="4660900"/>
            <a:chOff x="10007600" y="1828800"/>
            <a:chExt cx="1219200" cy="4660900"/>
          </a:xfrm>
        </p:grpSpPr>
        <p:pic>
          <p:nvPicPr>
            <p:cNvPr id="11" name="Picture 10"/>
            <p:cNvPicPr>
              <a:picLocks noChangeAspect="1"/>
            </p:cNvPicPr>
            <p:nvPr/>
          </p:nvPicPr>
          <p:blipFill>
            <a:blip r:embed="rId5"/>
            <a:stretch>
              <a:fillRect/>
            </a:stretch>
          </p:blipFill>
          <p:spPr>
            <a:xfrm>
              <a:off x="10007600" y="2971800"/>
              <a:ext cx="1219200" cy="317500"/>
            </a:xfrm>
            <a:prstGeom prst="rect">
              <a:avLst/>
            </a:prstGeom>
          </p:spPr>
        </p:pic>
        <p:pic>
          <p:nvPicPr>
            <p:cNvPr id="15" name="Picture 14"/>
            <p:cNvPicPr>
              <a:picLocks noChangeAspect="1"/>
            </p:cNvPicPr>
            <p:nvPr/>
          </p:nvPicPr>
          <p:blipFill>
            <a:blip r:embed="rId6"/>
            <a:stretch>
              <a:fillRect/>
            </a:stretch>
          </p:blipFill>
          <p:spPr>
            <a:xfrm>
              <a:off x="10007600" y="3505200"/>
              <a:ext cx="1168400" cy="317500"/>
            </a:xfrm>
            <a:prstGeom prst="rect">
              <a:avLst/>
            </a:prstGeom>
          </p:spPr>
        </p:pic>
        <p:pic>
          <p:nvPicPr>
            <p:cNvPr id="21" name="Picture 20"/>
            <p:cNvPicPr>
              <a:picLocks noChangeAspect="1"/>
            </p:cNvPicPr>
            <p:nvPr/>
          </p:nvPicPr>
          <p:blipFill>
            <a:blip r:embed="rId7"/>
            <a:stretch>
              <a:fillRect/>
            </a:stretch>
          </p:blipFill>
          <p:spPr>
            <a:xfrm>
              <a:off x="10007600" y="2362200"/>
              <a:ext cx="1181100" cy="330200"/>
            </a:xfrm>
            <a:prstGeom prst="rect">
              <a:avLst/>
            </a:prstGeom>
          </p:spPr>
        </p:pic>
        <p:pic>
          <p:nvPicPr>
            <p:cNvPr id="22" name="Picture 21"/>
            <p:cNvPicPr>
              <a:picLocks noChangeAspect="1"/>
            </p:cNvPicPr>
            <p:nvPr/>
          </p:nvPicPr>
          <p:blipFill>
            <a:blip r:embed="rId8"/>
            <a:stretch>
              <a:fillRect/>
            </a:stretch>
          </p:blipFill>
          <p:spPr>
            <a:xfrm>
              <a:off x="10007600" y="1828800"/>
              <a:ext cx="1193800" cy="266700"/>
            </a:xfrm>
            <a:prstGeom prst="rect">
              <a:avLst/>
            </a:prstGeom>
          </p:spPr>
        </p:pic>
        <p:pic>
          <p:nvPicPr>
            <p:cNvPr id="23" name="Picture 22"/>
            <p:cNvPicPr>
              <a:picLocks noChangeAspect="1"/>
            </p:cNvPicPr>
            <p:nvPr/>
          </p:nvPicPr>
          <p:blipFill>
            <a:blip r:embed="rId9"/>
            <a:stretch>
              <a:fillRect/>
            </a:stretch>
          </p:blipFill>
          <p:spPr>
            <a:xfrm>
              <a:off x="10083800" y="4191000"/>
              <a:ext cx="1041400" cy="292100"/>
            </a:xfrm>
            <a:prstGeom prst="rect">
              <a:avLst/>
            </a:prstGeom>
          </p:spPr>
        </p:pic>
        <p:pic>
          <p:nvPicPr>
            <p:cNvPr id="24" name="Picture 23"/>
            <p:cNvPicPr>
              <a:picLocks noChangeAspect="1"/>
            </p:cNvPicPr>
            <p:nvPr/>
          </p:nvPicPr>
          <p:blipFill>
            <a:blip r:embed="rId10"/>
            <a:stretch>
              <a:fillRect/>
            </a:stretch>
          </p:blipFill>
          <p:spPr>
            <a:xfrm>
              <a:off x="10083800" y="4876800"/>
              <a:ext cx="1092200" cy="342900"/>
            </a:xfrm>
            <a:prstGeom prst="rect">
              <a:avLst/>
            </a:prstGeom>
          </p:spPr>
        </p:pic>
        <p:pic>
          <p:nvPicPr>
            <p:cNvPr id="25" name="Picture 24"/>
            <p:cNvPicPr>
              <a:picLocks noChangeAspect="1"/>
            </p:cNvPicPr>
            <p:nvPr/>
          </p:nvPicPr>
          <p:blipFill>
            <a:blip r:embed="rId11"/>
            <a:stretch>
              <a:fillRect/>
            </a:stretch>
          </p:blipFill>
          <p:spPr>
            <a:xfrm>
              <a:off x="10083800" y="5257800"/>
              <a:ext cx="1041400" cy="330200"/>
            </a:xfrm>
            <a:prstGeom prst="rect">
              <a:avLst/>
            </a:prstGeom>
          </p:spPr>
        </p:pic>
        <p:pic>
          <p:nvPicPr>
            <p:cNvPr id="26" name="Picture 25"/>
            <p:cNvPicPr>
              <a:picLocks noChangeAspect="1"/>
            </p:cNvPicPr>
            <p:nvPr/>
          </p:nvPicPr>
          <p:blipFill>
            <a:blip r:embed="rId12"/>
            <a:stretch>
              <a:fillRect/>
            </a:stretch>
          </p:blipFill>
          <p:spPr>
            <a:xfrm>
              <a:off x="10083800" y="5715000"/>
              <a:ext cx="1104900" cy="317500"/>
            </a:xfrm>
            <a:prstGeom prst="rect">
              <a:avLst/>
            </a:prstGeom>
          </p:spPr>
        </p:pic>
        <p:pic>
          <p:nvPicPr>
            <p:cNvPr id="27" name="Picture 26"/>
            <p:cNvPicPr>
              <a:picLocks noChangeAspect="1"/>
            </p:cNvPicPr>
            <p:nvPr/>
          </p:nvPicPr>
          <p:blipFill>
            <a:blip r:embed="rId13"/>
            <a:stretch>
              <a:fillRect/>
            </a:stretch>
          </p:blipFill>
          <p:spPr>
            <a:xfrm>
              <a:off x="10083800" y="6172200"/>
              <a:ext cx="1079500" cy="317500"/>
            </a:xfrm>
            <a:prstGeom prst="rect">
              <a:avLst/>
            </a:prstGeom>
          </p:spPr>
        </p:pic>
      </p:grpSp>
    </p:spTree>
    <p:extLst>
      <p:ext uri="{BB962C8B-B14F-4D97-AF65-F5344CB8AC3E}">
        <p14:creationId xmlns:p14="http://schemas.microsoft.com/office/powerpoint/2010/main" val="325261968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TCgen2 – seasonal verification – WPAC 2013 – D+2 &amp; D+5</a:t>
            </a:r>
            <a:r>
              <a:rPr lang="en-US" dirty="0" smtClean="0"/>
              <a:t/>
            </a:r>
            <a:br>
              <a:rPr lang="en-US" dirty="0" smtClean="0"/>
            </a:br>
            <a:r>
              <a:rPr lang="en-US" sz="2800" b="1" dirty="0" smtClean="0">
                <a:latin typeface="Courier"/>
                <a:cs typeface="Courier"/>
                <a:hlinkClick r:id="rId2"/>
              </a:rPr>
              <a:t>http://ruc.noaa.gov/hfip/tcgen</a:t>
            </a:r>
            <a:endParaRPr lang="en-US" b="1" dirty="0">
              <a:latin typeface="Courier"/>
              <a:cs typeface="Courier"/>
            </a:endParaRPr>
          </a:p>
        </p:txBody>
      </p:sp>
      <p:sp>
        <p:nvSpPr>
          <p:cNvPr id="13" name="Rounded Rectangular Callout 12"/>
          <p:cNvSpPr/>
          <p:nvPr/>
        </p:nvSpPr>
        <p:spPr bwMode="auto">
          <a:xfrm>
            <a:off x="558800" y="2412445"/>
            <a:ext cx="1447800" cy="851297"/>
          </a:xfrm>
          <a:prstGeom prst="wedgeRoundRectCallout">
            <a:avLst>
              <a:gd name="adj1" fmla="val 53322"/>
              <a:gd name="adj2" fmla="val 6409"/>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r>
              <a:rPr lang="en-US" sz="4400" dirty="0">
                <a:solidFill>
                  <a:srgbClr val="FAD40C"/>
                </a:solidFill>
              </a:rPr>
              <a:t>D+2</a:t>
            </a:r>
          </a:p>
        </p:txBody>
      </p:sp>
      <p:sp>
        <p:nvSpPr>
          <p:cNvPr id="14" name="Rounded Rectangular Callout 13"/>
          <p:cNvSpPr/>
          <p:nvPr/>
        </p:nvSpPr>
        <p:spPr bwMode="auto">
          <a:xfrm>
            <a:off x="558800" y="5867400"/>
            <a:ext cx="1447800" cy="851297"/>
          </a:xfrm>
          <a:prstGeom prst="wedgeRoundRectCallout">
            <a:avLst>
              <a:gd name="adj1" fmla="val 48936"/>
              <a:gd name="adj2" fmla="val -3538"/>
              <a:gd name="adj3" fmla="val 16667"/>
            </a:avLst>
          </a:prstGeom>
          <a:solidFill>
            <a:srgbClr val="000090"/>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r>
              <a:rPr lang="en-US" sz="4400" dirty="0">
                <a:solidFill>
                  <a:srgbClr val="FAD40C"/>
                </a:solidFill>
              </a:rPr>
              <a:t>D</a:t>
            </a:r>
            <a:r>
              <a:rPr lang="en-US" sz="4400" dirty="0" smtClean="0">
                <a:solidFill>
                  <a:srgbClr val="FAD40C"/>
                </a:solidFill>
              </a:rPr>
              <a:t>+5</a:t>
            </a:r>
            <a:endParaRPr lang="en-US" sz="4400" dirty="0">
              <a:solidFill>
                <a:srgbClr val="FAD40C"/>
              </a:solidFill>
            </a:endParaRPr>
          </a:p>
        </p:txBody>
      </p:sp>
      <p:pic>
        <p:nvPicPr>
          <p:cNvPr id="4" name="Picture 3" descr="wpac.2013.t1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600" y="1066800"/>
            <a:ext cx="4953000" cy="7638032"/>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4103873380"/>
              </p:ext>
            </p:extLst>
          </p:nvPr>
        </p:nvGraphicFramePr>
        <p:xfrm>
          <a:off x="9931400" y="1143000"/>
          <a:ext cx="3073400" cy="5455918"/>
        </p:xfrm>
        <a:graphic>
          <a:graphicData uri="http://schemas.openxmlformats.org/drawingml/2006/table">
            <a:tbl>
              <a:tblPr firstRow="1" bandRow="1">
                <a:tableStyleId>{EB9631B5-78F2-41C9-869B-9F39066F8104}</a:tableStyleId>
              </a:tblPr>
              <a:tblGrid>
                <a:gridCol w="1536700"/>
                <a:gridCol w="1536700"/>
              </a:tblGrid>
              <a:tr h="449627">
                <a:tc>
                  <a:txBody>
                    <a:bodyPr/>
                    <a:lstStyle/>
                    <a:p>
                      <a:pPr algn="ctr"/>
                      <a:r>
                        <a:rPr lang="en-US" dirty="0" smtClean="0"/>
                        <a:t>box</a:t>
                      </a:r>
                      <a:r>
                        <a:rPr lang="en-US" baseline="0" dirty="0" smtClean="0"/>
                        <a:t> color</a:t>
                      </a:r>
                      <a:endParaRPr lang="en-US" dirty="0"/>
                    </a:p>
                  </a:txBody>
                  <a:tcPr/>
                </a:tc>
                <a:tc>
                  <a:txBody>
                    <a:bodyPr/>
                    <a:lstStyle/>
                    <a:p>
                      <a:pPr algn="ctr"/>
                      <a:r>
                        <a:rPr lang="en-US" dirty="0" smtClean="0"/>
                        <a:t>key</a:t>
                      </a:r>
                      <a:endParaRPr lang="en-US" dirty="0"/>
                    </a:p>
                  </a:txBody>
                  <a:tcPr/>
                </a:tc>
              </a:tr>
              <a:tr h="647463">
                <a:tc>
                  <a:txBody>
                    <a:bodyPr/>
                    <a:lstStyle/>
                    <a:p>
                      <a:endParaRPr lang="en-US" dirty="0"/>
                    </a:p>
                  </a:txBody>
                  <a:tcPr/>
                </a:tc>
                <a:tc>
                  <a:txBody>
                    <a:bodyPr/>
                    <a:lstStyle/>
                    <a:p>
                      <a:pPr algn="ctr"/>
                      <a:r>
                        <a:rPr lang="en-US" dirty="0" smtClean="0"/>
                        <a:t>no model run</a:t>
                      </a:r>
                      <a:endParaRPr lang="en-US" dirty="0"/>
                    </a:p>
                  </a:txBody>
                  <a:tcPr/>
                </a:tc>
              </a:tr>
              <a:tr h="449627">
                <a:tc>
                  <a:txBody>
                    <a:bodyPr/>
                    <a:lstStyle/>
                    <a:p>
                      <a:endParaRPr lang="en-US"/>
                    </a:p>
                  </a:txBody>
                  <a:tcPr/>
                </a:tc>
                <a:tc>
                  <a:txBody>
                    <a:bodyPr/>
                    <a:lstStyle/>
                    <a:p>
                      <a:pPr algn="ctr"/>
                      <a:r>
                        <a:rPr lang="en-US" dirty="0" smtClean="0"/>
                        <a:t>0</a:t>
                      </a:r>
                      <a:r>
                        <a:rPr lang="en-US" baseline="0" dirty="0" smtClean="0"/>
                        <a:t> forecasts of genesis</a:t>
                      </a:r>
                      <a:endParaRPr lang="en-US" dirty="0"/>
                    </a:p>
                  </a:txBody>
                  <a:tcPr/>
                </a:tc>
              </a:tr>
              <a:tr h="449627">
                <a:tc>
                  <a:txBody>
                    <a:bodyPr/>
                    <a:lstStyle/>
                    <a:p>
                      <a:endParaRPr lang="en-US"/>
                    </a:p>
                  </a:txBody>
                  <a:tcPr/>
                </a:tc>
                <a:tc>
                  <a:txBody>
                    <a:bodyPr/>
                    <a:lstStyle/>
                    <a:p>
                      <a:pPr algn="ctr"/>
                      <a:r>
                        <a:rPr lang="en-US" dirty="0" smtClean="0"/>
                        <a:t>1</a:t>
                      </a:r>
                      <a:r>
                        <a:rPr lang="en-US" baseline="0" dirty="0" smtClean="0"/>
                        <a:t> of 3 forecast verified</a:t>
                      </a:r>
                      <a:endParaRPr lang="en-US" dirty="0"/>
                    </a:p>
                  </a:txBody>
                  <a:tcPr/>
                </a:tc>
              </a:tr>
              <a:tr h="449627">
                <a:tc>
                  <a:txBody>
                    <a:bodyPr/>
                    <a:lstStyle/>
                    <a:p>
                      <a:endParaRPr lang="en-US" dirty="0"/>
                    </a:p>
                  </a:txBody>
                  <a:tcPr/>
                </a:tc>
                <a:tc>
                  <a:txBody>
                    <a:bodyPr/>
                    <a:lstStyle/>
                    <a:p>
                      <a:pPr algn="ctr"/>
                      <a:r>
                        <a:rPr lang="en-US" dirty="0" smtClean="0"/>
                        <a:t>2</a:t>
                      </a:r>
                      <a:r>
                        <a:rPr lang="en-US" baseline="0" dirty="0" smtClean="0"/>
                        <a:t>/3 forecasts verified</a:t>
                      </a:r>
                      <a:endParaRPr lang="en-US" dirty="0"/>
                    </a:p>
                  </a:txBody>
                  <a:tcPr/>
                </a:tc>
              </a:tr>
              <a:tr h="449627">
                <a:tc>
                  <a:txBody>
                    <a:bodyPr/>
                    <a:lstStyle/>
                    <a:p>
                      <a:endParaRPr lang="en-US" dirty="0"/>
                    </a:p>
                  </a:txBody>
                  <a:tcPr/>
                </a:tc>
                <a:tc>
                  <a:txBody>
                    <a:bodyPr/>
                    <a:lstStyle/>
                    <a:p>
                      <a:pPr algn="ctr"/>
                      <a:r>
                        <a:rPr lang="en-US" dirty="0" smtClean="0"/>
                        <a:t>3/3 forecasts verified</a:t>
                      </a:r>
                      <a:endParaRPr lang="en-US" dirty="0"/>
                    </a:p>
                  </a:txBody>
                  <a:tcPr/>
                </a:tc>
              </a:tr>
              <a:tr h="449627">
                <a:tc>
                  <a:txBody>
                    <a:bodyPr/>
                    <a:lstStyle/>
                    <a:p>
                      <a:endParaRPr lang="en-US" dirty="0"/>
                    </a:p>
                  </a:txBody>
                  <a:tcPr/>
                </a:tc>
                <a:tc>
                  <a:txBody>
                    <a:bodyPr/>
                    <a:lstStyle/>
                    <a:p>
                      <a:pPr algn="ctr"/>
                      <a:r>
                        <a:rPr lang="en-US" dirty="0" smtClean="0"/>
                        <a:t>0%</a:t>
                      </a:r>
                      <a:endParaRPr lang="en-US" dirty="0"/>
                    </a:p>
                  </a:txBody>
                  <a:tcPr/>
                </a:tc>
              </a:tr>
              <a:tr h="449627">
                <a:tc>
                  <a:txBody>
                    <a:bodyPr/>
                    <a:lstStyle/>
                    <a:p>
                      <a:endParaRPr lang="en-US" dirty="0"/>
                    </a:p>
                  </a:txBody>
                  <a:tcPr/>
                </a:tc>
                <a:tc>
                  <a:txBody>
                    <a:bodyPr/>
                    <a:lstStyle/>
                    <a:p>
                      <a:pPr algn="ctr"/>
                      <a:r>
                        <a:rPr lang="en-US" dirty="0" smtClean="0"/>
                        <a:t>&lt; 25 %</a:t>
                      </a:r>
                      <a:endParaRPr lang="en-US" dirty="0"/>
                    </a:p>
                  </a:txBody>
                  <a:tcPr/>
                </a:tc>
              </a:tr>
              <a:tr h="449627">
                <a:tc>
                  <a:txBody>
                    <a:bodyPr/>
                    <a:lstStyle/>
                    <a:p>
                      <a:endParaRPr lang="en-US" dirty="0"/>
                    </a:p>
                  </a:txBody>
                  <a:tcPr/>
                </a:tc>
                <a:tc>
                  <a:txBody>
                    <a:bodyPr/>
                    <a:lstStyle/>
                    <a:p>
                      <a:pPr algn="ctr"/>
                      <a:r>
                        <a:rPr lang="en-US" dirty="0" smtClean="0"/>
                        <a:t>25 &gt;= % &lt;</a:t>
                      </a:r>
                      <a:r>
                        <a:rPr lang="en-US" baseline="0" dirty="0" smtClean="0"/>
                        <a:t> 75</a:t>
                      </a:r>
                      <a:endParaRPr lang="en-US" dirty="0"/>
                    </a:p>
                  </a:txBody>
                  <a:tcPr/>
                </a:tc>
              </a:tr>
              <a:tr h="449627">
                <a:tc>
                  <a:txBody>
                    <a:bodyPr/>
                    <a:lstStyle/>
                    <a:p>
                      <a:endParaRPr lang="en-US" dirty="0"/>
                    </a:p>
                  </a:txBody>
                  <a:tcPr/>
                </a:tc>
                <a:tc>
                  <a:txBody>
                    <a:bodyPr/>
                    <a:lstStyle/>
                    <a:p>
                      <a:pPr algn="ctr"/>
                      <a:r>
                        <a:rPr lang="en-US" dirty="0" smtClean="0"/>
                        <a:t>&gt;= 75</a:t>
                      </a:r>
                      <a:endParaRPr lang="en-US" dirty="0"/>
                    </a:p>
                  </a:txBody>
                  <a:tcPr/>
                </a:tc>
              </a:tr>
            </a:tbl>
          </a:graphicData>
        </a:graphic>
      </p:graphicFrame>
      <p:grpSp>
        <p:nvGrpSpPr>
          <p:cNvPr id="12" name="Group 11"/>
          <p:cNvGrpSpPr/>
          <p:nvPr/>
        </p:nvGrpSpPr>
        <p:grpSpPr>
          <a:xfrm>
            <a:off x="10007600" y="1828800"/>
            <a:ext cx="1219200" cy="4660900"/>
            <a:chOff x="10007600" y="1828800"/>
            <a:chExt cx="1219200" cy="4660900"/>
          </a:xfrm>
        </p:grpSpPr>
        <p:pic>
          <p:nvPicPr>
            <p:cNvPr id="15" name="Picture 14"/>
            <p:cNvPicPr>
              <a:picLocks noChangeAspect="1"/>
            </p:cNvPicPr>
            <p:nvPr/>
          </p:nvPicPr>
          <p:blipFill>
            <a:blip r:embed="rId4"/>
            <a:stretch>
              <a:fillRect/>
            </a:stretch>
          </p:blipFill>
          <p:spPr>
            <a:xfrm>
              <a:off x="10007600" y="2971800"/>
              <a:ext cx="1219200" cy="317500"/>
            </a:xfrm>
            <a:prstGeom prst="rect">
              <a:avLst/>
            </a:prstGeom>
          </p:spPr>
        </p:pic>
        <p:pic>
          <p:nvPicPr>
            <p:cNvPr id="16" name="Picture 15"/>
            <p:cNvPicPr>
              <a:picLocks noChangeAspect="1"/>
            </p:cNvPicPr>
            <p:nvPr/>
          </p:nvPicPr>
          <p:blipFill>
            <a:blip r:embed="rId5"/>
            <a:stretch>
              <a:fillRect/>
            </a:stretch>
          </p:blipFill>
          <p:spPr>
            <a:xfrm>
              <a:off x="10007600" y="3505200"/>
              <a:ext cx="1168400" cy="317500"/>
            </a:xfrm>
            <a:prstGeom prst="rect">
              <a:avLst/>
            </a:prstGeom>
          </p:spPr>
        </p:pic>
        <p:pic>
          <p:nvPicPr>
            <p:cNvPr id="17" name="Picture 16"/>
            <p:cNvPicPr>
              <a:picLocks noChangeAspect="1"/>
            </p:cNvPicPr>
            <p:nvPr/>
          </p:nvPicPr>
          <p:blipFill>
            <a:blip r:embed="rId6"/>
            <a:stretch>
              <a:fillRect/>
            </a:stretch>
          </p:blipFill>
          <p:spPr>
            <a:xfrm>
              <a:off x="10007600" y="2362200"/>
              <a:ext cx="1181100" cy="330200"/>
            </a:xfrm>
            <a:prstGeom prst="rect">
              <a:avLst/>
            </a:prstGeom>
          </p:spPr>
        </p:pic>
        <p:pic>
          <p:nvPicPr>
            <p:cNvPr id="18" name="Picture 17"/>
            <p:cNvPicPr>
              <a:picLocks noChangeAspect="1"/>
            </p:cNvPicPr>
            <p:nvPr/>
          </p:nvPicPr>
          <p:blipFill>
            <a:blip r:embed="rId7"/>
            <a:stretch>
              <a:fillRect/>
            </a:stretch>
          </p:blipFill>
          <p:spPr>
            <a:xfrm>
              <a:off x="10007600" y="1828800"/>
              <a:ext cx="1193800" cy="266700"/>
            </a:xfrm>
            <a:prstGeom prst="rect">
              <a:avLst/>
            </a:prstGeom>
          </p:spPr>
        </p:pic>
        <p:pic>
          <p:nvPicPr>
            <p:cNvPr id="19" name="Picture 18"/>
            <p:cNvPicPr>
              <a:picLocks noChangeAspect="1"/>
            </p:cNvPicPr>
            <p:nvPr/>
          </p:nvPicPr>
          <p:blipFill>
            <a:blip r:embed="rId8"/>
            <a:stretch>
              <a:fillRect/>
            </a:stretch>
          </p:blipFill>
          <p:spPr>
            <a:xfrm>
              <a:off x="10083800" y="4191000"/>
              <a:ext cx="1041400" cy="292100"/>
            </a:xfrm>
            <a:prstGeom prst="rect">
              <a:avLst/>
            </a:prstGeom>
          </p:spPr>
        </p:pic>
        <p:pic>
          <p:nvPicPr>
            <p:cNvPr id="20" name="Picture 19"/>
            <p:cNvPicPr>
              <a:picLocks noChangeAspect="1"/>
            </p:cNvPicPr>
            <p:nvPr/>
          </p:nvPicPr>
          <p:blipFill>
            <a:blip r:embed="rId9"/>
            <a:stretch>
              <a:fillRect/>
            </a:stretch>
          </p:blipFill>
          <p:spPr>
            <a:xfrm>
              <a:off x="10083800" y="4876800"/>
              <a:ext cx="1092200" cy="342900"/>
            </a:xfrm>
            <a:prstGeom prst="rect">
              <a:avLst/>
            </a:prstGeom>
          </p:spPr>
        </p:pic>
        <p:pic>
          <p:nvPicPr>
            <p:cNvPr id="21" name="Picture 20"/>
            <p:cNvPicPr>
              <a:picLocks noChangeAspect="1"/>
            </p:cNvPicPr>
            <p:nvPr/>
          </p:nvPicPr>
          <p:blipFill>
            <a:blip r:embed="rId10"/>
            <a:stretch>
              <a:fillRect/>
            </a:stretch>
          </p:blipFill>
          <p:spPr>
            <a:xfrm>
              <a:off x="10083800" y="5257800"/>
              <a:ext cx="1041400" cy="330200"/>
            </a:xfrm>
            <a:prstGeom prst="rect">
              <a:avLst/>
            </a:prstGeom>
          </p:spPr>
        </p:pic>
        <p:pic>
          <p:nvPicPr>
            <p:cNvPr id="22" name="Picture 21"/>
            <p:cNvPicPr>
              <a:picLocks noChangeAspect="1"/>
            </p:cNvPicPr>
            <p:nvPr/>
          </p:nvPicPr>
          <p:blipFill>
            <a:blip r:embed="rId11"/>
            <a:stretch>
              <a:fillRect/>
            </a:stretch>
          </p:blipFill>
          <p:spPr>
            <a:xfrm>
              <a:off x="10083800" y="5715000"/>
              <a:ext cx="1104900" cy="317500"/>
            </a:xfrm>
            <a:prstGeom prst="rect">
              <a:avLst/>
            </a:prstGeom>
          </p:spPr>
        </p:pic>
        <p:pic>
          <p:nvPicPr>
            <p:cNvPr id="23" name="Picture 22"/>
            <p:cNvPicPr>
              <a:picLocks noChangeAspect="1"/>
            </p:cNvPicPr>
            <p:nvPr/>
          </p:nvPicPr>
          <p:blipFill>
            <a:blip r:embed="rId12"/>
            <a:stretch>
              <a:fillRect/>
            </a:stretch>
          </p:blipFill>
          <p:spPr>
            <a:xfrm>
              <a:off x="10083800" y="6172200"/>
              <a:ext cx="1079500" cy="317500"/>
            </a:xfrm>
            <a:prstGeom prst="rect">
              <a:avLst/>
            </a:prstGeom>
          </p:spPr>
        </p:pic>
      </p:grpSp>
      <p:pic>
        <p:nvPicPr>
          <p:cNvPr id="3" name="Picture 2" descr="wpac.2013.t060.png"/>
          <p:cNvPicPr>
            <a:picLocks/>
          </p:cNvPicPr>
          <p:nvPr/>
        </p:nvPicPr>
        <p:blipFill>
          <a:blip r:embed="rId13">
            <a:extLst>
              <a:ext uri="{28A0092B-C50C-407E-A947-70E740481C1C}">
                <a14:useLocalDpi xmlns:a14="http://schemas.microsoft.com/office/drawing/2010/main" val="0"/>
              </a:ext>
            </a:extLst>
          </a:blip>
          <a:stretch>
            <a:fillRect/>
          </a:stretch>
        </p:blipFill>
        <p:spPr>
          <a:xfrm>
            <a:off x="0" y="1143000"/>
            <a:ext cx="5283200" cy="7543800"/>
          </a:xfrm>
          <a:prstGeom prst="rect">
            <a:avLst/>
          </a:prstGeom>
        </p:spPr>
      </p:pic>
      <p:sp>
        <p:nvSpPr>
          <p:cNvPr id="24" name="Rounded Rectangular Callout 23"/>
          <p:cNvSpPr/>
          <p:nvPr/>
        </p:nvSpPr>
        <p:spPr bwMode="auto">
          <a:xfrm>
            <a:off x="2235200" y="1219200"/>
            <a:ext cx="1905000" cy="851297"/>
          </a:xfrm>
          <a:prstGeom prst="wedgeRoundRectCallout">
            <a:avLst>
              <a:gd name="adj1" fmla="val 53322"/>
              <a:gd name="adj2" fmla="val 6409"/>
              <a:gd name="adj3" fmla="val 16667"/>
            </a:avLst>
          </a:prstGeom>
          <a:solidFill>
            <a:srgbClr val="000090">
              <a:alpha val="58000"/>
            </a:srgbClr>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r>
              <a:rPr lang="en-US" sz="4400" dirty="0">
                <a:solidFill>
                  <a:srgbClr val="FAD40C"/>
                </a:solidFill>
              </a:rPr>
              <a:t>D+2</a:t>
            </a:r>
          </a:p>
        </p:txBody>
      </p:sp>
      <p:sp>
        <p:nvSpPr>
          <p:cNvPr id="26" name="Rounded Rectangular Callout 25"/>
          <p:cNvSpPr/>
          <p:nvPr/>
        </p:nvSpPr>
        <p:spPr bwMode="auto">
          <a:xfrm>
            <a:off x="7264400" y="1219200"/>
            <a:ext cx="1905000" cy="851297"/>
          </a:xfrm>
          <a:prstGeom prst="wedgeRoundRectCallout">
            <a:avLst>
              <a:gd name="adj1" fmla="val 53322"/>
              <a:gd name="adj2" fmla="val 6409"/>
              <a:gd name="adj3" fmla="val 16667"/>
            </a:avLst>
          </a:prstGeom>
          <a:solidFill>
            <a:srgbClr val="000090">
              <a:alpha val="58000"/>
            </a:srgbClr>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r>
              <a:rPr lang="en-US" sz="4400" dirty="0">
                <a:solidFill>
                  <a:srgbClr val="FAD40C"/>
                </a:solidFill>
              </a:rPr>
              <a:t>D</a:t>
            </a:r>
            <a:r>
              <a:rPr lang="en-US" sz="4400" dirty="0" smtClean="0">
                <a:solidFill>
                  <a:srgbClr val="FAD40C"/>
                </a:solidFill>
              </a:rPr>
              <a:t>+5</a:t>
            </a:r>
            <a:endParaRPr lang="en-US" sz="4400" dirty="0">
              <a:solidFill>
                <a:srgbClr val="FAD40C"/>
              </a:solidFill>
            </a:endParaRPr>
          </a:p>
        </p:txBody>
      </p:sp>
    </p:spTree>
    <p:extLst>
      <p:ext uri="{BB962C8B-B14F-4D97-AF65-F5344CB8AC3E}">
        <p14:creationId xmlns:p14="http://schemas.microsoft.com/office/powerpoint/2010/main" val="169278212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419600"/>
            <a:ext cx="9798586" cy="2971800"/>
          </a:xfrm>
          <a:prstGeom prst="rect">
            <a:avLst/>
          </a:prstGeom>
        </p:spPr>
      </p:pic>
      <p:pic>
        <p:nvPicPr>
          <p:cNvPr id="3" name="Picture 2"/>
          <p:cNvPicPr>
            <a:picLocks noChangeAspect="1"/>
          </p:cNvPicPr>
          <p:nvPr/>
        </p:nvPicPr>
        <p:blipFill>
          <a:blip r:embed="rId3"/>
          <a:stretch>
            <a:fillRect/>
          </a:stretch>
        </p:blipFill>
        <p:spPr>
          <a:xfrm>
            <a:off x="29532" y="1295400"/>
            <a:ext cx="9725892" cy="2971800"/>
          </a:xfrm>
          <a:prstGeom prst="rect">
            <a:avLst/>
          </a:prstGeom>
        </p:spPr>
      </p:pic>
      <p:sp>
        <p:nvSpPr>
          <p:cNvPr id="2" name="Title 1"/>
          <p:cNvSpPr>
            <a:spLocks noGrp="1"/>
          </p:cNvSpPr>
          <p:nvPr>
            <p:ph type="title"/>
          </p:nvPr>
        </p:nvSpPr>
        <p:spPr/>
        <p:txBody>
          <a:bodyPr/>
          <a:lstStyle/>
          <a:p>
            <a:r>
              <a:rPr lang="en-US" sz="2800" dirty="0" smtClean="0"/>
              <a:t>TCgen2 – seasonal verification – </a:t>
            </a:r>
            <a:r>
              <a:rPr lang="en-US" sz="2800" dirty="0" err="1" smtClean="0"/>
              <a:t>atLANTic</a:t>
            </a:r>
            <a:r>
              <a:rPr lang="en-US" sz="2800" dirty="0" smtClean="0"/>
              <a:t> 2014 – D+2 &amp; D+5</a:t>
            </a:r>
            <a:r>
              <a:rPr lang="en-US" dirty="0" smtClean="0"/>
              <a:t/>
            </a:r>
            <a:br>
              <a:rPr lang="en-US" dirty="0" smtClean="0"/>
            </a:br>
            <a:r>
              <a:rPr lang="en-US" sz="2800" b="1" dirty="0" smtClean="0">
                <a:latin typeface="Courier"/>
                <a:cs typeface="Courier"/>
                <a:hlinkClick r:id="rId4"/>
              </a:rPr>
              <a:t>http://ruc.noaa.gov/hfip/tcgen</a:t>
            </a:r>
            <a:endParaRPr lang="en-US" b="1" dirty="0">
              <a:latin typeface="Courier"/>
              <a:cs typeface="Courier"/>
            </a:endParaRPr>
          </a:p>
        </p:txBody>
      </p:sp>
      <p:sp>
        <p:nvSpPr>
          <p:cNvPr id="13" name="Rounded Rectangular Callout 12"/>
          <p:cNvSpPr/>
          <p:nvPr/>
        </p:nvSpPr>
        <p:spPr bwMode="auto">
          <a:xfrm>
            <a:off x="1625600" y="2286000"/>
            <a:ext cx="1447800" cy="851297"/>
          </a:xfrm>
          <a:prstGeom prst="wedgeRoundRectCallout">
            <a:avLst>
              <a:gd name="adj1" fmla="val 53322"/>
              <a:gd name="adj2" fmla="val 6409"/>
              <a:gd name="adj3" fmla="val 16667"/>
            </a:avLst>
          </a:prstGeom>
          <a:solidFill>
            <a:srgbClr val="000090">
              <a:alpha val="60000"/>
            </a:srgbClr>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r>
              <a:rPr lang="en-US" sz="4400" dirty="0">
                <a:solidFill>
                  <a:srgbClr val="FAD40C"/>
                </a:solidFill>
              </a:rPr>
              <a:t>D+2</a:t>
            </a:r>
          </a:p>
        </p:txBody>
      </p:sp>
      <p:sp>
        <p:nvSpPr>
          <p:cNvPr id="14" name="Rounded Rectangular Callout 13"/>
          <p:cNvSpPr/>
          <p:nvPr/>
        </p:nvSpPr>
        <p:spPr bwMode="auto">
          <a:xfrm>
            <a:off x="1549400" y="5943600"/>
            <a:ext cx="1447800" cy="851297"/>
          </a:xfrm>
          <a:prstGeom prst="wedgeRoundRectCallout">
            <a:avLst>
              <a:gd name="adj1" fmla="val 48936"/>
              <a:gd name="adj2" fmla="val -3538"/>
              <a:gd name="adj3" fmla="val 16667"/>
            </a:avLst>
          </a:prstGeom>
          <a:solidFill>
            <a:srgbClr val="000090">
              <a:alpha val="60000"/>
            </a:srgbClr>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r>
              <a:rPr lang="en-US" sz="4400" dirty="0">
                <a:solidFill>
                  <a:srgbClr val="FAD40C"/>
                </a:solidFill>
              </a:rPr>
              <a:t>D</a:t>
            </a:r>
            <a:r>
              <a:rPr lang="en-US" sz="4400" dirty="0" smtClean="0">
                <a:solidFill>
                  <a:srgbClr val="FAD40C"/>
                </a:solidFill>
              </a:rPr>
              <a:t>+5</a:t>
            </a:r>
            <a:endParaRPr lang="en-US" sz="4400" dirty="0">
              <a:solidFill>
                <a:srgbClr val="FAD40C"/>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1097384784"/>
              </p:ext>
            </p:extLst>
          </p:nvPr>
        </p:nvGraphicFramePr>
        <p:xfrm>
          <a:off x="9931400" y="1143000"/>
          <a:ext cx="3073400" cy="5455918"/>
        </p:xfrm>
        <a:graphic>
          <a:graphicData uri="http://schemas.openxmlformats.org/drawingml/2006/table">
            <a:tbl>
              <a:tblPr firstRow="1" bandRow="1">
                <a:tableStyleId>{EB9631B5-78F2-41C9-869B-9F39066F8104}</a:tableStyleId>
              </a:tblPr>
              <a:tblGrid>
                <a:gridCol w="1536700"/>
                <a:gridCol w="1536700"/>
              </a:tblGrid>
              <a:tr h="449627">
                <a:tc>
                  <a:txBody>
                    <a:bodyPr/>
                    <a:lstStyle/>
                    <a:p>
                      <a:pPr algn="ctr"/>
                      <a:r>
                        <a:rPr lang="en-US" dirty="0" smtClean="0"/>
                        <a:t>box</a:t>
                      </a:r>
                      <a:r>
                        <a:rPr lang="en-US" baseline="0" dirty="0" smtClean="0"/>
                        <a:t> color</a:t>
                      </a:r>
                      <a:endParaRPr lang="en-US" dirty="0"/>
                    </a:p>
                  </a:txBody>
                  <a:tcPr/>
                </a:tc>
                <a:tc>
                  <a:txBody>
                    <a:bodyPr/>
                    <a:lstStyle/>
                    <a:p>
                      <a:pPr algn="ctr"/>
                      <a:r>
                        <a:rPr lang="en-US" dirty="0" smtClean="0"/>
                        <a:t>key</a:t>
                      </a:r>
                      <a:endParaRPr lang="en-US" dirty="0"/>
                    </a:p>
                  </a:txBody>
                  <a:tcPr/>
                </a:tc>
              </a:tr>
              <a:tr h="647463">
                <a:tc>
                  <a:txBody>
                    <a:bodyPr/>
                    <a:lstStyle/>
                    <a:p>
                      <a:endParaRPr lang="en-US" dirty="0"/>
                    </a:p>
                  </a:txBody>
                  <a:tcPr/>
                </a:tc>
                <a:tc>
                  <a:txBody>
                    <a:bodyPr/>
                    <a:lstStyle/>
                    <a:p>
                      <a:pPr algn="ctr"/>
                      <a:r>
                        <a:rPr lang="en-US" dirty="0" smtClean="0"/>
                        <a:t>no model run</a:t>
                      </a:r>
                      <a:endParaRPr lang="en-US" dirty="0"/>
                    </a:p>
                  </a:txBody>
                  <a:tcPr/>
                </a:tc>
              </a:tr>
              <a:tr h="449627">
                <a:tc>
                  <a:txBody>
                    <a:bodyPr/>
                    <a:lstStyle/>
                    <a:p>
                      <a:endParaRPr lang="en-US"/>
                    </a:p>
                  </a:txBody>
                  <a:tcPr/>
                </a:tc>
                <a:tc>
                  <a:txBody>
                    <a:bodyPr/>
                    <a:lstStyle/>
                    <a:p>
                      <a:pPr algn="ctr"/>
                      <a:r>
                        <a:rPr lang="en-US" dirty="0" smtClean="0"/>
                        <a:t>0</a:t>
                      </a:r>
                      <a:r>
                        <a:rPr lang="en-US" baseline="0" dirty="0" smtClean="0"/>
                        <a:t> forecasts of genesis</a:t>
                      </a:r>
                      <a:endParaRPr lang="en-US" dirty="0"/>
                    </a:p>
                  </a:txBody>
                  <a:tcPr/>
                </a:tc>
              </a:tr>
              <a:tr h="449627">
                <a:tc>
                  <a:txBody>
                    <a:bodyPr/>
                    <a:lstStyle/>
                    <a:p>
                      <a:endParaRPr lang="en-US"/>
                    </a:p>
                  </a:txBody>
                  <a:tcPr/>
                </a:tc>
                <a:tc>
                  <a:txBody>
                    <a:bodyPr/>
                    <a:lstStyle/>
                    <a:p>
                      <a:pPr algn="ctr"/>
                      <a:r>
                        <a:rPr lang="en-US" dirty="0" smtClean="0"/>
                        <a:t>1</a:t>
                      </a:r>
                      <a:r>
                        <a:rPr lang="en-US" baseline="0" dirty="0" smtClean="0"/>
                        <a:t> of 3 forecast verified</a:t>
                      </a:r>
                      <a:endParaRPr lang="en-US" dirty="0"/>
                    </a:p>
                  </a:txBody>
                  <a:tcPr/>
                </a:tc>
              </a:tr>
              <a:tr h="449627">
                <a:tc>
                  <a:txBody>
                    <a:bodyPr/>
                    <a:lstStyle/>
                    <a:p>
                      <a:endParaRPr lang="en-US" dirty="0"/>
                    </a:p>
                  </a:txBody>
                  <a:tcPr/>
                </a:tc>
                <a:tc>
                  <a:txBody>
                    <a:bodyPr/>
                    <a:lstStyle/>
                    <a:p>
                      <a:pPr algn="ctr"/>
                      <a:r>
                        <a:rPr lang="en-US" dirty="0" smtClean="0"/>
                        <a:t>2</a:t>
                      </a:r>
                      <a:r>
                        <a:rPr lang="en-US" baseline="0" dirty="0" smtClean="0"/>
                        <a:t>/3 forecasts verified</a:t>
                      </a:r>
                      <a:endParaRPr lang="en-US" dirty="0"/>
                    </a:p>
                  </a:txBody>
                  <a:tcPr/>
                </a:tc>
              </a:tr>
              <a:tr h="449627">
                <a:tc>
                  <a:txBody>
                    <a:bodyPr/>
                    <a:lstStyle/>
                    <a:p>
                      <a:endParaRPr lang="en-US" dirty="0"/>
                    </a:p>
                  </a:txBody>
                  <a:tcPr/>
                </a:tc>
                <a:tc>
                  <a:txBody>
                    <a:bodyPr/>
                    <a:lstStyle/>
                    <a:p>
                      <a:pPr algn="ctr"/>
                      <a:r>
                        <a:rPr lang="en-US" dirty="0" smtClean="0"/>
                        <a:t>3/3 forecasts verified</a:t>
                      </a:r>
                      <a:endParaRPr lang="en-US" dirty="0"/>
                    </a:p>
                  </a:txBody>
                  <a:tcPr/>
                </a:tc>
              </a:tr>
              <a:tr h="449627">
                <a:tc>
                  <a:txBody>
                    <a:bodyPr/>
                    <a:lstStyle/>
                    <a:p>
                      <a:endParaRPr lang="en-US" dirty="0"/>
                    </a:p>
                  </a:txBody>
                  <a:tcPr/>
                </a:tc>
                <a:tc>
                  <a:txBody>
                    <a:bodyPr/>
                    <a:lstStyle/>
                    <a:p>
                      <a:pPr algn="ctr"/>
                      <a:r>
                        <a:rPr lang="en-US" dirty="0" smtClean="0"/>
                        <a:t>0%</a:t>
                      </a:r>
                      <a:endParaRPr lang="en-US" dirty="0"/>
                    </a:p>
                  </a:txBody>
                  <a:tcPr/>
                </a:tc>
              </a:tr>
              <a:tr h="449627">
                <a:tc>
                  <a:txBody>
                    <a:bodyPr/>
                    <a:lstStyle/>
                    <a:p>
                      <a:endParaRPr lang="en-US" dirty="0"/>
                    </a:p>
                  </a:txBody>
                  <a:tcPr/>
                </a:tc>
                <a:tc>
                  <a:txBody>
                    <a:bodyPr/>
                    <a:lstStyle/>
                    <a:p>
                      <a:pPr algn="ctr"/>
                      <a:r>
                        <a:rPr lang="en-US" dirty="0" smtClean="0"/>
                        <a:t>&lt; 25 %</a:t>
                      </a:r>
                      <a:endParaRPr lang="en-US" dirty="0"/>
                    </a:p>
                  </a:txBody>
                  <a:tcPr/>
                </a:tc>
              </a:tr>
              <a:tr h="449627">
                <a:tc>
                  <a:txBody>
                    <a:bodyPr/>
                    <a:lstStyle/>
                    <a:p>
                      <a:endParaRPr lang="en-US" dirty="0"/>
                    </a:p>
                  </a:txBody>
                  <a:tcPr/>
                </a:tc>
                <a:tc>
                  <a:txBody>
                    <a:bodyPr/>
                    <a:lstStyle/>
                    <a:p>
                      <a:pPr algn="ctr"/>
                      <a:r>
                        <a:rPr lang="en-US" dirty="0" smtClean="0"/>
                        <a:t>25 &gt;= % &lt;</a:t>
                      </a:r>
                      <a:r>
                        <a:rPr lang="en-US" baseline="0" dirty="0" smtClean="0"/>
                        <a:t> 75</a:t>
                      </a:r>
                      <a:endParaRPr lang="en-US" dirty="0"/>
                    </a:p>
                  </a:txBody>
                  <a:tcPr/>
                </a:tc>
              </a:tr>
              <a:tr h="449627">
                <a:tc>
                  <a:txBody>
                    <a:bodyPr/>
                    <a:lstStyle/>
                    <a:p>
                      <a:endParaRPr lang="en-US" dirty="0"/>
                    </a:p>
                  </a:txBody>
                  <a:tcPr/>
                </a:tc>
                <a:tc>
                  <a:txBody>
                    <a:bodyPr/>
                    <a:lstStyle/>
                    <a:p>
                      <a:pPr algn="ctr"/>
                      <a:r>
                        <a:rPr lang="en-US" dirty="0" smtClean="0"/>
                        <a:t>&gt;= 75</a:t>
                      </a:r>
                      <a:endParaRPr lang="en-US" dirty="0"/>
                    </a:p>
                  </a:txBody>
                  <a:tcPr/>
                </a:tc>
              </a:tr>
            </a:tbl>
          </a:graphicData>
        </a:graphic>
      </p:graphicFrame>
      <p:grpSp>
        <p:nvGrpSpPr>
          <p:cNvPr id="29" name="Group 28"/>
          <p:cNvGrpSpPr/>
          <p:nvPr/>
        </p:nvGrpSpPr>
        <p:grpSpPr>
          <a:xfrm>
            <a:off x="10007600" y="1828800"/>
            <a:ext cx="1219200" cy="4660900"/>
            <a:chOff x="10007600" y="1828800"/>
            <a:chExt cx="1219200" cy="4660900"/>
          </a:xfrm>
        </p:grpSpPr>
        <p:pic>
          <p:nvPicPr>
            <p:cNvPr id="11" name="Picture 10"/>
            <p:cNvPicPr>
              <a:picLocks noChangeAspect="1"/>
            </p:cNvPicPr>
            <p:nvPr/>
          </p:nvPicPr>
          <p:blipFill>
            <a:blip r:embed="rId5"/>
            <a:stretch>
              <a:fillRect/>
            </a:stretch>
          </p:blipFill>
          <p:spPr>
            <a:xfrm>
              <a:off x="10007600" y="2971800"/>
              <a:ext cx="1219200" cy="317500"/>
            </a:xfrm>
            <a:prstGeom prst="rect">
              <a:avLst/>
            </a:prstGeom>
          </p:spPr>
        </p:pic>
        <p:pic>
          <p:nvPicPr>
            <p:cNvPr id="15" name="Picture 14"/>
            <p:cNvPicPr>
              <a:picLocks noChangeAspect="1"/>
            </p:cNvPicPr>
            <p:nvPr/>
          </p:nvPicPr>
          <p:blipFill>
            <a:blip r:embed="rId6"/>
            <a:stretch>
              <a:fillRect/>
            </a:stretch>
          </p:blipFill>
          <p:spPr>
            <a:xfrm>
              <a:off x="10007600" y="3505200"/>
              <a:ext cx="1168400" cy="317500"/>
            </a:xfrm>
            <a:prstGeom prst="rect">
              <a:avLst/>
            </a:prstGeom>
          </p:spPr>
        </p:pic>
        <p:pic>
          <p:nvPicPr>
            <p:cNvPr id="21" name="Picture 20"/>
            <p:cNvPicPr>
              <a:picLocks noChangeAspect="1"/>
            </p:cNvPicPr>
            <p:nvPr/>
          </p:nvPicPr>
          <p:blipFill>
            <a:blip r:embed="rId7"/>
            <a:stretch>
              <a:fillRect/>
            </a:stretch>
          </p:blipFill>
          <p:spPr>
            <a:xfrm>
              <a:off x="10007600" y="2362200"/>
              <a:ext cx="1181100" cy="330200"/>
            </a:xfrm>
            <a:prstGeom prst="rect">
              <a:avLst/>
            </a:prstGeom>
          </p:spPr>
        </p:pic>
        <p:pic>
          <p:nvPicPr>
            <p:cNvPr id="22" name="Picture 21"/>
            <p:cNvPicPr>
              <a:picLocks noChangeAspect="1"/>
            </p:cNvPicPr>
            <p:nvPr/>
          </p:nvPicPr>
          <p:blipFill>
            <a:blip r:embed="rId8"/>
            <a:stretch>
              <a:fillRect/>
            </a:stretch>
          </p:blipFill>
          <p:spPr>
            <a:xfrm>
              <a:off x="10007600" y="1828800"/>
              <a:ext cx="1193800" cy="266700"/>
            </a:xfrm>
            <a:prstGeom prst="rect">
              <a:avLst/>
            </a:prstGeom>
          </p:spPr>
        </p:pic>
        <p:pic>
          <p:nvPicPr>
            <p:cNvPr id="23" name="Picture 22"/>
            <p:cNvPicPr>
              <a:picLocks noChangeAspect="1"/>
            </p:cNvPicPr>
            <p:nvPr/>
          </p:nvPicPr>
          <p:blipFill>
            <a:blip r:embed="rId9"/>
            <a:stretch>
              <a:fillRect/>
            </a:stretch>
          </p:blipFill>
          <p:spPr>
            <a:xfrm>
              <a:off x="10083800" y="4191000"/>
              <a:ext cx="1041400" cy="292100"/>
            </a:xfrm>
            <a:prstGeom prst="rect">
              <a:avLst/>
            </a:prstGeom>
          </p:spPr>
        </p:pic>
        <p:pic>
          <p:nvPicPr>
            <p:cNvPr id="24" name="Picture 23"/>
            <p:cNvPicPr>
              <a:picLocks noChangeAspect="1"/>
            </p:cNvPicPr>
            <p:nvPr/>
          </p:nvPicPr>
          <p:blipFill>
            <a:blip r:embed="rId10"/>
            <a:stretch>
              <a:fillRect/>
            </a:stretch>
          </p:blipFill>
          <p:spPr>
            <a:xfrm>
              <a:off x="10083800" y="4876800"/>
              <a:ext cx="1092200" cy="342900"/>
            </a:xfrm>
            <a:prstGeom prst="rect">
              <a:avLst/>
            </a:prstGeom>
          </p:spPr>
        </p:pic>
        <p:pic>
          <p:nvPicPr>
            <p:cNvPr id="25" name="Picture 24"/>
            <p:cNvPicPr>
              <a:picLocks noChangeAspect="1"/>
            </p:cNvPicPr>
            <p:nvPr/>
          </p:nvPicPr>
          <p:blipFill>
            <a:blip r:embed="rId11"/>
            <a:stretch>
              <a:fillRect/>
            </a:stretch>
          </p:blipFill>
          <p:spPr>
            <a:xfrm>
              <a:off x="10083800" y="5257800"/>
              <a:ext cx="1041400" cy="330200"/>
            </a:xfrm>
            <a:prstGeom prst="rect">
              <a:avLst/>
            </a:prstGeom>
          </p:spPr>
        </p:pic>
        <p:pic>
          <p:nvPicPr>
            <p:cNvPr id="26" name="Picture 25"/>
            <p:cNvPicPr>
              <a:picLocks noChangeAspect="1"/>
            </p:cNvPicPr>
            <p:nvPr/>
          </p:nvPicPr>
          <p:blipFill>
            <a:blip r:embed="rId12"/>
            <a:stretch>
              <a:fillRect/>
            </a:stretch>
          </p:blipFill>
          <p:spPr>
            <a:xfrm>
              <a:off x="10083800" y="5715000"/>
              <a:ext cx="1104900" cy="317500"/>
            </a:xfrm>
            <a:prstGeom prst="rect">
              <a:avLst/>
            </a:prstGeom>
          </p:spPr>
        </p:pic>
        <p:pic>
          <p:nvPicPr>
            <p:cNvPr id="27" name="Picture 26"/>
            <p:cNvPicPr>
              <a:picLocks noChangeAspect="1"/>
            </p:cNvPicPr>
            <p:nvPr/>
          </p:nvPicPr>
          <p:blipFill>
            <a:blip r:embed="rId13"/>
            <a:stretch>
              <a:fillRect/>
            </a:stretch>
          </p:blipFill>
          <p:spPr>
            <a:xfrm>
              <a:off x="10083800" y="6172200"/>
              <a:ext cx="1079500" cy="317500"/>
            </a:xfrm>
            <a:prstGeom prst="rect">
              <a:avLst/>
            </a:prstGeom>
          </p:spPr>
        </p:pic>
      </p:grpSp>
    </p:spTree>
    <p:extLst>
      <p:ext uri="{BB962C8B-B14F-4D97-AF65-F5344CB8AC3E}">
        <p14:creationId xmlns:p14="http://schemas.microsoft.com/office/powerpoint/2010/main" val="203601287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993" y="1066800"/>
            <a:ext cx="9921407" cy="3810000"/>
          </a:xfrm>
          <a:prstGeom prst="rect">
            <a:avLst/>
          </a:prstGeom>
        </p:spPr>
      </p:pic>
      <p:pic>
        <p:nvPicPr>
          <p:cNvPr id="5" name="Picture 4"/>
          <p:cNvPicPr>
            <a:picLocks noChangeAspect="1"/>
          </p:cNvPicPr>
          <p:nvPr/>
        </p:nvPicPr>
        <p:blipFill>
          <a:blip r:embed="rId3"/>
          <a:stretch>
            <a:fillRect/>
          </a:stretch>
        </p:blipFill>
        <p:spPr>
          <a:xfrm>
            <a:off x="0" y="4572000"/>
            <a:ext cx="9931400" cy="4081463"/>
          </a:xfrm>
          <a:prstGeom prst="rect">
            <a:avLst/>
          </a:prstGeom>
        </p:spPr>
      </p:pic>
      <p:sp>
        <p:nvSpPr>
          <p:cNvPr id="2" name="Title 1"/>
          <p:cNvSpPr>
            <a:spLocks noGrp="1"/>
          </p:cNvSpPr>
          <p:nvPr>
            <p:ph type="title"/>
          </p:nvPr>
        </p:nvSpPr>
        <p:spPr/>
        <p:txBody>
          <a:bodyPr/>
          <a:lstStyle/>
          <a:p>
            <a:r>
              <a:rPr lang="en-US" sz="2800" dirty="0" smtClean="0"/>
              <a:t>TCgen2 – seasonal verification – WPAC 2014 – D+2 &amp; D+5</a:t>
            </a:r>
            <a:r>
              <a:rPr lang="en-US" dirty="0" smtClean="0"/>
              <a:t/>
            </a:r>
            <a:br>
              <a:rPr lang="en-US" dirty="0" smtClean="0"/>
            </a:br>
            <a:r>
              <a:rPr lang="en-US" sz="2800" b="1" dirty="0" smtClean="0">
                <a:latin typeface="Courier"/>
                <a:cs typeface="Courier"/>
                <a:hlinkClick r:id="rId4"/>
              </a:rPr>
              <a:t>http://ruc.noaa.gov/hfip/tcgen</a:t>
            </a:r>
            <a:endParaRPr lang="en-US" b="1" dirty="0">
              <a:latin typeface="Courier"/>
              <a:cs typeface="Courier"/>
            </a:endParaRPr>
          </a:p>
        </p:txBody>
      </p:sp>
      <p:graphicFrame>
        <p:nvGraphicFramePr>
          <p:cNvPr id="11" name="Table 10"/>
          <p:cNvGraphicFramePr>
            <a:graphicFrameLocks noGrp="1"/>
          </p:cNvGraphicFramePr>
          <p:nvPr>
            <p:extLst>
              <p:ext uri="{D42A27DB-BD31-4B8C-83A1-F6EECF244321}">
                <p14:modId xmlns:p14="http://schemas.microsoft.com/office/powerpoint/2010/main" val="2506533344"/>
              </p:ext>
            </p:extLst>
          </p:nvPr>
        </p:nvGraphicFramePr>
        <p:xfrm>
          <a:off x="9931400" y="1143000"/>
          <a:ext cx="3073400" cy="5455918"/>
        </p:xfrm>
        <a:graphic>
          <a:graphicData uri="http://schemas.openxmlformats.org/drawingml/2006/table">
            <a:tbl>
              <a:tblPr firstRow="1" bandRow="1">
                <a:tableStyleId>{EB9631B5-78F2-41C9-869B-9F39066F8104}</a:tableStyleId>
              </a:tblPr>
              <a:tblGrid>
                <a:gridCol w="1536700"/>
                <a:gridCol w="1536700"/>
              </a:tblGrid>
              <a:tr h="449627">
                <a:tc>
                  <a:txBody>
                    <a:bodyPr/>
                    <a:lstStyle/>
                    <a:p>
                      <a:pPr algn="ctr"/>
                      <a:r>
                        <a:rPr lang="en-US" dirty="0" smtClean="0"/>
                        <a:t>box</a:t>
                      </a:r>
                      <a:r>
                        <a:rPr lang="en-US" baseline="0" dirty="0" smtClean="0"/>
                        <a:t> color</a:t>
                      </a:r>
                      <a:endParaRPr lang="en-US" dirty="0"/>
                    </a:p>
                  </a:txBody>
                  <a:tcPr/>
                </a:tc>
                <a:tc>
                  <a:txBody>
                    <a:bodyPr/>
                    <a:lstStyle/>
                    <a:p>
                      <a:pPr algn="ctr"/>
                      <a:r>
                        <a:rPr lang="en-US" dirty="0" smtClean="0"/>
                        <a:t>key</a:t>
                      </a:r>
                      <a:endParaRPr lang="en-US" dirty="0"/>
                    </a:p>
                  </a:txBody>
                  <a:tcPr/>
                </a:tc>
              </a:tr>
              <a:tr h="647463">
                <a:tc>
                  <a:txBody>
                    <a:bodyPr/>
                    <a:lstStyle/>
                    <a:p>
                      <a:endParaRPr lang="en-US" dirty="0"/>
                    </a:p>
                  </a:txBody>
                  <a:tcPr/>
                </a:tc>
                <a:tc>
                  <a:txBody>
                    <a:bodyPr/>
                    <a:lstStyle/>
                    <a:p>
                      <a:pPr algn="ctr"/>
                      <a:r>
                        <a:rPr lang="en-US" dirty="0" smtClean="0"/>
                        <a:t>no model run</a:t>
                      </a:r>
                      <a:endParaRPr lang="en-US" dirty="0"/>
                    </a:p>
                  </a:txBody>
                  <a:tcPr/>
                </a:tc>
              </a:tr>
              <a:tr h="449627">
                <a:tc>
                  <a:txBody>
                    <a:bodyPr/>
                    <a:lstStyle/>
                    <a:p>
                      <a:endParaRPr lang="en-US"/>
                    </a:p>
                  </a:txBody>
                  <a:tcPr/>
                </a:tc>
                <a:tc>
                  <a:txBody>
                    <a:bodyPr/>
                    <a:lstStyle/>
                    <a:p>
                      <a:pPr algn="ctr"/>
                      <a:r>
                        <a:rPr lang="en-US" dirty="0" smtClean="0"/>
                        <a:t>0</a:t>
                      </a:r>
                      <a:r>
                        <a:rPr lang="en-US" baseline="0" dirty="0" smtClean="0"/>
                        <a:t> forecasts of genesis</a:t>
                      </a:r>
                      <a:endParaRPr lang="en-US" dirty="0"/>
                    </a:p>
                  </a:txBody>
                  <a:tcPr/>
                </a:tc>
              </a:tr>
              <a:tr h="449627">
                <a:tc>
                  <a:txBody>
                    <a:bodyPr/>
                    <a:lstStyle/>
                    <a:p>
                      <a:endParaRPr lang="en-US"/>
                    </a:p>
                  </a:txBody>
                  <a:tcPr/>
                </a:tc>
                <a:tc>
                  <a:txBody>
                    <a:bodyPr/>
                    <a:lstStyle/>
                    <a:p>
                      <a:pPr algn="ctr"/>
                      <a:r>
                        <a:rPr lang="en-US" dirty="0" smtClean="0"/>
                        <a:t>1</a:t>
                      </a:r>
                      <a:r>
                        <a:rPr lang="en-US" baseline="0" dirty="0" smtClean="0"/>
                        <a:t> of 3 forecast verified</a:t>
                      </a:r>
                      <a:endParaRPr lang="en-US" dirty="0"/>
                    </a:p>
                  </a:txBody>
                  <a:tcPr/>
                </a:tc>
              </a:tr>
              <a:tr h="449627">
                <a:tc>
                  <a:txBody>
                    <a:bodyPr/>
                    <a:lstStyle/>
                    <a:p>
                      <a:endParaRPr lang="en-US" dirty="0"/>
                    </a:p>
                  </a:txBody>
                  <a:tcPr/>
                </a:tc>
                <a:tc>
                  <a:txBody>
                    <a:bodyPr/>
                    <a:lstStyle/>
                    <a:p>
                      <a:pPr algn="ctr"/>
                      <a:r>
                        <a:rPr lang="en-US" dirty="0" smtClean="0"/>
                        <a:t>2</a:t>
                      </a:r>
                      <a:r>
                        <a:rPr lang="en-US" baseline="0" dirty="0" smtClean="0"/>
                        <a:t>/3 forecasts verified</a:t>
                      </a:r>
                      <a:endParaRPr lang="en-US" dirty="0"/>
                    </a:p>
                  </a:txBody>
                  <a:tcPr/>
                </a:tc>
              </a:tr>
              <a:tr h="449627">
                <a:tc>
                  <a:txBody>
                    <a:bodyPr/>
                    <a:lstStyle/>
                    <a:p>
                      <a:endParaRPr lang="en-US" dirty="0"/>
                    </a:p>
                  </a:txBody>
                  <a:tcPr/>
                </a:tc>
                <a:tc>
                  <a:txBody>
                    <a:bodyPr/>
                    <a:lstStyle/>
                    <a:p>
                      <a:pPr algn="ctr"/>
                      <a:r>
                        <a:rPr lang="en-US" dirty="0" smtClean="0"/>
                        <a:t>3/3 forecasts verified</a:t>
                      </a:r>
                      <a:endParaRPr lang="en-US" dirty="0"/>
                    </a:p>
                  </a:txBody>
                  <a:tcPr/>
                </a:tc>
              </a:tr>
              <a:tr h="449627">
                <a:tc>
                  <a:txBody>
                    <a:bodyPr/>
                    <a:lstStyle/>
                    <a:p>
                      <a:endParaRPr lang="en-US" dirty="0"/>
                    </a:p>
                  </a:txBody>
                  <a:tcPr/>
                </a:tc>
                <a:tc>
                  <a:txBody>
                    <a:bodyPr/>
                    <a:lstStyle/>
                    <a:p>
                      <a:pPr algn="ctr"/>
                      <a:r>
                        <a:rPr lang="en-US" dirty="0" smtClean="0"/>
                        <a:t>0%</a:t>
                      </a:r>
                      <a:endParaRPr lang="en-US" dirty="0"/>
                    </a:p>
                  </a:txBody>
                  <a:tcPr/>
                </a:tc>
              </a:tr>
              <a:tr h="449627">
                <a:tc>
                  <a:txBody>
                    <a:bodyPr/>
                    <a:lstStyle/>
                    <a:p>
                      <a:endParaRPr lang="en-US" dirty="0"/>
                    </a:p>
                  </a:txBody>
                  <a:tcPr/>
                </a:tc>
                <a:tc>
                  <a:txBody>
                    <a:bodyPr/>
                    <a:lstStyle/>
                    <a:p>
                      <a:pPr algn="ctr"/>
                      <a:r>
                        <a:rPr lang="en-US" dirty="0" smtClean="0"/>
                        <a:t>&lt; 25 %</a:t>
                      </a:r>
                      <a:endParaRPr lang="en-US" dirty="0"/>
                    </a:p>
                  </a:txBody>
                  <a:tcPr/>
                </a:tc>
              </a:tr>
              <a:tr h="449627">
                <a:tc>
                  <a:txBody>
                    <a:bodyPr/>
                    <a:lstStyle/>
                    <a:p>
                      <a:endParaRPr lang="en-US" dirty="0"/>
                    </a:p>
                  </a:txBody>
                  <a:tcPr/>
                </a:tc>
                <a:tc>
                  <a:txBody>
                    <a:bodyPr/>
                    <a:lstStyle/>
                    <a:p>
                      <a:pPr algn="ctr"/>
                      <a:r>
                        <a:rPr lang="en-US" dirty="0" smtClean="0"/>
                        <a:t>25 &gt;= % &lt;</a:t>
                      </a:r>
                      <a:r>
                        <a:rPr lang="en-US" baseline="0" dirty="0" smtClean="0"/>
                        <a:t> 75</a:t>
                      </a:r>
                      <a:endParaRPr lang="en-US" dirty="0"/>
                    </a:p>
                  </a:txBody>
                  <a:tcPr/>
                </a:tc>
              </a:tr>
              <a:tr h="449627">
                <a:tc>
                  <a:txBody>
                    <a:bodyPr/>
                    <a:lstStyle/>
                    <a:p>
                      <a:endParaRPr lang="en-US" dirty="0"/>
                    </a:p>
                  </a:txBody>
                  <a:tcPr/>
                </a:tc>
                <a:tc>
                  <a:txBody>
                    <a:bodyPr/>
                    <a:lstStyle/>
                    <a:p>
                      <a:pPr algn="ctr"/>
                      <a:r>
                        <a:rPr lang="en-US" dirty="0" smtClean="0"/>
                        <a:t>&gt;= 75</a:t>
                      </a:r>
                      <a:endParaRPr lang="en-US" dirty="0"/>
                    </a:p>
                  </a:txBody>
                  <a:tcPr/>
                </a:tc>
              </a:tr>
            </a:tbl>
          </a:graphicData>
        </a:graphic>
      </p:graphicFrame>
      <p:grpSp>
        <p:nvGrpSpPr>
          <p:cNvPr id="12" name="Group 11"/>
          <p:cNvGrpSpPr/>
          <p:nvPr/>
        </p:nvGrpSpPr>
        <p:grpSpPr>
          <a:xfrm>
            <a:off x="10007600" y="1828800"/>
            <a:ext cx="1219200" cy="4660900"/>
            <a:chOff x="10007600" y="1828800"/>
            <a:chExt cx="1219200" cy="4660900"/>
          </a:xfrm>
        </p:grpSpPr>
        <p:pic>
          <p:nvPicPr>
            <p:cNvPr id="15" name="Picture 14"/>
            <p:cNvPicPr>
              <a:picLocks noChangeAspect="1"/>
            </p:cNvPicPr>
            <p:nvPr/>
          </p:nvPicPr>
          <p:blipFill>
            <a:blip r:embed="rId5"/>
            <a:stretch>
              <a:fillRect/>
            </a:stretch>
          </p:blipFill>
          <p:spPr>
            <a:xfrm>
              <a:off x="10007600" y="2971800"/>
              <a:ext cx="1219200" cy="317500"/>
            </a:xfrm>
            <a:prstGeom prst="rect">
              <a:avLst/>
            </a:prstGeom>
          </p:spPr>
        </p:pic>
        <p:pic>
          <p:nvPicPr>
            <p:cNvPr id="16" name="Picture 15"/>
            <p:cNvPicPr>
              <a:picLocks noChangeAspect="1"/>
            </p:cNvPicPr>
            <p:nvPr/>
          </p:nvPicPr>
          <p:blipFill>
            <a:blip r:embed="rId6"/>
            <a:stretch>
              <a:fillRect/>
            </a:stretch>
          </p:blipFill>
          <p:spPr>
            <a:xfrm>
              <a:off x="10007600" y="3505200"/>
              <a:ext cx="1168400" cy="317500"/>
            </a:xfrm>
            <a:prstGeom prst="rect">
              <a:avLst/>
            </a:prstGeom>
          </p:spPr>
        </p:pic>
        <p:pic>
          <p:nvPicPr>
            <p:cNvPr id="17" name="Picture 16"/>
            <p:cNvPicPr>
              <a:picLocks noChangeAspect="1"/>
            </p:cNvPicPr>
            <p:nvPr/>
          </p:nvPicPr>
          <p:blipFill>
            <a:blip r:embed="rId7"/>
            <a:stretch>
              <a:fillRect/>
            </a:stretch>
          </p:blipFill>
          <p:spPr>
            <a:xfrm>
              <a:off x="10007600" y="2362200"/>
              <a:ext cx="1181100" cy="330200"/>
            </a:xfrm>
            <a:prstGeom prst="rect">
              <a:avLst/>
            </a:prstGeom>
          </p:spPr>
        </p:pic>
        <p:pic>
          <p:nvPicPr>
            <p:cNvPr id="18" name="Picture 17"/>
            <p:cNvPicPr>
              <a:picLocks noChangeAspect="1"/>
            </p:cNvPicPr>
            <p:nvPr/>
          </p:nvPicPr>
          <p:blipFill>
            <a:blip r:embed="rId8"/>
            <a:stretch>
              <a:fillRect/>
            </a:stretch>
          </p:blipFill>
          <p:spPr>
            <a:xfrm>
              <a:off x="10007600" y="1828800"/>
              <a:ext cx="1193800" cy="266700"/>
            </a:xfrm>
            <a:prstGeom prst="rect">
              <a:avLst/>
            </a:prstGeom>
          </p:spPr>
        </p:pic>
        <p:pic>
          <p:nvPicPr>
            <p:cNvPr id="19" name="Picture 18"/>
            <p:cNvPicPr>
              <a:picLocks noChangeAspect="1"/>
            </p:cNvPicPr>
            <p:nvPr/>
          </p:nvPicPr>
          <p:blipFill>
            <a:blip r:embed="rId9"/>
            <a:stretch>
              <a:fillRect/>
            </a:stretch>
          </p:blipFill>
          <p:spPr>
            <a:xfrm>
              <a:off x="10083800" y="4191000"/>
              <a:ext cx="1041400" cy="292100"/>
            </a:xfrm>
            <a:prstGeom prst="rect">
              <a:avLst/>
            </a:prstGeom>
          </p:spPr>
        </p:pic>
        <p:pic>
          <p:nvPicPr>
            <p:cNvPr id="20" name="Picture 19"/>
            <p:cNvPicPr>
              <a:picLocks noChangeAspect="1"/>
            </p:cNvPicPr>
            <p:nvPr/>
          </p:nvPicPr>
          <p:blipFill>
            <a:blip r:embed="rId10"/>
            <a:stretch>
              <a:fillRect/>
            </a:stretch>
          </p:blipFill>
          <p:spPr>
            <a:xfrm>
              <a:off x="10083800" y="4876800"/>
              <a:ext cx="1092200" cy="342900"/>
            </a:xfrm>
            <a:prstGeom prst="rect">
              <a:avLst/>
            </a:prstGeom>
          </p:spPr>
        </p:pic>
        <p:pic>
          <p:nvPicPr>
            <p:cNvPr id="21" name="Picture 20"/>
            <p:cNvPicPr>
              <a:picLocks noChangeAspect="1"/>
            </p:cNvPicPr>
            <p:nvPr/>
          </p:nvPicPr>
          <p:blipFill>
            <a:blip r:embed="rId11"/>
            <a:stretch>
              <a:fillRect/>
            </a:stretch>
          </p:blipFill>
          <p:spPr>
            <a:xfrm>
              <a:off x="10083800" y="5257800"/>
              <a:ext cx="1041400" cy="330200"/>
            </a:xfrm>
            <a:prstGeom prst="rect">
              <a:avLst/>
            </a:prstGeom>
          </p:spPr>
        </p:pic>
        <p:pic>
          <p:nvPicPr>
            <p:cNvPr id="22" name="Picture 21"/>
            <p:cNvPicPr>
              <a:picLocks noChangeAspect="1"/>
            </p:cNvPicPr>
            <p:nvPr/>
          </p:nvPicPr>
          <p:blipFill>
            <a:blip r:embed="rId12"/>
            <a:stretch>
              <a:fillRect/>
            </a:stretch>
          </p:blipFill>
          <p:spPr>
            <a:xfrm>
              <a:off x="10083800" y="5715000"/>
              <a:ext cx="1104900" cy="317500"/>
            </a:xfrm>
            <a:prstGeom prst="rect">
              <a:avLst/>
            </a:prstGeom>
          </p:spPr>
        </p:pic>
        <p:pic>
          <p:nvPicPr>
            <p:cNvPr id="23" name="Picture 22"/>
            <p:cNvPicPr>
              <a:picLocks noChangeAspect="1"/>
            </p:cNvPicPr>
            <p:nvPr/>
          </p:nvPicPr>
          <p:blipFill>
            <a:blip r:embed="rId13"/>
            <a:stretch>
              <a:fillRect/>
            </a:stretch>
          </p:blipFill>
          <p:spPr>
            <a:xfrm>
              <a:off x="10083800" y="6172200"/>
              <a:ext cx="1079500" cy="317500"/>
            </a:xfrm>
            <a:prstGeom prst="rect">
              <a:avLst/>
            </a:prstGeom>
          </p:spPr>
        </p:pic>
      </p:grpSp>
      <p:sp>
        <p:nvSpPr>
          <p:cNvPr id="24" name="Rounded Rectangular Callout 23"/>
          <p:cNvSpPr/>
          <p:nvPr/>
        </p:nvSpPr>
        <p:spPr bwMode="auto">
          <a:xfrm>
            <a:off x="2463800" y="2286000"/>
            <a:ext cx="1905000" cy="851297"/>
          </a:xfrm>
          <a:prstGeom prst="wedgeRoundRectCallout">
            <a:avLst>
              <a:gd name="adj1" fmla="val 53322"/>
              <a:gd name="adj2" fmla="val 6409"/>
              <a:gd name="adj3" fmla="val 16667"/>
            </a:avLst>
          </a:prstGeom>
          <a:solidFill>
            <a:srgbClr val="000090">
              <a:alpha val="58000"/>
            </a:srgbClr>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r>
              <a:rPr lang="en-US" sz="4400" dirty="0">
                <a:solidFill>
                  <a:srgbClr val="FAD40C"/>
                </a:solidFill>
              </a:rPr>
              <a:t>D+2</a:t>
            </a:r>
          </a:p>
        </p:txBody>
      </p:sp>
      <p:sp>
        <p:nvSpPr>
          <p:cNvPr id="26" name="Rounded Rectangular Callout 25"/>
          <p:cNvSpPr/>
          <p:nvPr/>
        </p:nvSpPr>
        <p:spPr bwMode="auto">
          <a:xfrm>
            <a:off x="2235200" y="6858000"/>
            <a:ext cx="1905000" cy="851297"/>
          </a:xfrm>
          <a:prstGeom prst="wedgeRoundRectCallout">
            <a:avLst>
              <a:gd name="adj1" fmla="val 53322"/>
              <a:gd name="adj2" fmla="val 6409"/>
              <a:gd name="adj3" fmla="val 16667"/>
            </a:avLst>
          </a:prstGeom>
          <a:solidFill>
            <a:srgbClr val="000090">
              <a:alpha val="58000"/>
            </a:srgbClr>
          </a:solidFill>
          <a:ln w="25400" cap="flat" cmpd="sng" algn="ctr">
            <a:solidFill>
              <a:srgbClr val="000000"/>
            </a:solidFill>
            <a:prstDash val="solid"/>
            <a:round/>
            <a:headEnd type="none" w="med" len="med"/>
            <a:tailEnd type="none" w="med" len="med"/>
          </a:ln>
          <a:effectLst/>
          <a:extLst/>
        </p:spPr>
        <p:txBody>
          <a:bodyPr wrap="square" rtlCol="0" anchor="ctr">
            <a:spAutoFit/>
          </a:bodyPr>
          <a:lstStyle/>
          <a:p>
            <a:r>
              <a:rPr lang="en-US" sz="4400" dirty="0">
                <a:solidFill>
                  <a:srgbClr val="FAD40C"/>
                </a:solidFill>
              </a:rPr>
              <a:t>D</a:t>
            </a:r>
            <a:r>
              <a:rPr lang="en-US" sz="4400" dirty="0" smtClean="0">
                <a:solidFill>
                  <a:srgbClr val="FAD40C"/>
                </a:solidFill>
              </a:rPr>
              <a:t>+5</a:t>
            </a:r>
            <a:endParaRPr lang="en-US" sz="4400" dirty="0">
              <a:solidFill>
                <a:srgbClr val="FAD40C"/>
              </a:solidFill>
            </a:endParaRPr>
          </a:p>
        </p:txBody>
      </p:sp>
    </p:spTree>
    <p:extLst>
      <p:ext uri="{BB962C8B-B14F-4D97-AF65-F5344CB8AC3E}">
        <p14:creationId xmlns:p14="http://schemas.microsoft.com/office/powerpoint/2010/main" val="2128078007"/>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I </a:t>
            </a:r>
            <a:r>
              <a:rPr lang="en-US" dirty="0" err="1" smtClean="0"/>
              <a:t>spuricane</a:t>
            </a:r>
            <a:r>
              <a:rPr lang="en-US" dirty="0" smtClean="0"/>
              <a:t> analysis – SC1 – LANT 2014</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39</a:t>
            </a:fld>
            <a:endParaRPr lang="en-US"/>
          </a:p>
        </p:txBody>
      </p:sp>
      <p:pic>
        <p:nvPicPr>
          <p:cNvPr id="5" name="Picture 4" descr="sC-obs-gfs2-lant-2014050100-2014103112-132-minsTDd-0.6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pic>
        <p:nvPicPr>
          <p:cNvPr id="6" name="Picture 5" descr="sC-obs-ecm2-lant-2014050100-2014103012-132-minsTDd-0.6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pic>
        <p:nvPicPr>
          <p:cNvPr id="7" name="Picture 6" descr="sC-obs-ukm2-lant-2014050100-2014103112-132-minsTDd-0.6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pic>
        <p:nvPicPr>
          <p:cNvPr id="8" name="Picture 7" descr="sC-obs-cmc2-lant-2014050100-2014103112-132-minsTDd-0.6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graphicFrame>
        <p:nvGraphicFramePr>
          <p:cNvPr id="9" name="Content Placeholder 8"/>
          <p:cNvGraphicFramePr>
            <a:graphicFrameLocks noGrp="1"/>
          </p:cNvGraphicFramePr>
          <p:nvPr>
            <p:ph idx="1"/>
            <p:extLst>
              <p:ext uri="{D42A27DB-BD31-4B8C-83A1-F6EECF244321}">
                <p14:modId xmlns:p14="http://schemas.microsoft.com/office/powerpoint/2010/main" val="1189401949"/>
              </p:ext>
            </p:extLst>
          </p:nvPr>
        </p:nvGraphicFramePr>
        <p:xfrm>
          <a:off x="9944101" y="1676400"/>
          <a:ext cx="3060699" cy="2595880"/>
        </p:xfrm>
        <a:graphic>
          <a:graphicData uri="http://schemas.openxmlformats.org/drawingml/2006/table">
            <a:tbl>
              <a:tblPr firstRow="1" bandRow="1">
                <a:tableStyleId>{5C22544A-7EE6-4342-B048-85BDC9FD1C3A}</a:tableStyleId>
              </a:tblPr>
              <a:tblGrid>
                <a:gridCol w="1020233"/>
                <a:gridCol w="1020233"/>
                <a:gridCol w="1020233"/>
              </a:tblGrid>
              <a:tr h="370840">
                <a:tc>
                  <a:txBody>
                    <a:bodyPr/>
                    <a:lstStyle/>
                    <a:p>
                      <a:r>
                        <a:rPr lang="en-US" dirty="0" smtClean="0"/>
                        <a:t>model</a:t>
                      </a:r>
                      <a:endParaRPr lang="en-US" dirty="0"/>
                    </a:p>
                  </a:txBody>
                  <a:tcPr/>
                </a:tc>
                <a:tc>
                  <a:txBody>
                    <a:bodyPr/>
                    <a:lstStyle/>
                    <a:p>
                      <a:r>
                        <a:rPr lang="en-US" dirty="0" smtClean="0"/>
                        <a:t>NSC1</a:t>
                      </a:r>
                      <a:endParaRPr lang="en-US" dirty="0"/>
                    </a:p>
                  </a:txBody>
                  <a:tcPr/>
                </a:tc>
                <a:tc>
                  <a:txBody>
                    <a:bodyPr/>
                    <a:lstStyle/>
                    <a:p>
                      <a:r>
                        <a:rPr lang="en-US" dirty="0" err="1" smtClean="0"/>
                        <a:t>sTDd</a:t>
                      </a:r>
                      <a:endParaRPr lang="en-US" dirty="0"/>
                    </a:p>
                  </a:txBody>
                  <a:tcPr/>
                </a:tc>
              </a:tr>
              <a:tr h="370840">
                <a:tc>
                  <a:txBody>
                    <a:bodyPr/>
                    <a:lstStyle/>
                    <a:p>
                      <a:r>
                        <a:rPr lang="en-US" dirty="0" smtClean="0"/>
                        <a:t>GFS</a:t>
                      </a:r>
                      <a:endParaRPr lang="en-US" dirty="0"/>
                    </a:p>
                  </a:txBody>
                  <a:tcPr/>
                </a:tc>
                <a:tc>
                  <a:txBody>
                    <a:bodyPr/>
                    <a:lstStyle/>
                    <a:p>
                      <a:r>
                        <a:rPr lang="en-US" dirty="0" smtClean="0"/>
                        <a:t>147</a:t>
                      </a:r>
                      <a:endParaRPr lang="en-US" dirty="0"/>
                    </a:p>
                  </a:txBody>
                  <a:tcPr/>
                </a:tc>
                <a:tc>
                  <a:txBody>
                    <a:bodyPr/>
                    <a:lstStyle/>
                    <a:p>
                      <a:r>
                        <a:rPr lang="en-US" dirty="0" smtClean="0"/>
                        <a:t>224</a:t>
                      </a:r>
                      <a:endParaRPr lang="en-US" dirty="0"/>
                    </a:p>
                  </a:txBody>
                  <a:tcPr/>
                </a:tc>
              </a:tr>
              <a:tr h="370840">
                <a:tc>
                  <a:txBody>
                    <a:bodyPr/>
                    <a:lstStyle/>
                    <a:p>
                      <a:r>
                        <a:rPr lang="en-US" dirty="0" smtClean="0"/>
                        <a:t>ECMWF</a:t>
                      </a:r>
                      <a:endParaRPr lang="en-US" dirty="0"/>
                    </a:p>
                  </a:txBody>
                  <a:tcPr/>
                </a:tc>
                <a:tc>
                  <a:txBody>
                    <a:bodyPr/>
                    <a:lstStyle/>
                    <a:p>
                      <a:r>
                        <a:rPr lang="en-US" dirty="0" smtClean="0"/>
                        <a:t>96</a:t>
                      </a:r>
                      <a:endParaRPr lang="en-US" dirty="0"/>
                    </a:p>
                  </a:txBody>
                  <a:tcPr/>
                </a:tc>
                <a:tc>
                  <a:txBody>
                    <a:bodyPr/>
                    <a:lstStyle/>
                    <a:p>
                      <a:r>
                        <a:rPr lang="en-US" dirty="0" smtClean="0"/>
                        <a:t>125</a:t>
                      </a:r>
                      <a:endParaRPr lang="en-US" dirty="0"/>
                    </a:p>
                  </a:txBody>
                  <a:tcPr/>
                </a:tc>
              </a:tr>
              <a:tr h="370840">
                <a:tc>
                  <a:txBody>
                    <a:bodyPr/>
                    <a:lstStyle/>
                    <a:p>
                      <a:r>
                        <a:rPr lang="en-US" dirty="0" smtClean="0"/>
                        <a:t>UKMO</a:t>
                      </a:r>
                      <a:endParaRPr lang="en-US" dirty="0"/>
                    </a:p>
                  </a:txBody>
                  <a:tcPr/>
                </a:tc>
                <a:tc>
                  <a:txBody>
                    <a:bodyPr/>
                    <a:lstStyle/>
                    <a:p>
                      <a:r>
                        <a:rPr lang="en-US" dirty="0" smtClean="0"/>
                        <a:t>163</a:t>
                      </a:r>
                      <a:endParaRPr lang="en-US" dirty="0"/>
                    </a:p>
                  </a:txBody>
                  <a:tcPr/>
                </a:tc>
                <a:tc>
                  <a:txBody>
                    <a:bodyPr/>
                    <a:lstStyle/>
                    <a:p>
                      <a:r>
                        <a:rPr lang="en-US" dirty="0" smtClean="0"/>
                        <a:t>261</a:t>
                      </a:r>
                      <a:endParaRPr lang="en-US" dirty="0"/>
                    </a:p>
                  </a:txBody>
                  <a:tcPr/>
                </a:tc>
              </a:tr>
              <a:tr h="370840">
                <a:tc>
                  <a:txBody>
                    <a:bodyPr/>
                    <a:lstStyle/>
                    <a:p>
                      <a:r>
                        <a:rPr lang="en-US" dirty="0" smtClean="0"/>
                        <a:t>CMC</a:t>
                      </a:r>
                      <a:endParaRPr lang="en-US" dirty="0"/>
                    </a:p>
                  </a:txBody>
                  <a:tcPr/>
                </a:tc>
                <a:tc>
                  <a:txBody>
                    <a:bodyPr/>
                    <a:lstStyle/>
                    <a:p>
                      <a:r>
                        <a:rPr lang="en-US" dirty="0" smtClean="0"/>
                        <a:t>207</a:t>
                      </a:r>
                      <a:endParaRPr lang="en-US" dirty="0"/>
                    </a:p>
                  </a:txBody>
                  <a:tcPr/>
                </a:tc>
                <a:tc>
                  <a:txBody>
                    <a:bodyPr/>
                    <a:lstStyle/>
                    <a:p>
                      <a:r>
                        <a:rPr lang="en-US" dirty="0" smtClean="0"/>
                        <a:t>437</a:t>
                      </a:r>
                      <a:endParaRPr lang="en-US" dirty="0"/>
                    </a:p>
                  </a:txBody>
                  <a:tcPr/>
                </a:tc>
              </a:tr>
              <a:tr h="370840">
                <a:tc>
                  <a:txBody>
                    <a:bodyPr/>
                    <a:lstStyle/>
                    <a:p>
                      <a:r>
                        <a:rPr lang="en-US" dirty="0" smtClean="0"/>
                        <a:t>FIM8</a:t>
                      </a:r>
                      <a:endParaRPr lang="en-US" dirty="0"/>
                    </a:p>
                  </a:txBody>
                  <a:tcPr/>
                </a:tc>
                <a:tc>
                  <a:txBody>
                    <a:bodyPr/>
                    <a:lstStyle/>
                    <a:p>
                      <a:r>
                        <a:rPr lang="en-US" dirty="0" smtClean="0"/>
                        <a:t>125</a:t>
                      </a:r>
                      <a:endParaRPr lang="en-US" dirty="0"/>
                    </a:p>
                  </a:txBody>
                  <a:tcPr/>
                </a:tc>
                <a:tc>
                  <a:txBody>
                    <a:bodyPr/>
                    <a:lstStyle/>
                    <a:p>
                      <a:r>
                        <a:rPr lang="en-US" dirty="0" smtClean="0"/>
                        <a:t>251</a:t>
                      </a:r>
                      <a:endParaRPr lang="en-US" dirty="0"/>
                    </a:p>
                  </a:txBody>
                  <a:tcPr/>
                </a:tc>
              </a:tr>
              <a:tr h="370840">
                <a:tc>
                  <a:txBody>
                    <a:bodyPr/>
                    <a:lstStyle/>
                    <a:p>
                      <a:r>
                        <a:rPr lang="en-US" dirty="0" smtClean="0"/>
                        <a:t>FIM9</a:t>
                      </a:r>
                      <a:endParaRPr lang="en-US" dirty="0"/>
                    </a:p>
                  </a:txBody>
                  <a:tcPr/>
                </a:tc>
                <a:tc>
                  <a:txBody>
                    <a:bodyPr/>
                    <a:lstStyle/>
                    <a:p>
                      <a:r>
                        <a:rPr lang="en-US" dirty="0" smtClean="0"/>
                        <a:t>108</a:t>
                      </a:r>
                      <a:endParaRPr lang="en-US" dirty="0"/>
                    </a:p>
                  </a:txBody>
                  <a:tcPr/>
                </a:tc>
                <a:tc>
                  <a:txBody>
                    <a:bodyPr/>
                    <a:lstStyle/>
                    <a:p>
                      <a:r>
                        <a:rPr lang="en-US" dirty="0" smtClean="0"/>
                        <a:t>216</a:t>
                      </a:r>
                      <a:endParaRPr lang="en-US" dirty="0"/>
                    </a:p>
                  </a:txBody>
                  <a:tcPr/>
                </a:tc>
              </a:tr>
            </a:tbl>
          </a:graphicData>
        </a:graphic>
      </p:graphicFrame>
      <p:graphicFrame>
        <p:nvGraphicFramePr>
          <p:cNvPr id="10" name="Content Placeholder 8"/>
          <p:cNvGraphicFramePr>
            <a:graphicFrameLocks/>
          </p:cNvGraphicFramePr>
          <p:nvPr>
            <p:extLst>
              <p:ext uri="{D42A27DB-BD31-4B8C-83A1-F6EECF244321}">
                <p14:modId xmlns:p14="http://schemas.microsoft.com/office/powerpoint/2010/main" val="1133419973"/>
              </p:ext>
            </p:extLst>
          </p:nvPr>
        </p:nvGraphicFramePr>
        <p:xfrm>
          <a:off x="9944101" y="4953000"/>
          <a:ext cx="3060699" cy="2595880"/>
        </p:xfrm>
        <a:graphic>
          <a:graphicData uri="http://schemas.openxmlformats.org/drawingml/2006/table">
            <a:tbl>
              <a:tblPr firstRow="1" bandRow="1">
                <a:tableStyleId>{21E4AEA4-8DFA-4A89-87EB-49C32662AFE0}</a:tableStyleId>
              </a:tblPr>
              <a:tblGrid>
                <a:gridCol w="1020233"/>
                <a:gridCol w="1020233"/>
                <a:gridCol w="1020233"/>
              </a:tblGrid>
              <a:tr h="370840">
                <a:tc>
                  <a:txBody>
                    <a:bodyPr/>
                    <a:lstStyle/>
                    <a:p>
                      <a:r>
                        <a:rPr lang="en-US" dirty="0" smtClean="0"/>
                        <a:t>model</a:t>
                      </a:r>
                      <a:endParaRPr lang="en-US" dirty="0"/>
                    </a:p>
                  </a:txBody>
                  <a:tcPr/>
                </a:tc>
                <a:tc>
                  <a:txBody>
                    <a:bodyPr/>
                    <a:lstStyle/>
                    <a:p>
                      <a:r>
                        <a:rPr lang="en-US" dirty="0" err="1" smtClean="0"/>
                        <a:t>Pr</a:t>
                      </a:r>
                      <a:endParaRPr lang="en-US" dirty="0"/>
                    </a:p>
                  </a:txBody>
                  <a:tcPr/>
                </a:tc>
                <a:tc>
                  <a:txBody>
                    <a:bodyPr/>
                    <a:lstStyle/>
                    <a:p>
                      <a:r>
                        <a:rPr lang="en-US" dirty="0" err="1" smtClean="0"/>
                        <a:t>Prc</a:t>
                      </a:r>
                      <a:r>
                        <a:rPr lang="en-US" dirty="0" smtClean="0"/>
                        <a:t>/</a:t>
                      </a:r>
                      <a:r>
                        <a:rPr lang="en-US" dirty="0" err="1" smtClean="0"/>
                        <a:t>Pr</a:t>
                      </a:r>
                      <a:endParaRPr lang="en-US" dirty="0"/>
                    </a:p>
                  </a:txBody>
                  <a:tcPr/>
                </a:tc>
              </a:tr>
              <a:tr h="370840">
                <a:tc>
                  <a:txBody>
                    <a:bodyPr/>
                    <a:lstStyle/>
                    <a:p>
                      <a:r>
                        <a:rPr lang="en-US" dirty="0" smtClean="0"/>
                        <a:t>GFS</a:t>
                      </a:r>
                      <a:endParaRPr lang="en-US" dirty="0"/>
                    </a:p>
                  </a:txBody>
                  <a:tcPr/>
                </a:tc>
                <a:tc>
                  <a:txBody>
                    <a:bodyPr/>
                    <a:lstStyle/>
                    <a:p>
                      <a:r>
                        <a:rPr lang="en-US" dirty="0" smtClean="0"/>
                        <a:t>3.46</a:t>
                      </a:r>
                      <a:endParaRPr lang="en-US" dirty="0"/>
                    </a:p>
                  </a:txBody>
                  <a:tcPr/>
                </a:tc>
                <a:tc>
                  <a:txBody>
                    <a:bodyPr/>
                    <a:lstStyle/>
                    <a:p>
                      <a:r>
                        <a:rPr lang="en-US" dirty="0" smtClean="0"/>
                        <a:t>0.91</a:t>
                      </a:r>
                      <a:endParaRPr lang="en-US" dirty="0"/>
                    </a:p>
                  </a:txBody>
                  <a:tcPr/>
                </a:tc>
              </a:tr>
              <a:tr h="370840">
                <a:tc>
                  <a:txBody>
                    <a:bodyPr/>
                    <a:lstStyle/>
                    <a:p>
                      <a:r>
                        <a:rPr lang="en-US" dirty="0" smtClean="0"/>
                        <a:t>ECMWF</a:t>
                      </a:r>
                      <a:endParaRPr lang="en-US" dirty="0"/>
                    </a:p>
                  </a:txBody>
                  <a:tcPr/>
                </a:tc>
                <a:tc>
                  <a:txBody>
                    <a:bodyPr/>
                    <a:lstStyle/>
                    <a:p>
                      <a:r>
                        <a:rPr lang="en-US" dirty="0" smtClean="0"/>
                        <a:t>2.80</a:t>
                      </a:r>
                      <a:endParaRPr lang="en-US" dirty="0"/>
                    </a:p>
                  </a:txBody>
                  <a:tcPr/>
                </a:tc>
                <a:tc>
                  <a:txBody>
                    <a:bodyPr/>
                    <a:lstStyle/>
                    <a:p>
                      <a:r>
                        <a:rPr lang="en-US" dirty="0" smtClean="0"/>
                        <a:t>0.84</a:t>
                      </a:r>
                      <a:endParaRPr lang="en-US" dirty="0"/>
                    </a:p>
                  </a:txBody>
                  <a:tcPr/>
                </a:tc>
              </a:tr>
              <a:tr h="370840">
                <a:tc>
                  <a:txBody>
                    <a:bodyPr/>
                    <a:lstStyle/>
                    <a:p>
                      <a:r>
                        <a:rPr lang="en-US" dirty="0" smtClean="0"/>
                        <a:t>UKMO</a:t>
                      </a:r>
                      <a:endParaRPr lang="en-US" dirty="0"/>
                    </a:p>
                  </a:txBody>
                  <a:tcPr/>
                </a:tc>
                <a:tc>
                  <a:txBody>
                    <a:bodyPr/>
                    <a:lstStyle/>
                    <a:p>
                      <a:r>
                        <a:rPr lang="en-US" dirty="0" smtClean="0"/>
                        <a:t>3.07</a:t>
                      </a:r>
                      <a:endParaRPr lang="en-US" dirty="0"/>
                    </a:p>
                  </a:txBody>
                  <a:tcPr/>
                </a:tc>
                <a:tc>
                  <a:txBody>
                    <a:bodyPr/>
                    <a:lstStyle/>
                    <a:p>
                      <a:r>
                        <a:rPr lang="en-US" dirty="0" smtClean="0"/>
                        <a:t>0.94</a:t>
                      </a:r>
                      <a:endParaRPr lang="en-US" dirty="0"/>
                    </a:p>
                  </a:txBody>
                  <a:tcPr/>
                </a:tc>
              </a:tr>
              <a:tr h="370840">
                <a:tc>
                  <a:txBody>
                    <a:bodyPr/>
                    <a:lstStyle/>
                    <a:p>
                      <a:r>
                        <a:rPr lang="en-US" dirty="0" smtClean="0"/>
                        <a:t>CMC</a:t>
                      </a:r>
                      <a:endParaRPr lang="en-US" dirty="0"/>
                    </a:p>
                  </a:txBody>
                  <a:tcPr/>
                </a:tc>
                <a:tc>
                  <a:txBody>
                    <a:bodyPr/>
                    <a:lstStyle/>
                    <a:p>
                      <a:r>
                        <a:rPr lang="en-US" dirty="0" smtClean="0"/>
                        <a:t>2.88</a:t>
                      </a:r>
                      <a:endParaRPr lang="en-US" dirty="0"/>
                    </a:p>
                  </a:txBody>
                  <a:tcPr/>
                </a:tc>
                <a:tc>
                  <a:txBody>
                    <a:bodyPr/>
                    <a:lstStyle/>
                    <a:p>
                      <a:r>
                        <a:rPr lang="en-US" dirty="0" smtClean="0"/>
                        <a:t>---</a:t>
                      </a:r>
                      <a:endParaRPr lang="en-US" dirty="0"/>
                    </a:p>
                  </a:txBody>
                  <a:tcPr/>
                </a:tc>
              </a:tr>
              <a:tr h="370840">
                <a:tc>
                  <a:txBody>
                    <a:bodyPr/>
                    <a:lstStyle/>
                    <a:p>
                      <a:r>
                        <a:rPr lang="en-US" dirty="0" smtClean="0"/>
                        <a:t>FIM8</a:t>
                      </a:r>
                      <a:endParaRPr lang="en-US" dirty="0"/>
                    </a:p>
                  </a:txBody>
                  <a:tcPr/>
                </a:tc>
                <a:tc>
                  <a:txBody>
                    <a:bodyPr/>
                    <a:lstStyle/>
                    <a:p>
                      <a:r>
                        <a:rPr lang="en-US" dirty="0" smtClean="0"/>
                        <a:t>2.51</a:t>
                      </a:r>
                      <a:endParaRPr lang="en-US" dirty="0"/>
                    </a:p>
                  </a:txBody>
                  <a:tcPr/>
                </a:tc>
                <a:tc>
                  <a:txBody>
                    <a:bodyPr/>
                    <a:lstStyle/>
                    <a:p>
                      <a:r>
                        <a:rPr lang="en-US" dirty="0" smtClean="0"/>
                        <a:t>0.72</a:t>
                      </a:r>
                      <a:endParaRPr lang="en-US" dirty="0"/>
                    </a:p>
                  </a:txBody>
                  <a:tcPr/>
                </a:tc>
              </a:tr>
              <a:tr h="370840">
                <a:tc>
                  <a:txBody>
                    <a:bodyPr/>
                    <a:lstStyle/>
                    <a:p>
                      <a:r>
                        <a:rPr lang="en-US" dirty="0" smtClean="0"/>
                        <a:t>FIM9</a:t>
                      </a:r>
                      <a:endParaRPr lang="en-US" dirty="0"/>
                    </a:p>
                  </a:txBody>
                  <a:tcPr/>
                </a:tc>
                <a:tc>
                  <a:txBody>
                    <a:bodyPr/>
                    <a:lstStyle/>
                    <a:p>
                      <a:r>
                        <a:rPr lang="en-US" dirty="0" smtClean="0"/>
                        <a:t>2.31</a:t>
                      </a:r>
                      <a:endParaRPr lang="en-US" dirty="0"/>
                    </a:p>
                  </a:txBody>
                  <a:tcPr/>
                </a:tc>
                <a:tc>
                  <a:txBody>
                    <a:bodyPr/>
                    <a:lstStyle/>
                    <a:p>
                      <a:r>
                        <a:rPr lang="en-US" dirty="0" smtClean="0"/>
                        <a:t>0.72</a:t>
                      </a:r>
                      <a:endParaRPr lang="en-US" dirty="0"/>
                    </a:p>
                  </a:txBody>
                  <a:tcPr/>
                </a:tc>
              </a:tr>
            </a:tbl>
          </a:graphicData>
        </a:graphic>
      </p:graphicFrame>
      <p:pic>
        <p:nvPicPr>
          <p:cNvPr id="3" name="Picture 2" descr="sC-obs-fim8-lant-2014050100-2014102912-132-minsTDd-0.6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pic>
        <p:nvPicPr>
          <p:cNvPr id="11" name="Picture 10" descr="sC-obs-rtfim9-lant-2014050100-2014103000-132-minsTDd-0.6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spTree>
    <p:extLst>
      <p:ext uri="{BB962C8B-B14F-4D97-AF65-F5344CB8AC3E}">
        <p14:creationId xmlns:p14="http://schemas.microsoft.com/office/powerpoint/2010/main" val="2220146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WPAC 2015 thru 20151029</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800" y="1104900"/>
            <a:ext cx="9601200" cy="7543800"/>
          </a:xfrm>
          <a:prstGeom prst="rect">
            <a:avLst/>
          </a:prstGeom>
        </p:spPr>
      </p:pic>
      <p:sp>
        <p:nvSpPr>
          <p:cNvPr id="6" name="Rounded Rectangular Callout 5"/>
          <p:cNvSpPr/>
          <p:nvPr/>
        </p:nvSpPr>
        <p:spPr bwMode="auto">
          <a:xfrm>
            <a:off x="2628900" y="2057400"/>
            <a:ext cx="3733800" cy="1905000"/>
          </a:xfrm>
          <a:prstGeom prst="wedgeRoundRectCallout">
            <a:avLst>
              <a:gd name="adj1" fmla="val 87920"/>
              <a:gd name="adj2" fmla="val 155237"/>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72-h</a:t>
            </a:r>
          </a:p>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90"/>
                </a:solidFill>
                <a:effectLst/>
                <a:sym typeface="Gill Sans" charset="0"/>
              </a:rPr>
              <a:t>EC:		</a:t>
            </a:r>
            <a:r>
              <a:rPr kumimoji="0" lang="en-US" sz="2800" b="1" i="0" u="none" strike="noStrike" cap="none" normalizeH="0" dirty="0" smtClean="0">
                <a:ln>
                  <a:noFill/>
                </a:ln>
                <a:solidFill>
                  <a:srgbClr val="FF0000"/>
                </a:solidFill>
                <a:effectLst/>
                <a:sym typeface="Gill Sans" charset="0"/>
              </a:rPr>
              <a:t>82 </a:t>
            </a:r>
            <a:r>
              <a:rPr kumimoji="0" lang="en-US" sz="2800" b="1" i="0" u="none" strike="noStrike" cap="none" normalizeH="0" dirty="0" err="1" smtClean="0">
                <a:ln>
                  <a:noFill/>
                </a:ln>
                <a:solidFill>
                  <a:srgbClr val="FF0000"/>
                </a:solidFill>
                <a:effectLst/>
                <a:sym typeface="Gill Sans" charset="0"/>
              </a:rPr>
              <a:t>nmi</a:t>
            </a:r>
            <a:endParaRPr kumimoji="0" lang="en-US" sz="2800" b="1" i="0" u="none" strike="noStrike" cap="none" normalizeH="0" dirty="0" smtClean="0">
              <a:ln>
                <a:noFill/>
              </a:ln>
              <a:solidFill>
                <a:srgbClr val="FF0000"/>
              </a:solidFill>
              <a:effectLst/>
              <a:sym typeface="Gill Sans"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sz="2800" baseline="0" dirty="0" smtClean="0">
                <a:solidFill>
                  <a:srgbClr val="000090"/>
                </a:solidFill>
              </a:rPr>
              <a:t>HWRF:</a:t>
            </a:r>
            <a:r>
              <a:rPr lang="en-US" sz="2800" dirty="0" smtClean="0">
                <a:solidFill>
                  <a:srgbClr val="000090"/>
                </a:solidFill>
              </a:rPr>
              <a:t> 	98 </a:t>
            </a:r>
            <a:r>
              <a:rPr lang="en-US" sz="2800" dirty="0" err="1" smtClean="0">
                <a:solidFill>
                  <a:srgbClr val="000090"/>
                </a:solidFill>
              </a:rPr>
              <a:t>nmi</a:t>
            </a:r>
            <a:endParaRPr lang="en-US" sz="2800" dirty="0" smtClean="0">
              <a:solidFill>
                <a:srgbClr val="000090"/>
              </a:solidFill>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90"/>
                </a:solidFill>
                <a:effectLst/>
                <a:sym typeface="Gill Sans" charset="0"/>
              </a:rPr>
              <a:t>GFS:</a:t>
            </a:r>
            <a:r>
              <a:rPr kumimoji="0" lang="en-US" sz="2800" b="0" i="0" u="none" strike="noStrike" cap="none" normalizeH="0" dirty="0" smtClean="0">
                <a:ln>
                  <a:noFill/>
                </a:ln>
                <a:solidFill>
                  <a:srgbClr val="000090"/>
                </a:solidFill>
                <a:effectLst/>
                <a:sym typeface="Gill Sans" charset="0"/>
              </a:rPr>
              <a:t> 		100 </a:t>
            </a:r>
            <a:r>
              <a:rPr kumimoji="0" lang="en-US" sz="2800" b="0" i="0" u="none" strike="noStrike" cap="none" normalizeH="0" dirty="0" err="1" smtClean="0">
                <a:ln>
                  <a:noFill/>
                </a:ln>
                <a:solidFill>
                  <a:srgbClr val="000090"/>
                </a:solidFill>
                <a:effectLst/>
                <a:sym typeface="Gill Sans" charset="0"/>
              </a:rPr>
              <a:t>nmi</a:t>
            </a:r>
            <a:endParaRPr kumimoji="0" lang="en-US" sz="4400" b="0" i="0" u="none" strike="noStrike" cap="none" normalizeH="0" baseline="0" dirty="0" smtClean="0">
              <a:ln>
                <a:noFill/>
              </a:ln>
              <a:solidFill>
                <a:srgbClr val="000090"/>
              </a:solidFill>
              <a:effectLst/>
              <a:sym typeface="Gill Sans" charset="0"/>
            </a:endParaRPr>
          </a:p>
        </p:txBody>
      </p:sp>
    </p:spTree>
    <p:extLst>
      <p:ext uri="{BB962C8B-B14F-4D97-AF65-F5344CB8AC3E}">
        <p14:creationId xmlns:p14="http://schemas.microsoft.com/office/powerpoint/2010/main" val="116930368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I </a:t>
            </a:r>
            <a:r>
              <a:rPr lang="en-US" dirty="0" err="1" smtClean="0"/>
              <a:t>spuricane</a:t>
            </a:r>
            <a:r>
              <a:rPr lang="en-US" dirty="0" smtClean="0"/>
              <a:t> analysis – SC1 – WPAC 2014</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40</a:t>
            </a:fld>
            <a:endParaRPr lang="en-US"/>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686766800"/>
              </p:ext>
            </p:extLst>
          </p:nvPr>
        </p:nvGraphicFramePr>
        <p:xfrm>
          <a:off x="9944101" y="1676400"/>
          <a:ext cx="3060699" cy="2595880"/>
        </p:xfrm>
        <a:graphic>
          <a:graphicData uri="http://schemas.openxmlformats.org/drawingml/2006/table">
            <a:tbl>
              <a:tblPr firstRow="1" bandRow="1">
                <a:tableStyleId>{5C22544A-7EE6-4342-B048-85BDC9FD1C3A}</a:tableStyleId>
              </a:tblPr>
              <a:tblGrid>
                <a:gridCol w="1020233"/>
                <a:gridCol w="1020233"/>
                <a:gridCol w="1020233"/>
              </a:tblGrid>
              <a:tr h="370840">
                <a:tc>
                  <a:txBody>
                    <a:bodyPr/>
                    <a:lstStyle/>
                    <a:p>
                      <a:r>
                        <a:rPr lang="en-US" dirty="0" smtClean="0"/>
                        <a:t>model</a:t>
                      </a:r>
                      <a:endParaRPr lang="en-US" dirty="0"/>
                    </a:p>
                  </a:txBody>
                  <a:tcPr/>
                </a:tc>
                <a:tc>
                  <a:txBody>
                    <a:bodyPr/>
                    <a:lstStyle/>
                    <a:p>
                      <a:r>
                        <a:rPr lang="en-US" dirty="0" smtClean="0"/>
                        <a:t>NSC1</a:t>
                      </a:r>
                      <a:endParaRPr lang="en-US" dirty="0"/>
                    </a:p>
                  </a:txBody>
                  <a:tcPr/>
                </a:tc>
                <a:tc>
                  <a:txBody>
                    <a:bodyPr/>
                    <a:lstStyle/>
                    <a:p>
                      <a:r>
                        <a:rPr lang="en-US" dirty="0" err="1" smtClean="0"/>
                        <a:t>sTDd</a:t>
                      </a:r>
                      <a:endParaRPr lang="en-US" dirty="0"/>
                    </a:p>
                  </a:txBody>
                  <a:tcPr/>
                </a:tc>
              </a:tr>
              <a:tr h="370840">
                <a:tc>
                  <a:txBody>
                    <a:bodyPr/>
                    <a:lstStyle/>
                    <a:p>
                      <a:r>
                        <a:rPr lang="en-US" dirty="0" smtClean="0"/>
                        <a:t>GFS</a:t>
                      </a:r>
                      <a:endParaRPr lang="en-US" dirty="0"/>
                    </a:p>
                  </a:txBody>
                  <a:tcPr/>
                </a:tc>
                <a:tc>
                  <a:txBody>
                    <a:bodyPr/>
                    <a:lstStyle/>
                    <a:p>
                      <a:r>
                        <a:rPr lang="en-US" dirty="0" smtClean="0"/>
                        <a:t>193</a:t>
                      </a:r>
                      <a:endParaRPr lang="en-US" dirty="0"/>
                    </a:p>
                  </a:txBody>
                  <a:tcPr/>
                </a:tc>
                <a:tc>
                  <a:txBody>
                    <a:bodyPr/>
                    <a:lstStyle/>
                    <a:p>
                      <a:r>
                        <a:rPr lang="en-US" dirty="0" smtClean="0"/>
                        <a:t>361</a:t>
                      </a:r>
                      <a:endParaRPr lang="en-US" dirty="0"/>
                    </a:p>
                  </a:txBody>
                  <a:tcPr/>
                </a:tc>
              </a:tr>
              <a:tr h="370840">
                <a:tc>
                  <a:txBody>
                    <a:bodyPr/>
                    <a:lstStyle/>
                    <a:p>
                      <a:r>
                        <a:rPr lang="en-US" dirty="0" smtClean="0"/>
                        <a:t>ECMWF</a:t>
                      </a:r>
                      <a:endParaRPr lang="en-US" dirty="0"/>
                    </a:p>
                  </a:txBody>
                  <a:tcPr/>
                </a:tc>
                <a:tc>
                  <a:txBody>
                    <a:bodyPr/>
                    <a:lstStyle/>
                    <a:p>
                      <a:r>
                        <a:rPr lang="en-US" dirty="0" smtClean="0"/>
                        <a:t>157</a:t>
                      </a:r>
                      <a:endParaRPr lang="en-US" dirty="0"/>
                    </a:p>
                  </a:txBody>
                  <a:tcPr/>
                </a:tc>
                <a:tc>
                  <a:txBody>
                    <a:bodyPr/>
                    <a:lstStyle/>
                    <a:p>
                      <a:r>
                        <a:rPr lang="en-US" dirty="0" smtClean="0"/>
                        <a:t>251</a:t>
                      </a:r>
                      <a:endParaRPr lang="en-US" dirty="0"/>
                    </a:p>
                  </a:txBody>
                  <a:tcPr/>
                </a:tc>
              </a:tr>
              <a:tr h="370840">
                <a:tc>
                  <a:txBody>
                    <a:bodyPr/>
                    <a:lstStyle/>
                    <a:p>
                      <a:r>
                        <a:rPr lang="en-US" dirty="0" smtClean="0"/>
                        <a:t>UKMO</a:t>
                      </a:r>
                      <a:endParaRPr lang="en-US" dirty="0"/>
                    </a:p>
                  </a:txBody>
                  <a:tcPr/>
                </a:tc>
                <a:tc>
                  <a:txBody>
                    <a:bodyPr/>
                    <a:lstStyle/>
                    <a:p>
                      <a:r>
                        <a:rPr lang="en-US" dirty="0" smtClean="0"/>
                        <a:t>242</a:t>
                      </a:r>
                      <a:endParaRPr lang="en-US" dirty="0"/>
                    </a:p>
                  </a:txBody>
                  <a:tcPr/>
                </a:tc>
                <a:tc>
                  <a:txBody>
                    <a:bodyPr/>
                    <a:lstStyle/>
                    <a:p>
                      <a:r>
                        <a:rPr lang="en-US" dirty="0" smtClean="0"/>
                        <a:t>386</a:t>
                      </a:r>
                      <a:endParaRPr lang="en-US" dirty="0"/>
                    </a:p>
                  </a:txBody>
                  <a:tcPr/>
                </a:tc>
              </a:tr>
              <a:tr h="370840">
                <a:tc>
                  <a:txBody>
                    <a:bodyPr/>
                    <a:lstStyle/>
                    <a:p>
                      <a:r>
                        <a:rPr lang="en-US" dirty="0" smtClean="0"/>
                        <a:t>CMC</a:t>
                      </a:r>
                      <a:endParaRPr lang="en-US" dirty="0"/>
                    </a:p>
                  </a:txBody>
                  <a:tcPr/>
                </a:tc>
                <a:tc>
                  <a:txBody>
                    <a:bodyPr/>
                    <a:lstStyle/>
                    <a:p>
                      <a:r>
                        <a:rPr lang="en-US" dirty="0" smtClean="0"/>
                        <a:t>516</a:t>
                      </a:r>
                      <a:endParaRPr lang="en-US" dirty="0"/>
                    </a:p>
                  </a:txBody>
                  <a:tcPr/>
                </a:tc>
                <a:tc>
                  <a:txBody>
                    <a:bodyPr/>
                    <a:lstStyle/>
                    <a:p>
                      <a:r>
                        <a:rPr lang="en-US" dirty="0" smtClean="0"/>
                        <a:t>1169</a:t>
                      </a:r>
                      <a:endParaRPr lang="en-US" dirty="0"/>
                    </a:p>
                  </a:txBody>
                  <a:tcPr/>
                </a:tc>
              </a:tr>
              <a:tr h="370840">
                <a:tc>
                  <a:txBody>
                    <a:bodyPr/>
                    <a:lstStyle/>
                    <a:p>
                      <a:r>
                        <a:rPr lang="en-US" dirty="0" smtClean="0"/>
                        <a:t>FIM8</a:t>
                      </a:r>
                      <a:endParaRPr lang="en-US" dirty="0"/>
                    </a:p>
                  </a:txBody>
                  <a:tcPr/>
                </a:tc>
                <a:tc>
                  <a:txBody>
                    <a:bodyPr/>
                    <a:lstStyle/>
                    <a:p>
                      <a:r>
                        <a:rPr lang="en-US" dirty="0" smtClean="0"/>
                        <a:t>145</a:t>
                      </a:r>
                      <a:endParaRPr lang="en-US" dirty="0"/>
                    </a:p>
                  </a:txBody>
                  <a:tcPr/>
                </a:tc>
                <a:tc>
                  <a:txBody>
                    <a:bodyPr/>
                    <a:lstStyle/>
                    <a:p>
                      <a:r>
                        <a:rPr lang="en-US" dirty="0" smtClean="0"/>
                        <a:t>351</a:t>
                      </a:r>
                      <a:endParaRPr lang="en-US" dirty="0"/>
                    </a:p>
                  </a:txBody>
                  <a:tcPr/>
                </a:tc>
              </a:tr>
              <a:tr h="370840">
                <a:tc>
                  <a:txBody>
                    <a:bodyPr/>
                    <a:lstStyle/>
                    <a:p>
                      <a:r>
                        <a:rPr lang="en-US" dirty="0" smtClean="0"/>
                        <a:t>FIM9</a:t>
                      </a:r>
                      <a:endParaRPr lang="en-US" dirty="0"/>
                    </a:p>
                  </a:txBody>
                  <a:tcPr/>
                </a:tc>
                <a:tc>
                  <a:txBody>
                    <a:bodyPr/>
                    <a:lstStyle/>
                    <a:p>
                      <a:r>
                        <a:rPr lang="en-US" dirty="0" smtClean="0"/>
                        <a:t>128</a:t>
                      </a:r>
                      <a:endParaRPr lang="en-US" dirty="0"/>
                    </a:p>
                  </a:txBody>
                  <a:tcPr/>
                </a:tc>
                <a:tc>
                  <a:txBody>
                    <a:bodyPr/>
                    <a:lstStyle/>
                    <a:p>
                      <a:r>
                        <a:rPr lang="en-US" dirty="0" smtClean="0"/>
                        <a:t>297</a:t>
                      </a:r>
                      <a:endParaRPr lang="en-US" dirty="0"/>
                    </a:p>
                  </a:txBody>
                  <a:tcPr/>
                </a:tc>
              </a:tr>
            </a:tbl>
          </a:graphicData>
        </a:graphic>
      </p:graphicFrame>
      <p:graphicFrame>
        <p:nvGraphicFramePr>
          <p:cNvPr id="10" name="Content Placeholder 8"/>
          <p:cNvGraphicFramePr>
            <a:graphicFrameLocks/>
          </p:cNvGraphicFramePr>
          <p:nvPr>
            <p:extLst>
              <p:ext uri="{D42A27DB-BD31-4B8C-83A1-F6EECF244321}">
                <p14:modId xmlns:p14="http://schemas.microsoft.com/office/powerpoint/2010/main" val="2365873437"/>
              </p:ext>
            </p:extLst>
          </p:nvPr>
        </p:nvGraphicFramePr>
        <p:xfrm>
          <a:off x="9944101" y="5105400"/>
          <a:ext cx="3060699" cy="2595880"/>
        </p:xfrm>
        <a:graphic>
          <a:graphicData uri="http://schemas.openxmlformats.org/drawingml/2006/table">
            <a:tbl>
              <a:tblPr firstRow="1" bandRow="1">
                <a:tableStyleId>{21E4AEA4-8DFA-4A89-87EB-49C32662AFE0}</a:tableStyleId>
              </a:tblPr>
              <a:tblGrid>
                <a:gridCol w="1020233"/>
                <a:gridCol w="1020233"/>
                <a:gridCol w="1020233"/>
              </a:tblGrid>
              <a:tr h="370840">
                <a:tc>
                  <a:txBody>
                    <a:bodyPr/>
                    <a:lstStyle/>
                    <a:p>
                      <a:r>
                        <a:rPr lang="en-US" dirty="0" smtClean="0"/>
                        <a:t>model</a:t>
                      </a:r>
                      <a:endParaRPr lang="en-US" dirty="0"/>
                    </a:p>
                  </a:txBody>
                  <a:tcPr/>
                </a:tc>
                <a:tc>
                  <a:txBody>
                    <a:bodyPr/>
                    <a:lstStyle/>
                    <a:p>
                      <a:r>
                        <a:rPr lang="en-US" dirty="0" err="1" smtClean="0"/>
                        <a:t>Pr</a:t>
                      </a:r>
                      <a:endParaRPr lang="en-US" dirty="0"/>
                    </a:p>
                  </a:txBody>
                  <a:tcPr/>
                </a:tc>
                <a:tc>
                  <a:txBody>
                    <a:bodyPr/>
                    <a:lstStyle/>
                    <a:p>
                      <a:r>
                        <a:rPr lang="en-US" dirty="0" err="1" smtClean="0"/>
                        <a:t>Prc</a:t>
                      </a:r>
                      <a:r>
                        <a:rPr lang="en-US" dirty="0" smtClean="0"/>
                        <a:t>/</a:t>
                      </a:r>
                      <a:r>
                        <a:rPr lang="en-US" dirty="0" err="1" smtClean="0"/>
                        <a:t>Pr</a:t>
                      </a:r>
                      <a:endParaRPr lang="en-US" dirty="0"/>
                    </a:p>
                  </a:txBody>
                  <a:tcPr/>
                </a:tc>
              </a:tr>
              <a:tr h="370840">
                <a:tc>
                  <a:txBody>
                    <a:bodyPr/>
                    <a:lstStyle/>
                    <a:p>
                      <a:r>
                        <a:rPr lang="en-US" dirty="0" smtClean="0"/>
                        <a:t>GFS</a:t>
                      </a:r>
                      <a:endParaRPr lang="en-US" dirty="0"/>
                    </a:p>
                  </a:txBody>
                  <a:tcPr/>
                </a:tc>
                <a:tc>
                  <a:txBody>
                    <a:bodyPr/>
                    <a:lstStyle/>
                    <a:p>
                      <a:r>
                        <a:rPr lang="en-US" dirty="0" smtClean="0"/>
                        <a:t>5.65</a:t>
                      </a:r>
                      <a:endParaRPr lang="en-US" dirty="0"/>
                    </a:p>
                  </a:txBody>
                  <a:tcPr/>
                </a:tc>
                <a:tc>
                  <a:txBody>
                    <a:bodyPr/>
                    <a:lstStyle/>
                    <a:p>
                      <a:r>
                        <a:rPr lang="en-US" dirty="0" smtClean="0"/>
                        <a:t>0.89</a:t>
                      </a:r>
                      <a:endParaRPr lang="en-US" dirty="0"/>
                    </a:p>
                  </a:txBody>
                  <a:tcPr/>
                </a:tc>
              </a:tr>
              <a:tr h="370840">
                <a:tc>
                  <a:txBody>
                    <a:bodyPr/>
                    <a:lstStyle/>
                    <a:p>
                      <a:r>
                        <a:rPr lang="en-US" dirty="0" smtClean="0"/>
                        <a:t>ECMWF</a:t>
                      </a:r>
                      <a:endParaRPr lang="en-US" dirty="0"/>
                    </a:p>
                  </a:txBody>
                  <a:tcPr/>
                </a:tc>
                <a:tc>
                  <a:txBody>
                    <a:bodyPr/>
                    <a:lstStyle/>
                    <a:p>
                      <a:r>
                        <a:rPr lang="en-US" dirty="0" smtClean="0"/>
                        <a:t>6.40</a:t>
                      </a:r>
                      <a:endParaRPr lang="en-US" dirty="0"/>
                    </a:p>
                  </a:txBody>
                  <a:tcPr/>
                </a:tc>
                <a:tc>
                  <a:txBody>
                    <a:bodyPr/>
                    <a:lstStyle/>
                    <a:p>
                      <a:r>
                        <a:rPr lang="en-US" dirty="0" smtClean="0"/>
                        <a:t>0.87</a:t>
                      </a:r>
                      <a:endParaRPr lang="en-US" dirty="0"/>
                    </a:p>
                  </a:txBody>
                  <a:tcPr/>
                </a:tc>
              </a:tr>
              <a:tr h="370840">
                <a:tc>
                  <a:txBody>
                    <a:bodyPr/>
                    <a:lstStyle/>
                    <a:p>
                      <a:r>
                        <a:rPr lang="en-US" dirty="0" smtClean="0"/>
                        <a:t>UKMO</a:t>
                      </a:r>
                      <a:endParaRPr lang="en-US" dirty="0"/>
                    </a:p>
                  </a:txBody>
                  <a:tcPr/>
                </a:tc>
                <a:tc>
                  <a:txBody>
                    <a:bodyPr/>
                    <a:lstStyle/>
                    <a:p>
                      <a:r>
                        <a:rPr lang="en-US" dirty="0" smtClean="0"/>
                        <a:t>7.02</a:t>
                      </a:r>
                      <a:endParaRPr lang="en-US" dirty="0"/>
                    </a:p>
                  </a:txBody>
                  <a:tcPr/>
                </a:tc>
                <a:tc>
                  <a:txBody>
                    <a:bodyPr/>
                    <a:lstStyle/>
                    <a:p>
                      <a:r>
                        <a:rPr lang="en-US" dirty="0" smtClean="0"/>
                        <a:t>0.95</a:t>
                      </a:r>
                      <a:endParaRPr lang="en-US" dirty="0"/>
                    </a:p>
                  </a:txBody>
                  <a:tcPr/>
                </a:tc>
              </a:tr>
              <a:tr h="370840">
                <a:tc>
                  <a:txBody>
                    <a:bodyPr/>
                    <a:lstStyle/>
                    <a:p>
                      <a:r>
                        <a:rPr lang="en-US" dirty="0" smtClean="0"/>
                        <a:t>CMC</a:t>
                      </a:r>
                      <a:endParaRPr lang="en-US" dirty="0"/>
                    </a:p>
                  </a:txBody>
                  <a:tcPr/>
                </a:tc>
                <a:tc>
                  <a:txBody>
                    <a:bodyPr/>
                    <a:lstStyle/>
                    <a:p>
                      <a:r>
                        <a:rPr lang="en-US" dirty="0" smtClean="0"/>
                        <a:t>7.04</a:t>
                      </a:r>
                      <a:endParaRPr lang="en-US" dirty="0"/>
                    </a:p>
                  </a:txBody>
                  <a:tcPr/>
                </a:tc>
                <a:tc>
                  <a:txBody>
                    <a:bodyPr/>
                    <a:lstStyle/>
                    <a:p>
                      <a:r>
                        <a:rPr lang="en-US" dirty="0" smtClean="0"/>
                        <a:t>---</a:t>
                      </a:r>
                      <a:endParaRPr lang="en-US" dirty="0"/>
                    </a:p>
                  </a:txBody>
                  <a:tcPr/>
                </a:tc>
              </a:tr>
              <a:tr h="370840">
                <a:tc>
                  <a:txBody>
                    <a:bodyPr/>
                    <a:lstStyle/>
                    <a:p>
                      <a:r>
                        <a:rPr lang="en-US" dirty="0" smtClean="0"/>
                        <a:t>FIM8</a:t>
                      </a:r>
                      <a:endParaRPr lang="en-US" dirty="0"/>
                    </a:p>
                  </a:txBody>
                  <a:tcPr/>
                </a:tc>
                <a:tc>
                  <a:txBody>
                    <a:bodyPr/>
                    <a:lstStyle/>
                    <a:p>
                      <a:r>
                        <a:rPr lang="en-US" dirty="0" smtClean="0"/>
                        <a:t>4.18</a:t>
                      </a:r>
                      <a:endParaRPr lang="en-US" dirty="0"/>
                    </a:p>
                  </a:txBody>
                  <a:tcPr/>
                </a:tc>
                <a:tc>
                  <a:txBody>
                    <a:bodyPr/>
                    <a:lstStyle/>
                    <a:p>
                      <a:r>
                        <a:rPr lang="en-US" dirty="0" smtClean="0"/>
                        <a:t>0.72</a:t>
                      </a:r>
                      <a:endParaRPr lang="en-US" dirty="0"/>
                    </a:p>
                  </a:txBody>
                  <a:tcPr/>
                </a:tc>
              </a:tr>
              <a:tr h="370840">
                <a:tc>
                  <a:txBody>
                    <a:bodyPr/>
                    <a:lstStyle/>
                    <a:p>
                      <a:r>
                        <a:rPr lang="en-US" dirty="0" smtClean="0"/>
                        <a:t>FIM9</a:t>
                      </a:r>
                      <a:endParaRPr lang="en-US" dirty="0"/>
                    </a:p>
                  </a:txBody>
                  <a:tcPr/>
                </a:tc>
                <a:tc>
                  <a:txBody>
                    <a:bodyPr/>
                    <a:lstStyle/>
                    <a:p>
                      <a:r>
                        <a:rPr lang="en-US" dirty="0" smtClean="0"/>
                        <a:t>4.13</a:t>
                      </a:r>
                      <a:endParaRPr lang="en-US" dirty="0"/>
                    </a:p>
                  </a:txBody>
                  <a:tcPr/>
                </a:tc>
                <a:tc>
                  <a:txBody>
                    <a:bodyPr/>
                    <a:lstStyle/>
                    <a:p>
                      <a:r>
                        <a:rPr lang="en-US" dirty="0" smtClean="0"/>
                        <a:t>0.70</a:t>
                      </a:r>
                      <a:endParaRPr lang="en-US" dirty="0"/>
                    </a:p>
                  </a:txBody>
                  <a:tcPr/>
                </a:tc>
              </a:tr>
            </a:tbl>
          </a:graphicData>
        </a:graphic>
      </p:graphicFrame>
      <p:pic>
        <p:nvPicPr>
          <p:cNvPr id="3" name="Picture 2" descr="sC-obs-gfs2-wpac-2014050100-2014103100-132-minsTDd-0.6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pic>
        <p:nvPicPr>
          <p:cNvPr id="11" name="Picture 10" descr="sC-obs-ecm2-wpac-2014050100-2014101812-132-minsTDd-0.6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pic>
        <p:nvPicPr>
          <p:cNvPr id="12" name="Picture 11" descr="sC-obs-ukm2-wpac-2014050100-2014103100-132-minsTDd-0.6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pic>
        <p:nvPicPr>
          <p:cNvPr id="16" name="Picture 15" descr="sC-obs-cmc2-wpac-2014050100-2014103112-132-minsTDd-0.60.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pic>
        <p:nvPicPr>
          <p:cNvPr id="5" name="Picture 4" descr="sC-obs-fim8-wpac-2014050100-2014102612-132-minsTDd-0.6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pic>
        <p:nvPicPr>
          <p:cNvPr id="6" name="Picture 5" descr="sC-obs-rtfim9-wpac-2014050100-2014103100-132-minsTDd-0.6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 y="1188720"/>
            <a:ext cx="9753600" cy="7315200"/>
          </a:xfrm>
          <a:prstGeom prst="rect">
            <a:avLst/>
          </a:prstGeom>
        </p:spPr>
      </p:pic>
    </p:spTree>
    <p:extLst>
      <p:ext uri="{BB962C8B-B14F-4D97-AF65-F5344CB8AC3E}">
        <p14:creationId xmlns:p14="http://schemas.microsoft.com/office/powerpoint/2010/main" val="1647849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Takeaways</a:t>
            </a:r>
            <a:endParaRPr lang="en-US" dirty="0"/>
          </a:p>
        </p:txBody>
      </p:sp>
      <p:sp>
        <p:nvSpPr>
          <p:cNvPr id="3" name="Content Placeholder 2"/>
          <p:cNvSpPr>
            <a:spLocks noGrp="1"/>
          </p:cNvSpPr>
          <p:nvPr>
            <p:ph idx="1"/>
          </p:nvPr>
        </p:nvSpPr>
        <p:spPr>
          <a:xfrm>
            <a:off x="0" y="1524000"/>
            <a:ext cx="13004800" cy="6705600"/>
          </a:xfrm>
        </p:spPr>
        <p:txBody>
          <a:bodyPr/>
          <a:lstStyle/>
          <a:p>
            <a:r>
              <a:rPr lang="en-US" sz="3200" b="1" dirty="0" smtClean="0"/>
              <a:t>TCgen2</a:t>
            </a:r>
            <a:r>
              <a:rPr lang="en-US" sz="3200" dirty="0" smtClean="0"/>
              <a:t> was developed based on NHC operations (</a:t>
            </a:r>
            <a:r>
              <a:rPr lang="en-US" sz="3200" b="1" dirty="0" smtClean="0"/>
              <a:t>O2R</a:t>
            </a:r>
            <a:r>
              <a:rPr lang="en-US" sz="3200" dirty="0" smtClean="0"/>
              <a:t>) for HFIP</a:t>
            </a:r>
          </a:p>
          <a:p>
            <a:r>
              <a:rPr lang="en-US" sz="3200" b="1" dirty="0" smtClean="0">
                <a:solidFill>
                  <a:schemeClr val="accent3">
                    <a:lumMod val="75000"/>
                  </a:schemeClr>
                </a:solidFill>
              </a:rPr>
              <a:t>FCST mode </a:t>
            </a:r>
            <a:r>
              <a:rPr lang="en-US" sz="3200" dirty="0" smtClean="0">
                <a:solidFill>
                  <a:schemeClr val="accent3">
                    <a:lumMod val="75000"/>
                  </a:schemeClr>
                </a:solidFill>
              </a:rPr>
              <a:t>consistent with NHC operations, e.g., use 36-60 h model solution for D+2 forecast</a:t>
            </a:r>
          </a:p>
          <a:p>
            <a:r>
              <a:rPr lang="en-US" sz="3200" b="1" dirty="0" smtClean="0">
                <a:solidFill>
                  <a:schemeClr val="accent3">
                    <a:lumMod val="75000"/>
                  </a:schemeClr>
                </a:solidFill>
              </a:rPr>
              <a:t>VERI mode </a:t>
            </a:r>
            <a:r>
              <a:rPr lang="en-US" sz="3200" dirty="0" smtClean="0">
                <a:solidFill>
                  <a:schemeClr val="accent3">
                    <a:lumMod val="75000"/>
                  </a:schemeClr>
                </a:solidFill>
              </a:rPr>
              <a:t>to see how the models are doing in real time, based on a detailed comparison of model v observed (NHC/JTWC-analyzed) (p)TCs</a:t>
            </a:r>
          </a:p>
          <a:p>
            <a:r>
              <a:rPr lang="en-US" sz="3200" dirty="0" smtClean="0">
                <a:solidFill>
                  <a:schemeClr val="accent3">
                    <a:lumMod val="75000"/>
                  </a:schemeClr>
                </a:solidFill>
              </a:rPr>
              <a:t>in </a:t>
            </a:r>
            <a:r>
              <a:rPr lang="en-US" sz="3200" b="1" dirty="0" smtClean="0">
                <a:solidFill>
                  <a:schemeClr val="accent3">
                    <a:lumMod val="75000"/>
                  </a:schemeClr>
                </a:solidFill>
              </a:rPr>
              <a:t>WPAC/EPAC 2013 </a:t>
            </a:r>
            <a:r>
              <a:rPr lang="en-US" sz="3200" dirty="0" smtClean="0">
                <a:solidFill>
                  <a:schemeClr val="accent3">
                    <a:lumMod val="75000"/>
                  </a:schemeClr>
                </a:solidFill>
              </a:rPr>
              <a:t>models had </a:t>
            </a:r>
            <a:r>
              <a:rPr lang="en-US" sz="3200" b="1" dirty="0" smtClean="0">
                <a:solidFill>
                  <a:schemeClr val="accent3">
                    <a:lumMod val="75000"/>
                  </a:schemeClr>
                </a:solidFill>
              </a:rPr>
              <a:t>100%</a:t>
            </a:r>
            <a:r>
              <a:rPr lang="en-US" sz="3200" dirty="0" smtClean="0">
                <a:solidFill>
                  <a:schemeClr val="accent3">
                    <a:lumMod val="75000"/>
                  </a:schemeClr>
                </a:solidFill>
              </a:rPr>
              <a:t> correct genesis forecasts at </a:t>
            </a:r>
            <a:r>
              <a:rPr lang="en-US" sz="3200" b="1" dirty="0" smtClean="0">
                <a:solidFill>
                  <a:schemeClr val="accent3">
                    <a:lumMod val="75000"/>
                  </a:schemeClr>
                </a:solidFill>
              </a:rPr>
              <a:t>D+2</a:t>
            </a:r>
            <a:r>
              <a:rPr lang="en-US" sz="3200" dirty="0" smtClean="0">
                <a:solidFill>
                  <a:schemeClr val="accent3">
                    <a:lumMod val="75000"/>
                  </a:schemeClr>
                </a:solidFill>
              </a:rPr>
              <a:t> reduces to ~80% at D+5</a:t>
            </a:r>
          </a:p>
          <a:p>
            <a:r>
              <a:rPr lang="en-US" sz="3200" b="1" dirty="0" smtClean="0">
                <a:solidFill>
                  <a:schemeClr val="accent3">
                    <a:lumMod val="75000"/>
                  </a:schemeClr>
                </a:solidFill>
              </a:rPr>
              <a:t>LANT 2013 </a:t>
            </a:r>
            <a:r>
              <a:rPr lang="en-US" sz="3200" dirty="0" smtClean="0">
                <a:solidFill>
                  <a:schemeClr val="accent3">
                    <a:lumMod val="75000"/>
                  </a:schemeClr>
                </a:solidFill>
              </a:rPr>
              <a:t>genesis forecasts much </a:t>
            </a:r>
            <a:r>
              <a:rPr lang="en-US" sz="3200" b="1" dirty="0" smtClean="0">
                <a:solidFill>
                  <a:schemeClr val="accent3">
                    <a:lumMod val="75000"/>
                  </a:schemeClr>
                </a:solidFill>
              </a:rPr>
              <a:t>less skillful</a:t>
            </a:r>
            <a:r>
              <a:rPr lang="en-US" sz="3200" dirty="0" smtClean="0">
                <a:solidFill>
                  <a:schemeClr val="accent3">
                    <a:lumMod val="75000"/>
                  </a:schemeClr>
                </a:solidFill>
              </a:rPr>
              <a:t>, perhaps because the season had the lowest hurricane ACE in the last 48 years…</a:t>
            </a:r>
          </a:p>
          <a:p>
            <a:r>
              <a:rPr lang="en-US" sz="3200" dirty="0">
                <a:solidFill>
                  <a:srgbClr val="A6A6A6"/>
                </a:solidFill>
              </a:rPr>
              <a:t>a </a:t>
            </a:r>
            <a:r>
              <a:rPr lang="en-US" sz="3200" b="1" dirty="0">
                <a:solidFill>
                  <a:srgbClr val="A6A6A6"/>
                </a:solidFill>
              </a:rPr>
              <a:t>comprehensive</a:t>
            </a:r>
            <a:r>
              <a:rPr lang="en-US" sz="3200" dirty="0">
                <a:solidFill>
                  <a:srgbClr val="A6A6A6"/>
                </a:solidFill>
              </a:rPr>
              <a:t> and vetted </a:t>
            </a:r>
            <a:r>
              <a:rPr lang="en-US" sz="3200" b="1" dirty="0">
                <a:solidFill>
                  <a:srgbClr val="A6A6A6"/>
                </a:solidFill>
              </a:rPr>
              <a:t>dataset</a:t>
            </a:r>
            <a:r>
              <a:rPr lang="en-US" sz="3200" dirty="0">
                <a:solidFill>
                  <a:srgbClr val="A6A6A6"/>
                </a:solidFill>
              </a:rPr>
              <a:t> of</a:t>
            </a:r>
            <a:r>
              <a:rPr lang="en-US" sz="3200" b="1" dirty="0">
                <a:solidFill>
                  <a:srgbClr val="A6A6A6"/>
                </a:solidFill>
              </a:rPr>
              <a:t> </a:t>
            </a:r>
            <a:r>
              <a:rPr lang="en-US" sz="3200" b="1" dirty="0" err="1">
                <a:solidFill>
                  <a:srgbClr val="A6A6A6"/>
                </a:solidFill>
              </a:rPr>
              <a:t>pTCs</a:t>
            </a:r>
            <a:r>
              <a:rPr lang="en-US" sz="3200" b="1" dirty="0">
                <a:solidFill>
                  <a:srgbClr val="A6A6A6"/>
                </a:solidFill>
              </a:rPr>
              <a:t> </a:t>
            </a:r>
            <a:r>
              <a:rPr lang="en-US" sz="3200" dirty="0">
                <a:solidFill>
                  <a:srgbClr val="A6A6A6"/>
                </a:solidFill>
              </a:rPr>
              <a:t>– 1999-2014</a:t>
            </a:r>
          </a:p>
          <a:p>
            <a:r>
              <a:rPr lang="en-US" sz="3200" b="1" dirty="0">
                <a:solidFill>
                  <a:srgbClr val="A6A6A6"/>
                </a:solidFill>
              </a:rPr>
              <a:t>verification</a:t>
            </a:r>
            <a:r>
              <a:rPr lang="en-US" sz="3200" dirty="0">
                <a:solidFill>
                  <a:srgbClr val="A6A6A6"/>
                </a:solidFill>
              </a:rPr>
              <a:t> of </a:t>
            </a:r>
            <a:r>
              <a:rPr lang="en-US" sz="3200" b="1" dirty="0" err="1">
                <a:solidFill>
                  <a:srgbClr val="A6A6A6"/>
                </a:solidFill>
              </a:rPr>
              <a:t>pTC</a:t>
            </a:r>
            <a:r>
              <a:rPr lang="en-US" sz="3200" dirty="0">
                <a:solidFill>
                  <a:srgbClr val="A6A6A6"/>
                </a:solidFill>
              </a:rPr>
              <a:t> forecasts, </a:t>
            </a:r>
            <a:r>
              <a:rPr lang="en-US" sz="3200" b="1" dirty="0">
                <a:solidFill>
                  <a:srgbClr val="A6A6A6"/>
                </a:solidFill>
              </a:rPr>
              <a:t>analyzed model TCs</a:t>
            </a:r>
            <a:r>
              <a:rPr lang="en-US" sz="3200" dirty="0">
                <a:solidFill>
                  <a:srgbClr val="A6A6A6"/>
                </a:solidFill>
              </a:rPr>
              <a:t>, </a:t>
            </a:r>
            <a:r>
              <a:rPr lang="en-US" sz="3200" b="1" dirty="0">
                <a:solidFill>
                  <a:srgbClr val="A6A6A6"/>
                </a:solidFill>
              </a:rPr>
              <a:t>7-d forecasts</a:t>
            </a:r>
            <a:r>
              <a:rPr lang="en-US" sz="3200" dirty="0" smtClean="0">
                <a:solidFill>
                  <a:srgbClr val="A6A6A6"/>
                </a:solidFill>
              </a:rPr>
              <a:t>…</a:t>
            </a:r>
            <a:endParaRPr lang="en-US" sz="3200" dirty="0" smtClean="0">
              <a:solidFill>
                <a:schemeClr val="accent3">
                  <a:lumMod val="75000"/>
                </a:schemeClr>
              </a:solidFill>
            </a:endParaRPr>
          </a:p>
          <a:p>
            <a:pPr marL="266700" indent="0">
              <a:buNone/>
            </a:pPr>
            <a:endParaRPr lang="en-US" sz="2800" dirty="0" smtClean="0"/>
          </a:p>
        </p:txBody>
      </p:sp>
    </p:spTree>
    <p:extLst>
      <p:ext uri="{BB962C8B-B14F-4D97-AF65-F5344CB8AC3E}">
        <p14:creationId xmlns:p14="http://schemas.microsoft.com/office/powerpoint/2010/main" val="137417525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Takeaways</a:t>
            </a:r>
            <a:endParaRPr lang="en-US" dirty="0"/>
          </a:p>
        </p:txBody>
      </p:sp>
      <p:sp>
        <p:nvSpPr>
          <p:cNvPr id="3" name="Content Placeholder 2"/>
          <p:cNvSpPr>
            <a:spLocks noGrp="1"/>
          </p:cNvSpPr>
          <p:nvPr>
            <p:ph idx="1"/>
          </p:nvPr>
        </p:nvSpPr>
        <p:spPr>
          <a:xfrm>
            <a:off x="0" y="1524000"/>
            <a:ext cx="13004800" cy="6705600"/>
          </a:xfrm>
        </p:spPr>
        <p:txBody>
          <a:bodyPr/>
          <a:lstStyle/>
          <a:p>
            <a:r>
              <a:rPr lang="en-US" sz="3200" b="1" dirty="0" smtClean="0">
                <a:solidFill>
                  <a:srgbClr val="BFBFBF"/>
                </a:solidFill>
              </a:rPr>
              <a:t>TCgen2</a:t>
            </a:r>
            <a:r>
              <a:rPr lang="en-US" sz="3200" dirty="0" smtClean="0">
                <a:solidFill>
                  <a:srgbClr val="BFBFBF"/>
                </a:solidFill>
              </a:rPr>
              <a:t> was developed based on NHC operations (</a:t>
            </a:r>
            <a:r>
              <a:rPr lang="en-US" sz="3200" b="1" dirty="0" smtClean="0">
                <a:solidFill>
                  <a:srgbClr val="BFBFBF"/>
                </a:solidFill>
              </a:rPr>
              <a:t>O2R</a:t>
            </a:r>
            <a:r>
              <a:rPr lang="en-US" sz="3200" dirty="0" smtClean="0">
                <a:solidFill>
                  <a:srgbClr val="BFBFBF"/>
                </a:solidFill>
              </a:rPr>
              <a:t>)</a:t>
            </a:r>
          </a:p>
          <a:p>
            <a:r>
              <a:rPr lang="en-US" sz="3200" b="1" dirty="0" smtClean="0"/>
              <a:t>FCST mode </a:t>
            </a:r>
            <a:r>
              <a:rPr lang="en-US" sz="3200" dirty="0" smtClean="0"/>
              <a:t>consistent with NHC operations, e.g., use 36-60 h model solution for D+2 forecast</a:t>
            </a:r>
          </a:p>
          <a:p>
            <a:r>
              <a:rPr lang="en-US" sz="3200" b="1" dirty="0" smtClean="0">
                <a:solidFill>
                  <a:schemeClr val="accent3">
                    <a:lumMod val="65000"/>
                  </a:schemeClr>
                </a:solidFill>
              </a:rPr>
              <a:t>VERI mode </a:t>
            </a:r>
            <a:r>
              <a:rPr lang="en-US" sz="3200" dirty="0" smtClean="0">
                <a:solidFill>
                  <a:schemeClr val="accent3">
                    <a:lumMod val="65000"/>
                  </a:schemeClr>
                </a:solidFill>
              </a:rPr>
              <a:t>to see how the models are doing in real time, based on a detailed comparison of model v observed (NHC/JTWC-analyzed) (p)TCs</a:t>
            </a:r>
          </a:p>
          <a:p>
            <a:r>
              <a:rPr lang="en-US" sz="3200" dirty="0" smtClean="0">
                <a:solidFill>
                  <a:srgbClr val="BFBFBF"/>
                </a:solidFill>
              </a:rPr>
              <a:t>in </a:t>
            </a:r>
            <a:r>
              <a:rPr lang="en-US" sz="3200" b="1" dirty="0" smtClean="0">
                <a:solidFill>
                  <a:srgbClr val="BFBFBF"/>
                </a:solidFill>
              </a:rPr>
              <a:t>WPAC/EPAC 2013 </a:t>
            </a:r>
            <a:r>
              <a:rPr lang="en-US" sz="3200" dirty="0" smtClean="0">
                <a:solidFill>
                  <a:srgbClr val="BFBFBF"/>
                </a:solidFill>
              </a:rPr>
              <a:t>models had </a:t>
            </a:r>
            <a:r>
              <a:rPr lang="en-US" sz="3200" b="1" dirty="0" smtClean="0">
                <a:solidFill>
                  <a:srgbClr val="BFBFBF"/>
                </a:solidFill>
              </a:rPr>
              <a:t>100%</a:t>
            </a:r>
            <a:r>
              <a:rPr lang="en-US" sz="3200" dirty="0" smtClean="0">
                <a:solidFill>
                  <a:srgbClr val="BFBFBF"/>
                </a:solidFill>
              </a:rPr>
              <a:t> correct genesis forecasts at </a:t>
            </a:r>
            <a:r>
              <a:rPr lang="en-US" sz="3200" b="1" dirty="0" smtClean="0">
                <a:solidFill>
                  <a:srgbClr val="BFBFBF"/>
                </a:solidFill>
              </a:rPr>
              <a:t>D+2</a:t>
            </a:r>
            <a:r>
              <a:rPr lang="en-US" sz="3200" dirty="0" smtClean="0">
                <a:solidFill>
                  <a:srgbClr val="BFBFBF"/>
                </a:solidFill>
              </a:rPr>
              <a:t> reduces to ~80% at D+5</a:t>
            </a:r>
          </a:p>
          <a:p>
            <a:r>
              <a:rPr lang="en-US" sz="3200" b="1" dirty="0" smtClean="0">
                <a:solidFill>
                  <a:srgbClr val="BFBFBF"/>
                </a:solidFill>
              </a:rPr>
              <a:t>LANT 2013 </a:t>
            </a:r>
            <a:r>
              <a:rPr lang="en-US" sz="3200" dirty="0" smtClean="0">
                <a:solidFill>
                  <a:srgbClr val="BFBFBF"/>
                </a:solidFill>
              </a:rPr>
              <a:t>genesis forecasts much </a:t>
            </a:r>
            <a:r>
              <a:rPr lang="en-US" sz="3200" b="1" dirty="0" smtClean="0">
                <a:solidFill>
                  <a:srgbClr val="BFBFBF"/>
                </a:solidFill>
              </a:rPr>
              <a:t>less skillful</a:t>
            </a:r>
            <a:r>
              <a:rPr lang="en-US" sz="3200" dirty="0" smtClean="0">
                <a:solidFill>
                  <a:srgbClr val="BFBFBF"/>
                </a:solidFill>
              </a:rPr>
              <a:t>, perhaps because the season had the lowest hurricane ACE in the last 48 years…</a:t>
            </a:r>
          </a:p>
          <a:p>
            <a:r>
              <a:rPr lang="en-US" sz="3200" dirty="0">
                <a:solidFill>
                  <a:srgbClr val="A6A6A6"/>
                </a:solidFill>
              </a:rPr>
              <a:t>a </a:t>
            </a:r>
            <a:r>
              <a:rPr lang="en-US" sz="3200" b="1" dirty="0">
                <a:solidFill>
                  <a:srgbClr val="A6A6A6"/>
                </a:solidFill>
              </a:rPr>
              <a:t>comprehensive</a:t>
            </a:r>
            <a:r>
              <a:rPr lang="en-US" sz="3200" dirty="0">
                <a:solidFill>
                  <a:srgbClr val="A6A6A6"/>
                </a:solidFill>
              </a:rPr>
              <a:t> and vetted </a:t>
            </a:r>
            <a:r>
              <a:rPr lang="en-US" sz="3200" b="1" dirty="0">
                <a:solidFill>
                  <a:srgbClr val="A6A6A6"/>
                </a:solidFill>
              </a:rPr>
              <a:t>dataset</a:t>
            </a:r>
            <a:r>
              <a:rPr lang="en-US" sz="3200" dirty="0">
                <a:solidFill>
                  <a:srgbClr val="A6A6A6"/>
                </a:solidFill>
              </a:rPr>
              <a:t> of</a:t>
            </a:r>
            <a:r>
              <a:rPr lang="en-US" sz="3200" b="1" dirty="0">
                <a:solidFill>
                  <a:srgbClr val="A6A6A6"/>
                </a:solidFill>
              </a:rPr>
              <a:t> </a:t>
            </a:r>
            <a:r>
              <a:rPr lang="en-US" sz="3200" b="1" dirty="0" err="1">
                <a:solidFill>
                  <a:srgbClr val="A6A6A6"/>
                </a:solidFill>
              </a:rPr>
              <a:t>pTCs</a:t>
            </a:r>
            <a:r>
              <a:rPr lang="en-US" sz="3200" b="1" dirty="0">
                <a:solidFill>
                  <a:srgbClr val="A6A6A6"/>
                </a:solidFill>
              </a:rPr>
              <a:t> </a:t>
            </a:r>
            <a:r>
              <a:rPr lang="en-US" sz="3200" dirty="0">
                <a:solidFill>
                  <a:srgbClr val="A6A6A6"/>
                </a:solidFill>
              </a:rPr>
              <a:t>– 1999-2014</a:t>
            </a:r>
          </a:p>
          <a:p>
            <a:r>
              <a:rPr lang="en-US" sz="3200" b="1" dirty="0">
                <a:solidFill>
                  <a:srgbClr val="A6A6A6"/>
                </a:solidFill>
              </a:rPr>
              <a:t>verification</a:t>
            </a:r>
            <a:r>
              <a:rPr lang="en-US" sz="3200" dirty="0">
                <a:solidFill>
                  <a:srgbClr val="A6A6A6"/>
                </a:solidFill>
              </a:rPr>
              <a:t> of </a:t>
            </a:r>
            <a:r>
              <a:rPr lang="en-US" sz="3200" b="1" dirty="0" err="1">
                <a:solidFill>
                  <a:srgbClr val="A6A6A6"/>
                </a:solidFill>
              </a:rPr>
              <a:t>pTC</a:t>
            </a:r>
            <a:r>
              <a:rPr lang="en-US" sz="3200" dirty="0">
                <a:solidFill>
                  <a:srgbClr val="A6A6A6"/>
                </a:solidFill>
              </a:rPr>
              <a:t> forecasts, </a:t>
            </a:r>
            <a:r>
              <a:rPr lang="en-US" sz="3200" b="1" dirty="0">
                <a:solidFill>
                  <a:srgbClr val="A6A6A6"/>
                </a:solidFill>
              </a:rPr>
              <a:t>analyzed model TCs</a:t>
            </a:r>
            <a:r>
              <a:rPr lang="en-US" sz="3200" dirty="0">
                <a:solidFill>
                  <a:srgbClr val="A6A6A6"/>
                </a:solidFill>
              </a:rPr>
              <a:t>, </a:t>
            </a:r>
            <a:r>
              <a:rPr lang="en-US" sz="3200" b="1" dirty="0">
                <a:solidFill>
                  <a:srgbClr val="A6A6A6"/>
                </a:solidFill>
              </a:rPr>
              <a:t>7-d forecasts</a:t>
            </a:r>
            <a:r>
              <a:rPr lang="en-US" sz="3200" dirty="0" smtClean="0">
                <a:solidFill>
                  <a:srgbClr val="A6A6A6"/>
                </a:solidFill>
              </a:rPr>
              <a:t>…</a:t>
            </a:r>
            <a:endParaRPr lang="en-US" sz="3200" dirty="0" smtClean="0">
              <a:solidFill>
                <a:srgbClr val="BFBFBF"/>
              </a:solidFill>
            </a:endParaRPr>
          </a:p>
          <a:p>
            <a:pPr marL="266700" indent="0">
              <a:buNone/>
            </a:pPr>
            <a:endParaRPr lang="en-US" sz="2800" dirty="0" smtClean="0"/>
          </a:p>
        </p:txBody>
      </p:sp>
    </p:spTree>
    <p:extLst>
      <p:ext uri="{BB962C8B-B14F-4D97-AF65-F5344CB8AC3E}">
        <p14:creationId xmlns:p14="http://schemas.microsoft.com/office/powerpoint/2010/main" val="231294472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Takeaways</a:t>
            </a:r>
            <a:endParaRPr lang="en-US" dirty="0"/>
          </a:p>
        </p:txBody>
      </p:sp>
      <p:sp>
        <p:nvSpPr>
          <p:cNvPr id="3" name="Content Placeholder 2"/>
          <p:cNvSpPr>
            <a:spLocks noGrp="1"/>
          </p:cNvSpPr>
          <p:nvPr>
            <p:ph idx="1"/>
          </p:nvPr>
        </p:nvSpPr>
        <p:spPr>
          <a:xfrm>
            <a:off x="0" y="1524000"/>
            <a:ext cx="13004800" cy="6705600"/>
          </a:xfrm>
        </p:spPr>
        <p:txBody>
          <a:bodyPr/>
          <a:lstStyle/>
          <a:p>
            <a:r>
              <a:rPr lang="en-US" sz="3200" b="1" dirty="0" smtClean="0">
                <a:solidFill>
                  <a:srgbClr val="BFBFBF"/>
                </a:solidFill>
              </a:rPr>
              <a:t>TCgen2</a:t>
            </a:r>
            <a:r>
              <a:rPr lang="en-US" sz="3200" dirty="0" smtClean="0">
                <a:solidFill>
                  <a:srgbClr val="BFBFBF"/>
                </a:solidFill>
              </a:rPr>
              <a:t> was developed based on NHC operations (</a:t>
            </a:r>
            <a:r>
              <a:rPr lang="en-US" sz="3200" b="1" dirty="0" smtClean="0">
                <a:solidFill>
                  <a:srgbClr val="BFBFBF"/>
                </a:solidFill>
              </a:rPr>
              <a:t>O2R</a:t>
            </a:r>
            <a:r>
              <a:rPr lang="en-US" sz="3200" dirty="0" smtClean="0">
                <a:solidFill>
                  <a:srgbClr val="BFBFBF"/>
                </a:solidFill>
              </a:rPr>
              <a:t>)</a:t>
            </a:r>
          </a:p>
          <a:p>
            <a:r>
              <a:rPr lang="en-US" sz="3200" b="1" dirty="0" smtClean="0">
                <a:solidFill>
                  <a:schemeClr val="accent3">
                    <a:lumMod val="75000"/>
                  </a:schemeClr>
                </a:solidFill>
              </a:rPr>
              <a:t>FCST mode </a:t>
            </a:r>
            <a:r>
              <a:rPr lang="en-US" sz="3200" dirty="0" smtClean="0">
                <a:solidFill>
                  <a:schemeClr val="accent3">
                    <a:lumMod val="75000"/>
                  </a:schemeClr>
                </a:solidFill>
              </a:rPr>
              <a:t>consistent with NHC operations, e.g., use 36-60 h model solution for D+2 forecast</a:t>
            </a:r>
          </a:p>
          <a:p>
            <a:r>
              <a:rPr lang="en-US" sz="3200" b="1" dirty="0" smtClean="0"/>
              <a:t>VERI mode </a:t>
            </a:r>
            <a:r>
              <a:rPr lang="en-US" sz="3200" dirty="0" smtClean="0"/>
              <a:t>to see how the models are doing in real time, based on a detailed comparison of model v observed (NHC/JTWC-analyzed) (p)TCs</a:t>
            </a:r>
          </a:p>
          <a:p>
            <a:r>
              <a:rPr lang="en-US" sz="3200" dirty="0" smtClean="0">
                <a:solidFill>
                  <a:srgbClr val="BFBFBF"/>
                </a:solidFill>
              </a:rPr>
              <a:t>in </a:t>
            </a:r>
            <a:r>
              <a:rPr lang="en-US" sz="3200" b="1" dirty="0" smtClean="0">
                <a:solidFill>
                  <a:srgbClr val="BFBFBF"/>
                </a:solidFill>
              </a:rPr>
              <a:t>WPAC/EPAC 2013 </a:t>
            </a:r>
            <a:r>
              <a:rPr lang="en-US" sz="3200" dirty="0" smtClean="0">
                <a:solidFill>
                  <a:srgbClr val="BFBFBF"/>
                </a:solidFill>
              </a:rPr>
              <a:t>models had </a:t>
            </a:r>
            <a:r>
              <a:rPr lang="en-US" sz="3200" b="1" dirty="0" smtClean="0">
                <a:solidFill>
                  <a:srgbClr val="BFBFBF"/>
                </a:solidFill>
              </a:rPr>
              <a:t>100%</a:t>
            </a:r>
            <a:r>
              <a:rPr lang="en-US" sz="3200" dirty="0" smtClean="0">
                <a:solidFill>
                  <a:srgbClr val="BFBFBF"/>
                </a:solidFill>
              </a:rPr>
              <a:t> correct genesis forecasts at </a:t>
            </a:r>
            <a:r>
              <a:rPr lang="en-US" sz="3200" b="1" dirty="0" smtClean="0">
                <a:solidFill>
                  <a:srgbClr val="BFBFBF"/>
                </a:solidFill>
              </a:rPr>
              <a:t>D+2</a:t>
            </a:r>
            <a:r>
              <a:rPr lang="en-US" sz="3200" dirty="0" smtClean="0">
                <a:solidFill>
                  <a:srgbClr val="BFBFBF"/>
                </a:solidFill>
              </a:rPr>
              <a:t> reduces to ~80% at D+5</a:t>
            </a:r>
          </a:p>
          <a:p>
            <a:r>
              <a:rPr lang="en-US" sz="3200" b="1" dirty="0" smtClean="0">
                <a:solidFill>
                  <a:srgbClr val="BFBFBF"/>
                </a:solidFill>
              </a:rPr>
              <a:t>LANT 2013 </a:t>
            </a:r>
            <a:r>
              <a:rPr lang="en-US" sz="3200" dirty="0" smtClean="0">
                <a:solidFill>
                  <a:srgbClr val="BFBFBF"/>
                </a:solidFill>
              </a:rPr>
              <a:t>genesis forecasts much </a:t>
            </a:r>
            <a:r>
              <a:rPr lang="en-US" sz="3200" b="1" dirty="0" smtClean="0">
                <a:solidFill>
                  <a:srgbClr val="BFBFBF"/>
                </a:solidFill>
              </a:rPr>
              <a:t>less skillful</a:t>
            </a:r>
            <a:r>
              <a:rPr lang="en-US" sz="3200" dirty="0" smtClean="0">
                <a:solidFill>
                  <a:srgbClr val="BFBFBF"/>
                </a:solidFill>
              </a:rPr>
              <a:t>, perhaps because the season had the lowest hurricane ACE in the last 48 years…</a:t>
            </a:r>
          </a:p>
          <a:p>
            <a:r>
              <a:rPr lang="en-US" sz="3200" dirty="0">
                <a:solidFill>
                  <a:srgbClr val="A6A6A6"/>
                </a:solidFill>
              </a:rPr>
              <a:t>a </a:t>
            </a:r>
            <a:r>
              <a:rPr lang="en-US" sz="3200" b="1" dirty="0">
                <a:solidFill>
                  <a:srgbClr val="A6A6A6"/>
                </a:solidFill>
              </a:rPr>
              <a:t>comprehensive</a:t>
            </a:r>
            <a:r>
              <a:rPr lang="en-US" sz="3200" dirty="0">
                <a:solidFill>
                  <a:srgbClr val="A6A6A6"/>
                </a:solidFill>
              </a:rPr>
              <a:t> and vetted </a:t>
            </a:r>
            <a:r>
              <a:rPr lang="en-US" sz="3200" b="1" dirty="0">
                <a:solidFill>
                  <a:srgbClr val="A6A6A6"/>
                </a:solidFill>
              </a:rPr>
              <a:t>dataset</a:t>
            </a:r>
            <a:r>
              <a:rPr lang="en-US" sz="3200" dirty="0">
                <a:solidFill>
                  <a:srgbClr val="A6A6A6"/>
                </a:solidFill>
              </a:rPr>
              <a:t> of</a:t>
            </a:r>
            <a:r>
              <a:rPr lang="en-US" sz="3200" b="1" dirty="0">
                <a:solidFill>
                  <a:srgbClr val="A6A6A6"/>
                </a:solidFill>
              </a:rPr>
              <a:t> </a:t>
            </a:r>
            <a:r>
              <a:rPr lang="en-US" sz="3200" b="1" dirty="0" err="1">
                <a:solidFill>
                  <a:srgbClr val="A6A6A6"/>
                </a:solidFill>
              </a:rPr>
              <a:t>pTCs</a:t>
            </a:r>
            <a:r>
              <a:rPr lang="en-US" sz="3200" b="1" dirty="0">
                <a:solidFill>
                  <a:srgbClr val="A6A6A6"/>
                </a:solidFill>
              </a:rPr>
              <a:t> </a:t>
            </a:r>
            <a:r>
              <a:rPr lang="en-US" sz="3200" dirty="0">
                <a:solidFill>
                  <a:srgbClr val="A6A6A6"/>
                </a:solidFill>
              </a:rPr>
              <a:t>– 1999-2014</a:t>
            </a:r>
          </a:p>
          <a:p>
            <a:r>
              <a:rPr lang="en-US" sz="3200" b="1" dirty="0">
                <a:solidFill>
                  <a:srgbClr val="A6A6A6"/>
                </a:solidFill>
              </a:rPr>
              <a:t>verification</a:t>
            </a:r>
            <a:r>
              <a:rPr lang="en-US" sz="3200" dirty="0">
                <a:solidFill>
                  <a:srgbClr val="A6A6A6"/>
                </a:solidFill>
              </a:rPr>
              <a:t> of </a:t>
            </a:r>
            <a:r>
              <a:rPr lang="en-US" sz="3200" b="1" dirty="0" err="1">
                <a:solidFill>
                  <a:srgbClr val="A6A6A6"/>
                </a:solidFill>
              </a:rPr>
              <a:t>pTC</a:t>
            </a:r>
            <a:r>
              <a:rPr lang="en-US" sz="3200" dirty="0">
                <a:solidFill>
                  <a:srgbClr val="A6A6A6"/>
                </a:solidFill>
              </a:rPr>
              <a:t> forecasts, </a:t>
            </a:r>
            <a:r>
              <a:rPr lang="en-US" sz="3200" b="1" dirty="0">
                <a:solidFill>
                  <a:srgbClr val="A6A6A6"/>
                </a:solidFill>
              </a:rPr>
              <a:t>analyzed model TCs</a:t>
            </a:r>
            <a:r>
              <a:rPr lang="en-US" sz="3200" dirty="0">
                <a:solidFill>
                  <a:srgbClr val="A6A6A6"/>
                </a:solidFill>
              </a:rPr>
              <a:t>, </a:t>
            </a:r>
            <a:r>
              <a:rPr lang="en-US" sz="3200" b="1" dirty="0">
                <a:solidFill>
                  <a:srgbClr val="A6A6A6"/>
                </a:solidFill>
              </a:rPr>
              <a:t>7-d forecasts</a:t>
            </a:r>
            <a:r>
              <a:rPr lang="en-US" sz="3200" dirty="0">
                <a:solidFill>
                  <a:srgbClr val="A6A6A6"/>
                </a:solidFill>
              </a:rPr>
              <a:t>…</a:t>
            </a:r>
          </a:p>
          <a:p>
            <a:pPr marL="266700" indent="0">
              <a:buNone/>
            </a:pPr>
            <a:endParaRPr lang="en-US" sz="3200" dirty="0" smtClean="0">
              <a:solidFill>
                <a:srgbClr val="BFBFBF"/>
              </a:solidFill>
            </a:endParaRPr>
          </a:p>
          <a:p>
            <a:pPr marL="266700" indent="0">
              <a:buNone/>
            </a:pPr>
            <a:endParaRPr lang="en-US" sz="2800" dirty="0" smtClean="0"/>
          </a:p>
        </p:txBody>
      </p:sp>
    </p:spTree>
    <p:extLst>
      <p:ext uri="{BB962C8B-B14F-4D97-AF65-F5344CB8AC3E}">
        <p14:creationId xmlns:p14="http://schemas.microsoft.com/office/powerpoint/2010/main" val="947746806"/>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Takeaways</a:t>
            </a:r>
            <a:endParaRPr lang="en-US" dirty="0"/>
          </a:p>
        </p:txBody>
      </p:sp>
      <p:sp>
        <p:nvSpPr>
          <p:cNvPr id="3" name="Content Placeholder 2"/>
          <p:cNvSpPr>
            <a:spLocks noGrp="1"/>
          </p:cNvSpPr>
          <p:nvPr>
            <p:ph idx="1"/>
          </p:nvPr>
        </p:nvSpPr>
        <p:spPr>
          <a:xfrm>
            <a:off x="0" y="1524000"/>
            <a:ext cx="13004800" cy="6705600"/>
          </a:xfrm>
        </p:spPr>
        <p:txBody>
          <a:bodyPr/>
          <a:lstStyle/>
          <a:p>
            <a:r>
              <a:rPr lang="en-US" sz="3200" b="1" dirty="0" smtClean="0">
                <a:solidFill>
                  <a:srgbClr val="BFBFBF"/>
                </a:solidFill>
              </a:rPr>
              <a:t>TCgen2</a:t>
            </a:r>
            <a:r>
              <a:rPr lang="en-US" sz="3200" dirty="0" smtClean="0">
                <a:solidFill>
                  <a:srgbClr val="BFBFBF"/>
                </a:solidFill>
              </a:rPr>
              <a:t> was developed based on NHC operations (</a:t>
            </a:r>
            <a:r>
              <a:rPr lang="en-US" sz="3200" b="1" dirty="0" smtClean="0">
                <a:solidFill>
                  <a:srgbClr val="BFBFBF"/>
                </a:solidFill>
              </a:rPr>
              <a:t>O2R</a:t>
            </a:r>
            <a:r>
              <a:rPr lang="en-US" sz="3200" dirty="0" smtClean="0">
                <a:solidFill>
                  <a:srgbClr val="BFBFBF"/>
                </a:solidFill>
              </a:rPr>
              <a:t>)</a:t>
            </a:r>
          </a:p>
          <a:p>
            <a:r>
              <a:rPr lang="en-US" sz="3200" b="1" dirty="0" smtClean="0">
                <a:solidFill>
                  <a:schemeClr val="accent3">
                    <a:lumMod val="75000"/>
                  </a:schemeClr>
                </a:solidFill>
              </a:rPr>
              <a:t>FCST mode </a:t>
            </a:r>
            <a:r>
              <a:rPr lang="en-US" sz="3200" dirty="0" smtClean="0">
                <a:solidFill>
                  <a:schemeClr val="accent3">
                    <a:lumMod val="75000"/>
                  </a:schemeClr>
                </a:solidFill>
              </a:rPr>
              <a:t>consistent with NHC operations, e.g., use 36-60 h model solution for D+2 forecast</a:t>
            </a:r>
          </a:p>
          <a:p>
            <a:r>
              <a:rPr lang="en-US" sz="3200" b="1" dirty="0" smtClean="0">
                <a:solidFill>
                  <a:srgbClr val="BFBFBF"/>
                </a:solidFill>
              </a:rPr>
              <a:t>VERI mode </a:t>
            </a:r>
            <a:r>
              <a:rPr lang="en-US" sz="3200" dirty="0" smtClean="0">
                <a:solidFill>
                  <a:srgbClr val="BFBFBF"/>
                </a:solidFill>
              </a:rPr>
              <a:t>to see how the models are doing in real time, based on a detailed comparison of model v observed (NHC/JTWC-analyzed) (p)TCs</a:t>
            </a:r>
          </a:p>
          <a:p>
            <a:r>
              <a:rPr lang="en-US" sz="3200" dirty="0" smtClean="0"/>
              <a:t>in </a:t>
            </a:r>
            <a:r>
              <a:rPr lang="en-US" sz="3200" b="1" dirty="0" smtClean="0"/>
              <a:t>WPAC/EPAC 2013 </a:t>
            </a:r>
            <a:r>
              <a:rPr lang="en-US" sz="3200" dirty="0" smtClean="0"/>
              <a:t>models had </a:t>
            </a:r>
            <a:r>
              <a:rPr lang="en-US" sz="3200" b="1" dirty="0" smtClean="0"/>
              <a:t>100%</a:t>
            </a:r>
            <a:r>
              <a:rPr lang="en-US" sz="3200" dirty="0" smtClean="0"/>
              <a:t> correct genesis forecasts at </a:t>
            </a:r>
            <a:r>
              <a:rPr lang="en-US" sz="3200" b="1" dirty="0" smtClean="0"/>
              <a:t>D+2</a:t>
            </a:r>
            <a:r>
              <a:rPr lang="en-US" sz="3200" dirty="0" smtClean="0"/>
              <a:t> reduces to ~80% at D+5</a:t>
            </a:r>
          </a:p>
          <a:p>
            <a:r>
              <a:rPr lang="en-US" sz="3200" b="1" dirty="0" smtClean="0">
                <a:solidFill>
                  <a:srgbClr val="BFBFBF"/>
                </a:solidFill>
              </a:rPr>
              <a:t>LANT 2013 </a:t>
            </a:r>
            <a:r>
              <a:rPr lang="en-US" sz="3200" dirty="0" smtClean="0">
                <a:solidFill>
                  <a:srgbClr val="BFBFBF"/>
                </a:solidFill>
              </a:rPr>
              <a:t>genesis forecasts much </a:t>
            </a:r>
            <a:r>
              <a:rPr lang="en-US" sz="3200" b="1" dirty="0" smtClean="0">
                <a:solidFill>
                  <a:srgbClr val="BFBFBF"/>
                </a:solidFill>
              </a:rPr>
              <a:t>less skillful</a:t>
            </a:r>
            <a:r>
              <a:rPr lang="en-US" sz="3200" dirty="0" smtClean="0">
                <a:solidFill>
                  <a:srgbClr val="BFBFBF"/>
                </a:solidFill>
              </a:rPr>
              <a:t>, perhaps because the season had the lowest hurricane ACE in the last 48 years…</a:t>
            </a:r>
          </a:p>
          <a:p>
            <a:r>
              <a:rPr lang="en-US" sz="3200" dirty="0">
                <a:solidFill>
                  <a:srgbClr val="A6A6A6"/>
                </a:solidFill>
              </a:rPr>
              <a:t>a </a:t>
            </a:r>
            <a:r>
              <a:rPr lang="en-US" sz="3200" b="1" dirty="0">
                <a:solidFill>
                  <a:srgbClr val="A6A6A6"/>
                </a:solidFill>
              </a:rPr>
              <a:t>comprehensive</a:t>
            </a:r>
            <a:r>
              <a:rPr lang="en-US" sz="3200" dirty="0">
                <a:solidFill>
                  <a:srgbClr val="A6A6A6"/>
                </a:solidFill>
              </a:rPr>
              <a:t> and vetted </a:t>
            </a:r>
            <a:r>
              <a:rPr lang="en-US" sz="3200" b="1" dirty="0">
                <a:solidFill>
                  <a:srgbClr val="A6A6A6"/>
                </a:solidFill>
              </a:rPr>
              <a:t>dataset</a:t>
            </a:r>
            <a:r>
              <a:rPr lang="en-US" sz="3200" dirty="0">
                <a:solidFill>
                  <a:srgbClr val="A6A6A6"/>
                </a:solidFill>
              </a:rPr>
              <a:t> of</a:t>
            </a:r>
            <a:r>
              <a:rPr lang="en-US" sz="3200" b="1" dirty="0">
                <a:solidFill>
                  <a:srgbClr val="A6A6A6"/>
                </a:solidFill>
              </a:rPr>
              <a:t> </a:t>
            </a:r>
            <a:r>
              <a:rPr lang="en-US" sz="3200" b="1" dirty="0" err="1">
                <a:solidFill>
                  <a:srgbClr val="A6A6A6"/>
                </a:solidFill>
              </a:rPr>
              <a:t>pTCs</a:t>
            </a:r>
            <a:r>
              <a:rPr lang="en-US" sz="3200" b="1" dirty="0">
                <a:solidFill>
                  <a:srgbClr val="A6A6A6"/>
                </a:solidFill>
              </a:rPr>
              <a:t> </a:t>
            </a:r>
            <a:r>
              <a:rPr lang="en-US" sz="3200" dirty="0">
                <a:solidFill>
                  <a:srgbClr val="A6A6A6"/>
                </a:solidFill>
              </a:rPr>
              <a:t>– 1999-2014</a:t>
            </a:r>
          </a:p>
          <a:p>
            <a:r>
              <a:rPr lang="en-US" sz="3200" b="1" dirty="0">
                <a:solidFill>
                  <a:srgbClr val="A6A6A6"/>
                </a:solidFill>
              </a:rPr>
              <a:t>verification</a:t>
            </a:r>
            <a:r>
              <a:rPr lang="en-US" sz="3200" dirty="0">
                <a:solidFill>
                  <a:srgbClr val="A6A6A6"/>
                </a:solidFill>
              </a:rPr>
              <a:t> of </a:t>
            </a:r>
            <a:r>
              <a:rPr lang="en-US" sz="3200" b="1" dirty="0" err="1">
                <a:solidFill>
                  <a:srgbClr val="A6A6A6"/>
                </a:solidFill>
              </a:rPr>
              <a:t>pTC</a:t>
            </a:r>
            <a:r>
              <a:rPr lang="en-US" sz="3200" dirty="0">
                <a:solidFill>
                  <a:srgbClr val="A6A6A6"/>
                </a:solidFill>
              </a:rPr>
              <a:t> forecasts, </a:t>
            </a:r>
            <a:r>
              <a:rPr lang="en-US" sz="3200" b="1" dirty="0">
                <a:solidFill>
                  <a:srgbClr val="A6A6A6"/>
                </a:solidFill>
              </a:rPr>
              <a:t>analyzed model TCs</a:t>
            </a:r>
            <a:r>
              <a:rPr lang="en-US" sz="3200" dirty="0">
                <a:solidFill>
                  <a:srgbClr val="A6A6A6"/>
                </a:solidFill>
              </a:rPr>
              <a:t>, </a:t>
            </a:r>
            <a:r>
              <a:rPr lang="en-US" sz="3200" b="1" dirty="0">
                <a:solidFill>
                  <a:srgbClr val="A6A6A6"/>
                </a:solidFill>
              </a:rPr>
              <a:t>7-d forecasts</a:t>
            </a:r>
            <a:r>
              <a:rPr lang="en-US" sz="3200" dirty="0">
                <a:solidFill>
                  <a:srgbClr val="A6A6A6"/>
                </a:solidFill>
              </a:rPr>
              <a:t>…</a:t>
            </a:r>
          </a:p>
          <a:p>
            <a:endParaRPr lang="en-US" sz="3200" dirty="0" smtClean="0">
              <a:solidFill>
                <a:srgbClr val="BFBFBF"/>
              </a:solidFill>
            </a:endParaRPr>
          </a:p>
          <a:p>
            <a:pPr marL="266700" indent="0">
              <a:buNone/>
            </a:pPr>
            <a:endParaRPr lang="en-US" sz="2800" dirty="0" smtClean="0"/>
          </a:p>
        </p:txBody>
      </p:sp>
    </p:spTree>
    <p:extLst>
      <p:ext uri="{BB962C8B-B14F-4D97-AF65-F5344CB8AC3E}">
        <p14:creationId xmlns:p14="http://schemas.microsoft.com/office/powerpoint/2010/main" val="313511909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Takeaways</a:t>
            </a:r>
            <a:endParaRPr lang="en-US" dirty="0"/>
          </a:p>
        </p:txBody>
      </p:sp>
      <p:sp>
        <p:nvSpPr>
          <p:cNvPr id="3" name="Content Placeholder 2"/>
          <p:cNvSpPr>
            <a:spLocks noGrp="1"/>
          </p:cNvSpPr>
          <p:nvPr>
            <p:ph idx="1"/>
          </p:nvPr>
        </p:nvSpPr>
        <p:spPr>
          <a:xfrm>
            <a:off x="0" y="1524000"/>
            <a:ext cx="13004800" cy="6705600"/>
          </a:xfrm>
        </p:spPr>
        <p:txBody>
          <a:bodyPr/>
          <a:lstStyle/>
          <a:p>
            <a:r>
              <a:rPr lang="en-US" sz="3200" b="1" dirty="0" smtClean="0">
                <a:solidFill>
                  <a:srgbClr val="BFBFBF"/>
                </a:solidFill>
              </a:rPr>
              <a:t>TCgen2</a:t>
            </a:r>
            <a:r>
              <a:rPr lang="en-US" sz="3200" dirty="0" smtClean="0">
                <a:solidFill>
                  <a:srgbClr val="BFBFBF"/>
                </a:solidFill>
              </a:rPr>
              <a:t> was developed based on NHC operations (</a:t>
            </a:r>
            <a:r>
              <a:rPr lang="en-US" sz="3200" b="1" dirty="0" smtClean="0">
                <a:solidFill>
                  <a:srgbClr val="BFBFBF"/>
                </a:solidFill>
              </a:rPr>
              <a:t>O2R</a:t>
            </a:r>
            <a:r>
              <a:rPr lang="en-US" sz="3200" dirty="0" smtClean="0">
                <a:solidFill>
                  <a:srgbClr val="BFBFBF"/>
                </a:solidFill>
              </a:rPr>
              <a:t>)</a:t>
            </a:r>
          </a:p>
          <a:p>
            <a:r>
              <a:rPr lang="en-US" sz="3200" b="1" dirty="0" smtClean="0">
                <a:solidFill>
                  <a:schemeClr val="accent3">
                    <a:lumMod val="75000"/>
                  </a:schemeClr>
                </a:solidFill>
              </a:rPr>
              <a:t>FCST mode </a:t>
            </a:r>
            <a:r>
              <a:rPr lang="en-US" sz="3200" dirty="0" smtClean="0">
                <a:solidFill>
                  <a:schemeClr val="accent3">
                    <a:lumMod val="75000"/>
                  </a:schemeClr>
                </a:solidFill>
              </a:rPr>
              <a:t>consistent with NHC operations, e.g., use 36-60 h model solution for D+2 forecast</a:t>
            </a:r>
          </a:p>
          <a:p>
            <a:r>
              <a:rPr lang="en-US" sz="3200" b="1" dirty="0" smtClean="0">
                <a:solidFill>
                  <a:srgbClr val="BFBFBF"/>
                </a:solidFill>
              </a:rPr>
              <a:t>VERI mode </a:t>
            </a:r>
            <a:r>
              <a:rPr lang="en-US" sz="3200" dirty="0" smtClean="0">
                <a:solidFill>
                  <a:srgbClr val="BFBFBF"/>
                </a:solidFill>
              </a:rPr>
              <a:t>to see how the models are doing in real time, based on a detailed comparison of model v observed (NHC/JTWC-analyzed) (p)TCs</a:t>
            </a:r>
          </a:p>
          <a:p>
            <a:r>
              <a:rPr lang="en-US" sz="3200" dirty="0" smtClean="0">
                <a:solidFill>
                  <a:schemeClr val="accent3">
                    <a:lumMod val="75000"/>
                  </a:schemeClr>
                </a:solidFill>
              </a:rPr>
              <a:t>in </a:t>
            </a:r>
            <a:r>
              <a:rPr lang="en-US" sz="3200" b="1" dirty="0" smtClean="0">
                <a:solidFill>
                  <a:schemeClr val="accent3">
                    <a:lumMod val="75000"/>
                  </a:schemeClr>
                </a:solidFill>
              </a:rPr>
              <a:t>WPAC/EPAC 2013 </a:t>
            </a:r>
            <a:r>
              <a:rPr lang="en-US" sz="3200" dirty="0" smtClean="0">
                <a:solidFill>
                  <a:schemeClr val="accent3">
                    <a:lumMod val="75000"/>
                  </a:schemeClr>
                </a:solidFill>
              </a:rPr>
              <a:t>models had </a:t>
            </a:r>
            <a:r>
              <a:rPr lang="en-US" sz="3200" b="1" dirty="0" smtClean="0">
                <a:solidFill>
                  <a:schemeClr val="accent3">
                    <a:lumMod val="75000"/>
                  </a:schemeClr>
                </a:solidFill>
              </a:rPr>
              <a:t>100%</a:t>
            </a:r>
            <a:r>
              <a:rPr lang="en-US" sz="3200" dirty="0" smtClean="0">
                <a:solidFill>
                  <a:schemeClr val="accent3">
                    <a:lumMod val="75000"/>
                  </a:schemeClr>
                </a:solidFill>
              </a:rPr>
              <a:t> correct genesis forecasts at </a:t>
            </a:r>
            <a:r>
              <a:rPr lang="en-US" sz="3200" b="1" dirty="0" smtClean="0">
                <a:solidFill>
                  <a:schemeClr val="accent3">
                    <a:lumMod val="75000"/>
                  </a:schemeClr>
                </a:solidFill>
              </a:rPr>
              <a:t>D+2</a:t>
            </a:r>
            <a:r>
              <a:rPr lang="en-US" sz="3200" dirty="0" smtClean="0">
                <a:solidFill>
                  <a:schemeClr val="accent3">
                    <a:lumMod val="75000"/>
                  </a:schemeClr>
                </a:solidFill>
              </a:rPr>
              <a:t> reduces to ~80% at D+5</a:t>
            </a:r>
          </a:p>
          <a:p>
            <a:r>
              <a:rPr lang="en-US" sz="3200" b="1" dirty="0" smtClean="0"/>
              <a:t>LANT 2013 </a:t>
            </a:r>
            <a:r>
              <a:rPr lang="en-US" sz="3200" dirty="0" smtClean="0"/>
              <a:t>genesis forecasts much </a:t>
            </a:r>
            <a:r>
              <a:rPr lang="en-US" sz="3200" b="1" dirty="0" smtClean="0"/>
              <a:t>less skillful</a:t>
            </a:r>
            <a:r>
              <a:rPr lang="en-US" sz="3200" dirty="0" smtClean="0"/>
              <a:t>, perhaps because the season had the lowest hurricane ACE in the last 48 years…</a:t>
            </a:r>
          </a:p>
          <a:p>
            <a:r>
              <a:rPr lang="en-US" sz="3200" dirty="0" smtClean="0">
                <a:solidFill>
                  <a:srgbClr val="A6A6A6"/>
                </a:solidFill>
              </a:rPr>
              <a:t>a </a:t>
            </a:r>
            <a:r>
              <a:rPr lang="en-US" sz="3200" b="1" dirty="0" smtClean="0">
                <a:solidFill>
                  <a:srgbClr val="A6A6A6"/>
                </a:solidFill>
              </a:rPr>
              <a:t>comprehensive</a:t>
            </a:r>
            <a:r>
              <a:rPr lang="en-US" sz="3200" dirty="0" smtClean="0">
                <a:solidFill>
                  <a:srgbClr val="A6A6A6"/>
                </a:solidFill>
              </a:rPr>
              <a:t> and vetted </a:t>
            </a:r>
            <a:r>
              <a:rPr lang="en-US" sz="3200" b="1" dirty="0" smtClean="0">
                <a:solidFill>
                  <a:srgbClr val="A6A6A6"/>
                </a:solidFill>
              </a:rPr>
              <a:t>dataset</a:t>
            </a:r>
            <a:r>
              <a:rPr lang="en-US" sz="3200" dirty="0" smtClean="0">
                <a:solidFill>
                  <a:srgbClr val="A6A6A6"/>
                </a:solidFill>
              </a:rPr>
              <a:t> of</a:t>
            </a:r>
            <a:r>
              <a:rPr lang="en-US" sz="3200" b="1" dirty="0" smtClean="0">
                <a:solidFill>
                  <a:srgbClr val="A6A6A6"/>
                </a:solidFill>
              </a:rPr>
              <a:t> </a:t>
            </a:r>
            <a:r>
              <a:rPr lang="en-US" sz="3200" b="1" dirty="0" err="1" smtClean="0">
                <a:solidFill>
                  <a:srgbClr val="A6A6A6"/>
                </a:solidFill>
              </a:rPr>
              <a:t>pTCs</a:t>
            </a:r>
            <a:r>
              <a:rPr lang="en-US" sz="3200" b="1" dirty="0" smtClean="0">
                <a:solidFill>
                  <a:srgbClr val="A6A6A6"/>
                </a:solidFill>
              </a:rPr>
              <a:t> </a:t>
            </a:r>
            <a:r>
              <a:rPr lang="en-US" sz="3200" dirty="0" smtClean="0">
                <a:solidFill>
                  <a:srgbClr val="A6A6A6"/>
                </a:solidFill>
              </a:rPr>
              <a:t>– 1999-2014</a:t>
            </a:r>
          </a:p>
          <a:p>
            <a:r>
              <a:rPr lang="en-US" sz="3200" b="1" dirty="0" smtClean="0">
                <a:solidFill>
                  <a:srgbClr val="A6A6A6"/>
                </a:solidFill>
              </a:rPr>
              <a:t>verification</a:t>
            </a:r>
            <a:r>
              <a:rPr lang="en-US" sz="3200" dirty="0" smtClean="0">
                <a:solidFill>
                  <a:srgbClr val="A6A6A6"/>
                </a:solidFill>
              </a:rPr>
              <a:t> of </a:t>
            </a:r>
            <a:r>
              <a:rPr lang="en-US" sz="3200" b="1" dirty="0" err="1" smtClean="0">
                <a:solidFill>
                  <a:srgbClr val="A6A6A6"/>
                </a:solidFill>
              </a:rPr>
              <a:t>pTC</a:t>
            </a:r>
            <a:r>
              <a:rPr lang="en-US" sz="3200" dirty="0" smtClean="0">
                <a:solidFill>
                  <a:srgbClr val="A6A6A6"/>
                </a:solidFill>
              </a:rPr>
              <a:t> forecasts, </a:t>
            </a:r>
            <a:r>
              <a:rPr lang="en-US" sz="3200" b="1" dirty="0" smtClean="0">
                <a:solidFill>
                  <a:srgbClr val="A6A6A6"/>
                </a:solidFill>
              </a:rPr>
              <a:t>analyzed model TCs</a:t>
            </a:r>
            <a:r>
              <a:rPr lang="en-US" sz="3200" dirty="0" smtClean="0">
                <a:solidFill>
                  <a:srgbClr val="A6A6A6"/>
                </a:solidFill>
              </a:rPr>
              <a:t>, </a:t>
            </a:r>
            <a:r>
              <a:rPr lang="en-US" sz="3200" b="1" dirty="0" smtClean="0">
                <a:solidFill>
                  <a:srgbClr val="A6A6A6"/>
                </a:solidFill>
              </a:rPr>
              <a:t>7-d forecasts</a:t>
            </a:r>
            <a:r>
              <a:rPr lang="en-US" sz="3200" dirty="0" smtClean="0">
                <a:solidFill>
                  <a:srgbClr val="A6A6A6"/>
                </a:solidFill>
              </a:rPr>
              <a:t>…</a:t>
            </a:r>
          </a:p>
          <a:p>
            <a:pPr marL="266700" indent="0">
              <a:buNone/>
            </a:pPr>
            <a:endParaRPr lang="en-US" sz="2800" dirty="0" smtClean="0"/>
          </a:p>
        </p:txBody>
      </p:sp>
    </p:spTree>
    <p:extLst>
      <p:ext uri="{BB962C8B-B14F-4D97-AF65-F5344CB8AC3E}">
        <p14:creationId xmlns:p14="http://schemas.microsoft.com/office/powerpoint/2010/main" val="401090024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Takeaways</a:t>
            </a:r>
            <a:endParaRPr lang="en-US" dirty="0"/>
          </a:p>
        </p:txBody>
      </p:sp>
      <p:sp>
        <p:nvSpPr>
          <p:cNvPr id="3" name="Content Placeholder 2"/>
          <p:cNvSpPr>
            <a:spLocks noGrp="1"/>
          </p:cNvSpPr>
          <p:nvPr>
            <p:ph idx="1"/>
          </p:nvPr>
        </p:nvSpPr>
        <p:spPr>
          <a:xfrm>
            <a:off x="0" y="1524000"/>
            <a:ext cx="13004800" cy="6705600"/>
          </a:xfrm>
        </p:spPr>
        <p:txBody>
          <a:bodyPr/>
          <a:lstStyle/>
          <a:p>
            <a:r>
              <a:rPr lang="en-US" sz="3200" b="1" dirty="0" smtClean="0">
                <a:solidFill>
                  <a:srgbClr val="BFBFBF"/>
                </a:solidFill>
              </a:rPr>
              <a:t>TCgen2</a:t>
            </a:r>
            <a:r>
              <a:rPr lang="en-US" sz="3200" dirty="0" smtClean="0">
                <a:solidFill>
                  <a:srgbClr val="BFBFBF"/>
                </a:solidFill>
              </a:rPr>
              <a:t> was developed based on NHC operations (</a:t>
            </a:r>
            <a:r>
              <a:rPr lang="en-US" sz="3200" b="1" dirty="0" smtClean="0">
                <a:solidFill>
                  <a:srgbClr val="BFBFBF"/>
                </a:solidFill>
              </a:rPr>
              <a:t>O2R</a:t>
            </a:r>
            <a:r>
              <a:rPr lang="en-US" sz="3200" dirty="0" smtClean="0">
                <a:solidFill>
                  <a:srgbClr val="BFBFBF"/>
                </a:solidFill>
              </a:rPr>
              <a:t>)</a:t>
            </a:r>
          </a:p>
          <a:p>
            <a:r>
              <a:rPr lang="en-US" sz="3200" b="1" dirty="0" smtClean="0">
                <a:solidFill>
                  <a:schemeClr val="accent3">
                    <a:lumMod val="75000"/>
                  </a:schemeClr>
                </a:solidFill>
              </a:rPr>
              <a:t>FCST mode </a:t>
            </a:r>
            <a:r>
              <a:rPr lang="en-US" sz="3200" dirty="0" smtClean="0">
                <a:solidFill>
                  <a:schemeClr val="accent3">
                    <a:lumMod val="75000"/>
                  </a:schemeClr>
                </a:solidFill>
              </a:rPr>
              <a:t>consistent with NHC operations, e.g., use 36-60 h model solution for D+2 forecast</a:t>
            </a:r>
          </a:p>
          <a:p>
            <a:r>
              <a:rPr lang="en-US" sz="3200" b="1" dirty="0" smtClean="0">
                <a:solidFill>
                  <a:srgbClr val="BFBFBF"/>
                </a:solidFill>
              </a:rPr>
              <a:t>VERI mode </a:t>
            </a:r>
            <a:r>
              <a:rPr lang="en-US" sz="3200" dirty="0" smtClean="0">
                <a:solidFill>
                  <a:srgbClr val="BFBFBF"/>
                </a:solidFill>
              </a:rPr>
              <a:t>to see how the models are doing in real time, based on a detailed comparison of model v observed (NHC/JTWC-analyzed) (p)TCs</a:t>
            </a:r>
          </a:p>
          <a:p>
            <a:r>
              <a:rPr lang="en-US" sz="3200" dirty="0" smtClean="0">
                <a:solidFill>
                  <a:schemeClr val="accent3">
                    <a:lumMod val="75000"/>
                  </a:schemeClr>
                </a:solidFill>
              </a:rPr>
              <a:t>in </a:t>
            </a:r>
            <a:r>
              <a:rPr lang="en-US" sz="3200" b="1" dirty="0" smtClean="0">
                <a:solidFill>
                  <a:schemeClr val="accent3">
                    <a:lumMod val="75000"/>
                  </a:schemeClr>
                </a:solidFill>
              </a:rPr>
              <a:t>WPAC/EPAC 2013 </a:t>
            </a:r>
            <a:r>
              <a:rPr lang="en-US" sz="3200" dirty="0" smtClean="0">
                <a:solidFill>
                  <a:schemeClr val="accent3">
                    <a:lumMod val="75000"/>
                  </a:schemeClr>
                </a:solidFill>
              </a:rPr>
              <a:t>models had </a:t>
            </a:r>
            <a:r>
              <a:rPr lang="en-US" sz="3200" b="1" dirty="0" smtClean="0">
                <a:solidFill>
                  <a:schemeClr val="accent3">
                    <a:lumMod val="75000"/>
                  </a:schemeClr>
                </a:solidFill>
              </a:rPr>
              <a:t>100%</a:t>
            </a:r>
            <a:r>
              <a:rPr lang="en-US" sz="3200" dirty="0" smtClean="0">
                <a:solidFill>
                  <a:schemeClr val="accent3">
                    <a:lumMod val="75000"/>
                  </a:schemeClr>
                </a:solidFill>
              </a:rPr>
              <a:t> correct genesis forecasts at </a:t>
            </a:r>
            <a:r>
              <a:rPr lang="en-US" sz="3200" b="1" dirty="0" smtClean="0">
                <a:solidFill>
                  <a:schemeClr val="accent3">
                    <a:lumMod val="75000"/>
                  </a:schemeClr>
                </a:solidFill>
              </a:rPr>
              <a:t>D+2</a:t>
            </a:r>
            <a:r>
              <a:rPr lang="en-US" sz="3200" dirty="0" smtClean="0">
                <a:solidFill>
                  <a:schemeClr val="accent3">
                    <a:lumMod val="75000"/>
                  </a:schemeClr>
                </a:solidFill>
              </a:rPr>
              <a:t> reduces to ~80% at D+5</a:t>
            </a:r>
          </a:p>
          <a:p>
            <a:r>
              <a:rPr lang="en-US" sz="3200" b="1" dirty="0" smtClean="0">
                <a:solidFill>
                  <a:srgbClr val="A6A6A6"/>
                </a:solidFill>
              </a:rPr>
              <a:t>LANT 2013 </a:t>
            </a:r>
            <a:r>
              <a:rPr lang="en-US" sz="3200" dirty="0" smtClean="0">
                <a:solidFill>
                  <a:srgbClr val="A6A6A6"/>
                </a:solidFill>
              </a:rPr>
              <a:t>genesis forecasts much </a:t>
            </a:r>
            <a:r>
              <a:rPr lang="en-US" sz="3200" b="1" dirty="0" smtClean="0">
                <a:solidFill>
                  <a:srgbClr val="A6A6A6"/>
                </a:solidFill>
              </a:rPr>
              <a:t>less skillful</a:t>
            </a:r>
            <a:r>
              <a:rPr lang="en-US" sz="3200" dirty="0" smtClean="0">
                <a:solidFill>
                  <a:srgbClr val="A6A6A6"/>
                </a:solidFill>
              </a:rPr>
              <a:t>, perhaps because the season had the lowest hurricane ACE in the last 48 years…</a:t>
            </a:r>
          </a:p>
          <a:p>
            <a:r>
              <a:rPr lang="en-US" sz="3200" dirty="0" smtClean="0"/>
              <a:t>a </a:t>
            </a:r>
            <a:r>
              <a:rPr lang="en-US" sz="3200" b="1" dirty="0" smtClean="0"/>
              <a:t>comprehensive</a:t>
            </a:r>
            <a:r>
              <a:rPr lang="en-US" sz="3200" dirty="0" smtClean="0"/>
              <a:t> and vetted </a:t>
            </a:r>
            <a:r>
              <a:rPr lang="en-US" sz="3200" b="1" dirty="0" smtClean="0"/>
              <a:t>dataset</a:t>
            </a:r>
            <a:r>
              <a:rPr lang="en-US" sz="3200" dirty="0" smtClean="0"/>
              <a:t> of</a:t>
            </a:r>
            <a:r>
              <a:rPr lang="en-US" sz="3200" b="1" dirty="0" smtClean="0"/>
              <a:t> </a:t>
            </a:r>
            <a:r>
              <a:rPr lang="en-US" sz="3200" b="1" dirty="0" err="1" smtClean="0"/>
              <a:t>pTCs</a:t>
            </a:r>
            <a:r>
              <a:rPr lang="en-US" sz="3200" b="1" dirty="0" smtClean="0"/>
              <a:t> </a:t>
            </a:r>
            <a:r>
              <a:rPr lang="en-US" sz="3200" dirty="0" smtClean="0"/>
              <a:t>– 1999-2014</a:t>
            </a:r>
          </a:p>
          <a:p>
            <a:r>
              <a:rPr lang="en-US" sz="3200" b="1" dirty="0" smtClean="0">
                <a:solidFill>
                  <a:srgbClr val="A6A6A6"/>
                </a:solidFill>
              </a:rPr>
              <a:t>verification</a:t>
            </a:r>
            <a:r>
              <a:rPr lang="en-US" sz="3200" dirty="0" smtClean="0">
                <a:solidFill>
                  <a:srgbClr val="A6A6A6"/>
                </a:solidFill>
              </a:rPr>
              <a:t> of </a:t>
            </a:r>
            <a:r>
              <a:rPr lang="en-US" sz="3200" b="1" dirty="0" err="1" smtClean="0">
                <a:solidFill>
                  <a:srgbClr val="A6A6A6"/>
                </a:solidFill>
              </a:rPr>
              <a:t>pTC</a:t>
            </a:r>
            <a:r>
              <a:rPr lang="en-US" sz="3200" dirty="0" smtClean="0">
                <a:solidFill>
                  <a:srgbClr val="A6A6A6"/>
                </a:solidFill>
              </a:rPr>
              <a:t> forecasts, </a:t>
            </a:r>
            <a:r>
              <a:rPr lang="en-US" sz="3200" b="1" dirty="0" smtClean="0">
                <a:solidFill>
                  <a:srgbClr val="A6A6A6"/>
                </a:solidFill>
              </a:rPr>
              <a:t>analyzed model TCs</a:t>
            </a:r>
            <a:r>
              <a:rPr lang="en-US" sz="3200" dirty="0" smtClean="0">
                <a:solidFill>
                  <a:srgbClr val="A6A6A6"/>
                </a:solidFill>
              </a:rPr>
              <a:t>, </a:t>
            </a:r>
            <a:r>
              <a:rPr lang="en-US" sz="3200" b="1" dirty="0" smtClean="0">
                <a:solidFill>
                  <a:srgbClr val="A6A6A6"/>
                </a:solidFill>
              </a:rPr>
              <a:t>7-d forecasts</a:t>
            </a:r>
            <a:r>
              <a:rPr lang="en-US" sz="3200" dirty="0" smtClean="0">
                <a:solidFill>
                  <a:srgbClr val="A6A6A6"/>
                </a:solidFill>
              </a:rPr>
              <a:t>…</a:t>
            </a:r>
          </a:p>
          <a:p>
            <a:pPr marL="266700" indent="0">
              <a:buNone/>
            </a:pPr>
            <a:endParaRPr lang="en-US" sz="2800" dirty="0" smtClean="0"/>
          </a:p>
        </p:txBody>
      </p:sp>
    </p:spTree>
    <p:extLst>
      <p:ext uri="{BB962C8B-B14F-4D97-AF65-F5344CB8AC3E}">
        <p14:creationId xmlns:p14="http://schemas.microsoft.com/office/powerpoint/2010/main" val="130706860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Takeaways</a:t>
            </a:r>
            <a:endParaRPr lang="en-US" dirty="0"/>
          </a:p>
        </p:txBody>
      </p:sp>
      <p:sp>
        <p:nvSpPr>
          <p:cNvPr id="3" name="Content Placeholder 2"/>
          <p:cNvSpPr>
            <a:spLocks noGrp="1"/>
          </p:cNvSpPr>
          <p:nvPr>
            <p:ph idx="1"/>
          </p:nvPr>
        </p:nvSpPr>
        <p:spPr>
          <a:xfrm>
            <a:off x="0" y="1524000"/>
            <a:ext cx="13004800" cy="6705600"/>
          </a:xfrm>
        </p:spPr>
        <p:txBody>
          <a:bodyPr/>
          <a:lstStyle/>
          <a:p>
            <a:r>
              <a:rPr lang="en-US" sz="3200" b="1" dirty="0" smtClean="0">
                <a:solidFill>
                  <a:srgbClr val="BFBFBF"/>
                </a:solidFill>
              </a:rPr>
              <a:t>TCgen2</a:t>
            </a:r>
            <a:r>
              <a:rPr lang="en-US" sz="3200" dirty="0" smtClean="0">
                <a:solidFill>
                  <a:srgbClr val="BFBFBF"/>
                </a:solidFill>
              </a:rPr>
              <a:t> was developed based on NHC operations (</a:t>
            </a:r>
            <a:r>
              <a:rPr lang="en-US" sz="3200" b="1" dirty="0" smtClean="0">
                <a:solidFill>
                  <a:srgbClr val="BFBFBF"/>
                </a:solidFill>
              </a:rPr>
              <a:t>O2R</a:t>
            </a:r>
            <a:r>
              <a:rPr lang="en-US" sz="3200" dirty="0" smtClean="0">
                <a:solidFill>
                  <a:srgbClr val="BFBFBF"/>
                </a:solidFill>
              </a:rPr>
              <a:t>)</a:t>
            </a:r>
          </a:p>
          <a:p>
            <a:r>
              <a:rPr lang="en-US" sz="3200" b="1" dirty="0" smtClean="0">
                <a:solidFill>
                  <a:schemeClr val="accent3">
                    <a:lumMod val="75000"/>
                  </a:schemeClr>
                </a:solidFill>
              </a:rPr>
              <a:t>FCST mode </a:t>
            </a:r>
            <a:r>
              <a:rPr lang="en-US" sz="3200" dirty="0" smtClean="0">
                <a:solidFill>
                  <a:schemeClr val="accent3">
                    <a:lumMod val="75000"/>
                  </a:schemeClr>
                </a:solidFill>
              </a:rPr>
              <a:t>consistent with NHC operations, e.g., use 36-60 h model solution for D+2 forecast</a:t>
            </a:r>
          </a:p>
          <a:p>
            <a:r>
              <a:rPr lang="en-US" sz="3200" b="1" dirty="0" smtClean="0">
                <a:solidFill>
                  <a:srgbClr val="BFBFBF"/>
                </a:solidFill>
              </a:rPr>
              <a:t>VERI mode </a:t>
            </a:r>
            <a:r>
              <a:rPr lang="en-US" sz="3200" dirty="0" smtClean="0">
                <a:solidFill>
                  <a:srgbClr val="BFBFBF"/>
                </a:solidFill>
              </a:rPr>
              <a:t>to see how the models are doing in real time, based on a detailed comparison of model v observed (NHC/JTWC-analyzed) (p)TCs</a:t>
            </a:r>
          </a:p>
          <a:p>
            <a:r>
              <a:rPr lang="en-US" sz="3200" dirty="0" smtClean="0">
                <a:solidFill>
                  <a:schemeClr val="accent3">
                    <a:lumMod val="75000"/>
                  </a:schemeClr>
                </a:solidFill>
              </a:rPr>
              <a:t>in </a:t>
            </a:r>
            <a:r>
              <a:rPr lang="en-US" sz="3200" b="1" dirty="0" smtClean="0">
                <a:solidFill>
                  <a:schemeClr val="accent3">
                    <a:lumMod val="75000"/>
                  </a:schemeClr>
                </a:solidFill>
              </a:rPr>
              <a:t>WPAC/EPAC 2013 </a:t>
            </a:r>
            <a:r>
              <a:rPr lang="en-US" sz="3200" dirty="0" smtClean="0">
                <a:solidFill>
                  <a:schemeClr val="accent3">
                    <a:lumMod val="75000"/>
                  </a:schemeClr>
                </a:solidFill>
              </a:rPr>
              <a:t>models had </a:t>
            </a:r>
            <a:r>
              <a:rPr lang="en-US" sz="3200" b="1" dirty="0" smtClean="0">
                <a:solidFill>
                  <a:schemeClr val="accent3">
                    <a:lumMod val="75000"/>
                  </a:schemeClr>
                </a:solidFill>
              </a:rPr>
              <a:t>100%</a:t>
            </a:r>
            <a:r>
              <a:rPr lang="en-US" sz="3200" dirty="0" smtClean="0">
                <a:solidFill>
                  <a:schemeClr val="accent3">
                    <a:lumMod val="75000"/>
                  </a:schemeClr>
                </a:solidFill>
              </a:rPr>
              <a:t> correct genesis forecasts at </a:t>
            </a:r>
            <a:r>
              <a:rPr lang="en-US" sz="3200" b="1" dirty="0" smtClean="0">
                <a:solidFill>
                  <a:schemeClr val="accent3">
                    <a:lumMod val="75000"/>
                  </a:schemeClr>
                </a:solidFill>
              </a:rPr>
              <a:t>D+2</a:t>
            </a:r>
            <a:r>
              <a:rPr lang="en-US" sz="3200" dirty="0" smtClean="0">
                <a:solidFill>
                  <a:schemeClr val="accent3">
                    <a:lumMod val="75000"/>
                  </a:schemeClr>
                </a:solidFill>
              </a:rPr>
              <a:t> reduces to ~80% at D+5</a:t>
            </a:r>
          </a:p>
          <a:p>
            <a:r>
              <a:rPr lang="en-US" sz="3200" b="1" dirty="0" smtClean="0">
                <a:solidFill>
                  <a:srgbClr val="A6A6A6"/>
                </a:solidFill>
              </a:rPr>
              <a:t>LANT 2013 </a:t>
            </a:r>
            <a:r>
              <a:rPr lang="en-US" sz="3200" dirty="0" smtClean="0">
                <a:solidFill>
                  <a:srgbClr val="A6A6A6"/>
                </a:solidFill>
              </a:rPr>
              <a:t>genesis forecasts much </a:t>
            </a:r>
            <a:r>
              <a:rPr lang="en-US" sz="3200" b="1" dirty="0" smtClean="0">
                <a:solidFill>
                  <a:srgbClr val="A6A6A6"/>
                </a:solidFill>
              </a:rPr>
              <a:t>less skillful</a:t>
            </a:r>
            <a:r>
              <a:rPr lang="en-US" sz="3200" dirty="0" smtClean="0">
                <a:solidFill>
                  <a:srgbClr val="A6A6A6"/>
                </a:solidFill>
              </a:rPr>
              <a:t>, perhaps because the season had the lowest hurricane ACE in the last 48 years…</a:t>
            </a:r>
          </a:p>
          <a:p>
            <a:r>
              <a:rPr lang="en-US" sz="3200" dirty="0" smtClean="0">
                <a:solidFill>
                  <a:srgbClr val="A6A6A6"/>
                </a:solidFill>
              </a:rPr>
              <a:t>a </a:t>
            </a:r>
            <a:r>
              <a:rPr lang="en-US" sz="3200" b="1" dirty="0" smtClean="0">
                <a:solidFill>
                  <a:srgbClr val="A6A6A6"/>
                </a:solidFill>
              </a:rPr>
              <a:t>comprehensive</a:t>
            </a:r>
            <a:r>
              <a:rPr lang="en-US" sz="3200" dirty="0" smtClean="0">
                <a:solidFill>
                  <a:srgbClr val="A6A6A6"/>
                </a:solidFill>
              </a:rPr>
              <a:t> and vetted </a:t>
            </a:r>
            <a:r>
              <a:rPr lang="en-US" sz="3200" b="1" dirty="0" smtClean="0">
                <a:solidFill>
                  <a:srgbClr val="A6A6A6"/>
                </a:solidFill>
              </a:rPr>
              <a:t>dataset</a:t>
            </a:r>
            <a:r>
              <a:rPr lang="en-US" sz="3200" dirty="0" smtClean="0">
                <a:solidFill>
                  <a:srgbClr val="A6A6A6"/>
                </a:solidFill>
              </a:rPr>
              <a:t> of</a:t>
            </a:r>
            <a:r>
              <a:rPr lang="en-US" sz="3200" b="1" dirty="0" smtClean="0">
                <a:solidFill>
                  <a:srgbClr val="A6A6A6"/>
                </a:solidFill>
              </a:rPr>
              <a:t> </a:t>
            </a:r>
            <a:r>
              <a:rPr lang="en-US" sz="3200" b="1" dirty="0" err="1" smtClean="0">
                <a:solidFill>
                  <a:srgbClr val="A6A6A6"/>
                </a:solidFill>
              </a:rPr>
              <a:t>pTCs</a:t>
            </a:r>
            <a:r>
              <a:rPr lang="en-US" sz="3200" b="1" dirty="0" smtClean="0">
                <a:solidFill>
                  <a:srgbClr val="A6A6A6"/>
                </a:solidFill>
              </a:rPr>
              <a:t> </a:t>
            </a:r>
            <a:r>
              <a:rPr lang="en-US" sz="3200" dirty="0" smtClean="0">
                <a:solidFill>
                  <a:srgbClr val="A6A6A6"/>
                </a:solidFill>
              </a:rPr>
              <a:t>– 1999-2014</a:t>
            </a:r>
          </a:p>
          <a:p>
            <a:r>
              <a:rPr lang="en-US" sz="3200" b="1" dirty="0" smtClean="0"/>
              <a:t>next steps:  </a:t>
            </a:r>
            <a:r>
              <a:rPr lang="en-US" sz="3200" b="1" dirty="0" err="1" smtClean="0"/>
              <a:t>spuricanes</a:t>
            </a:r>
            <a:r>
              <a:rPr lang="en-US" sz="3200" b="1" dirty="0" smtClean="0"/>
              <a:t>, verification</a:t>
            </a:r>
            <a:r>
              <a:rPr lang="en-US" sz="3200" dirty="0" smtClean="0"/>
              <a:t> of </a:t>
            </a:r>
            <a:r>
              <a:rPr lang="en-US" sz="3200" b="1" dirty="0" err="1" smtClean="0"/>
              <a:t>pTC</a:t>
            </a:r>
            <a:r>
              <a:rPr lang="en-US" sz="3200" dirty="0" smtClean="0"/>
              <a:t> forecasts, </a:t>
            </a:r>
            <a:r>
              <a:rPr lang="en-US" sz="3200" b="1" dirty="0" smtClean="0"/>
              <a:t>analyzed model TCs</a:t>
            </a:r>
            <a:r>
              <a:rPr lang="en-US" sz="3200" dirty="0" smtClean="0"/>
              <a:t>, </a:t>
            </a:r>
            <a:r>
              <a:rPr lang="en-US" sz="3200" b="1" dirty="0" smtClean="0"/>
              <a:t>7-d forecasts</a:t>
            </a:r>
            <a:r>
              <a:rPr lang="en-US" sz="3200" dirty="0" smtClean="0"/>
              <a:t>…</a:t>
            </a:r>
          </a:p>
          <a:p>
            <a:pPr marL="266700" indent="0">
              <a:buNone/>
            </a:pPr>
            <a:endParaRPr lang="en-US" sz="2800" dirty="0" smtClean="0"/>
          </a:p>
        </p:txBody>
      </p:sp>
    </p:spTree>
    <p:extLst>
      <p:ext uri="{BB962C8B-B14F-4D97-AF65-F5344CB8AC3E}">
        <p14:creationId xmlns:p14="http://schemas.microsoft.com/office/powerpoint/2010/main" val="62739776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0" y="0"/>
            <a:ext cx="12519025" cy="933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Lst>
        </p:spPr>
      </p:pic>
      <p:sp>
        <p:nvSpPr>
          <p:cNvPr id="18434" name="Rectangle 2"/>
          <p:cNvSpPr>
            <a:spLocks/>
          </p:cNvSpPr>
          <p:nvPr/>
        </p:nvSpPr>
        <p:spPr bwMode="auto">
          <a:xfrm>
            <a:off x="674688" y="1104900"/>
            <a:ext cx="12330112" cy="122238"/>
          </a:xfrm>
          <a:prstGeom prst="rect">
            <a:avLst/>
          </a:prstGeom>
          <a:solidFill>
            <a:srgbClr val="618FFD"/>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lIns="0" tIns="0" rIns="0" bIns="0"/>
          <a:lstStyle/>
          <a:p>
            <a:endParaRPr lang="en-US"/>
          </a:p>
        </p:txBody>
      </p:sp>
      <p:sp>
        <p:nvSpPr>
          <p:cNvPr id="17411" name="Rectangle 3"/>
          <p:cNvSpPr>
            <a:spLocks/>
          </p:cNvSpPr>
          <p:nvPr/>
        </p:nvSpPr>
        <p:spPr bwMode="auto">
          <a:xfrm>
            <a:off x="2947988" y="9361488"/>
            <a:ext cx="7124700" cy="31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chemeClr val="tx1"/>
                </a:solidFill>
                <a:miter lim="800000"/>
                <a:headEnd type="none" w="med" len="med"/>
                <a:tailEnd type="none" w="med" len="med"/>
              </a14:hiddenLine>
            </a:ext>
          </a:extLst>
        </p:spPr>
        <p:txBody>
          <a:bodyPr lIns="0" tIns="0" rIns="58702" bIns="0"/>
          <a:lstStyle/>
          <a:p>
            <a:pPr marL="57150">
              <a:defRPr/>
            </a:pPr>
            <a:r>
              <a:rPr lang="en-US" sz="1600">
                <a:solidFill>
                  <a:schemeClr val="tx1"/>
                </a:solidFill>
                <a:effectLst>
                  <a:outerShdw blurRad="38100" dist="38100" dir="2700000" algn="tl">
                    <a:srgbClr val="FFFFFF"/>
                  </a:outerShdw>
                </a:effectLst>
                <a:latin typeface="Arial" charset="0"/>
                <a:ea typeface="ＭＳ Ｐゴシック" charset="0"/>
                <a:cs typeface="Arial" charset="0"/>
                <a:sym typeface="Arial" charset="0"/>
              </a:rPr>
              <a:t>M. Fiorino :: NCEP 20051215</a:t>
            </a:r>
          </a:p>
        </p:txBody>
      </p:sp>
      <p:pic>
        <p:nvPicPr>
          <p:cNvPr id="1843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7238" y="8931275"/>
            <a:ext cx="777875" cy="782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8437"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955088"/>
            <a:ext cx="766763" cy="77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17414" name="Rectangle 6"/>
          <p:cNvSpPr>
            <a:spLocks noGrp="1" noChangeArrowheads="1"/>
          </p:cNvSpPr>
          <p:nvPr>
            <p:ph type="title"/>
          </p:nvPr>
        </p:nvSpPr>
        <p:spPr>
          <a:xfrm>
            <a:off x="890588" y="0"/>
            <a:ext cx="11222037" cy="1146175"/>
          </a:xfrm>
        </p:spPr>
        <p:txBody>
          <a:bodyPr rIns="168204"/>
          <a:lstStyle/>
          <a:p>
            <a:pPr marL="57150" indent="0" eaLnBrk="1" hangingPunct="1">
              <a:defRPr/>
            </a:pPr>
            <a:r>
              <a:rPr lang="en-US" sz="4000" b="1" dirty="0" smtClean="0"/>
              <a:t>Slide Break – JTWC</a:t>
            </a:r>
            <a:r>
              <a:rPr lang="en-US" sz="3600" b="1" dirty="0" smtClean="0"/>
              <a:t/>
            </a:r>
            <a:br>
              <a:rPr lang="en-US" sz="3600" b="1" dirty="0" smtClean="0"/>
            </a:br>
            <a:r>
              <a:rPr lang="en-US" sz="2800" dirty="0" smtClean="0">
                <a:solidFill>
                  <a:srgbClr val="0D1C9F"/>
                </a:solidFill>
              </a:rPr>
              <a:t>COMPACFLT </a:t>
            </a:r>
            <a:r>
              <a:rPr lang="en-US" sz="2800" dirty="0" err="1" smtClean="0">
                <a:solidFill>
                  <a:srgbClr val="0D1C9F"/>
                </a:solidFill>
              </a:rPr>
              <a:t>Makalapa</a:t>
            </a:r>
            <a:r>
              <a:rPr lang="en-US" sz="2800" dirty="0" smtClean="0">
                <a:solidFill>
                  <a:srgbClr val="0D1C9F"/>
                </a:solidFill>
              </a:rPr>
              <a:t> Compound, Pearl Harbor, HI</a:t>
            </a:r>
          </a:p>
        </p:txBody>
      </p:sp>
      <p:pic>
        <p:nvPicPr>
          <p:cNvPr id="17415"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5900" y="2535238"/>
            <a:ext cx="9753600" cy="5494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416"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 y="1252538"/>
            <a:ext cx="5778500" cy="337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417"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4413" y="1308100"/>
            <a:ext cx="3386137" cy="221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418" name="Picture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2200" y="6596063"/>
            <a:ext cx="43307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7419" name="Picture 11"/>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4525" y="6269038"/>
            <a:ext cx="3840163" cy="287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chemeClr val="tx1"/>
                </a:solidFill>
                <a:miter lim="800000"/>
                <a:headEnd/>
                <a:tailEnd/>
              </a14:hiddenLine>
            </a:ext>
          </a:extLst>
        </p:spPr>
      </p:pic>
    </p:spTree>
    <p:extLst>
      <p:ext uri="{BB962C8B-B14F-4D97-AF65-F5344CB8AC3E}">
        <p14:creationId xmlns:p14="http://schemas.microsoft.com/office/powerpoint/2010/main" val="4856152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74437352" presetClass="entr" presetSubtype="0" fill="hold" nodeType="clickEffect">
                                  <p:stCondLst>
                                    <p:cond delay="0"/>
                                  </p:stCondLst>
                                  <p:childTnLst>
                                    <p:set>
                                      <p:cBhvr>
                                        <p:cTn id="6" dur="1" fill="hold">
                                          <p:stCondLst>
                                            <p:cond delay="499"/>
                                          </p:stCondLst>
                                        </p:cTn>
                                        <p:tgtEl>
                                          <p:spTgt spid="174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74437352" presetClass="entr" presetSubtype="0" fill="hold" nodeType="clickEffect">
                                  <p:stCondLst>
                                    <p:cond delay="0"/>
                                  </p:stCondLst>
                                  <p:childTnLst>
                                    <p:set>
                                      <p:cBhvr>
                                        <p:cTn id="10" dur="1" fill="hold">
                                          <p:stCondLst>
                                            <p:cond delay="499"/>
                                          </p:stCondLst>
                                        </p:cTn>
                                        <p:tgtEl>
                                          <p:spTgt spid="174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74437352" presetClass="entr" presetSubtype="0" fill="hold" nodeType="clickEffect">
                                  <p:stCondLst>
                                    <p:cond delay="0"/>
                                  </p:stCondLst>
                                  <p:childTnLst>
                                    <p:set>
                                      <p:cBhvr>
                                        <p:cTn id="14" dur="1" fill="hold">
                                          <p:stCondLst>
                                            <p:cond delay="499"/>
                                          </p:stCondLst>
                                        </p:cTn>
                                        <p:tgtEl>
                                          <p:spTgt spid="174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74437352" presetClass="entr" presetSubtype="0" fill="hold" nodeType="clickEffect">
                                  <p:stCondLst>
                                    <p:cond delay="0"/>
                                  </p:stCondLst>
                                  <p:childTnLst>
                                    <p:set>
                                      <p:cBhvr>
                                        <p:cTn id="18" dur="1" fill="hold">
                                          <p:stCondLst>
                                            <p:cond delay="499"/>
                                          </p:stCondLst>
                                        </p:cTn>
                                        <p:tgtEl>
                                          <p:spTgt spid="17419"/>
                                        </p:tgtEl>
                                        <p:attrNameLst>
                                          <p:attrName>style.visibility</p:attrName>
                                        </p:attrNameLst>
                                      </p:cBhvr>
                                      <p:to>
                                        <p:strVal val="visible"/>
                                      </p:to>
                                    </p:set>
                                  </p:childTnLst>
                                </p:cTn>
                              </p:par>
                            </p:childTnLst>
                          </p:cTn>
                        </p:par>
                        <p:par>
                          <p:cTn id="19" fill="hold" nodeType="afterGroup">
                            <p:stCondLst>
                              <p:cond delay="500"/>
                            </p:stCondLst>
                            <p:childTnLst>
                              <p:par>
                                <p:cTn id="20" presetID="-1074437352" presetClass="entr" presetSubtype="0" fill="hold" nodeType="afterEffect">
                                  <p:stCondLst>
                                    <p:cond delay="2000"/>
                                  </p:stCondLst>
                                  <p:childTnLst>
                                    <p:set>
                                      <p:cBhvr>
                                        <p:cTn id="21" dur="1" fill="hold">
                                          <p:stCondLst>
                                            <p:cond delay="499"/>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Star Jedi"/>
              </a:rPr>
              <a:t>Slide Wars </a:t>
            </a:r>
            <a:r>
              <a:rPr lang="en-US" dirty="0" smtClean="0"/>
              <a:t>– ROE I</a:t>
            </a:r>
            <a:endParaRPr lang="en-US" dirty="0"/>
          </a:p>
        </p:txBody>
      </p:sp>
      <p:sp>
        <p:nvSpPr>
          <p:cNvPr id="6" name="TextBox 5"/>
          <p:cNvSpPr txBox="1"/>
          <p:nvPr/>
        </p:nvSpPr>
        <p:spPr>
          <a:xfrm>
            <a:off x="635000" y="3657600"/>
            <a:ext cx="11811000" cy="1569660"/>
          </a:xfrm>
          <a:prstGeom prst="rect">
            <a:avLst/>
          </a:prstGeom>
          <a:noFill/>
        </p:spPr>
        <p:txBody>
          <a:bodyPr wrap="square" rtlCol="0">
            <a:spAutoFit/>
          </a:bodyPr>
          <a:lstStyle/>
          <a:p>
            <a:r>
              <a:rPr lang="en-US" sz="9600" b="1" dirty="0" smtClean="0">
                <a:latin typeface="Gill Sans MT" panose="020B0502020104020203" pitchFamily="34" charset="0"/>
              </a:rPr>
              <a:t>One</a:t>
            </a:r>
            <a:r>
              <a:rPr lang="en-US" sz="9600" dirty="0" smtClean="0">
                <a:latin typeface="Gill Sans MT" panose="020B0502020104020203" pitchFamily="34" charset="0"/>
              </a:rPr>
              <a:t> Slide per Minute</a:t>
            </a:r>
            <a:endParaRPr lang="en-US" sz="9600" dirty="0">
              <a:latin typeface="Gill Sans MT" panose="020B0502020104020203" pitchFamily="34" charset="0"/>
            </a:endParaRPr>
          </a:p>
        </p:txBody>
      </p:sp>
      <p:sp>
        <p:nvSpPr>
          <p:cNvPr id="7" name="TextBox 6"/>
          <p:cNvSpPr txBox="1"/>
          <p:nvPr/>
        </p:nvSpPr>
        <p:spPr>
          <a:xfrm>
            <a:off x="1892300" y="7239000"/>
            <a:ext cx="9296400" cy="707886"/>
          </a:xfrm>
          <a:prstGeom prst="rect">
            <a:avLst/>
          </a:prstGeom>
          <a:noFill/>
        </p:spPr>
        <p:txBody>
          <a:bodyPr wrap="square" rtlCol="0">
            <a:spAutoFit/>
          </a:bodyPr>
          <a:lstStyle/>
          <a:p>
            <a:r>
              <a:rPr lang="en-US" baseline="30000" dirty="0" smtClean="0">
                <a:latin typeface="Gill Sans MT" panose="020B0502020104020203" pitchFamily="34" charset="0"/>
              </a:rPr>
              <a:t>*</a:t>
            </a:r>
            <a:r>
              <a:rPr lang="en-US" dirty="0" smtClean="0">
                <a:latin typeface="Gill Sans MT" panose="020B0502020104020203" pitchFamily="34" charset="0"/>
              </a:rPr>
              <a:t>Pete Black aka Pedro Negro circa 1978</a:t>
            </a:r>
            <a:endParaRPr lang="en-US" dirty="0">
              <a:latin typeface="Gill Sans MT" panose="020B0502020104020203" pitchFamily="34" charset="0"/>
            </a:endParaRPr>
          </a:p>
        </p:txBody>
      </p:sp>
      <p:sp>
        <p:nvSpPr>
          <p:cNvPr id="8"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2800" dirty="0" smtClean="0">
                <a:solidFill>
                  <a:srgbClr val="FCD900"/>
                </a:solidFill>
                <a:latin typeface="Gill Sans MT" panose="020B0502020104020203" pitchFamily="34" charset="0"/>
              </a:rPr>
              <a:t>1</a:t>
            </a:r>
            <a:endParaRPr lang="en-US" sz="3600" dirty="0">
              <a:solidFill>
                <a:srgbClr val="FCD900"/>
              </a:solidFill>
              <a:latin typeface="Gill Sans MT" panose="020B0502020104020203" pitchFamily="34" charset="0"/>
            </a:endParaRPr>
          </a:p>
        </p:txBody>
      </p:sp>
      <p:sp>
        <p:nvSpPr>
          <p:cNvPr id="9" name="TextBox 8"/>
          <p:cNvSpPr txBox="1"/>
          <p:nvPr/>
        </p:nvSpPr>
        <p:spPr>
          <a:xfrm>
            <a:off x="1854200" y="1600200"/>
            <a:ext cx="9296400" cy="1200329"/>
          </a:xfrm>
          <a:prstGeom prst="rect">
            <a:avLst/>
          </a:prstGeom>
          <a:noFill/>
        </p:spPr>
        <p:txBody>
          <a:bodyPr wrap="square" rtlCol="0">
            <a:spAutoFit/>
          </a:bodyPr>
          <a:lstStyle/>
          <a:p>
            <a:r>
              <a:rPr lang="en-US" sz="7200" dirty="0" smtClean="0">
                <a:latin typeface="Gill Sans MT" panose="020B0502020104020203" pitchFamily="34" charset="0"/>
              </a:rPr>
              <a:t>The Peter</a:t>
            </a:r>
            <a:r>
              <a:rPr lang="en-US" sz="7200" baseline="30000" dirty="0" smtClean="0">
                <a:latin typeface="Gill Sans MT" panose="020B0502020104020203" pitchFamily="34" charset="0"/>
              </a:rPr>
              <a:t>*</a:t>
            </a:r>
            <a:r>
              <a:rPr lang="en-US" sz="7200" dirty="0" smtClean="0">
                <a:latin typeface="Gill Sans MT" panose="020B0502020104020203" pitchFamily="34" charset="0"/>
              </a:rPr>
              <a:t> Principle</a:t>
            </a:r>
            <a:endParaRPr lang="en-US" sz="7200" dirty="0">
              <a:latin typeface="Gill Sans MT" panose="020B0502020104020203" pitchFamily="34" charset="0"/>
            </a:endParaRPr>
          </a:p>
        </p:txBody>
      </p:sp>
    </p:spTree>
    <p:extLst>
      <p:ext uri="{BB962C8B-B14F-4D97-AF65-F5344CB8AC3E}">
        <p14:creationId xmlns:p14="http://schemas.microsoft.com/office/powerpoint/2010/main" val="290160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800" y="1104900"/>
            <a:ext cx="9601200" cy="7543800"/>
          </a:xfrm>
          <a:prstGeom prst="rect">
            <a:avLst/>
          </a:prstGeom>
        </p:spPr>
      </p:pic>
      <p:sp>
        <p:nvSpPr>
          <p:cNvPr id="2" name="Title 1"/>
          <p:cNvSpPr>
            <a:spLocks noGrp="1"/>
          </p:cNvSpPr>
          <p:nvPr>
            <p:ph type="title"/>
          </p:nvPr>
        </p:nvSpPr>
        <p:spPr/>
        <p:txBody>
          <a:bodyPr/>
          <a:lstStyle/>
          <a:p>
            <a:r>
              <a:rPr lang="en-US" dirty="0" smtClean="0"/>
              <a:t>C+EPAC 2015 thru 20151029</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5</a:t>
            </a:fld>
            <a:endParaRPr lang="en-US"/>
          </a:p>
        </p:txBody>
      </p:sp>
      <p:sp>
        <p:nvSpPr>
          <p:cNvPr id="6" name="Rounded Rectangular Callout 5"/>
          <p:cNvSpPr/>
          <p:nvPr/>
        </p:nvSpPr>
        <p:spPr bwMode="auto">
          <a:xfrm>
            <a:off x="2628900" y="2057400"/>
            <a:ext cx="3733800" cy="1905000"/>
          </a:xfrm>
          <a:prstGeom prst="wedgeRoundRectCallout">
            <a:avLst>
              <a:gd name="adj1" fmla="val 87920"/>
              <a:gd name="adj2" fmla="val 155237"/>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72-h</a:t>
            </a:r>
          </a:p>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90"/>
                </a:solidFill>
                <a:effectLst/>
                <a:sym typeface="Gill Sans" charset="0"/>
              </a:rPr>
              <a:t>EC:		</a:t>
            </a:r>
            <a:r>
              <a:rPr kumimoji="0" lang="en-US" sz="2800" b="1" i="0" u="none" strike="noStrike" cap="none" normalizeH="0" dirty="0" smtClean="0">
                <a:ln>
                  <a:noFill/>
                </a:ln>
                <a:solidFill>
                  <a:srgbClr val="FF0000"/>
                </a:solidFill>
                <a:effectLst/>
                <a:sym typeface="Gill Sans" charset="0"/>
              </a:rPr>
              <a:t>83 </a:t>
            </a:r>
            <a:r>
              <a:rPr kumimoji="0" lang="en-US" sz="2800" b="1" i="0" u="none" strike="noStrike" cap="none" normalizeH="0" dirty="0" err="1" smtClean="0">
                <a:ln>
                  <a:noFill/>
                </a:ln>
                <a:solidFill>
                  <a:srgbClr val="FF0000"/>
                </a:solidFill>
                <a:effectLst/>
                <a:sym typeface="Gill Sans" charset="0"/>
              </a:rPr>
              <a:t>nmi</a:t>
            </a:r>
            <a:endParaRPr kumimoji="0" lang="en-US" sz="2800" b="1" i="0" u="none" strike="noStrike" cap="none" normalizeH="0" dirty="0" smtClean="0">
              <a:ln>
                <a:noFill/>
              </a:ln>
              <a:solidFill>
                <a:srgbClr val="FF0000"/>
              </a:solidFill>
              <a:effectLst/>
              <a:sym typeface="Gill Sans"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sz="2800" baseline="0" dirty="0" smtClean="0">
                <a:solidFill>
                  <a:srgbClr val="000090"/>
                </a:solidFill>
              </a:rPr>
              <a:t>HWRF:</a:t>
            </a:r>
            <a:r>
              <a:rPr lang="en-US" sz="2800" dirty="0" smtClean="0">
                <a:solidFill>
                  <a:srgbClr val="000090"/>
                </a:solidFill>
              </a:rPr>
              <a:t> 	104 </a:t>
            </a:r>
            <a:r>
              <a:rPr lang="en-US" sz="2800" dirty="0" err="1" smtClean="0">
                <a:solidFill>
                  <a:srgbClr val="000090"/>
                </a:solidFill>
              </a:rPr>
              <a:t>nmi</a:t>
            </a:r>
            <a:endParaRPr lang="en-US" sz="2800" dirty="0" smtClean="0">
              <a:solidFill>
                <a:srgbClr val="000090"/>
              </a:solidFill>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90"/>
                </a:solidFill>
                <a:effectLst/>
                <a:sym typeface="Gill Sans" charset="0"/>
              </a:rPr>
              <a:t>GFS:</a:t>
            </a:r>
            <a:r>
              <a:rPr kumimoji="0" lang="en-US" sz="2800" b="0" i="0" u="none" strike="noStrike" cap="none" normalizeH="0" dirty="0" smtClean="0">
                <a:ln>
                  <a:noFill/>
                </a:ln>
                <a:solidFill>
                  <a:srgbClr val="000090"/>
                </a:solidFill>
                <a:effectLst/>
                <a:sym typeface="Gill Sans" charset="0"/>
              </a:rPr>
              <a:t> 		100 </a:t>
            </a:r>
            <a:r>
              <a:rPr kumimoji="0" lang="en-US" sz="2800" b="0" i="0" u="none" strike="noStrike" cap="none" normalizeH="0" dirty="0" err="1" smtClean="0">
                <a:ln>
                  <a:noFill/>
                </a:ln>
                <a:solidFill>
                  <a:srgbClr val="000090"/>
                </a:solidFill>
                <a:effectLst/>
                <a:sym typeface="Gill Sans" charset="0"/>
              </a:rPr>
              <a:t>nmi</a:t>
            </a:r>
            <a:endParaRPr kumimoji="0" lang="en-US" sz="4400" b="0" i="0" u="none" strike="noStrike" cap="none" normalizeH="0" baseline="0" dirty="0" smtClean="0">
              <a:ln>
                <a:noFill/>
              </a:ln>
              <a:solidFill>
                <a:srgbClr val="000090"/>
              </a:solidFill>
              <a:effectLst/>
              <a:sym typeface="Gill Sans" charset="0"/>
            </a:endParaRPr>
          </a:p>
        </p:txBody>
      </p:sp>
    </p:spTree>
    <p:extLst>
      <p:ext uri="{BB962C8B-B14F-4D97-AF65-F5344CB8AC3E}">
        <p14:creationId xmlns:p14="http://schemas.microsoft.com/office/powerpoint/2010/main" val="18014308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Star Jedi"/>
              </a:rPr>
              <a:t>Slide Wars </a:t>
            </a:r>
            <a:r>
              <a:rPr lang="en-US" dirty="0" smtClean="0"/>
              <a:t>– ROE II</a:t>
            </a:r>
            <a:endParaRPr lang="en-US" dirty="0"/>
          </a:p>
        </p:txBody>
      </p:sp>
      <p:sp>
        <p:nvSpPr>
          <p:cNvPr id="8" name="Content Placeholder 2"/>
          <p:cNvSpPr>
            <a:spLocks noGrp="1"/>
          </p:cNvSpPr>
          <p:nvPr>
            <p:ph idx="1"/>
          </p:nvPr>
        </p:nvSpPr>
        <p:spPr>
          <a:xfrm>
            <a:off x="533400" y="3124200"/>
            <a:ext cx="11925300" cy="5105400"/>
          </a:xfrm>
        </p:spPr>
        <p:txBody>
          <a:bodyPr/>
          <a:lstStyle/>
          <a:p>
            <a:r>
              <a:rPr lang="en-US" sz="3600" dirty="0" smtClean="0"/>
              <a:t>When briefing the Admiral you only have </a:t>
            </a:r>
            <a:r>
              <a:rPr lang="en-US" sz="3600" b="1" dirty="0" smtClean="0"/>
              <a:t>ONE</a:t>
            </a:r>
            <a:r>
              <a:rPr lang="en-US" sz="3600" dirty="0" smtClean="0"/>
              <a:t> slide…</a:t>
            </a:r>
          </a:p>
          <a:p>
            <a:r>
              <a:rPr lang="en-US" sz="3600" dirty="0" smtClean="0"/>
              <a:t>the </a:t>
            </a:r>
            <a:r>
              <a:rPr lang="en-US" sz="3600" b="1" dirty="0" smtClean="0"/>
              <a:t>ONE</a:t>
            </a:r>
            <a:r>
              <a:rPr lang="en-US" sz="3600" dirty="0" smtClean="0"/>
              <a:t> slide must:</a:t>
            </a:r>
          </a:p>
          <a:p>
            <a:pPr lvl="1"/>
            <a:r>
              <a:rPr lang="en-US" sz="3600" dirty="0" smtClean="0"/>
              <a:t>never, </a:t>
            </a:r>
            <a:r>
              <a:rPr lang="en-US" sz="4800" dirty="0" smtClean="0"/>
              <a:t>never</a:t>
            </a:r>
            <a:r>
              <a:rPr lang="en-US" sz="3600" dirty="0" smtClean="0"/>
              <a:t>, </a:t>
            </a:r>
            <a:r>
              <a:rPr lang="en-US" sz="5400" dirty="0" smtClean="0"/>
              <a:t>EVER</a:t>
            </a:r>
            <a:r>
              <a:rPr lang="en-US" sz="4400" dirty="0" smtClean="0"/>
              <a:t> </a:t>
            </a:r>
            <a:r>
              <a:rPr lang="en-US" sz="3600" dirty="0" smtClean="0"/>
              <a:t>show equations</a:t>
            </a:r>
          </a:p>
          <a:p>
            <a:pPr lvl="1"/>
            <a:r>
              <a:rPr lang="en-US" sz="3600" dirty="0" smtClean="0"/>
              <a:t>be a cartoon – the simpler the better – </a:t>
            </a:r>
            <a:r>
              <a:rPr lang="en-US" sz="3600" dirty="0"/>
              <a:t>NO squiggly lines</a:t>
            </a:r>
            <a:r>
              <a:rPr lang="en-US" sz="3600" dirty="0" smtClean="0"/>
              <a:t>!</a:t>
            </a:r>
          </a:p>
          <a:p>
            <a:pPr lvl="1"/>
            <a:r>
              <a:rPr lang="en-US" sz="3600" dirty="0" smtClean="0"/>
              <a:t>no more than 10 words</a:t>
            </a:r>
          </a:p>
          <a:p>
            <a:endParaRPr lang="en-US" dirty="0"/>
          </a:p>
        </p:txBody>
      </p:sp>
      <p:sp>
        <p:nvSpPr>
          <p:cNvPr id="5" name="TextBox 4"/>
          <p:cNvSpPr txBox="1"/>
          <p:nvPr/>
        </p:nvSpPr>
        <p:spPr>
          <a:xfrm>
            <a:off x="1518920" y="1645920"/>
            <a:ext cx="9966960" cy="1005840"/>
          </a:xfrm>
          <a:prstGeom prst="rect">
            <a:avLst/>
          </a:prstGeom>
          <a:noFill/>
        </p:spPr>
        <p:txBody>
          <a:bodyPr wrap="square" rtlCol="0">
            <a:spAutoFit/>
          </a:bodyPr>
          <a:lstStyle/>
          <a:p>
            <a:r>
              <a:rPr lang="en-US" sz="6000" dirty="0" smtClean="0">
                <a:latin typeface="Gill Sans MT" panose="020B0502020104020203" pitchFamily="34" charset="0"/>
              </a:rPr>
              <a:t>The Alan Weinstein Principle</a:t>
            </a:r>
            <a:endParaRPr lang="en-US" sz="6000" dirty="0">
              <a:latin typeface="Gill Sans MT" panose="020B0502020104020203" pitchFamily="34" charset="0"/>
            </a:endParaRPr>
          </a:p>
        </p:txBody>
      </p:sp>
      <p:sp>
        <p:nvSpPr>
          <p:cNvPr id="9"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2800" dirty="0" smtClean="0">
                <a:solidFill>
                  <a:srgbClr val="FCD900"/>
                </a:solidFill>
                <a:latin typeface="Gill Sans MT" panose="020B0502020104020203" pitchFamily="34" charset="0"/>
              </a:rPr>
              <a:t>2</a:t>
            </a:r>
            <a:endParaRPr lang="en-US" sz="3600" dirty="0">
              <a:solidFill>
                <a:srgbClr val="FCD900"/>
              </a:solidFill>
              <a:latin typeface="Gill Sans MT" panose="020B0502020104020203" pitchFamily="34" charset="0"/>
            </a:endParaRPr>
          </a:p>
        </p:txBody>
      </p:sp>
    </p:spTree>
    <p:extLst>
      <p:ext uri="{BB962C8B-B14F-4D97-AF65-F5344CB8AC3E}">
        <p14:creationId xmlns:p14="http://schemas.microsoft.com/office/powerpoint/2010/main" val="109532116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17000" y="4191000"/>
            <a:ext cx="3824176" cy="2252598"/>
          </a:xfrm>
          <a:prstGeom prst="rect">
            <a:avLst/>
          </a:prstGeom>
        </p:spPr>
      </p:pic>
      <p:sp>
        <p:nvSpPr>
          <p:cNvPr id="2" name="Title 1"/>
          <p:cNvSpPr>
            <a:spLocks noGrp="1"/>
          </p:cNvSpPr>
          <p:nvPr>
            <p:ph type="title"/>
          </p:nvPr>
        </p:nvSpPr>
        <p:spPr/>
        <p:txBody>
          <a:bodyPr/>
          <a:lstStyle/>
          <a:p>
            <a:r>
              <a:rPr lang="en-US" sz="5400" dirty="0" smtClean="0">
                <a:latin typeface="Star Jedi"/>
              </a:rPr>
              <a:t>Slide Wars </a:t>
            </a:r>
            <a:r>
              <a:rPr lang="en-US" dirty="0" smtClean="0"/>
              <a:t>– ROE III</a:t>
            </a:r>
            <a:endParaRPr lang="en-US" dirty="0"/>
          </a:p>
        </p:txBody>
      </p:sp>
      <p:sp>
        <p:nvSpPr>
          <p:cNvPr id="3" name="Content Placeholder 2"/>
          <p:cNvSpPr>
            <a:spLocks noGrp="1"/>
          </p:cNvSpPr>
          <p:nvPr>
            <p:ph idx="1"/>
          </p:nvPr>
        </p:nvSpPr>
        <p:spPr>
          <a:xfrm>
            <a:off x="101600" y="1143000"/>
            <a:ext cx="12903200" cy="7391400"/>
          </a:xfrm>
        </p:spPr>
        <p:txBody>
          <a:bodyPr/>
          <a:lstStyle/>
          <a:p>
            <a:r>
              <a:rPr lang="en-US" dirty="0" smtClean="0">
                <a:solidFill>
                  <a:schemeClr val="bg2">
                    <a:lumMod val="60000"/>
                    <a:lumOff val="40000"/>
                  </a:schemeClr>
                </a:solidFill>
              </a:rPr>
              <a:t>FNMOC – ‘you’re only as good as what you measure’</a:t>
            </a:r>
          </a:p>
          <a:p>
            <a:pPr lvl="1"/>
            <a:r>
              <a:rPr lang="en-US" sz="2600" dirty="0" smtClean="0">
                <a:solidFill>
                  <a:schemeClr val="bg2">
                    <a:lumMod val="60000"/>
                    <a:lumOff val="40000"/>
                  </a:schemeClr>
                </a:solidFill>
              </a:rPr>
              <a:t>FNMOC = Fleet Numerical Meteorology and Oceanography Center</a:t>
            </a:r>
          </a:p>
          <a:p>
            <a:pPr lvl="1"/>
            <a:r>
              <a:rPr lang="en-US" sz="2600" dirty="0" smtClean="0">
                <a:solidFill>
                  <a:schemeClr val="bg2">
                    <a:lumMod val="60000"/>
                    <a:lumOff val="40000"/>
                  </a:schemeClr>
                </a:solidFill>
              </a:rPr>
              <a:t>pronounced ‘</a:t>
            </a:r>
            <a:r>
              <a:rPr lang="en-US" sz="2600" dirty="0" err="1" smtClean="0">
                <a:solidFill>
                  <a:schemeClr val="bg2">
                    <a:lumMod val="60000"/>
                    <a:lumOff val="40000"/>
                  </a:schemeClr>
                </a:solidFill>
              </a:rPr>
              <a:t>FinMock</a:t>
            </a:r>
            <a:r>
              <a:rPr lang="en-US" sz="2600" dirty="0" smtClean="0">
                <a:solidFill>
                  <a:schemeClr val="bg2">
                    <a:lumMod val="60000"/>
                    <a:lumOff val="40000"/>
                  </a:schemeClr>
                </a:solidFill>
              </a:rPr>
              <a:t>’ != jokes about the Finns</a:t>
            </a:r>
          </a:p>
          <a:p>
            <a:r>
              <a:rPr lang="en-US" dirty="0" smtClean="0"/>
              <a:t>ONR – answer the ‘So What? Who Cares?’</a:t>
            </a:r>
          </a:p>
          <a:p>
            <a:r>
              <a:rPr lang="en-US" dirty="0" smtClean="0">
                <a:solidFill>
                  <a:schemeClr val="bg2">
                    <a:lumMod val="40000"/>
                    <a:lumOff val="60000"/>
                  </a:schemeClr>
                </a:solidFill>
              </a:rPr>
              <a:t>CNE-C6F </a:t>
            </a:r>
          </a:p>
          <a:p>
            <a:pPr lvl="1"/>
            <a:r>
              <a:rPr lang="en-US" sz="2800" dirty="0" smtClean="0">
                <a:solidFill>
                  <a:schemeClr val="bg2">
                    <a:lumMod val="40000"/>
                    <a:lumOff val="60000"/>
                  </a:schemeClr>
                </a:solidFill>
              </a:rPr>
              <a:t>make maximum use of local acronyms</a:t>
            </a:r>
          </a:p>
          <a:p>
            <a:pPr lvl="2"/>
            <a:r>
              <a:rPr lang="en-US" sz="2600" dirty="0" smtClean="0">
                <a:solidFill>
                  <a:schemeClr val="bg2">
                    <a:lumMod val="40000"/>
                    <a:lumOff val="60000"/>
                  </a:schemeClr>
                </a:solidFill>
              </a:rPr>
              <a:t>so that no one, especially the CO, fully understands… </a:t>
            </a:r>
          </a:p>
          <a:p>
            <a:pPr lvl="2"/>
            <a:r>
              <a:rPr lang="en-US" sz="2600" dirty="0" smtClean="0">
                <a:solidFill>
                  <a:schemeClr val="bg2">
                    <a:lumMod val="40000"/>
                    <a:lumOff val="60000"/>
                  </a:schemeClr>
                </a:solidFill>
              </a:rPr>
              <a:t>so as to be the SME</a:t>
            </a:r>
          </a:p>
          <a:p>
            <a:pPr lvl="1"/>
            <a:r>
              <a:rPr lang="en-US" sz="2800" dirty="0" smtClean="0">
                <a:solidFill>
                  <a:schemeClr val="bg2">
                    <a:lumMod val="40000"/>
                    <a:lumOff val="60000"/>
                  </a:schemeClr>
                </a:solidFill>
              </a:rPr>
              <a:t>local quality of brief proportional # of WOFs</a:t>
            </a:r>
          </a:p>
          <a:p>
            <a:pPr lvl="2"/>
            <a:r>
              <a:rPr lang="en-US" sz="2600" dirty="0" smtClean="0">
                <a:solidFill>
                  <a:schemeClr val="bg2">
                    <a:lumMod val="40000"/>
                    <a:lumOff val="60000"/>
                  </a:schemeClr>
                </a:solidFill>
              </a:rPr>
              <a:t>WOF != Warn On Forecast</a:t>
            </a:r>
          </a:p>
          <a:p>
            <a:pPr lvl="2"/>
            <a:r>
              <a:rPr lang="en-US" sz="2600" dirty="0" smtClean="0">
                <a:solidFill>
                  <a:schemeClr val="bg2">
                    <a:lumMod val="40000"/>
                    <a:lumOff val="60000"/>
                  </a:schemeClr>
                </a:solidFill>
              </a:rPr>
              <a:t>WOF = Warheads On Foreheads</a:t>
            </a:r>
          </a:p>
          <a:p>
            <a:r>
              <a:rPr lang="en-US" dirty="0" smtClean="0"/>
              <a:t>MF rule – because of the Bill-Steve wars – no .</a:t>
            </a:r>
            <a:r>
              <a:rPr lang="en-US" dirty="0" err="1" smtClean="0"/>
              <a:t>ppt</a:t>
            </a:r>
            <a:r>
              <a:rPr lang="en-US" dirty="0" smtClean="0"/>
              <a:t>(x) </a:t>
            </a:r>
            <a:r>
              <a:rPr lang="en-US" b="1" dirty="0" smtClean="0">
                <a:solidFill>
                  <a:srgbClr val="FF0000"/>
                </a:solidFill>
              </a:rPr>
              <a:t>only (simple).</a:t>
            </a:r>
            <a:r>
              <a:rPr lang="en-US" b="1" dirty="0" err="1" smtClean="0">
                <a:solidFill>
                  <a:srgbClr val="FF0000"/>
                </a:solidFill>
              </a:rPr>
              <a:t>pdf</a:t>
            </a:r>
            <a:endParaRPr lang="en-US" b="1" dirty="0" smtClean="0">
              <a:solidFill>
                <a:srgbClr val="FF0000"/>
              </a:solidFill>
            </a:endParaRPr>
          </a:p>
          <a:p>
            <a:pPr lvl="1"/>
            <a:r>
              <a:rPr lang="en-US" dirty="0" smtClean="0"/>
              <a:t>progressing forward to the 1980s – </a:t>
            </a:r>
            <a:r>
              <a:rPr lang="en-US" b="1" dirty="0" smtClean="0">
                <a:solidFill>
                  <a:srgbClr val="FF0000"/>
                </a:solidFill>
              </a:rPr>
              <a:t>.</a:t>
            </a:r>
            <a:r>
              <a:rPr lang="en-US" b="1" dirty="0" err="1" smtClean="0">
                <a:solidFill>
                  <a:srgbClr val="FF0000"/>
                </a:solidFill>
              </a:rPr>
              <a:t>pdf</a:t>
            </a:r>
            <a:r>
              <a:rPr lang="en-US" b="1" dirty="0" smtClean="0">
                <a:solidFill>
                  <a:srgbClr val="FF0000"/>
                </a:solidFill>
              </a:rPr>
              <a:t> = digital acetate slides</a:t>
            </a:r>
          </a:p>
          <a:p>
            <a:endParaRPr lang="en-US" dirty="0" smtClean="0"/>
          </a:p>
          <a:p>
            <a:pPr lvl="1"/>
            <a:endParaRPr lang="en-US"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3600" dirty="0" smtClean="0">
                <a:solidFill>
                  <a:srgbClr val="FCD900"/>
                </a:solidFill>
                <a:latin typeface="Gill Sans MT" panose="020B0502020104020203" pitchFamily="34" charset="0"/>
              </a:rPr>
              <a:t>3</a:t>
            </a:r>
            <a:endParaRPr lang="en-US" sz="3600" dirty="0">
              <a:solidFill>
                <a:srgbClr val="FCD900"/>
              </a:solidFill>
              <a:latin typeface="Gill Sans MT" panose="020B0502020104020203"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4200" y="2286000"/>
            <a:ext cx="3041963" cy="1703499"/>
          </a:xfrm>
          <a:prstGeom prst="rect">
            <a:avLst/>
          </a:prstGeom>
        </p:spPr>
      </p:pic>
    </p:spTree>
    <p:extLst>
      <p:ext uri="{BB962C8B-B14F-4D97-AF65-F5344CB8AC3E}">
        <p14:creationId xmlns:p14="http://schemas.microsoft.com/office/powerpoint/2010/main" val="420578317"/>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Who Cares?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83231854"/>
              </p:ext>
            </p:extLst>
          </p:nvPr>
        </p:nvGraphicFramePr>
        <p:xfrm>
          <a:off x="406400" y="1503045"/>
          <a:ext cx="12192000" cy="6747509"/>
        </p:xfrm>
        <a:graphic>
          <a:graphicData uri="http://schemas.openxmlformats.org/drawingml/2006/table">
            <a:tbl>
              <a:tblPr firstRow="1" bandRow="1">
                <a:tableStyleId>{72833802-FEF1-4C79-8D5D-14CF1EAF98D9}</a:tableStyleId>
              </a:tblPr>
              <a:tblGrid>
                <a:gridCol w="3048000"/>
                <a:gridCol w="4152819"/>
                <a:gridCol w="1943181"/>
                <a:gridCol w="3048000"/>
              </a:tblGrid>
              <a:tr h="685800">
                <a:tc>
                  <a:txBody>
                    <a:bodyPr/>
                    <a:lstStyle/>
                    <a:p>
                      <a:r>
                        <a:rPr lang="en-US" dirty="0" smtClean="0"/>
                        <a:t>WHO?</a:t>
                      </a:r>
                      <a:endParaRPr lang="en-US" dirty="0"/>
                    </a:p>
                  </a:txBody>
                  <a:tcPr anchor="ctr" anchorCtr="1"/>
                </a:tc>
                <a:tc>
                  <a:txBody>
                    <a:bodyPr/>
                    <a:lstStyle/>
                    <a:p>
                      <a:r>
                        <a:rPr lang="en-US" dirty="0" smtClean="0"/>
                        <a:t>WHAT?</a:t>
                      </a:r>
                      <a:endParaRPr lang="en-US" dirty="0"/>
                    </a:p>
                  </a:txBody>
                  <a:tcPr anchor="ctr" anchorCtr="1"/>
                </a:tc>
                <a:tc>
                  <a:txBody>
                    <a:bodyPr/>
                    <a:lstStyle/>
                    <a:p>
                      <a:r>
                        <a:rPr lang="en-US" dirty="0" smtClean="0"/>
                        <a:t>WHY?</a:t>
                      </a:r>
                      <a:endParaRPr lang="en-US" dirty="0"/>
                    </a:p>
                  </a:txBody>
                  <a:tcPr anchor="ctr" anchorCtr="1"/>
                </a:tc>
                <a:tc>
                  <a:txBody>
                    <a:bodyPr/>
                    <a:lstStyle/>
                    <a:p>
                      <a:r>
                        <a:rPr lang="en-US" dirty="0" smtClean="0"/>
                        <a:t>Comments</a:t>
                      </a:r>
                      <a:endParaRPr lang="en-US" dirty="0"/>
                    </a:p>
                  </a:txBody>
                  <a:tcPr anchor="ctr" anchorCtr="1"/>
                </a:tc>
              </a:tr>
              <a:tr h="1276350">
                <a:tc>
                  <a:txBody>
                    <a:bodyPr/>
                    <a:lstStyle/>
                    <a:p>
                      <a:r>
                        <a:rPr lang="en-US" sz="3600" dirty="0" smtClean="0">
                          <a:latin typeface="Gill Sans MT" panose="020B0502020104020203" pitchFamily="34" charset="0"/>
                        </a:rPr>
                        <a:t>JTWC</a:t>
                      </a:r>
                      <a:endParaRPr lang="en-US" sz="3600" dirty="0">
                        <a:latin typeface="Gill Sans MT" panose="020B0502020104020203" pitchFamily="34" charset="0"/>
                      </a:endParaRPr>
                    </a:p>
                  </a:txBody>
                  <a:tcPr anchor="ctr" anchorCtr="1"/>
                </a:tc>
                <a:tc>
                  <a:txBody>
                    <a:bodyPr/>
                    <a:lstStyle/>
                    <a:p>
                      <a:pPr algn="ctr"/>
                      <a:r>
                        <a:rPr lang="en-US" sz="2000" b="1" dirty="0" smtClean="0">
                          <a:latin typeface="Gill Sans MT" panose="020B0502020104020203" pitchFamily="34" charset="0"/>
                        </a:rPr>
                        <a:t>TCFA</a:t>
                      </a:r>
                      <a:endParaRPr lang="en-US" b="1" dirty="0" smtClean="0">
                        <a:latin typeface="Gill Sans MT" panose="020B0502020104020203" pitchFamily="34" charset="0"/>
                      </a:endParaRPr>
                    </a:p>
                    <a:p>
                      <a:pPr algn="ctr"/>
                      <a:r>
                        <a:rPr lang="en-US" dirty="0" smtClean="0">
                          <a:latin typeface="Gill Sans MT" panose="020B0502020104020203" pitchFamily="34" charset="0"/>
                        </a:rPr>
                        <a:t>T</a:t>
                      </a:r>
                      <a:r>
                        <a:rPr lang="en-US" sz="2000" dirty="0" smtClean="0">
                          <a:latin typeface="Gill Sans MT" panose="020B0502020104020203" pitchFamily="34" charset="0"/>
                        </a:rPr>
                        <a:t>ropical</a:t>
                      </a:r>
                      <a:r>
                        <a:rPr lang="en-US" sz="2000" baseline="0" dirty="0" smtClean="0">
                          <a:latin typeface="Gill Sans MT" panose="020B0502020104020203" pitchFamily="34" charset="0"/>
                        </a:rPr>
                        <a:t> Cyclone Formation Alert</a:t>
                      </a:r>
                    </a:p>
                    <a:p>
                      <a:pPr algn="ctr"/>
                      <a:r>
                        <a:rPr lang="en-US" sz="1800" b="1" i="1" baseline="0" dirty="0" smtClean="0">
                          <a:latin typeface="Gill Sans MT" panose="020B0502020104020203" pitchFamily="34" charset="0"/>
                        </a:rPr>
                        <a:t>deterministic</a:t>
                      </a:r>
                      <a:r>
                        <a:rPr lang="en-US" sz="1800" baseline="0" dirty="0" smtClean="0">
                          <a:latin typeface="Gill Sans MT" panose="020B0502020104020203" pitchFamily="34" charset="0"/>
                        </a:rPr>
                        <a:t> </a:t>
                      </a:r>
                      <a:r>
                        <a:rPr lang="en-US" baseline="0" dirty="0" smtClean="0">
                          <a:latin typeface="Gill Sans MT" panose="020B0502020104020203" pitchFamily="34" charset="0"/>
                        </a:rPr>
                        <a:t>D+1 forecast that a </a:t>
                      </a:r>
                      <a:r>
                        <a:rPr lang="en-US" baseline="0" dirty="0" err="1" smtClean="0">
                          <a:latin typeface="Gill Sans MT" panose="020B0502020104020203" pitchFamily="34" charset="0"/>
                        </a:rPr>
                        <a:t>pTC</a:t>
                      </a:r>
                      <a:r>
                        <a:rPr lang="en-US" baseline="0" dirty="0" smtClean="0">
                          <a:latin typeface="Gill Sans MT" panose="020B0502020104020203" pitchFamily="34" charset="0"/>
                        </a:rPr>
                        <a:t> (INVEST or 9X) will become a TC</a:t>
                      </a:r>
                      <a:endParaRPr lang="en-US" dirty="0">
                        <a:latin typeface="Gill Sans MT" panose="020B0502020104020203" pitchFamily="34" charset="0"/>
                      </a:endParaRPr>
                    </a:p>
                  </a:txBody>
                  <a:tcPr/>
                </a:tc>
                <a:tc>
                  <a:txBody>
                    <a:bodyPr/>
                    <a:lstStyle/>
                    <a:p>
                      <a:r>
                        <a:rPr lang="en-US" sz="2000" dirty="0" smtClean="0">
                          <a:latin typeface="Gill Sans MT" panose="020B0502020104020203" pitchFamily="34" charset="0"/>
                        </a:rPr>
                        <a:t>PACOM</a:t>
                      </a:r>
                      <a:endParaRPr lang="en-US" sz="2000" dirty="0">
                        <a:latin typeface="Gill Sans MT" panose="020B0502020104020203" pitchFamily="34" charset="0"/>
                      </a:endParaRPr>
                    </a:p>
                  </a:txBody>
                  <a:tcPr anchor="ctr" anchorCtr="1"/>
                </a:tc>
                <a:tc>
                  <a:txBody>
                    <a:bodyPr/>
                    <a:lstStyle/>
                    <a:p>
                      <a:pPr marL="285750" indent="-285750">
                        <a:buFont typeface="Arial" panose="020B0604020202020204" pitchFamily="34" charset="0"/>
                        <a:buChar char="•"/>
                      </a:pPr>
                      <a:r>
                        <a:rPr lang="en-US" dirty="0" err="1" smtClean="0">
                          <a:latin typeface="Gill Sans MT" panose="020B0502020104020203" pitchFamily="34" charset="0"/>
                        </a:rPr>
                        <a:t>pTC</a:t>
                      </a:r>
                      <a:r>
                        <a:rPr lang="en-US" dirty="0" smtClean="0">
                          <a:latin typeface="Gill Sans MT" panose="020B0502020104020203" pitchFamily="34" charset="0"/>
                        </a:rPr>
                        <a:t> analysis</a:t>
                      </a:r>
                      <a:r>
                        <a:rPr lang="en-US" baseline="0" dirty="0" smtClean="0">
                          <a:latin typeface="Gill Sans MT" panose="020B0502020104020203" pitchFamily="34" charset="0"/>
                        </a:rPr>
                        <a:t> procedure similar to JMA EDA (Early Dvorak Analysis)</a:t>
                      </a:r>
                      <a:endParaRPr lang="en-US" dirty="0">
                        <a:latin typeface="Gill Sans MT" panose="020B0502020104020203" pitchFamily="34" charset="0"/>
                      </a:endParaRPr>
                    </a:p>
                  </a:txBody>
                  <a:tcPr/>
                </a:tc>
              </a:tr>
              <a:tr h="1276350">
                <a:tc>
                  <a:txBody>
                    <a:bodyPr/>
                    <a:lstStyle/>
                    <a:p>
                      <a:r>
                        <a:rPr lang="en-US" sz="3600" dirty="0" smtClean="0">
                          <a:latin typeface="Gill Sans MT" panose="020B0502020104020203" pitchFamily="34" charset="0"/>
                        </a:rPr>
                        <a:t>NHC</a:t>
                      </a:r>
                      <a:endParaRPr lang="en-US" sz="3600" dirty="0">
                        <a:latin typeface="Gill Sans MT" panose="020B0502020104020203" pitchFamily="34" charset="0"/>
                      </a:endParaRPr>
                    </a:p>
                  </a:txBody>
                  <a:tcPr anchor="ctr" anchorCtr="1"/>
                </a:tc>
                <a:tc>
                  <a:txBody>
                    <a:bodyPr/>
                    <a:lstStyle/>
                    <a:p>
                      <a:pPr algn="ctr"/>
                      <a:r>
                        <a:rPr lang="en-US" sz="2000" b="1" dirty="0" smtClean="0">
                          <a:latin typeface="Gill Sans MT" panose="020B0502020104020203" pitchFamily="34" charset="0"/>
                        </a:rPr>
                        <a:t>GTWO</a:t>
                      </a:r>
                    </a:p>
                    <a:p>
                      <a:pPr algn="ctr"/>
                      <a:r>
                        <a:rPr lang="en-US" sz="2000" b="0" dirty="0" smtClean="0">
                          <a:latin typeface="Gill Sans MT" panose="020B0502020104020203" pitchFamily="34" charset="0"/>
                        </a:rPr>
                        <a:t>Graphical</a:t>
                      </a:r>
                      <a:r>
                        <a:rPr lang="en-US" sz="2000" b="0" baseline="0" dirty="0" smtClean="0">
                          <a:latin typeface="Gill Sans MT" panose="020B0502020104020203" pitchFamily="34" charset="0"/>
                        </a:rPr>
                        <a:t> Tropical Weather Outlook</a:t>
                      </a:r>
                    </a:p>
                    <a:p>
                      <a:pPr algn="ctr"/>
                      <a:r>
                        <a:rPr lang="en-US" sz="1800" b="1" i="1" baseline="0" dirty="0" smtClean="0">
                          <a:latin typeface="Gill Sans MT" panose="020B0502020104020203" pitchFamily="34" charset="0"/>
                        </a:rPr>
                        <a:t>probabilistic</a:t>
                      </a:r>
                      <a:r>
                        <a:rPr lang="en-US" sz="1800" b="0" baseline="0" dirty="0" smtClean="0">
                          <a:latin typeface="Gill Sans MT" panose="020B0502020104020203" pitchFamily="34" charset="0"/>
                        </a:rPr>
                        <a:t> </a:t>
                      </a:r>
                      <a:r>
                        <a:rPr lang="en-US" sz="2000" b="0" baseline="0" dirty="0" smtClean="0">
                          <a:latin typeface="Gill Sans MT" panose="020B0502020104020203" pitchFamily="34" charset="0"/>
                        </a:rPr>
                        <a:t>D+2 and D+5 of TC </a:t>
                      </a:r>
                      <a:r>
                        <a:rPr lang="en-US" sz="2000" b="0" baseline="0" dirty="0" err="1" smtClean="0">
                          <a:latin typeface="Gill Sans MT" panose="020B0502020104020203" pitchFamily="34" charset="0"/>
                        </a:rPr>
                        <a:t>dev</a:t>
                      </a:r>
                      <a:r>
                        <a:rPr lang="en-US" sz="2000" b="0" baseline="0" dirty="0" smtClean="0">
                          <a:latin typeface="Gill Sans MT" panose="020B0502020104020203" pitchFamily="34" charset="0"/>
                        </a:rPr>
                        <a:t>/form</a:t>
                      </a:r>
                      <a:endParaRPr lang="en-US" sz="2000" b="0" dirty="0">
                        <a:latin typeface="Gill Sans MT" panose="020B0502020104020203" pitchFamily="34" charset="0"/>
                      </a:endParaRPr>
                    </a:p>
                  </a:txBody>
                  <a:tcPr/>
                </a:tc>
                <a:tc>
                  <a:txBody>
                    <a:bodyPr/>
                    <a:lstStyle/>
                    <a:p>
                      <a:pPr algn="ctr"/>
                      <a:r>
                        <a:rPr lang="en-US" sz="2000" dirty="0" smtClean="0">
                          <a:latin typeface="Gill Sans MT" panose="020B0502020104020203" pitchFamily="34" charset="0"/>
                        </a:rPr>
                        <a:t>NHOP</a:t>
                      </a:r>
                    </a:p>
                    <a:p>
                      <a:pPr algn="ctr"/>
                      <a:r>
                        <a:rPr lang="en-US" sz="2000" dirty="0" smtClean="0">
                          <a:latin typeface="Gill Sans MT" panose="020B0502020104020203" pitchFamily="34" charset="0"/>
                        </a:rPr>
                        <a:t>non-GPRA goal</a:t>
                      </a:r>
                      <a:endParaRPr lang="en-US" sz="2000" dirty="0">
                        <a:latin typeface="Gill Sans MT" panose="020B0502020104020203" pitchFamily="34" charset="0"/>
                      </a:endParaRPr>
                    </a:p>
                  </a:txBody>
                  <a:tcPr anchor="ctr" anchorCtr="1"/>
                </a:tc>
                <a:tc>
                  <a:txBody>
                    <a:bodyPr/>
                    <a:lstStyle/>
                    <a:p>
                      <a:pPr marL="285750" indent="-285750">
                        <a:buFont typeface="Arial" panose="020B0604020202020204" pitchFamily="34" charset="0"/>
                        <a:buChar char="•"/>
                      </a:pPr>
                      <a:r>
                        <a:rPr lang="en-US" dirty="0" smtClean="0">
                          <a:latin typeface="Gill Sans MT" panose="020B0502020104020203" pitchFamily="34" charset="0"/>
                        </a:rPr>
                        <a:t>1</a:t>
                      </a:r>
                      <a:r>
                        <a:rPr lang="en-US" baseline="30000" dirty="0" smtClean="0">
                          <a:latin typeface="Gill Sans MT" panose="020B0502020104020203" pitchFamily="34" charset="0"/>
                        </a:rPr>
                        <a:t>st</a:t>
                      </a:r>
                      <a:r>
                        <a:rPr lang="en-US" dirty="0" smtClean="0">
                          <a:latin typeface="Gill Sans MT" panose="020B0502020104020203" pitchFamily="34" charset="0"/>
                        </a:rPr>
                        <a:t> true forecaster (HS) probability product</a:t>
                      </a:r>
                      <a:endParaRPr lang="en-US" dirty="0">
                        <a:latin typeface="Gill Sans MT" panose="020B0502020104020203" pitchFamily="34" charset="0"/>
                      </a:endParaRPr>
                    </a:p>
                  </a:txBody>
                  <a:tcPr/>
                </a:tc>
              </a:tr>
              <a:tr h="1276350">
                <a:tc>
                  <a:txBody>
                    <a:bodyPr/>
                    <a:lstStyle/>
                    <a:p>
                      <a:r>
                        <a:rPr lang="en-US" sz="3600" dirty="0" smtClean="0">
                          <a:latin typeface="Gill Sans MT" panose="020B0502020104020203" pitchFamily="34" charset="0"/>
                        </a:rPr>
                        <a:t>MF</a:t>
                      </a:r>
                      <a:endParaRPr lang="en-US" sz="3600" dirty="0">
                        <a:latin typeface="Gill Sans MT" panose="020B0502020104020203" pitchFamily="34" charset="0"/>
                      </a:endParaRPr>
                    </a:p>
                  </a:txBody>
                  <a:tcPr anchor="ctr" anchorCtr="1"/>
                </a:tc>
                <a:tc>
                  <a:txBody>
                    <a:bodyPr/>
                    <a:lstStyle/>
                    <a:p>
                      <a:pPr algn="ctr"/>
                      <a:r>
                        <a:rPr lang="en-US" sz="2000" b="1" dirty="0" smtClean="0">
                          <a:latin typeface="Gill Sans MT" panose="020B0502020104020203" pitchFamily="34" charset="0"/>
                        </a:rPr>
                        <a:t>TCgen2</a:t>
                      </a:r>
                    </a:p>
                    <a:p>
                      <a:pPr algn="ctr"/>
                      <a:r>
                        <a:rPr lang="en-US" dirty="0" smtClean="0">
                          <a:latin typeface="Gill Sans MT" panose="020B0502020104020203" pitchFamily="34" charset="0"/>
                        </a:rPr>
                        <a:t>http://ruc.noaa.gov/hfip/tcgen</a:t>
                      </a:r>
                    </a:p>
                    <a:p>
                      <a:pPr algn="ctr"/>
                      <a:r>
                        <a:rPr lang="en-US" sz="1800" b="1" i="1" baseline="0" dirty="0" smtClean="0">
                          <a:latin typeface="Gill Sans MT" panose="020B0502020104020203" pitchFamily="34" charset="0"/>
                        </a:rPr>
                        <a:t>deterministic</a:t>
                      </a:r>
                      <a:r>
                        <a:rPr lang="en-US" sz="1800" baseline="0" dirty="0" smtClean="0">
                          <a:latin typeface="Gill Sans MT" panose="020B0502020104020203" pitchFamily="34" charset="0"/>
                        </a:rPr>
                        <a:t> </a:t>
                      </a:r>
                      <a:r>
                        <a:rPr lang="en-US" baseline="0" dirty="0" smtClean="0">
                          <a:latin typeface="Gill Sans MT" panose="020B0502020104020203" pitchFamily="34" charset="0"/>
                        </a:rPr>
                        <a:t>D+1,2,3,4,5 forecast </a:t>
                      </a:r>
                      <a:endParaRPr lang="en-US" dirty="0">
                        <a:latin typeface="Gill Sans MT" panose="020B0502020104020203" pitchFamily="34" charset="0"/>
                      </a:endParaRPr>
                    </a:p>
                  </a:txBody>
                  <a:tcPr/>
                </a:tc>
                <a:tc>
                  <a:txBody>
                    <a:bodyPr/>
                    <a:lstStyle/>
                    <a:p>
                      <a:r>
                        <a:rPr lang="en-US" sz="2000" dirty="0" smtClean="0">
                          <a:latin typeface="Gill Sans MT" panose="020B0502020104020203" pitchFamily="34" charset="0"/>
                        </a:rPr>
                        <a:t>Bob Gall</a:t>
                      </a:r>
                      <a:endParaRPr lang="en-US" sz="2000" dirty="0">
                        <a:latin typeface="Gill Sans MT" panose="020B0502020104020203" pitchFamily="34" charset="0"/>
                      </a:endParaRPr>
                    </a:p>
                  </a:txBody>
                  <a:tcPr anchor="ctr" anchorCtr="1"/>
                </a:tc>
                <a:tc>
                  <a:txBody>
                    <a:bodyPr/>
                    <a:lstStyle/>
                    <a:p>
                      <a:pPr marL="285750" indent="-285750">
                        <a:buFont typeface="Arial"/>
                        <a:buChar char="•"/>
                      </a:pPr>
                      <a:r>
                        <a:rPr lang="en-US" dirty="0" smtClean="0">
                          <a:latin typeface="Gill Sans MT" panose="020B0502020104020203" pitchFamily="34" charset="0"/>
                        </a:rPr>
                        <a:t>developed</a:t>
                      </a:r>
                      <a:r>
                        <a:rPr lang="en-US" baseline="0" dirty="0" smtClean="0">
                          <a:latin typeface="Gill Sans MT" panose="020B0502020104020203" pitchFamily="34" charset="0"/>
                        </a:rPr>
                        <a:t> a validated set of pre/potential TCs (</a:t>
                      </a:r>
                      <a:r>
                        <a:rPr lang="en-US" baseline="0" dirty="0" err="1" smtClean="0">
                          <a:latin typeface="Gill Sans MT" panose="020B0502020104020203" pitchFamily="34" charset="0"/>
                        </a:rPr>
                        <a:t>pTCs</a:t>
                      </a:r>
                      <a:r>
                        <a:rPr lang="en-US" baseline="0" dirty="0" smtClean="0">
                          <a:latin typeface="Gill Sans MT" panose="020B0502020104020203" pitchFamily="34" charset="0"/>
                        </a:rPr>
                        <a:t>) based on operations</a:t>
                      </a:r>
                    </a:p>
                    <a:p>
                      <a:pPr marL="285750" indent="-285750">
                        <a:buFont typeface="Arial"/>
                        <a:buChar char="•"/>
                      </a:pPr>
                      <a:r>
                        <a:rPr lang="en-US" baseline="0" dirty="0" smtClean="0">
                          <a:latin typeface="Gill Sans MT" panose="020B0502020104020203" pitchFamily="34" charset="0"/>
                        </a:rPr>
                        <a:t>genesis window based on operations</a:t>
                      </a:r>
                      <a:endParaRPr lang="en-US" dirty="0">
                        <a:latin typeface="Gill Sans MT" panose="020B0502020104020203" pitchFamily="34" charset="0"/>
                      </a:endParaRPr>
                    </a:p>
                  </a:txBody>
                  <a:tcPr/>
                </a:tc>
              </a:tr>
              <a:tr h="1276350">
                <a:tc>
                  <a:txBody>
                    <a:bodyPr/>
                    <a:lstStyle/>
                    <a:p>
                      <a:r>
                        <a:rPr lang="en-US" sz="3600" dirty="0" smtClean="0">
                          <a:latin typeface="Gill Sans MT" panose="020B0502020104020203" pitchFamily="34" charset="0"/>
                        </a:rPr>
                        <a:t>AMS 31</a:t>
                      </a:r>
                      <a:r>
                        <a:rPr lang="en-US" sz="3600" baseline="30000" dirty="0" smtClean="0">
                          <a:latin typeface="Gill Sans MT" panose="020B0502020104020203" pitchFamily="34" charset="0"/>
                        </a:rPr>
                        <a:t>st</a:t>
                      </a:r>
                      <a:r>
                        <a:rPr lang="en-US" sz="3600" dirty="0" smtClean="0">
                          <a:latin typeface="Gill Sans MT" panose="020B0502020104020203" pitchFamily="34" charset="0"/>
                        </a:rPr>
                        <a:t> </a:t>
                      </a:r>
                      <a:r>
                        <a:rPr lang="en-US" sz="3600" dirty="0" err="1" smtClean="0">
                          <a:latin typeface="Gill Sans MT" panose="020B0502020104020203" pitchFamily="34" charset="0"/>
                        </a:rPr>
                        <a:t>Hurr</a:t>
                      </a:r>
                      <a:r>
                        <a:rPr lang="en-US" sz="3600" dirty="0" smtClean="0">
                          <a:latin typeface="Gill Sans MT" panose="020B0502020104020203" pitchFamily="34" charset="0"/>
                        </a:rPr>
                        <a:t> Trop</a:t>
                      </a:r>
                      <a:r>
                        <a:rPr lang="en-US" sz="3600" baseline="0" dirty="0" smtClean="0">
                          <a:latin typeface="Gill Sans MT" panose="020B0502020104020203" pitchFamily="34" charset="0"/>
                        </a:rPr>
                        <a:t> </a:t>
                      </a:r>
                      <a:r>
                        <a:rPr lang="en-US" sz="3600" baseline="0" dirty="0" err="1" smtClean="0">
                          <a:latin typeface="Gill Sans MT" panose="020B0502020104020203" pitchFamily="34" charset="0"/>
                        </a:rPr>
                        <a:t>Conf</a:t>
                      </a:r>
                      <a:endParaRPr lang="en-US" sz="3600" dirty="0">
                        <a:latin typeface="Gill Sans MT" panose="020B0502020104020203" pitchFamily="34" charset="0"/>
                      </a:endParaRPr>
                    </a:p>
                  </a:txBody>
                  <a:tcPr anchor="ctr" anchorCtr="1"/>
                </a:tc>
                <a:tc>
                  <a:txBody>
                    <a:bodyPr/>
                    <a:lstStyle/>
                    <a:p>
                      <a:pPr algn="ctr"/>
                      <a:r>
                        <a:rPr lang="en-US" sz="2000" b="1" dirty="0" smtClean="0">
                          <a:latin typeface="Gill Sans MT" panose="020B0502020104020203" pitchFamily="34" charset="0"/>
                        </a:rPr>
                        <a:t>4 sessions on TC</a:t>
                      </a:r>
                      <a:r>
                        <a:rPr lang="en-US" sz="2000" b="1" baseline="0" dirty="0" smtClean="0">
                          <a:latin typeface="Gill Sans MT" panose="020B0502020104020203" pitchFamily="34" charset="0"/>
                        </a:rPr>
                        <a:t> genesis</a:t>
                      </a:r>
                      <a:endParaRPr lang="en-US" sz="2000" b="1" dirty="0">
                        <a:latin typeface="Gill Sans MT" panose="020B0502020104020203" pitchFamily="34" charset="0"/>
                      </a:endParaRPr>
                    </a:p>
                  </a:txBody>
                  <a:tcPr/>
                </a:tc>
                <a:tc>
                  <a:txBody>
                    <a:bodyPr/>
                    <a:lstStyle/>
                    <a:p>
                      <a:r>
                        <a:rPr lang="en-US" sz="2000" dirty="0" smtClean="0">
                          <a:latin typeface="Gill Sans MT" panose="020B0502020104020203" pitchFamily="34" charset="0"/>
                        </a:rPr>
                        <a:t>NSF? NHC? ONR? – somebody must be funding </a:t>
                      </a:r>
                      <a:r>
                        <a:rPr lang="en-US" sz="2000" dirty="0" err="1" smtClean="0">
                          <a:latin typeface="Gill Sans MT" panose="020B0502020104020203" pitchFamily="34" charset="0"/>
                        </a:rPr>
                        <a:t>TCgen</a:t>
                      </a:r>
                      <a:r>
                        <a:rPr lang="en-US" sz="2000" baseline="0" dirty="0" smtClean="0">
                          <a:latin typeface="Gill Sans MT" panose="020B0502020104020203" pitchFamily="34" charset="0"/>
                        </a:rPr>
                        <a:t> research</a:t>
                      </a:r>
                      <a:endParaRPr lang="en-US" sz="2000" dirty="0">
                        <a:latin typeface="Gill Sans MT" panose="020B0502020104020203" pitchFamily="34" charset="0"/>
                      </a:endParaRPr>
                    </a:p>
                  </a:txBody>
                  <a:tcPr anchor="ctr" anchorCtr="1"/>
                </a:tc>
                <a:tc>
                  <a:txBody>
                    <a:bodyPr/>
                    <a:lstStyle/>
                    <a:p>
                      <a:pPr marL="285750" indent="-285750">
                        <a:buFont typeface="Arial"/>
                        <a:buChar char="•"/>
                      </a:pPr>
                      <a:r>
                        <a:rPr lang="en-US" dirty="0" smtClean="0">
                          <a:latin typeface="Gill Sans MT" panose="020B0502020104020203" pitchFamily="34" charset="0"/>
                        </a:rPr>
                        <a:t>no consistent definition</a:t>
                      </a:r>
                      <a:r>
                        <a:rPr lang="en-US" baseline="0" dirty="0" smtClean="0">
                          <a:latin typeface="Gill Sans MT" panose="020B0502020104020203" pitchFamily="34" charset="0"/>
                        </a:rPr>
                        <a:t> of genesis – “I don’t know how to define *.*, but </a:t>
                      </a:r>
                      <a:r>
                        <a:rPr lang="en-US" b="1" i="1" baseline="0" dirty="0" smtClean="0">
                          <a:latin typeface="Gill Sans MT" panose="020B0502020104020203" pitchFamily="34" charset="0"/>
                        </a:rPr>
                        <a:t>I know it when I see it</a:t>
                      </a:r>
                      <a:r>
                        <a:rPr lang="en-US" baseline="0" dirty="0" smtClean="0">
                          <a:latin typeface="Gill Sans MT" panose="020B0502020104020203" pitchFamily="34" charset="0"/>
                        </a:rPr>
                        <a:t>”</a:t>
                      </a:r>
                    </a:p>
                    <a:p>
                      <a:pPr marL="285750" indent="-285750">
                        <a:buFont typeface="Arial"/>
                        <a:buChar char="•"/>
                      </a:pPr>
                      <a:r>
                        <a:rPr lang="en-US" baseline="0" dirty="0" smtClean="0">
                          <a:latin typeface="Gill Sans MT" panose="020B0502020104020203" pitchFamily="34" charset="0"/>
                        </a:rPr>
                        <a:t>no consistent definition and/or use of </a:t>
                      </a:r>
                      <a:r>
                        <a:rPr lang="en-US" baseline="0" dirty="0" err="1" smtClean="0">
                          <a:latin typeface="Gill Sans MT" panose="020B0502020104020203" pitchFamily="34" charset="0"/>
                        </a:rPr>
                        <a:t>pTCs</a:t>
                      </a:r>
                      <a:endParaRPr lang="en-US" baseline="0" dirty="0" smtClean="0">
                        <a:latin typeface="Gill Sans MT" panose="020B0502020104020203" pitchFamily="34" charset="0"/>
                      </a:endParaRPr>
                    </a:p>
                    <a:p>
                      <a:pPr marL="285750" indent="-285750">
                        <a:buFont typeface="Arial"/>
                        <a:buChar char="•"/>
                      </a:pPr>
                      <a:endParaRPr lang="en-US" dirty="0">
                        <a:latin typeface="Gill Sans MT" panose="020B0502020104020203" pitchFamily="34" charset="0"/>
                      </a:endParaRPr>
                    </a:p>
                  </a:txBody>
                  <a:tcPr/>
                </a:tc>
              </a:tr>
            </a:tbl>
          </a:graphicData>
        </a:graphic>
      </p:graphicFrame>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3600" dirty="0" smtClean="0">
                <a:solidFill>
                  <a:srgbClr val="FCD900"/>
                </a:solidFill>
                <a:latin typeface="Gill Sans MT" panose="020B0502020104020203" pitchFamily="34" charset="0"/>
              </a:rPr>
              <a:t>4</a:t>
            </a:r>
            <a:endParaRPr lang="en-US" sz="3600" dirty="0">
              <a:solidFill>
                <a:srgbClr val="FCD900"/>
              </a:solidFill>
              <a:latin typeface="Gill Sans MT" panose="020B0502020104020203" pitchFamily="34" charset="0"/>
            </a:endParaRPr>
          </a:p>
        </p:txBody>
      </p:sp>
    </p:spTree>
    <p:extLst>
      <p:ext uri="{BB962C8B-B14F-4D97-AF65-F5344CB8AC3E}">
        <p14:creationId xmlns:p14="http://schemas.microsoft.com/office/powerpoint/2010/main" val="75871972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74400" y="-1"/>
            <a:ext cx="1916555" cy="1073272"/>
          </a:xfrm>
          <a:prstGeom prst="rect">
            <a:avLst/>
          </a:prstGeom>
        </p:spPr>
      </p:pic>
      <p:sp>
        <p:nvSpPr>
          <p:cNvPr id="2" name="Title 1"/>
          <p:cNvSpPr>
            <a:spLocks noGrp="1"/>
          </p:cNvSpPr>
          <p:nvPr>
            <p:ph type="title"/>
          </p:nvPr>
        </p:nvSpPr>
        <p:spPr/>
        <p:txBody>
          <a:bodyPr/>
          <a:lstStyle/>
          <a:p>
            <a:r>
              <a:rPr lang="en-US" sz="4200" dirty="0" smtClean="0"/>
              <a:t>One </a:t>
            </a:r>
            <a:r>
              <a:rPr lang="en-US" sz="4200" dirty="0" smtClean="0">
                <a:latin typeface="Star Jedi"/>
              </a:rPr>
              <a:t>Slide</a:t>
            </a:r>
            <a:r>
              <a:rPr lang="en-US" sz="4200" dirty="0" smtClean="0"/>
              <a:t> to rule them all </a:t>
            </a:r>
            <a:r>
              <a:rPr lang="en-US" sz="4200" dirty="0" smtClean="0">
                <a:latin typeface="Gill Sans MT" panose="020B0502020104020203" pitchFamily="34" charset="0"/>
              </a:rPr>
              <a:t>and</a:t>
            </a:r>
            <a:r>
              <a:rPr lang="en-US" sz="4200" dirty="0" smtClean="0"/>
              <a:t> in the…</a:t>
            </a:r>
            <a:endParaRPr lang="en-US" sz="42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2800" dirty="0" smtClean="0">
                <a:solidFill>
                  <a:srgbClr val="FCD900"/>
                </a:solidFill>
                <a:latin typeface="Gill Sans MT" panose="020B0502020104020203" pitchFamily="34" charset="0"/>
              </a:rPr>
              <a:t>5a</a:t>
            </a:r>
            <a:endParaRPr lang="en-US" sz="2800" dirty="0">
              <a:solidFill>
                <a:srgbClr val="FCD900"/>
              </a:solidFill>
              <a:latin typeface="Gill Sans MT" panose="020B0502020104020203" pitchFamily="34"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5400"/>
            <a:ext cx="1092200" cy="1092200"/>
          </a:xfrm>
          <a:prstGeom prst="rect">
            <a:avLst/>
          </a:prstGeom>
        </p:spPr>
      </p:pic>
      <p:pic>
        <p:nvPicPr>
          <p:cNvPr id="8" name="Picture 7" descr="su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1600" y="1097280"/>
            <a:ext cx="10058400" cy="75438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702800" y="2129682"/>
            <a:ext cx="1981200" cy="1961584"/>
          </a:xfrm>
          <a:prstGeom prst="rect">
            <a:avLst/>
          </a:prstGeom>
        </p:spPr>
      </p:pic>
      <p:sp>
        <p:nvSpPr>
          <p:cNvPr id="13" name="Rounded Rectangular Callout 12"/>
          <p:cNvSpPr/>
          <p:nvPr/>
        </p:nvSpPr>
        <p:spPr bwMode="auto">
          <a:xfrm>
            <a:off x="9550400" y="1524000"/>
            <a:ext cx="1447800" cy="510778"/>
          </a:xfrm>
          <a:prstGeom prst="wedgeRoundRectCallout">
            <a:avLst>
              <a:gd name="adj1" fmla="val 11679"/>
              <a:gd name="adj2" fmla="val 142614"/>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GEN%</a:t>
            </a:r>
          </a:p>
        </p:txBody>
      </p:sp>
      <p:sp>
        <p:nvSpPr>
          <p:cNvPr id="14" name="Rounded Rectangular Callout 13"/>
          <p:cNvSpPr/>
          <p:nvPr/>
        </p:nvSpPr>
        <p:spPr bwMode="auto">
          <a:xfrm>
            <a:off x="10388600" y="4267200"/>
            <a:ext cx="1447800" cy="510778"/>
          </a:xfrm>
          <a:prstGeom prst="wedgeRoundRectCallout">
            <a:avLst>
              <a:gd name="adj1" fmla="val 3857"/>
              <a:gd name="adj2" fmla="val -150372"/>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FAR%</a:t>
            </a:r>
          </a:p>
        </p:txBody>
      </p:sp>
      <p:sp>
        <p:nvSpPr>
          <p:cNvPr id="15" name="Rounded Rectangular Callout 14"/>
          <p:cNvSpPr/>
          <p:nvPr/>
        </p:nvSpPr>
        <p:spPr bwMode="auto">
          <a:xfrm>
            <a:off x="482600" y="1185555"/>
            <a:ext cx="2057400" cy="919401"/>
          </a:xfrm>
          <a:prstGeom prst="wedgeRoundRectCallout">
            <a:avLst>
              <a:gd name="adj1" fmla="val 127173"/>
              <a:gd name="adj2" fmla="val -42328"/>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2014 NHEM Season</a:t>
            </a:r>
          </a:p>
        </p:txBody>
      </p:sp>
    </p:spTree>
    <p:extLst>
      <p:ext uri="{BB962C8B-B14F-4D97-AF65-F5344CB8AC3E}">
        <p14:creationId xmlns:p14="http://schemas.microsoft.com/office/powerpoint/2010/main" val="359996639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 y="1097280"/>
            <a:ext cx="10058400" cy="75438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74400" y="-1"/>
            <a:ext cx="1916555" cy="1073272"/>
          </a:xfrm>
          <a:prstGeom prst="rect">
            <a:avLst/>
          </a:prstGeom>
        </p:spPr>
      </p:pic>
      <p:sp>
        <p:nvSpPr>
          <p:cNvPr id="2" name="Title 1"/>
          <p:cNvSpPr>
            <a:spLocks noGrp="1"/>
          </p:cNvSpPr>
          <p:nvPr>
            <p:ph type="title"/>
          </p:nvPr>
        </p:nvSpPr>
        <p:spPr/>
        <p:txBody>
          <a:bodyPr/>
          <a:lstStyle/>
          <a:p>
            <a:r>
              <a:rPr lang="en-US" sz="4200" dirty="0" smtClean="0"/>
              <a:t>One </a:t>
            </a:r>
            <a:r>
              <a:rPr lang="en-US" sz="4200" dirty="0" smtClean="0">
                <a:latin typeface="Star Jedi"/>
              </a:rPr>
              <a:t>Slide</a:t>
            </a:r>
            <a:r>
              <a:rPr lang="en-US" sz="4200" dirty="0" smtClean="0"/>
              <a:t> to rule them all </a:t>
            </a:r>
            <a:r>
              <a:rPr lang="en-US" sz="4200" dirty="0" smtClean="0">
                <a:latin typeface="Gill Sans MT" panose="020B0502020104020203" pitchFamily="34" charset="0"/>
              </a:rPr>
              <a:t>and</a:t>
            </a:r>
            <a:r>
              <a:rPr lang="en-US" sz="4200" dirty="0" smtClean="0"/>
              <a:t> in the…</a:t>
            </a:r>
            <a:endParaRPr lang="en-US" sz="42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2800" dirty="0" smtClean="0">
                <a:solidFill>
                  <a:srgbClr val="FCD900"/>
                </a:solidFill>
                <a:latin typeface="Gill Sans MT" panose="020B0502020104020203" pitchFamily="34" charset="0"/>
              </a:rPr>
              <a:t>5a</a:t>
            </a:r>
            <a:endParaRPr lang="en-US" sz="2800" dirty="0">
              <a:solidFill>
                <a:srgbClr val="FCD900"/>
              </a:solidFill>
              <a:latin typeface="Gill Sans MT" panose="020B0502020104020203" pitchFamily="34"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5400"/>
            <a:ext cx="1092200" cy="1092200"/>
          </a:xfrm>
          <a:prstGeom prst="rect">
            <a:avLst/>
          </a:prstGeom>
        </p:spPr>
      </p:pic>
      <p:grpSp>
        <p:nvGrpSpPr>
          <p:cNvPr id="7" name="Group 6"/>
          <p:cNvGrpSpPr/>
          <p:nvPr/>
        </p:nvGrpSpPr>
        <p:grpSpPr>
          <a:xfrm>
            <a:off x="177800" y="5334000"/>
            <a:ext cx="2623207" cy="3097660"/>
            <a:chOff x="10388600" y="1680318"/>
            <a:chExt cx="2623207" cy="3097660"/>
          </a:xfrm>
        </p:grpSpPr>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030607" y="2286000"/>
              <a:ext cx="1981200" cy="1961584"/>
            </a:xfrm>
            <a:prstGeom prst="rect">
              <a:avLst/>
            </a:prstGeom>
          </p:spPr>
        </p:pic>
        <p:sp>
          <p:nvSpPr>
            <p:cNvPr id="13" name="Rounded Rectangular Callout 12"/>
            <p:cNvSpPr/>
            <p:nvPr/>
          </p:nvSpPr>
          <p:spPr bwMode="auto">
            <a:xfrm>
              <a:off x="10878207" y="1680318"/>
              <a:ext cx="1447800" cy="510778"/>
            </a:xfrm>
            <a:prstGeom prst="wedgeRoundRectCallout">
              <a:avLst>
                <a:gd name="adj1" fmla="val 11679"/>
                <a:gd name="adj2" fmla="val 142614"/>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GEN%</a:t>
              </a:r>
            </a:p>
          </p:txBody>
        </p:sp>
        <p:sp>
          <p:nvSpPr>
            <p:cNvPr id="14" name="Rounded Rectangular Callout 13"/>
            <p:cNvSpPr/>
            <p:nvPr/>
          </p:nvSpPr>
          <p:spPr bwMode="auto">
            <a:xfrm>
              <a:off x="10388600" y="4267200"/>
              <a:ext cx="1447800" cy="510778"/>
            </a:xfrm>
            <a:prstGeom prst="wedgeRoundRectCallout">
              <a:avLst>
                <a:gd name="adj1" fmla="val 3857"/>
                <a:gd name="adj2" fmla="val -150372"/>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FAR%</a:t>
              </a:r>
            </a:p>
          </p:txBody>
        </p:sp>
      </p:grpSp>
      <p:sp>
        <p:nvSpPr>
          <p:cNvPr id="15" name="Rounded Rectangular Callout 14"/>
          <p:cNvSpPr/>
          <p:nvPr/>
        </p:nvSpPr>
        <p:spPr bwMode="auto">
          <a:xfrm>
            <a:off x="482600" y="1185555"/>
            <a:ext cx="2057400" cy="919401"/>
          </a:xfrm>
          <a:prstGeom prst="wedgeRoundRectCallout">
            <a:avLst>
              <a:gd name="adj1" fmla="val 127173"/>
              <a:gd name="adj2" fmla="val -42328"/>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2014 NHEM Season</a:t>
            </a:r>
          </a:p>
        </p:txBody>
      </p:sp>
    </p:spTree>
    <p:extLst>
      <p:ext uri="{BB962C8B-B14F-4D97-AF65-F5344CB8AC3E}">
        <p14:creationId xmlns:p14="http://schemas.microsoft.com/office/powerpoint/2010/main" val="408372133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 y="1097280"/>
            <a:ext cx="10058400" cy="75438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74400" y="-1"/>
            <a:ext cx="1916555" cy="1073272"/>
          </a:xfrm>
          <a:prstGeom prst="rect">
            <a:avLst/>
          </a:prstGeom>
        </p:spPr>
      </p:pic>
      <p:sp>
        <p:nvSpPr>
          <p:cNvPr id="2" name="Title 1"/>
          <p:cNvSpPr>
            <a:spLocks noGrp="1"/>
          </p:cNvSpPr>
          <p:nvPr>
            <p:ph type="title"/>
          </p:nvPr>
        </p:nvSpPr>
        <p:spPr/>
        <p:txBody>
          <a:bodyPr/>
          <a:lstStyle/>
          <a:p>
            <a:r>
              <a:rPr lang="en-US" sz="4200" dirty="0" smtClean="0"/>
              <a:t>One </a:t>
            </a:r>
            <a:r>
              <a:rPr lang="en-US" sz="4200" dirty="0" smtClean="0">
                <a:latin typeface="Star Jedi"/>
              </a:rPr>
              <a:t>Slide</a:t>
            </a:r>
            <a:r>
              <a:rPr lang="en-US" sz="4200" dirty="0" smtClean="0"/>
              <a:t> to rule them all </a:t>
            </a:r>
            <a:r>
              <a:rPr lang="en-US" sz="4200" dirty="0" smtClean="0">
                <a:latin typeface="Gill Sans MT" panose="020B0502020104020203" pitchFamily="34" charset="0"/>
              </a:rPr>
              <a:t>and</a:t>
            </a:r>
            <a:r>
              <a:rPr lang="en-US" sz="4200" dirty="0" smtClean="0"/>
              <a:t> in the…</a:t>
            </a:r>
            <a:endParaRPr lang="en-US" sz="42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2800" dirty="0" smtClean="0">
                <a:solidFill>
                  <a:srgbClr val="FCD900"/>
                </a:solidFill>
                <a:latin typeface="Gill Sans MT" panose="020B0502020104020203" pitchFamily="34" charset="0"/>
              </a:rPr>
              <a:t>5a</a:t>
            </a:r>
            <a:endParaRPr lang="en-US" sz="2800" dirty="0">
              <a:solidFill>
                <a:srgbClr val="FCD900"/>
              </a:solidFill>
              <a:latin typeface="Gill Sans MT" panose="020B0502020104020203" pitchFamily="34"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5400"/>
            <a:ext cx="1092200" cy="1092200"/>
          </a:xfrm>
          <a:prstGeom prst="rect">
            <a:avLst/>
          </a:prstGeom>
        </p:spPr>
      </p:pic>
      <p:grpSp>
        <p:nvGrpSpPr>
          <p:cNvPr id="7" name="Group 6"/>
          <p:cNvGrpSpPr/>
          <p:nvPr/>
        </p:nvGrpSpPr>
        <p:grpSpPr>
          <a:xfrm>
            <a:off x="177800" y="5334000"/>
            <a:ext cx="2623207" cy="3097660"/>
            <a:chOff x="10388600" y="1680318"/>
            <a:chExt cx="2623207" cy="3097660"/>
          </a:xfrm>
        </p:grpSpPr>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030607" y="2286000"/>
              <a:ext cx="1981200" cy="1961584"/>
            </a:xfrm>
            <a:prstGeom prst="rect">
              <a:avLst/>
            </a:prstGeom>
          </p:spPr>
        </p:pic>
        <p:sp>
          <p:nvSpPr>
            <p:cNvPr id="13" name="Rounded Rectangular Callout 12"/>
            <p:cNvSpPr/>
            <p:nvPr/>
          </p:nvSpPr>
          <p:spPr bwMode="auto">
            <a:xfrm>
              <a:off x="10878207" y="1680318"/>
              <a:ext cx="1447800" cy="510778"/>
            </a:xfrm>
            <a:prstGeom prst="wedgeRoundRectCallout">
              <a:avLst>
                <a:gd name="adj1" fmla="val 11679"/>
                <a:gd name="adj2" fmla="val 142614"/>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GEN%</a:t>
              </a:r>
            </a:p>
          </p:txBody>
        </p:sp>
        <p:sp>
          <p:nvSpPr>
            <p:cNvPr id="14" name="Rounded Rectangular Callout 13"/>
            <p:cNvSpPr/>
            <p:nvPr/>
          </p:nvSpPr>
          <p:spPr bwMode="auto">
            <a:xfrm>
              <a:off x="10388600" y="4267200"/>
              <a:ext cx="1447800" cy="510778"/>
            </a:xfrm>
            <a:prstGeom prst="wedgeRoundRectCallout">
              <a:avLst>
                <a:gd name="adj1" fmla="val 3857"/>
                <a:gd name="adj2" fmla="val -150372"/>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FAR%</a:t>
              </a:r>
            </a:p>
          </p:txBody>
        </p:sp>
      </p:grpSp>
      <p:sp>
        <p:nvSpPr>
          <p:cNvPr id="16" name="Rounded Rectangular Callout 15"/>
          <p:cNvSpPr/>
          <p:nvPr/>
        </p:nvSpPr>
        <p:spPr bwMode="auto">
          <a:xfrm>
            <a:off x="21461" y="1411248"/>
            <a:ext cx="4495800" cy="987504"/>
          </a:xfrm>
          <a:prstGeom prst="wedgeRoundRectCallout">
            <a:avLst>
              <a:gd name="adj1" fmla="val 58757"/>
              <a:gd name="adj2" fmla="val 108791"/>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latin typeface="Gill Sans MT" panose="020B0502020104020203" pitchFamily="34" charset="0"/>
              </a:rPr>
              <a:t>GREEN-BROWN :: GOOD</a:t>
            </a:r>
          </a:p>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 </a:t>
            </a:r>
            <a:r>
              <a:rPr lang="en-US" sz="1800" dirty="0" smtClean="0">
                <a:solidFill>
                  <a:srgbClr val="000090"/>
                </a:solidFill>
                <a:latin typeface="Gill Sans MT" panose="020B0502020104020203" pitchFamily="34" charset="0"/>
              </a:rPr>
              <a:t>are the genesis forecasts</a:t>
            </a:r>
          </a:p>
        </p:txBody>
      </p:sp>
      <p:sp>
        <p:nvSpPr>
          <p:cNvPr id="17" name="Rounded Rectangular Callout 16"/>
          <p:cNvSpPr/>
          <p:nvPr/>
        </p:nvSpPr>
        <p:spPr bwMode="auto">
          <a:xfrm>
            <a:off x="9245600" y="7061477"/>
            <a:ext cx="3581400" cy="1191816"/>
          </a:xfrm>
          <a:prstGeom prst="wedgeRoundRectCallout">
            <a:avLst>
              <a:gd name="adj1" fmla="val -60382"/>
              <a:gd name="adj2" fmla="val -51925"/>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latin typeface="Gill Sans MT" panose="020B0502020104020203" pitchFamily="34" charset="0"/>
              </a:rPr>
              <a:t>RED :: BAD</a:t>
            </a:r>
          </a:p>
          <a:p>
            <a:pPr marL="0" marR="0" indent="0" algn="ctr" defTabSz="914400" rtl="0" eaLnBrk="1" fontAlgn="base" latinLnBrk="0" hangingPunct="1">
              <a:lnSpc>
                <a:spcPct val="100000"/>
              </a:lnSpc>
              <a:spcBef>
                <a:spcPct val="0"/>
              </a:spcBef>
              <a:spcAft>
                <a:spcPct val="0"/>
              </a:spcAft>
              <a:buClrTx/>
              <a:buSzTx/>
              <a:buFontTx/>
              <a:buNone/>
              <a:tabLst/>
            </a:pPr>
            <a:r>
              <a:rPr lang="en-US" sz="1800" dirty="0" smtClean="0">
                <a:solidFill>
                  <a:srgbClr val="000090"/>
                </a:solidFill>
                <a:latin typeface="Gill Sans MT" panose="020B0502020104020203" pitchFamily="34" charset="0"/>
              </a:rPr>
              <a:t>more </a:t>
            </a:r>
            <a:r>
              <a:rPr lang="en-US" sz="1800" dirty="0" err="1" smtClean="0">
                <a:solidFill>
                  <a:srgbClr val="000090"/>
                </a:solidFill>
                <a:latin typeface="Gill Sans MT" panose="020B0502020104020203" pitchFamily="34" charset="0"/>
              </a:rPr>
              <a:t>alse</a:t>
            </a:r>
            <a:r>
              <a:rPr lang="en-US" sz="1800" dirty="0" smtClean="0">
                <a:solidFill>
                  <a:srgbClr val="000090"/>
                </a:solidFill>
                <a:latin typeface="Gill Sans MT" panose="020B0502020104020203" pitchFamily="34" charset="0"/>
              </a:rPr>
              <a:t> alarms, i.e., more </a:t>
            </a:r>
            <a:r>
              <a:rPr lang="en-US" sz="1800" dirty="0" err="1" smtClean="0">
                <a:solidFill>
                  <a:srgbClr val="000090"/>
                </a:solidFill>
                <a:latin typeface="Gill Sans MT" panose="020B0502020104020203" pitchFamily="34" charset="0"/>
              </a:rPr>
              <a:t>spuricanes</a:t>
            </a:r>
            <a:endParaRPr lang="en-US" sz="1800" dirty="0" smtClean="0">
              <a:solidFill>
                <a:srgbClr val="000090"/>
              </a:solidFill>
              <a:latin typeface="Gill Sans MT" panose="020B0502020104020203" pitchFamily="34" charset="0"/>
            </a:endParaRPr>
          </a:p>
        </p:txBody>
      </p:sp>
    </p:spTree>
    <p:extLst>
      <p:ext uri="{BB962C8B-B14F-4D97-AF65-F5344CB8AC3E}">
        <p14:creationId xmlns:p14="http://schemas.microsoft.com/office/powerpoint/2010/main" val="2050989542"/>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920" y="1097280"/>
            <a:ext cx="10058400" cy="75438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74400" y="-1"/>
            <a:ext cx="1916555" cy="1073272"/>
          </a:xfrm>
          <a:prstGeom prst="rect">
            <a:avLst/>
          </a:prstGeom>
        </p:spPr>
      </p:pic>
      <p:sp>
        <p:nvSpPr>
          <p:cNvPr id="2" name="Title 1"/>
          <p:cNvSpPr>
            <a:spLocks noGrp="1"/>
          </p:cNvSpPr>
          <p:nvPr>
            <p:ph type="title"/>
          </p:nvPr>
        </p:nvSpPr>
        <p:spPr/>
        <p:txBody>
          <a:bodyPr/>
          <a:lstStyle/>
          <a:p>
            <a:r>
              <a:rPr lang="en-US" sz="4200" dirty="0" smtClean="0"/>
              <a:t>One </a:t>
            </a:r>
            <a:r>
              <a:rPr lang="en-US" sz="4200" dirty="0" smtClean="0">
                <a:latin typeface="Star Jedi"/>
              </a:rPr>
              <a:t>Slide</a:t>
            </a:r>
            <a:r>
              <a:rPr lang="en-US" sz="4200" dirty="0" smtClean="0"/>
              <a:t> to rule them all </a:t>
            </a:r>
            <a:r>
              <a:rPr lang="en-US" sz="4200" dirty="0" smtClean="0">
                <a:latin typeface="Gill Sans MT" panose="020B0502020104020203" pitchFamily="34" charset="0"/>
              </a:rPr>
              <a:t>and</a:t>
            </a:r>
            <a:r>
              <a:rPr lang="en-US" sz="4200" dirty="0" smtClean="0"/>
              <a:t> in the…</a:t>
            </a:r>
            <a:endParaRPr lang="en-US" sz="42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2800" dirty="0" smtClean="0">
                <a:solidFill>
                  <a:srgbClr val="FCD900"/>
                </a:solidFill>
                <a:latin typeface="Gill Sans MT" panose="020B0502020104020203" pitchFamily="34" charset="0"/>
              </a:rPr>
              <a:t>5a</a:t>
            </a:r>
            <a:endParaRPr lang="en-US" sz="2800" dirty="0">
              <a:solidFill>
                <a:srgbClr val="FCD900"/>
              </a:solidFill>
              <a:latin typeface="Gill Sans MT" panose="020B0502020104020203" pitchFamily="34"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25400"/>
            <a:ext cx="1092200" cy="1092200"/>
          </a:xfrm>
          <a:prstGeom prst="rect">
            <a:avLst/>
          </a:prstGeom>
        </p:spPr>
      </p:pic>
      <p:sp>
        <p:nvSpPr>
          <p:cNvPr id="18" name="Rounded Rectangular Callout 17"/>
          <p:cNvSpPr/>
          <p:nvPr/>
        </p:nvSpPr>
        <p:spPr bwMode="auto">
          <a:xfrm>
            <a:off x="9423400" y="7010400"/>
            <a:ext cx="3581400" cy="1055608"/>
          </a:xfrm>
          <a:prstGeom prst="wedgeRoundRectCallout">
            <a:avLst>
              <a:gd name="adj1" fmla="val -87758"/>
              <a:gd name="adj2" fmla="val -65090"/>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a:t>
            </a:r>
            <a:r>
              <a:rPr lang="en-US" sz="2800" dirty="0" err="1" smtClean="0">
                <a:solidFill>
                  <a:srgbClr val="000090"/>
                </a:solidFill>
                <a:latin typeface="Gill Sans MT" panose="020B0502020104020203" pitchFamily="34" charset="0"/>
              </a:rPr>
              <a:t>ca</a:t>
            </a:r>
            <a:r>
              <a:rPr lang="en-US" sz="2800" dirty="0" smtClean="0">
                <a:solidFill>
                  <a:srgbClr val="000090"/>
                </a:solidFill>
                <a:latin typeface="Gill Sans MT" panose="020B0502020104020203" pitchFamily="34" charset="0"/>
              </a:rPr>
              <a:t> – very high FAR</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latin typeface="Gill Sans MT" panose="020B0502020104020203" pitchFamily="34" charset="0"/>
              </a:rPr>
              <a:t>in all basins, eh?</a:t>
            </a:r>
            <a:endParaRPr lang="en-US" sz="1800" dirty="0" smtClean="0">
              <a:solidFill>
                <a:srgbClr val="000090"/>
              </a:solidFill>
              <a:latin typeface="Gill Sans MT" panose="020B0502020104020203" pitchFamily="34" charset="0"/>
            </a:endParaRPr>
          </a:p>
        </p:txBody>
      </p:sp>
      <p:sp>
        <p:nvSpPr>
          <p:cNvPr id="19" name="Rounded Rectangular Callout 18"/>
          <p:cNvSpPr/>
          <p:nvPr/>
        </p:nvSpPr>
        <p:spPr bwMode="auto">
          <a:xfrm>
            <a:off x="10075101" y="2438400"/>
            <a:ext cx="2921000" cy="1123712"/>
          </a:xfrm>
          <a:prstGeom prst="wedgeRoundRectCallout">
            <a:avLst>
              <a:gd name="adj1" fmla="val -141175"/>
              <a:gd name="adj2" fmla="val 223544"/>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rgbClr val="000090"/>
                </a:solidFill>
                <a:latin typeface="Gill Sans MT" panose="020B0502020104020203" pitchFamily="34" charset="0"/>
              </a:rPr>
              <a:t>USN best FAR in the LANT; other models have more </a:t>
            </a:r>
            <a:r>
              <a:rPr lang="en-US" sz="2000" dirty="0" err="1" smtClean="0">
                <a:solidFill>
                  <a:srgbClr val="000090"/>
                </a:solidFill>
                <a:latin typeface="Gill Sans MT" panose="020B0502020104020203" pitchFamily="34" charset="0"/>
              </a:rPr>
              <a:t>spuricanes</a:t>
            </a:r>
            <a:endParaRPr lang="en-US" sz="1400" dirty="0" smtClean="0">
              <a:solidFill>
                <a:srgbClr val="000090"/>
              </a:solidFill>
              <a:latin typeface="Gill Sans MT" panose="020B0502020104020203" pitchFamily="34" charset="0"/>
            </a:endParaRPr>
          </a:p>
        </p:txBody>
      </p:sp>
      <p:sp>
        <p:nvSpPr>
          <p:cNvPr id="20" name="Rounded Rectangular Callout 19"/>
          <p:cNvSpPr/>
          <p:nvPr/>
        </p:nvSpPr>
        <p:spPr bwMode="auto">
          <a:xfrm>
            <a:off x="101600" y="5792866"/>
            <a:ext cx="2692400" cy="919401"/>
          </a:xfrm>
          <a:prstGeom prst="wedgeRoundRectCallout">
            <a:avLst>
              <a:gd name="adj1" fmla="val 86834"/>
              <a:gd name="adj2" fmla="val -601"/>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UKMO consistent and good GEN</a:t>
            </a:r>
            <a:endParaRPr lang="en-US" sz="1600" dirty="0" smtClean="0">
              <a:solidFill>
                <a:srgbClr val="000090"/>
              </a:solidFill>
              <a:latin typeface="Gill Sans MT" panose="020B0502020104020203" pitchFamily="34" charset="0"/>
            </a:endParaRPr>
          </a:p>
        </p:txBody>
      </p:sp>
      <p:sp>
        <p:nvSpPr>
          <p:cNvPr id="21" name="Rounded Rectangular Callout 20"/>
          <p:cNvSpPr/>
          <p:nvPr/>
        </p:nvSpPr>
        <p:spPr bwMode="auto">
          <a:xfrm>
            <a:off x="254000" y="2895600"/>
            <a:ext cx="2689888" cy="1600438"/>
          </a:xfrm>
          <a:prstGeom prst="wedgeRoundRectCallout">
            <a:avLst>
              <a:gd name="adj1" fmla="val 74619"/>
              <a:gd name="adj2" fmla="val 73157"/>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ECMWF lowest FAR </a:t>
            </a:r>
          </a:p>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rgbClr val="000090"/>
                </a:solidFill>
                <a:latin typeface="Gill Sans MT" panose="020B0502020104020203" pitchFamily="34" charset="0"/>
              </a:rPr>
              <a:t>except in the gulf of Mosquitos</a:t>
            </a:r>
            <a:endParaRPr lang="en-US" sz="1400" dirty="0" smtClean="0">
              <a:solidFill>
                <a:srgbClr val="000090"/>
              </a:solidFill>
              <a:latin typeface="Gill Sans MT" panose="020B0502020104020203" pitchFamily="34" charset="0"/>
            </a:endParaRPr>
          </a:p>
        </p:txBody>
      </p:sp>
    </p:spTree>
    <p:extLst>
      <p:ext uri="{BB962C8B-B14F-4D97-AF65-F5344CB8AC3E}">
        <p14:creationId xmlns:p14="http://schemas.microsoft.com/office/powerpoint/2010/main" val="43526331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74400" y="-1"/>
            <a:ext cx="1916555" cy="1073272"/>
          </a:xfrm>
          <a:prstGeom prst="rect">
            <a:avLst/>
          </a:prstGeom>
        </p:spPr>
      </p:pic>
      <p:sp>
        <p:nvSpPr>
          <p:cNvPr id="2" name="Title 1"/>
          <p:cNvSpPr>
            <a:spLocks noGrp="1"/>
          </p:cNvSpPr>
          <p:nvPr>
            <p:ph type="title"/>
          </p:nvPr>
        </p:nvSpPr>
        <p:spPr/>
        <p:txBody>
          <a:bodyPr/>
          <a:lstStyle/>
          <a:p>
            <a:r>
              <a:rPr lang="en-US" sz="4200" dirty="0" smtClean="0"/>
              <a:t>One </a:t>
            </a:r>
            <a:r>
              <a:rPr lang="en-US" sz="4200" dirty="0" smtClean="0">
                <a:latin typeface="Star Jedi"/>
              </a:rPr>
              <a:t>Slide</a:t>
            </a:r>
            <a:r>
              <a:rPr lang="en-US" sz="4200" dirty="0" smtClean="0"/>
              <a:t> to rule them all and in the…</a:t>
            </a:r>
            <a:endParaRPr lang="en-US" sz="42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3200" dirty="0">
                <a:solidFill>
                  <a:srgbClr val="FCD900"/>
                </a:solidFill>
                <a:latin typeface="Gill Sans MT" panose="020B0502020104020203" pitchFamily="34" charset="0"/>
              </a:rPr>
              <a:t>5</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5400"/>
            <a:ext cx="1092200" cy="1092200"/>
          </a:xfrm>
          <a:prstGeom prst="rect">
            <a:avLst/>
          </a:prstGeom>
        </p:spPr>
      </p:pic>
      <p:pic>
        <p:nvPicPr>
          <p:cNvPr id="8" name="Picture 7" descr="su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1600" y="1097280"/>
            <a:ext cx="10058400" cy="7543800"/>
          </a:xfrm>
          <a:prstGeom prst="rect">
            <a:avLst/>
          </a:prstGeom>
        </p:spPr>
      </p:pic>
      <p:sp>
        <p:nvSpPr>
          <p:cNvPr id="15" name="Rounded Rectangular Callout 14"/>
          <p:cNvSpPr/>
          <p:nvPr/>
        </p:nvSpPr>
        <p:spPr bwMode="auto">
          <a:xfrm>
            <a:off x="8864600" y="6900149"/>
            <a:ext cx="3581400" cy="1055608"/>
          </a:xfrm>
          <a:prstGeom prst="wedgeRoundRectCallout">
            <a:avLst>
              <a:gd name="adj1" fmla="val -70959"/>
              <a:gd name="adj2" fmla="val -12321"/>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a:t>
            </a:r>
            <a:r>
              <a:rPr lang="en-US" sz="2800" dirty="0" err="1" smtClean="0">
                <a:solidFill>
                  <a:srgbClr val="000090"/>
                </a:solidFill>
                <a:latin typeface="Gill Sans MT" panose="020B0502020104020203" pitchFamily="34" charset="0"/>
              </a:rPr>
              <a:t>ca</a:t>
            </a:r>
            <a:r>
              <a:rPr lang="en-US" sz="2800" dirty="0" smtClean="0">
                <a:solidFill>
                  <a:srgbClr val="000090"/>
                </a:solidFill>
                <a:latin typeface="Gill Sans MT" panose="020B0502020104020203" pitchFamily="34" charset="0"/>
              </a:rPr>
              <a:t> – very high FAR</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latin typeface="Gill Sans MT" panose="020B0502020104020203" pitchFamily="34" charset="0"/>
              </a:rPr>
              <a:t>in all basins, eh?</a:t>
            </a:r>
            <a:endParaRPr lang="en-US" sz="1800" dirty="0" smtClean="0">
              <a:solidFill>
                <a:srgbClr val="000090"/>
              </a:solidFill>
              <a:latin typeface="Gill Sans MT" panose="020B0502020104020203" pitchFamily="34" charset="0"/>
            </a:endParaRPr>
          </a:p>
        </p:txBody>
      </p:sp>
      <p:sp>
        <p:nvSpPr>
          <p:cNvPr id="16" name="Rounded Rectangular Callout 15"/>
          <p:cNvSpPr/>
          <p:nvPr/>
        </p:nvSpPr>
        <p:spPr bwMode="auto">
          <a:xfrm>
            <a:off x="9779000" y="4724400"/>
            <a:ext cx="2921000" cy="1123712"/>
          </a:xfrm>
          <a:prstGeom prst="wedgeRoundRectCallout">
            <a:avLst>
              <a:gd name="adj1" fmla="val -163298"/>
              <a:gd name="adj2" fmla="val 58970"/>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rgbClr val="000090"/>
                </a:solidFill>
                <a:latin typeface="Gill Sans MT" panose="020B0502020104020203" pitchFamily="34" charset="0"/>
              </a:rPr>
              <a:t>USN best FAR in the LANT; other models have more </a:t>
            </a:r>
            <a:r>
              <a:rPr lang="en-US" sz="2000" dirty="0" err="1" smtClean="0">
                <a:solidFill>
                  <a:srgbClr val="000090"/>
                </a:solidFill>
                <a:latin typeface="Gill Sans MT" panose="020B0502020104020203" pitchFamily="34" charset="0"/>
              </a:rPr>
              <a:t>spuricanes</a:t>
            </a:r>
            <a:endParaRPr lang="en-US" sz="1400" dirty="0" smtClean="0">
              <a:solidFill>
                <a:srgbClr val="000090"/>
              </a:solidFill>
              <a:latin typeface="Gill Sans MT" panose="020B0502020104020203" pitchFamily="34" charset="0"/>
            </a:endParaRPr>
          </a:p>
        </p:txBody>
      </p:sp>
      <p:sp>
        <p:nvSpPr>
          <p:cNvPr id="17" name="Rounded Rectangular Callout 16"/>
          <p:cNvSpPr/>
          <p:nvPr/>
        </p:nvSpPr>
        <p:spPr bwMode="auto">
          <a:xfrm>
            <a:off x="101600" y="5792866"/>
            <a:ext cx="2692400" cy="919401"/>
          </a:xfrm>
          <a:prstGeom prst="wedgeRoundRectCallout">
            <a:avLst>
              <a:gd name="adj1" fmla="val 69454"/>
              <a:gd name="adj2" fmla="val 13940"/>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UKMO consistent and good GEN</a:t>
            </a:r>
            <a:endParaRPr lang="en-US" sz="1600" dirty="0" smtClean="0">
              <a:solidFill>
                <a:srgbClr val="000090"/>
              </a:solidFill>
              <a:latin typeface="Gill Sans MT" panose="020B0502020104020203" pitchFamily="34" charset="0"/>
            </a:endParaRPr>
          </a:p>
        </p:txBody>
      </p:sp>
      <p:sp>
        <p:nvSpPr>
          <p:cNvPr id="18" name="Rounded Rectangular Callout 17"/>
          <p:cNvSpPr/>
          <p:nvPr/>
        </p:nvSpPr>
        <p:spPr bwMode="auto">
          <a:xfrm>
            <a:off x="254000" y="3352800"/>
            <a:ext cx="2689888" cy="1600438"/>
          </a:xfrm>
          <a:prstGeom prst="wedgeRoundRectCallout">
            <a:avLst>
              <a:gd name="adj1" fmla="val 56394"/>
              <a:gd name="adj2" fmla="val 63412"/>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rgbClr val="000090"/>
                </a:solidFill>
                <a:latin typeface="Gill Sans MT" panose="020B0502020104020203" pitchFamily="34" charset="0"/>
              </a:rPr>
              <a:t>ECMWF lowest FAR </a:t>
            </a:r>
          </a:p>
          <a:p>
            <a:pPr marL="0" marR="0" indent="0" algn="ctr" defTabSz="914400" rtl="0" eaLnBrk="1" fontAlgn="base" latinLnBrk="0" hangingPunct="1">
              <a:lnSpc>
                <a:spcPct val="100000"/>
              </a:lnSpc>
              <a:spcBef>
                <a:spcPct val="0"/>
              </a:spcBef>
              <a:spcAft>
                <a:spcPct val="0"/>
              </a:spcAft>
              <a:buClrTx/>
              <a:buSzTx/>
              <a:buFontTx/>
              <a:buNone/>
              <a:tabLst/>
            </a:pPr>
            <a:r>
              <a:rPr lang="en-US" sz="2000" dirty="0" smtClean="0">
                <a:solidFill>
                  <a:srgbClr val="000090"/>
                </a:solidFill>
                <a:latin typeface="Gill Sans MT" panose="020B0502020104020203" pitchFamily="34" charset="0"/>
              </a:rPr>
              <a:t>except in the gulf of Mosquitos</a:t>
            </a:r>
            <a:endParaRPr lang="en-US" sz="1400" dirty="0" smtClean="0">
              <a:solidFill>
                <a:srgbClr val="000090"/>
              </a:solidFill>
              <a:latin typeface="Gill Sans MT" panose="020B0502020104020203" pitchFamily="34" charset="0"/>
            </a:endParaRPr>
          </a:p>
        </p:txBody>
      </p:sp>
    </p:spTree>
    <p:extLst>
      <p:ext uri="{BB962C8B-B14F-4D97-AF65-F5344CB8AC3E}">
        <p14:creationId xmlns:p14="http://schemas.microsoft.com/office/powerpoint/2010/main" val="303046158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sz="4000" dirty="0" smtClean="0"/>
              <a:t>STEP 1: generate a </a:t>
            </a:r>
            <a:r>
              <a:rPr lang="en-US" sz="4000" dirty="0" err="1" smtClean="0"/>
              <a:t>WxMAP</a:t>
            </a:r>
            <a:r>
              <a:rPr lang="en-US" sz="4000" dirty="0" smtClean="0"/>
              <a:t> with model v </a:t>
            </a:r>
            <a:r>
              <a:rPr lang="en-US" sz="4000" dirty="0" err="1" smtClean="0"/>
              <a:t>obs</a:t>
            </a:r>
            <a:r>
              <a:rPr lang="en-US" sz="4000" dirty="0" smtClean="0"/>
              <a:t> cyclones</a:t>
            </a:r>
            <a:br>
              <a:rPr lang="en-US" sz="4000" dirty="0" smtClean="0"/>
            </a:br>
            <a:r>
              <a:rPr lang="en-US" sz="2400" dirty="0" smtClean="0"/>
              <a:t>genesis of 02W.15 (TC) on 2015020700 – developed from 94W (</a:t>
            </a:r>
            <a:r>
              <a:rPr lang="en-US" sz="2400" dirty="0" err="1" smtClean="0"/>
              <a:t>pTC</a:t>
            </a:r>
            <a:r>
              <a:rPr lang="en-US" sz="2400" dirty="0" smtClean="0"/>
              <a:t>)</a:t>
            </a:r>
            <a:endParaRPr lang="en-US" sz="24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2800" dirty="0" smtClean="0">
                <a:solidFill>
                  <a:srgbClr val="FCD900"/>
                </a:solidFill>
                <a:latin typeface="Gill Sans MT" panose="020B0502020104020203" pitchFamily="34" charset="0"/>
              </a:rPr>
              <a:t>6a</a:t>
            </a:r>
            <a:endParaRPr lang="en-US" sz="2800" dirty="0">
              <a:solidFill>
                <a:srgbClr val="FCD900"/>
              </a:solidFill>
              <a:latin typeface="Gill Sans MT" panose="020B0502020104020203"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1097280"/>
            <a:ext cx="10058400" cy="7543800"/>
          </a:xfrm>
          <a:prstGeom prst="rect">
            <a:avLst/>
          </a:prstGeom>
        </p:spPr>
      </p:pic>
      <p:sp>
        <p:nvSpPr>
          <p:cNvPr id="7" name="Rounded Rectangular Callout 6"/>
          <p:cNvSpPr/>
          <p:nvPr/>
        </p:nvSpPr>
        <p:spPr bwMode="auto">
          <a:xfrm>
            <a:off x="7721600" y="4513659"/>
            <a:ext cx="3670300" cy="1123712"/>
          </a:xfrm>
          <a:prstGeom prst="wedgeRoundRectCallout">
            <a:avLst>
              <a:gd name="adj1" fmla="val -52575"/>
              <a:gd name="adj2" fmla="val 114741"/>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sz="2000" dirty="0" smtClean="0">
                <a:solidFill>
                  <a:srgbClr val="000090"/>
                </a:solidFill>
                <a:latin typeface="Gill Sans MT" panose="020B0502020104020203" pitchFamily="34" charset="0"/>
              </a:rPr>
              <a:t>started as 94W on 020406 </a:t>
            </a:r>
          </a:p>
          <a:p>
            <a:pPr marL="0" marR="0" indent="0" algn="l" defTabSz="914400" rtl="0" eaLnBrk="1" fontAlgn="base" latinLnBrk="0" hangingPunct="1">
              <a:lnSpc>
                <a:spcPct val="100000"/>
              </a:lnSpc>
              <a:spcBef>
                <a:spcPct val="0"/>
              </a:spcBef>
              <a:spcAft>
                <a:spcPct val="0"/>
              </a:spcAft>
              <a:buClrTx/>
              <a:buSzTx/>
              <a:buFontTx/>
              <a:buNone/>
              <a:tabLst/>
            </a:pPr>
            <a:r>
              <a:rPr lang="en-US" sz="2000" dirty="0" smtClean="0">
                <a:solidFill>
                  <a:srgbClr val="000090"/>
                </a:solidFill>
                <a:latin typeface="Gill Sans MT" panose="020B0502020104020203" pitchFamily="34" charset="0"/>
              </a:rPr>
              <a:t>1</a:t>
            </a:r>
            <a:r>
              <a:rPr lang="en-US" sz="2000" baseline="30000" dirty="0" smtClean="0">
                <a:solidFill>
                  <a:srgbClr val="000090"/>
                </a:solidFill>
                <a:latin typeface="Gill Sans MT" panose="020B0502020104020203" pitchFamily="34" charset="0"/>
              </a:rPr>
              <a:t>st</a:t>
            </a:r>
            <a:r>
              <a:rPr lang="en-US" sz="2000" dirty="0" smtClean="0">
                <a:solidFill>
                  <a:srgbClr val="000090"/>
                </a:solidFill>
                <a:latin typeface="Gill Sans MT" panose="020B0502020104020203" pitchFamily="34" charset="0"/>
              </a:rPr>
              <a:t> JTWC warning on 020706</a:t>
            </a:r>
          </a:p>
          <a:p>
            <a:pPr marL="0" marR="0" indent="0" algn="l" defTabSz="914400" rtl="0" eaLnBrk="1" fontAlgn="base" latinLnBrk="0" hangingPunct="1">
              <a:lnSpc>
                <a:spcPct val="100000"/>
              </a:lnSpc>
              <a:spcBef>
                <a:spcPct val="0"/>
              </a:spcBef>
              <a:spcAft>
                <a:spcPct val="0"/>
              </a:spcAft>
              <a:buClrTx/>
              <a:buSzTx/>
              <a:buFontTx/>
              <a:buNone/>
              <a:tabLst/>
            </a:pPr>
            <a:r>
              <a:rPr lang="en-US" sz="2000" dirty="0" smtClean="0">
                <a:solidFill>
                  <a:srgbClr val="000090"/>
                </a:solidFill>
                <a:latin typeface="Gill Sans MT" panose="020B0502020104020203" pitchFamily="34" charset="0"/>
              </a:rPr>
              <a:t>72 h as a </a:t>
            </a:r>
            <a:r>
              <a:rPr lang="en-US" sz="2000" dirty="0" err="1" smtClean="0">
                <a:solidFill>
                  <a:srgbClr val="000090"/>
                </a:solidFill>
                <a:latin typeface="Gill Sans MT" panose="020B0502020104020203" pitchFamily="34" charset="0"/>
              </a:rPr>
              <a:t>pTC</a:t>
            </a:r>
            <a:endParaRPr lang="en-US" sz="2000" dirty="0" smtClean="0">
              <a:solidFill>
                <a:srgbClr val="000090"/>
              </a:solidFill>
              <a:latin typeface="Gill Sans MT" panose="020B0502020104020203" pitchFamily="34" charset="0"/>
            </a:endParaRPr>
          </a:p>
        </p:txBody>
      </p:sp>
    </p:spTree>
    <p:extLst>
      <p:ext uri="{BB962C8B-B14F-4D97-AF65-F5344CB8AC3E}">
        <p14:creationId xmlns:p14="http://schemas.microsoft.com/office/powerpoint/2010/main" val="298761221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sz="4000" dirty="0" smtClean="0"/>
              <a:t>STEP 1: generate a </a:t>
            </a:r>
            <a:r>
              <a:rPr lang="en-US" sz="4000" dirty="0" err="1" smtClean="0"/>
              <a:t>WxMAP</a:t>
            </a:r>
            <a:r>
              <a:rPr lang="en-US" sz="4000" dirty="0" smtClean="0"/>
              <a:t> with model v </a:t>
            </a:r>
            <a:r>
              <a:rPr lang="en-US" sz="4000" dirty="0" err="1" smtClean="0"/>
              <a:t>obs</a:t>
            </a:r>
            <a:r>
              <a:rPr lang="en-US" sz="4000" dirty="0" smtClean="0"/>
              <a:t> cyclones</a:t>
            </a:r>
            <a:br>
              <a:rPr lang="en-US" sz="4000" dirty="0" smtClean="0"/>
            </a:br>
            <a:r>
              <a:rPr lang="en-US" sz="2400" dirty="0" smtClean="0"/>
              <a:t>genesis of 02W.15 (TC) on 2015020700 – developed from 94W (</a:t>
            </a:r>
            <a:r>
              <a:rPr lang="en-US" sz="2400" dirty="0" err="1" smtClean="0"/>
              <a:t>pTC</a:t>
            </a:r>
            <a:r>
              <a:rPr lang="en-US" sz="2400" dirty="0" smtClean="0"/>
              <a:t>)</a:t>
            </a:r>
            <a:endParaRPr lang="en-US" sz="24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2800" dirty="0" smtClean="0">
                <a:solidFill>
                  <a:srgbClr val="FCD900"/>
                </a:solidFill>
                <a:latin typeface="Gill Sans MT" panose="020B0502020104020203" pitchFamily="34" charset="0"/>
              </a:rPr>
              <a:t>6b</a:t>
            </a:r>
            <a:endParaRPr lang="en-US" sz="3600" dirty="0">
              <a:solidFill>
                <a:srgbClr val="FCD900"/>
              </a:solidFill>
              <a:latin typeface="Gill Sans MT" panose="020B0502020104020203"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1097280"/>
            <a:ext cx="10058400" cy="7543800"/>
          </a:xfrm>
          <a:prstGeom prst="rect">
            <a:avLst/>
          </a:prstGeom>
        </p:spPr>
      </p:pic>
      <p:sp>
        <p:nvSpPr>
          <p:cNvPr id="7" name="Rounded Rectangular Callout 6"/>
          <p:cNvSpPr/>
          <p:nvPr/>
        </p:nvSpPr>
        <p:spPr bwMode="auto">
          <a:xfrm>
            <a:off x="8407400" y="4782741"/>
            <a:ext cx="2362200" cy="1055608"/>
          </a:xfrm>
          <a:prstGeom prst="wedgeRoundRectCallout">
            <a:avLst>
              <a:gd name="adj1" fmla="val -81641"/>
              <a:gd name="adj2" fmla="val 165599"/>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sz="1400" dirty="0" smtClean="0">
                <a:solidFill>
                  <a:srgbClr val="000090"/>
                </a:solidFill>
                <a:latin typeface="Gill Sans MT" panose="020B0502020104020203" pitchFamily="34" charset="0"/>
              </a:rPr>
              <a:t>started as 94W on 020406 </a:t>
            </a:r>
          </a:p>
          <a:p>
            <a:pPr marL="0" marR="0" indent="0" algn="l" defTabSz="914400" rtl="0" eaLnBrk="1" fontAlgn="base" latinLnBrk="0" hangingPunct="1">
              <a:lnSpc>
                <a:spcPct val="100000"/>
              </a:lnSpc>
              <a:spcBef>
                <a:spcPct val="0"/>
              </a:spcBef>
              <a:spcAft>
                <a:spcPct val="0"/>
              </a:spcAft>
              <a:buClrTx/>
              <a:buSzTx/>
              <a:buFontTx/>
              <a:buNone/>
              <a:tabLst/>
            </a:pPr>
            <a:r>
              <a:rPr lang="en-US" sz="1400" dirty="0" smtClean="0">
                <a:solidFill>
                  <a:srgbClr val="000090"/>
                </a:solidFill>
                <a:latin typeface="Gill Sans MT" panose="020B0502020104020203" pitchFamily="34" charset="0"/>
              </a:rPr>
              <a:t>1</a:t>
            </a:r>
            <a:r>
              <a:rPr lang="en-US" sz="1400" baseline="30000" dirty="0" smtClean="0">
                <a:solidFill>
                  <a:srgbClr val="000090"/>
                </a:solidFill>
                <a:latin typeface="Gill Sans MT" panose="020B0502020104020203" pitchFamily="34" charset="0"/>
              </a:rPr>
              <a:t>st</a:t>
            </a:r>
            <a:r>
              <a:rPr lang="en-US" sz="1400" dirty="0" smtClean="0">
                <a:solidFill>
                  <a:srgbClr val="000090"/>
                </a:solidFill>
                <a:latin typeface="Gill Sans MT" panose="020B0502020104020203" pitchFamily="34" charset="0"/>
              </a:rPr>
              <a:t> JTWC warning on 020706</a:t>
            </a:r>
          </a:p>
          <a:p>
            <a:pPr marL="0" marR="0" indent="0" algn="l" defTabSz="914400" rtl="0" eaLnBrk="1" fontAlgn="base" latinLnBrk="0" hangingPunct="1">
              <a:lnSpc>
                <a:spcPct val="100000"/>
              </a:lnSpc>
              <a:spcBef>
                <a:spcPct val="0"/>
              </a:spcBef>
              <a:spcAft>
                <a:spcPct val="0"/>
              </a:spcAft>
              <a:buClrTx/>
              <a:buSzTx/>
              <a:buFontTx/>
              <a:buNone/>
              <a:tabLst/>
            </a:pPr>
            <a:r>
              <a:rPr lang="en-US" sz="1400" dirty="0" smtClean="0">
                <a:solidFill>
                  <a:srgbClr val="000090"/>
                </a:solidFill>
                <a:latin typeface="Gill Sans MT" panose="020B0502020104020203" pitchFamily="34" charset="0"/>
              </a:rPr>
              <a:t>72 h as a </a:t>
            </a:r>
            <a:r>
              <a:rPr lang="en-US" sz="1400" dirty="0" err="1" smtClean="0">
                <a:solidFill>
                  <a:srgbClr val="000090"/>
                </a:solidFill>
                <a:latin typeface="Gill Sans MT" panose="020B0502020104020203" pitchFamily="34" charset="0"/>
              </a:rPr>
              <a:t>pTC</a:t>
            </a:r>
            <a:endParaRPr lang="en-US" sz="1400" dirty="0" smtClean="0">
              <a:solidFill>
                <a:srgbClr val="000090"/>
              </a:solidFill>
              <a:latin typeface="Gill Sans MT" panose="020B0502020104020203" pitchFamily="34" charset="0"/>
            </a:endParaRPr>
          </a:p>
        </p:txBody>
      </p:sp>
      <p:sp>
        <p:nvSpPr>
          <p:cNvPr id="8" name="Rounded Rectangular Callout 7"/>
          <p:cNvSpPr/>
          <p:nvPr/>
        </p:nvSpPr>
        <p:spPr bwMode="auto">
          <a:xfrm>
            <a:off x="6883400" y="7010400"/>
            <a:ext cx="2286000" cy="646986"/>
          </a:xfrm>
          <a:prstGeom prst="wedgeRoundRectCallout">
            <a:avLst>
              <a:gd name="adj1" fmla="val -43673"/>
              <a:gd name="adj2" fmla="val -80856"/>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genesis track close to posit at 020706 = ‘HIT’</a:t>
            </a:r>
          </a:p>
        </p:txBody>
      </p:sp>
    </p:spTree>
    <p:extLst>
      <p:ext uri="{BB962C8B-B14F-4D97-AF65-F5344CB8AC3E}">
        <p14:creationId xmlns:p14="http://schemas.microsoft.com/office/powerpoint/2010/main" val="418746485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800" y="1104900"/>
            <a:ext cx="9601200" cy="7543800"/>
          </a:xfrm>
          <a:prstGeom prst="rect">
            <a:avLst/>
          </a:prstGeom>
        </p:spPr>
      </p:pic>
      <p:sp>
        <p:nvSpPr>
          <p:cNvPr id="2" name="Title 1"/>
          <p:cNvSpPr>
            <a:spLocks noGrp="1"/>
          </p:cNvSpPr>
          <p:nvPr>
            <p:ph type="title"/>
          </p:nvPr>
        </p:nvSpPr>
        <p:spPr/>
        <p:txBody>
          <a:bodyPr/>
          <a:lstStyle/>
          <a:p>
            <a:r>
              <a:rPr lang="en-US" dirty="0" smtClean="0"/>
              <a:t>LANT 2015 thru 20151029</a:t>
            </a:r>
            <a:endParaRPr lang="en-US"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6</a:t>
            </a:fld>
            <a:endParaRPr lang="en-US"/>
          </a:p>
        </p:txBody>
      </p:sp>
      <p:sp>
        <p:nvSpPr>
          <p:cNvPr id="6" name="Rounded Rectangular Callout 5"/>
          <p:cNvSpPr/>
          <p:nvPr/>
        </p:nvSpPr>
        <p:spPr bwMode="auto">
          <a:xfrm>
            <a:off x="2628900" y="2057400"/>
            <a:ext cx="3733800" cy="1905000"/>
          </a:xfrm>
          <a:prstGeom prst="wedgeRoundRectCallout">
            <a:avLst>
              <a:gd name="adj1" fmla="val 87920"/>
              <a:gd name="adj2" fmla="val 155237"/>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72-h</a:t>
            </a:r>
          </a:p>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90"/>
                </a:solidFill>
                <a:effectLst/>
                <a:sym typeface="Gill Sans" charset="0"/>
              </a:rPr>
              <a:t>EC:		</a:t>
            </a:r>
            <a:r>
              <a:rPr kumimoji="0" lang="en-US" sz="2800" b="1" i="0" u="none" strike="noStrike" cap="none" normalizeH="0" dirty="0" smtClean="0">
                <a:ln>
                  <a:noFill/>
                </a:ln>
                <a:solidFill>
                  <a:srgbClr val="FF0000"/>
                </a:solidFill>
                <a:effectLst/>
                <a:sym typeface="Gill Sans" charset="0"/>
              </a:rPr>
              <a:t>88 </a:t>
            </a:r>
            <a:r>
              <a:rPr kumimoji="0" lang="en-US" sz="2800" b="1" i="0" u="none" strike="noStrike" cap="none" normalizeH="0" dirty="0" err="1" smtClean="0">
                <a:ln>
                  <a:noFill/>
                </a:ln>
                <a:solidFill>
                  <a:srgbClr val="FF0000"/>
                </a:solidFill>
                <a:effectLst/>
                <a:sym typeface="Gill Sans" charset="0"/>
              </a:rPr>
              <a:t>nmi</a:t>
            </a:r>
            <a:endParaRPr kumimoji="0" lang="en-US" sz="2800" b="1" i="0" u="none" strike="noStrike" cap="none" normalizeH="0" dirty="0" smtClean="0">
              <a:ln>
                <a:noFill/>
              </a:ln>
              <a:solidFill>
                <a:srgbClr val="FF0000"/>
              </a:solidFill>
              <a:effectLst/>
              <a:sym typeface="Gill Sans" charset="0"/>
            </a:endParaRPr>
          </a:p>
          <a:p>
            <a:pPr marL="0" marR="0" indent="0" algn="l" defTabSz="914400" rtl="0" eaLnBrk="1" fontAlgn="base" latinLnBrk="0" hangingPunct="1">
              <a:lnSpc>
                <a:spcPct val="100000"/>
              </a:lnSpc>
              <a:spcBef>
                <a:spcPct val="0"/>
              </a:spcBef>
              <a:spcAft>
                <a:spcPct val="0"/>
              </a:spcAft>
              <a:buClrTx/>
              <a:buSzTx/>
              <a:buFontTx/>
              <a:buNone/>
              <a:tabLst/>
            </a:pPr>
            <a:r>
              <a:rPr lang="en-US" sz="2800" baseline="0" dirty="0" smtClean="0">
                <a:solidFill>
                  <a:srgbClr val="000090"/>
                </a:solidFill>
              </a:rPr>
              <a:t>HWRF:</a:t>
            </a:r>
            <a:r>
              <a:rPr lang="en-US" sz="2800" dirty="0" smtClean="0">
                <a:solidFill>
                  <a:srgbClr val="000090"/>
                </a:solidFill>
              </a:rPr>
              <a:t> 	140 </a:t>
            </a:r>
            <a:r>
              <a:rPr lang="en-US" sz="2800" dirty="0" err="1" smtClean="0">
                <a:solidFill>
                  <a:srgbClr val="000090"/>
                </a:solidFill>
              </a:rPr>
              <a:t>nmi</a:t>
            </a:r>
            <a:endParaRPr lang="en-US" sz="2800" dirty="0" smtClean="0">
              <a:solidFill>
                <a:srgbClr val="000090"/>
              </a:solidFill>
            </a:endParaRPr>
          </a:p>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90"/>
                </a:solidFill>
                <a:effectLst/>
                <a:sym typeface="Gill Sans" charset="0"/>
              </a:rPr>
              <a:t>GFS:</a:t>
            </a:r>
            <a:r>
              <a:rPr kumimoji="0" lang="en-US" sz="2800" b="0" i="0" u="none" strike="noStrike" cap="none" normalizeH="0" dirty="0" smtClean="0">
                <a:ln>
                  <a:noFill/>
                </a:ln>
                <a:solidFill>
                  <a:srgbClr val="000090"/>
                </a:solidFill>
                <a:effectLst/>
                <a:sym typeface="Gill Sans" charset="0"/>
              </a:rPr>
              <a:t> 		125 </a:t>
            </a:r>
            <a:r>
              <a:rPr kumimoji="0" lang="en-US" sz="2800" b="0" i="0" u="none" strike="noStrike" cap="none" normalizeH="0" dirty="0" err="1" smtClean="0">
                <a:ln>
                  <a:noFill/>
                </a:ln>
                <a:solidFill>
                  <a:srgbClr val="000090"/>
                </a:solidFill>
                <a:effectLst/>
                <a:sym typeface="Gill Sans" charset="0"/>
              </a:rPr>
              <a:t>nmi</a:t>
            </a:r>
            <a:endParaRPr kumimoji="0" lang="en-US" sz="4400" b="0" i="0" u="none" strike="noStrike" cap="none" normalizeH="0" baseline="0" dirty="0" smtClean="0">
              <a:ln>
                <a:noFill/>
              </a:ln>
              <a:solidFill>
                <a:srgbClr val="000090"/>
              </a:solidFill>
              <a:effectLst/>
              <a:sym typeface="Gill Sans" charset="0"/>
            </a:endParaRPr>
          </a:p>
        </p:txBody>
      </p:sp>
    </p:spTree>
    <p:extLst>
      <p:ext uri="{BB962C8B-B14F-4D97-AF65-F5344CB8AC3E}">
        <p14:creationId xmlns:p14="http://schemas.microsoft.com/office/powerpoint/2010/main" val="56480129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sz="4000" dirty="0" smtClean="0"/>
              <a:t>STEP 1: generate a </a:t>
            </a:r>
            <a:r>
              <a:rPr lang="en-US" sz="4000" dirty="0" err="1" smtClean="0"/>
              <a:t>WxMAP</a:t>
            </a:r>
            <a:r>
              <a:rPr lang="en-US" sz="4000" dirty="0" smtClean="0"/>
              <a:t> with model v </a:t>
            </a:r>
            <a:r>
              <a:rPr lang="en-US" sz="4000" dirty="0" err="1" smtClean="0"/>
              <a:t>obs</a:t>
            </a:r>
            <a:r>
              <a:rPr lang="en-US" sz="4000" dirty="0" smtClean="0"/>
              <a:t> cyclones</a:t>
            </a:r>
            <a:br>
              <a:rPr lang="en-US" sz="4000" dirty="0" smtClean="0"/>
            </a:br>
            <a:r>
              <a:rPr lang="en-US" sz="2400" dirty="0" smtClean="0"/>
              <a:t>genesis of 02W.15 (TC) on 2015020700 – developed from 94W (</a:t>
            </a:r>
            <a:r>
              <a:rPr lang="en-US" sz="2400" dirty="0" err="1" smtClean="0"/>
              <a:t>pTC</a:t>
            </a:r>
            <a:r>
              <a:rPr lang="en-US" sz="2400" dirty="0" smtClean="0"/>
              <a:t>)</a:t>
            </a:r>
            <a:endParaRPr lang="en-US" sz="24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2800" dirty="0" smtClean="0">
                <a:solidFill>
                  <a:srgbClr val="FCD900"/>
                </a:solidFill>
              </a:rPr>
              <a:t>6c</a:t>
            </a:r>
            <a:endParaRPr lang="en-US" sz="3600" dirty="0">
              <a:solidFill>
                <a:srgbClr val="FCD90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1097280"/>
            <a:ext cx="10058400" cy="7543800"/>
          </a:xfrm>
          <a:prstGeom prst="rect">
            <a:avLst/>
          </a:prstGeom>
        </p:spPr>
      </p:pic>
      <p:sp>
        <p:nvSpPr>
          <p:cNvPr id="7" name="Rounded Rectangular Callout 6"/>
          <p:cNvSpPr/>
          <p:nvPr/>
        </p:nvSpPr>
        <p:spPr bwMode="auto">
          <a:xfrm>
            <a:off x="8407400" y="4953000"/>
            <a:ext cx="2362200" cy="715089"/>
          </a:xfrm>
          <a:prstGeom prst="wedgeRoundRectCallout">
            <a:avLst>
              <a:gd name="adj1" fmla="val -81641"/>
              <a:gd name="adj2" fmla="val 165599"/>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90"/>
                </a:solidFill>
                <a:latin typeface="Gill Sans MT" panose="020B0502020104020203" pitchFamily="34" charset="0"/>
              </a:rPr>
              <a:t>started as 94W on 020406 </a:t>
            </a:r>
          </a:p>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90"/>
                </a:solidFill>
                <a:latin typeface="Gill Sans MT" panose="020B0502020104020203" pitchFamily="34" charset="0"/>
              </a:rPr>
              <a:t>1</a:t>
            </a:r>
            <a:r>
              <a:rPr lang="en-US" sz="1200" baseline="30000" dirty="0" smtClean="0">
                <a:solidFill>
                  <a:srgbClr val="000090"/>
                </a:solidFill>
                <a:latin typeface="Gill Sans MT" panose="020B0502020104020203" pitchFamily="34" charset="0"/>
              </a:rPr>
              <a:t>st</a:t>
            </a:r>
            <a:r>
              <a:rPr lang="en-US" sz="1200" dirty="0" smtClean="0">
                <a:solidFill>
                  <a:srgbClr val="000090"/>
                </a:solidFill>
                <a:latin typeface="Gill Sans MT" panose="020B0502020104020203" pitchFamily="34" charset="0"/>
              </a:rPr>
              <a:t> JTWC warning on 020706</a:t>
            </a:r>
          </a:p>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90"/>
                </a:solidFill>
                <a:latin typeface="Gill Sans MT" panose="020B0502020104020203" pitchFamily="34" charset="0"/>
              </a:rPr>
              <a:t>72 h as a </a:t>
            </a:r>
            <a:r>
              <a:rPr lang="en-US" sz="1200" dirty="0" err="1" smtClean="0">
                <a:solidFill>
                  <a:srgbClr val="000090"/>
                </a:solidFill>
                <a:latin typeface="Gill Sans MT" panose="020B0502020104020203" pitchFamily="34" charset="0"/>
              </a:rPr>
              <a:t>pTC</a:t>
            </a:r>
            <a:endParaRPr lang="en-US" sz="1200" dirty="0" smtClean="0">
              <a:solidFill>
                <a:srgbClr val="000090"/>
              </a:solidFill>
              <a:latin typeface="Gill Sans MT" panose="020B0502020104020203" pitchFamily="34" charset="0"/>
            </a:endParaRPr>
          </a:p>
        </p:txBody>
      </p:sp>
      <p:sp>
        <p:nvSpPr>
          <p:cNvPr id="8" name="Rounded Rectangular Callout 7"/>
          <p:cNvSpPr/>
          <p:nvPr/>
        </p:nvSpPr>
        <p:spPr bwMode="auto">
          <a:xfrm>
            <a:off x="6883400" y="7010400"/>
            <a:ext cx="2286000" cy="646986"/>
          </a:xfrm>
          <a:prstGeom prst="wedgeRoundRectCallout">
            <a:avLst>
              <a:gd name="adj1" fmla="val -43673"/>
              <a:gd name="adj2" fmla="val -80856"/>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genesis track close to posit at 020706 = ‘HIT</a:t>
            </a:r>
            <a:r>
              <a:rPr lang="en-US" sz="1600" dirty="0" smtClean="0">
                <a:solidFill>
                  <a:srgbClr val="000090"/>
                </a:solidFill>
              </a:rPr>
              <a:t>’</a:t>
            </a:r>
          </a:p>
        </p:txBody>
      </p:sp>
      <p:sp>
        <p:nvSpPr>
          <p:cNvPr id="9" name="Rounded Rectangular Callout 8"/>
          <p:cNvSpPr/>
          <p:nvPr/>
        </p:nvSpPr>
        <p:spPr bwMode="auto">
          <a:xfrm>
            <a:off x="2387600" y="4953000"/>
            <a:ext cx="3505200" cy="919401"/>
          </a:xfrm>
          <a:prstGeom prst="wedgeRoundRectCallout">
            <a:avLst>
              <a:gd name="adj1" fmla="val 58714"/>
              <a:gd name="adj2" fmla="val 80294"/>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these two genesis tracks NOT close to posit at 020706 = ‘MISS’ = </a:t>
            </a:r>
          </a:p>
          <a:p>
            <a:pPr marL="0" marR="0" indent="0" algn="ctr" defTabSz="914400" rtl="0" eaLnBrk="1" fontAlgn="base" latinLnBrk="0" hangingPunct="1">
              <a:lnSpc>
                <a:spcPct val="100000"/>
              </a:lnSpc>
              <a:spcBef>
                <a:spcPct val="0"/>
              </a:spcBef>
              <a:spcAft>
                <a:spcPct val="0"/>
              </a:spcAft>
              <a:buClrTx/>
              <a:buSzTx/>
              <a:buFontTx/>
              <a:buNone/>
              <a:tabLst/>
            </a:pPr>
            <a:r>
              <a:rPr lang="en-US" sz="1600" b="1" i="1" dirty="0" smtClean="0">
                <a:solidFill>
                  <a:srgbClr val="FF0000"/>
                </a:solidFill>
                <a:latin typeface="Gill Sans MT" panose="020B0502020104020203" pitchFamily="34" charset="0"/>
              </a:rPr>
              <a:t>class I </a:t>
            </a:r>
            <a:r>
              <a:rPr lang="en-US" sz="1600" b="1" i="1" dirty="0" err="1" smtClean="0">
                <a:solidFill>
                  <a:srgbClr val="FF0000"/>
                </a:solidFill>
                <a:latin typeface="Gill Sans MT" panose="020B0502020104020203" pitchFamily="34" charset="0"/>
              </a:rPr>
              <a:t>Spuricane</a:t>
            </a:r>
            <a:r>
              <a:rPr lang="en-US" sz="1600" b="1" i="1" dirty="0" smtClean="0">
                <a:solidFill>
                  <a:srgbClr val="FF0000"/>
                </a:solidFill>
                <a:latin typeface="Gill Sans MT" panose="020B0502020104020203" pitchFamily="34" charset="0"/>
              </a:rPr>
              <a:t> (SC1)</a:t>
            </a:r>
          </a:p>
        </p:txBody>
      </p:sp>
    </p:spTree>
    <p:extLst>
      <p:ext uri="{BB962C8B-B14F-4D97-AF65-F5344CB8AC3E}">
        <p14:creationId xmlns:p14="http://schemas.microsoft.com/office/powerpoint/2010/main" val="3224683678"/>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sz="4000" dirty="0" smtClean="0"/>
              <a:t>STEP 1: generate a </a:t>
            </a:r>
            <a:r>
              <a:rPr lang="en-US" sz="4000" dirty="0" err="1" smtClean="0"/>
              <a:t>WxMAP</a:t>
            </a:r>
            <a:r>
              <a:rPr lang="en-US" sz="4000" dirty="0" smtClean="0"/>
              <a:t> with model v </a:t>
            </a:r>
            <a:r>
              <a:rPr lang="en-US" sz="4000" dirty="0" err="1" smtClean="0"/>
              <a:t>obs</a:t>
            </a:r>
            <a:r>
              <a:rPr lang="en-US" sz="4000" dirty="0" smtClean="0"/>
              <a:t> cyclones</a:t>
            </a:r>
            <a:br>
              <a:rPr lang="en-US" sz="4000" dirty="0" smtClean="0"/>
            </a:br>
            <a:r>
              <a:rPr lang="en-US" sz="2400" dirty="0" smtClean="0"/>
              <a:t>genesis of 02W.15 (TC) on 2015020700 – developed from 94W (</a:t>
            </a:r>
            <a:r>
              <a:rPr lang="en-US" sz="2400" dirty="0" err="1" smtClean="0"/>
              <a:t>pTC</a:t>
            </a:r>
            <a:r>
              <a:rPr lang="en-US" sz="2400" dirty="0" smtClean="0"/>
              <a:t>)</a:t>
            </a:r>
            <a:endParaRPr lang="en-US" sz="24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2800" dirty="0" smtClean="0">
                <a:solidFill>
                  <a:srgbClr val="FCD900"/>
                </a:solidFill>
              </a:rPr>
              <a:t>6d</a:t>
            </a:r>
            <a:endParaRPr lang="en-US" sz="2800" dirty="0">
              <a:solidFill>
                <a:srgbClr val="FCD900"/>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1097280"/>
            <a:ext cx="10058400" cy="7543800"/>
          </a:xfrm>
          <a:prstGeom prst="rect">
            <a:avLst/>
          </a:prstGeom>
        </p:spPr>
      </p:pic>
      <p:sp>
        <p:nvSpPr>
          <p:cNvPr id="7" name="Rounded Rectangular Callout 6"/>
          <p:cNvSpPr/>
          <p:nvPr/>
        </p:nvSpPr>
        <p:spPr bwMode="auto">
          <a:xfrm>
            <a:off x="8407400" y="4953000"/>
            <a:ext cx="2362200" cy="715089"/>
          </a:xfrm>
          <a:prstGeom prst="wedgeRoundRectCallout">
            <a:avLst>
              <a:gd name="adj1" fmla="val -81641"/>
              <a:gd name="adj2" fmla="val 165599"/>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90"/>
                </a:solidFill>
                <a:latin typeface="Gill Sans MT" panose="020B0502020104020203" pitchFamily="34" charset="0"/>
              </a:rPr>
              <a:t>started as 94W on 020406 </a:t>
            </a:r>
          </a:p>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90"/>
                </a:solidFill>
                <a:latin typeface="Gill Sans MT" panose="020B0502020104020203" pitchFamily="34" charset="0"/>
              </a:rPr>
              <a:t>1</a:t>
            </a:r>
            <a:r>
              <a:rPr lang="en-US" sz="1200" baseline="30000" dirty="0" smtClean="0">
                <a:solidFill>
                  <a:srgbClr val="000090"/>
                </a:solidFill>
                <a:latin typeface="Gill Sans MT" panose="020B0502020104020203" pitchFamily="34" charset="0"/>
              </a:rPr>
              <a:t>st</a:t>
            </a:r>
            <a:r>
              <a:rPr lang="en-US" sz="1200" dirty="0" smtClean="0">
                <a:solidFill>
                  <a:srgbClr val="000090"/>
                </a:solidFill>
                <a:latin typeface="Gill Sans MT" panose="020B0502020104020203" pitchFamily="34" charset="0"/>
              </a:rPr>
              <a:t> JTWC warning on 020706</a:t>
            </a:r>
          </a:p>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90"/>
                </a:solidFill>
                <a:latin typeface="Gill Sans MT" panose="020B0502020104020203" pitchFamily="34" charset="0"/>
              </a:rPr>
              <a:t>72 h as a </a:t>
            </a:r>
            <a:r>
              <a:rPr lang="en-US" sz="1200" dirty="0" err="1" smtClean="0">
                <a:solidFill>
                  <a:srgbClr val="000090"/>
                </a:solidFill>
                <a:latin typeface="Gill Sans MT" panose="020B0502020104020203" pitchFamily="34" charset="0"/>
              </a:rPr>
              <a:t>pTC</a:t>
            </a:r>
            <a:endParaRPr lang="en-US" sz="1200" dirty="0" smtClean="0">
              <a:solidFill>
                <a:srgbClr val="000090"/>
              </a:solidFill>
              <a:latin typeface="Gill Sans MT" panose="020B0502020104020203" pitchFamily="34" charset="0"/>
            </a:endParaRPr>
          </a:p>
        </p:txBody>
      </p:sp>
      <p:sp>
        <p:nvSpPr>
          <p:cNvPr id="8" name="Rounded Rectangular Callout 7"/>
          <p:cNvSpPr/>
          <p:nvPr/>
        </p:nvSpPr>
        <p:spPr bwMode="auto">
          <a:xfrm>
            <a:off x="6883400" y="7010400"/>
            <a:ext cx="2286000" cy="646986"/>
          </a:xfrm>
          <a:prstGeom prst="wedgeRoundRectCallout">
            <a:avLst>
              <a:gd name="adj1" fmla="val -43673"/>
              <a:gd name="adj2" fmla="val -80856"/>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genesis track close to posit at 020706 = ‘HIT’</a:t>
            </a:r>
          </a:p>
        </p:txBody>
      </p:sp>
      <p:sp>
        <p:nvSpPr>
          <p:cNvPr id="9" name="Rounded Rectangular Callout 8"/>
          <p:cNvSpPr/>
          <p:nvPr/>
        </p:nvSpPr>
        <p:spPr bwMode="auto">
          <a:xfrm>
            <a:off x="2387600" y="4953000"/>
            <a:ext cx="3505200" cy="919401"/>
          </a:xfrm>
          <a:prstGeom prst="wedgeRoundRectCallout">
            <a:avLst>
              <a:gd name="adj1" fmla="val 58714"/>
              <a:gd name="adj2" fmla="val 80294"/>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these two genesis tracks NOT close to posit at 020706 = ‘MISS’ = </a:t>
            </a:r>
          </a:p>
          <a:p>
            <a:pPr marL="0" marR="0" indent="0" algn="ctr" defTabSz="914400" rtl="0" eaLnBrk="1" fontAlgn="base" latinLnBrk="0" hangingPunct="1">
              <a:lnSpc>
                <a:spcPct val="100000"/>
              </a:lnSpc>
              <a:spcBef>
                <a:spcPct val="0"/>
              </a:spcBef>
              <a:spcAft>
                <a:spcPct val="0"/>
              </a:spcAft>
              <a:buClrTx/>
              <a:buSzTx/>
              <a:buFontTx/>
              <a:buNone/>
              <a:tabLst/>
            </a:pPr>
            <a:r>
              <a:rPr lang="en-US" sz="1600" b="1" i="1" dirty="0" smtClean="0">
                <a:solidFill>
                  <a:srgbClr val="FF0000"/>
                </a:solidFill>
                <a:latin typeface="Gill Sans MT" panose="020B0502020104020203" pitchFamily="34" charset="0"/>
              </a:rPr>
              <a:t>class I </a:t>
            </a:r>
            <a:r>
              <a:rPr lang="en-US" sz="1600" b="1" i="1" dirty="0" err="1" smtClean="0">
                <a:solidFill>
                  <a:srgbClr val="FF0000"/>
                </a:solidFill>
                <a:latin typeface="Gill Sans MT" panose="020B0502020104020203" pitchFamily="34" charset="0"/>
              </a:rPr>
              <a:t>Spuricane</a:t>
            </a:r>
            <a:r>
              <a:rPr lang="en-US" sz="1600" b="1" i="1" dirty="0" smtClean="0">
                <a:solidFill>
                  <a:srgbClr val="FF0000"/>
                </a:solidFill>
                <a:latin typeface="Gill Sans MT" panose="020B0502020104020203" pitchFamily="34" charset="0"/>
              </a:rPr>
              <a:t> (SC1)</a:t>
            </a:r>
          </a:p>
        </p:txBody>
      </p:sp>
      <p:sp>
        <p:nvSpPr>
          <p:cNvPr id="10" name="Rounded Rectangular Callout 9"/>
          <p:cNvSpPr/>
          <p:nvPr/>
        </p:nvSpPr>
        <p:spPr bwMode="auto">
          <a:xfrm>
            <a:off x="2387600" y="6629400"/>
            <a:ext cx="2895600" cy="646986"/>
          </a:xfrm>
          <a:prstGeom prst="wedgeRoundRectCallout">
            <a:avLst>
              <a:gd name="adj1" fmla="val 82099"/>
              <a:gd name="adj2" fmla="val -85858"/>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strength of SC1 = </a:t>
            </a:r>
            <a:r>
              <a:rPr lang="en-US" sz="1600" dirty="0" err="1" smtClean="0">
                <a:solidFill>
                  <a:srgbClr val="000090"/>
                </a:solidFill>
                <a:latin typeface="Gill Sans MT" panose="020B0502020104020203" pitchFamily="34" charset="0"/>
              </a:rPr>
              <a:t>sTDd</a:t>
            </a:r>
            <a:r>
              <a:rPr lang="en-US" sz="1600" dirty="0" smtClean="0">
                <a:solidFill>
                  <a:srgbClr val="000090"/>
                </a:solidFill>
                <a:latin typeface="Gill Sans MT" panose="020B0502020104020203" pitchFamily="34" charset="0"/>
              </a:rPr>
              <a:t> = 0.4</a:t>
            </a: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scaled TD (25 </a:t>
            </a:r>
            <a:r>
              <a:rPr lang="en-US" sz="1600" dirty="0" err="1" smtClean="0">
                <a:solidFill>
                  <a:srgbClr val="000090"/>
                </a:solidFill>
                <a:latin typeface="Gill Sans MT" panose="020B0502020104020203" pitchFamily="34" charset="0"/>
              </a:rPr>
              <a:t>kt</a:t>
            </a:r>
            <a:r>
              <a:rPr lang="en-US" sz="1600" dirty="0" smtClean="0">
                <a:solidFill>
                  <a:srgbClr val="000090"/>
                </a:solidFill>
                <a:latin typeface="Gill Sans MT" panose="020B0502020104020203" pitchFamily="34" charset="0"/>
              </a:rPr>
              <a:t>) days</a:t>
            </a:r>
          </a:p>
        </p:txBody>
      </p:sp>
    </p:spTree>
    <p:extLst>
      <p:ext uri="{BB962C8B-B14F-4D97-AF65-F5344CB8AC3E}">
        <p14:creationId xmlns:p14="http://schemas.microsoft.com/office/powerpoint/2010/main" val="951735887"/>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STEP 1: generate a </a:t>
            </a:r>
            <a:r>
              <a:rPr lang="en-US" sz="4000" dirty="0" err="1" smtClean="0"/>
              <a:t>WxMAP</a:t>
            </a:r>
            <a:r>
              <a:rPr lang="en-US" sz="4000" dirty="0" smtClean="0"/>
              <a:t> with model v </a:t>
            </a:r>
            <a:r>
              <a:rPr lang="en-US" sz="4000" dirty="0" err="1" smtClean="0"/>
              <a:t>obs</a:t>
            </a:r>
            <a:r>
              <a:rPr lang="en-US" sz="4000" dirty="0" smtClean="0"/>
              <a:t> cyclones</a:t>
            </a:r>
            <a:br>
              <a:rPr lang="en-US" sz="4000" dirty="0" smtClean="0"/>
            </a:br>
            <a:r>
              <a:rPr lang="en-US" sz="2400" dirty="0" smtClean="0"/>
              <a:t>genesis of 02W.15 (TC) on 2015020700 – developed from 94W (</a:t>
            </a:r>
            <a:r>
              <a:rPr lang="en-US" sz="2400" dirty="0" err="1" smtClean="0"/>
              <a:t>pTC</a:t>
            </a:r>
            <a:r>
              <a:rPr lang="en-US" sz="2400" dirty="0" smtClean="0"/>
              <a:t>)</a:t>
            </a:r>
            <a:endParaRPr lang="en-US" sz="24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3600" dirty="0">
                <a:solidFill>
                  <a:srgbClr val="FCD900"/>
                </a:solidFill>
                <a:latin typeface="Gill Sans MT" panose="020B0502020104020203" pitchFamily="34" charset="0"/>
              </a:rPr>
              <a:t>6</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1097280"/>
            <a:ext cx="10058400" cy="7543800"/>
          </a:xfrm>
          <a:prstGeom prst="rect">
            <a:avLst/>
          </a:prstGeom>
        </p:spPr>
      </p:pic>
      <p:sp>
        <p:nvSpPr>
          <p:cNvPr id="7" name="Rounded Rectangular Callout 6"/>
          <p:cNvSpPr/>
          <p:nvPr/>
        </p:nvSpPr>
        <p:spPr bwMode="auto">
          <a:xfrm>
            <a:off x="8407400" y="4869180"/>
            <a:ext cx="2362200" cy="715089"/>
          </a:xfrm>
          <a:prstGeom prst="wedgeRoundRectCallout">
            <a:avLst>
              <a:gd name="adj1" fmla="val -77936"/>
              <a:gd name="adj2" fmla="val 166943"/>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90"/>
                </a:solidFill>
                <a:latin typeface="Gill Sans MT" panose="020B0502020104020203" pitchFamily="34" charset="0"/>
              </a:rPr>
              <a:t>started as 94W on 020406 </a:t>
            </a:r>
          </a:p>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90"/>
                </a:solidFill>
                <a:latin typeface="Gill Sans MT" panose="020B0502020104020203" pitchFamily="34" charset="0"/>
              </a:rPr>
              <a:t>1</a:t>
            </a:r>
            <a:r>
              <a:rPr lang="en-US" sz="1200" baseline="30000" dirty="0" smtClean="0">
                <a:solidFill>
                  <a:srgbClr val="000090"/>
                </a:solidFill>
                <a:latin typeface="Gill Sans MT" panose="020B0502020104020203" pitchFamily="34" charset="0"/>
              </a:rPr>
              <a:t>st</a:t>
            </a:r>
            <a:r>
              <a:rPr lang="en-US" sz="1200" dirty="0" smtClean="0">
                <a:solidFill>
                  <a:srgbClr val="000090"/>
                </a:solidFill>
                <a:latin typeface="Gill Sans MT" panose="020B0502020104020203" pitchFamily="34" charset="0"/>
              </a:rPr>
              <a:t> JTWC warning on 020706</a:t>
            </a:r>
          </a:p>
          <a:p>
            <a:pPr marL="0" marR="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90"/>
                </a:solidFill>
                <a:latin typeface="Gill Sans MT" panose="020B0502020104020203" pitchFamily="34" charset="0"/>
              </a:rPr>
              <a:t>72 h as a </a:t>
            </a:r>
            <a:r>
              <a:rPr lang="en-US" sz="1200" dirty="0" err="1" smtClean="0">
                <a:solidFill>
                  <a:srgbClr val="000090"/>
                </a:solidFill>
                <a:latin typeface="Gill Sans MT" panose="020B0502020104020203" pitchFamily="34" charset="0"/>
              </a:rPr>
              <a:t>pTC</a:t>
            </a:r>
            <a:endParaRPr lang="en-US" sz="1200" dirty="0" smtClean="0">
              <a:solidFill>
                <a:srgbClr val="000090"/>
              </a:solidFill>
              <a:latin typeface="Gill Sans MT" panose="020B0502020104020203" pitchFamily="34" charset="0"/>
            </a:endParaRPr>
          </a:p>
        </p:txBody>
      </p:sp>
      <p:sp>
        <p:nvSpPr>
          <p:cNvPr id="8" name="Rounded Rectangular Callout 7"/>
          <p:cNvSpPr/>
          <p:nvPr/>
        </p:nvSpPr>
        <p:spPr bwMode="auto">
          <a:xfrm>
            <a:off x="6883400" y="7010400"/>
            <a:ext cx="2286000" cy="646986"/>
          </a:xfrm>
          <a:prstGeom prst="wedgeRoundRectCallout">
            <a:avLst>
              <a:gd name="adj1" fmla="val -43673"/>
              <a:gd name="adj2" fmla="val -80856"/>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genesis track close to posit at 020706 = ‘HIT’</a:t>
            </a:r>
          </a:p>
        </p:txBody>
      </p:sp>
      <p:sp>
        <p:nvSpPr>
          <p:cNvPr id="9" name="Rounded Rectangular Callout 8"/>
          <p:cNvSpPr/>
          <p:nvPr/>
        </p:nvSpPr>
        <p:spPr bwMode="auto">
          <a:xfrm>
            <a:off x="2387600" y="4953000"/>
            <a:ext cx="3505200" cy="919401"/>
          </a:xfrm>
          <a:prstGeom prst="wedgeRoundRectCallout">
            <a:avLst>
              <a:gd name="adj1" fmla="val 58714"/>
              <a:gd name="adj2" fmla="val 80294"/>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these two genesis tracks NOT close to posit at 020706 = ‘MISS’ = </a:t>
            </a:r>
          </a:p>
          <a:p>
            <a:pPr marL="0" marR="0" indent="0" algn="ctr" defTabSz="914400" rtl="0" eaLnBrk="1" fontAlgn="base" latinLnBrk="0" hangingPunct="1">
              <a:lnSpc>
                <a:spcPct val="100000"/>
              </a:lnSpc>
              <a:spcBef>
                <a:spcPct val="0"/>
              </a:spcBef>
              <a:spcAft>
                <a:spcPct val="0"/>
              </a:spcAft>
              <a:buClrTx/>
              <a:buSzTx/>
              <a:buFontTx/>
              <a:buNone/>
              <a:tabLst/>
            </a:pPr>
            <a:r>
              <a:rPr lang="en-US" sz="1600" b="1" i="1" dirty="0" smtClean="0">
                <a:solidFill>
                  <a:srgbClr val="FF0000"/>
                </a:solidFill>
                <a:latin typeface="Gill Sans MT" panose="020B0502020104020203" pitchFamily="34" charset="0"/>
              </a:rPr>
              <a:t>class I </a:t>
            </a:r>
            <a:r>
              <a:rPr lang="en-US" sz="1600" b="1" i="1" dirty="0" err="1" smtClean="0">
                <a:solidFill>
                  <a:srgbClr val="FF0000"/>
                </a:solidFill>
                <a:latin typeface="Gill Sans MT" panose="020B0502020104020203" pitchFamily="34" charset="0"/>
              </a:rPr>
              <a:t>Spuricane</a:t>
            </a:r>
            <a:r>
              <a:rPr lang="en-US" sz="1600" b="1" i="1" dirty="0" smtClean="0">
                <a:solidFill>
                  <a:srgbClr val="FF0000"/>
                </a:solidFill>
                <a:latin typeface="Gill Sans MT" panose="020B0502020104020203" pitchFamily="34" charset="0"/>
              </a:rPr>
              <a:t> (SC1)</a:t>
            </a:r>
          </a:p>
        </p:txBody>
      </p:sp>
      <p:sp>
        <p:nvSpPr>
          <p:cNvPr id="10" name="Rounded Rectangular Callout 9"/>
          <p:cNvSpPr/>
          <p:nvPr/>
        </p:nvSpPr>
        <p:spPr bwMode="auto">
          <a:xfrm>
            <a:off x="2387600" y="6629400"/>
            <a:ext cx="2895600" cy="646986"/>
          </a:xfrm>
          <a:prstGeom prst="wedgeRoundRectCallout">
            <a:avLst>
              <a:gd name="adj1" fmla="val 82099"/>
              <a:gd name="adj2" fmla="val -85858"/>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strength of SC1 = </a:t>
            </a:r>
            <a:r>
              <a:rPr lang="en-US" sz="1600" dirty="0" err="1" smtClean="0">
                <a:solidFill>
                  <a:srgbClr val="000090"/>
                </a:solidFill>
                <a:latin typeface="Gill Sans MT" panose="020B0502020104020203" pitchFamily="34" charset="0"/>
              </a:rPr>
              <a:t>sTDd</a:t>
            </a:r>
            <a:r>
              <a:rPr lang="en-US" sz="1600" dirty="0" smtClean="0">
                <a:solidFill>
                  <a:srgbClr val="000090"/>
                </a:solidFill>
                <a:latin typeface="Gill Sans MT" panose="020B0502020104020203" pitchFamily="34" charset="0"/>
              </a:rPr>
              <a:t> = 0.4</a:t>
            </a: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scaled TD (25 </a:t>
            </a:r>
            <a:r>
              <a:rPr lang="en-US" sz="1600" dirty="0" err="1" smtClean="0">
                <a:solidFill>
                  <a:srgbClr val="000090"/>
                </a:solidFill>
                <a:latin typeface="Gill Sans MT" panose="020B0502020104020203" pitchFamily="34" charset="0"/>
              </a:rPr>
              <a:t>kt</a:t>
            </a:r>
            <a:r>
              <a:rPr lang="en-US" sz="1600" dirty="0" smtClean="0">
                <a:solidFill>
                  <a:srgbClr val="000090"/>
                </a:solidFill>
                <a:latin typeface="Gill Sans MT" panose="020B0502020104020203" pitchFamily="34" charset="0"/>
              </a:rPr>
              <a:t>) days</a:t>
            </a:r>
          </a:p>
        </p:txBody>
      </p:sp>
      <p:sp>
        <p:nvSpPr>
          <p:cNvPr id="11" name="Rounded Rectangular Callout 10"/>
          <p:cNvSpPr/>
          <p:nvPr/>
        </p:nvSpPr>
        <p:spPr bwMode="auto">
          <a:xfrm>
            <a:off x="2463800" y="2667000"/>
            <a:ext cx="2286000" cy="1736646"/>
          </a:xfrm>
          <a:prstGeom prst="wedgeRoundRectCallout">
            <a:avLst>
              <a:gd name="adj1" fmla="val 68858"/>
              <a:gd name="adj2" fmla="val -115769"/>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statistics of </a:t>
            </a: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TCs</a:t>
            </a:r>
          </a:p>
          <a:p>
            <a:pPr marL="0" marR="0" indent="0" algn="ctr" defTabSz="914400" rtl="0" eaLnBrk="1" fontAlgn="base" latinLnBrk="0" hangingPunct="1">
              <a:lnSpc>
                <a:spcPct val="100000"/>
              </a:lnSpc>
              <a:spcBef>
                <a:spcPct val="0"/>
              </a:spcBef>
              <a:spcAft>
                <a:spcPct val="0"/>
              </a:spcAft>
              <a:buClrTx/>
              <a:buSzTx/>
              <a:buFontTx/>
              <a:buNone/>
              <a:tabLst/>
            </a:pPr>
            <a:r>
              <a:rPr lang="en-US" sz="1600" dirty="0" err="1" smtClean="0">
                <a:solidFill>
                  <a:srgbClr val="000090"/>
                </a:solidFill>
                <a:latin typeface="Gill Sans MT" panose="020B0502020104020203" pitchFamily="34" charset="0"/>
              </a:rPr>
              <a:t>pTCs</a:t>
            </a:r>
            <a:endParaRPr lang="en-US" sz="1600" dirty="0" smtClean="0">
              <a:solidFill>
                <a:srgbClr val="000090"/>
              </a:solidFill>
              <a:latin typeface="Gill Sans MT" panose="020B0502020104020203"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1600" dirty="0" err="1" smtClean="0">
                <a:solidFill>
                  <a:srgbClr val="000090"/>
                </a:solidFill>
                <a:latin typeface="Gill Sans MT" panose="020B0502020104020203" pitchFamily="34" charset="0"/>
              </a:rPr>
              <a:t>gTCs</a:t>
            </a:r>
            <a:endParaRPr lang="en-US" sz="1600" dirty="0" smtClean="0">
              <a:solidFill>
                <a:srgbClr val="000090"/>
              </a:solidFill>
              <a:latin typeface="Gill Sans MT" panose="020B0502020104020203"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1600" dirty="0" err="1" smtClean="0">
                <a:solidFill>
                  <a:srgbClr val="000090"/>
                </a:solidFill>
                <a:latin typeface="Gill Sans MT" panose="020B0502020104020203" pitchFamily="34" charset="0"/>
              </a:rPr>
              <a:t>sTDd</a:t>
            </a:r>
            <a:endParaRPr lang="en-US" sz="1600" dirty="0" smtClean="0">
              <a:solidFill>
                <a:srgbClr val="000090"/>
              </a:solidFill>
              <a:latin typeface="Gill Sans MT" panose="020B0502020104020203" pitchFamily="34" charset="0"/>
            </a:endParaRPr>
          </a:p>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stored in a .</a:t>
            </a:r>
            <a:r>
              <a:rPr lang="en-US" sz="1600" dirty="0" err="1" smtClean="0">
                <a:solidFill>
                  <a:srgbClr val="000090"/>
                </a:solidFill>
                <a:latin typeface="Gill Sans MT" panose="020B0502020104020203" pitchFamily="34" charset="0"/>
              </a:rPr>
              <a:t>pypdb</a:t>
            </a:r>
            <a:r>
              <a:rPr lang="en-US" sz="1600" dirty="0" smtClean="0">
                <a:solidFill>
                  <a:srgbClr val="000090"/>
                </a:solidFill>
                <a:latin typeface="Gill Sans MT" panose="020B0502020104020203" pitchFamily="34" charset="0"/>
              </a:rPr>
              <a:t> file</a:t>
            </a:r>
          </a:p>
        </p:txBody>
      </p:sp>
    </p:spTree>
    <p:extLst>
      <p:ext uri="{BB962C8B-B14F-4D97-AF65-F5344CB8AC3E}">
        <p14:creationId xmlns:p14="http://schemas.microsoft.com/office/powerpoint/2010/main" val="4122125653"/>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obs-gfs2-wpac-2014050100-2014103112-132-filtOpt-0.5-10.0-0.0-0.0-dogenplo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1097280"/>
            <a:ext cx="10058400" cy="7543800"/>
          </a:xfrm>
          <a:prstGeom prst="rect">
            <a:avLst/>
          </a:prstGeom>
        </p:spPr>
      </p:pic>
      <p:sp>
        <p:nvSpPr>
          <p:cNvPr id="2" name="Title 1"/>
          <p:cNvSpPr>
            <a:spLocks noGrp="1"/>
          </p:cNvSpPr>
          <p:nvPr>
            <p:ph type="title"/>
          </p:nvPr>
        </p:nvSpPr>
        <p:spPr/>
        <p:txBody>
          <a:bodyPr/>
          <a:lstStyle/>
          <a:p>
            <a:r>
              <a:rPr lang="en-US" sz="4000" dirty="0" smtClean="0"/>
              <a:t>STEP 2: analyze stats from the </a:t>
            </a:r>
            <a:r>
              <a:rPr lang="en-US" sz="4000" dirty="0" err="1" smtClean="0"/>
              <a:t>WxMAPs</a:t>
            </a:r>
            <a:r>
              <a:rPr lang="en-US" sz="4000" dirty="0" smtClean="0"/>
              <a:t/>
            </a:r>
            <a:br>
              <a:rPr lang="en-US" sz="4000" dirty="0" smtClean="0"/>
            </a:br>
            <a:r>
              <a:rPr lang="en-US" sz="2400" dirty="0" smtClean="0"/>
              <a:t>May-October for NHEM seasons, by model and forecast – GFS D+5 WPAC </a:t>
            </a:r>
            <a:endParaRPr lang="en-US" sz="24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2800" dirty="0" smtClean="0">
                <a:solidFill>
                  <a:srgbClr val="FCD900"/>
                </a:solidFill>
                <a:latin typeface="Gill Sans MT" panose="020B0502020104020203" pitchFamily="34" charset="0"/>
              </a:rPr>
              <a:t>7a</a:t>
            </a:r>
            <a:endParaRPr lang="en-US" sz="3600" dirty="0">
              <a:solidFill>
                <a:srgbClr val="FCD900"/>
              </a:solidFill>
              <a:latin typeface="Gill Sans MT" panose="020B0502020104020203" pitchFamily="34" charset="0"/>
            </a:endParaRPr>
          </a:p>
        </p:txBody>
      </p:sp>
      <p:sp>
        <p:nvSpPr>
          <p:cNvPr id="12" name="Rounded Rectangular Callout 11"/>
          <p:cNvSpPr/>
          <p:nvPr/>
        </p:nvSpPr>
        <p:spPr bwMode="auto">
          <a:xfrm>
            <a:off x="8712200" y="7391400"/>
            <a:ext cx="1981200" cy="374571"/>
          </a:xfrm>
          <a:prstGeom prst="wedgeRoundRectCallout">
            <a:avLst>
              <a:gd name="adj1" fmla="val -50805"/>
              <a:gd name="adj2" fmla="val 169999"/>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colorize by </a:t>
            </a:r>
            <a:r>
              <a:rPr lang="en-US" sz="1600" dirty="0" err="1" smtClean="0">
                <a:solidFill>
                  <a:srgbClr val="000090"/>
                </a:solidFill>
                <a:latin typeface="Gill Sans MT" panose="020B0502020104020203" pitchFamily="34" charset="0"/>
              </a:rPr>
              <a:t>sTDd</a:t>
            </a:r>
            <a:r>
              <a:rPr lang="en-US" sz="1600" dirty="0" smtClean="0">
                <a:solidFill>
                  <a:srgbClr val="000090"/>
                </a:solidFill>
                <a:latin typeface="Gill Sans MT" panose="020B0502020104020203" pitchFamily="34" charset="0"/>
              </a:rPr>
              <a:t> [d]</a:t>
            </a:r>
          </a:p>
        </p:txBody>
      </p:sp>
      <p:sp>
        <p:nvSpPr>
          <p:cNvPr id="13" name="Rounded Rectangular Callout 12"/>
          <p:cNvSpPr/>
          <p:nvPr/>
        </p:nvSpPr>
        <p:spPr bwMode="auto">
          <a:xfrm>
            <a:off x="8940800" y="4422814"/>
            <a:ext cx="1524000" cy="374571"/>
          </a:xfrm>
          <a:prstGeom prst="wedgeRoundRectCallout">
            <a:avLst>
              <a:gd name="adj1" fmla="val -50805"/>
              <a:gd name="adj2" fmla="val 169999"/>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000090"/>
                </a:solidFill>
                <a:latin typeface="Gill Sans MT" panose="020B0502020104020203" pitchFamily="34" charset="0"/>
              </a:rPr>
              <a:t>dots are SC1s</a:t>
            </a:r>
          </a:p>
        </p:txBody>
      </p:sp>
      <p:sp>
        <p:nvSpPr>
          <p:cNvPr id="14" name="Rounded Rectangular Callout 13"/>
          <p:cNvSpPr/>
          <p:nvPr/>
        </p:nvSpPr>
        <p:spPr bwMode="auto">
          <a:xfrm>
            <a:off x="6731000" y="3471149"/>
            <a:ext cx="2438400" cy="715089"/>
          </a:xfrm>
          <a:prstGeom prst="wedgeRoundRectCallout">
            <a:avLst>
              <a:gd name="adj1" fmla="val -84238"/>
              <a:gd name="adj2" fmla="val 116943"/>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dirty="0" smtClean="0">
                <a:solidFill>
                  <a:srgbClr val="000090"/>
                </a:solidFill>
                <a:latin typeface="Gill Sans MT" panose="020B0502020104020203" pitchFamily="34" charset="0"/>
              </a:rPr>
              <a:t>triangles are correct genesis forecasts</a:t>
            </a:r>
          </a:p>
        </p:txBody>
      </p:sp>
      <p:sp>
        <p:nvSpPr>
          <p:cNvPr id="15" name="Rounded Rectangular Callout 14"/>
          <p:cNvSpPr/>
          <p:nvPr/>
        </p:nvSpPr>
        <p:spPr bwMode="auto">
          <a:xfrm>
            <a:off x="4292600" y="6747749"/>
            <a:ext cx="2438400" cy="715089"/>
          </a:xfrm>
          <a:prstGeom prst="wedgeRoundRectCallout">
            <a:avLst>
              <a:gd name="adj1" fmla="val 21259"/>
              <a:gd name="adj2" fmla="val -121864"/>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dirty="0" smtClean="0">
                <a:solidFill>
                  <a:srgbClr val="000090"/>
                </a:solidFill>
                <a:latin typeface="Gill Sans MT" panose="020B0502020104020203" pitchFamily="34" charset="0"/>
              </a:rPr>
              <a:t>squares are missed </a:t>
            </a:r>
          </a:p>
          <a:p>
            <a:pPr marL="0" marR="0" indent="0" algn="ctr" defTabSz="914400" rtl="0" eaLnBrk="1" fontAlgn="base" latinLnBrk="0" hangingPunct="1">
              <a:lnSpc>
                <a:spcPct val="100000"/>
              </a:lnSpc>
              <a:spcBef>
                <a:spcPct val="0"/>
              </a:spcBef>
              <a:spcAft>
                <a:spcPct val="0"/>
              </a:spcAft>
              <a:buClrTx/>
              <a:buSzTx/>
              <a:buFontTx/>
              <a:buNone/>
              <a:tabLst/>
            </a:pPr>
            <a:r>
              <a:rPr lang="en-US" sz="1800" dirty="0" smtClean="0">
                <a:solidFill>
                  <a:srgbClr val="000090"/>
                </a:solidFill>
                <a:latin typeface="Gill Sans MT" panose="020B0502020104020203" pitchFamily="34" charset="0"/>
              </a:rPr>
              <a:t>genesis forecasts</a:t>
            </a:r>
          </a:p>
        </p:txBody>
      </p:sp>
    </p:spTree>
    <p:extLst>
      <p:ext uri="{BB962C8B-B14F-4D97-AF65-F5344CB8AC3E}">
        <p14:creationId xmlns:p14="http://schemas.microsoft.com/office/powerpoint/2010/main" val="3191171418"/>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obs-gfs2-wpac-2014050100-2014103112-132-filtOpt-0.5-10.0-0.0-0.0-dogenplo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1097280"/>
            <a:ext cx="10058400" cy="7543800"/>
          </a:xfrm>
          <a:prstGeom prst="rect">
            <a:avLst/>
          </a:prstGeom>
        </p:spPr>
      </p:pic>
      <p:sp>
        <p:nvSpPr>
          <p:cNvPr id="2" name="Title 1"/>
          <p:cNvSpPr>
            <a:spLocks noGrp="1"/>
          </p:cNvSpPr>
          <p:nvPr>
            <p:ph type="title"/>
          </p:nvPr>
        </p:nvSpPr>
        <p:spPr/>
        <p:txBody>
          <a:bodyPr/>
          <a:lstStyle/>
          <a:p>
            <a:r>
              <a:rPr lang="en-US" sz="4000" dirty="0" smtClean="0"/>
              <a:t>STEP 2: analyze stats from the </a:t>
            </a:r>
            <a:r>
              <a:rPr lang="en-US" sz="4000" dirty="0" err="1" smtClean="0"/>
              <a:t>WxMAPs</a:t>
            </a:r>
            <a:r>
              <a:rPr lang="en-US" sz="4000" dirty="0" smtClean="0"/>
              <a:t/>
            </a:r>
            <a:br>
              <a:rPr lang="en-US" sz="4000" dirty="0" smtClean="0"/>
            </a:br>
            <a:r>
              <a:rPr lang="en-US" sz="2400" dirty="0" smtClean="0"/>
              <a:t>May-October for NHEM seasons, by model and forecast – GFS D+5 WPAC </a:t>
            </a:r>
            <a:endParaRPr lang="en-US" sz="2400" dirty="0"/>
          </a:p>
        </p:txBody>
      </p:sp>
      <p:sp>
        <p:nvSpPr>
          <p:cNvPr id="6"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3600" dirty="0" smtClean="0">
                <a:solidFill>
                  <a:srgbClr val="FCD900"/>
                </a:solidFill>
                <a:latin typeface="Gill Sans MT" panose="020B0502020104020203" pitchFamily="34" charset="0"/>
              </a:rPr>
              <a:t>7</a:t>
            </a:r>
            <a:endParaRPr lang="en-US" sz="3600" dirty="0">
              <a:solidFill>
                <a:srgbClr val="FCD900"/>
              </a:solidFill>
              <a:latin typeface="Gill Sans MT" panose="020B0502020104020203" pitchFamily="34" charset="0"/>
            </a:endParaRPr>
          </a:p>
        </p:txBody>
      </p:sp>
      <p:sp>
        <p:nvSpPr>
          <p:cNvPr id="9" name="Rounded Rectangular Callout 8"/>
          <p:cNvSpPr/>
          <p:nvPr/>
        </p:nvSpPr>
        <p:spPr bwMode="auto">
          <a:xfrm>
            <a:off x="2463800" y="3210163"/>
            <a:ext cx="2895600" cy="1532334"/>
          </a:xfrm>
          <a:prstGeom prst="wedgeRoundRectCallout">
            <a:avLst>
              <a:gd name="adj1" fmla="val 46759"/>
              <a:gd name="adj2" fmla="val -164763"/>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solidFill>
                  <a:srgbClr val="FF0000"/>
                </a:solidFill>
                <a:latin typeface="Gill Sans MT" panose="020B0502020104020203" pitchFamily="34" charset="0"/>
              </a:rPr>
              <a:t>Genesis Rate</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latin typeface="Gill Sans MT" panose="020B0502020104020203" pitchFamily="34" charset="0"/>
              </a:rPr>
              <a:t>% correct genesis forecasts</a:t>
            </a:r>
          </a:p>
        </p:txBody>
      </p:sp>
      <p:sp>
        <p:nvSpPr>
          <p:cNvPr id="10" name="Rounded Rectangular Callout 9"/>
          <p:cNvSpPr/>
          <p:nvPr/>
        </p:nvSpPr>
        <p:spPr bwMode="auto">
          <a:xfrm>
            <a:off x="5892800" y="3200400"/>
            <a:ext cx="4800600" cy="1532334"/>
          </a:xfrm>
          <a:prstGeom prst="wedgeRoundRectCallout">
            <a:avLst>
              <a:gd name="adj1" fmla="val -44522"/>
              <a:gd name="adj2" fmla="val -163179"/>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smtClean="0">
                <a:solidFill>
                  <a:srgbClr val="FF0000"/>
                </a:solidFill>
                <a:latin typeface="Gill Sans MT" panose="020B0502020104020203" pitchFamily="34" charset="0"/>
              </a:rPr>
              <a:t>False Alarm Rate</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latin typeface="Gill Sans MT" panose="020B0502020104020203" pitchFamily="34" charset="0"/>
              </a:rPr>
              <a:t> #SC1/#</a:t>
            </a:r>
            <a:r>
              <a:rPr lang="en-US" sz="2800" dirty="0" err="1" smtClean="0">
                <a:solidFill>
                  <a:srgbClr val="000090"/>
                </a:solidFill>
                <a:latin typeface="Gill Sans MT" panose="020B0502020104020203" pitchFamily="34" charset="0"/>
              </a:rPr>
              <a:t>genTC</a:t>
            </a:r>
            <a:r>
              <a:rPr lang="en-US" sz="2800" dirty="0" smtClean="0">
                <a:solidFill>
                  <a:srgbClr val="000090"/>
                </a:solidFill>
                <a:latin typeface="Gill Sans MT" panose="020B0502020104020203" pitchFamily="34" charset="0"/>
              </a:rPr>
              <a:t> points</a:t>
            </a:r>
          </a:p>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latin typeface="Gill Sans MT" panose="020B0502020104020203" pitchFamily="34" charset="0"/>
              </a:rPr>
              <a:t># dots/(#triangles+#squares)</a:t>
            </a:r>
          </a:p>
        </p:txBody>
      </p:sp>
    </p:spTree>
    <p:extLst>
      <p:ext uri="{BB962C8B-B14F-4D97-AF65-F5344CB8AC3E}">
        <p14:creationId xmlns:p14="http://schemas.microsoft.com/office/powerpoint/2010/main" val="602810150"/>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Factors...</a:t>
            </a:r>
            <a:endParaRPr lang="en-US" dirty="0"/>
          </a:p>
        </p:txBody>
      </p:sp>
      <p:sp>
        <p:nvSpPr>
          <p:cNvPr id="3" name="Content Placeholder 2"/>
          <p:cNvSpPr>
            <a:spLocks noGrp="1"/>
          </p:cNvSpPr>
          <p:nvPr>
            <p:ph idx="1"/>
          </p:nvPr>
        </p:nvSpPr>
        <p:spPr/>
        <p:txBody>
          <a:bodyPr/>
          <a:lstStyle/>
          <a:p>
            <a:r>
              <a:rPr lang="en-US" dirty="0" smtClean="0"/>
              <a:t>the TIM (</a:t>
            </a:r>
            <a:r>
              <a:rPr lang="en-US" dirty="0" err="1" smtClean="0"/>
              <a:t>Tcs</a:t>
            </a:r>
            <a:r>
              <a:rPr lang="en-US" dirty="0" smtClean="0"/>
              <a:t> In Models – GFDL) tracker locates/forms cyclones during the model forecast…but model cyclone max wind (in </a:t>
            </a:r>
            <a:r>
              <a:rPr lang="en-US" dirty="0" err="1" smtClean="0"/>
              <a:t>sTDd</a:t>
            </a:r>
            <a:r>
              <a:rPr lang="en-US" dirty="0" smtClean="0"/>
              <a:t>) is insufficient to identify </a:t>
            </a:r>
            <a:r>
              <a:rPr lang="en-US" dirty="0" err="1" smtClean="0"/>
              <a:t>spuricanes</a:t>
            </a:r>
            <a:r>
              <a:rPr lang="en-US" dirty="0" smtClean="0"/>
              <a:t>…but the Hart CPS (Cyclone Phase Space) can…</a:t>
            </a:r>
            <a:r>
              <a:rPr lang="en-US" b="1" i="1" dirty="0" smtClean="0">
                <a:solidFill>
                  <a:srgbClr val="FF0000"/>
                </a:solidFill>
              </a:rPr>
              <a:t>but FAR is sensitive to CPS thresholds…</a:t>
            </a:r>
          </a:p>
          <a:p>
            <a:r>
              <a:rPr lang="en-US" dirty="0" smtClean="0"/>
              <a:t>used </a:t>
            </a:r>
            <a:r>
              <a:rPr lang="en-US" dirty="0" err="1" smtClean="0"/>
              <a:t>sTDd</a:t>
            </a:r>
            <a:r>
              <a:rPr lang="en-US" dirty="0" smtClean="0"/>
              <a:t> threshold to define “</a:t>
            </a:r>
            <a:r>
              <a:rPr lang="en-US" b="1" i="1" dirty="0" smtClean="0">
                <a:solidFill>
                  <a:srgbClr val="FF0000"/>
                </a:solidFill>
              </a:rPr>
              <a:t>significant</a:t>
            </a:r>
            <a:r>
              <a:rPr lang="en-US" dirty="0" smtClean="0"/>
              <a:t>” model cyclones for making a yes/no forecast of genesis…but need to include CPS…</a:t>
            </a:r>
            <a:r>
              <a:rPr lang="en-US" b="1" i="1" dirty="0" smtClean="0">
                <a:solidFill>
                  <a:srgbClr val="FF0000"/>
                </a:solidFill>
              </a:rPr>
              <a:t>still need to improve the calibration… </a:t>
            </a:r>
            <a:endParaRPr lang="en-US" b="1" i="1" dirty="0">
              <a:solidFill>
                <a:srgbClr val="FF0000"/>
              </a:solidFill>
            </a:endParaRPr>
          </a:p>
        </p:txBody>
      </p:sp>
      <p:sp>
        <p:nvSpPr>
          <p:cNvPr id="5"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3600" dirty="0">
                <a:solidFill>
                  <a:srgbClr val="FCD900"/>
                </a:solidFill>
                <a:latin typeface="Gill Sans MT" panose="020B0502020104020203" pitchFamily="34" charset="0"/>
              </a:rPr>
              <a:t>8</a:t>
            </a:r>
          </a:p>
        </p:txBody>
      </p:sp>
    </p:spTree>
    <p:extLst>
      <p:ext uri="{BB962C8B-B14F-4D97-AF65-F5344CB8AC3E}">
        <p14:creationId xmlns:p14="http://schemas.microsoft.com/office/powerpoint/2010/main" val="2470376266"/>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 and Takeaways</a:t>
            </a:r>
            <a:endParaRPr lang="en-US" dirty="0"/>
          </a:p>
        </p:txBody>
      </p:sp>
      <p:sp>
        <p:nvSpPr>
          <p:cNvPr id="3" name="Content Placeholder 2"/>
          <p:cNvSpPr>
            <a:spLocks noGrp="1"/>
          </p:cNvSpPr>
          <p:nvPr>
            <p:ph idx="1"/>
          </p:nvPr>
        </p:nvSpPr>
        <p:spPr>
          <a:xfrm>
            <a:off x="533400" y="1524000"/>
            <a:ext cx="11912600" cy="6705600"/>
          </a:xfrm>
        </p:spPr>
        <p:txBody>
          <a:bodyPr/>
          <a:lstStyle/>
          <a:p>
            <a:r>
              <a:rPr lang="en-US" dirty="0" smtClean="0"/>
              <a:t>the global models DO forecast genesis</a:t>
            </a:r>
          </a:p>
          <a:p>
            <a:pPr lvl="1"/>
            <a:r>
              <a:rPr lang="en-US" dirty="0" smtClean="0"/>
              <a:t>higher success rates at D+2 v D+5</a:t>
            </a:r>
          </a:p>
          <a:p>
            <a:pPr lvl="1"/>
            <a:r>
              <a:rPr lang="en-US" dirty="0" smtClean="0"/>
              <a:t>increase in FAR from D+2 to D+5 not as large as between basins</a:t>
            </a:r>
          </a:p>
          <a:p>
            <a:pPr lvl="1"/>
            <a:r>
              <a:rPr lang="en-US" dirty="0" smtClean="0"/>
              <a:t>2014 LANT </a:t>
            </a:r>
            <a:r>
              <a:rPr lang="en-US" dirty="0" err="1" smtClean="0"/>
              <a:t>spuricanes</a:t>
            </a:r>
            <a:r>
              <a:rPr lang="en-US" dirty="0" smtClean="0"/>
              <a:t> </a:t>
            </a:r>
            <a:r>
              <a:rPr lang="en-US" smtClean="0"/>
              <a:t>mostly a gulf </a:t>
            </a:r>
            <a:r>
              <a:rPr lang="en-US" dirty="0" smtClean="0"/>
              <a:t>of Mosquitoes problem</a:t>
            </a:r>
          </a:p>
          <a:p>
            <a:pPr lvl="1"/>
            <a:r>
              <a:rPr lang="en-US" dirty="0" smtClean="0"/>
              <a:t>2014 WPAC had fewer </a:t>
            </a:r>
            <a:r>
              <a:rPr lang="en-US" dirty="0" err="1" smtClean="0"/>
              <a:t>spuriphoons</a:t>
            </a:r>
            <a:r>
              <a:rPr lang="en-US" dirty="0" smtClean="0"/>
              <a:t> (lower FAR)</a:t>
            </a:r>
          </a:p>
          <a:p>
            <a:r>
              <a:rPr lang="en-US" dirty="0" smtClean="0"/>
              <a:t>next step – probability of genesis from the multi-model ensemble when calibration improved</a:t>
            </a:r>
          </a:p>
          <a:p>
            <a:r>
              <a:rPr lang="en-US" dirty="0" smtClean="0"/>
              <a:t>whenever you can make a </a:t>
            </a:r>
            <a:r>
              <a:rPr lang="en-US" dirty="0" err="1" smtClean="0"/>
              <a:t>WxMAP</a:t>
            </a:r>
            <a:r>
              <a:rPr lang="en-US" dirty="0" smtClean="0"/>
              <a:t> – Just Do </a:t>
            </a:r>
            <a:r>
              <a:rPr lang="en-US" dirty="0"/>
              <a:t>I</a:t>
            </a:r>
            <a:r>
              <a:rPr lang="en-US" dirty="0" smtClean="0"/>
              <a:t>t!</a:t>
            </a:r>
          </a:p>
          <a:p>
            <a:r>
              <a:rPr lang="en-US" sz="4000" b="1" dirty="0" smtClean="0">
                <a:latin typeface="Courier New"/>
                <a:cs typeface="Courier New"/>
              </a:rPr>
              <a:t>http://ruc.noaa.gov/hfip/tcgen</a:t>
            </a:r>
          </a:p>
          <a:p>
            <a:endParaRPr lang="en-US" dirty="0" smtClean="0"/>
          </a:p>
          <a:p>
            <a:endParaRPr lang="en-US" dirty="0">
              <a:solidFill>
                <a:srgbClr val="FF0000"/>
              </a:solidFill>
            </a:endParaRPr>
          </a:p>
        </p:txBody>
      </p:sp>
      <p:sp>
        <p:nvSpPr>
          <p:cNvPr id="5" name="Slide Number Placeholder 3"/>
          <p:cNvSpPr txBox="1">
            <a:spLocks/>
          </p:cNvSpPr>
          <p:nvPr/>
        </p:nvSpPr>
        <p:spPr>
          <a:xfrm>
            <a:off x="12369800" y="609600"/>
            <a:ext cx="607859" cy="461665"/>
          </a:xfrm>
          <a:prstGeom prst="rect">
            <a:avLst/>
          </a:prstGeom>
          <a:solidFill>
            <a:srgbClr val="000090"/>
          </a:solidFill>
        </p:spPr>
        <p:txBody>
          <a:bodyPr anchor="ctr" anchorCtr="1"/>
          <a:lstStyle>
            <a:defPPr>
              <a:defRPr lang="en-US"/>
            </a:defPPr>
            <a:lvl1pPr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4000" kern="1200">
                <a:solidFill>
                  <a:srgbClr val="000000"/>
                </a:solidFill>
                <a:latin typeface="Gill Sans" charset="0"/>
                <a:ea typeface="ヒラギノ角ゴ ProN W3" charset="0"/>
                <a:cs typeface="ヒラギノ角ゴ ProN W3" charset="0"/>
                <a:sym typeface="Gill Sans" charset="0"/>
              </a:defRPr>
            </a:lvl9pPr>
          </a:lstStyle>
          <a:p>
            <a:pPr>
              <a:defRPr/>
            </a:pPr>
            <a:r>
              <a:rPr lang="en-US" sz="3600" dirty="0" smtClean="0">
                <a:solidFill>
                  <a:srgbClr val="FCD900"/>
                </a:solidFill>
                <a:latin typeface="Gill Sans MT" panose="020B0502020104020203" pitchFamily="34" charset="0"/>
              </a:rPr>
              <a:t>9</a:t>
            </a:r>
            <a:endParaRPr lang="en-US" sz="3600" dirty="0">
              <a:solidFill>
                <a:srgbClr val="FCD900"/>
              </a:solidFill>
              <a:latin typeface="Gill Sans MT" panose="020B0502020104020203" pitchFamily="34" charset="0"/>
            </a:endParaRPr>
          </a:p>
        </p:txBody>
      </p:sp>
    </p:spTree>
    <p:extLst>
      <p:ext uri="{BB962C8B-B14F-4D97-AF65-F5344CB8AC3E}">
        <p14:creationId xmlns:p14="http://schemas.microsoft.com/office/powerpoint/2010/main" val="3888969642"/>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4000" y="2057400"/>
            <a:ext cx="12573000" cy="4739759"/>
          </a:xfrm>
          <a:prstGeom prst="rect">
            <a:avLst/>
          </a:prstGeom>
          <a:noFill/>
        </p:spPr>
        <p:txBody>
          <a:bodyPr wrap="square" rtlCol="0">
            <a:spAutoFit/>
          </a:bodyPr>
          <a:lstStyle/>
          <a:p>
            <a:r>
              <a:rPr lang="en-US" altLang="ja-JP" sz="6600" dirty="0" smtClean="0"/>
              <a:t>Thank You</a:t>
            </a:r>
          </a:p>
          <a:p>
            <a:r>
              <a:rPr lang="en-US" altLang="ja-JP" sz="6600" dirty="0" err="1" smtClean="0"/>
              <a:t>Mahalo</a:t>
            </a:r>
            <a:endParaRPr lang="en-US" altLang="ja-JP" sz="6600" dirty="0" smtClean="0"/>
          </a:p>
          <a:p>
            <a:r>
              <a:rPr lang="ja-JP" altLang="en-US" sz="6600" dirty="0" smtClean="0"/>
              <a:t>どうもありがとう　ございます</a:t>
            </a:r>
            <a:endParaRPr lang="en-US" altLang="ja-JP" sz="6600" dirty="0" smtClean="0"/>
          </a:p>
          <a:p>
            <a:r>
              <a:rPr lang="en-US" sz="6600" dirty="0" smtClean="0"/>
              <a:t>“dough-</a:t>
            </a:r>
            <a:r>
              <a:rPr lang="en-US" sz="6600" dirty="0" err="1" smtClean="0"/>
              <a:t>moe</a:t>
            </a:r>
            <a:r>
              <a:rPr lang="en-US" sz="6600" dirty="0" smtClean="0"/>
              <a:t> a-</a:t>
            </a:r>
            <a:r>
              <a:rPr lang="en-US" sz="6600" b="1" dirty="0" smtClean="0"/>
              <a:t>rig</a:t>
            </a:r>
            <a:r>
              <a:rPr lang="en-US" sz="6600" dirty="0" smtClean="0"/>
              <a:t>-e-toe” </a:t>
            </a:r>
          </a:p>
          <a:p>
            <a:pPr algn="r"/>
            <a:r>
              <a:rPr lang="en-US" dirty="0" smtClean="0"/>
              <a:t>as Uncle Bill would say</a:t>
            </a:r>
            <a:endParaRPr lang="en-US" dirty="0"/>
          </a:p>
        </p:txBody>
      </p:sp>
    </p:spTree>
    <p:extLst>
      <p:ext uri="{BB962C8B-B14F-4D97-AF65-F5344CB8AC3E}">
        <p14:creationId xmlns:p14="http://schemas.microsoft.com/office/powerpoint/2010/main" val="397805376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800" y="1104900"/>
            <a:ext cx="9601200" cy="7543800"/>
          </a:xfrm>
          <a:prstGeom prst="rect">
            <a:avLst/>
          </a:prstGeom>
        </p:spPr>
      </p:pic>
      <p:sp>
        <p:nvSpPr>
          <p:cNvPr id="2" name="Title 1"/>
          <p:cNvSpPr>
            <a:spLocks noGrp="1"/>
          </p:cNvSpPr>
          <p:nvPr>
            <p:ph type="title"/>
          </p:nvPr>
        </p:nvSpPr>
        <p:spPr/>
        <p:txBody>
          <a:bodyPr/>
          <a:lstStyle/>
          <a:p>
            <a:r>
              <a:rPr lang="en-US" sz="4000" dirty="0" smtClean="0"/>
              <a:t>NHEM 2015 thru 20151029</a:t>
            </a:r>
            <a:br>
              <a:rPr lang="en-US" sz="4000" dirty="0" smtClean="0"/>
            </a:br>
            <a:r>
              <a:rPr lang="en-US" sz="3200" dirty="0" smtClean="0"/>
              <a:t>% improve over GFS</a:t>
            </a:r>
            <a:endParaRPr lang="en-US" sz="3200"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7</a:t>
            </a:fld>
            <a:endParaRPr lang="en-US"/>
          </a:p>
        </p:txBody>
      </p:sp>
      <p:sp>
        <p:nvSpPr>
          <p:cNvPr id="6" name="Rounded Rectangular Callout 5"/>
          <p:cNvSpPr/>
          <p:nvPr/>
        </p:nvSpPr>
        <p:spPr bwMode="auto">
          <a:xfrm>
            <a:off x="4826000" y="5791200"/>
            <a:ext cx="2819400" cy="1600200"/>
          </a:xfrm>
          <a:prstGeom prst="wedgeRoundRectCallout">
            <a:avLst>
              <a:gd name="adj1" fmla="val -100315"/>
              <a:gd name="adj2" fmla="val -100763"/>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a:solidFill>
                  <a:srgbClr val="000090"/>
                </a:solidFill>
              </a:rPr>
              <a:t>0</a:t>
            </a:r>
            <a:r>
              <a:rPr lang="en-US" sz="2800" dirty="0" smtClean="0">
                <a:solidFill>
                  <a:srgbClr val="000090"/>
                </a:solidFill>
              </a:rPr>
              <a:t>-h</a:t>
            </a:r>
          </a:p>
          <a:p>
            <a:pPr marL="0" marR="0" indent="0" algn="l" defTabSz="914400" rtl="0" eaLnBrk="1" fontAlgn="base" latinLnBrk="0" hangingPunct="1">
              <a:lnSpc>
                <a:spcPct val="100000"/>
              </a:lnSpc>
              <a:spcBef>
                <a:spcPct val="0"/>
              </a:spcBef>
              <a:spcAft>
                <a:spcPct val="0"/>
              </a:spcAft>
              <a:buClrTx/>
              <a:buSzTx/>
              <a:buFontTx/>
              <a:buNone/>
              <a:tabLst/>
            </a:pPr>
            <a:r>
              <a:rPr lang="en-US" sz="2800" dirty="0">
                <a:solidFill>
                  <a:srgbClr val="000090"/>
                </a:solidFill>
              </a:rPr>
              <a:t>H</a:t>
            </a:r>
            <a:r>
              <a:rPr lang="en-US" sz="2800" dirty="0" smtClean="0">
                <a:solidFill>
                  <a:srgbClr val="000090"/>
                </a:solidFill>
              </a:rPr>
              <a:t>WRF &gt;&gt; GFS</a:t>
            </a:r>
          </a:p>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90"/>
                </a:solidFill>
                <a:effectLst/>
                <a:sym typeface="Gill Sans" charset="0"/>
              </a:rPr>
              <a:t>ECMWF</a:t>
            </a:r>
            <a:r>
              <a:rPr kumimoji="0" lang="en-US" sz="2800" b="0" i="0" u="none" strike="noStrike" cap="none" normalizeH="0" dirty="0" smtClean="0">
                <a:ln>
                  <a:noFill/>
                </a:ln>
                <a:solidFill>
                  <a:srgbClr val="000090"/>
                </a:solidFill>
                <a:effectLst/>
                <a:sym typeface="Gill Sans" charset="0"/>
              </a:rPr>
              <a:t> &lt;&lt; GFS</a:t>
            </a:r>
            <a:endParaRPr kumimoji="0" lang="en-US" sz="4400" b="0" i="0" u="none" strike="noStrike" cap="none" normalizeH="0" baseline="0" dirty="0" smtClean="0">
              <a:ln>
                <a:noFill/>
              </a:ln>
              <a:solidFill>
                <a:srgbClr val="000090"/>
              </a:solidFill>
              <a:effectLst/>
              <a:sym typeface="Gill Sans" charset="0"/>
            </a:endParaRPr>
          </a:p>
        </p:txBody>
      </p:sp>
      <p:sp>
        <p:nvSpPr>
          <p:cNvPr id="7" name="Rounded Rectangular Callout 6"/>
          <p:cNvSpPr/>
          <p:nvPr/>
        </p:nvSpPr>
        <p:spPr bwMode="auto">
          <a:xfrm>
            <a:off x="9245600" y="5809129"/>
            <a:ext cx="2819400" cy="1600200"/>
          </a:xfrm>
          <a:prstGeom prst="wedgeRoundRectCallout">
            <a:avLst>
              <a:gd name="adj1" fmla="val -58980"/>
              <a:gd name="adj2" fmla="val -108606"/>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12 </a:t>
            </a:r>
            <a:r>
              <a:rPr lang="en-US" sz="2800" dirty="0" smtClean="0">
                <a:solidFill>
                  <a:srgbClr val="000090"/>
                </a:solidFill>
                <a:sym typeface="Wingdings"/>
              </a:rPr>
              <a:t> 120 </a:t>
            </a:r>
            <a:r>
              <a:rPr lang="en-US" sz="2800" dirty="0" smtClean="0">
                <a:solidFill>
                  <a:srgbClr val="000090"/>
                </a:solidFill>
              </a:rPr>
              <a:t>h</a:t>
            </a:r>
          </a:p>
          <a:p>
            <a:pPr marL="0" marR="0" indent="0" algn="l" defTabSz="914400" rtl="0" eaLnBrk="1" fontAlgn="base" latinLnBrk="0" hangingPunct="1">
              <a:lnSpc>
                <a:spcPct val="100000"/>
              </a:lnSpc>
              <a:spcBef>
                <a:spcPct val="0"/>
              </a:spcBef>
              <a:spcAft>
                <a:spcPct val="0"/>
              </a:spcAft>
              <a:buClrTx/>
              <a:buSzTx/>
              <a:buFontTx/>
              <a:buNone/>
              <a:tabLst/>
            </a:pPr>
            <a:r>
              <a:rPr lang="en-US" sz="2800" dirty="0">
                <a:solidFill>
                  <a:srgbClr val="000090"/>
                </a:solidFill>
              </a:rPr>
              <a:t>H</a:t>
            </a:r>
            <a:r>
              <a:rPr lang="en-US" sz="2800" dirty="0" smtClean="0">
                <a:solidFill>
                  <a:srgbClr val="000090"/>
                </a:solidFill>
              </a:rPr>
              <a:t>WRF &lt; GFS</a:t>
            </a:r>
          </a:p>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0090"/>
                </a:solidFill>
                <a:effectLst/>
                <a:sym typeface="Gill Sans" charset="0"/>
              </a:rPr>
              <a:t>ECMWF</a:t>
            </a:r>
            <a:r>
              <a:rPr kumimoji="0" lang="en-US" sz="2800" b="0" i="0" u="none" strike="noStrike" cap="none" normalizeH="0" dirty="0" smtClean="0">
                <a:ln>
                  <a:noFill/>
                </a:ln>
                <a:solidFill>
                  <a:srgbClr val="000090"/>
                </a:solidFill>
                <a:effectLst/>
                <a:sym typeface="Gill Sans" charset="0"/>
              </a:rPr>
              <a:t> &gt;&gt; GFS</a:t>
            </a:r>
            <a:endParaRPr kumimoji="0" lang="en-US" sz="4400" b="0" i="0" u="none" strike="noStrike" cap="none" normalizeH="0" baseline="0" dirty="0" smtClean="0">
              <a:ln>
                <a:noFill/>
              </a:ln>
              <a:solidFill>
                <a:srgbClr val="000090"/>
              </a:solidFill>
              <a:effectLst/>
              <a:sym typeface="Gill Sans" charset="0"/>
            </a:endParaRPr>
          </a:p>
        </p:txBody>
      </p:sp>
    </p:spTree>
    <p:extLst>
      <p:ext uri="{BB962C8B-B14F-4D97-AF65-F5344CB8AC3E}">
        <p14:creationId xmlns:p14="http://schemas.microsoft.com/office/powerpoint/2010/main" val="15571805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My degree maybe from NPS but I really went to CSU, Monterey…</a:t>
            </a:r>
            <a:endParaRPr lang="en-US" sz="3600" dirty="0"/>
          </a:p>
        </p:txBody>
      </p:sp>
      <p:sp>
        <p:nvSpPr>
          <p:cNvPr id="4" name="Slide Number Placeholder 3"/>
          <p:cNvSpPr>
            <a:spLocks noGrp="1"/>
          </p:cNvSpPr>
          <p:nvPr>
            <p:ph type="sldNum" sz="quarter" idx="10"/>
          </p:nvPr>
        </p:nvSpPr>
        <p:spPr/>
        <p:txBody>
          <a:bodyPr/>
          <a:lstStyle/>
          <a:p>
            <a:pPr>
              <a:defRPr/>
            </a:pPr>
            <a:fld id="{5101CF81-611E-D247-A5B9-DAC7D5A82209}" type="slidenum">
              <a:rPr lang="en-US" smtClean="0"/>
              <a:pPr>
                <a:defRPr/>
              </a:pPr>
              <a:t>8</a:t>
            </a:fld>
            <a:endParaRPr lang="en-US"/>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01600" y="1143000"/>
            <a:ext cx="6400800" cy="7446508"/>
          </a:xfrm>
          <a:prstGeom prst="rect">
            <a:avLst/>
          </a:prstGeom>
        </p:spPr>
      </p:pic>
      <p:pic>
        <p:nvPicPr>
          <p:cNvPr id="7" name="Picture 6"/>
          <p:cNvPicPr>
            <a:picLocks noChangeAspect="1"/>
          </p:cNvPicPr>
          <p:nvPr/>
        </p:nvPicPr>
        <p:blipFill>
          <a:blip r:embed="rId3"/>
          <a:stretch>
            <a:fillRect/>
          </a:stretch>
        </p:blipFill>
        <p:spPr>
          <a:xfrm>
            <a:off x="3210681" y="2895600"/>
            <a:ext cx="9757405" cy="3962400"/>
          </a:xfrm>
          <a:prstGeom prst="rect">
            <a:avLst/>
          </a:prstGeom>
        </p:spPr>
      </p:pic>
      <p:sp>
        <p:nvSpPr>
          <p:cNvPr id="12" name="Rounded Rectangular Callout 11"/>
          <p:cNvSpPr/>
          <p:nvPr/>
        </p:nvSpPr>
        <p:spPr bwMode="auto">
          <a:xfrm>
            <a:off x="635000" y="2071404"/>
            <a:ext cx="3733800" cy="1433796"/>
          </a:xfrm>
          <a:prstGeom prst="wedgeRoundRectCallout">
            <a:avLst>
              <a:gd name="adj1" fmla="val 87920"/>
              <a:gd name="adj2" fmla="val 155237"/>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academic grandfather </a:t>
            </a:r>
            <a:r>
              <a:rPr lang="en-US" sz="4400" dirty="0" err="1" smtClean="0">
                <a:solidFill>
                  <a:srgbClr val="000090"/>
                </a:solidFill>
              </a:rPr>
              <a:t>Riehl</a:t>
            </a:r>
            <a:r>
              <a:rPr lang="en-US" sz="4400" dirty="0" smtClean="0">
                <a:solidFill>
                  <a:srgbClr val="000090"/>
                </a:solidFill>
              </a:rPr>
              <a:t> </a:t>
            </a:r>
            <a:endParaRPr kumimoji="0" lang="en-US" sz="4400" b="0" i="0" u="none" strike="noStrike" cap="none" normalizeH="0" baseline="0" dirty="0" smtClean="0">
              <a:ln>
                <a:noFill/>
              </a:ln>
              <a:solidFill>
                <a:srgbClr val="000090"/>
              </a:solidFill>
              <a:effectLst/>
              <a:sym typeface="Gill Sans" charset="0"/>
            </a:endParaRPr>
          </a:p>
        </p:txBody>
      </p:sp>
      <p:sp>
        <p:nvSpPr>
          <p:cNvPr id="13" name="Rounded Rectangular Callout 12"/>
          <p:cNvSpPr/>
          <p:nvPr/>
        </p:nvSpPr>
        <p:spPr bwMode="auto">
          <a:xfrm>
            <a:off x="5435600" y="1143000"/>
            <a:ext cx="3733800" cy="1676400"/>
          </a:xfrm>
          <a:prstGeom prst="wedgeRoundRectCallout">
            <a:avLst>
              <a:gd name="adj1" fmla="val 87920"/>
              <a:gd name="adj2" fmla="val 155237"/>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academic great-grandfather</a:t>
            </a:r>
          </a:p>
          <a:p>
            <a:pPr marL="0" marR="0" indent="0" algn="ctr" defTabSz="914400" rtl="0" eaLnBrk="1" fontAlgn="base" latinLnBrk="0" hangingPunct="1">
              <a:lnSpc>
                <a:spcPct val="100000"/>
              </a:lnSpc>
              <a:spcBef>
                <a:spcPct val="0"/>
              </a:spcBef>
              <a:spcAft>
                <a:spcPct val="0"/>
              </a:spcAft>
              <a:buClrTx/>
              <a:buSzTx/>
              <a:buFontTx/>
              <a:buNone/>
              <a:tabLst/>
            </a:pPr>
            <a:r>
              <a:rPr lang="en-US" dirty="0" err="1" smtClean="0">
                <a:solidFill>
                  <a:srgbClr val="000090"/>
                </a:solidFill>
              </a:rPr>
              <a:t>Rossby</a:t>
            </a:r>
            <a:endParaRPr kumimoji="0" lang="en-US" b="0" i="0" u="none" strike="noStrike" cap="none" normalizeH="0" baseline="0" dirty="0" smtClean="0">
              <a:ln>
                <a:noFill/>
              </a:ln>
              <a:solidFill>
                <a:srgbClr val="000090"/>
              </a:solidFill>
              <a:effectLst/>
              <a:sym typeface="Gill Sans" charset="0"/>
            </a:endParaRPr>
          </a:p>
        </p:txBody>
      </p:sp>
      <p:sp>
        <p:nvSpPr>
          <p:cNvPr id="14" name="Rounded Rectangular Callout 13"/>
          <p:cNvSpPr/>
          <p:nvPr/>
        </p:nvSpPr>
        <p:spPr bwMode="auto">
          <a:xfrm>
            <a:off x="8959476" y="7119853"/>
            <a:ext cx="3315447" cy="1433796"/>
          </a:xfrm>
          <a:prstGeom prst="wedgeRoundRectCallout">
            <a:avLst>
              <a:gd name="adj1" fmla="val -30013"/>
              <a:gd name="adj2" fmla="val -94674"/>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academic uncle</a:t>
            </a:r>
          </a:p>
          <a:p>
            <a:pPr marL="0" marR="0" indent="0" algn="ctr" defTabSz="914400" rtl="0" eaLnBrk="1" fontAlgn="base" latinLnBrk="0" hangingPunct="1">
              <a:lnSpc>
                <a:spcPct val="100000"/>
              </a:lnSpc>
              <a:spcBef>
                <a:spcPct val="0"/>
              </a:spcBef>
              <a:spcAft>
                <a:spcPct val="0"/>
              </a:spcAft>
              <a:buClrTx/>
              <a:buSzTx/>
              <a:buFontTx/>
              <a:buNone/>
              <a:tabLst/>
            </a:pPr>
            <a:r>
              <a:rPr lang="en-US" sz="4400" dirty="0" smtClean="0">
                <a:solidFill>
                  <a:srgbClr val="000090"/>
                </a:solidFill>
              </a:rPr>
              <a:t>Bill Gray </a:t>
            </a:r>
            <a:endParaRPr kumimoji="0" lang="en-US" sz="4400" b="0" i="0" u="none" strike="noStrike" cap="none" normalizeH="0" baseline="0" dirty="0" smtClean="0">
              <a:ln>
                <a:noFill/>
              </a:ln>
              <a:solidFill>
                <a:srgbClr val="000090"/>
              </a:solidFill>
              <a:effectLst/>
              <a:sym typeface="Gill Sans" charset="0"/>
            </a:endParaRPr>
          </a:p>
        </p:txBody>
      </p:sp>
      <p:sp>
        <p:nvSpPr>
          <p:cNvPr id="15" name="Rounded Rectangular Callout 14"/>
          <p:cNvSpPr/>
          <p:nvPr/>
        </p:nvSpPr>
        <p:spPr bwMode="auto">
          <a:xfrm>
            <a:off x="558800" y="5181600"/>
            <a:ext cx="3733800" cy="1433796"/>
          </a:xfrm>
          <a:prstGeom prst="wedgeRoundRectCallout">
            <a:avLst>
              <a:gd name="adj1" fmla="val 81641"/>
              <a:gd name="adj2" fmla="val 46231"/>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academic father </a:t>
            </a:r>
          </a:p>
          <a:p>
            <a:pPr marL="0" marR="0" indent="0" algn="ctr" defTabSz="914400" rtl="0" eaLnBrk="1" fontAlgn="base" latinLnBrk="0" hangingPunct="1">
              <a:lnSpc>
                <a:spcPct val="100000"/>
              </a:lnSpc>
              <a:spcBef>
                <a:spcPct val="0"/>
              </a:spcBef>
              <a:spcAft>
                <a:spcPct val="0"/>
              </a:spcAft>
              <a:buClrTx/>
              <a:buSzTx/>
              <a:buFontTx/>
              <a:buNone/>
              <a:tabLst/>
            </a:pPr>
            <a:r>
              <a:rPr lang="en-US" sz="4400" dirty="0" smtClean="0">
                <a:solidFill>
                  <a:srgbClr val="000090"/>
                </a:solidFill>
              </a:rPr>
              <a:t>Russ Elsberry </a:t>
            </a:r>
            <a:endParaRPr kumimoji="0" lang="en-US" sz="4400" b="0" i="0" u="none" strike="noStrike" cap="none" normalizeH="0" baseline="0" dirty="0" smtClean="0">
              <a:ln>
                <a:noFill/>
              </a:ln>
              <a:solidFill>
                <a:srgbClr val="000090"/>
              </a:solidFill>
              <a:effectLst/>
              <a:sym typeface="Gill Sans" charset="0"/>
            </a:endParaRPr>
          </a:p>
        </p:txBody>
      </p:sp>
      <p:pic>
        <p:nvPicPr>
          <p:cNvPr id="6" name="Picture 5"/>
          <p:cNvPicPr>
            <a:picLocks noChangeAspect="1"/>
          </p:cNvPicPr>
          <p:nvPr/>
        </p:nvPicPr>
        <p:blipFill>
          <a:blip r:embed="rId4"/>
          <a:stretch>
            <a:fillRect/>
          </a:stretch>
        </p:blipFill>
        <p:spPr>
          <a:xfrm>
            <a:off x="10617200" y="1066800"/>
            <a:ext cx="2209800" cy="2891599"/>
          </a:xfrm>
          <a:prstGeom prst="rect">
            <a:avLst/>
          </a:prstGeom>
        </p:spPr>
      </p:pic>
      <p:sp>
        <p:nvSpPr>
          <p:cNvPr id="11" name="Rounded Rectangular Callout 10"/>
          <p:cNvSpPr/>
          <p:nvPr/>
        </p:nvSpPr>
        <p:spPr bwMode="auto">
          <a:xfrm>
            <a:off x="5588000" y="7119853"/>
            <a:ext cx="2971800" cy="1433796"/>
          </a:xfrm>
          <a:prstGeom prst="wedgeRoundRectCallout">
            <a:avLst>
              <a:gd name="adj1" fmla="val 15419"/>
              <a:gd name="adj2" fmla="val -130939"/>
              <a:gd name="adj3" fmla="val 16667"/>
            </a:avLst>
          </a:prstGeom>
          <a:solidFill>
            <a:srgbClr val="FCD900"/>
          </a:solidFill>
          <a:ln w="50800" cap="flat" cmpd="sng" algn="ctr">
            <a:solidFill>
              <a:srgbClr val="000090"/>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dirty="0" smtClean="0">
                <a:solidFill>
                  <a:srgbClr val="000090"/>
                </a:solidFill>
              </a:rPr>
              <a:t>academic uncle</a:t>
            </a:r>
          </a:p>
          <a:p>
            <a:pPr marL="0" marR="0" indent="0" algn="ctr" defTabSz="914400" rtl="0" eaLnBrk="1" fontAlgn="base" latinLnBrk="0" hangingPunct="1">
              <a:lnSpc>
                <a:spcPct val="100000"/>
              </a:lnSpc>
              <a:spcBef>
                <a:spcPct val="0"/>
              </a:spcBef>
              <a:spcAft>
                <a:spcPct val="0"/>
              </a:spcAft>
              <a:buClrTx/>
              <a:buSzTx/>
              <a:buFontTx/>
              <a:buNone/>
              <a:tabLst/>
            </a:pPr>
            <a:r>
              <a:rPr lang="en-US" sz="4400" dirty="0" err="1" smtClean="0">
                <a:solidFill>
                  <a:srgbClr val="000090"/>
                </a:solidFill>
              </a:rPr>
              <a:t>Krish</a:t>
            </a:r>
            <a:endParaRPr kumimoji="0" lang="en-US" sz="4400" b="0" i="0" u="none" strike="noStrike" cap="none" normalizeH="0" baseline="0" dirty="0" smtClean="0">
              <a:ln>
                <a:noFill/>
              </a:ln>
              <a:solidFill>
                <a:srgbClr val="000090"/>
              </a:solidFill>
              <a:effectLst/>
              <a:sym typeface="Gill Sans" charset="0"/>
            </a:endParaRPr>
          </a:p>
        </p:txBody>
      </p:sp>
    </p:spTree>
    <p:extLst>
      <p:ext uri="{BB962C8B-B14F-4D97-AF65-F5344CB8AC3E}">
        <p14:creationId xmlns:p14="http://schemas.microsoft.com/office/powerpoint/2010/main" val="24438200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Question…</a:t>
            </a:r>
            <a:br>
              <a:rPr lang="en-US" dirty="0" smtClean="0"/>
            </a:br>
            <a:r>
              <a:rPr lang="en-US" sz="2800" dirty="0" smtClean="0"/>
              <a:t>when giving a seminar at CSU in the 1980/90s…</a:t>
            </a:r>
            <a:endParaRPr lang="en-US" sz="3200" dirty="0"/>
          </a:p>
        </p:txBody>
      </p:sp>
      <p:sp>
        <p:nvSpPr>
          <p:cNvPr id="5" name="Rectangle 2"/>
          <p:cNvSpPr>
            <a:spLocks noGrp="1" noChangeArrowheads="1"/>
          </p:cNvSpPr>
          <p:nvPr>
            <p:ph idx="1"/>
          </p:nvPr>
        </p:nvSpPr>
        <p:spPr>
          <a:xfrm>
            <a:off x="711200" y="1676400"/>
            <a:ext cx="11963400" cy="3048000"/>
          </a:xfrm>
        </p:spPr>
        <p:txBody>
          <a:bodyPr/>
          <a:lstStyle/>
          <a:p>
            <a:pPr marL="317500" algn="ctr">
              <a:lnSpc>
                <a:spcPct val="80000"/>
              </a:lnSpc>
              <a:defRPr/>
            </a:pPr>
            <a:endParaRPr lang="en-US" sz="2400" dirty="0"/>
          </a:p>
          <a:p>
            <a:pPr marL="0" indent="0" algn="ctr">
              <a:lnSpc>
                <a:spcPct val="80000"/>
              </a:lnSpc>
              <a:buNone/>
              <a:defRPr/>
            </a:pPr>
            <a:r>
              <a:rPr lang="en-US" sz="6600" dirty="0" smtClean="0"/>
              <a:t>“This is all well and good Mike…</a:t>
            </a:r>
            <a:endParaRPr lang="en-US" sz="4400" dirty="0" smtClean="0"/>
          </a:p>
          <a:p>
            <a:pPr marL="0" indent="0" algn="ctr">
              <a:lnSpc>
                <a:spcPct val="80000"/>
              </a:lnSpc>
              <a:buNone/>
              <a:defRPr/>
            </a:pPr>
            <a:endParaRPr lang="en-US" sz="6000" dirty="0"/>
          </a:p>
        </p:txBody>
      </p:sp>
    </p:spTree>
    <p:extLst>
      <p:ext uri="{BB962C8B-B14F-4D97-AF65-F5344CB8AC3E}">
        <p14:creationId xmlns:p14="http://schemas.microsoft.com/office/powerpoint/2010/main" val="1339608164"/>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3163</TotalTime>
  <Pages>0</Pages>
  <Words>4936</Words>
  <Characters>0</Characters>
  <Application>Microsoft Macintosh PowerPoint</Application>
  <PresentationFormat>Custom</PresentationFormat>
  <Lines>0</Lines>
  <Paragraphs>739</Paragraphs>
  <Slides>67</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Calibri</vt:lpstr>
      <vt:lpstr>Courier</vt:lpstr>
      <vt:lpstr>Courier New</vt:lpstr>
      <vt:lpstr>Gill Sans</vt:lpstr>
      <vt:lpstr>Gill Sans MT</vt:lpstr>
      <vt:lpstr>Lucida Grande</vt:lpstr>
      <vt:lpstr>ＭＳ Ｐゴシック</vt:lpstr>
      <vt:lpstr>Star Jedi</vt:lpstr>
      <vt:lpstr>Wingdings</vt:lpstr>
      <vt:lpstr>ヒラギノ角ゴ ProN W3</vt:lpstr>
      <vt:lpstr>ヒラギノ角ゴ ProN W6</vt:lpstr>
      <vt:lpstr>Arial</vt:lpstr>
      <vt:lpstr>Title &amp; Bullets</vt:lpstr>
      <vt:lpstr>Deterministic TC Genesis Prediction in a Suite of Operational Global NWP models Part II: Verification and Spurious model TCs Mike Fiorino Commander, United States Navy (retired) B.S. (’75 PSU), M.S. (’78 PSU), Ph.D. (’87 NPS) all in Meteorology michael.fiorino@noaa.gov  Earth System Research Laboratory, Global Systems Division, Boulder CO National Hurricane Center, Miami FL Joint Typhoon Warning Center, Pearl Harbor HI Lawrence Livermore National Laboratory, Livermore CA European Centre for Medium-Range Weather Forecasts, Shinfield Park, Berskshire, UK Meteorological Research Institute – Japan Meteorological Agency, Tsukuba JAPAN Space and Naval Warfare Systems Command,  Arlington VA NASA Goddard Space Flight Center, Greenbelt MD National Centers for Environmental Prediction, Camp Springs MD Naval Postgraduate School, Monterey CA Fleet Numerical Meteorology and Oceanography Center, Monterey CA Naval Research Laboratory, Monterey CA Atlantic Oceanographic and Meteorological Laboratory, Miami FL Pennsylvania State University, University Park PA</vt:lpstr>
      <vt:lpstr>TC activity thru 20151026</vt:lpstr>
      <vt:lpstr>TC activity thru 20151026</vt:lpstr>
      <vt:lpstr>WPAC 2015 thru 20151029</vt:lpstr>
      <vt:lpstr>C+EPAC 2015 thru 20151029</vt:lpstr>
      <vt:lpstr>LANT 2015 thru 20151029</vt:lpstr>
      <vt:lpstr>NHEM 2015 thru 20151029 % improve over GFS</vt:lpstr>
      <vt:lpstr>My degree maybe from NPS but I really went to CSU, Monterey…</vt:lpstr>
      <vt:lpstr>The Question… when giving a seminar at CSU in the 1980/90s…</vt:lpstr>
      <vt:lpstr>The Question… when giving a seminar at CSU in the 1980s…</vt:lpstr>
      <vt:lpstr>The Question…</vt:lpstr>
      <vt:lpstr>The real answer…</vt:lpstr>
      <vt:lpstr>Operational Motivations (O2R)  …maybe those d!*#%ng models are pretty good after all…</vt:lpstr>
      <vt:lpstr>Deterministic TC genesis</vt:lpstr>
      <vt:lpstr>ingredients of the TCgen2 model diagnostic system http://ruc.noaa.gov/hfip/tcgen</vt:lpstr>
      <vt:lpstr>The Models 2009-2013 May-October (~8 Tb)</vt:lpstr>
      <vt:lpstr>TC Demographics pTCs, TCs, mTCs, aTCs and the spuricane</vt:lpstr>
      <vt:lpstr>TCgen2 – front page – FCST mode – forecasting http://ruc.noaa.gov/hfip/tcgen</vt:lpstr>
      <vt:lpstr>TCgen2 – two WxMAP2 product:  thermo (precip) http://ruc.noaa.gov/hfip/tcgen</vt:lpstr>
      <vt:lpstr>TCgen2 – two WxMAP2 products:  dynamical (NHC 850 McAdie chart) http://ruc.noaa.gov/hfip/tcgen</vt:lpstr>
      <vt:lpstr>TCgen2 – VERI mode – verification – CMC CGDP D+5 03W http://ruc.noaa.gov/hfip/tcgen</vt:lpstr>
      <vt:lpstr>TCgen2 – VERI mode – SPURICANES class 1 &amp; 2 – NCEP GFS D+2 forecast  http://ruc.noaa.gov/hfip/tcgen</vt:lpstr>
      <vt:lpstr>TC Demographics pTCs, TCs, mTCs, aTCs and the spuricane</vt:lpstr>
      <vt:lpstr>C4S.2014 (the 3rd 94S pTC) – OZ Landphoon</vt:lpstr>
      <vt:lpstr>TC Demographics – Dev v NonDev</vt:lpstr>
      <vt:lpstr>TC Demographics – Dev v NonDev</vt:lpstr>
      <vt:lpstr>TC Demographics – time to genesis</vt:lpstr>
      <vt:lpstr>TC Demographics – time to genesis</vt:lpstr>
      <vt:lpstr>Summary of TC demographics</vt:lpstr>
      <vt:lpstr>LANT 2015 – extended mdecks</vt:lpstr>
      <vt:lpstr>C+EPAC 2015 – extended mdecks</vt:lpstr>
      <vt:lpstr>WPAC 2015 – extended mdecks</vt:lpstr>
      <vt:lpstr>Summary of extended mdecks</vt:lpstr>
      <vt:lpstr>WxBreak I – WWB</vt:lpstr>
      <vt:lpstr>TCgen2 – seasonal verification – atLANTic 2013 – D+2 &amp; D+5 http://ruc.noaa.gov/hfip/tcgen</vt:lpstr>
      <vt:lpstr>TCgen2 – seasonal verification – WPAC 2013 – D+2 &amp; D+5 http://ruc.noaa.gov/hfip/tcgen</vt:lpstr>
      <vt:lpstr>TCgen2 – seasonal verification – atLANTic 2014 – D+2 &amp; D+5 http://ruc.noaa.gov/hfip/tcgen</vt:lpstr>
      <vt:lpstr>TCgen2 – seasonal verification – WPAC 2014 – D+2 &amp; D+5 http://ruc.noaa.gov/hfip/tcgen</vt:lpstr>
      <vt:lpstr>class I spuricane analysis – SC1 – LANT 2014</vt:lpstr>
      <vt:lpstr>class I spuricane analysis – SC1 – WPAC 2014</vt:lpstr>
      <vt:lpstr>Takeaways</vt:lpstr>
      <vt:lpstr>Takeaways</vt:lpstr>
      <vt:lpstr>Takeaways</vt:lpstr>
      <vt:lpstr>Takeaways</vt:lpstr>
      <vt:lpstr>Takeaways</vt:lpstr>
      <vt:lpstr>Takeaways</vt:lpstr>
      <vt:lpstr>Takeaways</vt:lpstr>
      <vt:lpstr>Slide Break – JTWC COMPACFLT Makalapa Compound, Pearl Harbor, HI</vt:lpstr>
      <vt:lpstr>Slide Wars – ROE I</vt:lpstr>
      <vt:lpstr>Slide Wars – ROE II</vt:lpstr>
      <vt:lpstr>Slide Wars – ROE III</vt:lpstr>
      <vt:lpstr>So What?  Who Cares?</vt:lpstr>
      <vt:lpstr>One Slide to rule them all and in the…</vt:lpstr>
      <vt:lpstr>One Slide to rule them all and in the…</vt:lpstr>
      <vt:lpstr>One Slide to rule them all and in the…</vt:lpstr>
      <vt:lpstr>One Slide to rule them all and in the…</vt:lpstr>
      <vt:lpstr>One Slide to rule them all and in the…</vt:lpstr>
      <vt:lpstr>STEP 1: generate a WxMAP with model v obs cyclones genesis of 02W.15 (TC) on 2015020700 – developed from 94W (pTC)</vt:lpstr>
      <vt:lpstr>STEP 1: generate a WxMAP with model v obs cyclones genesis of 02W.15 (TC) on 2015020700 – developed from 94W (pTC)</vt:lpstr>
      <vt:lpstr>STEP 1: generate a WxMAP with model v obs cyclones genesis of 02W.15 (TC) on 2015020700 – developed from 94W (pTC)</vt:lpstr>
      <vt:lpstr>STEP 1: generate a WxMAP with model v obs cyclones genesis of 02W.15 (TC) on 2015020700 – developed from 94W (pTC)</vt:lpstr>
      <vt:lpstr>STEP 1: generate a WxMAP with model v obs cyclones genesis of 02W.15 (TC) on 2015020700 – developed from 94W (pTC)</vt:lpstr>
      <vt:lpstr>STEP 2: analyze stats from the WxMAPs May-October for NHEM seasons, by model and forecast – GFS D+5 WPAC </vt:lpstr>
      <vt:lpstr>STEP 2: analyze stats from the WxMAPs May-October for NHEM seasons, by model and forecast – GFS D+5 WPAC </vt:lpstr>
      <vt:lpstr>Critical Factors...</vt:lpstr>
      <vt:lpstr>Conclusions and Takeaways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Brief History of TC NWP is there a role for limited-area models in the era of high-resolution global NWP models?  Mike Fiorino Commander, United States Navy (retired)  B.S. (’75 PSU), M.S. (’78 PSU), Ph.D. (’87 NPS) all in Meteorology michael.fiorino@noaa.gov  Earth System Research Laboratory, Boulder CO National Hurricane Center, Miami FL Joint Typhoon Warning Center, Pearl Harbor HI Lawrence Livermore National Laboratory, Livermore CA European Centre for Medium-Range Weather Forecasts, Shinfield Park, Berskshire, UK Japan Meteorological Agency, Tsukuba JAPAN Space and Naval Warfare Systems Command,  Arlington VA Goddard Space Flight Center, Greenbelt MD National Centers for Environmental Prediction, Camp Springs MD Naval Postgraduate School, Monterey CA Fleet Numerical Meteorology and Oceanography Center, Monterey CA Naval Research Laboratory, Monterey CA Atlantic Oceanographic and Meteorological Laboratory, Miami FL Pennsylvania State University, University Park PA</dc:title>
  <dc:creator>fiorino</dc:creator>
  <cp:lastModifiedBy>Microsoft Office User</cp:lastModifiedBy>
  <cp:revision>70</cp:revision>
  <dcterms:modified xsi:type="dcterms:W3CDTF">2015-10-29T13:40:10Z</dcterms:modified>
</cp:coreProperties>
</file>