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75" r:id="rId3"/>
    <p:sldId id="278" r:id="rId4"/>
    <p:sldId id="274" r:id="rId5"/>
    <p:sldId id="281" r:id="rId6"/>
    <p:sldId id="343" r:id="rId7"/>
    <p:sldId id="282" r:id="rId8"/>
    <p:sldId id="316" r:id="rId9"/>
    <p:sldId id="317" r:id="rId10"/>
    <p:sldId id="318" r:id="rId11"/>
    <p:sldId id="319" r:id="rId12"/>
    <p:sldId id="320" r:id="rId13"/>
    <p:sldId id="321" r:id="rId14"/>
    <p:sldId id="280" r:id="rId15"/>
    <p:sldId id="323" r:id="rId16"/>
    <p:sldId id="324" r:id="rId17"/>
    <p:sldId id="326" r:id="rId18"/>
    <p:sldId id="327" r:id="rId19"/>
    <p:sldId id="328" r:id="rId20"/>
    <p:sldId id="267" r:id="rId21"/>
    <p:sldId id="284" r:id="rId22"/>
    <p:sldId id="261" r:id="rId23"/>
    <p:sldId id="299" r:id="rId24"/>
    <p:sldId id="262" r:id="rId25"/>
    <p:sldId id="266" r:id="rId26"/>
    <p:sldId id="305" r:id="rId27"/>
    <p:sldId id="307" r:id="rId28"/>
    <p:sldId id="269" r:id="rId29"/>
    <p:sldId id="263" r:id="rId30"/>
    <p:sldId id="292" r:id="rId31"/>
    <p:sldId id="290" r:id="rId32"/>
    <p:sldId id="296" r:id="rId33"/>
    <p:sldId id="329" r:id="rId34"/>
    <p:sldId id="330" r:id="rId35"/>
    <p:sldId id="335" r:id="rId36"/>
    <p:sldId id="334" r:id="rId37"/>
    <p:sldId id="333" r:id="rId38"/>
    <p:sldId id="288" r:id="rId39"/>
    <p:sldId id="289" r:id="rId40"/>
    <p:sldId id="336" r:id="rId41"/>
    <p:sldId id="338" r:id="rId42"/>
    <p:sldId id="337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6" autoAdjust="0"/>
  </p:normalViewPr>
  <p:slideViewPr>
    <p:cSldViewPr snapToGrid="0" snapToObjects="1">
      <p:cViewPr>
        <p:scale>
          <a:sx n="100" d="100"/>
          <a:sy n="100" d="100"/>
        </p:scale>
        <p:origin x="-9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adhome\dac\XL\FSO_FSR_GPSRO.xlsx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393046707904"/>
          <c:y val="0.0115760457342874"/>
          <c:w val="0.812806562481233"/>
          <c:h val="0.8664239638668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'FSO error bar'!$I$29:$I$53</c:f>
                <c:numCache>
                  <c:formatCode>General</c:formatCode>
                  <c:ptCount val="25"/>
                  <c:pt idx="0">
                    <c:v>0.212255421714998</c:v>
                  </c:pt>
                  <c:pt idx="1">
                    <c:v>0.194242880521225</c:v>
                  </c:pt>
                  <c:pt idx="2">
                    <c:v>0.246175466665674</c:v>
                  </c:pt>
                  <c:pt idx="3">
                    <c:v>0.185404655277522</c:v>
                  </c:pt>
                  <c:pt idx="4">
                    <c:v>0.00794972941590434</c:v>
                  </c:pt>
                  <c:pt idx="5">
                    <c:v>0.0967539195105675</c:v>
                  </c:pt>
                  <c:pt idx="6">
                    <c:v>0.0948517668523547</c:v>
                  </c:pt>
                  <c:pt idx="7">
                    <c:v>0.085670928560157</c:v>
                  </c:pt>
                  <c:pt idx="8">
                    <c:v>0.0558351827002117</c:v>
                  </c:pt>
                  <c:pt idx="9">
                    <c:v>0.142081850255684</c:v>
                  </c:pt>
                  <c:pt idx="10">
                    <c:v>0.0807371094241637</c:v>
                  </c:pt>
                  <c:pt idx="11">
                    <c:v>0.239228290911624</c:v>
                  </c:pt>
                  <c:pt idx="12">
                    <c:v>0.163503600025122</c:v>
                  </c:pt>
                  <c:pt idx="13">
                    <c:v>0.130109173276191</c:v>
                  </c:pt>
                  <c:pt idx="14">
                    <c:v>0.520071645735129</c:v>
                  </c:pt>
                  <c:pt idx="15">
                    <c:v>0.0665077154761895</c:v>
                  </c:pt>
                  <c:pt idx="16">
                    <c:v>0.0998908466428114</c:v>
                  </c:pt>
                  <c:pt idx="17">
                    <c:v>0.0598584031347741</c:v>
                  </c:pt>
                  <c:pt idx="18">
                    <c:v>0.0227450871002832</c:v>
                  </c:pt>
                  <c:pt idx="19">
                    <c:v>0.0887149004433858</c:v>
                  </c:pt>
                  <c:pt idx="20">
                    <c:v>0.0650292983429269</c:v>
                  </c:pt>
                  <c:pt idx="21">
                    <c:v>0.0536223592176245</c:v>
                  </c:pt>
                  <c:pt idx="22">
                    <c:v>0.0381246009418716</c:v>
                  </c:pt>
                  <c:pt idx="23">
                    <c:v>0.0392568416448489</c:v>
                  </c:pt>
                  <c:pt idx="24">
                    <c:v>0.00412235096444071</c:v>
                  </c:pt>
                </c:numCache>
              </c:numRef>
            </c:plus>
            <c:minus>
              <c:numRef>
                <c:f>'FSO error bar'!$I$29:$I$53</c:f>
                <c:numCache>
                  <c:formatCode>General</c:formatCode>
                  <c:ptCount val="25"/>
                  <c:pt idx="0">
                    <c:v>0.212255421714998</c:v>
                  </c:pt>
                  <c:pt idx="1">
                    <c:v>0.194242880521225</c:v>
                  </c:pt>
                  <c:pt idx="2">
                    <c:v>0.246175466665674</c:v>
                  </c:pt>
                  <c:pt idx="3">
                    <c:v>0.185404655277522</c:v>
                  </c:pt>
                  <c:pt idx="4">
                    <c:v>0.00794972941590434</c:v>
                  </c:pt>
                  <c:pt idx="5">
                    <c:v>0.0967539195105675</c:v>
                  </c:pt>
                  <c:pt idx="6">
                    <c:v>0.0948517668523547</c:v>
                  </c:pt>
                  <c:pt idx="7">
                    <c:v>0.085670928560157</c:v>
                  </c:pt>
                  <c:pt idx="8">
                    <c:v>0.0558351827002117</c:v>
                  </c:pt>
                  <c:pt idx="9">
                    <c:v>0.142081850255684</c:v>
                  </c:pt>
                  <c:pt idx="10">
                    <c:v>0.0807371094241637</c:v>
                  </c:pt>
                  <c:pt idx="11">
                    <c:v>0.239228290911624</c:v>
                  </c:pt>
                  <c:pt idx="12">
                    <c:v>0.163503600025122</c:v>
                  </c:pt>
                  <c:pt idx="13">
                    <c:v>0.130109173276191</c:v>
                  </c:pt>
                  <c:pt idx="14">
                    <c:v>0.520071645735129</c:v>
                  </c:pt>
                  <c:pt idx="15">
                    <c:v>0.0665077154761895</c:v>
                  </c:pt>
                  <c:pt idx="16">
                    <c:v>0.0998908466428114</c:v>
                  </c:pt>
                  <c:pt idx="17">
                    <c:v>0.0598584031347741</c:v>
                  </c:pt>
                  <c:pt idx="18">
                    <c:v>0.0227450871002832</c:v>
                  </c:pt>
                  <c:pt idx="19">
                    <c:v>0.0887149004433858</c:v>
                  </c:pt>
                  <c:pt idx="20">
                    <c:v>0.0650292983429269</c:v>
                  </c:pt>
                  <c:pt idx="21">
                    <c:v>0.0536223592176245</c:v>
                  </c:pt>
                  <c:pt idx="22">
                    <c:v>0.0381246009418716</c:v>
                  </c:pt>
                  <c:pt idx="23">
                    <c:v>0.0392568416448489</c:v>
                  </c:pt>
                  <c:pt idx="24">
                    <c:v>0.00412235096444071</c:v>
                  </c:pt>
                </c:numCache>
              </c:numRef>
            </c:minus>
            <c:spPr>
              <a:ln w="19050" cmpd="sng"/>
            </c:spPr>
          </c:errBars>
          <c:cat>
            <c:strRef>
              <c:f>'Global FSO'!$F$2:$F$26</c:f>
              <c:strCache>
                <c:ptCount val="25"/>
                <c:pt idx="0">
                  <c:v>SYNOP</c:v>
                </c:pt>
                <c:pt idx="1">
                  <c:v>AIREP</c:v>
                </c:pt>
                <c:pt idx="2">
                  <c:v>DRIBU</c:v>
                </c:pt>
                <c:pt idx="3">
                  <c:v>TEMP</c:v>
                </c:pt>
                <c:pt idx="4">
                  <c:v>DROP</c:v>
                </c:pt>
                <c:pt idx="5">
                  <c:v>PILOT</c:v>
                </c:pt>
                <c:pt idx="6">
                  <c:v>GOES-AMV</c:v>
                </c:pt>
                <c:pt idx="7">
                  <c:v>Meteosat-AMV</c:v>
                </c:pt>
                <c:pt idx="8">
                  <c:v>MODIS-AMV</c:v>
                </c:pt>
                <c:pt idx="9">
                  <c:v>SCAT</c:v>
                </c:pt>
                <c:pt idx="10">
                  <c:v>HIRS</c:v>
                </c:pt>
                <c:pt idx="11">
                  <c:v>AMSU-A</c:v>
                </c:pt>
                <c:pt idx="12">
                  <c:v>AIRS</c:v>
                </c:pt>
                <c:pt idx="13">
                  <c:v>IASI</c:v>
                </c:pt>
                <c:pt idx="14">
                  <c:v>GPS-RO</c:v>
                </c:pt>
                <c:pt idx="15">
                  <c:v>AMSR-E</c:v>
                </c:pt>
                <c:pt idx="16">
                  <c:v>SSMIS</c:v>
                </c:pt>
                <c:pt idx="17">
                  <c:v>TMI-1</c:v>
                </c:pt>
                <c:pt idx="18">
                  <c:v>MERIS</c:v>
                </c:pt>
                <c:pt idx="19">
                  <c:v>MHS</c:v>
                </c:pt>
                <c:pt idx="20">
                  <c:v>AMSU-B</c:v>
                </c:pt>
                <c:pt idx="21">
                  <c:v>Meteosat-Rad</c:v>
                </c:pt>
                <c:pt idx="22">
                  <c:v>MTSAT-Rad</c:v>
                </c:pt>
                <c:pt idx="23">
                  <c:v>GOES-Rad</c:v>
                </c:pt>
                <c:pt idx="24">
                  <c:v>O3</c:v>
                </c:pt>
              </c:strCache>
            </c:strRef>
          </c:cat>
          <c:val>
            <c:numRef>
              <c:f>'Global FSO'!$J$2:$J$26</c:f>
              <c:numCache>
                <c:formatCode>General</c:formatCode>
                <c:ptCount val="25"/>
                <c:pt idx="0">
                  <c:v>4.092169219721307</c:v>
                </c:pt>
                <c:pt idx="1">
                  <c:v>10.18467977844611</c:v>
                </c:pt>
                <c:pt idx="2">
                  <c:v>3.14393017012397</c:v>
                </c:pt>
                <c:pt idx="3">
                  <c:v>4.442681136109962</c:v>
                </c:pt>
                <c:pt idx="4">
                  <c:v>0.003073436679939</c:v>
                </c:pt>
                <c:pt idx="5">
                  <c:v>1.860663225431432</c:v>
                </c:pt>
                <c:pt idx="6">
                  <c:v>3.224272282889275</c:v>
                </c:pt>
                <c:pt idx="7">
                  <c:v>2.768207389539308</c:v>
                </c:pt>
                <c:pt idx="8">
                  <c:v>0.470602915986924</c:v>
                </c:pt>
                <c:pt idx="9">
                  <c:v>2.202228394824597</c:v>
                </c:pt>
                <c:pt idx="10">
                  <c:v>2.977694909193237</c:v>
                </c:pt>
                <c:pt idx="11">
                  <c:v>21.32151673525347</c:v>
                </c:pt>
                <c:pt idx="12">
                  <c:v>10.07258740927942</c:v>
                </c:pt>
                <c:pt idx="13">
                  <c:v>10.56711844352282</c:v>
                </c:pt>
                <c:pt idx="14">
                  <c:v>10.19206562765836</c:v>
                </c:pt>
                <c:pt idx="15">
                  <c:v>1.581302056503283</c:v>
                </c:pt>
                <c:pt idx="16">
                  <c:v>2.696153707540238</c:v>
                </c:pt>
                <c:pt idx="17">
                  <c:v>1.34136255770862</c:v>
                </c:pt>
                <c:pt idx="18">
                  <c:v>0.109571353344043</c:v>
                </c:pt>
                <c:pt idx="19">
                  <c:v>2.365266674474713</c:v>
                </c:pt>
                <c:pt idx="20">
                  <c:v>1.100070069044404</c:v>
                </c:pt>
                <c:pt idx="21">
                  <c:v>1.952912213824133</c:v>
                </c:pt>
                <c:pt idx="22">
                  <c:v>0.58278106040497</c:v>
                </c:pt>
                <c:pt idx="23">
                  <c:v>0.760163221176719</c:v>
                </c:pt>
                <c:pt idx="24">
                  <c:v>-0.0130745485959504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30"/>
        <c:axId val="-2140688616"/>
        <c:axId val="-2015139144"/>
      </c:barChart>
      <c:catAx>
        <c:axId val="-21406886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-2015139144"/>
        <c:crosses val="autoZero"/>
        <c:auto val="1"/>
        <c:lblAlgn val="ctr"/>
        <c:lblOffset val="100"/>
        <c:tickLblSkip val="1"/>
        <c:noMultiLvlLbl val="0"/>
      </c:catAx>
      <c:valAx>
        <c:axId val="-2015139144"/>
        <c:scaling>
          <c:orientation val="minMax"/>
          <c:min val="0.0"/>
        </c:scaling>
        <c:delete val="0"/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b="1" i="0" u="none" strike="noStrike" baseline="0" dirty="0" smtClean="0">
                    <a:effectLst/>
                  </a:rPr>
                  <a:t>Contribution</a:t>
                </a:r>
                <a:r>
                  <a:rPr lang="en-US" sz="2800" b="1" i="0" u="none" strike="noStrike" baseline="0" dirty="0" smtClean="0"/>
                  <a:t> in </a:t>
                </a:r>
                <a:r>
                  <a:rPr lang="en-US" sz="2800" dirty="0" smtClean="0"/>
                  <a:t>Forecast Error Reduction</a:t>
                </a:r>
                <a:r>
                  <a:rPr lang="en-US" sz="2800" baseline="0" dirty="0" smtClean="0"/>
                  <a:t> (</a:t>
                </a:r>
                <a:r>
                  <a:rPr lang="en-US" sz="2800" dirty="0" smtClean="0"/>
                  <a:t>%)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-214068861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0.10238</cdr:x>
      <cdr:y>0.03704</cdr:y>
    </cdr:from>
    <cdr:to>
      <cdr:x>1</cdr:x>
      <cdr:y>0.1358</cdr:y>
    </cdr:to>
    <cdr:sp macro="" textlink="">
      <cdr:nvSpPr>
        <cdr:cNvPr id="3" name="Title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886520" y="216023"/>
          <a:ext cx="7772400" cy="5760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  <a:normAutofit/>
        </a:bodyPr>
        <a:lstStyle xmlns:a="http://schemas.openxmlformats.org/drawingml/2006/main">
          <a:lvl1pPr algn="l" rtl="0" eaLnBrk="0" fontAlgn="base" hangingPunct="0">
            <a:spcBef>
              <a:spcPct val="0"/>
            </a:spcBef>
            <a:spcAft>
              <a:spcPct val="0"/>
            </a:spcAft>
            <a:defRPr sz="2800">
              <a:solidFill>
                <a:schemeClr val="accent2"/>
              </a:solidFill>
              <a:latin typeface="+mj-lt"/>
              <a:ea typeface="ＭＳ Ｐゴシック" charset="-128"/>
              <a:cs typeface="+mj-cs"/>
            </a:defRPr>
          </a:lvl1pPr>
          <a:lvl2pPr algn="l" rtl="0" eaLnBrk="0" fontAlgn="base" hangingPunct="0">
            <a:spcBef>
              <a:spcPct val="0"/>
            </a:spcBef>
            <a:spcAft>
              <a:spcPct val="0"/>
            </a:spcAft>
            <a:defRPr sz="2800">
              <a:solidFill>
                <a:schemeClr val="accent2"/>
              </a:solidFill>
              <a:latin typeface="Helvetica" charset="0"/>
              <a:ea typeface="ＭＳ Ｐゴシック" charset="-128"/>
            </a:defRPr>
          </a:lvl2pPr>
          <a:lvl3pPr algn="l" rtl="0" eaLnBrk="0" fontAlgn="base" hangingPunct="0">
            <a:spcBef>
              <a:spcPct val="0"/>
            </a:spcBef>
            <a:spcAft>
              <a:spcPct val="0"/>
            </a:spcAft>
            <a:defRPr sz="2800">
              <a:solidFill>
                <a:schemeClr val="accent2"/>
              </a:solidFill>
              <a:latin typeface="Helvetica" charset="0"/>
              <a:ea typeface="ＭＳ Ｐゴシック" charset="-128"/>
            </a:defRPr>
          </a:lvl3pPr>
          <a:lvl4pPr algn="l" rtl="0" eaLnBrk="0" fontAlgn="base" hangingPunct="0">
            <a:spcBef>
              <a:spcPct val="0"/>
            </a:spcBef>
            <a:spcAft>
              <a:spcPct val="0"/>
            </a:spcAft>
            <a:defRPr sz="2800">
              <a:solidFill>
                <a:schemeClr val="accent2"/>
              </a:solidFill>
              <a:latin typeface="Helvetica" charset="0"/>
              <a:ea typeface="ＭＳ Ｐゴシック" charset="-128"/>
            </a:defRPr>
          </a:lvl4pPr>
          <a:lvl5pPr algn="l" rtl="0" eaLnBrk="0" fontAlgn="base" hangingPunct="0">
            <a:spcBef>
              <a:spcPct val="0"/>
            </a:spcBef>
            <a:spcAft>
              <a:spcPct val="0"/>
            </a:spcAft>
            <a:defRPr sz="2800">
              <a:solidFill>
                <a:schemeClr val="accent2"/>
              </a:solidFill>
              <a:latin typeface="Helvetica" charset="0"/>
              <a:ea typeface="ＭＳ Ｐゴシック" charset="-128"/>
            </a:defRPr>
          </a:lvl5pPr>
          <a:lvl6pPr marL="457200" algn="l" rtl="0" eaLnBrk="0" fontAlgn="base" hangingPunct="0">
            <a:spcBef>
              <a:spcPct val="0"/>
            </a:spcBef>
            <a:spcAft>
              <a:spcPct val="0"/>
            </a:spcAft>
            <a:defRPr sz="2800">
              <a:solidFill>
                <a:schemeClr val="accent2"/>
              </a:solidFill>
              <a:latin typeface="Helvetica" charset="0"/>
            </a:defRPr>
          </a:lvl6pPr>
          <a:lvl7pPr marL="914400" algn="l" rtl="0" eaLnBrk="0" fontAlgn="base" hangingPunct="0">
            <a:spcBef>
              <a:spcPct val="0"/>
            </a:spcBef>
            <a:spcAft>
              <a:spcPct val="0"/>
            </a:spcAft>
            <a:defRPr sz="2800">
              <a:solidFill>
                <a:schemeClr val="accent2"/>
              </a:solidFill>
              <a:latin typeface="Helvetica" charset="0"/>
            </a:defRPr>
          </a:lvl7pPr>
          <a:lvl8pPr marL="1371600" algn="l" rtl="0" eaLnBrk="0" fontAlgn="base" hangingPunct="0">
            <a:spcBef>
              <a:spcPct val="0"/>
            </a:spcBef>
            <a:spcAft>
              <a:spcPct val="0"/>
            </a:spcAft>
            <a:defRPr sz="2800">
              <a:solidFill>
                <a:schemeClr val="accent2"/>
              </a:solidFill>
              <a:latin typeface="Helvetica" charset="0"/>
            </a:defRPr>
          </a:lvl8pPr>
          <a:lvl9pPr marL="1828800" algn="l" rtl="0" eaLnBrk="0" fontAlgn="base" hangingPunct="0">
            <a:spcBef>
              <a:spcPct val="0"/>
            </a:spcBef>
            <a:spcAft>
              <a:spcPct val="0"/>
            </a:spcAft>
            <a:defRPr sz="2800">
              <a:solidFill>
                <a:schemeClr val="accent2"/>
              </a:solidFill>
              <a:latin typeface="Helvetica" charset="0"/>
            </a:defRPr>
          </a:lvl9pPr>
        </a:lstStyle>
        <a:p xmlns:a="http://schemas.openxmlformats.org/drawingml/2006/main">
          <a:pPr algn="ctr"/>
          <a:r>
            <a:rPr lang="en-GB" sz="2400" dirty="0" smtClean="0">
              <a:latin typeface="Arial Black" pitchFamily="34" charset="0"/>
            </a:rPr>
            <a:t>ECMWF System (June 2011)</a:t>
          </a:r>
          <a:endParaRPr lang="en-GB" sz="24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0.59233</cdr:x>
      <cdr:y>0.59579</cdr:y>
    </cdr:from>
    <cdr:to>
      <cdr:x>0.89135</cdr:x>
      <cdr:y>0.7066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28911" y="3475019"/>
          <a:ext cx="258923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RO bending angles </a:t>
          </a:r>
        </a:p>
        <a:p xmlns:a="http://schemas.openxmlformats.org/drawingml/2006/main">
          <a:r>
            <a:rPr lang="en-GB" dirty="0" smtClean="0"/>
            <a:t>~2-3% of assimilated data</a:t>
          </a:r>
          <a:endParaRPr lang="en-GB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4EBD-937C-154D-8A4A-7D03FB6B274E}" type="datetime1">
              <a:rPr lang="en-US" smtClean="0"/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0CC99-FE77-924E-95BE-59ACEB67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3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C4033-B29F-1646-8D3E-81BD7F00B748}" type="datetime1">
              <a:rPr lang="en-US" smtClean="0"/>
              <a:t>12/16/14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03962-B43B-2343-B0E6-94B48A048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3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5092057-DDDF-F94F-BA70-47E3E168EAB9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DC015-5BA9-D54C-AEF5-13B5F0483E2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27DA0-2C06-7D4E-AC5F-9029C357301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28980" indent="-28037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21508" indent="-224302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70111" indent="-224302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18715" indent="-224302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67317" indent="-2243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15921" indent="-2243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64523" indent="-2243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13128" indent="-2243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58AE289-0A1F-4F0E-9073-4B3004B58384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Monotype Sorts" pitchFamily="1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566F2A-6149-5F45-ABF0-542FE8557C2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59DF7-D3F6-C64B-A4C7-F771C892231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2CC23-D4BB-0B4F-B575-E1EBB4ACF9A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C66E38-762F-784F-940E-1AA176938EC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B4B0E-B26C-3046-BA07-C1E862E2067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28980" indent="-28037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21508" indent="-224302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70111" indent="-224302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18715" indent="-224302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67317" indent="-2243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15921" indent="-2243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64523" indent="-2243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13128" indent="-2243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76B3465-205F-465F-A40F-8C64CBE53C26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Monotype Sorts" pitchFamily="1" charset="2"/>
              <a:buNone/>
            </a:pPr>
            <a:endParaRPr lang="en-US" b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8206">
              <a:defRPr/>
            </a:pPr>
            <a:r>
              <a:rPr lang="en-US" dirty="0" smtClean="0">
                <a:latin typeface="Times New Roman" pitchFamily="18" charset="0"/>
              </a:rPr>
              <a:t>The AC is designed to detect similarities in the patterns of departures (i.e. anomalies) from the climatological mean field. If the forecast and analysis fields are both above/below the climatological value, AC will be positive. On the other hand, if forecast and analysis occur on different sides of the climatological values, AC will become smaller. </a:t>
            </a:r>
          </a:p>
          <a:p>
            <a:pPr defTabSz="458206">
              <a:defRPr/>
            </a:pPr>
            <a:endParaRPr lang="en-US" dirty="0" smtClean="0">
              <a:latin typeface="Times New Roman" pitchFamily="18" charset="0"/>
            </a:endParaRPr>
          </a:p>
          <a:p>
            <a:pPr defTabSz="458206">
              <a:defRPr/>
            </a:pPr>
            <a:r>
              <a:rPr lang="en-US" dirty="0" smtClean="0">
                <a:latin typeface="Times New Roman" pitchFamily="18" charset="0"/>
              </a:rPr>
              <a:t>Anomaly Correlation score (the higher the better) as a function of the forecast day for the 500 </a:t>
            </a:r>
            <a:r>
              <a:rPr lang="en-US" dirty="0" err="1" smtClean="0">
                <a:latin typeface="Times New Roman" pitchFamily="18" charset="0"/>
              </a:rPr>
              <a:t>mb</a:t>
            </a:r>
            <a:r>
              <a:rPr lang="en-US" dirty="0" smtClean="0">
                <a:latin typeface="Times New Roman" pitchFamily="18" charset="0"/>
              </a:rPr>
              <a:t> geopotential heights in the Southern Hemisphere</a:t>
            </a:r>
          </a:p>
          <a:p>
            <a:pPr defTabSz="458206">
              <a:defRPr/>
            </a:pPr>
            <a:r>
              <a:rPr lang="en-US" dirty="0" smtClean="0">
                <a:latin typeface="Times New Roman" pitchFamily="18" charset="0"/>
              </a:rPr>
              <a:t>April 2008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2707C-9699-47F9-ADE3-4A01F5153F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Raw measurement is traceable to atomic clock time standard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Raw measurement is traceable to an absolute SI standard – assured long-time stability.</a:t>
            </a:r>
            <a:r>
              <a:rPr lang="en-US" baseline="0" dirty="0" smtClean="0">
                <a:solidFill>
                  <a:schemeClr val="bg1"/>
                </a:solidFill>
                <a:latin typeface="Times New Roman" pitchFamily="18" charset="0"/>
              </a:rPr>
              <a:t> So, </a:t>
            </a:r>
          </a:p>
          <a:p>
            <a:pPr marL="171827" indent="-171827" eaLnBrk="1" hangingPunct="1">
              <a:buFontTx/>
              <a:buChar char="-"/>
            </a:pPr>
            <a:r>
              <a:rPr lang="en-US" baseline="0" dirty="0" smtClean="0">
                <a:solidFill>
                  <a:schemeClr val="bg1"/>
                </a:solidFill>
                <a:latin typeface="Times New Roman" pitchFamily="18" charset="0"/>
              </a:rPr>
              <a:t>Unbiased raw measurements</a:t>
            </a:r>
          </a:p>
          <a:p>
            <a:pPr marL="171827" indent="-171827" eaLnBrk="1" hangingPunct="1">
              <a:buFontTx/>
              <a:buChar char="-"/>
            </a:pPr>
            <a:r>
              <a:rPr lang="en-US" baseline="0" dirty="0" smtClean="0">
                <a:solidFill>
                  <a:schemeClr val="bg1"/>
                </a:solidFill>
                <a:latin typeface="Times New Roman" pitchFamily="18" charset="0"/>
              </a:rPr>
              <a:t>No drift, no need for calibration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03962-B43B-2343-B0E6-94B48A048E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74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638">
              <a:defRPr/>
            </a:pPr>
            <a:r>
              <a:rPr lang="en-US" dirty="0" smtClean="0">
                <a:latin typeface="Times New Roman" pitchFamily="18" charset="0"/>
              </a:rPr>
              <a:t>Spell out ECWMF: European Centre for Medium-Range Weather Forecasts – leading</a:t>
            </a:r>
            <a:r>
              <a:rPr lang="en-US" baseline="0" dirty="0" smtClean="0">
                <a:latin typeface="Times New Roman" pitchFamily="18" charset="0"/>
              </a:rPr>
              <a:t> center in weather forecasting</a:t>
            </a:r>
            <a:endParaRPr lang="en-US" dirty="0" smtClean="0">
              <a:latin typeface="Times New Roman" pitchFamily="18" charset="0"/>
            </a:endParaRPr>
          </a:p>
          <a:p>
            <a:pPr defTabSz="449638">
              <a:defRPr/>
            </a:pPr>
            <a:r>
              <a:rPr lang="en-US" dirty="0" smtClean="0">
                <a:latin typeface="Times New Roman" pitchFamily="18" charset="0"/>
              </a:rPr>
              <a:t>Acknowledge</a:t>
            </a:r>
            <a:r>
              <a:rPr lang="en-US" baseline="0" dirty="0" smtClean="0">
                <a:latin typeface="Times New Roman" pitchFamily="18" charset="0"/>
              </a:rPr>
              <a:t> there is a lot of acronyms</a:t>
            </a:r>
            <a:endParaRPr lang="en-US" dirty="0" smtClean="0">
              <a:latin typeface="Times New Roman" pitchFamily="18" charset="0"/>
            </a:endParaRPr>
          </a:p>
          <a:p>
            <a:pPr defTabSz="449638">
              <a:defRPr/>
            </a:pPr>
            <a:r>
              <a:rPr lang="en-US" dirty="0" smtClean="0">
                <a:latin typeface="Times New Roman" pitchFamily="18" charset="0"/>
              </a:rPr>
              <a:t>Satellite radiances (in particular microwave) are</a:t>
            </a:r>
            <a:r>
              <a:rPr lang="en-US" baseline="0" dirty="0" smtClean="0">
                <a:latin typeface="Times New Roman" pitchFamily="18" charset="0"/>
              </a:rPr>
              <a:t> the #1 contributor in reducing model error – why satellite radiances are important</a:t>
            </a:r>
          </a:p>
          <a:p>
            <a:pPr defTabSz="449638">
              <a:defRPr/>
            </a:pPr>
            <a:r>
              <a:rPr lang="en-US" baseline="0" dirty="0" smtClean="0">
                <a:latin typeface="Times New Roman" pitchFamily="18" charset="0"/>
              </a:rPr>
              <a:t>GPS RO is very important (shown here in brown) </a:t>
            </a:r>
          </a:p>
          <a:p>
            <a:pPr defTabSz="449638">
              <a:defRPr/>
            </a:pPr>
            <a:r>
              <a:rPr lang="en-US" baseline="0" dirty="0" smtClean="0">
                <a:latin typeface="Times New Roman" pitchFamily="18" charset="0"/>
              </a:rPr>
              <a:t>we have a lot of satellite radiances!</a:t>
            </a:r>
            <a:endParaRPr lang="en-US" dirty="0" smtClean="0">
              <a:latin typeface="Times New Roman" pitchFamily="18" charset="0"/>
            </a:endParaRPr>
          </a:p>
          <a:p>
            <a:pPr defTabSz="449638">
              <a:defRPr/>
            </a:pPr>
            <a:endParaRPr lang="en-US" dirty="0" smtClean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2707C-9699-47F9-ADE3-4A01F5153F1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6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1200" b="1" dirty="0" smtClean="0"/>
              <a:t>Global 24-h forecast error measure, sfc-150 </a:t>
            </a:r>
            <a:r>
              <a:rPr lang="en-US" sz="1200" b="1" dirty="0" err="1" smtClean="0"/>
              <a:t>hPa</a:t>
            </a:r>
            <a:endParaRPr lang="en-US" sz="1200" b="1" dirty="0" smtClean="0"/>
          </a:p>
          <a:p>
            <a:pPr eaLnBrk="1" hangingPunct="1">
              <a:buFont typeface="Arial" charset="0"/>
              <a:buChar char="•"/>
            </a:pPr>
            <a:r>
              <a:rPr lang="en-US" sz="1200" dirty="0" smtClean="0"/>
              <a:t>  </a:t>
            </a:r>
            <a:r>
              <a:rPr lang="en-US" sz="1200" b="1" dirty="0" smtClean="0"/>
              <a:t>Dry total energy norm </a:t>
            </a:r>
            <a:r>
              <a:rPr lang="en-US" sz="1200" dirty="0" smtClean="0"/>
              <a:t>(u, v, T,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s</a:t>
            </a:r>
            <a:r>
              <a:rPr lang="en-US" sz="1200" dirty="0" smtClean="0"/>
              <a:t>       J/kg) </a:t>
            </a:r>
            <a:endParaRPr lang="en-US" sz="1200" b="1" dirty="0" smtClean="0"/>
          </a:p>
          <a:p>
            <a:pPr eaLnBrk="1" hangingPunct="1">
              <a:buFont typeface="Arial" charset="0"/>
              <a:buChar char="•"/>
            </a:pPr>
            <a:r>
              <a:rPr lang="en-US" sz="1200" b="1" dirty="0" smtClean="0"/>
              <a:t>  Dry </a:t>
            </a:r>
            <a:r>
              <a:rPr lang="en-US" sz="1200" b="1" dirty="0" err="1" smtClean="0"/>
              <a:t>adjoint</a:t>
            </a:r>
            <a:r>
              <a:rPr lang="en-US" sz="1200" b="1" dirty="0" smtClean="0"/>
              <a:t> model physics</a:t>
            </a:r>
          </a:p>
          <a:p>
            <a:pPr eaLnBrk="1" hangingPunct="1">
              <a:buFont typeface="Arial" charset="0"/>
              <a:buChar char="•"/>
            </a:pPr>
            <a:endParaRPr lang="en-US" sz="12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 metric used highly weights the troposphere, as it is a combination of wind, temperature and surface pressure. Although this is unfair for the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gps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ro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data, the total impact of GPS RO is still very significant. </a:t>
            </a:r>
          </a:p>
          <a:p>
            <a:pPr eaLnBrk="1" hangingPunct="1">
              <a:buFont typeface="Arial" charset="0"/>
              <a:buChar char="•"/>
            </a:pPr>
            <a:endParaRPr lang="en-US" sz="1200" b="1" dirty="0" smtClean="0"/>
          </a:p>
          <a:p>
            <a:pPr eaLnBrk="1" hangingPunct="1">
              <a:buFont typeface="Arial" charset="0"/>
              <a:buChar char="•"/>
            </a:pPr>
            <a:r>
              <a:rPr lang="en-US" sz="1200" dirty="0" smtClean="0"/>
              <a:t>~2.4 million </a:t>
            </a:r>
            <a:r>
              <a:rPr lang="en-US" sz="1200" dirty="0" err="1" smtClean="0"/>
              <a:t>obs</a:t>
            </a:r>
            <a:r>
              <a:rPr lang="en-US" sz="1200" dirty="0" smtClean="0"/>
              <a:t>/6-h assimilated, includes:</a:t>
            </a:r>
            <a:endParaRPr lang="en-US" sz="1200" b="1" dirty="0" smtClean="0"/>
          </a:p>
          <a:p>
            <a:pPr eaLnBrk="1" hangingPunct="1">
              <a:buFont typeface="Arial" charset="0"/>
              <a:buChar char="•"/>
            </a:pPr>
            <a:endParaRPr lang="en-US" sz="1200" b="1" dirty="0" smtClean="0"/>
          </a:p>
          <a:p>
            <a:pPr eaLnBrk="1" hangingPunct="1">
              <a:buFont typeface="Arial" charset="0"/>
              <a:buChar char="•"/>
            </a:pPr>
            <a:r>
              <a:rPr lang="en-US" sz="1200" dirty="0" smtClean="0"/>
              <a:t>5 AMSU-A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 smtClean="0"/>
              <a:t>  5 HIRS-3/4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 smtClean="0"/>
              <a:t>  AIRS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 smtClean="0"/>
              <a:t>  IASI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 smtClean="0"/>
              <a:t>  5-7 GPSRO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 smtClean="0"/>
              <a:t>  Satellite Winds (AMVs)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 dirty="0" smtClean="0"/>
              <a:t>  Conventional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03962-B43B-2343-B0E6-94B48A048E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54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26" indent="-168226">
              <a:spcBef>
                <a:spcPct val="0"/>
              </a:spcBef>
              <a:buFontTx/>
              <a:buChar char="•"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28980" indent="-280377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21508" indent="-224302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70111" indent="-224302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18715" indent="-224302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67317" indent="-224302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15921" indent="-224302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64523" indent="-224302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13128" indent="-224302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F48506E-7525-45E0-898A-E45A4FEB1DD1}" type="slidenum">
              <a:rPr lang="en-US" sz="1200">
                <a:latin typeface="Arial" pitchFamily="34" charset="0"/>
              </a:rPr>
              <a:pPr eaLnBrk="1" hangingPunct="1"/>
              <a:t>29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2707C-9699-47F9-ADE3-4A01F5153F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06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2707C-9699-47F9-ADE3-4A01F5153F1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9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7695CD-7E70-AE46-B461-F8D65458045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882E91-9834-5E4D-8FF6-6A55794558B4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DFB879-9848-A641-89AE-96BD7282CD4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75665-2566-4E40-A7A7-0492A298793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1363D-A66A-E841-A853-FBC86E40FE6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B49AE-E6CC-A041-AED4-32A2FDDE596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4567F1-8223-8448-A9D7-519EA420F33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2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4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338" y="1422400"/>
            <a:ext cx="4271962" cy="357346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0" y="1422400"/>
            <a:ext cx="4551363" cy="357346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6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8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9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2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0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5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1213" y="298452"/>
            <a:ext cx="73279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67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674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28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1D9D-E364-BF40-B6AD-43D98F0714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3" descr="NOA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099" y="76200"/>
            <a:ext cx="76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1193800"/>
            <a:ext cx="91440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851650"/>
            <a:ext cx="9144000" cy="0"/>
          </a:xfrm>
          <a:prstGeom prst="line">
            <a:avLst/>
          </a:prstGeom>
          <a:ln w="1524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commerce logo-roun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500" y="76200"/>
            <a:ext cx="7477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231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emc.ncep.noaa.gov/gmb/gda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gif"/><Relationship Id="rId3" Type="http://schemas.openxmlformats.org/officeDocument/2006/relationships/image" Target="../media/image27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gif"/><Relationship Id="rId3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384300"/>
            <a:ext cx="8534399" cy="2730500"/>
          </a:xfrm>
        </p:spPr>
        <p:txBody>
          <a:bodyPr>
            <a:noAutofit/>
          </a:bodyPr>
          <a:lstStyle/>
          <a:p>
            <a:r>
              <a:rPr lang="en-US" dirty="0" smtClean="0"/>
              <a:t>An overview of the Radio Occultation Technology and its impact in Operational Numerical Weather Prediction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599" y="4318000"/>
            <a:ext cx="7772400" cy="19685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Lidia 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Cucurull</a:t>
            </a:r>
          </a:p>
          <a:p>
            <a:pPr eaLnBrk="1" hangingPunct="1"/>
            <a:endParaRPr lang="en-US" sz="18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Chief, Global Observing Systems Analysis (GOSA) Group</a:t>
            </a: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NOAA ESRL Global Systems Division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52400" y="6420792"/>
            <a:ext cx="7848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/>
              <a:t>AOML, Miami, FL, 16 December 2014.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4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mtClean="0">
                <a:solidFill>
                  <a:schemeClr val="accent2"/>
                </a:solidFill>
                <a:latin typeface="Arial"/>
                <a:cs typeface="+mj-cs"/>
              </a:rPr>
              <a:t>“</a:t>
            </a:r>
            <a:r>
              <a:rPr lang="en-US" smtClean="0">
                <a:solidFill>
                  <a:schemeClr val="accent2"/>
                </a:solidFill>
                <a:cs typeface="+mj-cs"/>
              </a:rPr>
              <a:t>Dry</a:t>
            </a:r>
            <a:r>
              <a:rPr lang="ja-JP" altLang="en-US" smtClean="0">
                <a:solidFill>
                  <a:schemeClr val="accent2"/>
                </a:solidFill>
                <a:latin typeface="Arial"/>
                <a:cs typeface="+mj-cs"/>
              </a:rPr>
              <a:t>”</a:t>
            </a:r>
            <a:r>
              <a:rPr lang="en-US" smtClean="0">
                <a:solidFill>
                  <a:schemeClr val="accent2"/>
                </a:solidFill>
                <a:cs typeface="+mj-cs"/>
              </a:rPr>
              <a:t> atmosphere: </a:t>
            </a:r>
            <a:r>
              <a:rPr lang="en-US" i="1" smtClean="0">
                <a:solidFill>
                  <a:schemeClr val="accent2"/>
                </a:solidFill>
                <a:cs typeface="+mj-cs"/>
              </a:rPr>
              <a:t>P</a:t>
            </a:r>
            <a:r>
              <a:rPr lang="en-US" smtClean="0">
                <a:solidFill>
                  <a:schemeClr val="accent2"/>
                </a:solidFill>
                <a:cs typeface="+mj-cs"/>
              </a:rPr>
              <a:t> and </a:t>
            </a:r>
            <a:r>
              <a:rPr lang="en-US" i="1" smtClean="0">
                <a:solidFill>
                  <a:schemeClr val="accent2"/>
                </a:solidFill>
                <a:cs typeface="+mj-cs"/>
              </a:rPr>
              <a:t>T</a:t>
            </a:r>
            <a:r>
              <a:rPr lang="en-US" smtClean="0">
                <a:cs typeface="+mj-cs"/>
              </a:rPr>
              <a:t> 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Where the contribution of the water vapor to the refractivity can be neglected (T&lt; 240K) the expression for </a:t>
            </a:r>
            <a:r>
              <a:rPr lang="en-US" sz="2000" i="1" smtClean="0">
                <a:cs typeface="+mn-cs"/>
              </a:rPr>
              <a:t>N</a:t>
            </a:r>
            <a:r>
              <a:rPr lang="en-US" sz="2000" smtClean="0">
                <a:cs typeface="+mn-cs"/>
              </a:rPr>
              <a:t> gets reduced to pure density (and </a:t>
            </a:r>
            <a:r>
              <a:rPr lang="en-US" sz="2000" i="1" smtClean="0">
                <a:cs typeface="+mn-cs"/>
              </a:rPr>
              <a:t>P</a:t>
            </a:r>
            <a:r>
              <a:rPr lang="en-US" sz="2000" smtClean="0">
                <a:cs typeface="+mn-cs"/>
              </a:rPr>
              <a:t>=</a:t>
            </a:r>
            <a:r>
              <a:rPr lang="en-US" sz="2000" i="1" smtClean="0">
                <a:cs typeface="+mn-cs"/>
              </a:rPr>
              <a:t>P</a:t>
            </a:r>
            <a:r>
              <a:rPr lang="en-US" sz="2000" i="1" baseline="-25000" smtClean="0">
                <a:cs typeface="+mn-cs"/>
              </a:rPr>
              <a:t>d</a:t>
            </a:r>
            <a:r>
              <a:rPr lang="en-US" sz="2000" smtClean="0">
                <a:cs typeface="+mn-cs"/>
              </a:rPr>
              <a:t>),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+ equation of state: </a:t>
            </a:r>
          </a:p>
          <a:p>
            <a:pPr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000" smtClean="0">
                <a:cs typeface="+mn-cs"/>
              </a:rPr>
              <a:t>    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+ hydrostatic equilibrium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Given a boundary condition (eg. </a:t>
            </a:r>
            <a:r>
              <a:rPr lang="en-US" sz="2000" i="1" smtClean="0">
                <a:cs typeface="+mn-cs"/>
              </a:rPr>
              <a:t>P</a:t>
            </a:r>
            <a:r>
              <a:rPr lang="en-US" sz="2000" smtClean="0">
                <a:cs typeface="+mn-cs"/>
              </a:rPr>
              <a:t>=0 at 150 km), one can derive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Profiles of pressure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Profiles of temperature (from pressure and density)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Profiles of geopotential heights from the geometric heights (</a:t>
            </a:r>
            <a:r>
              <a:rPr lang="en-US" sz="1800" u="sng" smtClean="0"/>
              <a:t>RO provides independent values of pressure and height</a:t>
            </a:r>
            <a:r>
              <a:rPr lang="en-US" sz="1800" smtClean="0"/>
              <a:t>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cs typeface="+mn-cs"/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4114800" y="2133600"/>
          <a:ext cx="1727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4" imgW="1054100" imgH="393700" progId="Equation.3">
                  <p:embed/>
                </p:oleObj>
              </mc:Choice>
              <mc:Fallback>
                <p:oleObj name="Equation" r:id="rId4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33600"/>
                        <a:ext cx="1727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5"/>
          <p:cNvGraphicFramePr>
            <a:graphicFrameLocks noChangeAspect="1"/>
          </p:cNvGraphicFramePr>
          <p:nvPr/>
        </p:nvGraphicFramePr>
        <p:xfrm>
          <a:off x="2667000" y="2743200"/>
          <a:ext cx="14366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6" imgW="876300" imgH="368300" progId="Equation.3">
                  <p:embed/>
                </p:oleObj>
              </mc:Choice>
              <mc:Fallback>
                <p:oleObj name="Equation" r:id="rId6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14366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6"/>
          <p:cNvGraphicFramePr>
            <a:graphicFrameLocks noChangeAspect="1"/>
          </p:cNvGraphicFramePr>
          <p:nvPr/>
        </p:nvGraphicFramePr>
        <p:xfrm>
          <a:off x="3429000" y="3657600"/>
          <a:ext cx="15827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8" imgW="965200" imgH="381000" progId="Equation.3">
                  <p:embed/>
                </p:oleObj>
              </mc:Choice>
              <mc:Fallback>
                <p:oleObj name="Equation" r:id="rId8" imgW="965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15827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07" name="Text Box 7"/>
          <p:cNvSpPr txBox="1">
            <a:spLocks noChangeArrowheads="1"/>
          </p:cNvSpPr>
          <p:nvPr/>
        </p:nvSpPr>
        <p:spPr bwMode="auto">
          <a:xfrm>
            <a:off x="4648200" y="2819400"/>
            <a:ext cx="3944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with</a:t>
            </a:r>
            <a:r>
              <a:rPr lang="en-US" sz="1800" i="1">
                <a:cs typeface="+mn-cs"/>
              </a:rPr>
              <a:t>   m</a:t>
            </a:r>
            <a:r>
              <a:rPr lang="en-US" sz="1800">
                <a:cs typeface="+mn-cs"/>
              </a:rPr>
              <a:t>=mean molecular mass of dry air</a:t>
            </a:r>
          </a:p>
          <a:p>
            <a:pPr>
              <a:defRPr/>
            </a:pPr>
            <a:r>
              <a:rPr lang="en-US" sz="1800" i="1">
                <a:cs typeface="+mn-cs"/>
              </a:rPr>
              <a:t>          R</a:t>
            </a:r>
            <a:r>
              <a:rPr lang="en-US" sz="1800">
                <a:cs typeface="+mn-cs"/>
              </a:rPr>
              <a:t>=gas constant</a:t>
            </a:r>
          </a:p>
        </p:txBody>
      </p:sp>
      <p:sp>
        <p:nvSpPr>
          <p:cNvPr id="512009" name="AutoShape 9"/>
          <p:cNvSpPr>
            <a:spLocks/>
          </p:cNvSpPr>
          <p:nvPr/>
        </p:nvSpPr>
        <p:spPr bwMode="auto">
          <a:xfrm>
            <a:off x="5181600" y="2895600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67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934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mtClean="0">
                <a:solidFill>
                  <a:schemeClr val="accent2"/>
                </a:solidFill>
                <a:latin typeface="Arial"/>
                <a:cs typeface="+mj-cs"/>
              </a:rPr>
              <a:t>“</a:t>
            </a:r>
            <a:r>
              <a:rPr lang="en-US" smtClean="0">
                <a:solidFill>
                  <a:schemeClr val="accent2"/>
                </a:solidFill>
                <a:cs typeface="+mj-cs"/>
              </a:rPr>
              <a:t>Dry</a:t>
            </a:r>
            <a:r>
              <a:rPr lang="ja-JP" altLang="en-US" smtClean="0">
                <a:solidFill>
                  <a:schemeClr val="accent2"/>
                </a:solidFill>
                <a:latin typeface="Arial"/>
                <a:cs typeface="+mj-cs"/>
              </a:rPr>
              <a:t>”</a:t>
            </a:r>
            <a:r>
              <a:rPr lang="en-US" smtClean="0">
                <a:solidFill>
                  <a:schemeClr val="accent2"/>
                </a:solidFill>
                <a:cs typeface="+mj-cs"/>
              </a:rPr>
              <a:t> atmosphere: </a:t>
            </a:r>
            <a:r>
              <a:rPr lang="en-US" i="1" smtClean="0">
                <a:solidFill>
                  <a:schemeClr val="accent2"/>
                </a:solidFill>
                <a:cs typeface="+mj-cs"/>
              </a:rPr>
              <a:t>P</a:t>
            </a:r>
            <a:r>
              <a:rPr lang="en-US" smtClean="0">
                <a:solidFill>
                  <a:schemeClr val="accent2"/>
                </a:solidFill>
                <a:cs typeface="+mj-cs"/>
              </a:rPr>
              <a:t> and </a:t>
            </a:r>
            <a:r>
              <a:rPr lang="en-US" i="1" smtClean="0">
                <a:solidFill>
                  <a:schemeClr val="accent2"/>
                </a:solidFill>
                <a:cs typeface="+mj-cs"/>
              </a:rPr>
              <a:t>T </a:t>
            </a:r>
            <a:r>
              <a:rPr lang="en-US" smtClean="0">
                <a:solidFill>
                  <a:schemeClr val="accent2"/>
                </a:solidFill>
                <a:cs typeface="+mj-cs"/>
              </a:rPr>
              <a:t>(cont</a:t>
            </a:r>
            <a:r>
              <a:rPr lang="ja-JP" altLang="en-US" smtClean="0">
                <a:solidFill>
                  <a:schemeClr val="accent2"/>
                </a:solidFill>
                <a:latin typeface="Arial"/>
                <a:cs typeface="+mj-cs"/>
              </a:rPr>
              <a:t>’</a:t>
            </a:r>
            <a:r>
              <a:rPr lang="en-US" smtClean="0">
                <a:solidFill>
                  <a:schemeClr val="accent2"/>
                </a:solidFill>
                <a:cs typeface="+mj-cs"/>
              </a:rPr>
              <a:t>d)</a:t>
            </a:r>
            <a:endParaRPr lang="en-US" i="1" smtClean="0">
              <a:solidFill>
                <a:schemeClr val="accent2"/>
              </a:solidFill>
              <a:cs typeface="+mj-cs"/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When there is no moisture in the atmosphere, the profiles of </a:t>
            </a:r>
            <a:r>
              <a:rPr lang="en-US" sz="2000" i="1" smtClean="0">
                <a:cs typeface="+mn-cs"/>
              </a:rPr>
              <a:t>P</a:t>
            </a:r>
            <a:r>
              <a:rPr lang="en-US" sz="2000" smtClean="0">
                <a:cs typeface="+mn-cs"/>
              </a:rPr>
              <a:t> and </a:t>
            </a:r>
            <a:r>
              <a:rPr lang="en-US" sz="2000" i="1" smtClean="0">
                <a:cs typeface="+mn-cs"/>
              </a:rPr>
              <a:t>T</a:t>
            </a:r>
            <a:r>
              <a:rPr lang="en-US" sz="2000" smtClean="0">
                <a:cs typeface="+mn-cs"/>
              </a:rPr>
              <a:t> retrieved from </a:t>
            </a:r>
            <a:r>
              <a:rPr lang="en-US" sz="2000" i="1" smtClean="0">
                <a:cs typeface="+mn-cs"/>
              </a:rPr>
              <a:t>N </a:t>
            </a:r>
            <a:r>
              <a:rPr lang="en-US" sz="2000" smtClean="0">
                <a:cs typeface="+mn-cs"/>
              </a:rPr>
              <a:t>correspond to the real atmospheric values.</a:t>
            </a:r>
          </a:p>
          <a:p>
            <a:pPr eaLnBrk="1" hangingPunct="1">
              <a:defRPr/>
            </a:pPr>
            <a:r>
              <a:rPr lang="en-US" sz="2000" u="sng" smtClean="0">
                <a:cs typeface="+mn-cs"/>
              </a:rPr>
              <a:t>But</a:t>
            </a:r>
            <a:r>
              <a:rPr lang="en-US" sz="2000" smtClean="0">
                <a:cs typeface="+mn-cs"/>
              </a:rPr>
              <a:t> when there is moisture in the atmosphere, the expression    </a:t>
            </a: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  <a:p>
            <a:pPr eaLnBrk="1" hangingPunct="1">
              <a:buFont typeface="Monotype Sorts" charset="0"/>
              <a:buNone/>
              <a:defRPr/>
            </a:pPr>
            <a:r>
              <a:rPr lang="en-US" sz="2000" smtClean="0">
                <a:cs typeface="+mn-cs"/>
              </a:rPr>
              <a:t>    </a:t>
            </a:r>
          </a:p>
          <a:p>
            <a:pPr eaLnBrk="1" hangingPunct="1">
              <a:buFont typeface="Monotype Sorts" charset="0"/>
              <a:buNone/>
              <a:defRPr/>
            </a:pPr>
            <a:r>
              <a:rPr lang="en-US" sz="2000" smtClean="0">
                <a:cs typeface="+mn-cs"/>
              </a:rPr>
              <a:t>     will erroneously map all the </a:t>
            </a:r>
            <a:r>
              <a:rPr lang="en-US" sz="2000" i="1" smtClean="0">
                <a:cs typeface="+mn-cs"/>
              </a:rPr>
              <a:t>N</a:t>
            </a:r>
            <a:r>
              <a:rPr lang="en-US" sz="2000" smtClean="0">
                <a:cs typeface="+mn-cs"/>
              </a:rPr>
              <a:t> to </a:t>
            </a:r>
            <a:r>
              <a:rPr lang="en-US" sz="2000" i="1" smtClean="0">
                <a:cs typeface="+mn-cs"/>
              </a:rPr>
              <a:t>P</a:t>
            </a:r>
            <a:r>
              <a:rPr lang="en-US" sz="2000" smtClean="0">
                <a:cs typeface="+mn-cs"/>
              </a:rPr>
              <a:t> and </a:t>
            </a:r>
            <a:r>
              <a:rPr lang="en-US" sz="2000" i="1" smtClean="0">
                <a:cs typeface="+mn-cs"/>
              </a:rPr>
              <a:t>T</a:t>
            </a:r>
            <a:r>
              <a:rPr lang="en-US" sz="2000" smtClean="0">
                <a:cs typeface="+mn-cs"/>
              </a:rPr>
              <a:t> of a </a:t>
            </a:r>
            <a:r>
              <a:rPr lang="en-US" sz="2000" u="sng" smtClean="0">
                <a:cs typeface="+mn-cs"/>
              </a:rPr>
              <a:t>dry</a:t>
            </a:r>
            <a:r>
              <a:rPr lang="en-US" sz="2000" smtClean="0">
                <a:cs typeface="+mn-cs"/>
              </a:rPr>
              <a:t> atmosphere.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In other words, all the water vapor in the real atmosphere is replaced by dry molecules that collectively would produce the same amount of </a:t>
            </a:r>
            <a:r>
              <a:rPr lang="en-US" sz="2000" i="1" smtClean="0">
                <a:cs typeface="+mn-cs"/>
              </a:rPr>
              <a:t>N</a:t>
            </a:r>
            <a:r>
              <a:rPr lang="en-US" sz="200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As a consequence, the retrieved temperature will be lower (cooler) than the real temperature of the atmosphere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Within the GPS RO community, these profiles are usually referred to </a:t>
            </a:r>
            <a:r>
              <a:rPr lang="ja-JP" altLang="en-US" sz="2000" smtClean="0">
                <a:latin typeface="Arial"/>
                <a:cs typeface="+mn-cs"/>
              </a:rPr>
              <a:t>“</a:t>
            </a:r>
            <a:r>
              <a:rPr lang="en-US" sz="2000" smtClean="0">
                <a:cs typeface="+mn-cs"/>
              </a:rPr>
              <a:t>dry temperature</a:t>
            </a:r>
            <a:r>
              <a:rPr lang="ja-JP" altLang="en-US" sz="2000" smtClean="0">
                <a:latin typeface="Arial"/>
                <a:cs typeface="+mn-cs"/>
              </a:rPr>
              <a:t>”</a:t>
            </a:r>
            <a:r>
              <a:rPr lang="en-US" sz="2000" smtClean="0">
                <a:cs typeface="+mn-cs"/>
              </a:rPr>
              <a:t> profiles.</a:t>
            </a:r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3276600" y="2286000"/>
          <a:ext cx="11652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4" imgW="711200" imgH="368300" progId="Equation.3">
                  <p:embed/>
                </p:oleObj>
              </mc:Choice>
              <mc:Fallback>
                <p:oleObj name="Equation" r:id="rId4" imgW="711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86000"/>
                        <a:ext cx="11652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152400" y="5562600"/>
            <a:ext cx="876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Char char="n"/>
              <a:defRPr/>
            </a:pPr>
            <a:r>
              <a:rPr lang="en-US" sz="2000">
                <a:cs typeface="+mn-cs"/>
              </a:rPr>
              <a:t>This is confusing and misleading…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Char char="n"/>
              <a:defRPr/>
            </a:pPr>
            <a:r>
              <a:rPr lang="en-US" sz="2000">
                <a:cs typeface="+mn-cs"/>
              </a:rPr>
              <a:t>I agree!!!</a:t>
            </a:r>
          </a:p>
        </p:txBody>
      </p:sp>
    </p:spTree>
    <p:extLst>
      <p:ext uri="{BB962C8B-B14F-4D97-AF65-F5344CB8AC3E}">
        <p14:creationId xmlns:p14="http://schemas.microsoft.com/office/powerpoint/2010/main" val="413613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cs typeface="+mj-cs"/>
              </a:rPr>
              <a:t>Retrieved vs Physical temperature</a:t>
            </a:r>
            <a:endParaRPr lang="en-US" smtClean="0">
              <a:cs typeface="+mj-cs"/>
            </a:endParaRPr>
          </a:p>
        </p:txBody>
      </p:sp>
      <p:graphicFrame>
        <p:nvGraphicFramePr>
          <p:cNvPr id="34818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209800" y="1219200"/>
          <a:ext cx="41465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Document" r:id="rId4" imgW="5486400" imgH="3263900" progId="Word.Document.8">
                  <p:embed/>
                </p:oleObj>
              </mc:Choice>
              <mc:Fallback>
                <p:oleObj name="Document" r:id="rId4" imgW="5486400" imgH="326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8582"/>
                      <a:stretch>
                        <a:fillRect/>
                      </a:stretch>
                    </p:blipFill>
                    <p:spPr bwMode="auto">
                      <a:xfrm>
                        <a:off x="2209800" y="1219200"/>
                        <a:ext cx="414655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33" name="Line 5"/>
          <p:cNvSpPr>
            <a:spLocks noChangeShapeType="1"/>
          </p:cNvSpPr>
          <p:nvPr/>
        </p:nvSpPr>
        <p:spPr bwMode="auto">
          <a:xfrm>
            <a:off x="1752600" y="4648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0134" name="Text Box 6"/>
          <p:cNvSpPr txBox="1">
            <a:spLocks noChangeArrowheads="1"/>
          </p:cNvSpPr>
          <p:nvPr/>
        </p:nvSpPr>
        <p:spPr bwMode="auto">
          <a:xfrm>
            <a:off x="228600" y="4114800"/>
            <a:ext cx="1482725" cy="12001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/>
                </a:solidFill>
                <a:cs typeface="+mn-cs"/>
              </a:rPr>
              <a:t>Moisture</a:t>
            </a:r>
          </a:p>
          <a:p>
            <a:pPr>
              <a:defRPr/>
            </a:pPr>
            <a:r>
              <a:rPr lang="en-US">
                <a:solidFill>
                  <a:schemeClr val="tx2"/>
                </a:solidFill>
                <a:cs typeface="+mn-cs"/>
              </a:rPr>
              <a:t>becomes </a:t>
            </a:r>
          </a:p>
          <a:p>
            <a:pPr>
              <a:defRPr/>
            </a:pPr>
            <a:r>
              <a:rPr lang="en-US">
                <a:solidFill>
                  <a:schemeClr val="tx2"/>
                </a:solidFill>
                <a:cs typeface="+mn-cs"/>
              </a:rPr>
              <a:t>significant</a:t>
            </a:r>
          </a:p>
        </p:txBody>
      </p:sp>
    </p:spTree>
    <p:extLst>
      <p:ext uri="{BB962C8B-B14F-4D97-AF65-F5344CB8AC3E}">
        <p14:creationId xmlns:p14="http://schemas.microsoft.com/office/powerpoint/2010/main" val="95222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390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mtClean="0">
                <a:solidFill>
                  <a:schemeClr val="tx2"/>
                </a:solidFill>
                <a:latin typeface="Arial"/>
                <a:cs typeface="+mj-cs"/>
              </a:rPr>
              <a:t>“</a:t>
            </a:r>
            <a:r>
              <a:rPr lang="en-US" smtClean="0">
                <a:solidFill>
                  <a:schemeClr val="tx2"/>
                </a:solidFill>
                <a:cs typeface="+mj-cs"/>
              </a:rPr>
              <a:t>Wet</a:t>
            </a:r>
            <a:r>
              <a:rPr lang="ja-JP" altLang="en-US" smtClean="0">
                <a:solidFill>
                  <a:schemeClr val="tx2"/>
                </a:solidFill>
                <a:latin typeface="Arial"/>
                <a:cs typeface="+mj-cs"/>
              </a:rPr>
              <a:t>”</a:t>
            </a:r>
            <a:r>
              <a:rPr lang="en-US" smtClean="0">
                <a:solidFill>
                  <a:schemeClr val="tx2"/>
                </a:solidFill>
                <a:cs typeface="+mj-cs"/>
              </a:rPr>
              <a:t> atmosphere: mass and moisture</a:t>
            </a:r>
            <a:endParaRPr lang="en-US" smtClean="0">
              <a:cs typeface="+mj-cs"/>
            </a:endParaRP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When the moisture contribution to </a:t>
            </a:r>
            <a:r>
              <a:rPr lang="en-US" i="1" smtClean="0">
                <a:cs typeface="+mn-cs"/>
              </a:rPr>
              <a:t>N</a:t>
            </a:r>
            <a:r>
              <a:rPr lang="en-US" smtClean="0">
                <a:cs typeface="+mn-cs"/>
              </a:rPr>
              <a:t> is important (middle and lower troposphere), the system is undetermined (</a:t>
            </a:r>
            <a:r>
              <a:rPr lang="en-US" i="1" smtClean="0">
                <a:cs typeface="+mn-cs"/>
              </a:rPr>
              <a:t>P</a:t>
            </a:r>
            <a:r>
              <a:rPr lang="en-US" smtClean="0">
                <a:cs typeface="+mn-cs"/>
              </a:rPr>
              <a:t>,</a:t>
            </a:r>
            <a:r>
              <a:rPr lang="en-US" i="1" smtClean="0">
                <a:cs typeface="+mn-cs"/>
              </a:rPr>
              <a:t>T</a:t>
            </a:r>
            <a:r>
              <a:rPr lang="en-US" smtClean="0">
                <a:cs typeface="+mn-cs"/>
              </a:rPr>
              <a:t>,</a:t>
            </a:r>
            <a:r>
              <a:rPr lang="en-US" i="1" smtClean="0">
                <a:cs typeface="+mn-cs"/>
              </a:rPr>
              <a:t>P</a:t>
            </a:r>
            <a:r>
              <a:rPr lang="en-US" i="1" baseline="-25000" smtClean="0">
                <a:cs typeface="+mn-cs"/>
              </a:rPr>
              <a:t>w</a:t>
            </a:r>
            <a:r>
              <a:rPr lang="en-US" smtClean="0">
                <a:cs typeface="+mn-cs"/>
              </a:rPr>
              <a:t>). 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We need independent knowledge of temperature, pressure or water vapor pressure to estimate the other two variables.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Usually, temperature is given by an external source (model) and we solve for pressure and moisture iteratively.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 Alternatively, we can use </a:t>
            </a:r>
            <a:r>
              <a:rPr lang="en-US" i="1" smtClean="0">
                <a:cs typeface="+mn-cs"/>
              </a:rPr>
              <a:t>apriori</a:t>
            </a:r>
            <a:r>
              <a:rPr lang="en-US" smtClean="0">
                <a:cs typeface="+mn-cs"/>
              </a:rPr>
              <a:t> information of pressure, temperature and moisture from a model along with their error characterization (background error covariance matrices) and find the optimal estimates of </a:t>
            </a:r>
            <a:r>
              <a:rPr lang="en-US" i="1" smtClean="0">
                <a:cs typeface="+mn-cs"/>
              </a:rPr>
              <a:t>P</a:t>
            </a:r>
            <a:r>
              <a:rPr lang="en-US" smtClean="0">
                <a:cs typeface="+mn-cs"/>
              </a:rPr>
              <a:t>,</a:t>
            </a:r>
            <a:r>
              <a:rPr lang="en-US" i="1" smtClean="0">
                <a:cs typeface="+mn-cs"/>
              </a:rPr>
              <a:t> T</a:t>
            </a:r>
            <a:r>
              <a:rPr lang="en-US" smtClean="0">
                <a:cs typeface="+mn-cs"/>
              </a:rPr>
              <a:t> and </a:t>
            </a:r>
            <a:r>
              <a:rPr lang="en-US" i="1" smtClean="0">
                <a:cs typeface="+mn-cs"/>
              </a:rPr>
              <a:t>q</a:t>
            </a:r>
            <a:r>
              <a:rPr lang="en-US" smtClean="0">
                <a:cs typeface="+mn-cs"/>
              </a:rPr>
              <a:t> (variational assimilation) </a:t>
            </a:r>
          </a:p>
        </p:txBody>
      </p:sp>
    </p:spTree>
    <p:extLst>
      <p:ext uri="{BB962C8B-B14F-4D97-AF65-F5344CB8AC3E}">
        <p14:creationId xmlns:p14="http://schemas.microsoft.com/office/powerpoint/2010/main" val="143878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52413"/>
            <a:ext cx="7467599" cy="8302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Benefits of Radio Occultation Data</a:t>
            </a:r>
            <a:endParaRPr lang="en-US" dirty="0" smtClean="0">
              <a:ln w="1016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76200" y="1082675"/>
            <a:ext cx="9067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600"/>
              </a:spcBef>
              <a:buClr>
                <a:schemeClr val="bg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High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vertical resolution (~100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High vertical resolution (~100 m)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Lower </a:t>
            </a:r>
            <a:r>
              <a:rPr lang="en-US" altLang="en-US" sz="2400" dirty="0">
                <a:latin typeface="Times New Roman"/>
                <a:cs typeface="Times New Roman"/>
              </a:rPr>
              <a:t>“</a:t>
            </a:r>
            <a:r>
              <a:rPr lang="en-US" altLang="ja-JP" sz="2400" dirty="0">
                <a:latin typeface="Times New Roman"/>
                <a:cs typeface="Times New Roman"/>
              </a:rPr>
              <a:t>along-track” resolution (~200 </a:t>
            </a:r>
            <a:r>
              <a:rPr lang="en-US" altLang="ja-JP" sz="2400" dirty="0" smtClean="0">
                <a:latin typeface="Times New Roman"/>
                <a:cs typeface="Times New Roman"/>
              </a:rPr>
              <a:t>km)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altLang="ja-JP" sz="2400" dirty="0" smtClean="0">
                <a:latin typeface="Times New Roman"/>
                <a:cs typeface="Times New Roman"/>
              </a:rPr>
              <a:t>Measurement </a:t>
            </a:r>
            <a:r>
              <a:rPr lang="en-US" altLang="ja-JP" sz="2400" dirty="0">
                <a:latin typeface="Times New Roman"/>
                <a:cs typeface="Times New Roman"/>
              </a:rPr>
              <a:t>has very small “volume” </a:t>
            </a:r>
            <a:r>
              <a:rPr lang="en-US" altLang="ja-JP" sz="2400" dirty="0" smtClean="0">
                <a:latin typeface="Times New Roman"/>
                <a:cs typeface="Times New Roman"/>
              </a:rPr>
              <a:t>or “pixel” (</a:t>
            </a:r>
            <a:r>
              <a:rPr lang="en-US" altLang="ja-JP" sz="2400" dirty="0">
                <a:latin typeface="Times New Roman"/>
                <a:cs typeface="Times New Roman"/>
              </a:rPr>
              <a:t>200 km x 0.1 km x 1 km</a:t>
            </a:r>
            <a:r>
              <a:rPr lang="en-US" altLang="ja-JP" sz="2400" dirty="0" smtClean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endParaRPr lang="en-US" altLang="ja-JP" sz="2400" dirty="0">
              <a:latin typeface="Times New Roman"/>
              <a:cs typeface="Times New Roman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All weather - minimally </a:t>
            </a:r>
            <a:r>
              <a:rPr lang="en-US" sz="2400" dirty="0">
                <a:latin typeface="Times New Roman"/>
                <a:cs typeface="Times New Roman"/>
              </a:rPr>
              <a:t>affected by </a:t>
            </a:r>
            <a:r>
              <a:rPr lang="en-US" sz="2400" dirty="0" smtClean="0">
                <a:latin typeface="Times New Roman"/>
                <a:cs typeface="Times New Roman"/>
              </a:rPr>
              <a:t>aerosols, </a:t>
            </a:r>
            <a:r>
              <a:rPr lang="en-US" sz="2400" dirty="0">
                <a:latin typeface="Times New Roman"/>
                <a:cs typeface="Times New Roman"/>
              </a:rPr>
              <a:t>clouds or precipitation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Times New Roman"/>
                <a:cs typeface="Times New Roman"/>
              </a:rPr>
              <a:t>High </a:t>
            </a:r>
            <a:r>
              <a:rPr lang="en-US" sz="2400" dirty="0" smtClean="0">
                <a:latin typeface="Times New Roman"/>
                <a:cs typeface="Times New Roman"/>
              </a:rPr>
              <a:t>accuracy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(&lt; 0.1 K) - equivalent </a:t>
            </a:r>
            <a:r>
              <a:rPr lang="en-US" sz="2400" dirty="0">
                <a:latin typeface="Times New Roman"/>
                <a:cs typeface="Times New Roman"/>
              </a:rPr>
              <a:t>accuracy over ocean and land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Global </a:t>
            </a:r>
            <a:r>
              <a:rPr lang="en-US" sz="2400" dirty="0">
                <a:latin typeface="Times New Roman"/>
                <a:cs typeface="Times New Roman"/>
              </a:rPr>
              <a:t>coverage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Times New Roman"/>
                <a:cs typeface="Times New Roman"/>
              </a:rPr>
              <a:t>Independent height &amp; pressure/</a:t>
            </a:r>
            <a:r>
              <a:rPr lang="en-US" sz="2400" dirty="0" smtClean="0">
                <a:latin typeface="Times New Roman"/>
                <a:cs typeface="Times New Roman"/>
              </a:rPr>
              <a:t>temp data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Can </a:t>
            </a:r>
            <a:r>
              <a:rPr lang="en-US" sz="2400" dirty="0">
                <a:latin typeface="Times New Roman"/>
                <a:cs typeface="Times New Roman"/>
              </a:rPr>
              <a:t>be used in NWP without </a:t>
            </a:r>
            <a:r>
              <a:rPr lang="en-US" sz="2400" dirty="0" smtClean="0">
                <a:latin typeface="Times New Roman"/>
                <a:cs typeface="Times New Roman"/>
              </a:rPr>
              <a:t>bias correction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Inexpensive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 descr="bamsCover3-1withTitleLo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6"/>
          <a:stretch/>
        </p:blipFill>
        <p:spPr>
          <a:xfrm>
            <a:off x="6108700" y="4694805"/>
            <a:ext cx="2908300" cy="19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990600" y="152400"/>
            <a:ext cx="678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0" rIns="90488" bIns="0"/>
          <a:lstStyle/>
          <a:p>
            <a:pPr>
              <a:defRPr/>
            </a:pPr>
            <a:r>
              <a:rPr lang="en-US" sz="3600">
                <a:solidFill>
                  <a:srgbClr val="990000"/>
                </a:solidFill>
                <a:cs typeface="+mn-cs"/>
              </a:rPr>
              <a:t>Comparison of collocated Profiles</a:t>
            </a:r>
          </a:p>
        </p:txBody>
      </p:sp>
      <p:graphicFrame>
        <p:nvGraphicFramePr>
          <p:cNvPr id="53250" name="Object 3"/>
          <p:cNvGraphicFramePr>
            <a:graphicFrameLocks noChangeAspect="1"/>
          </p:cNvGraphicFramePr>
          <p:nvPr/>
        </p:nvGraphicFramePr>
        <p:xfrm>
          <a:off x="457200" y="1295400"/>
          <a:ext cx="8001000" cy="476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Document" r:id="rId4" imgW="5486400" imgH="3263900" progId="Word.Document.8">
                  <p:embed/>
                </p:oleObj>
              </mc:Choice>
              <mc:Fallback>
                <p:oleObj name="Document" r:id="rId4" imgW="5486400" imgH="326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001000" cy="476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0" name="Text Box 4"/>
          <p:cNvSpPr txBox="1">
            <a:spLocks noChangeArrowheads="1"/>
          </p:cNvSpPr>
          <p:nvPr/>
        </p:nvSpPr>
        <p:spPr bwMode="auto">
          <a:xfrm>
            <a:off x="6400800" y="6172200"/>
            <a:ext cx="2492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cs typeface="+mn-cs"/>
              </a:rPr>
              <a:t> C. Rocken (UCAR)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95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990600" y="2286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0" rIns="90488" bIns="0"/>
          <a:lstStyle/>
          <a:p>
            <a:pPr>
              <a:defRPr/>
            </a:pPr>
            <a:r>
              <a:rPr lang="en-US" sz="3200">
                <a:solidFill>
                  <a:srgbClr val="990000"/>
                </a:solidFill>
                <a:cs typeface="+mn-cs"/>
              </a:rPr>
              <a:t>First collocated ionospheric profiles</a:t>
            </a:r>
            <a:endParaRPr lang="en-US" sz="3600">
              <a:solidFill>
                <a:srgbClr val="990000"/>
              </a:solidFill>
              <a:cs typeface="+mn-cs"/>
            </a:endParaRPr>
          </a:p>
        </p:txBody>
      </p:sp>
      <p:pic>
        <p:nvPicPr>
          <p:cNvPr id="55298" name="Picture 3" descr="ionPr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746760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676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Arial" charset="0"/>
              </a:rPr>
              <a:t>From presentation by S. Syndergaard,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Arial" charset="0"/>
              </a:rPr>
              <a:t> UCAR/COSMIC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4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Variational assimilation of RO data</a:t>
            </a:r>
            <a:endParaRPr lang="en-US" smtClean="0">
              <a:cs typeface="+mj-cs"/>
            </a:endParaRP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In Variational Analysis (e.g. 3D- or 4D-VAR), we minimize the cost function:</a:t>
            </a: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  <a:p>
            <a:pPr eaLnBrk="1" hangingPunct="1">
              <a:buFont typeface="Monotype Sorts" charset="0"/>
              <a:buNone/>
              <a:defRPr/>
            </a:pPr>
            <a:endParaRPr lang="en-US" sz="2000" smtClean="0">
              <a:cs typeface="+mn-cs"/>
            </a:endParaRPr>
          </a:p>
          <a:p>
            <a:pPr eaLnBrk="1" hangingPunct="1">
              <a:buFont typeface="Monotype Sorts" charset="0"/>
              <a:buNone/>
              <a:defRPr/>
            </a:pPr>
            <a:endParaRPr lang="en-US" sz="2000" smtClean="0">
              <a:cs typeface="+mn-cs"/>
            </a:endParaRPr>
          </a:p>
          <a:p>
            <a:pPr eaLnBrk="1" hangingPunct="1">
              <a:buFont typeface="Monotype Sorts" charset="0"/>
              <a:buNone/>
              <a:defRPr/>
            </a:pPr>
            <a:endParaRPr lang="en-US" sz="2000" smtClean="0">
              <a:cs typeface="+mn-cs"/>
            </a:endParaRPr>
          </a:p>
          <a:p>
            <a:pPr eaLnBrk="1" hangingPunct="1">
              <a:buFont typeface="Monotype Sorts" charset="0"/>
              <a:buNone/>
              <a:defRPr/>
            </a:pPr>
            <a:endParaRPr lang="en-US" sz="2000" smtClean="0">
              <a:cs typeface="+mn-cs"/>
            </a:endParaRP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where </a:t>
            </a:r>
            <a:r>
              <a:rPr lang="en-US" sz="2000" b="1" smtClean="0">
                <a:cs typeface="+mn-cs"/>
              </a:rPr>
              <a:t>x</a:t>
            </a:r>
            <a:r>
              <a:rPr lang="en-US" sz="2000" smtClean="0">
                <a:cs typeface="+mn-cs"/>
              </a:rPr>
              <a:t> is the analysis vector, </a:t>
            </a:r>
            <a:r>
              <a:rPr lang="en-US" sz="2000" b="1" smtClean="0">
                <a:cs typeface="+mn-cs"/>
              </a:rPr>
              <a:t>x</a:t>
            </a:r>
            <a:r>
              <a:rPr lang="en-US" sz="2000" b="1" baseline="-25000" smtClean="0">
                <a:cs typeface="+mn-cs"/>
              </a:rPr>
              <a:t>b</a:t>
            </a:r>
            <a:r>
              <a:rPr lang="en-US" sz="2000" smtClean="0">
                <a:cs typeface="+mn-cs"/>
              </a:rPr>
              <a:t> is the background vector, </a:t>
            </a:r>
            <a:r>
              <a:rPr lang="en-US" sz="2000" b="1" smtClean="0">
                <a:cs typeface="+mn-cs"/>
              </a:rPr>
              <a:t>y</a:t>
            </a:r>
            <a:r>
              <a:rPr lang="en-US" sz="2000" b="1" baseline="-25000" smtClean="0">
                <a:cs typeface="+mn-cs"/>
              </a:rPr>
              <a:t>0</a:t>
            </a:r>
            <a:r>
              <a:rPr lang="en-US" sz="2000" i="1" smtClean="0">
                <a:cs typeface="+mn-cs"/>
              </a:rPr>
              <a:t> </a:t>
            </a:r>
            <a:r>
              <a:rPr lang="en-US" sz="2000" smtClean="0">
                <a:cs typeface="+mn-cs"/>
              </a:rPr>
              <a:t>is the observation vector, (</a:t>
            </a:r>
            <a:r>
              <a:rPr lang="en-US" sz="2000" b="1" smtClean="0">
                <a:cs typeface="+mn-cs"/>
              </a:rPr>
              <a:t>O+F)</a:t>
            </a:r>
            <a:r>
              <a:rPr lang="en-US" sz="2000" smtClean="0">
                <a:cs typeface="+mn-cs"/>
              </a:rPr>
              <a:t> is the observation error covariance matrix (</a:t>
            </a:r>
            <a:r>
              <a:rPr lang="en-US" sz="2000" b="1" smtClean="0">
                <a:cs typeface="+mn-cs"/>
              </a:rPr>
              <a:t>F</a:t>
            </a:r>
            <a:r>
              <a:rPr lang="en-US" sz="2000" smtClean="0">
                <a:cs typeface="+mn-cs"/>
              </a:rPr>
              <a:t> is the representativeness error) and </a:t>
            </a:r>
            <a:r>
              <a:rPr lang="en-US" sz="2000" b="1" smtClean="0">
                <a:cs typeface="+mn-cs"/>
              </a:rPr>
              <a:t>B</a:t>
            </a:r>
            <a:r>
              <a:rPr lang="en-US" sz="2000" smtClean="0">
                <a:cs typeface="+mn-cs"/>
              </a:rPr>
              <a:t> is the background error covariance matrix.</a:t>
            </a:r>
          </a:p>
          <a:p>
            <a:pPr eaLnBrk="1" hangingPunct="1">
              <a:defRPr/>
            </a:pPr>
            <a:r>
              <a:rPr lang="en-US" sz="2000" b="1" i="1" smtClean="0">
                <a:cs typeface="+mn-cs"/>
              </a:rPr>
              <a:t>H</a:t>
            </a:r>
            <a:r>
              <a:rPr lang="en-US" sz="2000" smtClean="0">
                <a:cs typeface="+mn-cs"/>
              </a:rPr>
              <a:t> is the forward model (observation operator) which transforms the model variables (e.g. </a:t>
            </a:r>
            <a:r>
              <a:rPr lang="en-US" sz="2000" i="1" smtClean="0">
                <a:cs typeface="+mn-cs"/>
              </a:rPr>
              <a:t>T, u, v, q</a:t>
            </a:r>
            <a:r>
              <a:rPr lang="en-US" sz="2000" smtClean="0">
                <a:cs typeface="+mn-cs"/>
              </a:rPr>
              <a:t> and </a:t>
            </a:r>
            <a:r>
              <a:rPr lang="en-US" sz="2000" i="1" smtClean="0">
                <a:cs typeface="+mn-cs"/>
              </a:rPr>
              <a:t>P</a:t>
            </a:r>
            <a:r>
              <a:rPr lang="en-US" sz="2000" smtClean="0">
                <a:cs typeface="+mn-cs"/>
              </a:rPr>
              <a:t>) to the observed variable (e.g. radiance, bending angle, refractivity, or other observables).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We first need to decide what do we want to assimilate</a:t>
            </a:r>
          </a:p>
        </p:txBody>
      </p:sp>
      <p:sp>
        <p:nvSpPr>
          <p:cNvPr id="647173" name="Rectangle 5"/>
          <p:cNvSpPr>
            <a:spLocks noChangeArrowheads="1"/>
          </p:cNvSpPr>
          <p:nvPr/>
        </p:nvSpPr>
        <p:spPr bwMode="auto">
          <a:xfrm>
            <a:off x="1066800" y="1905000"/>
            <a:ext cx="630713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>
                <a:cs typeface="+mn-cs"/>
              </a:rPr>
              <a:t>J(</a:t>
            </a:r>
            <a:r>
              <a:rPr lang="en-US" b="1">
                <a:cs typeface="+mn-cs"/>
              </a:rPr>
              <a:t>x</a:t>
            </a:r>
            <a:r>
              <a:rPr lang="en-US">
                <a:cs typeface="+mn-cs"/>
              </a:rPr>
              <a:t>)=(</a:t>
            </a:r>
            <a:r>
              <a:rPr lang="en-US" b="1">
                <a:cs typeface="+mn-cs"/>
              </a:rPr>
              <a:t>x</a:t>
            </a:r>
            <a:r>
              <a:rPr lang="en-US">
                <a:cs typeface="+mn-cs"/>
              </a:rPr>
              <a:t>-</a:t>
            </a:r>
            <a:r>
              <a:rPr lang="en-US" b="1">
                <a:cs typeface="+mn-cs"/>
              </a:rPr>
              <a:t>x</a:t>
            </a:r>
            <a:r>
              <a:rPr lang="en-US" b="1" baseline="-25000">
                <a:cs typeface="+mn-cs"/>
              </a:rPr>
              <a:t>b</a:t>
            </a:r>
            <a:r>
              <a:rPr lang="en-US" b="1">
                <a:cs typeface="+mn-cs"/>
              </a:rPr>
              <a:t>)</a:t>
            </a:r>
            <a:r>
              <a:rPr lang="en-US" baseline="30000">
                <a:cs typeface="+mn-cs"/>
              </a:rPr>
              <a:t>T</a:t>
            </a:r>
            <a:r>
              <a:rPr lang="en-US" b="1">
                <a:cs typeface="+mn-cs"/>
              </a:rPr>
              <a:t>B</a:t>
            </a:r>
            <a:r>
              <a:rPr lang="en-US" b="1" baseline="30000">
                <a:cs typeface="+mn-cs"/>
              </a:rPr>
              <a:t>-1</a:t>
            </a:r>
            <a:r>
              <a:rPr lang="en-US" b="1">
                <a:cs typeface="+mn-cs"/>
              </a:rPr>
              <a:t>(x</a:t>
            </a:r>
            <a:r>
              <a:rPr lang="en-US">
                <a:cs typeface="+mn-cs"/>
              </a:rPr>
              <a:t>-</a:t>
            </a:r>
            <a:r>
              <a:rPr lang="en-US" b="1">
                <a:cs typeface="+mn-cs"/>
              </a:rPr>
              <a:t>x</a:t>
            </a:r>
            <a:r>
              <a:rPr lang="en-US" b="1" baseline="-25000">
                <a:cs typeface="+mn-cs"/>
              </a:rPr>
              <a:t>b</a:t>
            </a:r>
            <a:r>
              <a:rPr lang="en-US" b="1">
                <a:cs typeface="+mn-cs"/>
              </a:rPr>
              <a:t>)+(y</a:t>
            </a:r>
            <a:r>
              <a:rPr lang="en-US" b="1" baseline="-25000">
                <a:cs typeface="+mn-cs"/>
              </a:rPr>
              <a:t>0</a:t>
            </a:r>
            <a:r>
              <a:rPr lang="en-US">
                <a:cs typeface="+mn-cs"/>
              </a:rPr>
              <a:t>-</a:t>
            </a:r>
            <a:r>
              <a:rPr lang="en-US" i="1">
                <a:cs typeface="+mn-cs"/>
              </a:rPr>
              <a:t>H</a:t>
            </a:r>
            <a:r>
              <a:rPr lang="en-US" b="1">
                <a:cs typeface="+mn-cs"/>
              </a:rPr>
              <a:t>(x))</a:t>
            </a:r>
            <a:r>
              <a:rPr lang="en-US" baseline="30000">
                <a:cs typeface="+mn-cs"/>
              </a:rPr>
              <a:t>T</a:t>
            </a:r>
            <a:r>
              <a:rPr lang="en-US" b="1">
                <a:cs typeface="+mn-cs"/>
              </a:rPr>
              <a:t>(O+F)</a:t>
            </a:r>
            <a:r>
              <a:rPr lang="en-US" b="1" baseline="30000">
                <a:cs typeface="+mn-cs"/>
              </a:rPr>
              <a:t>-1</a:t>
            </a:r>
            <a:r>
              <a:rPr lang="en-US" b="1">
                <a:cs typeface="+mn-cs"/>
              </a:rPr>
              <a:t>(y</a:t>
            </a:r>
            <a:r>
              <a:rPr lang="en-US" b="1" baseline="-25000">
                <a:cs typeface="+mn-cs"/>
              </a:rPr>
              <a:t>0</a:t>
            </a:r>
            <a:r>
              <a:rPr lang="en-US">
                <a:cs typeface="+mn-cs"/>
              </a:rPr>
              <a:t>-</a:t>
            </a:r>
            <a:r>
              <a:rPr lang="en-US" i="1">
                <a:cs typeface="+mn-cs"/>
              </a:rPr>
              <a:t>H</a:t>
            </a:r>
            <a:r>
              <a:rPr lang="en-US" b="1">
                <a:cs typeface="+mn-cs"/>
              </a:rPr>
              <a:t>(x))</a:t>
            </a:r>
          </a:p>
        </p:txBody>
      </p:sp>
      <p:sp>
        <p:nvSpPr>
          <p:cNvPr id="647174" name="AutoShape 6"/>
          <p:cNvSpPr>
            <a:spLocks noChangeArrowheads="1"/>
          </p:cNvSpPr>
          <p:nvPr/>
        </p:nvSpPr>
        <p:spPr bwMode="auto">
          <a:xfrm>
            <a:off x="3124200" y="2514600"/>
            <a:ext cx="2133600" cy="1447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7175" name="AutoShape 7"/>
          <p:cNvSpPr>
            <a:spLocks noChangeArrowheads="1"/>
          </p:cNvSpPr>
          <p:nvPr/>
        </p:nvSpPr>
        <p:spPr bwMode="auto">
          <a:xfrm>
            <a:off x="5486400" y="2895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7176" name="AutoShape 8"/>
          <p:cNvSpPr>
            <a:spLocks noChangeArrowheads="1"/>
          </p:cNvSpPr>
          <p:nvPr/>
        </p:nvSpPr>
        <p:spPr bwMode="auto">
          <a:xfrm>
            <a:off x="6858000" y="2743200"/>
            <a:ext cx="1371600" cy="990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  <a:cs typeface="+mn-cs"/>
            </a:endParaRPr>
          </a:p>
        </p:txBody>
      </p:sp>
      <p:sp>
        <p:nvSpPr>
          <p:cNvPr id="647177" name="Text Box 9"/>
          <p:cNvSpPr txBox="1">
            <a:spLocks noChangeArrowheads="1"/>
          </p:cNvSpPr>
          <p:nvPr/>
        </p:nvSpPr>
        <p:spPr bwMode="auto">
          <a:xfrm>
            <a:off x="6918325" y="2871788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analysis</a:t>
            </a:r>
          </a:p>
        </p:txBody>
      </p:sp>
      <p:sp>
        <p:nvSpPr>
          <p:cNvPr id="647178" name="Text Box 10"/>
          <p:cNvSpPr txBox="1">
            <a:spLocks noChangeArrowheads="1"/>
          </p:cNvSpPr>
          <p:nvPr/>
        </p:nvSpPr>
        <p:spPr bwMode="auto">
          <a:xfrm>
            <a:off x="3124200" y="29718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cs typeface="+mn-cs"/>
              </a:rPr>
              <a:t>Background + errors + dynamics</a:t>
            </a:r>
            <a:endParaRPr lang="en-US">
              <a:cs typeface="+mn-cs"/>
            </a:endParaRPr>
          </a:p>
        </p:txBody>
      </p:sp>
      <p:sp>
        <p:nvSpPr>
          <p:cNvPr id="647179" name="Text Box 11"/>
          <p:cNvSpPr txBox="1">
            <a:spLocks noChangeArrowheads="1"/>
          </p:cNvSpPr>
          <p:nvPr/>
        </p:nvSpPr>
        <p:spPr bwMode="auto">
          <a:xfrm>
            <a:off x="381000" y="3124200"/>
            <a:ext cx="2205038" cy="404813"/>
          </a:xfrm>
          <a:prstGeom prst="rect">
            <a:avLst/>
          </a:prstGeom>
          <a:noFill/>
          <a:ln w="38100">
            <a:solidFill>
              <a:srgbClr val="137D14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Observations + errors</a:t>
            </a:r>
          </a:p>
        </p:txBody>
      </p:sp>
      <p:sp>
        <p:nvSpPr>
          <p:cNvPr id="647181" name="AutoShape 13"/>
          <p:cNvSpPr>
            <a:spLocks noChangeArrowheads="1"/>
          </p:cNvSpPr>
          <p:nvPr/>
        </p:nvSpPr>
        <p:spPr bwMode="auto">
          <a:xfrm>
            <a:off x="2667000" y="3200400"/>
            <a:ext cx="366713" cy="304800"/>
          </a:xfrm>
          <a:prstGeom prst="rightArrow">
            <a:avLst>
              <a:gd name="adj1" fmla="val 50000"/>
              <a:gd name="adj2" fmla="val 30078"/>
            </a:avLst>
          </a:prstGeom>
          <a:solidFill>
            <a:srgbClr val="137D14"/>
          </a:solidFill>
          <a:ln w="12700">
            <a:solidFill>
              <a:srgbClr val="137D14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137D1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849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Oval 2"/>
          <p:cNvSpPr>
            <a:spLocks noChangeArrowheads="1"/>
          </p:cNvSpPr>
          <p:nvPr/>
        </p:nvSpPr>
        <p:spPr bwMode="auto">
          <a:xfrm>
            <a:off x="228600" y="1219200"/>
            <a:ext cx="1447800" cy="9906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558800" y="1447800"/>
            <a:ext cx="836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  <a:cs typeface="+mn-cs"/>
              </a:rPr>
              <a:t>s</a:t>
            </a:r>
            <a:r>
              <a:rPr lang="en-US" sz="1800" baseline="-25000">
                <a:latin typeface="Arial" charset="0"/>
                <a:cs typeface="+mn-cs"/>
              </a:rPr>
              <a:t>1</a:t>
            </a:r>
            <a:r>
              <a:rPr lang="en-US" sz="1800">
                <a:latin typeface="Arial" charset="0"/>
                <a:cs typeface="+mn-cs"/>
              </a:rPr>
              <a:t>, s</a:t>
            </a:r>
            <a:r>
              <a:rPr lang="en-US" sz="1800" baseline="-25000">
                <a:latin typeface="Arial" charset="0"/>
                <a:cs typeface="+mn-cs"/>
              </a:rPr>
              <a:t>2</a:t>
            </a:r>
            <a:r>
              <a:rPr lang="en-US" sz="1800">
                <a:latin typeface="Arial" charset="0"/>
                <a:cs typeface="+mn-cs"/>
              </a:rPr>
              <a:t>, </a:t>
            </a:r>
            <a:endParaRPr lang="en-US" sz="1800" baseline="-25000">
              <a:latin typeface="Arial" charset="0"/>
              <a:cs typeface="+mn-cs"/>
            </a:endParaRPr>
          </a:p>
        </p:txBody>
      </p:sp>
      <p:sp>
        <p:nvSpPr>
          <p:cNvPr id="640004" name="Oval 4"/>
          <p:cNvSpPr>
            <a:spLocks noChangeArrowheads="1"/>
          </p:cNvSpPr>
          <p:nvPr/>
        </p:nvSpPr>
        <p:spPr bwMode="auto">
          <a:xfrm>
            <a:off x="2971800" y="2667000"/>
            <a:ext cx="1447800" cy="9906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05" name="Oval 5"/>
          <p:cNvSpPr>
            <a:spLocks noChangeArrowheads="1"/>
          </p:cNvSpPr>
          <p:nvPr/>
        </p:nvSpPr>
        <p:spPr bwMode="auto">
          <a:xfrm>
            <a:off x="4648200" y="3505200"/>
            <a:ext cx="1447800" cy="990600"/>
          </a:xfrm>
          <a:prstGeom prst="ellipse">
            <a:avLst/>
          </a:prstGeom>
          <a:solidFill>
            <a:srgbClr val="FF7C8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06" name="Text Box 6"/>
          <p:cNvSpPr txBox="1">
            <a:spLocks noChangeArrowheads="1"/>
          </p:cNvSpPr>
          <p:nvPr/>
        </p:nvSpPr>
        <p:spPr bwMode="auto">
          <a:xfrm>
            <a:off x="3276600" y="29718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>
                <a:latin typeface="Symbol" charset="0"/>
                <a:cs typeface="+mn-cs"/>
              </a:rPr>
              <a:t>a</a:t>
            </a:r>
            <a:r>
              <a:rPr lang="en-US" sz="1800" baseline="-25000">
                <a:latin typeface="Arial" charset="0"/>
                <a:cs typeface="+mn-cs"/>
              </a:rPr>
              <a:t>1</a:t>
            </a:r>
            <a:r>
              <a:rPr lang="en-US" sz="1800">
                <a:latin typeface="Arial" charset="0"/>
                <a:cs typeface="+mn-cs"/>
              </a:rPr>
              <a:t>, </a:t>
            </a:r>
            <a:r>
              <a:rPr lang="en-US" sz="1800">
                <a:latin typeface="Symbol" charset="0"/>
                <a:cs typeface="+mn-cs"/>
              </a:rPr>
              <a:t>a</a:t>
            </a:r>
            <a:r>
              <a:rPr lang="en-US" sz="1800" baseline="-25000">
                <a:latin typeface="Arial" charset="0"/>
                <a:cs typeface="+mn-cs"/>
              </a:rPr>
              <a:t>2</a:t>
            </a:r>
          </a:p>
        </p:txBody>
      </p:sp>
      <p:sp>
        <p:nvSpPr>
          <p:cNvPr id="640007" name="Text Box 7"/>
          <p:cNvSpPr txBox="1">
            <a:spLocks noChangeArrowheads="1"/>
          </p:cNvSpPr>
          <p:nvPr/>
        </p:nvSpPr>
        <p:spPr bwMode="auto">
          <a:xfrm>
            <a:off x="5181600" y="3886200"/>
            <a:ext cx="328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Symbol" charset="0"/>
                <a:cs typeface="+mn-cs"/>
              </a:rPr>
              <a:t>a</a:t>
            </a:r>
          </a:p>
        </p:txBody>
      </p:sp>
      <p:sp>
        <p:nvSpPr>
          <p:cNvPr id="640008" name="Oval 8"/>
          <p:cNvSpPr>
            <a:spLocks noChangeArrowheads="1"/>
          </p:cNvSpPr>
          <p:nvPr/>
        </p:nvSpPr>
        <p:spPr bwMode="auto">
          <a:xfrm>
            <a:off x="6019800" y="4343400"/>
            <a:ext cx="1447800" cy="990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09" name="Text Box 9"/>
          <p:cNvSpPr txBox="1">
            <a:spLocks noChangeArrowheads="1"/>
          </p:cNvSpPr>
          <p:nvPr/>
        </p:nvSpPr>
        <p:spPr bwMode="auto">
          <a:xfrm>
            <a:off x="6553200" y="47244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  <a:cs typeface="+mn-cs"/>
              </a:rPr>
              <a:t>N</a:t>
            </a:r>
          </a:p>
        </p:txBody>
      </p:sp>
      <p:sp>
        <p:nvSpPr>
          <p:cNvPr id="640010" name="Oval 10"/>
          <p:cNvSpPr>
            <a:spLocks noChangeArrowheads="1"/>
          </p:cNvSpPr>
          <p:nvPr/>
        </p:nvSpPr>
        <p:spPr bwMode="auto">
          <a:xfrm>
            <a:off x="7315200" y="5257800"/>
            <a:ext cx="1447800" cy="990600"/>
          </a:xfrm>
          <a:prstGeom prst="ellipse">
            <a:avLst/>
          </a:prstGeom>
          <a:solidFill>
            <a:srgbClr val="66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11" name="Text Box 11"/>
          <p:cNvSpPr txBox="1">
            <a:spLocks noChangeArrowheads="1"/>
          </p:cNvSpPr>
          <p:nvPr/>
        </p:nvSpPr>
        <p:spPr bwMode="auto">
          <a:xfrm>
            <a:off x="7448550" y="556260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  <a:cs typeface="+mn-cs"/>
              </a:rPr>
              <a:t>T, Pw, P</a:t>
            </a:r>
          </a:p>
        </p:txBody>
      </p:sp>
      <p:sp>
        <p:nvSpPr>
          <p:cNvPr id="640012" name="Text Box 12"/>
          <p:cNvSpPr txBox="1">
            <a:spLocks noChangeArrowheads="1"/>
          </p:cNvSpPr>
          <p:nvPr/>
        </p:nvSpPr>
        <p:spPr bwMode="auto">
          <a:xfrm>
            <a:off x="1743075" y="1326356"/>
            <a:ext cx="6219825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charset="0"/>
                <a:cs typeface="+mn-cs"/>
              </a:rPr>
              <a:t>Raw measurements of phase of the two signals (L1 and L2)</a:t>
            </a:r>
          </a:p>
        </p:txBody>
      </p:sp>
      <p:sp>
        <p:nvSpPr>
          <p:cNvPr id="640013" name="Line 13"/>
          <p:cNvSpPr>
            <a:spLocks noChangeShapeType="1"/>
          </p:cNvSpPr>
          <p:nvPr/>
        </p:nvSpPr>
        <p:spPr bwMode="auto">
          <a:xfrm>
            <a:off x="1524000" y="2057400"/>
            <a:ext cx="14478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14" name="Line 14"/>
          <p:cNvSpPr>
            <a:spLocks noChangeShapeType="1"/>
          </p:cNvSpPr>
          <p:nvPr/>
        </p:nvSpPr>
        <p:spPr bwMode="auto">
          <a:xfrm>
            <a:off x="4343400" y="34290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15" name="Line 15"/>
          <p:cNvSpPr>
            <a:spLocks noChangeShapeType="1"/>
          </p:cNvSpPr>
          <p:nvPr/>
        </p:nvSpPr>
        <p:spPr bwMode="auto">
          <a:xfrm>
            <a:off x="5943600" y="43434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16" name="Line 16"/>
          <p:cNvSpPr>
            <a:spLocks noChangeShapeType="1"/>
          </p:cNvSpPr>
          <p:nvPr/>
        </p:nvSpPr>
        <p:spPr bwMode="auto">
          <a:xfrm>
            <a:off x="7239000" y="51816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17" name="Text Box 17"/>
          <p:cNvSpPr txBox="1">
            <a:spLocks noChangeArrowheads="1"/>
          </p:cNvSpPr>
          <p:nvPr/>
        </p:nvSpPr>
        <p:spPr bwMode="auto">
          <a:xfrm>
            <a:off x="3962400" y="2209800"/>
            <a:ext cx="3095625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  <a:cs typeface="+mn-cs"/>
              </a:rPr>
              <a:t>Bending angles of L1 and L2</a:t>
            </a:r>
          </a:p>
        </p:txBody>
      </p:sp>
      <p:sp>
        <p:nvSpPr>
          <p:cNvPr id="640018" name="Text Box 18"/>
          <p:cNvSpPr txBox="1">
            <a:spLocks noChangeArrowheads="1"/>
          </p:cNvSpPr>
          <p:nvPr/>
        </p:nvSpPr>
        <p:spPr bwMode="auto">
          <a:xfrm>
            <a:off x="5257800" y="3048000"/>
            <a:ext cx="2535238" cy="366713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  <a:cs typeface="+mn-cs"/>
              </a:rPr>
              <a:t>(neutral) bending angle</a:t>
            </a:r>
          </a:p>
        </p:txBody>
      </p:sp>
      <p:sp>
        <p:nvSpPr>
          <p:cNvPr id="640019" name="Text Box 19"/>
          <p:cNvSpPr txBox="1">
            <a:spLocks noChangeArrowheads="1"/>
          </p:cNvSpPr>
          <p:nvPr/>
        </p:nvSpPr>
        <p:spPr bwMode="auto">
          <a:xfrm>
            <a:off x="6553200" y="3810000"/>
            <a:ext cx="131445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  <a:cs typeface="+mn-cs"/>
              </a:rPr>
              <a:t>Refractivity</a:t>
            </a:r>
          </a:p>
        </p:txBody>
      </p:sp>
      <p:sp>
        <p:nvSpPr>
          <p:cNvPr id="640020" name="Text Box 20"/>
          <p:cNvSpPr txBox="1">
            <a:spLocks noChangeArrowheads="1"/>
          </p:cNvSpPr>
          <p:nvPr/>
        </p:nvSpPr>
        <p:spPr bwMode="auto">
          <a:xfrm>
            <a:off x="2192338" y="4572000"/>
            <a:ext cx="266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latin typeface="Arial" charset="0"/>
                <a:cs typeface="+mn-cs"/>
              </a:rPr>
              <a:t>Ionospheric correction</a:t>
            </a:r>
          </a:p>
        </p:txBody>
      </p:sp>
      <p:sp>
        <p:nvSpPr>
          <p:cNvPr id="640021" name="Line 21"/>
          <p:cNvSpPr>
            <a:spLocks noChangeShapeType="1"/>
          </p:cNvSpPr>
          <p:nvPr/>
        </p:nvSpPr>
        <p:spPr bwMode="auto">
          <a:xfrm flipV="1">
            <a:off x="3581400" y="3581400"/>
            <a:ext cx="9144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22" name="Text Box 22"/>
          <p:cNvSpPr txBox="1">
            <a:spLocks noChangeArrowheads="1"/>
          </p:cNvSpPr>
          <p:nvPr/>
        </p:nvSpPr>
        <p:spPr bwMode="auto">
          <a:xfrm>
            <a:off x="4089400" y="4953000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latin typeface="Arial" charset="0"/>
                <a:cs typeface="+mn-cs"/>
              </a:rPr>
              <a:t>Abel transfrom</a:t>
            </a:r>
          </a:p>
        </p:txBody>
      </p:sp>
      <p:sp>
        <p:nvSpPr>
          <p:cNvPr id="64002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457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24" name="Text Box 24"/>
          <p:cNvSpPr txBox="1">
            <a:spLocks noChangeArrowheads="1"/>
          </p:cNvSpPr>
          <p:nvPr/>
        </p:nvSpPr>
        <p:spPr bwMode="auto">
          <a:xfrm>
            <a:off x="3822700" y="5751513"/>
            <a:ext cx="348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>
                <a:latin typeface="Arial" charset="0"/>
                <a:cs typeface="+mn-cs"/>
              </a:rPr>
              <a:t>Hydrostatic equilibrium,</a:t>
            </a:r>
          </a:p>
          <a:p>
            <a:pPr algn="ctr">
              <a:defRPr/>
            </a:pPr>
            <a:r>
              <a:rPr lang="en-US" sz="1800" b="1">
                <a:latin typeface="Arial" charset="0"/>
                <a:cs typeface="+mn-cs"/>
              </a:rPr>
              <a:t>eq of state, </a:t>
            </a:r>
            <a:r>
              <a:rPr lang="en-US" sz="1800" b="1" i="1">
                <a:latin typeface="Arial" charset="0"/>
                <a:cs typeface="+mn-cs"/>
              </a:rPr>
              <a:t>apriori</a:t>
            </a:r>
            <a:r>
              <a:rPr lang="en-US" sz="1800" b="1">
                <a:latin typeface="Arial" charset="0"/>
                <a:cs typeface="+mn-cs"/>
              </a:rPr>
              <a:t> information</a:t>
            </a:r>
          </a:p>
        </p:txBody>
      </p:sp>
      <p:sp>
        <p:nvSpPr>
          <p:cNvPr id="640025" name="Line 25"/>
          <p:cNvSpPr>
            <a:spLocks noChangeShapeType="1"/>
          </p:cNvSpPr>
          <p:nvPr/>
        </p:nvSpPr>
        <p:spPr bwMode="auto">
          <a:xfrm flipV="1">
            <a:off x="6934200" y="5334000"/>
            <a:ext cx="457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26" name="Text Box 26"/>
          <p:cNvSpPr txBox="1">
            <a:spLocks noChangeArrowheads="1"/>
          </p:cNvSpPr>
          <p:nvPr/>
        </p:nvSpPr>
        <p:spPr bwMode="auto">
          <a:xfrm>
            <a:off x="228600" y="3352800"/>
            <a:ext cx="2520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Clocks correction,</a:t>
            </a:r>
          </a:p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orbits determination, </a:t>
            </a:r>
          </a:p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geometric delay</a:t>
            </a:r>
          </a:p>
        </p:txBody>
      </p:sp>
      <p:sp>
        <p:nvSpPr>
          <p:cNvPr id="640027" name="Line 27"/>
          <p:cNvSpPr>
            <a:spLocks noChangeShapeType="1"/>
          </p:cNvSpPr>
          <p:nvPr/>
        </p:nvSpPr>
        <p:spPr bwMode="auto">
          <a:xfrm flipV="1">
            <a:off x="1905000" y="2743200"/>
            <a:ext cx="457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0028" name="Rectangle 2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91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 choice of </a:t>
            </a:r>
            <a:r>
              <a:rPr lang="ja-JP" altLang="en-US" smtClean="0">
                <a:latin typeface="Arial"/>
                <a:cs typeface="+mj-cs"/>
              </a:rPr>
              <a:t>‘</a:t>
            </a:r>
            <a:r>
              <a:rPr lang="en-US" smtClean="0">
                <a:cs typeface="+mj-cs"/>
              </a:rPr>
              <a:t>observations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endParaRPr lang="en-US" smtClean="0">
              <a:cs typeface="+mj-cs"/>
            </a:endParaRPr>
          </a:p>
        </p:txBody>
      </p:sp>
      <p:sp>
        <p:nvSpPr>
          <p:cNvPr id="640029" name="Text Box 29"/>
          <p:cNvSpPr txBox="1">
            <a:spLocks noChangeArrowheads="1"/>
          </p:cNvSpPr>
          <p:nvPr/>
        </p:nvSpPr>
        <p:spPr bwMode="auto">
          <a:xfrm>
            <a:off x="7626350" y="4495800"/>
            <a:ext cx="1517650" cy="641350"/>
          </a:xfrm>
          <a:prstGeom prst="rect">
            <a:avLst/>
          </a:prstGeom>
          <a:solidFill>
            <a:srgbClr val="50AB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  <a:cs typeface="+mn-cs"/>
              </a:rPr>
              <a:t>Atmospheric </a:t>
            </a:r>
          </a:p>
          <a:p>
            <a:pPr algn="ctr">
              <a:defRPr/>
            </a:pPr>
            <a:r>
              <a:rPr lang="en-US" sz="1800">
                <a:latin typeface="Arial" charset="0"/>
                <a:cs typeface="+mn-cs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126742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Choice of observation operators</a:t>
            </a:r>
          </a:p>
        </p:txBody>
      </p:sp>
      <p:sp>
        <p:nvSpPr>
          <p:cNvPr id="643075" name="Line 3"/>
          <p:cNvSpPr>
            <a:spLocks noChangeShapeType="1"/>
          </p:cNvSpPr>
          <p:nvPr/>
        </p:nvSpPr>
        <p:spPr bwMode="auto">
          <a:xfrm flipV="1">
            <a:off x="990600" y="1295400"/>
            <a:ext cx="0" cy="518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 rot="-5401604">
            <a:off x="-277813" y="3511551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latin typeface="Times" charset="0"/>
                <a:cs typeface="+mn-cs"/>
              </a:rPr>
              <a:t>Complexity</a:t>
            </a:r>
          </a:p>
        </p:txBody>
      </p:sp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1371600" y="1981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charset="0"/>
              <a:cs typeface="+mn-cs"/>
            </a:endParaRP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1219200" y="1524000"/>
            <a:ext cx="6899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en-US" sz="2000">
                <a:latin typeface="Times" charset="0"/>
                <a:cs typeface="+mn-cs"/>
              </a:rPr>
              <a:t>L1, L2 phase</a:t>
            </a:r>
          </a:p>
          <a:p>
            <a:pPr eaLnBrk="0" hangingPunct="0">
              <a:defRPr/>
            </a:pPr>
            <a:endParaRPr lang="en-US" sz="2000"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en-US" sz="2000">
                <a:latin typeface="Times" charset="0"/>
                <a:cs typeface="+mn-cs"/>
              </a:rPr>
              <a:t>L1, L2 bending angle</a:t>
            </a:r>
          </a:p>
          <a:p>
            <a:pPr eaLnBrk="0" hangingPunct="0">
              <a:defRPr/>
            </a:pPr>
            <a:endParaRPr lang="en-US" sz="2000">
              <a:latin typeface="Times" charset="0"/>
              <a:cs typeface="+mn-cs"/>
            </a:endParaRPr>
          </a:p>
          <a:p>
            <a:pPr eaLnBrk="0" hangingPunct="0">
              <a:defRPr/>
            </a:pPr>
            <a:endParaRPr lang="en-US" sz="2000">
              <a:solidFill>
                <a:schemeClr val="tx2"/>
              </a:solidFill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en-US" sz="2000">
                <a:solidFill>
                  <a:schemeClr val="tx2"/>
                </a:solidFill>
                <a:latin typeface="Times" charset="0"/>
                <a:cs typeface="+mn-cs"/>
              </a:rPr>
              <a:t>Neutral atmosphere bending angle (ray-tracing) </a:t>
            </a:r>
          </a:p>
          <a:p>
            <a:pPr eaLnBrk="0" hangingPunct="0">
              <a:defRPr/>
            </a:pPr>
            <a:endParaRPr lang="en-US" sz="2000">
              <a:solidFill>
                <a:schemeClr val="tx2"/>
              </a:solidFill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en-US" sz="2000">
                <a:solidFill>
                  <a:schemeClr val="tx2"/>
                </a:solidFill>
                <a:latin typeface="Times" charset="0"/>
                <a:cs typeface="+mn-cs"/>
              </a:rPr>
              <a:t>Linearized nonlocal observation operator (distribution around TP)</a:t>
            </a:r>
          </a:p>
          <a:p>
            <a:pPr eaLnBrk="0" hangingPunct="0">
              <a:defRPr/>
            </a:pPr>
            <a:endParaRPr lang="en-US" sz="2000">
              <a:solidFill>
                <a:schemeClr val="tx2"/>
              </a:solidFill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latin typeface="Times" charset="0"/>
                <a:cs typeface="+mn-cs"/>
              </a:rPr>
              <a:t>Local refractivity, Local bending angle (single value at TP)</a:t>
            </a:r>
            <a:endParaRPr lang="en-US" sz="2000">
              <a:latin typeface="Times" charset="0"/>
              <a:cs typeface="+mn-cs"/>
            </a:endParaRPr>
          </a:p>
          <a:p>
            <a:pPr eaLnBrk="0" hangingPunct="0">
              <a:defRPr/>
            </a:pPr>
            <a:endParaRPr lang="en-US" sz="2000"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en-US" sz="2000">
                <a:latin typeface="Times" charset="0"/>
                <a:cs typeface="+mn-cs"/>
              </a:rPr>
              <a:t>Retrieved T, q, and P</a:t>
            </a:r>
          </a:p>
        </p:txBody>
      </p:sp>
      <p:sp>
        <p:nvSpPr>
          <p:cNvPr id="643079" name="Line 7"/>
          <p:cNvSpPr>
            <a:spLocks noChangeShapeType="1"/>
          </p:cNvSpPr>
          <p:nvPr/>
        </p:nvSpPr>
        <p:spPr bwMode="auto">
          <a:xfrm>
            <a:off x="1066800" y="32766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3080" name="Line 8"/>
          <p:cNvSpPr>
            <a:spLocks noChangeShapeType="1"/>
          </p:cNvSpPr>
          <p:nvPr/>
        </p:nvSpPr>
        <p:spPr bwMode="auto">
          <a:xfrm>
            <a:off x="1143000" y="51816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3081" name="Text Box 9"/>
          <p:cNvSpPr txBox="1">
            <a:spLocks noChangeArrowheads="1"/>
          </p:cNvSpPr>
          <p:nvPr/>
        </p:nvSpPr>
        <p:spPr bwMode="auto">
          <a:xfrm>
            <a:off x="5546725" y="2117725"/>
            <a:ext cx="17764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atin typeface="Times" charset="0"/>
                <a:cs typeface="+mn-cs"/>
              </a:rPr>
              <a:t>Not practical</a:t>
            </a:r>
          </a:p>
        </p:txBody>
      </p:sp>
      <p:sp>
        <p:nvSpPr>
          <p:cNvPr id="643082" name="Text Box 10"/>
          <p:cNvSpPr txBox="1">
            <a:spLocks noChangeArrowheads="1"/>
          </p:cNvSpPr>
          <p:nvPr/>
        </p:nvSpPr>
        <p:spPr bwMode="auto">
          <a:xfrm>
            <a:off x="5181600" y="5486400"/>
            <a:ext cx="2309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atin typeface="Times" charset="0"/>
                <a:cs typeface="+mn-cs"/>
              </a:rPr>
              <a:t>Not good enough</a:t>
            </a:r>
          </a:p>
        </p:txBody>
      </p:sp>
      <p:sp>
        <p:nvSpPr>
          <p:cNvPr id="643083" name="Text Box 11"/>
          <p:cNvSpPr txBox="1">
            <a:spLocks noChangeArrowheads="1"/>
          </p:cNvSpPr>
          <p:nvPr/>
        </p:nvSpPr>
        <p:spPr bwMode="auto">
          <a:xfrm>
            <a:off x="6705600" y="3429000"/>
            <a:ext cx="2200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atin typeface="Times" charset="0"/>
                <a:cs typeface="+mn-cs"/>
              </a:rPr>
              <a:t>Possible choices</a:t>
            </a:r>
          </a:p>
        </p:txBody>
      </p:sp>
      <p:sp>
        <p:nvSpPr>
          <p:cNvPr id="643085" name="Rectangle 13"/>
          <p:cNvSpPr>
            <a:spLocks noChangeArrowheads="1"/>
          </p:cNvSpPr>
          <p:nvPr/>
        </p:nvSpPr>
        <p:spPr bwMode="auto">
          <a:xfrm>
            <a:off x="1219200" y="4495800"/>
            <a:ext cx="6324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48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13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the Global Navigation Satellite Systems (GNSS) Radio Occultation (RO) Technology</a:t>
            </a:r>
          </a:p>
          <a:p>
            <a:r>
              <a:rPr lang="en-US" dirty="0" smtClean="0"/>
              <a:t>Impact of RO observations in operational global weather forecasting</a:t>
            </a:r>
          </a:p>
          <a:p>
            <a:r>
              <a:rPr lang="en-US" dirty="0"/>
              <a:t> Introduction to </a:t>
            </a:r>
            <a:r>
              <a:rPr lang="en-US" dirty="0" smtClean="0"/>
              <a:t>the Global </a:t>
            </a:r>
            <a:r>
              <a:rPr lang="en-US" dirty="0"/>
              <a:t>Observing Systems </a:t>
            </a:r>
            <a:r>
              <a:rPr lang="en-US" dirty="0" smtClean="0"/>
              <a:t>Analysis</a:t>
            </a:r>
            <a:r>
              <a:rPr lang="en-US" dirty="0"/>
              <a:t> </a:t>
            </a:r>
            <a:r>
              <a:rPr lang="en-US" dirty="0" smtClean="0"/>
              <a:t>(GOSA) Group</a:t>
            </a:r>
          </a:p>
          <a:p>
            <a:r>
              <a:rPr lang="en-US" dirty="0" smtClean="0"/>
              <a:t>GOSA OSE and OSSE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 Data Assimilation at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NCEP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1" y="1327679"/>
            <a:ext cx="8458198" cy="532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A forward operator for refractivity was initially used to assimilate RO observations from the COSMIC mission into the NCEP’s operational global data assimilation system  (GSI/GFS)  starting in May 2007</a:t>
            </a:r>
          </a:p>
          <a:p>
            <a:pPr>
              <a:spcBef>
                <a:spcPts val="600"/>
              </a:spcBef>
              <a:buClr>
                <a:srgbClr val="800000"/>
              </a:buClr>
              <a:buSzPct val="100000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    </a:t>
            </a:r>
            <a:r>
              <a:rPr lang="en-US" sz="1200" i="1" dirty="0" smtClean="0">
                <a:latin typeface="Times New Roman"/>
                <a:cs typeface="Times New Roman"/>
              </a:rPr>
              <a:t>Cucurull et al. 2007 (MWR); 2008 (MWR); Cucurull and Derber 2008 (WAF); Cucurull 2010 (WAF); Cucurull 2011 (ASL)</a:t>
            </a:r>
          </a:p>
          <a:p>
            <a:pPr>
              <a:spcBef>
                <a:spcPts val="600"/>
              </a:spcBef>
              <a:buClr>
                <a:srgbClr val="800000"/>
              </a:buClr>
              <a:buSzPct val="100000"/>
              <a:defRPr/>
            </a:pPr>
            <a:endParaRPr lang="en-US" sz="2400" i="1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Operational assimilation of RO at NCEP switched from soundings of refractivity to soundings of bending angle (NCEP’s bending angle method, NBAM) on 22 May 2012</a:t>
            </a:r>
          </a:p>
          <a:p>
            <a:pPr marL="800100" lvl="1" indent="-342900">
              <a:spcBef>
                <a:spcPts val="600"/>
              </a:spcBef>
              <a:buClr>
                <a:srgbClr val="800000"/>
              </a:buClr>
              <a:buSzPct val="100000"/>
              <a:buFont typeface="Lucida Grande"/>
              <a:buChar char="­"/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Top of the profiles raised from 30 to 50 km</a:t>
            </a:r>
          </a:p>
          <a:p>
            <a:pPr marL="800100" lvl="1" indent="-342900">
              <a:spcBef>
                <a:spcPts val="600"/>
              </a:spcBef>
              <a:buClr>
                <a:srgbClr val="800000"/>
              </a:buClr>
              <a:buSzPct val="100000"/>
              <a:buFont typeface="Lucida Grande"/>
              <a:buChar char="­"/>
              <a:defRPr/>
            </a:pPr>
            <a:r>
              <a:rPr lang="en-US" sz="2000" dirty="0">
                <a:latin typeface="Times New Roman"/>
                <a:cs typeface="Times New Roman"/>
              </a:rPr>
              <a:t>Algorithms to include the compressibility factors in the computation of the model geopotential heights </a:t>
            </a:r>
            <a:r>
              <a:rPr lang="en-US" sz="2000" dirty="0" smtClean="0">
                <a:latin typeface="Times New Roman"/>
                <a:cs typeface="Times New Roman"/>
              </a:rPr>
              <a:t>were implemented</a:t>
            </a:r>
          </a:p>
          <a:p>
            <a:pPr>
              <a:spcBef>
                <a:spcPts val="600"/>
              </a:spcBef>
              <a:buClr>
                <a:srgbClr val="800000"/>
              </a:buClr>
              <a:buSzPct val="100000"/>
              <a:defRPr/>
            </a:pPr>
            <a:endParaRPr lang="en-US" sz="1200" dirty="0" smtClean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buClr>
                <a:srgbClr val="800000"/>
              </a:buClr>
              <a:buSzPct val="100000"/>
              <a:defRPr/>
            </a:pP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       </a:t>
            </a:r>
            <a:r>
              <a:rPr lang="en-US" sz="1200" i="1" dirty="0" smtClean="0">
                <a:latin typeface="Times New Roman"/>
                <a:cs typeface="Times New Roman"/>
              </a:rPr>
              <a:t> Cucurull et al. 2013 (JGR)</a:t>
            </a:r>
            <a:endParaRPr lang="en-US" sz="1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679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2" y="298452"/>
            <a:ext cx="7596187" cy="8302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 Data Assimilation at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NCEP (cont’d)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5900" y="1581680"/>
            <a:ext cx="8737600" cy="49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An improved forward operator for the assimilation of bending angles (NCEP’s advanced </a:t>
            </a:r>
            <a:r>
              <a:rPr lang="en-US" sz="2400" dirty="0"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latin typeface="Times New Roman"/>
                <a:cs typeface="Times New Roman"/>
              </a:rPr>
              <a:t>ending </a:t>
            </a:r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ngle </a:t>
            </a:r>
            <a:r>
              <a:rPr lang="en-US" sz="2400" dirty="0"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latin typeface="Times New Roman"/>
                <a:cs typeface="Times New Roman"/>
              </a:rPr>
              <a:t>ethod, NABAM) is under development (in collaboration with Jim Purser from NCEP/EMC) – expected to improve the use of the RO observations in the lower troposphere</a:t>
            </a:r>
          </a:p>
          <a:p>
            <a:pPr>
              <a:spcBef>
                <a:spcPts val="600"/>
              </a:spcBef>
              <a:buClr>
                <a:srgbClr val="800000"/>
              </a:buClr>
              <a:buSzPct val="100000"/>
              <a:defRPr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200" i="1" dirty="0" smtClean="0">
                <a:latin typeface="Times New Roman"/>
                <a:cs typeface="Times New Roman"/>
              </a:rPr>
              <a:t>Cucurull 2014 (AMT, in preparation); Cucurull and Purser 2014 (JGR, in preparation)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Operational assimilation of RO (refractivities) in the NCEP’s regional system started on 18 October 2011.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However, the use of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RO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observations in the global model already provided feedback to the regional – through boundary and initial conditions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Assimilation of bending angles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replaced the assimilation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of refractivities operationally in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August 2014 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388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5008" y="1387763"/>
            <a:ext cx="8538317" cy="526386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NCEP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assimilates operationally the following RO instruments for total daily soundings of ~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2,700: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b="1" dirty="0">
                <a:latin typeface="Times New Roman" charset="0"/>
                <a:ea typeface="ＭＳ Ｐゴシック" charset="0"/>
              </a:rPr>
              <a:t>COSMIC 1-6</a:t>
            </a:r>
            <a:r>
              <a:rPr lang="en-US" sz="1800" dirty="0">
                <a:latin typeface="Times New Roman" charset="0"/>
                <a:ea typeface="ＭＳ Ｐゴシック" charset="0"/>
              </a:rPr>
              <a:t>  (US and Taiwan) – since May 2007</a:t>
            </a:r>
          </a:p>
          <a:p>
            <a:pPr lvl="1"/>
            <a:r>
              <a:rPr lang="en-US" sz="1800" b="1" dirty="0" err="1" smtClean="0">
                <a:latin typeface="Times New Roman" charset="0"/>
                <a:ea typeface="ＭＳ Ｐゴシック" charset="0"/>
              </a:rPr>
              <a:t>MetOp</a:t>
            </a:r>
            <a:r>
              <a:rPr lang="en-US" sz="1800" b="1" dirty="0" smtClean="0">
                <a:latin typeface="Times New Roman" charset="0"/>
                <a:ea typeface="ＭＳ Ｐゴシック" charset="0"/>
              </a:rPr>
              <a:t>-A/</a:t>
            </a:r>
            <a:r>
              <a:rPr lang="en-US" sz="1800" b="1" dirty="0">
                <a:latin typeface="Times New Roman" charset="0"/>
                <a:ea typeface="ＭＳ Ｐゴシック" charset="0"/>
              </a:rPr>
              <a:t>GRAS </a:t>
            </a:r>
            <a:r>
              <a:rPr lang="en-US" sz="1800" dirty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Eumetsat</a:t>
            </a:r>
            <a:r>
              <a:rPr lang="en-US" sz="1800" dirty="0">
                <a:latin typeface="Times New Roman" charset="0"/>
                <a:ea typeface="ＭＳ Ｐゴシック" charset="0"/>
              </a:rPr>
              <a:t>) - since February 2010</a:t>
            </a:r>
          </a:p>
          <a:p>
            <a:pPr lvl="1"/>
            <a:r>
              <a:rPr lang="en-US" sz="1800" b="1" dirty="0">
                <a:latin typeface="Times New Roman" charset="0"/>
                <a:ea typeface="ＭＳ Ｐゴシック" charset="0"/>
              </a:rPr>
              <a:t>GRACE-A</a:t>
            </a:r>
            <a:r>
              <a:rPr lang="en-US" sz="1800" dirty="0">
                <a:latin typeface="Times New Roman" charset="0"/>
                <a:ea typeface="ＭＳ Ｐゴシック" charset="0"/>
              </a:rPr>
              <a:t> (Germany) - since February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2010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SAC-C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(Argentina) – since May 2011</a:t>
            </a:r>
            <a:r>
              <a:rPr lang="en-US" sz="18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– RIP SAC-C </a:t>
            </a:r>
            <a:r>
              <a:rPr lang="en-US" sz="18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August 2013</a:t>
            </a:r>
            <a:endParaRPr lang="en-US" sz="1800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18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</a:t>
            </a:r>
            <a:r>
              <a:rPr lang="en-US" sz="18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/NOFS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(US Air Force) – since May </a:t>
            </a:r>
            <a:r>
              <a:rPr lang="en-US" sz="18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2011 -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placed in SAFE mode on 4 June 2013 </a:t>
            </a:r>
            <a:r>
              <a:rPr lang="en-US" sz="18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due to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funding issues. Restarted late 2013, but data latency is still too high for operations</a:t>
            </a:r>
            <a:r>
              <a:rPr lang="en-US" sz="18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  <a:endParaRPr lang="en-US" sz="1800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1800" b="1" dirty="0" err="1">
                <a:latin typeface="Times New Roman" charset="0"/>
                <a:ea typeface="ＭＳ Ｐゴシック" charset="0"/>
              </a:rPr>
              <a:t>TerraSAR</a:t>
            </a:r>
            <a:r>
              <a:rPr lang="en-US" sz="1800" b="1" dirty="0">
                <a:latin typeface="Times New Roman" charset="0"/>
                <a:ea typeface="ＭＳ Ｐゴシック" charset="0"/>
              </a:rPr>
              <a:t>-X</a:t>
            </a:r>
            <a:r>
              <a:rPr lang="en-US" sz="1800" dirty="0">
                <a:latin typeface="Times New Roman" charset="0"/>
                <a:ea typeface="ＭＳ Ｐゴシック" charset="0"/>
              </a:rPr>
              <a:t> (Germany) - since May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2011</a:t>
            </a:r>
          </a:p>
          <a:p>
            <a:pPr lvl="1"/>
            <a:r>
              <a:rPr lang="en-US" sz="1800" b="1" dirty="0" err="1" smtClean="0">
                <a:latin typeface="Times New Roman" charset="0"/>
                <a:ea typeface="ＭＳ Ｐゴシック" charset="0"/>
              </a:rPr>
              <a:t>MetOp</a:t>
            </a:r>
            <a:r>
              <a:rPr lang="en-US" sz="1800" b="1" dirty="0" smtClean="0">
                <a:latin typeface="Times New Roman" charset="0"/>
                <a:ea typeface="ＭＳ Ｐゴシック" charset="0"/>
              </a:rPr>
              <a:t>-B/GRAS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 smtClean="0">
                <a:latin typeface="Times New Roman" charset="0"/>
                <a:ea typeface="ＭＳ Ｐゴシック" charset="0"/>
              </a:rPr>
              <a:t>Eumetsat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) – since August 2013</a:t>
            </a:r>
          </a:p>
          <a:p>
            <a:pPr marL="457200" lvl="1" indent="0">
              <a:buNone/>
            </a:pPr>
            <a:endParaRPr lang="en-US" sz="1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Near-operational monitoring of the systems above can be found in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http://www.emc.ncep.noaa.gov/gmb/gdas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under “GPSRO Monitoring”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altLang="ja-JP" sz="2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74638"/>
            <a:ext cx="7467599" cy="8302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GPS RO Soundings</a:t>
            </a:r>
            <a:endParaRPr lang="en-US" dirty="0" smtClean="0">
              <a:ln w="1016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0700" y="1082675"/>
            <a:ext cx="7747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600"/>
              </a:spcBef>
              <a:buClr>
                <a:schemeClr val="bg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High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vertical resolution (~100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m)</a:t>
            </a:r>
          </a:p>
          <a:p>
            <a:pPr algn="ctr">
              <a:spcBef>
                <a:spcPts val="600"/>
              </a:spcBef>
              <a:buClr>
                <a:srgbClr val="800000"/>
              </a:buClr>
              <a:buSzPct val="100000"/>
              <a:defRPr/>
            </a:pPr>
            <a:r>
              <a:rPr lang="en-US" sz="5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Impact of RO assimilation in operational weather forecasting</a:t>
            </a:r>
          </a:p>
        </p:txBody>
      </p:sp>
    </p:spTree>
    <p:extLst>
      <p:ext uri="{BB962C8B-B14F-4D97-AF65-F5344CB8AC3E}">
        <p14:creationId xmlns:p14="http://schemas.microsoft.com/office/powerpoint/2010/main" val="208753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7" descr="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990600"/>
            <a:ext cx="7540625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49438" y="4215824"/>
            <a:ext cx="4876800" cy="116955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CC00"/>
                </a:solidFill>
                <a:latin typeface="+mn-lt"/>
              </a:rPr>
              <a:t>COSMIC provides 8 hours of gain in model forecast skill starting at day 4 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1600" y="6374626"/>
            <a:ext cx="1497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latin typeface="+mn-lt"/>
              </a:rPr>
              <a:t>Cucurull 2010 (WAF)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199" y="6286500"/>
            <a:ext cx="2133600" cy="365125"/>
          </a:xfrm>
        </p:spPr>
        <p:txBody>
          <a:bodyPr/>
          <a:lstStyle/>
          <a:p>
            <a:fld id="{8A171D9D-E364-BF40-B6AD-43D98F0714FF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22867" y="172509"/>
            <a:ext cx="7467599" cy="8302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Times New Roman" charset="0"/>
                <a:ea typeface="ＭＳ Ｐゴシック" charset="0"/>
                <a:cs typeface="ＭＳ Ｐゴシック" charset="0"/>
              </a:rPr>
              <a:t>Impact with COSMIC</a:t>
            </a:r>
            <a:endParaRPr lang="en-US" sz="4000" dirty="0" smtClean="0">
              <a:ln w="1016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730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25</a:t>
            </a:fld>
            <a:endParaRPr 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939800" y="274638"/>
            <a:ext cx="7467599" cy="8302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charset="0"/>
                <a:ea typeface="ＭＳ Ｐゴシック" charset="0"/>
                <a:cs typeface="ＭＳ Ｐゴシック" charset="0"/>
              </a:rPr>
              <a:t>Fit to </a:t>
            </a:r>
            <a:r>
              <a:rPr lang="en-US" sz="40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radiosondes</a:t>
            </a:r>
            <a:endParaRPr lang="en-US" sz="4000" dirty="0" smtClean="0">
              <a:ln w="1016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3500" y="5764768"/>
            <a:ext cx="207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F-O temperature (K)</a:t>
            </a:r>
            <a:endParaRPr lang="en-US" dirty="0"/>
          </a:p>
        </p:txBody>
      </p:sp>
      <p:pic>
        <p:nvPicPr>
          <p:cNvPr id="21" name="Picture 20" descr="tb300.gl.ad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12" y="63500"/>
            <a:ext cx="3276600" cy="3528646"/>
          </a:xfrm>
          <a:prstGeom prst="rect">
            <a:avLst/>
          </a:prstGeom>
        </p:spPr>
      </p:pic>
      <p:pic>
        <p:nvPicPr>
          <p:cNvPr id="22" name="Picture 21" descr="ttb.gl.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94" y="3592146"/>
            <a:ext cx="2817535" cy="3034268"/>
          </a:xfrm>
          <a:prstGeom prst="rect">
            <a:avLst/>
          </a:prstGeom>
        </p:spPr>
      </p:pic>
      <p:pic>
        <p:nvPicPr>
          <p:cNvPr id="24" name="Picture 23" descr="stb.gl.0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08724"/>
            <a:ext cx="4140199" cy="445867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937000" y="3733800"/>
            <a:ext cx="2019300" cy="110490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96641" y="1282700"/>
            <a:ext cx="156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</a:t>
            </a:r>
          </a:p>
          <a:p>
            <a:r>
              <a:rPr lang="en-US" dirty="0" smtClean="0"/>
              <a:t>bias at 300 </a:t>
            </a:r>
            <a:r>
              <a:rPr lang="en-US" dirty="0" err="1" smtClean="0"/>
              <a:t>mb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689350" y="3647342"/>
            <a:ext cx="406400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37000" y="3647342"/>
            <a:ext cx="0" cy="459154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733" y="6257082"/>
            <a:ext cx="5506661" cy="36933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w</a:t>
            </a:r>
            <a:r>
              <a:rPr lang="en-US" dirty="0" smtClean="0">
                <a:solidFill>
                  <a:srgbClr val="660066"/>
                </a:solidFill>
              </a:rPr>
              <a:t>ork in support of NOAA’s Data Gap Mitigation activities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8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09504903"/>
              </p:ext>
            </p:extLst>
          </p:nvPr>
        </p:nvGraphicFramePr>
        <p:xfrm>
          <a:off x="248699" y="455728"/>
          <a:ext cx="865892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25999" y="2404532"/>
            <a:ext cx="393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Radio Occultation ranks very high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8699" y="6310085"/>
            <a:ext cx="1506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Cardinalli</a:t>
            </a:r>
            <a:r>
              <a:rPr lang="en-US" sz="1200" i="1" dirty="0" smtClean="0"/>
              <a:t> et al. 2011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2053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6" descr="impact_SepDecTR20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25670" r="24098" b="26952"/>
          <a:stretch>
            <a:fillRect/>
          </a:stretch>
        </p:blipFill>
        <p:spPr bwMode="auto">
          <a:xfrm>
            <a:off x="4575175" y="3954463"/>
            <a:ext cx="426243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5" descr="impact_SepDecSH20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26038" r="23959" b="26952"/>
          <a:stretch>
            <a:fillRect/>
          </a:stretch>
        </p:blipFill>
        <p:spPr bwMode="auto">
          <a:xfrm>
            <a:off x="239713" y="3976688"/>
            <a:ext cx="428307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4" descr="impact_SepDecNH20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26772" r="23959" b="26952"/>
          <a:stretch>
            <a:fillRect/>
          </a:stretch>
        </p:blipFill>
        <p:spPr bwMode="auto">
          <a:xfrm>
            <a:off x="4589463" y="1370013"/>
            <a:ext cx="42735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4" descr="impact_SepDec20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26587" r="23135" b="27756"/>
          <a:stretch>
            <a:fillRect/>
          </a:stretch>
        </p:blipFill>
        <p:spPr bwMode="auto">
          <a:xfrm>
            <a:off x="225425" y="1354138"/>
            <a:ext cx="43227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1295400" y="152400"/>
            <a:ext cx="6827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800000"/>
                </a:solidFill>
              </a:rPr>
              <a:t>Impact of Various Observing Systems by Region</a:t>
            </a:r>
          </a:p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With GEOS-5: 01 </a:t>
            </a:r>
            <a:r>
              <a:rPr lang="en-US" dirty="0">
                <a:solidFill>
                  <a:srgbClr val="800000"/>
                </a:solidFill>
              </a:rPr>
              <a:t>Sep – 31 Dec 2010 00z</a:t>
            </a: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1169988" y="2360613"/>
            <a:ext cx="1319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Global</a:t>
            </a:r>
          </a:p>
        </p:txBody>
      </p:sp>
      <p:sp>
        <p:nvSpPr>
          <p:cNvPr id="49159" name="TextBox 13"/>
          <p:cNvSpPr txBox="1">
            <a:spLocks noChangeArrowheads="1"/>
          </p:cNvSpPr>
          <p:nvPr/>
        </p:nvSpPr>
        <p:spPr bwMode="auto">
          <a:xfrm>
            <a:off x="5495925" y="2406650"/>
            <a:ext cx="163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Northern Hemisphere</a:t>
            </a:r>
          </a:p>
        </p:txBody>
      </p:sp>
      <p:sp>
        <p:nvSpPr>
          <p:cNvPr id="49160" name="TextBox 20"/>
          <p:cNvSpPr txBox="1">
            <a:spLocks noChangeArrowheads="1"/>
          </p:cNvSpPr>
          <p:nvPr/>
        </p:nvSpPr>
        <p:spPr bwMode="auto">
          <a:xfrm>
            <a:off x="5608638" y="5010150"/>
            <a:ext cx="1520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Tropics</a:t>
            </a:r>
          </a:p>
        </p:txBody>
      </p:sp>
      <p:sp>
        <p:nvSpPr>
          <p:cNvPr id="49161" name="TextBox 21"/>
          <p:cNvSpPr txBox="1">
            <a:spLocks noChangeArrowheads="1"/>
          </p:cNvSpPr>
          <p:nvPr/>
        </p:nvSpPr>
        <p:spPr bwMode="auto">
          <a:xfrm>
            <a:off x="1169988" y="5010150"/>
            <a:ext cx="163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Southern Hemisphere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26" y="6396038"/>
            <a:ext cx="1590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/>
                <a:cs typeface="Times New Roman"/>
              </a:rPr>
              <a:t>Courtesy of R. </a:t>
            </a:r>
            <a:r>
              <a:rPr lang="en-US" sz="1200" i="1" dirty="0" err="1" smtClean="0">
                <a:latin typeface="Times New Roman"/>
                <a:cs typeface="Times New Roman"/>
              </a:rPr>
              <a:t>Gelaro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87600" y="2015067"/>
            <a:ext cx="74506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26363" y="1830402"/>
            <a:ext cx="462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RO</a:t>
            </a:r>
            <a:endParaRPr lang="en-US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7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28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714500"/>
            <a:ext cx="8763000" cy="457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Satellite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adiance observations contain systematic errors (i.e. biases), either in the retrievals, instruments and/or forward models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These biases can be larger than the signal, so the use of radiances in DA requires the utilization of significant bias corrections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Typically, these biases corrections do not account for biases that might exist in the model, which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 requires some measurements to be assimilated without bias correction to ‘anchor’ the model, avoiding a drift of the bias correction algorithms</a:t>
            </a:r>
          </a:p>
          <a:p>
            <a:pPr>
              <a:defRPr/>
            </a:pPr>
            <a:r>
              <a:rPr lang="en-GB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RO is an </a:t>
            </a:r>
            <a:r>
              <a:rPr lang="en-GB" sz="2400" u="sng" dirty="0" smtClean="0">
                <a:latin typeface="Times New Roman" charset="0"/>
                <a:ea typeface="ＭＳ Ｐゴシック" charset="0"/>
                <a:cs typeface="ＭＳ Ｐゴシック" charset="0"/>
              </a:rPr>
              <a:t>anchor measurement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: unbiased observations – or at least their bias is small enough so they do not need to be bias corrected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1400" y="274638"/>
            <a:ext cx="7467599" cy="8302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charset="0"/>
                <a:ea typeface="ＭＳ Ｐゴシック" charset="0"/>
                <a:cs typeface="ＭＳ Ｐゴシック" charset="0"/>
              </a:rPr>
              <a:t>Satellite radiance assimilation</a:t>
            </a:r>
            <a:endParaRPr lang="en-US" sz="4000" dirty="0" smtClean="0">
              <a:ln w="1016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648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558800" y="1281665"/>
            <a:ext cx="8040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Radio Occultation keeps the weather model from </a:t>
            </a:r>
          </a:p>
          <a:p>
            <a:pPr algn="ctr" eaLnBrk="1" hangingPunct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drifting away from reality</a:t>
            </a:r>
            <a:endParaRPr lang="en-US" altLang="zh-TW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483" name="Picture 22" descr="nmean_good_total_amsuan15_12_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3461" b="73897"/>
          <a:stretch>
            <a:fillRect/>
          </a:stretch>
        </p:blipFill>
        <p:spPr bwMode="auto">
          <a:xfrm>
            <a:off x="1673225" y="2388363"/>
            <a:ext cx="69262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65088" y="3774250"/>
            <a:ext cx="1295400" cy="646113"/>
          </a:xfrm>
          <a:prstGeom prst="rect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Difference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of ~ 0.5 K</a:t>
            </a:r>
          </a:p>
        </p:txBody>
      </p:sp>
      <p:cxnSp>
        <p:nvCxnSpPr>
          <p:cNvPr id="20485" name="Straight Arrow Connector 3"/>
          <p:cNvCxnSpPr>
            <a:cxnSpLocks noChangeShapeType="1"/>
          </p:cNvCxnSpPr>
          <p:nvPr/>
        </p:nvCxnSpPr>
        <p:spPr bwMode="auto">
          <a:xfrm flipV="1">
            <a:off x="1360488" y="3164650"/>
            <a:ext cx="2895600" cy="914400"/>
          </a:xfrm>
          <a:prstGeom prst="straightConnector1">
            <a:avLst/>
          </a:prstGeom>
          <a:noFill/>
          <a:ln w="19050">
            <a:solidFill>
              <a:srgbClr val="00CC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7" name="Picture 6" descr="gps_nogps_combine_good_total_amsua_n15_12_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3735" b="74011"/>
          <a:stretch>
            <a:fillRect/>
          </a:stretch>
        </p:blipFill>
        <p:spPr bwMode="auto">
          <a:xfrm>
            <a:off x="1673225" y="4917250"/>
            <a:ext cx="707866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2648725" y="4383850"/>
            <a:ext cx="509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Temporal evolution of the total bias correction</a:t>
            </a:r>
            <a:endParaRPr lang="en-US" altLang="zh-TW" sz="2000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0489" name="Straight Arrow Connector 3"/>
          <p:cNvCxnSpPr>
            <a:cxnSpLocks noChangeShapeType="1"/>
            <a:stCxn id="28675" idx="3"/>
          </p:cNvCxnSpPr>
          <p:nvPr/>
        </p:nvCxnSpPr>
        <p:spPr bwMode="auto">
          <a:xfrm>
            <a:off x="1360488" y="4098100"/>
            <a:ext cx="3581400" cy="1885950"/>
          </a:xfrm>
          <a:prstGeom prst="straightConnector1">
            <a:avLst/>
          </a:prstGeom>
          <a:noFill/>
          <a:ln w="19050">
            <a:solidFill>
              <a:srgbClr val="00CC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2438163" y="1945450"/>
            <a:ext cx="551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Temporal evolution of (o-b) without bias correction</a:t>
            </a:r>
          </a:p>
        </p:txBody>
      </p:sp>
      <p:sp>
        <p:nvSpPr>
          <p:cNvPr id="21516" name="TextBox 20"/>
          <p:cNvSpPr txBox="1">
            <a:spLocks noChangeArrowheads="1"/>
          </p:cNvSpPr>
          <p:nvPr/>
        </p:nvSpPr>
        <p:spPr bwMode="auto">
          <a:xfrm rot="5400000">
            <a:off x="941117" y="5605347"/>
            <a:ext cx="12959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1   0.5   0   -0.5   -1   -1.5</a:t>
            </a:r>
          </a:p>
        </p:txBody>
      </p:sp>
      <p:sp>
        <p:nvSpPr>
          <p:cNvPr id="21517" name="TextBox 35"/>
          <p:cNvSpPr txBox="1">
            <a:spLocks noChangeArrowheads="1"/>
          </p:cNvSpPr>
          <p:nvPr/>
        </p:nvSpPr>
        <p:spPr bwMode="auto">
          <a:xfrm rot="5400000">
            <a:off x="901219" y="3002244"/>
            <a:ext cx="13131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0.5   0   -0.5   -1   -1.5  -2</a:t>
            </a:r>
          </a:p>
        </p:txBody>
      </p:sp>
      <p:sp>
        <p:nvSpPr>
          <p:cNvPr id="28686" name="TextBox 24"/>
          <p:cNvSpPr txBox="1">
            <a:spLocks noChangeArrowheads="1"/>
          </p:cNvSpPr>
          <p:nvPr/>
        </p:nvSpPr>
        <p:spPr bwMode="auto">
          <a:xfrm>
            <a:off x="5975350" y="2975738"/>
            <a:ext cx="102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with GPS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w/o GPS</a:t>
            </a:r>
          </a:p>
        </p:txBody>
      </p:sp>
      <p:sp>
        <p:nvSpPr>
          <p:cNvPr id="28687" name="TextBox 40"/>
          <p:cNvSpPr txBox="1">
            <a:spLocks noChangeArrowheads="1"/>
          </p:cNvSpPr>
          <p:nvPr/>
        </p:nvSpPr>
        <p:spPr bwMode="auto">
          <a:xfrm>
            <a:off x="6965950" y="5679250"/>
            <a:ext cx="1023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with GPS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w/o GPS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589088" y="3716850"/>
            <a:ext cx="7478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+mn-lt"/>
              </a:rPr>
              <a:t>1Dec 2007                                            1Jan2008                                                  1Feb2008                                     1March2008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9362" y="92861"/>
            <a:ext cx="8149431" cy="8596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Times New Roman" charset="0"/>
              </a:defRPr>
            </a:lvl9pPr>
          </a:lstStyle>
          <a:p>
            <a:pPr>
              <a:defRPr/>
            </a:pPr>
            <a:endParaRPr lang="en-US" sz="3200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19899" y="6395430"/>
            <a:ext cx="2133600" cy="365125"/>
          </a:xfrm>
        </p:spPr>
        <p:txBody>
          <a:bodyPr/>
          <a:lstStyle/>
          <a:p>
            <a:fld id="{8A171D9D-E364-BF40-B6AD-43D98F0714FF}" type="slidenum">
              <a:rPr lang="en-US" smtClean="0"/>
              <a:t>29</a:t>
            </a:fld>
            <a:endParaRPr lang="en-US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749300" y="320676"/>
            <a:ext cx="8115300" cy="8302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Benefits of RO on satellite radiance assimilation</a:t>
            </a:r>
            <a:endParaRPr lang="en-US" sz="3200" dirty="0" smtClean="0">
              <a:ln w="1016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37" y="6495800"/>
            <a:ext cx="2716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/>
                <a:cs typeface="Times New Roman"/>
              </a:rPr>
              <a:t>Cucurull, </a:t>
            </a:r>
            <a:r>
              <a:rPr lang="en-US" sz="1200" i="1" dirty="0" err="1" smtClean="0">
                <a:latin typeface="Times New Roman"/>
                <a:cs typeface="Times New Roman"/>
              </a:rPr>
              <a:t>Anthes</a:t>
            </a:r>
            <a:r>
              <a:rPr lang="en-US" sz="1200" i="1" dirty="0" smtClean="0">
                <a:latin typeface="Times New Roman"/>
                <a:cs typeface="Times New Roman"/>
              </a:rPr>
              <a:t> and </a:t>
            </a:r>
            <a:r>
              <a:rPr lang="en-US" sz="1200" i="1" dirty="0" err="1" smtClean="0">
                <a:latin typeface="Times New Roman"/>
                <a:cs typeface="Times New Roman"/>
              </a:rPr>
              <a:t>Tsao</a:t>
            </a:r>
            <a:r>
              <a:rPr lang="en-US" sz="1200" i="1" dirty="0" smtClean="0">
                <a:latin typeface="Times New Roman"/>
                <a:cs typeface="Times New Roman"/>
              </a:rPr>
              <a:t> 2014 (JAOT)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66100" y="635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1589088" y="6219575"/>
            <a:ext cx="7478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1Dec 2007                                            1Jan2008                                                  1Feb2008                                     1March2008</a:t>
            </a:r>
          </a:p>
        </p:txBody>
      </p:sp>
    </p:spTree>
    <p:extLst>
      <p:ext uri="{BB962C8B-B14F-4D97-AF65-F5344CB8AC3E}">
        <p14:creationId xmlns:p14="http://schemas.microsoft.com/office/powerpoint/2010/main" val="359872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9700" y="1333500"/>
            <a:ext cx="8763000" cy="1981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</a:t>
            </a:r>
            <a:r>
              <a:rPr lang="en-US" sz="2400" u="sng" dirty="0" smtClean="0"/>
              <a:t>ground</a:t>
            </a:r>
            <a:r>
              <a:rPr lang="en-US" sz="2400" u="sng" dirty="0"/>
              <a:t>-based GPS</a:t>
            </a:r>
            <a:r>
              <a:rPr lang="en-US" sz="2400" dirty="0"/>
              <a:t> technique and </a:t>
            </a:r>
            <a:r>
              <a:rPr lang="en-US" sz="2400" u="sng" dirty="0"/>
              <a:t>GPS Radio Occultation</a:t>
            </a:r>
            <a:r>
              <a:rPr lang="en-US" sz="2400" dirty="0"/>
              <a:t> technique </a:t>
            </a:r>
            <a:r>
              <a:rPr lang="en-US" sz="2400" dirty="0" smtClean="0"/>
              <a:t>observe </a:t>
            </a:r>
            <a:r>
              <a:rPr lang="en-US" sz="2400" dirty="0"/>
              <a:t>the same transmitters and are based on the same physical </a:t>
            </a:r>
            <a:r>
              <a:rPr lang="en-US" sz="2400" dirty="0" smtClean="0"/>
              <a:t>principles.</a:t>
            </a:r>
            <a:endParaRPr lang="en-US" sz="2400" dirty="0"/>
          </a:p>
          <a:p>
            <a:r>
              <a:rPr lang="en-US" sz="2400" dirty="0"/>
              <a:t>The only difference is that ground-based looks “up” and Radio Occultation looks to the limb of the Earth from </a:t>
            </a:r>
            <a:r>
              <a:rPr lang="en-US" sz="2400" dirty="0" smtClean="0"/>
              <a:t>space.</a:t>
            </a:r>
            <a:endParaRPr lang="en-US" sz="2400" dirty="0"/>
          </a:p>
          <a:p>
            <a:pPr marL="0" indent="0">
              <a:buFont typeface="Monotype Sorts" charset="0"/>
              <a:buNone/>
              <a:defRPr/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1400" y="274638"/>
            <a:ext cx="7467599" cy="8302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charset="0"/>
                <a:ea typeface="ＭＳ Ｐゴシック" charset="0"/>
                <a:cs typeface="ＭＳ Ｐゴシック" charset="0"/>
              </a:rPr>
              <a:t>Global Position System (GPS)</a:t>
            </a:r>
            <a:endParaRPr lang="en-US" sz="4000" dirty="0" smtClean="0">
              <a:ln w="1016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6" name="Group 2"/>
          <p:cNvGrpSpPr>
            <a:grpSpLocks/>
          </p:cNvGrpSpPr>
          <p:nvPr/>
        </p:nvGrpSpPr>
        <p:grpSpPr bwMode="auto">
          <a:xfrm>
            <a:off x="485876" y="4127500"/>
            <a:ext cx="3122624" cy="2423481"/>
            <a:chOff x="0" y="699"/>
            <a:chExt cx="2818" cy="2581"/>
          </a:xfrm>
        </p:grpSpPr>
        <p:grpSp>
          <p:nvGrpSpPr>
            <p:cNvPr id="47" name="Group 3"/>
            <p:cNvGrpSpPr>
              <a:grpSpLocks/>
            </p:cNvGrpSpPr>
            <p:nvPr/>
          </p:nvGrpSpPr>
          <p:grpSpPr bwMode="auto">
            <a:xfrm>
              <a:off x="28" y="699"/>
              <a:ext cx="2790" cy="2581"/>
              <a:chOff x="28" y="244"/>
              <a:chExt cx="2790" cy="2581"/>
            </a:xfrm>
          </p:grpSpPr>
          <p:sp>
            <p:nvSpPr>
              <p:cNvPr id="54" name="Rectangle 4"/>
              <p:cNvSpPr>
                <a:spLocks noChangeArrowheads="1"/>
              </p:cNvSpPr>
              <p:nvPr/>
            </p:nvSpPr>
            <p:spPr bwMode="auto">
              <a:xfrm>
                <a:off x="56" y="2381"/>
                <a:ext cx="2385" cy="126"/>
              </a:xfrm>
              <a:prstGeom prst="rect">
                <a:avLst/>
              </a:prstGeom>
              <a:solidFill>
                <a:srgbClr val="66FF3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auto">
              <a:xfrm>
                <a:off x="56" y="985"/>
                <a:ext cx="2762" cy="1402"/>
              </a:xfrm>
              <a:prstGeom prst="rect">
                <a:avLst/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6"/>
              <p:cNvSpPr>
                <a:spLocks noChangeShapeType="1"/>
              </p:cNvSpPr>
              <p:nvPr/>
            </p:nvSpPr>
            <p:spPr bwMode="auto">
              <a:xfrm>
                <a:off x="825" y="2442"/>
                <a:ext cx="1097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7"/>
              <p:cNvSpPr>
                <a:spLocks noChangeShapeType="1"/>
              </p:cNvSpPr>
              <p:nvPr/>
            </p:nvSpPr>
            <p:spPr bwMode="auto">
              <a:xfrm>
                <a:off x="267" y="1301"/>
                <a:ext cx="1041" cy="10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8"/>
              <p:cNvSpPr>
                <a:spLocks noChangeShapeType="1"/>
              </p:cNvSpPr>
              <p:nvPr/>
            </p:nvSpPr>
            <p:spPr bwMode="auto">
              <a:xfrm flipV="1">
                <a:off x="1312" y="683"/>
                <a:ext cx="0" cy="17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9"/>
              <p:cNvSpPr>
                <a:spLocks noChangeShapeType="1"/>
              </p:cNvSpPr>
              <p:nvPr/>
            </p:nvSpPr>
            <p:spPr bwMode="auto">
              <a:xfrm flipV="1">
                <a:off x="1316" y="1391"/>
                <a:ext cx="1201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0"/>
              <p:cNvSpPr>
                <a:spLocks noChangeArrowheads="1"/>
              </p:cNvSpPr>
              <p:nvPr/>
            </p:nvSpPr>
            <p:spPr bwMode="auto">
              <a:xfrm>
                <a:off x="813" y="1777"/>
                <a:ext cx="1119" cy="17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1"/>
              <p:cNvSpPr>
                <a:spLocks noChangeShapeType="1"/>
              </p:cNvSpPr>
              <p:nvPr/>
            </p:nvSpPr>
            <p:spPr bwMode="auto">
              <a:xfrm flipH="1">
                <a:off x="545" y="1867"/>
                <a:ext cx="13" cy="5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12"/>
              <p:cNvSpPr>
                <a:spLocks noChangeShapeType="1"/>
              </p:cNvSpPr>
              <p:nvPr/>
            </p:nvSpPr>
            <p:spPr bwMode="auto">
              <a:xfrm flipH="1">
                <a:off x="436" y="1873"/>
                <a:ext cx="3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13"/>
              <p:cNvSpPr>
                <a:spLocks noChangeArrowheads="1"/>
              </p:cNvSpPr>
              <p:nvPr/>
            </p:nvSpPr>
            <p:spPr bwMode="auto">
              <a:xfrm>
                <a:off x="205" y="2074"/>
                <a:ext cx="351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85593" tIns="42045" rIns="85593" bIns="42045">
                <a:spAutoFit/>
              </a:bodyPr>
              <a:lstStyle/>
              <a:p>
                <a:pPr defTabSz="865188" eaLnBrk="0" hangingPunct="0"/>
                <a:r>
                  <a:rPr lang="en-US" sz="1100">
                    <a:solidFill>
                      <a:schemeClr val="bg1"/>
                    </a:solidFill>
                  </a:rPr>
                  <a:t>~5km</a:t>
                </a:r>
              </a:p>
            </p:txBody>
          </p:sp>
          <p:sp>
            <p:nvSpPr>
              <p:cNvPr id="64" name="Arc 14"/>
              <p:cNvSpPr>
                <a:spLocks/>
              </p:cNvSpPr>
              <p:nvPr/>
            </p:nvSpPr>
            <p:spPr bwMode="auto">
              <a:xfrm>
                <a:off x="1336" y="1328"/>
                <a:ext cx="659" cy="4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15"/>
              <p:cNvSpPr>
                <a:spLocks noChangeShapeType="1"/>
              </p:cNvSpPr>
              <p:nvPr/>
            </p:nvSpPr>
            <p:spPr bwMode="auto">
              <a:xfrm>
                <a:off x="1930" y="1895"/>
                <a:ext cx="0" cy="9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809" y="1887"/>
                <a:ext cx="0" cy="9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7"/>
              <p:cNvSpPr>
                <a:spLocks noChangeArrowheads="1"/>
              </p:cNvSpPr>
              <p:nvPr/>
            </p:nvSpPr>
            <p:spPr bwMode="auto">
              <a:xfrm>
                <a:off x="1067" y="2490"/>
                <a:ext cx="505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85593" tIns="42045" rIns="85593" bIns="42045">
                <a:spAutoFit/>
              </a:bodyPr>
              <a:lstStyle/>
              <a:p>
                <a:pPr algn="ctr" defTabSz="865188" eaLnBrk="0" hangingPunct="0"/>
                <a:r>
                  <a:rPr lang="en-US" sz="1100">
                    <a:solidFill>
                      <a:schemeClr val="bg1"/>
                    </a:solidFill>
                  </a:rPr>
                  <a:t>~22 km</a:t>
                </a:r>
              </a:p>
            </p:txBody>
          </p:sp>
          <p:sp>
            <p:nvSpPr>
              <p:cNvPr id="68" name="Rectangle 18"/>
              <p:cNvSpPr>
                <a:spLocks noChangeArrowheads="1"/>
              </p:cNvSpPr>
              <p:nvPr/>
            </p:nvSpPr>
            <p:spPr bwMode="auto">
              <a:xfrm>
                <a:off x="1471" y="1148"/>
                <a:ext cx="874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85593" tIns="42045" rIns="85593" bIns="42045">
                <a:spAutoFit/>
              </a:bodyPr>
              <a:lstStyle/>
              <a:p>
                <a:pPr algn="ctr" defTabSz="865188" eaLnBrk="0" hangingPunct="0"/>
                <a:r>
                  <a:rPr lang="en-US" sz="1100">
                    <a:solidFill>
                      <a:schemeClr val="bg1"/>
                    </a:solidFill>
                  </a:rPr>
                  <a:t>Mapping Function</a:t>
                </a:r>
              </a:p>
              <a:p>
                <a:pPr algn="ctr" defTabSz="865188" eaLnBrk="0" hangingPunct="0"/>
                <a:r>
                  <a:rPr lang="en-US" sz="1100">
                    <a:solidFill>
                      <a:schemeClr val="bg1"/>
                    </a:solidFill>
                  </a:rPr>
                  <a:t>~1/sin(a)</a:t>
                </a:r>
              </a:p>
            </p:txBody>
          </p:sp>
          <p:sp>
            <p:nvSpPr>
              <p:cNvPr id="69" name="Rectangle 19"/>
              <p:cNvSpPr>
                <a:spLocks noChangeArrowheads="1"/>
              </p:cNvSpPr>
              <p:nvPr/>
            </p:nvSpPr>
            <p:spPr bwMode="auto">
              <a:xfrm>
                <a:off x="1491" y="2210"/>
                <a:ext cx="16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85593" tIns="42045" rIns="85593" bIns="42045">
                <a:spAutoFit/>
              </a:bodyPr>
              <a:lstStyle/>
              <a:p>
                <a:pPr defTabSz="865188" eaLnBrk="0" hangingPunct="0"/>
                <a:r>
                  <a:rPr lang="en-US" sz="110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1318" y="2271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21"/>
              <p:cNvSpPr>
                <a:spLocks/>
              </p:cNvSpPr>
              <p:nvPr/>
            </p:nvSpPr>
            <p:spPr bwMode="auto">
              <a:xfrm>
                <a:off x="1459" y="2265"/>
                <a:ext cx="3" cy="120"/>
              </a:xfrm>
              <a:custGeom>
                <a:avLst/>
                <a:gdLst>
                  <a:gd name="T0" fmla="*/ 0 w 3"/>
                  <a:gd name="T1" fmla="*/ 0 h 120"/>
                  <a:gd name="T2" fmla="*/ 3 w 3"/>
                  <a:gd name="T3" fmla="*/ 120 h 120"/>
                  <a:gd name="T4" fmla="*/ 0 60000 65536"/>
                  <a:gd name="T5" fmla="*/ 0 60000 65536"/>
                  <a:gd name="T6" fmla="*/ 0 w 3"/>
                  <a:gd name="T7" fmla="*/ 0 h 120"/>
                  <a:gd name="T8" fmla="*/ 3 w 3"/>
                  <a:gd name="T9" fmla="*/ 120 h 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20">
                    <a:moveTo>
                      <a:pt x="0" y="0"/>
                    </a:moveTo>
                    <a:lnTo>
                      <a:pt x="3" y="12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2" name="Picture 22" descr="block2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80" y="1036"/>
                <a:ext cx="330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3" descr="block2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1840443">
                <a:off x="1174" y="244"/>
                <a:ext cx="330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24" descr="block2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871350">
                <a:off x="28" y="1102"/>
                <a:ext cx="44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Freeform 25"/>
              <p:cNvSpPr>
                <a:spLocks/>
              </p:cNvSpPr>
              <p:nvPr/>
            </p:nvSpPr>
            <p:spPr bwMode="auto">
              <a:xfrm>
                <a:off x="1579" y="2172"/>
                <a:ext cx="90" cy="219"/>
              </a:xfrm>
              <a:custGeom>
                <a:avLst/>
                <a:gdLst>
                  <a:gd name="T0" fmla="*/ 0 w 90"/>
                  <a:gd name="T1" fmla="*/ 0 h 219"/>
                  <a:gd name="T2" fmla="*/ 51 w 90"/>
                  <a:gd name="T3" fmla="*/ 51 h 219"/>
                  <a:gd name="T4" fmla="*/ 84 w 90"/>
                  <a:gd name="T5" fmla="*/ 144 h 219"/>
                  <a:gd name="T6" fmla="*/ 87 w 90"/>
                  <a:gd name="T7" fmla="*/ 219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219"/>
                  <a:gd name="T14" fmla="*/ 90 w 90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219">
                    <a:moveTo>
                      <a:pt x="0" y="0"/>
                    </a:moveTo>
                    <a:cubicBezTo>
                      <a:pt x="8" y="8"/>
                      <a:pt x="37" y="27"/>
                      <a:pt x="51" y="51"/>
                    </a:cubicBezTo>
                    <a:cubicBezTo>
                      <a:pt x="65" y="75"/>
                      <a:pt x="78" y="116"/>
                      <a:pt x="84" y="144"/>
                    </a:cubicBezTo>
                    <a:cubicBezTo>
                      <a:pt x="90" y="172"/>
                      <a:pt x="87" y="204"/>
                      <a:pt x="87" y="21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1628" y="2624"/>
              <a:ext cx="1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493" tIns="43247" rIns="86493" bIns="4324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/>
                <a:t>a</a:t>
              </a: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2196" y="2046"/>
              <a:ext cx="178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493" tIns="43247" rIns="86493" bIns="4324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/>
                <a:t>s</a:t>
              </a:r>
              <a:r>
                <a:rPr lang="en-US" sz="1100" baseline="-25000"/>
                <a:t>i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1081" y="2938"/>
              <a:ext cx="4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493" tIns="43247" rIns="86493" bIns="4324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/>
                <a:t>FOV</a:t>
              </a: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0" y="2482"/>
              <a:ext cx="6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493" tIns="43247" rIns="86493" bIns="4324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/>
                <a:t>h~500 hPa</a:t>
              </a:r>
            </a:p>
          </p:txBody>
        </p:sp>
        <p:sp>
          <p:nvSpPr>
            <p:cNvPr id="52" name="Text Box 30"/>
            <p:cNvSpPr txBox="1">
              <a:spLocks noChangeArrowheads="1"/>
            </p:cNvSpPr>
            <p:nvPr/>
          </p:nvSpPr>
          <p:spPr bwMode="auto">
            <a:xfrm>
              <a:off x="577" y="1961"/>
              <a:ext cx="17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493" tIns="43247" rIns="86493" bIns="4324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/>
                <a:t>s</a:t>
              </a:r>
              <a:r>
                <a:rPr lang="en-US" sz="1100" baseline="-25000"/>
                <a:t>j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1279" y="1876"/>
              <a:ext cx="21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493" tIns="43247" rIns="86493" bIns="4324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/>
                <a:t>s</a:t>
              </a:r>
              <a:r>
                <a:rPr lang="en-US" sz="1100" baseline="-25000"/>
                <a:t>z</a:t>
              </a:r>
            </a:p>
          </p:txBody>
        </p:sp>
      </p:grpSp>
      <p:pic>
        <p:nvPicPr>
          <p:cNvPr id="76" name="Picture 2" descr="GPS RO carto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3"/>
          <a:stretch>
            <a:fillRect/>
          </a:stretch>
        </p:blipFill>
        <p:spPr bwMode="auto">
          <a:xfrm>
            <a:off x="4781455" y="4232077"/>
            <a:ext cx="3333846" cy="24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33"/>
          <p:cNvSpPr>
            <a:spLocks noChangeArrowheads="1"/>
          </p:cNvSpPr>
          <p:nvPr/>
        </p:nvSpPr>
        <p:spPr bwMode="auto">
          <a:xfrm>
            <a:off x="4445619" y="3483362"/>
            <a:ext cx="3995647" cy="700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5593" tIns="42045" rIns="85593" bIns="42045">
            <a:spAutoFit/>
          </a:bodyPr>
          <a:lstStyle/>
          <a:p>
            <a:pPr algn="ctr" defTabSz="865188" eaLnBrk="0" hangingPunct="0"/>
            <a:r>
              <a:rPr lang="en-US" sz="2000" dirty="0" smtClean="0">
                <a:solidFill>
                  <a:srgbClr val="0000FF"/>
                </a:solidFill>
              </a:rPr>
              <a:t>derived product: vertical profiles of temperature/moisture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8" name="Rectangle 33"/>
          <p:cNvSpPr>
            <a:spLocks noChangeArrowheads="1"/>
          </p:cNvSpPr>
          <p:nvPr/>
        </p:nvSpPr>
        <p:spPr bwMode="auto">
          <a:xfrm>
            <a:off x="-31527" y="3483362"/>
            <a:ext cx="3995647" cy="700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5593" tIns="42045" rIns="85593" bIns="42045">
            <a:spAutoFit/>
          </a:bodyPr>
          <a:lstStyle/>
          <a:p>
            <a:pPr algn="ctr" defTabSz="865188" eaLnBrk="0" hangingPunct="0"/>
            <a:r>
              <a:rPr lang="en-US" sz="2000" dirty="0" smtClean="0">
                <a:solidFill>
                  <a:srgbClr val="0000FF"/>
                </a:solidFill>
              </a:rPr>
              <a:t>derived product: time series of precipitable water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0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Complementarity of satellite 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5534" y="1380067"/>
            <a:ext cx="8610599" cy="132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ts val="600"/>
              </a:spcBef>
              <a:buClr>
                <a:schemeClr val="bg1"/>
              </a:buClr>
              <a:buSzPct val="60000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Investigate similarities/differences between the assimilation of satellite IR, MW, and RO observations in the NCEP’s operational global data assimilation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0" y="6121400"/>
            <a:ext cx="158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Cucurull and </a:t>
            </a:r>
            <a:r>
              <a:rPr lang="en-US" sz="1200" i="1" dirty="0" err="1" smtClean="0"/>
              <a:t>Anthes</a:t>
            </a:r>
            <a:r>
              <a:rPr lang="en-US" sz="1200" i="1" dirty="0"/>
              <a:t> </a:t>
            </a:r>
            <a:r>
              <a:rPr lang="en-US" sz="1200" i="1" dirty="0" smtClean="0"/>
              <a:t>2014 (MWR)</a:t>
            </a:r>
            <a:endParaRPr lang="en-US" sz="1200" i="1" dirty="0"/>
          </a:p>
        </p:txBody>
      </p:sp>
      <p:pic>
        <p:nvPicPr>
          <p:cNvPr id="5" name="Picture 4" descr="T-correl-coeff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20555"/>
          <a:stretch/>
        </p:blipFill>
        <p:spPr>
          <a:xfrm>
            <a:off x="1490132" y="2473325"/>
            <a:ext cx="3595511" cy="4044950"/>
          </a:xfrm>
          <a:prstGeom prst="rect">
            <a:avLst/>
          </a:prstGeom>
        </p:spPr>
      </p:pic>
      <p:pic>
        <p:nvPicPr>
          <p:cNvPr id="6" name="Picture 5" descr="q-correl-coeff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0990"/>
          <a:stretch/>
        </p:blipFill>
        <p:spPr>
          <a:xfrm>
            <a:off x="5085644" y="2473325"/>
            <a:ext cx="3789332" cy="40449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91266" y="3191933"/>
            <a:ext cx="431800" cy="42333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25132" y="5698066"/>
            <a:ext cx="431800" cy="42333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4"/>
          </p:cNvCxnSpPr>
          <p:nvPr/>
        </p:nvCxnSpPr>
        <p:spPr>
          <a:xfrm flipH="1" flipV="1">
            <a:off x="2307166" y="3615267"/>
            <a:ext cx="740834" cy="95673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0"/>
          </p:cNvCxnSpPr>
          <p:nvPr/>
        </p:nvCxnSpPr>
        <p:spPr>
          <a:xfrm flipH="1">
            <a:off x="2341032" y="4572000"/>
            <a:ext cx="706968" cy="11260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47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5599" y="1557980"/>
            <a:ext cx="8153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 typeface="Wingdings" charset="2"/>
              <a:buChar char="§"/>
            </a:pPr>
            <a:r>
              <a:rPr lang="en-US" sz="2400" dirty="0" smtClean="0">
                <a:latin typeface="Times New Roman"/>
                <a:cs typeface="Times New Roman"/>
              </a:rPr>
              <a:t>Radio Occultation is a very significant component of the Observing System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§"/>
            </a:pPr>
            <a:r>
              <a:rPr lang="en-US" sz="2400" u="sng" dirty="0" smtClean="0">
                <a:latin typeface="Times New Roman"/>
                <a:cs typeface="Times New Roman"/>
              </a:rPr>
              <a:t>We have not reached saturation in weather forecast skill with the current RO constellation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§"/>
            </a:pPr>
            <a:r>
              <a:rPr lang="en-US" sz="2400" dirty="0" smtClean="0">
                <a:latin typeface="Times New Roman"/>
                <a:cs typeface="Times New Roman"/>
              </a:rPr>
              <a:t>Adding more RO observations beyond the 2,700 profiles/day we currently assimilate operationally in NWP will keep improving weather forecast 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§"/>
            </a:pPr>
            <a:r>
              <a:rPr lang="en-US" sz="2400" dirty="0" smtClean="0">
                <a:latin typeface="Times New Roman"/>
                <a:cs typeface="Times New Roman"/>
              </a:rPr>
              <a:t>Need </a:t>
            </a:r>
            <a:r>
              <a:rPr lang="en-US" sz="2400" u="sng" dirty="0" smtClean="0">
                <a:latin typeface="Times New Roman"/>
                <a:cs typeface="Times New Roman"/>
              </a:rPr>
              <a:t>Observing System Simulation Experiments</a:t>
            </a:r>
            <a:r>
              <a:rPr lang="en-US" sz="2400" dirty="0" smtClean="0">
                <a:latin typeface="Times New Roman"/>
                <a:cs typeface="Times New Roman"/>
              </a:rPr>
              <a:t> (OSSEs) to  provide answers to how much improvement can be achieved by adding more RO observations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§"/>
            </a:pPr>
            <a:r>
              <a:rPr lang="en-US" sz="2400" u="sng" dirty="0" smtClean="0">
                <a:latin typeface="Times New Roman"/>
                <a:cs typeface="Times New Roman"/>
              </a:rPr>
              <a:t>Observing System Experiments</a:t>
            </a:r>
            <a:r>
              <a:rPr lang="en-US" sz="2400" dirty="0" smtClean="0">
                <a:latin typeface="Times New Roman"/>
                <a:cs typeface="Times New Roman"/>
              </a:rPr>
              <a:t> (OSEs) only provide information on the impact of the current observations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199" y="6286500"/>
            <a:ext cx="2133600" cy="365125"/>
          </a:xfrm>
        </p:spPr>
        <p:txBody>
          <a:bodyPr/>
          <a:lstStyle/>
          <a:p>
            <a:fld id="{8A171D9D-E364-BF40-B6AD-43D98F0714FF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269876"/>
            <a:ext cx="7467599" cy="8302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Times New Roman" charset="0"/>
                <a:ea typeface="ＭＳ Ｐゴシック" charset="0"/>
                <a:cs typeface="ＭＳ Ｐゴシック" charset="0"/>
              </a:rPr>
              <a:t>Key Results</a:t>
            </a:r>
            <a:endParaRPr lang="en-US" sz="4000" dirty="0" smtClean="0">
              <a:ln w="1016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561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2" y="197556"/>
            <a:ext cx="8805332" cy="6295319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4623" y="3499324"/>
            <a:ext cx="1129164" cy="14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2016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6 satellites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equatorial orbits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3214" y="3471677"/>
            <a:ext cx="1021280" cy="172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2018 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6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satellites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polar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orbits</a:t>
            </a:r>
          </a:p>
          <a:p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96362" y="6113642"/>
            <a:ext cx="1831254" cy="30777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FFFF00"/>
                </a:solidFill>
                <a:latin typeface="+mn-lt"/>
              </a:rPr>
              <a:t>~ </a:t>
            </a:r>
            <a:r>
              <a:rPr lang="en-US" sz="1400" b="1" dirty="0" smtClean="0">
                <a:solidFill>
                  <a:srgbClr val="FFFF00"/>
                </a:solidFill>
                <a:latin typeface="+mn-lt"/>
              </a:rPr>
              <a:t>12,000</a:t>
            </a:r>
            <a:r>
              <a:rPr lang="en-US" sz="1400" dirty="0" smtClean="0">
                <a:solidFill>
                  <a:srgbClr val="FFFF00"/>
                </a:solidFill>
                <a:latin typeface="+mn-lt"/>
              </a:rPr>
              <a:t> profiles/day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07011" y="3011046"/>
            <a:ext cx="1831254" cy="30777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FFFF00"/>
                </a:solidFill>
                <a:latin typeface="+mn-lt"/>
              </a:rPr>
              <a:t>~ 1,300 profiles/day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200" y="6492875"/>
            <a:ext cx="1502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Courtesy of UCAR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761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16040"/>
            <a:ext cx="8229600" cy="284956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Global </a:t>
            </a:r>
            <a:r>
              <a:rPr lang="en-US" sz="5400" dirty="0">
                <a:solidFill>
                  <a:srgbClr val="0000FF"/>
                </a:solidFill>
              </a:rPr>
              <a:t>Observing </a:t>
            </a:r>
            <a:r>
              <a:rPr lang="en-US" sz="5400" dirty="0" smtClean="0">
                <a:solidFill>
                  <a:srgbClr val="0000FF"/>
                </a:solidFill>
              </a:rPr>
              <a:t>Systems</a:t>
            </a:r>
            <a:br>
              <a:rPr lang="en-US" sz="5400" dirty="0" smtClean="0">
                <a:solidFill>
                  <a:srgbClr val="0000FF"/>
                </a:solidFill>
              </a:rPr>
            </a:br>
            <a:r>
              <a:rPr lang="en-US" sz="5400" dirty="0" smtClean="0">
                <a:solidFill>
                  <a:srgbClr val="0000FF"/>
                </a:solidFill>
              </a:rPr>
              <a:t>Analysis (GOSA) Group 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134" y="4165602"/>
            <a:ext cx="6451600" cy="795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rgbClr val="800000"/>
                </a:solidFill>
              </a:rPr>
              <a:t>“We test new ideas”</a:t>
            </a:r>
            <a:endParaRPr lang="en-US" sz="4000" i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5D-57B9-894F-9778-C8C493B828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2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GOSA Mission Statement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608668"/>
            <a:ext cx="8441267" cy="50429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Maximize and optimize the uses of current and future </a:t>
            </a:r>
            <a:r>
              <a:rPr lang="en-US" sz="2400" b="1" dirty="0" smtClean="0"/>
              <a:t>global </a:t>
            </a:r>
            <a:r>
              <a:rPr lang="en-US" sz="2400" b="1" dirty="0"/>
              <a:t>observations to improve numerical weather prediction forecast skill in NOAA’s </a:t>
            </a:r>
            <a:r>
              <a:rPr lang="en-US" sz="2400" b="1" dirty="0" smtClean="0"/>
              <a:t>models.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includes algorithm development, management, and science </a:t>
            </a:r>
            <a:r>
              <a:rPr lang="en-US" sz="2400" dirty="0" smtClean="0"/>
              <a:t>support.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major objective of </a:t>
            </a:r>
            <a:r>
              <a:rPr lang="en-US" sz="2400" dirty="0" smtClean="0"/>
              <a:t>GOSA </a:t>
            </a:r>
            <a:r>
              <a:rPr lang="en-US" sz="2400" dirty="0"/>
              <a:t>is to quantitatively evaluate the complementarity of different observing systems through Observing System Simulation Experiments (OSSEs) and Observing System Experiments (OSEs) to help NOAA management prioritize mission designs in a cost-effective </a:t>
            </a:r>
            <a:r>
              <a:rPr lang="en-US" sz="2400" dirty="0" smtClean="0"/>
              <a:t>way in support of NOAA’s Quantitative </a:t>
            </a:r>
            <a:r>
              <a:rPr lang="en-US" sz="2400" dirty="0"/>
              <a:t>O</a:t>
            </a:r>
            <a:r>
              <a:rPr lang="en-US" sz="2400" dirty="0" smtClean="0"/>
              <a:t>bserving </a:t>
            </a:r>
            <a:r>
              <a:rPr lang="en-US" sz="2400" dirty="0"/>
              <a:t>S</a:t>
            </a:r>
            <a:r>
              <a:rPr lang="en-US" sz="2400" dirty="0" smtClean="0"/>
              <a:t>ystem Assessment Program (QOSAP).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5D-57B9-894F-9778-C8C493B82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0637" y="297795"/>
            <a:ext cx="1021684" cy="52322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GOSA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457036" y="2093650"/>
            <a:ext cx="1307720" cy="646331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Commercial</a:t>
            </a:r>
          </a:p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7482" y="2093650"/>
            <a:ext cx="1005403" cy="646331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Missions </a:t>
            </a:r>
          </a:p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49665" y="2116532"/>
            <a:ext cx="1433731" cy="646331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Algorithm</a:t>
            </a:r>
          </a:p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58268" y="2105813"/>
            <a:ext cx="1700856" cy="646331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Science projects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76729" y="2116530"/>
            <a:ext cx="1074138" cy="369332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Cal/Val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46725" y="2093650"/>
            <a:ext cx="662336" cy="646331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OSE</a:t>
            </a:r>
          </a:p>
          <a:p>
            <a:r>
              <a:rPr lang="en-US" dirty="0" smtClean="0"/>
              <a:t>OSSE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20459" y="828753"/>
            <a:ext cx="0" cy="851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8186" y="1667809"/>
            <a:ext cx="7564120" cy="12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185" y="1667808"/>
            <a:ext cx="0" cy="425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1" idx="0"/>
          </p:cNvCxnSpPr>
          <p:nvPr/>
        </p:nvCxnSpPr>
        <p:spPr>
          <a:xfrm flipH="1">
            <a:off x="2110896" y="1667808"/>
            <a:ext cx="5583" cy="425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3" idx="0"/>
          </p:cNvCxnSpPr>
          <p:nvPr/>
        </p:nvCxnSpPr>
        <p:spPr>
          <a:xfrm>
            <a:off x="3866530" y="1667809"/>
            <a:ext cx="1" cy="44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4" idx="0"/>
          </p:cNvCxnSpPr>
          <p:nvPr/>
        </p:nvCxnSpPr>
        <p:spPr>
          <a:xfrm>
            <a:off x="5600807" y="1679970"/>
            <a:ext cx="7889" cy="4258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79729" y="1667808"/>
            <a:ext cx="0" cy="425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62305" y="1679970"/>
            <a:ext cx="0" cy="425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8185" y="2762863"/>
            <a:ext cx="0" cy="62490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49665" y="3360600"/>
            <a:ext cx="1608603" cy="1169551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Radio occultation</a:t>
            </a:r>
          </a:p>
          <a:p>
            <a:r>
              <a:rPr lang="en-US" sz="1400" dirty="0"/>
              <a:t>G</a:t>
            </a:r>
            <a:r>
              <a:rPr lang="en-US" sz="1400" dirty="0" smtClean="0"/>
              <a:t>round-based GPS</a:t>
            </a:r>
          </a:p>
          <a:p>
            <a:r>
              <a:rPr lang="en-US" sz="1400" dirty="0" smtClean="0"/>
              <a:t>Sat bias correction</a:t>
            </a:r>
          </a:p>
          <a:p>
            <a:r>
              <a:rPr lang="en-US" sz="1400" dirty="0" smtClean="0"/>
              <a:t>RS bias correction</a:t>
            </a:r>
            <a:endParaRPr lang="en-US" sz="1400" dirty="0"/>
          </a:p>
          <a:p>
            <a:r>
              <a:rPr lang="en-US" sz="1400" dirty="0" smtClean="0"/>
              <a:t>PBL-RO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145753" y="2773687"/>
            <a:ext cx="1" cy="59991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31356" y="3339800"/>
            <a:ext cx="1138903" cy="1600438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PAZ </a:t>
            </a:r>
          </a:p>
          <a:p>
            <a:r>
              <a:rPr lang="en-US" sz="1400" dirty="0" smtClean="0"/>
              <a:t>CYGNSS</a:t>
            </a:r>
          </a:p>
          <a:p>
            <a:r>
              <a:rPr lang="en-US" sz="1400" dirty="0" smtClean="0"/>
              <a:t>NSSL</a:t>
            </a:r>
          </a:p>
          <a:p>
            <a:r>
              <a:rPr lang="en-US" sz="1400" dirty="0" smtClean="0"/>
              <a:t>AOML</a:t>
            </a:r>
          </a:p>
          <a:p>
            <a:r>
              <a:rPr lang="en-US" sz="1400" dirty="0" smtClean="0"/>
              <a:t>CWB</a:t>
            </a:r>
          </a:p>
          <a:p>
            <a:r>
              <a:rPr lang="en-US" sz="1400" dirty="0" smtClean="0"/>
              <a:t>DWTS</a:t>
            </a:r>
          </a:p>
          <a:p>
            <a:r>
              <a:rPr lang="en-US" sz="1400" dirty="0" smtClean="0"/>
              <a:t>MIT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81528" y="3339897"/>
            <a:ext cx="1695202" cy="1600438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</a:t>
            </a:r>
            <a:r>
              <a:rPr lang="en-US" sz="1400" dirty="0"/>
              <a:t> </a:t>
            </a:r>
          </a:p>
          <a:p>
            <a:r>
              <a:rPr lang="en-US" sz="1400" dirty="0" smtClean="0"/>
              <a:t>HS GEO</a:t>
            </a:r>
          </a:p>
          <a:p>
            <a:r>
              <a:rPr lang="en-US" sz="1400" dirty="0" smtClean="0"/>
              <a:t>SHOUT</a:t>
            </a:r>
          </a:p>
          <a:p>
            <a:r>
              <a:rPr lang="en-US" sz="1400" dirty="0" smtClean="0"/>
              <a:t>R2O</a:t>
            </a:r>
          </a:p>
          <a:p>
            <a:r>
              <a:rPr lang="en-US" sz="1400" dirty="0" smtClean="0"/>
              <a:t>New instruments</a:t>
            </a:r>
          </a:p>
          <a:p>
            <a:r>
              <a:rPr lang="en-US" sz="1400" dirty="0" smtClean="0"/>
              <a:t>Risk mitigation</a:t>
            </a:r>
          </a:p>
          <a:p>
            <a:r>
              <a:rPr lang="en-US" sz="1400" dirty="0" smtClean="0"/>
              <a:t>Complementarity</a:t>
            </a:r>
          </a:p>
        </p:txBody>
      </p:sp>
      <p:cxnSp>
        <p:nvCxnSpPr>
          <p:cNvPr id="38" name="Straight Connector 37"/>
          <p:cNvCxnSpPr>
            <a:stCxn id="25" idx="2"/>
          </p:cNvCxnSpPr>
          <p:nvPr/>
        </p:nvCxnSpPr>
        <p:spPr>
          <a:xfrm>
            <a:off x="8513798" y="2485862"/>
            <a:ext cx="0" cy="86321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77200" y="3349077"/>
            <a:ext cx="955992" cy="1169551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GOES-R</a:t>
            </a:r>
          </a:p>
          <a:p>
            <a:r>
              <a:rPr lang="en-US" sz="1400" dirty="0" smtClean="0"/>
              <a:t>JPSS</a:t>
            </a:r>
          </a:p>
          <a:p>
            <a:r>
              <a:rPr lang="en-US" sz="1400" dirty="0" smtClean="0"/>
              <a:t>C-2</a:t>
            </a:r>
          </a:p>
          <a:p>
            <a:r>
              <a:rPr lang="en-US" sz="1400" dirty="0" smtClean="0"/>
              <a:t>Jason-CS</a:t>
            </a:r>
            <a:endParaRPr lang="en-US" sz="1400" dirty="0"/>
          </a:p>
          <a:p>
            <a:r>
              <a:rPr lang="en-US" sz="1400" dirty="0" smtClean="0"/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40933" y="3378710"/>
            <a:ext cx="1464734" cy="52322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Management &amp; science support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118535" y="3387767"/>
            <a:ext cx="1338502" cy="954107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C-2 (RO)</a:t>
            </a:r>
          </a:p>
          <a:p>
            <a:r>
              <a:rPr lang="en-US" sz="1400" dirty="0" smtClean="0"/>
              <a:t>Jason-CS (RO)</a:t>
            </a:r>
          </a:p>
          <a:p>
            <a:r>
              <a:rPr lang="en-US" sz="1400" dirty="0" smtClean="0"/>
              <a:t>GNSS-R</a:t>
            </a:r>
            <a:endParaRPr lang="en-US" sz="1400" dirty="0"/>
          </a:p>
          <a:p>
            <a:r>
              <a:rPr lang="en-US" sz="1400" dirty="0" smtClean="0"/>
              <a:t>...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597690" y="2739981"/>
            <a:ext cx="3117" cy="60012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2"/>
          </p:cNvCxnSpPr>
          <p:nvPr/>
        </p:nvCxnSpPr>
        <p:spPr>
          <a:xfrm>
            <a:off x="2110896" y="2739981"/>
            <a:ext cx="0" cy="63872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05452" y="2762863"/>
            <a:ext cx="0" cy="59773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6986" y="5318947"/>
            <a:ext cx="1138903" cy="523220"/>
          </a:xfrm>
          <a:prstGeom prst="rect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NESDIS</a:t>
            </a:r>
          </a:p>
          <a:p>
            <a:r>
              <a:rPr lang="en-US" sz="1400" dirty="0" smtClean="0"/>
              <a:t>NASA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49665" y="5328002"/>
            <a:ext cx="1608603" cy="1600438"/>
          </a:xfrm>
          <a:prstGeom prst="rect">
            <a:avLst/>
          </a:prstGeom>
          <a:noFill/>
          <a:ln w="28575" cmpd="sng">
            <a:solidFill>
              <a:srgbClr val="984807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NWS - including SWPC</a:t>
            </a:r>
          </a:p>
          <a:p>
            <a:r>
              <a:rPr lang="en-US" sz="1400" dirty="0" smtClean="0"/>
              <a:t>C-2 (NWS, NESDIS)</a:t>
            </a:r>
          </a:p>
          <a:p>
            <a:r>
              <a:rPr lang="en-US" sz="1400" dirty="0" smtClean="0"/>
              <a:t>Jason-CS</a:t>
            </a:r>
          </a:p>
          <a:p>
            <a:r>
              <a:rPr lang="en-US" sz="1400" dirty="0" smtClean="0"/>
              <a:t>GOES-R</a:t>
            </a:r>
          </a:p>
          <a:p>
            <a:r>
              <a:rPr lang="en-US" sz="1400" dirty="0" smtClean="0"/>
              <a:t>JPSS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31356" y="5330561"/>
            <a:ext cx="1138903" cy="954107"/>
          </a:xfrm>
          <a:prstGeom prst="rect">
            <a:avLst/>
          </a:prstGeom>
          <a:noFill/>
          <a:ln w="28575" cmpd="sng">
            <a:solidFill>
              <a:srgbClr val="984807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Projects</a:t>
            </a:r>
          </a:p>
          <a:p>
            <a:r>
              <a:rPr lang="en-US" sz="1400" dirty="0" smtClean="0"/>
              <a:t>Base funding</a:t>
            </a:r>
          </a:p>
          <a:p>
            <a:r>
              <a:rPr lang="en-US" sz="1400" dirty="0" smtClean="0"/>
              <a:t>NSF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57037" y="5330155"/>
            <a:ext cx="1464734" cy="307777"/>
          </a:xfrm>
          <a:prstGeom prst="rect">
            <a:avLst/>
          </a:prstGeom>
          <a:noFill/>
          <a:ln w="28575" cmpd="sng">
            <a:solidFill>
              <a:srgbClr val="984807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CRADA/contract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81527" y="5319657"/>
            <a:ext cx="1614399" cy="1600438"/>
          </a:xfrm>
          <a:prstGeom prst="rect">
            <a:avLst/>
          </a:prstGeom>
          <a:noFill/>
          <a:ln w="28575" cmpd="sng">
            <a:solidFill>
              <a:srgbClr val="984807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Sandy Supplemental</a:t>
            </a:r>
          </a:p>
          <a:p>
            <a:r>
              <a:rPr lang="en-US" sz="1400" dirty="0" smtClean="0"/>
              <a:t>Base funding</a:t>
            </a:r>
          </a:p>
          <a:p>
            <a:r>
              <a:rPr lang="en-US" sz="1400" dirty="0" smtClean="0"/>
              <a:t>Commercial sector</a:t>
            </a:r>
          </a:p>
          <a:p>
            <a:r>
              <a:rPr lang="en-US" sz="1400" dirty="0" smtClean="0"/>
              <a:t>GOES-R</a:t>
            </a:r>
          </a:p>
          <a:p>
            <a:r>
              <a:rPr lang="en-US" sz="1400" dirty="0" smtClean="0"/>
              <a:t>JPSS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77200" y="5307501"/>
            <a:ext cx="1006051" cy="954107"/>
          </a:xfrm>
          <a:prstGeom prst="rect">
            <a:avLst/>
          </a:prstGeom>
          <a:noFill/>
          <a:ln w="28575" cmpd="sng">
            <a:solidFill>
              <a:srgbClr val="984807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GOES-R</a:t>
            </a:r>
          </a:p>
          <a:p>
            <a:r>
              <a:rPr lang="en-US" sz="1400" dirty="0" smtClean="0"/>
              <a:t>JPSS</a:t>
            </a:r>
          </a:p>
          <a:p>
            <a:r>
              <a:rPr lang="en-US" sz="1400" dirty="0" smtClean="0"/>
              <a:t>Jason-CS</a:t>
            </a:r>
          </a:p>
          <a:p>
            <a:r>
              <a:rPr lang="en-US" sz="1400" dirty="0" smtClean="0"/>
              <a:t>C-2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05453" y="497039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Funding sources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66735" y="1687710"/>
            <a:ext cx="94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Services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58354" y="2898471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Products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72" name="Straight Arrow Connector 71"/>
          <p:cNvCxnSpPr>
            <a:endCxn id="41" idx="2"/>
          </p:cNvCxnSpPr>
          <p:nvPr/>
        </p:nvCxnSpPr>
        <p:spPr>
          <a:xfrm flipV="1">
            <a:off x="787786" y="4341874"/>
            <a:ext cx="0" cy="92162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47496" y="3945375"/>
            <a:ext cx="0" cy="131812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9" idx="0"/>
            <a:endCxn id="35" idx="2"/>
          </p:cNvCxnSpPr>
          <p:nvPr/>
        </p:nvCxnSpPr>
        <p:spPr>
          <a:xfrm flipV="1">
            <a:off x="5600808" y="4940238"/>
            <a:ext cx="0" cy="39032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8555196" y="4541488"/>
            <a:ext cx="0" cy="69536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7041752" y="4961771"/>
            <a:ext cx="0" cy="30897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802975" y="4547323"/>
            <a:ext cx="0" cy="72342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5D-57B9-894F-9778-C8C493B828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1B938B-7D41-46B9-8F02-0C031EB38F45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964" name="Rounded Rectangle 1"/>
          <p:cNvSpPr>
            <a:spLocks noChangeArrowheads="1"/>
          </p:cNvSpPr>
          <p:nvPr/>
        </p:nvSpPr>
        <p:spPr bwMode="auto">
          <a:xfrm>
            <a:off x="3653745" y="76199"/>
            <a:ext cx="2074635" cy="1268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Director’s Office</a:t>
            </a:r>
            <a:endParaRPr lang="en-US" altLang="en-US" sz="600" dirty="0">
              <a:solidFill>
                <a:srgbClr val="0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Kevin Kelleher, Dir.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Jennifer Mahoney, Deputy</a:t>
            </a:r>
            <a:endParaRPr lang="en-US" altLang="en-US" sz="1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0965" name="Rounded Rectangle 5"/>
          <p:cNvSpPr>
            <a:spLocks noChangeArrowheads="1"/>
          </p:cNvSpPr>
          <p:nvPr/>
        </p:nvSpPr>
        <p:spPr bwMode="auto">
          <a:xfrm>
            <a:off x="5774535" y="3552825"/>
            <a:ext cx="2035969" cy="1069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Evaluation and Decision Support </a:t>
            </a: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(EDS) Branch</a:t>
            </a: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:</a:t>
            </a:r>
            <a:endParaRPr lang="en-US" altLang="en-US" sz="600" dirty="0">
              <a:solidFill>
                <a:srgbClr val="0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Chief: Mike Kraus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0966" name="Rounded Rectangle 6"/>
          <p:cNvSpPr>
            <a:spLocks noChangeArrowheads="1"/>
          </p:cNvSpPr>
          <p:nvPr/>
        </p:nvSpPr>
        <p:spPr bwMode="auto">
          <a:xfrm>
            <a:off x="3383361" y="3554413"/>
            <a:ext cx="2222500" cy="1068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Advanced </a:t>
            </a: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Technology and Outreach (ATO) </a:t>
            </a: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Branch</a:t>
            </a:r>
            <a:endParaRPr lang="en-US" altLang="en-US" sz="600" dirty="0">
              <a:solidFill>
                <a:srgbClr val="0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Chief:  John Schneider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0967" name="Rounded Rectangle 7"/>
          <p:cNvSpPr>
            <a:spLocks noChangeArrowheads="1"/>
          </p:cNvSpPr>
          <p:nvPr/>
        </p:nvSpPr>
        <p:spPr bwMode="auto">
          <a:xfrm>
            <a:off x="5878116" y="1285875"/>
            <a:ext cx="1932388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Information </a:t>
            </a:r>
            <a:r>
              <a:rPr lang="en-US" altLang="en-US" sz="16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Tech. Services (ITS)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Scott Nahman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52950" y="1344613"/>
            <a:ext cx="2" cy="20939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5120" y="1828800"/>
            <a:ext cx="3014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32268" y="3419476"/>
            <a:ext cx="46053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47746" y="3421064"/>
            <a:ext cx="0" cy="114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72" name="Rectangle 3"/>
          <p:cNvSpPr>
            <a:spLocks noChangeArrowheads="1"/>
          </p:cNvSpPr>
          <p:nvPr/>
        </p:nvSpPr>
        <p:spPr bwMode="auto">
          <a:xfrm>
            <a:off x="1060720" y="4703763"/>
            <a:ext cx="902494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Assimilation </a:t>
            </a:r>
            <a:endParaRPr lang="en-US" altLang="en-US" sz="600" dirty="0">
              <a:solidFill>
                <a:srgbClr val="000000"/>
              </a:solidFill>
            </a:endParaRPr>
          </a:p>
        </p:txBody>
      </p:sp>
      <p:sp>
        <p:nvSpPr>
          <p:cNvPr id="40973" name="Rectangle 17"/>
          <p:cNvSpPr>
            <a:spLocks noChangeArrowheads="1"/>
          </p:cNvSpPr>
          <p:nvPr/>
        </p:nvSpPr>
        <p:spPr bwMode="auto">
          <a:xfrm>
            <a:off x="1060719" y="5503863"/>
            <a:ext cx="862013" cy="6667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Global Modeling</a:t>
            </a:r>
            <a:endParaRPr lang="en-US" altLang="en-US" sz="600">
              <a:solidFill>
                <a:srgbClr val="000000"/>
              </a:solidFill>
            </a:endParaRPr>
          </a:p>
        </p:txBody>
      </p:sp>
      <p:sp>
        <p:nvSpPr>
          <p:cNvPr id="40974" name="Rectangle 18"/>
          <p:cNvSpPr>
            <a:spLocks noChangeArrowheads="1"/>
          </p:cNvSpPr>
          <p:nvPr/>
        </p:nvSpPr>
        <p:spPr bwMode="auto">
          <a:xfrm>
            <a:off x="2032268" y="4703763"/>
            <a:ext cx="909638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Model Physics</a:t>
            </a:r>
            <a:endParaRPr lang="en-US" altLang="en-US" sz="600">
              <a:solidFill>
                <a:srgbClr val="000000"/>
              </a:solidFill>
            </a:endParaRPr>
          </a:p>
        </p:txBody>
      </p:sp>
      <p:sp>
        <p:nvSpPr>
          <p:cNvPr id="40975" name="Rectangle 23"/>
          <p:cNvSpPr>
            <a:spLocks noChangeArrowheads="1"/>
          </p:cNvSpPr>
          <p:nvPr/>
        </p:nvSpPr>
        <p:spPr bwMode="auto">
          <a:xfrm>
            <a:off x="2032268" y="5503863"/>
            <a:ext cx="909638" cy="6667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Earth System/Chem</a:t>
            </a:r>
            <a:endParaRPr lang="en-US" altLang="en-US" sz="600">
              <a:solidFill>
                <a:srgbClr val="000000"/>
              </a:solidFill>
            </a:endParaRPr>
          </a:p>
        </p:txBody>
      </p:sp>
      <p:sp>
        <p:nvSpPr>
          <p:cNvPr id="40976" name="Rectangle 24"/>
          <p:cNvSpPr>
            <a:spLocks noChangeArrowheads="1"/>
          </p:cNvSpPr>
          <p:nvPr/>
        </p:nvSpPr>
        <p:spPr bwMode="auto">
          <a:xfrm>
            <a:off x="3487343" y="4713288"/>
            <a:ext cx="909638" cy="6286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EV&amp;O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0977" name="Rectangle 25"/>
          <p:cNvSpPr>
            <a:spLocks noChangeArrowheads="1"/>
          </p:cNvSpPr>
          <p:nvPr/>
        </p:nvSpPr>
        <p:spPr bwMode="auto">
          <a:xfrm>
            <a:off x="4494611" y="4713288"/>
            <a:ext cx="909638" cy="6286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HPC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0978" name="Rounded Rectangle 2"/>
          <p:cNvSpPr>
            <a:spLocks noChangeArrowheads="1"/>
          </p:cNvSpPr>
          <p:nvPr/>
        </p:nvSpPr>
        <p:spPr bwMode="auto">
          <a:xfrm>
            <a:off x="673100" y="3554413"/>
            <a:ext cx="2590800" cy="1068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Earth Modeling </a:t>
            </a: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Branch (EMB)</a:t>
            </a:r>
            <a:endParaRPr lang="en-US" altLang="en-US" sz="600" dirty="0">
              <a:solidFill>
                <a:srgbClr val="0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Acting Chief</a:t>
            </a: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:  Stan Benjamin</a:t>
            </a:r>
            <a:endParaRPr lang="en-US" altLang="en-US" sz="600" dirty="0">
              <a:solidFill>
                <a:srgbClr val="0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Deputy: Tim Schneider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40979" name="Rectangle 12"/>
          <p:cNvSpPr>
            <a:spLocks noChangeArrowheads="1"/>
          </p:cNvSpPr>
          <p:nvPr/>
        </p:nvSpPr>
        <p:spPr bwMode="auto">
          <a:xfrm>
            <a:off x="1446483" y="6284917"/>
            <a:ext cx="1150144" cy="4857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Model Assessment</a:t>
            </a:r>
            <a:endParaRPr lang="en-US" altLang="en-US" sz="600">
              <a:solidFill>
                <a:srgbClr val="000000"/>
              </a:solidFill>
            </a:endParaRPr>
          </a:p>
        </p:txBody>
      </p:sp>
      <p:sp>
        <p:nvSpPr>
          <p:cNvPr id="40981" name="Rounded Rectangle 4"/>
          <p:cNvSpPr>
            <a:spLocks noChangeArrowheads="1"/>
          </p:cNvSpPr>
          <p:nvPr/>
        </p:nvSpPr>
        <p:spPr bwMode="auto">
          <a:xfrm>
            <a:off x="1033463" y="1130300"/>
            <a:ext cx="1821656" cy="1065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Research Support Services (A&amp;R</a:t>
            </a:r>
            <a:r>
              <a:rPr lang="en-US" altLang="en-US" sz="16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Penny Granville, AO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4" name="Text Box 11"/>
          <p:cNvSpPr txBox="1"/>
          <p:nvPr/>
        </p:nvSpPr>
        <p:spPr>
          <a:xfrm>
            <a:off x="2858692" y="1344613"/>
            <a:ext cx="204788" cy="91440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defTabSz="914400" fontAlgn="base">
              <a:defRPr/>
            </a:pPr>
            <a:r>
              <a:rPr lang="en-US" sz="1200">
                <a:solidFill>
                  <a:srgbClr val="000000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639987" y="3422651"/>
            <a:ext cx="0" cy="114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51760" y="3203575"/>
            <a:ext cx="0" cy="114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85" name="Rectangle 26"/>
          <p:cNvSpPr>
            <a:spLocks noChangeArrowheads="1"/>
          </p:cNvSpPr>
          <p:nvPr/>
        </p:nvSpPr>
        <p:spPr bwMode="auto">
          <a:xfrm>
            <a:off x="3480199" y="5503863"/>
            <a:ext cx="909638" cy="6667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I&amp;V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0986" name="Rectangle 27"/>
          <p:cNvSpPr>
            <a:spLocks noChangeArrowheads="1"/>
          </p:cNvSpPr>
          <p:nvPr/>
        </p:nvSpPr>
        <p:spPr bwMode="auto">
          <a:xfrm>
            <a:off x="4494611" y="5494342"/>
            <a:ext cx="909638" cy="6762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IWDS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0988" name="Rectangle 29"/>
          <p:cNvSpPr>
            <a:spLocks noChangeArrowheads="1"/>
          </p:cNvSpPr>
          <p:nvPr/>
        </p:nvSpPr>
        <p:spPr bwMode="auto">
          <a:xfrm>
            <a:off x="5830493" y="4713288"/>
            <a:ext cx="909638" cy="6286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FIQAS</a:t>
            </a:r>
            <a:endParaRPr lang="en-US" altLang="en-US" sz="600" dirty="0">
              <a:solidFill>
                <a:srgbClr val="000000"/>
              </a:solidFill>
            </a:endParaRPr>
          </a:p>
        </p:txBody>
      </p:sp>
      <p:sp>
        <p:nvSpPr>
          <p:cNvPr id="40989" name="Rectangle 30"/>
          <p:cNvSpPr>
            <a:spLocks noChangeArrowheads="1"/>
          </p:cNvSpPr>
          <p:nvPr/>
        </p:nvSpPr>
        <p:spPr bwMode="auto">
          <a:xfrm>
            <a:off x="6902054" y="4729163"/>
            <a:ext cx="909638" cy="6286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Forecast System Evolution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0990" name="Rectangle 31"/>
          <p:cNvSpPr>
            <a:spLocks noChangeArrowheads="1"/>
          </p:cNvSpPr>
          <p:nvPr/>
        </p:nvSpPr>
        <p:spPr bwMode="auto">
          <a:xfrm>
            <a:off x="5830493" y="5503863"/>
            <a:ext cx="909638" cy="6667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Decision Support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0991" name="Rectangle 32"/>
          <p:cNvSpPr>
            <a:spLocks noChangeArrowheads="1"/>
          </p:cNvSpPr>
          <p:nvPr/>
        </p:nvSpPr>
        <p:spPr bwMode="auto">
          <a:xfrm>
            <a:off x="6902054" y="5503863"/>
            <a:ext cx="909638" cy="6667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Systems Support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0993" name="Rectangle 13"/>
          <p:cNvSpPr>
            <a:spLocks noChangeArrowheads="1"/>
          </p:cNvSpPr>
          <p:nvPr/>
        </p:nvSpPr>
        <p:spPr bwMode="auto">
          <a:xfrm>
            <a:off x="2855118" y="2352679"/>
            <a:ext cx="1546659" cy="638175"/>
          </a:xfrm>
          <a:prstGeom prst="rect">
            <a:avLst/>
          </a:prstGeom>
          <a:solidFill>
            <a:srgbClr val="808000">
              <a:alpha val="41000"/>
            </a:srgbClr>
          </a:solidFill>
          <a:ln w="3175" cmpd="sng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GSD </a:t>
            </a:r>
            <a:r>
              <a:rPr lang="en-US" altLang="en-US" sz="11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Senior </a:t>
            </a:r>
            <a:r>
              <a:rPr lang="en-US" altLang="en-US" sz="11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Scientist DTC Science Advisor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402140" y="2572625"/>
            <a:ext cx="154781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5" name="Rectangle 33"/>
          <p:cNvSpPr>
            <a:spLocks noChangeArrowheads="1"/>
          </p:cNvSpPr>
          <p:nvPr/>
        </p:nvSpPr>
        <p:spPr bwMode="auto">
          <a:xfrm>
            <a:off x="1143001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96" name="Rectangle 35"/>
          <p:cNvSpPr>
            <a:spLocks noChangeArrowheads="1"/>
          </p:cNvSpPr>
          <p:nvPr/>
        </p:nvSpPr>
        <p:spPr bwMode="auto">
          <a:xfrm>
            <a:off x="1143001" y="5011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4691062" y="2343154"/>
            <a:ext cx="1493838" cy="647700"/>
          </a:xfrm>
          <a:prstGeom prst="rect">
            <a:avLst/>
          </a:prstGeom>
          <a:solidFill>
            <a:srgbClr val="808000">
              <a:alpha val="41000"/>
            </a:srgbClr>
          </a:solidFill>
          <a:ln w="3175" cmpd="sng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Global Observing Systems Analysis (GOSA)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Chief: Lidia Cucurull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545130" y="2572625"/>
            <a:ext cx="154781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0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367"/>
            <a:ext cx="8229600" cy="1143000"/>
          </a:xfrm>
        </p:spPr>
        <p:txBody>
          <a:bodyPr/>
          <a:lstStyle/>
          <a:p>
            <a:r>
              <a:rPr lang="en-US" dirty="0" smtClean="0"/>
              <a:t>Organization chart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75281" y="2920997"/>
            <a:ext cx="1761066" cy="13292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2853" y="3231065"/>
            <a:ext cx="144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GOSA Chief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Lidia Cucurull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98" y="1922896"/>
            <a:ext cx="274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GOSA Science Advisors: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Robert Atlas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Alexander E. MacDonald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Richard A. </a:t>
            </a:r>
            <a:r>
              <a:rPr lang="en-US" dirty="0" err="1" smtClean="0">
                <a:solidFill>
                  <a:srgbClr val="3366FF"/>
                </a:solidFill>
              </a:rPr>
              <a:t>Anthes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75281" y="1258262"/>
            <a:ext cx="1761066" cy="13292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2853" y="1599730"/>
            <a:ext cx="1522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GSD OD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Kevin Kelleher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866" y="1694933"/>
            <a:ext cx="2836333" cy="152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5" idx="2"/>
          </p:cNvCxnSpPr>
          <p:nvPr/>
        </p:nvCxnSpPr>
        <p:spPr>
          <a:xfrm>
            <a:off x="2997199" y="3215733"/>
            <a:ext cx="1078082" cy="3698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4"/>
            <a:endCxn id="5" idx="0"/>
          </p:cNvCxnSpPr>
          <p:nvPr/>
        </p:nvCxnSpPr>
        <p:spPr>
          <a:xfrm>
            <a:off x="4955814" y="2587529"/>
            <a:ext cx="0" cy="3334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</p:cNvCxnSpPr>
          <p:nvPr/>
        </p:nvCxnSpPr>
        <p:spPr>
          <a:xfrm>
            <a:off x="4955814" y="4250264"/>
            <a:ext cx="0" cy="6265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9766" y="4813301"/>
            <a:ext cx="8424334" cy="126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1266" y="4826000"/>
            <a:ext cx="0" cy="6180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918200" y="4826000"/>
            <a:ext cx="0" cy="6413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35" idx="0"/>
          </p:cNvCxnSpPr>
          <p:nvPr/>
        </p:nvCxnSpPr>
        <p:spPr>
          <a:xfrm>
            <a:off x="4192853" y="4851400"/>
            <a:ext cx="0" cy="6428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9726" y="5614897"/>
            <a:ext cx="102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Ruifang Li</a:t>
            </a:r>
          </a:p>
          <a:p>
            <a:r>
              <a:rPr lang="en-US" sz="1600" dirty="0" smtClean="0"/>
              <a:t>Computer</a:t>
            </a:r>
          </a:p>
          <a:p>
            <a:r>
              <a:rPr lang="en-US" sz="1600" dirty="0" smtClean="0"/>
              <a:t> Scientist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570093" y="5465233"/>
            <a:ext cx="1293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Francisco Alvarez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Atmospheric Scientist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05208" y="5494234"/>
            <a:ext cx="132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Tanya </a:t>
            </a:r>
            <a:r>
              <a:rPr lang="en-US" sz="1600" dirty="0" err="1" smtClean="0">
                <a:solidFill>
                  <a:srgbClr val="3366FF"/>
                </a:solidFill>
              </a:rPr>
              <a:t>Peevey</a:t>
            </a:r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Atmospheric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Scientist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438069" y="4851400"/>
            <a:ext cx="0" cy="6519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40632" y="5482164"/>
            <a:ext cx="1341045" cy="986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13927" y="5641794"/>
            <a:ext cx="10482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Kirk </a:t>
            </a:r>
            <a:r>
              <a:rPr lang="en-US" sz="1600" dirty="0" err="1" smtClean="0">
                <a:solidFill>
                  <a:srgbClr val="3366FF"/>
                </a:solidFill>
              </a:rPr>
              <a:t>Holub</a:t>
            </a:r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Engineer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22330" y="5494234"/>
            <a:ext cx="1341045" cy="986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0866" y="5467306"/>
            <a:ext cx="1341045" cy="986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65824" y="5465233"/>
            <a:ext cx="1341045" cy="986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90267" y="5467306"/>
            <a:ext cx="1341045" cy="986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180765" y="5494234"/>
            <a:ext cx="1249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Hongli Wang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Atmospheric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Scientist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408334" y="4826000"/>
            <a:ext cx="0" cy="6561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7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 descr="1set-cordieoff_T_P250_G2SH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32" y="1214967"/>
            <a:ext cx="5168900" cy="516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7789" y="6216756"/>
            <a:ext cx="3206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Cucurull and </a:t>
            </a:r>
            <a:r>
              <a:rPr lang="en-US" sz="1200" i="1" dirty="0" err="1" smtClean="0"/>
              <a:t>Anthes</a:t>
            </a:r>
            <a:r>
              <a:rPr lang="en-US" sz="1200" i="1" dirty="0"/>
              <a:t> </a:t>
            </a:r>
            <a:r>
              <a:rPr lang="en-US" sz="1200" i="1" dirty="0" smtClean="0"/>
              <a:t>2014 (WAF, under review)</a:t>
            </a:r>
            <a:endParaRPr lang="en-US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197379" y="1347542"/>
            <a:ext cx="3479800" cy="506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1600" dirty="0"/>
              <a:t>C</a:t>
            </a:r>
            <a:r>
              <a:rPr lang="en-US" sz="1600" dirty="0" smtClean="0"/>
              <a:t>omplementarity </a:t>
            </a:r>
            <a:r>
              <a:rPr lang="en-US" sz="1600" dirty="0"/>
              <a:t>of satellite radiances and RO observations in support of the Data Gap mitigation </a:t>
            </a:r>
            <a:r>
              <a:rPr lang="en-US" sz="1600" dirty="0" smtClean="0"/>
              <a:t>activities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1600" dirty="0" smtClean="0">
                <a:latin typeface="Times New Roman"/>
                <a:cs typeface="Times New Roman"/>
              </a:rPr>
              <a:t>Time </a:t>
            </a:r>
            <a:r>
              <a:rPr lang="en-US" sz="1600" dirty="0">
                <a:latin typeface="Times New Roman"/>
                <a:cs typeface="Times New Roman"/>
              </a:rPr>
              <a:t>period: March-April 2013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1600" dirty="0">
                <a:latin typeface="Times New Roman"/>
                <a:cs typeface="Times New Roman"/>
              </a:rPr>
              <a:t>NCEP’s operational configuration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1600" dirty="0">
                <a:latin typeface="Times New Roman"/>
                <a:cs typeface="Times New Roman"/>
              </a:rPr>
              <a:t>Verification done against consensus analysis (average of NCEP, ECMWF and UK Met Office analyses)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altLang="ja-JP" sz="1600" dirty="0">
                <a:latin typeface="Times New Roman"/>
                <a:cs typeface="Times New Roman"/>
              </a:rPr>
              <a:t>Experiments:</a:t>
            </a:r>
          </a:p>
          <a:p>
            <a:pPr marL="800100" lvl="1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altLang="ja-JP" sz="1600" dirty="0" err="1">
                <a:latin typeface="Times New Roman"/>
                <a:cs typeface="Times New Roman"/>
              </a:rPr>
              <a:t>prctl</a:t>
            </a:r>
            <a:r>
              <a:rPr lang="en-US" altLang="ja-JP" sz="1600" dirty="0">
                <a:latin typeface="Times New Roman"/>
                <a:cs typeface="Times New Roman"/>
              </a:rPr>
              <a:t>: control, operational configuration with all the observations</a:t>
            </a:r>
          </a:p>
          <a:p>
            <a:pPr marL="800100" lvl="1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altLang="ja-JP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prnogps</a:t>
            </a:r>
            <a:r>
              <a:rPr lang="en-US" altLang="ja-JP" sz="1600" dirty="0">
                <a:latin typeface="Times New Roman"/>
                <a:cs typeface="Times New Roman"/>
              </a:rPr>
              <a:t>: </a:t>
            </a:r>
            <a:r>
              <a:rPr lang="en-US" altLang="ja-JP" sz="1600" dirty="0" err="1">
                <a:latin typeface="Times New Roman"/>
                <a:cs typeface="Times New Roman"/>
              </a:rPr>
              <a:t>prctl</a:t>
            </a:r>
            <a:r>
              <a:rPr lang="en-US" altLang="ja-JP" sz="1600" dirty="0">
                <a:latin typeface="Times New Roman"/>
                <a:cs typeface="Times New Roman"/>
              </a:rPr>
              <a:t> without RO observations</a:t>
            </a:r>
          </a:p>
          <a:p>
            <a:pPr marL="800100" lvl="1" indent="-342900">
              <a:spcBef>
                <a:spcPts val="600"/>
              </a:spcBef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altLang="ja-JP" sz="1600" dirty="0" err="1">
                <a:solidFill>
                  <a:srgbClr val="008000"/>
                </a:solidFill>
                <a:latin typeface="Times New Roman"/>
                <a:cs typeface="Times New Roman"/>
              </a:rPr>
              <a:t>prnoatms</a:t>
            </a:r>
            <a:r>
              <a:rPr lang="en-US" altLang="ja-JP" sz="1600" dirty="0">
                <a:latin typeface="Times New Roman"/>
                <a:cs typeface="Times New Roman"/>
              </a:rPr>
              <a:t>: </a:t>
            </a:r>
            <a:r>
              <a:rPr lang="en-US" altLang="ja-JP" sz="1600" dirty="0" err="1">
                <a:latin typeface="Times New Roman"/>
                <a:cs typeface="Times New Roman"/>
              </a:rPr>
              <a:t>prctl</a:t>
            </a:r>
            <a:r>
              <a:rPr lang="en-US" altLang="ja-JP" sz="1600" dirty="0">
                <a:latin typeface="Times New Roman"/>
                <a:cs typeface="Times New Roman"/>
              </a:rPr>
              <a:t> without ATMS observations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1212" y="298452"/>
            <a:ext cx="7519987" cy="8302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Observing System Experiments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6644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 descr="tb300.gl.ad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21" y="622300"/>
            <a:ext cx="4327979" cy="5664200"/>
          </a:xfrm>
          <a:prstGeom prst="rect">
            <a:avLst/>
          </a:prstGeom>
        </p:spPr>
      </p:pic>
      <p:pic>
        <p:nvPicPr>
          <p:cNvPr id="5" name="Picture 4" descr="stb.gl.00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-3509" r="3451" b="3509"/>
          <a:stretch/>
        </p:blipFill>
        <p:spPr>
          <a:xfrm>
            <a:off x="152401" y="1037431"/>
            <a:ext cx="4953000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12541" y="2755900"/>
            <a:ext cx="156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</a:t>
            </a:r>
          </a:p>
          <a:p>
            <a:r>
              <a:rPr lang="en-US" dirty="0" smtClean="0"/>
              <a:t>bias at 300 </a:t>
            </a:r>
            <a:r>
              <a:rPr lang="en-US" dirty="0" err="1" smtClean="0"/>
              <a:t>mb</a:t>
            </a:r>
            <a:endParaRPr lang="en-US" dirty="0"/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900113" y="207169"/>
            <a:ext cx="7327900" cy="8302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charset="0"/>
                <a:ea typeface="ＭＳ Ｐゴシック" charset="0"/>
                <a:cs typeface="ＭＳ Ｐゴシック" charset="0"/>
              </a:rPr>
              <a:t>Fit to </a:t>
            </a:r>
            <a:r>
              <a:rPr lang="en-US" sz="40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radiosondes</a:t>
            </a:r>
            <a:endParaRPr lang="en-US" sz="4000" dirty="0" smtClean="0">
              <a:ln w="1016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6125924"/>
            <a:ext cx="211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F-O Temperature (K)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7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t is the same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1"/>
            <a:ext cx="8229600" cy="1219199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both cases, the fundamental measurement is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4</a:t>
            </a:fld>
            <a:endParaRPr lang="en-US"/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1231898" y="3907151"/>
            <a:ext cx="6997701" cy="70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93" tIns="43247" rIns="86493" bIns="4324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</a:t>
            </a:r>
            <a:r>
              <a:rPr lang="en-US" sz="2000" b="0" dirty="0" smtClean="0"/>
              <a:t>(</a:t>
            </a:r>
            <a:r>
              <a:rPr lang="en-US" sz="2000" b="0" dirty="0"/>
              <a:t>s) = </a:t>
            </a:r>
            <a:r>
              <a:rPr lang="en-US" sz="2000" b="0" dirty="0" smtClean="0"/>
              <a:t>index of refraction of </a:t>
            </a:r>
            <a:r>
              <a:rPr lang="en-US" sz="2000" b="0" dirty="0"/>
              <a:t>the atmosphere along the path of the radio </a:t>
            </a:r>
            <a:r>
              <a:rPr lang="en-US" sz="2000" b="0" dirty="0" smtClean="0"/>
              <a:t>signal</a:t>
            </a:r>
            <a:endParaRPr lang="en-US" sz="2000" b="0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9529"/>
              </p:ext>
            </p:extLst>
          </p:nvPr>
        </p:nvGraphicFramePr>
        <p:xfrm>
          <a:off x="2936539" y="2057400"/>
          <a:ext cx="2562561" cy="144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4" imgW="812800" imgH="457200" progId="Equation.3">
                  <p:embed/>
                </p:oleObj>
              </mc:Choice>
              <mc:Fallback>
                <p:oleObj name="Equation" r:id="rId4" imgW="8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539" y="2057400"/>
                        <a:ext cx="2562561" cy="1443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5139956"/>
            <a:ext cx="8229600" cy="114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Raw measurement is traceable to atomic clock time standard – assured long-term stability, no need for external calibration</a:t>
            </a:r>
          </a:p>
          <a:p>
            <a:pPr marL="0" indent="0">
              <a:buFont typeface="Wingdings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1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6852"/>
            <a:ext cx="8229600" cy="830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OSSE results with Radio Occultation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5" y="1380067"/>
            <a:ext cx="8475133" cy="52715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Increasing the number of assimilated RO satellites results in better weather forecast skill: </a:t>
            </a:r>
          </a:p>
          <a:p>
            <a:pPr lvl="1"/>
            <a:r>
              <a:rPr lang="en-US" dirty="0" smtClean="0"/>
              <a:t>18 satellites is better than 12 satellites; 12 satellites is better than 6 satellites</a:t>
            </a:r>
          </a:p>
          <a:p>
            <a:r>
              <a:rPr lang="en-US" dirty="0" smtClean="0"/>
              <a:t>However, there is a lot of room to optimize the assimilation system </a:t>
            </a:r>
          </a:p>
          <a:p>
            <a:r>
              <a:rPr lang="en-US" dirty="0" smtClean="0"/>
              <a:t>Some cases need to be evaluated with more detail to understand how results can be improved</a:t>
            </a:r>
          </a:p>
          <a:p>
            <a:r>
              <a:rPr lang="en-US" dirty="0" smtClean="0"/>
              <a:t>These preliminary studies do not use the state-of-the-art OSSE system: </a:t>
            </a:r>
          </a:p>
          <a:p>
            <a:pPr lvl="1"/>
            <a:r>
              <a:rPr lang="en-US" dirty="0" smtClean="0"/>
              <a:t>low-resolution nature run</a:t>
            </a:r>
          </a:p>
          <a:p>
            <a:pPr lvl="1"/>
            <a:r>
              <a:rPr lang="en-US" dirty="0" smtClean="0"/>
              <a:t>low resolution assimilation system</a:t>
            </a:r>
          </a:p>
          <a:p>
            <a:pPr lvl="1"/>
            <a:r>
              <a:rPr lang="en-US" dirty="0" smtClean="0"/>
              <a:t>perfect observations</a:t>
            </a:r>
          </a:p>
          <a:p>
            <a:pPr lvl="1"/>
            <a:r>
              <a:rPr lang="en-US" dirty="0" smtClean="0"/>
              <a:t>non-hybrid analysis</a:t>
            </a:r>
          </a:p>
          <a:p>
            <a:pPr lvl="1"/>
            <a:r>
              <a:rPr lang="en-US" dirty="0" smtClean="0"/>
              <a:t>RO refractivity profiles</a:t>
            </a:r>
          </a:p>
          <a:p>
            <a:pPr lvl="1"/>
            <a:r>
              <a:rPr lang="en-US" dirty="0" smtClean="0"/>
              <a:t>top of the RO profiles stops at 30 km</a:t>
            </a:r>
          </a:p>
          <a:p>
            <a:pPr lvl="1"/>
            <a:endParaRPr lang="en-US" dirty="0" smtClean="0"/>
          </a:p>
          <a:p>
            <a:pPr lvl="1">
              <a:buFont typeface="Wingdings" charset="2"/>
              <a:buChar char="q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5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dieoff_HGT_P500_G2SH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8" b="48704"/>
          <a:stretch/>
        </p:blipFill>
        <p:spPr>
          <a:xfrm>
            <a:off x="4021667" y="1549399"/>
            <a:ext cx="4931833" cy="5043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7300" y="316230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946" y="247652"/>
            <a:ext cx="73279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80000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dirty="0" smtClean="0"/>
              <a:t>Preliminary OSSEs with RO (cont’d)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64467" cy="419100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Experiments </a:t>
            </a:r>
            <a:r>
              <a:rPr lang="en-US" sz="1600" dirty="0" smtClean="0">
                <a:solidFill>
                  <a:srgbClr val="000000"/>
                </a:solidFill>
              </a:rPr>
              <a:t>ran </a:t>
            </a:r>
            <a:r>
              <a:rPr lang="en-US" sz="1600" dirty="0">
                <a:solidFill>
                  <a:srgbClr val="000000"/>
                </a:solidFill>
              </a:rPr>
              <a:t>from 2 July 2005 to 21 August 2005</a:t>
            </a:r>
          </a:p>
          <a:p>
            <a:r>
              <a:rPr lang="en-US" sz="1600" dirty="0">
                <a:solidFill>
                  <a:srgbClr val="000000"/>
                </a:solidFill>
              </a:rPr>
              <a:t>Verification covers the period of 16 July – 21 August </a:t>
            </a:r>
            <a:r>
              <a:rPr lang="en-US" sz="1600" dirty="0" smtClean="0">
                <a:solidFill>
                  <a:srgbClr val="000000"/>
                </a:solidFill>
              </a:rPr>
              <a:t>2005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Number of RO satellites: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OSSENOGPS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b="1" dirty="0" smtClean="0">
                <a:solidFill>
                  <a:srgbClr val="FF0000"/>
                </a:solidFill>
              </a:rPr>
              <a:t>0 RO satellites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1600" b="1" dirty="0" smtClean="0">
                <a:solidFill>
                  <a:srgbClr val="000000"/>
                </a:solidFill>
              </a:rPr>
              <a:t>OSSECTRL</a:t>
            </a:r>
            <a:r>
              <a:rPr lang="en-US" sz="1600" dirty="0" smtClean="0">
                <a:solidFill>
                  <a:srgbClr val="000000"/>
                </a:solidFill>
              </a:rPr>
              <a:t>: Current RO constellation: primarily COSMIC (</a:t>
            </a:r>
            <a:r>
              <a:rPr lang="en-US" sz="1600" b="1" dirty="0" smtClean="0">
                <a:solidFill>
                  <a:srgbClr val="000000"/>
                </a:solidFill>
              </a:rPr>
              <a:t>6 RO satellites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1600" b="1" dirty="0" smtClean="0">
                <a:solidFill>
                  <a:srgbClr val="00FF00"/>
                </a:solidFill>
              </a:rPr>
              <a:t>C2EQ</a:t>
            </a:r>
            <a:r>
              <a:rPr lang="en-US" sz="1600" dirty="0" smtClean="0">
                <a:solidFill>
                  <a:srgbClr val="000000"/>
                </a:solidFill>
              </a:rPr>
              <a:t>: OSSECTRL + COSMIC-2, equatorial component (</a:t>
            </a:r>
            <a:r>
              <a:rPr lang="en-US" sz="1600" b="1" dirty="0" smtClean="0">
                <a:solidFill>
                  <a:srgbClr val="00FF00"/>
                </a:solidFill>
              </a:rPr>
              <a:t>12 RO satellites</a:t>
            </a:r>
            <a:r>
              <a:rPr lang="en-US" sz="1600" dirty="0" smtClean="0">
                <a:solidFill>
                  <a:srgbClr val="000000"/>
                </a:solidFill>
              </a:rPr>
              <a:t>) 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C2PO</a:t>
            </a:r>
            <a:r>
              <a:rPr lang="en-US" sz="1600" dirty="0" smtClean="0">
                <a:solidFill>
                  <a:srgbClr val="000000"/>
                </a:solidFill>
              </a:rPr>
              <a:t>: C2EQ + COSMIC-2 polar component (</a:t>
            </a:r>
            <a:r>
              <a:rPr lang="en-US" sz="1600" b="1" dirty="0" smtClean="0">
                <a:solidFill>
                  <a:srgbClr val="0000FF"/>
                </a:solidFill>
              </a:rPr>
              <a:t>18 RO satellites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2877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OSSE/OSE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4ABD-1C85-4490-B210-5B286567E4C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6334" y="1439336"/>
            <a:ext cx="8610599" cy="50207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Sensing Hazards with Operational Unmanned Technology (SHOUT) to Mitigate the Risk of Satellite Observing Gaps – impact of observations from instruments on the Global Hawk on </a:t>
            </a:r>
            <a:r>
              <a:rPr lang="en-US" dirty="0" smtClean="0"/>
              <a:t>NWP</a:t>
            </a:r>
          </a:p>
          <a:p>
            <a:r>
              <a:rPr lang="en-US" dirty="0" smtClean="0"/>
              <a:t>3-way MOU with NWS &amp; NESDIS to support COSMIC-2 mission with with RO data assimilation development – transition to operations </a:t>
            </a:r>
            <a:endParaRPr lang="en-US" dirty="0" smtClean="0"/>
          </a:p>
          <a:p>
            <a:r>
              <a:rPr lang="en-US" dirty="0" smtClean="0"/>
              <a:t>Quantitative </a:t>
            </a:r>
            <a:r>
              <a:rPr lang="en-US" dirty="0" smtClean="0"/>
              <a:t>Observing System Assessment Program (QOSAP) –  </a:t>
            </a:r>
            <a:r>
              <a:rPr lang="en-US" dirty="0"/>
              <a:t>NOAA cross-line offices Program that attempts to coordinate and prioritize OSSE efforts </a:t>
            </a:r>
            <a:endParaRPr lang="en-US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(</a:t>
            </a:r>
            <a:r>
              <a:rPr lang="en-US" sz="1800" dirty="0"/>
              <a:t>K. Kelleher and I are the OAR </a:t>
            </a:r>
            <a:r>
              <a:rPr lang="en-US" sz="1800" smtClean="0"/>
              <a:t>QOSAP </a:t>
            </a:r>
            <a:r>
              <a:rPr lang="en-US" sz="1800" smtClean="0"/>
              <a:t>representatives)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6498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800000"/>
                </a:solidFill>
              </a:rPr>
              <a:t>That’s it! </a:t>
            </a:r>
          </a:p>
          <a:p>
            <a:pPr marL="0" indent="0" algn="ctr">
              <a:buNone/>
            </a:pPr>
            <a:endParaRPr lang="en-US" sz="4800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800000"/>
                </a:solidFill>
              </a:rPr>
              <a:t>Thanks for your attention!!</a:t>
            </a:r>
            <a:endParaRPr lang="en-US" sz="48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1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Radio Occultation concept</a:t>
            </a:r>
          </a:p>
        </p:txBody>
      </p:sp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304800" y="3505200"/>
            <a:ext cx="5410200" cy="2741613"/>
            <a:chOff x="581" y="1709"/>
            <a:chExt cx="3403" cy="1721"/>
          </a:xfrm>
        </p:grpSpPr>
        <p:grpSp>
          <p:nvGrpSpPr>
            <p:cNvPr id="21510" name="Group 4"/>
            <p:cNvGrpSpPr>
              <a:grpSpLocks/>
            </p:cNvGrpSpPr>
            <p:nvPr/>
          </p:nvGrpSpPr>
          <p:grpSpPr bwMode="auto">
            <a:xfrm>
              <a:off x="839" y="1854"/>
              <a:ext cx="3145" cy="1548"/>
              <a:chOff x="839" y="1854"/>
              <a:chExt cx="3145" cy="1548"/>
            </a:xfrm>
          </p:grpSpPr>
          <p:sp>
            <p:nvSpPr>
              <p:cNvPr id="21679" name="Arc 5"/>
              <p:cNvSpPr>
                <a:spLocks/>
              </p:cNvSpPr>
              <p:nvPr/>
            </p:nvSpPr>
            <p:spPr bwMode="auto">
              <a:xfrm>
                <a:off x="839" y="1854"/>
                <a:ext cx="1621" cy="15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558"/>
                    </a:moveTo>
                    <a:cubicBezTo>
                      <a:pt x="23" y="9645"/>
                      <a:pt x="9687" y="-1"/>
                      <a:pt x="21600" y="-1"/>
                    </a:cubicBezTo>
                  </a:path>
                  <a:path w="21600" h="21600" stroke="0" extrusionOk="0">
                    <a:moveTo>
                      <a:pt x="0" y="21558"/>
                    </a:moveTo>
                    <a:cubicBezTo>
                      <a:pt x="23" y="9645"/>
                      <a:pt x="9687" y="-1"/>
                      <a:pt x="21600" y="-1"/>
                    </a:cubicBezTo>
                    <a:lnTo>
                      <a:pt x="21600" y="21600"/>
                    </a:lnTo>
                    <a:lnTo>
                      <a:pt x="0" y="21558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0" name="Arc 6"/>
              <p:cNvSpPr>
                <a:spLocks/>
              </p:cNvSpPr>
              <p:nvPr/>
            </p:nvSpPr>
            <p:spPr bwMode="auto">
              <a:xfrm>
                <a:off x="848" y="1863"/>
                <a:ext cx="1612" cy="15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558"/>
                    </a:moveTo>
                    <a:cubicBezTo>
                      <a:pt x="23" y="9645"/>
                      <a:pt x="9687" y="-1"/>
                      <a:pt x="21600" y="-1"/>
                    </a:cubicBezTo>
                  </a:path>
                  <a:path w="21600" h="21600" stroke="0" extrusionOk="0">
                    <a:moveTo>
                      <a:pt x="0" y="21558"/>
                    </a:moveTo>
                    <a:cubicBezTo>
                      <a:pt x="23" y="9645"/>
                      <a:pt x="9687" y="-1"/>
                      <a:pt x="21600" y="-1"/>
                    </a:cubicBezTo>
                    <a:lnTo>
                      <a:pt x="21600" y="21600"/>
                    </a:lnTo>
                    <a:lnTo>
                      <a:pt x="0" y="21558"/>
                    </a:lnTo>
                    <a:close/>
                  </a:path>
                </a:pathLst>
              </a:custGeom>
              <a:solidFill>
                <a:srgbClr val="FFFF99"/>
              </a:solidFill>
              <a:ln w="2857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1" name="Arc 7"/>
              <p:cNvSpPr>
                <a:spLocks/>
              </p:cNvSpPr>
              <p:nvPr/>
            </p:nvSpPr>
            <p:spPr bwMode="auto">
              <a:xfrm>
                <a:off x="2363" y="1854"/>
                <a:ext cx="1621" cy="1548"/>
              </a:xfrm>
              <a:custGeom>
                <a:avLst/>
                <a:gdLst>
                  <a:gd name="T0" fmla="*/ 0 w 21613"/>
                  <a:gd name="T1" fmla="*/ 0 h 21600"/>
                  <a:gd name="T2" fmla="*/ 0 w 21613"/>
                  <a:gd name="T3" fmla="*/ 0 h 21600"/>
                  <a:gd name="T4" fmla="*/ 0 w 216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13"/>
                  <a:gd name="T10" fmla="*/ 0 h 21600"/>
                  <a:gd name="T11" fmla="*/ 21613 w 216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3" h="21600" fill="none" extrusionOk="0">
                    <a:moveTo>
                      <a:pt x="0" y="0"/>
                    </a:moveTo>
                    <a:cubicBezTo>
                      <a:pt x="4" y="0"/>
                      <a:pt x="8" y="-1"/>
                      <a:pt x="13" y="-1"/>
                    </a:cubicBezTo>
                    <a:cubicBezTo>
                      <a:pt x="11925" y="-1"/>
                      <a:pt x="21589" y="9645"/>
                      <a:pt x="21612" y="21558"/>
                    </a:cubicBezTo>
                  </a:path>
                  <a:path w="21613" h="21600" stroke="0" extrusionOk="0">
                    <a:moveTo>
                      <a:pt x="0" y="0"/>
                    </a:moveTo>
                    <a:cubicBezTo>
                      <a:pt x="4" y="0"/>
                      <a:pt x="8" y="-1"/>
                      <a:pt x="13" y="-1"/>
                    </a:cubicBezTo>
                    <a:cubicBezTo>
                      <a:pt x="11925" y="-1"/>
                      <a:pt x="21589" y="9645"/>
                      <a:pt x="21612" y="21558"/>
                    </a:cubicBezTo>
                    <a:lnTo>
                      <a:pt x="13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2" name="Arc 8"/>
              <p:cNvSpPr>
                <a:spLocks/>
              </p:cNvSpPr>
              <p:nvPr/>
            </p:nvSpPr>
            <p:spPr bwMode="auto">
              <a:xfrm>
                <a:off x="2363" y="1863"/>
                <a:ext cx="1612" cy="1539"/>
              </a:xfrm>
              <a:custGeom>
                <a:avLst/>
                <a:gdLst>
                  <a:gd name="T0" fmla="*/ 0 w 21613"/>
                  <a:gd name="T1" fmla="*/ 0 h 21600"/>
                  <a:gd name="T2" fmla="*/ 0 w 21613"/>
                  <a:gd name="T3" fmla="*/ 0 h 21600"/>
                  <a:gd name="T4" fmla="*/ 0 w 216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13"/>
                  <a:gd name="T10" fmla="*/ 0 h 21600"/>
                  <a:gd name="T11" fmla="*/ 21613 w 216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3" h="21600" fill="none" extrusionOk="0">
                    <a:moveTo>
                      <a:pt x="0" y="0"/>
                    </a:moveTo>
                    <a:cubicBezTo>
                      <a:pt x="4" y="0"/>
                      <a:pt x="8" y="-1"/>
                      <a:pt x="13" y="-1"/>
                    </a:cubicBezTo>
                    <a:cubicBezTo>
                      <a:pt x="11925" y="-1"/>
                      <a:pt x="21589" y="9645"/>
                      <a:pt x="21612" y="21558"/>
                    </a:cubicBezTo>
                  </a:path>
                  <a:path w="21613" h="21600" stroke="0" extrusionOk="0">
                    <a:moveTo>
                      <a:pt x="0" y="0"/>
                    </a:moveTo>
                    <a:cubicBezTo>
                      <a:pt x="4" y="0"/>
                      <a:pt x="8" y="-1"/>
                      <a:pt x="13" y="-1"/>
                    </a:cubicBezTo>
                    <a:cubicBezTo>
                      <a:pt x="11925" y="-1"/>
                      <a:pt x="21589" y="9645"/>
                      <a:pt x="21612" y="21558"/>
                    </a:cubicBezTo>
                    <a:lnTo>
                      <a:pt x="13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2857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1" name="Freeform 9"/>
            <p:cNvSpPr>
              <a:spLocks/>
            </p:cNvSpPr>
            <p:nvPr/>
          </p:nvSpPr>
          <p:spPr bwMode="auto">
            <a:xfrm>
              <a:off x="3607" y="2602"/>
              <a:ext cx="35" cy="15"/>
            </a:xfrm>
            <a:custGeom>
              <a:avLst/>
              <a:gdLst>
                <a:gd name="T0" fmla="*/ 35 w 35"/>
                <a:gd name="T1" fmla="*/ 5 h 15"/>
                <a:gd name="T2" fmla="*/ 9 w 35"/>
                <a:gd name="T3" fmla="*/ 0 h 15"/>
                <a:gd name="T4" fmla="*/ 0 w 35"/>
                <a:gd name="T5" fmla="*/ 10 h 15"/>
                <a:gd name="T6" fmla="*/ 27 w 35"/>
                <a:gd name="T7" fmla="*/ 15 h 15"/>
                <a:gd name="T8" fmla="*/ 35 w 35"/>
                <a:gd name="T9" fmla="*/ 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35" y="5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7" y="15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>
              <a:off x="3599" y="2572"/>
              <a:ext cx="39" cy="35"/>
            </a:xfrm>
            <a:custGeom>
              <a:avLst/>
              <a:gdLst>
                <a:gd name="T0" fmla="*/ 30 w 39"/>
                <a:gd name="T1" fmla="*/ 0 h 35"/>
                <a:gd name="T2" fmla="*/ 0 w 39"/>
                <a:gd name="T3" fmla="*/ 25 h 35"/>
                <a:gd name="T4" fmla="*/ 8 w 39"/>
                <a:gd name="T5" fmla="*/ 35 h 35"/>
                <a:gd name="T6" fmla="*/ 39 w 39"/>
                <a:gd name="T7" fmla="*/ 10 h 35"/>
                <a:gd name="T8" fmla="*/ 30 w 3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5"/>
                <a:gd name="T17" fmla="*/ 39 w 3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5">
                  <a:moveTo>
                    <a:pt x="30" y="0"/>
                  </a:moveTo>
                  <a:lnTo>
                    <a:pt x="0" y="25"/>
                  </a:lnTo>
                  <a:lnTo>
                    <a:pt x="8" y="35"/>
                  </a:lnTo>
                  <a:lnTo>
                    <a:pt x="39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11"/>
            <p:cNvSpPr>
              <a:spLocks/>
            </p:cNvSpPr>
            <p:nvPr/>
          </p:nvSpPr>
          <p:spPr bwMode="auto">
            <a:xfrm>
              <a:off x="3599" y="2587"/>
              <a:ext cx="8" cy="20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10 h 20"/>
                <a:gd name="T4" fmla="*/ 8 w 8"/>
                <a:gd name="T5" fmla="*/ 20 h 20"/>
                <a:gd name="T6" fmla="*/ 8 w 8"/>
                <a:gd name="T7" fmla="*/ 10 h 20"/>
                <a:gd name="T8" fmla="*/ 0 w 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0"/>
                <a:gd name="T17" fmla="*/ 8 w 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0">
                  <a:moveTo>
                    <a:pt x="0" y="0"/>
                  </a:moveTo>
                  <a:lnTo>
                    <a:pt x="0" y="10"/>
                  </a:lnTo>
                  <a:lnTo>
                    <a:pt x="8" y="20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4" name="Group 12"/>
            <p:cNvGrpSpPr>
              <a:grpSpLocks/>
            </p:cNvGrpSpPr>
            <p:nvPr/>
          </p:nvGrpSpPr>
          <p:grpSpPr bwMode="auto">
            <a:xfrm>
              <a:off x="1041" y="2073"/>
              <a:ext cx="2686" cy="1346"/>
              <a:chOff x="1041" y="2073"/>
              <a:chExt cx="2686" cy="1346"/>
            </a:xfrm>
          </p:grpSpPr>
          <p:sp>
            <p:nvSpPr>
              <p:cNvPr id="21675" name="Arc 13"/>
              <p:cNvSpPr>
                <a:spLocks/>
              </p:cNvSpPr>
              <p:nvPr/>
            </p:nvSpPr>
            <p:spPr bwMode="auto">
              <a:xfrm>
                <a:off x="1041" y="2073"/>
                <a:ext cx="1384" cy="13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21599"/>
                    </a:moveTo>
                    <a:cubicBezTo>
                      <a:pt x="-1" y="9670"/>
                      <a:pt x="9670" y="-1"/>
                      <a:pt x="21600" y="-1"/>
                    </a:cubicBezTo>
                  </a:path>
                  <a:path w="21600" h="21600" stroke="0" extrusionOk="0">
                    <a:moveTo>
                      <a:pt x="-1" y="21599"/>
                    </a:moveTo>
                    <a:cubicBezTo>
                      <a:pt x="-1" y="9670"/>
                      <a:pt x="9670" y="-1"/>
                      <a:pt x="21600" y="-1"/>
                    </a:cubicBezTo>
                    <a:lnTo>
                      <a:pt x="21600" y="21600"/>
                    </a:lnTo>
                    <a:lnTo>
                      <a:pt x="-1" y="21599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6" name="Arc 14"/>
              <p:cNvSpPr>
                <a:spLocks/>
              </p:cNvSpPr>
              <p:nvPr/>
            </p:nvSpPr>
            <p:spPr bwMode="auto">
              <a:xfrm>
                <a:off x="1050" y="2082"/>
                <a:ext cx="1375" cy="13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21599"/>
                    </a:moveTo>
                    <a:cubicBezTo>
                      <a:pt x="-1" y="9670"/>
                      <a:pt x="9670" y="-1"/>
                      <a:pt x="21600" y="-1"/>
                    </a:cubicBezTo>
                  </a:path>
                  <a:path w="21600" h="21600" stroke="0" extrusionOk="0">
                    <a:moveTo>
                      <a:pt x="-1" y="21599"/>
                    </a:moveTo>
                    <a:cubicBezTo>
                      <a:pt x="-1" y="9670"/>
                      <a:pt x="9670" y="-1"/>
                      <a:pt x="21600" y="-1"/>
                    </a:cubicBezTo>
                    <a:lnTo>
                      <a:pt x="21600" y="21600"/>
                    </a:lnTo>
                    <a:lnTo>
                      <a:pt x="-1" y="21599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 w="28575">
                <a:solidFill>
                  <a:srgbClr val="7FCC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7" name="Arc 15"/>
              <p:cNvSpPr>
                <a:spLocks/>
              </p:cNvSpPr>
              <p:nvPr/>
            </p:nvSpPr>
            <p:spPr bwMode="auto">
              <a:xfrm>
                <a:off x="2342" y="2073"/>
                <a:ext cx="1385" cy="13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8" name="Arc 16"/>
              <p:cNvSpPr>
                <a:spLocks/>
              </p:cNvSpPr>
              <p:nvPr/>
            </p:nvSpPr>
            <p:spPr bwMode="auto">
              <a:xfrm>
                <a:off x="2342" y="2082"/>
                <a:ext cx="1376" cy="13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 w="28575">
                <a:solidFill>
                  <a:srgbClr val="7FCC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5" name="Group 17"/>
            <p:cNvGrpSpPr>
              <a:grpSpLocks/>
            </p:cNvGrpSpPr>
            <p:nvPr/>
          </p:nvGrpSpPr>
          <p:grpSpPr bwMode="auto">
            <a:xfrm>
              <a:off x="607" y="1839"/>
              <a:ext cx="298" cy="249"/>
              <a:chOff x="607" y="1839"/>
              <a:chExt cx="298" cy="249"/>
            </a:xfrm>
          </p:grpSpPr>
          <p:sp>
            <p:nvSpPr>
              <p:cNvPr id="21539" name="Freeform 18"/>
              <p:cNvSpPr>
                <a:spLocks/>
              </p:cNvSpPr>
              <p:nvPr/>
            </p:nvSpPr>
            <p:spPr bwMode="auto">
              <a:xfrm>
                <a:off x="808" y="1929"/>
                <a:ext cx="79" cy="60"/>
              </a:xfrm>
              <a:custGeom>
                <a:avLst/>
                <a:gdLst>
                  <a:gd name="T0" fmla="*/ 62 w 79"/>
                  <a:gd name="T1" fmla="*/ 0 h 60"/>
                  <a:gd name="T2" fmla="*/ 79 w 79"/>
                  <a:gd name="T3" fmla="*/ 35 h 60"/>
                  <a:gd name="T4" fmla="*/ 75 w 79"/>
                  <a:gd name="T5" fmla="*/ 40 h 60"/>
                  <a:gd name="T6" fmla="*/ 14 w 79"/>
                  <a:gd name="T7" fmla="*/ 60 h 60"/>
                  <a:gd name="T8" fmla="*/ 0 w 79"/>
                  <a:gd name="T9" fmla="*/ 25 h 60"/>
                  <a:gd name="T10" fmla="*/ 62 w 79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60"/>
                  <a:gd name="T20" fmla="*/ 79 w 7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60">
                    <a:moveTo>
                      <a:pt x="62" y="0"/>
                    </a:moveTo>
                    <a:lnTo>
                      <a:pt x="79" y="35"/>
                    </a:lnTo>
                    <a:lnTo>
                      <a:pt x="75" y="40"/>
                    </a:lnTo>
                    <a:lnTo>
                      <a:pt x="14" y="60"/>
                    </a:lnTo>
                    <a:lnTo>
                      <a:pt x="0" y="2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0" name="Freeform 19"/>
              <p:cNvSpPr>
                <a:spLocks/>
              </p:cNvSpPr>
              <p:nvPr/>
            </p:nvSpPr>
            <p:spPr bwMode="auto">
              <a:xfrm>
                <a:off x="808" y="1929"/>
                <a:ext cx="79" cy="60"/>
              </a:xfrm>
              <a:custGeom>
                <a:avLst/>
                <a:gdLst>
                  <a:gd name="T0" fmla="*/ 62 w 79"/>
                  <a:gd name="T1" fmla="*/ 0 h 60"/>
                  <a:gd name="T2" fmla="*/ 79 w 79"/>
                  <a:gd name="T3" fmla="*/ 35 h 60"/>
                  <a:gd name="T4" fmla="*/ 79 w 79"/>
                  <a:gd name="T5" fmla="*/ 40 h 60"/>
                  <a:gd name="T6" fmla="*/ 18 w 79"/>
                  <a:gd name="T7" fmla="*/ 60 h 60"/>
                  <a:gd name="T8" fmla="*/ 0 w 79"/>
                  <a:gd name="T9" fmla="*/ 25 h 60"/>
                  <a:gd name="T10" fmla="*/ 62 w 79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60"/>
                  <a:gd name="T20" fmla="*/ 79 w 7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60">
                    <a:moveTo>
                      <a:pt x="62" y="0"/>
                    </a:moveTo>
                    <a:lnTo>
                      <a:pt x="79" y="35"/>
                    </a:lnTo>
                    <a:lnTo>
                      <a:pt x="79" y="40"/>
                    </a:lnTo>
                    <a:lnTo>
                      <a:pt x="18" y="60"/>
                    </a:lnTo>
                    <a:lnTo>
                      <a:pt x="0" y="25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1" name="Freeform 20"/>
              <p:cNvSpPr>
                <a:spLocks/>
              </p:cNvSpPr>
              <p:nvPr/>
            </p:nvSpPr>
            <p:spPr bwMode="auto">
              <a:xfrm>
                <a:off x="765" y="1839"/>
                <a:ext cx="79" cy="55"/>
              </a:xfrm>
              <a:custGeom>
                <a:avLst/>
                <a:gdLst>
                  <a:gd name="T0" fmla="*/ 61 w 79"/>
                  <a:gd name="T1" fmla="*/ 0 h 55"/>
                  <a:gd name="T2" fmla="*/ 79 w 79"/>
                  <a:gd name="T3" fmla="*/ 35 h 55"/>
                  <a:gd name="T4" fmla="*/ 79 w 79"/>
                  <a:gd name="T5" fmla="*/ 35 h 55"/>
                  <a:gd name="T6" fmla="*/ 17 w 79"/>
                  <a:gd name="T7" fmla="*/ 55 h 55"/>
                  <a:gd name="T8" fmla="*/ 0 w 79"/>
                  <a:gd name="T9" fmla="*/ 20 h 55"/>
                  <a:gd name="T10" fmla="*/ 61 w 79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55"/>
                  <a:gd name="T20" fmla="*/ 79 w 79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55">
                    <a:moveTo>
                      <a:pt x="61" y="0"/>
                    </a:moveTo>
                    <a:lnTo>
                      <a:pt x="79" y="35"/>
                    </a:lnTo>
                    <a:lnTo>
                      <a:pt x="17" y="55"/>
                    </a:lnTo>
                    <a:lnTo>
                      <a:pt x="0" y="2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Freeform 21"/>
              <p:cNvSpPr>
                <a:spLocks/>
              </p:cNvSpPr>
              <p:nvPr/>
            </p:nvSpPr>
            <p:spPr bwMode="auto">
              <a:xfrm>
                <a:off x="765" y="1839"/>
                <a:ext cx="79" cy="60"/>
              </a:xfrm>
              <a:custGeom>
                <a:avLst/>
                <a:gdLst>
                  <a:gd name="T0" fmla="*/ 61 w 79"/>
                  <a:gd name="T1" fmla="*/ 0 h 60"/>
                  <a:gd name="T2" fmla="*/ 79 w 79"/>
                  <a:gd name="T3" fmla="*/ 35 h 60"/>
                  <a:gd name="T4" fmla="*/ 79 w 79"/>
                  <a:gd name="T5" fmla="*/ 40 h 60"/>
                  <a:gd name="T6" fmla="*/ 17 w 79"/>
                  <a:gd name="T7" fmla="*/ 60 h 60"/>
                  <a:gd name="T8" fmla="*/ 0 w 79"/>
                  <a:gd name="T9" fmla="*/ 25 h 60"/>
                  <a:gd name="T10" fmla="*/ 61 w 79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60"/>
                  <a:gd name="T20" fmla="*/ 79 w 7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60">
                    <a:moveTo>
                      <a:pt x="61" y="0"/>
                    </a:moveTo>
                    <a:lnTo>
                      <a:pt x="79" y="35"/>
                    </a:lnTo>
                    <a:lnTo>
                      <a:pt x="79" y="40"/>
                    </a:lnTo>
                    <a:lnTo>
                      <a:pt x="17" y="60"/>
                    </a:lnTo>
                    <a:lnTo>
                      <a:pt x="0" y="25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3" name="Line 22"/>
              <p:cNvSpPr>
                <a:spLocks noChangeShapeType="1"/>
              </p:cNvSpPr>
              <p:nvPr/>
            </p:nvSpPr>
            <p:spPr bwMode="auto">
              <a:xfrm flipV="1">
                <a:off x="804" y="1924"/>
                <a:ext cx="66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Line 23"/>
              <p:cNvSpPr>
                <a:spLocks noChangeShapeType="1"/>
              </p:cNvSpPr>
              <p:nvPr/>
            </p:nvSpPr>
            <p:spPr bwMode="auto">
              <a:xfrm>
                <a:off x="804" y="1884"/>
                <a:ext cx="1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5" name="Line 24"/>
              <p:cNvSpPr>
                <a:spLocks noChangeShapeType="1"/>
              </p:cNvSpPr>
              <p:nvPr/>
            </p:nvSpPr>
            <p:spPr bwMode="auto">
              <a:xfrm>
                <a:off x="822" y="1879"/>
                <a:ext cx="1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46" name="Group 25"/>
              <p:cNvGrpSpPr>
                <a:grpSpLocks/>
              </p:cNvGrpSpPr>
              <p:nvPr/>
            </p:nvGrpSpPr>
            <p:grpSpPr bwMode="auto">
              <a:xfrm>
                <a:off x="708" y="1959"/>
                <a:ext cx="17" cy="25"/>
                <a:chOff x="708" y="1959"/>
                <a:chExt cx="17" cy="25"/>
              </a:xfrm>
            </p:grpSpPr>
            <p:grpSp>
              <p:nvGrpSpPr>
                <p:cNvPr id="21667" name="Group 26"/>
                <p:cNvGrpSpPr>
                  <a:grpSpLocks/>
                </p:cNvGrpSpPr>
                <p:nvPr/>
              </p:nvGrpSpPr>
              <p:grpSpPr bwMode="auto">
                <a:xfrm>
                  <a:off x="708" y="1959"/>
                  <a:ext cx="14" cy="25"/>
                  <a:chOff x="708" y="1959"/>
                  <a:chExt cx="14" cy="25"/>
                </a:xfrm>
              </p:grpSpPr>
              <p:sp>
                <p:nvSpPr>
                  <p:cNvPr id="2167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708" y="1959"/>
                    <a:ext cx="13" cy="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67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708" y="1964"/>
                    <a:ext cx="14" cy="20"/>
                    <a:chOff x="708" y="1964"/>
                    <a:chExt cx="14" cy="20"/>
                  </a:xfrm>
                </p:grpSpPr>
                <p:sp>
                  <p:nvSpPr>
                    <p:cNvPr id="21673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21" y="1964"/>
                      <a:ext cx="1" cy="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8" y="1979"/>
                      <a:ext cx="13" cy="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72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" y="1959"/>
                    <a:ext cx="1" cy="2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68" name="Freeform 32"/>
                <p:cNvSpPr>
                  <a:spLocks/>
                </p:cNvSpPr>
                <p:nvPr/>
              </p:nvSpPr>
              <p:spPr bwMode="auto">
                <a:xfrm>
                  <a:off x="708" y="1959"/>
                  <a:ext cx="13" cy="25"/>
                </a:xfrm>
                <a:custGeom>
                  <a:avLst/>
                  <a:gdLst>
                    <a:gd name="T0" fmla="*/ 13 w 13"/>
                    <a:gd name="T1" fmla="*/ 5 h 25"/>
                    <a:gd name="T2" fmla="*/ 13 w 13"/>
                    <a:gd name="T3" fmla="*/ 25 h 25"/>
                    <a:gd name="T4" fmla="*/ 0 w 13"/>
                    <a:gd name="T5" fmla="*/ 15 h 25"/>
                    <a:gd name="T6" fmla="*/ 0 w 13"/>
                    <a:gd name="T7" fmla="*/ 0 h 25"/>
                    <a:gd name="T8" fmla="*/ 13 w 13"/>
                    <a:gd name="T9" fmla="*/ 5 h 25"/>
                    <a:gd name="T10" fmla="*/ 13 w 13"/>
                    <a:gd name="T11" fmla="*/ 5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25"/>
                    <a:gd name="T20" fmla="*/ 13 w 13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25">
                      <a:moveTo>
                        <a:pt x="13" y="5"/>
                      </a:moveTo>
                      <a:lnTo>
                        <a:pt x="13" y="2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blipFill dpi="0" rotWithShape="0">
                  <a:blip/>
                  <a:srcRect/>
                  <a:tile tx="0" ty="0" sx="100000" sy="100000" flip="none" algn="tl"/>
                </a:blip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9" name="Freeform 33"/>
                <p:cNvSpPr>
                  <a:spLocks/>
                </p:cNvSpPr>
                <p:nvPr/>
              </p:nvSpPr>
              <p:spPr bwMode="auto">
                <a:xfrm>
                  <a:off x="708" y="1959"/>
                  <a:ext cx="17" cy="25"/>
                </a:xfrm>
                <a:custGeom>
                  <a:avLst/>
                  <a:gdLst>
                    <a:gd name="T0" fmla="*/ 17 w 17"/>
                    <a:gd name="T1" fmla="*/ 5 h 25"/>
                    <a:gd name="T2" fmla="*/ 17 w 17"/>
                    <a:gd name="T3" fmla="*/ 25 h 25"/>
                    <a:gd name="T4" fmla="*/ 0 w 17"/>
                    <a:gd name="T5" fmla="*/ 20 h 25"/>
                    <a:gd name="T6" fmla="*/ 0 w 17"/>
                    <a:gd name="T7" fmla="*/ 0 h 25"/>
                    <a:gd name="T8" fmla="*/ 17 w 17"/>
                    <a:gd name="T9" fmla="*/ 10 h 25"/>
                    <a:gd name="T10" fmla="*/ 17 w 17"/>
                    <a:gd name="T11" fmla="*/ 5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5"/>
                    <a:gd name="T20" fmla="*/ 17 w 17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5">
                      <a:moveTo>
                        <a:pt x="17" y="5"/>
                      </a:moveTo>
                      <a:lnTo>
                        <a:pt x="17" y="25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17" y="10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47" name="Freeform 34"/>
              <p:cNvSpPr>
                <a:spLocks/>
              </p:cNvSpPr>
              <p:nvPr/>
            </p:nvSpPr>
            <p:spPr bwMode="auto">
              <a:xfrm>
                <a:off x="607" y="1889"/>
                <a:ext cx="79" cy="60"/>
              </a:xfrm>
              <a:custGeom>
                <a:avLst/>
                <a:gdLst>
                  <a:gd name="T0" fmla="*/ 61 w 79"/>
                  <a:gd name="T1" fmla="*/ 0 h 60"/>
                  <a:gd name="T2" fmla="*/ 79 w 79"/>
                  <a:gd name="T3" fmla="*/ 40 h 60"/>
                  <a:gd name="T4" fmla="*/ 74 w 79"/>
                  <a:gd name="T5" fmla="*/ 40 h 60"/>
                  <a:gd name="T6" fmla="*/ 13 w 79"/>
                  <a:gd name="T7" fmla="*/ 60 h 60"/>
                  <a:gd name="T8" fmla="*/ 0 w 79"/>
                  <a:gd name="T9" fmla="*/ 25 h 60"/>
                  <a:gd name="T10" fmla="*/ 61 w 79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60"/>
                  <a:gd name="T20" fmla="*/ 79 w 7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60">
                    <a:moveTo>
                      <a:pt x="61" y="0"/>
                    </a:moveTo>
                    <a:lnTo>
                      <a:pt x="79" y="40"/>
                    </a:lnTo>
                    <a:lnTo>
                      <a:pt x="74" y="40"/>
                    </a:lnTo>
                    <a:lnTo>
                      <a:pt x="13" y="60"/>
                    </a:lnTo>
                    <a:lnTo>
                      <a:pt x="0" y="2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Freeform 35"/>
              <p:cNvSpPr>
                <a:spLocks/>
              </p:cNvSpPr>
              <p:nvPr/>
            </p:nvSpPr>
            <p:spPr bwMode="auto">
              <a:xfrm>
                <a:off x="607" y="1889"/>
                <a:ext cx="79" cy="60"/>
              </a:xfrm>
              <a:custGeom>
                <a:avLst/>
                <a:gdLst>
                  <a:gd name="T0" fmla="*/ 61 w 79"/>
                  <a:gd name="T1" fmla="*/ 0 h 60"/>
                  <a:gd name="T2" fmla="*/ 79 w 79"/>
                  <a:gd name="T3" fmla="*/ 35 h 60"/>
                  <a:gd name="T4" fmla="*/ 79 w 79"/>
                  <a:gd name="T5" fmla="*/ 40 h 60"/>
                  <a:gd name="T6" fmla="*/ 18 w 79"/>
                  <a:gd name="T7" fmla="*/ 60 h 60"/>
                  <a:gd name="T8" fmla="*/ 0 w 79"/>
                  <a:gd name="T9" fmla="*/ 25 h 60"/>
                  <a:gd name="T10" fmla="*/ 61 w 79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60"/>
                  <a:gd name="T20" fmla="*/ 79 w 7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60">
                    <a:moveTo>
                      <a:pt x="61" y="0"/>
                    </a:moveTo>
                    <a:lnTo>
                      <a:pt x="79" y="35"/>
                    </a:lnTo>
                    <a:lnTo>
                      <a:pt x="79" y="40"/>
                    </a:lnTo>
                    <a:lnTo>
                      <a:pt x="18" y="60"/>
                    </a:lnTo>
                    <a:lnTo>
                      <a:pt x="0" y="25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Freeform 36"/>
              <p:cNvSpPr>
                <a:spLocks/>
              </p:cNvSpPr>
              <p:nvPr/>
            </p:nvSpPr>
            <p:spPr bwMode="auto">
              <a:xfrm>
                <a:off x="629" y="1934"/>
                <a:ext cx="79" cy="55"/>
              </a:xfrm>
              <a:custGeom>
                <a:avLst/>
                <a:gdLst>
                  <a:gd name="T0" fmla="*/ 61 w 79"/>
                  <a:gd name="T1" fmla="*/ 0 h 55"/>
                  <a:gd name="T2" fmla="*/ 79 w 79"/>
                  <a:gd name="T3" fmla="*/ 35 h 55"/>
                  <a:gd name="T4" fmla="*/ 74 w 79"/>
                  <a:gd name="T5" fmla="*/ 35 h 55"/>
                  <a:gd name="T6" fmla="*/ 13 w 79"/>
                  <a:gd name="T7" fmla="*/ 55 h 55"/>
                  <a:gd name="T8" fmla="*/ 0 w 79"/>
                  <a:gd name="T9" fmla="*/ 20 h 55"/>
                  <a:gd name="T10" fmla="*/ 61 w 79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55"/>
                  <a:gd name="T20" fmla="*/ 79 w 79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55">
                    <a:moveTo>
                      <a:pt x="61" y="0"/>
                    </a:moveTo>
                    <a:lnTo>
                      <a:pt x="79" y="35"/>
                    </a:lnTo>
                    <a:lnTo>
                      <a:pt x="74" y="35"/>
                    </a:lnTo>
                    <a:lnTo>
                      <a:pt x="13" y="55"/>
                    </a:lnTo>
                    <a:lnTo>
                      <a:pt x="0" y="2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Freeform 37"/>
              <p:cNvSpPr>
                <a:spLocks/>
              </p:cNvSpPr>
              <p:nvPr/>
            </p:nvSpPr>
            <p:spPr bwMode="auto">
              <a:xfrm>
                <a:off x="629" y="1934"/>
                <a:ext cx="79" cy="60"/>
              </a:xfrm>
              <a:custGeom>
                <a:avLst/>
                <a:gdLst>
                  <a:gd name="T0" fmla="*/ 61 w 79"/>
                  <a:gd name="T1" fmla="*/ 0 h 60"/>
                  <a:gd name="T2" fmla="*/ 79 w 79"/>
                  <a:gd name="T3" fmla="*/ 35 h 60"/>
                  <a:gd name="T4" fmla="*/ 79 w 79"/>
                  <a:gd name="T5" fmla="*/ 40 h 60"/>
                  <a:gd name="T6" fmla="*/ 17 w 79"/>
                  <a:gd name="T7" fmla="*/ 60 h 60"/>
                  <a:gd name="T8" fmla="*/ 0 w 79"/>
                  <a:gd name="T9" fmla="*/ 25 h 60"/>
                  <a:gd name="T10" fmla="*/ 61 w 79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60"/>
                  <a:gd name="T20" fmla="*/ 79 w 7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60">
                    <a:moveTo>
                      <a:pt x="61" y="0"/>
                    </a:moveTo>
                    <a:lnTo>
                      <a:pt x="79" y="35"/>
                    </a:lnTo>
                    <a:lnTo>
                      <a:pt x="79" y="40"/>
                    </a:lnTo>
                    <a:lnTo>
                      <a:pt x="17" y="60"/>
                    </a:lnTo>
                    <a:lnTo>
                      <a:pt x="0" y="25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Freeform 38"/>
              <p:cNvSpPr>
                <a:spLocks/>
              </p:cNvSpPr>
              <p:nvPr/>
            </p:nvSpPr>
            <p:spPr bwMode="auto">
              <a:xfrm>
                <a:off x="651" y="1979"/>
                <a:ext cx="79" cy="59"/>
              </a:xfrm>
              <a:custGeom>
                <a:avLst/>
                <a:gdLst>
                  <a:gd name="T0" fmla="*/ 61 w 79"/>
                  <a:gd name="T1" fmla="*/ 0 h 59"/>
                  <a:gd name="T2" fmla="*/ 79 w 79"/>
                  <a:gd name="T3" fmla="*/ 39 h 59"/>
                  <a:gd name="T4" fmla="*/ 74 w 79"/>
                  <a:gd name="T5" fmla="*/ 39 h 59"/>
                  <a:gd name="T6" fmla="*/ 13 w 79"/>
                  <a:gd name="T7" fmla="*/ 59 h 59"/>
                  <a:gd name="T8" fmla="*/ 0 w 79"/>
                  <a:gd name="T9" fmla="*/ 25 h 59"/>
                  <a:gd name="T10" fmla="*/ 61 w 79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59"/>
                  <a:gd name="T20" fmla="*/ 79 w 7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59">
                    <a:moveTo>
                      <a:pt x="61" y="0"/>
                    </a:moveTo>
                    <a:lnTo>
                      <a:pt x="79" y="39"/>
                    </a:lnTo>
                    <a:lnTo>
                      <a:pt x="74" y="39"/>
                    </a:lnTo>
                    <a:lnTo>
                      <a:pt x="13" y="59"/>
                    </a:lnTo>
                    <a:lnTo>
                      <a:pt x="0" y="2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Freeform 39"/>
              <p:cNvSpPr>
                <a:spLocks/>
              </p:cNvSpPr>
              <p:nvPr/>
            </p:nvSpPr>
            <p:spPr bwMode="auto">
              <a:xfrm>
                <a:off x="651" y="1979"/>
                <a:ext cx="79" cy="59"/>
              </a:xfrm>
              <a:custGeom>
                <a:avLst/>
                <a:gdLst>
                  <a:gd name="T0" fmla="*/ 61 w 79"/>
                  <a:gd name="T1" fmla="*/ 0 h 59"/>
                  <a:gd name="T2" fmla="*/ 79 w 79"/>
                  <a:gd name="T3" fmla="*/ 34 h 59"/>
                  <a:gd name="T4" fmla="*/ 79 w 79"/>
                  <a:gd name="T5" fmla="*/ 39 h 59"/>
                  <a:gd name="T6" fmla="*/ 17 w 79"/>
                  <a:gd name="T7" fmla="*/ 59 h 59"/>
                  <a:gd name="T8" fmla="*/ 0 w 79"/>
                  <a:gd name="T9" fmla="*/ 25 h 59"/>
                  <a:gd name="T10" fmla="*/ 61 w 79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59"/>
                  <a:gd name="T20" fmla="*/ 79 w 7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59">
                    <a:moveTo>
                      <a:pt x="61" y="0"/>
                    </a:moveTo>
                    <a:lnTo>
                      <a:pt x="79" y="34"/>
                    </a:lnTo>
                    <a:lnTo>
                      <a:pt x="79" y="39"/>
                    </a:lnTo>
                    <a:lnTo>
                      <a:pt x="17" y="59"/>
                    </a:lnTo>
                    <a:lnTo>
                      <a:pt x="0" y="25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Freeform 40"/>
              <p:cNvSpPr>
                <a:spLocks/>
              </p:cNvSpPr>
              <p:nvPr/>
            </p:nvSpPr>
            <p:spPr bwMode="auto">
              <a:xfrm>
                <a:off x="668" y="2028"/>
                <a:ext cx="79" cy="55"/>
              </a:xfrm>
              <a:custGeom>
                <a:avLst/>
                <a:gdLst>
                  <a:gd name="T0" fmla="*/ 66 w 79"/>
                  <a:gd name="T1" fmla="*/ 0 h 55"/>
                  <a:gd name="T2" fmla="*/ 79 w 79"/>
                  <a:gd name="T3" fmla="*/ 35 h 55"/>
                  <a:gd name="T4" fmla="*/ 79 w 79"/>
                  <a:gd name="T5" fmla="*/ 35 h 55"/>
                  <a:gd name="T6" fmla="*/ 18 w 79"/>
                  <a:gd name="T7" fmla="*/ 55 h 55"/>
                  <a:gd name="T8" fmla="*/ 0 w 79"/>
                  <a:gd name="T9" fmla="*/ 20 h 55"/>
                  <a:gd name="T10" fmla="*/ 66 w 79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55"/>
                  <a:gd name="T20" fmla="*/ 79 w 79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55">
                    <a:moveTo>
                      <a:pt x="66" y="0"/>
                    </a:moveTo>
                    <a:lnTo>
                      <a:pt x="79" y="35"/>
                    </a:lnTo>
                    <a:lnTo>
                      <a:pt x="18" y="55"/>
                    </a:lnTo>
                    <a:lnTo>
                      <a:pt x="0" y="2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Freeform 41"/>
              <p:cNvSpPr>
                <a:spLocks/>
              </p:cNvSpPr>
              <p:nvPr/>
            </p:nvSpPr>
            <p:spPr bwMode="auto">
              <a:xfrm>
                <a:off x="668" y="2028"/>
                <a:ext cx="79" cy="60"/>
              </a:xfrm>
              <a:custGeom>
                <a:avLst/>
                <a:gdLst>
                  <a:gd name="T0" fmla="*/ 62 w 79"/>
                  <a:gd name="T1" fmla="*/ 0 h 60"/>
                  <a:gd name="T2" fmla="*/ 79 w 79"/>
                  <a:gd name="T3" fmla="*/ 35 h 60"/>
                  <a:gd name="T4" fmla="*/ 79 w 79"/>
                  <a:gd name="T5" fmla="*/ 40 h 60"/>
                  <a:gd name="T6" fmla="*/ 18 w 79"/>
                  <a:gd name="T7" fmla="*/ 60 h 60"/>
                  <a:gd name="T8" fmla="*/ 0 w 79"/>
                  <a:gd name="T9" fmla="*/ 25 h 60"/>
                  <a:gd name="T10" fmla="*/ 62 w 79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60"/>
                  <a:gd name="T20" fmla="*/ 79 w 7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60">
                    <a:moveTo>
                      <a:pt x="62" y="0"/>
                    </a:moveTo>
                    <a:lnTo>
                      <a:pt x="79" y="35"/>
                    </a:lnTo>
                    <a:lnTo>
                      <a:pt x="79" y="40"/>
                    </a:lnTo>
                    <a:lnTo>
                      <a:pt x="18" y="60"/>
                    </a:lnTo>
                    <a:lnTo>
                      <a:pt x="0" y="25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Freeform 42"/>
              <p:cNvSpPr>
                <a:spLocks/>
              </p:cNvSpPr>
              <p:nvPr/>
            </p:nvSpPr>
            <p:spPr bwMode="auto">
              <a:xfrm>
                <a:off x="787" y="1879"/>
                <a:ext cx="78" cy="60"/>
              </a:xfrm>
              <a:custGeom>
                <a:avLst/>
                <a:gdLst>
                  <a:gd name="T0" fmla="*/ 61 w 78"/>
                  <a:gd name="T1" fmla="*/ 0 h 60"/>
                  <a:gd name="T2" fmla="*/ 78 w 78"/>
                  <a:gd name="T3" fmla="*/ 35 h 60"/>
                  <a:gd name="T4" fmla="*/ 78 w 78"/>
                  <a:gd name="T5" fmla="*/ 40 h 60"/>
                  <a:gd name="T6" fmla="*/ 17 w 78"/>
                  <a:gd name="T7" fmla="*/ 60 h 60"/>
                  <a:gd name="T8" fmla="*/ 0 w 78"/>
                  <a:gd name="T9" fmla="*/ 25 h 60"/>
                  <a:gd name="T10" fmla="*/ 61 w 78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60"/>
                  <a:gd name="T20" fmla="*/ 78 w 78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60">
                    <a:moveTo>
                      <a:pt x="61" y="0"/>
                    </a:moveTo>
                    <a:lnTo>
                      <a:pt x="78" y="35"/>
                    </a:lnTo>
                    <a:lnTo>
                      <a:pt x="78" y="40"/>
                    </a:lnTo>
                    <a:lnTo>
                      <a:pt x="17" y="60"/>
                    </a:lnTo>
                    <a:lnTo>
                      <a:pt x="0" y="2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Freeform 43"/>
              <p:cNvSpPr>
                <a:spLocks/>
              </p:cNvSpPr>
              <p:nvPr/>
            </p:nvSpPr>
            <p:spPr bwMode="auto">
              <a:xfrm>
                <a:off x="787" y="1879"/>
                <a:ext cx="78" cy="60"/>
              </a:xfrm>
              <a:custGeom>
                <a:avLst/>
                <a:gdLst>
                  <a:gd name="T0" fmla="*/ 61 w 78"/>
                  <a:gd name="T1" fmla="*/ 0 h 60"/>
                  <a:gd name="T2" fmla="*/ 78 w 78"/>
                  <a:gd name="T3" fmla="*/ 35 h 60"/>
                  <a:gd name="T4" fmla="*/ 78 w 78"/>
                  <a:gd name="T5" fmla="*/ 40 h 60"/>
                  <a:gd name="T6" fmla="*/ 17 w 78"/>
                  <a:gd name="T7" fmla="*/ 60 h 60"/>
                  <a:gd name="T8" fmla="*/ 0 w 78"/>
                  <a:gd name="T9" fmla="*/ 25 h 60"/>
                  <a:gd name="T10" fmla="*/ 61 w 78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60"/>
                  <a:gd name="T20" fmla="*/ 78 w 78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60">
                    <a:moveTo>
                      <a:pt x="61" y="0"/>
                    </a:moveTo>
                    <a:lnTo>
                      <a:pt x="78" y="35"/>
                    </a:lnTo>
                    <a:lnTo>
                      <a:pt x="78" y="40"/>
                    </a:lnTo>
                    <a:lnTo>
                      <a:pt x="17" y="60"/>
                    </a:lnTo>
                    <a:lnTo>
                      <a:pt x="0" y="25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7" name="Freeform 44"/>
              <p:cNvSpPr>
                <a:spLocks/>
              </p:cNvSpPr>
              <p:nvPr/>
            </p:nvSpPr>
            <p:spPr bwMode="auto">
              <a:xfrm>
                <a:off x="826" y="1969"/>
                <a:ext cx="79" cy="59"/>
              </a:xfrm>
              <a:custGeom>
                <a:avLst/>
                <a:gdLst>
                  <a:gd name="T0" fmla="*/ 61 w 79"/>
                  <a:gd name="T1" fmla="*/ 0 h 59"/>
                  <a:gd name="T2" fmla="*/ 79 w 79"/>
                  <a:gd name="T3" fmla="*/ 35 h 59"/>
                  <a:gd name="T4" fmla="*/ 79 w 79"/>
                  <a:gd name="T5" fmla="*/ 40 h 59"/>
                  <a:gd name="T6" fmla="*/ 18 w 79"/>
                  <a:gd name="T7" fmla="*/ 59 h 59"/>
                  <a:gd name="T8" fmla="*/ 0 w 79"/>
                  <a:gd name="T9" fmla="*/ 25 h 59"/>
                  <a:gd name="T10" fmla="*/ 61 w 79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59"/>
                  <a:gd name="T20" fmla="*/ 79 w 7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59">
                    <a:moveTo>
                      <a:pt x="61" y="0"/>
                    </a:moveTo>
                    <a:lnTo>
                      <a:pt x="79" y="35"/>
                    </a:lnTo>
                    <a:lnTo>
                      <a:pt x="79" y="40"/>
                    </a:lnTo>
                    <a:lnTo>
                      <a:pt x="18" y="59"/>
                    </a:lnTo>
                    <a:lnTo>
                      <a:pt x="0" y="2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999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Freeform 45"/>
              <p:cNvSpPr>
                <a:spLocks/>
              </p:cNvSpPr>
              <p:nvPr/>
            </p:nvSpPr>
            <p:spPr bwMode="auto">
              <a:xfrm>
                <a:off x="826" y="1969"/>
                <a:ext cx="79" cy="59"/>
              </a:xfrm>
              <a:custGeom>
                <a:avLst/>
                <a:gdLst>
                  <a:gd name="T0" fmla="*/ 61 w 79"/>
                  <a:gd name="T1" fmla="*/ 0 h 59"/>
                  <a:gd name="T2" fmla="*/ 79 w 79"/>
                  <a:gd name="T3" fmla="*/ 35 h 59"/>
                  <a:gd name="T4" fmla="*/ 79 w 79"/>
                  <a:gd name="T5" fmla="*/ 40 h 59"/>
                  <a:gd name="T6" fmla="*/ 18 w 79"/>
                  <a:gd name="T7" fmla="*/ 59 h 59"/>
                  <a:gd name="T8" fmla="*/ 0 w 79"/>
                  <a:gd name="T9" fmla="*/ 25 h 59"/>
                  <a:gd name="T10" fmla="*/ 61 w 79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59"/>
                  <a:gd name="T20" fmla="*/ 79 w 7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59">
                    <a:moveTo>
                      <a:pt x="61" y="0"/>
                    </a:moveTo>
                    <a:lnTo>
                      <a:pt x="79" y="35"/>
                    </a:lnTo>
                    <a:lnTo>
                      <a:pt x="79" y="40"/>
                    </a:lnTo>
                    <a:lnTo>
                      <a:pt x="18" y="59"/>
                    </a:lnTo>
                    <a:lnTo>
                      <a:pt x="0" y="25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Freeform 46"/>
              <p:cNvSpPr>
                <a:spLocks/>
              </p:cNvSpPr>
              <p:nvPr/>
            </p:nvSpPr>
            <p:spPr bwMode="auto">
              <a:xfrm>
                <a:off x="747" y="1914"/>
                <a:ext cx="61" cy="109"/>
              </a:xfrm>
              <a:custGeom>
                <a:avLst/>
                <a:gdLst>
                  <a:gd name="T0" fmla="*/ 57 w 61"/>
                  <a:gd name="T1" fmla="*/ 10 h 109"/>
                  <a:gd name="T2" fmla="*/ 48 w 61"/>
                  <a:gd name="T3" fmla="*/ 0 h 109"/>
                  <a:gd name="T4" fmla="*/ 44 w 61"/>
                  <a:gd name="T5" fmla="*/ 0 h 109"/>
                  <a:gd name="T6" fmla="*/ 13 w 61"/>
                  <a:gd name="T7" fmla="*/ 10 h 109"/>
                  <a:gd name="T8" fmla="*/ 0 w 61"/>
                  <a:gd name="T9" fmla="*/ 25 h 109"/>
                  <a:gd name="T10" fmla="*/ 0 w 61"/>
                  <a:gd name="T11" fmla="*/ 90 h 109"/>
                  <a:gd name="T12" fmla="*/ 22 w 61"/>
                  <a:gd name="T13" fmla="*/ 109 h 109"/>
                  <a:gd name="T14" fmla="*/ 48 w 61"/>
                  <a:gd name="T15" fmla="*/ 99 h 109"/>
                  <a:gd name="T16" fmla="*/ 61 w 61"/>
                  <a:gd name="T17" fmla="*/ 80 h 109"/>
                  <a:gd name="T18" fmla="*/ 61 w 61"/>
                  <a:gd name="T19" fmla="*/ 60 h 109"/>
                  <a:gd name="T20" fmla="*/ 61 w 61"/>
                  <a:gd name="T21" fmla="*/ 45 h 109"/>
                  <a:gd name="T22" fmla="*/ 57 w 61"/>
                  <a:gd name="T23" fmla="*/ 10 h 109"/>
                  <a:gd name="T24" fmla="*/ 44 w 61"/>
                  <a:gd name="T25" fmla="*/ 0 h 109"/>
                  <a:gd name="T26" fmla="*/ 57 w 61"/>
                  <a:gd name="T27" fmla="*/ 10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109"/>
                  <a:gd name="T44" fmla="*/ 61 w 61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109">
                    <a:moveTo>
                      <a:pt x="57" y="10"/>
                    </a:moveTo>
                    <a:lnTo>
                      <a:pt x="48" y="0"/>
                    </a:lnTo>
                    <a:lnTo>
                      <a:pt x="44" y="0"/>
                    </a:lnTo>
                    <a:lnTo>
                      <a:pt x="13" y="10"/>
                    </a:lnTo>
                    <a:lnTo>
                      <a:pt x="0" y="25"/>
                    </a:lnTo>
                    <a:lnTo>
                      <a:pt x="0" y="90"/>
                    </a:lnTo>
                    <a:lnTo>
                      <a:pt x="22" y="109"/>
                    </a:lnTo>
                    <a:lnTo>
                      <a:pt x="48" y="99"/>
                    </a:lnTo>
                    <a:lnTo>
                      <a:pt x="61" y="80"/>
                    </a:lnTo>
                    <a:lnTo>
                      <a:pt x="61" y="60"/>
                    </a:lnTo>
                    <a:lnTo>
                      <a:pt x="61" y="45"/>
                    </a:lnTo>
                    <a:lnTo>
                      <a:pt x="57" y="10"/>
                    </a:lnTo>
                    <a:lnTo>
                      <a:pt x="44" y="0"/>
                    </a:lnTo>
                    <a:lnTo>
                      <a:pt x="5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Freeform 47"/>
              <p:cNvSpPr>
                <a:spLocks/>
              </p:cNvSpPr>
              <p:nvPr/>
            </p:nvSpPr>
            <p:spPr bwMode="auto">
              <a:xfrm>
                <a:off x="747" y="1914"/>
                <a:ext cx="61" cy="109"/>
              </a:xfrm>
              <a:custGeom>
                <a:avLst/>
                <a:gdLst>
                  <a:gd name="T0" fmla="*/ 57 w 61"/>
                  <a:gd name="T1" fmla="*/ 10 h 109"/>
                  <a:gd name="T2" fmla="*/ 48 w 61"/>
                  <a:gd name="T3" fmla="*/ 0 h 109"/>
                  <a:gd name="T4" fmla="*/ 44 w 61"/>
                  <a:gd name="T5" fmla="*/ 0 h 109"/>
                  <a:gd name="T6" fmla="*/ 13 w 61"/>
                  <a:gd name="T7" fmla="*/ 10 h 109"/>
                  <a:gd name="T8" fmla="*/ 0 w 61"/>
                  <a:gd name="T9" fmla="*/ 25 h 109"/>
                  <a:gd name="T10" fmla="*/ 0 w 61"/>
                  <a:gd name="T11" fmla="*/ 90 h 109"/>
                  <a:gd name="T12" fmla="*/ 22 w 61"/>
                  <a:gd name="T13" fmla="*/ 109 h 109"/>
                  <a:gd name="T14" fmla="*/ 48 w 61"/>
                  <a:gd name="T15" fmla="*/ 99 h 109"/>
                  <a:gd name="T16" fmla="*/ 61 w 61"/>
                  <a:gd name="T17" fmla="*/ 80 h 109"/>
                  <a:gd name="T18" fmla="*/ 61 w 61"/>
                  <a:gd name="T19" fmla="*/ 60 h 109"/>
                  <a:gd name="T20" fmla="*/ 61 w 61"/>
                  <a:gd name="T21" fmla="*/ 45 h 109"/>
                  <a:gd name="T22" fmla="*/ 57 w 61"/>
                  <a:gd name="T23" fmla="*/ 10 h 109"/>
                  <a:gd name="T24" fmla="*/ 44 w 61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09"/>
                  <a:gd name="T41" fmla="*/ 61 w 61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09">
                    <a:moveTo>
                      <a:pt x="57" y="10"/>
                    </a:moveTo>
                    <a:lnTo>
                      <a:pt x="48" y="0"/>
                    </a:lnTo>
                    <a:lnTo>
                      <a:pt x="44" y="0"/>
                    </a:lnTo>
                    <a:lnTo>
                      <a:pt x="13" y="10"/>
                    </a:lnTo>
                    <a:lnTo>
                      <a:pt x="0" y="25"/>
                    </a:lnTo>
                    <a:lnTo>
                      <a:pt x="0" y="90"/>
                    </a:lnTo>
                    <a:lnTo>
                      <a:pt x="22" y="109"/>
                    </a:lnTo>
                    <a:lnTo>
                      <a:pt x="48" y="99"/>
                    </a:lnTo>
                    <a:lnTo>
                      <a:pt x="61" y="80"/>
                    </a:lnTo>
                    <a:lnTo>
                      <a:pt x="61" y="60"/>
                    </a:lnTo>
                    <a:lnTo>
                      <a:pt x="61" y="45"/>
                    </a:lnTo>
                    <a:lnTo>
                      <a:pt x="57" y="10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Freeform 48"/>
              <p:cNvSpPr>
                <a:spLocks/>
              </p:cNvSpPr>
              <p:nvPr/>
            </p:nvSpPr>
            <p:spPr bwMode="auto">
              <a:xfrm>
                <a:off x="747" y="1914"/>
                <a:ext cx="61" cy="109"/>
              </a:xfrm>
              <a:custGeom>
                <a:avLst/>
                <a:gdLst>
                  <a:gd name="T0" fmla="*/ 57 w 61"/>
                  <a:gd name="T1" fmla="*/ 10 h 109"/>
                  <a:gd name="T2" fmla="*/ 48 w 61"/>
                  <a:gd name="T3" fmla="*/ 0 h 109"/>
                  <a:gd name="T4" fmla="*/ 13 w 61"/>
                  <a:gd name="T5" fmla="*/ 10 h 109"/>
                  <a:gd name="T6" fmla="*/ 0 w 61"/>
                  <a:gd name="T7" fmla="*/ 25 h 109"/>
                  <a:gd name="T8" fmla="*/ 0 w 61"/>
                  <a:gd name="T9" fmla="*/ 90 h 109"/>
                  <a:gd name="T10" fmla="*/ 22 w 61"/>
                  <a:gd name="T11" fmla="*/ 109 h 109"/>
                  <a:gd name="T12" fmla="*/ 48 w 61"/>
                  <a:gd name="T13" fmla="*/ 99 h 109"/>
                  <a:gd name="T14" fmla="*/ 61 w 61"/>
                  <a:gd name="T15" fmla="*/ 80 h 109"/>
                  <a:gd name="T16" fmla="*/ 61 w 61"/>
                  <a:gd name="T17" fmla="*/ 60 h 109"/>
                  <a:gd name="T18" fmla="*/ 61 w 61"/>
                  <a:gd name="T19" fmla="*/ 45 h 109"/>
                  <a:gd name="T20" fmla="*/ 57 w 61"/>
                  <a:gd name="T21" fmla="*/ 10 h 109"/>
                  <a:gd name="T22" fmla="*/ 48 w 61"/>
                  <a:gd name="T23" fmla="*/ 0 h 1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109"/>
                  <a:gd name="T38" fmla="*/ 61 w 61"/>
                  <a:gd name="T39" fmla="*/ 109 h 1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109">
                    <a:moveTo>
                      <a:pt x="57" y="10"/>
                    </a:moveTo>
                    <a:lnTo>
                      <a:pt x="48" y="0"/>
                    </a:lnTo>
                    <a:lnTo>
                      <a:pt x="13" y="10"/>
                    </a:lnTo>
                    <a:lnTo>
                      <a:pt x="0" y="25"/>
                    </a:lnTo>
                    <a:lnTo>
                      <a:pt x="0" y="90"/>
                    </a:lnTo>
                    <a:lnTo>
                      <a:pt x="22" y="109"/>
                    </a:lnTo>
                    <a:lnTo>
                      <a:pt x="48" y="99"/>
                    </a:lnTo>
                    <a:lnTo>
                      <a:pt x="61" y="80"/>
                    </a:lnTo>
                    <a:lnTo>
                      <a:pt x="61" y="60"/>
                    </a:lnTo>
                    <a:lnTo>
                      <a:pt x="61" y="45"/>
                    </a:lnTo>
                    <a:lnTo>
                      <a:pt x="57" y="10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Oval 49"/>
              <p:cNvSpPr>
                <a:spLocks noChangeArrowheads="1"/>
              </p:cNvSpPr>
              <p:nvPr/>
            </p:nvSpPr>
            <p:spPr bwMode="auto">
              <a:xfrm>
                <a:off x="758" y="1946"/>
                <a:ext cx="48" cy="51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63" name="Group 50"/>
              <p:cNvGrpSpPr>
                <a:grpSpLocks/>
              </p:cNvGrpSpPr>
              <p:nvPr/>
            </p:nvGrpSpPr>
            <p:grpSpPr bwMode="auto">
              <a:xfrm>
                <a:off x="784" y="1951"/>
                <a:ext cx="29" cy="8"/>
                <a:chOff x="784" y="1951"/>
                <a:chExt cx="29" cy="8"/>
              </a:xfrm>
            </p:grpSpPr>
            <p:sp>
              <p:nvSpPr>
                <p:cNvPr id="21665" name="Line 51"/>
                <p:cNvSpPr>
                  <a:spLocks noChangeShapeType="1"/>
                </p:cNvSpPr>
                <p:nvPr/>
              </p:nvSpPr>
              <p:spPr bwMode="auto">
                <a:xfrm>
                  <a:off x="791" y="1954"/>
                  <a:ext cx="22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6" name="AutoShape 52"/>
                <p:cNvSpPr>
                  <a:spLocks noChangeArrowheads="1"/>
                </p:cNvSpPr>
                <p:nvPr/>
              </p:nvSpPr>
              <p:spPr bwMode="auto">
                <a:xfrm>
                  <a:off x="784" y="1951"/>
                  <a:ext cx="9" cy="6"/>
                </a:xfrm>
                <a:prstGeom prst="roundRect">
                  <a:avLst>
                    <a:gd name="adj" fmla="val 675000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64" name="Group 53"/>
              <p:cNvGrpSpPr>
                <a:grpSpLocks/>
              </p:cNvGrpSpPr>
              <p:nvPr/>
            </p:nvGrpSpPr>
            <p:grpSpPr bwMode="auto">
              <a:xfrm>
                <a:off x="784" y="1966"/>
                <a:ext cx="24" cy="8"/>
                <a:chOff x="784" y="1966"/>
                <a:chExt cx="24" cy="8"/>
              </a:xfrm>
            </p:grpSpPr>
            <p:sp>
              <p:nvSpPr>
                <p:cNvPr id="21663" name="Line 54"/>
                <p:cNvSpPr>
                  <a:spLocks noChangeShapeType="1"/>
                </p:cNvSpPr>
                <p:nvPr/>
              </p:nvSpPr>
              <p:spPr bwMode="auto">
                <a:xfrm>
                  <a:off x="791" y="1969"/>
                  <a:ext cx="17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4" name="AutoShape 55"/>
                <p:cNvSpPr>
                  <a:spLocks noChangeArrowheads="1"/>
                </p:cNvSpPr>
                <p:nvPr/>
              </p:nvSpPr>
              <p:spPr bwMode="auto">
                <a:xfrm>
                  <a:off x="784" y="1966"/>
                  <a:ext cx="9" cy="6"/>
                </a:xfrm>
                <a:prstGeom prst="roundRect">
                  <a:avLst>
                    <a:gd name="adj" fmla="val 675000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65" name="Group 56"/>
              <p:cNvGrpSpPr>
                <a:grpSpLocks/>
              </p:cNvGrpSpPr>
              <p:nvPr/>
            </p:nvGrpSpPr>
            <p:grpSpPr bwMode="auto">
              <a:xfrm>
                <a:off x="762" y="1971"/>
                <a:ext cx="25" cy="13"/>
                <a:chOff x="762" y="1971"/>
                <a:chExt cx="25" cy="13"/>
              </a:xfrm>
            </p:grpSpPr>
            <p:sp>
              <p:nvSpPr>
                <p:cNvPr id="21661" name="Line 57"/>
                <p:cNvSpPr>
                  <a:spLocks noChangeShapeType="1"/>
                </p:cNvSpPr>
                <p:nvPr/>
              </p:nvSpPr>
              <p:spPr bwMode="auto">
                <a:xfrm>
                  <a:off x="769" y="1974"/>
                  <a:ext cx="18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2" name="AutoShape 58"/>
                <p:cNvSpPr>
                  <a:spLocks noChangeArrowheads="1"/>
                </p:cNvSpPr>
                <p:nvPr/>
              </p:nvSpPr>
              <p:spPr bwMode="auto">
                <a:xfrm>
                  <a:off x="762" y="1971"/>
                  <a:ext cx="9" cy="6"/>
                </a:xfrm>
                <a:prstGeom prst="roundRect">
                  <a:avLst>
                    <a:gd name="adj" fmla="val 675000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66" name="Group 59"/>
              <p:cNvGrpSpPr>
                <a:grpSpLocks/>
              </p:cNvGrpSpPr>
              <p:nvPr/>
            </p:nvGrpSpPr>
            <p:grpSpPr bwMode="auto">
              <a:xfrm>
                <a:off x="762" y="1964"/>
                <a:ext cx="25" cy="10"/>
                <a:chOff x="762" y="1964"/>
                <a:chExt cx="25" cy="10"/>
              </a:xfrm>
            </p:grpSpPr>
            <p:sp>
              <p:nvSpPr>
                <p:cNvPr id="21659" name="Line 60"/>
                <p:cNvSpPr>
                  <a:spLocks noChangeShapeType="1"/>
                </p:cNvSpPr>
                <p:nvPr/>
              </p:nvSpPr>
              <p:spPr bwMode="auto">
                <a:xfrm>
                  <a:off x="769" y="1964"/>
                  <a:ext cx="18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0" name="AutoShape 61"/>
                <p:cNvSpPr>
                  <a:spLocks noChangeArrowheads="1"/>
                </p:cNvSpPr>
                <p:nvPr/>
              </p:nvSpPr>
              <p:spPr bwMode="auto">
                <a:xfrm>
                  <a:off x="762" y="1966"/>
                  <a:ext cx="9" cy="6"/>
                </a:xfrm>
                <a:prstGeom prst="roundRect">
                  <a:avLst>
                    <a:gd name="adj" fmla="val 675000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67" name="Group 62"/>
              <p:cNvGrpSpPr>
                <a:grpSpLocks/>
              </p:cNvGrpSpPr>
              <p:nvPr/>
            </p:nvGrpSpPr>
            <p:grpSpPr bwMode="auto">
              <a:xfrm>
                <a:off x="767" y="1951"/>
                <a:ext cx="28" cy="13"/>
                <a:chOff x="767" y="1951"/>
                <a:chExt cx="28" cy="13"/>
              </a:xfrm>
            </p:grpSpPr>
            <p:sp>
              <p:nvSpPr>
                <p:cNvPr id="21657" name="Line 63"/>
                <p:cNvSpPr>
                  <a:spLocks noChangeShapeType="1"/>
                </p:cNvSpPr>
                <p:nvPr/>
              </p:nvSpPr>
              <p:spPr bwMode="auto">
                <a:xfrm>
                  <a:off x="773" y="1954"/>
                  <a:ext cx="22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8" name="AutoShape 64"/>
                <p:cNvSpPr>
                  <a:spLocks noChangeArrowheads="1"/>
                </p:cNvSpPr>
                <p:nvPr/>
              </p:nvSpPr>
              <p:spPr bwMode="auto">
                <a:xfrm>
                  <a:off x="767" y="1951"/>
                  <a:ext cx="9" cy="6"/>
                </a:xfrm>
                <a:prstGeom prst="roundRect">
                  <a:avLst>
                    <a:gd name="adj" fmla="val 675000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68" name="Group 65"/>
              <p:cNvGrpSpPr>
                <a:grpSpLocks/>
              </p:cNvGrpSpPr>
              <p:nvPr/>
            </p:nvGrpSpPr>
            <p:grpSpPr bwMode="auto">
              <a:xfrm>
                <a:off x="771" y="1984"/>
                <a:ext cx="29" cy="10"/>
                <a:chOff x="771" y="1984"/>
                <a:chExt cx="29" cy="10"/>
              </a:xfrm>
            </p:grpSpPr>
            <p:sp>
              <p:nvSpPr>
                <p:cNvPr id="21655" name="Line 66"/>
                <p:cNvSpPr>
                  <a:spLocks noChangeShapeType="1"/>
                </p:cNvSpPr>
                <p:nvPr/>
              </p:nvSpPr>
              <p:spPr bwMode="auto">
                <a:xfrm>
                  <a:off x="773" y="1984"/>
                  <a:ext cx="27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6" name="AutoShape 67"/>
                <p:cNvSpPr>
                  <a:spLocks noChangeArrowheads="1"/>
                </p:cNvSpPr>
                <p:nvPr/>
              </p:nvSpPr>
              <p:spPr bwMode="auto">
                <a:xfrm>
                  <a:off x="771" y="1986"/>
                  <a:ext cx="9" cy="6"/>
                </a:xfrm>
                <a:prstGeom prst="roundRect">
                  <a:avLst>
                    <a:gd name="adj" fmla="val 675000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69" name="Freeform 68"/>
              <p:cNvSpPr>
                <a:spLocks/>
              </p:cNvSpPr>
              <p:nvPr/>
            </p:nvSpPr>
            <p:spPr bwMode="auto">
              <a:xfrm>
                <a:off x="730" y="1899"/>
                <a:ext cx="65" cy="25"/>
              </a:xfrm>
              <a:custGeom>
                <a:avLst/>
                <a:gdLst>
                  <a:gd name="T0" fmla="*/ 65 w 65"/>
                  <a:gd name="T1" fmla="*/ 15 h 25"/>
                  <a:gd name="T2" fmla="*/ 30 w 65"/>
                  <a:gd name="T3" fmla="*/ 0 h 25"/>
                  <a:gd name="T4" fmla="*/ 0 w 65"/>
                  <a:gd name="T5" fmla="*/ 10 h 25"/>
                  <a:gd name="T6" fmla="*/ 30 w 65"/>
                  <a:gd name="T7" fmla="*/ 25 h 25"/>
                  <a:gd name="T8" fmla="*/ 65 w 65"/>
                  <a:gd name="T9" fmla="*/ 1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25"/>
                  <a:gd name="T17" fmla="*/ 65 w 6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25">
                    <a:moveTo>
                      <a:pt x="65" y="15"/>
                    </a:moveTo>
                    <a:lnTo>
                      <a:pt x="30" y="0"/>
                    </a:lnTo>
                    <a:lnTo>
                      <a:pt x="0" y="10"/>
                    </a:lnTo>
                    <a:lnTo>
                      <a:pt x="30" y="25"/>
                    </a:lnTo>
                    <a:lnTo>
                      <a:pt x="6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0" name="Freeform 69"/>
              <p:cNvSpPr>
                <a:spLocks/>
              </p:cNvSpPr>
              <p:nvPr/>
            </p:nvSpPr>
            <p:spPr bwMode="auto">
              <a:xfrm>
                <a:off x="730" y="1899"/>
                <a:ext cx="65" cy="25"/>
              </a:xfrm>
              <a:custGeom>
                <a:avLst/>
                <a:gdLst>
                  <a:gd name="T0" fmla="*/ 65 w 65"/>
                  <a:gd name="T1" fmla="*/ 15 h 25"/>
                  <a:gd name="T2" fmla="*/ 30 w 65"/>
                  <a:gd name="T3" fmla="*/ 0 h 25"/>
                  <a:gd name="T4" fmla="*/ 0 w 65"/>
                  <a:gd name="T5" fmla="*/ 10 h 25"/>
                  <a:gd name="T6" fmla="*/ 35 w 65"/>
                  <a:gd name="T7" fmla="*/ 25 h 25"/>
                  <a:gd name="T8" fmla="*/ 65 w 65"/>
                  <a:gd name="T9" fmla="*/ 1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25"/>
                  <a:gd name="T17" fmla="*/ 65 w 6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25">
                    <a:moveTo>
                      <a:pt x="65" y="15"/>
                    </a:moveTo>
                    <a:lnTo>
                      <a:pt x="30" y="0"/>
                    </a:lnTo>
                    <a:lnTo>
                      <a:pt x="0" y="10"/>
                    </a:lnTo>
                    <a:lnTo>
                      <a:pt x="35" y="25"/>
                    </a:lnTo>
                    <a:lnTo>
                      <a:pt x="65" y="15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1" name="Freeform 70"/>
              <p:cNvSpPr>
                <a:spLocks/>
              </p:cNvSpPr>
              <p:nvPr/>
            </p:nvSpPr>
            <p:spPr bwMode="auto">
              <a:xfrm>
                <a:off x="712" y="1909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15 h 30"/>
                  <a:gd name="T4" fmla="*/ 35 w 48"/>
                  <a:gd name="T5" fmla="*/ 30 h 30"/>
                  <a:gd name="T6" fmla="*/ 48 w 48"/>
                  <a:gd name="T7" fmla="*/ 15 h 30"/>
                  <a:gd name="T8" fmla="*/ 18 w 4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0"/>
                  <a:gd name="T17" fmla="*/ 48 w 4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0">
                    <a:moveTo>
                      <a:pt x="18" y="0"/>
                    </a:moveTo>
                    <a:lnTo>
                      <a:pt x="0" y="15"/>
                    </a:lnTo>
                    <a:lnTo>
                      <a:pt x="35" y="30"/>
                    </a:lnTo>
                    <a:lnTo>
                      <a:pt x="48" y="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2" name="Freeform 71"/>
              <p:cNvSpPr>
                <a:spLocks/>
              </p:cNvSpPr>
              <p:nvPr/>
            </p:nvSpPr>
            <p:spPr bwMode="auto">
              <a:xfrm>
                <a:off x="712" y="1909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15 h 30"/>
                  <a:gd name="T4" fmla="*/ 35 w 48"/>
                  <a:gd name="T5" fmla="*/ 30 h 30"/>
                  <a:gd name="T6" fmla="*/ 48 w 48"/>
                  <a:gd name="T7" fmla="*/ 15 h 30"/>
                  <a:gd name="T8" fmla="*/ 18 w 48"/>
                  <a:gd name="T9" fmla="*/ 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0"/>
                  <a:gd name="T17" fmla="*/ 48 w 4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0">
                    <a:moveTo>
                      <a:pt x="18" y="0"/>
                    </a:moveTo>
                    <a:lnTo>
                      <a:pt x="0" y="15"/>
                    </a:lnTo>
                    <a:lnTo>
                      <a:pt x="35" y="30"/>
                    </a:lnTo>
                    <a:lnTo>
                      <a:pt x="48" y="15"/>
                    </a:lnTo>
                    <a:lnTo>
                      <a:pt x="18" y="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Arc 72"/>
              <p:cNvSpPr>
                <a:spLocks/>
              </p:cNvSpPr>
              <p:nvPr/>
            </p:nvSpPr>
            <p:spPr bwMode="auto">
              <a:xfrm>
                <a:off x="701" y="1926"/>
                <a:ext cx="16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475"/>
                    </a:moveTo>
                    <a:cubicBezTo>
                      <a:pt x="68" y="9628"/>
                      <a:pt x="9667" y="47"/>
                      <a:pt x="21514" y="0"/>
                    </a:cubicBezTo>
                  </a:path>
                  <a:path w="21600" h="21600" stroke="0" extrusionOk="0">
                    <a:moveTo>
                      <a:pt x="0" y="21475"/>
                    </a:moveTo>
                    <a:cubicBezTo>
                      <a:pt x="68" y="9628"/>
                      <a:pt x="9667" y="47"/>
                      <a:pt x="21514" y="0"/>
                    </a:cubicBezTo>
                    <a:lnTo>
                      <a:pt x="21600" y="21600"/>
                    </a:lnTo>
                    <a:lnTo>
                      <a:pt x="0" y="21475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Line 73"/>
              <p:cNvSpPr>
                <a:spLocks noChangeShapeType="1"/>
              </p:cNvSpPr>
              <p:nvPr/>
            </p:nvSpPr>
            <p:spPr bwMode="auto">
              <a:xfrm>
                <a:off x="725" y="2009"/>
                <a:ext cx="4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Line 74"/>
              <p:cNvSpPr>
                <a:spLocks noChangeShapeType="1"/>
              </p:cNvSpPr>
              <p:nvPr/>
            </p:nvSpPr>
            <p:spPr bwMode="auto">
              <a:xfrm>
                <a:off x="716" y="1994"/>
                <a:ext cx="31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6" name="Line 75"/>
              <p:cNvSpPr>
                <a:spLocks noChangeShapeType="1"/>
              </p:cNvSpPr>
              <p:nvPr/>
            </p:nvSpPr>
            <p:spPr bwMode="auto">
              <a:xfrm flipV="1">
                <a:off x="765" y="1894"/>
                <a:ext cx="1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Line 76"/>
              <p:cNvSpPr>
                <a:spLocks noChangeShapeType="1"/>
              </p:cNvSpPr>
              <p:nvPr/>
            </p:nvSpPr>
            <p:spPr bwMode="auto">
              <a:xfrm>
                <a:off x="756" y="1889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Line 77"/>
              <p:cNvSpPr>
                <a:spLocks noChangeShapeType="1"/>
              </p:cNvSpPr>
              <p:nvPr/>
            </p:nvSpPr>
            <p:spPr bwMode="auto">
              <a:xfrm flipV="1">
                <a:off x="734" y="1889"/>
                <a:ext cx="22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Line 78"/>
              <p:cNvSpPr>
                <a:spLocks noChangeShapeType="1"/>
              </p:cNvSpPr>
              <p:nvPr/>
            </p:nvSpPr>
            <p:spPr bwMode="auto">
              <a:xfrm flipV="1">
                <a:off x="734" y="1899"/>
                <a:ext cx="1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Line 79"/>
              <p:cNvSpPr>
                <a:spLocks noChangeShapeType="1"/>
              </p:cNvSpPr>
              <p:nvPr/>
            </p:nvSpPr>
            <p:spPr bwMode="auto">
              <a:xfrm flipV="1">
                <a:off x="743" y="1894"/>
                <a:ext cx="2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Line 80"/>
              <p:cNvSpPr>
                <a:spLocks noChangeShapeType="1"/>
              </p:cNvSpPr>
              <p:nvPr/>
            </p:nvSpPr>
            <p:spPr bwMode="auto">
              <a:xfrm flipV="1">
                <a:off x="743" y="1899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Line 81"/>
              <p:cNvSpPr>
                <a:spLocks noChangeShapeType="1"/>
              </p:cNvSpPr>
              <p:nvPr/>
            </p:nvSpPr>
            <p:spPr bwMode="auto">
              <a:xfrm flipV="1">
                <a:off x="738" y="1894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Line 82"/>
              <p:cNvSpPr>
                <a:spLocks noChangeShapeType="1"/>
              </p:cNvSpPr>
              <p:nvPr/>
            </p:nvSpPr>
            <p:spPr bwMode="auto">
              <a:xfrm>
                <a:off x="738" y="1899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4" name="Line 83"/>
              <p:cNvSpPr>
                <a:spLocks noChangeShapeType="1"/>
              </p:cNvSpPr>
              <p:nvPr/>
            </p:nvSpPr>
            <p:spPr bwMode="auto">
              <a:xfrm flipV="1">
                <a:off x="752" y="2018"/>
                <a:ext cx="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5" name="Line 84"/>
              <p:cNvSpPr>
                <a:spLocks noChangeShapeType="1"/>
              </p:cNvSpPr>
              <p:nvPr/>
            </p:nvSpPr>
            <p:spPr bwMode="auto">
              <a:xfrm>
                <a:off x="743" y="2018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Line 85"/>
              <p:cNvSpPr>
                <a:spLocks noChangeShapeType="1"/>
              </p:cNvSpPr>
              <p:nvPr/>
            </p:nvSpPr>
            <p:spPr bwMode="auto">
              <a:xfrm flipV="1">
                <a:off x="743" y="2013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7" name="Line 86"/>
              <p:cNvSpPr>
                <a:spLocks noChangeShapeType="1"/>
              </p:cNvSpPr>
              <p:nvPr/>
            </p:nvSpPr>
            <p:spPr bwMode="auto">
              <a:xfrm flipV="1">
                <a:off x="752" y="2018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8" name="Oval 87"/>
              <p:cNvSpPr>
                <a:spLocks noChangeArrowheads="1"/>
              </p:cNvSpPr>
              <p:nvPr/>
            </p:nvSpPr>
            <p:spPr bwMode="auto">
              <a:xfrm>
                <a:off x="806" y="1991"/>
                <a:ext cx="14" cy="20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9" name="Line 88"/>
              <p:cNvSpPr>
                <a:spLocks noChangeShapeType="1"/>
              </p:cNvSpPr>
              <p:nvPr/>
            </p:nvSpPr>
            <p:spPr bwMode="auto">
              <a:xfrm>
                <a:off x="808" y="1989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0" name="Line 89"/>
              <p:cNvSpPr>
                <a:spLocks noChangeShapeType="1"/>
              </p:cNvSpPr>
              <p:nvPr/>
            </p:nvSpPr>
            <p:spPr bwMode="auto">
              <a:xfrm>
                <a:off x="791" y="1999"/>
                <a:ext cx="17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Line 90"/>
              <p:cNvSpPr>
                <a:spLocks noChangeShapeType="1"/>
              </p:cNvSpPr>
              <p:nvPr/>
            </p:nvSpPr>
            <p:spPr bwMode="auto">
              <a:xfrm>
                <a:off x="804" y="1989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2" name="Arc 91"/>
              <p:cNvSpPr>
                <a:spLocks/>
              </p:cNvSpPr>
              <p:nvPr/>
            </p:nvSpPr>
            <p:spPr bwMode="auto">
              <a:xfrm>
                <a:off x="794" y="1992"/>
                <a:ext cx="15" cy="12"/>
              </a:xfrm>
              <a:custGeom>
                <a:avLst/>
                <a:gdLst>
                  <a:gd name="T0" fmla="*/ 0 w 21173"/>
                  <a:gd name="T1" fmla="*/ 0 h 21533"/>
                  <a:gd name="T2" fmla="*/ 0 w 21173"/>
                  <a:gd name="T3" fmla="*/ 0 h 21533"/>
                  <a:gd name="T4" fmla="*/ 0 w 21173"/>
                  <a:gd name="T5" fmla="*/ 0 h 21533"/>
                  <a:gd name="T6" fmla="*/ 0 60000 65536"/>
                  <a:gd name="T7" fmla="*/ 0 60000 65536"/>
                  <a:gd name="T8" fmla="*/ 0 60000 65536"/>
                  <a:gd name="T9" fmla="*/ 0 w 21173"/>
                  <a:gd name="T10" fmla="*/ 0 h 21533"/>
                  <a:gd name="T11" fmla="*/ 21173 w 21173"/>
                  <a:gd name="T12" fmla="*/ 21533 h 215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73" h="21533" fill="none" extrusionOk="0">
                    <a:moveTo>
                      <a:pt x="0" y="17259"/>
                    </a:moveTo>
                    <a:cubicBezTo>
                      <a:pt x="1909" y="7800"/>
                      <a:pt x="9859" y="756"/>
                      <a:pt x="19478" y="-1"/>
                    </a:cubicBezTo>
                  </a:path>
                  <a:path w="21173" h="21533" stroke="0" extrusionOk="0">
                    <a:moveTo>
                      <a:pt x="0" y="17259"/>
                    </a:moveTo>
                    <a:cubicBezTo>
                      <a:pt x="1909" y="7800"/>
                      <a:pt x="9859" y="756"/>
                      <a:pt x="19478" y="-1"/>
                    </a:cubicBezTo>
                    <a:lnTo>
                      <a:pt x="21173" y="21533"/>
                    </a:lnTo>
                    <a:lnTo>
                      <a:pt x="0" y="17259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93" name="Group 92"/>
              <p:cNvGrpSpPr>
                <a:grpSpLocks/>
              </p:cNvGrpSpPr>
              <p:nvPr/>
            </p:nvGrpSpPr>
            <p:grpSpPr bwMode="auto">
              <a:xfrm>
                <a:off x="725" y="1939"/>
                <a:ext cx="19" cy="25"/>
                <a:chOff x="725" y="1939"/>
                <a:chExt cx="19" cy="25"/>
              </a:xfrm>
            </p:grpSpPr>
            <p:sp>
              <p:nvSpPr>
                <p:cNvPr id="21650" name="Line 93"/>
                <p:cNvSpPr>
                  <a:spLocks noChangeShapeType="1"/>
                </p:cNvSpPr>
                <p:nvPr/>
              </p:nvSpPr>
              <p:spPr bwMode="auto">
                <a:xfrm>
                  <a:off x="725" y="1939"/>
                  <a:ext cx="18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651" name="Group 94"/>
                <p:cNvGrpSpPr>
                  <a:grpSpLocks/>
                </p:cNvGrpSpPr>
                <p:nvPr/>
              </p:nvGrpSpPr>
              <p:grpSpPr bwMode="auto">
                <a:xfrm>
                  <a:off x="725" y="1944"/>
                  <a:ext cx="19" cy="20"/>
                  <a:chOff x="725" y="1944"/>
                  <a:chExt cx="19" cy="20"/>
                </a:xfrm>
              </p:grpSpPr>
              <p:sp>
                <p:nvSpPr>
                  <p:cNvPr id="21653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3" y="1944"/>
                    <a:ext cx="1" cy="2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25" y="1959"/>
                    <a:ext cx="18" cy="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52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725" y="1939"/>
                  <a:ext cx="1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94" name="Group 98"/>
              <p:cNvGrpSpPr>
                <a:grpSpLocks/>
              </p:cNvGrpSpPr>
              <p:nvPr/>
            </p:nvGrpSpPr>
            <p:grpSpPr bwMode="auto">
              <a:xfrm>
                <a:off x="793" y="1976"/>
                <a:ext cx="29" cy="13"/>
                <a:chOff x="793" y="1976"/>
                <a:chExt cx="29" cy="13"/>
              </a:xfrm>
            </p:grpSpPr>
            <p:sp>
              <p:nvSpPr>
                <p:cNvPr id="21648" name="Line 99"/>
                <p:cNvSpPr>
                  <a:spLocks noChangeShapeType="1"/>
                </p:cNvSpPr>
                <p:nvPr/>
              </p:nvSpPr>
              <p:spPr bwMode="auto">
                <a:xfrm>
                  <a:off x="800" y="1979"/>
                  <a:ext cx="22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9" name="AutoShape 100"/>
                <p:cNvSpPr>
                  <a:spLocks noChangeArrowheads="1"/>
                </p:cNvSpPr>
                <p:nvPr/>
              </p:nvSpPr>
              <p:spPr bwMode="auto">
                <a:xfrm>
                  <a:off x="793" y="1976"/>
                  <a:ext cx="9" cy="6"/>
                </a:xfrm>
                <a:prstGeom prst="roundRect">
                  <a:avLst>
                    <a:gd name="adj" fmla="val 675000"/>
                  </a:avLst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95" name="Group 101"/>
              <p:cNvGrpSpPr>
                <a:grpSpLocks/>
              </p:cNvGrpSpPr>
              <p:nvPr/>
            </p:nvGrpSpPr>
            <p:grpSpPr bwMode="auto">
              <a:xfrm>
                <a:off x="708" y="1934"/>
                <a:ext cx="14" cy="25"/>
                <a:chOff x="708" y="1934"/>
                <a:chExt cx="14" cy="25"/>
              </a:xfrm>
            </p:grpSpPr>
            <p:sp>
              <p:nvSpPr>
                <p:cNvPr id="21643" name="Line 102"/>
                <p:cNvSpPr>
                  <a:spLocks noChangeShapeType="1"/>
                </p:cNvSpPr>
                <p:nvPr/>
              </p:nvSpPr>
              <p:spPr bwMode="auto">
                <a:xfrm>
                  <a:off x="708" y="1934"/>
                  <a:ext cx="13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644" name="Group 103"/>
                <p:cNvGrpSpPr>
                  <a:grpSpLocks/>
                </p:cNvGrpSpPr>
                <p:nvPr/>
              </p:nvGrpSpPr>
              <p:grpSpPr bwMode="auto">
                <a:xfrm>
                  <a:off x="708" y="1939"/>
                  <a:ext cx="14" cy="20"/>
                  <a:chOff x="708" y="1939"/>
                  <a:chExt cx="14" cy="20"/>
                </a:xfrm>
              </p:grpSpPr>
              <p:sp>
                <p:nvSpPr>
                  <p:cNvPr id="21646" name="Line 1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1" y="1939"/>
                    <a:ext cx="1" cy="2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708" y="1954"/>
                    <a:ext cx="13" cy="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45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708" y="1934"/>
                  <a:ext cx="1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96" name="Group 107"/>
              <p:cNvGrpSpPr>
                <a:grpSpLocks/>
              </p:cNvGrpSpPr>
              <p:nvPr/>
            </p:nvGrpSpPr>
            <p:grpSpPr bwMode="auto">
              <a:xfrm>
                <a:off x="708" y="1959"/>
                <a:ext cx="14" cy="25"/>
                <a:chOff x="708" y="1959"/>
                <a:chExt cx="14" cy="25"/>
              </a:xfrm>
            </p:grpSpPr>
            <p:sp>
              <p:nvSpPr>
                <p:cNvPr id="21638" name="Line 108"/>
                <p:cNvSpPr>
                  <a:spLocks noChangeShapeType="1"/>
                </p:cNvSpPr>
                <p:nvPr/>
              </p:nvSpPr>
              <p:spPr bwMode="auto">
                <a:xfrm>
                  <a:off x="708" y="1959"/>
                  <a:ext cx="13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639" name="Group 109"/>
                <p:cNvGrpSpPr>
                  <a:grpSpLocks/>
                </p:cNvGrpSpPr>
                <p:nvPr/>
              </p:nvGrpSpPr>
              <p:grpSpPr bwMode="auto">
                <a:xfrm>
                  <a:off x="708" y="1964"/>
                  <a:ext cx="14" cy="20"/>
                  <a:chOff x="708" y="1964"/>
                  <a:chExt cx="14" cy="20"/>
                </a:xfrm>
              </p:grpSpPr>
              <p:sp>
                <p:nvSpPr>
                  <p:cNvPr id="21641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1" y="1964"/>
                    <a:ext cx="1" cy="2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708" y="1979"/>
                    <a:ext cx="13" cy="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40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708" y="1959"/>
                  <a:ext cx="1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97" name="Line 113"/>
              <p:cNvSpPr>
                <a:spLocks noChangeShapeType="1"/>
              </p:cNvSpPr>
              <p:nvPr/>
            </p:nvSpPr>
            <p:spPr bwMode="auto">
              <a:xfrm flipV="1">
                <a:off x="646" y="1969"/>
                <a:ext cx="79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8" name="Line 114"/>
              <p:cNvSpPr>
                <a:spLocks noChangeShapeType="1"/>
              </p:cNvSpPr>
              <p:nvPr/>
            </p:nvSpPr>
            <p:spPr bwMode="auto">
              <a:xfrm>
                <a:off x="668" y="1984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9" name="Line 115"/>
              <p:cNvSpPr>
                <a:spLocks noChangeShapeType="1"/>
              </p:cNvSpPr>
              <p:nvPr/>
            </p:nvSpPr>
            <p:spPr bwMode="auto">
              <a:xfrm>
                <a:off x="651" y="1939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0" name="Line 116"/>
              <p:cNvSpPr>
                <a:spLocks noChangeShapeType="1"/>
              </p:cNvSpPr>
              <p:nvPr/>
            </p:nvSpPr>
            <p:spPr bwMode="auto">
              <a:xfrm>
                <a:off x="660" y="193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1" name="Line 117"/>
              <p:cNvSpPr>
                <a:spLocks noChangeShapeType="1"/>
              </p:cNvSpPr>
              <p:nvPr/>
            </p:nvSpPr>
            <p:spPr bwMode="auto">
              <a:xfrm>
                <a:off x="681" y="1974"/>
                <a:ext cx="9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2" name="Line 118"/>
              <p:cNvSpPr>
                <a:spLocks noChangeShapeType="1"/>
              </p:cNvSpPr>
              <p:nvPr/>
            </p:nvSpPr>
            <p:spPr bwMode="auto">
              <a:xfrm>
                <a:off x="690" y="1984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Line 119"/>
              <p:cNvSpPr>
                <a:spLocks noChangeShapeType="1"/>
              </p:cNvSpPr>
              <p:nvPr/>
            </p:nvSpPr>
            <p:spPr bwMode="auto">
              <a:xfrm>
                <a:off x="677" y="1989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4" name="Line 120"/>
              <p:cNvSpPr>
                <a:spLocks noChangeShapeType="1"/>
              </p:cNvSpPr>
              <p:nvPr/>
            </p:nvSpPr>
            <p:spPr bwMode="auto">
              <a:xfrm>
                <a:off x="703" y="2028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5" name="Line 121"/>
              <p:cNvSpPr>
                <a:spLocks noChangeShapeType="1"/>
              </p:cNvSpPr>
              <p:nvPr/>
            </p:nvSpPr>
            <p:spPr bwMode="auto">
              <a:xfrm>
                <a:off x="690" y="2033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06" name="Group 122"/>
              <p:cNvGrpSpPr>
                <a:grpSpLocks/>
              </p:cNvGrpSpPr>
              <p:nvPr/>
            </p:nvGrpSpPr>
            <p:grpSpPr bwMode="auto">
              <a:xfrm>
                <a:off x="725" y="1969"/>
                <a:ext cx="19" cy="25"/>
                <a:chOff x="725" y="1969"/>
                <a:chExt cx="19" cy="25"/>
              </a:xfrm>
            </p:grpSpPr>
            <p:grpSp>
              <p:nvGrpSpPr>
                <p:cNvPr id="21630" name="Group 123"/>
                <p:cNvGrpSpPr>
                  <a:grpSpLocks/>
                </p:cNvGrpSpPr>
                <p:nvPr/>
              </p:nvGrpSpPr>
              <p:grpSpPr bwMode="auto">
                <a:xfrm>
                  <a:off x="725" y="1969"/>
                  <a:ext cx="19" cy="25"/>
                  <a:chOff x="725" y="1969"/>
                  <a:chExt cx="19" cy="25"/>
                </a:xfrm>
              </p:grpSpPr>
              <p:sp>
                <p:nvSpPr>
                  <p:cNvPr id="21633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25" y="1969"/>
                    <a:ext cx="18" cy="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634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725" y="1974"/>
                    <a:ext cx="19" cy="20"/>
                    <a:chOff x="725" y="1974"/>
                    <a:chExt cx="19" cy="20"/>
                  </a:xfrm>
                </p:grpSpPr>
                <p:sp>
                  <p:nvSpPr>
                    <p:cNvPr id="21636" name="Line 1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43" y="1974"/>
                      <a:ext cx="1" cy="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7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5" y="1984"/>
                      <a:ext cx="18" cy="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35" name="Line 1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5" y="1969"/>
                    <a:ext cx="1" cy="1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31" name="Freeform 129"/>
                <p:cNvSpPr>
                  <a:spLocks/>
                </p:cNvSpPr>
                <p:nvPr/>
              </p:nvSpPr>
              <p:spPr bwMode="auto">
                <a:xfrm>
                  <a:off x="725" y="1969"/>
                  <a:ext cx="18" cy="25"/>
                </a:xfrm>
                <a:custGeom>
                  <a:avLst/>
                  <a:gdLst>
                    <a:gd name="T0" fmla="*/ 18 w 18"/>
                    <a:gd name="T1" fmla="*/ 5 h 25"/>
                    <a:gd name="T2" fmla="*/ 18 w 18"/>
                    <a:gd name="T3" fmla="*/ 25 h 25"/>
                    <a:gd name="T4" fmla="*/ 0 w 18"/>
                    <a:gd name="T5" fmla="*/ 15 h 25"/>
                    <a:gd name="T6" fmla="*/ 0 w 18"/>
                    <a:gd name="T7" fmla="*/ 0 h 25"/>
                    <a:gd name="T8" fmla="*/ 13 w 18"/>
                    <a:gd name="T9" fmla="*/ 5 h 25"/>
                    <a:gd name="T10" fmla="*/ 18 w 18"/>
                    <a:gd name="T11" fmla="*/ 5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25"/>
                    <a:gd name="T20" fmla="*/ 18 w 18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25">
                      <a:moveTo>
                        <a:pt x="18" y="5"/>
                      </a:moveTo>
                      <a:lnTo>
                        <a:pt x="18" y="2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blipFill dpi="0" rotWithShape="0">
                  <a:blip/>
                  <a:srcRect/>
                  <a:tile tx="0" ty="0" sx="100000" sy="100000" flip="none" algn="tl"/>
                </a:blip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" name="Freeform 130"/>
                <p:cNvSpPr>
                  <a:spLocks/>
                </p:cNvSpPr>
                <p:nvPr/>
              </p:nvSpPr>
              <p:spPr bwMode="auto">
                <a:xfrm>
                  <a:off x="725" y="1969"/>
                  <a:ext cx="18" cy="25"/>
                </a:xfrm>
                <a:custGeom>
                  <a:avLst/>
                  <a:gdLst>
                    <a:gd name="T0" fmla="*/ 18 w 18"/>
                    <a:gd name="T1" fmla="*/ 5 h 25"/>
                    <a:gd name="T2" fmla="*/ 18 w 18"/>
                    <a:gd name="T3" fmla="*/ 25 h 25"/>
                    <a:gd name="T4" fmla="*/ 0 w 18"/>
                    <a:gd name="T5" fmla="*/ 20 h 25"/>
                    <a:gd name="T6" fmla="*/ 0 w 18"/>
                    <a:gd name="T7" fmla="*/ 0 h 25"/>
                    <a:gd name="T8" fmla="*/ 18 w 18"/>
                    <a:gd name="T9" fmla="*/ 10 h 25"/>
                    <a:gd name="T10" fmla="*/ 18 w 18"/>
                    <a:gd name="T11" fmla="*/ 5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25"/>
                    <a:gd name="T20" fmla="*/ 18 w 18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25">
                      <a:moveTo>
                        <a:pt x="18" y="5"/>
                      </a:moveTo>
                      <a:lnTo>
                        <a:pt x="18" y="25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18" y="10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07" name="Group 131"/>
              <p:cNvGrpSpPr>
                <a:grpSpLocks/>
              </p:cNvGrpSpPr>
              <p:nvPr/>
            </p:nvGrpSpPr>
            <p:grpSpPr bwMode="auto">
              <a:xfrm>
                <a:off x="708" y="1934"/>
                <a:ext cx="17" cy="25"/>
                <a:chOff x="708" y="1934"/>
                <a:chExt cx="17" cy="25"/>
              </a:xfrm>
            </p:grpSpPr>
            <p:grpSp>
              <p:nvGrpSpPr>
                <p:cNvPr id="21622" name="Group 132"/>
                <p:cNvGrpSpPr>
                  <a:grpSpLocks/>
                </p:cNvGrpSpPr>
                <p:nvPr/>
              </p:nvGrpSpPr>
              <p:grpSpPr bwMode="auto">
                <a:xfrm>
                  <a:off x="708" y="1934"/>
                  <a:ext cx="14" cy="25"/>
                  <a:chOff x="708" y="1934"/>
                  <a:chExt cx="14" cy="25"/>
                </a:xfrm>
              </p:grpSpPr>
              <p:sp>
                <p:nvSpPr>
                  <p:cNvPr id="2162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708" y="1934"/>
                    <a:ext cx="13" cy="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626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708" y="1939"/>
                    <a:ext cx="14" cy="20"/>
                    <a:chOff x="708" y="1939"/>
                    <a:chExt cx="14" cy="20"/>
                  </a:xfrm>
                </p:grpSpPr>
                <p:sp>
                  <p:nvSpPr>
                    <p:cNvPr id="21628" name="Line 1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21" y="1939"/>
                      <a:ext cx="1" cy="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9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8" y="1949"/>
                      <a:ext cx="13" cy="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27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" y="1934"/>
                    <a:ext cx="1" cy="1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23" name="Freeform 138"/>
                <p:cNvSpPr>
                  <a:spLocks/>
                </p:cNvSpPr>
                <p:nvPr/>
              </p:nvSpPr>
              <p:spPr bwMode="auto">
                <a:xfrm>
                  <a:off x="708" y="1934"/>
                  <a:ext cx="13" cy="25"/>
                </a:xfrm>
                <a:custGeom>
                  <a:avLst/>
                  <a:gdLst>
                    <a:gd name="T0" fmla="*/ 13 w 13"/>
                    <a:gd name="T1" fmla="*/ 5 h 25"/>
                    <a:gd name="T2" fmla="*/ 13 w 13"/>
                    <a:gd name="T3" fmla="*/ 25 h 25"/>
                    <a:gd name="T4" fmla="*/ 0 w 13"/>
                    <a:gd name="T5" fmla="*/ 15 h 25"/>
                    <a:gd name="T6" fmla="*/ 0 w 13"/>
                    <a:gd name="T7" fmla="*/ 0 h 25"/>
                    <a:gd name="T8" fmla="*/ 13 w 13"/>
                    <a:gd name="T9" fmla="*/ 5 h 25"/>
                    <a:gd name="T10" fmla="*/ 13 w 13"/>
                    <a:gd name="T11" fmla="*/ 5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25"/>
                    <a:gd name="T20" fmla="*/ 13 w 13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25">
                      <a:moveTo>
                        <a:pt x="13" y="5"/>
                      </a:moveTo>
                      <a:lnTo>
                        <a:pt x="13" y="2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blipFill dpi="0" rotWithShape="0">
                  <a:blip/>
                  <a:srcRect/>
                  <a:tile tx="0" ty="0" sx="100000" sy="100000" flip="none" algn="tl"/>
                </a:blip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4" name="Freeform 139"/>
                <p:cNvSpPr>
                  <a:spLocks/>
                </p:cNvSpPr>
                <p:nvPr/>
              </p:nvSpPr>
              <p:spPr bwMode="auto">
                <a:xfrm>
                  <a:off x="708" y="1934"/>
                  <a:ext cx="17" cy="25"/>
                </a:xfrm>
                <a:custGeom>
                  <a:avLst/>
                  <a:gdLst>
                    <a:gd name="T0" fmla="*/ 17 w 17"/>
                    <a:gd name="T1" fmla="*/ 5 h 25"/>
                    <a:gd name="T2" fmla="*/ 17 w 17"/>
                    <a:gd name="T3" fmla="*/ 25 h 25"/>
                    <a:gd name="T4" fmla="*/ 0 w 17"/>
                    <a:gd name="T5" fmla="*/ 20 h 25"/>
                    <a:gd name="T6" fmla="*/ 0 w 17"/>
                    <a:gd name="T7" fmla="*/ 0 h 25"/>
                    <a:gd name="T8" fmla="*/ 17 w 17"/>
                    <a:gd name="T9" fmla="*/ 10 h 25"/>
                    <a:gd name="T10" fmla="*/ 17 w 17"/>
                    <a:gd name="T11" fmla="*/ 5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5"/>
                    <a:gd name="T20" fmla="*/ 17 w 17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5">
                      <a:moveTo>
                        <a:pt x="17" y="5"/>
                      </a:moveTo>
                      <a:lnTo>
                        <a:pt x="17" y="25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17" y="10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08" name="Group 140"/>
              <p:cNvGrpSpPr>
                <a:grpSpLocks/>
              </p:cNvGrpSpPr>
              <p:nvPr/>
            </p:nvGrpSpPr>
            <p:grpSpPr bwMode="auto">
              <a:xfrm>
                <a:off x="725" y="1939"/>
                <a:ext cx="19" cy="25"/>
                <a:chOff x="725" y="1939"/>
                <a:chExt cx="19" cy="25"/>
              </a:xfrm>
            </p:grpSpPr>
            <p:grpSp>
              <p:nvGrpSpPr>
                <p:cNvPr id="21614" name="Group 141"/>
                <p:cNvGrpSpPr>
                  <a:grpSpLocks/>
                </p:cNvGrpSpPr>
                <p:nvPr/>
              </p:nvGrpSpPr>
              <p:grpSpPr bwMode="auto">
                <a:xfrm>
                  <a:off x="725" y="1939"/>
                  <a:ext cx="19" cy="25"/>
                  <a:chOff x="725" y="1939"/>
                  <a:chExt cx="19" cy="25"/>
                </a:xfrm>
              </p:grpSpPr>
              <p:sp>
                <p:nvSpPr>
                  <p:cNvPr id="21617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725" y="1939"/>
                    <a:ext cx="18" cy="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618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725" y="1944"/>
                    <a:ext cx="19" cy="20"/>
                    <a:chOff x="725" y="1944"/>
                    <a:chExt cx="19" cy="20"/>
                  </a:xfrm>
                </p:grpSpPr>
                <p:sp>
                  <p:nvSpPr>
                    <p:cNvPr id="21620" name="Line 1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43" y="1944"/>
                      <a:ext cx="1" cy="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1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5" y="1959"/>
                      <a:ext cx="18" cy="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19" name="Line 1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5" y="1939"/>
                    <a:ext cx="1" cy="2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15" name="Freeform 147"/>
                <p:cNvSpPr>
                  <a:spLocks/>
                </p:cNvSpPr>
                <p:nvPr/>
              </p:nvSpPr>
              <p:spPr bwMode="auto">
                <a:xfrm>
                  <a:off x="725" y="1939"/>
                  <a:ext cx="18" cy="25"/>
                </a:xfrm>
                <a:custGeom>
                  <a:avLst/>
                  <a:gdLst>
                    <a:gd name="T0" fmla="*/ 18 w 18"/>
                    <a:gd name="T1" fmla="*/ 5 h 25"/>
                    <a:gd name="T2" fmla="*/ 18 w 18"/>
                    <a:gd name="T3" fmla="*/ 25 h 25"/>
                    <a:gd name="T4" fmla="*/ 0 w 18"/>
                    <a:gd name="T5" fmla="*/ 20 h 25"/>
                    <a:gd name="T6" fmla="*/ 0 w 18"/>
                    <a:gd name="T7" fmla="*/ 0 h 25"/>
                    <a:gd name="T8" fmla="*/ 18 w 18"/>
                    <a:gd name="T9" fmla="*/ 5 h 25"/>
                    <a:gd name="T10" fmla="*/ 18 w 18"/>
                    <a:gd name="T11" fmla="*/ 5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25"/>
                    <a:gd name="T20" fmla="*/ 18 w 18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25">
                      <a:moveTo>
                        <a:pt x="18" y="5"/>
                      </a:moveTo>
                      <a:lnTo>
                        <a:pt x="18" y="25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blipFill dpi="0" rotWithShape="0">
                  <a:blip/>
                  <a:srcRect/>
                  <a:tile tx="0" ty="0" sx="100000" sy="100000" flip="none" algn="tl"/>
                </a:blip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6" name="Freeform 148"/>
                <p:cNvSpPr>
                  <a:spLocks/>
                </p:cNvSpPr>
                <p:nvPr/>
              </p:nvSpPr>
              <p:spPr bwMode="auto">
                <a:xfrm>
                  <a:off x="725" y="1939"/>
                  <a:ext cx="18" cy="25"/>
                </a:xfrm>
                <a:custGeom>
                  <a:avLst/>
                  <a:gdLst>
                    <a:gd name="T0" fmla="*/ 18 w 18"/>
                    <a:gd name="T1" fmla="*/ 5 h 25"/>
                    <a:gd name="T2" fmla="*/ 18 w 18"/>
                    <a:gd name="T3" fmla="*/ 25 h 25"/>
                    <a:gd name="T4" fmla="*/ 0 w 18"/>
                    <a:gd name="T5" fmla="*/ 20 h 25"/>
                    <a:gd name="T6" fmla="*/ 0 w 18"/>
                    <a:gd name="T7" fmla="*/ 0 h 25"/>
                    <a:gd name="T8" fmla="*/ 18 w 18"/>
                    <a:gd name="T9" fmla="*/ 10 h 25"/>
                    <a:gd name="T10" fmla="*/ 18 w 18"/>
                    <a:gd name="T11" fmla="*/ 5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25"/>
                    <a:gd name="T20" fmla="*/ 18 w 18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25">
                      <a:moveTo>
                        <a:pt x="18" y="5"/>
                      </a:moveTo>
                      <a:lnTo>
                        <a:pt x="18" y="25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18" y="10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09" name="Line 149"/>
              <p:cNvSpPr>
                <a:spLocks noChangeShapeType="1"/>
              </p:cNvSpPr>
              <p:nvPr/>
            </p:nvSpPr>
            <p:spPr bwMode="auto">
              <a:xfrm>
                <a:off x="865" y="1974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0" name="Line 150"/>
              <p:cNvSpPr>
                <a:spLocks noChangeShapeType="1"/>
              </p:cNvSpPr>
              <p:nvPr/>
            </p:nvSpPr>
            <p:spPr bwMode="auto">
              <a:xfrm>
                <a:off x="852" y="1979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1" name="Line 151"/>
              <p:cNvSpPr>
                <a:spLocks noChangeShapeType="1"/>
              </p:cNvSpPr>
              <p:nvPr/>
            </p:nvSpPr>
            <p:spPr bwMode="auto">
              <a:xfrm>
                <a:off x="844" y="1924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" name="Line 152"/>
              <p:cNvSpPr>
                <a:spLocks noChangeShapeType="1"/>
              </p:cNvSpPr>
              <p:nvPr/>
            </p:nvSpPr>
            <p:spPr bwMode="auto">
              <a:xfrm>
                <a:off x="826" y="1929"/>
                <a:ext cx="1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3" name="Line 153"/>
              <p:cNvSpPr>
                <a:spLocks noChangeShapeType="1"/>
              </p:cNvSpPr>
              <p:nvPr/>
            </p:nvSpPr>
            <p:spPr bwMode="auto">
              <a:xfrm>
                <a:off x="848" y="1929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6" name="Group 154"/>
            <p:cNvGrpSpPr>
              <a:grpSpLocks/>
            </p:cNvGrpSpPr>
            <p:nvPr/>
          </p:nvGrpSpPr>
          <p:grpSpPr bwMode="auto">
            <a:xfrm>
              <a:off x="1111" y="2143"/>
              <a:ext cx="2541" cy="1281"/>
              <a:chOff x="1111" y="2143"/>
              <a:chExt cx="2541" cy="1281"/>
            </a:xfrm>
          </p:grpSpPr>
          <p:sp>
            <p:nvSpPr>
              <p:cNvPr id="21535" name="Arc 155"/>
              <p:cNvSpPr>
                <a:spLocks/>
              </p:cNvSpPr>
              <p:nvPr/>
            </p:nvSpPr>
            <p:spPr bwMode="auto">
              <a:xfrm>
                <a:off x="1111" y="2143"/>
                <a:ext cx="1310" cy="12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21599"/>
                    </a:moveTo>
                    <a:cubicBezTo>
                      <a:pt x="-1" y="9677"/>
                      <a:pt x="9660" y="9"/>
                      <a:pt x="21583" y="0"/>
                    </a:cubicBezTo>
                  </a:path>
                  <a:path w="21600" h="21600" stroke="0" extrusionOk="0">
                    <a:moveTo>
                      <a:pt x="-1" y="21599"/>
                    </a:moveTo>
                    <a:cubicBezTo>
                      <a:pt x="-1" y="9677"/>
                      <a:pt x="9660" y="9"/>
                      <a:pt x="21583" y="0"/>
                    </a:cubicBezTo>
                    <a:lnTo>
                      <a:pt x="21600" y="21600"/>
                    </a:lnTo>
                    <a:lnTo>
                      <a:pt x="-1" y="215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Arc 156"/>
              <p:cNvSpPr>
                <a:spLocks/>
              </p:cNvSpPr>
              <p:nvPr/>
            </p:nvSpPr>
            <p:spPr bwMode="auto">
              <a:xfrm>
                <a:off x="1120" y="2152"/>
                <a:ext cx="1301" cy="1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21599"/>
                    </a:moveTo>
                    <a:cubicBezTo>
                      <a:pt x="-1" y="9677"/>
                      <a:pt x="9660" y="9"/>
                      <a:pt x="21583" y="0"/>
                    </a:cubicBezTo>
                  </a:path>
                  <a:path w="21600" h="21600" stroke="0" extrusionOk="0">
                    <a:moveTo>
                      <a:pt x="-1" y="21599"/>
                    </a:moveTo>
                    <a:cubicBezTo>
                      <a:pt x="-1" y="9677"/>
                      <a:pt x="9660" y="9"/>
                      <a:pt x="21583" y="0"/>
                    </a:cubicBezTo>
                    <a:lnTo>
                      <a:pt x="21600" y="21600"/>
                    </a:lnTo>
                    <a:lnTo>
                      <a:pt x="-1" y="21599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DD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Arc 157"/>
              <p:cNvSpPr>
                <a:spLocks/>
              </p:cNvSpPr>
              <p:nvPr/>
            </p:nvSpPr>
            <p:spPr bwMode="auto">
              <a:xfrm>
                <a:off x="2342" y="2143"/>
                <a:ext cx="1310" cy="12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Arc 158"/>
              <p:cNvSpPr>
                <a:spLocks/>
              </p:cNvSpPr>
              <p:nvPr/>
            </p:nvSpPr>
            <p:spPr bwMode="auto">
              <a:xfrm>
                <a:off x="2342" y="2152"/>
                <a:ext cx="1301" cy="1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DD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7" name="Rectangle 159"/>
            <p:cNvSpPr>
              <a:spLocks noChangeArrowheads="1"/>
            </p:cNvSpPr>
            <p:nvPr/>
          </p:nvSpPr>
          <p:spPr bwMode="auto">
            <a:xfrm>
              <a:off x="3581" y="2681"/>
              <a:ext cx="20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 LEO</a:t>
              </a:r>
              <a:endParaRPr lang="en-US"/>
            </a:p>
          </p:txBody>
        </p:sp>
        <p:sp>
          <p:nvSpPr>
            <p:cNvPr id="21518" name="Rectangle 160"/>
            <p:cNvSpPr>
              <a:spLocks noChangeArrowheads="1"/>
            </p:cNvSpPr>
            <p:nvPr/>
          </p:nvSpPr>
          <p:spPr bwMode="auto">
            <a:xfrm>
              <a:off x="607" y="1709"/>
              <a:ext cx="61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Occulting GPS</a:t>
              </a:r>
              <a:endParaRPr lang="en-US"/>
            </a:p>
          </p:txBody>
        </p:sp>
        <p:sp>
          <p:nvSpPr>
            <p:cNvPr id="21519" name="Freeform 161"/>
            <p:cNvSpPr>
              <a:spLocks/>
            </p:cNvSpPr>
            <p:nvPr/>
          </p:nvSpPr>
          <p:spPr bwMode="auto">
            <a:xfrm>
              <a:off x="795" y="1969"/>
              <a:ext cx="2826" cy="643"/>
            </a:xfrm>
            <a:custGeom>
              <a:avLst/>
              <a:gdLst>
                <a:gd name="T0" fmla="*/ 0 w 2826"/>
                <a:gd name="T1" fmla="*/ 0 h 643"/>
                <a:gd name="T2" fmla="*/ 206 w 2826"/>
                <a:gd name="T3" fmla="*/ 5 h 643"/>
                <a:gd name="T4" fmla="*/ 399 w 2826"/>
                <a:gd name="T5" fmla="*/ 10 h 643"/>
                <a:gd name="T6" fmla="*/ 579 w 2826"/>
                <a:gd name="T7" fmla="*/ 15 h 643"/>
                <a:gd name="T8" fmla="*/ 754 w 2826"/>
                <a:gd name="T9" fmla="*/ 20 h 643"/>
                <a:gd name="T10" fmla="*/ 925 w 2826"/>
                <a:gd name="T11" fmla="*/ 25 h 643"/>
                <a:gd name="T12" fmla="*/ 1104 w 2826"/>
                <a:gd name="T13" fmla="*/ 40 h 643"/>
                <a:gd name="T14" fmla="*/ 1292 w 2826"/>
                <a:gd name="T15" fmla="*/ 54 h 643"/>
                <a:gd name="T16" fmla="*/ 1503 w 2826"/>
                <a:gd name="T17" fmla="*/ 84 h 643"/>
                <a:gd name="T18" fmla="*/ 1625 w 2826"/>
                <a:gd name="T19" fmla="*/ 104 h 643"/>
                <a:gd name="T20" fmla="*/ 1735 w 2826"/>
                <a:gd name="T21" fmla="*/ 129 h 643"/>
                <a:gd name="T22" fmla="*/ 1840 w 2826"/>
                <a:gd name="T23" fmla="*/ 159 h 643"/>
                <a:gd name="T24" fmla="*/ 1963 w 2826"/>
                <a:gd name="T25" fmla="*/ 199 h 643"/>
                <a:gd name="T26" fmla="*/ 2041 w 2826"/>
                <a:gd name="T27" fmla="*/ 229 h 643"/>
                <a:gd name="T28" fmla="*/ 2112 w 2826"/>
                <a:gd name="T29" fmla="*/ 259 h 643"/>
                <a:gd name="T30" fmla="*/ 2182 w 2826"/>
                <a:gd name="T31" fmla="*/ 289 h 643"/>
                <a:gd name="T32" fmla="*/ 2260 w 2826"/>
                <a:gd name="T33" fmla="*/ 329 h 643"/>
                <a:gd name="T34" fmla="*/ 2278 w 2826"/>
                <a:gd name="T35" fmla="*/ 339 h 643"/>
                <a:gd name="T36" fmla="*/ 2304 w 2826"/>
                <a:gd name="T37" fmla="*/ 354 h 643"/>
                <a:gd name="T38" fmla="*/ 2370 w 2826"/>
                <a:gd name="T39" fmla="*/ 388 h 643"/>
                <a:gd name="T40" fmla="*/ 2541 w 2826"/>
                <a:gd name="T41" fmla="*/ 483 h 643"/>
                <a:gd name="T42" fmla="*/ 2628 w 2826"/>
                <a:gd name="T43" fmla="*/ 533 h 643"/>
                <a:gd name="T44" fmla="*/ 2712 w 2826"/>
                <a:gd name="T45" fmla="*/ 578 h 643"/>
                <a:gd name="T46" fmla="*/ 2777 w 2826"/>
                <a:gd name="T47" fmla="*/ 618 h 643"/>
                <a:gd name="T48" fmla="*/ 2804 w 2826"/>
                <a:gd name="T49" fmla="*/ 628 h 643"/>
                <a:gd name="T50" fmla="*/ 2826 w 2826"/>
                <a:gd name="T51" fmla="*/ 643 h 6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26"/>
                <a:gd name="T79" fmla="*/ 0 h 643"/>
                <a:gd name="T80" fmla="*/ 2826 w 2826"/>
                <a:gd name="T81" fmla="*/ 643 h 6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26" h="643">
                  <a:moveTo>
                    <a:pt x="0" y="0"/>
                  </a:moveTo>
                  <a:lnTo>
                    <a:pt x="206" y="5"/>
                  </a:lnTo>
                  <a:lnTo>
                    <a:pt x="399" y="10"/>
                  </a:lnTo>
                  <a:lnTo>
                    <a:pt x="579" y="15"/>
                  </a:lnTo>
                  <a:lnTo>
                    <a:pt x="754" y="20"/>
                  </a:lnTo>
                  <a:lnTo>
                    <a:pt x="925" y="25"/>
                  </a:lnTo>
                  <a:lnTo>
                    <a:pt x="1104" y="40"/>
                  </a:lnTo>
                  <a:lnTo>
                    <a:pt x="1292" y="54"/>
                  </a:lnTo>
                  <a:lnTo>
                    <a:pt x="1503" y="84"/>
                  </a:lnTo>
                  <a:lnTo>
                    <a:pt x="1625" y="104"/>
                  </a:lnTo>
                  <a:lnTo>
                    <a:pt x="1735" y="129"/>
                  </a:lnTo>
                  <a:lnTo>
                    <a:pt x="1840" y="159"/>
                  </a:lnTo>
                  <a:lnTo>
                    <a:pt x="1963" y="199"/>
                  </a:lnTo>
                  <a:lnTo>
                    <a:pt x="2041" y="229"/>
                  </a:lnTo>
                  <a:lnTo>
                    <a:pt x="2112" y="259"/>
                  </a:lnTo>
                  <a:lnTo>
                    <a:pt x="2182" y="289"/>
                  </a:lnTo>
                  <a:lnTo>
                    <a:pt x="2260" y="329"/>
                  </a:lnTo>
                  <a:lnTo>
                    <a:pt x="2278" y="339"/>
                  </a:lnTo>
                  <a:lnTo>
                    <a:pt x="2304" y="354"/>
                  </a:lnTo>
                  <a:lnTo>
                    <a:pt x="2370" y="388"/>
                  </a:lnTo>
                  <a:lnTo>
                    <a:pt x="2541" y="483"/>
                  </a:lnTo>
                  <a:lnTo>
                    <a:pt x="2628" y="533"/>
                  </a:lnTo>
                  <a:lnTo>
                    <a:pt x="2712" y="578"/>
                  </a:lnTo>
                  <a:lnTo>
                    <a:pt x="2777" y="618"/>
                  </a:lnTo>
                  <a:lnTo>
                    <a:pt x="2804" y="628"/>
                  </a:lnTo>
                  <a:lnTo>
                    <a:pt x="2826" y="643"/>
                  </a:lnTo>
                </a:path>
              </a:pathLst>
            </a:custGeom>
            <a:noFill/>
            <a:ln w="14288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62"/>
            <p:cNvSpPr>
              <a:spLocks noChangeShapeType="1"/>
            </p:cNvSpPr>
            <p:nvPr/>
          </p:nvSpPr>
          <p:spPr bwMode="auto">
            <a:xfrm flipH="1" flipV="1">
              <a:off x="3621" y="2612"/>
              <a:ext cx="4" cy="5"/>
            </a:xfrm>
            <a:prstGeom prst="line">
              <a:avLst/>
            </a:prstGeom>
            <a:noFill/>
            <a:ln w="14288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Oval 163"/>
            <p:cNvSpPr>
              <a:spLocks noChangeArrowheads="1"/>
            </p:cNvSpPr>
            <p:nvPr/>
          </p:nvSpPr>
          <p:spPr bwMode="auto">
            <a:xfrm>
              <a:off x="3573" y="2561"/>
              <a:ext cx="78" cy="91"/>
            </a:xfrm>
            <a:prstGeom prst="ellipse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Rectangle 164"/>
            <p:cNvSpPr>
              <a:spLocks noChangeArrowheads="1"/>
            </p:cNvSpPr>
            <p:nvPr/>
          </p:nvSpPr>
          <p:spPr bwMode="auto">
            <a:xfrm rot="480000">
              <a:off x="2153" y="1908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1523" name="Rectangle 165"/>
            <p:cNvSpPr>
              <a:spLocks noChangeArrowheads="1"/>
            </p:cNvSpPr>
            <p:nvPr/>
          </p:nvSpPr>
          <p:spPr bwMode="auto">
            <a:xfrm rot="840000">
              <a:off x="2487" y="1972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en-US"/>
            </a:p>
          </p:txBody>
        </p:sp>
        <p:grpSp>
          <p:nvGrpSpPr>
            <p:cNvPr id="21524" name="Group 166"/>
            <p:cNvGrpSpPr>
              <a:grpSpLocks/>
            </p:cNvGrpSpPr>
            <p:nvPr/>
          </p:nvGrpSpPr>
          <p:grpSpPr bwMode="auto">
            <a:xfrm>
              <a:off x="896" y="2442"/>
              <a:ext cx="263" cy="165"/>
              <a:chOff x="896" y="2442"/>
              <a:chExt cx="263" cy="165"/>
            </a:xfrm>
          </p:grpSpPr>
          <p:sp>
            <p:nvSpPr>
              <p:cNvPr id="21533" name="Freeform 167"/>
              <p:cNvSpPr>
                <a:spLocks/>
              </p:cNvSpPr>
              <p:nvPr/>
            </p:nvSpPr>
            <p:spPr bwMode="auto">
              <a:xfrm>
                <a:off x="1098" y="2557"/>
                <a:ext cx="61" cy="50"/>
              </a:xfrm>
              <a:custGeom>
                <a:avLst/>
                <a:gdLst>
                  <a:gd name="T0" fmla="*/ 61 w 61"/>
                  <a:gd name="T1" fmla="*/ 50 h 50"/>
                  <a:gd name="T2" fmla="*/ 0 w 61"/>
                  <a:gd name="T3" fmla="*/ 35 h 50"/>
                  <a:gd name="T4" fmla="*/ 8 w 61"/>
                  <a:gd name="T5" fmla="*/ 15 h 50"/>
                  <a:gd name="T6" fmla="*/ 17 w 61"/>
                  <a:gd name="T7" fmla="*/ 0 h 50"/>
                  <a:gd name="T8" fmla="*/ 61 w 61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50"/>
                  <a:gd name="T17" fmla="*/ 61 w 6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50">
                    <a:moveTo>
                      <a:pt x="61" y="50"/>
                    </a:moveTo>
                    <a:lnTo>
                      <a:pt x="0" y="35"/>
                    </a:lnTo>
                    <a:lnTo>
                      <a:pt x="8" y="15"/>
                    </a:lnTo>
                    <a:lnTo>
                      <a:pt x="17" y="0"/>
                    </a:lnTo>
                    <a:lnTo>
                      <a:pt x="61" y="5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Line 168"/>
              <p:cNvSpPr>
                <a:spLocks noChangeShapeType="1"/>
              </p:cNvSpPr>
              <p:nvPr/>
            </p:nvSpPr>
            <p:spPr bwMode="auto">
              <a:xfrm>
                <a:off x="896" y="2442"/>
                <a:ext cx="210" cy="1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5" name="Group 169"/>
            <p:cNvGrpSpPr>
              <a:grpSpLocks/>
            </p:cNvGrpSpPr>
            <p:nvPr/>
          </p:nvGrpSpPr>
          <p:grpSpPr bwMode="auto">
            <a:xfrm>
              <a:off x="2031" y="2168"/>
              <a:ext cx="188" cy="284"/>
              <a:chOff x="2031" y="2168"/>
              <a:chExt cx="188" cy="284"/>
            </a:xfrm>
          </p:grpSpPr>
          <p:sp>
            <p:nvSpPr>
              <p:cNvPr id="21531" name="Freeform 170"/>
              <p:cNvSpPr>
                <a:spLocks/>
              </p:cNvSpPr>
              <p:nvPr/>
            </p:nvSpPr>
            <p:spPr bwMode="auto">
              <a:xfrm>
                <a:off x="2031" y="2168"/>
                <a:ext cx="52" cy="70"/>
              </a:xfrm>
              <a:custGeom>
                <a:avLst/>
                <a:gdLst>
                  <a:gd name="T0" fmla="*/ 0 w 52"/>
                  <a:gd name="T1" fmla="*/ 0 h 70"/>
                  <a:gd name="T2" fmla="*/ 52 w 52"/>
                  <a:gd name="T3" fmla="*/ 45 h 70"/>
                  <a:gd name="T4" fmla="*/ 35 w 52"/>
                  <a:gd name="T5" fmla="*/ 55 h 70"/>
                  <a:gd name="T6" fmla="*/ 21 w 52"/>
                  <a:gd name="T7" fmla="*/ 70 h 70"/>
                  <a:gd name="T8" fmla="*/ 0 w 52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70"/>
                  <a:gd name="T17" fmla="*/ 52 w 5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70">
                    <a:moveTo>
                      <a:pt x="0" y="0"/>
                    </a:moveTo>
                    <a:lnTo>
                      <a:pt x="52" y="45"/>
                    </a:lnTo>
                    <a:lnTo>
                      <a:pt x="35" y="55"/>
                    </a:lnTo>
                    <a:lnTo>
                      <a:pt x="21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Line 171"/>
              <p:cNvSpPr>
                <a:spLocks noChangeShapeType="1"/>
              </p:cNvSpPr>
              <p:nvPr/>
            </p:nvSpPr>
            <p:spPr bwMode="auto">
              <a:xfrm>
                <a:off x="2066" y="2223"/>
                <a:ext cx="153" cy="2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6" name="Rectangle 172"/>
            <p:cNvSpPr>
              <a:spLocks noChangeArrowheads="1"/>
            </p:cNvSpPr>
            <p:nvPr/>
          </p:nvSpPr>
          <p:spPr bwMode="auto">
            <a:xfrm>
              <a:off x="581" y="2327"/>
              <a:ext cx="47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Ionosphere</a:t>
              </a:r>
              <a:endParaRPr lang="en-US"/>
            </a:p>
          </p:txBody>
        </p:sp>
        <p:sp>
          <p:nvSpPr>
            <p:cNvPr id="21527" name="Rectangle 173"/>
            <p:cNvSpPr>
              <a:spLocks noChangeArrowheads="1"/>
            </p:cNvSpPr>
            <p:nvPr/>
          </p:nvSpPr>
          <p:spPr bwMode="auto">
            <a:xfrm>
              <a:off x="2052" y="2467"/>
              <a:ext cx="8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Neutral atmosphere</a:t>
              </a:r>
              <a:endParaRPr lang="en-US"/>
            </a:p>
          </p:txBody>
        </p:sp>
        <p:sp>
          <p:nvSpPr>
            <p:cNvPr id="21528" name="Rectangle 174"/>
            <p:cNvSpPr>
              <a:spLocks noChangeArrowheads="1"/>
            </p:cNvSpPr>
            <p:nvPr/>
          </p:nvSpPr>
          <p:spPr bwMode="auto">
            <a:xfrm>
              <a:off x="2280" y="3220"/>
              <a:ext cx="4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  <a:latin typeface="Arial" charset="0"/>
                </a:rPr>
                <a:t>Earth</a:t>
              </a:r>
              <a:endParaRPr lang="en-US"/>
            </a:p>
          </p:txBody>
        </p:sp>
        <p:sp>
          <p:nvSpPr>
            <p:cNvPr id="21529" name="Rectangle 175"/>
            <p:cNvSpPr>
              <a:spLocks noChangeArrowheads="1"/>
            </p:cNvSpPr>
            <p:nvPr/>
          </p:nvSpPr>
          <p:spPr bwMode="auto">
            <a:xfrm rot="1140000">
              <a:off x="2636" y="2016"/>
              <a:ext cx="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1530" name="Line 176"/>
            <p:cNvSpPr>
              <a:spLocks noChangeShapeType="1"/>
            </p:cNvSpPr>
            <p:nvPr/>
          </p:nvSpPr>
          <p:spPr bwMode="auto">
            <a:xfrm>
              <a:off x="783" y="1977"/>
              <a:ext cx="2806" cy="6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7" name="Text Box 177"/>
          <p:cNvSpPr txBox="1">
            <a:spLocks noChangeArrowheads="1"/>
          </p:cNvSpPr>
          <p:nvPr/>
        </p:nvSpPr>
        <p:spPr bwMode="auto">
          <a:xfrm>
            <a:off x="5715000" y="3292475"/>
            <a:ext cx="320886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sng" dirty="0"/>
              <a:t>Raw measurement</a:t>
            </a:r>
            <a:r>
              <a:rPr lang="en-US" sz="2000" dirty="0"/>
              <a:t>: change of the delay (phase) of the signal path between the GPS and LEO during the occultation. (It includes the effect of the atmosphere</a:t>
            </a:r>
            <a:r>
              <a:rPr lang="en-US" sz="2000" dirty="0" smtClean="0"/>
              <a:t>)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None/>
            </a:pPr>
            <a:r>
              <a:rPr lang="en-US" sz="2000" dirty="0"/>
              <a:t>GPS transmits at two different frequencies: ~1.6 GHz (L1) and ~1.3 GHz (L2</a:t>
            </a:r>
            <a:r>
              <a:rPr lang="en-US" sz="2000" dirty="0" smtClean="0"/>
              <a:t>)</a:t>
            </a:r>
            <a:endParaRPr lang="en-US" sz="2000" dirty="0"/>
          </a:p>
          <a:p>
            <a:pPr eaLnBrk="1" hangingPunct="1"/>
            <a:endParaRPr lang="en-US" dirty="0"/>
          </a:p>
        </p:txBody>
      </p:sp>
      <p:sp>
        <p:nvSpPr>
          <p:cNvPr id="21508" name="Text Box 178"/>
          <p:cNvSpPr txBox="1">
            <a:spLocks noChangeArrowheads="1"/>
          </p:cNvSpPr>
          <p:nvPr/>
        </p:nvSpPr>
        <p:spPr bwMode="auto">
          <a:xfrm>
            <a:off x="227690" y="1409700"/>
            <a:ext cx="83058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Char char="n"/>
            </a:pPr>
            <a:r>
              <a:rPr lang="en-US" sz="2000" dirty="0"/>
              <a:t> An occultation occurs when a </a:t>
            </a:r>
            <a:r>
              <a:rPr lang="en-US" sz="2000" dirty="0" smtClean="0"/>
              <a:t>GNSS </a:t>
            </a:r>
            <a:r>
              <a:rPr lang="en-US" sz="2000" dirty="0"/>
              <a:t>satellite rises or sets across the limb </a:t>
            </a:r>
            <a:r>
              <a:rPr lang="en-US" sz="2000" dirty="0" err="1"/>
              <a:t>wrt</a:t>
            </a:r>
            <a:r>
              <a:rPr lang="en-US" sz="2000" dirty="0"/>
              <a:t> to a LEO </a:t>
            </a:r>
            <a:r>
              <a:rPr lang="en-US" sz="2000" dirty="0" smtClean="0"/>
              <a:t>satellite</a:t>
            </a:r>
            <a:endParaRPr lang="en-US" sz="2000" dirty="0"/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Char char="n"/>
            </a:pPr>
            <a:r>
              <a:rPr lang="en-US" sz="2000" dirty="0"/>
              <a:t> A ray passing through the atmosphere is refracted due to the vertical gradient of refractivity (</a:t>
            </a:r>
            <a:r>
              <a:rPr lang="en-US" sz="2000" dirty="0" smtClean="0"/>
              <a:t>density and moisture in the neutral atmosphere)</a:t>
            </a:r>
            <a:endParaRPr lang="en-US" sz="2000" dirty="0"/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Char char="n"/>
            </a:pPr>
            <a:r>
              <a:rPr lang="en-US" sz="2000" dirty="0"/>
              <a:t> During an occultation (~ 3min) the ray path slices through the atmosphere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Geometry of a GPS RO profile</a:t>
            </a:r>
          </a:p>
        </p:txBody>
      </p:sp>
      <p:sp>
        <p:nvSpPr>
          <p:cNvPr id="37890" name="Line 4"/>
          <p:cNvSpPr>
            <a:spLocks noChangeShapeType="1"/>
          </p:cNvSpPr>
          <p:nvPr/>
        </p:nvSpPr>
        <p:spPr bwMode="auto">
          <a:xfrm>
            <a:off x="533400" y="19050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Line 5"/>
          <p:cNvSpPr>
            <a:spLocks noChangeShapeType="1"/>
          </p:cNvSpPr>
          <p:nvPr/>
        </p:nvSpPr>
        <p:spPr bwMode="auto">
          <a:xfrm>
            <a:off x="533400" y="23622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533400" y="32766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7"/>
          <p:cNvSpPr>
            <a:spLocks noChangeShapeType="1"/>
          </p:cNvSpPr>
          <p:nvPr/>
        </p:nvSpPr>
        <p:spPr bwMode="auto">
          <a:xfrm>
            <a:off x="533400" y="28194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8"/>
          <p:cNvSpPr>
            <a:spLocks noChangeShapeType="1"/>
          </p:cNvSpPr>
          <p:nvPr/>
        </p:nvSpPr>
        <p:spPr bwMode="auto">
          <a:xfrm>
            <a:off x="1447800" y="1905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>
            <a:off x="1447800" y="2362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>
            <a:off x="1447800" y="28194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>
            <a:off x="1447800" y="3276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2" name="Line 12"/>
          <p:cNvSpPr>
            <a:spLocks noChangeShapeType="1"/>
          </p:cNvSpPr>
          <p:nvPr/>
        </p:nvSpPr>
        <p:spPr bwMode="auto">
          <a:xfrm>
            <a:off x="4876800" y="19050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3" name="Line 13"/>
          <p:cNvSpPr>
            <a:spLocks noChangeShapeType="1"/>
          </p:cNvSpPr>
          <p:nvPr/>
        </p:nvSpPr>
        <p:spPr bwMode="auto">
          <a:xfrm>
            <a:off x="5029200" y="2133600"/>
            <a:ext cx="2667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4" name="Line 14"/>
          <p:cNvSpPr>
            <a:spLocks noChangeShapeType="1"/>
          </p:cNvSpPr>
          <p:nvPr/>
        </p:nvSpPr>
        <p:spPr bwMode="auto">
          <a:xfrm rot="264482">
            <a:off x="5410200" y="2819400"/>
            <a:ext cx="2514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5" name="Line 15"/>
          <p:cNvSpPr>
            <a:spLocks noChangeShapeType="1"/>
          </p:cNvSpPr>
          <p:nvPr/>
        </p:nvSpPr>
        <p:spPr bwMode="auto">
          <a:xfrm>
            <a:off x="5486400" y="2514600"/>
            <a:ext cx="2590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6" name="Line 16"/>
          <p:cNvSpPr>
            <a:spLocks noChangeShapeType="1"/>
          </p:cNvSpPr>
          <p:nvPr/>
        </p:nvSpPr>
        <p:spPr bwMode="auto">
          <a:xfrm>
            <a:off x="5334000" y="1905000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7" name="Line 17"/>
          <p:cNvSpPr>
            <a:spLocks noChangeShapeType="1"/>
          </p:cNvSpPr>
          <p:nvPr/>
        </p:nvSpPr>
        <p:spPr bwMode="auto">
          <a:xfrm>
            <a:off x="5638800" y="2209800"/>
            <a:ext cx="16764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8" name="Line 18"/>
          <p:cNvSpPr>
            <a:spLocks noChangeShapeType="1"/>
          </p:cNvSpPr>
          <p:nvPr/>
        </p:nvSpPr>
        <p:spPr bwMode="auto">
          <a:xfrm>
            <a:off x="5943600" y="2590800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9" name="Line 19"/>
          <p:cNvSpPr>
            <a:spLocks noChangeShapeType="1"/>
          </p:cNvSpPr>
          <p:nvPr/>
        </p:nvSpPr>
        <p:spPr bwMode="auto">
          <a:xfrm rot="424088">
            <a:off x="5943600" y="2971800"/>
            <a:ext cx="1752600" cy="166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1" name="Text Box 21"/>
          <p:cNvSpPr txBox="1">
            <a:spLocks noChangeArrowheads="1"/>
          </p:cNvSpPr>
          <p:nvPr/>
        </p:nvSpPr>
        <p:spPr bwMode="auto">
          <a:xfrm>
            <a:off x="304800" y="4724400"/>
            <a:ext cx="8486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An occultation is not just a vertical profile. The relative motion</a:t>
            </a:r>
          </a:p>
          <a:p>
            <a:pPr eaLnBrk="1" hangingPunct="1"/>
            <a:r>
              <a:rPr lang="en-US" dirty="0"/>
              <a:t>of the satellites involves an inclination away from the vertical of the</a:t>
            </a:r>
          </a:p>
          <a:p>
            <a:pPr eaLnBrk="1" hangingPunct="1"/>
            <a:r>
              <a:rPr lang="en-US" dirty="0"/>
              <a:t>surface swept out by the occulting rays (a surface, moreover, that</a:t>
            </a:r>
          </a:p>
          <a:p>
            <a:pPr eaLnBrk="1" hangingPunct="1"/>
            <a:r>
              <a:rPr lang="en-US" dirty="0"/>
              <a:t>is not in general even a plane)</a:t>
            </a:r>
          </a:p>
        </p:txBody>
      </p:sp>
      <p:sp>
        <p:nvSpPr>
          <p:cNvPr id="37907" name="Text Box 22"/>
          <p:cNvSpPr txBox="1">
            <a:spLocks noChangeArrowheads="1"/>
          </p:cNvSpPr>
          <p:nvPr/>
        </p:nvSpPr>
        <p:spPr bwMode="auto">
          <a:xfrm>
            <a:off x="1508125" y="1517650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TP</a:t>
            </a:r>
            <a:r>
              <a:rPr lang="en-US" sz="1600" baseline="-25000"/>
              <a:t>1</a:t>
            </a:r>
            <a:endParaRPr lang="en-US"/>
          </a:p>
        </p:txBody>
      </p:sp>
      <p:sp>
        <p:nvSpPr>
          <p:cNvPr id="37908" name="Oval 24"/>
          <p:cNvSpPr>
            <a:spLocks noChangeArrowheads="1"/>
          </p:cNvSpPr>
          <p:nvPr/>
        </p:nvSpPr>
        <p:spPr bwMode="auto">
          <a:xfrm>
            <a:off x="1676400" y="18288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27" name="Oval 27"/>
          <p:cNvSpPr>
            <a:spLocks noChangeArrowheads="1"/>
          </p:cNvSpPr>
          <p:nvPr/>
        </p:nvSpPr>
        <p:spPr bwMode="auto">
          <a:xfrm>
            <a:off x="6781800" y="29718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28" name="Oval 28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29" name="Oval 29"/>
          <p:cNvSpPr>
            <a:spLocks noChangeArrowheads="1"/>
          </p:cNvSpPr>
          <p:nvPr/>
        </p:nvSpPr>
        <p:spPr bwMode="auto">
          <a:xfrm>
            <a:off x="6400800" y="22098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0" name="Oval 30"/>
          <p:cNvSpPr>
            <a:spLocks noChangeArrowheads="1"/>
          </p:cNvSpPr>
          <p:nvPr/>
        </p:nvSpPr>
        <p:spPr bwMode="auto">
          <a:xfrm>
            <a:off x="6019800" y="18288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Oval 31"/>
          <p:cNvSpPr>
            <a:spLocks noChangeArrowheads="1"/>
          </p:cNvSpPr>
          <p:nvPr/>
        </p:nvSpPr>
        <p:spPr bwMode="auto">
          <a:xfrm>
            <a:off x="1676400" y="22860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Oval 32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Oval 33"/>
          <p:cNvSpPr>
            <a:spLocks noChangeArrowheads="1"/>
          </p:cNvSpPr>
          <p:nvPr/>
        </p:nvSpPr>
        <p:spPr bwMode="auto">
          <a:xfrm>
            <a:off x="1676400" y="32004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Text Box 34"/>
          <p:cNvSpPr txBox="1">
            <a:spLocks noChangeArrowheads="1"/>
          </p:cNvSpPr>
          <p:nvPr/>
        </p:nvSpPr>
        <p:spPr bwMode="auto">
          <a:xfrm>
            <a:off x="1524000" y="1981200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TP</a:t>
            </a:r>
            <a:r>
              <a:rPr lang="en-US" sz="1600" baseline="-25000"/>
              <a:t>2</a:t>
            </a:r>
            <a:endParaRPr lang="en-US"/>
          </a:p>
        </p:txBody>
      </p:sp>
      <p:sp>
        <p:nvSpPr>
          <p:cNvPr id="37917" name="Text Box 35"/>
          <p:cNvSpPr txBox="1">
            <a:spLocks noChangeArrowheads="1"/>
          </p:cNvSpPr>
          <p:nvPr/>
        </p:nvSpPr>
        <p:spPr bwMode="auto">
          <a:xfrm>
            <a:off x="1524000" y="2895600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TP</a:t>
            </a:r>
            <a:r>
              <a:rPr lang="en-US" sz="1600" baseline="-25000"/>
              <a:t>4</a:t>
            </a:r>
            <a:endParaRPr lang="en-US"/>
          </a:p>
        </p:txBody>
      </p:sp>
      <p:sp>
        <p:nvSpPr>
          <p:cNvPr id="665636" name="Text Box 36"/>
          <p:cNvSpPr txBox="1">
            <a:spLocks noChangeArrowheads="1"/>
          </p:cNvSpPr>
          <p:nvPr/>
        </p:nvSpPr>
        <p:spPr bwMode="auto">
          <a:xfrm rot="1494286">
            <a:off x="6934200" y="2743200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TP</a:t>
            </a:r>
            <a:r>
              <a:rPr lang="en-US" sz="1600" baseline="-25000"/>
              <a:t>4</a:t>
            </a:r>
            <a:endParaRPr lang="en-US"/>
          </a:p>
        </p:txBody>
      </p:sp>
      <p:sp>
        <p:nvSpPr>
          <p:cNvPr id="665637" name="Text Box 37"/>
          <p:cNvSpPr txBox="1">
            <a:spLocks noChangeArrowheads="1"/>
          </p:cNvSpPr>
          <p:nvPr/>
        </p:nvSpPr>
        <p:spPr bwMode="auto">
          <a:xfrm rot="875518">
            <a:off x="6705600" y="2286000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TP</a:t>
            </a:r>
            <a:r>
              <a:rPr lang="en-US" sz="1600" baseline="-25000"/>
              <a:t>3</a:t>
            </a:r>
            <a:endParaRPr lang="en-US"/>
          </a:p>
        </p:txBody>
      </p:sp>
      <p:sp>
        <p:nvSpPr>
          <p:cNvPr id="665638" name="Text Box 38"/>
          <p:cNvSpPr txBox="1">
            <a:spLocks noChangeArrowheads="1"/>
          </p:cNvSpPr>
          <p:nvPr/>
        </p:nvSpPr>
        <p:spPr bwMode="auto">
          <a:xfrm rot="335728">
            <a:off x="6248400" y="19812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TP</a:t>
            </a:r>
            <a:r>
              <a:rPr lang="en-US" sz="1600" baseline="-25000"/>
              <a:t>2</a:t>
            </a:r>
            <a:endParaRPr lang="en-US"/>
          </a:p>
        </p:txBody>
      </p:sp>
      <p:sp>
        <p:nvSpPr>
          <p:cNvPr id="665639" name="Text Box 39"/>
          <p:cNvSpPr txBox="1">
            <a:spLocks noChangeArrowheads="1"/>
          </p:cNvSpPr>
          <p:nvPr/>
        </p:nvSpPr>
        <p:spPr bwMode="auto">
          <a:xfrm>
            <a:off x="5791200" y="1447800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TP</a:t>
            </a:r>
            <a:r>
              <a:rPr lang="en-US" sz="1600" baseline="-25000"/>
              <a:t>1</a:t>
            </a:r>
            <a:endParaRPr lang="en-US"/>
          </a:p>
        </p:txBody>
      </p:sp>
      <p:sp>
        <p:nvSpPr>
          <p:cNvPr id="37922" name="Text Box 40"/>
          <p:cNvSpPr txBox="1">
            <a:spLocks noChangeArrowheads="1"/>
          </p:cNvSpPr>
          <p:nvPr/>
        </p:nvSpPr>
        <p:spPr bwMode="auto">
          <a:xfrm>
            <a:off x="1524000" y="2362200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TP</a:t>
            </a:r>
            <a:r>
              <a:rPr lang="en-US" sz="1600" baseline="-25000"/>
              <a:t>3</a:t>
            </a:r>
            <a:endParaRPr lang="en-US"/>
          </a:p>
        </p:txBody>
      </p:sp>
      <p:sp>
        <p:nvSpPr>
          <p:cNvPr id="37923" name="Text Box 41"/>
          <p:cNvSpPr txBox="1">
            <a:spLocks noChangeArrowheads="1"/>
          </p:cNvSpPr>
          <p:nvPr/>
        </p:nvSpPr>
        <p:spPr bwMode="auto">
          <a:xfrm>
            <a:off x="860425" y="1219200"/>
            <a:ext cx="173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1D</a:t>
            </a:r>
          </a:p>
        </p:txBody>
      </p:sp>
      <p:sp>
        <p:nvSpPr>
          <p:cNvPr id="665642" name="Text Box 42"/>
          <p:cNvSpPr txBox="1">
            <a:spLocks noChangeArrowheads="1"/>
          </p:cNvSpPr>
          <p:nvPr/>
        </p:nvSpPr>
        <p:spPr bwMode="auto">
          <a:xfrm>
            <a:off x="4726669" y="1143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We need to think in 3D</a:t>
            </a:r>
          </a:p>
        </p:txBody>
      </p:sp>
      <p:sp>
        <p:nvSpPr>
          <p:cNvPr id="665643" name="Line 43"/>
          <p:cNvSpPr>
            <a:spLocks noChangeShapeType="1"/>
          </p:cNvSpPr>
          <p:nvPr/>
        </p:nvSpPr>
        <p:spPr bwMode="auto">
          <a:xfrm>
            <a:off x="457200" y="1447800"/>
            <a:ext cx="2895600" cy="2667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4" name="Line 44"/>
          <p:cNvSpPr>
            <a:spLocks noChangeShapeType="1"/>
          </p:cNvSpPr>
          <p:nvPr/>
        </p:nvSpPr>
        <p:spPr bwMode="auto">
          <a:xfrm flipV="1">
            <a:off x="381000" y="1295400"/>
            <a:ext cx="2819400" cy="2895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5" name="AutoShape 45"/>
          <p:cNvSpPr>
            <a:spLocks noChangeArrowheads="1"/>
          </p:cNvSpPr>
          <p:nvPr/>
        </p:nvSpPr>
        <p:spPr bwMode="auto">
          <a:xfrm>
            <a:off x="3733800" y="2286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6" name="AutoShape 46"/>
          <p:cNvSpPr>
            <a:spLocks noChangeArrowheads="1"/>
          </p:cNvSpPr>
          <p:nvPr/>
        </p:nvSpPr>
        <p:spPr bwMode="auto">
          <a:xfrm>
            <a:off x="8153400" y="1676400"/>
            <a:ext cx="657225" cy="2133600"/>
          </a:xfrm>
          <a:prstGeom prst="curvedLeftArrow">
            <a:avLst>
              <a:gd name="adj1" fmla="val 59517"/>
              <a:gd name="adj2" fmla="val 129855"/>
              <a:gd name="adj3" fmla="val 33333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7" name="Line 47"/>
          <p:cNvSpPr>
            <a:spLocks noChangeShapeType="1"/>
          </p:cNvSpPr>
          <p:nvPr/>
        </p:nvSpPr>
        <p:spPr bwMode="auto">
          <a:xfrm>
            <a:off x="6096000" y="1676400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8" name="Line 48"/>
          <p:cNvSpPr>
            <a:spLocks noChangeShapeType="1"/>
          </p:cNvSpPr>
          <p:nvPr/>
        </p:nvSpPr>
        <p:spPr bwMode="auto">
          <a:xfrm rot="40291">
            <a:off x="6477000" y="1981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9" name="Line 49"/>
          <p:cNvSpPr>
            <a:spLocks noChangeShapeType="1"/>
          </p:cNvSpPr>
          <p:nvPr/>
        </p:nvSpPr>
        <p:spPr bwMode="auto">
          <a:xfrm rot="21210831" flipV="1">
            <a:off x="6629400" y="2438400"/>
            <a:ext cx="762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1" name="Line 51"/>
          <p:cNvSpPr>
            <a:spLocks noChangeShapeType="1"/>
          </p:cNvSpPr>
          <p:nvPr/>
        </p:nvSpPr>
        <p:spPr bwMode="auto">
          <a:xfrm rot="20854487" flipV="1">
            <a:off x="6781800" y="2819400"/>
            <a:ext cx="1524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3" name="Line 53"/>
          <p:cNvSpPr>
            <a:spLocks noChangeShapeType="1"/>
          </p:cNvSpPr>
          <p:nvPr/>
        </p:nvSpPr>
        <p:spPr bwMode="auto">
          <a:xfrm flipV="1">
            <a:off x="5867400" y="1600200"/>
            <a:ext cx="457200" cy="685800"/>
          </a:xfrm>
          <a:prstGeom prst="line">
            <a:avLst/>
          </a:prstGeom>
          <a:noFill/>
          <a:ln w="19050">
            <a:solidFill>
              <a:srgbClr val="137D1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4" name="Line 54"/>
          <p:cNvSpPr>
            <a:spLocks noChangeShapeType="1"/>
          </p:cNvSpPr>
          <p:nvPr/>
        </p:nvSpPr>
        <p:spPr bwMode="auto">
          <a:xfrm rot="687963" flipV="1">
            <a:off x="6477000" y="2286000"/>
            <a:ext cx="457200" cy="685800"/>
          </a:xfrm>
          <a:prstGeom prst="line">
            <a:avLst/>
          </a:prstGeom>
          <a:noFill/>
          <a:ln w="19050">
            <a:solidFill>
              <a:srgbClr val="137D1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5" name="Line 55"/>
          <p:cNvSpPr>
            <a:spLocks noChangeShapeType="1"/>
          </p:cNvSpPr>
          <p:nvPr/>
        </p:nvSpPr>
        <p:spPr bwMode="auto">
          <a:xfrm rot="397441" flipV="1">
            <a:off x="6248400" y="1905000"/>
            <a:ext cx="455613" cy="609600"/>
          </a:xfrm>
          <a:prstGeom prst="line">
            <a:avLst/>
          </a:prstGeom>
          <a:noFill/>
          <a:ln w="19050">
            <a:solidFill>
              <a:srgbClr val="137D1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6" name="Line 56"/>
          <p:cNvSpPr>
            <a:spLocks noChangeShapeType="1"/>
          </p:cNvSpPr>
          <p:nvPr/>
        </p:nvSpPr>
        <p:spPr bwMode="auto">
          <a:xfrm flipV="1">
            <a:off x="6629400" y="2667000"/>
            <a:ext cx="457200" cy="685800"/>
          </a:xfrm>
          <a:prstGeom prst="line">
            <a:avLst/>
          </a:prstGeom>
          <a:noFill/>
          <a:ln w="19050">
            <a:solidFill>
              <a:srgbClr val="137D1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7" name="Text Box 57"/>
          <p:cNvSpPr txBox="1">
            <a:spLocks noChangeArrowheads="1"/>
          </p:cNvSpPr>
          <p:nvPr/>
        </p:nvSpPr>
        <p:spPr bwMode="auto">
          <a:xfrm rot="510269">
            <a:off x="6172200" y="3352800"/>
            <a:ext cx="1419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100-300 km</a:t>
            </a:r>
          </a:p>
        </p:txBody>
      </p:sp>
      <p:sp>
        <p:nvSpPr>
          <p:cNvPr id="665658" name="Text Box 58"/>
          <p:cNvSpPr txBox="1">
            <a:spLocks noChangeArrowheads="1"/>
          </p:cNvSpPr>
          <p:nvPr/>
        </p:nvSpPr>
        <p:spPr bwMode="auto">
          <a:xfrm>
            <a:off x="7070725" y="1927225"/>
            <a:ext cx="1038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0.1-1km</a:t>
            </a:r>
            <a:endParaRPr lang="en-US"/>
          </a:p>
        </p:txBody>
      </p:sp>
      <p:sp>
        <p:nvSpPr>
          <p:cNvPr id="665659" name="Text Box 59"/>
          <p:cNvSpPr txBox="1">
            <a:spLocks noChangeArrowheads="1"/>
          </p:cNvSpPr>
          <p:nvPr/>
        </p:nvSpPr>
        <p:spPr bwMode="auto">
          <a:xfrm rot="1044024">
            <a:off x="5254625" y="2166938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137D14"/>
                </a:solidFill>
              </a:rPr>
              <a:t>1km</a:t>
            </a:r>
            <a:endParaRPr lang="en-US"/>
          </a:p>
        </p:txBody>
      </p:sp>
      <p:sp>
        <p:nvSpPr>
          <p:cNvPr id="37940" name="Text Box 60"/>
          <p:cNvSpPr txBox="1">
            <a:spLocks noChangeArrowheads="1"/>
          </p:cNvSpPr>
          <p:nvPr/>
        </p:nvSpPr>
        <p:spPr bwMode="auto">
          <a:xfrm>
            <a:off x="2438400" y="2057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ray 2</a:t>
            </a:r>
            <a:endParaRPr lang="en-US"/>
          </a:p>
        </p:txBody>
      </p:sp>
      <p:sp>
        <p:nvSpPr>
          <p:cNvPr id="37941" name="Text Box 61"/>
          <p:cNvSpPr txBox="1">
            <a:spLocks noChangeArrowheads="1"/>
          </p:cNvSpPr>
          <p:nvPr/>
        </p:nvSpPr>
        <p:spPr bwMode="auto">
          <a:xfrm>
            <a:off x="2438400" y="1600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ray 1</a:t>
            </a:r>
          </a:p>
        </p:txBody>
      </p:sp>
      <p:sp>
        <p:nvSpPr>
          <p:cNvPr id="37942" name="Text Box 63"/>
          <p:cNvSpPr txBox="1">
            <a:spLocks noChangeArrowheads="1"/>
          </p:cNvSpPr>
          <p:nvPr/>
        </p:nvSpPr>
        <p:spPr bwMode="auto">
          <a:xfrm>
            <a:off x="2438400" y="2514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ray 3</a:t>
            </a:r>
            <a:endParaRPr lang="en-US"/>
          </a:p>
        </p:txBody>
      </p:sp>
      <p:sp>
        <p:nvSpPr>
          <p:cNvPr id="37943" name="Text Box 64"/>
          <p:cNvSpPr txBox="1">
            <a:spLocks noChangeArrowheads="1"/>
          </p:cNvSpPr>
          <p:nvPr/>
        </p:nvSpPr>
        <p:spPr bwMode="auto">
          <a:xfrm>
            <a:off x="2438400" y="2971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ray 4</a:t>
            </a:r>
            <a:endParaRPr lang="en-US"/>
          </a:p>
        </p:txBody>
      </p:sp>
      <p:sp>
        <p:nvSpPr>
          <p:cNvPr id="665665" name="Text Box 65"/>
          <p:cNvSpPr txBox="1">
            <a:spLocks noChangeArrowheads="1"/>
          </p:cNvSpPr>
          <p:nvPr/>
        </p:nvSpPr>
        <p:spPr bwMode="auto">
          <a:xfrm>
            <a:off x="5715000" y="3962400"/>
            <a:ext cx="1905000" cy="469900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</a:rPr>
              <a:t>3,000 rays!!!!</a:t>
            </a:r>
          </a:p>
        </p:txBody>
      </p:sp>
      <p:sp>
        <p:nvSpPr>
          <p:cNvPr id="5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199" y="6286500"/>
            <a:ext cx="2133600" cy="365125"/>
          </a:xfrm>
        </p:spPr>
        <p:txBody>
          <a:bodyPr/>
          <a:lstStyle/>
          <a:p>
            <a:fld id="{8A171D9D-E364-BF40-B6AD-43D98F0714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0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6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6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66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66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2" grpId="0" animBg="1"/>
      <p:bldP spid="665613" grpId="0" animBg="1"/>
      <p:bldP spid="665614" grpId="0" animBg="1"/>
      <p:bldP spid="665615" grpId="0" animBg="1"/>
      <p:bldP spid="665616" grpId="0" animBg="1"/>
      <p:bldP spid="665617" grpId="0" animBg="1"/>
      <p:bldP spid="665618" grpId="0" animBg="1"/>
      <p:bldP spid="665619" grpId="0" animBg="1"/>
      <p:bldP spid="665621" grpId="0"/>
      <p:bldP spid="665627" grpId="0" animBg="1"/>
      <p:bldP spid="665628" grpId="0" animBg="1"/>
      <p:bldP spid="665629" grpId="0" animBg="1"/>
      <p:bldP spid="665630" grpId="0" animBg="1"/>
      <p:bldP spid="665636" grpId="0"/>
      <p:bldP spid="665637" grpId="0"/>
      <p:bldP spid="665638" grpId="0"/>
      <p:bldP spid="665639" grpId="0"/>
      <p:bldP spid="665642" grpId="0"/>
      <p:bldP spid="665643" grpId="0" animBg="1"/>
      <p:bldP spid="665644" grpId="0" animBg="1"/>
      <p:bldP spid="665645" grpId="0" animBg="1"/>
      <p:bldP spid="665646" grpId="0" animBg="1"/>
      <p:bldP spid="665647" grpId="0" animBg="1"/>
      <p:bldP spid="665648" grpId="0" animBg="1"/>
      <p:bldP spid="665649" grpId="0" animBg="1"/>
      <p:bldP spid="665651" grpId="0" animBg="1"/>
      <p:bldP spid="665653" grpId="0" animBg="1"/>
      <p:bldP spid="665654" grpId="0" animBg="1"/>
      <p:bldP spid="665655" grpId="0" animBg="1"/>
      <p:bldP spid="665656" grpId="0" animBg="1"/>
      <p:bldP spid="665657" grpId="0"/>
      <p:bldP spid="665658" grpId="0"/>
      <p:bldP spid="665659" grpId="0"/>
      <p:bldP spid="6656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228600" y="1219200"/>
            <a:ext cx="1447800" cy="9906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558800" y="1447800"/>
            <a:ext cx="836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s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, s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, </a:t>
            </a:r>
            <a:endParaRPr lang="en-US" sz="1800" baseline="-25000">
              <a:latin typeface="Arial" charset="0"/>
            </a:endParaRP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2971800" y="2667000"/>
            <a:ext cx="1447800" cy="9906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4648200" y="3505200"/>
            <a:ext cx="1447800" cy="990600"/>
          </a:xfrm>
          <a:prstGeom prst="ellipse">
            <a:avLst/>
          </a:prstGeom>
          <a:solidFill>
            <a:srgbClr val="FF7C8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276600" y="29718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Symbol" charset="0"/>
              </a:rPr>
              <a:t>a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, </a:t>
            </a:r>
            <a:r>
              <a:rPr lang="en-US" sz="1800">
                <a:latin typeface="Symbol" charset="0"/>
              </a:rPr>
              <a:t>a</a:t>
            </a:r>
            <a:r>
              <a:rPr lang="en-US" sz="1800" baseline="-25000">
                <a:latin typeface="Arial" charset="0"/>
              </a:rPr>
              <a:t>2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5181600" y="3886200"/>
            <a:ext cx="32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Symbol" charset="0"/>
              </a:rPr>
              <a:t>a</a:t>
            </a:r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6019800" y="4343400"/>
            <a:ext cx="1447800" cy="990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6553200" y="4724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N</a:t>
            </a:r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7315200" y="5257800"/>
            <a:ext cx="1447800" cy="990600"/>
          </a:xfrm>
          <a:prstGeom prst="ellipse">
            <a:avLst/>
          </a:prstGeom>
          <a:solidFill>
            <a:srgbClr val="66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7448550" y="55626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T, Pw, P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1690687" y="1326356"/>
            <a:ext cx="6219825" cy="3667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Arial" charset="0"/>
              </a:rPr>
              <a:t>Raw measurements of phase of the two signals (L1 and L2)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1524000" y="2057400"/>
            <a:ext cx="14478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4343400" y="34290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5943600" y="43434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7239000" y="51816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3617913" y="1981200"/>
            <a:ext cx="5137150" cy="6461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Bending angles (change in the ray path direction </a:t>
            </a:r>
          </a:p>
          <a:p>
            <a:pPr algn="ctr" eaLnBrk="1" hangingPunct="1"/>
            <a:r>
              <a:rPr lang="en-US" sz="1800">
                <a:latin typeface="Arial" charset="0"/>
              </a:rPr>
              <a:t>accumulated along the ray path) of L1 and L2</a:t>
            </a: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5257800" y="3048000"/>
            <a:ext cx="2535238" cy="366713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(neutral) bending angle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6400800" y="3886200"/>
            <a:ext cx="2587625" cy="369888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Refractivity, </a:t>
            </a:r>
            <a:r>
              <a:rPr lang="en-US" sz="1800"/>
              <a:t>N= 10</a:t>
            </a:r>
            <a:r>
              <a:rPr lang="en-US" sz="1800" baseline="30000"/>
              <a:t>6 </a:t>
            </a:r>
            <a:r>
              <a:rPr lang="en-US" sz="1800"/>
              <a:t>(n-1)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2192338" y="4572000"/>
            <a:ext cx="266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Arial" charset="0"/>
              </a:rPr>
              <a:t>Ionospheric correction</a:t>
            </a:r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 flipV="1">
            <a:off x="3581400" y="3581400"/>
            <a:ext cx="9144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4089400" y="4953000"/>
            <a:ext cx="180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Arial" charset="0"/>
              </a:rPr>
              <a:t>Abel transfrom</a:t>
            </a:r>
          </a:p>
        </p:txBody>
      </p:sp>
      <p:sp>
        <p:nvSpPr>
          <p:cNvPr id="23574" name="Line 23"/>
          <p:cNvSpPr>
            <a:spLocks noChangeShapeType="1"/>
          </p:cNvSpPr>
          <p:nvPr/>
        </p:nvSpPr>
        <p:spPr bwMode="auto">
          <a:xfrm flipV="1">
            <a:off x="5562600" y="4419600"/>
            <a:ext cx="457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3773488" y="5751513"/>
            <a:ext cx="358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Arial" charset="0"/>
              </a:rPr>
              <a:t>Hydrostatic equilibrium,</a:t>
            </a:r>
          </a:p>
          <a:p>
            <a:pPr algn="ctr" eaLnBrk="1" hangingPunct="1"/>
            <a:r>
              <a:rPr lang="en-US" sz="1800" b="1">
                <a:latin typeface="Arial" charset="0"/>
              </a:rPr>
              <a:t>eq of state, </a:t>
            </a:r>
            <a:r>
              <a:rPr lang="en-US" sz="1800" b="1" i="1">
                <a:latin typeface="Arial" charset="0"/>
              </a:rPr>
              <a:t>apriori</a:t>
            </a:r>
            <a:r>
              <a:rPr lang="en-US" sz="1800" b="1">
                <a:latin typeface="Arial" charset="0"/>
              </a:rPr>
              <a:t> information</a:t>
            </a:r>
          </a:p>
        </p:txBody>
      </p:sp>
      <p:sp>
        <p:nvSpPr>
          <p:cNvPr id="23576" name="Line 25"/>
          <p:cNvSpPr>
            <a:spLocks noChangeShapeType="1"/>
          </p:cNvSpPr>
          <p:nvPr/>
        </p:nvSpPr>
        <p:spPr bwMode="auto">
          <a:xfrm flipV="1">
            <a:off x="6934200" y="5334000"/>
            <a:ext cx="457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228600" y="3352800"/>
            <a:ext cx="2520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Arial" charset="0"/>
              </a:rPr>
              <a:t>Clocks correction,</a:t>
            </a:r>
          </a:p>
          <a:p>
            <a:pPr eaLnBrk="1" hangingPunct="1"/>
            <a:r>
              <a:rPr lang="en-US" sz="1800" b="1">
                <a:latin typeface="Arial" charset="0"/>
              </a:rPr>
              <a:t>orbits determination, </a:t>
            </a:r>
          </a:p>
          <a:p>
            <a:pPr eaLnBrk="1" hangingPunct="1"/>
            <a:r>
              <a:rPr lang="en-US" sz="1800" b="1">
                <a:latin typeface="Arial" charset="0"/>
              </a:rPr>
              <a:t>geometric delay</a:t>
            </a:r>
          </a:p>
        </p:txBody>
      </p:sp>
      <p:sp>
        <p:nvSpPr>
          <p:cNvPr id="23578" name="Line 27"/>
          <p:cNvSpPr>
            <a:spLocks noChangeShapeType="1"/>
          </p:cNvSpPr>
          <p:nvPr/>
        </p:nvSpPr>
        <p:spPr bwMode="auto">
          <a:xfrm flipV="1">
            <a:off x="1905000" y="2743200"/>
            <a:ext cx="457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Rectangle 2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91400" cy="77470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RO </a:t>
            </a:r>
            <a:r>
              <a:rPr lang="en-US" altLang="ja-JP" dirty="0" smtClean="0">
                <a:solidFill>
                  <a:srgbClr val="800000"/>
                </a:solidFill>
                <a:latin typeface="Times New Roman"/>
                <a:ea typeface="ＭＳ Ｐゴシック" charset="0"/>
                <a:cs typeface="Times New Roman"/>
              </a:rPr>
              <a:t>processing</a:t>
            </a:r>
            <a:endParaRPr lang="en-US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3580" name="Text Box 29"/>
          <p:cNvSpPr txBox="1">
            <a:spLocks noChangeArrowheads="1"/>
          </p:cNvSpPr>
          <p:nvPr/>
        </p:nvSpPr>
        <p:spPr bwMode="auto">
          <a:xfrm>
            <a:off x="7626350" y="4495800"/>
            <a:ext cx="1517650" cy="641350"/>
          </a:xfrm>
          <a:prstGeom prst="rect">
            <a:avLst/>
          </a:prstGeom>
          <a:solidFill>
            <a:srgbClr val="50AB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Atmospheric </a:t>
            </a:r>
          </a:p>
          <a:p>
            <a:pPr algn="ctr" eaLnBrk="1" hangingPunct="1"/>
            <a:r>
              <a:rPr lang="en-US" sz="1800">
                <a:latin typeface="Arial" charset="0"/>
              </a:rPr>
              <a:t>products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D9D-E364-BF40-B6AD-43D98F0714FF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553200" y="4268788"/>
            <a:ext cx="1828800" cy="212883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Atmospheric variables 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1100"/>
            <a:ext cx="8763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At microwave wavelengths (GPS), the dependence of </a:t>
            </a:r>
            <a:r>
              <a:rPr lang="en-US" sz="2000" i="1" dirty="0" smtClean="0">
                <a:cs typeface="+mn-cs"/>
              </a:rPr>
              <a:t>N</a:t>
            </a:r>
            <a:r>
              <a:rPr lang="en-US" sz="2000" dirty="0" smtClean="0">
                <a:cs typeface="+mn-cs"/>
              </a:rPr>
              <a:t> on atmospheric variables can be expressed as:</a:t>
            </a:r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792163" y="2057400"/>
          <a:ext cx="72564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4" imgW="4432300" imgH="393700" progId="Equation.3">
                  <p:embed/>
                </p:oleObj>
              </mc:Choice>
              <mc:Fallback>
                <p:oleObj name="Equation" r:id="rId4" imgW="4432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2057400"/>
                        <a:ext cx="725646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304800" y="3657600"/>
            <a:ext cx="220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None/>
              <a:defRPr/>
            </a:pPr>
            <a:r>
              <a:rPr lang="en-US" sz="1400" u="sng">
                <a:solidFill>
                  <a:schemeClr val="accent2"/>
                </a:solidFill>
                <a:cs typeface="+mn-cs"/>
              </a:rPr>
              <a:t>Hydrostatic balance</a:t>
            </a:r>
            <a:endParaRPr lang="en-US" sz="1400" i="1">
              <a:solidFill>
                <a:schemeClr val="accent2"/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None/>
              <a:defRPr/>
            </a:pPr>
            <a:r>
              <a:rPr lang="en-US" sz="1400" i="1">
                <a:solidFill>
                  <a:schemeClr val="accent2"/>
                </a:solidFill>
                <a:cs typeface="+mn-cs"/>
              </a:rPr>
              <a:t>P</a:t>
            </a:r>
            <a:r>
              <a:rPr lang="en-US" sz="1400">
                <a:solidFill>
                  <a:schemeClr val="accent2"/>
                </a:solidFill>
                <a:cs typeface="+mn-cs"/>
              </a:rPr>
              <a:t> is the total pressure (mb)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None/>
              <a:defRPr/>
            </a:pPr>
            <a:r>
              <a:rPr lang="en-US" sz="1400" i="1">
                <a:solidFill>
                  <a:schemeClr val="accent2"/>
                </a:solidFill>
                <a:cs typeface="+mn-cs"/>
              </a:rPr>
              <a:t>T</a:t>
            </a:r>
            <a:r>
              <a:rPr lang="en-US" sz="1400">
                <a:solidFill>
                  <a:schemeClr val="accent2"/>
                </a:solidFill>
                <a:cs typeface="+mn-cs"/>
              </a:rPr>
              <a:t> is the temperature (K)</a:t>
            </a:r>
          </a:p>
        </p:txBody>
      </p:sp>
      <p:sp>
        <p:nvSpPr>
          <p:cNvPr id="502792" name="Oval 8"/>
          <p:cNvSpPr>
            <a:spLocks noChangeArrowheads="1"/>
          </p:cNvSpPr>
          <p:nvPr/>
        </p:nvSpPr>
        <p:spPr bwMode="auto">
          <a:xfrm>
            <a:off x="2590800" y="4343400"/>
            <a:ext cx="2209800" cy="14478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793" name="Oval 9"/>
          <p:cNvSpPr>
            <a:spLocks noChangeArrowheads="1"/>
          </p:cNvSpPr>
          <p:nvPr/>
        </p:nvSpPr>
        <p:spPr bwMode="auto">
          <a:xfrm>
            <a:off x="0" y="3276600"/>
            <a:ext cx="2667000" cy="15240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794" name="Oval 10"/>
          <p:cNvSpPr>
            <a:spLocks noChangeArrowheads="1"/>
          </p:cNvSpPr>
          <p:nvPr/>
        </p:nvSpPr>
        <p:spPr bwMode="auto">
          <a:xfrm>
            <a:off x="3505200" y="3048000"/>
            <a:ext cx="2362200" cy="12954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795" name="Oval 11"/>
          <p:cNvSpPr>
            <a:spLocks noChangeArrowheads="1"/>
          </p:cNvSpPr>
          <p:nvPr/>
        </p:nvSpPr>
        <p:spPr bwMode="auto">
          <a:xfrm>
            <a:off x="5867400" y="3276600"/>
            <a:ext cx="3124200" cy="1676400"/>
          </a:xfrm>
          <a:prstGeom prst="ellipse">
            <a:avLst/>
          </a:prstGeom>
          <a:noFill/>
          <a:ln w="12700">
            <a:solidFill>
              <a:srgbClr val="99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+mn-cs"/>
            </a:endParaRPr>
          </a:p>
        </p:txBody>
      </p:sp>
      <p:sp>
        <p:nvSpPr>
          <p:cNvPr id="502796" name="Rectangle 12"/>
          <p:cNvSpPr>
            <a:spLocks noChangeArrowheads="1"/>
          </p:cNvSpPr>
          <p:nvPr/>
        </p:nvSpPr>
        <p:spPr bwMode="auto">
          <a:xfrm>
            <a:off x="6172200" y="3657600"/>
            <a:ext cx="25558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None/>
              <a:defRPr/>
            </a:pPr>
            <a:r>
              <a:rPr lang="en-US" sz="1600" u="sng">
                <a:solidFill>
                  <a:srgbClr val="990000"/>
                </a:solidFill>
                <a:cs typeface="+mn-cs"/>
              </a:rPr>
              <a:t>Scattering terms</a:t>
            </a:r>
            <a:endParaRPr lang="en-US" sz="1600">
              <a:solidFill>
                <a:srgbClr val="990000"/>
              </a:solidFill>
              <a:cs typeface="+mn-cs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None/>
              <a:defRPr/>
            </a:pPr>
            <a:r>
              <a:rPr lang="en-US" sz="1600" i="1">
                <a:solidFill>
                  <a:srgbClr val="990000"/>
                </a:solidFill>
                <a:cs typeface="+mn-cs"/>
              </a:rPr>
              <a:t>W</a:t>
            </a:r>
            <a:r>
              <a:rPr lang="en-US" sz="1600" i="1" baseline="-25000">
                <a:solidFill>
                  <a:srgbClr val="990000"/>
                </a:solidFill>
                <a:cs typeface="+mn-cs"/>
              </a:rPr>
              <a:t>w</a:t>
            </a:r>
            <a:r>
              <a:rPr lang="en-US" sz="1600">
                <a:solidFill>
                  <a:srgbClr val="990000"/>
                </a:solidFill>
                <a:cs typeface="+mn-cs"/>
              </a:rPr>
              <a:t> and </a:t>
            </a:r>
            <a:r>
              <a:rPr lang="en-US" sz="1600" i="1">
                <a:solidFill>
                  <a:srgbClr val="990000"/>
                </a:solidFill>
                <a:cs typeface="+mn-cs"/>
              </a:rPr>
              <a:t>W</a:t>
            </a:r>
            <a:r>
              <a:rPr lang="en-US" sz="1600" i="1" baseline="-25000">
                <a:solidFill>
                  <a:srgbClr val="990000"/>
                </a:solidFill>
                <a:cs typeface="+mn-cs"/>
              </a:rPr>
              <a:t>i</a:t>
            </a:r>
            <a:r>
              <a:rPr lang="en-US" sz="1600">
                <a:solidFill>
                  <a:srgbClr val="990000"/>
                </a:solidFill>
                <a:cs typeface="+mn-cs"/>
              </a:rPr>
              <a:t> are the liquid </a:t>
            </a:r>
          </a:p>
          <a:p>
            <a:pPr>
              <a:spcBef>
                <a:spcPct val="20000"/>
              </a:spcBef>
              <a:buClr>
                <a:srgbClr val="990000"/>
              </a:buClr>
              <a:buSzPct val="75000"/>
              <a:buFont typeface="Monotype Sorts" charset="0"/>
              <a:buNone/>
              <a:defRPr/>
            </a:pPr>
            <a:r>
              <a:rPr lang="en-US" sz="1600">
                <a:solidFill>
                  <a:srgbClr val="990000"/>
                </a:solidFill>
                <a:cs typeface="+mn-cs"/>
              </a:rPr>
              <a:t>water and ice content (gr/m</a:t>
            </a:r>
            <a:r>
              <a:rPr lang="en-US" sz="1600" baseline="30000">
                <a:solidFill>
                  <a:srgbClr val="990000"/>
                </a:solidFill>
                <a:cs typeface="+mn-cs"/>
              </a:rPr>
              <a:t>3</a:t>
            </a:r>
            <a:r>
              <a:rPr lang="en-US" sz="1600">
                <a:solidFill>
                  <a:srgbClr val="990000"/>
                </a:solidFill>
                <a:cs typeface="+mn-cs"/>
              </a:rPr>
              <a:t>)</a:t>
            </a:r>
            <a:endParaRPr lang="en-US" sz="1600">
              <a:solidFill>
                <a:schemeClr val="tx2"/>
              </a:solidFill>
              <a:cs typeface="+mn-cs"/>
            </a:endParaRPr>
          </a:p>
        </p:txBody>
      </p:sp>
      <p:sp>
        <p:nvSpPr>
          <p:cNvPr id="502797" name="Rectangle 13"/>
          <p:cNvSpPr>
            <a:spLocks noChangeArrowheads="1"/>
          </p:cNvSpPr>
          <p:nvPr/>
        </p:nvSpPr>
        <p:spPr bwMode="auto">
          <a:xfrm>
            <a:off x="2819400" y="4648200"/>
            <a:ext cx="19526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u="sng">
                <a:solidFill>
                  <a:schemeClr val="tx2"/>
                </a:solidFill>
                <a:cs typeface="+mn-cs"/>
              </a:rPr>
              <a:t>Moisture</a:t>
            </a:r>
          </a:p>
          <a:p>
            <a:pPr>
              <a:defRPr/>
            </a:pPr>
            <a:r>
              <a:rPr lang="en-US" sz="1600" i="1">
                <a:solidFill>
                  <a:schemeClr val="tx2"/>
                </a:solidFill>
                <a:cs typeface="+mn-cs"/>
              </a:rPr>
              <a:t>P</a:t>
            </a:r>
            <a:r>
              <a:rPr lang="en-US" sz="1600" i="1" baseline="-25000">
                <a:solidFill>
                  <a:schemeClr val="tx2"/>
                </a:solidFill>
                <a:cs typeface="+mn-cs"/>
              </a:rPr>
              <a:t>w</a:t>
            </a:r>
            <a:r>
              <a:rPr lang="en-US" sz="1600">
                <a:solidFill>
                  <a:schemeClr val="tx2"/>
                </a:solidFill>
                <a:cs typeface="+mn-cs"/>
              </a:rPr>
              <a:t> is the water vapor </a:t>
            </a:r>
          </a:p>
          <a:p>
            <a:pPr>
              <a:defRPr/>
            </a:pPr>
            <a:r>
              <a:rPr lang="en-US" sz="1600">
                <a:solidFill>
                  <a:schemeClr val="tx2"/>
                </a:solidFill>
                <a:cs typeface="+mn-cs"/>
              </a:rPr>
              <a:t>pressure (mb)</a:t>
            </a:r>
            <a:endParaRPr lang="en-US" sz="1800">
              <a:cs typeface="+mn-cs"/>
            </a:endParaRPr>
          </a:p>
        </p:txBody>
      </p:sp>
      <p:sp>
        <p:nvSpPr>
          <p:cNvPr id="502798" name="Line 14"/>
          <p:cNvSpPr>
            <a:spLocks noChangeShapeType="1"/>
          </p:cNvSpPr>
          <p:nvPr/>
        </p:nvSpPr>
        <p:spPr bwMode="auto">
          <a:xfrm flipV="1">
            <a:off x="7239000" y="2895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799" name="Oval 15"/>
          <p:cNvSpPr>
            <a:spLocks noChangeArrowheads="1"/>
          </p:cNvSpPr>
          <p:nvPr/>
        </p:nvSpPr>
        <p:spPr bwMode="auto">
          <a:xfrm>
            <a:off x="2133600" y="1752600"/>
            <a:ext cx="1371600" cy="12954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+mn-cs"/>
            </a:endParaRPr>
          </a:p>
        </p:txBody>
      </p:sp>
      <p:sp>
        <p:nvSpPr>
          <p:cNvPr id="502800" name="Oval 16"/>
          <p:cNvSpPr>
            <a:spLocks noChangeArrowheads="1"/>
          </p:cNvSpPr>
          <p:nvPr/>
        </p:nvSpPr>
        <p:spPr bwMode="auto">
          <a:xfrm>
            <a:off x="6096000" y="1752600"/>
            <a:ext cx="2209800" cy="1295400"/>
          </a:xfrm>
          <a:prstGeom prst="ellipse">
            <a:avLst/>
          </a:prstGeom>
          <a:noFill/>
          <a:ln w="12700">
            <a:solidFill>
              <a:srgbClr val="99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0ABCC"/>
              </a:solidFill>
              <a:cs typeface="+mn-cs"/>
            </a:endParaRPr>
          </a:p>
        </p:txBody>
      </p:sp>
      <p:sp>
        <p:nvSpPr>
          <p:cNvPr id="502801" name="Line 17"/>
          <p:cNvSpPr>
            <a:spLocks noChangeShapeType="1"/>
          </p:cNvSpPr>
          <p:nvPr/>
        </p:nvSpPr>
        <p:spPr bwMode="auto">
          <a:xfrm flipH="1" flipV="1">
            <a:off x="2895600" y="3048000"/>
            <a:ext cx="457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802" name="Text Box 18"/>
          <p:cNvSpPr txBox="1">
            <a:spLocks noChangeArrowheads="1"/>
          </p:cNvSpPr>
          <p:nvPr/>
        </p:nvSpPr>
        <p:spPr bwMode="auto">
          <a:xfrm>
            <a:off x="3810000" y="3352800"/>
            <a:ext cx="19208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u="sng">
                <a:solidFill>
                  <a:schemeClr val="accent1"/>
                </a:solidFill>
                <a:cs typeface="+mn-cs"/>
              </a:rPr>
              <a:t>Ionosphere</a:t>
            </a:r>
            <a:endParaRPr lang="en-US" sz="140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r>
              <a:rPr lang="en-US" sz="1400">
                <a:solidFill>
                  <a:schemeClr val="accent1"/>
                </a:solidFill>
                <a:cs typeface="+mn-cs"/>
              </a:rPr>
              <a:t>f is the frequency (Hz)</a:t>
            </a:r>
          </a:p>
          <a:p>
            <a:pPr>
              <a:defRPr/>
            </a:pPr>
            <a:r>
              <a:rPr lang="en-US" sz="1400">
                <a:solidFill>
                  <a:schemeClr val="accent1"/>
                </a:solidFill>
                <a:cs typeface="+mn-cs"/>
              </a:rPr>
              <a:t>n</a:t>
            </a:r>
            <a:r>
              <a:rPr lang="en-US" sz="1400" baseline="-25000">
                <a:solidFill>
                  <a:schemeClr val="accent1"/>
                </a:solidFill>
                <a:cs typeface="+mn-cs"/>
              </a:rPr>
              <a:t>e</a:t>
            </a:r>
            <a:r>
              <a:rPr lang="en-US" sz="1400">
                <a:solidFill>
                  <a:schemeClr val="accent1"/>
                </a:solidFill>
                <a:cs typeface="+mn-cs"/>
              </a:rPr>
              <a:t> electron density(m</a:t>
            </a:r>
            <a:r>
              <a:rPr lang="en-US" sz="1400" baseline="30000">
                <a:solidFill>
                  <a:schemeClr val="accent1"/>
                </a:solidFill>
                <a:cs typeface="+mn-cs"/>
              </a:rPr>
              <a:t>-3</a:t>
            </a:r>
            <a:r>
              <a:rPr lang="en-US" sz="1400">
                <a:solidFill>
                  <a:schemeClr val="accent1"/>
                </a:solidFill>
                <a:cs typeface="+mn-cs"/>
              </a:rPr>
              <a:t>)</a:t>
            </a:r>
            <a:endParaRPr lang="en-US">
              <a:cs typeface="+mn-cs"/>
            </a:endParaRPr>
          </a:p>
        </p:txBody>
      </p:sp>
      <p:sp>
        <p:nvSpPr>
          <p:cNvPr id="502803" name="Line 19"/>
          <p:cNvSpPr>
            <a:spLocks noChangeShapeType="1"/>
          </p:cNvSpPr>
          <p:nvPr/>
        </p:nvSpPr>
        <p:spPr bwMode="auto">
          <a:xfrm flipV="1">
            <a:off x="4572000" y="2743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804" name="Oval 20"/>
          <p:cNvSpPr>
            <a:spLocks noChangeArrowheads="1"/>
          </p:cNvSpPr>
          <p:nvPr/>
        </p:nvSpPr>
        <p:spPr bwMode="auto">
          <a:xfrm>
            <a:off x="3505200" y="1676400"/>
            <a:ext cx="2438400" cy="12192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+mn-cs"/>
            </a:endParaRPr>
          </a:p>
        </p:txBody>
      </p:sp>
      <p:sp>
        <p:nvSpPr>
          <p:cNvPr id="502805" name="Line 21"/>
          <p:cNvSpPr>
            <a:spLocks noChangeShapeType="1"/>
          </p:cNvSpPr>
          <p:nvPr/>
        </p:nvSpPr>
        <p:spPr bwMode="auto">
          <a:xfrm flipV="1">
            <a:off x="16002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806" name="Oval 22"/>
          <p:cNvSpPr>
            <a:spLocks noChangeArrowheads="1"/>
          </p:cNvSpPr>
          <p:nvPr/>
        </p:nvSpPr>
        <p:spPr bwMode="auto">
          <a:xfrm>
            <a:off x="1219200" y="1905000"/>
            <a:ext cx="762000" cy="9906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+mn-cs"/>
            </a:endParaRPr>
          </a:p>
        </p:txBody>
      </p:sp>
      <p:sp>
        <p:nvSpPr>
          <p:cNvPr id="502807" name="Rectangle 23"/>
          <p:cNvSpPr>
            <a:spLocks noChangeArrowheads="1"/>
          </p:cNvSpPr>
          <p:nvPr/>
        </p:nvSpPr>
        <p:spPr bwMode="auto">
          <a:xfrm>
            <a:off x="-228600" y="5257800"/>
            <a:ext cx="304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742950" lvl="1" indent="-285750">
              <a:spcBef>
                <a:spcPct val="20000"/>
              </a:spcBef>
              <a:buClr>
                <a:srgbClr val="990000"/>
              </a:buClr>
              <a:buFontTx/>
              <a:buChar char="–"/>
              <a:defRPr/>
            </a:pPr>
            <a:r>
              <a:rPr lang="en-US" sz="1200">
                <a:cs typeface="+mn-cs"/>
              </a:rPr>
              <a:t> </a:t>
            </a:r>
            <a:r>
              <a:rPr lang="en-US" sz="1200">
                <a:solidFill>
                  <a:schemeClr val="tx2"/>
                </a:solidFill>
                <a:cs typeface="+mn-cs"/>
              </a:rPr>
              <a:t>important in the troposphere for T&gt; 240K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FontTx/>
              <a:buChar char="–"/>
              <a:defRPr/>
            </a:pPr>
            <a:r>
              <a:rPr lang="en-US" sz="1200">
                <a:solidFill>
                  <a:schemeClr val="tx2"/>
                </a:solidFill>
                <a:cs typeface="+mn-cs"/>
              </a:rPr>
              <a:t>can contribute up to 30% of the total </a:t>
            </a:r>
            <a:r>
              <a:rPr lang="en-US" sz="1200" i="1">
                <a:solidFill>
                  <a:schemeClr val="tx2"/>
                </a:solidFill>
                <a:cs typeface="+mn-cs"/>
              </a:rPr>
              <a:t>N</a:t>
            </a:r>
            <a:r>
              <a:rPr lang="en-US" sz="1200">
                <a:solidFill>
                  <a:schemeClr val="tx2"/>
                </a:solidFill>
                <a:cs typeface="+mn-cs"/>
              </a:rPr>
              <a:t> in the tropical LT. 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FontTx/>
              <a:buChar char="–"/>
              <a:defRPr/>
            </a:pPr>
            <a:r>
              <a:rPr lang="en-US" sz="1200" b="1">
                <a:solidFill>
                  <a:schemeClr val="tx2"/>
                </a:solidFill>
                <a:cs typeface="+mn-cs"/>
              </a:rPr>
              <a:t>can</a:t>
            </a:r>
            <a:r>
              <a:rPr lang="en-US" sz="1200">
                <a:solidFill>
                  <a:schemeClr val="tx2"/>
                </a:solidFill>
                <a:cs typeface="+mn-cs"/>
              </a:rPr>
              <a:t> </a:t>
            </a:r>
            <a:r>
              <a:rPr lang="en-US" sz="1200" b="1">
                <a:solidFill>
                  <a:schemeClr val="tx2"/>
                </a:solidFill>
                <a:cs typeface="+mn-cs"/>
              </a:rPr>
              <a:t>dominate the bending in the LT</a:t>
            </a:r>
            <a:r>
              <a:rPr lang="en-US" sz="1200">
                <a:solidFill>
                  <a:schemeClr val="tx2"/>
                </a:solidFill>
                <a:cs typeface="+mn-cs"/>
              </a:rPr>
              <a:t>.</a:t>
            </a:r>
          </a:p>
        </p:txBody>
      </p:sp>
      <p:sp>
        <p:nvSpPr>
          <p:cNvPr id="502808" name="Oval 24"/>
          <p:cNvSpPr>
            <a:spLocks noChangeArrowheads="1"/>
          </p:cNvSpPr>
          <p:nvPr/>
        </p:nvSpPr>
        <p:spPr bwMode="auto">
          <a:xfrm>
            <a:off x="0" y="4953000"/>
            <a:ext cx="2895600" cy="17526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02809" name="Oval 25"/>
          <p:cNvSpPr>
            <a:spLocks noChangeArrowheads="1"/>
          </p:cNvSpPr>
          <p:nvPr/>
        </p:nvSpPr>
        <p:spPr bwMode="auto">
          <a:xfrm>
            <a:off x="5257800" y="4800600"/>
            <a:ext cx="3505200" cy="1905000"/>
          </a:xfrm>
          <a:prstGeom prst="ellipse">
            <a:avLst/>
          </a:prstGeom>
          <a:noFill/>
          <a:ln w="12700">
            <a:solidFill>
              <a:srgbClr val="99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02810" name="Rectangle 26"/>
          <p:cNvSpPr>
            <a:spLocks noChangeArrowheads="1"/>
          </p:cNvSpPr>
          <p:nvPr/>
        </p:nvSpPr>
        <p:spPr bwMode="auto">
          <a:xfrm>
            <a:off x="5867400" y="5257800"/>
            <a:ext cx="2362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990000"/>
                </a:solidFill>
                <a:cs typeface="+mn-cs"/>
              </a:rPr>
              <a:t>Contributions from liquid water &amp; ice to </a:t>
            </a:r>
            <a:r>
              <a:rPr lang="en-US" sz="1200" i="1">
                <a:solidFill>
                  <a:srgbClr val="990000"/>
                </a:solidFill>
                <a:cs typeface="+mn-cs"/>
              </a:rPr>
              <a:t>N</a:t>
            </a:r>
            <a:r>
              <a:rPr lang="en-US" sz="1200">
                <a:solidFill>
                  <a:srgbClr val="990000"/>
                </a:solidFill>
                <a:cs typeface="+mn-cs"/>
              </a:rPr>
              <a:t> are very small and the scattering terms can be neglected</a:t>
            </a:r>
          </a:p>
          <a:p>
            <a:pPr>
              <a:defRPr/>
            </a:pPr>
            <a:r>
              <a:rPr lang="en-US" sz="1200" b="1">
                <a:solidFill>
                  <a:srgbClr val="990000"/>
                </a:solidFill>
                <a:cs typeface="+mn-cs"/>
              </a:rPr>
              <a:t>RO technology is almost insensitive to clouds</a:t>
            </a:r>
            <a:r>
              <a:rPr lang="en-US" sz="1200">
                <a:solidFill>
                  <a:srgbClr val="990000"/>
                </a:solidFill>
                <a:cs typeface="+mn-cs"/>
              </a:rPr>
              <a:t>.</a:t>
            </a:r>
          </a:p>
        </p:txBody>
      </p:sp>
      <p:sp>
        <p:nvSpPr>
          <p:cNvPr id="502812" name="Line 28"/>
          <p:cNvSpPr>
            <a:spLocks noChangeShapeType="1"/>
          </p:cNvSpPr>
          <p:nvPr/>
        </p:nvSpPr>
        <p:spPr bwMode="auto">
          <a:xfrm>
            <a:off x="6248400" y="1600200"/>
            <a:ext cx="21336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813" name="Line 29"/>
          <p:cNvSpPr>
            <a:spLocks noChangeShapeType="1"/>
          </p:cNvSpPr>
          <p:nvPr/>
        </p:nvSpPr>
        <p:spPr bwMode="auto">
          <a:xfrm flipH="1">
            <a:off x="6096000" y="1524000"/>
            <a:ext cx="20574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1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1" grpId="0"/>
      <p:bldP spid="502792" grpId="0" animBg="1"/>
      <p:bldP spid="502793" grpId="0" animBg="1"/>
      <p:bldP spid="502794" grpId="0" animBg="1"/>
      <p:bldP spid="502795" grpId="0" animBg="1"/>
      <p:bldP spid="502796" grpId="0"/>
      <p:bldP spid="502797" grpId="0"/>
      <p:bldP spid="502799" grpId="0" animBg="1"/>
      <p:bldP spid="502800" grpId="0" animBg="1"/>
      <p:bldP spid="502802" grpId="0"/>
      <p:bldP spid="502804" grpId="0" animBg="1"/>
      <p:bldP spid="502806" grpId="0" animBg="1"/>
      <p:bldP spid="502807" grpId="0"/>
      <p:bldP spid="502808" grpId="0" animBg="1"/>
      <p:bldP spid="502809" grpId="0" animBg="1"/>
      <p:bldP spid="5028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Atmospheric variables </a:t>
            </a:r>
          </a:p>
        </p:txBody>
      </p:sp>
      <p:sp>
        <p:nvSpPr>
          <p:cNvPr id="553991" name="Line 7"/>
          <p:cNvSpPr>
            <a:spLocks noChangeShapeType="1"/>
          </p:cNvSpPr>
          <p:nvPr/>
        </p:nvSpPr>
        <p:spPr bwMode="auto">
          <a:xfrm>
            <a:off x="1981200" y="2667000"/>
            <a:ext cx="693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838200" y="2438400"/>
            <a:ext cx="1195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~ 70 km</a:t>
            </a:r>
          </a:p>
        </p:txBody>
      </p:sp>
      <p:sp>
        <p:nvSpPr>
          <p:cNvPr id="553993" name="Text Box 9"/>
          <p:cNvSpPr txBox="1">
            <a:spLocks noChangeArrowheads="1"/>
          </p:cNvSpPr>
          <p:nvPr/>
        </p:nvSpPr>
        <p:spPr bwMode="auto">
          <a:xfrm rot="-5422818">
            <a:off x="-699648" y="3031859"/>
            <a:ext cx="226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height of tangent point</a:t>
            </a:r>
            <a:endParaRPr lang="en-US" dirty="0">
              <a:cs typeface="+mn-cs"/>
            </a:endParaRPr>
          </a:p>
        </p:txBody>
      </p:sp>
      <p:sp>
        <p:nvSpPr>
          <p:cNvPr id="553994" name="Oval 10"/>
          <p:cNvSpPr>
            <a:spLocks noChangeArrowheads="1"/>
          </p:cNvSpPr>
          <p:nvPr/>
        </p:nvSpPr>
        <p:spPr bwMode="auto">
          <a:xfrm>
            <a:off x="4038600" y="990600"/>
            <a:ext cx="4343400" cy="1676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724400" y="1219200"/>
            <a:ext cx="2819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cs typeface="+mn-cs"/>
              </a:rPr>
              <a:t>ionospheric term dominates</a:t>
            </a:r>
            <a:r>
              <a:rPr lang="en-US" sz="1600">
                <a:cs typeface="+mn-cs"/>
              </a:rPr>
              <a:t> and the rest of the contributions can be ignored. </a:t>
            </a:r>
            <a:r>
              <a:rPr lang="en-US" sz="1600" i="1">
                <a:cs typeface="+mn-cs"/>
              </a:rPr>
              <a:t>N</a:t>
            </a:r>
            <a:r>
              <a:rPr lang="en-US" sz="1600">
                <a:cs typeface="+mn-cs"/>
              </a:rPr>
              <a:t> directly corresponds to </a:t>
            </a:r>
            <a:r>
              <a:rPr lang="en-US" sz="1600" b="1">
                <a:solidFill>
                  <a:schemeClr val="accent1"/>
                </a:solidFill>
                <a:cs typeface="+mn-cs"/>
              </a:rPr>
              <a:t>electron density</a:t>
            </a:r>
            <a:endParaRPr lang="en-US" sz="1400">
              <a:cs typeface="+mn-cs"/>
            </a:endParaRP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60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cs typeface="+mn-cs"/>
              </a:rPr>
              <a:t>ionosphere</a:t>
            </a:r>
            <a:endParaRPr lang="en-US" b="1"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914400" y="3657600"/>
            <a:ext cx="21732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neutral </a:t>
            </a:r>
          </a:p>
          <a:p>
            <a:pPr>
              <a:defRPr/>
            </a:pPr>
            <a:r>
              <a:rPr lang="en-US" b="1">
                <a:cs typeface="+mn-cs"/>
              </a:rPr>
              <a:t>atmosphere</a:t>
            </a:r>
          </a:p>
          <a:p>
            <a:pPr>
              <a:defRPr/>
            </a:pPr>
            <a:r>
              <a:rPr lang="en-US">
                <a:cs typeface="+mn-cs"/>
              </a:rPr>
              <a:t>(hydrostratic</a:t>
            </a:r>
          </a:p>
          <a:p>
            <a:pPr>
              <a:defRPr/>
            </a:pPr>
            <a:r>
              <a:rPr lang="en-US">
                <a:cs typeface="+mn-cs"/>
              </a:rPr>
              <a:t>term dominates)</a:t>
            </a:r>
          </a:p>
        </p:txBody>
      </p:sp>
      <p:sp>
        <p:nvSpPr>
          <p:cNvPr id="553999" name="Line 15"/>
          <p:cNvSpPr>
            <a:spLocks noChangeShapeType="1"/>
          </p:cNvSpPr>
          <p:nvPr/>
        </p:nvSpPr>
        <p:spPr bwMode="auto">
          <a:xfrm flipV="1">
            <a:off x="762000" y="1066800"/>
            <a:ext cx="0" cy="533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4000" name="Oval 16"/>
          <p:cNvSpPr>
            <a:spLocks noChangeArrowheads="1"/>
          </p:cNvSpPr>
          <p:nvPr/>
        </p:nvSpPr>
        <p:spPr bwMode="auto">
          <a:xfrm>
            <a:off x="4800600" y="2987675"/>
            <a:ext cx="4343400" cy="1676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54001" name="Rectangle 17"/>
          <p:cNvSpPr>
            <a:spLocks noChangeArrowheads="1"/>
          </p:cNvSpPr>
          <p:nvPr/>
        </p:nvSpPr>
        <p:spPr bwMode="auto">
          <a:xfrm>
            <a:off x="5334000" y="3276600"/>
            <a:ext cx="3498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the ionospheric correction removes the </a:t>
            </a:r>
          </a:p>
          <a:p>
            <a:pPr>
              <a:defRPr/>
            </a:pPr>
            <a:r>
              <a:rPr lang="en-US" sz="1600">
                <a:cs typeface="+mn-cs"/>
              </a:rPr>
              <a:t>1st order ionospheric term (1/f</a:t>
            </a:r>
            <a:r>
              <a:rPr lang="en-US" sz="1600" baseline="30000">
                <a:cs typeface="+mn-cs"/>
              </a:rPr>
              <a:t>2</a:t>
            </a:r>
            <a:r>
              <a:rPr lang="en-US" sz="1600">
                <a:cs typeface="+mn-cs"/>
              </a:rPr>
              <a:t>) because</a:t>
            </a:r>
          </a:p>
          <a:p>
            <a:pPr>
              <a:defRPr/>
            </a:pPr>
            <a:r>
              <a:rPr lang="en-US" sz="1600">
                <a:cs typeface="+mn-cs"/>
              </a:rPr>
              <a:t>GPS has two frequencies.</a:t>
            </a:r>
            <a:endParaRPr lang="en-US" sz="1800">
              <a:cs typeface="+mn-cs"/>
            </a:endParaRPr>
          </a:p>
        </p:txBody>
      </p:sp>
      <p:sp>
        <p:nvSpPr>
          <p:cNvPr id="554002" name="Text Box 18"/>
          <p:cNvSpPr txBox="1">
            <a:spLocks noChangeArrowheads="1"/>
          </p:cNvSpPr>
          <p:nvPr/>
        </p:nvSpPr>
        <p:spPr bwMode="auto">
          <a:xfrm>
            <a:off x="4572000" y="4953000"/>
            <a:ext cx="3124200" cy="4254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000">
                <a:solidFill>
                  <a:schemeClr val="tx2"/>
                </a:solidFill>
                <a:latin typeface="Arial"/>
                <a:cs typeface="+mn-cs"/>
              </a:rPr>
              <a:t>“</a:t>
            </a:r>
            <a:r>
              <a:rPr lang="en-US" sz="2000">
                <a:solidFill>
                  <a:schemeClr val="tx2"/>
                </a:solidFill>
                <a:cs typeface="+mn-cs"/>
              </a:rPr>
              <a:t>wet</a:t>
            </a:r>
            <a:r>
              <a:rPr lang="ja-JP" altLang="en-US" sz="2000">
                <a:solidFill>
                  <a:schemeClr val="tx2"/>
                </a:solidFill>
                <a:latin typeface="Arial"/>
                <a:cs typeface="+mn-cs"/>
              </a:rPr>
              <a:t>”</a:t>
            </a:r>
            <a:r>
              <a:rPr lang="en-US" sz="2000">
                <a:solidFill>
                  <a:schemeClr val="tx2"/>
                </a:solidFill>
                <a:cs typeface="+mn-cs"/>
              </a:rPr>
              <a:t> atmosphere (</a:t>
            </a:r>
            <a:r>
              <a:rPr lang="en-US" sz="2000" i="1">
                <a:solidFill>
                  <a:schemeClr val="tx2"/>
                </a:solidFill>
                <a:cs typeface="+mn-cs"/>
              </a:rPr>
              <a:t>P</a:t>
            </a:r>
            <a:r>
              <a:rPr lang="en-US" sz="2000">
                <a:solidFill>
                  <a:schemeClr val="tx2"/>
                </a:solidFill>
                <a:cs typeface="+mn-cs"/>
              </a:rPr>
              <a:t>,</a:t>
            </a:r>
            <a:r>
              <a:rPr lang="en-US" sz="2000" i="1">
                <a:solidFill>
                  <a:schemeClr val="tx2"/>
                </a:solidFill>
                <a:cs typeface="+mn-cs"/>
              </a:rPr>
              <a:t>T</a:t>
            </a:r>
            <a:r>
              <a:rPr lang="en-US" sz="2000">
                <a:solidFill>
                  <a:schemeClr val="tx2"/>
                </a:solidFill>
                <a:cs typeface="+mn-cs"/>
              </a:rPr>
              <a:t>, </a:t>
            </a:r>
            <a:r>
              <a:rPr lang="en-US" sz="1800" i="1">
                <a:solidFill>
                  <a:schemeClr val="tx2"/>
                </a:solidFill>
                <a:cs typeface="+mn-cs"/>
              </a:rPr>
              <a:t>P</a:t>
            </a:r>
            <a:r>
              <a:rPr lang="en-US" sz="1800" baseline="-25000">
                <a:solidFill>
                  <a:schemeClr val="tx2"/>
                </a:solidFill>
                <a:cs typeface="+mn-cs"/>
              </a:rPr>
              <a:t>w</a:t>
            </a:r>
            <a:r>
              <a:rPr lang="en-US" sz="2000">
                <a:solidFill>
                  <a:schemeClr val="tx2"/>
                </a:solidFill>
                <a:cs typeface="+mn-cs"/>
              </a:rPr>
              <a:t>)</a:t>
            </a:r>
          </a:p>
        </p:txBody>
      </p:sp>
      <p:sp>
        <p:nvSpPr>
          <p:cNvPr id="554003" name="Text Box 19"/>
          <p:cNvSpPr txBox="1">
            <a:spLocks noChangeArrowheads="1"/>
          </p:cNvSpPr>
          <p:nvPr/>
        </p:nvSpPr>
        <p:spPr bwMode="auto">
          <a:xfrm>
            <a:off x="1981200" y="2895600"/>
            <a:ext cx="2895600" cy="6699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800">
                <a:solidFill>
                  <a:schemeClr val="accent2"/>
                </a:solidFill>
                <a:latin typeface="Arial"/>
                <a:cs typeface="+mn-cs"/>
              </a:rPr>
              <a:t>“</a:t>
            </a:r>
            <a:r>
              <a:rPr lang="en-US" sz="1800">
                <a:solidFill>
                  <a:schemeClr val="accent2"/>
                </a:solidFill>
                <a:cs typeface="+mn-cs"/>
              </a:rPr>
              <a:t>dry</a:t>
            </a:r>
            <a:r>
              <a:rPr lang="ja-JP" altLang="en-US" sz="1800">
                <a:solidFill>
                  <a:schemeClr val="accent2"/>
                </a:solidFill>
                <a:latin typeface="Arial"/>
                <a:cs typeface="+mn-cs"/>
              </a:rPr>
              <a:t>”</a:t>
            </a:r>
            <a:r>
              <a:rPr lang="en-US" sz="1800">
                <a:solidFill>
                  <a:schemeClr val="tx2"/>
                </a:solidFill>
                <a:cs typeface="+mn-cs"/>
              </a:rPr>
              <a:t> </a:t>
            </a:r>
            <a:r>
              <a:rPr lang="en-US" sz="1800">
                <a:solidFill>
                  <a:schemeClr val="accent2"/>
                </a:solidFill>
                <a:cs typeface="+mn-cs"/>
              </a:rPr>
              <a:t>(</a:t>
            </a:r>
            <a:r>
              <a:rPr lang="en-US" sz="1800" i="1">
                <a:solidFill>
                  <a:schemeClr val="accent2"/>
                </a:solidFill>
                <a:cs typeface="+mn-cs"/>
              </a:rPr>
              <a:t>P</a:t>
            </a:r>
            <a:r>
              <a:rPr lang="en-US" sz="1800" baseline="-25000">
                <a:solidFill>
                  <a:schemeClr val="accent2"/>
                </a:solidFill>
                <a:cs typeface="+mn-cs"/>
              </a:rPr>
              <a:t>w</a:t>
            </a:r>
            <a:r>
              <a:rPr lang="en-US" sz="1800">
                <a:solidFill>
                  <a:schemeClr val="accent2"/>
                </a:solidFill>
                <a:cs typeface="+mn-cs"/>
              </a:rPr>
              <a:t>~ 0)</a:t>
            </a:r>
            <a:r>
              <a:rPr lang="en-US" sz="1800">
                <a:solidFill>
                  <a:schemeClr val="tx2"/>
                </a:solidFill>
                <a:cs typeface="+mn-cs"/>
              </a:rPr>
              <a:t> </a:t>
            </a:r>
            <a:r>
              <a:rPr lang="en-US" sz="1800">
                <a:solidFill>
                  <a:schemeClr val="accent2"/>
                </a:solidFill>
                <a:cs typeface="+mn-cs"/>
              </a:rPr>
              <a:t>atmosphere</a:t>
            </a:r>
          </a:p>
          <a:p>
            <a:pPr>
              <a:defRPr/>
            </a:pPr>
            <a:r>
              <a:rPr lang="en-US" sz="1800" i="1">
                <a:solidFill>
                  <a:schemeClr val="accent2"/>
                </a:solidFill>
                <a:cs typeface="+mn-cs"/>
              </a:rPr>
              <a:t>P</a:t>
            </a:r>
            <a:r>
              <a:rPr lang="en-US" sz="1800">
                <a:solidFill>
                  <a:schemeClr val="accent2"/>
                </a:solidFill>
                <a:cs typeface="+mn-cs"/>
              </a:rPr>
              <a:t> and </a:t>
            </a:r>
            <a:r>
              <a:rPr lang="en-US" sz="1800" i="1">
                <a:solidFill>
                  <a:schemeClr val="accent2"/>
                </a:solidFill>
                <a:cs typeface="+mn-cs"/>
              </a:rPr>
              <a:t>T</a:t>
            </a:r>
            <a:endParaRPr lang="en-US" sz="180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554008" name="Text Box 24"/>
          <p:cNvSpPr txBox="1">
            <a:spLocks noChangeArrowheads="1"/>
          </p:cNvSpPr>
          <p:nvPr/>
        </p:nvSpPr>
        <p:spPr bwMode="auto">
          <a:xfrm>
            <a:off x="2819400" y="4267200"/>
            <a:ext cx="966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~ 6 km</a:t>
            </a:r>
          </a:p>
        </p:txBody>
      </p:sp>
      <p:sp>
        <p:nvSpPr>
          <p:cNvPr id="554009" name="Line 25"/>
          <p:cNvSpPr>
            <a:spLocks noChangeShapeType="1"/>
          </p:cNvSpPr>
          <p:nvPr/>
        </p:nvSpPr>
        <p:spPr bwMode="auto">
          <a:xfrm>
            <a:off x="3810000" y="4495800"/>
            <a:ext cx="518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80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4270</TotalTime>
  <Words>3610</Words>
  <Application>Microsoft Macintosh PowerPoint</Application>
  <PresentationFormat>On-screen Show (4:3)</PresentationFormat>
  <Paragraphs>575</Paragraphs>
  <Slides>43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Equation</vt:lpstr>
      <vt:lpstr>Document</vt:lpstr>
      <vt:lpstr>An overview of the Radio Occultation Technology and its impact in Operational Numerical Weather Prediction</vt:lpstr>
      <vt:lpstr>Outline</vt:lpstr>
      <vt:lpstr>PowerPoint Presentation</vt:lpstr>
      <vt:lpstr>It is the same physics</vt:lpstr>
      <vt:lpstr>Radio Occultation concept</vt:lpstr>
      <vt:lpstr>Geometry of a GPS RO profile</vt:lpstr>
      <vt:lpstr> RO processing</vt:lpstr>
      <vt:lpstr>Atmospheric variables </vt:lpstr>
      <vt:lpstr>Atmospheric variables </vt:lpstr>
      <vt:lpstr>“Dry” atmosphere: P and T </vt:lpstr>
      <vt:lpstr>“Dry” atmosphere: P and T (cont’d)</vt:lpstr>
      <vt:lpstr>Retrieved vs Physical temperature</vt:lpstr>
      <vt:lpstr>“Wet” atmosphere: mass and moisture</vt:lpstr>
      <vt:lpstr>Benefits of Radio Occultation Data</vt:lpstr>
      <vt:lpstr>PowerPoint Presentation</vt:lpstr>
      <vt:lpstr>PowerPoint Presentation</vt:lpstr>
      <vt:lpstr>Variational assimilation of RO data</vt:lpstr>
      <vt:lpstr> choice of ‘observations’</vt:lpstr>
      <vt:lpstr>Choice of observation operators</vt:lpstr>
      <vt:lpstr>RO Data Assimilation at NCEP</vt:lpstr>
      <vt:lpstr>RO Data Assimilation at NCEP (cont’d)</vt:lpstr>
      <vt:lpstr>GPS RO Soundings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Complementarity of satellite sources</vt:lpstr>
      <vt:lpstr>PowerPoint Presentation</vt:lpstr>
      <vt:lpstr>PowerPoint Presentation</vt:lpstr>
      <vt:lpstr>Global Observing Systems Analysis (GOSA) Group </vt:lpstr>
      <vt:lpstr>GOSA Mission Statement</vt:lpstr>
      <vt:lpstr>PowerPoint Presentation</vt:lpstr>
      <vt:lpstr>PowerPoint Presentation</vt:lpstr>
      <vt:lpstr>Organization chart</vt:lpstr>
      <vt:lpstr>Observing System Experiments</vt:lpstr>
      <vt:lpstr>Fit to radiosondes</vt:lpstr>
      <vt:lpstr>Preliminary OSSE results with Radio Occultation observations</vt:lpstr>
      <vt:lpstr>PowerPoint Presentation</vt:lpstr>
      <vt:lpstr>Additional OSSE/OSE activities</vt:lpstr>
      <vt:lpstr>PowerPoint Presentation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Assimilation GPS Radio Occultation  Data in a GSI framework</dc:title>
  <dc:creator>Lidia Cucurull</dc:creator>
  <cp:lastModifiedBy>Lidia Cucurull</cp:lastModifiedBy>
  <cp:revision>165</cp:revision>
  <dcterms:created xsi:type="dcterms:W3CDTF">2013-08-01T21:13:05Z</dcterms:created>
  <dcterms:modified xsi:type="dcterms:W3CDTF">2014-12-16T15:11:33Z</dcterms:modified>
</cp:coreProperties>
</file>