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xls" ContentType="application/vnd.ms-exce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561" r:id="rId2"/>
    <p:sldId id="601" r:id="rId3"/>
    <p:sldId id="651" r:id="rId4"/>
    <p:sldId id="655" r:id="rId5"/>
    <p:sldId id="630" r:id="rId6"/>
    <p:sldId id="643" r:id="rId7"/>
    <p:sldId id="624" r:id="rId8"/>
    <p:sldId id="652" r:id="rId9"/>
    <p:sldId id="658" r:id="rId10"/>
    <p:sldId id="653" r:id="rId11"/>
    <p:sldId id="654" r:id="rId12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7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A50021"/>
    <a:srgbClr val="D1F0D0"/>
    <a:srgbClr val="FD0DFB"/>
    <a:srgbClr val="9999FF"/>
    <a:srgbClr val="FF3300"/>
    <a:srgbClr val="C0C0C0"/>
    <a:srgbClr val="000066"/>
    <a:srgbClr val="6666FF"/>
    <a:srgbClr val="3333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146" autoAdjust="0"/>
  </p:normalViewPr>
  <p:slideViewPr>
    <p:cSldViewPr snapToGrid="0">
      <p:cViewPr varScale="1">
        <p:scale>
          <a:sx n="174" d="100"/>
          <a:sy n="174" d="100"/>
        </p:scale>
        <p:origin x="-936" y="-112"/>
      </p:cViewPr>
      <p:guideLst>
        <p:guide orient="horz" pos="7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-1836" y="-8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F27DEBDD-BDFF-9C49-9494-6A4EBD8FA7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0510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3" tIns="46587" rIns="93173" bIns="46587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3" tIns="46587" rIns="93173" bIns="46587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2688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4838"/>
            <a:ext cx="560705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3" tIns="46587" rIns="93173" bIns="4658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3" tIns="46587" rIns="93173" bIns="46587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31263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3" tIns="46587" rIns="93173" bIns="46587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8818E52F-AD2C-554D-854C-D2C491234C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7A0757-10F4-D84F-8E7B-379AC22A625C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1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z="1400" dirty="0" smtClean="0">
                <a:latin typeface="Arial" charset="0"/>
              </a:rPr>
              <a:t>Hurricane </a:t>
            </a:r>
            <a:r>
              <a:rPr lang="en-US" sz="1400" dirty="0" err="1" smtClean="0">
                <a:latin typeface="Arial" charset="0"/>
              </a:rPr>
              <a:t>Edouard</a:t>
            </a:r>
            <a:r>
              <a:rPr lang="en-US" sz="1400" dirty="0" smtClean="0">
                <a:latin typeface="Arial" charset="0"/>
              </a:rPr>
              <a:t> 16 September 2014</a:t>
            </a:r>
          </a:p>
        </p:txBody>
      </p:sp>
    </p:spTree>
    <p:extLst>
      <p:ext uri="{BB962C8B-B14F-4D97-AF65-F5344CB8AC3E}">
        <p14:creationId xmlns:p14="http://schemas.microsoft.com/office/powerpoint/2010/main" val="34973693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z="1000" u="sng" dirty="0">
                <a:latin typeface="Arial" charset="0"/>
              </a:rPr>
              <a:t>http://</a:t>
            </a:r>
            <a:r>
              <a:rPr lang="en-US" sz="1000" u="sng" dirty="0" err="1">
                <a:latin typeface="Arial" charset="0"/>
              </a:rPr>
              <a:t>www.nrc.noaa.gov/HFIPDraftPlan.html</a:t>
            </a:r>
            <a:endParaRPr lang="en-US" sz="1000" dirty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sz="1000" dirty="0">
                <a:latin typeface="Arial" charset="0"/>
              </a:rPr>
              <a:t>HFIP Team</a:t>
            </a:r>
          </a:p>
          <a:p>
            <a:pPr eaLnBrk="1" hangingPunct="1">
              <a:spcBef>
                <a:spcPct val="0"/>
              </a:spcBef>
            </a:pPr>
            <a:r>
              <a:rPr lang="en-US" sz="1000" dirty="0">
                <a:latin typeface="Arial" charset="0"/>
              </a:rPr>
              <a:t>Frank Marks, research lead</a:t>
            </a:r>
          </a:p>
          <a:p>
            <a:pPr eaLnBrk="1" hangingPunct="1">
              <a:spcBef>
                <a:spcPct val="0"/>
              </a:spcBef>
            </a:pPr>
            <a:r>
              <a:rPr lang="en-US" sz="1000" dirty="0">
                <a:latin typeface="Arial" charset="0"/>
              </a:rPr>
              <a:t>Ed Rappaport, operations lead</a:t>
            </a:r>
          </a:p>
          <a:p>
            <a:pPr eaLnBrk="1" hangingPunct="1">
              <a:spcBef>
                <a:spcPct val="0"/>
              </a:spcBef>
            </a:pPr>
            <a:r>
              <a:rPr lang="en-US" sz="1000" dirty="0">
                <a:latin typeface="Arial" charset="0"/>
              </a:rPr>
              <a:t>Fred </a:t>
            </a:r>
            <a:r>
              <a:rPr lang="en-US" sz="1000" dirty="0" err="1">
                <a:latin typeface="Arial" charset="0"/>
              </a:rPr>
              <a:t>Toepfer</a:t>
            </a:r>
            <a:r>
              <a:rPr lang="en-US" sz="1000" dirty="0">
                <a:latin typeface="Arial" charset="0"/>
              </a:rPr>
              <a:t>, project manager</a:t>
            </a:r>
          </a:p>
          <a:p>
            <a:pPr eaLnBrk="1" hangingPunct="1">
              <a:spcBef>
                <a:spcPct val="0"/>
              </a:spcBef>
            </a:pPr>
            <a:r>
              <a:rPr lang="en-US" sz="1000" dirty="0">
                <a:latin typeface="Arial" charset="0"/>
              </a:rPr>
              <a:t>Robert Gall, development manager</a:t>
            </a:r>
          </a:p>
          <a:p>
            <a:pPr eaLnBrk="1" hangingPunct="1">
              <a:spcBef>
                <a:spcPct val="0"/>
              </a:spcBef>
            </a:pPr>
            <a:r>
              <a:rPr lang="en-US" sz="1000" dirty="0">
                <a:latin typeface="Arial" charset="0"/>
              </a:rPr>
              <a:t>Mark DeMaria</a:t>
            </a:r>
          </a:p>
          <a:p>
            <a:pPr eaLnBrk="1" hangingPunct="1">
              <a:spcBef>
                <a:spcPct val="0"/>
              </a:spcBef>
            </a:pPr>
            <a:r>
              <a:rPr lang="en-US" sz="1000" dirty="0">
                <a:latin typeface="Arial" charset="0"/>
              </a:rPr>
              <a:t>Chris </a:t>
            </a:r>
            <a:r>
              <a:rPr lang="en-US" sz="1000" dirty="0" err="1">
                <a:latin typeface="Arial" charset="0"/>
              </a:rPr>
              <a:t>Fairall</a:t>
            </a:r>
            <a:endParaRPr lang="en-US" sz="1000" dirty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sz="1000" dirty="0">
                <a:latin typeface="Arial" charset="0"/>
              </a:rPr>
              <a:t>Jim McFadden</a:t>
            </a:r>
          </a:p>
          <a:p>
            <a:pPr eaLnBrk="1" hangingPunct="1">
              <a:spcBef>
                <a:spcPct val="0"/>
              </a:spcBef>
            </a:pPr>
            <a:r>
              <a:rPr lang="en-US" sz="1000" dirty="0">
                <a:latin typeface="Arial" charset="0"/>
              </a:rPr>
              <a:t>Daniel Melendez</a:t>
            </a:r>
          </a:p>
          <a:p>
            <a:pPr eaLnBrk="1" hangingPunct="1">
              <a:spcBef>
                <a:spcPct val="0"/>
              </a:spcBef>
            </a:pPr>
            <a:endParaRPr lang="en-US" sz="1000" dirty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sz="1000" dirty="0">
                <a:latin typeface="Arial" charset="0"/>
              </a:rPr>
              <a:t>HFIP </a:t>
            </a:r>
            <a:r>
              <a:rPr lang="en-US" sz="1000" dirty="0" err="1">
                <a:latin typeface="Arial" charset="0"/>
              </a:rPr>
              <a:t>executieve</a:t>
            </a:r>
            <a:r>
              <a:rPr lang="en-US" sz="1000" dirty="0">
                <a:latin typeface="Arial" charset="0"/>
              </a:rPr>
              <a:t> oversight board:</a:t>
            </a:r>
          </a:p>
          <a:p>
            <a:r>
              <a:rPr lang="en-US" sz="1000" dirty="0">
                <a:latin typeface="Arial" charset="0"/>
              </a:rPr>
              <a:t>OAR AA/Robert Detrick, co-chair</a:t>
            </a:r>
          </a:p>
          <a:p>
            <a:r>
              <a:rPr lang="en-US" sz="1000" dirty="0">
                <a:latin typeface="Arial" charset="0"/>
              </a:rPr>
              <a:t>NWS AA (acting)/Laura </a:t>
            </a:r>
            <a:r>
              <a:rPr lang="en-US" sz="1000" dirty="0" err="1">
                <a:latin typeface="Arial" charset="0"/>
              </a:rPr>
              <a:t>Furgione</a:t>
            </a:r>
            <a:r>
              <a:rPr lang="en-US" sz="1000" dirty="0">
                <a:latin typeface="Arial" charset="0"/>
              </a:rPr>
              <a:t>, co-chair</a:t>
            </a:r>
          </a:p>
          <a:p>
            <a:r>
              <a:rPr lang="en-US" sz="1000" dirty="0">
                <a:latin typeface="Arial" charset="0"/>
              </a:rPr>
              <a:t>NCEP/Louis </a:t>
            </a:r>
            <a:r>
              <a:rPr lang="en-US" sz="1000" dirty="0" err="1">
                <a:latin typeface="Arial" charset="0"/>
              </a:rPr>
              <a:t>Uccellini</a:t>
            </a:r>
            <a:r>
              <a:rPr lang="en-US" sz="1000" dirty="0">
                <a:latin typeface="Arial" charset="0"/>
              </a:rPr>
              <a:t>, </a:t>
            </a:r>
          </a:p>
          <a:p>
            <a:r>
              <a:rPr lang="en-US" sz="1000" dirty="0">
                <a:latin typeface="Arial" charset="0"/>
              </a:rPr>
              <a:t>NHC/Rick </a:t>
            </a:r>
            <a:r>
              <a:rPr lang="en-US" sz="1000" dirty="0" err="1">
                <a:latin typeface="Arial" charset="0"/>
              </a:rPr>
              <a:t>Knabb</a:t>
            </a:r>
            <a:r>
              <a:rPr lang="en-US" sz="1000" dirty="0">
                <a:latin typeface="Arial" charset="0"/>
              </a:rPr>
              <a:t>, </a:t>
            </a:r>
          </a:p>
          <a:p>
            <a:r>
              <a:rPr lang="en-US" sz="1000" dirty="0">
                <a:latin typeface="Arial" charset="0"/>
              </a:rPr>
              <a:t>NESDIS/Mark DeMaria,  </a:t>
            </a:r>
          </a:p>
          <a:p>
            <a:r>
              <a:rPr lang="en-US" sz="1000" dirty="0">
                <a:latin typeface="Arial" charset="0"/>
              </a:rPr>
              <a:t>NOS/Jesse </a:t>
            </a:r>
            <a:r>
              <a:rPr lang="en-US" sz="1000" dirty="0" err="1">
                <a:latin typeface="Arial" charset="0"/>
              </a:rPr>
              <a:t>Feyen</a:t>
            </a:r>
            <a:r>
              <a:rPr lang="en-US" sz="1000" dirty="0">
                <a:latin typeface="Arial" charset="0"/>
              </a:rPr>
              <a:t>, </a:t>
            </a:r>
          </a:p>
          <a:p>
            <a:r>
              <a:rPr lang="en-US" sz="1000" dirty="0">
                <a:latin typeface="Arial" charset="0"/>
              </a:rPr>
              <a:t>AOML/Bob Atlas</a:t>
            </a:r>
          </a:p>
          <a:p>
            <a:r>
              <a:rPr lang="en-US" sz="1000" dirty="0">
                <a:latin typeface="Arial" charset="0"/>
              </a:rPr>
              <a:t>PPI/Paul </a:t>
            </a:r>
            <a:r>
              <a:rPr lang="en-US" sz="1000" dirty="0" err="1">
                <a:latin typeface="Arial" charset="0"/>
              </a:rPr>
              <a:t>Doremus</a:t>
            </a:r>
            <a:endParaRPr lang="en-US" sz="1000" dirty="0">
              <a:latin typeface="Arial" charset="0"/>
            </a:endParaRPr>
          </a:p>
          <a:p>
            <a:r>
              <a:rPr lang="en-US" sz="1000" dirty="0">
                <a:latin typeface="Arial" charset="0"/>
              </a:rPr>
              <a:t>NMFS/Bonnie </a:t>
            </a:r>
            <a:r>
              <a:rPr lang="en-US" sz="1000" dirty="0" err="1">
                <a:latin typeface="Arial" charset="0"/>
              </a:rPr>
              <a:t>Ponwith</a:t>
            </a:r>
            <a:r>
              <a:rPr lang="en-US" sz="1000" dirty="0">
                <a:latin typeface="Arial" charset="0"/>
              </a:rPr>
              <a:t>, </a:t>
            </a:r>
          </a:p>
          <a:p>
            <a:r>
              <a:rPr lang="en-US" sz="1000" dirty="0">
                <a:latin typeface="Arial" charset="0"/>
              </a:rPr>
              <a:t>NOS/Liz </a:t>
            </a:r>
            <a:r>
              <a:rPr lang="en-US" sz="1000" dirty="0" err="1">
                <a:latin typeface="Arial" charset="0"/>
              </a:rPr>
              <a:t>Scheffler</a:t>
            </a:r>
            <a:r>
              <a:rPr lang="en-US" sz="1000" dirty="0">
                <a:latin typeface="Arial" charset="0"/>
              </a:rPr>
              <a:t>, </a:t>
            </a:r>
          </a:p>
          <a:p>
            <a:r>
              <a:rPr lang="en-US" sz="1000" dirty="0">
                <a:latin typeface="Arial" charset="0"/>
              </a:rPr>
              <a:t>NMAO-PM Aircraft/Mike </a:t>
            </a:r>
            <a:r>
              <a:rPr lang="en-US" sz="1000" dirty="0" err="1">
                <a:latin typeface="Arial" charset="0"/>
              </a:rPr>
              <a:t>Devany</a:t>
            </a:r>
            <a:endParaRPr lang="en-US" sz="1000" dirty="0">
              <a:latin typeface="Arial" charset="0"/>
            </a:endParaRPr>
          </a:p>
          <a:p>
            <a:r>
              <a:rPr lang="en-US" sz="1000" dirty="0">
                <a:latin typeface="Arial" charset="0"/>
              </a:rPr>
              <a:t>OFCM/Sam Williamson</a:t>
            </a:r>
          </a:p>
          <a:p>
            <a:pPr defTabSz="914350">
              <a:defRPr/>
            </a:pPr>
            <a:r>
              <a:rPr lang="en-US" sz="1000" dirty="0">
                <a:latin typeface="Arial" charset="0"/>
              </a:rPr>
              <a:t>Executive Secretariat: OAR/</a:t>
            </a:r>
            <a:r>
              <a:rPr lang="en-GB" sz="2200" kern="0" dirty="0">
                <a:solidFill>
                  <a:srgbClr val="000000"/>
                </a:solidFill>
                <a:latin typeface="Arial"/>
                <a:ea typeface="ＭＳ Ｐゴシック" pitchFamily="34" charset="-128"/>
              </a:rPr>
              <a:t>Brian </a:t>
            </a:r>
            <a:r>
              <a:rPr lang="en-GB" sz="2200" kern="0" dirty="0" err="1">
                <a:solidFill>
                  <a:srgbClr val="000000"/>
                </a:solidFill>
                <a:latin typeface="Arial"/>
                <a:ea typeface="ＭＳ Ｐゴシック" pitchFamily="34" charset="-128"/>
              </a:rPr>
              <a:t>Orndorff</a:t>
            </a:r>
            <a:r>
              <a:rPr lang="en-US" sz="1000" dirty="0">
                <a:latin typeface="Arial" charset="0"/>
              </a:rPr>
              <a:t> and NWS/</a:t>
            </a:r>
            <a:r>
              <a:rPr lang="en-US" sz="1000" dirty="0" err="1">
                <a:latin typeface="Arial" charset="0"/>
              </a:rPr>
              <a:t>Nasheema</a:t>
            </a:r>
            <a:r>
              <a:rPr lang="en-US" sz="1000" dirty="0">
                <a:latin typeface="Arial" charset="0"/>
              </a:rPr>
              <a:t> </a:t>
            </a:r>
            <a:r>
              <a:rPr lang="en-US" sz="1000" dirty="0" err="1">
                <a:latin typeface="Arial" charset="0"/>
              </a:rPr>
              <a:t>Lett</a:t>
            </a:r>
            <a:endParaRPr lang="en-US" sz="1000" dirty="0">
              <a:latin typeface="Arial" charset="0"/>
            </a:endParaRPr>
          </a:p>
          <a:p>
            <a:pPr defTabSz="914350">
              <a:defRPr/>
            </a:pPr>
            <a:endParaRPr lang="en-US" sz="1000" dirty="0">
              <a:latin typeface="Arial" charset="0"/>
            </a:endParaRPr>
          </a:p>
          <a:p>
            <a:pPr defTabSz="914350">
              <a:defRPr/>
            </a:pPr>
            <a:r>
              <a:rPr lang="en-US" sz="1000" dirty="0"/>
              <a:t>http://</a:t>
            </a:r>
            <a:r>
              <a:rPr lang="en-US" sz="1000" dirty="0" err="1"/>
              <a:t>www.hfip.org</a:t>
            </a:r>
            <a:r>
              <a:rPr lang="en-US" sz="1000" dirty="0"/>
              <a:t>/</a:t>
            </a:r>
            <a:endParaRPr lang="en-US" sz="1000" dirty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endParaRPr lang="en-US" sz="1000" dirty="0">
              <a:latin typeface="Arial" charset="0"/>
            </a:endParaRP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A9D1155-A053-B149-817F-48BBD1DF8516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2549666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31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9FAE60B-66CD-314B-BA7A-99967B5AFCD6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163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Images from: http://www.nhc.noaa.gov/verification/verify5.shtml</a:t>
            </a:r>
          </a:p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Added 3</a:t>
            </a:r>
            <a:r>
              <a:rPr lang="en-US" baseline="30000" dirty="0" smtClean="0">
                <a:latin typeface="Times New Roman" charset="0"/>
                <a:ea typeface="Times New Roman" charset="0"/>
                <a:cs typeface="Times New Roman" charset="0"/>
              </a:rPr>
              <a:t>rd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 nest in 2012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C55D3C4-7D4F-B94C-8B5A-629C0C168734}" type="slidenum">
              <a:rPr lang="en-US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44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/>
          </p:cNvSpPr>
          <p:nvPr>
            <p:ph type="sldImg"/>
          </p:nvPr>
        </p:nvSpPr>
        <p:spPr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Rectangle 3"/>
          <p:cNvSpPr>
            <a:spLocks noGrp="1"/>
          </p:cNvSpPr>
          <p:nvPr>
            <p:ph type="body" idx="1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en-US" dirty="0" smtClean="0">
                <a:latin typeface="Calibri" charset="0"/>
              </a:rPr>
              <a:t>Map shows flight tracks for all of the NOAA missions (color coded are the flight level winds for the P-3 missions, dropsonde symbols denote G-IV patterns)</a:t>
            </a:r>
          </a:p>
          <a:p>
            <a:pPr>
              <a:defRPr/>
            </a:pPr>
            <a:endParaRPr lang="en-US" dirty="0" smtClean="0">
              <a:latin typeface="Calibri" charset="0"/>
            </a:endParaRPr>
          </a:p>
          <a:p>
            <a:pPr>
              <a:defRPr/>
            </a:pPr>
            <a:r>
              <a:rPr lang="en-US" dirty="0" smtClean="0">
                <a:latin typeface="Calibri" charset="0"/>
              </a:rPr>
              <a:t>Flight track plots courtesy of Tropical Atlantic - http://</a:t>
            </a:r>
            <a:r>
              <a:rPr lang="en-US" dirty="0" err="1" smtClean="0">
                <a:latin typeface="Calibri" charset="0"/>
              </a:rPr>
              <a:t>tropicalatlantic.com</a:t>
            </a:r>
            <a:r>
              <a:rPr lang="en-US" dirty="0" smtClean="0">
                <a:latin typeface="Calibri" charset="0"/>
              </a:rPr>
              <a:t>/recon/</a:t>
            </a:r>
          </a:p>
          <a:p>
            <a:pPr>
              <a:defRPr/>
            </a:pPr>
            <a:r>
              <a:rPr lang="en-US" dirty="0" smtClean="0">
                <a:latin typeface="Calibri" charset="0"/>
              </a:rPr>
              <a:t>Model data available at: http://</a:t>
            </a:r>
            <a:r>
              <a:rPr lang="en-US" dirty="0" err="1" smtClean="0">
                <a:latin typeface="Calibri" charset="0"/>
              </a:rPr>
              <a:t>www.emc.ncep.noaa.gov</a:t>
            </a:r>
            <a:r>
              <a:rPr lang="en-US" dirty="0" smtClean="0">
                <a:latin typeface="Calibri" charset="0"/>
              </a:rPr>
              <a:t>/</a:t>
            </a:r>
            <a:r>
              <a:rPr lang="en-US" dirty="0" err="1" smtClean="0">
                <a:latin typeface="Calibri" charset="0"/>
              </a:rPr>
              <a:t>gc_wmb</a:t>
            </a:r>
            <a:r>
              <a:rPr lang="en-US" dirty="0" smtClean="0">
                <a:latin typeface="Calibri" charset="0"/>
              </a:rPr>
              <a:t>/</a:t>
            </a:r>
            <a:r>
              <a:rPr lang="en-US" dirty="0" err="1" smtClean="0">
                <a:latin typeface="Calibri" charset="0"/>
              </a:rPr>
              <a:t>vxt</a:t>
            </a:r>
            <a:r>
              <a:rPr lang="en-US" dirty="0" smtClean="0">
                <a:latin typeface="Calibri" charset="0"/>
              </a:rPr>
              <a:t>/RT_ATLANTIC/ARTHUR01L/</a:t>
            </a:r>
            <a:endParaRPr lang="en-US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26521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/>
          </p:cNvSpPr>
          <p:nvPr>
            <p:ph type="sldImg"/>
          </p:nvPr>
        </p:nvSpPr>
        <p:spPr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Rectangle 3"/>
          <p:cNvSpPr>
            <a:spLocks noGrp="1"/>
          </p:cNvSpPr>
          <p:nvPr>
            <p:ph type="body" idx="1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en-US" dirty="0" smtClean="0">
                <a:latin typeface="Calibri" charset="0"/>
              </a:rPr>
              <a:t>84 cases in</a:t>
            </a:r>
            <a:r>
              <a:rPr lang="en-US" baseline="0" dirty="0" smtClean="0">
                <a:latin typeface="Calibri" charset="0"/>
              </a:rPr>
              <a:t> 39 storms </a:t>
            </a:r>
            <a:r>
              <a:rPr lang="en-US" dirty="0" smtClean="0">
                <a:latin typeface="Calibri" charset="0"/>
              </a:rPr>
              <a:t>over 5 years (2008-2012)</a:t>
            </a:r>
          </a:p>
          <a:p>
            <a:pPr>
              <a:defRPr/>
            </a:pPr>
            <a:r>
              <a:rPr lang="en-US" dirty="0" smtClean="0">
                <a:latin typeface="Calibri" charset="0"/>
              </a:rPr>
              <a:t>Major issue is with initializing strong storms.</a:t>
            </a:r>
            <a:endParaRPr lang="en-US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5318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6588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NOAA successfully deployed an unmanned aircraft, the Coyote, from a hurricane hunter into the eye of Hurricane </a:t>
            </a:r>
            <a:r>
              <a:rPr lang="en-US" dirty="0" err="1">
                <a:latin typeface="+mn-lt"/>
                <a:ea typeface="+mn-ea"/>
                <a:cs typeface="+mn-cs"/>
              </a:rPr>
              <a:t>Edouard</a:t>
            </a:r>
            <a:r>
              <a:rPr lang="en-US" dirty="0">
                <a:latin typeface="+mn-lt"/>
                <a:ea typeface="+mn-ea"/>
                <a:cs typeface="+mn-cs"/>
              </a:rPr>
              <a:t> last season, and is expanding the use of this small unmanned aircraft. </a:t>
            </a:r>
          </a:p>
          <a:p>
            <a:pPr defTabSz="46588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Planned flights will measure the regions of strongest winds at low altitudes in hurricanes and send that data in real-time to forecasters at the National Hurricane Center. </a:t>
            </a:r>
          </a:p>
          <a:p>
            <a:endParaRPr lang="en-US" dirty="0">
              <a:latin typeface="+mn-lt"/>
              <a:ea typeface="+mn-ea"/>
              <a:cs typeface="+mn-cs"/>
            </a:endParaRPr>
          </a:p>
          <a:p>
            <a:endParaRPr lang="en-US" dirty="0">
              <a:latin typeface="+mn-lt"/>
              <a:ea typeface="+mn-ea"/>
              <a:cs typeface="+mn-cs"/>
            </a:endParaRPr>
          </a:p>
          <a:p>
            <a:r>
              <a:rPr lang="en-US" dirty="0">
                <a:latin typeface="+mn-lt"/>
                <a:ea typeface="+mn-ea"/>
                <a:cs typeface="+mn-cs"/>
              </a:rPr>
              <a:t>NOAA is adding a Doppler wind </a:t>
            </a:r>
            <a:r>
              <a:rPr lang="en-US" dirty="0" err="1">
                <a:latin typeface="+mn-lt"/>
                <a:ea typeface="+mn-ea"/>
                <a:cs typeface="+mn-cs"/>
              </a:rPr>
              <a:t>Lidar</a:t>
            </a:r>
            <a:r>
              <a:rPr lang="en-US" dirty="0">
                <a:latin typeface="+mn-lt"/>
                <a:ea typeface="+mn-ea"/>
                <a:cs typeface="+mn-cs"/>
              </a:rPr>
              <a:t> on the P-3 aircraft used to collect, process and transmit atmospheric data from within a hurricane . </a:t>
            </a:r>
          </a:p>
          <a:p>
            <a:r>
              <a:rPr lang="en-US" dirty="0">
                <a:latin typeface="+mn-lt"/>
                <a:ea typeface="+mn-ea"/>
                <a:cs typeface="+mn-cs"/>
              </a:rPr>
              <a:t>The </a:t>
            </a:r>
            <a:r>
              <a:rPr lang="en-US" dirty="0" err="1">
                <a:latin typeface="+mn-lt"/>
                <a:ea typeface="+mn-ea"/>
                <a:cs typeface="+mn-cs"/>
              </a:rPr>
              <a:t>Lidar</a:t>
            </a:r>
            <a:r>
              <a:rPr lang="en-US" dirty="0">
                <a:latin typeface="+mn-lt"/>
                <a:ea typeface="+mn-ea"/>
                <a:cs typeface="+mn-cs"/>
              </a:rPr>
              <a:t> will complement the P-3 tail Doppler radar allowing NOAA to sample the winds inside the hurricane, even within the clear eye, that may be driving hurricane intensity changes.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F371AD-3B80-9741-9061-149DB38629B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5383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8136" tIns="44069" rIns="88136" bIns="44069"/>
          <a:lstStyle>
            <a:lvl1pPr eaLnBrk="0"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defRPr>
            </a:lvl1pPr>
            <a:lvl2pPr marL="757066" indent="-291179" eaLnBrk="0"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2pPr>
            <a:lvl3pPr marL="1164717" indent="-232943" eaLnBrk="0"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3pPr>
            <a:lvl4pPr marL="1630604" indent="-232943" eaLnBrk="0"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4pPr>
            <a:lvl5pPr marL="2096491" indent="-232943" eaLnBrk="0"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9pPr>
          </a:lstStyle>
          <a:p>
            <a:pPr eaLnBrk="1"/>
            <a:r>
              <a:rPr lang="en-US" sz="1800"/>
              <a:t>AOML Program Review</a:t>
            </a:r>
          </a:p>
          <a:p>
            <a:pPr eaLnBrk="1"/>
            <a:endParaRPr lang="en-US" sz="1800"/>
          </a:p>
        </p:txBody>
      </p:sp>
      <p:sp>
        <p:nvSpPr>
          <p:cNvPr id="46082" name="Rectangle 3"/>
          <p:cNvSpPr>
            <a:spLocks noGrp="1" noChangeArrowheads="1"/>
          </p:cNvSpPr>
          <p:nvPr>
            <p:ph type="dt" sz="quarter" idx="4294967295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8136" tIns="44069" rIns="88136" bIns="44069"/>
          <a:lstStyle>
            <a:lvl1pPr eaLnBrk="0"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defRPr>
            </a:lvl1pPr>
            <a:lvl2pPr marL="757066" indent="-291179" eaLnBrk="0"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2pPr>
            <a:lvl3pPr marL="1164717" indent="-232943" eaLnBrk="0"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3pPr>
            <a:lvl4pPr marL="1630604" indent="-232943" eaLnBrk="0"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4pPr>
            <a:lvl5pPr marL="2096491" indent="-232943" eaLnBrk="0"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9pPr>
          </a:lstStyle>
          <a:p>
            <a:pPr eaLnBrk="1"/>
            <a:fld id="{1A919477-5BDF-624E-B1BD-19DEAAEE53AD}" type="datetime1">
              <a:rPr lang="en-US" sz="1800"/>
              <a:pPr eaLnBrk="1"/>
              <a:t>8/10/15</a:t>
            </a:fld>
            <a:endParaRPr lang="en-US" sz="1800"/>
          </a:p>
        </p:txBody>
      </p:sp>
      <p:sp>
        <p:nvSpPr>
          <p:cNvPr id="4608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8136" tIns="44069" rIns="88136" bIns="44069"/>
          <a:lstStyle>
            <a:lvl1pPr eaLnBrk="0"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defRPr>
            </a:lvl1pPr>
            <a:lvl2pPr marL="757066" indent="-291179" eaLnBrk="0"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2pPr>
            <a:lvl3pPr marL="1164717" indent="-232943" eaLnBrk="0"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3pPr>
            <a:lvl4pPr marL="1630604" indent="-232943" eaLnBrk="0"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4pPr>
            <a:lvl5pPr marL="2096491" indent="-232943" eaLnBrk="0"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9pPr>
          </a:lstStyle>
          <a:p>
            <a:pPr eaLnBrk="1"/>
            <a:fld id="{3F3347F5-78D2-1846-8A22-43E77E5D2CD5}" type="slidenum">
              <a:rPr lang="en-US" sz="1800"/>
              <a:pPr eaLnBrk="1"/>
              <a:t>10</a:t>
            </a:fld>
            <a:endParaRPr lang="en-US" sz="1800"/>
          </a:p>
        </p:txBody>
      </p:sp>
      <p:sp>
        <p:nvSpPr>
          <p:cNvPr id="46084" name="Rectangle 7"/>
          <p:cNvSpPr txBox="1">
            <a:spLocks noGrp="1" noChangeArrowheads="1"/>
          </p:cNvSpPr>
          <p:nvPr/>
        </p:nvSpPr>
        <p:spPr bwMode="auto">
          <a:xfrm>
            <a:off x="3970938" y="8828352"/>
            <a:ext cx="3037840" cy="466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4" tIns="45707" rIns="91414" bIns="45707" anchor="b"/>
          <a:lstStyle>
            <a:lvl1pPr defTabSz="947738" eaLnBrk="0"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defRPr>
            </a:lvl1pPr>
            <a:lvl2pPr marL="742950" indent="-285750" defTabSz="947738" eaLnBrk="0"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2pPr>
            <a:lvl3pPr marL="1143000" indent="-228600" defTabSz="947738" eaLnBrk="0"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3pPr>
            <a:lvl4pPr marL="1600200" indent="-228600" defTabSz="947738" eaLnBrk="0"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4pPr>
            <a:lvl5pPr marL="2057400" indent="-228600" defTabSz="947738" eaLnBrk="0"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9pPr>
          </a:lstStyle>
          <a:p>
            <a:pPr algn="r" eaLnBrk="1" hangingPunct="1"/>
            <a:fld id="{980837F9-A08D-FB48-846F-84A89F6A575C}" type="slidenum">
              <a:rPr lang="en-US" sz="1100">
                <a:solidFill>
                  <a:schemeClr val="tx1"/>
                </a:solidFill>
              </a:rPr>
              <a:pPr algn="r" eaLnBrk="1" hangingPunct="1"/>
              <a:t>10</a:t>
            </a:fld>
            <a:endParaRPr lang="en-US" sz="110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noFill/>
          <a:extLs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4" name="Rectangle 3"/>
          <p:cNvSpPr>
            <a:spLocks noGrp="1" noChangeArrowheads="1"/>
          </p:cNvSpPr>
          <p:nvPr>
            <p:ph type="body" idx="1"/>
          </p:nvPr>
        </p:nvSpPr>
        <p:spPr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Arial" charset="0"/>
              </a:rPr>
              <a:t>Since 15 May 2010 HRD has maintained our Blog on </a:t>
            </a:r>
            <a:r>
              <a:rPr lang="en-US" dirty="0" err="1" smtClean="0">
                <a:latin typeface="Arial" charset="0"/>
              </a:rPr>
              <a:t>Wordpress</a:t>
            </a:r>
            <a:r>
              <a:rPr lang="en-US" dirty="0" smtClean="0">
                <a:latin typeface="Arial" charset="0"/>
              </a:rPr>
              <a:t> which supports a RSS feed, Twitter, and Facebook accounts. </a:t>
            </a:r>
          </a:p>
          <a:p>
            <a:pPr eaLnBrk="1" hangingPunct="1">
              <a:defRPr/>
            </a:pPr>
            <a:endParaRPr lang="en-US" dirty="0" smtClean="0">
              <a:latin typeface="Arial" charset="0"/>
            </a:endParaRPr>
          </a:p>
          <a:p>
            <a:pPr eaLnBrk="1" hangingPunct="1">
              <a:defRPr/>
            </a:pPr>
            <a:r>
              <a:rPr lang="en-US" dirty="0" err="1" smtClean="0">
                <a:latin typeface="Arial" charset="0"/>
              </a:rPr>
              <a:t>Wordpress</a:t>
            </a:r>
            <a:r>
              <a:rPr lang="en-US" dirty="0" smtClean="0">
                <a:latin typeface="Arial" charset="0"/>
              </a:rPr>
              <a:t> Stats: 1,201 posts (18-19 posts per month), 255 comments. Most posts are during the hurricane season where we post our updates on field activities whenever we are operating.</a:t>
            </a:r>
          </a:p>
          <a:p>
            <a:pPr eaLnBrk="1" hangingPunct="1">
              <a:defRPr/>
            </a:pPr>
            <a:endParaRPr lang="en-US" dirty="0" smtClean="0">
              <a:latin typeface="Arial" charset="0"/>
            </a:endParaRPr>
          </a:p>
          <a:p>
            <a:pPr eaLnBrk="1" hangingPunct="1">
              <a:defRPr/>
            </a:pPr>
            <a:r>
              <a:rPr lang="en-US" dirty="0" err="1" smtClean="0">
                <a:latin typeface="Arial" charset="0"/>
              </a:rPr>
              <a:t>Wordpress</a:t>
            </a:r>
            <a:r>
              <a:rPr lang="en-US" dirty="0" smtClean="0">
                <a:latin typeface="Arial" charset="0"/>
              </a:rPr>
              <a:t> Blog Views by Month and Year</a:t>
            </a:r>
          </a:p>
          <a:p>
            <a:pPr eaLnBrk="1">
              <a:defRPr/>
            </a:pPr>
            <a:r>
              <a:rPr lang="en-US" sz="1100" b="1" dirty="0">
                <a:latin typeface="Arial" pitchFamily="-65" charset="0"/>
                <a:ea typeface="+mn-ea"/>
                <a:cs typeface="+mn-cs"/>
              </a:rPr>
              <a:t>Months and Years</a:t>
            </a:r>
          </a:p>
          <a:p>
            <a:pPr eaLnBrk="1">
              <a:defRPr/>
            </a:pPr>
            <a:r>
              <a:rPr lang="en-US" sz="1100" b="1" dirty="0" smtClean="0">
                <a:latin typeface="Arial" pitchFamily="-65" charset="0"/>
                <a:ea typeface="+mn-ea"/>
                <a:cs typeface="+mn-cs"/>
              </a:rPr>
              <a:t>	Jan	Feb	Mar	Apr	May	Jun	Jul	Aug	Sep	Oct	Nov	Dec	Total	</a:t>
            </a:r>
          </a:p>
          <a:p>
            <a:pPr eaLnBrk="1">
              <a:defRPr/>
            </a:pPr>
            <a:r>
              <a:rPr lang="en-US" sz="1100" b="1" dirty="0" smtClean="0">
                <a:latin typeface="Arial" pitchFamily="-65" charset="0"/>
                <a:ea typeface="+mn-ea"/>
                <a:cs typeface="+mn-cs"/>
              </a:rPr>
              <a:t>2010	</a:t>
            </a:r>
            <a:r>
              <a:rPr lang="en-US" sz="1100" dirty="0" smtClean="0">
                <a:latin typeface="Arial" pitchFamily="-65" charset="0"/>
                <a:ea typeface="+mn-ea"/>
                <a:cs typeface="+mn-cs"/>
              </a:rPr>
              <a:t>				152	753	1,790	3,463	5,521	2,047	1,479	1,019	16,224	</a:t>
            </a:r>
          </a:p>
          <a:p>
            <a:pPr eaLnBrk="1">
              <a:defRPr/>
            </a:pPr>
            <a:r>
              <a:rPr lang="en-US" sz="1100" b="1" dirty="0" smtClean="0">
                <a:latin typeface="Arial" pitchFamily="-65" charset="0"/>
                <a:ea typeface="+mn-ea"/>
                <a:cs typeface="+mn-cs"/>
              </a:rPr>
              <a:t>2011	</a:t>
            </a:r>
            <a:r>
              <a:rPr lang="en-US" sz="1100" dirty="0" smtClean="0">
                <a:latin typeface="Arial" pitchFamily="-65" charset="0"/>
                <a:ea typeface="+mn-ea"/>
                <a:cs typeface="+mn-cs"/>
              </a:rPr>
              <a:t>1,028	927	1,152	1,143	1,417	1,495	1,959	7,195	2,588	1,885	1,659	1,231	23,679	</a:t>
            </a:r>
          </a:p>
          <a:p>
            <a:pPr eaLnBrk="1">
              <a:defRPr/>
            </a:pPr>
            <a:r>
              <a:rPr lang="en-US" sz="1100" b="1" dirty="0" smtClean="0">
                <a:latin typeface="Arial" pitchFamily="-65" charset="0"/>
                <a:ea typeface="+mn-ea"/>
                <a:cs typeface="+mn-cs"/>
              </a:rPr>
              <a:t>2012	</a:t>
            </a:r>
            <a:r>
              <a:rPr lang="en-US" sz="1100" dirty="0" smtClean="0">
                <a:latin typeface="Arial" pitchFamily="-65" charset="0"/>
                <a:ea typeface="+mn-ea"/>
                <a:cs typeface="+mn-cs"/>
              </a:rPr>
              <a:t>1,139	1,179	1,305	1,456	1,754	1,855	1,929	14,433	4,537	5,302	3,179	2,770	40,838	</a:t>
            </a:r>
          </a:p>
          <a:p>
            <a:pPr marL="0" indent="0" eaLnBrk="1">
              <a:buFont typeface="+mj-lt"/>
              <a:buNone/>
              <a:defRPr/>
            </a:pPr>
            <a:r>
              <a:rPr lang="en-US" sz="1100" b="1" dirty="0" smtClean="0">
                <a:latin typeface="Arial" pitchFamily="-65" charset="0"/>
                <a:ea typeface="+mn-ea"/>
                <a:cs typeface="+mn-cs"/>
              </a:rPr>
              <a:t>2013</a:t>
            </a:r>
            <a:r>
              <a:rPr lang="en-US" sz="1100" dirty="0" smtClean="0">
                <a:latin typeface="Arial" pitchFamily="-65" charset="0"/>
                <a:ea typeface="+mn-ea"/>
                <a:cs typeface="+mn-cs"/>
              </a:rPr>
              <a:t>	3,702	1,880	1,687	1,323	2,264	1,736	2,622	4,619	7,276	1,369	1,167	1,292	30,937</a:t>
            </a:r>
          </a:p>
          <a:p>
            <a:pPr marL="0" indent="0" eaLnBrk="1">
              <a:buFont typeface="+mj-lt"/>
              <a:buNone/>
              <a:defRPr/>
            </a:pPr>
            <a:r>
              <a:rPr lang="en-US" sz="1100" b="1" dirty="0" smtClean="0">
                <a:latin typeface="Arial" pitchFamily="-65" charset="0"/>
                <a:ea typeface="+mn-ea"/>
                <a:cs typeface="+mn-cs"/>
              </a:rPr>
              <a:t>2014</a:t>
            </a:r>
            <a:r>
              <a:rPr lang="en-US" sz="1100" dirty="0" smtClean="0">
                <a:latin typeface="Arial" pitchFamily="-65" charset="0"/>
                <a:ea typeface="+mn-ea"/>
                <a:cs typeface="+mn-cs"/>
              </a:rPr>
              <a:t>	</a:t>
            </a:r>
            <a:r>
              <a:rPr lang="en-US" sz="1100" dirty="0" smtClean="0">
                <a:effectLst/>
              </a:rPr>
              <a:t>1,591	1,493	1,456	1,607	1,739	2,389	3,768	4,748	4,591	3,315	2,268	2,428	</a:t>
            </a:r>
            <a:r>
              <a:rPr lang="en-US" sz="1100" dirty="0" smtClean="0"/>
              <a:t>31,393	</a:t>
            </a:r>
          </a:p>
          <a:p>
            <a:pPr marL="0" indent="0" eaLnBrk="1">
              <a:buNone/>
              <a:defRPr/>
            </a:pPr>
            <a:r>
              <a:rPr lang="en-US" sz="1100" b="1" dirty="0" smtClean="0">
                <a:effectLst/>
              </a:rPr>
              <a:t>2015</a:t>
            </a:r>
            <a:r>
              <a:rPr lang="en-US" sz="1100" dirty="0" smtClean="0">
                <a:effectLst/>
              </a:rPr>
              <a:t>	1,913	1,880	1,863	2,284	2,403	2,732	3,230	825</a:t>
            </a:r>
            <a:r>
              <a:rPr lang="en-US" sz="1100" dirty="0" smtClean="0">
                <a:latin typeface="Arial" pitchFamily="-65" charset="0"/>
                <a:ea typeface="+mn-ea"/>
                <a:cs typeface="+mn-cs"/>
              </a:rPr>
              <a:t>	`	    			</a:t>
            </a:r>
            <a:r>
              <a:rPr lang="en-US" sz="1100" dirty="0" smtClean="0"/>
              <a:t>17,130</a:t>
            </a:r>
            <a:r>
              <a:rPr lang="en-US" sz="1100" dirty="0" smtClean="0">
                <a:latin typeface="Arial" pitchFamily="-65" charset="0"/>
                <a:ea typeface="+mn-ea"/>
                <a:cs typeface="+mn-cs"/>
              </a:rPr>
              <a:t>	</a:t>
            </a:r>
          </a:p>
          <a:p>
            <a:pPr marL="0" indent="0" eaLnBrk="1">
              <a:buFont typeface="+mj-lt"/>
              <a:buNone/>
              <a:defRPr/>
            </a:pPr>
            <a:endParaRPr lang="en-US" sz="1100" dirty="0" smtClean="0">
              <a:latin typeface="Arial" pitchFamily="-65" charset="0"/>
              <a:ea typeface="+mn-ea"/>
              <a:cs typeface="+mn-cs"/>
            </a:endParaRPr>
          </a:p>
          <a:p>
            <a:pPr eaLnBrk="1">
              <a:defRPr/>
            </a:pPr>
            <a:r>
              <a:rPr lang="en-US" sz="1100" dirty="0" smtClean="0">
                <a:latin typeface="Arial" pitchFamily="-65" charset="0"/>
                <a:ea typeface="+mn-ea"/>
                <a:cs typeface="+mn-cs"/>
              </a:rPr>
              <a:t>Since </a:t>
            </a:r>
            <a:r>
              <a:rPr lang="en-US" sz="1100" dirty="0">
                <a:latin typeface="Arial" pitchFamily="-65" charset="0"/>
                <a:ea typeface="+mn-ea"/>
                <a:cs typeface="+mn-cs"/>
              </a:rPr>
              <a:t>late September 2013 HRD has tracked web pages using Google Analytics:</a:t>
            </a:r>
          </a:p>
          <a:p>
            <a:pPr eaLnBrk="1">
              <a:defRPr/>
            </a:pPr>
            <a:r>
              <a:rPr lang="en-US" sz="1100" dirty="0">
                <a:latin typeface="Arial" pitchFamily="-65" charset="0"/>
                <a:ea typeface="+mn-ea"/>
                <a:cs typeface="+mn-cs"/>
              </a:rPr>
              <a:t>HRD Web site Stats: Since late September 2013 a total of 188,460 visits or 47,000 visits per month with 383,873 page views</a:t>
            </a:r>
          </a:p>
          <a:p>
            <a:pPr eaLnBrk="1">
              <a:defRPr/>
            </a:pPr>
            <a:endParaRPr lang="en-US" sz="1100" dirty="0">
              <a:latin typeface="Arial" pitchFamily="-65" charset="0"/>
              <a:ea typeface="+mn-ea"/>
              <a:cs typeface="+mn-cs"/>
            </a:endParaRPr>
          </a:p>
          <a:p>
            <a:pPr eaLnBrk="1">
              <a:defRPr/>
            </a:pPr>
            <a:r>
              <a:rPr lang="en-US" sz="1100" dirty="0">
                <a:latin typeface="Arial" pitchFamily="-65" charset="0"/>
                <a:ea typeface="+mn-ea"/>
                <a:cs typeface="+mn-cs"/>
              </a:rPr>
              <a:t>Twitter Stats: </a:t>
            </a:r>
            <a:r>
              <a:rPr lang="en-US" sz="1100" dirty="0" smtClean="0">
                <a:latin typeface="Arial" pitchFamily="-65" charset="0"/>
                <a:ea typeface="+mn-ea"/>
                <a:cs typeface="+mn-cs"/>
              </a:rPr>
              <a:t>1,743 </a:t>
            </a:r>
            <a:r>
              <a:rPr lang="en-US" sz="1100" dirty="0">
                <a:latin typeface="Arial" pitchFamily="-65" charset="0"/>
                <a:ea typeface="+mn-ea"/>
                <a:cs typeface="+mn-cs"/>
              </a:rPr>
              <a:t>tweets of which </a:t>
            </a:r>
            <a:r>
              <a:rPr lang="en-US" sz="1100" dirty="0" smtClean="0">
                <a:latin typeface="Arial" pitchFamily="-65" charset="0"/>
                <a:ea typeface="+mn-ea"/>
                <a:cs typeface="+mn-cs"/>
              </a:rPr>
              <a:t>1,201 </a:t>
            </a:r>
            <a:r>
              <a:rPr lang="en-US" sz="1100" dirty="0">
                <a:latin typeface="Arial" pitchFamily="-65" charset="0"/>
                <a:ea typeface="+mn-ea"/>
                <a:cs typeface="+mn-cs"/>
              </a:rPr>
              <a:t>are directly from the </a:t>
            </a:r>
            <a:r>
              <a:rPr lang="en-US" sz="1100" dirty="0" err="1">
                <a:latin typeface="Arial" pitchFamily="-65" charset="0"/>
                <a:ea typeface="+mn-ea"/>
                <a:cs typeface="+mn-cs"/>
              </a:rPr>
              <a:t>Wordpress</a:t>
            </a:r>
            <a:r>
              <a:rPr lang="en-US" sz="1100" dirty="0">
                <a:latin typeface="Arial" pitchFamily="-65" charset="0"/>
                <a:ea typeface="+mn-ea"/>
                <a:cs typeface="+mn-cs"/>
              </a:rPr>
              <a:t> Blog and the rest from “Tweets from the Eye” which we do directly to Twitter from the NOAA aircraft during missions. “Tweets from the Eye” are a very effective and popular outreach tool helping educate the Public to what NOAA does. </a:t>
            </a:r>
          </a:p>
          <a:p>
            <a:pPr eaLnBrk="1" hangingPunct="1">
              <a:defRPr/>
            </a:pPr>
            <a:endParaRPr 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50CB63-0F78-0F4D-BEA5-D284EC2C4C37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11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ept of Commerce Seal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37263"/>
            <a:ext cx="825500" cy="820737"/>
          </a:xfrm>
          <a:prstGeom prst="rect">
            <a:avLst/>
          </a:prstGeom>
          <a:noFill/>
          <a:effectLst>
            <a:outerShdw blurRad="63500" dist="37026" dir="7998880" algn="ctr" rotWithShape="0">
              <a:schemeClr val="bg2">
                <a:alpha val="50000"/>
              </a:schemeClr>
            </a:outerShdw>
          </a:effectLst>
        </p:spPr>
      </p:pic>
      <p:pic>
        <p:nvPicPr>
          <p:cNvPr id="5" name="Picture 10" descr="NOAA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6065838"/>
            <a:ext cx="762000" cy="762000"/>
          </a:xfrm>
          <a:prstGeom prst="rect">
            <a:avLst/>
          </a:prstGeom>
          <a:noFill/>
          <a:effectLst>
            <a:outerShdw blurRad="63500" dist="37026" dir="7998880" algn="ctr" rotWithShape="0">
              <a:schemeClr val="bg2">
                <a:alpha val="50000"/>
              </a:schemeClr>
            </a:outerShdw>
          </a:effectLst>
        </p:spPr>
      </p:pic>
      <p:sp>
        <p:nvSpPr>
          <p:cNvPr id="399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5029200"/>
            <a:ext cx="6400800" cy="1828800"/>
          </a:xfrm>
          <a:effectLst>
            <a:outerShdw blurRad="63500" dist="17961" dir="2700000" algn="ctr" rotWithShape="0">
              <a:schemeClr val="tx1">
                <a:alpha val="50000"/>
              </a:schemeClr>
            </a:outerShdw>
          </a:effectLst>
        </p:spPr>
        <p:txBody>
          <a:bodyPr lIns="182880"/>
          <a:lstStyle>
            <a:lvl1pPr algn="r">
              <a:lnSpc>
                <a:spcPct val="110000"/>
              </a:lnSpc>
              <a:spcBef>
                <a:spcPct val="0"/>
              </a:spcBef>
              <a:spcAft>
                <a:spcPct val="25000"/>
              </a:spcAft>
              <a:defRPr sz="16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6248400" cy="2057400"/>
          </a:xfrm>
          <a:effectLst>
            <a:outerShdw blurRad="63500" dist="17961" dir="2700000" algn="ctr" rotWithShape="0">
              <a:schemeClr val="tx1">
                <a:alpha val="50000"/>
              </a:schemeClr>
            </a:outerShdw>
          </a:effectLst>
        </p:spPr>
        <p:txBody>
          <a:bodyPr lIns="274320" rIns="91440"/>
          <a:lstStyle>
            <a:lvl1pPr algn="l">
              <a:defRPr sz="6000"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7641341" y="4375743"/>
            <a:ext cx="1128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latin typeface="Arial"/>
                <a:cs typeface="Arial"/>
              </a:rPr>
              <a:t>Hurricane </a:t>
            </a:r>
            <a:r>
              <a:rPr lang="en-US" sz="1400" dirty="0" err="1" smtClean="0">
                <a:solidFill>
                  <a:schemeClr val="bg1"/>
                </a:solidFill>
                <a:latin typeface="Arial"/>
                <a:cs typeface="Arial"/>
              </a:rPr>
              <a:t>Edouard</a:t>
            </a:r>
            <a:endParaRPr lang="en-US" sz="1400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524000"/>
            <a:ext cx="43434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524000"/>
            <a:ext cx="43434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6" Type="http://schemas.openxmlformats.org/officeDocument/2006/relationships/image" Target="../media/image4.jpeg"/><Relationship Id="rId17" Type="http://schemas.openxmlformats.org/officeDocument/2006/relationships/image" Target="../media/image5.jpeg"/><Relationship Id="rId18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/>
          <p:nvPr userDrawn="1"/>
        </p:nvCxnSpPr>
        <p:spPr>
          <a:xfrm>
            <a:off x="531813" y="6646863"/>
            <a:ext cx="8112125" cy="1587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7696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45720" rIns="18288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516063"/>
            <a:ext cx="88392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29" name="Picture 7" descr="Dept of Commerce Seal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738" y="6630988"/>
            <a:ext cx="2286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8" descr="NOAA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629400"/>
            <a:ext cx="228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0"/>
          <p:cNvSpPr>
            <a:spLocks noChangeArrowheads="1"/>
          </p:cNvSpPr>
          <p:nvPr userDrawn="1"/>
        </p:nvSpPr>
        <p:spPr bwMode="auto">
          <a:xfrm>
            <a:off x="3047229" y="6350000"/>
            <a:ext cx="4498975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25000"/>
              </a:lnSpc>
              <a:defRPr/>
            </a:pPr>
            <a:r>
              <a:rPr lang="en-US" sz="1200" b="1" dirty="0" smtClean="0">
                <a:solidFill>
                  <a:schemeClr val="accent2"/>
                </a:solidFill>
              </a:rPr>
              <a:t>NOAA</a:t>
            </a:r>
            <a:r>
              <a:rPr lang="en-US" sz="1200" b="1" baseline="0" dirty="0" smtClean="0">
                <a:solidFill>
                  <a:schemeClr val="accent2"/>
                </a:solidFill>
              </a:rPr>
              <a:t> </a:t>
            </a:r>
            <a:r>
              <a:rPr lang="en-US" sz="1200" b="1" dirty="0" smtClean="0">
                <a:solidFill>
                  <a:schemeClr val="accent2"/>
                </a:solidFill>
              </a:rPr>
              <a:t>Hurricane </a:t>
            </a:r>
            <a:r>
              <a:rPr lang="en-US" sz="1200" b="1" dirty="0">
                <a:solidFill>
                  <a:schemeClr val="accent2"/>
                </a:solidFill>
              </a:rPr>
              <a:t>Forecast Improvement Project</a:t>
            </a:r>
            <a:r>
              <a:rPr lang="en-US" sz="1200" dirty="0">
                <a:solidFill>
                  <a:schemeClr val="accent2"/>
                </a:solidFill>
              </a:rPr>
              <a:t> </a:t>
            </a:r>
            <a:br>
              <a:rPr lang="en-US" sz="1200" dirty="0">
                <a:solidFill>
                  <a:schemeClr val="accent2"/>
                </a:solidFill>
              </a:rPr>
            </a:br>
            <a:r>
              <a:rPr lang="en-US" sz="1200" dirty="0">
                <a:solidFill>
                  <a:schemeClr val="accent2"/>
                </a:solidFill>
              </a:rPr>
              <a:t> </a:t>
            </a:r>
            <a:r>
              <a:rPr lang="en-US" sz="1100" i="1" dirty="0">
                <a:solidFill>
                  <a:schemeClr val="accent2"/>
                </a:solidFill>
              </a:rPr>
              <a:t>Meeting the Nation’s Needs</a:t>
            </a:r>
          </a:p>
        </p:txBody>
      </p:sp>
      <p:pic>
        <p:nvPicPr>
          <p:cNvPr id="9" name="Picture 19" descr="katrina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663" y="6400800"/>
            <a:ext cx="457200" cy="465138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1">
                <a:alpha val="74998"/>
              </a:schemeClr>
            </a:outerShdw>
          </a:effectLst>
        </p:spPr>
      </p:pic>
      <p:pic>
        <p:nvPicPr>
          <p:cNvPr id="10" name="Picture 20" descr="Hurricane_Hunter"/>
          <p:cNvPicPr>
            <a:picLocks noChangeAspect="1" noChangeArrowheads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9900" y="6400800"/>
            <a:ext cx="457200" cy="45720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1">
                <a:alpha val="74998"/>
              </a:schemeClr>
            </a:outerShdw>
          </a:effectLst>
        </p:spPr>
      </p:pic>
      <p:pic>
        <p:nvPicPr>
          <p:cNvPr id="11" name="Picture 21" descr="ivan4x4"/>
          <p:cNvPicPr>
            <a:picLocks noChangeAspect="1" noChangeArrowheads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0788" y="6400800"/>
            <a:ext cx="457200" cy="45720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1">
                <a:alpha val="74998"/>
              </a:schemeClr>
            </a:outerShdw>
          </a:effectLst>
        </p:spPr>
      </p:pic>
      <p:sp>
        <p:nvSpPr>
          <p:cNvPr id="14" name="TextBox 13"/>
          <p:cNvSpPr txBox="1"/>
          <p:nvPr userDrawn="1"/>
        </p:nvSpPr>
        <p:spPr>
          <a:xfrm>
            <a:off x="7685088" y="6453188"/>
            <a:ext cx="1420812" cy="338137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r">
              <a:defRPr/>
            </a:pPr>
            <a:fld id="{F4705DBA-87EF-CD41-B172-02CB07F22199}" type="slidenum">
              <a:rPr lang="en-US" sz="1600"/>
              <a:pPr algn="r">
                <a:defRPr/>
              </a:pPr>
              <a:t>‹#›</a:t>
            </a:fld>
            <a:endParaRPr lang="en-US" sz="1600" dirty="0"/>
          </a:p>
        </p:txBody>
      </p:sp>
      <p:sp>
        <p:nvSpPr>
          <p:cNvPr id="12" name="Rectangle 2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1295400"/>
          </a:xfrm>
          <a:prstGeom prst="rect">
            <a:avLst/>
          </a:prstGeom>
          <a:gradFill flip="none" rotWithShape="1">
            <a:gsLst>
              <a:gs pos="93000">
                <a:schemeClr val="accent2">
                  <a:lumMod val="60000"/>
                  <a:lumOff val="40000"/>
                </a:schemeClr>
              </a:gs>
              <a:gs pos="83000">
                <a:schemeClr val="accent2">
                  <a:lumMod val="75000"/>
                </a:schemeClr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  <a:effectLst>
            <a:outerShdw blurRad="63500" dist="17961" dir="2700000" algn="ctr" rotWithShape="0">
              <a:schemeClr val="bg1">
                <a:alpha val="74998"/>
              </a:schemeClr>
            </a:outerShdw>
          </a:effectLst>
        </p:spPr>
        <p:txBody>
          <a:bodyPr rIns="182880" anchor="ctr">
            <a:prstTxWarp prst="textNoShape">
              <a:avLst/>
            </a:prstTxWarp>
          </a:bodyPr>
          <a:lstStyle/>
          <a:p>
            <a:pPr eaLnBrk="0" hangingPunct="0">
              <a:lnSpc>
                <a:spcPct val="85000"/>
              </a:lnSpc>
              <a:defRPr/>
            </a:pPr>
            <a:endParaRPr lang="en-US" sz="5400" kern="0" dirty="0">
              <a:solidFill>
                <a:schemeClr val="bg1"/>
              </a:solidFill>
              <a:latin typeface="Arial"/>
              <a:cs typeface="ＭＳ Ｐゴシック" pitchFamily="-112" charset="-128"/>
            </a:endParaRPr>
          </a:p>
        </p:txBody>
      </p:sp>
      <p:pic>
        <p:nvPicPr>
          <p:cNvPr id="3" name="Picture 2" descr="Screen Shot 2014-10-22 at 11.52.27 AM.png"/>
          <p:cNvPicPr>
            <a:picLocks noChangeAspect="1"/>
          </p:cNvPicPr>
          <p:nvPr userDrawn="1"/>
        </p:nvPicPr>
        <p:blipFill rotWithShape="1"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4099" y="-64874"/>
            <a:ext cx="1479901" cy="14467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22" r:id="rId1"/>
    <p:sldLayoutId id="2147484411" r:id="rId2"/>
    <p:sldLayoutId id="2147484412" r:id="rId3"/>
    <p:sldLayoutId id="2147484413" r:id="rId4"/>
    <p:sldLayoutId id="2147484414" r:id="rId5"/>
    <p:sldLayoutId id="2147484415" r:id="rId6"/>
    <p:sldLayoutId id="2147484416" r:id="rId7"/>
    <p:sldLayoutId id="2147484417" r:id="rId8"/>
    <p:sldLayoutId id="2147484418" r:id="rId9"/>
    <p:sldLayoutId id="2147484419" r:id="rId10"/>
    <p:sldLayoutId id="2147484420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Arial"/>
          <a:ea typeface="ＭＳ Ｐゴシック" charset="-128"/>
          <a:cs typeface="ＭＳ Ｐゴシック" pitchFamily="-112" charset="-128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TradeGothicBold" pitchFamily="2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TradeGothicBold" pitchFamily="2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TradeGothicBold" pitchFamily="2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TradeGothicBold" pitchFamily="2" charset="0"/>
        </a:defRPr>
      </a:lvl9pPr>
    </p:titleStyle>
    <p:bodyStyle>
      <a:lvl1pPr marL="342900" indent="-342900" algn="l" rtl="0" eaLnBrk="0" fontAlgn="base" hangingPunct="0">
        <a:spcBef>
          <a:spcPct val="75000"/>
        </a:spcBef>
        <a:spcAft>
          <a:spcPct val="0"/>
        </a:spcAft>
        <a:defRPr sz="2800">
          <a:solidFill>
            <a:schemeClr val="tx1"/>
          </a:solidFill>
          <a:latin typeface="Arial"/>
          <a:ea typeface="ＭＳ Ｐゴシック" charset="-128"/>
          <a:cs typeface="ＭＳ Ｐゴシック" pitchFamily="-112" charset="-128"/>
        </a:defRPr>
      </a:lvl1pPr>
      <a:lvl2pPr marL="514350" indent="-285750" algn="l" rtl="0" eaLnBrk="0" fontAlgn="base" hangingPunct="0">
        <a:spcBef>
          <a:spcPct val="0"/>
        </a:spcBef>
        <a:spcAft>
          <a:spcPct val="0"/>
        </a:spcAft>
        <a:buClr>
          <a:schemeClr val="accent2"/>
        </a:buClr>
        <a:buFont typeface="Arial" charset="0"/>
        <a:buChar char="•"/>
        <a:defRPr sz="2400">
          <a:solidFill>
            <a:schemeClr val="tx1"/>
          </a:solidFill>
          <a:latin typeface="Arial"/>
          <a:ea typeface="ＭＳ Ｐゴシック" pitchFamily="-112" charset="-128"/>
          <a:cs typeface="ＭＳ Ｐゴシック" pitchFamily="-112" charset="-128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rgbClr val="3333FF"/>
        </a:buClr>
        <a:buSzPct val="95000"/>
        <a:buFont typeface="Courier New" charset="0"/>
        <a:buChar char="o"/>
        <a:defRPr sz="2000">
          <a:solidFill>
            <a:schemeClr val="tx1"/>
          </a:solidFill>
          <a:latin typeface="Arial"/>
          <a:ea typeface="ＭＳ Ｐゴシック" pitchFamily="-112" charset="-128"/>
          <a:cs typeface="ＭＳ Ｐゴシック" pitchFamily="-112" charset="-128"/>
        </a:defRPr>
      </a:lvl3pPr>
      <a:lvl4pPr marL="13716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Arial"/>
          <a:ea typeface="ＭＳ Ｐゴシック" pitchFamily="-112" charset="-128"/>
          <a:cs typeface="ＭＳ Ｐゴシック" pitchFamily="-112" charset="-128"/>
        </a:defRPr>
      </a:lvl4pPr>
      <a:lvl5pPr marL="1828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Arial"/>
          <a:ea typeface="ＭＳ Ｐゴシック" pitchFamily="-112" charset="-128"/>
          <a:cs typeface="ＭＳ Ｐゴシック" pitchFamily="-112" charset="-128"/>
        </a:defRPr>
      </a:lvl5pPr>
      <a:lvl6pPr marL="2286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TradeGothicCondEighteen" pitchFamily="2" charset="0"/>
          <a:ea typeface="ＭＳ Ｐゴシック" pitchFamily="-112" charset="-128"/>
        </a:defRPr>
      </a:lvl6pPr>
      <a:lvl7pPr marL="2743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TradeGothicCondEighteen" pitchFamily="2" charset="0"/>
          <a:ea typeface="ＭＳ Ｐゴシック" pitchFamily="-112" charset="-128"/>
        </a:defRPr>
      </a:lvl7pPr>
      <a:lvl8pPr marL="3200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TradeGothicCondEighteen" pitchFamily="2" charset="0"/>
          <a:ea typeface="ＭＳ Ｐゴシック" pitchFamily="-112" charset="-128"/>
        </a:defRPr>
      </a:lvl8pPr>
      <a:lvl9pPr marL="3657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TradeGothicCondEighteen" pitchFamily="2" charset="0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3.jpeg"/><Relationship Id="rId12" Type="http://schemas.openxmlformats.org/officeDocument/2006/relationships/image" Target="../media/image34.jpeg"/><Relationship Id="rId13" Type="http://schemas.openxmlformats.org/officeDocument/2006/relationships/image" Target="../media/image35.jpeg"/><Relationship Id="rId14" Type="http://schemas.openxmlformats.org/officeDocument/2006/relationships/image" Target="../media/image36.jp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8.xml"/><Relationship Id="rId4" Type="http://schemas.openxmlformats.org/officeDocument/2006/relationships/oleObject" Target="../embeddings/Microsoft_Excel_97_-_2004_Worksheet1.xls"/><Relationship Id="rId5" Type="http://schemas.openxmlformats.org/officeDocument/2006/relationships/image" Target="../media/image27.emf"/><Relationship Id="rId6" Type="http://schemas.openxmlformats.org/officeDocument/2006/relationships/image" Target="../media/image28.jpeg"/><Relationship Id="rId7" Type="http://schemas.openxmlformats.org/officeDocument/2006/relationships/image" Target="../media/image29.jpeg"/><Relationship Id="rId8" Type="http://schemas.openxmlformats.org/officeDocument/2006/relationships/image" Target="../media/image30.png"/><Relationship Id="rId9" Type="http://schemas.openxmlformats.org/officeDocument/2006/relationships/image" Target="../media/image31.png"/><Relationship Id="rId10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mc.ncep.noaa.gov/gc_wmb/vxt/" TargetMode="External"/><Relationship Id="rId4" Type="http://schemas.openxmlformats.org/officeDocument/2006/relationships/image" Target="../media/image13.emf"/><Relationship Id="rId5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jpeg"/><Relationship Id="rId6" Type="http://schemas.openxmlformats.org/officeDocument/2006/relationships/image" Target="../media/image18.jpeg"/><Relationship Id="rId7" Type="http://schemas.openxmlformats.org/officeDocument/2006/relationships/image" Target="../media/image19.png"/><Relationship Id="rId8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0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2027238" y="5469601"/>
            <a:ext cx="7116762" cy="1327557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pPr marL="0" indent="0" eaLnBrk="1" hangingPunct="1">
              <a:lnSpc>
                <a:spcPct val="100000"/>
              </a:lnSpc>
              <a:spcAft>
                <a:spcPct val="0"/>
              </a:spcAft>
              <a:defRPr/>
            </a:pPr>
            <a:r>
              <a:rPr lang="en-US" sz="2200" b="1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ea typeface="Arial" pitchFamily="-111" charset="0"/>
                <a:cs typeface="Arial"/>
              </a:rPr>
              <a:t>Frank </a:t>
            </a:r>
            <a:r>
              <a:rPr lang="en-US" sz="2200" b="1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ea typeface="Arial" pitchFamily="-111" charset="0"/>
                <a:cs typeface="Arial"/>
              </a:rPr>
              <a:t>Marks</a:t>
            </a:r>
          </a:p>
          <a:p>
            <a:pPr marL="0" indent="0" eaLnBrk="1" hangingPunct="1">
              <a:lnSpc>
                <a:spcPct val="100000"/>
              </a:lnSpc>
              <a:spcAft>
                <a:spcPct val="0"/>
              </a:spcAft>
              <a:defRPr/>
            </a:pPr>
            <a:r>
              <a:rPr lang="en-US" sz="2200" b="1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ea typeface="Arial" pitchFamily="-111" charset="0"/>
                <a:cs typeface="Arial"/>
              </a:rPr>
              <a:t>HFIP Research Lead</a:t>
            </a:r>
          </a:p>
          <a:p>
            <a:pPr marL="0" indent="0" eaLnBrk="1" hangingPunct="1">
              <a:lnSpc>
                <a:spcPct val="100000"/>
              </a:lnSpc>
              <a:spcAft>
                <a:spcPct val="0"/>
              </a:spcAft>
              <a:defRPr/>
            </a:pPr>
            <a:r>
              <a:rPr lang="en-US" sz="2200" b="1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ea typeface="Arial" pitchFamily="-111" charset="0"/>
                <a:cs typeface="Arial"/>
              </a:rPr>
              <a:t>AOML/Hurricane Research Division</a:t>
            </a:r>
            <a:r>
              <a:rPr lang="en-US" sz="2000" b="1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ea typeface="Arial" pitchFamily="-111" charset="0"/>
                <a:cs typeface="Arial"/>
              </a:rPr>
              <a:t/>
            </a:r>
            <a:br>
              <a:rPr lang="en-US" sz="2000" b="1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ea typeface="Arial" pitchFamily="-111" charset="0"/>
                <a:cs typeface="Arial"/>
              </a:rPr>
            </a:br>
            <a:r>
              <a:rPr lang="en-US" sz="1800" b="1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ea typeface="Arial" pitchFamily="-111" charset="0"/>
                <a:cs typeface="Arial"/>
              </a:rPr>
              <a:t>11 August 2015</a:t>
            </a:r>
            <a:endParaRPr lang="en-US" sz="1800" b="1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Arial"/>
              <a:ea typeface="Arial" pitchFamily="-111" charset="0"/>
              <a:cs typeface="Arial"/>
            </a:endParaRPr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-2716" y="3800"/>
            <a:ext cx="8536892" cy="1494629"/>
          </a:xfrm>
          <a:effectLst>
            <a:outerShdw blurRad="63500" dist="107763" dir="2700000" algn="ctr" rotWithShape="0">
              <a:schemeClr val="tx1">
                <a:alpha val="74998"/>
              </a:schemeClr>
            </a:outerShdw>
          </a:effectLst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>
                <a:cs typeface="Arial"/>
              </a:rPr>
              <a:t>NOAA’s </a:t>
            </a:r>
            <a:r>
              <a:rPr lang="en-US" dirty="0">
                <a:cs typeface="Arial"/>
              </a:rPr>
              <a:t>Hurricane </a:t>
            </a:r>
            <a:r>
              <a:rPr lang="en-US" dirty="0" smtClean="0">
                <a:cs typeface="Arial"/>
              </a:rPr>
              <a:t>Forecast Improvement Project - HFIP</a:t>
            </a:r>
            <a:endParaRPr lang="en-US" dirty="0">
              <a:ea typeface="Calibri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94275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057" name="Object 2"/>
          <p:cNvGraphicFramePr>
            <a:graphicFrameLocks noChangeAspect="1"/>
          </p:cNvGraphicFramePr>
          <p:nvPr/>
        </p:nvGraphicFramePr>
        <p:xfrm>
          <a:off x="2147483647" y="2147483647"/>
          <a:ext cx="0" cy="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1" name="Worksheet" r:id="rId4" imgW="36144200" imgH="24714200" progId="Excel.Sheet.8">
                  <p:embed/>
                </p:oleObj>
              </mc:Choice>
              <mc:Fallback>
                <p:oleObj name="Worksheet" r:id="rId4" imgW="36144200" imgH="24714200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7483647" y="2147483647"/>
                        <a:ext cx="0" cy="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58" name="TextBox 1"/>
          <p:cNvSpPr txBox="1">
            <a:spLocks noChangeArrowheads="1"/>
          </p:cNvSpPr>
          <p:nvPr/>
        </p:nvSpPr>
        <p:spPr bwMode="auto">
          <a:xfrm>
            <a:off x="191081" y="1261374"/>
            <a:ext cx="4711546" cy="3070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defRPr>
            </a:lvl1pPr>
            <a:lvl2pPr marL="742950" indent="-285750" eaLnBrk="0"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2pPr>
            <a:lvl3pPr marL="1143000" indent="-228600" eaLnBrk="0"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3pPr>
            <a:lvl4pPr marL="1600200" indent="-228600" eaLnBrk="0"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4pPr>
            <a:lvl5pPr marL="2057400" indent="-228600" eaLnBrk="0"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9pPr>
          </a:lstStyle>
          <a:p>
            <a:pPr eaLnBrk="1" hangingPunct="1">
              <a:spcAft>
                <a:spcPts val="300"/>
              </a:spcAft>
              <a:buFont typeface="Arial" charset="0"/>
              <a:buChar char="•"/>
            </a:pP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dirty="0">
                <a:latin typeface="Arial"/>
                <a:cs typeface="Arial"/>
              </a:rPr>
              <a:t>Our blog</a:t>
            </a:r>
          </a:p>
          <a:p>
            <a:pPr eaLnBrk="1" hangingPunct="1">
              <a:spcAft>
                <a:spcPts val="300"/>
              </a:spcAft>
            </a:pPr>
            <a:r>
              <a:rPr lang="en-US" sz="2000" dirty="0">
                <a:latin typeface="Arial"/>
                <a:cs typeface="Arial"/>
              </a:rPr>
              <a:t>http://</a:t>
            </a:r>
            <a:r>
              <a:rPr lang="en-US" sz="2000" dirty="0" err="1">
                <a:latin typeface="Arial"/>
                <a:cs typeface="Arial"/>
              </a:rPr>
              <a:t>noaahrd.wordpress.com</a:t>
            </a:r>
            <a:endParaRPr lang="en-US" sz="2000" dirty="0">
              <a:latin typeface="Arial"/>
              <a:cs typeface="Arial"/>
            </a:endParaRPr>
          </a:p>
          <a:p>
            <a:pPr eaLnBrk="1" hangingPunct="1">
              <a:spcAft>
                <a:spcPts val="300"/>
              </a:spcAft>
              <a:buFont typeface="Arial" charset="0"/>
              <a:buChar char="•"/>
            </a:pP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dirty="0">
                <a:latin typeface="Arial"/>
                <a:cs typeface="Arial"/>
              </a:rPr>
              <a:t>HRD Web page</a:t>
            </a:r>
          </a:p>
          <a:p>
            <a:pPr eaLnBrk="1" hangingPunct="1">
              <a:spcAft>
                <a:spcPts val="300"/>
              </a:spcAft>
            </a:pPr>
            <a:r>
              <a:rPr lang="en-US" sz="2000" dirty="0">
                <a:latin typeface="Arial"/>
                <a:cs typeface="Arial"/>
              </a:rPr>
              <a:t>http://</a:t>
            </a:r>
            <a:r>
              <a:rPr lang="en-US" sz="2000" dirty="0" err="1">
                <a:latin typeface="Arial"/>
                <a:cs typeface="Arial"/>
              </a:rPr>
              <a:t>www.aoml.noaa.gov</a:t>
            </a:r>
            <a:r>
              <a:rPr lang="en-US" sz="2000" dirty="0">
                <a:latin typeface="Arial"/>
                <a:cs typeface="Arial"/>
              </a:rPr>
              <a:t>/</a:t>
            </a:r>
            <a:r>
              <a:rPr lang="en-US" sz="2000" dirty="0" err="1">
                <a:latin typeface="Arial"/>
                <a:cs typeface="Arial"/>
              </a:rPr>
              <a:t>hrd</a:t>
            </a:r>
            <a:endParaRPr lang="en-US" sz="2000" dirty="0">
              <a:latin typeface="Arial"/>
              <a:cs typeface="Arial"/>
            </a:endParaRPr>
          </a:p>
          <a:p>
            <a:pPr eaLnBrk="1" hangingPunct="1">
              <a:spcAft>
                <a:spcPts val="300"/>
              </a:spcAft>
              <a:buFont typeface="Arial" charset="0"/>
              <a:buChar char="•"/>
            </a:pP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dirty="0">
                <a:latin typeface="Arial"/>
                <a:cs typeface="Arial"/>
              </a:rPr>
              <a:t>Facebook </a:t>
            </a:r>
            <a:r>
              <a:rPr lang="en-US" dirty="0" smtClean="0">
                <a:latin typeface="Arial"/>
                <a:cs typeface="Arial"/>
              </a:rPr>
              <a:t>(3,583 </a:t>
            </a:r>
            <a:r>
              <a:rPr lang="en-US" dirty="0">
                <a:latin typeface="Arial"/>
                <a:cs typeface="Arial"/>
              </a:rPr>
              <a:t>likes)</a:t>
            </a:r>
          </a:p>
          <a:p>
            <a:pPr eaLnBrk="1" hangingPunct="1">
              <a:spcAft>
                <a:spcPts val="300"/>
              </a:spcAft>
            </a:pPr>
            <a:r>
              <a:rPr lang="en-US" sz="2000" dirty="0">
                <a:latin typeface="Arial"/>
                <a:cs typeface="Arial"/>
              </a:rPr>
              <a:t>http://</a:t>
            </a:r>
            <a:r>
              <a:rPr lang="en-US" sz="2000" dirty="0" err="1">
                <a:latin typeface="Arial"/>
                <a:cs typeface="Arial"/>
              </a:rPr>
              <a:t>www.facebook.com</a:t>
            </a:r>
            <a:r>
              <a:rPr lang="en-US" sz="2000" dirty="0">
                <a:latin typeface="Arial"/>
                <a:cs typeface="Arial"/>
              </a:rPr>
              <a:t>/</a:t>
            </a:r>
            <a:r>
              <a:rPr lang="en-US" sz="2000" dirty="0" err="1">
                <a:latin typeface="Arial"/>
                <a:cs typeface="Arial"/>
              </a:rPr>
              <a:t>noaahrd</a:t>
            </a:r>
            <a:endParaRPr lang="en-US" sz="2000" dirty="0">
              <a:latin typeface="Arial"/>
              <a:cs typeface="Arial"/>
            </a:endParaRPr>
          </a:p>
          <a:p>
            <a:pPr eaLnBrk="1" hangingPunct="1">
              <a:spcAft>
                <a:spcPts val="300"/>
              </a:spcAft>
              <a:buFont typeface="Arial" charset="0"/>
              <a:buChar char="•"/>
            </a:pP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dirty="0">
                <a:latin typeface="Arial"/>
                <a:cs typeface="Arial"/>
              </a:rPr>
              <a:t>Twitter (</a:t>
            </a:r>
            <a:r>
              <a:rPr lang="en-US" dirty="0" smtClean="0">
                <a:latin typeface="Arial"/>
                <a:cs typeface="Arial"/>
              </a:rPr>
              <a:t>13,400 </a:t>
            </a:r>
            <a:r>
              <a:rPr lang="en-US" dirty="0">
                <a:latin typeface="Arial"/>
                <a:cs typeface="Arial"/>
              </a:rPr>
              <a:t>followers)</a:t>
            </a:r>
          </a:p>
          <a:p>
            <a:pPr eaLnBrk="1" hangingPunct="1">
              <a:spcAft>
                <a:spcPts val="300"/>
              </a:spcAft>
            </a:pPr>
            <a:r>
              <a:rPr lang="en-US" sz="2000" dirty="0">
                <a:latin typeface="Arial"/>
                <a:cs typeface="Arial"/>
              </a:rPr>
              <a:t>http://</a:t>
            </a:r>
            <a:r>
              <a:rPr lang="en-US" sz="2000" dirty="0" err="1">
                <a:latin typeface="Arial"/>
                <a:cs typeface="Arial"/>
              </a:rPr>
              <a:t>twitter.com</a:t>
            </a:r>
            <a:r>
              <a:rPr lang="en-US" sz="2000" dirty="0">
                <a:latin typeface="Arial"/>
                <a:cs typeface="Arial"/>
              </a:rPr>
              <a:t>/#!/HRD_AOML_NOAA</a:t>
            </a:r>
          </a:p>
        </p:txBody>
      </p:sp>
      <p:pic>
        <p:nvPicPr>
          <p:cNvPr id="45059" name="Picture 13" descr="20110825-09380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1363" y="4344988"/>
            <a:ext cx="2646362" cy="202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0" name="Picture 26" descr="IMG_4068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" r="-3171" b="-5009"/>
          <a:stretch>
            <a:fillRect/>
          </a:stretch>
        </p:blipFill>
        <p:spPr bwMode="auto">
          <a:xfrm>
            <a:off x="5986463" y="4330700"/>
            <a:ext cx="2905125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5" descr="Facebook-Logo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8395" y="1304175"/>
            <a:ext cx="846137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7" descr="Lastfm+for+Wordpress+logo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3970" y="1304175"/>
            <a:ext cx="844550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9" descr="RSS-Feed-Symbol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4407" y="1364500"/>
            <a:ext cx="725488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 Box 14"/>
          <p:cNvSpPr txBox="1">
            <a:spLocks noChangeArrowheads="1"/>
          </p:cNvSpPr>
          <p:nvPr/>
        </p:nvSpPr>
        <p:spPr bwMode="auto">
          <a:xfrm>
            <a:off x="3246438" y="4400550"/>
            <a:ext cx="2703512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i="1" dirty="0">
                <a:solidFill>
                  <a:schemeClr val="bg1"/>
                </a:solidFill>
                <a:latin typeface="Arial"/>
                <a:cs typeface="Arial"/>
              </a:rPr>
              <a:t>Tweets from the eye</a:t>
            </a:r>
          </a:p>
        </p:txBody>
      </p:sp>
      <p:pic>
        <p:nvPicPr>
          <p:cNvPr id="33" name="Picture 4" descr="twitter-logo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9770" y="1375613"/>
            <a:ext cx="1208087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Screen Shot 2014-10-21 at 5.08.58 PM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013" y="4335463"/>
            <a:ext cx="2660650" cy="203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 Box 17"/>
          <p:cNvSpPr txBox="1">
            <a:spLocks noChangeArrowheads="1"/>
          </p:cNvSpPr>
          <p:nvPr/>
        </p:nvSpPr>
        <p:spPr bwMode="auto">
          <a:xfrm>
            <a:off x="6102350" y="5875338"/>
            <a:ext cx="2460625" cy="33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chemeClr val="bg1"/>
                </a:solidFill>
                <a:latin typeface="Arial"/>
                <a:cs typeface="Arial"/>
              </a:rPr>
              <a:t>Visiting scientist program</a:t>
            </a:r>
          </a:p>
        </p:txBody>
      </p:sp>
      <p:sp>
        <p:nvSpPr>
          <p:cNvPr id="31" name="AutoShape 2"/>
          <p:cNvSpPr>
            <a:spLocks/>
          </p:cNvSpPr>
          <p:nvPr/>
        </p:nvSpPr>
        <p:spPr bwMode="auto">
          <a:xfrm>
            <a:off x="20638" y="6507163"/>
            <a:ext cx="533400" cy="2889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fld id="{4C0EC92E-8A42-554D-9ABD-726DA721B2B8}" type="slidenum">
              <a:rPr lang="en-US" sz="1400">
                <a:solidFill>
                  <a:srgbClr val="FFFFFF"/>
                </a:solidFill>
                <a:latin typeface="Arial"/>
                <a:cs typeface="Arial"/>
              </a:rPr>
              <a:pPr algn="ctr">
                <a:defRPr/>
              </a:pPr>
              <a:t>10</a:t>
            </a:fld>
            <a:endParaRPr lang="en-US" dirty="0">
              <a:latin typeface="Arial"/>
              <a:cs typeface="Arial"/>
            </a:endParaRPr>
          </a:p>
        </p:txBody>
      </p:sp>
      <p:sp>
        <p:nvSpPr>
          <p:cNvPr id="37" name="Rectangle 5"/>
          <p:cNvSpPr>
            <a:spLocks noGrp="1" noChangeArrowheads="1"/>
          </p:cNvSpPr>
          <p:nvPr>
            <p:ph type="title"/>
          </p:nvPr>
        </p:nvSpPr>
        <p:spPr/>
        <p:txBody>
          <a:bodyPr lIns="0" tIns="0" rIns="0" bIns="0"/>
          <a:lstStyle/>
          <a:p>
            <a:pPr defTabSz="914400" eaLnBrk="1">
              <a:lnSpc>
                <a:spcPct val="90000"/>
              </a:lnSpc>
              <a:defRPr/>
            </a:pPr>
            <a:r>
              <a:rPr lang="en-US" sz="4800" b="1" dirty="0" smtClean="0">
                <a:latin typeface="Arial"/>
                <a:cs typeface="Arial"/>
                <a:sym typeface="Arial Bold" charset="0"/>
              </a:rPr>
              <a:t>Outreach</a:t>
            </a:r>
            <a:endParaRPr lang="en-US" b="1" dirty="0" smtClean="0">
              <a:latin typeface="Arial"/>
              <a:cs typeface="Arial"/>
            </a:endParaRPr>
          </a:p>
        </p:txBody>
      </p:sp>
      <p:pic>
        <p:nvPicPr>
          <p:cNvPr id="45071" name="Picture 7" descr="Screen Shot 2014-10-21 at 5.06.04 PM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4343400"/>
            <a:ext cx="2979738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photo 2.jp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463" y="2159746"/>
            <a:ext cx="2816352" cy="211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663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71053" y="453909"/>
            <a:ext cx="5879077" cy="1215448"/>
          </a:xfrm>
          <a:effectLst>
            <a:outerShdw blurRad="111125" dist="38100" dir="2700000">
              <a:srgbClr val="000000">
                <a:alpha val="55000"/>
              </a:srgbClr>
            </a:outerShdw>
          </a:effectLst>
        </p:spPr>
        <p:txBody>
          <a:bodyPr/>
          <a:lstStyle/>
          <a:p>
            <a:pPr algn="l" eaLnBrk="1" hangingPunct="1">
              <a:defRPr/>
            </a:pPr>
            <a:r>
              <a:rPr lang="en-US" b="1" dirty="0">
                <a:latin typeface="Arial"/>
                <a:ea typeface="+mj-ea"/>
                <a:cs typeface="Arial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1597056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/>
          </p:cNvSpPr>
          <p:nvPr>
            <p:ph idx="1"/>
          </p:nvPr>
        </p:nvSpPr>
        <p:spPr>
          <a:xfrm>
            <a:off x="278109" y="1318647"/>
            <a:ext cx="8762410" cy="5067967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3200" b="1" i="1" dirty="0">
                <a:solidFill>
                  <a:srgbClr val="A10000"/>
                </a:solidFill>
                <a:cs typeface="Arial"/>
              </a:rPr>
              <a:t>Vision</a:t>
            </a:r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Clr>
                <a:srgbClr val="A10000"/>
              </a:buClr>
              <a:buFont typeface="Arial"/>
              <a:buChar char="•"/>
            </a:pPr>
            <a:r>
              <a:rPr lang="en-US" sz="2800" dirty="0">
                <a:cs typeface="Arial"/>
              </a:rPr>
              <a:t>Organize </a:t>
            </a:r>
            <a:r>
              <a:rPr lang="en-US" sz="2800" dirty="0" smtClean="0">
                <a:cs typeface="Arial"/>
              </a:rPr>
              <a:t>hurricane </a:t>
            </a:r>
            <a:r>
              <a:rPr lang="en-US" sz="2800" dirty="0">
                <a:cs typeface="Arial"/>
              </a:rPr>
              <a:t>community to dramatically improve numerical forecast guidance to NHC in 5-10 </a:t>
            </a:r>
            <a:r>
              <a:rPr lang="en-US" sz="2800" dirty="0" smtClean="0">
                <a:cs typeface="Arial"/>
              </a:rPr>
              <a:t>years</a:t>
            </a:r>
            <a:endParaRPr lang="en-US" sz="2800" dirty="0">
              <a:cs typeface="Arial"/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3200" b="1" i="1" dirty="0" smtClean="0">
                <a:solidFill>
                  <a:srgbClr val="A50021"/>
                </a:solidFill>
                <a:ea typeface="Calibri" charset="0"/>
                <a:cs typeface="Arial"/>
              </a:rPr>
              <a:t>Goals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US" dirty="0" smtClean="0">
                <a:solidFill>
                  <a:srgbClr val="A50021"/>
                </a:solidFill>
                <a:ea typeface="Calibri" charset="0"/>
                <a:cs typeface="Arial"/>
              </a:rPr>
              <a:t>Improve </a:t>
            </a:r>
            <a:r>
              <a:rPr lang="en-US" dirty="0" smtClean="0">
                <a:ea typeface="Calibri" charset="0"/>
                <a:cs typeface="Arial"/>
              </a:rPr>
              <a:t>forecast accuracy for track &amp; intensity by 20% in 5 years, 50% in 10 years</a:t>
            </a:r>
          </a:p>
          <a:p>
            <a:pPr marL="338138" indent="-338138" eaLnBrk="1" hangingPunct="1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srgbClr val="A50021"/>
                </a:solidFill>
                <a:ea typeface="Calibri" charset="0"/>
                <a:cs typeface="Arial"/>
              </a:rPr>
              <a:t>Extend </a:t>
            </a:r>
            <a:r>
              <a:rPr lang="en-US" dirty="0" smtClean="0">
                <a:ea typeface="Calibri" charset="0"/>
                <a:cs typeface="Arial"/>
              </a:rPr>
              <a:t>forecast reliability to 7 days </a:t>
            </a:r>
          </a:p>
          <a:p>
            <a:pPr marL="338138" indent="-338138" eaLnBrk="1" hangingPunct="1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srgbClr val="A50021"/>
                </a:solidFill>
                <a:ea typeface="Calibri" charset="0"/>
                <a:cs typeface="Arial"/>
              </a:rPr>
              <a:t>Increase </a:t>
            </a:r>
            <a:r>
              <a:rPr lang="en-US" dirty="0">
                <a:ea typeface="Calibri" charset="0"/>
                <a:cs typeface="Arial"/>
              </a:rPr>
              <a:t>r</a:t>
            </a:r>
            <a:r>
              <a:rPr lang="en-US" dirty="0" smtClean="0">
                <a:ea typeface="Calibri" charset="0"/>
                <a:cs typeface="Arial"/>
              </a:rPr>
              <a:t>apid intensity change detection</a:t>
            </a:r>
            <a:endParaRPr lang="en-US" dirty="0" smtClean="0">
              <a:ea typeface="Calibri" charset="0"/>
              <a:cs typeface="Arial"/>
            </a:endParaRP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9" y="136637"/>
            <a:ext cx="7578056" cy="105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6639246" y="6614858"/>
            <a:ext cx="1531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http://</a:t>
            </a:r>
            <a:r>
              <a:rPr lang="en-US" sz="1200" dirty="0" err="1">
                <a:latin typeface="Arial"/>
                <a:cs typeface="Arial"/>
              </a:rPr>
              <a:t>www.hfip.org</a:t>
            </a:r>
            <a:r>
              <a:rPr lang="en-US" sz="1200" dirty="0">
                <a:latin typeface="Arial"/>
                <a:cs typeface="Arial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370981425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ext Box 19"/>
          <p:cNvSpPr txBox="1">
            <a:spLocks noChangeArrowheads="1"/>
          </p:cNvSpPr>
          <p:nvPr/>
        </p:nvSpPr>
        <p:spPr bwMode="auto">
          <a:xfrm>
            <a:off x="271291" y="5030506"/>
            <a:ext cx="4249432" cy="1000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30188" indent="-230188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800" dirty="0">
                <a:solidFill>
                  <a:prstClr val="black"/>
                </a:solidFill>
                <a:latin typeface="Arial"/>
                <a:ea typeface="ＭＳ Ｐゴシック" charset="-128"/>
                <a:cs typeface="Arial"/>
              </a:rPr>
              <a:t>Errors cut in half over past 15 </a:t>
            </a:r>
            <a:r>
              <a:rPr lang="en-US" sz="1800" dirty="0" err="1">
                <a:solidFill>
                  <a:prstClr val="black"/>
                </a:solidFill>
                <a:latin typeface="Arial"/>
                <a:ea typeface="ＭＳ Ｐゴシック" charset="-128"/>
                <a:cs typeface="Arial"/>
              </a:rPr>
              <a:t>yr</a:t>
            </a:r>
            <a:endParaRPr lang="en-US" sz="1800" dirty="0">
              <a:noFill/>
              <a:latin typeface="Arial"/>
              <a:ea typeface="ＭＳ Ｐゴシック" charset="-128"/>
              <a:cs typeface="Arial"/>
            </a:endParaRPr>
          </a:p>
          <a:p>
            <a:pPr marL="230188" indent="-230188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800" dirty="0">
                <a:solidFill>
                  <a:prstClr val="black"/>
                </a:solidFill>
                <a:latin typeface="Arial"/>
                <a:ea typeface="ＭＳ Ｐゴシック" charset="-128"/>
                <a:cs typeface="Arial"/>
              </a:rPr>
              <a:t>10-yr improvement - As accurate at 48 h as we were at 24 h in 2000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4676310" y="5015631"/>
            <a:ext cx="4030662" cy="1277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30188" indent="-230188">
              <a:spcBef>
                <a:spcPts val="6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1800" dirty="0">
                <a:latin typeface="Arial"/>
                <a:cs typeface="Arial"/>
              </a:rPr>
              <a:t>24-48 h intensity forecast off by </a:t>
            </a:r>
            <a:r>
              <a:rPr lang="en-US" sz="1800" dirty="0" smtClean="0">
                <a:latin typeface="Arial"/>
                <a:cs typeface="Arial"/>
              </a:rPr>
              <a:t>~1 </a:t>
            </a:r>
            <a:r>
              <a:rPr lang="en-US" sz="1800" dirty="0">
                <a:latin typeface="Arial"/>
                <a:cs typeface="Arial"/>
              </a:rPr>
              <a:t>category</a:t>
            </a:r>
          </a:p>
          <a:p>
            <a:pPr marL="230188" indent="-230188">
              <a:spcBef>
                <a:spcPts val="600"/>
              </a:spcBef>
              <a:buFont typeface="Arial"/>
              <a:buChar char="•"/>
              <a:defRPr/>
            </a:pPr>
            <a:r>
              <a:rPr lang="en-US" sz="1800" kern="0" dirty="0">
                <a:latin typeface="Arial"/>
                <a:ea typeface="ＭＳ Ｐゴシック"/>
                <a:cs typeface="Arial"/>
              </a:rPr>
              <a:t>Some intensity gains since 2008, especially </a:t>
            </a:r>
            <a:r>
              <a:rPr lang="en-US" sz="1800" kern="0" dirty="0" smtClean="0">
                <a:latin typeface="Arial"/>
                <a:ea typeface="ＭＳ Ｐゴシック"/>
                <a:cs typeface="Arial"/>
              </a:rPr>
              <a:t>&gt;</a:t>
            </a:r>
            <a:r>
              <a:rPr lang="en-US" sz="1800" kern="0" dirty="0">
                <a:latin typeface="Arial"/>
                <a:ea typeface="ＭＳ Ｐゴシック"/>
                <a:cs typeface="Arial"/>
              </a:rPr>
              <a:t>48 h</a:t>
            </a:r>
          </a:p>
        </p:txBody>
      </p:sp>
      <p:pic>
        <p:nvPicPr>
          <p:cNvPr id="921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8660" y="1541995"/>
            <a:ext cx="4632325" cy="349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0" y="93213"/>
            <a:ext cx="8229600" cy="108014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ＭＳ Ｐゴシック" pitchFamily="34" charset="-128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34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34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34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34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en-US" sz="4800" b="1" kern="0" dirty="0" smtClean="0">
                <a:solidFill>
                  <a:schemeClr val="bg1"/>
                </a:solidFill>
                <a:latin typeface="Arial"/>
                <a:cs typeface="Arial"/>
              </a:rPr>
              <a:t>Current State of the Art</a:t>
            </a:r>
          </a:p>
        </p:txBody>
      </p:sp>
      <p:pic>
        <p:nvPicPr>
          <p:cNvPr id="921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272" y="1534057"/>
            <a:ext cx="4638675" cy="349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2382372" y="2770720"/>
            <a:ext cx="2073275" cy="1762125"/>
            <a:chOff x="5029200" y="3213611"/>
            <a:chExt cx="2765944" cy="2153875"/>
          </a:xfrm>
        </p:grpSpPr>
        <p:cxnSp>
          <p:nvCxnSpPr>
            <p:cNvPr id="9" name="Straight Arrow Connector 8"/>
            <p:cNvCxnSpPr/>
            <p:nvPr/>
          </p:nvCxnSpPr>
          <p:spPr>
            <a:xfrm>
              <a:off x="5041907" y="4251739"/>
              <a:ext cx="2742648" cy="77617"/>
            </a:xfrm>
            <a:prstGeom prst="straightConnector1">
              <a:avLst/>
            </a:prstGeom>
            <a:ln w="57150">
              <a:solidFill>
                <a:srgbClr val="FF33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5029200" y="3213611"/>
              <a:ext cx="0" cy="2153875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5067322" y="4777596"/>
              <a:ext cx="2727822" cy="79557"/>
            </a:xfrm>
            <a:prstGeom prst="straightConnector1">
              <a:avLst/>
            </a:prstGeom>
            <a:ln w="57150">
              <a:solidFill>
                <a:srgbClr val="FFFF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>
            <a:grpSpLocks/>
          </p:cNvGrpSpPr>
          <p:nvPr/>
        </p:nvGrpSpPr>
        <p:grpSpPr bwMode="auto">
          <a:xfrm>
            <a:off x="7792572" y="2473857"/>
            <a:ext cx="914400" cy="2058988"/>
            <a:chOff x="8178398" y="2802497"/>
            <a:chExt cx="914400" cy="2058621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8178398" y="2802497"/>
              <a:ext cx="0" cy="2058621"/>
            </a:xfrm>
            <a:prstGeom prst="line">
              <a:avLst/>
            </a:prstGeom>
            <a:ln w="38100" cmpd="sng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8178398" y="3716734"/>
              <a:ext cx="914400" cy="838051"/>
            </a:xfrm>
            <a:prstGeom prst="straightConnector1">
              <a:avLst/>
            </a:prstGeom>
            <a:ln w="57150" cmpd="sng">
              <a:solidFill>
                <a:srgbClr val="FFFF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/>
          <p:cNvSpPr/>
          <p:nvPr/>
        </p:nvSpPr>
        <p:spPr>
          <a:xfrm>
            <a:off x="4841557" y="1805161"/>
            <a:ext cx="2913960" cy="273997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36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36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6297677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0"/>
                            </p:stCondLst>
                            <p:childTnLst>
                              <p:par>
                                <p:cTn id="1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Calibri" charset="0"/>
                <a:cs typeface="Arial"/>
              </a:rPr>
              <a:t/>
            </a:r>
            <a:br>
              <a:rPr lang="en-US" dirty="0">
                <a:ea typeface="Calibri" charset="0"/>
                <a:cs typeface="Arial"/>
              </a:rPr>
            </a:br>
            <a:endParaRPr lang="en-US" dirty="0">
              <a:ea typeface="Calibri" charset="0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7106"/>
            <a:ext cx="799357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Arial"/>
                <a:cs typeface="Arial"/>
              </a:rPr>
              <a:t>HFIP Successes to date:</a:t>
            </a:r>
          </a:p>
          <a:p>
            <a:r>
              <a:rPr lang="en-US" sz="3200" dirty="0" smtClean="0">
                <a:solidFill>
                  <a:srgbClr val="FFFFFF"/>
                </a:solidFill>
                <a:latin typeface="Arial"/>
                <a:cs typeface="Arial"/>
              </a:rPr>
              <a:t>HWRF </a:t>
            </a:r>
            <a:r>
              <a:rPr lang="en-US" sz="3200" dirty="0" smtClean="0">
                <a:solidFill>
                  <a:srgbClr val="FFFFFF"/>
                </a:solidFill>
                <a:latin typeface="Arial"/>
                <a:cs typeface="Arial"/>
              </a:rPr>
              <a:t>Forecast </a:t>
            </a:r>
            <a:r>
              <a:rPr lang="en-US" sz="3200" dirty="0" smtClean="0">
                <a:solidFill>
                  <a:srgbClr val="FFFFFF"/>
                </a:solidFill>
                <a:latin typeface="Arial"/>
                <a:cs typeface="Arial"/>
              </a:rPr>
              <a:t>Improvements</a:t>
            </a:r>
            <a:endParaRPr lang="en-US" sz="32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4" name="Rectangle 17"/>
          <p:cNvSpPr>
            <a:spLocks noChangeArrowheads="1"/>
          </p:cNvSpPr>
          <p:nvPr/>
        </p:nvSpPr>
        <p:spPr bwMode="auto">
          <a:xfrm>
            <a:off x="5188088" y="6597822"/>
            <a:ext cx="317834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  <a:latin typeface="Arial"/>
                <a:cs typeface="Arial"/>
                <a:hlinkClick r:id="rId3"/>
              </a:rPr>
              <a:t>http://</a:t>
            </a:r>
            <a:r>
              <a:rPr lang="en-US" sz="1200" dirty="0" err="1">
                <a:solidFill>
                  <a:srgbClr val="FF0000"/>
                </a:solidFill>
                <a:latin typeface="Arial"/>
                <a:cs typeface="Arial"/>
                <a:hlinkClick r:id="rId3"/>
              </a:rPr>
              <a:t>www.emc.ncep.noaa.gov</a:t>
            </a:r>
            <a:r>
              <a:rPr lang="en-US" sz="1200" dirty="0">
                <a:solidFill>
                  <a:srgbClr val="FF0000"/>
                </a:solidFill>
                <a:latin typeface="Arial"/>
                <a:cs typeface="Arial"/>
                <a:hlinkClick r:id="rId3"/>
              </a:rPr>
              <a:t>/</a:t>
            </a:r>
            <a:r>
              <a:rPr lang="en-US" sz="1200" dirty="0" err="1">
                <a:solidFill>
                  <a:srgbClr val="FF0000"/>
                </a:solidFill>
                <a:latin typeface="Arial"/>
                <a:cs typeface="Arial"/>
                <a:hlinkClick r:id="rId3"/>
              </a:rPr>
              <a:t>gc_wmb</a:t>
            </a:r>
            <a:r>
              <a:rPr lang="en-US" sz="1200" dirty="0">
                <a:solidFill>
                  <a:srgbClr val="FF0000"/>
                </a:solidFill>
                <a:latin typeface="Arial"/>
                <a:cs typeface="Arial"/>
                <a:hlinkClick r:id="rId3"/>
              </a:rPr>
              <a:t>/</a:t>
            </a:r>
            <a:r>
              <a:rPr lang="en-US" sz="1200" dirty="0" err="1">
                <a:solidFill>
                  <a:srgbClr val="FF0000"/>
                </a:solidFill>
                <a:latin typeface="Arial"/>
                <a:cs typeface="Arial"/>
                <a:hlinkClick r:id="rId3"/>
              </a:rPr>
              <a:t>vxt</a:t>
            </a:r>
            <a:r>
              <a:rPr lang="en-US" sz="1200" dirty="0">
                <a:solidFill>
                  <a:srgbClr val="FF0000"/>
                </a:solidFill>
                <a:latin typeface="Arial"/>
                <a:cs typeface="Arial"/>
                <a:hlinkClick r:id="rId3"/>
              </a:rPr>
              <a:t>/</a:t>
            </a:r>
            <a:endParaRPr lang="en-US" sz="12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14715" y="1376217"/>
            <a:ext cx="4821419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Improvements of the order of 10-15% each year since 2012</a:t>
            </a:r>
            <a:endParaRPr lang="en-US" sz="2000" b="1" dirty="0"/>
          </a:p>
        </p:txBody>
      </p:sp>
      <p:pic>
        <p:nvPicPr>
          <p:cNvPr id="6" name="Picture 5"/>
          <p:cNvPicPr>
            <a:picLocks/>
          </p:cNvPicPr>
          <p:nvPr/>
        </p:nvPicPr>
        <p:blipFill rotWithShape="1">
          <a:blip r:embed="rId4"/>
          <a:srcRect l="1243"/>
          <a:stretch/>
        </p:blipFill>
        <p:spPr>
          <a:xfrm>
            <a:off x="4555934" y="2200620"/>
            <a:ext cx="4567522" cy="3676982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 rotWithShape="1">
          <a:blip r:embed="rId5"/>
          <a:srcRect r="602"/>
          <a:stretch/>
        </p:blipFill>
        <p:spPr>
          <a:xfrm>
            <a:off x="28082" y="2200618"/>
            <a:ext cx="4581062" cy="36769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941424" y="5926412"/>
            <a:ext cx="53680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Dramatic improvement in first 5 years of HFIP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419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24" name="Picture 10" descr="Untitled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2404" y="1300489"/>
            <a:ext cx="2281485" cy="226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3" name="Picture 8" descr="ARTHUR01L.2014070300.intfsc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1200" y="4121848"/>
            <a:ext cx="3276600" cy="240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4" name="Picture 1" descr="Screen Shot 2014-07-24 at 5.26.53 PM.png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104" y="1304550"/>
            <a:ext cx="3388350" cy="2958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Rectangle 8"/>
          <p:cNvSpPr>
            <a:spLocks/>
          </p:cNvSpPr>
          <p:nvPr/>
        </p:nvSpPr>
        <p:spPr bwMode="auto">
          <a:xfrm>
            <a:off x="228600" y="1371600"/>
            <a:ext cx="183356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>
            <a:spAutoFit/>
          </a:bodyPr>
          <a:lstStyle/>
          <a:p>
            <a:pPr marL="39688" algn="ctr"/>
            <a:r>
              <a:rPr lang="en-US" sz="1400" b="1" dirty="0">
                <a:solidFill>
                  <a:srgbClr val="FFFFFF"/>
                </a:solidFill>
                <a:latin typeface="Arial"/>
                <a:cs typeface="Arial"/>
              </a:rPr>
              <a:t>5 P-3 Flights</a:t>
            </a:r>
          </a:p>
          <a:p>
            <a:pPr marL="39688" algn="ctr"/>
            <a:r>
              <a:rPr lang="en-US" sz="1400" b="1" dirty="0">
                <a:solidFill>
                  <a:srgbClr val="FFFFFF"/>
                </a:solidFill>
                <a:latin typeface="Arial"/>
                <a:cs typeface="Arial"/>
              </a:rPr>
              <a:t>2 July – 5 July 2014</a:t>
            </a:r>
          </a:p>
        </p:txBody>
      </p:sp>
      <p:sp>
        <p:nvSpPr>
          <p:cNvPr id="21507" name="Text Box 4"/>
          <p:cNvSpPr txBox="1">
            <a:spLocks noChangeArrowheads="1"/>
          </p:cNvSpPr>
          <p:nvPr/>
        </p:nvSpPr>
        <p:spPr bwMode="auto">
          <a:xfrm>
            <a:off x="249328" y="4537928"/>
            <a:ext cx="2969745" cy="1677382"/>
          </a:xfrm>
          <a:prstGeom prst="rect">
            <a:avLst/>
          </a:prstGeom>
          <a:ln/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117475" indent="-117475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1400" dirty="0" smtClean="0">
                <a:latin typeface="Arial"/>
                <a:cs typeface="Arial"/>
              </a:rPr>
              <a:t>5 P-3 missions </a:t>
            </a:r>
            <a:r>
              <a:rPr lang="en-US" sz="1400" dirty="0">
                <a:latin typeface="Arial"/>
                <a:cs typeface="Arial"/>
              </a:rPr>
              <a:t>from </a:t>
            </a:r>
            <a:r>
              <a:rPr lang="en-US" sz="1400" dirty="0" smtClean="0">
                <a:latin typeface="Arial"/>
                <a:cs typeface="Arial"/>
              </a:rPr>
              <a:t>2-5 July 2014 at 12 h </a:t>
            </a:r>
            <a:r>
              <a:rPr lang="en-US" sz="1400" dirty="0">
                <a:latin typeface="Arial"/>
                <a:ea typeface="Arial" charset="0"/>
                <a:cs typeface="Arial"/>
              </a:rPr>
              <a:t>Doppler </a:t>
            </a:r>
            <a:r>
              <a:rPr lang="en-US" sz="1400" dirty="0" smtClean="0">
                <a:latin typeface="Arial"/>
                <a:cs typeface="Arial"/>
              </a:rPr>
              <a:t>sampling </a:t>
            </a:r>
            <a:r>
              <a:rPr lang="en-US" sz="1400" dirty="0" smtClean="0">
                <a:latin typeface="Arial"/>
                <a:ea typeface="Arial" charset="0"/>
                <a:cs typeface="Arial"/>
              </a:rPr>
              <a:t>(HEDAS/GSI)</a:t>
            </a:r>
            <a:r>
              <a:rPr lang="en-US" sz="1400" dirty="0" smtClean="0">
                <a:latin typeface="Arial"/>
                <a:cs typeface="Arial"/>
              </a:rPr>
              <a:t> </a:t>
            </a:r>
            <a:r>
              <a:rPr lang="en-US" sz="1400" dirty="0">
                <a:latin typeface="Arial"/>
                <a:cs typeface="Arial"/>
              </a:rPr>
              <a:t>&amp; </a:t>
            </a:r>
            <a:r>
              <a:rPr lang="en-US" sz="1400" dirty="0" smtClean="0">
                <a:latin typeface="Arial"/>
                <a:cs typeface="Arial"/>
              </a:rPr>
              <a:t>3 G</a:t>
            </a:r>
            <a:r>
              <a:rPr lang="en-US" sz="1400" dirty="0">
                <a:latin typeface="Arial"/>
                <a:cs typeface="Arial"/>
              </a:rPr>
              <a:t>-IV missions </a:t>
            </a:r>
          </a:p>
          <a:p>
            <a:pPr marL="117475" indent="-117475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1400" dirty="0" smtClean="0">
                <a:latin typeface="Arial"/>
                <a:cs typeface="Arial"/>
              </a:rPr>
              <a:t>Sampled Arthur as a tropical storm to hurricane at landfall in NC, to extra-tropical transition in Nova Scotia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24" name="Rectangle 6"/>
          <p:cNvSpPr txBox="1">
            <a:spLocks noChangeArrowheads="1"/>
          </p:cNvSpPr>
          <p:nvPr/>
        </p:nvSpPr>
        <p:spPr bwMode="auto">
          <a:xfrm>
            <a:off x="3840498" y="2144671"/>
            <a:ext cx="1764349" cy="1323306"/>
          </a:xfrm>
          <a:prstGeom prst="rect">
            <a:avLst/>
          </a:prstGeom>
          <a:ln w="9525" cap="flat" cmpd="sng" algn="ctr">
            <a:solidFill>
              <a:schemeClr val="accent3">
                <a:shade val="95000"/>
                <a:satMod val="105000"/>
              </a:schemeClr>
            </a:solidFill>
            <a:prstDash val="solid"/>
            <a:miter lim="800000"/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Ins="30479"/>
          <a:lstStyle/>
          <a:p>
            <a:pPr marL="39688" algn="ctr">
              <a:defRPr/>
            </a:pPr>
            <a:r>
              <a:rPr lang="en-US" sz="1600" dirty="0">
                <a:solidFill>
                  <a:srgbClr val="000000"/>
                </a:solidFill>
                <a:latin typeface="Arial"/>
                <a:ea typeface="Arial" charset="0"/>
                <a:cs typeface="Arial"/>
              </a:rPr>
              <a:t>Doppler data transmitted in real-time for assimilation into HWRF</a:t>
            </a:r>
            <a:endParaRPr lang="en-US" sz="1600" dirty="0">
              <a:solidFill>
                <a:srgbClr val="000000"/>
              </a:solidFill>
              <a:latin typeface="Arial"/>
              <a:ea typeface="Calibri" charset="0"/>
              <a:cs typeface="Arial"/>
            </a:endParaRPr>
          </a:p>
        </p:txBody>
      </p:sp>
      <p:sp>
        <p:nvSpPr>
          <p:cNvPr id="38920" name="Rectangle 5"/>
          <p:cNvSpPr txBox="1">
            <a:spLocks noChangeArrowheads="1"/>
          </p:cNvSpPr>
          <p:nvPr/>
        </p:nvSpPr>
        <p:spPr bwMode="auto">
          <a:xfrm>
            <a:off x="0" y="-76201"/>
            <a:ext cx="8051029" cy="1285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rIns="30479" anchor="b"/>
          <a:lstStyle>
            <a:lvl1pPr eaLnBrk="0"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defRPr>
            </a:lvl1pPr>
            <a:lvl2pPr marL="742950" indent="-285750" eaLnBrk="0"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2pPr>
            <a:lvl3pPr marL="1143000" indent="-228600" eaLnBrk="0"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3pPr>
            <a:lvl4pPr marL="1600200" indent="-228600" eaLnBrk="0"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4pPr>
            <a:lvl5pPr marL="2057400" indent="-228600" eaLnBrk="0"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9pPr>
          </a:lstStyle>
          <a:p>
            <a:pPr>
              <a:lnSpc>
                <a:spcPct val="85000"/>
              </a:lnSpc>
            </a:pPr>
            <a:r>
              <a:rPr lang="en-US" sz="4400" dirty="0">
                <a:solidFill>
                  <a:schemeClr val="bg1"/>
                </a:solidFill>
                <a:latin typeface="Arial"/>
                <a:cs typeface="Arial"/>
              </a:rPr>
              <a:t>HFIP Successes to date:</a:t>
            </a:r>
          </a:p>
          <a:p>
            <a:pPr>
              <a:lnSpc>
                <a:spcPct val="85000"/>
              </a:lnSpc>
            </a:pPr>
            <a:r>
              <a:rPr lang="en-US" sz="3200" dirty="0" smtClean="0">
                <a:solidFill>
                  <a:schemeClr val="bg1"/>
                </a:solidFill>
                <a:latin typeface="Arial"/>
                <a:ea typeface="Calibri" charset="0"/>
                <a:cs typeface="Arial"/>
              </a:rPr>
              <a:t>Impact of aircraft observations: TDR</a:t>
            </a:r>
            <a:endParaRPr lang="en-US" sz="3200" dirty="0">
              <a:solidFill>
                <a:schemeClr val="bg1"/>
              </a:solidFill>
              <a:latin typeface="Arial"/>
              <a:ea typeface="Calibri" charset="0"/>
              <a:cs typeface="Arial"/>
            </a:endParaRPr>
          </a:p>
        </p:txBody>
      </p:sp>
      <p:pic>
        <p:nvPicPr>
          <p:cNvPr id="38926" name="Picture 3" descr="Screen Shot 2014-07-24 at 5.17.15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2992" y="4242829"/>
            <a:ext cx="2458846" cy="2203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1524000" y="3101879"/>
            <a:ext cx="3962400" cy="3214816"/>
            <a:chOff x="1524000" y="3101879"/>
            <a:chExt cx="3962400" cy="3214816"/>
          </a:xfrm>
        </p:grpSpPr>
        <p:cxnSp>
          <p:nvCxnSpPr>
            <p:cNvPr id="36" name="Straight Arrow Connector 35"/>
            <p:cNvCxnSpPr/>
            <p:nvPr/>
          </p:nvCxnSpPr>
          <p:spPr bwMode="auto">
            <a:xfrm>
              <a:off x="1524000" y="3101879"/>
              <a:ext cx="2202425" cy="1408012"/>
            </a:xfrm>
            <a:prstGeom prst="straightConnector1">
              <a:avLst/>
            </a:prstGeom>
            <a:ln w="38100" cmpd="sng"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7" descr="140702I1wind10.png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3013" y="4487895"/>
              <a:ext cx="1703387" cy="182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8923" name="Picture 9" descr="windswath.ARTHUR01L.2014070300.pn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1200" y="1480430"/>
            <a:ext cx="3343275" cy="267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AutoShape 2"/>
          <p:cNvSpPr>
            <a:spLocks/>
          </p:cNvSpPr>
          <p:nvPr/>
        </p:nvSpPr>
        <p:spPr bwMode="auto">
          <a:xfrm>
            <a:off x="20638" y="6507163"/>
            <a:ext cx="533400" cy="2889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fld id="{6B15AF1E-CC26-FB45-ADE4-CB812E3D9BFE}" type="slidenum">
              <a:rPr lang="en-US" sz="1400">
                <a:solidFill>
                  <a:srgbClr val="FFFFFF"/>
                </a:solidFill>
                <a:latin typeface="Arial"/>
                <a:cs typeface="Arial"/>
              </a:rPr>
              <a:pPr algn="ctr">
                <a:defRPr/>
              </a:pPr>
              <a:t>5</a:t>
            </a:fld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20669497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20" name="Rectangle 5"/>
          <p:cNvSpPr txBox="1">
            <a:spLocks noChangeArrowheads="1"/>
          </p:cNvSpPr>
          <p:nvPr/>
        </p:nvSpPr>
        <p:spPr bwMode="auto">
          <a:xfrm>
            <a:off x="0" y="0"/>
            <a:ext cx="7981758" cy="1285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rIns="30479" anchor="b"/>
          <a:lstStyle>
            <a:lvl1pPr eaLnBrk="0"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defRPr>
            </a:lvl1pPr>
            <a:lvl2pPr marL="742950" indent="-285750" eaLnBrk="0"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2pPr>
            <a:lvl3pPr marL="1143000" indent="-228600" eaLnBrk="0"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3pPr>
            <a:lvl4pPr marL="1600200" indent="-228600" eaLnBrk="0"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4pPr>
            <a:lvl5pPr marL="2057400" indent="-228600" eaLnBrk="0"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sym typeface="Arial" charset="0"/>
              </a:defRPr>
            </a:lvl9pPr>
          </a:lstStyle>
          <a:p>
            <a:pPr>
              <a:lnSpc>
                <a:spcPct val="85000"/>
              </a:lnSpc>
            </a:pPr>
            <a:r>
              <a:rPr lang="en-US" sz="4400" dirty="0">
                <a:solidFill>
                  <a:schemeClr val="bg1"/>
                </a:solidFill>
                <a:latin typeface="Arial"/>
                <a:cs typeface="Arial"/>
              </a:rPr>
              <a:t>HFIP Successes to date: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Arial"/>
                <a:ea typeface="Calibri" charset="0"/>
                <a:cs typeface="Arial"/>
              </a:rPr>
              <a:t>Impact of aircraft observations: TDR</a:t>
            </a:r>
            <a:endParaRPr lang="en-US" sz="3200" dirty="0">
              <a:solidFill>
                <a:schemeClr val="bg1"/>
              </a:solidFill>
              <a:latin typeface="Arial"/>
              <a:ea typeface="Calibri" charset="0"/>
              <a:cs typeface="Arial"/>
            </a:endParaRPr>
          </a:p>
        </p:txBody>
      </p:sp>
      <p:pic>
        <p:nvPicPr>
          <p:cNvPr id="2" name="Picture 1" descr="15_Tong_2014_HFIP_annual_meeting (dragged)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121" y="1301387"/>
            <a:ext cx="7666182" cy="509825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895879" y="1285394"/>
            <a:ext cx="2439939" cy="515697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15150" y="1633151"/>
            <a:ext cx="9032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Arial"/>
                <a:cs typeface="Arial"/>
              </a:rPr>
              <a:t>32 cases</a:t>
            </a:r>
            <a:endParaRPr lang="en-US" sz="14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75509" y="1633151"/>
            <a:ext cx="9032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Arial"/>
                <a:cs typeface="Arial"/>
              </a:rPr>
              <a:t>34 cases</a:t>
            </a:r>
            <a:endParaRPr lang="en-US" sz="14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41491" y="1633151"/>
            <a:ext cx="9032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Arial"/>
                <a:cs typeface="Arial"/>
              </a:rPr>
              <a:t>15 cases</a:t>
            </a:r>
            <a:endParaRPr lang="en-US" sz="1400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57949939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7986889" cy="1371600"/>
          </a:xfrm>
        </p:spPr>
        <p:txBody>
          <a:bodyPr/>
          <a:lstStyle/>
          <a:p>
            <a:r>
              <a:rPr lang="en-US" sz="4400" dirty="0" smtClean="0">
                <a:ea typeface="Calibri" charset="0"/>
                <a:cs typeface="Arial"/>
              </a:rPr>
              <a:t>HFIP Priorities 2015-2016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68478" y="1342787"/>
            <a:ext cx="8806190" cy="4816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30187">
              <a:spcBef>
                <a:spcPts val="600"/>
              </a:spcBef>
            </a:pPr>
            <a:r>
              <a:rPr lang="en-US" b="1" dirty="0" smtClean="0"/>
              <a:t>Operational </a:t>
            </a:r>
            <a:r>
              <a:rPr lang="en-US" b="1" dirty="0"/>
              <a:t>Impact </a:t>
            </a:r>
          </a:p>
          <a:p>
            <a:pPr marL="230188" indent="-230188">
              <a:spcBef>
                <a:spcPts val="600"/>
              </a:spcBef>
              <a:buFont typeface="Arial"/>
              <a:buChar char="•"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D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emonstrate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B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asin-HWRF during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hurricane season </a:t>
            </a:r>
          </a:p>
          <a:p>
            <a:pPr marL="230188" indent="-230188">
              <a:spcBef>
                <a:spcPts val="6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Demonstrate impact of aircraft data &amp; Doppler Radar (TDR) </a:t>
            </a:r>
            <a:endParaRPr lang="en-US" sz="2000" dirty="0">
              <a:solidFill>
                <a:srgbClr val="FF0000"/>
              </a:solidFill>
            </a:endParaRPr>
          </a:p>
          <a:p>
            <a:pPr marL="230188" indent="-230188">
              <a:spcBef>
                <a:spcPts val="600"/>
              </a:spcBef>
              <a:buFont typeface="Arial"/>
              <a:buChar char="•"/>
            </a:pPr>
            <a:r>
              <a:rPr lang="en-US" sz="2000" dirty="0">
                <a:solidFill>
                  <a:srgbClr val="7F7F7F"/>
                </a:solidFill>
              </a:rPr>
              <a:t>Demonstrate </a:t>
            </a:r>
            <a:r>
              <a:rPr lang="en-US" sz="2000" dirty="0" smtClean="0">
                <a:solidFill>
                  <a:srgbClr val="7F7F7F"/>
                </a:solidFill>
              </a:rPr>
              <a:t>multi</a:t>
            </a:r>
            <a:r>
              <a:rPr lang="en-US" sz="2000" dirty="0">
                <a:solidFill>
                  <a:srgbClr val="7F7F7F"/>
                </a:solidFill>
              </a:rPr>
              <a:t>- </a:t>
            </a:r>
            <a:r>
              <a:rPr lang="en-US" sz="2000" dirty="0" smtClean="0">
                <a:solidFill>
                  <a:srgbClr val="7F7F7F"/>
                </a:solidFill>
              </a:rPr>
              <a:t>&amp; single</a:t>
            </a:r>
            <a:r>
              <a:rPr lang="en-US" sz="2000" dirty="0">
                <a:solidFill>
                  <a:srgbClr val="7F7F7F"/>
                </a:solidFill>
              </a:rPr>
              <a:t>-model ensembles for Track </a:t>
            </a:r>
            <a:r>
              <a:rPr lang="en-US" sz="2000" dirty="0" smtClean="0">
                <a:solidFill>
                  <a:srgbClr val="7F7F7F"/>
                </a:solidFill>
              </a:rPr>
              <a:t>&amp; Intensity</a:t>
            </a:r>
            <a:r>
              <a:rPr lang="en-US" sz="2000" dirty="0" smtClean="0"/>
              <a:t> </a:t>
            </a:r>
            <a:endParaRPr lang="en-US" sz="2000" dirty="0"/>
          </a:p>
          <a:p>
            <a:pPr indent="-230187">
              <a:spcBef>
                <a:spcPts val="600"/>
              </a:spcBef>
            </a:pPr>
            <a:r>
              <a:rPr lang="en-US" b="1" dirty="0"/>
              <a:t>Research </a:t>
            </a:r>
            <a:r>
              <a:rPr lang="en-US" b="1" dirty="0" smtClean="0"/>
              <a:t>&amp; Development </a:t>
            </a:r>
            <a:endParaRPr lang="en-US" b="1" dirty="0"/>
          </a:p>
          <a:p>
            <a:pPr marL="230188" indent="-230188">
              <a:spcBef>
                <a:spcPts val="600"/>
              </a:spcBef>
              <a:buFont typeface="Arial"/>
              <a:buChar char="•"/>
            </a:pPr>
            <a:r>
              <a:rPr lang="en-US" sz="2000" dirty="0">
                <a:solidFill>
                  <a:srgbClr val="7F7F7F"/>
                </a:solidFill>
              </a:rPr>
              <a:t>Develop HWRF GSI hybrid DA - Focus on high resolution inner domains </a:t>
            </a:r>
          </a:p>
          <a:p>
            <a:pPr marL="230188" indent="-230188">
              <a:spcBef>
                <a:spcPts val="600"/>
              </a:spcBef>
              <a:buFont typeface="Arial"/>
              <a:buChar char="•"/>
            </a:pPr>
            <a:r>
              <a:rPr lang="en-US" sz="2000" dirty="0">
                <a:solidFill>
                  <a:srgbClr val="7F7F7F"/>
                </a:solidFill>
              </a:rPr>
              <a:t>Improve use of satellite data in TC DA (QOSAP)</a:t>
            </a:r>
          </a:p>
          <a:p>
            <a:pPr marL="230188" indent="-230188">
              <a:spcBef>
                <a:spcPts val="6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Improve </a:t>
            </a:r>
            <a:r>
              <a:rPr lang="en-US" sz="2000" dirty="0" smtClean="0">
                <a:solidFill>
                  <a:srgbClr val="FF0000"/>
                </a:solidFill>
              </a:rPr>
              <a:t>use </a:t>
            </a:r>
            <a:r>
              <a:rPr lang="en-US" sz="2000" dirty="0">
                <a:solidFill>
                  <a:srgbClr val="FF0000"/>
                </a:solidFill>
              </a:rPr>
              <a:t>of </a:t>
            </a:r>
            <a:r>
              <a:rPr lang="en-US" sz="2000" dirty="0" smtClean="0">
                <a:solidFill>
                  <a:srgbClr val="FF0000"/>
                </a:solidFill>
              </a:rPr>
              <a:t>inner core observations operationally, G-IV TDR, UAS, etc. </a:t>
            </a:r>
            <a:endParaRPr lang="en-US" sz="2000" dirty="0">
              <a:solidFill>
                <a:srgbClr val="FF0000"/>
              </a:solidFill>
            </a:endParaRPr>
          </a:p>
          <a:p>
            <a:pPr marL="230188" indent="-230188">
              <a:spcBef>
                <a:spcPts val="6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Improve </a:t>
            </a:r>
            <a:r>
              <a:rPr lang="en-US" sz="2000" dirty="0">
                <a:solidFill>
                  <a:srgbClr val="FF0000"/>
                </a:solidFill>
              </a:rPr>
              <a:t>HWRF </a:t>
            </a:r>
            <a:r>
              <a:rPr lang="en-US" sz="2000" dirty="0" smtClean="0">
                <a:solidFill>
                  <a:srgbClr val="FF0000"/>
                </a:solidFill>
              </a:rPr>
              <a:t>physics </a:t>
            </a:r>
            <a:r>
              <a:rPr lang="en-US" sz="2000" dirty="0" smtClean="0">
                <a:solidFill>
                  <a:srgbClr val="FF0000"/>
                </a:solidFill>
              </a:rPr>
              <a:t>using aircraft observations (IFEX, SHOUT)</a:t>
            </a:r>
            <a:endParaRPr lang="en-US" sz="2000" dirty="0">
              <a:solidFill>
                <a:srgbClr val="FF0000"/>
              </a:solidFill>
            </a:endParaRPr>
          </a:p>
          <a:p>
            <a:pPr marL="230188" indent="-230188">
              <a:spcBef>
                <a:spcPts val="6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7F7F7F"/>
                </a:solidFill>
              </a:rPr>
              <a:t>Develop global physics for high resolution (HIWPP, R2O</a:t>
            </a:r>
            <a:r>
              <a:rPr lang="en-US" sz="2000" dirty="0" smtClean="0"/>
              <a:t>)</a:t>
            </a:r>
          </a:p>
          <a:p>
            <a:pPr indent="-230187">
              <a:spcBef>
                <a:spcPts val="600"/>
              </a:spcBef>
            </a:pPr>
            <a:r>
              <a:rPr lang="en-US" b="1" dirty="0" smtClean="0"/>
              <a:t>Technical </a:t>
            </a:r>
            <a:r>
              <a:rPr lang="en-US" b="1" dirty="0"/>
              <a:t>Advancements </a:t>
            </a:r>
          </a:p>
          <a:p>
            <a:pPr marL="230188" indent="-230188">
              <a:spcBef>
                <a:spcPts val="600"/>
              </a:spcBef>
              <a:buFont typeface="Arial"/>
              <a:buChar char="•"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Transition HWRF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to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Basin-NMMB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HIWPP, R2O)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202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768506" cy="1371600"/>
          </a:xfrm>
        </p:spPr>
        <p:txBody>
          <a:bodyPr>
            <a:noAutofit/>
          </a:bodyPr>
          <a:lstStyle/>
          <a:p>
            <a:pPr lvl="1">
              <a:defRPr/>
            </a:pPr>
            <a:r>
              <a:rPr lang="en-US" sz="4000" dirty="0" smtClean="0">
                <a:solidFill>
                  <a:srgbClr val="FFFF00"/>
                </a:solidFill>
                <a:latin typeface="Arial"/>
                <a:cs typeface="Arial"/>
              </a:rPr>
              <a:t>Develop</a:t>
            </a:r>
            <a:r>
              <a:rPr lang="en-US" sz="4000" dirty="0" smtClean="0">
                <a:solidFill>
                  <a:srgbClr val="FFFFFF"/>
                </a:solidFill>
                <a:latin typeface="Arial"/>
                <a:cs typeface="Arial"/>
              </a:rPr>
              <a:t> &amp; refine observing technologies: </a:t>
            </a:r>
            <a:r>
              <a:rPr lang="en-US" sz="3200" dirty="0" smtClean="0">
                <a:solidFill>
                  <a:srgbClr val="FFFFFF"/>
                </a:solidFill>
                <a:latin typeface="Arial"/>
                <a:cs typeface="Arial"/>
              </a:rPr>
              <a:t>G-IV TDR</a:t>
            </a:r>
            <a:endParaRPr lang="en-US" sz="32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5" name="AutoShape 2"/>
          <p:cNvSpPr>
            <a:spLocks/>
          </p:cNvSpPr>
          <p:nvPr/>
        </p:nvSpPr>
        <p:spPr bwMode="auto">
          <a:xfrm>
            <a:off x="20638" y="6507163"/>
            <a:ext cx="533400" cy="2889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fld id="{AAA9E573-BC7C-1649-B9DC-7A4DDADA52D7}" type="slidenum">
              <a:rPr lang="en-US" sz="1400">
                <a:solidFill>
                  <a:srgbClr val="FFFFFF"/>
                </a:solidFill>
                <a:latin typeface="Arial"/>
                <a:cs typeface="Arial"/>
              </a:rPr>
              <a:pPr algn="ctr">
                <a:defRPr/>
              </a:pPr>
              <a:t>8</a:t>
            </a:fld>
            <a:endParaRPr lang="en-US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9014" y="5608836"/>
            <a:ext cx="3763848" cy="635879"/>
          </a:xfrm>
        </p:spPr>
        <p:txBody>
          <a:bodyPr/>
          <a:lstStyle/>
          <a:p>
            <a:r>
              <a:rPr lang="en-US" sz="1600" dirty="0" smtClean="0"/>
              <a:t>2 P-3 and G-IV flight track in Hurricane </a:t>
            </a:r>
            <a:r>
              <a:rPr lang="en-US" sz="1600" dirty="0" err="1" smtClean="0"/>
              <a:t>Edouard</a:t>
            </a:r>
            <a:r>
              <a:rPr lang="en-US" sz="1600" dirty="0" smtClean="0"/>
              <a:t> 15 September 2014</a:t>
            </a:r>
            <a:endParaRPr lang="en-US" sz="1600" dirty="0"/>
          </a:p>
        </p:txBody>
      </p:sp>
      <p:pic>
        <p:nvPicPr>
          <p:cNvPr id="8" name="Picture 7" descr="20140915HIN.pn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080" y="1358620"/>
            <a:ext cx="4921716" cy="4255551"/>
          </a:xfrm>
          <a:prstGeom prst="rect">
            <a:avLst/>
          </a:prstGeom>
        </p:spPr>
      </p:pic>
      <p:pic>
        <p:nvPicPr>
          <p:cNvPr id="9" name="Picture 8" descr="140915HIN_10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1652" y="1292888"/>
            <a:ext cx="3602348" cy="2595203"/>
          </a:xfrm>
          <a:prstGeom prst="rect">
            <a:avLst/>
          </a:prstGeom>
        </p:spPr>
      </p:pic>
      <p:pic>
        <p:nvPicPr>
          <p:cNvPr id="10" name="Picture 9" descr="140915H1wind10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922" y="3893871"/>
            <a:ext cx="3517663" cy="2593375"/>
          </a:xfrm>
          <a:prstGeom prst="rect">
            <a:avLst/>
          </a:prstGeom>
        </p:spPr>
      </p:pic>
      <p:sp>
        <p:nvSpPr>
          <p:cNvPr id="21" name="Content Placeholder 2"/>
          <p:cNvSpPr>
            <a:spLocks noGrp="1"/>
          </p:cNvSpPr>
          <p:nvPr>
            <p:ph sz="half" idx="1"/>
          </p:nvPr>
        </p:nvSpPr>
        <p:spPr>
          <a:xfrm>
            <a:off x="5141247" y="4878185"/>
            <a:ext cx="1011459" cy="1015854"/>
          </a:xfrm>
        </p:spPr>
        <p:txBody>
          <a:bodyPr/>
          <a:lstStyle/>
          <a:p>
            <a:pPr marL="0" indent="0">
              <a:spcBef>
                <a:spcPts val="0"/>
              </a:spcBef>
            </a:pPr>
            <a:r>
              <a:rPr lang="en-US" sz="1200" dirty="0" smtClean="0"/>
              <a:t>P-3 Doppler analysis at 1 km altitude</a:t>
            </a:r>
            <a:endParaRPr lang="en-US" sz="1200" dirty="0"/>
          </a:p>
        </p:txBody>
      </p:sp>
      <p:sp>
        <p:nvSpPr>
          <p:cNvPr id="22" name="Content Placeholder 2"/>
          <p:cNvSpPr>
            <a:spLocks noGrp="1"/>
          </p:cNvSpPr>
          <p:nvPr>
            <p:ph sz="half" idx="1"/>
          </p:nvPr>
        </p:nvSpPr>
        <p:spPr>
          <a:xfrm>
            <a:off x="5141247" y="2110183"/>
            <a:ext cx="1003552" cy="1365399"/>
          </a:xfrm>
        </p:spPr>
        <p:txBody>
          <a:bodyPr/>
          <a:lstStyle/>
          <a:p>
            <a:pPr marL="0" indent="0">
              <a:spcBef>
                <a:spcPts val="0"/>
              </a:spcBef>
            </a:pPr>
            <a:r>
              <a:rPr lang="en-US" sz="1200" dirty="0" smtClean="0"/>
              <a:t>P-3 &amp; G-IV Doppler analysis at 1 km altitude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3786362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" y="1469918"/>
            <a:ext cx="5008033" cy="465624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Font typeface="Arial"/>
              <a:buChar char="•"/>
              <a:defRPr/>
            </a:pPr>
            <a:r>
              <a:rPr lang="en-US" sz="2400" dirty="0" smtClean="0"/>
              <a:t>2 s</a:t>
            </a:r>
            <a:r>
              <a:rPr lang="en-US" sz="2400" dirty="0" smtClean="0"/>
              <a:t>uccessful flights </a:t>
            </a:r>
            <a:r>
              <a:rPr lang="en-US" sz="2400" dirty="0"/>
              <a:t>of </a:t>
            </a:r>
            <a:r>
              <a:rPr lang="en-US" sz="2400" dirty="0">
                <a:solidFill>
                  <a:srgbClr val="83C1C6"/>
                </a:solidFill>
              </a:rPr>
              <a:t>Coyote </a:t>
            </a:r>
            <a:r>
              <a:rPr lang="en-US" sz="2400" dirty="0" smtClean="0">
                <a:solidFill>
                  <a:srgbClr val="83C1C6"/>
                </a:solidFill>
              </a:rPr>
              <a:t>UAS </a:t>
            </a:r>
            <a:r>
              <a:rPr lang="en-US" sz="2400" dirty="0" smtClean="0"/>
              <a:t>in </a:t>
            </a:r>
            <a:r>
              <a:rPr lang="en-US" sz="2400" dirty="0"/>
              <a:t>Hurricane Edouard </a:t>
            </a:r>
            <a:r>
              <a:rPr lang="en-US" sz="2400" dirty="0" smtClean="0"/>
              <a:t>in </a:t>
            </a:r>
            <a:r>
              <a:rPr lang="en-US" sz="2400" dirty="0" smtClean="0"/>
              <a:t>2014</a:t>
            </a:r>
            <a:r>
              <a:rPr lang="en-US" sz="2400" dirty="0" smtClean="0"/>
              <a:t>. P</a:t>
            </a:r>
            <a:r>
              <a:rPr lang="en-US" sz="2400" dirty="0" smtClean="0"/>
              <a:t>lan </a:t>
            </a:r>
            <a:r>
              <a:rPr lang="en-US" sz="2400" dirty="0"/>
              <a:t>to fly more storms in </a:t>
            </a:r>
            <a:r>
              <a:rPr lang="en-US" sz="2400" dirty="0" smtClean="0"/>
              <a:t>2015 and send data to the National Hurricane </a:t>
            </a:r>
            <a:r>
              <a:rPr lang="en-US" sz="2400" dirty="0" smtClean="0"/>
              <a:t>Center</a:t>
            </a:r>
          </a:p>
          <a:p>
            <a:pPr lvl="0"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dirty="0" smtClean="0">
                <a:cs typeface="Arial" charset="0"/>
              </a:rPr>
              <a:t>4 </a:t>
            </a:r>
            <a:r>
              <a:rPr lang="en-US" sz="2400" dirty="0" smtClean="0">
                <a:solidFill>
                  <a:schemeClr val="accent1">
                    <a:lumMod val="90000"/>
                  </a:schemeClr>
                </a:solidFill>
                <a:cs typeface="Arial" charset="0"/>
              </a:rPr>
              <a:t>Global Hawk </a:t>
            </a:r>
            <a:r>
              <a:rPr lang="en-US" sz="2400" dirty="0" smtClean="0">
                <a:cs typeface="Arial" charset="0"/>
              </a:rPr>
              <a:t>flights </a:t>
            </a:r>
            <a:r>
              <a:rPr lang="en-US" sz="2400" dirty="0">
                <a:cs typeface="Arial" charset="0"/>
              </a:rPr>
              <a:t>sampled life cycle of Edouard from tropical storm to extra-tropical </a:t>
            </a:r>
            <a:r>
              <a:rPr lang="en-US" sz="2400" dirty="0" smtClean="0">
                <a:cs typeface="Arial" charset="0"/>
              </a:rPr>
              <a:t>transition (</a:t>
            </a:r>
            <a:r>
              <a:rPr lang="en-US" sz="2400" dirty="0">
                <a:cs typeface="Arial"/>
              </a:rPr>
              <a:t>282 </a:t>
            </a:r>
            <a:r>
              <a:rPr lang="en-US" sz="2400" dirty="0" smtClean="0">
                <a:cs typeface="Arial"/>
              </a:rPr>
              <a:t>dropsondes </a:t>
            </a:r>
            <a:r>
              <a:rPr lang="en-US" sz="2400" dirty="0">
                <a:cs typeface="Arial"/>
              </a:rPr>
              <a:t>deployed during </a:t>
            </a:r>
            <a:r>
              <a:rPr lang="en-US" sz="2400" dirty="0" smtClean="0">
                <a:cs typeface="Arial"/>
              </a:rPr>
              <a:t>~58 </a:t>
            </a:r>
            <a:r>
              <a:rPr lang="en-US" sz="2400" dirty="0">
                <a:cs typeface="Arial"/>
              </a:rPr>
              <a:t>h over and near </a:t>
            </a:r>
            <a:r>
              <a:rPr lang="en-US" sz="2400" dirty="0" smtClean="0">
                <a:cs typeface="Arial"/>
              </a:rPr>
              <a:t>storm</a:t>
            </a:r>
            <a:r>
              <a:rPr lang="en-US" sz="2400" dirty="0" smtClean="0">
                <a:cs typeface="Arial" charset="0"/>
              </a:rPr>
              <a:t>). SHOUT for 2015 (</a:t>
            </a:r>
            <a:r>
              <a:rPr lang="en-US" sz="2400" dirty="0" smtClean="0">
                <a:solidFill>
                  <a:schemeClr val="dk1"/>
                </a:solidFill>
              </a:rPr>
              <a:t>25 August </a:t>
            </a:r>
            <a:r>
              <a:rPr lang="en-US" sz="2400" dirty="0">
                <a:solidFill>
                  <a:schemeClr val="dk1"/>
                </a:solidFill>
              </a:rPr>
              <a:t>- 27 </a:t>
            </a:r>
            <a:r>
              <a:rPr lang="en-US" sz="2400" dirty="0" smtClean="0">
                <a:solidFill>
                  <a:schemeClr val="dk1"/>
                </a:solidFill>
              </a:rPr>
              <a:t>September &amp; ~10 missions)</a:t>
            </a:r>
            <a:endParaRPr lang="en-US" sz="2400" dirty="0">
              <a:solidFill>
                <a:schemeClr val="dk1"/>
              </a:solidFill>
            </a:endParaRPr>
          </a:p>
          <a:p>
            <a:pPr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Font typeface="Arial"/>
              <a:buChar char="•"/>
              <a:defRPr/>
            </a:pPr>
            <a:endParaRPr lang="en-US" sz="2400" dirty="0">
              <a:cs typeface="Arial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0" y="-45129"/>
            <a:ext cx="824547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45720" rIns="182880" bIns="45720" numCol="1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Arial"/>
                <a:ea typeface="ＭＳ Ｐゴシック" charset="-128"/>
                <a:cs typeface="ＭＳ Ｐゴシック" pitchFamily="-112" charset="-128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TradeGothicBold" pitchFamily="2" charset="0"/>
              </a:defRPr>
            </a:lvl6pPr>
            <a:lvl7pPr marL="9144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TradeGothicBold" pitchFamily="2" charset="0"/>
              </a:defRPr>
            </a:lvl7pPr>
            <a:lvl8pPr marL="13716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TradeGothicBold" pitchFamily="2" charset="0"/>
              </a:defRPr>
            </a:lvl8pPr>
            <a:lvl9pPr marL="18288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TradeGothicBold" pitchFamily="2" charset="0"/>
              </a:defRPr>
            </a:lvl9pPr>
          </a:lstStyle>
          <a:p>
            <a:pPr marL="0" lvl="1">
              <a:defRPr/>
            </a:pPr>
            <a:r>
              <a:rPr lang="en-US" sz="4000" dirty="0" smtClean="0">
                <a:solidFill>
                  <a:srgbClr val="FFFF00"/>
                </a:solidFill>
                <a:latin typeface="Arial"/>
                <a:cs typeface="Arial"/>
              </a:rPr>
              <a:t>Develop</a:t>
            </a:r>
            <a:r>
              <a:rPr lang="en-US" sz="4000" dirty="0" smtClean="0">
                <a:solidFill>
                  <a:srgbClr val="FFFFFF"/>
                </a:solidFill>
                <a:latin typeface="Arial"/>
                <a:cs typeface="Arial"/>
              </a:rPr>
              <a:t> &amp; refine observing technologies: </a:t>
            </a:r>
            <a:r>
              <a:rPr lang="en-US" sz="3200" dirty="0" smtClean="0">
                <a:solidFill>
                  <a:srgbClr val="FFFFFF"/>
                </a:solidFill>
                <a:latin typeface="Arial"/>
                <a:cs typeface="Arial"/>
              </a:rPr>
              <a:t>UAS</a:t>
            </a:r>
            <a:endParaRPr lang="en-US" sz="32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11" name="Picture 10" descr="Global_Hawk,_NASA's_New_Remote-Controlled_Plane_-_October_2009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5" t="19714" r="3942" b="23387"/>
          <a:stretch/>
        </p:blipFill>
        <p:spPr>
          <a:xfrm>
            <a:off x="5372340" y="3725959"/>
            <a:ext cx="3572329" cy="184425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6896" y="1538888"/>
            <a:ext cx="3085504" cy="1684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621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26554</TotalTime>
  <Words>978</Words>
  <Application>Microsoft Macintosh PowerPoint</Application>
  <PresentationFormat>On-screen Show (4:3)</PresentationFormat>
  <Paragraphs>139</Paragraphs>
  <Slides>11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Default Design</vt:lpstr>
      <vt:lpstr>Worksheet</vt:lpstr>
      <vt:lpstr>NOAA’s Hurricane Forecast Improvement Project - HFIP</vt:lpstr>
      <vt:lpstr>PowerPoint Presentation</vt:lpstr>
      <vt:lpstr>PowerPoint Presentation</vt:lpstr>
      <vt:lpstr> </vt:lpstr>
      <vt:lpstr>PowerPoint Presentation</vt:lpstr>
      <vt:lpstr>PowerPoint Presentation</vt:lpstr>
      <vt:lpstr>HFIP Priorities 2015-2016</vt:lpstr>
      <vt:lpstr>Develop &amp; refine observing technologies: G-IV TDR</vt:lpstr>
      <vt:lpstr>PowerPoint Presentation</vt:lpstr>
      <vt:lpstr>Outreach</vt:lpstr>
      <vt:lpstr>Questions?</vt:lpstr>
    </vt:vector>
  </TitlesOfParts>
  <Manager>Tim McClung</Manager>
  <Company>NOAA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Nation's Hurricane Program: An Interagency Success Story</dc:title>
  <dc:subject>Hurricanes, Hurricane Research</dc:subject>
  <dc:creator>Kandis Boyd</dc:creator>
  <cp:lastModifiedBy>Frank Marks</cp:lastModifiedBy>
  <cp:revision>762</cp:revision>
  <cp:lastPrinted>2009-09-22T14:42:08Z</cp:lastPrinted>
  <dcterms:created xsi:type="dcterms:W3CDTF">2011-03-08T17:41:21Z</dcterms:created>
  <dcterms:modified xsi:type="dcterms:W3CDTF">2015-08-10T16:01:28Z</dcterms:modified>
</cp:coreProperties>
</file>