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0" r:id="rId2"/>
    <p:sldId id="258" r:id="rId3"/>
    <p:sldId id="259" r:id="rId4"/>
    <p:sldId id="262" r:id="rId5"/>
    <p:sldId id="263" r:id="rId6"/>
    <p:sldId id="267" r:id="rId7"/>
    <p:sldId id="269" r:id="rId8"/>
    <p:sldId id="270" r:id="rId9"/>
    <p:sldId id="273" r:id="rId10"/>
    <p:sldId id="283" r:id="rId11"/>
    <p:sldId id="272" r:id="rId12"/>
    <p:sldId id="294" r:id="rId13"/>
    <p:sldId id="317" r:id="rId14"/>
    <p:sldId id="290" r:id="rId15"/>
    <p:sldId id="295" r:id="rId16"/>
    <p:sldId id="292" r:id="rId17"/>
    <p:sldId id="278" r:id="rId18"/>
    <p:sldId id="280" r:id="rId19"/>
    <p:sldId id="284" r:id="rId20"/>
    <p:sldId id="285" r:id="rId21"/>
    <p:sldId id="286" r:id="rId22"/>
    <p:sldId id="313" r:id="rId23"/>
    <p:sldId id="301" r:id="rId24"/>
    <p:sldId id="296" r:id="rId25"/>
    <p:sldId id="297" r:id="rId26"/>
    <p:sldId id="298" r:id="rId27"/>
    <p:sldId id="299" r:id="rId28"/>
    <p:sldId id="300" r:id="rId29"/>
    <p:sldId id="302" r:id="rId30"/>
    <p:sldId id="303" r:id="rId31"/>
    <p:sldId id="31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5" r:id="rId41"/>
    <p:sldId id="316" r:id="rId42"/>
    <p:sldId id="288" r:id="rId43"/>
    <p:sldId id="2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99FFCC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63BC-6E41-49EF-BAFC-CDC9219E7429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4F51-4510-4739-A608-AD72D963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4F51-4510-4739-A608-AD72D9632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0F44-4645-4E79-8879-0CCBEE7A901B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1652-6F09-4014-B01D-4AB221F7EF8C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0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65B6-F2DC-4A5D-B9DE-8CFEFFB441D0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DDDF-8057-47B5-BB46-976B7F2E51BA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99BD-C6BE-4B28-AFBE-1C3873630362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42E9-D7BF-4A0E-A9F4-666F0FFB13B4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7015-9AFE-439F-A27A-3D183F826C4C}" type="datetime1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4399-9C27-4920-BBD8-C2DCD7867E30}" type="datetime1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321-B0A9-4198-90DA-BF8AA9ACA25D}" type="datetime1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5F24-7B01-4EFB-AFF7-2170392A83C4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D16-09A4-4F50-BBDB-2F344F334B0E}" type="datetime1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0763-1DAC-465D-930D-8B98AF197B78}" type="datetime1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AED5-7883-46AF-88C7-A955926F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 to the 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Planetary Boundary Layer Scheme for</a:t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High-Resolution Simulations of Irene (2011)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50834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Bryce Tyner</a:t>
            </a:r>
            <a:b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Marine, Earth, and Atmospheric Sciences</a:t>
            </a:r>
          </a:p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 Carolina State University</a:t>
            </a:r>
          </a:p>
          <a:p>
            <a:pPr algn="ct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Tuesday, July 15, 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www.nasa.gov/images/content/582590main_Irene-GOES-LARGE-2011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1893276"/>
            <a:ext cx="3621532" cy="26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8202" y="1991693"/>
            <a:ext cx="86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(NASA)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6"/>
    </mc:Choice>
    <mc:Fallback xmlns="">
      <p:transition spd="slow" advTm="177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32237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10-m Wind Speed</a:t>
            </a:r>
            <a:endParaRPr lang="en-US" sz="40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Graphic representation of local vs. non-local closure assumptions"/>
          <p:cNvSpPr>
            <a:spLocks noChangeAspect="1" noChangeArrowheads="1"/>
          </p:cNvSpPr>
          <p:nvPr/>
        </p:nvSpPr>
        <p:spPr bwMode="auto">
          <a:xfrm>
            <a:off x="307975" y="-1652588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975" y="5129942"/>
            <a:ext cx="112827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distributions and location of strongest wind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stronger maximum wind speeds in YSU simulation; weaker over land (closer to H*Wind analysis)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t="12881" r="24990" b="28814"/>
          <a:stretch/>
        </p:blipFill>
        <p:spPr>
          <a:xfrm>
            <a:off x="128751" y="760106"/>
            <a:ext cx="3657600" cy="3998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12954" r="25596" b="29193"/>
          <a:stretch/>
        </p:blipFill>
        <p:spPr>
          <a:xfrm>
            <a:off x="3786351" y="775605"/>
            <a:ext cx="3719593" cy="39675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21921" r="21375" b="18644"/>
          <a:stretch/>
        </p:blipFill>
        <p:spPr>
          <a:xfrm>
            <a:off x="7505944" y="667118"/>
            <a:ext cx="4370522" cy="4076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22161" y="4674338"/>
            <a:ext cx="348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 1300 UTC, </a:t>
            </a:r>
            <a:r>
              <a:rPr lang="en-US" sz="2400" b="1" dirty="0"/>
              <a:t>D01 Winds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80" y="4687273"/>
            <a:ext cx="349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 1300 UTC, D01 Winds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31396" y="4743172"/>
            <a:ext cx="248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H*Wind 1330 UTC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79774" r="23861" b="12994"/>
          <a:stretch/>
        </p:blipFill>
        <p:spPr>
          <a:xfrm>
            <a:off x="3642101" y="5036951"/>
            <a:ext cx="4518264" cy="6126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8"/>
    </mc:Choice>
    <mc:Fallback xmlns="">
      <p:transition spd="slow" advTm="620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4280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Simulated Intensity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 2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Graphic representation of local vs. non-local closure assumptions"/>
          <p:cNvSpPr>
            <a:spLocks noChangeAspect="1" noChangeArrowheads="1"/>
          </p:cNvSpPr>
          <p:nvPr/>
        </p:nvSpPr>
        <p:spPr bwMode="auto">
          <a:xfrm>
            <a:off x="307975" y="-1652588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7402" r="16835" b="12768"/>
          <a:stretch/>
        </p:blipFill>
        <p:spPr>
          <a:xfrm>
            <a:off x="6972332" y="1048512"/>
            <a:ext cx="4059292" cy="3871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8152" r="15652" b="12696"/>
          <a:stretch/>
        </p:blipFill>
        <p:spPr>
          <a:xfrm>
            <a:off x="1183306" y="1048512"/>
            <a:ext cx="4225602" cy="3871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125" y="1465956"/>
            <a:ext cx="461665" cy="28399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Min. Sea Level 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0114" y="1489058"/>
            <a:ext cx="461665" cy="25378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Max. Sustained Winds (</a:t>
            </a:r>
            <a:r>
              <a:rPr lang="en-US" dirty="0" err="1" smtClean="0"/>
              <a:t>kt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8171" y="4816966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Date/Time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4819133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Date/Time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975" y="5087725"/>
            <a:ext cx="11282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Similar, too weak storm intensity in first 8 hours of simulation (spin-up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YSU becomes stronger and closer to best track in final 12 hours of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13"/>
    </mc:Choice>
    <mc:Fallback xmlns="">
      <p:transition spd="slow" advTm="7501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-10622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Results: Total Precipitation (mm)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August 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32" y="5767368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simulated precipitation compared to TRMM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Highest simulated precipitation in YSU simulation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1"/>
          <a:stretch/>
        </p:blipFill>
        <p:spPr>
          <a:xfrm>
            <a:off x="2812686" y="4307689"/>
            <a:ext cx="5797914" cy="6094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4598" y="1161508"/>
            <a:ext cx="10339434" cy="2764315"/>
            <a:chOff x="1242966" y="1353312"/>
            <a:chExt cx="8160153" cy="20848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5" b="38331"/>
            <a:stretch/>
          </p:blipFill>
          <p:spPr>
            <a:xfrm>
              <a:off x="3963017" y="1365503"/>
              <a:ext cx="2720051" cy="20604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10"/>
            <a:stretch/>
          </p:blipFill>
          <p:spPr>
            <a:xfrm>
              <a:off x="1242966" y="1371133"/>
              <a:ext cx="2720051" cy="20567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t="63122" r="-448" b="6479"/>
            <a:stretch/>
          </p:blipFill>
          <p:spPr>
            <a:xfrm>
              <a:off x="6683068" y="1353312"/>
              <a:ext cx="2720051" cy="208483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26930" y="3832233"/>
            <a:ext cx="140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YSU, D03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18600" y="3846025"/>
            <a:ext cx="17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TRMM Data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65285" y="384602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MYJ, D03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90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5"/>
    </mc:Choice>
    <mc:Fallback xmlns="">
      <p:transition spd="slow" advTm="411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754" t="22597" r="24815" b="13048"/>
          <a:stretch/>
        </p:blipFill>
        <p:spPr>
          <a:xfrm>
            <a:off x="2950464" y="1027906"/>
            <a:ext cx="6595872" cy="5260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3965" y="2493802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50518" y="2496581"/>
            <a:ext cx="97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YSU-D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50518" y="4739909"/>
            <a:ext cx="98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MYJ-D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23965" y="4739908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945887" y="6288516"/>
            <a:ext cx="258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(from Nolan et al. 2009b)</a:t>
            </a:r>
            <a:endParaRPr lang="en-US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43881" y="4151994"/>
            <a:ext cx="3616798" cy="1882323"/>
            <a:chOff x="8443881" y="4151994"/>
            <a:chExt cx="3616798" cy="1882323"/>
          </a:xfrm>
        </p:grpSpPr>
        <p:sp>
          <p:nvSpPr>
            <p:cNvPr id="11" name="Right Arrow 10"/>
            <p:cNvSpPr/>
            <p:nvPr/>
          </p:nvSpPr>
          <p:spPr>
            <a:xfrm rot="10800000">
              <a:off x="8601780" y="5694393"/>
              <a:ext cx="1701902" cy="33992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8443881" y="4403393"/>
              <a:ext cx="1794270" cy="37664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46336" y="4151994"/>
              <a:ext cx="2514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Strongest Radial Outflow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46335" y="5445277"/>
              <a:ext cx="234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Strongest Radial Inflow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0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-15499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Radial Winds (m/s)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0600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87" y="5769781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stronger radial inflow/outflow in MYJ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Inconsistent with stronger 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8014" y="4788676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06853" y="4788677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2195" r="28486" b="76264"/>
          <a:stretch/>
        </p:blipFill>
        <p:spPr>
          <a:xfrm>
            <a:off x="2267712" y="1046473"/>
            <a:ext cx="7613478" cy="378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7" t="71967" r="39332" b="24634"/>
          <a:stretch/>
        </p:blipFill>
        <p:spPr>
          <a:xfrm>
            <a:off x="4314024" y="4788677"/>
            <a:ext cx="3886369" cy="5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5"/>
    </mc:Choice>
    <mc:Fallback xmlns="">
      <p:transition spd="slow" advTm="411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-15499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Radial Winds (m/s)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87" y="5767368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stronger radial inflow/outflow in MYJ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Inconsistent with stronger 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4784456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58085" y="4772685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49524" r="28677" b="28935"/>
          <a:stretch/>
        </p:blipFill>
        <p:spPr>
          <a:xfrm>
            <a:off x="2097024" y="1133855"/>
            <a:ext cx="7885176" cy="366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7" t="71967" r="39332" b="24634"/>
          <a:stretch/>
        </p:blipFill>
        <p:spPr>
          <a:xfrm>
            <a:off x="4314024" y="4788677"/>
            <a:ext cx="3886369" cy="5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5"/>
    </mc:Choice>
    <mc:Fallback xmlns="">
      <p:transition spd="slow" advTm="4116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-1758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 </a:t>
            </a:r>
            <a:r>
              <a:rPr lang="en-US" sz="40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Moisture</a:t>
            </a:r>
            <a:br>
              <a:rPr lang="en-US" sz="40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0600 UTC – 1800 UTC 27 August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179" y="5916085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Slightly higher cloud water in lower PBL within 150 km of storm center in MYJ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7963" y="5181627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26564" y="5144371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82147" y="973361"/>
            <a:ext cx="8827705" cy="4740566"/>
            <a:chOff x="1231392" y="578570"/>
            <a:chExt cx="10266361" cy="5515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4" t="17778" r="17101" b="14926"/>
            <a:stretch/>
          </p:blipFill>
          <p:spPr>
            <a:xfrm>
              <a:off x="1231392" y="578570"/>
              <a:ext cx="5181600" cy="46152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3" t="17600" r="16267" b="14746"/>
            <a:stretch/>
          </p:blipFill>
          <p:spPr>
            <a:xfrm>
              <a:off x="6340537" y="578570"/>
              <a:ext cx="5157216" cy="46396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4" t="88008" r="17101" b="1156"/>
            <a:stretch/>
          </p:blipFill>
          <p:spPr>
            <a:xfrm>
              <a:off x="3953659" y="5523700"/>
              <a:ext cx="5181600" cy="5701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t="88088" r="11954" b="6216"/>
            <a:stretch/>
          </p:blipFill>
          <p:spPr>
            <a:xfrm>
              <a:off x="1339799" y="5206055"/>
              <a:ext cx="4964786" cy="3503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t="88088" r="11954" b="6216"/>
            <a:stretch/>
          </p:blipFill>
          <p:spPr>
            <a:xfrm>
              <a:off x="6532967" y="5182324"/>
              <a:ext cx="4964786" cy="35035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14016" y="3755136"/>
            <a:ext cx="1780032" cy="80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54391" y="3728387"/>
            <a:ext cx="1780032" cy="80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5"/>
    </mc:Choice>
    <mc:Fallback xmlns="">
      <p:transition spd="slow" advTm="4116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-216976" y="-130819"/>
            <a:ext cx="127241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Simulated Reflectivity (</a:t>
            </a:r>
            <a:r>
              <a:rPr lang="en-US" sz="4000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dbz</a:t>
            </a:r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53" y="5228948"/>
            <a:ext cx="11282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symmetric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eyewall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YSU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organized spiral bands with embedded localized convective cells in YSU simulation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2881" r="13917" b="29511"/>
          <a:stretch/>
        </p:blipFill>
        <p:spPr>
          <a:xfrm>
            <a:off x="6067588" y="1086258"/>
            <a:ext cx="4943960" cy="395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2616" r="14974" b="29645"/>
          <a:stretch/>
        </p:blipFill>
        <p:spPr>
          <a:xfrm>
            <a:off x="1301858" y="1092456"/>
            <a:ext cx="4773478" cy="3959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19705" y="4959456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16708" y="4974955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0"/>
    </mc:Choice>
    <mc:Fallback xmlns="">
      <p:transition spd="slow" advTm="470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-216976" y="-130819"/>
            <a:ext cx="127241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Results: Time Series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850 Vert. Vel. and Abs</a:t>
            </a:r>
            <a:r>
              <a:rPr lang="en-US" sz="32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3200" dirty="0" err="1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Vorticity</a:t>
            </a:r>
            <a:r>
              <a:rPr lang="en-US" sz="32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17402" r="15273" b="13446"/>
          <a:stretch/>
        </p:blipFill>
        <p:spPr>
          <a:xfrm>
            <a:off x="666426" y="1286360"/>
            <a:ext cx="4928461" cy="395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17328" r="17686" b="13067"/>
          <a:stretch/>
        </p:blipFill>
        <p:spPr>
          <a:xfrm>
            <a:off x="6664270" y="1286360"/>
            <a:ext cx="4974956" cy="39830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6738" y="1549832"/>
            <a:ext cx="1642821" cy="1913940"/>
          </a:xfrm>
          <a:prstGeom prst="rect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86061" y="1549832"/>
            <a:ext cx="1642821" cy="1913940"/>
          </a:xfrm>
          <a:prstGeom prst="rect">
            <a:avLst/>
          </a:prstGeom>
          <a:noFill/>
          <a:ln w="984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987" y="5599171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YSU simulation has stronger maximum abs.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vorticity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vertical velocity during period when TC intensifies more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18476" y="5253930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64298" y="5176438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2125" y="1644916"/>
            <a:ext cx="461665" cy="26609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Max. Vertical Velocity (m/s)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29188" y="1637670"/>
            <a:ext cx="461665" cy="26682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Max. Abs. </a:t>
            </a:r>
            <a:r>
              <a:rPr lang="en-US" dirty="0" err="1" smtClean="0"/>
              <a:t>Vorticity</a:t>
            </a:r>
            <a:r>
              <a:rPr lang="en-US" dirty="0" smtClean="0"/>
              <a:t> (10</a:t>
            </a:r>
            <a:r>
              <a:rPr lang="en-US" baseline="30000" dirty="0" smtClean="0"/>
              <a:t>-5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8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6"/>
    </mc:Choice>
    <mc:Fallback xmlns="">
      <p:transition spd="slow" advTm="249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-216976" y="-130819"/>
            <a:ext cx="127241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850 Abs</a:t>
            </a:r>
            <a:r>
              <a:rPr lang="en-US" sz="40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4000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Vorticity</a:t>
            </a:r>
            <a:r>
              <a:rPr lang="en-US" sz="40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0600 UTC – 1800 UTC 27 August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987" y="5599171"/>
            <a:ext cx="11282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YSU simulation has shift in absolute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vorticity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distribution to higher values during period when TC intensifies more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4073" y="1604843"/>
            <a:ext cx="461665" cy="26682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Max. Abs. </a:t>
            </a:r>
            <a:r>
              <a:rPr lang="en-US" dirty="0" err="1" smtClean="0"/>
              <a:t>Vorticity</a:t>
            </a:r>
            <a:r>
              <a:rPr lang="en-US" dirty="0" smtClean="0"/>
              <a:t> (10</a:t>
            </a:r>
            <a:r>
              <a:rPr lang="en-US" baseline="30000" dirty="0" smtClean="0"/>
              <a:t>-5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9074" r="17592" b="7593"/>
          <a:stretch/>
        </p:blipFill>
        <p:spPr>
          <a:xfrm>
            <a:off x="3675738" y="1242491"/>
            <a:ext cx="5211680" cy="3886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3"/>
    </mc:Choice>
    <mc:Fallback xmlns="">
      <p:transition spd="slow" advTm="311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near-surface winds associated with tropical cyclones (TCs) can pose a significant threat to life and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Forecasters struggle with developing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wind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forecasts for tropical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the characteristics of the tropical cyclone boundary layer is key to improving the wind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84964"/>
            <a:ext cx="3466455" cy="2073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93" y="4784964"/>
            <a:ext cx="3900407" cy="2073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1" y="4784964"/>
            <a:ext cx="4034725" cy="2073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6488668"/>
            <a:ext cx="133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(USA Today)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4171" y="4706100"/>
            <a:ext cx="16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(Virginian Pilot)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8170" y="4706100"/>
            <a:ext cx="228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(National Geographic)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9"/>
    </mc:Choice>
    <mc:Fallback xmlns="">
      <p:transition spd="slow" advTm="331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017" y="1060512"/>
            <a:ext cx="11282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characteristics of the simulated TCs matched  well to observations within six hours of model spin-up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Track, intensity, and wind speed distributions agreed well with observations/analyses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Radial inflow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near the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and low-level moisture highest in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MYJ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Inconsistent with strongest simulated storm (YSU)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3"/>
    </mc:Choice>
    <mc:Fallback xmlns="">
      <p:transition spd="slow" advTm="290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071010"/>
            <a:ext cx="108126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Abs.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vorticity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associated with vertical hot towers in spiral bands stronger, more frequent in YSU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Processes within the boundary layer itself cannot fully determine storm strength (Montgomery and Smith 2012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pathways to TC intensification</a:t>
            </a:r>
          </a:p>
        </p:txBody>
      </p:sp>
    </p:spTree>
    <p:extLst>
      <p:ext uri="{BB962C8B-B14F-4D97-AF65-F5344CB8AC3E}">
        <p14:creationId xmlns:p14="http://schemas.microsoft.com/office/powerpoint/2010/main" val="3620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"/>
    </mc:Choice>
    <mc:Fallback xmlns="">
      <p:transition spd="slow" advTm="708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Simulated Radar Reflectivity (</a:t>
            </a:r>
            <a:r>
              <a:rPr lang="en-US" sz="4000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dbz</a:t>
            </a:r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YSU Simulation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07" y="1053885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1013" y="1779283"/>
            <a:ext cx="2877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TC Impact:</a:t>
            </a:r>
          </a:p>
          <a:p>
            <a:endParaRPr lang="en-US" sz="2400" b="1" dirty="0"/>
          </a:p>
          <a:p>
            <a:r>
              <a:rPr lang="en-US" sz="2400" b="1" dirty="0" smtClean="0"/>
              <a:t>1630 UTC – 1830 UTC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34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1808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r="50053" b="68889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8049768" y="204396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1809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3" r="20200" b="68889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6200000">
            <a:off x="7987776" y="204396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1001" r="50148" b="37888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7894788" y="2090460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1811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4" t="30895" r="19899" b="37995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7491829" y="2183449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1812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62097" r="49575" b="6792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7150865" y="2229943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1813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62001" r="19817" b="6888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6871897" y="2338433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1001" r="50148" b="37888"/>
          <a:stretch/>
        </p:blipFill>
        <p:spPr>
          <a:xfrm>
            <a:off x="4119372" y="1194744"/>
            <a:ext cx="4027932" cy="412945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7894788" y="2090460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020736" y="1534332"/>
            <a:ext cx="15495" cy="3037668"/>
          </a:xfrm>
          <a:prstGeom prst="line">
            <a:avLst/>
          </a:prstGeom>
          <a:ln w="730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Several studies have examined the sensitivity of TC simulations to the choice of planetary boundary layer (PBL) scheme (e.g., Braun and Tao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2000;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 and Pu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2008;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Nolan et al.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2009a,b; 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Smith and Thomsen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results suggest TC intensity differences as large as 19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depending on PBL scheme chosen (Li and Pu 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in boundary layer depth, vertical mixing, latent/sensible heat fluxes, and strength of radial inflow/outflow linked to changes in TC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3"/>
    </mc:Choice>
    <mc:Fallback xmlns="">
      <p:transition spd="slow" advTm="4520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YSU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9"/>
          <a:stretch/>
        </p:blipFill>
        <p:spPr>
          <a:xfrm>
            <a:off x="1349644" y="1177869"/>
            <a:ext cx="8978746" cy="505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9644" y="3436186"/>
            <a:ext cx="334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Virtual Potential Temperature (K)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49643" y="867903"/>
            <a:ext cx="23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(m/s)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471" y="6108286"/>
            <a:ext cx="1202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eddy circulations vertically limited to boundary layer and play role in moisture and temperature transport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2346" y="1237235"/>
            <a:ext cx="1952785" cy="401669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15" y="1022888"/>
            <a:ext cx="6858000" cy="7036232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Simulated Radar Reflectivity (</a:t>
            </a:r>
            <a:r>
              <a:rPr lang="en-US" sz="4000" dirty="0" err="1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dbz</a:t>
            </a:r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MYJ Simulation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1013" y="1779283"/>
            <a:ext cx="2877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TC Impact:</a:t>
            </a:r>
          </a:p>
          <a:p>
            <a:endParaRPr lang="en-US" sz="2400" b="1" dirty="0"/>
          </a:p>
          <a:p>
            <a:r>
              <a:rPr lang="en-US" sz="2400" b="1" smtClean="0"/>
              <a:t>1400 UTC – 1600 UTC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1529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7" r="49972" b="68844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8051292" y="3079939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1530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3" t="-226" r="20481" b="69077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7758684" y="304296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1531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t="31077" r="50313" b="37774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7758684" y="336711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1532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7" t="30960" r="20367" b="37891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7352343" y="3482939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1533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62146" r="49743" b="6705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6778906" y="355570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1534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t="62146" r="20368" b="6706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6499936" y="3493712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1531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 t="93952" r="34745" b="1433"/>
          <a:stretch/>
        </p:blipFill>
        <p:spPr>
          <a:xfrm>
            <a:off x="4101084" y="5327396"/>
            <a:ext cx="4066032" cy="460098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t="31077" r="50313" b="37774"/>
          <a:stretch/>
        </p:blipFill>
        <p:spPr>
          <a:xfrm>
            <a:off x="4134612" y="1190179"/>
            <a:ext cx="4032504" cy="413308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7758684" y="3367115"/>
            <a:ext cx="231648" cy="58521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34760" y="1503336"/>
            <a:ext cx="15495" cy="3037668"/>
          </a:xfrm>
          <a:prstGeom prst="line">
            <a:avLst/>
          </a:prstGeom>
          <a:ln w="730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16976" y="-130819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Circulations:  MYJ</a:t>
            </a:r>
            <a:b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1531 UTC 27 August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643" y="867903"/>
            <a:ext cx="23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(m/s)</a:t>
            </a:r>
            <a:endParaRPr lang="en-US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7"/>
          <a:stretch/>
        </p:blipFill>
        <p:spPr>
          <a:xfrm>
            <a:off x="1314414" y="1179246"/>
            <a:ext cx="8979408" cy="5056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9644" y="3451684"/>
            <a:ext cx="334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Virtual Potential Temperature (K)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324027" y="1237235"/>
            <a:ext cx="2557220" cy="401669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3471" y="6108286"/>
            <a:ext cx="1202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eddy circulations vertically limited to boundary layer and play role in moisture and temperature transport </a:t>
            </a:r>
          </a:p>
        </p:txBody>
      </p:sp>
    </p:spTree>
    <p:extLst>
      <p:ext uri="{BB962C8B-B14F-4D97-AF65-F5344CB8AC3E}">
        <p14:creationId xmlns:p14="http://schemas.microsoft.com/office/powerpoint/2010/main" val="35288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increase in computational power, characteristics of the TC PBL can explicitly be simulated using the Weather Research and Forecasting (WRF)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Large-eddy simulation (LES) domains nested within outer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WRF-LES produces realistic turbulent eddy circulations as the TC temporally and spatially evolves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247972" y="-270303"/>
            <a:ext cx="12724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between maximum updraft/downdraft cores (km)</a:t>
            </a:r>
            <a:endParaRPr lang="en-US" sz="32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17175" r="7362" b="12317"/>
          <a:stretch/>
        </p:blipFill>
        <p:spPr>
          <a:xfrm>
            <a:off x="131736" y="644741"/>
            <a:ext cx="5966848" cy="4835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17700" r="5708" b="12470"/>
          <a:stretch/>
        </p:blipFill>
        <p:spPr>
          <a:xfrm>
            <a:off x="5842862" y="660239"/>
            <a:ext cx="6121831" cy="4788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40488" y="5517099"/>
            <a:ext cx="68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YSU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7524" y="5448917"/>
            <a:ext cx="69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MYJ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1479" y="5846414"/>
            <a:ext cx="11282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uniform size distribution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YSU simulation than MYJ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017" y="1060512"/>
            <a:ext cx="112827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eddy circulations in general stronger in YSU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 widths, but often updraft region and adjacent large downdraft region (similar to convective circulation)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eddy circulations vertically limited to boundary layer and play role in moisture and temperature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uniform size distribution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YSU simulation than MYJ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Preliminary Results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3"/>
    </mc:Choice>
    <mc:Fallback xmlns="">
      <p:transition spd="slow" advTm="2902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examining differences in the boundary layer characteristics within the LES domains for the two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Turbulent flux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Turbulent kinetic energy budget of resolved turbulence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large-eddy circulations within the boundary layer change as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eyewall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moves from ocean to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Sensitivity of large-eddy circulations to storm characteristics (track, intensity)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Continuing/Future Work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67"/>
    </mc:Choice>
    <mc:Fallback xmlns="">
      <p:transition spd="slow" advTm="19126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1394850"/>
            <a:ext cx="11701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Anantha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Aiyyer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Dr.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Sukanta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Basu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Dr. Gary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Lackmann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(North Carolina State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Michael Brennan (NHC)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NCAR Yellowstone computational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NSF Grant ATM-0847323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date, very few studies have used WRF-LES to simulate TCs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Zhu (2008):  simulation of Ivan (2004)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Simulated large-eddy circulations shown to play pivotal role in vertical transport of energy, moisture, and momentum within the PBL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Yonsei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University (YSU) PBL scheme for non-LES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only using YSU scheme for outer domains:  influence of PBL scheme choice on simulated LES?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40"/>
    </mc:Choice>
    <mc:Fallback xmlns="">
      <p:transition spd="slow" advTm="759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90416"/>
            <a:ext cx="112827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evolution has been shown sensitive to PBL scheme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date, very few publications using WRF-LES in TC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examine sensitivity of WRF-LES to selection of PBL scheme in outer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domains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Irene (2011):  Interest to National Weather Service offices, follow-up to wind analysis conducted as part of CSTAR research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Graphic representation of local vs. non-local closure assumptions"/>
          <p:cNvSpPr>
            <a:spLocks noChangeAspect="1" noChangeArrowheads="1"/>
          </p:cNvSpPr>
          <p:nvPr/>
        </p:nvSpPr>
        <p:spPr bwMode="auto">
          <a:xfrm>
            <a:off x="307975" y="-1652588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9"/>
    </mc:Choice>
    <mc:Fallback xmlns="">
      <p:transition spd="slow" advTm="439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697428"/>
            <a:ext cx="11282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Setup similar to Zhu (2008)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 nested domains:  8.1 km grid spacing outer domain, 100 m grid spacing innermost domain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Two-way nesting used among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mesoscale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domains, one-way nesting within LES domains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PBL and respective surface layer schemes altered within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2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Setup</a:t>
            </a:r>
            <a:endParaRPr lang="en-US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Graphic representation of local vs. non-local closure assumptions"/>
          <p:cNvSpPr>
            <a:spLocks noChangeAspect="1" noChangeArrowheads="1"/>
          </p:cNvSpPr>
          <p:nvPr/>
        </p:nvSpPr>
        <p:spPr bwMode="auto">
          <a:xfrm>
            <a:off x="307975" y="-1652588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6"/>
    </mc:Choice>
    <mc:Fallback xmlns="">
      <p:transition spd="slow" advTm="371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29009" y="1183682"/>
            <a:ext cx="7215714" cy="4490635"/>
            <a:chOff x="4829009" y="1183682"/>
            <a:chExt cx="7215714" cy="44906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5" t="46139" r="29680" b="37137"/>
            <a:stretch/>
          </p:blipFill>
          <p:spPr>
            <a:xfrm>
              <a:off x="7432726" y="1183682"/>
              <a:ext cx="4611997" cy="449063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4829009" y="3501656"/>
              <a:ext cx="2727702" cy="1256324"/>
            </a:xfrm>
            <a:prstGeom prst="line">
              <a:avLst/>
            </a:prstGeom>
            <a:ln w="1238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860005" y="2397403"/>
              <a:ext cx="2727702" cy="1057759"/>
            </a:xfrm>
            <a:prstGeom prst="line">
              <a:avLst/>
            </a:prstGeom>
            <a:ln w="1238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943809" y="4392855"/>
            <a:ext cx="2743200" cy="365125"/>
          </a:xfrm>
        </p:spPr>
        <p:txBody>
          <a:bodyPr/>
          <a:lstStyle/>
          <a:p>
            <a:fld id="{33D4AED5-7883-46AF-88C7-A955926F321C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42522" y="5816386"/>
            <a:ext cx="11282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Initialized 00 UTC 27 August</a:t>
            </a:r>
          </a:p>
          <a:p>
            <a:pPr lvl="1"/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Hour Simulation Conducted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9"/>
    </mc:Choice>
    <mc:Fallback xmlns="">
      <p:transition spd="slow" advTm="520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4509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A0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Simulated Track</a:t>
            </a:r>
            <a:endParaRPr lang="en-US" sz="4000" dirty="0">
              <a:solidFill>
                <a:srgbClr val="0A027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4" descr="Graphic representation of local vs. non-local closure assumptions"/>
          <p:cNvSpPr>
            <a:spLocks noChangeAspect="1" noChangeArrowheads="1"/>
          </p:cNvSpPr>
          <p:nvPr/>
        </p:nvSpPr>
        <p:spPr bwMode="auto">
          <a:xfrm>
            <a:off x="307975" y="-1652588"/>
            <a:ext cx="289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7975" y="5907750"/>
            <a:ext cx="11282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Slower propagation in first 12 hours of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simulated storm tracks, correlate to best track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AED5-7883-46AF-88C7-A955926F321C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11550" y="975360"/>
            <a:ext cx="4608322" cy="4932390"/>
            <a:chOff x="4462272" y="1231900"/>
            <a:chExt cx="3657600" cy="4675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0" t="37721" r="31138" b="12379"/>
            <a:stretch/>
          </p:blipFill>
          <p:spPr>
            <a:xfrm>
              <a:off x="4462272" y="1231900"/>
              <a:ext cx="3657600" cy="4646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5" t="72316" r="10472" b="14979"/>
            <a:stretch/>
          </p:blipFill>
          <p:spPr>
            <a:xfrm>
              <a:off x="6283016" y="4724690"/>
              <a:ext cx="1836856" cy="118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7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16"/>
    </mc:Choice>
    <mc:Fallback xmlns="">
      <p:transition spd="slow" advTm="5911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15195</TotalTime>
  <Words>1167</Words>
  <Application>Microsoft Office PowerPoint</Application>
  <PresentationFormat>Widescreen</PresentationFormat>
  <Paragraphs>233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Verdana</vt:lpstr>
      <vt:lpstr>Office Theme</vt:lpstr>
      <vt:lpstr>Sensitivity to the  Planetary Boundary Layer Scheme for High-Resolution Simulations of Irene (2011)</vt:lpstr>
      <vt:lpstr>Motivation</vt:lpstr>
      <vt:lpstr>Background</vt:lpstr>
      <vt:lpstr>Background</vt:lpstr>
      <vt:lpstr>Background</vt:lpstr>
      <vt:lpstr>Motivation</vt:lpstr>
      <vt:lpstr>Model Setup</vt:lpstr>
      <vt:lpstr>PowerPoint Presentation</vt:lpstr>
      <vt:lpstr>TC Simulated Track</vt:lpstr>
      <vt:lpstr>10-m Wind Speed</vt:lpstr>
      <vt:lpstr>TC Simulated Intensity Domain 2</vt:lpstr>
      <vt:lpstr>Preliminary Results: Total Precipitation (mm) 27 August </vt:lpstr>
      <vt:lpstr>PowerPoint Presentation</vt:lpstr>
      <vt:lpstr>Radial Winds (m/s) 0600 UTC 27 August</vt:lpstr>
      <vt:lpstr>Radial Winds (m/s) 1200 UTC 27 August</vt:lpstr>
      <vt:lpstr>BL Moisture Average 0600 UTC – 1800 UTC 27 August</vt:lpstr>
      <vt:lpstr>Simulated Reflectivity (dbz) 1300 UTC 27 August</vt:lpstr>
      <vt:lpstr>Preliminary Results: Time Series Maximum 850 Vert. Vel. and Abs. Vorticity </vt:lpstr>
      <vt:lpstr>850 Abs. Vorticity Average 0600 UTC – 1800 UTC 27 August</vt:lpstr>
      <vt:lpstr>Mesoscale Results</vt:lpstr>
      <vt:lpstr>Mesoscale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Preliminary Results</vt:lpstr>
      <vt:lpstr>Continuing/Future Work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</dc:creator>
  <cp:lastModifiedBy>Bryce</cp:lastModifiedBy>
  <cp:revision>136</cp:revision>
  <dcterms:created xsi:type="dcterms:W3CDTF">2014-01-17T18:14:53Z</dcterms:created>
  <dcterms:modified xsi:type="dcterms:W3CDTF">2014-07-15T12:41:03Z</dcterms:modified>
</cp:coreProperties>
</file>