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33" r:id="rId7"/>
    <p:sldMasterId id="2147483745" r:id="rId8"/>
  </p:sldMasterIdLst>
  <p:notesMasterIdLst>
    <p:notesMasterId r:id="rId63"/>
  </p:notesMasterIdLst>
  <p:sldIdLst>
    <p:sldId id="257" r:id="rId9"/>
    <p:sldId id="258" r:id="rId10"/>
    <p:sldId id="259" r:id="rId11"/>
    <p:sldId id="260" r:id="rId12"/>
    <p:sldId id="266" r:id="rId13"/>
    <p:sldId id="261"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312" r:id="rId32"/>
    <p:sldId id="313" r:id="rId33"/>
    <p:sldId id="314" r:id="rId34"/>
    <p:sldId id="315" r:id="rId35"/>
    <p:sldId id="316" r:id="rId36"/>
    <p:sldId id="293" r:id="rId37"/>
    <p:sldId id="294" r:id="rId38"/>
    <p:sldId id="295" r:id="rId39"/>
    <p:sldId id="296" r:id="rId40"/>
    <p:sldId id="297" r:id="rId41"/>
    <p:sldId id="285" r:id="rId42"/>
    <p:sldId id="286" r:id="rId43"/>
    <p:sldId id="287" r:id="rId44"/>
    <p:sldId id="306" r:id="rId45"/>
    <p:sldId id="307" r:id="rId46"/>
    <p:sldId id="308" r:id="rId47"/>
    <p:sldId id="311" r:id="rId48"/>
    <p:sldId id="310" r:id="rId49"/>
    <p:sldId id="288" r:id="rId50"/>
    <p:sldId id="298" r:id="rId51"/>
    <p:sldId id="299" r:id="rId52"/>
    <p:sldId id="300" r:id="rId53"/>
    <p:sldId id="301" r:id="rId54"/>
    <p:sldId id="302" r:id="rId55"/>
    <p:sldId id="303" r:id="rId56"/>
    <p:sldId id="304" r:id="rId57"/>
    <p:sldId id="289" r:id="rId58"/>
    <p:sldId id="290" r:id="rId59"/>
    <p:sldId id="291" r:id="rId60"/>
    <p:sldId id="264" r:id="rId61"/>
    <p:sldId id="30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120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0"/>
    <c:plotArea>
      <c:layout/>
      <c:lineChart>
        <c:grouping val="standard"/>
        <c:varyColors val="0"/>
        <c:ser>
          <c:idx val="0"/>
          <c:order val="0"/>
          <c:tx>
            <c:strRef>
              <c:f>Sheet1!$B$1</c:f>
              <c:strCache>
                <c:ptCount val="1"/>
                <c:pt idx="0">
                  <c:v>CIMSS Shear (m/s)</c:v>
                </c:pt>
              </c:strCache>
            </c:strRef>
          </c:tx>
          <c:spPr>
            <a:ln>
              <a:solidFill>
                <a:schemeClr val="accent1"/>
              </a:solidFill>
            </a:ln>
          </c:spPr>
          <c:marker>
            <c:spPr>
              <a:ln>
                <a:solidFill>
                  <a:srgbClr val="FF0000"/>
                </a:solidFill>
              </a:ln>
            </c:spPr>
          </c:marker>
          <c:cat>
            <c:strRef>
              <c:f>Sheet1!$A$2:$A$37</c:f>
              <c:strCache>
                <c:ptCount val="35"/>
                <c:pt idx="0">
                  <c:v>18Z</c:v>
                </c:pt>
                <c:pt idx="2">
                  <c:v>00Z</c:v>
                </c:pt>
                <c:pt idx="4">
                  <c:v>06Z</c:v>
                </c:pt>
                <c:pt idx="6">
                  <c:v>12Z</c:v>
                </c:pt>
                <c:pt idx="8">
                  <c:v>18Z</c:v>
                </c:pt>
                <c:pt idx="10">
                  <c:v>00Z</c:v>
                </c:pt>
                <c:pt idx="12">
                  <c:v>06Z</c:v>
                </c:pt>
                <c:pt idx="14">
                  <c:v>12Z</c:v>
                </c:pt>
                <c:pt idx="16">
                  <c:v>18Z</c:v>
                </c:pt>
                <c:pt idx="18">
                  <c:v>00Z</c:v>
                </c:pt>
                <c:pt idx="20">
                  <c:v>06Z</c:v>
                </c:pt>
                <c:pt idx="22">
                  <c:v>12Z</c:v>
                </c:pt>
                <c:pt idx="24">
                  <c:v>18Z</c:v>
                </c:pt>
                <c:pt idx="26">
                  <c:v>00Z</c:v>
                </c:pt>
                <c:pt idx="28">
                  <c:v>06Z</c:v>
                </c:pt>
                <c:pt idx="30">
                  <c:v>12Z</c:v>
                </c:pt>
                <c:pt idx="32">
                  <c:v>18Z</c:v>
                </c:pt>
                <c:pt idx="34">
                  <c:v>00Z</c:v>
                </c:pt>
              </c:strCache>
            </c:strRef>
          </c:cat>
          <c:val>
            <c:numRef>
              <c:f>Sheet1!$B$2:$B$37</c:f>
              <c:numCache>
                <c:formatCode>General</c:formatCode>
                <c:ptCount val="36"/>
                <c:pt idx="2">
                  <c:v>5.7</c:v>
                </c:pt>
                <c:pt idx="4">
                  <c:v>1.6</c:v>
                </c:pt>
                <c:pt idx="6">
                  <c:v>2.6</c:v>
                </c:pt>
                <c:pt idx="8">
                  <c:v>7</c:v>
                </c:pt>
                <c:pt idx="10">
                  <c:v>8.1999999999999993</c:v>
                </c:pt>
                <c:pt idx="12">
                  <c:v>11.4</c:v>
                </c:pt>
                <c:pt idx="14">
                  <c:v>12.4</c:v>
                </c:pt>
                <c:pt idx="16">
                  <c:v>10.6</c:v>
                </c:pt>
                <c:pt idx="18">
                  <c:v>9.5</c:v>
                </c:pt>
                <c:pt idx="20">
                  <c:v>9.4</c:v>
                </c:pt>
                <c:pt idx="22">
                  <c:v>8.4</c:v>
                </c:pt>
                <c:pt idx="24">
                  <c:v>7.9</c:v>
                </c:pt>
                <c:pt idx="26">
                  <c:v>8.1</c:v>
                </c:pt>
                <c:pt idx="28">
                  <c:v>3.2</c:v>
                </c:pt>
                <c:pt idx="30">
                  <c:v>5.3</c:v>
                </c:pt>
                <c:pt idx="32">
                  <c:v>7.4</c:v>
                </c:pt>
                <c:pt idx="34">
                  <c:v>7.2</c:v>
                </c:pt>
              </c:numCache>
            </c:numRef>
          </c:val>
          <c:smooth val="0"/>
        </c:ser>
        <c:ser>
          <c:idx val="1"/>
          <c:order val="1"/>
          <c:tx>
            <c:strRef>
              <c:f>Sheet1!$C$1</c:f>
              <c:strCache>
                <c:ptCount val="1"/>
                <c:pt idx="0">
                  <c:v>Intensity (m/s)</c:v>
                </c:pt>
              </c:strCache>
            </c:strRef>
          </c:tx>
          <c:spPr>
            <a:ln>
              <a:solidFill>
                <a:prstClr val="white"/>
              </a:solidFill>
            </a:ln>
          </c:spPr>
          <c:marker>
            <c:spPr>
              <a:ln>
                <a:solidFill>
                  <a:prstClr val="white"/>
                </a:solidFill>
              </a:ln>
            </c:spPr>
          </c:marker>
          <c:cat>
            <c:strRef>
              <c:f>Sheet1!$A$2:$A$37</c:f>
              <c:strCache>
                <c:ptCount val="35"/>
                <c:pt idx="0">
                  <c:v>18Z</c:v>
                </c:pt>
                <c:pt idx="2">
                  <c:v>00Z</c:v>
                </c:pt>
                <c:pt idx="4">
                  <c:v>06Z</c:v>
                </c:pt>
                <c:pt idx="6">
                  <c:v>12Z</c:v>
                </c:pt>
                <c:pt idx="8">
                  <c:v>18Z</c:v>
                </c:pt>
                <c:pt idx="10">
                  <c:v>00Z</c:v>
                </c:pt>
                <c:pt idx="12">
                  <c:v>06Z</c:v>
                </c:pt>
                <c:pt idx="14">
                  <c:v>12Z</c:v>
                </c:pt>
                <c:pt idx="16">
                  <c:v>18Z</c:v>
                </c:pt>
                <c:pt idx="18">
                  <c:v>00Z</c:v>
                </c:pt>
                <c:pt idx="20">
                  <c:v>06Z</c:v>
                </c:pt>
                <c:pt idx="22">
                  <c:v>12Z</c:v>
                </c:pt>
                <c:pt idx="24">
                  <c:v>18Z</c:v>
                </c:pt>
                <c:pt idx="26">
                  <c:v>00Z</c:v>
                </c:pt>
                <c:pt idx="28">
                  <c:v>06Z</c:v>
                </c:pt>
                <c:pt idx="30">
                  <c:v>12Z</c:v>
                </c:pt>
                <c:pt idx="32">
                  <c:v>18Z</c:v>
                </c:pt>
                <c:pt idx="34">
                  <c:v>00Z</c:v>
                </c:pt>
              </c:strCache>
            </c:strRef>
          </c:cat>
          <c:val>
            <c:numRef>
              <c:f>Sheet1!$C$2:$C$37</c:f>
              <c:numCache>
                <c:formatCode>General</c:formatCode>
                <c:ptCount val="36"/>
                <c:pt idx="1">
                  <c:v>15.431999999999999</c:v>
                </c:pt>
                <c:pt idx="3">
                  <c:v>15.431999999999999</c:v>
                </c:pt>
                <c:pt idx="5">
                  <c:v>15.431999999999999</c:v>
                </c:pt>
                <c:pt idx="7">
                  <c:v>20.576000000000001</c:v>
                </c:pt>
                <c:pt idx="9">
                  <c:v>20.576000000000001</c:v>
                </c:pt>
                <c:pt idx="11">
                  <c:v>20.576000000000001</c:v>
                </c:pt>
                <c:pt idx="13">
                  <c:v>23.148</c:v>
                </c:pt>
                <c:pt idx="15">
                  <c:v>25.72</c:v>
                </c:pt>
                <c:pt idx="17">
                  <c:v>25.72</c:v>
                </c:pt>
                <c:pt idx="19">
                  <c:v>33.436</c:v>
                </c:pt>
                <c:pt idx="21">
                  <c:v>33.436</c:v>
                </c:pt>
                <c:pt idx="23">
                  <c:v>33.436</c:v>
                </c:pt>
                <c:pt idx="25">
                  <c:v>33.436</c:v>
                </c:pt>
                <c:pt idx="27">
                  <c:v>36.007999999999996</c:v>
                </c:pt>
                <c:pt idx="29">
                  <c:v>36.007999999999996</c:v>
                </c:pt>
                <c:pt idx="31">
                  <c:v>36.007999999999996</c:v>
                </c:pt>
                <c:pt idx="33">
                  <c:v>33.436</c:v>
                </c:pt>
                <c:pt idx="35">
                  <c:v>33.436</c:v>
                </c:pt>
              </c:numCache>
            </c:numRef>
          </c:val>
          <c:smooth val="0"/>
        </c:ser>
        <c:dLbls>
          <c:showLegendKey val="0"/>
          <c:showVal val="0"/>
          <c:showCatName val="0"/>
          <c:showSerName val="0"/>
          <c:showPercent val="0"/>
          <c:showBubbleSize val="0"/>
        </c:dLbls>
        <c:marker val="1"/>
        <c:smooth val="0"/>
        <c:axId val="32985472"/>
        <c:axId val="32987392"/>
      </c:lineChart>
      <c:catAx>
        <c:axId val="32985472"/>
        <c:scaling>
          <c:orientation val="minMax"/>
        </c:scaling>
        <c:delete val="0"/>
        <c:axPos val="b"/>
        <c:majorTickMark val="out"/>
        <c:minorTickMark val="none"/>
        <c:tickLblPos val="nextTo"/>
        <c:txPr>
          <a:bodyPr/>
          <a:lstStyle/>
          <a:p>
            <a:pPr>
              <a:defRPr baseline="0">
                <a:solidFill>
                  <a:srgbClr val="FFFF66"/>
                </a:solidFill>
              </a:defRPr>
            </a:pPr>
            <a:endParaRPr lang="en-US"/>
          </a:p>
        </c:txPr>
        <c:crossAx val="32987392"/>
        <c:crosses val="autoZero"/>
        <c:auto val="1"/>
        <c:lblAlgn val="ctr"/>
        <c:lblOffset val="100"/>
        <c:noMultiLvlLbl val="0"/>
      </c:catAx>
      <c:valAx>
        <c:axId val="32987392"/>
        <c:scaling>
          <c:orientation val="minMax"/>
        </c:scaling>
        <c:delete val="0"/>
        <c:axPos val="l"/>
        <c:majorGridlines/>
        <c:numFmt formatCode="General" sourceLinked="1"/>
        <c:majorTickMark val="out"/>
        <c:minorTickMark val="none"/>
        <c:tickLblPos val="nextTo"/>
        <c:txPr>
          <a:bodyPr/>
          <a:lstStyle/>
          <a:p>
            <a:pPr>
              <a:defRPr baseline="0">
                <a:solidFill>
                  <a:srgbClr val="FFFF66"/>
                </a:solidFill>
              </a:defRPr>
            </a:pPr>
            <a:endParaRPr lang="en-US"/>
          </a:p>
        </c:txPr>
        <c:crossAx val="32985472"/>
        <c:crosses val="autoZero"/>
        <c:crossBetween val="between"/>
      </c:valAx>
    </c:plotArea>
    <c:legend>
      <c:legendPos val="r"/>
      <c:layout/>
      <c:overlay val="0"/>
      <c:txPr>
        <a:bodyPr/>
        <a:lstStyle/>
        <a:p>
          <a:pPr>
            <a:defRPr baseline="0">
              <a:solidFill>
                <a:srgbClr val="FFFF66"/>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absSizeAnchor xmlns:cdr="http://schemas.openxmlformats.org/drawingml/2006/chartDrawing">
    <cdr:from>
      <cdr:x>0.12509</cdr:x>
      <cdr:y>0.8204</cdr:y>
    </cdr:from>
    <cdr:ext cx="304800" cy="565666"/>
    <cdr:sp macro="" textlink="">
      <cdr:nvSpPr>
        <cdr:cNvPr id="2" name="Oval 1"/>
        <cdr:cNvSpPr/>
      </cdr:nvSpPr>
      <cdr:spPr>
        <a:xfrm xmlns:a="http://schemas.openxmlformats.org/drawingml/2006/main">
          <a:off x="1077132" y="2583934"/>
          <a:ext cx="304800" cy="565666"/>
        </a:xfrm>
        <a:prstGeom xmlns:a="http://schemas.openxmlformats.org/drawingml/2006/main" prst="ellipse">
          <a:avLst/>
        </a:prstGeom>
        <a:noFill xmlns:a="http://schemas.openxmlformats.org/drawingml/2006/main"/>
        <a:ln xmlns:a="http://schemas.openxmlformats.org/drawingml/2006/main" w="25400" cap="flat" cmpd="sng" algn="ctr">
          <a:solidFill>
            <a:sysClr val="window" lastClr="FFFFFF"/>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xmlns:a="http://schemas.openxmlformats.org/drawingml/2006/main">
          <a:pPr algn="ctr"/>
          <a:endParaRPr lang="en-US"/>
        </a:p>
      </cdr:txBody>
    </cdr:sp>
  </cdr:abs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32B88E-EBD8-4D6B-8004-E399D23DDA96}" type="datetimeFigureOut">
              <a:rPr lang="en-US" smtClean="0"/>
              <a:pPr/>
              <a:t>9/5/2014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A006C-930F-4166-9C4B-5EC4ECFCD89C}" type="slidenum">
              <a:rPr lang="en-US" smtClean="0"/>
              <a:pPr/>
              <a:t>‹#›</a:t>
            </a:fld>
            <a:endParaRPr lang="en-US"/>
          </a:p>
        </p:txBody>
      </p:sp>
    </p:spTree>
    <p:extLst>
      <p:ext uri="{BB962C8B-B14F-4D97-AF65-F5344CB8AC3E}">
        <p14:creationId xmlns:p14="http://schemas.microsoft.com/office/powerpoint/2010/main" val="3477140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8A006C-930F-4166-9C4B-5EC4ECFCD89C}" type="slidenum">
              <a:rPr lang="en-US" smtClean="0"/>
              <a:pPr/>
              <a:t>35</a:t>
            </a:fld>
            <a:endParaRPr lang="en-US"/>
          </a:p>
        </p:txBody>
      </p:sp>
    </p:spTree>
    <p:extLst>
      <p:ext uri="{BB962C8B-B14F-4D97-AF65-F5344CB8AC3E}">
        <p14:creationId xmlns:p14="http://schemas.microsoft.com/office/powerpoint/2010/main" val="88989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first hurricane</a:t>
            </a:r>
            <a:r>
              <a:rPr lang="en-US" baseline="0" dirty="0" smtClean="0"/>
              <a:t> flight of this year</a:t>
            </a:r>
            <a:endParaRPr lang="en-US" dirty="0"/>
          </a:p>
        </p:txBody>
      </p:sp>
      <p:sp>
        <p:nvSpPr>
          <p:cNvPr id="4" name="Slide Number Placeholder 3"/>
          <p:cNvSpPr>
            <a:spLocks noGrp="1"/>
          </p:cNvSpPr>
          <p:nvPr>
            <p:ph type="sldNum" sz="quarter" idx="10"/>
          </p:nvPr>
        </p:nvSpPr>
        <p:spPr/>
        <p:txBody>
          <a:bodyPr/>
          <a:lstStyle/>
          <a:p>
            <a:fld id="{F0E97D29-58CA-45B5-B7F8-EC301C32E3C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1748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97B100-5EC3-A142-BA79-89EEE9B73089}" type="slidenum">
              <a:rPr lang="en-US" sz="1200">
                <a:solidFill>
                  <a:prstClr val="black"/>
                </a:solidFill>
              </a:rPr>
              <a:pPr/>
              <a:t>24</a:t>
            </a:fld>
            <a:endParaRPr lang="en-US" sz="1200">
              <a:solidFill>
                <a:prstClr val="black"/>
              </a:solidFill>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C3FA1-45A8-8948-8614-B33EC76F8DB3}" type="slidenum">
              <a:rPr lang="en-US" sz="1200">
                <a:solidFill>
                  <a:prstClr val="black"/>
                </a:solidFill>
              </a:rPr>
              <a:pPr/>
              <a:t>25</a:t>
            </a:fld>
            <a:endParaRPr lang="en-US" sz="1200">
              <a:solidFill>
                <a:prstClr val="black"/>
              </a:solidFill>
            </a:endParaRPr>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3E562C-BB05-EC47-93B5-74AB02FBE100}" type="slidenum">
              <a:rPr lang="en-US" sz="1200">
                <a:solidFill>
                  <a:prstClr val="black"/>
                </a:solidFill>
              </a:rPr>
              <a:pPr/>
              <a:t>27</a:t>
            </a:fld>
            <a:endParaRPr lang="en-US" sz="1200">
              <a:solidFill>
                <a:prstClr val="black"/>
              </a:solidFill>
            </a:endParaRPr>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97B100-5EC3-A142-BA79-89EEE9B73089}" type="slidenum">
              <a:rPr lang="en-US" sz="1200">
                <a:solidFill>
                  <a:prstClr val="black"/>
                </a:solidFill>
              </a:rPr>
              <a:pPr/>
              <a:t>28</a:t>
            </a:fld>
            <a:endParaRPr lang="en-US" sz="1200">
              <a:solidFill>
                <a:prstClr val="black"/>
              </a:solidFill>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5DE0A6-17A9-4E30-95BF-4DA51EA488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A4750-8C34-4EB1-9E2D-2DC86E1911F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3DE702-58D0-4420-B78C-690BCE16B7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solidFill>
                  <a:srgbClr val="000000"/>
                </a:solidFill>
              </a:defRPr>
            </a:pPr>
            <a:r>
              <a:rPr sz="5600" dirty="0">
                <a:solidFill>
                  <a:srgbClr val="FFFFFF"/>
                </a:solidFill>
              </a:rPr>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solidFill>
                  <a:srgbClr val="000000"/>
                </a:solidFill>
              </a:defRPr>
            </a:pPr>
            <a:r>
              <a:rPr sz="2200" dirty="0">
                <a:solidFill>
                  <a:srgbClr val="FFFFFF"/>
                </a:solidFill>
              </a:rPr>
              <a:t>Body Level One</a:t>
            </a:r>
          </a:p>
          <a:p>
            <a:pPr lvl="1">
              <a:defRPr sz="1800">
                <a:solidFill>
                  <a:srgbClr val="000000"/>
                </a:solidFill>
              </a:defRPr>
            </a:pPr>
            <a:r>
              <a:rPr sz="2200" dirty="0">
                <a:solidFill>
                  <a:srgbClr val="FFFFFF"/>
                </a:solidFill>
              </a:rPr>
              <a:t>Body Level Two</a:t>
            </a:r>
          </a:p>
          <a:p>
            <a:pPr lvl="2">
              <a:defRPr sz="1800">
                <a:solidFill>
                  <a:srgbClr val="000000"/>
                </a:solidFill>
              </a:defRPr>
            </a:pPr>
            <a:r>
              <a:rPr sz="2200" dirty="0">
                <a:solidFill>
                  <a:srgbClr val="FFFFFF"/>
                </a:solidFill>
              </a:rPr>
              <a:t>Body Level Three</a:t>
            </a:r>
          </a:p>
          <a:p>
            <a:pPr lvl="3">
              <a:defRPr sz="1800">
                <a:solidFill>
                  <a:srgbClr val="000000"/>
                </a:solidFill>
              </a:defRPr>
            </a:pPr>
            <a:r>
              <a:rPr sz="2200" dirty="0">
                <a:solidFill>
                  <a:srgbClr val="FFFFFF"/>
                </a:solidFill>
              </a:rPr>
              <a:t>Body Level Four</a:t>
            </a:r>
          </a:p>
          <a:p>
            <a:pPr lvl="4">
              <a:defRPr sz="1800">
                <a:solidFill>
                  <a:srgbClr val="000000"/>
                </a:solidFill>
              </a:defRPr>
            </a:pPr>
            <a:r>
              <a:rPr sz="2200" dirty="0">
                <a:solidFill>
                  <a:srgbClr val="FFFFFF"/>
                </a:solidFill>
              </a:rP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86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709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8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070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25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2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0AA851-8CB9-44D1-90B0-8231BBF36C1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50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133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2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24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7F359D-B827-417B-9CF8-3BD9D594C7B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700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238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216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736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33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5D09AB-ABCD-4BF7-830C-F18FE5EA258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25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97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85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892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2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251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70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238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216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73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33BD4C-54BD-4345-8699-619D38CDDE6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338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25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97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85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892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243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251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953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438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0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A1A5E6-6D95-4604-9FCF-901B45960C3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924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495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60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887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190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456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060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E8046-435F-AB4D-867A-1B06749A0BAF}"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D9EBB2-D4A6-724F-8A3B-015CDBBE34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9099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927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66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1EBC59-F9B3-40EF-AECB-33E7C8F2C2A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535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619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529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031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511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931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977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27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44F7F-9DCD-BA44-9CE6-6283926064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905B9-856D-CA44-AF60-029C3EBAC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930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2C9D1F-00A1-0344-AE16-484C324EE4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61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D8A5AD-4F1E-4F03-A3E0-7E3D03496D5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2FED17-5892-2C44-BAA5-071BD2CA50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134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52B93-3CAE-B74D-A4FE-894BF18BF7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750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E10D9-5CDE-1D4E-9B38-2357C1383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779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BB0DD4-04CA-E140-8152-4070D47E2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432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E76688-7C19-7F41-858F-0F6AE6E37A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164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288CF3-54AC-5747-AAF4-2666479F7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037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BEB803-AF97-3D47-8EF8-DCC1EE701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2356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8AFFCC-BB6A-9047-B5F1-B19A57A2AB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7231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906A94-0E15-DD49-8B69-86338371AD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924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EC0C1-0A85-F542-87E8-C05B2A7AD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31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6FCD00-7EE8-49A5-81F7-7A03A4F877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C48094C7-F741-48B5-ABF6-96603C33E285}" type="slidenum">
              <a:rPr lang="en-US">
                <a:ea typeface="ＭＳ Ｐゴシック" pitchFamily="34" charset="-128"/>
              </a:rPr>
              <a:pPr fontAlgn="base">
                <a:spcBef>
                  <a:spcPct val="0"/>
                </a:spcBef>
                <a:spcAft>
                  <a:spcPct val="0"/>
                </a:spcAft>
                <a:defRPr/>
              </a:pPr>
              <a:t>‹#›</a:t>
            </a:fld>
            <a:endParaRPr lang="en-US">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79CF7-7B19-416D-8204-C58797C998FC}"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702AD-3BFF-4027-BE52-3FAD8E07C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9090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E822-984C-48E9-9C18-5E8E2899016D}"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3ED7B-95A3-47F5-A2F8-47C05465618E}"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5458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CC057-D827-4040-8F00-62243EB1C8C8}" type="datetimeFigureOut">
              <a:rPr lang="en-US" smtClean="0">
                <a:solidFill>
                  <a:prstClr val="black">
                    <a:tint val="75000"/>
                  </a:prstClr>
                </a:solidFill>
              </a:rPr>
              <a:pPr/>
              <a:t>9/5/2014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C39A1-9C8F-4A9C-92EF-AC08184AC8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5458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3E8046-435F-AB4D-867A-1B06749A0BAF}" type="datetimeFigureOut">
              <a:rPr lang="en-US" smtClean="0">
                <a:solidFill>
                  <a:prstClr val="black">
                    <a:tint val="75000"/>
                  </a:prstClr>
                </a:solidFill>
              </a:rPr>
              <a:pPr defTabSz="457200"/>
              <a:t>9/5/2014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2D9EBB2-D4A6-724F-8A3B-015CDBBE34E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9553607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5D44F7F-9DCD-BA44-9CE6-6283926064FC}" type="datetimeFigureOut">
              <a:rPr lang="en-US" smtClean="0">
                <a:solidFill>
                  <a:prstClr val="black">
                    <a:tint val="75000"/>
                  </a:prstClr>
                </a:solidFill>
              </a:rPr>
              <a:pPr defTabSz="457200"/>
              <a:t>9/5/2014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FB905B9-856D-CA44-AF60-029C3EBAC99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6241734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A3B5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07C8B3AF-2313-1F4B-942C-0B003DAE4B0E}"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244540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gif"/><Relationship Id="rId7" Type="http://schemas.openxmlformats.org/officeDocument/2006/relationships/image" Target="../media/image38.gif"/><Relationship Id="rId2" Type="http://schemas.openxmlformats.org/officeDocument/2006/relationships/image" Target="../media/image33.gif"/><Relationship Id="rId1" Type="http://schemas.openxmlformats.org/officeDocument/2006/relationships/slideLayout" Target="../slideLayouts/slideLayout27.xml"/><Relationship Id="rId6" Type="http://schemas.openxmlformats.org/officeDocument/2006/relationships/image" Target="../media/image37.gif"/><Relationship Id="rId5" Type="http://schemas.openxmlformats.org/officeDocument/2006/relationships/image" Target="../media/image36.gif"/><Relationship Id="rId10" Type="http://schemas.openxmlformats.org/officeDocument/2006/relationships/image" Target="../media/image41.png"/><Relationship Id="rId4" Type="http://schemas.openxmlformats.org/officeDocument/2006/relationships/image" Target="../media/image35.gif"/><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80.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4.gif"/><Relationship Id="rId7" Type="http://schemas.openxmlformats.org/officeDocument/2006/relationships/image" Target="../media/image67.gi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8.gif"/><Relationship Id="rId11" Type="http://schemas.openxmlformats.org/officeDocument/2006/relationships/image" Target="../media/image71.png"/><Relationship Id="rId5" Type="http://schemas.openxmlformats.org/officeDocument/2006/relationships/image" Target="../media/image66.gif"/><Relationship Id="rId10" Type="http://schemas.openxmlformats.org/officeDocument/2006/relationships/image" Target="../media/image70.png"/><Relationship Id="rId4" Type="http://schemas.openxmlformats.org/officeDocument/2006/relationships/image" Target="../media/image65.gif"/><Relationship Id="rId9" Type="http://schemas.openxmlformats.org/officeDocument/2006/relationships/image" Target="../media/image6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8.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1.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8" Type="http://schemas.openxmlformats.org/officeDocument/2006/relationships/image" Target="../media/image100.gif"/><Relationship Id="rId3" Type="http://schemas.openxmlformats.org/officeDocument/2006/relationships/image" Target="../media/image95.gif"/><Relationship Id="rId7" Type="http://schemas.openxmlformats.org/officeDocument/2006/relationships/image" Target="../media/image99.gif"/><Relationship Id="rId2" Type="http://schemas.openxmlformats.org/officeDocument/2006/relationships/image" Target="../media/image94.gif"/><Relationship Id="rId1" Type="http://schemas.openxmlformats.org/officeDocument/2006/relationships/slideLayout" Target="../slideLayouts/slideLayout25.xml"/><Relationship Id="rId6" Type="http://schemas.openxmlformats.org/officeDocument/2006/relationships/image" Target="../media/image98.gif"/><Relationship Id="rId5" Type="http://schemas.openxmlformats.org/officeDocument/2006/relationships/image" Target="../media/image97.gif"/><Relationship Id="rId10" Type="http://schemas.openxmlformats.org/officeDocument/2006/relationships/image" Target="../media/image102.png"/><Relationship Id="rId4" Type="http://schemas.openxmlformats.org/officeDocument/2006/relationships/image" Target="../media/image96.gif"/><Relationship Id="rId9"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www.aoml.noaa.gov/hrd/Storm_pages/cristobal2014/20140826CRISTOBAL.jpg"/>
          <p:cNvPicPr>
            <a:picLocks noChangeAspect="1" noChangeArrowheads="1"/>
          </p:cNvPicPr>
          <p:nvPr/>
        </p:nvPicPr>
        <p:blipFill>
          <a:blip r:embed="rId3" cstate="print"/>
          <a:srcRect r="20625" b="20625"/>
          <a:stretch>
            <a:fillRect/>
          </a:stretch>
        </p:blipFill>
        <p:spPr bwMode="auto">
          <a:xfrm>
            <a:off x="4876800" y="1143000"/>
            <a:ext cx="3733799" cy="3733800"/>
          </a:xfrm>
          <a:prstGeom prst="rect">
            <a:avLst/>
          </a:prstGeom>
          <a:noFill/>
        </p:spPr>
      </p:pic>
      <p:pic>
        <p:nvPicPr>
          <p:cNvPr id="25602" name="Picture 2" descr="http://www.aoml.noaa.gov/hrd/Storm_pages/cristobal2014/20140823AL96.jpg"/>
          <p:cNvPicPr>
            <a:picLocks noChangeAspect="1" noChangeArrowheads="1"/>
          </p:cNvPicPr>
          <p:nvPr/>
        </p:nvPicPr>
        <p:blipFill>
          <a:blip r:embed="rId4" cstate="print"/>
          <a:srcRect r="20625" b="20625"/>
          <a:stretch>
            <a:fillRect/>
          </a:stretch>
        </p:blipFill>
        <p:spPr bwMode="auto">
          <a:xfrm>
            <a:off x="457200" y="1143000"/>
            <a:ext cx="3733800" cy="3733801"/>
          </a:xfrm>
          <a:prstGeom prst="rect">
            <a:avLst/>
          </a:prstGeom>
          <a:noFill/>
        </p:spPr>
      </p:pic>
      <p:sp>
        <p:nvSpPr>
          <p:cNvPr id="7" name="TextBox 6"/>
          <p:cNvSpPr txBox="1">
            <a:spLocks noChangeArrowheads="1"/>
          </p:cNvSpPr>
          <p:nvPr/>
        </p:nvSpPr>
        <p:spPr bwMode="auto">
          <a:xfrm>
            <a:off x="1143000" y="228600"/>
            <a:ext cx="66294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Hurricane Cristobal Debrief</a:t>
            </a:r>
          </a:p>
        </p:txBody>
      </p:sp>
      <p:sp>
        <p:nvSpPr>
          <p:cNvPr id="4" name="Rectangle 4"/>
          <p:cNvSpPr>
            <a:spLocks noChangeArrowheads="1"/>
          </p:cNvSpPr>
          <p:nvPr/>
        </p:nvSpPr>
        <p:spPr bwMode="auto">
          <a:xfrm>
            <a:off x="3352800" y="6248399"/>
            <a:ext cx="2667000" cy="430887"/>
          </a:xfrm>
          <a:prstGeom prst="rect">
            <a:avLst/>
          </a:prstGeom>
          <a:noFill/>
          <a:ln w="9525">
            <a:noFill/>
            <a:miter lim="800000"/>
            <a:headEnd/>
            <a:tailEnd/>
          </a:ln>
        </p:spPr>
        <p:txBody>
          <a:bodyPr wrap="square">
            <a:spAutoFit/>
          </a:bodyPr>
          <a:lstStyle/>
          <a:p>
            <a:pPr>
              <a:spcBef>
                <a:spcPts val="300"/>
              </a:spcBef>
              <a:buSzPct val="100000"/>
              <a:defRPr/>
            </a:pPr>
            <a:r>
              <a:rPr lang="en-US" sz="2200" dirty="0" smtClean="0">
                <a:solidFill>
                  <a:prstClr val="white"/>
                </a:solidFill>
                <a:ea typeface="ＭＳ Ｐゴシック" pitchFamily="34" charset="-128"/>
                <a:cs typeface="ＭＳ Ｐゴシック" charset="0"/>
              </a:rPr>
              <a:t>September 5, 2014</a:t>
            </a:r>
            <a:endParaRPr lang="en-US" sz="2200" dirty="0">
              <a:solidFill>
                <a:prstClr val="white"/>
              </a:solidFill>
              <a:ea typeface="ＭＳ Ｐゴシック" pitchFamily="34" charset="-128"/>
              <a:cs typeface="ＭＳ Ｐゴシック" charset="0"/>
            </a:endParaRPr>
          </a:p>
        </p:txBody>
      </p:sp>
      <p:sp>
        <p:nvSpPr>
          <p:cNvPr id="8" name="Subtitle 2"/>
          <p:cNvSpPr txBox="1">
            <a:spLocks/>
          </p:cNvSpPr>
          <p:nvPr/>
        </p:nvSpPr>
        <p:spPr>
          <a:xfrm>
            <a:off x="152400" y="5022914"/>
            <a:ext cx="8839200" cy="1219200"/>
          </a:xfrm>
          <a:prstGeom prst="rect">
            <a:avLst/>
          </a:prstGeom>
        </p:spPr>
        <p:txBody>
          <a:bodyPr rtlCol="0">
            <a:normAutofit fontScale="850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FFFF66"/>
                </a:solidFill>
                <a:effectLst/>
                <a:uLnTx/>
                <a:uFillTx/>
                <a:latin typeface="+mn-lt"/>
                <a:ea typeface="ＭＳ Ｐゴシック" charset="-128"/>
                <a:cs typeface="ＭＳ Ｐゴシック" charset="-128"/>
              </a:rPr>
              <a:t>Flight ops re-cap:</a:t>
            </a:r>
            <a:r>
              <a:rPr kumimoji="0" lang="en-US" sz="32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rPr>
              <a:t> </a:t>
            </a:r>
            <a:r>
              <a:rPr lang="en-US" sz="3200" noProof="0" dirty="0" smtClean="0">
                <a:solidFill>
                  <a:srgbClr val="FFFF66"/>
                </a:solidFill>
                <a:ea typeface="ＭＳ Ｐゴシック" charset="-128"/>
                <a:cs typeface="ＭＳ Ｐゴシック" charset="-128"/>
              </a:rPr>
              <a:t>10</a:t>
            </a:r>
            <a:r>
              <a:rPr kumimoji="0" lang="en-US" sz="3200" b="0" i="0" u="none" strike="noStrike" kern="1200" cap="none" spc="0" normalizeH="0" baseline="0" noProof="0" dirty="0" smtClean="0">
                <a:ln>
                  <a:noFill/>
                </a:ln>
                <a:solidFill>
                  <a:srgbClr val="FFFF66"/>
                </a:solidFill>
                <a:effectLst/>
                <a:uLnTx/>
                <a:uFillTx/>
                <a:latin typeface="+mn-lt"/>
                <a:ea typeface="ＭＳ Ｐゴシック" charset="-128"/>
                <a:cs typeface="ＭＳ Ｐゴシック" charset="-128"/>
              </a:rPr>
              <a:t> </a:t>
            </a:r>
            <a:r>
              <a:rPr lang="en-US" sz="3200" noProof="0" dirty="0" smtClean="0">
                <a:solidFill>
                  <a:srgbClr val="FFFF66"/>
                </a:solidFill>
                <a:ea typeface="ＭＳ Ｐゴシック" charset="-128"/>
                <a:cs typeface="ＭＳ Ｐゴシック" charset="-128"/>
              </a:rPr>
              <a:t>T</a:t>
            </a:r>
            <a:r>
              <a:rPr kumimoji="0" lang="en-US" sz="3200" b="0" i="0" u="none" strike="noStrike" kern="1200" cap="none" spc="0" normalizeH="0" baseline="0" noProof="0" dirty="0" smtClean="0">
                <a:ln>
                  <a:noFill/>
                </a:ln>
                <a:solidFill>
                  <a:srgbClr val="FFFF66"/>
                </a:solidFill>
                <a:effectLst/>
                <a:uLnTx/>
                <a:uFillTx/>
                <a:latin typeface="+mn-lt"/>
                <a:ea typeface="ＭＳ Ｐゴシック" charset="-128"/>
                <a:cs typeface="ＭＳ Ｐゴシック" charset="-128"/>
              </a:rPr>
              <a:t>otal flight missions  </a:t>
            </a:r>
          </a:p>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FFFF66"/>
                </a:solidFill>
                <a:ea typeface="ＭＳ Ｐゴシック" charset="-128"/>
                <a:cs typeface="ＭＳ Ｐゴシック" charset="-128"/>
              </a:rPr>
              <a:t>62 P-3 and 16 G-IV</a:t>
            </a:r>
            <a:r>
              <a:rPr kumimoji="0" lang="en-US" sz="3200" b="0" i="0" u="none" strike="noStrike" kern="1200" cap="none" spc="0" normalizeH="0" baseline="0" noProof="0" dirty="0" smtClean="0">
                <a:ln>
                  <a:noFill/>
                </a:ln>
                <a:solidFill>
                  <a:srgbClr val="FFFF66"/>
                </a:solidFill>
                <a:effectLst/>
                <a:uLnTx/>
                <a:uFillTx/>
                <a:latin typeface="+mn-lt"/>
                <a:ea typeface="ＭＳ Ｐゴシック" charset="-128"/>
                <a:cs typeface="ＭＳ Ｐゴシック" charset="-128"/>
              </a:rPr>
              <a:t> flight hours;</a:t>
            </a:r>
            <a:r>
              <a:rPr lang="en-US" sz="3200" dirty="0" smtClean="0">
                <a:solidFill>
                  <a:srgbClr val="FFFF66"/>
                </a:solidFill>
                <a:ea typeface="ＭＳ Ｐゴシック" charset="-128"/>
                <a:cs typeface="ＭＳ Ｐゴシック" charset="-128"/>
              </a:rPr>
              <a:t> 162</a:t>
            </a:r>
            <a:r>
              <a:rPr kumimoji="0" lang="en-US" sz="3200" b="0" i="0" u="none" strike="noStrike" kern="1200" cap="none" spc="0" normalizeH="0" baseline="0" noProof="0" dirty="0" smtClean="0">
                <a:ln>
                  <a:noFill/>
                </a:ln>
                <a:solidFill>
                  <a:srgbClr val="FFFF66"/>
                </a:solidFill>
                <a:effectLst/>
                <a:uLnTx/>
                <a:uFillTx/>
                <a:latin typeface="+mn-lt"/>
                <a:ea typeface="ＭＳ Ｐゴシック" charset="-128"/>
                <a:cs typeface="ＭＳ Ｐゴシック" charset="-128"/>
              </a:rPr>
              <a:t> </a:t>
            </a:r>
            <a:r>
              <a:rPr kumimoji="0" lang="en-US" sz="3200" b="0" i="0" u="none" strike="noStrike" kern="1200" cap="none" spc="0" normalizeH="0" baseline="0" noProof="0" dirty="0" err="1" smtClean="0">
                <a:ln>
                  <a:noFill/>
                </a:ln>
                <a:solidFill>
                  <a:srgbClr val="FFFF66"/>
                </a:solidFill>
                <a:effectLst/>
                <a:uLnTx/>
                <a:uFillTx/>
                <a:latin typeface="+mn-lt"/>
                <a:ea typeface="ＭＳ Ｐゴシック" charset="-128"/>
                <a:cs typeface="ＭＳ Ｐゴシック" charset="-128"/>
              </a:rPr>
              <a:t>GPSsondes</a:t>
            </a:r>
            <a:r>
              <a:rPr lang="en-US" sz="3200" dirty="0" smtClean="0">
                <a:solidFill>
                  <a:srgbClr val="FFFF66"/>
                </a:solidFill>
                <a:ea typeface="ＭＳ Ｐゴシック" charset="-128"/>
                <a:cs typeface="ＭＳ Ｐゴシック" charset="-128"/>
              </a:rPr>
              <a:t>; 5 </a:t>
            </a:r>
            <a:r>
              <a:rPr kumimoji="0" lang="en-US" sz="3200" b="0" i="0" u="none" strike="noStrike" kern="1200" cap="none" spc="0" normalizeH="0" baseline="0" noProof="0" dirty="0" smtClean="0">
                <a:ln>
                  <a:noFill/>
                </a:ln>
                <a:solidFill>
                  <a:srgbClr val="FFFF66"/>
                </a:solidFill>
                <a:effectLst/>
                <a:uLnTx/>
                <a:uFillTx/>
                <a:latin typeface="+mn-lt"/>
                <a:ea typeface="ＭＳ Ｐゴシック" charset="-128"/>
                <a:cs typeface="ＭＳ Ｐゴシック" charset="-128"/>
              </a:rPr>
              <a:t>AXBTs</a:t>
            </a:r>
          </a:p>
        </p:txBody>
      </p:sp>
      <p:sp>
        <p:nvSpPr>
          <p:cNvPr id="9" name="TextBox 8"/>
          <p:cNvSpPr txBox="1">
            <a:spLocks noChangeArrowheads="1"/>
          </p:cNvSpPr>
          <p:nvPr/>
        </p:nvSpPr>
        <p:spPr bwMode="auto">
          <a:xfrm>
            <a:off x="2362200" y="1143000"/>
            <a:ext cx="1828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23 Aug</a:t>
            </a:r>
          </a:p>
        </p:txBody>
      </p:sp>
      <p:sp>
        <p:nvSpPr>
          <p:cNvPr id="10" name="TextBox 9"/>
          <p:cNvSpPr txBox="1">
            <a:spLocks noChangeArrowheads="1"/>
          </p:cNvSpPr>
          <p:nvPr/>
        </p:nvSpPr>
        <p:spPr bwMode="auto">
          <a:xfrm>
            <a:off x="6629400" y="1143000"/>
            <a:ext cx="17526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26 Aug</a:t>
            </a:r>
          </a:p>
        </p:txBody>
      </p:sp>
      <p:sp>
        <p:nvSpPr>
          <p:cNvPr id="2" name="AutoShape 6" descr="http://www.aoml.noaa.gov/hrd/Storm_pages/arthur2014/20140703ARTHU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685800"/>
            <a:ext cx="2222403" cy="461665"/>
          </a:xfrm>
          <a:prstGeom prst="rect">
            <a:avLst/>
          </a:prstGeom>
          <a:noFill/>
        </p:spPr>
        <p:txBody>
          <a:bodyPr wrap="none" rtlCol="0">
            <a:spAutoFit/>
          </a:bodyPr>
          <a:lstStyle/>
          <a:p>
            <a:r>
              <a:rPr lang="en-US" sz="2400" dirty="0" smtClean="0">
                <a:solidFill>
                  <a:prstClr val="black"/>
                </a:solidFill>
              </a:rPr>
              <a:t>Flight 140824H1</a:t>
            </a:r>
            <a:endParaRPr lang="en-US" sz="2400" dirty="0">
              <a:solidFill>
                <a:prstClr val="black"/>
              </a:solidFill>
            </a:endParaRPr>
          </a:p>
        </p:txBody>
      </p:sp>
      <p:sp>
        <p:nvSpPr>
          <p:cNvPr id="5" name="TextBox 4"/>
          <p:cNvSpPr txBox="1"/>
          <p:nvPr/>
        </p:nvSpPr>
        <p:spPr>
          <a:xfrm>
            <a:off x="228600" y="1600200"/>
            <a:ext cx="8610600" cy="3062377"/>
          </a:xfrm>
          <a:prstGeom prst="rect">
            <a:avLst/>
          </a:prstGeom>
          <a:noFill/>
        </p:spPr>
        <p:txBody>
          <a:bodyPr wrap="square" rtlCol="0">
            <a:spAutoFit/>
          </a:bodyPr>
          <a:lstStyle/>
          <a:p>
            <a:r>
              <a:rPr lang="en-US" u="sng" dirty="0" smtClean="0">
                <a:solidFill>
                  <a:prstClr val="black"/>
                </a:solidFill>
              </a:rPr>
              <a:t>Highlights</a:t>
            </a:r>
            <a:r>
              <a:rPr lang="en-US" dirty="0" smtClean="0">
                <a:solidFill>
                  <a:prstClr val="black"/>
                </a:solidFill>
              </a:rPr>
              <a:t>:</a:t>
            </a:r>
          </a:p>
          <a:p>
            <a:endParaRPr lang="en-US" sz="1100" dirty="0" smtClean="0">
              <a:solidFill>
                <a:prstClr val="black"/>
              </a:solidFill>
            </a:endParaRPr>
          </a:p>
          <a:p>
            <a:pPr marL="231775" indent="-231775">
              <a:spcAft>
                <a:spcPts val="600"/>
              </a:spcAft>
              <a:buFont typeface="Arial" panose="020B0604020202020204" pitchFamily="34" charset="0"/>
              <a:buChar char="•"/>
            </a:pPr>
            <a:r>
              <a:rPr lang="en-US" dirty="0" smtClean="0">
                <a:solidFill>
                  <a:prstClr val="black"/>
                </a:solidFill>
              </a:rPr>
              <a:t>Storm was a tropical depression in southern Bahamas</a:t>
            </a:r>
          </a:p>
          <a:p>
            <a:pPr marL="231775" indent="-231775">
              <a:spcAft>
                <a:spcPts val="600"/>
              </a:spcAft>
              <a:buFont typeface="Arial" panose="020B0604020202020204" pitchFamily="34" charset="0"/>
              <a:buChar char="•"/>
            </a:pPr>
            <a:r>
              <a:rPr lang="en-US" dirty="0" smtClean="0">
                <a:solidFill>
                  <a:prstClr val="black"/>
                </a:solidFill>
              </a:rPr>
              <a:t>Experiencing moderate W shear, low, mid, and upper-level dry air particularly on W side</a:t>
            </a:r>
          </a:p>
          <a:p>
            <a:pPr marL="231775" indent="-231775">
              <a:spcAft>
                <a:spcPts val="600"/>
              </a:spcAft>
              <a:buFont typeface="Arial" panose="020B0604020202020204" pitchFamily="34" charset="0"/>
              <a:buChar char="•"/>
            </a:pPr>
            <a:r>
              <a:rPr lang="en-US" dirty="0" smtClean="0">
                <a:solidFill>
                  <a:prstClr val="black"/>
                </a:solidFill>
              </a:rPr>
              <a:t>Asymmetric precipitation and wind field distribution, some embedded deep convection on SE side</a:t>
            </a:r>
          </a:p>
          <a:p>
            <a:pPr marL="231775" indent="-231775">
              <a:spcAft>
                <a:spcPts val="600"/>
              </a:spcAft>
              <a:buFont typeface="Arial" panose="020B0604020202020204" pitchFamily="34" charset="0"/>
              <a:buChar char="•"/>
            </a:pPr>
            <a:r>
              <a:rPr lang="en-US" dirty="0" smtClean="0">
                <a:solidFill>
                  <a:prstClr val="black"/>
                </a:solidFill>
              </a:rPr>
              <a:t>Circulation showed ~80-100 km displacement between 2-8 km toward SE (</a:t>
            </a:r>
            <a:r>
              <a:rPr lang="en-US" dirty="0" err="1" smtClean="0">
                <a:solidFill>
                  <a:prstClr val="black"/>
                </a:solidFill>
              </a:rPr>
              <a:t>downshear</a:t>
            </a:r>
            <a:r>
              <a:rPr lang="en-US" dirty="0" smtClean="0">
                <a:solidFill>
                  <a:prstClr val="black"/>
                </a:solidFill>
              </a:rPr>
              <a:t>) side</a:t>
            </a:r>
          </a:p>
          <a:p>
            <a:pPr marL="231775" indent="-231775">
              <a:spcAft>
                <a:spcPts val="600"/>
              </a:spcAft>
              <a:buFont typeface="Arial" panose="020B0604020202020204" pitchFamily="34" charset="0"/>
              <a:buChar char="•"/>
            </a:pPr>
            <a:r>
              <a:rPr lang="en-US" dirty="0" smtClean="0">
                <a:solidFill>
                  <a:prstClr val="black"/>
                </a:solidFill>
              </a:rPr>
              <a:t>Some vigorous upper-level updrafts, overshooting tops on </a:t>
            </a:r>
            <a:r>
              <a:rPr lang="en-US" dirty="0" err="1" smtClean="0">
                <a:solidFill>
                  <a:prstClr val="black"/>
                </a:solidFill>
              </a:rPr>
              <a:t>downshear</a:t>
            </a:r>
            <a:r>
              <a:rPr lang="en-US" dirty="0" smtClean="0">
                <a:solidFill>
                  <a:prstClr val="black"/>
                </a:solidFill>
              </a:rPr>
              <a:t> side, all inside broad 2-km RMW</a:t>
            </a:r>
          </a:p>
        </p:txBody>
      </p:sp>
    </p:spTree>
    <p:extLst>
      <p:ext uri="{BB962C8B-B14F-4D97-AF65-F5344CB8AC3E}">
        <p14:creationId xmlns:p14="http://schemas.microsoft.com/office/powerpoint/2010/main" val="2187213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57400" y="1371600"/>
            <a:ext cx="4419600" cy="338554"/>
          </a:xfrm>
          <a:prstGeom prst="rect">
            <a:avLst/>
          </a:prstGeom>
          <a:noFill/>
        </p:spPr>
        <p:txBody>
          <a:bodyPr wrap="square" rtlCol="0">
            <a:spAutoFit/>
          </a:bodyPr>
          <a:lstStyle/>
          <a:p>
            <a:r>
              <a:rPr lang="en-US" sz="1600" dirty="0" smtClean="0">
                <a:solidFill>
                  <a:prstClr val="black"/>
                </a:solidFill>
                <a:cs typeface="Times New Roman" panose="02020603050405020304" pitchFamily="18" charset="0"/>
              </a:rPr>
              <a:t>CIMSS 850-200 </a:t>
            </a:r>
            <a:r>
              <a:rPr lang="en-US" sz="1600" dirty="0" err="1" smtClean="0">
                <a:solidFill>
                  <a:prstClr val="black"/>
                </a:solidFill>
                <a:cs typeface="Times New Roman" panose="02020603050405020304" pitchFamily="18" charset="0"/>
              </a:rPr>
              <a:t>hPa</a:t>
            </a:r>
            <a:r>
              <a:rPr lang="en-US" sz="1600" dirty="0" smtClean="0">
                <a:solidFill>
                  <a:prstClr val="black"/>
                </a:solidFill>
                <a:cs typeface="Times New Roman" panose="02020603050405020304" pitchFamily="18" charset="0"/>
              </a:rPr>
              <a:t> shear valid 06 UTC August 24</a:t>
            </a:r>
            <a:endParaRPr lang="en-US" sz="1600" dirty="0">
              <a:solidFill>
                <a:prstClr val="black"/>
              </a:solidFill>
              <a:cs typeface="Times New Roman" panose="02020603050405020304" pitchFamily="18" charset="0"/>
            </a:endParaRPr>
          </a:p>
        </p:txBody>
      </p:sp>
      <p:pic>
        <p:nvPicPr>
          <p:cNvPr id="6" name="Picture 2" descr="20140824.0600.goes-13.shear.wind.cimss.x.jpg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057400"/>
            <a:ext cx="5145024" cy="388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92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1600200"/>
            <a:ext cx="36576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TPW valid 06 UTC August 24</a:t>
            </a:r>
            <a:endParaRPr lang="en-US" sz="2400" dirty="0">
              <a:solidFill>
                <a:prstClr val="black"/>
              </a:solidFill>
              <a:cs typeface="Times New Roman" panose="02020603050405020304" pitchFamily="18" charset="0"/>
            </a:endParaRPr>
          </a:p>
        </p:txBody>
      </p:sp>
      <p:pic>
        <p:nvPicPr>
          <p:cNvPr id="4" name="Picture 4" descr="20140824.0600.12.dmsp_tpw.tropics_ATL.jpg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2362200"/>
            <a:ext cx="4953000" cy="2218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140824.0600.goes15.x.wv1km.04LFOUR.30kts-1004mb-226N-730W.98pc.jpg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3505199"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00600" y="1062335"/>
            <a:ext cx="44196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WV image valid 06 UTC August 24</a:t>
            </a:r>
            <a:endParaRPr lang="en-US" sz="24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448562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eather.uwyo.edu/upperair/bimages/2014082412.78526.skewt.parc.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199" y="1584959"/>
            <a:ext cx="4305300" cy="3444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eather.uwyo.edu/upperair/bimages/2014082412.72202.skewt.par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78" y="1584959"/>
            <a:ext cx="428625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670559"/>
            <a:ext cx="3657600" cy="830997"/>
          </a:xfrm>
          <a:prstGeom prst="rect">
            <a:avLst/>
          </a:prstGeom>
          <a:noFill/>
        </p:spPr>
        <p:txBody>
          <a:bodyPr wrap="square" rtlCol="0">
            <a:spAutoFit/>
          </a:bodyPr>
          <a:lstStyle/>
          <a:p>
            <a:pPr algn="ctr"/>
            <a:r>
              <a:rPr lang="en-US" sz="2400" dirty="0" smtClean="0">
                <a:solidFill>
                  <a:prstClr val="black"/>
                </a:solidFill>
                <a:cs typeface="Times New Roman" panose="02020603050405020304" pitchFamily="18" charset="0"/>
              </a:rPr>
              <a:t>Skew-T valid 12 UTC August 24 for Miami, FL</a:t>
            </a:r>
            <a:endParaRPr lang="en-US" sz="2400" dirty="0">
              <a:solidFill>
                <a:prstClr val="black"/>
              </a:solidFill>
              <a:cs typeface="Times New Roman" panose="02020603050405020304" pitchFamily="18" charset="0"/>
            </a:endParaRPr>
          </a:p>
        </p:txBody>
      </p:sp>
      <p:sp>
        <p:nvSpPr>
          <p:cNvPr id="5" name="TextBox 4"/>
          <p:cNvSpPr txBox="1"/>
          <p:nvPr/>
        </p:nvSpPr>
        <p:spPr>
          <a:xfrm>
            <a:off x="4648200" y="670559"/>
            <a:ext cx="3657600" cy="830997"/>
          </a:xfrm>
          <a:prstGeom prst="rect">
            <a:avLst/>
          </a:prstGeom>
          <a:noFill/>
        </p:spPr>
        <p:txBody>
          <a:bodyPr wrap="square" rtlCol="0">
            <a:spAutoFit/>
          </a:bodyPr>
          <a:lstStyle/>
          <a:p>
            <a:pPr algn="ctr"/>
            <a:r>
              <a:rPr lang="en-US" sz="2400" dirty="0" smtClean="0">
                <a:solidFill>
                  <a:prstClr val="black"/>
                </a:solidFill>
                <a:cs typeface="Times New Roman" panose="02020603050405020304" pitchFamily="18" charset="0"/>
              </a:rPr>
              <a:t>Skew-T valid 12 UTC August 24 for San Juan, PR</a:t>
            </a:r>
            <a:endParaRPr lang="en-US" sz="24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455359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90600" y="1066800"/>
            <a:ext cx="32004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GOES IR 0415 UTC</a:t>
            </a:r>
            <a:endParaRPr lang="en-US" sz="2400" dirty="0">
              <a:solidFill>
                <a:prstClr val="black"/>
              </a:solidFill>
              <a:cs typeface="Times New Roman" panose="02020603050405020304" pitchFamily="18" charset="0"/>
            </a:endParaRPr>
          </a:p>
        </p:txBody>
      </p:sp>
      <p:sp>
        <p:nvSpPr>
          <p:cNvPr id="19" name="TextBox 18"/>
          <p:cNvSpPr txBox="1"/>
          <p:nvPr/>
        </p:nvSpPr>
        <p:spPr>
          <a:xfrm>
            <a:off x="5181600" y="1066800"/>
            <a:ext cx="3813403"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GPM GMI 85 GHz 0526 UTC</a:t>
            </a:r>
            <a:endParaRPr lang="en-US" sz="2400" dirty="0">
              <a:solidFill>
                <a:prstClr val="black"/>
              </a:solidFill>
              <a:cs typeface="Times New Roman" panose="02020603050405020304" pitchFamily="18" charset="0"/>
            </a:endParaRPr>
          </a:p>
        </p:txBody>
      </p:sp>
      <p:pic>
        <p:nvPicPr>
          <p:cNvPr id="8" name="Picture 2" descr="20140824.0415.goes13.x.ir1km.04LFOUR.30kts-1005mb-220N-724W.100pc.jpg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76400"/>
            <a:ext cx="36575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20140824.0526.gpm.x.pct.04LFOUR.30kts-1005mb-220N-724W.53pc.jpg thumbn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5003" y="16764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287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hfip.org/data_tracker/hfipprd/2014/tcmt/al042014_CRISTOBAL/All/Intensity/d2014_al042014_2014082412_vmax_T3MN_CRISTOB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524000"/>
            <a:ext cx="3673877" cy="36585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1" t="26250" r="13000" b="33850"/>
          <a:stretch/>
        </p:blipFill>
        <p:spPr bwMode="auto">
          <a:xfrm>
            <a:off x="228600" y="1981200"/>
            <a:ext cx="4343400" cy="274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45818" y="838140"/>
            <a:ext cx="2083182"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Track guidance</a:t>
            </a:r>
            <a:endParaRPr lang="en-US" sz="2400" dirty="0">
              <a:solidFill>
                <a:prstClr val="black"/>
              </a:solidFill>
              <a:cs typeface="Times New Roman" panose="02020603050405020304" pitchFamily="18" charset="0"/>
            </a:endParaRPr>
          </a:p>
        </p:txBody>
      </p:sp>
      <p:sp>
        <p:nvSpPr>
          <p:cNvPr id="8" name="TextBox 7"/>
          <p:cNvSpPr txBox="1"/>
          <p:nvPr/>
        </p:nvSpPr>
        <p:spPr>
          <a:xfrm>
            <a:off x="5791200" y="838200"/>
            <a:ext cx="25146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Intensity guidance</a:t>
            </a:r>
            <a:endParaRPr lang="en-US" sz="24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3745226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062335"/>
            <a:ext cx="32004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Proposed flight track</a:t>
            </a:r>
            <a:endParaRPr lang="en-US" sz="2400" dirty="0">
              <a:solidFill>
                <a:prstClr val="black"/>
              </a:solidFill>
              <a:cs typeface="Times New Roman" panose="02020603050405020304" pitchFamily="18" charset="0"/>
            </a:endParaRPr>
          </a:p>
        </p:txBody>
      </p:sp>
      <p:sp>
        <p:nvSpPr>
          <p:cNvPr id="5" name="TextBox 4"/>
          <p:cNvSpPr txBox="1"/>
          <p:nvPr/>
        </p:nvSpPr>
        <p:spPr>
          <a:xfrm>
            <a:off x="5410200" y="1066800"/>
            <a:ext cx="32004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Actual flight track</a:t>
            </a:r>
            <a:endParaRPr lang="en-US" sz="2400" dirty="0">
              <a:solidFill>
                <a:prstClr val="black"/>
              </a:solidFill>
              <a:cs typeface="Times New Roman" panose="02020603050405020304" pitchFamily="18" charset="0"/>
            </a:endParaRPr>
          </a:p>
        </p:txBody>
      </p:sp>
      <p:pic>
        <p:nvPicPr>
          <p:cNvPr id="8" name="Picture 3" descr="C:\Users\ROBERT~1.ROG\AppData\Local\Temp\1\ftk_140824H1_revi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18"/>
          <a:stretch/>
        </p:blipFill>
        <p:spPr bwMode="auto">
          <a:xfrm>
            <a:off x="325285" y="1869649"/>
            <a:ext cx="394228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8" t="6793" r="17364" b="7977"/>
          <a:stretch/>
        </p:blipFill>
        <p:spPr bwMode="auto">
          <a:xfrm>
            <a:off x="4419600" y="1884545"/>
            <a:ext cx="4232414" cy="342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146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125057"/>
            <a:ext cx="1808747" cy="646331"/>
          </a:xfrm>
          <a:prstGeom prst="rect">
            <a:avLst/>
          </a:prstGeom>
          <a:noFill/>
        </p:spPr>
        <p:txBody>
          <a:bodyPr wrap="square" rtlCol="0">
            <a:spAutoFit/>
          </a:bodyPr>
          <a:lstStyle/>
          <a:p>
            <a:r>
              <a:rPr lang="en-US" dirty="0" smtClean="0">
                <a:solidFill>
                  <a:prstClr val="black"/>
                </a:solidFill>
                <a:cs typeface="Times New Roman" panose="02020603050405020304" pitchFamily="18" charset="0"/>
              </a:rPr>
              <a:t>Doppler-derived</a:t>
            </a:r>
          </a:p>
          <a:p>
            <a:pPr algn="ctr"/>
            <a:r>
              <a:rPr lang="en-US" dirty="0" smtClean="0">
                <a:solidFill>
                  <a:prstClr val="black"/>
                </a:solidFill>
                <a:cs typeface="Times New Roman" panose="02020603050405020304" pitchFamily="18" charset="0"/>
              </a:rPr>
              <a:t>2-km winds</a:t>
            </a:r>
            <a:endParaRPr lang="en-US" dirty="0">
              <a:solidFill>
                <a:prstClr val="black"/>
              </a:solidFill>
              <a:cs typeface="Times New Roman" panose="02020603050405020304" pitchFamily="18" charset="0"/>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18" t="2857" r="64821" b="49272"/>
          <a:stretch/>
        </p:blipFill>
        <p:spPr bwMode="auto">
          <a:xfrm>
            <a:off x="304800" y="1727431"/>
            <a:ext cx="3733800" cy="337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5" t="4674" r="64688" b="49376"/>
          <a:stretch/>
        </p:blipFill>
        <p:spPr bwMode="auto">
          <a:xfrm>
            <a:off x="4648200" y="1828800"/>
            <a:ext cx="3419394" cy="326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453523" y="1143000"/>
            <a:ext cx="1808747" cy="646331"/>
          </a:xfrm>
          <a:prstGeom prst="rect">
            <a:avLst/>
          </a:prstGeom>
          <a:noFill/>
        </p:spPr>
        <p:txBody>
          <a:bodyPr wrap="square" rtlCol="0">
            <a:spAutoFit/>
          </a:bodyPr>
          <a:lstStyle/>
          <a:p>
            <a:r>
              <a:rPr lang="en-US" dirty="0" smtClean="0">
                <a:solidFill>
                  <a:prstClr val="black"/>
                </a:solidFill>
                <a:cs typeface="Times New Roman" panose="02020603050405020304" pitchFamily="18" charset="0"/>
              </a:rPr>
              <a:t>Doppler-derived</a:t>
            </a:r>
          </a:p>
          <a:p>
            <a:pPr algn="ctr"/>
            <a:r>
              <a:rPr lang="en-US" dirty="0">
                <a:solidFill>
                  <a:prstClr val="black"/>
                </a:solidFill>
                <a:cs typeface="Times New Roman" panose="02020603050405020304" pitchFamily="18" charset="0"/>
              </a:rPr>
              <a:t>8</a:t>
            </a:r>
            <a:r>
              <a:rPr lang="en-US" dirty="0" smtClean="0">
                <a:solidFill>
                  <a:prstClr val="black"/>
                </a:solidFill>
                <a:cs typeface="Times New Roman" panose="02020603050405020304" pitchFamily="18" charset="0"/>
              </a:rPr>
              <a:t>-km winds</a:t>
            </a:r>
            <a:endParaRPr lang="en-US"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532658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OBERT~1.ROG\AppData\Local\Temp\1\080824H_1100_O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33" t="18879"/>
          <a:stretch/>
        </p:blipFill>
        <p:spPr bwMode="auto">
          <a:xfrm>
            <a:off x="2743200" y="1447800"/>
            <a:ext cx="4170299"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ROBERT~1.ROG\AppData\Local\Temp\1\Overshooting tops sca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033" y="4876800"/>
            <a:ext cx="2293144" cy="1105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1800" y="685800"/>
            <a:ext cx="3581400" cy="646331"/>
          </a:xfrm>
          <a:prstGeom prst="rect">
            <a:avLst/>
          </a:prstGeom>
          <a:noFill/>
        </p:spPr>
        <p:txBody>
          <a:bodyPr wrap="square" rtlCol="0">
            <a:spAutoFit/>
          </a:bodyPr>
          <a:lstStyle/>
          <a:p>
            <a:pPr algn="ctr"/>
            <a:r>
              <a:rPr lang="en-US" dirty="0" smtClean="0">
                <a:solidFill>
                  <a:prstClr val="black"/>
                </a:solidFill>
                <a:cs typeface="Times New Roman" panose="02020603050405020304" pitchFamily="18" charset="0"/>
              </a:rPr>
              <a:t>IR temperature and tropical overshooting tops valid 1100 UTC</a:t>
            </a:r>
            <a:endParaRPr lang="en-US"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3482159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29200" y="1639871"/>
            <a:ext cx="3188890" cy="3188890"/>
            <a:chOff x="1905000" y="5123329"/>
            <a:chExt cx="3188890" cy="3188890"/>
          </a:xfrm>
        </p:grpSpPr>
        <p:pic>
          <p:nvPicPr>
            <p:cNvPr id="4" name="Picture 4" descr="20140824.1116.f17.x.pct.04LCRISTOBAL.40kts-1001mb-233N-730W.93pc.jpg thumbna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5123329"/>
              <a:ext cx="3188890" cy="318889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530154" y="6774976"/>
              <a:ext cx="300318" cy="3249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a:off x="228600" y="1295400"/>
            <a:ext cx="4436158" cy="3877832"/>
            <a:chOff x="1447800" y="304801"/>
            <a:chExt cx="4436158" cy="3877832"/>
          </a:xfrm>
        </p:grpSpPr>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62" t="4118" r="59706" b="50941"/>
            <a:stretch/>
          </p:blipFill>
          <p:spPr bwMode="auto">
            <a:xfrm>
              <a:off x="1447800" y="304801"/>
              <a:ext cx="4436158" cy="387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429000" y="2362200"/>
              <a:ext cx="688041"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381000" y="849868"/>
            <a:ext cx="3886200"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Reflectivity at 15 km altitude</a:t>
            </a:r>
            <a:endParaRPr lang="en-US" sz="2400" dirty="0">
              <a:solidFill>
                <a:prstClr val="black"/>
              </a:solidFill>
              <a:cs typeface="Times New Roman" panose="02020603050405020304" pitchFamily="18" charset="0"/>
            </a:endParaRPr>
          </a:p>
        </p:txBody>
      </p:sp>
      <p:sp>
        <p:nvSpPr>
          <p:cNvPr id="9" name="TextBox 8"/>
          <p:cNvSpPr txBox="1"/>
          <p:nvPr/>
        </p:nvSpPr>
        <p:spPr>
          <a:xfrm>
            <a:off x="4897811" y="833735"/>
            <a:ext cx="3813403" cy="461665"/>
          </a:xfrm>
          <a:prstGeom prst="rect">
            <a:avLst/>
          </a:prstGeom>
          <a:noFill/>
        </p:spPr>
        <p:txBody>
          <a:bodyPr wrap="square" rtlCol="0">
            <a:spAutoFit/>
          </a:bodyPr>
          <a:lstStyle/>
          <a:p>
            <a:r>
              <a:rPr lang="en-US" sz="2400" dirty="0" smtClean="0">
                <a:solidFill>
                  <a:prstClr val="black"/>
                </a:solidFill>
                <a:cs typeface="Times New Roman" panose="02020603050405020304" pitchFamily="18" charset="0"/>
              </a:rPr>
              <a:t>SSMI/S 91 GHz at 1116 UTC</a:t>
            </a:r>
            <a:endParaRPr lang="en-US" sz="24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3890508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2286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Agenda</a:t>
            </a:r>
          </a:p>
        </p:txBody>
      </p:sp>
      <p:sp>
        <p:nvSpPr>
          <p:cNvPr id="8" name="Subtitle 2"/>
          <p:cNvSpPr txBox="1">
            <a:spLocks/>
          </p:cNvSpPr>
          <p:nvPr/>
        </p:nvSpPr>
        <p:spPr>
          <a:xfrm>
            <a:off x="228600" y="1143000"/>
            <a:ext cx="8763000" cy="5334000"/>
          </a:xfrm>
          <a:prstGeom prst="rect">
            <a:avLst/>
          </a:prstGeom>
        </p:spPr>
        <p:txBody>
          <a:bodyPr rtlCol="0">
            <a:normAutofit fontScale="92500" lnSpcReduction="20000"/>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solidFill>
                  <a:srgbClr val="FFFF66"/>
                </a:solidFill>
                <a:ea typeface="ＭＳ Ｐゴシック" charset="-128"/>
                <a:cs typeface="ＭＳ Ｐゴシック" charset="-128"/>
              </a:rPr>
              <a:t>Missions</a:t>
            </a:r>
            <a:r>
              <a:rPr kumimoji="0" lang="en-US" sz="28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rPr>
              <a:t> Overview (</a:t>
            </a:r>
            <a:r>
              <a:rPr kumimoji="0" lang="en-US" sz="2800" b="0" i="0" u="none" strike="noStrike" kern="1200" cap="none" spc="0" normalizeH="0" noProof="0" dirty="0" err="1" smtClean="0">
                <a:ln>
                  <a:noFill/>
                </a:ln>
                <a:solidFill>
                  <a:srgbClr val="FFFF66"/>
                </a:solidFill>
                <a:effectLst/>
                <a:uLnTx/>
                <a:uFillTx/>
                <a:latin typeface="+mn-lt"/>
                <a:ea typeface="ＭＳ Ｐゴシック" charset="-128"/>
                <a:cs typeface="ＭＳ Ｐゴシック" charset="-128"/>
              </a:rPr>
              <a:t>Reasor</a:t>
            </a:r>
            <a:r>
              <a:rPr kumimoji="0" lang="en-US" sz="28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rPr>
              <a:t>)</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solidFill>
                  <a:srgbClr val="FFFF66"/>
                </a:solidFill>
                <a:ea typeface="ＭＳ Ｐゴシック" charset="-128"/>
                <a:cs typeface="ＭＳ Ｐゴシック" charset="-128"/>
              </a:rPr>
              <a:t>Science Discussions</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140823I1  TDR (</a:t>
            </a:r>
            <a:r>
              <a:rPr lang="en-US" sz="2800" dirty="0" err="1" smtClean="0">
                <a:solidFill>
                  <a:srgbClr val="FFFF66"/>
                </a:solidFill>
                <a:ea typeface="ＭＳ Ｐゴシック" charset="-128"/>
                <a:cs typeface="ＭＳ Ｐゴシック" charset="-128"/>
              </a:rPr>
              <a:t>Aberson</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lang="en-US" sz="2800" noProof="0" dirty="0" smtClean="0">
                <a:solidFill>
                  <a:srgbClr val="FFFF66"/>
                </a:solidFill>
                <a:ea typeface="ＭＳ Ｐゴシック" charset="-128"/>
                <a:cs typeface="ＭＳ Ｐゴシック" charset="-128"/>
              </a:rPr>
              <a:t>140824H1 </a:t>
            </a:r>
            <a:r>
              <a:rPr lang="en-US" sz="2800" dirty="0" smtClean="0">
                <a:solidFill>
                  <a:srgbClr val="FFFF66"/>
                </a:solidFill>
                <a:ea typeface="ＭＳ Ｐゴシック" charset="-128"/>
                <a:cs typeface="ＭＳ Ｐゴシック" charset="-128"/>
              </a:rPr>
              <a:t>TDR</a:t>
            </a:r>
            <a:r>
              <a:rPr lang="en-US" sz="2800" noProof="0" dirty="0" smtClean="0">
                <a:solidFill>
                  <a:srgbClr val="FFFF66"/>
                </a:solidFill>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Rogers</a:t>
            </a:r>
            <a:r>
              <a:rPr lang="en-US" sz="2800" noProof="0" dirty="0" smtClean="0">
                <a:solidFill>
                  <a:srgbClr val="FFFF66"/>
                </a:solidFill>
                <a:ea typeface="ＭＳ Ｐゴシック" charset="-128"/>
                <a:cs typeface="ＭＳ Ｐゴシック" charset="-128"/>
              </a:rPr>
              <a:t>)</a:t>
            </a:r>
            <a:endParaRPr kumimoji="0" lang="en-US" sz="28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endParaRPr>
          </a:p>
          <a:p>
            <a:pPr marL="800100" lvl="1" indent="-342900">
              <a:spcBef>
                <a:spcPct val="20000"/>
              </a:spcBef>
              <a:buFont typeface="Calibri" pitchFamily="34" charset="0"/>
              <a:buChar char="−"/>
              <a:defRPr/>
            </a:pPr>
            <a:r>
              <a:rPr lang="en-US" sz="2800" noProof="0" dirty="0" smtClean="0">
                <a:solidFill>
                  <a:srgbClr val="FFFF66"/>
                </a:solidFill>
                <a:ea typeface="ＭＳ Ｐゴシック" charset="-128"/>
                <a:cs typeface="ＭＳ Ｐゴシック" charset="-128"/>
              </a:rPr>
              <a:t>140824N1 HRD-TDR (M. Black)</a:t>
            </a:r>
          </a:p>
          <a:p>
            <a:pPr marL="800100" lvl="1" indent="-342900">
              <a:spcBef>
                <a:spcPct val="20000"/>
              </a:spcBef>
              <a:buFont typeface="Calibri" pitchFamily="34" charset="0"/>
              <a:buChar char="−"/>
              <a:defRPr/>
            </a:pPr>
            <a:r>
              <a:rPr kumimoji="0" lang="en-US" sz="2800" b="0" i="0" u="none" strike="noStrike" kern="1200" cap="none" spc="0" normalizeH="0" dirty="0" smtClean="0">
                <a:ln>
                  <a:noFill/>
                </a:ln>
                <a:solidFill>
                  <a:srgbClr val="FFFF66"/>
                </a:solidFill>
                <a:effectLst/>
                <a:uLnTx/>
                <a:uFillTx/>
                <a:latin typeface="+mn-lt"/>
                <a:ea typeface="ＭＳ Ｐゴシック" charset="-128"/>
                <a:cs typeface="ＭＳ Ｐゴシック" charset="-128"/>
              </a:rPr>
              <a:t>140824I1 HRD-TDR (</a:t>
            </a:r>
            <a:r>
              <a:rPr lang="en-US" sz="2800" dirty="0" err="1" smtClean="0">
                <a:solidFill>
                  <a:srgbClr val="FFFF66"/>
                </a:solidFill>
                <a:ea typeface="ＭＳ Ｐゴシック" charset="-128"/>
                <a:cs typeface="ＭＳ Ｐゴシック" charset="-128"/>
              </a:rPr>
              <a:t>Sellwood</a:t>
            </a:r>
            <a:r>
              <a:rPr kumimoji="0" lang="en-US" sz="2800" b="0" i="0" u="none" strike="noStrike" kern="1200" cap="none" spc="0" normalizeH="0" dirty="0" smtClean="0">
                <a:ln>
                  <a:noFill/>
                </a:ln>
                <a:solidFill>
                  <a:srgbClr val="FFFF66"/>
                </a:solidFill>
                <a:effectLst/>
                <a:uLnTx/>
                <a:uFillTx/>
                <a:latin typeface="+mn-lt"/>
                <a:ea typeface="ＭＳ Ｐゴシック" charset="-128"/>
                <a:cs typeface="ＭＳ Ｐゴシック" charset="-128"/>
              </a:rPr>
              <a:t>)</a:t>
            </a:r>
          </a:p>
          <a:p>
            <a:pPr marL="800100" lvl="1" indent="-342900">
              <a:spcBef>
                <a:spcPct val="20000"/>
              </a:spcBef>
              <a:buFont typeface="Calibri" pitchFamily="34" charset="0"/>
              <a:buChar char="−"/>
              <a:defRPr/>
            </a:pPr>
            <a:r>
              <a:rPr lang="en-US" sz="2800" noProof="0" dirty="0" smtClean="0">
                <a:solidFill>
                  <a:srgbClr val="FFFF66"/>
                </a:solidFill>
                <a:ea typeface="ＭＳ Ｐゴシック" charset="-128"/>
                <a:cs typeface="ＭＳ Ｐゴシック" charset="-128"/>
              </a:rPr>
              <a:t>140825H1 TDR (</a:t>
            </a:r>
            <a:r>
              <a:rPr lang="en-US" sz="2800" dirty="0" smtClean="0">
                <a:solidFill>
                  <a:srgbClr val="FFFF66"/>
                </a:solidFill>
                <a:ea typeface="ＭＳ Ｐゴシック" charset="-128"/>
                <a:cs typeface="ＭＳ Ｐゴシック" charset="-128"/>
              </a:rPr>
              <a:t>Zhang</a:t>
            </a:r>
            <a:r>
              <a:rPr lang="en-US" sz="2800" noProof="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2800" b="0" i="0" u="none" strike="noStrike" kern="1200" cap="none" spc="0" normalizeH="0" dirty="0" smtClean="0">
                <a:ln>
                  <a:noFill/>
                </a:ln>
                <a:solidFill>
                  <a:srgbClr val="FFFF66"/>
                </a:solidFill>
                <a:effectLst/>
                <a:uLnTx/>
                <a:uFillTx/>
                <a:latin typeface="+mn-lt"/>
                <a:ea typeface="ＭＳ Ｐゴシック" charset="-128"/>
                <a:cs typeface="ＭＳ Ｐゴシック" charset="-128"/>
              </a:rPr>
              <a:t>140825N1 HRD-TDR (</a:t>
            </a:r>
            <a:r>
              <a:rPr kumimoji="0" lang="en-US" sz="2800" b="0" i="0" u="none" strike="noStrike" kern="1200" cap="none" spc="0" normalizeH="0" dirty="0" err="1" smtClean="0">
                <a:ln>
                  <a:noFill/>
                </a:ln>
                <a:solidFill>
                  <a:srgbClr val="FFFF66"/>
                </a:solidFill>
                <a:effectLst/>
                <a:uLnTx/>
                <a:uFillTx/>
                <a:latin typeface="+mn-lt"/>
                <a:ea typeface="ＭＳ Ｐゴシック" charset="-128"/>
                <a:cs typeface="ＭＳ Ｐゴシック" charset="-128"/>
              </a:rPr>
              <a:t>Aksoy</a:t>
            </a:r>
            <a:r>
              <a:rPr kumimoji="0" lang="en-US" sz="2800" b="0" i="0" u="none" strike="noStrike" kern="1200" cap="none" spc="0" normalizeH="0" dirty="0" smtClean="0">
                <a:ln>
                  <a:noFill/>
                </a:ln>
                <a:solidFill>
                  <a:srgbClr val="FFFF66"/>
                </a:solidFill>
                <a:effectLst/>
                <a:uLnTx/>
                <a:uFillTx/>
                <a:latin typeface="+mn-lt"/>
                <a:ea typeface="ＭＳ Ｐゴシック" charset="-128"/>
                <a:cs typeface="ＭＳ Ｐゴシック" charset="-128"/>
              </a:rPr>
              <a:t>)</a:t>
            </a:r>
          </a:p>
          <a:p>
            <a:pPr marL="800100" lvl="1" indent="-342900">
              <a:spcBef>
                <a:spcPct val="20000"/>
              </a:spcBef>
              <a:buFont typeface="Calibri" pitchFamily="34" charset="0"/>
              <a:buChar char="−"/>
              <a:defRPr/>
            </a:pPr>
            <a:r>
              <a:rPr lang="en-US" sz="2800" noProof="0" dirty="0" smtClean="0">
                <a:solidFill>
                  <a:srgbClr val="FFFF66"/>
                </a:solidFill>
                <a:ea typeface="ＭＳ Ｐゴシック" charset="-128"/>
                <a:cs typeface="ＭＳ Ｐゴシック" charset="-128"/>
              </a:rPr>
              <a:t>140825I1 TDR (</a:t>
            </a:r>
            <a:r>
              <a:rPr lang="en-US" sz="2800" dirty="0" err="1" smtClean="0">
                <a:solidFill>
                  <a:srgbClr val="FFFF66"/>
                </a:solidFill>
                <a:ea typeface="ＭＳ Ｐゴシック" charset="-128"/>
                <a:cs typeface="ＭＳ Ｐゴシック" charset="-128"/>
              </a:rPr>
              <a:t>Sellwood</a:t>
            </a:r>
            <a:r>
              <a:rPr lang="en-US" sz="2800" noProof="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2800" b="0" i="0" u="none" strike="noStrike" kern="1200" cap="none" spc="0" normalizeH="0" dirty="0" smtClean="0">
                <a:ln>
                  <a:noFill/>
                </a:ln>
                <a:solidFill>
                  <a:srgbClr val="FFFF66"/>
                </a:solidFill>
                <a:effectLst/>
                <a:uLnTx/>
                <a:uFillTx/>
                <a:latin typeface="+mn-lt"/>
                <a:ea typeface="ＭＳ Ｐゴシック" charset="-128"/>
                <a:cs typeface="ＭＳ Ｐゴシック" charset="-128"/>
              </a:rPr>
              <a:t>140826H1 TDR (Zhang)</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140826I1 TDR (</a:t>
            </a:r>
            <a:r>
              <a:rPr lang="en-US" sz="2800" dirty="0" err="1" smtClean="0">
                <a:solidFill>
                  <a:srgbClr val="FFFF66"/>
                </a:solidFill>
                <a:ea typeface="ＭＳ Ｐゴシック" charset="-128"/>
                <a:cs typeface="ＭＳ Ｐゴシック" charset="-128"/>
              </a:rPr>
              <a:t>Sellwood</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2800" b="0" i="0" u="none" strike="noStrike" kern="1200" cap="none" spc="0" normalizeH="0" dirty="0" smtClean="0">
                <a:ln>
                  <a:noFill/>
                </a:ln>
                <a:solidFill>
                  <a:srgbClr val="FFFF66"/>
                </a:solidFill>
                <a:effectLst/>
                <a:uLnTx/>
                <a:uFillTx/>
                <a:latin typeface="+mn-lt"/>
                <a:ea typeface="ＭＳ Ｐゴシック" charset="-128"/>
                <a:cs typeface="ＭＳ Ｐゴシック" charset="-128"/>
              </a:rPr>
              <a:t>140827I1 Ocean Winds (Chang)</a:t>
            </a:r>
            <a:endParaRPr kumimoji="0" lang="en-US" sz="28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endParaRPr>
          </a:p>
          <a:p>
            <a:pPr marL="342900" indent="-342900">
              <a:spcBef>
                <a:spcPct val="20000"/>
              </a:spcBef>
              <a:buFont typeface="Arial" pitchFamily="34" charset="0"/>
              <a:buChar char="•"/>
              <a:defRPr/>
            </a:pPr>
            <a:r>
              <a:rPr lang="en-US" sz="2800" dirty="0" smtClean="0">
                <a:solidFill>
                  <a:srgbClr val="FFFF66"/>
                </a:solidFill>
                <a:ea typeface="ＭＳ Ｐゴシック" charset="-128"/>
                <a:cs typeface="ＭＳ Ｐゴシック" charset="-128"/>
              </a:rPr>
              <a:t>Field Program Issues</a:t>
            </a:r>
            <a:endParaRPr kumimoji="0" lang="en-US" sz="28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78" t="4571" r="60714" b="50143"/>
          <a:stretch/>
        </p:blipFill>
        <p:spPr bwMode="auto">
          <a:xfrm>
            <a:off x="304800" y="1828800"/>
            <a:ext cx="398895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73" t="3875" r="60077" b="51000"/>
          <a:stretch/>
        </p:blipFill>
        <p:spPr bwMode="auto">
          <a:xfrm>
            <a:off x="4596111" y="1805456"/>
            <a:ext cx="4395489" cy="351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4856" y="685800"/>
            <a:ext cx="3048000" cy="1200329"/>
          </a:xfrm>
          <a:prstGeom prst="rect">
            <a:avLst/>
          </a:prstGeom>
          <a:noFill/>
        </p:spPr>
        <p:txBody>
          <a:bodyPr wrap="square" rtlCol="0">
            <a:spAutoFit/>
          </a:bodyPr>
          <a:lstStyle/>
          <a:p>
            <a:pPr algn="ctr"/>
            <a:r>
              <a:rPr lang="en-US" dirty="0" smtClean="0">
                <a:solidFill>
                  <a:prstClr val="black"/>
                </a:solidFill>
                <a:cs typeface="Times New Roman" panose="02020603050405020304" pitchFamily="18" charset="0"/>
              </a:rPr>
              <a:t>2-km wind </a:t>
            </a:r>
            <a:r>
              <a:rPr lang="en-US" dirty="0">
                <a:solidFill>
                  <a:prstClr val="black"/>
                </a:solidFill>
                <a:cs typeface="Times New Roman" panose="02020603050405020304" pitchFamily="18" charset="0"/>
              </a:rPr>
              <a:t>speed (</a:t>
            </a:r>
            <a:r>
              <a:rPr lang="en-US" dirty="0" smtClean="0">
                <a:solidFill>
                  <a:prstClr val="black"/>
                </a:solidFill>
                <a:cs typeface="Times New Roman" panose="02020603050405020304" pitchFamily="18" charset="0"/>
              </a:rPr>
              <a:t>shaded; </a:t>
            </a:r>
            <a:r>
              <a:rPr lang="en-US" dirty="0">
                <a:solidFill>
                  <a:prstClr val="black"/>
                </a:solidFill>
                <a:cs typeface="Times New Roman" panose="02020603050405020304" pitchFamily="18" charset="0"/>
              </a:rPr>
              <a:t>m/s) and vectors and </a:t>
            </a:r>
            <a:r>
              <a:rPr lang="en-US" dirty="0" smtClean="0">
                <a:solidFill>
                  <a:prstClr val="black"/>
                </a:solidFill>
                <a:cs typeface="Times New Roman" panose="02020603050405020304" pitchFamily="18" charset="0"/>
              </a:rPr>
              <a:t>8-14 km peak vertical velocity (contour; only 2, </a:t>
            </a:r>
            <a:r>
              <a:rPr lang="en-US" dirty="0">
                <a:solidFill>
                  <a:prstClr val="black"/>
                </a:solidFill>
                <a:cs typeface="Times New Roman" panose="02020603050405020304" pitchFamily="18" charset="0"/>
              </a:rPr>
              <a:t>3</a:t>
            </a:r>
            <a:r>
              <a:rPr lang="en-US" dirty="0" smtClean="0">
                <a:solidFill>
                  <a:prstClr val="black"/>
                </a:solidFill>
                <a:cs typeface="Times New Roman" panose="02020603050405020304" pitchFamily="18" charset="0"/>
              </a:rPr>
              <a:t> m/s shown)</a:t>
            </a:r>
            <a:endParaRPr lang="en-US" dirty="0">
              <a:solidFill>
                <a:prstClr val="black"/>
              </a:solidFill>
              <a:cs typeface="Times New Roman" panose="02020603050405020304" pitchFamily="18" charset="0"/>
            </a:endParaRPr>
          </a:p>
        </p:txBody>
      </p:sp>
      <p:sp>
        <p:nvSpPr>
          <p:cNvPr id="5" name="TextBox 4"/>
          <p:cNvSpPr txBox="1"/>
          <p:nvPr/>
        </p:nvSpPr>
        <p:spPr>
          <a:xfrm>
            <a:off x="4953000" y="1158042"/>
            <a:ext cx="3048000" cy="646331"/>
          </a:xfrm>
          <a:prstGeom prst="rect">
            <a:avLst/>
          </a:prstGeom>
          <a:noFill/>
        </p:spPr>
        <p:txBody>
          <a:bodyPr wrap="square" rtlCol="0">
            <a:spAutoFit/>
          </a:bodyPr>
          <a:lstStyle/>
          <a:p>
            <a:pPr algn="ctr"/>
            <a:r>
              <a:rPr lang="en-US" dirty="0" smtClean="0">
                <a:solidFill>
                  <a:prstClr val="black"/>
                </a:solidFill>
                <a:cs typeface="Times New Roman" panose="02020603050405020304" pitchFamily="18" charset="0"/>
              </a:rPr>
              <a:t>8-14 km peak vertical velocity (shaded; m/s)</a:t>
            </a:r>
            <a:endParaRPr lang="en-US"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603681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smtClean="0"/>
              <a:t>20140824I1</a:t>
            </a:r>
            <a:endParaRPr lang="en-US" dirty="0"/>
          </a:p>
        </p:txBody>
      </p:sp>
      <p:sp>
        <p:nvSpPr>
          <p:cNvPr id="13" name="Content Placeholder 12"/>
          <p:cNvSpPr>
            <a:spLocks noGrp="1"/>
          </p:cNvSpPr>
          <p:nvPr>
            <p:ph sz="half" idx="1"/>
          </p:nvPr>
        </p:nvSpPr>
        <p:spPr>
          <a:xfrm>
            <a:off x="152400" y="2057400"/>
            <a:ext cx="4572000" cy="3200400"/>
          </a:xfrm>
        </p:spPr>
        <p:txBody>
          <a:bodyPr>
            <a:normAutofit fontScale="55000" lnSpcReduction="20000"/>
          </a:bodyPr>
          <a:lstStyle/>
          <a:p>
            <a:pPr marL="231775" indent="-231775">
              <a:spcAft>
                <a:spcPts val="600"/>
              </a:spcAft>
            </a:pPr>
            <a:r>
              <a:rPr lang="en-US" dirty="0" smtClean="0"/>
              <a:t>Non tasked TDR mission due to FTP failure on previous flights</a:t>
            </a:r>
          </a:p>
          <a:p>
            <a:pPr marL="231775" indent="-231775">
              <a:spcAft>
                <a:spcPts val="600"/>
              </a:spcAft>
            </a:pPr>
            <a:r>
              <a:rPr lang="en-US" dirty="0" smtClean="0"/>
              <a:t>Take off and landing from </a:t>
            </a:r>
            <a:r>
              <a:rPr lang="en-US" dirty="0" err="1" smtClean="0"/>
              <a:t>MacDill</a:t>
            </a:r>
            <a:r>
              <a:rPr lang="en-US" dirty="0" smtClean="0"/>
              <a:t> AFB</a:t>
            </a:r>
          </a:p>
          <a:p>
            <a:pPr marL="231775" indent="-231775">
              <a:spcAft>
                <a:spcPts val="600"/>
              </a:spcAft>
            </a:pPr>
            <a:r>
              <a:rPr lang="en-US" dirty="0" smtClean="0"/>
              <a:t>Flight duration 1755Z  to 0125Z</a:t>
            </a:r>
          </a:p>
          <a:p>
            <a:pPr marL="231775" indent="-231775">
              <a:spcAft>
                <a:spcPts val="600"/>
              </a:spcAft>
            </a:pPr>
            <a:r>
              <a:rPr lang="en-US" dirty="0" smtClean="0"/>
              <a:t>Objectives: collect process and transmit tail Doppler radar and </a:t>
            </a:r>
            <a:r>
              <a:rPr lang="en-US" dirty="0" err="1" smtClean="0"/>
              <a:t>dropwindsonde</a:t>
            </a:r>
            <a:r>
              <a:rPr lang="en-US" dirty="0" smtClean="0"/>
              <a:t> data in real time for operational DA into HWRF model, conduct high incidence angle tests for the SFMR, and coordinate with NESDIS to conduct sector scans.</a:t>
            </a:r>
          </a:p>
          <a:p>
            <a:pPr marL="231775" indent="-231775">
              <a:spcAft>
                <a:spcPts val="600"/>
              </a:spcAft>
            </a:pPr>
            <a:r>
              <a:rPr lang="en-US" dirty="0" err="1" smtClean="0"/>
              <a:t>Dropsondes</a:t>
            </a:r>
            <a:r>
              <a:rPr lang="en-US" dirty="0" smtClean="0"/>
              <a:t> at center and midpoint of 105nm legs.</a:t>
            </a:r>
          </a:p>
          <a:p>
            <a:pPr marL="231775" indent="-231775">
              <a:spcAft>
                <a:spcPts val="600"/>
              </a:spcAft>
            </a:pPr>
            <a:r>
              <a:rPr lang="en-US" dirty="0" smtClean="0"/>
              <a:t>GIV sampling environment</a:t>
            </a:r>
          </a:p>
          <a:p>
            <a:pPr marL="231775" indent="-231775">
              <a:spcAft>
                <a:spcPts val="600"/>
              </a:spcAft>
            </a:pPr>
            <a:r>
              <a:rPr lang="en-US" dirty="0" smtClean="0"/>
              <a:t>Expendables  10  GPS </a:t>
            </a:r>
            <a:r>
              <a:rPr lang="en-US" dirty="0" err="1" smtClean="0"/>
              <a:t>Dropwindsondes</a:t>
            </a:r>
            <a:r>
              <a:rPr lang="en-US" dirty="0" smtClean="0"/>
              <a:t> (HRD) </a:t>
            </a:r>
          </a:p>
          <a:p>
            <a:pPr marL="231775" indent="-231775"/>
            <a:endParaRPr lang="en-US" dirty="0"/>
          </a:p>
        </p:txBody>
      </p:sp>
      <p:pic>
        <p:nvPicPr>
          <p:cNvPr id="15" name="Content Placeholder 14" descr="ftk_140824I1_revise.png"/>
          <p:cNvPicPr>
            <a:picLocks noGrp="1" noChangeAspect="1"/>
          </p:cNvPicPr>
          <p:nvPr>
            <p:ph sz="half" idx="2"/>
          </p:nvPr>
        </p:nvPicPr>
        <p:blipFill>
          <a:blip r:embed="rId2" cstate="print"/>
          <a:stretch>
            <a:fillRect/>
          </a:stretch>
        </p:blipFill>
        <p:spPr>
          <a:xfrm>
            <a:off x="4953000" y="1143000"/>
            <a:ext cx="4038600" cy="3119819"/>
          </a:xfrm>
        </p:spPr>
      </p:pic>
      <p:pic>
        <p:nvPicPr>
          <p:cNvPr id="17" name="Content Placeholder 7" descr="2014_0824i1.jpg"/>
          <p:cNvPicPr>
            <a:picLocks noChangeAspect="1"/>
          </p:cNvPicPr>
          <p:nvPr/>
        </p:nvPicPr>
        <p:blipFill>
          <a:blip r:embed="rId3" cstate="print"/>
          <a:srcRect r="28818" b="44853"/>
          <a:stretch>
            <a:fillRect/>
          </a:stretch>
        </p:blipFill>
        <p:spPr>
          <a:xfrm>
            <a:off x="5105400" y="4267200"/>
            <a:ext cx="3727420" cy="240029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Synoptic</a:t>
            </a:r>
            <a:endParaRPr lang="en-US" dirty="0"/>
          </a:p>
        </p:txBody>
      </p:sp>
      <p:sp>
        <p:nvSpPr>
          <p:cNvPr id="6" name="Content Placeholder 5"/>
          <p:cNvSpPr>
            <a:spLocks noGrp="1"/>
          </p:cNvSpPr>
          <p:nvPr>
            <p:ph sz="half" idx="1"/>
          </p:nvPr>
        </p:nvSpPr>
        <p:spPr>
          <a:xfrm>
            <a:off x="0" y="2332037"/>
            <a:ext cx="4038600" cy="4525963"/>
          </a:xfrm>
        </p:spPr>
        <p:txBody>
          <a:bodyPr>
            <a:normAutofit/>
          </a:bodyPr>
          <a:lstStyle/>
          <a:p>
            <a:pPr marL="231775" indent="-231775"/>
            <a:r>
              <a:rPr lang="en-US" sz="1800" dirty="0" smtClean="0"/>
              <a:t>Dry air to the WNW </a:t>
            </a:r>
          </a:p>
          <a:p>
            <a:pPr marL="231775" indent="-231775"/>
            <a:r>
              <a:rPr lang="en-US" sz="1800" dirty="0" smtClean="0"/>
              <a:t>Convection confined to east side of storm </a:t>
            </a:r>
          </a:p>
          <a:p>
            <a:pPr marL="231775" indent="-231775"/>
            <a:r>
              <a:rPr lang="en-US" sz="1800" dirty="0" smtClean="0"/>
              <a:t>Coldest cloud tops to the SE</a:t>
            </a:r>
          </a:p>
          <a:p>
            <a:pPr marL="231775" indent="-231775"/>
            <a:r>
              <a:rPr lang="en-US" sz="1800" dirty="0" smtClean="0"/>
              <a:t>Convection increased towards end of flight </a:t>
            </a:r>
          </a:p>
          <a:p>
            <a:pPr marL="231775" indent="-231775"/>
            <a:r>
              <a:rPr lang="en-US" sz="1800" dirty="0" smtClean="0"/>
              <a:t>Vertical shear appeared to be greater than guidance</a:t>
            </a:r>
          </a:p>
          <a:p>
            <a:pPr marL="231775" indent="-231775"/>
            <a:r>
              <a:rPr lang="en-US" sz="1800" dirty="0" smtClean="0"/>
              <a:t>Minimal central pressure 999mb on all passes</a:t>
            </a:r>
          </a:p>
          <a:p>
            <a:pPr marL="231775" indent="-231775"/>
            <a:r>
              <a:rPr lang="en-US" sz="1800" dirty="0" smtClean="0"/>
              <a:t>Max wind 38kts (drop) 44kts (SFMR)</a:t>
            </a:r>
          </a:p>
          <a:p>
            <a:pPr marL="231775" indent="-231775"/>
            <a:r>
              <a:rPr lang="en-US" sz="1800" dirty="0" smtClean="0"/>
              <a:t>Meandering motion mainly to the southwest at ~5kts.</a:t>
            </a:r>
            <a:endParaRPr lang="en-US" sz="1800" dirty="0"/>
          </a:p>
        </p:txBody>
      </p:sp>
      <p:pic>
        <p:nvPicPr>
          <p:cNvPr id="14" name="Content Placeholder 13" descr="201408241800_WV.gif"/>
          <p:cNvPicPr>
            <a:picLocks noGrp="1" noChangeAspect="1"/>
          </p:cNvPicPr>
          <p:nvPr>
            <p:ph sz="half" idx="2"/>
          </p:nvPr>
        </p:nvPicPr>
        <p:blipFill>
          <a:blip r:embed="rId2" cstate="print"/>
          <a:stretch>
            <a:fillRect/>
          </a:stretch>
        </p:blipFill>
        <p:spPr>
          <a:xfrm>
            <a:off x="457200" y="304800"/>
            <a:ext cx="2438400" cy="1828800"/>
          </a:xfrm>
        </p:spPr>
      </p:pic>
      <p:pic>
        <p:nvPicPr>
          <p:cNvPr id="15" name="Picture 14" descr="201408241800_Vis.gif"/>
          <p:cNvPicPr>
            <a:picLocks noChangeAspect="1"/>
          </p:cNvPicPr>
          <p:nvPr/>
        </p:nvPicPr>
        <p:blipFill>
          <a:blip r:embed="rId3" cstate="print"/>
          <a:stretch>
            <a:fillRect/>
          </a:stretch>
        </p:blipFill>
        <p:spPr>
          <a:xfrm>
            <a:off x="4038600" y="1600200"/>
            <a:ext cx="2438400" cy="1828800"/>
          </a:xfrm>
          <a:prstGeom prst="rect">
            <a:avLst/>
          </a:prstGeom>
        </p:spPr>
      </p:pic>
      <p:pic>
        <p:nvPicPr>
          <p:cNvPr id="18" name="Picture 17" descr="2014082500_IR.gif"/>
          <p:cNvPicPr>
            <a:picLocks noChangeAspect="1"/>
          </p:cNvPicPr>
          <p:nvPr/>
        </p:nvPicPr>
        <p:blipFill>
          <a:blip r:embed="rId4" cstate="print"/>
          <a:stretch>
            <a:fillRect/>
          </a:stretch>
        </p:blipFill>
        <p:spPr>
          <a:xfrm>
            <a:off x="6705600" y="1600200"/>
            <a:ext cx="2438400" cy="1828800"/>
          </a:xfrm>
          <a:prstGeom prst="rect">
            <a:avLst/>
          </a:prstGeom>
        </p:spPr>
      </p:pic>
      <p:pic>
        <p:nvPicPr>
          <p:cNvPr id="19" name="Picture 18" descr="201408241800_IR.gif"/>
          <p:cNvPicPr>
            <a:picLocks noChangeAspect="1"/>
          </p:cNvPicPr>
          <p:nvPr/>
        </p:nvPicPr>
        <p:blipFill>
          <a:blip r:embed="rId5" cstate="print"/>
          <a:stretch>
            <a:fillRect/>
          </a:stretch>
        </p:blipFill>
        <p:spPr>
          <a:xfrm>
            <a:off x="6705600" y="1600200"/>
            <a:ext cx="2438400" cy="1828800"/>
          </a:xfrm>
          <a:prstGeom prst="rect">
            <a:avLst/>
          </a:prstGeom>
        </p:spPr>
      </p:pic>
      <p:pic>
        <p:nvPicPr>
          <p:cNvPr id="20" name="Picture 19" descr="201408242100_IR.gif"/>
          <p:cNvPicPr>
            <a:picLocks noChangeAspect="1"/>
          </p:cNvPicPr>
          <p:nvPr/>
        </p:nvPicPr>
        <p:blipFill>
          <a:blip r:embed="rId6" cstate="print"/>
          <a:stretch>
            <a:fillRect/>
          </a:stretch>
        </p:blipFill>
        <p:spPr>
          <a:xfrm>
            <a:off x="6705600" y="1600200"/>
            <a:ext cx="2438400" cy="1828800"/>
          </a:xfrm>
          <a:prstGeom prst="rect">
            <a:avLst/>
          </a:prstGeom>
        </p:spPr>
      </p:pic>
      <p:pic>
        <p:nvPicPr>
          <p:cNvPr id="21" name="Picture 20" descr="2014082500_Vis.gif"/>
          <p:cNvPicPr>
            <a:picLocks noChangeAspect="1"/>
          </p:cNvPicPr>
          <p:nvPr/>
        </p:nvPicPr>
        <p:blipFill>
          <a:blip r:embed="rId7" cstate="print"/>
          <a:stretch>
            <a:fillRect/>
          </a:stretch>
        </p:blipFill>
        <p:spPr>
          <a:xfrm>
            <a:off x="4038600" y="1600200"/>
            <a:ext cx="2438400" cy="1828800"/>
          </a:xfrm>
          <a:prstGeom prst="rect">
            <a:avLst/>
          </a:prstGeom>
        </p:spPr>
      </p:pic>
      <p:pic>
        <p:nvPicPr>
          <p:cNvPr id="22" name="Picture 21" descr="201408242100_Vis.gif"/>
          <p:cNvPicPr>
            <a:picLocks noChangeAspect="1"/>
          </p:cNvPicPr>
          <p:nvPr/>
        </p:nvPicPr>
        <p:blipFill>
          <a:blip r:embed="rId8" cstate="print"/>
          <a:stretch>
            <a:fillRect/>
          </a:stretch>
        </p:blipFill>
        <p:spPr>
          <a:xfrm>
            <a:off x="4038600" y="1600200"/>
            <a:ext cx="2438400" cy="1828800"/>
          </a:xfrm>
          <a:prstGeom prst="rect">
            <a:avLst/>
          </a:prstGeom>
        </p:spPr>
      </p:pic>
      <p:pic>
        <p:nvPicPr>
          <p:cNvPr id="23" name="Picture 22" descr="140824I1wind5.png"/>
          <p:cNvPicPr>
            <a:picLocks noChangeAspect="1"/>
          </p:cNvPicPr>
          <p:nvPr/>
        </p:nvPicPr>
        <p:blipFill>
          <a:blip r:embed="rId9" cstate="print"/>
          <a:srcRect l="17500" r="10000"/>
          <a:stretch>
            <a:fillRect/>
          </a:stretch>
        </p:blipFill>
        <p:spPr>
          <a:xfrm>
            <a:off x="4343400" y="4191000"/>
            <a:ext cx="2209800" cy="2354580"/>
          </a:xfrm>
          <a:prstGeom prst="rect">
            <a:avLst/>
          </a:prstGeom>
        </p:spPr>
      </p:pic>
      <p:pic>
        <p:nvPicPr>
          <p:cNvPr id="24" name="Picture 23" descr="140824I1wind30.png"/>
          <p:cNvPicPr>
            <a:picLocks noChangeAspect="1"/>
          </p:cNvPicPr>
          <p:nvPr/>
        </p:nvPicPr>
        <p:blipFill>
          <a:blip r:embed="rId10" cstate="print"/>
          <a:srcRect l="17500" r="7500"/>
          <a:stretch>
            <a:fillRect/>
          </a:stretch>
        </p:blipFill>
        <p:spPr>
          <a:xfrm>
            <a:off x="6858000" y="4191000"/>
            <a:ext cx="2286000" cy="2354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22"/>
                                        </p:tgtEl>
                                      </p:cBhvr>
                                    </p:animEffect>
                                    <p:set>
                                      <p:cBhvr>
                                        <p:cTn id="15" dur="1" fill="hold">
                                          <p:stCondLst>
                                            <p:cond delay="999"/>
                                          </p:stCondLst>
                                        </p:cTn>
                                        <p:tgtEl>
                                          <p:spTgt spid="22"/>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0"/>
                                        </p:tgtEl>
                                      </p:cBhvr>
                                    </p:animEffect>
                                    <p:set>
                                      <p:cBhvr>
                                        <p:cTn id="31" dur="1" fill="hold">
                                          <p:stCondLst>
                                            <p:cond delay="999"/>
                                          </p:stCondLst>
                                        </p:cTn>
                                        <p:tgtEl>
                                          <p:spTgt spid="20"/>
                                        </p:tgtEl>
                                        <p:attrNameLst>
                                          <p:attrName>style.visibility</p:attrName>
                                        </p:attrNameLst>
                                      </p:cBhvr>
                                      <p:to>
                                        <p:strVal val="hidden"/>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Flight Summary</a:t>
            </a:r>
            <a:endParaRPr lang="en-US" dirty="0"/>
          </a:p>
        </p:txBody>
      </p:sp>
      <p:sp>
        <p:nvSpPr>
          <p:cNvPr id="12" name="Content Placeholder 11"/>
          <p:cNvSpPr>
            <a:spLocks noGrp="1"/>
          </p:cNvSpPr>
          <p:nvPr>
            <p:ph idx="1"/>
          </p:nvPr>
        </p:nvSpPr>
        <p:spPr>
          <a:xfrm>
            <a:off x="152400" y="1371600"/>
            <a:ext cx="8229600" cy="4648200"/>
          </a:xfrm>
        </p:spPr>
        <p:txBody>
          <a:bodyPr>
            <a:noAutofit/>
          </a:bodyPr>
          <a:lstStyle/>
          <a:p>
            <a:pPr marL="231775" indent="-231775">
              <a:spcAft>
                <a:spcPts val="600"/>
              </a:spcAft>
            </a:pPr>
            <a:r>
              <a:rPr lang="en-US" sz="1400" dirty="0" smtClean="0"/>
              <a:t>First center fix was to the south of the previous Air Force fix.</a:t>
            </a:r>
          </a:p>
          <a:p>
            <a:pPr marL="231775" indent="-231775">
              <a:spcAft>
                <a:spcPts val="600"/>
              </a:spcAft>
            </a:pPr>
            <a:r>
              <a:rPr lang="en-US" sz="1400" dirty="0" smtClean="0"/>
              <a:t>FTP was still down an beginning of the flight but a backup was operational by the time we reached the IP. Primary FTP was working for the final leg.</a:t>
            </a:r>
          </a:p>
          <a:p>
            <a:pPr marL="231775" indent="-231775">
              <a:spcAft>
                <a:spcPts val="600"/>
              </a:spcAft>
            </a:pPr>
            <a:r>
              <a:rPr lang="en-US" sz="1400" dirty="0" smtClean="0"/>
              <a:t>3 real-time radar analyses were created and </a:t>
            </a:r>
            <a:r>
              <a:rPr lang="en-US" sz="1400" dirty="0" err="1" smtClean="0"/>
              <a:t>FTP’d</a:t>
            </a:r>
            <a:r>
              <a:rPr lang="en-US" sz="1400" dirty="0" smtClean="0"/>
              <a:t> from aircraft</a:t>
            </a:r>
            <a:r>
              <a:rPr lang="en-US" sz="1400" dirty="0"/>
              <a:t> </a:t>
            </a:r>
            <a:r>
              <a:rPr lang="en-US" sz="1400" dirty="0" smtClean="0"/>
              <a:t>in time to be ingested into 18Z and 0Z cycles.</a:t>
            </a:r>
          </a:p>
          <a:p>
            <a:pPr marL="231775" indent="-231775">
              <a:spcAft>
                <a:spcPts val="600"/>
              </a:spcAft>
            </a:pPr>
            <a:r>
              <a:rPr lang="en-US" sz="1400" dirty="0" smtClean="0"/>
              <a:t>Final analysis from 20140823i1 was remade and sent to AOML.</a:t>
            </a:r>
          </a:p>
          <a:p>
            <a:pPr marL="231775" indent="-231775">
              <a:spcAft>
                <a:spcPts val="600"/>
              </a:spcAft>
            </a:pPr>
            <a:r>
              <a:rPr lang="en-US" sz="1400" dirty="0" smtClean="0"/>
              <a:t>First 2 </a:t>
            </a:r>
            <a:r>
              <a:rPr lang="en-US" sz="1400" dirty="0" err="1" smtClean="0"/>
              <a:t>jobfiles</a:t>
            </a:r>
            <a:r>
              <a:rPr lang="en-US" sz="1400" dirty="0" smtClean="0"/>
              <a:t> created on plane and the final </a:t>
            </a:r>
            <a:r>
              <a:rPr lang="en-US" sz="1400" dirty="0" err="1" smtClean="0"/>
              <a:t>jobfile</a:t>
            </a:r>
            <a:r>
              <a:rPr lang="en-US" sz="1400" dirty="0" smtClean="0"/>
              <a:t> was successfully sent from the ground. </a:t>
            </a:r>
          </a:p>
          <a:p>
            <a:pPr marL="231775" indent="-231775">
              <a:spcAft>
                <a:spcPts val="600"/>
              </a:spcAft>
            </a:pPr>
            <a:r>
              <a:rPr lang="en-US" sz="1400" dirty="0" smtClean="0"/>
              <a:t>Minor glitches due to inconsistency between radar scripts and temporary FTP location.</a:t>
            </a:r>
          </a:p>
          <a:p>
            <a:pPr marL="231775" indent="-231775">
              <a:spcAft>
                <a:spcPts val="600"/>
              </a:spcAft>
            </a:pPr>
            <a:r>
              <a:rPr lang="en-US" sz="1400" dirty="0" smtClean="0"/>
              <a:t>Released </a:t>
            </a:r>
            <a:r>
              <a:rPr lang="en-US" sz="1400" dirty="0" err="1" smtClean="0"/>
              <a:t>dropsondes</a:t>
            </a:r>
            <a:r>
              <a:rPr lang="en-US" sz="1400" dirty="0" smtClean="0"/>
              <a:t> at center and midpoints plus </a:t>
            </a:r>
            <a:r>
              <a:rPr lang="en-US" sz="1400" dirty="0" err="1" smtClean="0"/>
              <a:t>rmw</a:t>
            </a:r>
            <a:r>
              <a:rPr lang="en-US" sz="1400" dirty="0" smtClean="0"/>
              <a:t> drop on W side, all drops were good.</a:t>
            </a:r>
          </a:p>
          <a:p>
            <a:pPr marL="231775" indent="-231775">
              <a:spcAft>
                <a:spcPts val="600"/>
              </a:spcAft>
            </a:pPr>
            <a:r>
              <a:rPr lang="en-US" sz="1400" dirty="0" smtClean="0"/>
              <a:t>Conducted SFMR test during second penetration in NW quadrant. 3 circles were completed at each 15, 30, 45 degree incidence angles in clear air with 15m/s surface winds. [Heather </a:t>
            </a:r>
            <a:r>
              <a:rPr lang="en-US" sz="1400" dirty="0" err="1" smtClean="0"/>
              <a:t>Holbach</a:t>
            </a:r>
            <a:r>
              <a:rPr lang="en-US" sz="1400" dirty="0" smtClean="0"/>
              <a:t>, FSU]</a:t>
            </a:r>
          </a:p>
          <a:p>
            <a:pPr marL="231775" indent="-231775">
              <a:spcAft>
                <a:spcPts val="600"/>
              </a:spcAft>
            </a:pPr>
            <a:r>
              <a:rPr lang="en-US" sz="1400" dirty="0" smtClean="0"/>
              <a:t>Maximum observed surface wind speeds were 44kts near SE turn point on the final leg from the SFMR and 38kts at the eastern midpoint on the first leg from </a:t>
            </a:r>
            <a:r>
              <a:rPr lang="en-US" sz="1400" dirty="0" err="1" smtClean="0"/>
              <a:t>dropsonde</a:t>
            </a:r>
            <a:r>
              <a:rPr lang="en-US" sz="1400" dirty="0" smtClean="0"/>
              <a:t>. Was not able to get a </a:t>
            </a:r>
            <a:r>
              <a:rPr lang="en-US" sz="1400" dirty="0" err="1" smtClean="0"/>
              <a:t>dropsonde</a:t>
            </a:r>
            <a:r>
              <a:rPr lang="en-US" sz="1400" dirty="0" smtClean="0"/>
              <a:t> out in time to sample strong winds near the SE turn.</a:t>
            </a:r>
          </a:p>
          <a:p>
            <a:pPr marL="231775" indent="-231775">
              <a:spcAft>
                <a:spcPts val="600"/>
              </a:spcAft>
            </a:pPr>
            <a:r>
              <a:rPr lang="en-US" sz="1400" dirty="0" smtClean="0"/>
              <a:t>Had to cut second downwind leg short by about 20nm to avoid strong convection during the turn.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0" y="1371600"/>
            <a:ext cx="9144000"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3363" indent="-233363" algn="just" eaLnBrk="0" fontAlgn="base" hangingPunct="0">
              <a:spcBef>
                <a:spcPct val="0"/>
              </a:spcBef>
              <a:spcAft>
                <a:spcPct val="0"/>
              </a:spcAft>
              <a:buFontTx/>
              <a:buChar char="•"/>
              <a:defRPr/>
            </a:pPr>
            <a:r>
              <a:rPr lang="en-US" sz="2800" dirty="0" smtClean="0">
                <a:solidFill>
                  <a:srgbClr val="000000"/>
                </a:solidFill>
                <a:latin typeface="Comic Sans MS" charset="0"/>
              </a:rPr>
              <a:t>Communications</a:t>
            </a:r>
          </a:p>
          <a:p>
            <a:pPr lvl="1" indent="0" algn="just" eaLnBrk="0" fontAlgn="base" hangingPunct="0">
              <a:spcBef>
                <a:spcPct val="0"/>
              </a:spcBef>
              <a:spcAft>
                <a:spcPct val="0"/>
              </a:spcAft>
              <a:defRPr/>
            </a:pPr>
            <a:r>
              <a:rPr lang="en-US" dirty="0" smtClean="0">
                <a:solidFill>
                  <a:srgbClr val="000000"/>
                </a:solidFill>
                <a:latin typeface="Comic Sans MS" charset="0"/>
              </a:rPr>
              <a:t>-room for improvement</a:t>
            </a:r>
          </a:p>
          <a:p>
            <a:pPr lvl="1" indent="0" algn="just" eaLnBrk="0" fontAlgn="base" hangingPunct="0">
              <a:spcBef>
                <a:spcPct val="0"/>
              </a:spcBef>
              <a:spcAft>
                <a:spcPct val="0"/>
              </a:spcAft>
              <a:defRPr/>
            </a:pPr>
            <a:r>
              <a:rPr lang="en-US" dirty="0" smtClean="0">
                <a:solidFill>
                  <a:srgbClr val="000000"/>
                </a:solidFill>
                <a:latin typeface="Comic Sans MS" charset="0"/>
              </a:rPr>
              <a:t>-</a:t>
            </a:r>
            <a:r>
              <a:rPr lang="en-US" dirty="0" err="1" smtClean="0">
                <a:solidFill>
                  <a:srgbClr val="000000"/>
                </a:solidFill>
                <a:latin typeface="Comic Sans MS" charset="0"/>
              </a:rPr>
              <a:t>prebrief</a:t>
            </a:r>
            <a:r>
              <a:rPr lang="en-US" dirty="0" smtClean="0">
                <a:solidFill>
                  <a:srgbClr val="000000"/>
                </a:solidFill>
                <a:latin typeface="Comic Sans MS" charset="0"/>
              </a:rPr>
              <a:t>: make it known that you’ll be the HRD LPS </a:t>
            </a:r>
          </a:p>
          <a:p>
            <a:pPr lvl="1" indent="0" algn="just" eaLnBrk="0" fontAlgn="base" hangingPunct="0">
              <a:spcBef>
                <a:spcPct val="0"/>
              </a:spcBef>
              <a:spcAft>
                <a:spcPct val="0"/>
              </a:spcAft>
              <a:defRPr/>
            </a:pPr>
            <a:r>
              <a:rPr lang="en-US" dirty="0" smtClean="0">
                <a:solidFill>
                  <a:srgbClr val="000000"/>
                </a:solidFill>
                <a:latin typeface="Comic Sans MS" charset="0"/>
              </a:rPr>
              <a:t>-use #N49RF </a:t>
            </a:r>
            <a:r>
              <a:rPr lang="en-US" dirty="0" err="1" smtClean="0">
                <a:solidFill>
                  <a:srgbClr val="000000"/>
                </a:solidFill>
                <a:latin typeface="Comic Sans MS" charset="0"/>
              </a:rPr>
              <a:t>XChat</a:t>
            </a:r>
            <a:r>
              <a:rPr lang="en-US" dirty="0" smtClean="0">
                <a:solidFill>
                  <a:srgbClr val="000000"/>
                </a:solidFill>
                <a:latin typeface="Comic Sans MS" charset="0"/>
              </a:rPr>
              <a:t> channel to talk with G-IV FD</a:t>
            </a:r>
          </a:p>
          <a:p>
            <a:pPr lvl="1" indent="0" algn="just" eaLnBrk="0" fontAlgn="base" hangingPunct="0">
              <a:spcBef>
                <a:spcPct val="0"/>
              </a:spcBef>
              <a:spcAft>
                <a:spcPct val="0"/>
              </a:spcAft>
              <a:defRPr/>
            </a:pPr>
            <a:r>
              <a:rPr lang="en-US" dirty="0" smtClean="0">
                <a:solidFill>
                  <a:srgbClr val="000000"/>
                </a:solidFill>
                <a:latin typeface="Comic Sans MS" charset="0"/>
              </a:rPr>
              <a:t>-use the FD’s chat room name in your message to “alert”</a:t>
            </a:r>
          </a:p>
          <a:p>
            <a:pPr lvl="1" indent="0" algn="just" eaLnBrk="0" fontAlgn="base" hangingPunct="0">
              <a:spcBef>
                <a:spcPct val="0"/>
              </a:spcBef>
              <a:spcAft>
                <a:spcPct val="0"/>
              </a:spcAft>
              <a:defRPr/>
            </a:pPr>
            <a:r>
              <a:rPr lang="en-US" dirty="0" smtClean="0">
                <a:solidFill>
                  <a:srgbClr val="000000"/>
                </a:solidFill>
                <a:latin typeface="Comic Sans MS" charset="0"/>
              </a:rPr>
              <a:t>-NASA MTS &gt;&gt; </a:t>
            </a:r>
            <a:r>
              <a:rPr lang="en-US" dirty="0" err="1" smtClean="0">
                <a:solidFill>
                  <a:srgbClr val="000000"/>
                </a:solidFill>
                <a:latin typeface="Comic Sans MS" charset="0"/>
              </a:rPr>
              <a:t>Cloudtop</a:t>
            </a:r>
            <a:r>
              <a:rPr lang="en-US" dirty="0" smtClean="0">
                <a:solidFill>
                  <a:srgbClr val="000000"/>
                </a:solidFill>
                <a:latin typeface="Comic Sans MS" charset="0"/>
              </a:rPr>
              <a:t> Heights, OTs, lightning &gt;&gt;useful</a:t>
            </a:r>
          </a:p>
          <a:p>
            <a:pPr lvl="1" indent="0" algn="just" eaLnBrk="0" fontAlgn="base" hangingPunct="0">
              <a:spcBef>
                <a:spcPct val="0"/>
              </a:spcBef>
              <a:spcAft>
                <a:spcPct val="0"/>
              </a:spcAft>
              <a:defRPr/>
            </a:pPr>
            <a:r>
              <a:rPr lang="en-US" dirty="0" smtClean="0">
                <a:solidFill>
                  <a:srgbClr val="000000"/>
                </a:solidFill>
                <a:latin typeface="Comic Sans MS" charset="0"/>
              </a:rPr>
              <a:t>-AOC server issues: limited effectiveness</a:t>
            </a:r>
          </a:p>
          <a:p>
            <a:pPr lvl="1" indent="0" algn="just" eaLnBrk="0" fontAlgn="base" hangingPunct="0">
              <a:spcBef>
                <a:spcPct val="0"/>
              </a:spcBef>
              <a:spcAft>
                <a:spcPct val="0"/>
              </a:spcAft>
              <a:defRPr/>
            </a:pPr>
            <a:r>
              <a:rPr lang="en-US" dirty="0" smtClean="0">
                <a:solidFill>
                  <a:srgbClr val="000000"/>
                </a:solidFill>
                <a:latin typeface="Comic Sans MS" charset="0"/>
              </a:rPr>
              <a:t>-LPS: onboard </a:t>
            </a:r>
            <a:r>
              <a:rPr lang="en-US" dirty="0" err="1" smtClean="0">
                <a:solidFill>
                  <a:srgbClr val="000000"/>
                </a:solidFill>
                <a:latin typeface="Comic Sans MS" charset="0"/>
              </a:rPr>
              <a:t>vs</a:t>
            </a:r>
            <a:r>
              <a:rPr lang="en-US" dirty="0" smtClean="0">
                <a:solidFill>
                  <a:srgbClr val="000000"/>
                </a:solidFill>
                <a:latin typeface="Comic Sans MS" charset="0"/>
              </a:rPr>
              <a:t> remote</a:t>
            </a:r>
          </a:p>
          <a:p>
            <a:pPr algn="just" eaLnBrk="0" fontAlgn="base" hangingPunct="0">
              <a:spcBef>
                <a:spcPct val="0"/>
              </a:spcBef>
              <a:spcAft>
                <a:spcPct val="0"/>
              </a:spcAft>
              <a:defRPr/>
            </a:pPr>
            <a:endParaRPr lang="en-US" sz="2000" dirty="0" smtClean="0">
              <a:solidFill>
                <a:srgbClr val="000000"/>
              </a:solidFill>
              <a:latin typeface="Comic Sans MS" charset="0"/>
            </a:endParaRPr>
          </a:p>
          <a:p>
            <a:pPr algn="just" eaLnBrk="0" fontAlgn="base" hangingPunct="0">
              <a:spcBef>
                <a:spcPct val="0"/>
              </a:spcBef>
              <a:spcAft>
                <a:spcPct val="0"/>
              </a:spcAft>
              <a:buFontTx/>
              <a:buChar char="•"/>
              <a:defRPr/>
            </a:pPr>
            <a:r>
              <a:rPr lang="en-US" sz="2800" dirty="0" smtClean="0">
                <a:solidFill>
                  <a:srgbClr val="000000"/>
                </a:solidFill>
                <a:latin typeface="Comic Sans MS" charset="0"/>
              </a:rPr>
              <a:t> NASA MTS</a:t>
            </a:r>
          </a:p>
          <a:p>
            <a:pPr indent="742950" algn="just" eaLnBrk="0" fontAlgn="base" hangingPunct="0">
              <a:spcBef>
                <a:spcPct val="0"/>
              </a:spcBef>
              <a:spcAft>
                <a:spcPct val="0"/>
              </a:spcAft>
              <a:defRPr/>
            </a:pPr>
            <a:r>
              <a:rPr lang="en-US" dirty="0" smtClean="0">
                <a:solidFill>
                  <a:srgbClr val="000000"/>
                </a:solidFill>
                <a:latin typeface="Comic Sans MS" charset="0"/>
              </a:rPr>
              <a:t>-</a:t>
            </a:r>
            <a:r>
              <a:rPr lang="en-US" dirty="0" err="1" smtClean="0">
                <a:solidFill>
                  <a:srgbClr val="000000"/>
                </a:solidFill>
                <a:latin typeface="Comic Sans MS" charset="0"/>
              </a:rPr>
              <a:t>tkmap</a:t>
            </a:r>
            <a:r>
              <a:rPr lang="en-US" dirty="0" smtClean="0">
                <a:solidFill>
                  <a:srgbClr val="000000"/>
                </a:solidFill>
                <a:latin typeface="Comic Sans MS" charset="0"/>
              </a:rPr>
              <a:t> turns and drops files &gt;&gt; HRD ftp &gt;&gt; MTS</a:t>
            </a:r>
          </a:p>
          <a:p>
            <a:pPr indent="742950" algn="just" eaLnBrk="0" fontAlgn="base" hangingPunct="0">
              <a:spcBef>
                <a:spcPct val="0"/>
              </a:spcBef>
              <a:spcAft>
                <a:spcPct val="0"/>
              </a:spcAft>
              <a:defRPr/>
            </a:pPr>
            <a:r>
              <a:rPr lang="en-US" dirty="0" smtClean="0">
                <a:solidFill>
                  <a:srgbClr val="000000"/>
                </a:solidFill>
                <a:latin typeface="Comic Sans MS" charset="0"/>
              </a:rPr>
              <a:t>-Jason will coordinate this for rest of 2014 (42/43/49)</a:t>
            </a:r>
          </a:p>
        </p:txBody>
      </p:sp>
      <p:sp>
        <p:nvSpPr>
          <p:cNvPr id="29699" name="Text Box 7"/>
          <p:cNvSpPr txBox="1">
            <a:spLocks noChangeArrowheads="1"/>
          </p:cNvSpPr>
          <p:nvPr/>
        </p:nvSpPr>
        <p:spPr bwMode="auto">
          <a:xfrm>
            <a:off x="0" y="-3483"/>
            <a:ext cx="9144000" cy="708025"/>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4000" dirty="0" smtClean="0">
                <a:solidFill>
                  <a:srgbClr val="000000"/>
                </a:solidFill>
                <a:latin typeface="Comic Sans MS" charset="0"/>
              </a:rPr>
              <a:t>HRD Ground-Based LPS</a:t>
            </a:r>
            <a:endParaRPr lang="en-US" sz="4000" dirty="0">
              <a:solidFill>
                <a:srgbClr val="000000"/>
              </a:solidFill>
              <a:latin typeface="Comic Sans MS" charset="0"/>
            </a:endParaRPr>
          </a:p>
        </p:txBody>
      </p:sp>
    </p:spTree>
    <p:extLst>
      <p:ext uri="{BB962C8B-B14F-4D97-AF65-F5344CB8AC3E}">
        <p14:creationId xmlns:p14="http://schemas.microsoft.com/office/powerpoint/2010/main" val="2696085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0"/>
          <p:cNvSpPr txBox="1">
            <a:spLocks noChangeArrowheads="1"/>
          </p:cNvSpPr>
          <p:nvPr/>
        </p:nvSpPr>
        <p:spPr bwMode="auto">
          <a:xfrm>
            <a:off x="0" y="47625"/>
            <a:ext cx="91440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4000" dirty="0" smtClean="0">
                <a:solidFill>
                  <a:srgbClr val="000000"/>
                </a:solidFill>
                <a:latin typeface="Calibri" charset="0"/>
                <a:cs typeface="Calibri" charset="0"/>
              </a:rPr>
              <a:t>TS CRISTOBAL G</a:t>
            </a:r>
            <a:r>
              <a:rPr lang="en-US" sz="4000" dirty="0">
                <a:solidFill>
                  <a:srgbClr val="000000"/>
                </a:solidFill>
                <a:latin typeface="Calibri" charset="0"/>
                <a:cs typeface="Calibri" charset="0"/>
              </a:rPr>
              <a:t>-IV TDR Mission: </a:t>
            </a:r>
            <a:r>
              <a:rPr lang="en-US" sz="4000" dirty="0" smtClean="0">
                <a:solidFill>
                  <a:srgbClr val="000000"/>
                </a:solidFill>
                <a:latin typeface="Calibri" charset="0"/>
                <a:cs typeface="Calibri" charset="0"/>
              </a:rPr>
              <a:t>140824N1 </a:t>
            </a:r>
            <a:endParaRPr lang="en-US" sz="4000" dirty="0">
              <a:solidFill>
                <a:srgbClr val="000000"/>
              </a:solidFill>
              <a:latin typeface="Calibri" charset="0"/>
              <a:cs typeface="Calibri" charset="0"/>
            </a:endParaRPr>
          </a:p>
        </p:txBody>
      </p:sp>
      <p:sp>
        <p:nvSpPr>
          <p:cNvPr id="14339" name="Text Box 16"/>
          <p:cNvSpPr txBox="1">
            <a:spLocks noChangeArrowheads="1"/>
          </p:cNvSpPr>
          <p:nvPr/>
        </p:nvSpPr>
        <p:spPr bwMode="auto">
          <a:xfrm>
            <a:off x="0" y="5287963"/>
            <a:ext cx="9144000" cy="157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buFontTx/>
              <a:buChar char="•"/>
            </a:pPr>
            <a:r>
              <a:rPr lang="en-US" dirty="0">
                <a:solidFill>
                  <a:srgbClr val="000000"/>
                </a:solidFill>
                <a:latin typeface="Calibri" charset="0"/>
                <a:cs typeface="Calibri" charset="0"/>
              </a:rPr>
              <a:t> Take-off </a:t>
            </a:r>
            <a:r>
              <a:rPr lang="en-US" dirty="0" smtClean="0">
                <a:solidFill>
                  <a:srgbClr val="000000"/>
                </a:solidFill>
                <a:latin typeface="Calibri" charset="0"/>
                <a:cs typeface="Calibri" charset="0"/>
              </a:rPr>
              <a:t>~1730z </a:t>
            </a:r>
            <a:r>
              <a:rPr lang="en-US" dirty="0">
                <a:solidFill>
                  <a:srgbClr val="000000"/>
                </a:solidFill>
                <a:latin typeface="Calibri" charset="0"/>
                <a:cs typeface="Calibri" charset="0"/>
              </a:rPr>
              <a:t>(MacDill); </a:t>
            </a:r>
          </a:p>
          <a:p>
            <a:pPr algn="ctr" eaLnBrk="0" fontAlgn="base" hangingPunct="0">
              <a:spcBef>
                <a:spcPct val="0"/>
              </a:spcBef>
              <a:spcAft>
                <a:spcPct val="0"/>
              </a:spcAft>
              <a:buFontTx/>
              <a:buChar char="•"/>
            </a:pPr>
            <a:r>
              <a:rPr lang="en-US" dirty="0">
                <a:solidFill>
                  <a:srgbClr val="000000"/>
                </a:solidFill>
                <a:latin typeface="Calibri" charset="0"/>
                <a:cs typeface="Calibri" charset="0"/>
              </a:rPr>
              <a:t>Landing </a:t>
            </a:r>
            <a:r>
              <a:rPr lang="en-US" dirty="0" smtClean="0">
                <a:solidFill>
                  <a:srgbClr val="000000"/>
                </a:solidFill>
                <a:latin typeface="Calibri" charset="0"/>
                <a:cs typeface="Calibri" charset="0"/>
              </a:rPr>
              <a:t>~0045z </a:t>
            </a:r>
            <a:r>
              <a:rPr lang="en-US" dirty="0">
                <a:solidFill>
                  <a:srgbClr val="000000"/>
                </a:solidFill>
                <a:latin typeface="Calibri" charset="0"/>
                <a:cs typeface="Calibri" charset="0"/>
              </a:rPr>
              <a:t>(MacDill)</a:t>
            </a:r>
          </a:p>
          <a:p>
            <a:pPr algn="ctr" eaLnBrk="0" fontAlgn="base" hangingPunct="0">
              <a:spcBef>
                <a:spcPct val="0"/>
              </a:spcBef>
              <a:spcAft>
                <a:spcPct val="0"/>
              </a:spcAft>
              <a:buFontTx/>
              <a:buChar char="•"/>
            </a:pPr>
            <a:r>
              <a:rPr lang="en-US" dirty="0" smtClean="0">
                <a:solidFill>
                  <a:srgbClr val="000000"/>
                </a:solidFill>
                <a:latin typeface="Calibri" charset="0"/>
                <a:cs typeface="Calibri" charset="0"/>
              </a:rPr>
              <a:t>27 GPS </a:t>
            </a:r>
            <a:r>
              <a:rPr lang="en-US" dirty="0" err="1">
                <a:solidFill>
                  <a:srgbClr val="000000"/>
                </a:solidFill>
                <a:latin typeface="Calibri" charset="0"/>
                <a:cs typeface="Calibri" charset="0"/>
              </a:rPr>
              <a:t>dropsondes</a:t>
            </a:r>
            <a:endParaRPr lang="en-US" dirty="0">
              <a:solidFill>
                <a:srgbClr val="000000"/>
              </a:solidFill>
              <a:latin typeface="Calibri" charset="0"/>
              <a:cs typeface="Calibri" charset="0"/>
            </a:endParaRPr>
          </a:p>
          <a:p>
            <a:pPr algn="ctr" eaLnBrk="0" fontAlgn="base" hangingPunct="0">
              <a:spcBef>
                <a:spcPct val="0"/>
              </a:spcBef>
              <a:spcAft>
                <a:spcPct val="0"/>
              </a:spcAft>
              <a:buFontTx/>
              <a:buChar char="•"/>
            </a:pPr>
            <a:r>
              <a:rPr lang="en-US" dirty="0">
                <a:solidFill>
                  <a:srgbClr val="000000"/>
                </a:solidFill>
                <a:latin typeface="Calibri" charset="0"/>
                <a:cs typeface="Calibri" charset="0"/>
              </a:rPr>
              <a:t>4</a:t>
            </a:r>
            <a:r>
              <a:rPr lang="en-US" dirty="0" smtClean="0">
                <a:solidFill>
                  <a:srgbClr val="000000"/>
                </a:solidFill>
                <a:latin typeface="Calibri" charset="0"/>
                <a:cs typeface="Calibri" charset="0"/>
              </a:rPr>
              <a:t> </a:t>
            </a:r>
            <a:r>
              <a:rPr lang="en-US" dirty="0">
                <a:solidFill>
                  <a:srgbClr val="000000"/>
                </a:solidFill>
                <a:latin typeface="Calibri" charset="0"/>
                <a:cs typeface="Calibri" charset="0"/>
              </a:rPr>
              <a:t>circumnavigations </a:t>
            </a:r>
            <a:r>
              <a:rPr lang="en-US" dirty="0" smtClean="0">
                <a:solidFill>
                  <a:srgbClr val="000000"/>
                </a:solidFill>
                <a:latin typeface="Calibri" charset="0"/>
                <a:cs typeface="Calibri" charset="0"/>
              </a:rPr>
              <a:t>(3/2</a:t>
            </a:r>
            <a:r>
              <a:rPr lang="en-US" dirty="0">
                <a:solidFill>
                  <a:srgbClr val="000000"/>
                </a:solidFill>
                <a:latin typeface="Calibri" charset="0"/>
                <a:cs typeface="Calibri" charset="0"/>
              </a:rPr>
              <a:t>/1.5/1 </a:t>
            </a:r>
            <a:r>
              <a:rPr lang="en-US" dirty="0" err="1">
                <a:solidFill>
                  <a:srgbClr val="000000"/>
                </a:solidFill>
                <a:latin typeface="Calibri" charset="0"/>
                <a:cs typeface="Calibri" charset="0"/>
              </a:rPr>
              <a:t>deg</a:t>
            </a:r>
            <a:r>
              <a:rPr lang="en-US" dirty="0" smtClean="0">
                <a:solidFill>
                  <a:srgbClr val="000000"/>
                </a:solidFill>
                <a:latin typeface="Calibri" charset="0"/>
                <a:cs typeface="Calibri" charset="0"/>
              </a:rPr>
              <a:t>)</a:t>
            </a:r>
            <a:endParaRPr lang="en-US" dirty="0">
              <a:solidFill>
                <a:srgbClr val="000000"/>
              </a:solidFill>
              <a:latin typeface="Calibri" charset="0"/>
              <a:cs typeface="Calibri" charset="0"/>
            </a:endParaRPr>
          </a:p>
        </p:txBody>
      </p:sp>
      <p:sp>
        <p:nvSpPr>
          <p:cNvPr id="3" name="TextBox 2"/>
          <p:cNvSpPr txBox="1"/>
          <p:nvPr/>
        </p:nvSpPr>
        <p:spPr>
          <a:xfrm>
            <a:off x="9379185" y="1552222"/>
            <a:ext cx="288148" cy="555739"/>
          </a:xfrm>
          <a:prstGeom prst="rect">
            <a:avLst/>
          </a:prstGeom>
          <a:noFill/>
        </p:spPr>
        <p:txBody>
          <a:bodyPr wrap="square" rtlCol="0">
            <a:spAutoFit/>
          </a:bodyPr>
          <a:lstStyle/>
          <a:p>
            <a:pPr eaLnBrk="0" fontAlgn="base" hangingPunct="0">
              <a:spcBef>
                <a:spcPct val="0"/>
              </a:spcBef>
              <a:spcAft>
                <a:spcPct val="0"/>
              </a:spcAft>
            </a:pPr>
            <a:endParaRPr lang="en-US" sz="2400" dirty="0">
              <a:solidFill>
                <a:srgbClr val="000000"/>
              </a:solidFill>
            </a:endParaRPr>
          </a:p>
        </p:txBody>
      </p:sp>
      <p:pic>
        <p:nvPicPr>
          <p:cNvPr id="5" name="Picture 4" descr="ftk140824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4572000" cy="3531870"/>
          </a:xfrm>
          <a:prstGeom prst="rect">
            <a:avLst/>
          </a:prstGeom>
        </p:spPr>
      </p:pic>
      <p:sp>
        <p:nvSpPr>
          <p:cNvPr id="6" name="TextBox 5"/>
          <p:cNvSpPr txBox="1"/>
          <p:nvPr/>
        </p:nvSpPr>
        <p:spPr>
          <a:xfrm>
            <a:off x="609600" y="1359307"/>
            <a:ext cx="3308665"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Calibri"/>
                <a:cs typeface="Calibri"/>
              </a:rPr>
              <a:t>Earth Relative</a:t>
            </a:r>
            <a:endParaRPr lang="en-US" dirty="0">
              <a:solidFill>
                <a:srgbClr val="000000"/>
              </a:solidFill>
              <a:latin typeface="Calibri"/>
              <a:cs typeface="Calibri"/>
            </a:endParaRPr>
          </a:p>
        </p:txBody>
      </p:sp>
      <p:pic>
        <p:nvPicPr>
          <p:cNvPr id="7" name="Picture 6" descr="ftk_nomotion_140824N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71600"/>
            <a:ext cx="4572000" cy="3531870"/>
          </a:xfrm>
          <a:prstGeom prst="rect">
            <a:avLst/>
          </a:prstGeom>
        </p:spPr>
      </p:pic>
      <p:sp>
        <p:nvSpPr>
          <p:cNvPr id="11" name="TextBox 10"/>
          <p:cNvSpPr txBox="1"/>
          <p:nvPr/>
        </p:nvSpPr>
        <p:spPr>
          <a:xfrm>
            <a:off x="5181600" y="1371600"/>
            <a:ext cx="3308665"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000000"/>
                </a:solidFill>
                <a:latin typeface="Calibri"/>
                <a:cs typeface="Calibri"/>
              </a:rPr>
              <a:t>Storm Relative</a:t>
            </a:r>
            <a:endParaRPr lang="en-US" dirty="0">
              <a:solidFill>
                <a:srgbClr val="000000"/>
              </a:solidFill>
              <a:latin typeface="Calibri"/>
              <a:cs typeface="Calibri"/>
            </a:endParaRPr>
          </a:p>
        </p:txBody>
      </p:sp>
    </p:spTree>
    <p:extLst>
      <p:ext uri="{BB962C8B-B14F-4D97-AF65-F5344CB8AC3E}">
        <p14:creationId xmlns:p14="http://schemas.microsoft.com/office/powerpoint/2010/main" val="26903402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160" y="1447800"/>
            <a:ext cx="8851392" cy="4389120"/>
            <a:chOff x="137160" y="1447800"/>
            <a:chExt cx="8851392" cy="4389120"/>
          </a:xfrm>
        </p:grpSpPr>
        <p:pic>
          <p:nvPicPr>
            <p:cNvPr id="6" name="Picture 5" descr="140824n1_trk_vis_1745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 y="1447800"/>
              <a:ext cx="4389120" cy="4389120"/>
            </a:xfrm>
            <a:prstGeom prst="rect">
              <a:avLst/>
            </a:prstGeom>
          </p:spPr>
        </p:pic>
        <p:pic>
          <p:nvPicPr>
            <p:cNvPr id="7" name="Picture 6" descr="140824n1_trk_ir_17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432" y="1447800"/>
              <a:ext cx="4389120" cy="4389120"/>
            </a:xfrm>
            <a:prstGeom prst="rect">
              <a:avLst/>
            </a:prstGeom>
          </p:spPr>
        </p:pic>
      </p:grpSp>
      <p:grpSp>
        <p:nvGrpSpPr>
          <p:cNvPr id="13" name="Group 12"/>
          <p:cNvGrpSpPr/>
          <p:nvPr/>
        </p:nvGrpSpPr>
        <p:grpSpPr>
          <a:xfrm>
            <a:off x="137160" y="1447800"/>
            <a:ext cx="8851392" cy="4389120"/>
            <a:chOff x="137160" y="1447800"/>
            <a:chExt cx="8851392" cy="4389120"/>
          </a:xfrm>
        </p:grpSpPr>
        <p:pic>
          <p:nvPicPr>
            <p:cNvPr id="10" name="Picture 9" descr="140824n1_trk_ir_20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32" y="1447800"/>
              <a:ext cx="4389120" cy="4389120"/>
            </a:xfrm>
            <a:prstGeom prst="rect">
              <a:avLst/>
            </a:prstGeom>
          </p:spPr>
        </p:pic>
        <p:pic>
          <p:nvPicPr>
            <p:cNvPr id="11" name="Picture 10" descr="140824n1_trk_vis_20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 y="1447800"/>
              <a:ext cx="4389120" cy="4389120"/>
            </a:xfrm>
            <a:prstGeom prst="rect">
              <a:avLst/>
            </a:prstGeom>
          </p:spPr>
        </p:pic>
      </p:grpSp>
      <p:grpSp>
        <p:nvGrpSpPr>
          <p:cNvPr id="16" name="Group 15"/>
          <p:cNvGrpSpPr/>
          <p:nvPr/>
        </p:nvGrpSpPr>
        <p:grpSpPr>
          <a:xfrm>
            <a:off x="137160" y="1447800"/>
            <a:ext cx="8851392" cy="4389120"/>
            <a:chOff x="137160" y="1447800"/>
            <a:chExt cx="8851392" cy="4389120"/>
          </a:xfrm>
        </p:grpSpPr>
        <p:pic>
          <p:nvPicPr>
            <p:cNvPr id="14" name="Picture 13" descr="140824n1_trk_vis_23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 y="1447800"/>
              <a:ext cx="4389120" cy="4389120"/>
            </a:xfrm>
            <a:prstGeom prst="rect">
              <a:avLst/>
            </a:prstGeom>
          </p:spPr>
        </p:pic>
        <p:pic>
          <p:nvPicPr>
            <p:cNvPr id="15" name="Picture 14" descr="140824n1_trk_ir_23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432" y="1447800"/>
              <a:ext cx="4389120" cy="4389120"/>
            </a:xfrm>
            <a:prstGeom prst="rect">
              <a:avLst/>
            </a:prstGeom>
          </p:spPr>
        </p:pic>
      </p:grpSp>
      <p:sp>
        <p:nvSpPr>
          <p:cNvPr id="17410" name="Text Box 10"/>
          <p:cNvSpPr txBox="1">
            <a:spLocks noChangeArrowheads="1"/>
          </p:cNvSpPr>
          <p:nvPr/>
        </p:nvSpPr>
        <p:spPr bwMode="auto">
          <a:xfrm>
            <a:off x="0" y="47625"/>
            <a:ext cx="9144000"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4000" b="1" dirty="0">
                <a:solidFill>
                  <a:srgbClr val="000000"/>
                </a:solidFill>
                <a:latin typeface="Calibri" charset="0"/>
                <a:cs typeface="Calibri" charset="0"/>
              </a:rPr>
              <a:t>TS Cristobal G-IV TDR Mission: </a:t>
            </a:r>
            <a:r>
              <a:rPr lang="en-US" sz="4000" b="1" dirty="0" smtClean="0">
                <a:solidFill>
                  <a:srgbClr val="000000"/>
                </a:solidFill>
                <a:latin typeface="Calibri" charset="0"/>
                <a:cs typeface="Calibri" charset="0"/>
              </a:rPr>
              <a:t>140824N1 </a:t>
            </a:r>
            <a:endParaRPr lang="en-US" sz="4000" b="1" dirty="0">
              <a:solidFill>
                <a:srgbClr val="000000"/>
              </a:solidFill>
              <a:latin typeface="Calibri" charset="0"/>
              <a:cs typeface="Calibri" charset="0"/>
            </a:endParaRPr>
          </a:p>
        </p:txBody>
      </p:sp>
      <p:sp>
        <p:nvSpPr>
          <p:cNvPr id="5" name="TextBox 4"/>
          <p:cNvSpPr txBox="1"/>
          <p:nvPr/>
        </p:nvSpPr>
        <p:spPr>
          <a:xfrm>
            <a:off x="1149687" y="2869833"/>
            <a:ext cx="342361"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FFFFFF"/>
                </a:solidFill>
                <a:latin typeface="Calibri"/>
                <a:cs typeface="Calibri"/>
              </a:rPr>
              <a:t>IP</a:t>
            </a:r>
            <a:endParaRPr lang="en-US" sz="1600" dirty="0">
              <a:solidFill>
                <a:srgbClr val="FFFFFF"/>
              </a:solidFill>
              <a:latin typeface="Calibri"/>
              <a:cs typeface="Calibri"/>
            </a:endParaRPr>
          </a:p>
        </p:txBody>
      </p:sp>
      <p:sp>
        <p:nvSpPr>
          <p:cNvPr id="33" name="TextBox 32"/>
          <p:cNvSpPr txBox="1"/>
          <p:nvPr/>
        </p:nvSpPr>
        <p:spPr>
          <a:xfrm>
            <a:off x="3124200" y="4030613"/>
            <a:ext cx="288661"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5</a:t>
            </a:r>
            <a:endParaRPr lang="en-US" sz="1600" dirty="0">
              <a:solidFill>
                <a:srgbClr val="000000"/>
              </a:solidFill>
              <a:latin typeface="Calibri"/>
              <a:cs typeface="Calibri"/>
            </a:endParaRPr>
          </a:p>
        </p:txBody>
      </p:sp>
      <p:sp>
        <p:nvSpPr>
          <p:cNvPr id="36" name="TextBox 35"/>
          <p:cNvSpPr txBox="1"/>
          <p:nvPr/>
        </p:nvSpPr>
        <p:spPr>
          <a:xfrm>
            <a:off x="2362200" y="2703265"/>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10</a:t>
            </a:r>
            <a:endParaRPr lang="en-US" sz="1600" dirty="0">
              <a:solidFill>
                <a:srgbClr val="000000"/>
              </a:solidFill>
              <a:latin typeface="Calibri"/>
              <a:cs typeface="Calibri"/>
            </a:endParaRPr>
          </a:p>
        </p:txBody>
      </p:sp>
      <p:sp>
        <p:nvSpPr>
          <p:cNvPr id="37" name="TextBox 36"/>
          <p:cNvSpPr txBox="1"/>
          <p:nvPr/>
        </p:nvSpPr>
        <p:spPr>
          <a:xfrm>
            <a:off x="1692376" y="3048000"/>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15</a:t>
            </a:r>
            <a:endParaRPr lang="en-US" sz="1600" dirty="0">
              <a:solidFill>
                <a:srgbClr val="000000"/>
              </a:solidFill>
              <a:latin typeface="Calibri"/>
              <a:cs typeface="Calibri"/>
            </a:endParaRPr>
          </a:p>
        </p:txBody>
      </p:sp>
      <p:sp>
        <p:nvSpPr>
          <p:cNvPr id="38" name="TextBox 37"/>
          <p:cNvSpPr txBox="1"/>
          <p:nvPr/>
        </p:nvSpPr>
        <p:spPr>
          <a:xfrm>
            <a:off x="1820812" y="3749774"/>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20</a:t>
            </a:r>
            <a:endParaRPr lang="en-US" sz="1600" dirty="0">
              <a:solidFill>
                <a:srgbClr val="000000"/>
              </a:solidFill>
              <a:latin typeface="Calibri"/>
              <a:cs typeface="Calibri"/>
            </a:endParaRPr>
          </a:p>
        </p:txBody>
      </p:sp>
      <p:sp>
        <p:nvSpPr>
          <p:cNvPr id="39" name="TextBox 38"/>
          <p:cNvSpPr txBox="1"/>
          <p:nvPr/>
        </p:nvSpPr>
        <p:spPr>
          <a:xfrm>
            <a:off x="2125612" y="3535342"/>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25</a:t>
            </a:r>
            <a:endParaRPr lang="en-US" sz="1600" dirty="0">
              <a:solidFill>
                <a:srgbClr val="000000"/>
              </a:solidFill>
              <a:latin typeface="Calibri"/>
              <a:cs typeface="Calibri"/>
            </a:endParaRPr>
          </a:p>
        </p:txBody>
      </p:sp>
      <p:sp>
        <p:nvSpPr>
          <p:cNvPr id="40" name="TextBox 39"/>
          <p:cNvSpPr txBox="1"/>
          <p:nvPr/>
        </p:nvSpPr>
        <p:spPr>
          <a:xfrm>
            <a:off x="5593414" y="2877820"/>
            <a:ext cx="342361"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FFFFFF"/>
                </a:solidFill>
                <a:latin typeface="Calibri"/>
                <a:cs typeface="Calibri"/>
              </a:rPr>
              <a:t>IP</a:t>
            </a:r>
            <a:endParaRPr lang="en-US" sz="1600" dirty="0">
              <a:solidFill>
                <a:srgbClr val="FFFFFF"/>
              </a:solidFill>
              <a:latin typeface="Calibri"/>
              <a:cs typeface="Calibri"/>
            </a:endParaRPr>
          </a:p>
        </p:txBody>
      </p:sp>
      <p:sp>
        <p:nvSpPr>
          <p:cNvPr id="41" name="TextBox 40"/>
          <p:cNvSpPr txBox="1"/>
          <p:nvPr/>
        </p:nvSpPr>
        <p:spPr>
          <a:xfrm>
            <a:off x="7567927" y="4038600"/>
            <a:ext cx="288661"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5</a:t>
            </a:r>
            <a:endParaRPr lang="en-US" sz="1600" dirty="0">
              <a:solidFill>
                <a:srgbClr val="000000"/>
              </a:solidFill>
              <a:latin typeface="Calibri"/>
              <a:cs typeface="Calibri"/>
            </a:endParaRPr>
          </a:p>
        </p:txBody>
      </p:sp>
      <p:sp>
        <p:nvSpPr>
          <p:cNvPr id="42" name="TextBox 41"/>
          <p:cNvSpPr txBox="1"/>
          <p:nvPr/>
        </p:nvSpPr>
        <p:spPr>
          <a:xfrm>
            <a:off x="6805927" y="2711252"/>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10</a:t>
            </a:r>
            <a:endParaRPr lang="en-US" sz="1600" dirty="0">
              <a:solidFill>
                <a:srgbClr val="000000"/>
              </a:solidFill>
              <a:latin typeface="Calibri"/>
              <a:cs typeface="Calibri"/>
            </a:endParaRPr>
          </a:p>
        </p:txBody>
      </p:sp>
      <p:sp>
        <p:nvSpPr>
          <p:cNvPr id="43" name="TextBox 42"/>
          <p:cNvSpPr txBox="1"/>
          <p:nvPr/>
        </p:nvSpPr>
        <p:spPr>
          <a:xfrm>
            <a:off x="6136103" y="3055987"/>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15</a:t>
            </a:r>
            <a:endParaRPr lang="en-US" sz="1600" dirty="0">
              <a:solidFill>
                <a:srgbClr val="000000"/>
              </a:solidFill>
              <a:latin typeface="Calibri"/>
              <a:cs typeface="Calibri"/>
            </a:endParaRPr>
          </a:p>
        </p:txBody>
      </p:sp>
      <p:sp>
        <p:nvSpPr>
          <p:cNvPr id="44" name="TextBox 43"/>
          <p:cNvSpPr txBox="1"/>
          <p:nvPr/>
        </p:nvSpPr>
        <p:spPr>
          <a:xfrm>
            <a:off x="6264539" y="3757761"/>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20</a:t>
            </a:r>
            <a:endParaRPr lang="en-US" sz="1600" dirty="0">
              <a:solidFill>
                <a:srgbClr val="000000"/>
              </a:solidFill>
              <a:latin typeface="Calibri"/>
              <a:cs typeface="Calibri"/>
            </a:endParaRPr>
          </a:p>
        </p:txBody>
      </p:sp>
      <p:sp>
        <p:nvSpPr>
          <p:cNvPr id="45" name="TextBox 44"/>
          <p:cNvSpPr txBox="1"/>
          <p:nvPr/>
        </p:nvSpPr>
        <p:spPr>
          <a:xfrm>
            <a:off x="6569339" y="3543329"/>
            <a:ext cx="39265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latin typeface="Calibri"/>
                <a:cs typeface="Calibri"/>
              </a:rPr>
              <a:t>25</a:t>
            </a:r>
            <a:endParaRPr lang="en-US" sz="1600" dirty="0">
              <a:solidFill>
                <a:srgbClr val="000000"/>
              </a:solidFill>
              <a:latin typeface="Calibri"/>
              <a:cs typeface="Calibri"/>
            </a:endParaRPr>
          </a:p>
        </p:txBody>
      </p:sp>
    </p:spTree>
    <p:extLst>
      <p:ext uri="{BB962C8B-B14F-4D97-AF65-F5344CB8AC3E}">
        <p14:creationId xmlns:p14="http://schemas.microsoft.com/office/powerpoint/2010/main" val="252563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9"/>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3200">
                <a:solidFill>
                  <a:srgbClr val="000000"/>
                </a:solidFill>
                <a:latin typeface="Comic Sans MS" charset="0"/>
              </a:rPr>
              <a:t>TDR &amp; Dropsonde Analyses</a:t>
            </a:r>
          </a:p>
        </p:txBody>
      </p:sp>
      <p:pic>
        <p:nvPicPr>
          <p:cNvPr id="2" name="Picture 1" descr="140824I1wind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005840"/>
            <a:ext cx="6858000" cy="5297805"/>
          </a:xfrm>
          <a:prstGeom prst="rect">
            <a:avLst/>
          </a:prstGeom>
        </p:spPr>
      </p:pic>
      <p:pic>
        <p:nvPicPr>
          <p:cNvPr id="4" name="Picture 3" descr="140824I1wind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005840"/>
            <a:ext cx="6858000" cy="5297805"/>
          </a:xfrm>
          <a:prstGeom prst="rect">
            <a:avLst/>
          </a:prstGeom>
        </p:spPr>
      </p:pic>
      <p:pic>
        <p:nvPicPr>
          <p:cNvPr id="3" name="Picture 2" descr="140824I1wind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005840"/>
            <a:ext cx="6858000" cy="5297805"/>
          </a:xfrm>
          <a:prstGeom prst="rect">
            <a:avLst/>
          </a:prstGeom>
        </p:spPr>
      </p:pic>
      <p:pic>
        <p:nvPicPr>
          <p:cNvPr id="5" name="Picture 4" descr="140824I1wind7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1005840"/>
            <a:ext cx="6858000" cy="5297805"/>
          </a:xfrm>
          <a:prstGeom prst="rect">
            <a:avLst/>
          </a:prstGeom>
        </p:spPr>
      </p:pic>
      <p:pic>
        <p:nvPicPr>
          <p:cNvPr id="9" name="Picture 8" descr="140824I1wind1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1005840"/>
            <a:ext cx="6858000" cy="5297805"/>
          </a:xfrm>
          <a:prstGeom prst="rect">
            <a:avLst/>
          </a:prstGeom>
        </p:spPr>
      </p:pic>
    </p:spTree>
    <p:extLst>
      <p:ext uri="{BB962C8B-B14F-4D97-AF65-F5344CB8AC3E}">
        <p14:creationId xmlns:p14="http://schemas.microsoft.com/office/powerpoint/2010/main" val="683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7"/>
          <p:cNvSpPr txBox="1">
            <a:spLocks noChangeArrowheads="1"/>
          </p:cNvSpPr>
          <p:nvPr/>
        </p:nvSpPr>
        <p:spPr bwMode="auto">
          <a:xfrm>
            <a:off x="0" y="0"/>
            <a:ext cx="9144000" cy="708025"/>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4000" dirty="0">
                <a:solidFill>
                  <a:srgbClr val="000000"/>
                </a:solidFill>
                <a:latin typeface="Comic Sans MS" charset="0"/>
              </a:rPr>
              <a:t>Summary</a:t>
            </a:r>
          </a:p>
        </p:txBody>
      </p:sp>
      <p:sp>
        <p:nvSpPr>
          <p:cNvPr id="34821" name="Text Box 5"/>
          <p:cNvSpPr txBox="1">
            <a:spLocks noChangeArrowheads="1"/>
          </p:cNvSpPr>
          <p:nvPr/>
        </p:nvSpPr>
        <p:spPr bwMode="auto">
          <a:xfrm>
            <a:off x="0" y="1371600"/>
            <a:ext cx="9144000" cy="44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3363" indent="-233363" algn="just" eaLnBrk="0" fontAlgn="base" hangingPunct="0">
              <a:spcBef>
                <a:spcPct val="0"/>
              </a:spcBef>
              <a:spcAft>
                <a:spcPct val="0"/>
              </a:spcAft>
              <a:buFontTx/>
              <a:buChar char="•"/>
              <a:defRPr/>
            </a:pPr>
            <a:r>
              <a:rPr lang="en-US" dirty="0" smtClean="0">
                <a:solidFill>
                  <a:srgbClr val="000000"/>
                </a:solidFill>
                <a:latin typeface="Comic Sans MS" charset="0"/>
              </a:rPr>
              <a:t>Circumnavigations &gt;</a:t>
            </a:r>
            <a:r>
              <a:rPr lang="en-US" dirty="0">
                <a:solidFill>
                  <a:srgbClr val="000000"/>
                </a:solidFill>
                <a:latin typeface="Comic Sans MS" charset="0"/>
              </a:rPr>
              <a:t>&gt; R= 3/2/1.5/1 degrees</a:t>
            </a:r>
          </a:p>
          <a:p>
            <a:pPr lvl="1" indent="0" algn="just" eaLnBrk="0" fontAlgn="base" hangingPunct="0">
              <a:spcBef>
                <a:spcPct val="0"/>
              </a:spcBef>
              <a:spcAft>
                <a:spcPct val="0"/>
              </a:spcAft>
              <a:defRPr/>
            </a:pPr>
            <a:r>
              <a:rPr lang="en-US" dirty="0" smtClean="0">
                <a:solidFill>
                  <a:srgbClr val="000000"/>
                </a:solidFill>
                <a:latin typeface="Comic Sans MS" charset="0"/>
              </a:rPr>
              <a:t>-using storm relative in </a:t>
            </a:r>
            <a:r>
              <a:rPr lang="en-US" dirty="0" err="1" smtClean="0">
                <a:solidFill>
                  <a:srgbClr val="000000"/>
                </a:solidFill>
                <a:latin typeface="Comic Sans MS" charset="0"/>
              </a:rPr>
              <a:t>tkmap</a:t>
            </a:r>
            <a:r>
              <a:rPr lang="en-US" dirty="0" smtClean="0">
                <a:solidFill>
                  <a:srgbClr val="000000"/>
                </a:solidFill>
                <a:latin typeface="Comic Sans MS" charset="0"/>
              </a:rPr>
              <a:t> &gt;&gt; useful for small radius </a:t>
            </a:r>
            <a:r>
              <a:rPr lang="en-US" dirty="0" err="1" smtClean="0">
                <a:solidFill>
                  <a:srgbClr val="000000"/>
                </a:solidFill>
                <a:latin typeface="Comic Sans MS" charset="0"/>
              </a:rPr>
              <a:t>circumnavs</a:t>
            </a:r>
            <a:r>
              <a:rPr lang="en-US" dirty="0" smtClean="0">
                <a:solidFill>
                  <a:srgbClr val="000000"/>
                </a:solidFill>
                <a:latin typeface="Comic Sans MS" charset="0"/>
              </a:rPr>
              <a:t> </a:t>
            </a:r>
          </a:p>
          <a:p>
            <a:pPr marL="233363" indent="-233363" algn="just" eaLnBrk="0" fontAlgn="base" hangingPunct="0">
              <a:spcBef>
                <a:spcPct val="0"/>
              </a:spcBef>
              <a:spcAft>
                <a:spcPct val="0"/>
              </a:spcAft>
              <a:buFontTx/>
              <a:buChar char="•"/>
              <a:defRPr/>
            </a:pPr>
            <a:endParaRPr lang="en-US" dirty="0" smtClean="0">
              <a:solidFill>
                <a:srgbClr val="000000"/>
              </a:solidFill>
              <a:latin typeface="Comic Sans MS" charset="0"/>
            </a:endParaRPr>
          </a:p>
          <a:p>
            <a:pPr marL="233363" indent="-233363" algn="just" eaLnBrk="0" fontAlgn="base" hangingPunct="0">
              <a:spcBef>
                <a:spcPct val="0"/>
              </a:spcBef>
              <a:spcAft>
                <a:spcPct val="0"/>
              </a:spcAft>
              <a:buFontTx/>
              <a:buChar char="•"/>
              <a:defRPr/>
            </a:pPr>
            <a:r>
              <a:rPr lang="en-US" dirty="0" smtClean="0">
                <a:solidFill>
                  <a:srgbClr val="000000"/>
                </a:solidFill>
                <a:latin typeface="Comic Sans MS" charset="0"/>
              </a:rPr>
              <a:t>Proximity to MacDill &gt;&gt; allowed for a combination of inner core and environmental sampling (~100-300 km)</a:t>
            </a:r>
            <a:endParaRPr lang="en-US" dirty="0">
              <a:solidFill>
                <a:srgbClr val="000000"/>
              </a:solidFill>
              <a:latin typeface="Comic Sans MS" charset="0"/>
            </a:endParaRPr>
          </a:p>
          <a:p>
            <a:pPr algn="just" eaLnBrk="0" fontAlgn="base" hangingPunct="0">
              <a:spcBef>
                <a:spcPct val="0"/>
              </a:spcBef>
              <a:spcAft>
                <a:spcPct val="0"/>
              </a:spcAft>
              <a:defRPr/>
            </a:pPr>
            <a:endParaRPr lang="en-US" dirty="0">
              <a:solidFill>
                <a:srgbClr val="000000"/>
              </a:solidFill>
              <a:latin typeface="Comic Sans MS" charset="0"/>
            </a:endParaRPr>
          </a:p>
          <a:p>
            <a:pPr marL="233363" indent="-233363" algn="just" eaLnBrk="0" fontAlgn="base" hangingPunct="0">
              <a:spcBef>
                <a:spcPct val="0"/>
              </a:spcBef>
              <a:spcAft>
                <a:spcPct val="0"/>
              </a:spcAft>
              <a:buFontTx/>
              <a:buChar char="•"/>
              <a:defRPr/>
            </a:pPr>
            <a:r>
              <a:rPr lang="en-US" dirty="0" smtClean="0">
                <a:solidFill>
                  <a:srgbClr val="000000"/>
                </a:solidFill>
                <a:latin typeface="Comic Sans MS" charset="0"/>
              </a:rPr>
              <a:t>27 GPS </a:t>
            </a:r>
            <a:r>
              <a:rPr lang="en-US" dirty="0" err="1" smtClean="0">
                <a:solidFill>
                  <a:srgbClr val="000000"/>
                </a:solidFill>
                <a:latin typeface="Comic Sans MS" charset="0"/>
              </a:rPr>
              <a:t>dropsondes</a:t>
            </a:r>
            <a:r>
              <a:rPr lang="en-US" dirty="0" smtClean="0">
                <a:solidFill>
                  <a:srgbClr val="000000"/>
                </a:solidFill>
                <a:latin typeface="Comic Sans MS" charset="0"/>
              </a:rPr>
              <a:t> deployed (26 planned, 1 backed-up)</a:t>
            </a:r>
          </a:p>
          <a:p>
            <a:pPr algn="just" eaLnBrk="0" fontAlgn="base" hangingPunct="0">
              <a:spcBef>
                <a:spcPct val="0"/>
              </a:spcBef>
              <a:spcAft>
                <a:spcPct val="0"/>
              </a:spcAft>
              <a:defRPr/>
            </a:pPr>
            <a:endParaRPr lang="en-US" sz="2000" dirty="0" smtClean="0">
              <a:solidFill>
                <a:srgbClr val="000000"/>
              </a:solidFill>
              <a:latin typeface="Comic Sans MS" charset="0"/>
            </a:endParaRPr>
          </a:p>
          <a:p>
            <a:pPr marL="233363" indent="-233363" algn="just" eaLnBrk="0" fontAlgn="base" hangingPunct="0">
              <a:spcBef>
                <a:spcPct val="0"/>
              </a:spcBef>
              <a:spcAft>
                <a:spcPct val="0"/>
              </a:spcAft>
              <a:buFontTx/>
              <a:buChar char="•"/>
              <a:defRPr/>
            </a:pPr>
            <a:r>
              <a:rPr lang="en-US" dirty="0" smtClean="0">
                <a:solidFill>
                  <a:srgbClr val="000000"/>
                </a:solidFill>
                <a:latin typeface="Comic Sans MS" charset="0"/>
              </a:rPr>
              <a:t>AOC server issues: Mike was not able to communicate with the G-IV or track the mission in real-time.  Updated morning track was “good” &gt;&gt; successful mission</a:t>
            </a:r>
          </a:p>
        </p:txBody>
      </p:sp>
    </p:spTree>
    <p:extLst>
      <p:ext uri="{BB962C8B-B14F-4D97-AF65-F5344CB8AC3E}">
        <p14:creationId xmlns:p14="http://schemas.microsoft.com/office/powerpoint/2010/main" val="1174778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Flight 140825H1</a:t>
            </a:r>
            <a:br>
              <a:rPr lang="en-US" dirty="0" smtClean="0"/>
            </a:br>
            <a:r>
              <a:rPr lang="en-US" sz="1800" dirty="0" smtClean="0"/>
              <a:t>LPS: Jun Zhang; Radar Scientist: Robert Rogers; </a:t>
            </a:r>
            <a:r>
              <a:rPr lang="en-US" sz="1800" dirty="0" err="1" smtClean="0"/>
              <a:t>Sonde</a:t>
            </a:r>
            <a:r>
              <a:rPr lang="en-US" sz="1800" dirty="0" smtClean="0"/>
              <a:t> Scientist: Frank Marks</a:t>
            </a:r>
            <a:endParaRPr lang="en-US" dirty="0"/>
          </a:p>
        </p:txBody>
      </p:sp>
      <p:sp>
        <p:nvSpPr>
          <p:cNvPr id="5" name="Content Placeholder 4"/>
          <p:cNvSpPr>
            <a:spLocks noGrp="1"/>
          </p:cNvSpPr>
          <p:nvPr>
            <p:ph idx="1"/>
          </p:nvPr>
        </p:nvSpPr>
        <p:spPr>
          <a:xfrm>
            <a:off x="685800" y="1600200"/>
            <a:ext cx="8001000" cy="4343400"/>
          </a:xfrm>
        </p:spPr>
        <p:txBody>
          <a:bodyPr>
            <a:normAutofit fontScale="92500" lnSpcReduction="20000"/>
          </a:bodyPr>
          <a:lstStyle/>
          <a:p>
            <a:pPr marL="0" indent="0">
              <a:buNone/>
            </a:pPr>
            <a:r>
              <a:rPr lang="en-US" b="1" u="sng" dirty="0" smtClean="0"/>
              <a:t>Highlights:</a:t>
            </a:r>
          </a:p>
          <a:p>
            <a:pPr marL="0" indent="0">
              <a:buNone/>
            </a:pPr>
            <a:endParaRPr lang="en-US" sz="1400" b="1" u="sng" dirty="0" smtClean="0"/>
          </a:p>
          <a:p>
            <a:pPr marL="231775" indent="-231775"/>
            <a:r>
              <a:rPr lang="en-US" sz="1900" dirty="0" smtClean="0"/>
              <a:t>Tropical storm Cristobal was a sheared TC with the low-level center fully exposed on the north side of the deep convective clouds. </a:t>
            </a:r>
          </a:p>
          <a:p>
            <a:pPr marL="231775" indent="-231775"/>
            <a:r>
              <a:rPr lang="en-US" sz="1900" dirty="0" smtClean="0"/>
              <a:t>heading N-NE (015 degree) at 2-4 knots.</a:t>
            </a:r>
          </a:p>
          <a:p>
            <a:pPr marL="231775" indent="-231775"/>
            <a:r>
              <a:rPr lang="en-US" sz="1900" dirty="0" smtClean="0"/>
              <a:t>Shallow vortex from the radar analysis.</a:t>
            </a:r>
          </a:p>
          <a:p>
            <a:pPr marL="0" indent="0">
              <a:buNone/>
            </a:pPr>
            <a:endParaRPr lang="en-US" sz="1500" dirty="0" smtClean="0"/>
          </a:p>
          <a:p>
            <a:pPr marL="231775" indent="-231775"/>
            <a:r>
              <a:rPr lang="en-US" sz="1900" dirty="0" smtClean="0"/>
              <a:t>Problems:</a:t>
            </a:r>
          </a:p>
          <a:p>
            <a:pPr marL="403225" indent="-403225">
              <a:buNone/>
            </a:pPr>
            <a:r>
              <a:rPr lang="en-US" sz="1900" dirty="0"/>
              <a:t> </a:t>
            </a:r>
            <a:r>
              <a:rPr lang="en-US" sz="1900" dirty="0" smtClean="0"/>
              <a:t>  1) Data system not working till the IP, circling there for 30 minutes, first leg delayed;  (discussed possible flight patterns if TDR mission was cancelled) </a:t>
            </a:r>
          </a:p>
          <a:p>
            <a:pPr marL="0" indent="0">
              <a:buNone/>
            </a:pPr>
            <a:r>
              <a:rPr lang="en-US" sz="1900" dirty="0"/>
              <a:t> </a:t>
            </a:r>
            <a:r>
              <a:rPr lang="en-US" sz="1900" dirty="0" smtClean="0"/>
              <a:t>  2) TDR not recording data till 0913 UTC;</a:t>
            </a:r>
          </a:p>
          <a:p>
            <a:pPr marL="0" indent="0">
              <a:buNone/>
            </a:pPr>
            <a:r>
              <a:rPr lang="en-US" sz="1900" dirty="0"/>
              <a:t> </a:t>
            </a:r>
            <a:r>
              <a:rPr lang="en-US" sz="1900" dirty="0" smtClean="0"/>
              <a:t>  3) </a:t>
            </a:r>
            <a:r>
              <a:rPr lang="en-US" sz="1900" dirty="0" err="1" smtClean="0"/>
              <a:t>Netman</a:t>
            </a:r>
            <a:r>
              <a:rPr lang="en-US" sz="1900" dirty="0" smtClean="0"/>
              <a:t> was down till 1040 UTC, couldn’t transfer data to the ground</a:t>
            </a:r>
          </a:p>
          <a:p>
            <a:pPr marL="0" indent="0">
              <a:buNone/>
            </a:pPr>
            <a:r>
              <a:rPr lang="en-US" sz="1900" dirty="0"/>
              <a:t> </a:t>
            </a:r>
            <a:r>
              <a:rPr lang="en-US" sz="1900" dirty="0" smtClean="0"/>
              <a:t>  4) Have to transfer the </a:t>
            </a:r>
            <a:r>
              <a:rPr lang="en-US" sz="1900" dirty="0" err="1" smtClean="0"/>
              <a:t>droponde</a:t>
            </a:r>
            <a:r>
              <a:rPr lang="en-US" sz="1900" dirty="0" smtClean="0"/>
              <a:t> data or vortex message through </a:t>
            </a:r>
            <a:r>
              <a:rPr lang="en-US" sz="1900" dirty="0" err="1" smtClean="0"/>
              <a:t>Xchat</a:t>
            </a:r>
            <a:r>
              <a:rPr lang="en-US" sz="1900" dirty="0" smtClean="0"/>
              <a:t> </a:t>
            </a:r>
          </a:p>
          <a:p>
            <a:pPr marL="403225" indent="-403225">
              <a:buNone/>
            </a:pPr>
            <a:r>
              <a:rPr lang="en-US" sz="1900" dirty="0"/>
              <a:t> </a:t>
            </a:r>
            <a:r>
              <a:rPr lang="en-US" sz="1900" dirty="0" smtClean="0"/>
              <a:t>  </a:t>
            </a:r>
            <a:r>
              <a:rPr lang="en-US" sz="1900" dirty="0"/>
              <a:t>5</a:t>
            </a:r>
            <a:r>
              <a:rPr lang="en-US" sz="1900" dirty="0" smtClean="0"/>
              <a:t>) Radar software ‘</a:t>
            </a:r>
            <a:r>
              <a:rPr lang="en-US" sz="1900" dirty="0" err="1" smtClean="0"/>
              <a:t>startRawCopy</a:t>
            </a:r>
            <a:r>
              <a:rPr lang="en-US" sz="1900" dirty="0" smtClean="0"/>
              <a:t>’ not working mainly due to the </a:t>
            </a:r>
            <a:r>
              <a:rPr lang="en-US" sz="1900" dirty="0" err="1" smtClean="0"/>
              <a:t>Netman</a:t>
            </a:r>
            <a:r>
              <a:rPr lang="en-US" sz="1900" dirty="0" smtClean="0"/>
              <a:t> was down. Working with Sonia and AOC folks, Rob finally fixed the problem and finished all the radar analyses and super </a:t>
            </a:r>
            <a:r>
              <a:rPr lang="en-US" sz="1900" dirty="0" err="1" smtClean="0"/>
              <a:t>obs</a:t>
            </a:r>
            <a:r>
              <a:rPr lang="en-US" sz="1900" dirty="0" smtClean="0"/>
              <a:t> were transferred to EMC. </a:t>
            </a:r>
          </a:p>
        </p:txBody>
      </p:sp>
    </p:spTree>
    <p:extLst>
      <p:ext uri="{BB962C8B-B14F-4D97-AF65-F5344CB8AC3E}">
        <p14:creationId xmlns:p14="http://schemas.microsoft.com/office/powerpoint/2010/main" val="2949803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2286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Overview</a:t>
            </a:r>
          </a:p>
        </p:txBody>
      </p:sp>
      <p:sp>
        <p:nvSpPr>
          <p:cNvPr id="8" name="Subtitle 2"/>
          <p:cNvSpPr txBox="1">
            <a:spLocks/>
          </p:cNvSpPr>
          <p:nvPr/>
        </p:nvSpPr>
        <p:spPr>
          <a:xfrm>
            <a:off x="228600" y="1295400"/>
            <a:ext cx="8686800" cy="52578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Tx/>
              <a:buSzTx/>
              <a:tabLst/>
              <a:defRPr/>
            </a:pPr>
            <a:r>
              <a:rPr lang="en-US" sz="3200" b="1" noProof="0" dirty="0" smtClean="0">
                <a:solidFill>
                  <a:srgbClr val="FFFF66"/>
                </a:solidFill>
                <a:ea typeface="ＭＳ Ｐゴシック" charset="-128"/>
                <a:cs typeface="ＭＳ Ｐゴシック" charset="-128"/>
              </a:rPr>
              <a:t>Purpose</a:t>
            </a:r>
            <a:r>
              <a:rPr lang="en-US" sz="3200" noProof="0" dirty="0" smtClean="0">
                <a:solidFill>
                  <a:srgbClr val="FFFF66"/>
                </a:solidFill>
                <a:ea typeface="ＭＳ Ｐゴシック" charset="-128"/>
                <a:cs typeface="ＭＳ Ｐゴシック" charset="-128"/>
              </a:rPr>
              <a:t>: EMC-tasked TDR</a:t>
            </a:r>
            <a:r>
              <a:rPr lang="en-US" sz="3200" dirty="0" smtClean="0">
                <a:solidFill>
                  <a:srgbClr val="FFFF66"/>
                </a:solidFill>
                <a:ea typeface="ＭＳ Ｐゴシック" charset="-128"/>
                <a:cs typeface="ＭＳ Ｐゴシック" charset="-128"/>
              </a:rPr>
              <a:t>, G-IV TDR test, IR </a:t>
            </a:r>
            <a:r>
              <a:rPr lang="en-US" sz="3200" dirty="0" err="1" smtClean="0">
                <a:solidFill>
                  <a:srgbClr val="FFFF66"/>
                </a:solidFill>
                <a:ea typeface="ＭＳ Ｐゴシック" charset="-128"/>
                <a:cs typeface="ＭＳ Ｐゴシック" charset="-128"/>
              </a:rPr>
              <a:t>Sonde</a:t>
            </a:r>
            <a:r>
              <a:rPr lang="en-US" sz="3200" dirty="0" smtClean="0">
                <a:solidFill>
                  <a:srgbClr val="FFFF66"/>
                </a:solidFill>
                <a:ea typeface="ＭＳ Ｐゴシック" charset="-128"/>
                <a:cs typeface="ＭＳ Ｐゴシック" charset="-128"/>
              </a:rPr>
              <a:t> test, and SFMR hi-incidence</a:t>
            </a:r>
          </a:p>
          <a:p>
            <a:pPr marL="342900" marR="0" lvl="0" indent="-342900" defTabSz="914400" rtl="0" eaLnBrk="1" fontAlgn="auto" latinLnBrk="0" hangingPunct="1">
              <a:lnSpc>
                <a:spcPct val="100000"/>
              </a:lnSpc>
              <a:spcBef>
                <a:spcPct val="20000"/>
              </a:spcBef>
              <a:spcAft>
                <a:spcPts val="0"/>
              </a:spcAft>
              <a:buClrTx/>
              <a:buSzTx/>
              <a:tabLst/>
              <a:defRPr/>
            </a:pPr>
            <a:endParaRPr lang="en-US" sz="800" dirty="0" smtClean="0">
              <a:solidFill>
                <a:srgbClr val="FFFF66"/>
              </a:solidFill>
              <a:ea typeface="ＭＳ Ｐゴシック" charset="-128"/>
              <a:cs typeface="ＭＳ Ｐゴシック" charset="-128"/>
            </a:endParaRPr>
          </a:p>
          <a:p>
            <a:pPr marL="342900" marR="0" lvl="0" indent="-342900"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rPr>
              <a:t>Target</a:t>
            </a:r>
            <a:r>
              <a:rPr kumimoji="0" lang="en-US" sz="32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rPr>
              <a:t>: </a:t>
            </a:r>
            <a:r>
              <a:rPr lang="en-US" sz="3200" dirty="0" smtClean="0">
                <a:solidFill>
                  <a:srgbClr val="FFFF66"/>
                </a:solidFill>
                <a:ea typeface="ＭＳ Ｐゴシック" charset="-128"/>
                <a:cs typeface="ＭＳ Ｐゴシック" charset="-128"/>
              </a:rPr>
              <a:t>TD4 on 23 Aug in SE Bahamas; Hurricane Cristobal (11PM) on 25 Aug</a:t>
            </a:r>
            <a:endParaRPr kumimoji="0" lang="en-US" sz="32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endParaRPr>
          </a:p>
          <a:p>
            <a:pPr marL="342900" marR="0" lvl="0" indent="-342900" defTabSz="914400" rtl="0" eaLnBrk="1" fontAlgn="auto" latinLnBrk="0" hangingPunct="1">
              <a:lnSpc>
                <a:spcPct val="100000"/>
              </a:lnSpc>
              <a:spcBef>
                <a:spcPct val="20000"/>
              </a:spcBef>
              <a:spcAft>
                <a:spcPts val="0"/>
              </a:spcAft>
              <a:buClrTx/>
              <a:buSzTx/>
              <a:tabLst/>
              <a:defRPr/>
            </a:pPr>
            <a:endParaRPr kumimoji="0" lang="en-US" sz="8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endParaRPr>
          </a:p>
          <a:p>
            <a:pPr marL="342900" marR="0" lvl="0" indent="-342900" defTabSz="914400" rtl="0" eaLnBrk="1" fontAlgn="auto" latinLnBrk="0" hangingPunct="1">
              <a:lnSpc>
                <a:spcPct val="100000"/>
              </a:lnSpc>
              <a:spcBef>
                <a:spcPct val="20000"/>
              </a:spcBef>
              <a:spcAft>
                <a:spcPts val="0"/>
              </a:spcAft>
              <a:buClrTx/>
              <a:buSzTx/>
              <a:tabLst/>
              <a:defRPr/>
            </a:pPr>
            <a:r>
              <a:rPr lang="en-US" sz="3200" b="1" dirty="0" smtClean="0">
                <a:solidFill>
                  <a:srgbClr val="FFFF66"/>
                </a:solidFill>
                <a:ea typeface="ＭＳ Ｐゴシック" charset="-128"/>
                <a:cs typeface="ＭＳ Ｐゴシック" charset="-128"/>
              </a:rPr>
              <a:t>Background</a:t>
            </a:r>
            <a:r>
              <a:rPr lang="en-US" sz="3200" dirty="0" smtClean="0">
                <a:solidFill>
                  <a:srgbClr val="FFFF66"/>
                </a:solidFill>
                <a:ea typeface="ＭＳ Ｐゴシック" charset="-128"/>
                <a:cs typeface="ＭＳ Ｐゴシック" charset="-128"/>
              </a:rPr>
              <a:t>: TD4 developed from an easterly wave disturbance on 23 Aug north of Hispaniola. Northerly shear impacted the convective distribution. On 26 Aug, Cristobal became embedded within a frontal zone.</a:t>
            </a:r>
            <a:endParaRPr kumimoji="0" lang="en-US" sz="3200" b="0" i="0" u="none" strike="noStrike" kern="1200" cap="none" spc="0" normalizeH="0" noProof="0" dirty="0" smtClean="0">
              <a:ln>
                <a:noFill/>
              </a:ln>
              <a:solidFill>
                <a:srgbClr val="FFFF66"/>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850-200 </a:t>
            </a:r>
            <a:r>
              <a:rPr lang="en-US" dirty="0" err="1" smtClean="0"/>
              <a:t>mb</a:t>
            </a:r>
            <a:r>
              <a:rPr lang="en-US" dirty="0" smtClean="0"/>
              <a:t> shear 12Z August 25</a:t>
            </a:r>
            <a:endParaRPr lang="en-US" dirty="0"/>
          </a:p>
        </p:txBody>
      </p:sp>
      <p:pic>
        <p:nvPicPr>
          <p:cNvPr id="1026" name="Picture 2" descr="C:\Users\jun.zhang\Desktop\Cristobal\20140825.12.NWAtlantic.DeepShear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0"/>
            <a:ext cx="6705600" cy="506645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352800" y="3765504"/>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47949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 IR 0600-1000Z August 25</a:t>
            </a:r>
            <a:endParaRPr lang="en-US" dirty="0"/>
          </a:p>
        </p:txBody>
      </p:sp>
      <p:pic>
        <p:nvPicPr>
          <p:cNvPr id="4098" name="Picture 2" descr="C:\Users\jun.zhang\Desktop\20140825.1000.goes13.x.ir1km.04LCRISTOBAL.45kts-996mb-243N-729W.100p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259804"/>
            <a:ext cx="5562600" cy="556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09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22" y="533400"/>
            <a:ext cx="8229600" cy="1143000"/>
          </a:xfrm>
        </p:spPr>
        <p:txBody>
          <a:bodyPr/>
          <a:lstStyle/>
          <a:p>
            <a:r>
              <a:rPr lang="en-US" dirty="0" smtClean="0"/>
              <a:t>Planned vs. Actual Flight Track</a:t>
            </a:r>
            <a:endParaRPr lang="en-US" dirty="0"/>
          </a:p>
        </p:txBody>
      </p:sp>
      <p:sp>
        <p:nvSpPr>
          <p:cNvPr id="5" name="AutoShape 2" descr="http://www.aoml.noaa.gov/hrd/Storm_pages/cristobal2014/20140825H1_track.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1" name="Picture 3" descr="C:\Users\jun.zhang\Desktop\20140825H1_tr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00"/>
            <a:ext cx="4563122" cy="35250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un.zhang\Desktop\20140825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488" y="2173301"/>
            <a:ext cx="4191000" cy="29884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5430012"/>
            <a:ext cx="2743200" cy="369332"/>
          </a:xfrm>
          <a:prstGeom prst="rect">
            <a:avLst/>
          </a:prstGeom>
          <a:noFill/>
        </p:spPr>
        <p:txBody>
          <a:bodyPr wrap="square" rtlCol="0">
            <a:spAutoFit/>
          </a:bodyPr>
          <a:lstStyle/>
          <a:p>
            <a:r>
              <a:rPr lang="en-US" dirty="0" smtClean="0">
                <a:solidFill>
                  <a:prstClr val="black"/>
                </a:solidFill>
              </a:rPr>
              <a:t>Dropped 17 </a:t>
            </a:r>
            <a:r>
              <a:rPr lang="en-US" dirty="0" err="1" smtClean="0">
                <a:solidFill>
                  <a:prstClr val="black"/>
                </a:solidFill>
              </a:rPr>
              <a:t>sondes</a:t>
            </a:r>
            <a:endParaRPr lang="en-US" dirty="0">
              <a:solidFill>
                <a:prstClr val="black"/>
              </a:solidFill>
            </a:endParaRPr>
          </a:p>
        </p:txBody>
      </p:sp>
    </p:spTree>
    <p:extLst>
      <p:ext uri="{BB962C8B-B14F-4D97-AF65-F5344CB8AC3E}">
        <p14:creationId xmlns:p14="http://schemas.microsoft.com/office/powerpoint/2010/main" val="2481057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Composites</a:t>
            </a:r>
            <a:endParaRPr lang="en-US" dirty="0"/>
          </a:p>
        </p:txBody>
      </p:sp>
      <p:pic>
        <p:nvPicPr>
          <p:cNvPr id="3075" name="Picture 3" descr="C:\Users\jun.zhang\Desktop\Cristobal\140825h1\140825H1wind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30298"/>
            <a:ext cx="4216585" cy="3257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zhang\Desktop\Cristobal\140825h1\140825H1wind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385" y="3937023"/>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zhang\Desktop\Cristobal\140825h1\140825H1wind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523" y="1219200"/>
            <a:ext cx="4222112" cy="326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618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20140825I1</a:t>
            </a:r>
            <a:endParaRPr lang="en-US" dirty="0"/>
          </a:p>
        </p:txBody>
      </p:sp>
      <p:sp>
        <p:nvSpPr>
          <p:cNvPr id="4" name="Content Placeholder 3"/>
          <p:cNvSpPr>
            <a:spLocks noGrp="1"/>
          </p:cNvSpPr>
          <p:nvPr>
            <p:ph sz="half" idx="1"/>
          </p:nvPr>
        </p:nvSpPr>
        <p:spPr>
          <a:xfrm>
            <a:off x="381000" y="1752600"/>
            <a:ext cx="4572000" cy="4343400"/>
          </a:xfrm>
        </p:spPr>
        <p:txBody>
          <a:bodyPr>
            <a:normAutofit fontScale="47500" lnSpcReduction="20000"/>
          </a:bodyPr>
          <a:lstStyle/>
          <a:p>
            <a:pPr marL="231775" indent="-231775">
              <a:spcAft>
                <a:spcPts val="600"/>
              </a:spcAft>
            </a:pPr>
            <a:r>
              <a:rPr lang="en-US" sz="3300" dirty="0" smtClean="0"/>
              <a:t>EMC tasked TDR mission.</a:t>
            </a:r>
          </a:p>
          <a:p>
            <a:pPr marL="231775" indent="-231775">
              <a:spcAft>
                <a:spcPts val="600"/>
              </a:spcAft>
            </a:pPr>
            <a:r>
              <a:rPr lang="en-US" sz="3300" dirty="0" smtClean="0"/>
              <a:t>Take off and landing from MacDill AFB.</a:t>
            </a:r>
          </a:p>
          <a:p>
            <a:pPr marL="231775" indent="-231775">
              <a:spcAft>
                <a:spcPts val="600"/>
              </a:spcAft>
            </a:pPr>
            <a:r>
              <a:rPr lang="en-US" sz="3300" dirty="0" smtClean="0"/>
              <a:t>Flight duration 1753Z to 0143Z</a:t>
            </a:r>
          </a:p>
          <a:p>
            <a:pPr marL="231775" indent="-231775">
              <a:spcAft>
                <a:spcPts val="600"/>
              </a:spcAft>
            </a:pPr>
            <a:r>
              <a:rPr lang="en-US" sz="3300" dirty="0" smtClean="0"/>
              <a:t>Objectives: collect process and transmit TDR and </a:t>
            </a:r>
            <a:r>
              <a:rPr lang="en-US" sz="3300" dirty="0" err="1" smtClean="0"/>
              <a:t>dropwindsonde</a:t>
            </a:r>
            <a:r>
              <a:rPr lang="en-US" sz="3300" dirty="0" smtClean="0"/>
              <a:t> data in real time for DA into HWRF model, conduct high incidence SFMR tests and test of IR and mini </a:t>
            </a:r>
            <a:r>
              <a:rPr lang="en-US" sz="3300" dirty="0" err="1" smtClean="0"/>
              <a:t>dropsondes</a:t>
            </a:r>
            <a:r>
              <a:rPr lang="en-US" sz="3300" dirty="0" smtClean="0"/>
              <a:t>. Possible convective burst module if a suitable target is identified.</a:t>
            </a:r>
          </a:p>
          <a:p>
            <a:pPr marL="231775" indent="-231775">
              <a:spcAft>
                <a:spcPts val="600"/>
              </a:spcAft>
            </a:pPr>
            <a:r>
              <a:rPr lang="en-US" sz="3300" dirty="0" smtClean="0"/>
              <a:t>Flight legs extended to 120nm to sample RMW.</a:t>
            </a:r>
          </a:p>
          <a:p>
            <a:pPr marL="231775" indent="-231775">
              <a:spcAft>
                <a:spcPts val="600"/>
              </a:spcAft>
            </a:pPr>
            <a:r>
              <a:rPr lang="en-US" sz="3300" dirty="0" err="1" smtClean="0"/>
              <a:t>Dropsondes</a:t>
            </a:r>
            <a:r>
              <a:rPr lang="en-US" sz="3300" dirty="0" smtClean="0"/>
              <a:t> at center and midpoints of each leg.</a:t>
            </a:r>
          </a:p>
          <a:p>
            <a:pPr marL="231775" indent="-231775">
              <a:spcAft>
                <a:spcPts val="600"/>
              </a:spcAft>
            </a:pPr>
            <a:r>
              <a:rPr lang="en-US" sz="3300" dirty="0" smtClean="0"/>
              <a:t>GIV sampling the environment</a:t>
            </a:r>
          </a:p>
          <a:p>
            <a:pPr marL="231775" lvl="0" indent="-231775">
              <a:spcAft>
                <a:spcPts val="600"/>
              </a:spcAft>
            </a:pPr>
            <a:r>
              <a:rPr lang="en-US" sz="3300" dirty="0" smtClean="0"/>
              <a:t>Expendables: 14 </a:t>
            </a:r>
            <a:r>
              <a:rPr lang="en-US" sz="3300" dirty="0" err="1" smtClean="0"/>
              <a:t>dropsondes</a:t>
            </a:r>
            <a:r>
              <a:rPr lang="en-US" sz="3300" dirty="0" smtClean="0"/>
              <a:t> (13 HFIP 1 </a:t>
            </a:r>
            <a:r>
              <a:rPr lang="en-US" sz="3300" dirty="0" err="1" smtClean="0"/>
              <a:t>Cione</a:t>
            </a:r>
            <a:r>
              <a:rPr lang="en-US" sz="3300" dirty="0" smtClean="0"/>
              <a:t>), 1  IR </a:t>
            </a:r>
            <a:r>
              <a:rPr lang="en-US" sz="3300" dirty="0" err="1" smtClean="0"/>
              <a:t>dropsonde</a:t>
            </a:r>
            <a:r>
              <a:rPr lang="en-US" sz="3300" dirty="0" smtClean="0"/>
              <a:t> (</a:t>
            </a:r>
            <a:r>
              <a:rPr lang="en-US" sz="3300" dirty="0" err="1" smtClean="0"/>
              <a:t>Cione</a:t>
            </a:r>
            <a:r>
              <a:rPr lang="en-US" sz="3300" dirty="0" smtClean="0"/>
              <a:t>), 1 mini </a:t>
            </a:r>
            <a:r>
              <a:rPr lang="en-US" sz="3300" dirty="0" err="1" smtClean="0"/>
              <a:t>dropsonde</a:t>
            </a:r>
            <a:r>
              <a:rPr lang="en-US" sz="3300" dirty="0" smtClean="0"/>
              <a:t> (</a:t>
            </a:r>
            <a:r>
              <a:rPr lang="en-US" sz="3300" dirty="0" err="1" smtClean="0"/>
              <a:t>Cione</a:t>
            </a:r>
            <a:r>
              <a:rPr lang="en-US" sz="3300" dirty="0" smtClean="0"/>
              <a:t>), 1 AXBT (</a:t>
            </a:r>
            <a:r>
              <a:rPr lang="en-US" sz="3300" dirty="0" err="1" smtClean="0"/>
              <a:t>Cione</a:t>
            </a:r>
            <a:r>
              <a:rPr lang="en-US" sz="3300" dirty="0" smtClean="0"/>
              <a:t>)</a:t>
            </a:r>
            <a:endParaRPr lang="en-US" dirty="0" smtClean="0"/>
          </a:p>
        </p:txBody>
      </p:sp>
      <p:pic>
        <p:nvPicPr>
          <p:cNvPr id="6" name="Content Placeholder 5" descr="ftk_140825I1.png"/>
          <p:cNvPicPr>
            <a:picLocks noGrp="1" noChangeAspect="1"/>
          </p:cNvPicPr>
          <p:nvPr>
            <p:ph sz="half" idx="2"/>
          </p:nvPr>
        </p:nvPicPr>
        <p:blipFill>
          <a:blip r:embed="rId2" cstate="print"/>
          <a:stretch>
            <a:fillRect/>
          </a:stretch>
        </p:blipFill>
        <p:spPr>
          <a:xfrm>
            <a:off x="5105400" y="1143000"/>
            <a:ext cx="4038600" cy="3119819"/>
          </a:xfrm>
        </p:spPr>
      </p:pic>
      <p:pic>
        <p:nvPicPr>
          <p:cNvPr id="7" name="Content Placeholder 3" descr="2014_0825i1_track.jpg"/>
          <p:cNvPicPr>
            <a:picLocks noChangeAspect="1"/>
          </p:cNvPicPr>
          <p:nvPr/>
        </p:nvPicPr>
        <p:blipFill>
          <a:blip r:embed="rId3" cstate="print"/>
          <a:srcRect r="26210" b="34339"/>
          <a:stretch>
            <a:fillRect/>
          </a:stretch>
        </p:blipFill>
        <p:spPr>
          <a:xfrm>
            <a:off x="5410200" y="4191000"/>
            <a:ext cx="3320613" cy="245602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Synoptic</a:t>
            </a:r>
            <a:endParaRPr lang="en-US" dirty="0"/>
          </a:p>
        </p:txBody>
      </p:sp>
      <p:sp>
        <p:nvSpPr>
          <p:cNvPr id="6" name="Content Placeholder 5"/>
          <p:cNvSpPr txBox="1">
            <a:spLocks/>
          </p:cNvSpPr>
          <p:nvPr/>
        </p:nvSpPr>
        <p:spPr>
          <a:xfrm>
            <a:off x="0" y="2209800"/>
            <a:ext cx="3886200" cy="3657600"/>
          </a:xfrm>
          <a:prstGeom prst="rect">
            <a:avLst/>
          </a:prstGeom>
        </p:spPr>
        <p:txBody>
          <a:bodyPr vert="horz" lIns="91440" tIns="45720" rIns="91440" bIns="45720" rtlCol="0">
            <a:noAutofit/>
          </a:bodyPr>
          <a:lstStyle/>
          <a:p>
            <a:pPr marL="231775" indent="-231775">
              <a:spcBef>
                <a:spcPct val="20000"/>
              </a:spcBef>
              <a:buFont typeface="Arial" pitchFamily="34" charset="0"/>
              <a:buChar char="•"/>
              <a:defRPr/>
            </a:pPr>
            <a:r>
              <a:rPr lang="en-US" sz="1400" dirty="0" smtClean="0">
                <a:solidFill>
                  <a:prstClr val="black"/>
                </a:solidFill>
              </a:rPr>
              <a:t>Large area of dry air to the north and west</a:t>
            </a:r>
          </a:p>
          <a:p>
            <a:pPr marL="231775" indent="-231775">
              <a:spcBef>
                <a:spcPct val="20000"/>
              </a:spcBef>
              <a:buFont typeface="Arial" pitchFamily="34" charset="0"/>
              <a:buChar char="•"/>
              <a:defRPr/>
            </a:pPr>
            <a:r>
              <a:rPr lang="en-US" sz="1400" dirty="0" smtClean="0">
                <a:solidFill>
                  <a:prstClr val="black"/>
                </a:solidFill>
              </a:rPr>
              <a:t>Effects of shear are still evident</a:t>
            </a:r>
          </a:p>
          <a:p>
            <a:pPr marL="231775" indent="-231775">
              <a:spcBef>
                <a:spcPct val="20000"/>
              </a:spcBef>
              <a:buFont typeface="Arial" pitchFamily="34" charset="0"/>
              <a:buChar char="•"/>
              <a:defRPr/>
            </a:pPr>
            <a:r>
              <a:rPr lang="en-US" sz="1400" dirty="0" smtClean="0">
                <a:solidFill>
                  <a:prstClr val="black"/>
                </a:solidFill>
              </a:rPr>
              <a:t>Moderate c</a:t>
            </a:r>
            <a:r>
              <a:rPr lang="en-US" sz="1400" dirty="0" err="1" smtClean="0">
                <a:solidFill>
                  <a:prstClr val="black"/>
                </a:solidFill>
              </a:rPr>
              <a:t>onvection</a:t>
            </a:r>
            <a:r>
              <a:rPr lang="en-US" sz="1400" dirty="0" smtClean="0">
                <a:solidFill>
                  <a:prstClr val="black"/>
                </a:solidFill>
              </a:rPr>
              <a:t> near center but still confined to southeast side of storm.</a:t>
            </a:r>
          </a:p>
          <a:p>
            <a:pPr marL="231775" indent="-231775">
              <a:spcBef>
                <a:spcPct val="20000"/>
              </a:spcBef>
              <a:buFont typeface="Arial" pitchFamily="34" charset="0"/>
              <a:buChar char="•"/>
              <a:defRPr/>
            </a:pPr>
            <a:r>
              <a:rPr lang="en-US" sz="1400" dirty="0" smtClean="0">
                <a:solidFill>
                  <a:prstClr val="black"/>
                </a:solidFill>
              </a:rPr>
              <a:t>Convection increasing as flight progressed</a:t>
            </a:r>
          </a:p>
          <a:p>
            <a:pPr marL="231775" indent="-231775">
              <a:spcBef>
                <a:spcPct val="20000"/>
              </a:spcBef>
              <a:buFont typeface="Arial" pitchFamily="34" charset="0"/>
              <a:buChar char="•"/>
              <a:defRPr/>
            </a:pPr>
            <a:r>
              <a:rPr lang="en-US" sz="1400" dirty="0" smtClean="0">
                <a:solidFill>
                  <a:prstClr val="black"/>
                </a:solidFill>
              </a:rPr>
              <a:t>Convective burst coinciding with final pass through center with frequent lightning.</a:t>
            </a:r>
          </a:p>
          <a:p>
            <a:pPr marL="231775" indent="-231775">
              <a:spcBef>
                <a:spcPct val="20000"/>
              </a:spcBef>
              <a:buFont typeface="Arial" pitchFamily="34" charset="0"/>
              <a:buChar char="•"/>
              <a:defRPr/>
            </a:pPr>
            <a:r>
              <a:rPr lang="en-US" sz="1400" dirty="0" smtClean="0">
                <a:solidFill>
                  <a:prstClr val="black"/>
                </a:solidFill>
              </a:rPr>
              <a:t>Minimum central pressure decreased from 992mb to 990mb</a:t>
            </a:r>
          </a:p>
          <a:p>
            <a:pPr marL="231775" indent="-231775">
              <a:spcBef>
                <a:spcPct val="20000"/>
              </a:spcBef>
              <a:buFont typeface="Arial" pitchFamily="34" charset="0"/>
              <a:buChar char="•"/>
              <a:defRPr/>
            </a:pPr>
            <a:r>
              <a:rPr lang="en-US" sz="1400" dirty="0" smtClean="0">
                <a:solidFill>
                  <a:prstClr val="black"/>
                </a:solidFill>
              </a:rPr>
              <a:t>Maximum surface winds of 62kts(drop) 71kts(SFMR) 72kts (fl </a:t>
            </a:r>
            <a:r>
              <a:rPr lang="en-US" sz="1400" dirty="0" err="1" smtClean="0">
                <a:solidFill>
                  <a:prstClr val="black"/>
                </a:solidFill>
              </a:rPr>
              <a:t>lev</a:t>
            </a:r>
            <a:r>
              <a:rPr lang="en-US" sz="1400" dirty="0" smtClean="0">
                <a:solidFill>
                  <a:prstClr val="black"/>
                </a:solidFill>
              </a:rPr>
              <a:t>)SE of center </a:t>
            </a:r>
          </a:p>
          <a:p>
            <a:pPr marL="231775" indent="-231775">
              <a:spcBef>
                <a:spcPct val="20000"/>
              </a:spcBef>
              <a:buFont typeface="Arial" pitchFamily="34" charset="0"/>
              <a:buChar char="•"/>
              <a:defRPr/>
            </a:pPr>
            <a:r>
              <a:rPr lang="en-US" sz="1400" dirty="0" smtClean="0">
                <a:solidFill>
                  <a:prstClr val="black"/>
                </a:solidFill>
              </a:rPr>
              <a:t>Special 8pm advisory upgraded Cristobal to a hurricane based on flight data.</a:t>
            </a:r>
          </a:p>
          <a:p>
            <a:pPr marL="231775" indent="-231775">
              <a:spcBef>
                <a:spcPct val="20000"/>
              </a:spcBef>
              <a:buFont typeface="Arial" pitchFamily="34" charset="0"/>
              <a:buChar char="•"/>
            </a:pPr>
            <a:r>
              <a:rPr lang="en-US" sz="1400" dirty="0" smtClean="0">
                <a:solidFill>
                  <a:prstClr val="black"/>
                </a:solidFill>
              </a:rPr>
              <a:t>Motion nearly stationary at beginning of flight then moving easterly at ~9kts.</a:t>
            </a:r>
          </a:p>
        </p:txBody>
      </p:sp>
      <p:pic>
        <p:nvPicPr>
          <p:cNvPr id="4" name="Picture 3" descr="201408251800_WV.gif"/>
          <p:cNvPicPr>
            <a:picLocks noChangeAspect="1"/>
          </p:cNvPicPr>
          <p:nvPr/>
        </p:nvPicPr>
        <p:blipFill>
          <a:blip r:embed="rId3" cstate="print"/>
          <a:stretch>
            <a:fillRect/>
          </a:stretch>
        </p:blipFill>
        <p:spPr>
          <a:xfrm>
            <a:off x="304800" y="0"/>
            <a:ext cx="2438400" cy="1828800"/>
          </a:xfrm>
          <a:prstGeom prst="rect">
            <a:avLst/>
          </a:prstGeom>
        </p:spPr>
      </p:pic>
      <p:pic>
        <p:nvPicPr>
          <p:cNvPr id="5" name="Picture 4" descr="201408251800_Vis.gif"/>
          <p:cNvPicPr>
            <a:picLocks noChangeAspect="1"/>
          </p:cNvPicPr>
          <p:nvPr/>
        </p:nvPicPr>
        <p:blipFill>
          <a:blip r:embed="rId4" cstate="print"/>
          <a:stretch>
            <a:fillRect/>
          </a:stretch>
        </p:blipFill>
        <p:spPr>
          <a:xfrm>
            <a:off x="3962400" y="1371600"/>
            <a:ext cx="2438400" cy="1828800"/>
          </a:xfrm>
          <a:prstGeom prst="rect">
            <a:avLst/>
          </a:prstGeom>
        </p:spPr>
      </p:pic>
      <p:pic>
        <p:nvPicPr>
          <p:cNvPr id="7" name="Picture 6" descr="201408252100_Vis.gif"/>
          <p:cNvPicPr>
            <a:picLocks noChangeAspect="1"/>
          </p:cNvPicPr>
          <p:nvPr/>
        </p:nvPicPr>
        <p:blipFill>
          <a:blip r:embed="rId5" cstate="print"/>
          <a:stretch>
            <a:fillRect/>
          </a:stretch>
        </p:blipFill>
        <p:spPr>
          <a:xfrm>
            <a:off x="3962400" y="1371600"/>
            <a:ext cx="2438400" cy="1828800"/>
          </a:xfrm>
          <a:prstGeom prst="rect">
            <a:avLst/>
          </a:prstGeom>
        </p:spPr>
      </p:pic>
      <p:pic>
        <p:nvPicPr>
          <p:cNvPr id="8" name="Picture 7" descr="2014082600_Vis.gif"/>
          <p:cNvPicPr>
            <a:picLocks noChangeAspect="1"/>
          </p:cNvPicPr>
          <p:nvPr/>
        </p:nvPicPr>
        <p:blipFill>
          <a:blip r:embed="rId6" cstate="print"/>
          <a:stretch>
            <a:fillRect/>
          </a:stretch>
        </p:blipFill>
        <p:spPr>
          <a:xfrm>
            <a:off x="3962400" y="1371600"/>
            <a:ext cx="2438400" cy="1828800"/>
          </a:xfrm>
          <a:prstGeom prst="rect">
            <a:avLst/>
          </a:prstGeom>
        </p:spPr>
      </p:pic>
      <p:pic>
        <p:nvPicPr>
          <p:cNvPr id="9" name="Picture 8" descr="201408251800_IR.gif"/>
          <p:cNvPicPr>
            <a:picLocks noChangeAspect="1"/>
          </p:cNvPicPr>
          <p:nvPr/>
        </p:nvPicPr>
        <p:blipFill>
          <a:blip r:embed="rId7" cstate="print"/>
          <a:stretch>
            <a:fillRect/>
          </a:stretch>
        </p:blipFill>
        <p:spPr>
          <a:xfrm>
            <a:off x="6705600" y="1371600"/>
            <a:ext cx="2438400" cy="1828800"/>
          </a:xfrm>
          <a:prstGeom prst="rect">
            <a:avLst/>
          </a:prstGeom>
        </p:spPr>
      </p:pic>
      <p:pic>
        <p:nvPicPr>
          <p:cNvPr id="10" name="Picture 9" descr="201408252100_IR.gif"/>
          <p:cNvPicPr>
            <a:picLocks noChangeAspect="1"/>
          </p:cNvPicPr>
          <p:nvPr/>
        </p:nvPicPr>
        <p:blipFill>
          <a:blip r:embed="rId8" cstate="print"/>
          <a:stretch>
            <a:fillRect/>
          </a:stretch>
        </p:blipFill>
        <p:spPr>
          <a:xfrm>
            <a:off x="6705600" y="1371600"/>
            <a:ext cx="2438400" cy="1828800"/>
          </a:xfrm>
          <a:prstGeom prst="rect">
            <a:avLst/>
          </a:prstGeom>
        </p:spPr>
      </p:pic>
      <p:pic>
        <p:nvPicPr>
          <p:cNvPr id="11" name="Picture 10" descr="2014082600_IR.gif"/>
          <p:cNvPicPr>
            <a:picLocks noChangeAspect="1"/>
          </p:cNvPicPr>
          <p:nvPr/>
        </p:nvPicPr>
        <p:blipFill>
          <a:blip r:embed="rId9" cstate="print"/>
          <a:stretch>
            <a:fillRect/>
          </a:stretch>
        </p:blipFill>
        <p:spPr>
          <a:xfrm>
            <a:off x="6705600" y="1371600"/>
            <a:ext cx="2438400" cy="1828800"/>
          </a:xfrm>
          <a:prstGeom prst="rect">
            <a:avLst/>
          </a:prstGeom>
        </p:spPr>
      </p:pic>
      <p:pic>
        <p:nvPicPr>
          <p:cNvPr id="12" name="Picture 11" descr="140825I1wind5.png"/>
          <p:cNvPicPr>
            <a:picLocks noChangeAspect="1"/>
          </p:cNvPicPr>
          <p:nvPr/>
        </p:nvPicPr>
        <p:blipFill>
          <a:blip r:embed="rId10" cstate="print"/>
          <a:srcRect l="15000" r="5000"/>
          <a:stretch>
            <a:fillRect/>
          </a:stretch>
        </p:blipFill>
        <p:spPr>
          <a:xfrm>
            <a:off x="4191000" y="4191000"/>
            <a:ext cx="2438400" cy="2354580"/>
          </a:xfrm>
          <a:prstGeom prst="rect">
            <a:avLst/>
          </a:prstGeom>
        </p:spPr>
      </p:pic>
      <p:pic>
        <p:nvPicPr>
          <p:cNvPr id="13" name="Picture 12" descr="140825I1wind30.png"/>
          <p:cNvPicPr>
            <a:picLocks noChangeAspect="1"/>
          </p:cNvPicPr>
          <p:nvPr/>
        </p:nvPicPr>
        <p:blipFill>
          <a:blip r:embed="rId11" cstate="print"/>
          <a:srcRect l="17500" r="7500"/>
          <a:stretch>
            <a:fillRect/>
          </a:stretch>
        </p:blipFill>
        <p:spPr>
          <a:xfrm>
            <a:off x="6858000" y="4191000"/>
            <a:ext cx="2286000" cy="2354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Flight Summary</a:t>
            </a:r>
            <a:endParaRPr lang="en-US" dirty="0"/>
          </a:p>
        </p:txBody>
      </p:sp>
      <p:sp>
        <p:nvSpPr>
          <p:cNvPr id="3" name="Content Placeholder 2"/>
          <p:cNvSpPr>
            <a:spLocks noGrp="1"/>
          </p:cNvSpPr>
          <p:nvPr>
            <p:ph idx="1"/>
          </p:nvPr>
        </p:nvSpPr>
        <p:spPr>
          <a:xfrm>
            <a:off x="381000" y="1295400"/>
            <a:ext cx="8229600" cy="5410200"/>
          </a:xfrm>
        </p:spPr>
        <p:txBody>
          <a:bodyPr>
            <a:noAutofit/>
          </a:bodyPr>
          <a:lstStyle/>
          <a:p>
            <a:pPr marL="231775" indent="-231775">
              <a:spcAft>
                <a:spcPts val="600"/>
              </a:spcAft>
            </a:pPr>
            <a:r>
              <a:rPr lang="en-US" sz="1400" dirty="0" smtClean="0"/>
              <a:t>3 TDR analyses created and transmitted in real time. FTP and radar scripts worked correctly and the last 2 analyses were received in time for DA. First leg could not be completed in time due to length of ferry.</a:t>
            </a:r>
          </a:p>
          <a:p>
            <a:pPr marL="231775" indent="-231775">
              <a:spcAft>
                <a:spcPts val="600"/>
              </a:spcAft>
            </a:pPr>
            <a:r>
              <a:rPr lang="en-US" sz="1400" dirty="0" smtClean="0"/>
              <a:t>High incidence SFMR test was completed on first leg in 20-25m/s winds in the same manner as the previous flight</a:t>
            </a:r>
            <a:r>
              <a:rPr lang="en-US" sz="1400" dirty="0"/>
              <a:t>. [Heather </a:t>
            </a:r>
            <a:r>
              <a:rPr lang="en-US" sz="1400" dirty="0" err="1"/>
              <a:t>Holbach</a:t>
            </a:r>
            <a:r>
              <a:rPr lang="en-US" sz="1400" dirty="0"/>
              <a:t>, FSU</a:t>
            </a:r>
            <a:r>
              <a:rPr lang="en-US" sz="1400" dirty="0" smtClean="0"/>
              <a:t>]</a:t>
            </a:r>
          </a:p>
          <a:p>
            <a:pPr marL="231775" indent="-231775">
              <a:spcAft>
                <a:spcPts val="600"/>
              </a:spcAft>
            </a:pPr>
            <a:r>
              <a:rPr lang="en-US" sz="1400" dirty="0" smtClean="0"/>
              <a:t>Tested IR and mini </a:t>
            </a:r>
            <a:r>
              <a:rPr lang="en-US" sz="1400" dirty="0" err="1" smtClean="0"/>
              <a:t>dropsondes</a:t>
            </a:r>
            <a:r>
              <a:rPr lang="en-US" sz="1400" dirty="0" smtClean="0"/>
              <a:t> targeting the surface wind maximum in the SE quadrant. AXBT and conventional </a:t>
            </a:r>
            <a:r>
              <a:rPr lang="en-US" sz="1400" dirty="0" err="1" smtClean="0"/>
              <a:t>dropsonde</a:t>
            </a:r>
            <a:r>
              <a:rPr lang="en-US" sz="1400" dirty="0" smtClean="0"/>
              <a:t> released at same location.</a:t>
            </a:r>
          </a:p>
          <a:p>
            <a:pPr marL="231775" indent="-231775">
              <a:spcAft>
                <a:spcPts val="600"/>
              </a:spcAft>
            </a:pPr>
            <a:r>
              <a:rPr lang="en-US" sz="1400" dirty="0" smtClean="0"/>
              <a:t>All </a:t>
            </a:r>
            <a:r>
              <a:rPr lang="en-US" sz="1400" dirty="0" err="1" smtClean="0"/>
              <a:t>dropsondes</a:t>
            </a:r>
            <a:r>
              <a:rPr lang="en-US" sz="1400" dirty="0" smtClean="0"/>
              <a:t> transmitted to surface, experimental </a:t>
            </a:r>
            <a:r>
              <a:rPr lang="en-US" sz="1400" dirty="0" err="1" smtClean="0"/>
              <a:t>sondes</a:t>
            </a:r>
            <a:r>
              <a:rPr lang="en-US" sz="1400" dirty="0" smtClean="0"/>
              <a:t> SSTs were 4-5 degrees lower than the AXBT measurement.</a:t>
            </a:r>
          </a:p>
          <a:p>
            <a:pPr marL="231775" indent="-231775">
              <a:spcAft>
                <a:spcPts val="600"/>
              </a:spcAft>
            </a:pPr>
            <a:r>
              <a:rPr lang="en-US" sz="1400" dirty="0" smtClean="0"/>
              <a:t>Extra HFIP </a:t>
            </a:r>
            <a:r>
              <a:rPr lang="en-US" sz="1400" dirty="0" err="1" smtClean="0"/>
              <a:t>dropsonde</a:t>
            </a:r>
            <a:r>
              <a:rPr lang="en-US" sz="1400" dirty="0" smtClean="0"/>
              <a:t> released in SE quadrant at estimated RMW, Cristobal was upgraded to a hurricane as a result of the observations in this area.</a:t>
            </a:r>
          </a:p>
          <a:p>
            <a:pPr marL="231775" indent="-231775">
              <a:spcAft>
                <a:spcPts val="600"/>
              </a:spcAft>
            </a:pPr>
            <a:r>
              <a:rPr lang="en-US" sz="1400" dirty="0" smtClean="0"/>
              <a:t>Central pressure measurements indicated a slow but steady strengthening of the storm during the flight.</a:t>
            </a:r>
          </a:p>
          <a:p>
            <a:pPr marL="231775" indent="-231775">
              <a:spcAft>
                <a:spcPts val="600"/>
              </a:spcAft>
            </a:pPr>
            <a:r>
              <a:rPr lang="en-US" sz="1400" dirty="0" smtClean="0"/>
              <a:t>Minimum observed surface pressure was 990mb</a:t>
            </a:r>
          </a:p>
          <a:p>
            <a:pPr marL="231775" indent="-231775">
              <a:spcAft>
                <a:spcPts val="600"/>
              </a:spcAft>
            </a:pPr>
            <a:r>
              <a:rPr lang="en-US" sz="1400" dirty="0" smtClean="0"/>
              <a:t>Maximum surface wind was 62kts from </a:t>
            </a:r>
            <a:r>
              <a:rPr lang="en-US" sz="1400" dirty="0" err="1" smtClean="0"/>
              <a:t>dropsonde</a:t>
            </a:r>
            <a:r>
              <a:rPr lang="en-US" sz="1400" dirty="0" smtClean="0"/>
              <a:t> and 71 </a:t>
            </a:r>
            <a:r>
              <a:rPr lang="en-US" sz="1400" dirty="0" err="1" smtClean="0"/>
              <a:t>kts</a:t>
            </a:r>
            <a:r>
              <a:rPr lang="en-US" sz="1400" dirty="0" smtClean="0"/>
              <a:t> from the SFMR on the SE side about 25nm from the center. Flight level wind max of 73kts.</a:t>
            </a:r>
          </a:p>
          <a:p>
            <a:pPr marL="231775" indent="-231775">
              <a:spcAft>
                <a:spcPts val="600"/>
              </a:spcAft>
            </a:pPr>
            <a:r>
              <a:rPr lang="en-US" sz="1400" dirty="0" smtClean="0"/>
              <a:t>Frequent lightning observed on final pass.</a:t>
            </a:r>
          </a:p>
          <a:p>
            <a:pPr marL="231775" indent="-231775">
              <a:spcAft>
                <a:spcPts val="600"/>
              </a:spcAft>
            </a:pPr>
            <a:r>
              <a:rPr lang="en-US" sz="1400" dirty="0" smtClean="0"/>
              <a:t>No convective burst module was initiated due to lack of time and safety concerns. The fortuitous location of the NOAA49 allowed for sampling along both the east and west sides of the strongest convective region before and after the P3 pass effectively completing a 2 aircraft convective burst module. TDR and thermodynamic information was obtained as the feature evolved.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sible_overlay_1815Z.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851" y="1161354"/>
            <a:ext cx="7148707" cy="5361530"/>
          </a:xfrm>
          <a:prstGeom prst="rect">
            <a:avLst/>
          </a:prstGeom>
        </p:spPr>
      </p:pic>
      <p:sp>
        <p:nvSpPr>
          <p:cNvPr id="5" name="TextBox 4"/>
          <p:cNvSpPr txBox="1"/>
          <p:nvPr/>
        </p:nvSpPr>
        <p:spPr>
          <a:xfrm>
            <a:off x="4011959" y="2805364"/>
            <a:ext cx="288661" cy="338554"/>
          </a:xfrm>
          <a:prstGeom prst="rect">
            <a:avLst/>
          </a:prstGeom>
          <a:noFill/>
        </p:spPr>
        <p:txBody>
          <a:bodyPr wrap="none" rtlCol="0">
            <a:spAutoFit/>
          </a:bodyPr>
          <a:lstStyle/>
          <a:p>
            <a:pPr algn="ctr" defTabSz="457200"/>
            <a:r>
              <a:rPr lang="en-US" sz="1600" dirty="0" smtClean="0">
                <a:solidFill>
                  <a:srgbClr val="FFFF00"/>
                </a:solidFill>
              </a:rPr>
              <a:t>1</a:t>
            </a:r>
            <a:endParaRPr lang="en-US" sz="1600" dirty="0">
              <a:solidFill>
                <a:srgbClr val="FFFF00"/>
              </a:solidFill>
            </a:endParaRPr>
          </a:p>
        </p:txBody>
      </p:sp>
      <p:sp>
        <p:nvSpPr>
          <p:cNvPr id="6" name="TextBox 5"/>
          <p:cNvSpPr txBox="1"/>
          <p:nvPr/>
        </p:nvSpPr>
        <p:spPr>
          <a:xfrm>
            <a:off x="4676797" y="3489724"/>
            <a:ext cx="392656" cy="338554"/>
          </a:xfrm>
          <a:prstGeom prst="rect">
            <a:avLst/>
          </a:prstGeom>
          <a:noFill/>
        </p:spPr>
        <p:txBody>
          <a:bodyPr wrap="none" rtlCol="0">
            <a:spAutoFit/>
          </a:bodyPr>
          <a:lstStyle/>
          <a:p>
            <a:pPr algn="ctr" defTabSz="457200"/>
            <a:r>
              <a:rPr lang="en-US" sz="1600" dirty="0" smtClean="0">
                <a:solidFill>
                  <a:srgbClr val="FFFF00"/>
                </a:solidFill>
              </a:rPr>
              <a:t>25</a:t>
            </a:r>
            <a:endParaRPr lang="en-US" sz="1600" dirty="0">
              <a:solidFill>
                <a:srgbClr val="FFFF00"/>
              </a:solidFill>
            </a:endParaRPr>
          </a:p>
        </p:txBody>
      </p:sp>
      <p:sp>
        <p:nvSpPr>
          <p:cNvPr id="7" name="TextBox 6"/>
          <p:cNvSpPr txBox="1"/>
          <p:nvPr/>
        </p:nvSpPr>
        <p:spPr>
          <a:xfrm>
            <a:off x="1184232" y="334094"/>
            <a:ext cx="6985130" cy="954107"/>
          </a:xfrm>
          <a:prstGeom prst="rect">
            <a:avLst/>
          </a:prstGeom>
          <a:noFill/>
        </p:spPr>
        <p:txBody>
          <a:bodyPr wrap="none" rtlCol="0">
            <a:spAutoFit/>
          </a:bodyPr>
          <a:lstStyle/>
          <a:p>
            <a:pPr algn="ctr" defTabSz="457200"/>
            <a:r>
              <a:rPr lang="en-US" sz="2800" dirty="0" smtClean="0">
                <a:solidFill>
                  <a:prstClr val="black"/>
                </a:solidFill>
              </a:rPr>
              <a:t>140825N1</a:t>
            </a:r>
          </a:p>
          <a:p>
            <a:pPr algn="ctr" defTabSz="457200"/>
            <a:r>
              <a:rPr lang="en-US" sz="2800" dirty="0" smtClean="0">
                <a:solidFill>
                  <a:prstClr val="black"/>
                </a:solidFill>
              </a:rPr>
              <a:t>Planned Flight Track &amp; Satellite Image (18:15Z)</a:t>
            </a:r>
            <a:endParaRPr lang="en-US" sz="2800" dirty="0">
              <a:solidFill>
                <a:prstClr val="black"/>
              </a:solidFill>
            </a:endParaRPr>
          </a:p>
        </p:txBody>
      </p:sp>
    </p:spTree>
    <p:extLst>
      <p:ext uri="{BB962C8B-B14F-4D97-AF65-F5344CB8AC3E}">
        <p14:creationId xmlns:p14="http://schemas.microsoft.com/office/powerpoint/2010/main" val="3268353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851" y="1161354"/>
            <a:ext cx="7148706" cy="5361530"/>
          </a:xfrm>
          <a:prstGeom prst="rect">
            <a:avLst/>
          </a:prstGeom>
        </p:spPr>
      </p:pic>
      <p:sp>
        <p:nvSpPr>
          <p:cNvPr id="5" name="TextBox 4"/>
          <p:cNvSpPr txBox="1"/>
          <p:nvPr/>
        </p:nvSpPr>
        <p:spPr>
          <a:xfrm>
            <a:off x="4011959" y="2805364"/>
            <a:ext cx="288661" cy="338554"/>
          </a:xfrm>
          <a:prstGeom prst="rect">
            <a:avLst/>
          </a:prstGeom>
          <a:noFill/>
        </p:spPr>
        <p:txBody>
          <a:bodyPr wrap="none" rtlCol="0">
            <a:spAutoFit/>
          </a:bodyPr>
          <a:lstStyle/>
          <a:p>
            <a:pPr algn="ctr" defTabSz="457200"/>
            <a:r>
              <a:rPr lang="en-US" sz="1600" dirty="0" smtClean="0">
                <a:solidFill>
                  <a:srgbClr val="FFFF00"/>
                </a:solidFill>
              </a:rPr>
              <a:t>1</a:t>
            </a:r>
            <a:endParaRPr lang="en-US" sz="1600" dirty="0">
              <a:solidFill>
                <a:srgbClr val="FFFF00"/>
              </a:solidFill>
            </a:endParaRPr>
          </a:p>
        </p:txBody>
      </p:sp>
      <p:sp>
        <p:nvSpPr>
          <p:cNvPr id="6" name="TextBox 5"/>
          <p:cNvSpPr txBox="1"/>
          <p:nvPr/>
        </p:nvSpPr>
        <p:spPr>
          <a:xfrm>
            <a:off x="4676797" y="3489724"/>
            <a:ext cx="392656" cy="338554"/>
          </a:xfrm>
          <a:prstGeom prst="rect">
            <a:avLst/>
          </a:prstGeom>
          <a:noFill/>
        </p:spPr>
        <p:txBody>
          <a:bodyPr wrap="none" rtlCol="0">
            <a:spAutoFit/>
          </a:bodyPr>
          <a:lstStyle/>
          <a:p>
            <a:pPr algn="ctr" defTabSz="457200"/>
            <a:r>
              <a:rPr lang="en-US" sz="1600" dirty="0" smtClean="0">
                <a:solidFill>
                  <a:srgbClr val="FFFF00"/>
                </a:solidFill>
              </a:rPr>
              <a:t>25</a:t>
            </a:r>
            <a:endParaRPr lang="en-US" sz="1600" dirty="0">
              <a:solidFill>
                <a:srgbClr val="FFFF00"/>
              </a:solidFill>
            </a:endParaRPr>
          </a:p>
        </p:txBody>
      </p:sp>
      <p:sp>
        <p:nvSpPr>
          <p:cNvPr id="7" name="TextBox 6"/>
          <p:cNvSpPr txBox="1"/>
          <p:nvPr/>
        </p:nvSpPr>
        <p:spPr>
          <a:xfrm>
            <a:off x="1184232" y="334094"/>
            <a:ext cx="6985130" cy="954107"/>
          </a:xfrm>
          <a:prstGeom prst="rect">
            <a:avLst/>
          </a:prstGeom>
          <a:noFill/>
        </p:spPr>
        <p:txBody>
          <a:bodyPr wrap="none" rtlCol="0">
            <a:spAutoFit/>
          </a:bodyPr>
          <a:lstStyle/>
          <a:p>
            <a:pPr algn="ctr" defTabSz="457200"/>
            <a:r>
              <a:rPr lang="en-US" sz="2800" dirty="0" smtClean="0">
                <a:solidFill>
                  <a:prstClr val="black"/>
                </a:solidFill>
              </a:rPr>
              <a:t>140825N1</a:t>
            </a:r>
          </a:p>
          <a:p>
            <a:pPr algn="ctr" defTabSz="457200"/>
            <a:r>
              <a:rPr lang="en-US" sz="2800" dirty="0" smtClean="0">
                <a:solidFill>
                  <a:prstClr val="black"/>
                </a:solidFill>
              </a:rPr>
              <a:t>Planned Flight Track &amp; Satellite Image (00:15Z)</a:t>
            </a:r>
            <a:endParaRPr lang="en-US" sz="2800" dirty="0">
              <a:solidFill>
                <a:prstClr val="black"/>
              </a:solidFill>
            </a:endParaRPr>
          </a:p>
        </p:txBody>
      </p:sp>
    </p:spTree>
    <p:extLst>
      <p:ext uri="{BB962C8B-B14F-4D97-AF65-F5344CB8AC3E}">
        <p14:creationId xmlns:p14="http://schemas.microsoft.com/office/powerpoint/2010/main" val="818045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33" y="1161354"/>
            <a:ext cx="5179342" cy="5361530"/>
          </a:xfrm>
          <a:prstGeom prst="rect">
            <a:avLst/>
          </a:prstGeom>
        </p:spPr>
      </p:pic>
      <p:sp>
        <p:nvSpPr>
          <p:cNvPr id="5" name="TextBox 4"/>
          <p:cNvSpPr txBox="1"/>
          <p:nvPr/>
        </p:nvSpPr>
        <p:spPr>
          <a:xfrm>
            <a:off x="4011959" y="2805364"/>
            <a:ext cx="288661" cy="338554"/>
          </a:xfrm>
          <a:prstGeom prst="rect">
            <a:avLst/>
          </a:prstGeom>
          <a:noFill/>
        </p:spPr>
        <p:txBody>
          <a:bodyPr wrap="none" rtlCol="0">
            <a:spAutoFit/>
          </a:bodyPr>
          <a:lstStyle/>
          <a:p>
            <a:pPr algn="ctr" defTabSz="457200"/>
            <a:r>
              <a:rPr lang="en-US" sz="1600" dirty="0" smtClean="0">
                <a:solidFill>
                  <a:srgbClr val="FFFF00"/>
                </a:solidFill>
              </a:rPr>
              <a:t>1</a:t>
            </a:r>
            <a:endParaRPr lang="en-US" sz="1600" dirty="0">
              <a:solidFill>
                <a:srgbClr val="FFFF00"/>
              </a:solidFill>
            </a:endParaRPr>
          </a:p>
        </p:txBody>
      </p:sp>
      <p:sp>
        <p:nvSpPr>
          <p:cNvPr id="6" name="TextBox 5"/>
          <p:cNvSpPr txBox="1"/>
          <p:nvPr/>
        </p:nvSpPr>
        <p:spPr>
          <a:xfrm>
            <a:off x="4676797" y="3489724"/>
            <a:ext cx="392656" cy="338554"/>
          </a:xfrm>
          <a:prstGeom prst="rect">
            <a:avLst/>
          </a:prstGeom>
          <a:noFill/>
        </p:spPr>
        <p:txBody>
          <a:bodyPr wrap="none" rtlCol="0">
            <a:spAutoFit/>
          </a:bodyPr>
          <a:lstStyle/>
          <a:p>
            <a:pPr algn="ctr" defTabSz="457200"/>
            <a:r>
              <a:rPr lang="en-US" sz="1600" dirty="0" smtClean="0">
                <a:solidFill>
                  <a:srgbClr val="FFFF00"/>
                </a:solidFill>
              </a:rPr>
              <a:t>25</a:t>
            </a:r>
            <a:endParaRPr lang="en-US" sz="1600" dirty="0">
              <a:solidFill>
                <a:srgbClr val="FFFF00"/>
              </a:solidFill>
            </a:endParaRPr>
          </a:p>
        </p:txBody>
      </p:sp>
      <p:sp>
        <p:nvSpPr>
          <p:cNvPr id="7" name="TextBox 6"/>
          <p:cNvSpPr txBox="1"/>
          <p:nvPr/>
        </p:nvSpPr>
        <p:spPr>
          <a:xfrm>
            <a:off x="1184232" y="334094"/>
            <a:ext cx="6985130" cy="954107"/>
          </a:xfrm>
          <a:prstGeom prst="rect">
            <a:avLst/>
          </a:prstGeom>
          <a:noFill/>
        </p:spPr>
        <p:txBody>
          <a:bodyPr wrap="none" rtlCol="0">
            <a:spAutoFit/>
          </a:bodyPr>
          <a:lstStyle/>
          <a:p>
            <a:pPr algn="ctr" defTabSz="457200"/>
            <a:r>
              <a:rPr lang="en-US" sz="2800" dirty="0" smtClean="0">
                <a:solidFill>
                  <a:prstClr val="black"/>
                </a:solidFill>
              </a:rPr>
              <a:t>140825N1</a:t>
            </a:r>
          </a:p>
          <a:p>
            <a:pPr algn="ctr" defTabSz="457200"/>
            <a:r>
              <a:rPr lang="en-US" sz="2800" dirty="0" smtClean="0">
                <a:solidFill>
                  <a:prstClr val="black"/>
                </a:solidFill>
              </a:rPr>
              <a:t>Planned Flight Track &amp; Satellite Image (18:00Z)</a:t>
            </a:r>
            <a:endParaRPr lang="en-US" sz="2800" dirty="0">
              <a:solidFill>
                <a:prstClr val="black"/>
              </a:solidFill>
            </a:endParaRPr>
          </a:p>
        </p:txBody>
      </p:sp>
    </p:spTree>
    <p:extLst>
      <p:ext uri="{BB962C8B-B14F-4D97-AF65-F5344CB8AC3E}">
        <p14:creationId xmlns:p14="http://schemas.microsoft.com/office/powerpoint/2010/main" val="283436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2286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Overview</a:t>
            </a:r>
          </a:p>
        </p:txBody>
      </p:sp>
      <p:sp>
        <p:nvSpPr>
          <p:cNvPr id="8" name="Subtitle 2"/>
          <p:cNvSpPr txBox="1">
            <a:spLocks/>
          </p:cNvSpPr>
          <p:nvPr/>
        </p:nvSpPr>
        <p:spPr>
          <a:xfrm>
            <a:off x="304800" y="1219200"/>
            <a:ext cx="8534400" cy="5334000"/>
          </a:xfrm>
          <a:prstGeom prst="rect">
            <a:avLst/>
          </a:prstGeom>
        </p:spPr>
        <p:txBody>
          <a:bodyPr rtlCol="0">
            <a:noAutofit/>
          </a:bodyPr>
          <a:lstStyle/>
          <a:p>
            <a:pPr marL="342900" marR="0" lvl="0" indent="-342900" defTabSz="914400" rtl="0" eaLnBrk="1" fontAlgn="auto" latinLnBrk="0" hangingPunct="1">
              <a:lnSpc>
                <a:spcPct val="100000"/>
              </a:lnSpc>
              <a:spcBef>
                <a:spcPct val="20000"/>
              </a:spcBef>
              <a:spcAft>
                <a:spcPts val="0"/>
              </a:spcAft>
              <a:buClrTx/>
              <a:buSzTx/>
              <a:tabLst/>
              <a:defRPr/>
            </a:pPr>
            <a:r>
              <a:rPr lang="en-US" sz="3200" b="1" dirty="0" smtClean="0">
                <a:solidFill>
                  <a:srgbClr val="FFFF66"/>
                </a:solidFill>
                <a:ea typeface="ＭＳ Ｐゴシック" charset="-128"/>
                <a:cs typeface="ＭＳ Ｐゴシック" charset="-128"/>
              </a:rPr>
              <a:t>23 Aug</a:t>
            </a:r>
            <a:r>
              <a:rPr lang="en-US" sz="3200" noProof="0" dirty="0" smtClean="0">
                <a:solidFill>
                  <a:srgbClr val="FFFF66"/>
                </a:solidFill>
                <a:ea typeface="ＭＳ Ｐゴシック" charset="-128"/>
                <a:cs typeface="ＭＳ Ｐゴシック" charset="-128"/>
              </a:rPr>
              <a:t>: N43 (2PM) </a:t>
            </a:r>
            <a:r>
              <a:rPr lang="en-US" sz="3200" dirty="0" smtClean="0">
                <a:solidFill>
                  <a:srgbClr val="FFFF66"/>
                </a:solidFill>
                <a:ea typeface="ＭＳ Ｐゴシック" charset="-128"/>
                <a:cs typeface="ＭＳ Ｐゴシック" charset="-128"/>
              </a:rPr>
              <a:t>TDR</a:t>
            </a:r>
            <a:endParaRPr lang="en-US" sz="3200" noProof="0" dirty="0" smtClean="0">
              <a:solidFill>
                <a:srgbClr val="FFFF66"/>
              </a:solidFill>
              <a:ea typeface="ＭＳ Ｐゴシック" charset="-128"/>
              <a:cs typeface="ＭＳ Ｐゴシック" charset="-128"/>
            </a:endParaRPr>
          </a:p>
          <a:p>
            <a:pPr marL="1379538" marR="0" lvl="0" indent="-1379538" defTabSz="914400" rtl="0" eaLnBrk="1" fontAlgn="auto" latinLnBrk="0" hangingPunct="1">
              <a:lnSpc>
                <a:spcPct val="100000"/>
              </a:lnSpc>
              <a:spcBef>
                <a:spcPct val="20000"/>
              </a:spcBef>
              <a:spcAft>
                <a:spcPts val="0"/>
              </a:spcAft>
              <a:buClrTx/>
              <a:buSzTx/>
              <a:tabLst/>
              <a:defRPr/>
            </a:pPr>
            <a:r>
              <a:rPr lang="en-US" sz="3200" b="1" dirty="0" smtClean="0">
                <a:solidFill>
                  <a:srgbClr val="FFFF66"/>
                </a:solidFill>
                <a:ea typeface="ＭＳ Ｐゴシック" charset="-128"/>
                <a:cs typeface="ＭＳ Ｐゴシック" charset="-128"/>
              </a:rPr>
              <a:t>24 Aug</a:t>
            </a:r>
            <a:r>
              <a:rPr lang="en-US" sz="3200" noProof="0" dirty="0" smtClean="0">
                <a:solidFill>
                  <a:srgbClr val="FFFF66"/>
                </a:solidFill>
                <a:ea typeface="ＭＳ Ｐゴシック" charset="-128"/>
                <a:cs typeface="ＭＳ Ｐゴシック" charset="-128"/>
              </a:rPr>
              <a:t>: N42 (2AM) TDR; N49 (130PM) TDR;                          N43 (2PM) TDR/SFMR</a:t>
            </a:r>
          </a:p>
          <a:p>
            <a:pPr marL="1379538" marR="0" lvl="0" indent="-1379538" defTabSz="914400" rtl="0" eaLnBrk="1" fontAlgn="auto" latinLnBrk="0" hangingPunct="1">
              <a:lnSpc>
                <a:spcPct val="100000"/>
              </a:lnSpc>
              <a:spcBef>
                <a:spcPct val="20000"/>
              </a:spcBef>
              <a:spcAft>
                <a:spcPts val="0"/>
              </a:spcAft>
              <a:buClrTx/>
              <a:buSzTx/>
              <a:tabLst/>
              <a:defRPr/>
            </a:pPr>
            <a:r>
              <a:rPr lang="en-US" sz="3200" b="1" dirty="0" smtClean="0">
                <a:solidFill>
                  <a:srgbClr val="FFFF66"/>
                </a:solidFill>
                <a:ea typeface="ＭＳ Ｐゴシック" charset="-128"/>
                <a:cs typeface="ＭＳ Ｐゴシック" charset="-128"/>
              </a:rPr>
              <a:t>25 Aug</a:t>
            </a:r>
            <a:r>
              <a:rPr lang="en-US" sz="3200" noProof="0" dirty="0" smtClean="0">
                <a:solidFill>
                  <a:srgbClr val="FFFF66"/>
                </a:solidFill>
                <a:ea typeface="ＭＳ Ｐゴシック" charset="-128"/>
                <a:cs typeface="ＭＳ Ｐゴシック" charset="-128"/>
              </a:rPr>
              <a:t>: N42 (2AM) </a:t>
            </a:r>
            <a:r>
              <a:rPr lang="en-US" sz="3200" dirty="0" smtClean="0">
                <a:solidFill>
                  <a:srgbClr val="FFFF66"/>
                </a:solidFill>
                <a:ea typeface="ＭＳ Ｐゴシック" charset="-128"/>
                <a:cs typeface="ＭＳ Ｐゴシック" charset="-128"/>
              </a:rPr>
              <a:t>TDR; N49 (130PM) TDR;                         N43 (2PM) TDR/IR </a:t>
            </a:r>
            <a:r>
              <a:rPr lang="en-US" sz="3200" dirty="0" err="1" smtClean="0">
                <a:solidFill>
                  <a:srgbClr val="FFFF66"/>
                </a:solidFill>
                <a:ea typeface="ＭＳ Ｐゴシック" charset="-128"/>
                <a:cs typeface="ＭＳ Ｐゴシック" charset="-128"/>
              </a:rPr>
              <a:t>Sonde</a:t>
            </a:r>
            <a:r>
              <a:rPr lang="en-US" sz="3200" dirty="0" smtClean="0">
                <a:solidFill>
                  <a:srgbClr val="FFFF66"/>
                </a:solidFill>
                <a:ea typeface="ＭＳ Ｐゴシック" charset="-128"/>
                <a:cs typeface="ＭＳ Ｐゴシック" charset="-128"/>
              </a:rPr>
              <a:t>/SFMR</a:t>
            </a:r>
            <a:endParaRPr lang="en-US" sz="3200" dirty="0">
              <a:solidFill>
                <a:srgbClr val="FFFF66"/>
              </a:solidFill>
              <a:ea typeface="ＭＳ Ｐゴシック" charset="-128"/>
              <a:cs typeface="ＭＳ Ｐゴシック" charset="-128"/>
            </a:endParaRPr>
          </a:p>
          <a:p>
            <a:pPr marL="1379538" marR="0" lvl="0" indent="-1379538" defTabSz="914400" rtl="0" eaLnBrk="1" fontAlgn="auto" latinLnBrk="0" hangingPunct="1">
              <a:lnSpc>
                <a:spcPct val="100000"/>
              </a:lnSpc>
              <a:spcBef>
                <a:spcPct val="20000"/>
              </a:spcBef>
              <a:spcAft>
                <a:spcPts val="0"/>
              </a:spcAft>
              <a:buClrTx/>
              <a:buSzTx/>
              <a:tabLst/>
              <a:defRPr/>
            </a:pPr>
            <a:r>
              <a:rPr lang="en-US" sz="3200" b="1" noProof="0" dirty="0" smtClean="0">
                <a:solidFill>
                  <a:srgbClr val="FFFF66"/>
                </a:solidFill>
                <a:ea typeface="ＭＳ Ｐゴシック" charset="-128"/>
                <a:cs typeface="ＭＳ Ｐゴシック" charset="-128"/>
              </a:rPr>
              <a:t>26 Aug</a:t>
            </a:r>
            <a:r>
              <a:rPr lang="en-US" sz="3200" noProof="0" dirty="0" smtClean="0">
                <a:solidFill>
                  <a:srgbClr val="FFFF66"/>
                </a:solidFill>
                <a:ea typeface="ＭＳ Ｐゴシック" charset="-128"/>
                <a:cs typeface="ＭＳ Ｐゴシック" charset="-128"/>
              </a:rPr>
              <a:t>: N42 (2AM) </a:t>
            </a:r>
            <a:r>
              <a:rPr lang="en-US" sz="3200" dirty="0" smtClean="0">
                <a:solidFill>
                  <a:srgbClr val="FFFF66"/>
                </a:solidFill>
                <a:ea typeface="ＭＳ Ｐゴシック" charset="-128"/>
                <a:cs typeface="ＭＳ Ｐゴシック" charset="-128"/>
              </a:rPr>
              <a:t>TDR/IR </a:t>
            </a:r>
            <a:r>
              <a:rPr lang="en-US" sz="3200" dirty="0" err="1" smtClean="0">
                <a:solidFill>
                  <a:srgbClr val="FFFF66"/>
                </a:solidFill>
                <a:ea typeface="ＭＳ Ｐゴシック" charset="-128"/>
                <a:cs typeface="ＭＳ Ｐゴシック" charset="-128"/>
              </a:rPr>
              <a:t>Sonde</a:t>
            </a:r>
            <a:r>
              <a:rPr lang="en-US" sz="3200" dirty="0" smtClean="0">
                <a:solidFill>
                  <a:srgbClr val="FFFF66"/>
                </a:solidFill>
                <a:ea typeface="ＭＳ Ｐゴシック" charset="-128"/>
                <a:cs typeface="ＭＳ Ｐゴシック" charset="-128"/>
              </a:rPr>
              <a:t>;                                       N43 (140PM) TDR/IR </a:t>
            </a:r>
            <a:r>
              <a:rPr lang="en-US" sz="3200" dirty="0" err="1" smtClean="0">
                <a:solidFill>
                  <a:srgbClr val="FFFF66"/>
                </a:solidFill>
                <a:ea typeface="ＭＳ Ｐゴシック" charset="-128"/>
                <a:cs typeface="ＭＳ Ｐゴシック" charset="-128"/>
              </a:rPr>
              <a:t>Sonde</a:t>
            </a:r>
            <a:r>
              <a:rPr lang="en-US" sz="3200" dirty="0" smtClean="0">
                <a:solidFill>
                  <a:srgbClr val="FFFF66"/>
                </a:solidFill>
                <a:ea typeface="ＭＳ Ｐゴシック" charset="-128"/>
                <a:cs typeface="ＭＳ Ｐゴシック" charset="-128"/>
              </a:rPr>
              <a:t>/SFMR </a:t>
            </a:r>
          </a:p>
          <a:p>
            <a:pPr marL="342900" marR="0" lvl="0" indent="-342900" defTabSz="914400" rtl="0" eaLnBrk="1" fontAlgn="auto" latinLnBrk="0" hangingPunct="1">
              <a:lnSpc>
                <a:spcPct val="100000"/>
              </a:lnSpc>
              <a:spcBef>
                <a:spcPct val="20000"/>
              </a:spcBef>
              <a:spcAft>
                <a:spcPts val="0"/>
              </a:spcAft>
              <a:buClrTx/>
              <a:buSzTx/>
              <a:tabLst/>
              <a:defRPr/>
            </a:pPr>
            <a:r>
              <a:rPr lang="en-US" sz="3200" b="1" dirty="0" smtClean="0">
                <a:solidFill>
                  <a:srgbClr val="FFFF66"/>
                </a:solidFill>
                <a:ea typeface="ＭＳ Ｐゴシック" charset="-128"/>
                <a:cs typeface="ＭＳ Ｐゴシック" charset="-128"/>
              </a:rPr>
              <a:t>27</a:t>
            </a:r>
            <a:r>
              <a:rPr lang="en-US" sz="3200" b="1" noProof="0" dirty="0" smtClean="0">
                <a:solidFill>
                  <a:srgbClr val="FFFF66"/>
                </a:solidFill>
                <a:ea typeface="ＭＳ Ｐゴシック" charset="-128"/>
                <a:cs typeface="ＭＳ Ｐゴシック" charset="-128"/>
              </a:rPr>
              <a:t> Aug</a:t>
            </a:r>
            <a:r>
              <a:rPr lang="en-US" sz="3200" noProof="0" dirty="0" smtClean="0">
                <a:solidFill>
                  <a:srgbClr val="FFFF66"/>
                </a:solidFill>
                <a:ea typeface="ＭＳ Ｐゴシック" charset="-128"/>
                <a:cs typeface="ＭＳ Ｐゴシック" charset="-128"/>
              </a:rPr>
              <a:t>: N43 (1230PM) Ocean Winds</a:t>
            </a:r>
            <a:endParaRPr lang="en-US" sz="3200" b="1" noProof="0" dirty="0" smtClean="0">
              <a:solidFill>
                <a:srgbClr val="FFFF66"/>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19" y="1252448"/>
            <a:ext cx="5179342" cy="5179342"/>
          </a:xfrm>
          <a:prstGeom prst="rect">
            <a:avLst/>
          </a:prstGeom>
        </p:spPr>
      </p:pic>
      <p:sp>
        <p:nvSpPr>
          <p:cNvPr id="5" name="TextBox 4"/>
          <p:cNvSpPr txBox="1"/>
          <p:nvPr/>
        </p:nvSpPr>
        <p:spPr>
          <a:xfrm>
            <a:off x="1683668" y="2661743"/>
            <a:ext cx="288661" cy="338554"/>
          </a:xfrm>
          <a:prstGeom prst="rect">
            <a:avLst/>
          </a:prstGeom>
          <a:noFill/>
        </p:spPr>
        <p:txBody>
          <a:bodyPr wrap="none" rtlCol="0">
            <a:spAutoFit/>
          </a:bodyPr>
          <a:lstStyle/>
          <a:p>
            <a:pPr algn="ctr" defTabSz="457200"/>
            <a:r>
              <a:rPr lang="en-US" sz="1600" dirty="0" smtClean="0">
                <a:solidFill>
                  <a:prstClr val="black"/>
                </a:solidFill>
              </a:rPr>
              <a:t>1</a:t>
            </a:r>
            <a:endParaRPr lang="en-US" sz="1600" dirty="0">
              <a:solidFill>
                <a:prstClr val="black"/>
              </a:solidFill>
            </a:endParaRPr>
          </a:p>
        </p:txBody>
      </p:sp>
      <p:sp>
        <p:nvSpPr>
          <p:cNvPr id="6" name="TextBox 5"/>
          <p:cNvSpPr txBox="1"/>
          <p:nvPr/>
        </p:nvSpPr>
        <p:spPr>
          <a:xfrm>
            <a:off x="2799995" y="3678243"/>
            <a:ext cx="392656" cy="338554"/>
          </a:xfrm>
          <a:prstGeom prst="rect">
            <a:avLst/>
          </a:prstGeom>
          <a:noFill/>
        </p:spPr>
        <p:txBody>
          <a:bodyPr wrap="none" rtlCol="0">
            <a:spAutoFit/>
          </a:bodyPr>
          <a:lstStyle/>
          <a:p>
            <a:pPr algn="ctr" defTabSz="457200"/>
            <a:r>
              <a:rPr lang="en-US" sz="1600" dirty="0" smtClean="0">
                <a:solidFill>
                  <a:srgbClr val="000000"/>
                </a:solidFill>
              </a:rPr>
              <a:t>25</a:t>
            </a:r>
            <a:endParaRPr lang="en-US" sz="1600" dirty="0">
              <a:solidFill>
                <a:srgbClr val="000000"/>
              </a:solidFill>
            </a:endParaRPr>
          </a:p>
        </p:txBody>
      </p:sp>
      <p:sp>
        <p:nvSpPr>
          <p:cNvPr id="7" name="TextBox 6"/>
          <p:cNvSpPr txBox="1"/>
          <p:nvPr/>
        </p:nvSpPr>
        <p:spPr>
          <a:xfrm>
            <a:off x="1495621" y="334094"/>
            <a:ext cx="6362364" cy="954107"/>
          </a:xfrm>
          <a:prstGeom prst="rect">
            <a:avLst/>
          </a:prstGeom>
          <a:noFill/>
        </p:spPr>
        <p:txBody>
          <a:bodyPr wrap="none" rtlCol="0">
            <a:spAutoFit/>
          </a:bodyPr>
          <a:lstStyle/>
          <a:p>
            <a:pPr algn="ctr" defTabSz="457200"/>
            <a:r>
              <a:rPr lang="en-US" sz="2800" dirty="0" smtClean="0">
                <a:solidFill>
                  <a:prstClr val="black"/>
                </a:solidFill>
              </a:rPr>
              <a:t>140825N1</a:t>
            </a:r>
          </a:p>
          <a:p>
            <a:pPr algn="ctr" defTabSz="457200"/>
            <a:r>
              <a:rPr lang="en-US" sz="2800" dirty="0" smtClean="0">
                <a:solidFill>
                  <a:prstClr val="black"/>
                </a:solidFill>
              </a:rPr>
              <a:t>Planned Flight Track vs. Actual Flight Track</a:t>
            </a:r>
            <a:endParaRPr lang="en-US" sz="2800" dirty="0">
              <a:solidFill>
                <a:prstClr val="black"/>
              </a:solidFill>
            </a:endParaRPr>
          </a:p>
        </p:txBody>
      </p:sp>
      <p:cxnSp>
        <p:nvCxnSpPr>
          <p:cNvPr id="3" name="Straight Connector 2"/>
          <p:cNvCxnSpPr/>
          <p:nvPr/>
        </p:nvCxnSpPr>
        <p:spPr>
          <a:xfrm flipV="1">
            <a:off x="5537261" y="2174292"/>
            <a:ext cx="774145" cy="0"/>
          </a:xfrm>
          <a:prstGeom prst="line">
            <a:avLst/>
          </a:prstGeom>
          <a:ln w="15875">
            <a:solidFill>
              <a:schemeClr val="tx1"/>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00233" y="1883149"/>
            <a:ext cx="2161970" cy="584776"/>
          </a:xfrm>
          <a:prstGeom prst="rect">
            <a:avLst/>
          </a:prstGeom>
          <a:noFill/>
        </p:spPr>
        <p:txBody>
          <a:bodyPr wrap="none" rtlCol="0">
            <a:spAutoFit/>
          </a:bodyPr>
          <a:lstStyle/>
          <a:p>
            <a:pPr defTabSz="457200"/>
            <a:r>
              <a:rPr lang="en-US" sz="1600" dirty="0" smtClean="0">
                <a:solidFill>
                  <a:prstClr val="black"/>
                </a:solidFill>
              </a:rPr>
              <a:t>Planned flight track and</a:t>
            </a:r>
            <a:br>
              <a:rPr lang="en-US" sz="1600" dirty="0" smtClean="0">
                <a:solidFill>
                  <a:prstClr val="black"/>
                </a:solidFill>
              </a:rPr>
            </a:br>
            <a:r>
              <a:rPr lang="en-US" sz="1600" dirty="0" smtClean="0">
                <a:solidFill>
                  <a:prstClr val="black"/>
                </a:solidFill>
              </a:rPr>
              <a:t>dropsonde locations</a:t>
            </a:r>
            <a:endParaRPr lang="en-US" sz="1600" dirty="0">
              <a:solidFill>
                <a:prstClr val="black"/>
              </a:solidFill>
            </a:endParaRPr>
          </a:p>
        </p:txBody>
      </p:sp>
      <p:cxnSp>
        <p:nvCxnSpPr>
          <p:cNvPr id="9" name="Straight Connector 8"/>
          <p:cNvCxnSpPr/>
          <p:nvPr/>
        </p:nvCxnSpPr>
        <p:spPr>
          <a:xfrm flipV="1">
            <a:off x="5537261" y="2846204"/>
            <a:ext cx="774145" cy="0"/>
          </a:xfrm>
          <a:prstGeom prst="line">
            <a:avLst/>
          </a:prstGeom>
          <a:ln w="15875">
            <a:solidFill>
              <a:srgbClr val="FF00CD"/>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00233" y="2555061"/>
            <a:ext cx="2480166" cy="584776"/>
          </a:xfrm>
          <a:prstGeom prst="rect">
            <a:avLst/>
          </a:prstGeom>
          <a:noFill/>
        </p:spPr>
        <p:txBody>
          <a:bodyPr wrap="none" rtlCol="0">
            <a:spAutoFit/>
          </a:bodyPr>
          <a:lstStyle/>
          <a:p>
            <a:pPr defTabSz="457200"/>
            <a:r>
              <a:rPr lang="en-US" sz="1600" dirty="0" smtClean="0">
                <a:solidFill>
                  <a:prstClr val="black"/>
                </a:solidFill>
              </a:rPr>
              <a:t>Actual flight track from raw</a:t>
            </a:r>
          </a:p>
          <a:p>
            <a:pPr defTabSz="457200"/>
            <a:r>
              <a:rPr lang="en-US" sz="1600" dirty="0" smtClean="0">
                <a:solidFill>
                  <a:prstClr val="black"/>
                </a:solidFill>
              </a:rPr>
              <a:t>HDOBS data</a:t>
            </a:r>
            <a:endParaRPr lang="en-US" sz="1600" dirty="0">
              <a:solidFill>
                <a:prstClr val="black"/>
              </a:solidFill>
            </a:endParaRPr>
          </a:p>
        </p:txBody>
      </p:sp>
      <p:cxnSp>
        <p:nvCxnSpPr>
          <p:cNvPr id="11" name="Straight Connector 10"/>
          <p:cNvCxnSpPr/>
          <p:nvPr/>
        </p:nvCxnSpPr>
        <p:spPr>
          <a:xfrm flipV="1">
            <a:off x="5537261" y="3484160"/>
            <a:ext cx="774145" cy="0"/>
          </a:xfrm>
          <a:prstGeom prst="line">
            <a:avLst/>
          </a:prstGeom>
          <a:ln w="15875">
            <a:solidFill>
              <a:srgbClr val="00EFFF"/>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00233" y="3193017"/>
            <a:ext cx="2455219" cy="584776"/>
          </a:xfrm>
          <a:prstGeom prst="rect">
            <a:avLst/>
          </a:prstGeom>
          <a:noFill/>
        </p:spPr>
        <p:txBody>
          <a:bodyPr wrap="none" rtlCol="0">
            <a:spAutoFit/>
          </a:bodyPr>
          <a:lstStyle/>
          <a:p>
            <a:pPr defTabSz="457200"/>
            <a:r>
              <a:rPr lang="en-US" sz="1600" dirty="0" smtClean="0">
                <a:solidFill>
                  <a:prstClr val="black"/>
                </a:solidFill>
              </a:rPr>
              <a:t>Actual dropsonde </a:t>
            </a:r>
            <a:r>
              <a:rPr lang="en-US" sz="1600" dirty="0" err="1" smtClean="0">
                <a:solidFill>
                  <a:prstClr val="black"/>
                </a:solidFill>
              </a:rPr>
              <a:t>obs</a:t>
            </a:r>
            <a:r>
              <a:rPr lang="en-US" sz="1600" dirty="0" smtClean="0">
                <a:solidFill>
                  <a:prstClr val="black"/>
                </a:solidFill>
              </a:rPr>
              <a:t> from</a:t>
            </a:r>
          </a:p>
          <a:p>
            <a:pPr defTabSz="457200"/>
            <a:r>
              <a:rPr lang="en-US" sz="1600" dirty="0" smtClean="0">
                <a:solidFill>
                  <a:prstClr val="black"/>
                </a:solidFill>
              </a:rPr>
              <a:t>TEMPDROP messages</a:t>
            </a:r>
            <a:endParaRPr lang="en-US" sz="1600" dirty="0">
              <a:solidFill>
                <a:prstClr val="black"/>
              </a:solidFill>
            </a:endParaRPr>
          </a:p>
        </p:txBody>
      </p:sp>
      <p:sp>
        <p:nvSpPr>
          <p:cNvPr id="13" name="Oval 12"/>
          <p:cNvSpPr/>
          <p:nvPr/>
        </p:nvSpPr>
        <p:spPr>
          <a:xfrm rot="20342442">
            <a:off x="2805490" y="3502933"/>
            <a:ext cx="1254341" cy="901266"/>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4" name="Straight Arrow Connector 13"/>
          <p:cNvCxnSpPr>
            <a:stCxn id="17" idx="1"/>
            <a:endCxn id="13" idx="5"/>
          </p:cNvCxnSpPr>
          <p:nvPr/>
        </p:nvCxnSpPr>
        <p:spPr>
          <a:xfrm flipH="1" flipV="1">
            <a:off x="3960775" y="4092495"/>
            <a:ext cx="1625964" cy="939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86739" y="4370475"/>
            <a:ext cx="3211135" cy="1323439"/>
          </a:xfrm>
          <a:prstGeom prst="rect">
            <a:avLst/>
          </a:prstGeom>
          <a:noFill/>
          <a:ln>
            <a:solidFill>
              <a:srgbClr val="FF0000"/>
            </a:solidFill>
          </a:ln>
        </p:spPr>
        <p:txBody>
          <a:bodyPr wrap="none" rtlCol="0">
            <a:spAutoFit/>
          </a:bodyPr>
          <a:lstStyle/>
          <a:p>
            <a:pPr marL="115888" indent="-115888" defTabSz="457200">
              <a:buFont typeface="Arial"/>
              <a:buChar char="•"/>
            </a:pPr>
            <a:r>
              <a:rPr lang="en-US" sz="1600" dirty="0" smtClean="0">
                <a:solidFill>
                  <a:prstClr val="black"/>
                </a:solidFill>
              </a:rPr>
              <a:t>Deviations in track were due to the</a:t>
            </a:r>
            <a:br>
              <a:rPr lang="en-US" sz="1600" dirty="0" smtClean="0">
                <a:solidFill>
                  <a:prstClr val="black"/>
                </a:solidFill>
              </a:rPr>
            </a:br>
            <a:r>
              <a:rPr lang="en-US" sz="1600" dirty="0" smtClean="0">
                <a:solidFill>
                  <a:prstClr val="black"/>
                </a:solidFill>
              </a:rPr>
              <a:t>strong convective activity SSW of</a:t>
            </a:r>
            <a:br>
              <a:rPr lang="en-US" sz="1600" dirty="0" smtClean="0">
                <a:solidFill>
                  <a:prstClr val="black"/>
                </a:solidFill>
              </a:rPr>
            </a:br>
            <a:r>
              <a:rPr lang="en-US" sz="1600" dirty="0" smtClean="0">
                <a:solidFill>
                  <a:prstClr val="black"/>
                </a:solidFill>
              </a:rPr>
              <a:t>the center.</a:t>
            </a:r>
          </a:p>
          <a:p>
            <a:pPr marL="115888" indent="-115888" defTabSz="457200">
              <a:buFont typeface="Arial"/>
              <a:buChar char="•"/>
            </a:pPr>
            <a:r>
              <a:rPr lang="en-US" sz="1600" dirty="0" smtClean="0">
                <a:solidFill>
                  <a:prstClr val="black"/>
                </a:solidFill>
              </a:rPr>
              <a:t>Missing dropsonde data should be</a:t>
            </a:r>
            <a:br>
              <a:rPr lang="en-US" sz="1600" dirty="0" smtClean="0">
                <a:solidFill>
                  <a:prstClr val="black"/>
                </a:solidFill>
              </a:rPr>
            </a:br>
            <a:r>
              <a:rPr lang="en-US" sz="1600" dirty="0" smtClean="0">
                <a:solidFill>
                  <a:prstClr val="black"/>
                </a:solidFill>
              </a:rPr>
              <a:t>investigated.</a:t>
            </a:r>
            <a:endParaRPr lang="en-US" sz="1600" dirty="0">
              <a:solidFill>
                <a:prstClr val="black"/>
              </a:solidFill>
            </a:endParaRPr>
          </a:p>
        </p:txBody>
      </p:sp>
    </p:spTree>
    <p:extLst>
      <p:ext uri="{BB962C8B-B14F-4D97-AF65-F5344CB8AC3E}">
        <p14:creationId xmlns:p14="http://schemas.microsoft.com/office/powerpoint/2010/main" val="3773137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12011" y="334094"/>
            <a:ext cx="2129584" cy="954107"/>
          </a:xfrm>
          <a:prstGeom prst="rect">
            <a:avLst/>
          </a:prstGeom>
          <a:noFill/>
        </p:spPr>
        <p:txBody>
          <a:bodyPr wrap="none" rtlCol="0">
            <a:spAutoFit/>
          </a:bodyPr>
          <a:lstStyle/>
          <a:p>
            <a:pPr algn="ctr" defTabSz="457200"/>
            <a:r>
              <a:rPr lang="en-US" sz="2800" dirty="0" smtClean="0">
                <a:solidFill>
                  <a:prstClr val="black"/>
                </a:solidFill>
              </a:rPr>
              <a:t>140825N1</a:t>
            </a:r>
          </a:p>
          <a:p>
            <a:pPr algn="ctr" defTabSz="457200"/>
            <a:r>
              <a:rPr lang="en-US" sz="2800" dirty="0" smtClean="0">
                <a:solidFill>
                  <a:prstClr val="black"/>
                </a:solidFill>
              </a:rPr>
              <a:t>TDR Analyses</a:t>
            </a:r>
            <a:endParaRPr lang="en-US" sz="2800" dirty="0">
              <a:solidFill>
                <a:prstClr val="black"/>
              </a:solidFill>
            </a:endParaRPr>
          </a:p>
        </p:txBody>
      </p:sp>
      <p:pic>
        <p:nvPicPr>
          <p:cNvPr id="2" name="Picture 1" descr="140825N1wind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22" y="1225035"/>
            <a:ext cx="3570969" cy="275857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923" y="1225035"/>
            <a:ext cx="3570969" cy="27585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22" y="4078283"/>
            <a:ext cx="3570969" cy="275857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923" y="4078283"/>
            <a:ext cx="3570969" cy="2758573"/>
          </a:xfrm>
          <a:prstGeom prst="rect">
            <a:avLst/>
          </a:prstGeom>
        </p:spPr>
      </p:pic>
      <p:cxnSp>
        <p:nvCxnSpPr>
          <p:cNvPr id="11" name="Straight Arrow Connector 10"/>
          <p:cNvCxnSpPr/>
          <p:nvPr/>
        </p:nvCxnSpPr>
        <p:spPr>
          <a:xfrm>
            <a:off x="4457750" y="2584778"/>
            <a:ext cx="87230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944856" y="3476302"/>
            <a:ext cx="0" cy="6911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457750" y="5397391"/>
            <a:ext cx="87230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99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lstStyle/>
          <a:p>
            <a:r>
              <a:rPr lang="en-US" dirty="0" smtClean="0"/>
              <a:t>P3-GIV “convective burst module”</a:t>
            </a:r>
            <a:endParaRPr lang="en-US" dirty="0"/>
          </a:p>
        </p:txBody>
      </p:sp>
      <p:pic>
        <p:nvPicPr>
          <p:cNvPr id="4" name="Content Placeholder 3" descr="20140825_OT_cloudtop2324z_GIV_P3.png"/>
          <p:cNvPicPr>
            <a:picLocks noGrp="1" noChangeAspect="1"/>
          </p:cNvPicPr>
          <p:nvPr>
            <p:ph idx="1"/>
          </p:nvPr>
        </p:nvPicPr>
        <p:blipFill>
          <a:blip r:embed="rId2" cstate="print"/>
          <a:srcRect l="28536" t="7966" r="6309"/>
          <a:stretch>
            <a:fillRect/>
          </a:stretch>
        </p:blipFill>
        <p:spPr>
          <a:xfrm>
            <a:off x="4724400" y="3200400"/>
            <a:ext cx="4191000" cy="3486424"/>
          </a:xfrm>
        </p:spPr>
      </p:pic>
      <p:pic>
        <p:nvPicPr>
          <p:cNvPr id="6" name="Picture 5" descr="20140825_OT_cloudtop2325z.png"/>
          <p:cNvPicPr>
            <a:picLocks noChangeAspect="1"/>
          </p:cNvPicPr>
          <p:nvPr/>
        </p:nvPicPr>
        <p:blipFill>
          <a:blip r:embed="rId3" cstate="print"/>
          <a:srcRect l="26806" t="13276" r="6855"/>
          <a:stretch>
            <a:fillRect/>
          </a:stretch>
        </p:blipFill>
        <p:spPr>
          <a:xfrm>
            <a:off x="228600" y="3276600"/>
            <a:ext cx="4267200" cy="3285270"/>
          </a:xfrm>
          <a:prstGeom prst="rect">
            <a:avLst/>
          </a:prstGeom>
        </p:spPr>
      </p:pic>
      <p:sp>
        <p:nvSpPr>
          <p:cNvPr id="7" name="TextBox 6"/>
          <p:cNvSpPr txBox="1"/>
          <p:nvPr/>
        </p:nvSpPr>
        <p:spPr>
          <a:xfrm>
            <a:off x="152400" y="2133600"/>
            <a:ext cx="4572000" cy="923330"/>
          </a:xfrm>
          <a:prstGeom prst="rect">
            <a:avLst/>
          </a:prstGeom>
          <a:noFill/>
        </p:spPr>
        <p:txBody>
          <a:bodyPr wrap="square" rtlCol="0">
            <a:spAutoFit/>
          </a:bodyPr>
          <a:lstStyle/>
          <a:p>
            <a:r>
              <a:rPr lang="en-US" dirty="0" smtClean="0">
                <a:solidFill>
                  <a:prstClr val="black"/>
                </a:solidFill>
              </a:rPr>
              <a:t>2300Z                                                                                                   </a:t>
            </a:r>
          </a:p>
          <a:p>
            <a:r>
              <a:rPr lang="en-US" dirty="0" smtClean="0">
                <a:solidFill>
                  <a:prstClr val="black"/>
                </a:solidFill>
              </a:rPr>
              <a:t>GIV circles to the east of the convective feature</a:t>
            </a:r>
          </a:p>
          <a:p>
            <a:r>
              <a:rPr lang="en-US" dirty="0" smtClean="0">
                <a:solidFill>
                  <a:prstClr val="black"/>
                </a:solidFill>
              </a:rPr>
              <a:t>prior to P3 sampling       </a:t>
            </a:r>
            <a:endParaRPr lang="en-US" dirty="0">
              <a:solidFill>
                <a:prstClr val="black"/>
              </a:solidFill>
            </a:endParaRPr>
          </a:p>
        </p:txBody>
      </p:sp>
      <p:sp>
        <p:nvSpPr>
          <p:cNvPr id="8" name="TextBox 7"/>
          <p:cNvSpPr txBox="1"/>
          <p:nvPr/>
        </p:nvSpPr>
        <p:spPr>
          <a:xfrm>
            <a:off x="6553200" y="4953000"/>
            <a:ext cx="447558" cy="400110"/>
          </a:xfrm>
          <a:prstGeom prst="rect">
            <a:avLst/>
          </a:prstGeom>
          <a:noFill/>
          <a:ln>
            <a:solidFill>
              <a:schemeClr val="tx1"/>
            </a:solidFill>
          </a:ln>
        </p:spPr>
        <p:txBody>
          <a:bodyPr wrap="none" rtlCol="0">
            <a:spAutoFit/>
          </a:bodyPr>
          <a:lstStyle/>
          <a:p>
            <a:r>
              <a:rPr lang="en-US" sz="2000" b="1" dirty="0" smtClean="0">
                <a:solidFill>
                  <a:prstClr val="white"/>
                </a:solidFill>
              </a:rPr>
              <a:t>P3</a:t>
            </a:r>
            <a:endParaRPr lang="en-US" sz="2000" b="1" dirty="0">
              <a:solidFill>
                <a:prstClr val="white"/>
              </a:solidFill>
            </a:endParaRPr>
          </a:p>
        </p:txBody>
      </p:sp>
      <p:sp>
        <p:nvSpPr>
          <p:cNvPr id="9" name="TextBox 8"/>
          <p:cNvSpPr txBox="1"/>
          <p:nvPr/>
        </p:nvSpPr>
        <p:spPr>
          <a:xfrm>
            <a:off x="2971800" y="3733800"/>
            <a:ext cx="569387" cy="400110"/>
          </a:xfrm>
          <a:prstGeom prst="rect">
            <a:avLst/>
          </a:prstGeom>
          <a:noFill/>
          <a:ln>
            <a:solidFill>
              <a:schemeClr val="tx1"/>
            </a:solidFill>
          </a:ln>
        </p:spPr>
        <p:txBody>
          <a:bodyPr wrap="none" rtlCol="0">
            <a:spAutoFit/>
          </a:bodyPr>
          <a:lstStyle/>
          <a:p>
            <a:r>
              <a:rPr lang="en-US" sz="2000" b="1" dirty="0" smtClean="0">
                <a:solidFill>
                  <a:prstClr val="white"/>
                </a:solidFill>
              </a:rPr>
              <a:t>GIV</a:t>
            </a:r>
            <a:endParaRPr lang="en-US" sz="2000" b="1" dirty="0">
              <a:solidFill>
                <a:prstClr val="white"/>
              </a:solidFill>
            </a:endParaRPr>
          </a:p>
        </p:txBody>
      </p:sp>
      <p:sp>
        <p:nvSpPr>
          <p:cNvPr id="10" name="TextBox 9"/>
          <p:cNvSpPr txBox="1"/>
          <p:nvPr/>
        </p:nvSpPr>
        <p:spPr>
          <a:xfrm>
            <a:off x="7391400" y="3962400"/>
            <a:ext cx="569387" cy="400110"/>
          </a:xfrm>
          <a:prstGeom prst="rect">
            <a:avLst/>
          </a:prstGeom>
          <a:noFill/>
          <a:ln>
            <a:solidFill>
              <a:schemeClr val="tx1"/>
            </a:solidFill>
          </a:ln>
        </p:spPr>
        <p:txBody>
          <a:bodyPr wrap="none" rtlCol="0">
            <a:spAutoFit/>
          </a:bodyPr>
          <a:lstStyle/>
          <a:p>
            <a:r>
              <a:rPr lang="en-US" sz="2000" b="1" dirty="0" smtClean="0">
                <a:solidFill>
                  <a:prstClr val="white"/>
                </a:solidFill>
              </a:rPr>
              <a:t>GIV</a:t>
            </a:r>
            <a:endParaRPr lang="en-US" sz="2000" b="1" dirty="0">
              <a:solidFill>
                <a:prstClr val="white"/>
              </a:solidFill>
            </a:endParaRPr>
          </a:p>
        </p:txBody>
      </p:sp>
      <p:sp>
        <p:nvSpPr>
          <p:cNvPr id="11" name="TextBox 10"/>
          <p:cNvSpPr txBox="1"/>
          <p:nvPr/>
        </p:nvSpPr>
        <p:spPr>
          <a:xfrm>
            <a:off x="2057400" y="4495800"/>
            <a:ext cx="447558" cy="400110"/>
          </a:xfrm>
          <a:prstGeom prst="rect">
            <a:avLst/>
          </a:prstGeom>
          <a:noFill/>
          <a:ln>
            <a:solidFill>
              <a:schemeClr val="tx1"/>
            </a:solidFill>
          </a:ln>
        </p:spPr>
        <p:txBody>
          <a:bodyPr wrap="none" rtlCol="0">
            <a:spAutoFit/>
          </a:bodyPr>
          <a:lstStyle/>
          <a:p>
            <a:r>
              <a:rPr lang="en-US" sz="2000" b="1" dirty="0" smtClean="0">
                <a:solidFill>
                  <a:prstClr val="white"/>
                </a:solidFill>
              </a:rPr>
              <a:t>P3</a:t>
            </a:r>
            <a:endParaRPr lang="en-US" sz="2000" b="1" dirty="0">
              <a:solidFill>
                <a:prstClr val="white"/>
              </a:solidFill>
            </a:endParaRPr>
          </a:p>
        </p:txBody>
      </p:sp>
      <p:sp>
        <p:nvSpPr>
          <p:cNvPr id="12" name="TextBox 11"/>
          <p:cNvSpPr txBox="1"/>
          <p:nvPr/>
        </p:nvSpPr>
        <p:spPr>
          <a:xfrm>
            <a:off x="5105400" y="2057400"/>
            <a:ext cx="3613169" cy="923330"/>
          </a:xfrm>
          <a:prstGeom prst="rect">
            <a:avLst/>
          </a:prstGeom>
          <a:noFill/>
        </p:spPr>
        <p:txBody>
          <a:bodyPr wrap="none" rtlCol="0">
            <a:spAutoFit/>
          </a:bodyPr>
          <a:lstStyle/>
          <a:p>
            <a:r>
              <a:rPr lang="en-US" dirty="0" smtClean="0">
                <a:solidFill>
                  <a:prstClr val="black"/>
                </a:solidFill>
              </a:rPr>
              <a:t>2326Z </a:t>
            </a:r>
          </a:p>
          <a:p>
            <a:r>
              <a:rPr lang="en-US" dirty="0" smtClean="0">
                <a:solidFill>
                  <a:prstClr val="black"/>
                </a:solidFill>
              </a:rPr>
              <a:t>GIV circles to the west of the feature</a:t>
            </a:r>
          </a:p>
          <a:p>
            <a:r>
              <a:rPr lang="en-US" dirty="0" smtClean="0">
                <a:solidFill>
                  <a:prstClr val="black"/>
                </a:solidFill>
              </a:rPr>
              <a:t>after P3 has passed</a:t>
            </a:r>
            <a:endParaRPr lang="en-US" dirty="0">
              <a:solidFill>
                <a:prstClr val="black"/>
              </a:solidFill>
            </a:endParaRPr>
          </a:p>
        </p:txBody>
      </p:sp>
      <p:sp>
        <p:nvSpPr>
          <p:cNvPr id="13" name="Up Arrow 12"/>
          <p:cNvSpPr/>
          <p:nvPr/>
        </p:nvSpPr>
        <p:spPr>
          <a:xfrm rot="12067917">
            <a:off x="7476672" y="4378651"/>
            <a:ext cx="134255" cy="49810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14"/>
          <p:cNvSpPr/>
          <p:nvPr/>
        </p:nvSpPr>
        <p:spPr>
          <a:xfrm rot="19713465">
            <a:off x="1986381" y="4125194"/>
            <a:ext cx="178075" cy="51432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Up Arrow 15"/>
          <p:cNvSpPr/>
          <p:nvPr/>
        </p:nvSpPr>
        <p:spPr>
          <a:xfrm rot="13132810">
            <a:off x="2915900" y="4176234"/>
            <a:ext cx="168104" cy="60960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Up Arrow 16"/>
          <p:cNvSpPr/>
          <p:nvPr/>
        </p:nvSpPr>
        <p:spPr>
          <a:xfrm rot="19694478">
            <a:off x="6793999" y="4307748"/>
            <a:ext cx="100093" cy="504262"/>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normAutofit/>
          </a:bodyPr>
          <a:lstStyle/>
          <a:p>
            <a:r>
              <a:rPr lang="en-US" dirty="0" smtClean="0"/>
              <a:t>Flight 140826H1</a:t>
            </a:r>
            <a:br>
              <a:rPr lang="en-US" dirty="0" smtClean="0"/>
            </a:br>
            <a:r>
              <a:rPr lang="en-US" sz="1800" dirty="0" smtClean="0"/>
              <a:t>LPS: Jun Zhang; Radar Scientist: Frank Marks; </a:t>
            </a:r>
            <a:r>
              <a:rPr lang="en-US" sz="1800" dirty="0" err="1" smtClean="0"/>
              <a:t>Sonde</a:t>
            </a:r>
            <a:r>
              <a:rPr lang="en-US" sz="1800" dirty="0" smtClean="0"/>
              <a:t> Scientist: Robert Rogers</a:t>
            </a:r>
            <a:endParaRPr lang="en-US" dirty="0"/>
          </a:p>
        </p:txBody>
      </p:sp>
      <p:sp>
        <p:nvSpPr>
          <p:cNvPr id="5" name="Content Placeholder 4"/>
          <p:cNvSpPr>
            <a:spLocks noGrp="1"/>
          </p:cNvSpPr>
          <p:nvPr>
            <p:ph idx="1"/>
          </p:nvPr>
        </p:nvSpPr>
        <p:spPr>
          <a:xfrm>
            <a:off x="457200" y="1447800"/>
            <a:ext cx="8229600" cy="5181599"/>
          </a:xfrm>
        </p:spPr>
        <p:txBody>
          <a:bodyPr>
            <a:normAutofit fontScale="47500" lnSpcReduction="20000"/>
          </a:bodyPr>
          <a:lstStyle/>
          <a:p>
            <a:pPr marL="0" indent="0">
              <a:buNone/>
            </a:pPr>
            <a:r>
              <a:rPr lang="en-US" sz="5900" b="1" u="sng" dirty="0" smtClean="0"/>
              <a:t>Highlights:</a:t>
            </a:r>
          </a:p>
          <a:p>
            <a:pPr marL="0" indent="0">
              <a:buNone/>
            </a:pPr>
            <a:endParaRPr lang="en-US" sz="2700" b="1" u="sng" dirty="0" smtClean="0"/>
          </a:p>
          <a:p>
            <a:pPr marL="231775" indent="-231775"/>
            <a:r>
              <a:rPr lang="en-US" sz="3800" dirty="0" smtClean="0"/>
              <a:t>Hurricane Cristobal’s cloud pattern is not typical of a hurricane on the RI image but the surface wind measured reached hurricane strength. </a:t>
            </a:r>
          </a:p>
          <a:p>
            <a:pPr marL="231775" indent="-231775"/>
            <a:r>
              <a:rPr lang="en-US" sz="3800" dirty="0" smtClean="0"/>
              <a:t>Storm weakened slightly during our flight.</a:t>
            </a:r>
          </a:p>
          <a:p>
            <a:pPr marL="231775" indent="-231775"/>
            <a:r>
              <a:rPr lang="en-US" sz="3800" dirty="0" smtClean="0"/>
              <a:t>Heading N-NE (10 degree) at 6-10 knots.</a:t>
            </a:r>
          </a:p>
          <a:p>
            <a:pPr marL="231775" indent="-231775"/>
            <a:r>
              <a:rPr lang="en-US" sz="3800" dirty="0" smtClean="0"/>
              <a:t>Convection is sheared to S and SE of the low-level storm center.</a:t>
            </a:r>
          </a:p>
          <a:p>
            <a:pPr marL="231775" indent="-231775"/>
            <a:r>
              <a:rPr lang="en-US" sz="3800" dirty="0" smtClean="0"/>
              <a:t>Shallow vortex  tilted based on the radar analysis. </a:t>
            </a:r>
          </a:p>
          <a:p>
            <a:pPr marL="0" indent="0">
              <a:buNone/>
            </a:pPr>
            <a:endParaRPr lang="en-US" sz="2500" dirty="0" smtClean="0"/>
          </a:p>
          <a:p>
            <a:pPr marL="231775" indent="-231775"/>
            <a:r>
              <a:rPr lang="en-US" sz="3800" dirty="0" smtClean="0"/>
              <a:t>Problems: </a:t>
            </a:r>
          </a:p>
          <a:p>
            <a:pPr marL="0" indent="0">
              <a:buNone/>
            </a:pPr>
            <a:r>
              <a:rPr lang="en-US" dirty="0"/>
              <a:t> </a:t>
            </a:r>
            <a:r>
              <a:rPr lang="en-US" dirty="0" smtClean="0"/>
              <a:t>     </a:t>
            </a:r>
            <a:r>
              <a:rPr lang="en-US" sz="3800" dirty="0" smtClean="0"/>
              <a:t>1) </a:t>
            </a:r>
            <a:r>
              <a:rPr lang="en-US" sz="3800" dirty="0" err="1" smtClean="0"/>
              <a:t>Dewpoint</a:t>
            </a:r>
            <a:r>
              <a:rPr lang="en-US" sz="3800" dirty="0" smtClean="0"/>
              <a:t> sensor reading wrong;</a:t>
            </a:r>
          </a:p>
          <a:p>
            <a:pPr marL="0" indent="0">
              <a:buNone/>
            </a:pPr>
            <a:r>
              <a:rPr lang="en-US" sz="3800" dirty="0" smtClean="0"/>
              <a:t>     2) HD </a:t>
            </a:r>
            <a:r>
              <a:rPr lang="en-US" sz="3800" dirty="0" err="1" smtClean="0"/>
              <a:t>ob</a:t>
            </a:r>
            <a:r>
              <a:rPr lang="en-US" sz="3800" dirty="0" smtClean="0"/>
              <a:t> software went off several times at the flight director’s station; </a:t>
            </a:r>
          </a:p>
          <a:p>
            <a:pPr marL="511175" indent="-511175">
              <a:buNone/>
            </a:pPr>
            <a:r>
              <a:rPr lang="en-US" sz="3800" dirty="0"/>
              <a:t> </a:t>
            </a:r>
            <a:r>
              <a:rPr lang="en-US" sz="3800" dirty="0" smtClean="0"/>
              <a:t>    3) Radar analysis software was working well till the third analysis. Working with Sonia and John to fix the problem. Sending the </a:t>
            </a:r>
            <a:r>
              <a:rPr lang="en-US" sz="3800" dirty="0" err="1" smtClean="0"/>
              <a:t>superobs</a:t>
            </a:r>
            <a:r>
              <a:rPr lang="en-US" sz="3800" dirty="0" smtClean="0"/>
              <a:t> after the landing. Mission successful at the end.  Frank was having fun with the radar slicer and tweeting radar analysis results until the third radar leg. </a:t>
            </a:r>
          </a:p>
          <a:p>
            <a:pPr marL="511175" indent="-511175">
              <a:buNone/>
            </a:pPr>
            <a:r>
              <a:rPr lang="en-US" sz="3800" dirty="0"/>
              <a:t> </a:t>
            </a:r>
            <a:r>
              <a:rPr lang="en-US" sz="3800" dirty="0" smtClean="0"/>
              <a:t>    4) Data system, HD </a:t>
            </a:r>
            <a:r>
              <a:rPr lang="en-US" sz="3800" dirty="0" err="1" smtClean="0"/>
              <a:t>ob</a:t>
            </a:r>
            <a:r>
              <a:rPr lang="en-US" sz="3800" dirty="0" smtClean="0"/>
              <a:t> software went down at the starting point of the third radar leg, with aircraft orbiting there for ~15 minutes.</a:t>
            </a:r>
          </a:p>
          <a:p>
            <a:pPr marL="511175" indent="-511175">
              <a:buNone/>
            </a:pPr>
            <a:r>
              <a:rPr lang="en-US" sz="3800" dirty="0" smtClean="0"/>
              <a:t>     5</a:t>
            </a:r>
            <a:r>
              <a:rPr lang="en-US" sz="3800" dirty="0"/>
              <a:t>) Couldn’t drop IR </a:t>
            </a:r>
            <a:r>
              <a:rPr lang="en-US" sz="3800" dirty="0" err="1"/>
              <a:t>sonde</a:t>
            </a:r>
            <a:r>
              <a:rPr lang="en-US" sz="3800" dirty="0"/>
              <a:t> and AXBT at the highest wind region. SST measured by IR </a:t>
            </a:r>
            <a:r>
              <a:rPr lang="en-US" sz="3800" dirty="0" err="1"/>
              <a:t>sonde</a:t>
            </a:r>
            <a:r>
              <a:rPr lang="en-US" sz="3800" dirty="0"/>
              <a:t> and AXBT match excellently for surface wind of 40 </a:t>
            </a:r>
            <a:r>
              <a:rPr lang="en-US" sz="3800" dirty="0" err="1"/>
              <a:t>kt</a:t>
            </a:r>
            <a:r>
              <a:rPr lang="en-US" sz="3800" dirty="0"/>
              <a:t> with no convection. </a:t>
            </a:r>
            <a:endParaRPr lang="en-US" sz="3800" dirty="0"/>
          </a:p>
        </p:txBody>
      </p:sp>
    </p:spTree>
    <p:extLst>
      <p:ext uri="{BB962C8B-B14F-4D97-AF65-F5344CB8AC3E}">
        <p14:creationId xmlns:p14="http://schemas.microsoft.com/office/powerpoint/2010/main" val="2949803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un.zhang\Desktop\Cristobal\20140826.12.NWAtlantic.DeepShear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003" y="1378879"/>
            <a:ext cx="6781800" cy="51240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850-200 </a:t>
            </a:r>
            <a:r>
              <a:rPr lang="en-US" dirty="0" err="1" smtClean="0"/>
              <a:t>mb</a:t>
            </a:r>
            <a:r>
              <a:rPr lang="en-US" dirty="0" smtClean="0"/>
              <a:t> shear 12Z August 26</a:t>
            </a:r>
            <a:endParaRPr lang="en-US" dirty="0"/>
          </a:p>
        </p:txBody>
      </p:sp>
      <p:sp>
        <p:nvSpPr>
          <p:cNvPr id="4" name="Oval 3"/>
          <p:cNvSpPr/>
          <p:nvPr/>
        </p:nvSpPr>
        <p:spPr>
          <a:xfrm>
            <a:off x="3658712" y="3352800"/>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47949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 IR 0600-1000Z August 26</a:t>
            </a:r>
            <a:endParaRPr lang="en-US" dirty="0"/>
          </a:p>
        </p:txBody>
      </p:sp>
      <p:pic>
        <p:nvPicPr>
          <p:cNvPr id="4099" name="Picture 3" descr="C:\Users\jun.zhang\Desktop\20140826.1000.goes13.x.ir1km.04LCRISTOBAL.65kts-990mb-255N-720W.100p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219200"/>
            <a:ext cx="58674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09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22" y="533400"/>
            <a:ext cx="8229600" cy="1143000"/>
          </a:xfrm>
        </p:spPr>
        <p:txBody>
          <a:bodyPr/>
          <a:lstStyle/>
          <a:p>
            <a:r>
              <a:rPr lang="en-US" dirty="0" smtClean="0"/>
              <a:t>Planned vs. Actual Flight Track</a:t>
            </a:r>
            <a:endParaRPr lang="en-US" dirty="0"/>
          </a:p>
        </p:txBody>
      </p:sp>
      <p:sp>
        <p:nvSpPr>
          <p:cNvPr id="5" name="AutoShape 2" descr="http://www.aoml.noaa.gov/hrd/Storm_pages/cristobal2014/20140825H1_track.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3" name="Picture 5" descr="C:\Users\jun.zhang\Desktop\ftk_140826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4769282" cy="3684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un.zhang\Desktop\20140826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8389" y="1935590"/>
            <a:ext cx="4552262" cy="32460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7800" y="5624339"/>
            <a:ext cx="3505200" cy="369332"/>
          </a:xfrm>
          <a:prstGeom prst="rect">
            <a:avLst/>
          </a:prstGeom>
          <a:noFill/>
        </p:spPr>
        <p:txBody>
          <a:bodyPr wrap="square" rtlCol="0">
            <a:spAutoFit/>
          </a:bodyPr>
          <a:lstStyle/>
          <a:p>
            <a:r>
              <a:rPr lang="en-US" dirty="0" smtClean="0">
                <a:solidFill>
                  <a:prstClr val="black"/>
                </a:solidFill>
              </a:rPr>
              <a:t>Dropped a total of 21 </a:t>
            </a:r>
            <a:r>
              <a:rPr lang="en-US" dirty="0" err="1" smtClean="0">
                <a:solidFill>
                  <a:prstClr val="black"/>
                </a:solidFill>
              </a:rPr>
              <a:t>sondes</a:t>
            </a:r>
            <a:endParaRPr lang="en-US" dirty="0">
              <a:solidFill>
                <a:prstClr val="black"/>
              </a:solidFill>
            </a:endParaRPr>
          </a:p>
        </p:txBody>
      </p:sp>
    </p:spTree>
    <p:extLst>
      <p:ext uri="{BB962C8B-B14F-4D97-AF65-F5344CB8AC3E}">
        <p14:creationId xmlns:p14="http://schemas.microsoft.com/office/powerpoint/2010/main" val="24810573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Radar Composites</a:t>
            </a:r>
            <a:endParaRPr lang="en-US" dirty="0"/>
          </a:p>
        </p:txBody>
      </p:sp>
      <p:pic>
        <p:nvPicPr>
          <p:cNvPr id="3078" name="Picture 6" descr="C:\Users\jun.zhang\Desktop\Cristobal\140826h1\140826H1wind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67" y="762000"/>
            <a:ext cx="4515267" cy="34880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jun.zhang\Desktop\Cristobal\140826h1\140826H1wind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619" y="4051300"/>
            <a:ext cx="3633269" cy="2806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jun.zhang\Desktop\Cristobal\140826h1\140826H1wind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9106" y="853859"/>
            <a:ext cx="4362155" cy="336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618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2800" dirty="0" smtClean="0"/>
              <a:t>Radar reflectivity cross-section plotted by Frank Marks</a:t>
            </a:r>
            <a:endParaRPr lang="en-US" sz="2800" dirty="0"/>
          </a:p>
        </p:txBody>
      </p:sp>
      <p:pic>
        <p:nvPicPr>
          <p:cNvPr id="3" name="Picture 2" descr="140826H1_EW_xsec_dBZ.png"/>
          <p:cNvPicPr>
            <a:picLocks noChangeAspect="1"/>
          </p:cNvPicPr>
          <p:nvPr/>
        </p:nvPicPr>
        <p:blipFill>
          <a:blip r:embed="rId2" cstate="print"/>
          <a:stretch>
            <a:fillRect/>
          </a:stretch>
        </p:blipFill>
        <p:spPr>
          <a:xfrm>
            <a:off x="1295400" y="1094043"/>
            <a:ext cx="6781800" cy="576395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123765"/>
            <a:ext cx="8229600" cy="1143000"/>
          </a:xfrm>
        </p:spPr>
        <p:txBody>
          <a:bodyPr>
            <a:noAutofit/>
          </a:bodyPr>
          <a:lstStyle/>
          <a:p>
            <a:pPr algn="l"/>
            <a:r>
              <a:rPr lang="en-US" sz="2000" dirty="0" smtClean="0"/>
              <a:t>Left: working on new </a:t>
            </a:r>
            <a:r>
              <a:rPr lang="en-US" sz="2000" dirty="0" err="1" smtClean="0"/>
              <a:t>droposnde</a:t>
            </a:r>
            <a:r>
              <a:rPr lang="en-US" sz="2000" dirty="0" smtClean="0"/>
              <a:t> locations with the same flight pattern</a:t>
            </a:r>
            <a:br>
              <a:rPr lang="en-US" sz="2000" dirty="0" smtClean="0"/>
            </a:br>
            <a:r>
              <a:rPr lang="en-US" sz="2000" dirty="0" smtClean="0"/>
              <a:t>Right: Prepare convective burst module and/boundary layer entrainment flux module in flight. </a:t>
            </a:r>
            <a:endParaRPr lang="en-US" sz="2000" dirty="0"/>
          </a:p>
        </p:txBody>
      </p:sp>
      <p:pic>
        <p:nvPicPr>
          <p:cNvPr id="1028" name="Picture 4" descr="C:\Users\jun.zhang\Downloads\photo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66800"/>
            <a:ext cx="3005172" cy="40068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un.zhang\Downloads\photo 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1373" y="1371600"/>
            <a:ext cx="4729253" cy="35469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77830" y="5943600"/>
            <a:ext cx="4572000" cy="646331"/>
          </a:xfrm>
          <a:prstGeom prst="rect">
            <a:avLst/>
          </a:prstGeom>
        </p:spPr>
        <p:txBody>
          <a:bodyPr>
            <a:spAutoFit/>
          </a:bodyPr>
          <a:lstStyle/>
          <a:p>
            <a:r>
              <a:rPr lang="en-US" dirty="0" smtClean="0">
                <a:solidFill>
                  <a:prstClr val="black"/>
                </a:solidFill>
              </a:rPr>
              <a:t> </a:t>
            </a:r>
            <a:r>
              <a:rPr lang="en-US" dirty="0">
                <a:solidFill>
                  <a:prstClr val="black"/>
                </a:solidFill>
              </a:rPr>
              <a:t/>
            </a:r>
            <a:br>
              <a:rPr lang="en-US" dirty="0">
                <a:solidFill>
                  <a:prstClr val="black"/>
                </a:solidFill>
              </a:rPr>
            </a:br>
            <a:endParaRPr lang="en-US" dirty="0">
              <a:solidFill>
                <a:prstClr val="black"/>
              </a:solidFill>
            </a:endParaRPr>
          </a:p>
        </p:txBody>
      </p:sp>
      <p:sp>
        <p:nvSpPr>
          <p:cNvPr id="7" name="Rectangle 6"/>
          <p:cNvSpPr/>
          <p:nvPr/>
        </p:nvSpPr>
        <p:spPr>
          <a:xfrm>
            <a:off x="2438400" y="228599"/>
            <a:ext cx="3886200" cy="461665"/>
          </a:xfrm>
          <a:prstGeom prst="rect">
            <a:avLst/>
          </a:prstGeom>
        </p:spPr>
        <p:txBody>
          <a:bodyPr wrap="square">
            <a:spAutoFit/>
          </a:bodyPr>
          <a:lstStyle/>
          <a:p>
            <a:r>
              <a:rPr lang="en-US" sz="2400" dirty="0">
                <a:solidFill>
                  <a:prstClr val="black"/>
                </a:solidFill>
              </a:rPr>
              <a:t>Great LPS experience</a:t>
            </a:r>
          </a:p>
        </p:txBody>
      </p:sp>
      <p:sp>
        <p:nvSpPr>
          <p:cNvPr id="8" name="Rectangle 7"/>
          <p:cNvSpPr/>
          <p:nvPr/>
        </p:nvSpPr>
        <p:spPr>
          <a:xfrm>
            <a:off x="1977028" y="697468"/>
            <a:ext cx="4425763" cy="369332"/>
          </a:xfrm>
          <a:prstGeom prst="rect">
            <a:avLst/>
          </a:prstGeom>
        </p:spPr>
        <p:txBody>
          <a:bodyPr wrap="none">
            <a:spAutoFit/>
          </a:bodyPr>
          <a:lstStyle/>
          <a:p>
            <a:r>
              <a:rPr lang="en-US" dirty="0">
                <a:solidFill>
                  <a:prstClr val="black"/>
                </a:solidFill>
              </a:rPr>
              <a:t>Many thanks to Rob Rogers and Frank Marks!</a:t>
            </a:r>
          </a:p>
        </p:txBody>
      </p:sp>
    </p:spTree>
    <p:extLst>
      <p:ext uri="{BB962C8B-B14F-4D97-AF65-F5344CB8AC3E}">
        <p14:creationId xmlns:p14="http://schemas.microsoft.com/office/powerpoint/2010/main" val="3665625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2286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Highlights</a:t>
            </a:r>
          </a:p>
        </p:txBody>
      </p:sp>
      <p:sp>
        <p:nvSpPr>
          <p:cNvPr id="8" name="Subtitle 2"/>
          <p:cNvSpPr txBox="1">
            <a:spLocks/>
          </p:cNvSpPr>
          <p:nvPr/>
        </p:nvSpPr>
        <p:spPr>
          <a:xfrm>
            <a:off x="304800" y="1295400"/>
            <a:ext cx="8610600" cy="50292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solidFill>
                  <a:srgbClr val="FFFF66"/>
                </a:solidFill>
                <a:ea typeface="ＭＳ Ｐゴシック" charset="-128"/>
                <a:cs typeface="ＭＳ Ｐゴシック" charset="-128"/>
              </a:rPr>
              <a:t>Scientifically interesting case of a storm undergoing slow intensification to a hurricane with a highly asymmetric convective distribution </a:t>
            </a:r>
          </a:p>
        </p:txBody>
      </p:sp>
      <p:graphicFrame>
        <p:nvGraphicFramePr>
          <p:cNvPr id="4" name="Chart 3"/>
          <p:cNvGraphicFramePr/>
          <p:nvPr>
            <p:extLst>
              <p:ext uri="{D42A27DB-BD31-4B8C-83A1-F6EECF244321}">
                <p14:modId xmlns:p14="http://schemas.microsoft.com/office/powerpoint/2010/main" val="2103607851"/>
              </p:ext>
            </p:extLst>
          </p:nvPr>
        </p:nvGraphicFramePr>
        <p:xfrm>
          <a:off x="228600" y="3048000"/>
          <a:ext cx="8610600" cy="314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38200" y="6096000"/>
            <a:ext cx="617477" cy="369332"/>
          </a:xfrm>
          <a:prstGeom prst="rect">
            <a:avLst/>
          </a:prstGeom>
          <a:noFill/>
        </p:spPr>
        <p:txBody>
          <a:bodyPr wrap="none" rtlCol="0">
            <a:spAutoFit/>
          </a:bodyPr>
          <a:lstStyle/>
          <a:p>
            <a:r>
              <a:rPr lang="en-US" dirty="0" smtClean="0">
                <a:solidFill>
                  <a:srgbClr val="FFFF66"/>
                </a:solidFill>
              </a:rPr>
              <a:t>24th</a:t>
            </a:r>
            <a:endParaRPr lang="en-US" dirty="0">
              <a:solidFill>
                <a:srgbClr val="FFFF66"/>
              </a:solidFill>
            </a:endParaRPr>
          </a:p>
        </p:txBody>
      </p:sp>
      <p:sp>
        <p:nvSpPr>
          <p:cNvPr id="6" name="TextBox 5"/>
          <p:cNvSpPr txBox="1"/>
          <p:nvPr/>
        </p:nvSpPr>
        <p:spPr>
          <a:xfrm>
            <a:off x="2209800" y="6096000"/>
            <a:ext cx="617477" cy="369332"/>
          </a:xfrm>
          <a:prstGeom prst="rect">
            <a:avLst/>
          </a:prstGeom>
          <a:noFill/>
        </p:spPr>
        <p:txBody>
          <a:bodyPr wrap="none" rtlCol="0">
            <a:spAutoFit/>
          </a:bodyPr>
          <a:lstStyle/>
          <a:p>
            <a:r>
              <a:rPr lang="en-US" dirty="0" smtClean="0">
                <a:solidFill>
                  <a:srgbClr val="FFFF66"/>
                </a:solidFill>
              </a:rPr>
              <a:t>25th</a:t>
            </a:r>
            <a:endParaRPr lang="en-US" dirty="0">
              <a:solidFill>
                <a:srgbClr val="FFFF66"/>
              </a:solidFill>
            </a:endParaRPr>
          </a:p>
        </p:txBody>
      </p:sp>
      <p:sp>
        <p:nvSpPr>
          <p:cNvPr id="9" name="TextBox 8"/>
          <p:cNvSpPr txBox="1"/>
          <p:nvPr/>
        </p:nvSpPr>
        <p:spPr>
          <a:xfrm>
            <a:off x="3581400" y="6096000"/>
            <a:ext cx="617477" cy="369332"/>
          </a:xfrm>
          <a:prstGeom prst="rect">
            <a:avLst/>
          </a:prstGeom>
          <a:noFill/>
        </p:spPr>
        <p:txBody>
          <a:bodyPr wrap="none" rtlCol="0">
            <a:spAutoFit/>
          </a:bodyPr>
          <a:lstStyle/>
          <a:p>
            <a:r>
              <a:rPr lang="en-US" dirty="0" smtClean="0">
                <a:solidFill>
                  <a:srgbClr val="FFFF66"/>
                </a:solidFill>
              </a:rPr>
              <a:t>26th</a:t>
            </a:r>
            <a:endParaRPr lang="en-US" dirty="0">
              <a:solidFill>
                <a:srgbClr val="FFFF66"/>
              </a:solidFill>
            </a:endParaRPr>
          </a:p>
        </p:txBody>
      </p:sp>
      <p:sp>
        <p:nvSpPr>
          <p:cNvPr id="10" name="TextBox 9"/>
          <p:cNvSpPr txBox="1"/>
          <p:nvPr/>
        </p:nvSpPr>
        <p:spPr>
          <a:xfrm>
            <a:off x="4876800" y="6096000"/>
            <a:ext cx="617477" cy="369332"/>
          </a:xfrm>
          <a:prstGeom prst="rect">
            <a:avLst/>
          </a:prstGeom>
          <a:noFill/>
        </p:spPr>
        <p:txBody>
          <a:bodyPr wrap="none" rtlCol="0">
            <a:spAutoFit/>
          </a:bodyPr>
          <a:lstStyle/>
          <a:p>
            <a:r>
              <a:rPr lang="en-US" dirty="0" smtClean="0">
                <a:solidFill>
                  <a:srgbClr val="FFFF66"/>
                </a:solidFill>
              </a:rPr>
              <a:t>27th</a:t>
            </a:r>
            <a:endParaRPr lang="en-US" dirty="0">
              <a:solidFill>
                <a:srgbClr val="FFFF66"/>
              </a:solidFill>
            </a:endParaRPr>
          </a:p>
        </p:txBody>
      </p:sp>
      <p:sp>
        <p:nvSpPr>
          <p:cNvPr id="11" name="TextBox 10"/>
          <p:cNvSpPr txBox="1"/>
          <p:nvPr/>
        </p:nvSpPr>
        <p:spPr>
          <a:xfrm>
            <a:off x="6096000" y="6096000"/>
            <a:ext cx="617477" cy="369332"/>
          </a:xfrm>
          <a:prstGeom prst="rect">
            <a:avLst/>
          </a:prstGeom>
          <a:noFill/>
        </p:spPr>
        <p:txBody>
          <a:bodyPr wrap="none" rtlCol="0">
            <a:spAutoFit/>
          </a:bodyPr>
          <a:lstStyle/>
          <a:p>
            <a:r>
              <a:rPr lang="en-US" dirty="0" smtClean="0">
                <a:solidFill>
                  <a:srgbClr val="FFFF66"/>
                </a:solidFill>
              </a:rPr>
              <a:t>28th</a:t>
            </a:r>
            <a:endParaRPr lang="en-US" dirty="0">
              <a:solidFill>
                <a:srgbClr val="FFFF66"/>
              </a:solidFill>
            </a:endParaRPr>
          </a:p>
        </p:txBody>
      </p:sp>
      <p:sp>
        <p:nvSpPr>
          <p:cNvPr id="2" name="Oval 1"/>
          <p:cNvSpPr/>
          <p:nvPr/>
        </p:nvSpPr>
        <p:spPr>
          <a:xfrm rot="3789405">
            <a:off x="2881641" y="3133977"/>
            <a:ext cx="805258" cy="183013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590800" y="5649121"/>
            <a:ext cx="304800"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70142" y="5649121"/>
            <a:ext cx="304800"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94077" y="5638800"/>
            <a:ext cx="304800"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44568" y="5649121"/>
            <a:ext cx="304800"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199" y="5649121"/>
            <a:ext cx="304800"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806853" y="5649121"/>
            <a:ext cx="304800" cy="5656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800" y="5638800"/>
            <a:ext cx="304800" cy="565666"/>
          </a:xfrm>
          <a:prstGeom prst="ellipse">
            <a:avLst/>
          </a:prstGeom>
          <a:noFill/>
          <a:ln w="25400" cap="flat" cmpd="sng" algn="ctr">
            <a:solidFill>
              <a:sysClr val="window" lastClr="FFFF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20140826I1</a:t>
            </a:r>
            <a:endParaRPr lang="en-US" dirty="0"/>
          </a:p>
        </p:txBody>
      </p:sp>
      <p:pic>
        <p:nvPicPr>
          <p:cNvPr id="7" name="Content Placeholder 6" descr="ftk_140826I1.png"/>
          <p:cNvPicPr>
            <a:picLocks noGrp="1" noChangeAspect="1"/>
          </p:cNvPicPr>
          <p:nvPr>
            <p:ph sz="half" idx="1"/>
          </p:nvPr>
        </p:nvPicPr>
        <p:blipFill>
          <a:blip r:embed="rId2" cstate="print"/>
          <a:stretch>
            <a:fillRect/>
          </a:stretch>
        </p:blipFill>
        <p:spPr>
          <a:xfrm>
            <a:off x="5105400" y="1066800"/>
            <a:ext cx="4038600" cy="3119819"/>
          </a:xfrm>
        </p:spPr>
      </p:pic>
      <p:pic>
        <p:nvPicPr>
          <p:cNvPr id="6" name="Content Placeholder 5" descr="2014_0816i1_track.jpg"/>
          <p:cNvPicPr>
            <a:picLocks noGrp="1" noChangeAspect="1"/>
          </p:cNvPicPr>
          <p:nvPr>
            <p:ph sz="half" idx="2"/>
          </p:nvPr>
        </p:nvPicPr>
        <p:blipFill>
          <a:blip r:embed="rId3" cstate="print"/>
          <a:srcRect r="22642" b="34171"/>
          <a:stretch>
            <a:fillRect/>
          </a:stretch>
        </p:blipFill>
        <p:spPr>
          <a:xfrm>
            <a:off x="5867400" y="4495800"/>
            <a:ext cx="3124200" cy="2209800"/>
          </a:xfrm>
        </p:spPr>
      </p:pic>
      <p:sp>
        <p:nvSpPr>
          <p:cNvPr id="8" name="Content Placeholder 3"/>
          <p:cNvSpPr txBox="1">
            <a:spLocks/>
          </p:cNvSpPr>
          <p:nvPr/>
        </p:nvSpPr>
        <p:spPr>
          <a:xfrm>
            <a:off x="152400" y="1600200"/>
            <a:ext cx="4648200" cy="4525963"/>
          </a:xfrm>
          <a:prstGeom prst="rect">
            <a:avLst/>
          </a:prstGeom>
        </p:spPr>
        <p:txBody>
          <a:bodyPr vert="horz" lIns="91440" tIns="45720" rIns="91440" bIns="45720" rtlCol="0">
            <a:normAutofit fontScale="55000" lnSpcReduction="20000"/>
          </a:bodyPr>
          <a:lstStyle/>
          <a:p>
            <a:pPr marL="231775" indent="-231775">
              <a:spcBef>
                <a:spcPct val="20000"/>
              </a:spcBef>
              <a:spcAft>
                <a:spcPts val="600"/>
              </a:spcAft>
              <a:buFont typeface="Arial" pitchFamily="34" charset="0"/>
              <a:buChar char="•"/>
              <a:defRPr/>
            </a:pPr>
            <a:r>
              <a:rPr lang="en-US" sz="2800" dirty="0" smtClean="0">
                <a:solidFill>
                  <a:prstClr val="black"/>
                </a:solidFill>
              </a:rPr>
              <a:t>EMC tasked TDR mission.</a:t>
            </a:r>
          </a:p>
          <a:p>
            <a:pPr marL="231775" indent="-231775">
              <a:spcBef>
                <a:spcPct val="20000"/>
              </a:spcBef>
              <a:spcAft>
                <a:spcPts val="600"/>
              </a:spcAft>
              <a:buFont typeface="Arial" pitchFamily="34" charset="0"/>
              <a:buChar char="•"/>
              <a:defRPr/>
            </a:pPr>
            <a:r>
              <a:rPr lang="en-US" sz="2800" dirty="0" smtClean="0">
                <a:solidFill>
                  <a:prstClr val="black"/>
                </a:solidFill>
              </a:rPr>
              <a:t>Take off and landing from </a:t>
            </a:r>
            <a:r>
              <a:rPr lang="en-US" sz="2800" dirty="0" err="1" smtClean="0">
                <a:solidFill>
                  <a:prstClr val="black"/>
                </a:solidFill>
              </a:rPr>
              <a:t>MacDill</a:t>
            </a:r>
            <a:r>
              <a:rPr lang="en-US" sz="2800" dirty="0" smtClean="0">
                <a:solidFill>
                  <a:prstClr val="black"/>
                </a:solidFill>
              </a:rPr>
              <a:t> AFB.</a:t>
            </a:r>
          </a:p>
          <a:p>
            <a:pPr marL="231775" indent="-231775">
              <a:spcBef>
                <a:spcPct val="20000"/>
              </a:spcBef>
              <a:spcAft>
                <a:spcPts val="600"/>
              </a:spcAft>
              <a:buFont typeface="Arial" pitchFamily="34" charset="0"/>
              <a:buChar char="•"/>
              <a:defRPr/>
            </a:pPr>
            <a:r>
              <a:rPr lang="en-US" sz="2800" dirty="0" smtClean="0">
                <a:solidFill>
                  <a:prstClr val="black"/>
                </a:solidFill>
              </a:rPr>
              <a:t>Early take off to get TDR into 18Z DA cycle.</a:t>
            </a:r>
          </a:p>
          <a:p>
            <a:pPr marL="231775" indent="-231775">
              <a:spcBef>
                <a:spcPct val="20000"/>
              </a:spcBef>
              <a:spcAft>
                <a:spcPts val="600"/>
              </a:spcAft>
              <a:buFont typeface="Arial" pitchFamily="34" charset="0"/>
              <a:buChar char="•"/>
              <a:defRPr/>
            </a:pPr>
            <a:r>
              <a:rPr lang="en-US" sz="2800" dirty="0" smtClean="0">
                <a:solidFill>
                  <a:prstClr val="black"/>
                </a:solidFill>
              </a:rPr>
              <a:t>Flight duration 1740Z to 0131Z</a:t>
            </a:r>
          </a:p>
          <a:p>
            <a:pPr marL="231775" indent="-231775">
              <a:spcBef>
                <a:spcPct val="20000"/>
              </a:spcBef>
              <a:spcAft>
                <a:spcPts val="600"/>
              </a:spcAft>
              <a:buFont typeface="Arial" pitchFamily="34" charset="0"/>
              <a:buChar char="•"/>
              <a:defRPr/>
            </a:pPr>
            <a:r>
              <a:rPr lang="en-US" sz="2800" dirty="0" smtClean="0">
                <a:solidFill>
                  <a:prstClr val="black"/>
                </a:solidFill>
              </a:rPr>
              <a:t>Extended legs to 120nm for sampling the RMW.</a:t>
            </a:r>
          </a:p>
          <a:p>
            <a:pPr marL="231775" indent="-231775">
              <a:spcBef>
                <a:spcPct val="20000"/>
              </a:spcBef>
              <a:spcAft>
                <a:spcPts val="600"/>
              </a:spcAft>
              <a:buFont typeface="Arial" pitchFamily="34" charset="0"/>
              <a:buChar char="•"/>
              <a:defRPr/>
            </a:pPr>
            <a:r>
              <a:rPr lang="en-US" sz="2800" dirty="0" smtClean="0">
                <a:solidFill>
                  <a:prstClr val="black"/>
                </a:solidFill>
              </a:rPr>
              <a:t>Objectives: collect process and transmit TDR and </a:t>
            </a:r>
            <a:r>
              <a:rPr lang="en-US" sz="2800" dirty="0" err="1" smtClean="0">
                <a:solidFill>
                  <a:prstClr val="black"/>
                </a:solidFill>
              </a:rPr>
              <a:t>dropwindsonde</a:t>
            </a:r>
            <a:r>
              <a:rPr lang="en-US" sz="2800" dirty="0" smtClean="0">
                <a:solidFill>
                  <a:prstClr val="black"/>
                </a:solidFill>
              </a:rPr>
              <a:t> data in real time for DA into HWRF model, conduct high incidence SFMR tests and test of IR and mini </a:t>
            </a:r>
            <a:r>
              <a:rPr lang="en-US" sz="2800" dirty="0" err="1" smtClean="0">
                <a:solidFill>
                  <a:prstClr val="black"/>
                </a:solidFill>
              </a:rPr>
              <a:t>dropsondes</a:t>
            </a:r>
            <a:r>
              <a:rPr lang="en-US" sz="2800" dirty="0" smtClean="0">
                <a:solidFill>
                  <a:prstClr val="black"/>
                </a:solidFill>
              </a:rPr>
              <a:t>. Possible convective burst module if a suitable target is identified.</a:t>
            </a:r>
          </a:p>
          <a:p>
            <a:pPr marL="231775" indent="-231775">
              <a:spcBef>
                <a:spcPct val="20000"/>
              </a:spcBef>
              <a:spcAft>
                <a:spcPts val="600"/>
              </a:spcAft>
              <a:buFont typeface="Arial" pitchFamily="34" charset="0"/>
              <a:buChar char="•"/>
              <a:defRPr/>
            </a:pPr>
            <a:r>
              <a:rPr lang="en-US" sz="2800" dirty="0" err="1" smtClean="0">
                <a:solidFill>
                  <a:prstClr val="black"/>
                </a:solidFill>
              </a:rPr>
              <a:t>Dropsondes</a:t>
            </a:r>
            <a:r>
              <a:rPr lang="en-US" sz="2800" dirty="0" smtClean="0">
                <a:solidFill>
                  <a:prstClr val="black"/>
                </a:solidFill>
              </a:rPr>
              <a:t> at center, endpoints and midpoints of 120nm legs.</a:t>
            </a:r>
          </a:p>
          <a:p>
            <a:pPr marL="231775" indent="-231775">
              <a:spcBef>
                <a:spcPct val="20000"/>
              </a:spcBef>
              <a:spcAft>
                <a:spcPts val="600"/>
              </a:spcAft>
              <a:buFont typeface="Arial" pitchFamily="34" charset="0"/>
              <a:buChar char="•"/>
              <a:defRPr/>
            </a:pPr>
            <a:r>
              <a:rPr lang="en-US" sz="2800" dirty="0" smtClean="0">
                <a:solidFill>
                  <a:prstClr val="black"/>
                </a:solidFill>
              </a:rPr>
              <a:t>AV6 sampling the environment</a:t>
            </a:r>
          </a:p>
          <a:p>
            <a:pPr marL="231775" indent="-231775">
              <a:spcBef>
                <a:spcPct val="20000"/>
              </a:spcBef>
              <a:spcAft>
                <a:spcPts val="600"/>
              </a:spcAft>
              <a:buFont typeface="Arial" pitchFamily="34" charset="0"/>
              <a:buChar char="•"/>
              <a:defRPr/>
            </a:pPr>
            <a:r>
              <a:rPr lang="en-US" sz="2500" dirty="0" smtClean="0">
                <a:solidFill>
                  <a:prstClr val="black"/>
                </a:solidFill>
              </a:rPr>
              <a:t>Expendables: 19 GPS </a:t>
            </a:r>
            <a:r>
              <a:rPr lang="en-US" sz="2500" dirty="0" err="1" smtClean="0">
                <a:solidFill>
                  <a:prstClr val="black"/>
                </a:solidFill>
              </a:rPr>
              <a:t>dropsondes</a:t>
            </a:r>
            <a:r>
              <a:rPr lang="en-US" sz="2500" dirty="0" smtClean="0">
                <a:solidFill>
                  <a:prstClr val="black"/>
                </a:solidFill>
              </a:rPr>
              <a:t> (16 HFIP,1 </a:t>
            </a:r>
            <a:r>
              <a:rPr lang="en-US" sz="2500" dirty="0" err="1" smtClean="0">
                <a:solidFill>
                  <a:prstClr val="black"/>
                </a:solidFill>
              </a:rPr>
              <a:t>Cione</a:t>
            </a:r>
            <a:r>
              <a:rPr lang="en-US" sz="2500" dirty="0" smtClean="0">
                <a:solidFill>
                  <a:prstClr val="black"/>
                </a:solidFill>
              </a:rPr>
              <a:t>, 2 Chang),1  IR </a:t>
            </a:r>
            <a:r>
              <a:rPr lang="en-US" sz="2500" dirty="0" err="1" smtClean="0">
                <a:solidFill>
                  <a:prstClr val="black"/>
                </a:solidFill>
              </a:rPr>
              <a:t>dropsonde</a:t>
            </a:r>
            <a:r>
              <a:rPr lang="en-US" sz="2500" dirty="0" smtClean="0">
                <a:solidFill>
                  <a:prstClr val="black"/>
                </a:solidFill>
              </a:rPr>
              <a:t> (</a:t>
            </a:r>
            <a:r>
              <a:rPr lang="en-US" sz="2500" dirty="0" err="1" smtClean="0">
                <a:solidFill>
                  <a:prstClr val="black"/>
                </a:solidFill>
              </a:rPr>
              <a:t>Cione</a:t>
            </a:r>
            <a:r>
              <a:rPr lang="en-US" sz="2500" dirty="0" smtClean="0">
                <a:solidFill>
                  <a:prstClr val="black"/>
                </a:solidFill>
              </a:rPr>
              <a:t>), 1 mini </a:t>
            </a:r>
            <a:r>
              <a:rPr lang="en-US" sz="2500" dirty="0" err="1" smtClean="0">
                <a:solidFill>
                  <a:prstClr val="black"/>
                </a:solidFill>
              </a:rPr>
              <a:t>dropsonde</a:t>
            </a:r>
            <a:r>
              <a:rPr lang="en-US" sz="2500" dirty="0" smtClean="0">
                <a:solidFill>
                  <a:prstClr val="black"/>
                </a:solidFill>
              </a:rPr>
              <a:t> (</a:t>
            </a:r>
            <a:r>
              <a:rPr lang="en-US" sz="2500" dirty="0" err="1" smtClean="0">
                <a:solidFill>
                  <a:prstClr val="black"/>
                </a:solidFill>
              </a:rPr>
              <a:t>Cione</a:t>
            </a:r>
            <a:r>
              <a:rPr lang="en-US" sz="2500" dirty="0" smtClean="0">
                <a:solidFill>
                  <a:prstClr val="black"/>
                </a:solidFill>
              </a:rPr>
              <a:t>), 2 AXBT (</a:t>
            </a:r>
            <a:r>
              <a:rPr lang="en-US" sz="2500" dirty="0" err="1" smtClean="0">
                <a:solidFill>
                  <a:prstClr val="black"/>
                </a:solidFill>
              </a:rPr>
              <a:t>Cione</a:t>
            </a:r>
            <a:r>
              <a:rPr lang="en-US" sz="2500" dirty="0" smtClean="0">
                <a:solidFill>
                  <a:prstClr val="black"/>
                </a:solidFill>
              </a:rPr>
              <a:t>)</a:t>
            </a:r>
            <a:endParaRPr lang="en-US" sz="2800" dirty="0" smtClean="0">
              <a:solidFill>
                <a:prstClr val="black"/>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Synoptic</a:t>
            </a:r>
            <a:endParaRPr lang="en-US" dirty="0"/>
          </a:p>
        </p:txBody>
      </p:sp>
      <p:sp>
        <p:nvSpPr>
          <p:cNvPr id="4" name="Content Placeholder 5"/>
          <p:cNvSpPr txBox="1">
            <a:spLocks noGrp="1"/>
          </p:cNvSpPr>
          <p:nvPr>
            <p:ph idx="1"/>
          </p:nvPr>
        </p:nvSpPr>
        <p:spPr>
          <a:xfrm>
            <a:off x="0" y="2286000"/>
            <a:ext cx="4038600" cy="4114800"/>
          </a:xfrm>
          <a:prstGeom prst="rect">
            <a:avLst/>
          </a:prstGeom>
        </p:spPr>
        <p:txBody>
          <a:bodyPr vert="horz" lIns="91440" tIns="45720" rIns="91440" bIns="45720" rtlCol="0">
            <a:normAutofit fontScale="55000" lnSpcReduction="20000"/>
          </a:bodyPr>
          <a:lstStyle/>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Convection now</a:t>
            </a:r>
            <a:r>
              <a:rPr kumimoji="0" lang="en-US" sz="3200" b="0" i="0" u="none" strike="noStrike" kern="1200" cap="none" spc="0" normalizeH="0" noProof="0" dirty="0" smtClean="0">
                <a:ln>
                  <a:noFill/>
                </a:ln>
                <a:solidFill>
                  <a:schemeClr val="tx1"/>
                </a:solidFill>
                <a:effectLst/>
                <a:uLnTx/>
                <a:uFillTx/>
                <a:latin typeface="+mn-lt"/>
                <a:ea typeface="+mn-ea"/>
                <a:cs typeface="+mn-cs"/>
              </a:rPr>
              <a:t> wrapping around to the north side of the storm.</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noProof="0" dirty="0" smtClean="0"/>
              <a:t>Consistent 50kt winds out to the end of the east leg (merging </a:t>
            </a:r>
            <a:r>
              <a:rPr lang="en-US" dirty="0" smtClean="0"/>
              <a:t>with front?)</a:t>
            </a:r>
            <a:r>
              <a:rPr lang="en-US" noProof="0" dirty="0" smtClean="0"/>
              <a:t>.</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noProof="0" dirty="0" smtClean="0"/>
              <a:t>Again convection started firing up on the final pass.</a:t>
            </a:r>
          </a:p>
          <a:p>
            <a:pPr marL="231775" lvl="0" indent="-231775">
              <a:defRPr/>
            </a:pPr>
            <a:r>
              <a:rPr kumimoji="0" lang="en-US" sz="3200" b="0" i="0" u="none" strike="noStrike" kern="1200" cap="none" spc="0" normalizeH="0" baseline="0" dirty="0" smtClean="0">
                <a:ln>
                  <a:noFill/>
                </a:ln>
                <a:solidFill>
                  <a:schemeClr val="tx1"/>
                </a:solidFill>
                <a:effectLst/>
                <a:uLnTx/>
                <a:uFillTx/>
                <a:latin typeface="+mn-lt"/>
                <a:ea typeface="+mn-ea"/>
                <a:cs typeface="+mn-cs"/>
              </a:rPr>
              <a:t>Strong vertical</a:t>
            </a:r>
            <a:r>
              <a:rPr kumimoji="0" lang="en-US" sz="3200" b="0" i="0" u="none" strike="noStrike" kern="1200" cap="none" spc="0" normalizeH="0" dirty="0" smtClean="0">
                <a:ln>
                  <a:noFill/>
                </a:ln>
                <a:solidFill>
                  <a:schemeClr val="tx1"/>
                </a:solidFill>
                <a:effectLst/>
                <a:uLnTx/>
                <a:uFillTx/>
                <a:latin typeface="+mn-lt"/>
                <a:ea typeface="+mn-ea"/>
                <a:cs typeface="+mn-cs"/>
              </a:rPr>
              <a:t> motion SE of center</a:t>
            </a:r>
            <a:r>
              <a:rPr lang="en-US" dirty="0" smtClean="0"/>
              <a:t> 13m/s up and 9m/s down</a:t>
            </a:r>
            <a:endParaRPr kumimoji="0" lang="en-US" sz="3200" b="0" i="0" u="none" strike="noStrike" kern="1200" cap="none" spc="0" normalizeH="0" dirty="0" smtClean="0">
              <a:ln>
                <a:noFill/>
              </a:ln>
              <a:solidFill>
                <a:schemeClr val="tx1"/>
              </a:solidFill>
              <a:effectLst/>
              <a:uLnTx/>
              <a:uFillTx/>
              <a:latin typeface="+mn-lt"/>
              <a:ea typeface="+mn-ea"/>
              <a:cs typeface="+mn-cs"/>
            </a:endParaRP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noProof="0" dirty="0" smtClean="0"/>
              <a:t>Vortex appears to be more vertically aligned.</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Central pressure decreased from 986mb to 983mb during flight</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noProof="0" dirty="0" smtClean="0"/>
              <a:t>Maximum winds 72kts(drop), 70kts(SFMR), 85kts(fl </a:t>
            </a:r>
            <a:r>
              <a:rPr lang="en-US" noProof="0" dirty="0" err="1" smtClean="0"/>
              <a:t>lev</a:t>
            </a:r>
            <a:r>
              <a:rPr lang="en-US" noProof="0" dirty="0" smtClean="0"/>
              <a: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Motion northward</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&gt;12kts.</a:t>
            </a:r>
          </a:p>
        </p:txBody>
      </p:sp>
      <p:pic>
        <p:nvPicPr>
          <p:cNvPr id="5" name="Picture 4" descr="2014082620_WV.gif"/>
          <p:cNvPicPr>
            <a:picLocks noChangeAspect="1"/>
          </p:cNvPicPr>
          <p:nvPr/>
        </p:nvPicPr>
        <p:blipFill>
          <a:blip r:embed="rId2" cstate="print"/>
          <a:stretch>
            <a:fillRect/>
          </a:stretch>
        </p:blipFill>
        <p:spPr>
          <a:xfrm>
            <a:off x="533400" y="152400"/>
            <a:ext cx="2438400" cy="1828800"/>
          </a:xfrm>
          <a:prstGeom prst="rect">
            <a:avLst/>
          </a:prstGeom>
        </p:spPr>
      </p:pic>
      <p:pic>
        <p:nvPicPr>
          <p:cNvPr id="6" name="Picture 5" descr="2014082700_Vis.gif"/>
          <p:cNvPicPr>
            <a:picLocks noChangeAspect="1"/>
          </p:cNvPicPr>
          <p:nvPr/>
        </p:nvPicPr>
        <p:blipFill>
          <a:blip r:embed="rId3" cstate="print"/>
          <a:stretch>
            <a:fillRect/>
          </a:stretch>
        </p:blipFill>
        <p:spPr>
          <a:xfrm>
            <a:off x="3962400" y="1371600"/>
            <a:ext cx="2438400" cy="1828800"/>
          </a:xfrm>
          <a:prstGeom prst="rect">
            <a:avLst/>
          </a:prstGeom>
        </p:spPr>
      </p:pic>
      <p:pic>
        <p:nvPicPr>
          <p:cNvPr id="7" name="Picture 6" descr="201408262100_Vis.gif"/>
          <p:cNvPicPr>
            <a:picLocks noChangeAspect="1"/>
          </p:cNvPicPr>
          <p:nvPr/>
        </p:nvPicPr>
        <p:blipFill>
          <a:blip r:embed="rId4" cstate="print"/>
          <a:stretch>
            <a:fillRect/>
          </a:stretch>
        </p:blipFill>
        <p:spPr>
          <a:xfrm>
            <a:off x="3962400" y="1371600"/>
            <a:ext cx="2438400" cy="1828800"/>
          </a:xfrm>
          <a:prstGeom prst="rect">
            <a:avLst/>
          </a:prstGeom>
        </p:spPr>
      </p:pic>
      <p:pic>
        <p:nvPicPr>
          <p:cNvPr id="8" name="Picture 7" descr="201408261800_Vis.gif"/>
          <p:cNvPicPr>
            <a:picLocks noChangeAspect="1"/>
          </p:cNvPicPr>
          <p:nvPr/>
        </p:nvPicPr>
        <p:blipFill>
          <a:blip r:embed="rId5" cstate="print"/>
          <a:stretch>
            <a:fillRect/>
          </a:stretch>
        </p:blipFill>
        <p:spPr>
          <a:xfrm>
            <a:off x="3962400" y="1371600"/>
            <a:ext cx="2438400" cy="1828800"/>
          </a:xfrm>
          <a:prstGeom prst="rect">
            <a:avLst/>
          </a:prstGeom>
        </p:spPr>
      </p:pic>
      <p:pic>
        <p:nvPicPr>
          <p:cNvPr id="9" name="Picture 8" descr="2014082700_IR.gif"/>
          <p:cNvPicPr>
            <a:picLocks noChangeAspect="1"/>
          </p:cNvPicPr>
          <p:nvPr/>
        </p:nvPicPr>
        <p:blipFill>
          <a:blip r:embed="rId6" cstate="print"/>
          <a:stretch>
            <a:fillRect/>
          </a:stretch>
        </p:blipFill>
        <p:spPr>
          <a:xfrm>
            <a:off x="6553200" y="1371600"/>
            <a:ext cx="2438400" cy="1828800"/>
          </a:xfrm>
          <a:prstGeom prst="rect">
            <a:avLst/>
          </a:prstGeom>
        </p:spPr>
      </p:pic>
      <p:pic>
        <p:nvPicPr>
          <p:cNvPr id="10" name="Picture 9" descr="201408262100_IR.gif"/>
          <p:cNvPicPr>
            <a:picLocks noChangeAspect="1"/>
          </p:cNvPicPr>
          <p:nvPr/>
        </p:nvPicPr>
        <p:blipFill>
          <a:blip r:embed="rId7" cstate="print"/>
          <a:stretch>
            <a:fillRect/>
          </a:stretch>
        </p:blipFill>
        <p:spPr>
          <a:xfrm>
            <a:off x="6553200" y="1371600"/>
            <a:ext cx="2438400" cy="1828800"/>
          </a:xfrm>
          <a:prstGeom prst="rect">
            <a:avLst/>
          </a:prstGeom>
        </p:spPr>
      </p:pic>
      <p:pic>
        <p:nvPicPr>
          <p:cNvPr id="11" name="Picture 10" descr="201408261800_IR.gif"/>
          <p:cNvPicPr>
            <a:picLocks noChangeAspect="1"/>
          </p:cNvPicPr>
          <p:nvPr/>
        </p:nvPicPr>
        <p:blipFill>
          <a:blip r:embed="rId8" cstate="print"/>
          <a:stretch>
            <a:fillRect/>
          </a:stretch>
        </p:blipFill>
        <p:spPr>
          <a:xfrm>
            <a:off x="6553200" y="1371600"/>
            <a:ext cx="2438400" cy="1828800"/>
          </a:xfrm>
          <a:prstGeom prst="rect">
            <a:avLst/>
          </a:prstGeom>
        </p:spPr>
      </p:pic>
      <p:pic>
        <p:nvPicPr>
          <p:cNvPr id="12" name="Picture 11" descr="140826I1wind5.png"/>
          <p:cNvPicPr>
            <a:picLocks noChangeAspect="1"/>
          </p:cNvPicPr>
          <p:nvPr/>
        </p:nvPicPr>
        <p:blipFill>
          <a:blip r:embed="rId9" cstate="print"/>
          <a:srcRect l="17500" r="10000"/>
          <a:stretch>
            <a:fillRect/>
          </a:stretch>
        </p:blipFill>
        <p:spPr>
          <a:xfrm>
            <a:off x="4191000" y="3886200"/>
            <a:ext cx="2209800" cy="2354580"/>
          </a:xfrm>
          <a:prstGeom prst="rect">
            <a:avLst/>
          </a:prstGeom>
        </p:spPr>
      </p:pic>
      <p:pic>
        <p:nvPicPr>
          <p:cNvPr id="13" name="Picture 12" descr="140826I1wind30.png"/>
          <p:cNvPicPr>
            <a:picLocks noChangeAspect="1"/>
          </p:cNvPicPr>
          <p:nvPr/>
        </p:nvPicPr>
        <p:blipFill>
          <a:blip r:embed="rId10" cstate="print"/>
          <a:srcRect l="20000" r="10000"/>
          <a:stretch>
            <a:fillRect/>
          </a:stretch>
        </p:blipFill>
        <p:spPr>
          <a:xfrm>
            <a:off x="6858000" y="3810000"/>
            <a:ext cx="2133600" cy="2354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Summary</a:t>
            </a:r>
            <a:endParaRPr lang="en-US" dirty="0"/>
          </a:p>
        </p:txBody>
      </p:sp>
      <p:sp>
        <p:nvSpPr>
          <p:cNvPr id="3" name="Content Placeholder 2"/>
          <p:cNvSpPr>
            <a:spLocks noGrp="1"/>
          </p:cNvSpPr>
          <p:nvPr>
            <p:ph idx="1"/>
          </p:nvPr>
        </p:nvSpPr>
        <p:spPr>
          <a:xfrm>
            <a:off x="152400" y="1600201"/>
            <a:ext cx="8229600" cy="4191000"/>
          </a:xfrm>
        </p:spPr>
        <p:txBody>
          <a:bodyPr>
            <a:normAutofit fontScale="47500" lnSpcReduction="20000"/>
          </a:bodyPr>
          <a:lstStyle/>
          <a:p>
            <a:pPr marL="231775" indent="-231775">
              <a:spcAft>
                <a:spcPts val="600"/>
              </a:spcAft>
            </a:pPr>
            <a:r>
              <a:rPr lang="en-US" dirty="0" smtClean="0"/>
              <a:t>3 TDR analysis completed and transmitted in time to make it into both 18Z and 0Z DA cycles.</a:t>
            </a:r>
          </a:p>
          <a:p>
            <a:pPr marL="231775" indent="-231775">
              <a:spcAft>
                <a:spcPts val="600"/>
              </a:spcAft>
            </a:pPr>
            <a:r>
              <a:rPr lang="en-US" dirty="0" smtClean="0"/>
              <a:t>Released IR and mini </a:t>
            </a:r>
            <a:r>
              <a:rPr lang="en-US" dirty="0" err="1" smtClean="0"/>
              <a:t>dropsonde</a:t>
            </a:r>
            <a:r>
              <a:rPr lang="en-US" dirty="0" smtClean="0"/>
              <a:t> along with a control </a:t>
            </a:r>
            <a:r>
              <a:rPr lang="en-US" dirty="0" err="1" smtClean="0"/>
              <a:t>sonde</a:t>
            </a:r>
            <a:r>
              <a:rPr lang="en-US" dirty="0" smtClean="0"/>
              <a:t> and an AXBT at SE midpoint, released a second AXBT inside the RMW due to the first one failing.</a:t>
            </a:r>
          </a:p>
          <a:p>
            <a:pPr marL="231775" indent="-231775">
              <a:spcAft>
                <a:spcPts val="600"/>
              </a:spcAft>
            </a:pPr>
            <a:r>
              <a:rPr lang="en-US" dirty="0" smtClean="0"/>
              <a:t>Released  2 extra </a:t>
            </a:r>
            <a:r>
              <a:rPr lang="en-US" dirty="0" err="1" smtClean="0"/>
              <a:t>dropsondes</a:t>
            </a:r>
            <a:r>
              <a:rPr lang="en-US" dirty="0" smtClean="0"/>
              <a:t> on the final leg to sample RMW, first drop was early so a second drop was called.</a:t>
            </a:r>
          </a:p>
          <a:p>
            <a:pPr marL="231775" indent="-231775">
              <a:spcAft>
                <a:spcPts val="600"/>
              </a:spcAft>
            </a:pPr>
            <a:r>
              <a:rPr lang="en-US" dirty="0" smtClean="0"/>
              <a:t>Executed a maneuver to turn back across the RMW on the last pass for Paul Chang’s group dropping additional </a:t>
            </a:r>
            <a:r>
              <a:rPr lang="en-US" dirty="0" err="1" smtClean="0"/>
              <a:t>sondes</a:t>
            </a:r>
            <a:r>
              <a:rPr lang="en-US" dirty="0" smtClean="0"/>
              <a:t> to the east and west. Although the plan was to cross the RMW again to get back to the center the pilots diverted around for safety reasons.</a:t>
            </a:r>
          </a:p>
          <a:p>
            <a:pPr marL="231775" indent="-231775">
              <a:spcAft>
                <a:spcPts val="600"/>
              </a:spcAft>
            </a:pPr>
            <a:r>
              <a:rPr lang="en-US" dirty="0" smtClean="0"/>
              <a:t>The plane encountered strong vertical winds on the SE side experiencing a 13 m/s updraft followed by a 9 m/s downdraft.</a:t>
            </a:r>
          </a:p>
          <a:p>
            <a:pPr marL="231775" indent="-231775">
              <a:spcAft>
                <a:spcPts val="600"/>
              </a:spcAft>
            </a:pPr>
            <a:r>
              <a:rPr lang="en-US" dirty="0" smtClean="0"/>
              <a:t>Again frequent lightning was observed to the SE of the center.</a:t>
            </a:r>
          </a:p>
          <a:p>
            <a:pPr marL="231775" indent="-231775">
              <a:spcAft>
                <a:spcPts val="600"/>
              </a:spcAft>
            </a:pPr>
            <a:r>
              <a:rPr lang="en-US" dirty="0" smtClean="0"/>
              <a:t>A safe location was found near the end of the final leg in the NW quadrant to complete 3 circles at 30 and 45 degrees to collect SFMR data</a:t>
            </a:r>
            <a:r>
              <a:rPr lang="en-US" dirty="0"/>
              <a:t>. [Heather </a:t>
            </a:r>
            <a:r>
              <a:rPr lang="en-US" dirty="0" err="1"/>
              <a:t>Holbach</a:t>
            </a:r>
            <a:r>
              <a:rPr lang="en-US" dirty="0"/>
              <a:t>, FSU</a:t>
            </a:r>
            <a:r>
              <a:rPr lang="en-US" dirty="0" smtClean="0"/>
              <a:t>]</a:t>
            </a:r>
          </a:p>
          <a:p>
            <a:pPr marL="231775" indent="-231775">
              <a:spcAft>
                <a:spcPts val="600"/>
              </a:spcAft>
            </a:pPr>
            <a:r>
              <a:rPr lang="en-US" dirty="0" smtClean="0"/>
              <a:t>Maximum surface winds from </a:t>
            </a:r>
            <a:r>
              <a:rPr lang="en-US" dirty="0" err="1" smtClean="0"/>
              <a:t>dropsondes</a:t>
            </a:r>
            <a:r>
              <a:rPr lang="en-US" dirty="0" smtClean="0"/>
              <a:t> of 69kts and </a:t>
            </a:r>
            <a:r>
              <a:rPr lang="en-US" dirty="0" err="1" smtClean="0"/>
              <a:t>kts</a:t>
            </a:r>
            <a:r>
              <a:rPr lang="en-US" dirty="0" smtClean="0"/>
              <a:t> from SFMR about 25nm from the center. Maximum flight level winds of 90 </a:t>
            </a:r>
            <a:r>
              <a:rPr lang="en-US" dirty="0" err="1" smtClean="0"/>
              <a:t>kts</a:t>
            </a:r>
            <a:r>
              <a:rPr lang="en-US" dirty="0" smtClean="0"/>
              <a:t>.</a:t>
            </a:r>
          </a:p>
          <a:p>
            <a:pPr marL="231775" indent="-231775">
              <a:spcAft>
                <a:spcPts val="600"/>
              </a:spcAft>
            </a:pPr>
            <a:r>
              <a:rPr lang="en-US" dirty="0" smtClean="0"/>
              <a:t>Minor communication issues regarding number of passengers and flight plan for final leg.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228600" y="1447800"/>
            <a:ext cx="8610600" cy="47244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Tx/>
              <a:buSzTx/>
              <a:buFont typeface="Wingdings" pitchFamily="2" charset="2"/>
              <a:buChar char="Ø"/>
              <a:tabLst/>
              <a:defRPr/>
            </a:pPr>
            <a:r>
              <a:rPr lang="en-US" sz="2400" dirty="0" smtClean="0">
                <a:solidFill>
                  <a:srgbClr val="FFFF66"/>
                </a:solidFill>
                <a:ea typeface="ＭＳ Ｐゴシック" charset="-128"/>
                <a:cs typeface="ＭＳ Ｐゴシック" charset="-128"/>
              </a:rPr>
              <a:t>Ocean Winds mission</a:t>
            </a:r>
          </a:p>
          <a:p>
            <a:pPr marL="342900" marR="0" lvl="0" indent="-342900" defTabSz="914400" rtl="0" eaLnBrk="1" fontAlgn="auto" latinLnBrk="0" hangingPunct="1">
              <a:lnSpc>
                <a:spcPct val="100000"/>
              </a:lnSpc>
              <a:spcBef>
                <a:spcPct val="20000"/>
              </a:spcBef>
              <a:spcAft>
                <a:spcPts val="0"/>
              </a:spcAft>
              <a:buClrTx/>
              <a:buSzTx/>
              <a:buFont typeface="Wingdings" pitchFamily="2" charset="2"/>
              <a:buChar char="Ø"/>
              <a:tabLst/>
              <a:defRPr/>
            </a:pPr>
            <a:r>
              <a:rPr lang="en-US" sz="2400" dirty="0" smtClean="0">
                <a:solidFill>
                  <a:srgbClr val="FFFF66"/>
                </a:solidFill>
                <a:ea typeface="ＭＳ Ｐゴシック" charset="-128"/>
                <a:cs typeface="ＭＳ Ｐゴシック" charset="-128"/>
              </a:rPr>
              <a:t>Heather </a:t>
            </a:r>
            <a:r>
              <a:rPr lang="en-US" sz="2400" dirty="0" err="1" smtClean="0">
                <a:solidFill>
                  <a:srgbClr val="FFFF66"/>
                </a:solidFill>
                <a:ea typeface="ＭＳ Ｐゴシック" charset="-128"/>
                <a:cs typeface="ＭＳ Ｐゴシック" charset="-128"/>
              </a:rPr>
              <a:t>Holbach</a:t>
            </a:r>
            <a:r>
              <a:rPr lang="en-US" sz="2400" dirty="0" smtClean="0">
                <a:solidFill>
                  <a:srgbClr val="FFFF66"/>
                </a:solidFill>
                <a:ea typeface="ＭＳ Ｐゴシック" charset="-128"/>
                <a:cs typeface="ＭＳ Ｐゴシック" charset="-128"/>
              </a:rPr>
              <a:t> (FSU) on board</a:t>
            </a:r>
          </a:p>
          <a:p>
            <a:pPr marL="342900" marR="0" lvl="0" indent="-342900" defTabSz="914400" rtl="0" eaLnBrk="1" fontAlgn="auto" latinLnBrk="0" hangingPunct="1">
              <a:lnSpc>
                <a:spcPct val="100000"/>
              </a:lnSpc>
              <a:spcBef>
                <a:spcPct val="20000"/>
              </a:spcBef>
              <a:spcAft>
                <a:spcPts val="0"/>
              </a:spcAft>
              <a:buClrTx/>
              <a:buSzTx/>
              <a:buFont typeface="Wingdings" pitchFamily="2" charset="2"/>
              <a:buChar char="Ø"/>
              <a:tabLst/>
              <a:defRPr/>
            </a:pPr>
            <a:r>
              <a:rPr lang="en-US" sz="2400" dirty="0" smtClean="0">
                <a:solidFill>
                  <a:srgbClr val="FFFF66"/>
                </a:solidFill>
                <a:ea typeface="ＭＳ Ｐゴシック" charset="-128"/>
                <a:cs typeface="ＭＳ Ｐゴシック" charset="-128"/>
              </a:rPr>
              <a:t>Tested ground-based TDR processing/analysis with no HRD personnel on aircraft (no transmission to EMC) </a:t>
            </a:r>
          </a:p>
        </p:txBody>
      </p:sp>
      <p:sp>
        <p:nvSpPr>
          <p:cNvPr id="4" name="TextBox 3"/>
          <p:cNvSpPr txBox="1">
            <a:spLocks noChangeArrowheads="1"/>
          </p:cNvSpPr>
          <p:nvPr/>
        </p:nvSpPr>
        <p:spPr bwMode="auto">
          <a:xfrm>
            <a:off x="1600200" y="3048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140827I1</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228600" y="1219200"/>
            <a:ext cx="8610600" cy="4724400"/>
          </a:xfrm>
          <a:prstGeom prst="rect">
            <a:avLst/>
          </a:prstGeom>
        </p:spPr>
        <p:txBody>
          <a:bodyPr rtlCol="0">
            <a:normAutofit/>
          </a:bodyPr>
          <a:lstStyle/>
          <a:p>
            <a:pPr marL="231775" indent="-231775">
              <a:spcBef>
                <a:spcPct val="20000"/>
              </a:spcBef>
              <a:buFont typeface="Arial" pitchFamily="34" charset="0"/>
              <a:buChar char="•"/>
            </a:pPr>
            <a:r>
              <a:rPr lang="en-US" sz="1600" dirty="0" smtClean="0">
                <a:solidFill>
                  <a:srgbClr val="FFFF66"/>
                </a:solidFill>
              </a:rPr>
              <a:t>Single-point failures hindered data getting </a:t>
            </a:r>
            <a:r>
              <a:rPr lang="en-US" sz="1600" dirty="0">
                <a:solidFill>
                  <a:srgbClr val="FFFF66"/>
                </a:solidFill>
              </a:rPr>
              <a:t>to EMC</a:t>
            </a:r>
            <a:r>
              <a:rPr lang="en-US" sz="1600" dirty="0" smtClean="0">
                <a:solidFill>
                  <a:srgbClr val="FFFF66"/>
                </a:solidFill>
              </a:rPr>
              <a:t>.</a:t>
            </a:r>
          </a:p>
          <a:p>
            <a:pPr marL="231775" indent="-231775">
              <a:spcBef>
                <a:spcPct val="20000"/>
              </a:spcBef>
              <a:buFont typeface="Arial" pitchFamily="34" charset="0"/>
              <a:buChar char="•"/>
            </a:pPr>
            <a:r>
              <a:rPr lang="en-US" sz="1600" dirty="0">
                <a:solidFill>
                  <a:srgbClr val="FFFF66"/>
                </a:solidFill>
              </a:rPr>
              <a:t>Earlier take off may be needed to ensure data get into two DA cycles</a:t>
            </a:r>
            <a:r>
              <a:rPr lang="en-US" sz="1600" dirty="0" smtClean="0">
                <a:solidFill>
                  <a:srgbClr val="FFFF66"/>
                </a:solidFill>
              </a:rPr>
              <a:t>.</a:t>
            </a:r>
            <a:r>
              <a:rPr lang="en-US" sz="1600" dirty="0"/>
              <a:t> </a:t>
            </a:r>
            <a:r>
              <a:rPr lang="en-US" sz="1600" dirty="0">
                <a:solidFill>
                  <a:srgbClr val="FFFF66"/>
                </a:solidFill>
              </a:rPr>
              <a:t>Best practice is  to complete the first figure 4 before attempting any modules to obtain situational awareness and to ensure that the data gets off the plane in a timely manner.</a:t>
            </a:r>
            <a:endParaRPr lang="en-US" sz="1600" dirty="0" smtClean="0">
              <a:solidFill>
                <a:srgbClr val="FFFF66"/>
              </a:solidFill>
            </a:endParaRPr>
          </a:p>
          <a:p>
            <a:pPr marL="231775" indent="-231775">
              <a:spcBef>
                <a:spcPct val="20000"/>
              </a:spcBef>
              <a:buFont typeface="Arial" pitchFamily="34" charset="0"/>
              <a:buChar char="•"/>
            </a:pPr>
            <a:r>
              <a:rPr lang="en-US" sz="1600" dirty="0">
                <a:solidFill>
                  <a:srgbClr val="FFFF66"/>
                </a:solidFill>
              </a:rPr>
              <a:t>Tropical Atlantic tracking fails when HDOBS are not transmitted  and MTS fails when the FTP site is down making  ground support difficult</a:t>
            </a:r>
            <a:r>
              <a:rPr lang="en-US" sz="1600" dirty="0" smtClean="0">
                <a:solidFill>
                  <a:srgbClr val="FFFF66"/>
                </a:solidFill>
              </a:rPr>
              <a:t>.</a:t>
            </a:r>
          </a:p>
          <a:p>
            <a:pPr marL="231775" indent="-231775">
              <a:spcBef>
                <a:spcPct val="20000"/>
              </a:spcBef>
              <a:buFont typeface="Arial" pitchFamily="34" charset="0"/>
              <a:buChar char="•"/>
            </a:pPr>
            <a:r>
              <a:rPr lang="en-US" sz="1600" dirty="0" err="1">
                <a:solidFill>
                  <a:srgbClr val="FFFF66"/>
                </a:solidFill>
              </a:rPr>
              <a:t>Dropsonde</a:t>
            </a:r>
            <a:r>
              <a:rPr lang="en-US" sz="1600" dirty="0">
                <a:solidFill>
                  <a:srgbClr val="FFFF66"/>
                </a:solidFill>
              </a:rPr>
              <a:t> processing issue, interface not friendly pointed out by Frank</a:t>
            </a:r>
            <a:r>
              <a:rPr lang="en-US" sz="1600" dirty="0" smtClean="0">
                <a:solidFill>
                  <a:srgbClr val="FFFF66"/>
                </a:solidFill>
              </a:rPr>
              <a:t>.</a:t>
            </a:r>
          </a:p>
          <a:p>
            <a:pPr marL="231775" lvl="0" indent="-231775">
              <a:spcBef>
                <a:spcPct val="20000"/>
              </a:spcBef>
              <a:buFont typeface="Arial" pitchFamily="34" charset="0"/>
              <a:buChar char="•"/>
            </a:pPr>
            <a:r>
              <a:rPr lang="en-US" sz="1600" dirty="0">
                <a:solidFill>
                  <a:srgbClr val="FFFF66"/>
                </a:solidFill>
              </a:rPr>
              <a:t>ASPEN bug encountered when making skew-T diagrams, appears to only affect the CENTOS version</a:t>
            </a:r>
            <a:r>
              <a:rPr lang="en-US" sz="1600" dirty="0" smtClean="0">
                <a:solidFill>
                  <a:srgbClr val="FFFF66"/>
                </a:solidFill>
              </a:rPr>
              <a:t>.</a:t>
            </a:r>
          </a:p>
          <a:p>
            <a:pPr marL="231775" indent="-231775">
              <a:spcBef>
                <a:spcPct val="20000"/>
              </a:spcBef>
              <a:buFont typeface="Arial" pitchFamily="34" charset="0"/>
              <a:buChar char="•"/>
            </a:pPr>
            <a:r>
              <a:rPr lang="en-US" sz="1600" dirty="0" smtClean="0">
                <a:solidFill>
                  <a:srgbClr val="FFFF66"/>
                </a:solidFill>
              </a:rPr>
              <a:t>Tracking </a:t>
            </a:r>
            <a:r>
              <a:rPr lang="en-US" sz="1600" dirty="0">
                <a:solidFill>
                  <a:srgbClr val="FFFF66"/>
                </a:solidFill>
              </a:rPr>
              <a:t>ball mouse not friendly</a:t>
            </a:r>
          </a:p>
          <a:p>
            <a:pPr marL="231775" indent="-231775">
              <a:spcBef>
                <a:spcPct val="20000"/>
              </a:spcBef>
              <a:buFont typeface="Arial" pitchFamily="34" charset="0"/>
              <a:buChar char="•"/>
            </a:pPr>
            <a:r>
              <a:rPr lang="en-US" sz="1600" dirty="0">
                <a:solidFill>
                  <a:srgbClr val="FFFF66"/>
                </a:solidFill>
              </a:rPr>
              <a:t>S</a:t>
            </a:r>
            <a:r>
              <a:rPr lang="en-US" sz="1600" dirty="0" smtClean="0">
                <a:solidFill>
                  <a:srgbClr val="FFFF66"/>
                </a:solidFill>
              </a:rPr>
              <a:t>uggest AOC switch </a:t>
            </a:r>
            <a:r>
              <a:rPr lang="en-US" sz="1600" dirty="0">
                <a:solidFill>
                  <a:srgbClr val="FFFF66"/>
                </a:solidFill>
              </a:rPr>
              <a:t>the stations between LPS and radar scientist. </a:t>
            </a:r>
            <a:endParaRPr lang="en-US" sz="1600" dirty="0" smtClean="0">
              <a:solidFill>
                <a:srgbClr val="FFFF66"/>
              </a:solidFill>
            </a:endParaRPr>
          </a:p>
          <a:p>
            <a:pPr marL="231775" indent="-231775">
              <a:spcBef>
                <a:spcPct val="20000"/>
              </a:spcBef>
              <a:buFont typeface="Arial" pitchFamily="34" charset="0"/>
              <a:buChar char="•"/>
            </a:pPr>
            <a:r>
              <a:rPr lang="en-US" sz="1600" dirty="0">
                <a:solidFill>
                  <a:srgbClr val="FFFF66"/>
                </a:solidFill>
              </a:rPr>
              <a:t>N43 Lower fuselage radar in wedge mode during final pass for NESDIS sector scan</a:t>
            </a:r>
            <a:r>
              <a:rPr lang="en-US" sz="1600" dirty="0" smtClean="0">
                <a:solidFill>
                  <a:srgbClr val="FFFF66"/>
                </a:solidFill>
              </a:rPr>
              <a:t>.</a:t>
            </a:r>
            <a:endParaRPr lang="en-US" sz="1600" dirty="0">
              <a:solidFill>
                <a:srgbClr val="FFFF66"/>
              </a:solidFill>
            </a:endParaRPr>
          </a:p>
          <a:p>
            <a:pPr marL="231775" indent="-231775">
              <a:spcBef>
                <a:spcPct val="20000"/>
              </a:spcBef>
              <a:buFont typeface="Arial" pitchFamily="34" charset="0"/>
              <a:buChar char="•"/>
            </a:pPr>
            <a:r>
              <a:rPr lang="en-US" sz="1600" dirty="0">
                <a:solidFill>
                  <a:srgbClr val="FFFF66"/>
                </a:solidFill>
              </a:rPr>
              <a:t>Good idea to briefly summarize flight plan and possible modules with field program director and Jim </a:t>
            </a:r>
            <a:r>
              <a:rPr lang="en-US" sz="1600" dirty="0" smtClean="0">
                <a:solidFill>
                  <a:srgbClr val="FFFF66"/>
                </a:solidFill>
              </a:rPr>
              <a:t>McFadden </a:t>
            </a:r>
            <a:r>
              <a:rPr lang="en-US" sz="1600" dirty="0">
                <a:solidFill>
                  <a:srgbClr val="FFFF66"/>
                </a:solidFill>
              </a:rPr>
              <a:t>to make sure everyone has the same understanding of what to expect</a:t>
            </a:r>
            <a:r>
              <a:rPr lang="en-US" sz="1600" dirty="0" smtClean="0">
                <a:solidFill>
                  <a:srgbClr val="FFFF66"/>
                </a:solidFill>
              </a:rPr>
              <a:t>.</a:t>
            </a:r>
          </a:p>
          <a:p>
            <a:pPr marL="231775" indent="-231775">
              <a:spcBef>
                <a:spcPct val="20000"/>
              </a:spcBef>
              <a:buFont typeface="Arial" pitchFamily="34" charset="0"/>
              <a:buChar char="•"/>
            </a:pPr>
            <a:r>
              <a:rPr lang="en-US" sz="1600" dirty="0" smtClean="0">
                <a:solidFill>
                  <a:srgbClr val="FFFF66"/>
                </a:solidFill>
              </a:rPr>
              <a:t>N43 experienced engine issue on ferry back during 140827I1 </a:t>
            </a:r>
          </a:p>
          <a:p>
            <a:pPr marL="231775" indent="-231775">
              <a:spcBef>
                <a:spcPct val="20000"/>
              </a:spcBef>
              <a:buFont typeface="Arial" pitchFamily="34" charset="0"/>
              <a:buChar char="•"/>
            </a:pPr>
            <a:r>
              <a:rPr lang="en-US" sz="1600" dirty="0" smtClean="0">
                <a:solidFill>
                  <a:srgbClr val="FFFF66"/>
                </a:solidFill>
              </a:rPr>
              <a:t>N49 experienced hydraulic problem at end of 140825N1. Had to cancel mission 140826N1. </a:t>
            </a:r>
          </a:p>
          <a:p>
            <a:pPr marL="231775" indent="-231775">
              <a:spcBef>
                <a:spcPct val="20000"/>
              </a:spcBef>
              <a:buFont typeface="Arial" pitchFamily="34" charset="0"/>
              <a:buChar char="•"/>
            </a:pPr>
            <a:r>
              <a:rPr lang="en-US" sz="1600" dirty="0" smtClean="0">
                <a:solidFill>
                  <a:srgbClr val="FFFF66"/>
                </a:solidFill>
              </a:rPr>
              <a:t>WSRA transmitter power amplifier not working correctly. No WSRA data collected.</a:t>
            </a:r>
            <a:endParaRPr lang="en-US" sz="1600" dirty="0">
              <a:solidFill>
                <a:srgbClr val="FFFF66"/>
              </a:solidFill>
            </a:endParaRPr>
          </a:p>
          <a:p>
            <a:pPr marL="231775" indent="-231775">
              <a:spcBef>
                <a:spcPct val="20000"/>
              </a:spcBef>
              <a:buFont typeface="Arial" pitchFamily="34" charset="0"/>
              <a:buChar char="•"/>
            </a:pPr>
            <a:endParaRPr lang="en-US" sz="1600" dirty="0">
              <a:solidFill>
                <a:srgbClr val="FFFF66"/>
              </a:solidFill>
            </a:endParaRPr>
          </a:p>
          <a:p>
            <a:pPr marL="231775" lvl="0" indent="-231775">
              <a:spcBef>
                <a:spcPct val="20000"/>
              </a:spcBef>
              <a:buFont typeface="Arial" pitchFamily="34" charset="0"/>
              <a:buChar char="•"/>
            </a:pPr>
            <a:endParaRPr lang="en-US" sz="1600" dirty="0" smtClean="0">
              <a:solidFill>
                <a:srgbClr val="FFFF66"/>
              </a:solidFill>
            </a:endParaRPr>
          </a:p>
          <a:p>
            <a:pPr marL="231775" lvl="0" indent="-231775">
              <a:spcBef>
                <a:spcPct val="20000"/>
              </a:spcBef>
              <a:buFont typeface="Arial" pitchFamily="34" charset="0"/>
              <a:buChar char="•"/>
            </a:pPr>
            <a:endParaRPr lang="en-US" sz="1600" dirty="0">
              <a:solidFill>
                <a:srgbClr val="FFFF66"/>
              </a:solidFill>
            </a:endParaRPr>
          </a:p>
          <a:p>
            <a:pPr marL="342900" marR="0" lvl="0" indent="-342900"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en-US" sz="2400" dirty="0" smtClean="0">
              <a:solidFill>
                <a:srgbClr val="FFFF66"/>
              </a:solidFill>
              <a:ea typeface="ＭＳ Ｐゴシック" charset="-128"/>
              <a:cs typeface="ＭＳ Ｐゴシック" charset="-128"/>
            </a:endParaRPr>
          </a:p>
        </p:txBody>
      </p:sp>
      <p:sp>
        <p:nvSpPr>
          <p:cNvPr id="4" name="TextBox 3"/>
          <p:cNvSpPr txBox="1">
            <a:spLocks noChangeArrowheads="1"/>
          </p:cNvSpPr>
          <p:nvPr/>
        </p:nvSpPr>
        <p:spPr bwMode="auto">
          <a:xfrm>
            <a:off x="1600200" y="3048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Issues</a:t>
            </a:r>
          </a:p>
        </p:txBody>
      </p:sp>
    </p:spTree>
    <p:extLst>
      <p:ext uri="{BB962C8B-B14F-4D97-AF65-F5344CB8AC3E}">
        <p14:creationId xmlns:p14="http://schemas.microsoft.com/office/powerpoint/2010/main" val="118375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600200" y="3048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Science Discussions</a:t>
            </a:r>
          </a:p>
        </p:txBody>
      </p:sp>
      <p:sp>
        <p:nvSpPr>
          <p:cNvPr id="6" name="Rectangle 5"/>
          <p:cNvSpPr/>
          <p:nvPr/>
        </p:nvSpPr>
        <p:spPr>
          <a:xfrm>
            <a:off x="228600" y="1295400"/>
            <a:ext cx="7848600" cy="5176802"/>
          </a:xfrm>
          <a:prstGeom prst="rect">
            <a:avLst/>
          </a:prstGeom>
        </p:spPr>
        <p:txBody>
          <a:bodyPr wrap="square">
            <a:spAutoFit/>
          </a:bodyPr>
          <a:lstStyle/>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140823I1  TDR (</a:t>
            </a:r>
            <a:r>
              <a:rPr lang="en-US" sz="2800" dirty="0" err="1" smtClean="0">
                <a:solidFill>
                  <a:srgbClr val="FFFF66"/>
                </a:solidFill>
                <a:ea typeface="ＭＳ Ｐゴシック" charset="-128"/>
                <a:cs typeface="ＭＳ Ｐゴシック" charset="-128"/>
              </a:rPr>
              <a:t>Aberson</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140824H1 TDR (Rogers)</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140824N1 HRD-TDR (M. Black)</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140824I1 HRD-TDR/SFMR (</a:t>
            </a:r>
            <a:r>
              <a:rPr lang="en-US" sz="2800" dirty="0" err="1" smtClean="0">
                <a:solidFill>
                  <a:srgbClr val="FFFF66"/>
                </a:solidFill>
                <a:ea typeface="ＭＳ Ｐゴシック" charset="-128"/>
                <a:cs typeface="ＭＳ Ｐゴシック" charset="-128"/>
              </a:rPr>
              <a:t>Sellwood</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140825H1 TDR (Zhang)</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140825N1 HRD-TDR (</a:t>
            </a:r>
            <a:r>
              <a:rPr lang="en-US" sz="2800" dirty="0" err="1" smtClean="0">
                <a:solidFill>
                  <a:srgbClr val="FFFF66"/>
                </a:solidFill>
                <a:ea typeface="ＭＳ Ｐゴシック" charset="-128"/>
                <a:cs typeface="ＭＳ Ｐゴシック" charset="-128"/>
              </a:rPr>
              <a:t>Aksoy</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140825I1 TDR/SFMR/IR </a:t>
            </a:r>
            <a:r>
              <a:rPr lang="en-US" sz="2800" dirty="0" err="1" smtClean="0">
                <a:solidFill>
                  <a:srgbClr val="FFFF66"/>
                </a:solidFill>
                <a:ea typeface="ＭＳ Ｐゴシック" charset="-128"/>
                <a:cs typeface="ＭＳ Ｐゴシック" charset="-128"/>
              </a:rPr>
              <a:t>Sonde</a:t>
            </a:r>
            <a:r>
              <a:rPr lang="en-US" sz="2800" dirty="0" smtClean="0">
                <a:solidFill>
                  <a:srgbClr val="FFFF66"/>
                </a:solidFill>
                <a:ea typeface="ＭＳ Ｐゴシック" charset="-128"/>
                <a:cs typeface="ＭＳ Ｐゴシック" charset="-128"/>
              </a:rPr>
              <a:t> (</a:t>
            </a:r>
            <a:r>
              <a:rPr lang="en-US" sz="2800" dirty="0" err="1" smtClean="0">
                <a:solidFill>
                  <a:srgbClr val="FFFF66"/>
                </a:solidFill>
                <a:ea typeface="ＭＳ Ｐゴシック" charset="-128"/>
                <a:cs typeface="ＭＳ Ｐゴシック" charset="-128"/>
              </a:rPr>
              <a:t>Sellwood</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140826H1 TDR/IR </a:t>
            </a:r>
            <a:r>
              <a:rPr lang="en-US" sz="2800" dirty="0" err="1" smtClean="0">
                <a:solidFill>
                  <a:srgbClr val="FFFF66"/>
                </a:solidFill>
                <a:ea typeface="ＭＳ Ｐゴシック" charset="-128"/>
                <a:cs typeface="ＭＳ Ｐゴシック" charset="-128"/>
              </a:rPr>
              <a:t>Sonde</a:t>
            </a:r>
            <a:r>
              <a:rPr lang="en-US" sz="2800" dirty="0" smtClean="0">
                <a:solidFill>
                  <a:srgbClr val="FFFF66"/>
                </a:solidFill>
                <a:ea typeface="ＭＳ Ｐゴシック" charset="-128"/>
                <a:cs typeface="ＭＳ Ｐゴシック" charset="-128"/>
              </a:rPr>
              <a:t> (Zhang)</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140826I1 TDR/SFMR/IR </a:t>
            </a:r>
            <a:r>
              <a:rPr lang="en-US" sz="2800" dirty="0" err="1" smtClean="0">
                <a:solidFill>
                  <a:srgbClr val="FFFF66"/>
                </a:solidFill>
                <a:ea typeface="ＭＳ Ｐゴシック" charset="-128"/>
                <a:cs typeface="ＭＳ Ｐゴシック" charset="-128"/>
              </a:rPr>
              <a:t>Sonde</a:t>
            </a:r>
            <a:r>
              <a:rPr lang="en-US" sz="2800" dirty="0" smtClean="0">
                <a:solidFill>
                  <a:srgbClr val="FFFF66"/>
                </a:solidFill>
                <a:ea typeface="ＭＳ Ｐゴシック" charset="-128"/>
                <a:cs typeface="ＭＳ Ｐゴシック" charset="-128"/>
              </a:rPr>
              <a:t> (</a:t>
            </a:r>
            <a:r>
              <a:rPr lang="en-US" sz="2800" dirty="0" err="1" smtClean="0">
                <a:solidFill>
                  <a:srgbClr val="FFFF66"/>
                </a:solidFill>
                <a:ea typeface="ＭＳ Ｐゴシック" charset="-128"/>
                <a:cs typeface="ＭＳ Ｐゴシック" charset="-128"/>
              </a:rPr>
              <a:t>Sellwood</a:t>
            </a:r>
            <a:r>
              <a:rPr lang="en-US" sz="28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lang="en-US" sz="2800" dirty="0" smtClean="0">
                <a:solidFill>
                  <a:srgbClr val="FFFF66"/>
                </a:solidFill>
                <a:ea typeface="ＭＳ Ｐゴシック" charset="-128"/>
                <a:cs typeface="ＭＳ Ｐゴシック" charset="-128"/>
              </a:rPr>
              <a:t>140827I1 Ocean Winds (Chang)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2941346" y="48394"/>
            <a:ext cx="3242871" cy="45685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a:latin typeface="Arial Bold"/>
                <a:ea typeface="Arial Bold"/>
                <a:cs typeface="Arial Bold"/>
                <a:sym typeface="Arial Bold"/>
              </a:defRPr>
            </a:lvl1pPr>
          </a:lstStyle>
          <a:p>
            <a:pPr lvl="0">
              <a:defRPr sz="1800">
                <a:solidFill>
                  <a:srgbClr val="000000"/>
                </a:solidFill>
              </a:defRPr>
            </a:pPr>
            <a:r>
              <a:rPr sz="2500" dirty="0">
                <a:solidFill>
                  <a:srgbClr val="FFFFFF"/>
                </a:solidFill>
              </a:rPr>
              <a:t>20140823I1 Cristobal</a:t>
            </a:r>
          </a:p>
        </p:txBody>
      </p:sp>
      <p:pic>
        <p:nvPicPr>
          <p:cNvPr id="33" name="pasted-image.tif"/>
          <p:cNvPicPr/>
          <p:nvPr/>
        </p:nvPicPr>
        <p:blipFill>
          <a:blip r:embed="rId2" cstate="print">
            <a:extLst/>
          </a:blip>
          <a:stretch>
            <a:fillRect/>
          </a:stretch>
        </p:blipFill>
        <p:spPr>
          <a:xfrm>
            <a:off x="62507" y="536763"/>
            <a:ext cx="3765573" cy="2908905"/>
          </a:xfrm>
          <a:prstGeom prst="rect">
            <a:avLst/>
          </a:prstGeom>
          <a:ln w="12700">
            <a:miter lim="400000"/>
          </a:ln>
        </p:spPr>
      </p:pic>
      <p:sp>
        <p:nvSpPr>
          <p:cNvPr id="34" name="Shape 34"/>
          <p:cNvSpPr/>
          <p:nvPr/>
        </p:nvSpPr>
        <p:spPr>
          <a:xfrm>
            <a:off x="3998616" y="613567"/>
            <a:ext cx="5050001" cy="2380456"/>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lvl="0" algn="l">
              <a:defRPr sz="1800">
                <a:solidFill>
                  <a:srgbClr val="000000"/>
                </a:solidFill>
              </a:defRPr>
            </a:pPr>
            <a:r>
              <a:rPr sz="2500" dirty="0">
                <a:solidFill>
                  <a:srgbClr val="FFFFFF"/>
                </a:solidFill>
                <a:latin typeface="Arial"/>
                <a:ea typeface="Arial"/>
                <a:cs typeface="Arial"/>
                <a:sym typeface="Arial"/>
              </a:rPr>
              <a:t>EMC-tasked TDR mission</a:t>
            </a:r>
          </a:p>
          <a:p>
            <a:pPr lvl="0" algn="l">
              <a:defRPr sz="1800">
                <a:solidFill>
                  <a:srgbClr val="000000"/>
                </a:solidFill>
              </a:defRPr>
            </a:pPr>
            <a:endParaRPr sz="2500" dirty="0">
              <a:solidFill>
                <a:srgbClr val="FFFFFF"/>
              </a:solidFill>
              <a:latin typeface="Arial"/>
              <a:ea typeface="Arial"/>
              <a:cs typeface="Arial"/>
              <a:sym typeface="Arial"/>
            </a:endParaRPr>
          </a:p>
          <a:p>
            <a:pPr lvl="0" algn="l">
              <a:defRPr sz="1800">
                <a:solidFill>
                  <a:srgbClr val="000000"/>
                </a:solidFill>
              </a:defRPr>
            </a:pPr>
            <a:r>
              <a:rPr sz="2500" dirty="0">
                <a:solidFill>
                  <a:srgbClr val="FFFFFF"/>
                </a:solidFill>
                <a:latin typeface="Arial"/>
                <a:ea typeface="Arial"/>
                <a:cs typeface="Arial"/>
                <a:sym typeface="Arial"/>
              </a:rPr>
              <a:t>At takeoff time, system was still not named a depression.</a:t>
            </a:r>
          </a:p>
          <a:p>
            <a:pPr lvl="0" algn="l">
              <a:defRPr sz="1800">
                <a:solidFill>
                  <a:srgbClr val="000000"/>
                </a:solidFill>
              </a:defRPr>
            </a:pPr>
            <a:endParaRPr sz="2500" dirty="0">
              <a:solidFill>
                <a:srgbClr val="FFFFFF"/>
              </a:solidFill>
              <a:latin typeface="Arial"/>
              <a:ea typeface="Arial"/>
              <a:cs typeface="Arial"/>
              <a:sym typeface="Arial"/>
            </a:endParaRPr>
          </a:p>
          <a:p>
            <a:pPr lvl="0" algn="l">
              <a:defRPr sz="1800">
                <a:solidFill>
                  <a:srgbClr val="000000"/>
                </a:solidFill>
              </a:defRPr>
            </a:pPr>
            <a:r>
              <a:rPr sz="2500" dirty="0">
                <a:solidFill>
                  <a:srgbClr val="FFFFFF"/>
                </a:solidFill>
                <a:latin typeface="Arial"/>
                <a:ea typeface="Arial"/>
                <a:cs typeface="Arial"/>
                <a:sym typeface="Arial"/>
              </a:rPr>
              <a:t>Only moderate convection.</a:t>
            </a:r>
          </a:p>
        </p:txBody>
      </p:sp>
      <p:pic>
        <p:nvPicPr>
          <p:cNvPr id="35" name="pasted-image.tif"/>
          <p:cNvPicPr/>
          <p:nvPr/>
        </p:nvPicPr>
        <p:blipFill>
          <a:blip r:embed="rId3" cstate="print">
            <a:extLst/>
          </a:blip>
          <a:stretch>
            <a:fillRect/>
          </a:stretch>
        </p:blipFill>
        <p:spPr>
          <a:xfrm>
            <a:off x="62508" y="3258586"/>
            <a:ext cx="3765573" cy="3765573"/>
          </a:xfrm>
          <a:prstGeom prst="rect">
            <a:avLst/>
          </a:prstGeom>
          <a:ln w="12700">
            <a:miter lim="400000"/>
          </a:ln>
        </p:spPr>
      </p:pic>
      <p:pic>
        <p:nvPicPr>
          <p:cNvPr id="36" name="pasted-image.tif"/>
          <p:cNvPicPr/>
          <p:nvPr/>
        </p:nvPicPr>
        <p:blipFill>
          <a:blip r:embed="rId4" cstate="print">
            <a:extLst/>
          </a:blip>
          <a:stretch>
            <a:fillRect/>
          </a:stretch>
        </p:blipFill>
        <p:spPr>
          <a:xfrm>
            <a:off x="3818557" y="3258586"/>
            <a:ext cx="3765573" cy="376557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140823I1wind10.png"/>
          <p:cNvPicPr/>
          <p:nvPr/>
        </p:nvPicPr>
        <p:blipFill>
          <a:blip r:embed="rId2" cstate="print">
            <a:extLst/>
          </a:blip>
          <a:stretch>
            <a:fillRect/>
          </a:stretch>
        </p:blipFill>
        <p:spPr>
          <a:xfrm>
            <a:off x="-149573" y="4102895"/>
            <a:ext cx="3572644" cy="2759867"/>
          </a:xfrm>
          <a:prstGeom prst="rect">
            <a:avLst/>
          </a:prstGeom>
          <a:ln w="12700">
            <a:miter lim="400000"/>
          </a:ln>
        </p:spPr>
      </p:pic>
      <p:pic>
        <p:nvPicPr>
          <p:cNvPr id="39" name="140823I1wind30.png"/>
          <p:cNvPicPr/>
          <p:nvPr/>
        </p:nvPicPr>
        <p:blipFill>
          <a:blip r:embed="rId3" cstate="print">
            <a:extLst/>
          </a:blip>
          <a:stretch>
            <a:fillRect/>
          </a:stretch>
        </p:blipFill>
        <p:spPr>
          <a:xfrm>
            <a:off x="-149573" y="1334691"/>
            <a:ext cx="3572644" cy="2759867"/>
          </a:xfrm>
          <a:prstGeom prst="rect">
            <a:avLst/>
          </a:prstGeom>
          <a:ln w="12700">
            <a:miter lim="400000"/>
          </a:ln>
        </p:spPr>
      </p:pic>
      <p:pic>
        <p:nvPicPr>
          <p:cNvPr id="40" name="140823I1wind50.png"/>
          <p:cNvPicPr/>
          <p:nvPr/>
        </p:nvPicPr>
        <p:blipFill>
          <a:blip r:embed="rId4" cstate="print">
            <a:extLst/>
          </a:blip>
          <a:stretch>
            <a:fillRect/>
          </a:stretch>
        </p:blipFill>
        <p:spPr>
          <a:xfrm>
            <a:off x="2707160" y="4102895"/>
            <a:ext cx="3572643" cy="2759867"/>
          </a:xfrm>
          <a:prstGeom prst="rect">
            <a:avLst/>
          </a:prstGeom>
          <a:ln w="12700">
            <a:miter lim="400000"/>
          </a:ln>
        </p:spPr>
      </p:pic>
      <p:pic>
        <p:nvPicPr>
          <p:cNvPr id="41" name="140823I1wind70.png"/>
          <p:cNvPicPr/>
          <p:nvPr/>
        </p:nvPicPr>
        <p:blipFill>
          <a:blip r:embed="rId5" cstate="print">
            <a:extLst/>
          </a:blip>
          <a:stretch>
            <a:fillRect/>
          </a:stretch>
        </p:blipFill>
        <p:spPr>
          <a:xfrm>
            <a:off x="2707160" y="1334691"/>
            <a:ext cx="3572643" cy="2759867"/>
          </a:xfrm>
          <a:prstGeom prst="rect">
            <a:avLst/>
          </a:prstGeom>
          <a:ln w="12700">
            <a:miter lim="400000"/>
          </a:ln>
        </p:spPr>
      </p:pic>
      <p:pic>
        <p:nvPicPr>
          <p:cNvPr id="42" name="140823I1wind90.png"/>
          <p:cNvPicPr/>
          <p:nvPr/>
        </p:nvPicPr>
        <p:blipFill>
          <a:blip r:embed="rId6" cstate="print">
            <a:extLst/>
          </a:blip>
          <a:stretch>
            <a:fillRect/>
          </a:stretch>
        </p:blipFill>
        <p:spPr>
          <a:xfrm>
            <a:off x="5582519" y="4102895"/>
            <a:ext cx="3572643" cy="2759867"/>
          </a:xfrm>
          <a:prstGeom prst="rect">
            <a:avLst/>
          </a:prstGeom>
          <a:ln w="12700">
            <a:miter lim="400000"/>
          </a:ln>
        </p:spPr>
      </p:pic>
      <p:pic>
        <p:nvPicPr>
          <p:cNvPr id="43" name="140823I1wind110.png"/>
          <p:cNvPicPr/>
          <p:nvPr/>
        </p:nvPicPr>
        <p:blipFill>
          <a:blip r:embed="rId7" cstate="print">
            <a:extLst/>
          </a:blip>
          <a:stretch>
            <a:fillRect/>
          </a:stretch>
        </p:blipFill>
        <p:spPr>
          <a:xfrm>
            <a:off x="5582519" y="1334691"/>
            <a:ext cx="3572643" cy="2759867"/>
          </a:xfrm>
          <a:prstGeom prst="rect">
            <a:avLst/>
          </a:prstGeom>
          <a:ln w="12700">
            <a:miter lim="400000"/>
          </a:ln>
        </p:spPr>
      </p:pic>
      <p:sp>
        <p:nvSpPr>
          <p:cNvPr id="44" name="Shape 44"/>
          <p:cNvSpPr/>
          <p:nvPr/>
        </p:nvSpPr>
        <p:spPr>
          <a:xfrm>
            <a:off x="147959" y="29790"/>
            <a:ext cx="8725783" cy="1226294"/>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lvl="0" algn="l">
              <a:defRPr sz="1800">
                <a:solidFill>
                  <a:srgbClr val="000000"/>
                </a:solidFill>
              </a:defRPr>
            </a:pPr>
            <a:r>
              <a:rPr sz="2500" dirty="0">
                <a:solidFill>
                  <a:srgbClr val="FFFFFF"/>
                </a:solidFill>
                <a:latin typeface="Arial"/>
                <a:ea typeface="Arial"/>
                <a:cs typeface="Arial"/>
                <a:sym typeface="Arial"/>
              </a:rPr>
              <a:t>Weak, tilted (to the SE), and disorganized circulation seen in </a:t>
            </a:r>
          </a:p>
          <a:p>
            <a:pPr lvl="0" algn="l">
              <a:defRPr sz="1800">
                <a:solidFill>
                  <a:srgbClr val="000000"/>
                </a:solidFill>
              </a:defRPr>
            </a:pPr>
            <a:r>
              <a:rPr sz="2500" dirty="0">
                <a:solidFill>
                  <a:srgbClr val="FFFFFF"/>
                </a:solidFill>
                <a:latin typeface="Arial"/>
                <a:ea typeface="Arial"/>
                <a:cs typeface="Arial"/>
                <a:sym typeface="Arial"/>
              </a:rPr>
              <a:t>     Doppler analyses.</a:t>
            </a:r>
          </a:p>
          <a:p>
            <a:pPr lvl="0" algn="l">
              <a:defRPr sz="1800">
                <a:solidFill>
                  <a:srgbClr val="000000"/>
                </a:solidFill>
              </a:defRPr>
            </a:pPr>
            <a:r>
              <a:rPr sz="2500" dirty="0">
                <a:solidFill>
                  <a:srgbClr val="FFFFFF"/>
                </a:solidFill>
                <a:latin typeface="Arial"/>
                <a:ea typeface="Arial"/>
                <a:cs typeface="Arial"/>
                <a:sym typeface="Arial"/>
              </a:rPr>
              <a:t>Air with &gt; 30-degree dew point depressions to west of storm.</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p:nvPr/>
        </p:nvSpPr>
        <p:spPr>
          <a:xfrm>
            <a:off x="381000" y="1174520"/>
            <a:ext cx="8077200" cy="428867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Executed most of the pattern as planned.</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Some signs that the center was trying to reform near the </a:t>
            </a:r>
            <a:r>
              <a:rPr dirty="0" smtClean="0">
                <a:solidFill>
                  <a:srgbClr val="FFFFFF"/>
                </a:solidFill>
                <a:latin typeface="Arial"/>
                <a:ea typeface="Arial"/>
                <a:cs typeface="Arial"/>
                <a:sym typeface="Arial"/>
              </a:rPr>
              <a:t>convection </a:t>
            </a:r>
            <a:r>
              <a:rPr dirty="0">
                <a:solidFill>
                  <a:srgbClr val="FFFFFF"/>
                </a:solidFill>
                <a:latin typeface="Arial"/>
                <a:ea typeface="Arial"/>
                <a:cs typeface="Arial"/>
                <a:sym typeface="Arial"/>
              </a:rPr>
              <a:t>to the southeast.  By end of flight, some 50 </a:t>
            </a:r>
            <a:r>
              <a:rPr dirty="0" err="1" smtClean="0">
                <a:solidFill>
                  <a:srgbClr val="FFFFFF"/>
                </a:solidFill>
                <a:latin typeface="Arial"/>
                <a:ea typeface="Arial"/>
                <a:cs typeface="Arial"/>
                <a:sym typeface="Arial"/>
              </a:rPr>
              <a:t>dBZ</a:t>
            </a:r>
            <a:r>
              <a:rPr lang="en-US" dirty="0">
                <a:solidFill>
                  <a:srgbClr val="FFFFFF"/>
                </a:solidFill>
                <a:latin typeface="Arial"/>
                <a:ea typeface="Arial"/>
                <a:cs typeface="Arial"/>
                <a:sym typeface="Arial"/>
              </a:rPr>
              <a:t> </a:t>
            </a:r>
            <a:r>
              <a:rPr dirty="0" smtClean="0">
                <a:solidFill>
                  <a:srgbClr val="FFFFFF"/>
                </a:solidFill>
                <a:latin typeface="Arial"/>
                <a:ea typeface="Arial"/>
                <a:cs typeface="Arial"/>
                <a:sym typeface="Arial"/>
              </a:rPr>
              <a:t>cells </a:t>
            </a:r>
            <a:r>
              <a:rPr dirty="0">
                <a:solidFill>
                  <a:srgbClr val="FFFFFF"/>
                </a:solidFill>
                <a:latin typeface="Arial"/>
                <a:ea typeface="Arial"/>
                <a:cs typeface="Arial"/>
                <a:sym typeface="Arial"/>
              </a:rPr>
              <a:t>were seen on LF.</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Leg length was too short to reach RMW.</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Some (minor) issues with dropping </a:t>
            </a:r>
            <a:r>
              <a:rPr dirty="0" err="1">
                <a:solidFill>
                  <a:srgbClr val="FFFFFF"/>
                </a:solidFill>
                <a:latin typeface="Arial"/>
                <a:ea typeface="Arial"/>
                <a:cs typeface="Arial"/>
                <a:sym typeface="Arial"/>
              </a:rPr>
              <a:t>sondes</a:t>
            </a:r>
            <a:r>
              <a:rPr dirty="0">
                <a:solidFill>
                  <a:srgbClr val="FFFFFF"/>
                </a:solidFill>
                <a:latin typeface="Arial"/>
                <a:ea typeface="Arial"/>
                <a:cs typeface="Arial"/>
                <a:sym typeface="Arial"/>
              </a:rPr>
              <a:t> at exact </a:t>
            </a:r>
            <a:r>
              <a:rPr dirty="0" smtClean="0">
                <a:solidFill>
                  <a:srgbClr val="FFFFFF"/>
                </a:solidFill>
                <a:latin typeface="Arial"/>
                <a:ea typeface="Arial"/>
                <a:cs typeface="Arial"/>
                <a:sym typeface="Arial"/>
              </a:rPr>
              <a:t>locations</a:t>
            </a:r>
            <a:r>
              <a:rPr lang="en-US" dirty="0" smtClean="0">
                <a:solidFill>
                  <a:srgbClr val="FFFFFF"/>
                </a:solidFill>
                <a:latin typeface="Arial"/>
                <a:ea typeface="Arial"/>
                <a:cs typeface="Arial"/>
                <a:sym typeface="Arial"/>
              </a:rPr>
              <a:t> </a:t>
            </a:r>
            <a:r>
              <a:rPr dirty="0" smtClean="0">
                <a:solidFill>
                  <a:srgbClr val="FFFFFF"/>
                </a:solidFill>
                <a:latin typeface="Arial"/>
                <a:ea typeface="Arial"/>
                <a:cs typeface="Arial"/>
                <a:sym typeface="Arial"/>
              </a:rPr>
              <a:t>due </a:t>
            </a:r>
            <a:r>
              <a:rPr dirty="0">
                <a:solidFill>
                  <a:srgbClr val="FFFFFF"/>
                </a:solidFill>
                <a:latin typeface="Arial"/>
                <a:ea typeface="Arial"/>
                <a:cs typeface="Arial"/>
                <a:sym typeface="Arial"/>
              </a:rPr>
              <a:t>to land issues (Bahamas)</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Doppler coverage was a lot better than expected with relative </a:t>
            </a:r>
            <a:r>
              <a:rPr dirty="0" smtClean="0">
                <a:solidFill>
                  <a:srgbClr val="FFFFFF"/>
                </a:solidFill>
                <a:latin typeface="Arial"/>
                <a:ea typeface="Arial"/>
                <a:cs typeface="Arial"/>
                <a:sym typeface="Arial"/>
              </a:rPr>
              <a:t>lack </a:t>
            </a:r>
            <a:r>
              <a:rPr dirty="0">
                <a:solidFill>
                  <a:srgbClr val="FFFFFF"/>
                </a:solidFill>
                <a:latin typeface="Arial"/>
                <a:ea typeface="Arial"/>
                <a:cs typeface="Arial"/>
                <a:sym typeface="Arial"/>
              </a:rPr>
              <a:t>of </a:t>
            </a:r>
            <a:r>
              <a:rPr dirty="0" err="1">
                <a:solidFill>
                  <a:srgbClr val="FFFFFF"/>
                </a:solidFill>
                <a:latin typeface="Arial"/>
                <a:ea typeface="Arial"/>
                <a:cs typeface="Arial"/>
                <a:sym typeface="Arial"/>
              </a:rPr>
              <a:t>scatterers</a:t>
            </a:r>
            <a:r>
              <a:rPr dirty="0">
                <a:solidFill>
                  <a:srgbClr val="FFFFFF"/>
                </a:solidFill>
                <a:latin typeface="Arial"/>
                <a:ea typeface="Arial"/>
                <a:cs typeface="Arial"/>
                <a:sym typeface="Arial"/>
              </a:rPr>
              <a:t>.</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LF locked up a few times, but was reset.</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FD set incorrect Mission ID, so first three </a:t>
            </a:r>
            <a:r>
              <a:rPr dirty="0" err="1">
                <a:solidFill>
                  <a:srgbClr val="FFFFFF"/>
                </a:solidFill>
                <a:latin typeface="Arial"/>
                <a:ea typeface="Arial"/>
                <a:cs typeface="Arial"/>
                <a:sym typeface="Arial"/>
              </a:rPr>
              <a:t>sondes</a:t>
            </a:r>
            <a:r>
              <a:rPr dirty="0">
                <a:solidFill>
                  <a:srgbClr val="FFFFFF"/>
                </a:solidFill>
                <a:latin typeface="Arial"/>
                <a:ea typeface="Arial"/>
                <a:cs typeface="Arial"/>
                <a:sym typeface="Arial"/>
              </a:rPr>
              <a:t> (and lots of </a:t>
            </a:r>
            <a:r>
              <a:rPr dirty="0" smtClean="0">
                <a:solidFill>
                  <a:srgbClr val="FFFFFF"/>
                </a:solidFill>
                <a:latin typeface="Arial"/>
                <a:ea typeface="Arial"/>
                <a:cs typeface="Arial"/>
                <a:sym typeface="Arial"/>
              </a:rPr>
              <a:t>HDOBS </a:t>
            </a:r>
            <a:r>
              <a:rPr dirty="0">
                <a:solidFill>
                  <a:srgbClr val="FFFFFF"/>
                </a:solidFill>
                <a:latin typeface="Arial"/>
                <a:ea typeface="Arial"/>
                <a:cs typeface="Arial"/>
                <a:sym typeface="Arial"/>
              </a:rPr>
              <a:t>had to be resent with corrections.</a:t>
            </a:r>
          </a:p>
          <a:p>
            <a:pPr marL="231775" lvl="0" indent="-231775" algn="l">
              <a:spcAft>
                <a:spcPts val="600"/>
              </a:spcAft>
              <a:buFont typeface="Arial" panose="020B0604020202020204" pitchFamily="34" charset="0"/>
              <a:buChar char="•"/>
              <a:defRPr sz="1800">
                <a:solidFill>
                  <a:srgbClr val="000000"/>
                </a:solidFill>
              </a:defRPr>
            </a:pPr>
            <a:r>
              <a:rPr dirty="0" smtClean="0">
                <a:solidFill>
                  <a:srgbClr val="FFFFFF"/>
                </a:solidFill>
                <a:latin typeface="Arial"/>
                <a:ea typeface="Arial"/>
                <a:cs typeface="Arial"/>
                <a:sym typeface="Arial"/>
              </a:rPr>
              <a:t>NESDIS </a:t>
            </a:r>
            <a:r>
              <a:rPr dirty="0">
                <a:solidFill>
                  <a:srgbClr val="FFFFFF"/>
                </a:solidFill>
                <a:latin typeface="Arial"/>
                <a:ea typeface="Arial"/>
                <a:cs typeface="Arial"/>
                <a:sym typeface="Arial"/>
              </a:rPr>
              <a:t>equipment moved to C3X.  Heat no longer seems to </a:t>
            </a:r>
            <a:r>
              <a:rPr dirty="0" smtClean="0">
                <a:solidFill>
                  <a:srgbClr val="FFFFFF"/>
                </a:solidFill>
                <a:latin typeface="Arial"/>
                <a:ea typeface="Arial"/>
                <a:cs typeface="Arial"/>
                <a:sym typeface="Arial"/>
              </a:rPr>
              <a:t>be </a:t>
            </a:r>
            <a:r>
              <a:rPr dirty="0">
                <a:solidFill>
                  <a:srgbClr val="FFFFFF"/>
                </a:solidFill>
                <a:latin typeface="Arial"/>
                <a:ea typeface="Arial"/>
                <a:cs typeface="Arial"/>
                <a:sym typeface="Arial"/>
              </a:rPr>
              <a:t>a problem.</a:t>
            </a:r>
          </a:p>
          <a:p>
            <a:pPr marL="231775" lvl="0" indent="-231775" algn="l">
              <a:spcAft>
                <a:spcPts val="600"/>
              </a:spcAft>
              <a:buFont typeface="Arial" panose="020B0604020202020204" pitchFamily="34" charset="0"/>
              <a:buChar char="•"/>
              <a:defRPr sz="1800">
                <a:solidFill>
                  <a:srgbClr val="000000"/>
                </a:solidFill>
              </a:defRPr>
            </a:pPr>
            <a:r>
              <a:rPr dirty="0">
                <a:solidFill>
                  <a:srgbClr val="FFFFFF"/>
                </a:solidFill>
                <a:latin typeface="Arial"/>
                <a:ea typeface="Arial"/>
                <a:cs typeface="Arial"/>
                <a:sym typeface="Arial"/>
              </a:rPr>
              <a:t>First of four spectacular sunsets.</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TotalTime>
  <Words>3034</Words>
  <Application>Microsoft Office PowerPoint</Application>
  <PresentationFormat>On-screen Show (4:3)</PresentationFormat>
  <Paragraphs>331</Paragraphs>
  <Slides>54</Slides>
  <Notes>11</Notes>
  <HiddenSlides>0</HiddenSlides>
  <MMClips>0</MMClips>
  <ScaleCrop>false</ScaleCrop>
  <HeadingPairs>
    <vt:vector size="4" baseType="variant">
      <vt:variant>
        <vt:lpstr>Theme</vt:lpstr>
      </vt:variant>
      <vt:variant>
        <vt:i4>8</vt:i4>
      </vt:variant>
      <vt:variant>
        <vt:lpstr>Slide Titles</vt:lpstr>
      </vt:variant>
      <vt:variant>
        <vt:i4>54</vt:i4>
      </vt:variant>
    </vt:vector>
  </HeadingPairs>
  <TitlesOfParts>
    <vt:vector size="62" baseType="lpstr">
      <vt:lpstr>1_Office Theme</vt:lpstr>
      <vt:lpstr>Office Theme</vt:lpstr>
      <vt:lpstr>2_Office Theme</vt:lpstr>
      <vt:lpstr>3_Office Theme</vt:lpstr>
      <vt:lpstr>4_Office Theme</vt:lpstr>
      <vt:lpstr>5_Office Theme</vt:lpstr>
      <vt:lpstr>6_Office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20140824I1</vt:lpstr>
      <vt:lpstr>Synoptic</vt:lpstr>
      <vt:lpstr>Flight Summary</vt:lpstr>
      <vt:lpstr>PowerPoint Presentation</vt:lpstr>
      <vt:lpstr>PowerPoint Presentation</vt:lpstr>
      <vt:lpstr>PowerPoint Presentation</vt:lpstr>
      <vt:lpstr>PowerPoint Presentation</vt:lpstr>
      <vt:lpstr>PowerPoint Presentation</vt:lpstr>
      <vt:lpstr>Flight 140825H1 LPS: Jun Zhang; Radar Scientist: Robert Rogers; Sonde Scientist: Frank Marks</vt:lpstr>
      <vt:lpstr>850-200 mb shear 12Z August 25</vt:lpstr>
      <vt:lpstr>GOES IR 0600-1000Z August 25</vt:lpstr>
      <vt:lpstr>Planned vs. Actual Flight Track</vt:lpstr>
      <vt:lpstr>Radar Composites</vt:lpstr>
      <vt:lpstr>20140825I1</vt:lpstr>
      <vt:lpstr>Synoptic</vt:lpstr>
      <vt:lpstr>Flight Summary</vt:lpstr>
      <vt:lpstr>PowerPoint Presentation</vt:lpstr>
      <vt:lpstr>PowerPoint Presentation</vt:lpstr>
      <vt:lpstr>PowerPoint Presentation</vt:lpstr>
      <vt:lpstr>PowerPoint Presentation</vt:lpstr>
      <vt:lpstr>PowerPoint Presentation</vt:lpstr>
      <vt:lpstr>P3-GIV “convective burst module”</vt:lpstr>
      <vt:lpstr>Flight 140826H1 LPS: Jun Zhang; Radar Scientist: Frank Marks; Sonde Scientist: Robert Rogers</vt:lpstr>
      <vt:lpstr>850-200 mb shear 12Z August 26</vt:lpstr>
      <vt:lpstr>GOES IR 0600-1000Z August 26</vt:lpstr>
      <vt:lpstr>Planned vs. Actual Flight Track</vt:lpstr>
      <vt:lpstr>Radar Composites</vt:lpstr>
      <vt:lpstr>Radar reflectivity cross-section plotted by Frank Marks</vt:lpstr>
      <vt:lpstr>Left: working on new droposnde locations with the same flight pattern Right: Prepare convective burst module and/boundary layer entrainment flux module in flight. </vt:lpstr>
      <vt:lpstr>20140826I1</vt:lpstr>
      <vt:lpstr>Synoptic</vt:lpstr>
      <vt:lpstr>Flight Summary</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dc:creator>
  <cp:lastModifiedBy>Paul Reasor</cp:lastModifiedBy>
  <cp:revision>264</cp:revision>
  <dcterms:created xsi:type="dcterms:W3CDTF">2006-08-16T00:00:00Z</dcterms:created>
  <dcterms:modified xsi:type="dcterms:W3CDTF">2014-09-05T18:37:48Z</dcterms:modified>
</cp:coreProperties>
</file>