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52"/>
  </p:notesMasterIdLst>
  <p:sldIdLst>
    <p:sldId id="257" r:id="rId5"/>
    <p:sldId id="258" r:id="rId6"/>
    <p:sldId id="259" r:id="rId7"/>
    <p:sldId id="260" r:id="rId8"/>
    <p:sldId id="266" r:id="rId9"/>
    <p:sldId id="267" r:id="rId10"/>
    <p:sldId id="261" r:id="rId11"/>
    <p:sldId id="29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00" r:id="rId20"/>
    <p:sldId id="301" r:id="rId21"/>
    <p:sldId id="283" r:id="rId22"/>
    <p:sldId id="284" r:id="rId23"/>
    <p:sldId id="285" r:id="rId24"/>
    <p:sldId id="286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302" r:id="rId33"/>
    <p:sldId id="303" r:id="rId34"/>
    <p:sldId id="287" r:id="rId35"/>
    <p:sldId id="288" r:id="rId36"/>
    <p:sldId id="289" r:id="rId37"/>
    <p:sldId id="290" r:id="rId38"/>
    <p:sldId id="304" r:id="rId39"/>
    <p:sldId id="305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6" r:id="rId49"/>
    <p:sldId id="264" r:id="rId50"/>
    <p:sldId id="26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1" d="100"/>
          <a:sy n="161" d="100"/>
        </p:scale>
        <p:origin x="-5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CIMSS Shear (m/s)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cat>
            <c:strRef>
              <c:f>Sheet1!$A$2:$A$32</c:f>
              <c:strCache>
                <c:ptCount val="31"/>
                <c:pt idx="0">
                  <c:v>06Z</c:v>
                </c:pt>
                <c:pt idx="2">
                  <c:v>12Z</c:v>
                </c:pt>
                <c:pt idx="4">
                  <c:v>18Z</c:v>
                </c:pt>
                <c:pt idx="6">
                  <c:v>00Z</c:v>
                </c:pt>
                <c:pt idx="8">
                  <c:v>06Z</c:v>
                </c:pt>
                <c:pt idx="10">
                  <c:v>12Z</c:v>
                </c:pt>
                <c:pt idx="12">
                  <c:v>18Z</c:v>
                </c:pt>
                <c:pt idx="14">
                  <c:v>00Z</c:v>
                </c:pt>
                <c:pt idx="16">
                  <c:v>06Z</c:v>
                </c:pt>
                <c:pt idx="18">
                  <c:v>12Z</c:v>
                </c:pt>
                <c:pt idx="20">
                  <c:v>18Z</c:v>
                </c:pt>
                <c:pt idx="22">
                  <c:v>00Z</c:v>
                </c:pt>
                <c:pt idx="24">
                  <c:v>06Z</c:v>
                </c:pt>
                <c:pt idx="26">
                  <c:v>12Z</c:v>
                </c:pt>
                <c:pt idx="28">
                  <c:v>18Z</c:v>
                </c:pt>
                <c:pt idx="30">
                  <c:v>00Z</c:v>
                </c:pt>
              </c:strCache>
            </c:str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6.5</c:v>
                </c:pt>
                <c:pt idx="2">
                  <c:v>7.2</c:v>
                </c:pt>
                <c:pt idx="4">
                  <c:v>4.8</c:v>
                </c:pt>
                <c:pt idx="6">
                  <c:v>1.0</c:v>
                </c:pt>
                <c:pt idx="8">
                  <c:v>2.3</c:v>
                </c:pt>
                <c:pt idx="10">
                  <c:v>2.3</c:v>
                </c:pt>
                <c:pt idx="12">
                  <c:v>2.4</c:v>
                </c:pt>
                <c:pt idx="14">
                  <c:v>4.4</c:v>
                </c:pt>
                <c:pt idx="16">
                  <c:v>6.6</c:v>
                </c:pt>
                <c:pt idx="18">
                  <c:v>3.7</c:v>
                </c:pt>
                <c:pt idx="20">
                  <c:v>6.6</c:v>
                </c:pt>
                <c:pt idx="22">
                  <c:v>8.700000000000001</c:v>
                </c:pt>
                <c:pt idx="24">
                  <c:v>9.200000000000001</c:v>
                </c:pt>
                <c:pt idx="26">
                  <c:v>17.5</c:v>
                </c:pt>
                <c:pt idx="28">
                  <c:v>26.3</c:v>
                </c:pt>
                <c:pt idx="30">
                  <c:v>30.1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Intensity (m/s)</c:v>
                </c:pt>
              </c:strCache>
            </c:strRef>
          </c:tx>
          <c:spPr>
            <a:ln>
              <a:solidFill>
                <a:prstClr val="white"/>
              </a:solidFill>
            </a:ln>
          </c:spPr>
          <c:marker>
            <c:spPr>
              <a:ln>
                <a:solidFill>
                  <a:prstClr val="white"/>
                </a:solidFill>
              </a:ln>
            </c:spPr>
          </c:marker>
          <c:cat>
            <c:strRef>
              <c:f>Sheet1!$A$2:$A$32</c:f>
              <c:strCache>
                <c:ptCount val="31"/>
                <c:pt idx="0">
                  <c:v>06Z</c:v>
                </c:pt>
                <c:pt idx="2">
                  <c:v>12Z</c:v>
                </c:pt>
                <c:pt idx="4">
                  <c:v>18Z</c:v>
                </c:pt>
                <c:pt idx="6">
                  <c:v>00Z</c:v>
                </c:pt>
                <c:pt idx="8">
                  <c:v>06Z</c:v>
                </c:pt>
                <c:pt idx="10">
                  <c:v>12Z</c:v>
                </c:pt>
                <c:pt idx="12">
                  <c:v>18Z</c:v>
                </c:pt>
                <c:pt idx="14">
                  <c:v>00Z</c:v>
                </c:pt>
                <c:pt idx="16">
                  <c:v>06Z</c:v>
                </c:pt>
                <c:pt idx="18">
                  <c:v>12Z</c:v>
                </c:pt>
                <c:pt idx="20">
                  <c:v>18Z</c:v>
                </c:pt>
                <c:pt idx="22">
                  <c:v>00Z</c:v>
                </c:pt>
                <c:pt idx="24">
                  <c:v>06Z</c:v>
                </c:pt>
                <c:pt idx="26">
                  <c:v>12Z</c:v>
                </c:pt>
                <c:pt idx="28">
                  <c:v>18Z</c:v>
                </c:pt>
                <c:pt idx="30">
                  <c:v>00Z</c:v>
                </c:pt>
              </c:strCache>
            </c:strRef>
          </c:cat>
          <c:val>
            <c:numRef>
              <c:f>Sheet1!$C$2:$C$32</c:f>
              <c:numCache>
                <c:formatCode>General</c:formatCode>
                <c:ptCount val="31"/>
                <c:pt idx="1">
                  <c:v>15.432</c:v>
                </c:pt>
                <c:pt idx="3">
                  <c:v>18.00399999999999</c:v>
                </c:pt>
                <c:pt idx="5">
                  <c:v>23.148</c:v>
                </c:pt>
                <c:pt idx="7">
                  <c:v>23.148</c:v>
                </c:pt>
                <c:pt idx="9">
                  <c:v>25.72</c:v>
                </c:pt>
                <c:pt idx="11">
                  <c:v>25.72</c:v>
                </c:pt>
                <c:pt idx="13">
                  <c:v>30.86399999999999</c:v>
                </c:pt>
                <c:pt idx="15">
                  <c:v>30.86399999999999</c:v>
                </c:pt>
                <c:pt idx="17">
                  <c:v>33.436</c:v>
                </c:pt>
                <c:pt idx="19">
                  <c:v>41.152</c:v>
                </c:pt>
                <c:pt idx="21">
                  <c:v>41.152</c:v>
                </c:pt>
                <c:pt idx="23">
                  <c:v>43.72400000000001</c:v>
                </c:pt>
                <c:pt idx="25">
                  <c:v>41.152</c:v>
                </c:pt>
                <c:pt idx="27">
                  <c:v>36.008</c:v>
                </c:pt>
                <c:pt idx="29">
                  <c:v>36.008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025736"/>
        <c:axId val="2096030888"/>
      </c:lineChart>
      <c:catAx>
        <c:axId val="2096025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66"/>
                </a:solidFill>
              </a:defRPr>
            </a:pPr>
            <a:endParaRPr lang="en-US"/>
          </a:p>
        </c:txPr>
        <c:crossAx val="2096030888"/>
        <c:crosses val="autoZero"/>
        <c:auto val="1"/>
        <c:lblAlgn val="ctr"/>
        <c:lblOffset val="100"/>
        <c:noMultiLvlLbl val="0"/>
      </c:catAx>
      <c:valAx>
        <c:axId val="2096030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66"/>
                </a:solidFill>
              </a:defRPr>
            </a:pPr>
            <a:endParaRPr lang="en-US"/>
          </a:p>
        </c:txPr>
        <c:crossAx val="20960257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aseline="0">
              <a:solidFill>
                <a:srgbClr val="FFFF66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2B88E-EBD8-4D6B-8004-E399D23DDA96}" type="datetimeFigureOut">
              <a:rPr lang="en-US" smtClean="0"/>
              <a:pPr/>
              <a:t>7/14/14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A006C-930F-4166-9C4B-5EC4ECFC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E0A6-17A9-4E30-95BF-4DA51EA48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4750-8C34-4EB1-9E2D-2DC86E191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E702-58D0-4420-B78C-690BCE16B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865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70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87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070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255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022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50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A851-8CB9-44D1-90B0-8231BBF36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13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23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24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79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465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973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196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880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704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98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359D-B827-417B-9CF8-3BD9D594C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81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024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441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600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09AB-ABCD-4BF7-830C-F18FE5EA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BD4C-54BD-4345-8699-619D38CDD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A5E6-6D95-4604-9FCF-901B4596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EBC59-F9B3-40EF-AECB-33E7C8F2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A5AD-4F1E-4F03-A3E0-7E3D03496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CD00-7EE8-49A5-81F7-7A03A4F87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094C7-F741-48B5-ABF6-96603C33E285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79CF7-7B19-416D-8204-C58797C998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702AD-3BFF-4027-BE52-3FAD8E07C8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0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1A02F82-1154-BD46-95A1-A9EC02ECC0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7/14/14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C33F0F-A457-FC4B-8AFC-80D126F27B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47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7/14/14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hyperlink" Target="http://mts-tracker-v1.0.6.s3.amazonaws.com/tracker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143000"/>
            <a:ext cx="3657600" cy="3657600"/>
          </a:xfrm>
          <a:prstGeom prst="rect">
            <a:avLst/>
          </a:prstGeom>
        </p:spPr>
      </p:pic>
      <p:pic>
        <p:nvPicPr>
          <p:cNvPr id="1028" name="Picture 4" descr="http://www.aoml.noaa.gov/hrd/Storm_pages/arthur2014/20140702ARTHU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429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228600"/>
            <a:ext cx="60198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TS/Hurricane Arthur Debrief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81400" y="6248399"/>
            <a:ext cx="1752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SzPct val="100000"/>
              <a:defRPr/>
            </a:pPr>
            <a:r>
              <a:rPr lang="en-US" sz="2200" dirty="0" smtClean="0">
                <a:solidFill>
                  <a:prstClr val="white"/>
                </a:solidFill>
                <a:ea typeface="ＭＳ Ｐゴシック" pitchFamily="34" charset="-128"/>
                <a:cs typeface="ＭＳ Ｐゴシック" charset="0"/>
              </a:rPr>
              <a:t>July 11, 2014</a:t>
            </a:r>
            <a:endParaRPr lang="en-US" sz="2200" dirty="0">
              <a:solidFill>
                <a:prstClr val="white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" y="5022914"/>
            <a:ext cx="8839200" cy="1219200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Flight ops re-cap: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6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otal flight missions (+ 3 NHC-tasked)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27 P-3 and 14 G-IV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flight hours;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117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GPSsondes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; 10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AXBTs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4600" y="1143000"/>
            <a:ext cx="18288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2 July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05600" y="1143000"/>
            <a:ext cx="17526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3 July</a:t>
            </a:r>
          </a:p>
        </p:txBody>
      </p:sp>
      <p:sp>
        <p:nvSpPr>
          <p:cNvPr id="2" name="AutoShape 6" descr="http://www.aoml.noaa.gov/hrd/Storm_pages/arthur2014/20140703ARTHU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1200" y="1392764"/>
            <a:ext cx="5371511" cy="4246036"/>
            <a:chOff x="980565" y="2514600"/>
            <a:chExt cx="5371511" cy="42460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2514600"/>
              <a:ext cx="5360409" cy="40756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565" y="6598297"/>
              <a:ext cx="5371511" cy="16233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209800" y="6858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850-200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hPa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shear valid 06 UTC July 2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9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2231247"/>
            <a:ext cx="4191000" cy="2874153"/>
            <a:chOff x="530087" y="45804"/>
            <a:chExt cx="6248400" cy="43221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087" y="4267200"/>
              <a:ext cx="6248400" cy="1007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45804"/>
              <a:ext cx="6245087" cy="420483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978478" y="2077950"/>
            <a:ext cx="4038600" cy="3102753"/>
            <a:chOff x="1456084" y="4572000"/>
            <a:chExt cx="4446104" cy="3556884"/>
          </a:xfrm>
        </p:grpSpPr>
        <p:pic>
          <p:nvPicPr>
            <p:cNvPr id="6" name="Picture 2" descr="http://weather.uwyo.edu/upperair/bimages/2014070212.72206.skewt.parc.gi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084" y="4572000"/>
              <a:ext cx="4446104" cy="355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200401" y="4810539"/>
              <a:ext cx="16846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700-500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hPa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average RH = 55%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2000" y="1524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TPW valid 00 UTC July 2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15195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JAX skew-T valid 12 UTC July 2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6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1572905"/>
            <a:ext cx="2819400" cy="2999095"/>
            <a:chOff x="2312894" y="519953"/>
            <a:chExt cx="2743200" cy="2743200"/>
          </a:xfrm>
        </p:grpSpPr>
        <p:pic>
          <p:nvPicPr>
            <p:cNvPr id="3" name="Picture 2" descr="20140702.1115.goes13.x.vis1km_high.01LARTHUR.50kts-996mb-281N-792W.100pc.jpg imag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894" y="519953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84494" y="138504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4069" y="1611351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02130" y="175260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C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00400" y="1586624"/>
            <a:ext cx="2667000" cy="2909176"/>
            <a:chOff x="2312894" y="3352800"/>
            <a:chExt cx="2743200" cy="2743200"/>
          </a:xfrm>
        </p:grpSpPr>
        <p:pic>
          <p:nvPicPr>
            <p:cNvPr id="8" name="Picture 10" descr="20140702.1115.goes13.x.ir1km.01LARTHUR.50kts-996mb-281N-792W.100pc.jpg imag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894" y="3352800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57600" y="437179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51554" y="4542128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59305" y="4824518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C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1572905"/>
            <a:ext cx="2895600" cy="2922895"/>
            <a:chOff x="2312894" y="6230470"/>
            <a:chExt cx="2743200" cy="2743200"/>
          </a:xfrm>
        </p:grpSpPr>
        <p:pic>
          <p:nvPicPr>
            <p:cNvPr id="13" name="Picture 12" descr="20140702.1101.f17.x.pct.01LARTHUR.50kts-996mb-281N-792W.53pc.jpg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894" y="6230470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631275" y="724946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3516" y="7388075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25300" y="7610373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C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200" y="990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GOES Visible 1115 UTC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0375" y="990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GOES IR 1115 UTC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3885" y="990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SSMI/S 91 GHz 1101 UTC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8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3" r="10773" b="2492"/>
          <a:stretch/>
        </p:blipFill>
        <p:spPr>
          <a:xfrm>
            <a:off x="0" y="1366469"/>
            <a:ext cx="4419600" cy="4119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1665051"/>
            <a:ext cx="4524487" cy="374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06233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Proposed flight track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066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Actual flight track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4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76" t="7747" r="2444"/>
          <a:stretch/>
        </p:blipFill>
        <p:spPr>
          <a:xfrm>
            <a:off x="228600" y="1835284"/>
            <a:ext cx="4466617" cy="3706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94" t="7763" r="3425"/>
          <a:stretch/>
        </p:blipFill>
        <p:spPr>
          <a:xfrm>
            <a:off x="4648200" y="1835284"/>
            <a:ext cx="4333672" cy="3698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295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2-km reflectivity and winds at 1047 UTC</a:t>
            </a:r>
            <a:endParaRPr lang="en-US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295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-km reflectivity and winds at 1047 UTC</a:t>
            </a:r>
            <a:endParaRPr lang="en-US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5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5"/>
          <a:stretch/>
        </p:blipFill>
        <p:spPr>
          <a:xfrm>
            <a:off x="457200" y="762000"/>
            <a:ext cx="3895666" cy="27820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3663234"/>
            <a:ext cx="4048066" cy="3118566"/>
            <a:chOff x="1710958" y="3048000"/>
            <a:chExt cx="3318242" cy="23663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685"/>
            <a:stretch/>
          </p:blipFill>
          <p:spPr>
            <a:xfrm>
              <a:off x="1710958" y="3048000"/>
              <a:ext cx="3318242" cy="23663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79832" y="353680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8200" y="2514600"/>
            <a:ext cx="4102886" cy="2895600"/>
            <a:chOff x="1764514" y="5591175"/>
            <a:chExt cx="3112286" cy="22098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087"/>
            <a:stretch/>
          </p:blipFill>
          <p:spPr>
            <a:xfrm>
              <a:off x="1764514" y="5591175"/>
              <a:ext cx="3112286" cy="22098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032645" y="650040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95988" y="6159989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09716" y="240268"/>
            <a:ext cx="553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2-km wind speed and 6-14 km peak vertical velocity</a:t>
            </a:r>
            <a:endParaRPr lang="en-US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0340" y="762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0825 UTC</a:t>
            </a:r>
            <a:endParaRPr lang="en-US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36640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1047 UTC</a:t>
            </a:r>
            <a:endParaRPr lang="en-US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2514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1202 UTC</a:t>
            </a:r>
            <a:endParaRPr lang="en-US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9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0 at 4.08.25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27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2540" y="335280"/>
            <a:ext cx="149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20140702N1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NHC Tasked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00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702N1wind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85" y="127028"/>
            <a:ext cx="4142915" cy="3200400"/>
          </a:xfrm>
          <a:prstGeom prst="rect">
            <a:avLst/>
          </a:prstGeom>
        </p:spPr>
      </p:pic>
      <p:pic>
        <p:nvPicPr>
          <p:cNvPr id="3" name="Picture 2" descr="140702N1wind3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87" y="127028"/>
            <a:ext cx="4142912" cy="3200400"/>
          </a:xfrm>
          <a:prstGeom prst="rect">
            <a:avLst/>
          </a:prstGeom>
        </p:spPr>
      </p:pic>
      <p:pic>
        <p:nvPicPr>
          <p:cNvPr id="4" name="Picture 3" descr="140702N1wind6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56" y="3581400"/>
            <a:ext cx="4142913" cy="3200400"/>
          </a:xfrm>
          <a:prstGeom prst="rect">
            <a:avLst/>
          </a:prstGeom>
        </p:spPr>
      </p:pic>
      <p:pic>
        <p:nvPicPr>
          <p:cNvPr id="5" name="Picture 4" descr="140702N1wind12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87" y="3581400"/>
            <a:ext cx="41429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9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01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5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600" y="1447800"/>
            <a:ext cx="8763000" cy="5029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Missions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Overview 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Reasor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Science Discussions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N42: TDR (Rogers/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Bucci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N43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 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TDR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Aberson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/Zhang)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G-IV: TDR/ET (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Gamache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Aberson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Field Program Issues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7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3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140703H1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Highlights:</a:t>
            </a:r>
          </a:p>
          <a:p>
            <a:r>
              <a:rPr lang="en-US" dirty="0" smtClean="0"/>
              <a:t>Storm was upgraded from tropical storm to category 1 hurricane</a:t>
            </a:r>
          </a:p>
          <a:p>
            <a:r>
              <a:rPr lang="en-US" dirty="0" smtClean="0"/>
              <a:t>Off the coast of Georgia and South Carolina heading N-NE at 7 knots</a:t>
            </a:r>
          </a:p>
          <a:p>
            <a:r>
              <a:rPr lang="en-US" dirty="0" smtClean="0"/>
              <a:t>Forming </a:t>
            </a:r>
            <a:r>
              <a:rPr lang="en-US" dirty="0" err="1" smtClean="0"/>
              <a:t>eyewall</a:t>
            </a:r>
            <a:r>
              <a:rPr lang="en-US" dirty="0" smtClean="0"/>
              <a:t> and spiral bands with embedded deep convection</a:t>
            </a:r>
          </a:p>
          <a:p>
            <a:r>
              <a:rPr lang="en-US" dirty="0" smtClean="0"/>
              <a:t>Vertically aligned vortex in 2-8 km</a:t>
            </a:r>
          </a:p>
          <a:p>
            <a:r>
              <a:rPr lang="en-US" dirty="0" smtClean="0"/>
              <a:t>No major problems- communication, </a:t>
            </a:r>
            <a:r>
              <a:rPr lang="en-US" dirty="0" err="1" smtClean="0"/>
              <a:t>jobfile</a:t>
            </a:r>
            <a:r>
              <a:rPr lang="en-US" dirty="0" smtClean="0"/>
              <a:t> creation and data transmission all went smoothly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25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850-200 </a:t>
            </a:r>
            <a:r>
              <a:rPr lang="en-US" dirty="0" err="1" smtClean="0"/>
              <a:t>mb</a:t>
            </a:r>
            <a:r>
              <a:rPr lang="en-US" dirty="0" smtClean="0"/>
              <a:t> shear 06Z July 03</a:t>
            </a:r>
            <a:endParaRPr lang="en-US" dirty="0"/>
          </a:p>
        </p:txBody>
      </p:sp>
      <p:pic>
        <p:nvPicPr>
          <p:cNvPr id="3" name="Picture 2" descr="140703H1_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68" y="1417638"/>
            <a:ext cx="665629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4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TPW valid 06Z July 03</a:t>
            </a:r>
            <a:endParaRPr lang="en-US" dirty="0"/>
          </a:p>
        </p:txBody>
      </p:sp>
      <p:pic>
        <p:nvPicPr>
          <p:cNvPr id="3" name="Picture 2" descr="140703H1_fig2.g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8" r="7282"/>
          <a:stretch/>
        </p:blipFill>
        <p:spPr>
          <a:xfrm>
            <a:off x="32985" y="1624449"/>
            <a:ext cx="9076105" cy="44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4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 IR 0200-0600Z July 03</a:t>
            </a:r>
            <a:endParaRPr lang="en-US" dirty="0"/>
          </a:p>
        </p:txBody>
      </p:sp>
      <p:pic>
        <p:nvPicPr>
          <p:cNvPr id="1026" name="Picture 2" descr="C:\Documents and Settings\lisa.r.bucci\Desktop\Before Take Off\GOESIR0200-0600July0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463" y="1463309"/>
            <a:ext cx="6838080" cy="5128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1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vs. Actual Flight Track</a:t>
            </a:r>
            <a:endParaRPr lang="en-US" dirty="0"/>
          </a:p>
        </p:txBody>
      </p:sp>
      <p:pic>
        <p:nvPicPr>
          <p:cNvPr id="3" name="Picture 2" descr="140703H1_fig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0" y="1649553"/>
            <a:ext cx="4255934" cy="4572000"/>
          </a:xfrm>
          <a:prstGeom prst="rect">
            <a:avLst/>
          </a:prstGeom>
        </p:spPr>
      </p:pic>
      <p:pic>
        <p:nvPicPr>
          <p:cNvPr id="4" name="Picture 3" descr="140703H1_fig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957" y="1934649"/>
            <a:ext cx="481304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9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Radar Composites</a:t>
            </a:r>
            <a:endParaRPr lang="en-US" dirty="0"/>
          </a:p>
        </p:txBody>
      </p:sp>
      <p:pic>
        <p:nvPicPr>
          <p:cNvPr id="4" name="Picture 3" descr="140703I1wind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401" y="1550585"/>
            <a:ext cx="5089867" cy="3931920"/>
          </a:xfrm>
          <a:prstGeom prst="rect">
            <a:avLst/>
          </a:prstGeom>
        </p:spPr>
      </p:pic>
      <p:pic>
        <p:nvPicPr>
          <p:cNvPr id="5" name="Picture 4" descr="140703I1wind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387" y="1550585"/>
            <a:ext cx="5089868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474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Circumnavigation </a:t>
            </a: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94137" y="3198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Cross section &amp; downwind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2kmCircumRefle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49"/>
          <a:stretch/>
        </p:blipFill>
        <p:spPr>
          <a:xfrm>
            <a:off x="1100475" y="758793"/>
            <a:ext cx="2942574" cy="2743200"/>
          </a:xfrm>
          <a:prstGeom prst="rect">
            <a:avLst/>
          </a:prstGeom>
        </p:spPr>
      </p:pic>
      <p:pic>
        <p:nvPicPr>
          <p:cNvPr id="5" name="Picture 4" descr="2kmXSDWRefle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475" y="4114800"/>
            <a:ext cx="3519963" cy="2743200"/>
          </a:xfrm>
          <a:prstGeom prst="rect">
            <a:avLst/>
          </a:prstGeom>
        </p:spPr>
      </p:pic>
      <p:pic>
        <p:nvPicPr>
          <p:cNvPr id="6" name="Picture 5" descr="2kmCircumWsp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400" y="758793"/>
            <a:ext cx="3519963" cy="2743200"/>
          </a:xfrm>
          <a:prstGeom prst="rect">
            <a:avLst/>
          </a:prstGeom>
        </p:spPr>
      </p:pic>
      <p:pic>
        <p:nvPicPr>
          <p:cNvPr id="7" name="Picture 6" descr="2kmXSDWWsp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400" y="4114800"/>
            <a:ext cx="351064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0 at 4.06.48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920"/>
            <a:ext cx="9144000" cy="6257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2540" y="335280"/>
            <a:ext cx="149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20140703N1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HRD Tasked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79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Overview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8686800" cy="5257800"/>
          </a:xfrm>
          <a:prstGeom prst="rect">
            <a:avLst/>
          </a:prstGeom>
        </p:spPr>
        <p:txBody>
          <a:bodyPr rtlCol="0">
            <a:normAutofit fontScale="925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Purpose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Collect P-3 TDR data for assimilation into the operational HWRF model, further test the G-IV TDR system and flight patterns, and document ET.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Target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TS Arthur on </a:t>
            </a:r>
            <a:r>
              <a:rPr lang="en-US" sz="32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July off NE Florida coast; Hurricane Arthur (5AM) on </a:t>
            </a:r>
            <a:r>
              <a:rPr lang="en-US" sz="32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3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July; 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extratropically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-transitioning Hurricane on </a:t>
            </a:r>
            <a:r>
              <a:rPr lang="en-US" sz="32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4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July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Background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91L formed from a non-tropical low initially over S. Carolina. On 27 June it was given a 20% chance of development in 5 days. EMC put the P-3s on alert for a TDR tasking on 30 June.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703N1wind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57" y="127000"/>
            <a:ext cx="4142913" cy="3200400"/>
          </a:xfrm>
          <a:prstGeom prst="rect">
            <a:avLst/>
          </a:prstGeom>
        </p:spPr>
      </p:pic>
      <p:pic>
        <p:nvPicPr>
          <p:cNvPr id="3" name="Picture 2" descr="140703N1wind3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87" y="127000"/>
            <a:ext cx="4142913" cy="3200400"/>
          </a:xfrm>
          <a:prstGeom prst="rect">
            <a:avLst/>
          </a:prstGeom>
        </p:spPr>
      </p:pic>
      <p:pic>
        <p:nvPicPr>
          <p:cNvPr id="4" name="Picture 3" descr="140703N1wind6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57" y="3581400"/>
            <a:ext cx="4142913" cy="3200400"/>
          </a:xfrm>
          <a:prstGeom prst="rect">
            <a:avLst/>
          </a:prstGeom>
        </p:spPr>
      </p:pic>
      <p:pic>
        <p:nvPicPr>
          <p:cNvPr id="5" name="Picture 4" descr="140703N1wind12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87" y="3581400"/>
            <a:ext cx="41429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80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2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1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0 at 4.18.3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920"/>
            <a:ext cx="9144000" cy="6219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2540" y="335280"/>
            <a:ext cx="149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20140704N1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HRD Tasked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29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704N1wind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127000"/>
            <a:ext cx="4142913" cy="3200400"/>
          </a:xfrm>
          <a:prstGeom prst="rect">
            <a:avLst/>
          </a:prstGeom>
        </p:spPr>
      </p:pic>
      <p:pic>
        <p:nvPicPr>
          <p:cNvPr id="3" name="Picture 2" descr="140704N1wind3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131" y="127000"/>
            <a:ext cx="4142913" cy="3200400"/>
          </a:xfrm>
          <a:prstGeom prst="rect">
            <a:avLst/>
          </a:prstGeom>
        </p:spPr>
      </p:pic>
      <p:pic>
        <p:nvPicPr>
          <p:cNvPr id="4" name="Picture 3" descr="140704N1wind6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81400"/>
            <a:ext cx="4142913" cy="3200400"/>
          </a:xfrm>
          <a:prstGeom prst="rect">
            <a:avLst/>
          </a:prstGeom>
        </p:spPr>
      </p:pic>
      <p:pic>
        <p:nvPicPr>
          <p:cNvPr id="5" name="Picture 4" descr="140704N1wind12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131" y="3581400"/>
            <a:ext cx="41429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6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5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8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Overview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1219200"/>
            <a:ext cx="8610600" cy="5334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July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N42 (2AM) figure-4/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circ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pattern; N43 (2PM) figure-4/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circ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pattern; N49 (130PM) Synoptic surveillance</a:t>
            </a:r>
            <a:endParaRPr lang="en-US" sz="28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3</a:t>
            </a: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July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N42 (2AM) figure-4/</a:t>
            </a:r>
            <a:r>
              <a:rPr lang="en-US" sz="2800" noProof="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circ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pattern; N43 (2PM) figure-4/</a:t>
            </a:r>
            <a:r>
              <a:rPr lang="en-US" sz="2800" noProof="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circ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pattern; N49 (130PM) </a:t>
            </a:r>
            <a:r>
              <a:rPr lang="en-US" sz="2800" noProof="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circ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pattern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(N. Carolina landfall late on 3 July – EMC missions done)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4</a:t>
            </a: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July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N49 (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130PM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 butterfly pattern</a:t>
            </a:r>
            <a:endParaRPr lang="en-US" sz="2800" dirty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5 July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N42 (2AM) NHC-ET pattern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rthur_debrief_aberson_jzhang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5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Hurricane Arthur G-IV flights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7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used to create </a:t>
            </a:r>
            <a:br>
              <a:rPr lang="en-US" dirty="0" smtClean="0"/>
            </a:br>
            <a:r>
              <a:rPr lang="en-US" dirty="0" smtClean="0"/>
              <a:t>Doppler </a:t>
            </a:r>
            <a:r>
              <a:rPr lang="en-US" dirty="0" err="1" smtClean="0"/>
              <a:t>obs</a:t>
            </a:r>
            <a:r>
              <a:rPr lang="en-US" dirty="0" smtClean="0"/>
              <a:t> on G-IV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Gamache followed the flight with NASA tracker and approximated center from NHC or used fixes from any aircraft when possible (More necessary for concentric circle pattern)</a:t>
            </a:r>
          </a:p>
          <a:p>
            <a:r>
              <a:rPr lang="en-US" dirty="0" smtClean="0"/>
              <a:t>Used Sonia Otero’s </a:t>
            </a:r>
            <a:r>
              <a:rPr lang="en-US" dirty="0" err="1" smtClean="0"/>
              <a:t>JobFile.app</a:t>
            </a:r>
            <a:r>
              <a:rPr lang="en-US" dirty="0" smtClean="0"/>
              <a:t> to generate job files for analysis/QC</a:t>
            </a:r>
          </a:p>
          <a:p>
            <a:r>
              <a:rPr lang="en-US" dirty="0" smtClean="0"/>
              <a:t>Submitted through AOC’s portal</a:t>
            </a:r>
          </a:p>
          <a:p>
            <a:r>
              <a:rPr lang="en-US" dirty="0" smtClean="0"/>
              <a:t>John Hill’s (AOC) software obtained new job files and Joe Greene (AOC) ran HRD Doppler analysis/QC with them</a:t>
            </a:r>
          </a:p>
          <a:p>
            <a:r>
              <a:rPr lang="en-US" dirty="0" smtClean="0"/>
              <a:t>At end of process, Doppler radials (NCO), </a:t>
            </a:r>
            <a:r>
              <a:rPr lang="en-US" dirty="0" err="1" smtClean="0"/>
              <a:t>superobs</a:t>
            </a:r>
            <a:r>
              <a:rPr lang="en-US" dirty="0" smtClean="0"/>
              <a:t> (HRD and partners) and wind analyses now sent to ground using all AOC- or RSS-provided scripts</a:t>
            </a:r>
          </a:p>
          <a:p>
            <a:r>
              <a:rPr lang="en-US" dirty="0" smtClean="0"/>
              <a:t>Sonia worked with John Hill, Joe Greene and Gabe </a:t>
            </a:r>
            <a:r>
              <a:rPr lang="en-US" dirty="0" err="1" smtClean="0"/>
              <a:t>Defeo</a:t>
            </a:r>
            <a:r>
              <a:rPr lang="en-US" dirty="0" smtClean="0"/>
              <a:t> (AOC) to troubleshoot script problems, so by the final flight all </a:t>
            </a:r>
            <a:r>
              <a:rPr lang="en-US" dirty="0" err="1" smtClean="0"/>
              <a:t>obs</a:t>
            </a:r>
            <a:r>
              <a:rPr lang="en-US" dirty="0" smtClean="0"/>
              <a:t> were sent to the ground including the first set in time for the 18 UTC HWRF ingest</a:t>
            </a:r>
          </a:p>
        </p:txBody>
      </p:sp>
    </p:spTree>
    <p:extLst>
      <p:ext uri="{BB962C8B-B14F-4D97-AF65-F5344CB8AC3E}">
        <p14:creationId xmlns:p14="http://schemas.microsoft.com/office/powerpoint/2010/main" val="3587763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Success with NCO </a:t>
            </a:r>
            <a:r>
              <a:rPr lang="en-US" sz="2400" dirty="0" err="1" smtClean="0"/>
              <a:t>obs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280"/>
            <a:ext cx="8229600" cy="5283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20140702H1—all </a:t>
            </a:r>
            <a:r>
              <a:rPr lang="en-US" dirty="0" err="1" smtClean="0"/>
              <a:t>obs</a:t>
            </a:r>
            <a:r>
              <a:rPr lang="en-US" dirty="0" smtClean="0"/>
              <a:t> eventually sent after delays—difficulty with permissions to obtain </a:t>
            </a:r>
            <a:r>
              <a:rPr lang="en-US" dirty="0" err="1" smtClean="0"/>
              <a:t>jobfiles</a:t>
            </a:r>
            <a:r>
              <a:rPr lang="en-US" dirty="0" smtClean="0"/>
              <a:t>—aft data were not being converted to product-raw format—data not ingested into 6 UTC HWRF</a:t>
            </a:r>
          </a:p>
          <a:p>
            <a:r>
              <a:rPr lang="en-US" dirty="0" smtClean="0"/>
              <a:t>20140702I1– all data set—data ingested in 18 UTC run</a:t>
            </a:r>
          </a:p>
          <a:p>
            <a:r>
              <a:rPr lang="en-US" dirty="0" smtClean="0"/>
              <a:t>20140702N1—data from a near-circle in NHC pattern from 18-1930 UTC finally sent around 00 UTC—no other data sent—not much to see outside of that circle</a:t>
            </a:r>
          </a:p>
          <a:p>
            <a:r>
              <a:rPr lang="en-US" dirty="0" smtClean="0"/>
              <a:t>20140703H1—data from first pass made it into 6 UTC run—all data eventually made it to ground</a:t>
            </a:r>
          </a:p>
          <a:p>
            <a:r>
              <a:rPr lang="en-US" dirty="0" smtClean="0"/>
              <a:t>20140703I1—delayed (A/C) and shortened (nose radar equipment burnout) pattern—delay meant no data in 18 UTC run—all data eventually sent</a:t>
            </a:r>
          </a:p>
          <a:p>
            <a:r>
              <a:rPr lang="en-US" dirty="0" smtClean="0"/>
              <a:t>20140703N1—data sent; however, most data collected before 21 UTC and sent after 2115 UTC</a:t>
            </a:r>
          </a:p>
          <a:p>
            <a:r>
              <a:rPr lang="en-US" dirty="0" smtClean="0"/>
              <a:t>20140704N1– nearly all data sent; however, most data collected before 21 UTC and second and third passes sent after 915 UTC</a:t>
            </a:r>
          </a:p>
          <a:p>
            <a:r>
              <a:rPr lang="en-US" dirty="0" smtClean="0"/>
              <a:t>20140705N1—real-time analysis/QC was not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02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impressions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Usual, maybe a little more than usual, issues with getting up to speed for the season and addressing bugs in software changes</a:t>
            </a:r>
          </a:p>
          <a:p>
            <a:r>
              <a:rPr lang="en-US" dirty="0" smtClean="0"/>
              <a:t>When all issues are addressed, running software on the aircraft will be more stress-free than in previous years.  Job-file submission from the ground work</a:t>
            </a:r>
          </a:p>
          <a:p>
            <a:r>
              <a:rPr lang="en-US" dirty="0" smtClean="0"/>
              <a:t>At the time of the end of the last flight, there were still some issues with creating job files on the aircraft and running them—also had an issue of a hanging file that was preventing transmission of last data on 140704N1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0560" y="2458720"/>
            <a:ext cx="5686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  <a:hlinkClick r:id="rId2"/>
              </a:rPr>
              <a:t>New Airborne Sciences Tracker</a:t>
            </a: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  <a:hlinkClick r:id="rId2"/>
              </a:rPr>
              <a:t>http://mts-tracker-v1.0.6.s3.amazonaws.com/tracker.html</a:t>
            </a: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Provided by Aaron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Duley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(NASA Ames Research Center)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70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1447800"/>
            <a:ext cx="86106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Jobfile</a:t>
            </a: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creation on ground worked great, but significant problems with receiving and sending files on aircraft (AOC software)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Tail radar product RAW files not created properly on 140702H1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Delayed take-offs required last-minute pattern modification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Mission abort during 140703I1, after initial figure-4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N43 challenges </a:t>
            </a: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executing circumnavigation pattern as planned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N49 did not use updated center position for circumnavigation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Decision not to fly 2AM mission on 4 July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24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Issues – Mission Related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1447800"/>
            <a:ext cx="86106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GOV accident in parking garage – make sure we are all aware of proper procedure for reporting accidents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Strict HRD-AOC-POC communication not followed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Air sickness etiquette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AOC and HRD expectations for students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Non-Feds need to show ID to get tax-exempt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GOV should be parked in hotel valet lot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FNs need to have documents on person when at MacDill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Issues - </a:t>
            </a:r>
            <a:r>
              <a:rPr lang="en-US" sz="4000" dirty="0" err="1" smtClean="0">
                <a:solidFill>
                  <a:srgbClr val="FFFF66"/>
                </a:solidFill>
                <a:latin typeface="Calibri" pitchFamily="34" charset="0"/>
              </a:rPr>
              <a:t>Misc</a:t>
            </a:r>
            <a:endParaRPr lang="en-US" sz="4000" dirty="0" smtClean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9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Highlights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1524000"/>
            <a:ext cx="8610600" cy="5029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Scientifically interesting case of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RI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and subsequent </a:t>
            </a:r>
            <a:r>
              <a:rPr lang="en-US" sz="3200" noProof="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extratropical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transition.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99565487"/>
              </p:ext>
            </p:extLst>
          </p:nvPr>
        </p:nvGraphicFramePr>
        <p:xfrm>
          <a:off x="762000" y="3048000"/>
          <a:ext cx="7848600" cy="31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6096000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1st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609285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2nd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6294" y="6104699"/>
            <a:ext cx="50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3rd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4656" y="6104699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4</a:t>
            </a:r>
            <a:r>
              <a:rPr lang="en-US" dirty="0" smtClean="0">
                <a:solidFill>
                  <a:srgbClr val="FFFF66"/>
                </a:solidFill>
              </a:rPr>
              <a:t>th</a:t>
            </a:r>
            <a:endParaRPr lang="en-US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Highlights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600" y="1219200"/>
            <a:ext cx="8686800" cy="548640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P-3 and G-IV </a:t>
            </a:r>
            <a:r>
              <a:rPr lang="en-US" sz="3200" noProof="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QC’d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TDR data from all TDR missions transmitted to the ground in real time and sent to EMC for assimilation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To the extent possible, P-3 TDR data was transmitted in time for assimilation into consecutive HWRF cycles</a:t>
            </a:r>
            <a:endParaRPr lang="en-US" sz="32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Circumnavigation module executed during P-3 TDR missions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G-IV overflies eyewall in strong Cat-1 hurricane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Data collected during ET (G-IV and P-3)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LPS training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1676400"/>
            <a:ext cx="8610600" cy="3352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N42 TDR (Rogers/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Bucci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N43 TDR (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Aberson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/Zhang)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G-IV TDR/ET (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Gamache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Aberson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Science Discussions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10 at 4.11.20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21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2540" y="335280"/>
            <a:ext cx="149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20140701N1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NHC Tasked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78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685800"/>
            <a:ext cx="222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Flight 140702H1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257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Calibri"/>
              </a:rPr>
              <a:t>Highlights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Storm was a tropical storm off coast of Melbourne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Experiencing moderate NW shear, mid-upper level dry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Widespread precipitation and embedded deep convection on SE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Circulation appeared aligned between 2-8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Some vigorous upper-level updrafts on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downshear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side, some inside 2-km RMW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Some problems with communications of radar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jobfiles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radar processing – prevented timely transmission of first two analyses, but was resolved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21307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1331</Words>
  <Application>Microsoft Macintosh PowerPoint</Application>
  <PresentationFormat>On-screen Show (4:3)</PresentationFormat>
  <Paragraphs>141</Paragraphs>
  <Slides>47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1_Office Theme</vt:lpstr>
      <vt:lpstr>Office Theme</vt:lpstr>
      <vt:lpstr>2_Office Theme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Flight 140703H1</vt:lpstr>
      <vt:lpstr>850-200 mb shear 06Z July 03</vt:lpstr>
      <vt:lpstr>TPW valid 06Z July 03</vt:lpstr>
      <vt:lpstr>GOES IR 0200-0600Z July 03</vt:lpstr>
      <vt:lpstr>Planned vs. Actual Flight Track</vt:lpstr>
      <vt:lpstr>Radar Composites</vt:lpstr>
      <vt:lpstr>Circumnavigation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Arthur G-IV flights</vt:lpstr>
      <vt:lpstr>Method used to create  Doppler obs on G-IV</vt:lpstr>
      <vt:lpstr>Success with NCO obs</vt:lpstr>
      <vt:lpstr>General impressions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Frank Marks</cp:lastModifiedBy>
  <cp:revision>166</cp:revision>
  <dcterms:created xsi:type="dcterms:W3CDTF">2006-08-16T00:00:00Z</dcterms:created>
  <dcterms:modified xsi:type="dcterms:W3CDTF">2014-07-14T14:38:11Z</dcterms:modified>
</cp:coreProperties>
</file>