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0" r:id="rId2"/>
    <p:sldId id="346" r:id="rId3"/>
    <p:sldId id="301" r:id="rId4"/>
    <p:sldId id="374" r:id="rId5"/>
    <p:sldId id="313" r:id="rId6"/>
    <p:sldId id="344" r:id="rId7"/>
    <p:sldId id="343" r:id="rId8"/>
    <p:sldId id="348" r:id="rId9"/>
    <p:sldId id="315" r:id="rId10"/>
    <p:sldId id="349" r:id="rId11"/>
    <p:sldId id="354" r:id="rId12"/>
    <p:sldId id="355" r:id="rId13"/>
    <p:sldId id="352" r:id="rId14"/>
    <p:sldId id="353" r:id="rId15"/>
    <p:sldId id="350" r:id="rId16"/>
    <p:sldId id="371" r:id="rId17"/>
    <p:sldId id="351" r:id="rId18"/>
    <p:sldId id="364" r:id="rId19"/>
    <p:sldId id="358" r:id="rId20"/>
    <p:sldId id="357" r:id="rId21"/>
    <p:sldId id="298" r:id="rId22"/>
    <p:sldId id="335" r:id="rId23"/>
    <p:sldId id="360" r:id="rId24"/>
    <p:sldId id="361" r:id="rId25"/>
    <p:sldId id="370" r:id="rId26"/>
    <p:sldId id="369" r:id="rId27"/>
    <p:sldId id="372" r:id="rId28"/>
    <p:sldId id="29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88970" autoAdjust="0"/>
  </p:normalViewPr>
  <p:slideViewPr>
    <p:cSldViewPr snapToGrid="0">
      <p:cViewPr varScale="1">
        <p:scale>
          <a:sx n="82" d="100"/>
          <a:sy n="82" d="100"/>
        </p:scale>
        <p:origin x="9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6B9F5-673E-4DCF-904B-2C1741571682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42F56-4680-4046-B9DC-064CDA0F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2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42F56-4680-4046-B9DC-064CDA0FF4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2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Contour interval 500 J kg-1. Values  500 J kg-1 are shaded light blue; positive values are shaded pink.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42F56-4680-4046-B9DC-064CDA0FF4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5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42F56-4680-4046-B9DC-064CDA0FF4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48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Figure 8. </a:t>
            </a:r>
            <a:r>
              <a:rPr lang="en-US" dirty="0" smtClean="0"/>
              <a:t>Horizontal cross sections of vertical velocity (black contours) and vertical vorticity (positive values red, negative values blue) at a height of 5 km in the 10oN calculation at (a) 21 h, and (b) 30 h. Contour interval: vertical velocity contours (black) 1 m s</a:t>
            </a:r>
            <a:r>
              <a:rPr lang="en-US" baseline="30000" dirty="0" smtClean="0"/>
              <a:t>−1</a:t>
            </a:r>
            <a:r>
              <a:rPr lang="en-US" dirty="0" smtClean="0"/>
              <a:t>, solid contours positive, dashed contours negative. Vertical vorticity contours: thin contours 5 × 10</a:t>
            </a:r>
            <a:r>
              <a:rPr lang="en-US" baseline="30000" dirty="0" smtClean="0"/>
              <a:t>−4</a:t>
            </a:r>
            <a:r>
              <a:rPr lang="en-US" dirty="0" smtClean="0"/>
              <a:t> s</a:t>
            </a:r>
            <a:r>
              <a:rPr lang="en-US" baseline="30000" dirty="0" smtClean="0"/>
              <a:t>−1</a:t>
            </a:r>
            <a:r>
              <a:rPr lang="en-US" dirty="0" smtClean="0"/>
              <a:t> from 5 × 10</a:t>
            </a:r>
            <a:r>
              <a:rPr lang="en-US" baseline="30000" dirty="0" smtClean="0"/>
              <a:t>−4</a:t>
            </a:r>
            <a:r>
              <a:rPr lang="en-US" dirty="0" smtClean="0"/>
              <a:t> s−1 to 2 × 10</a:t>
            </a:r>
            <a:r>
              <a:rPr lang="en-US" baseline="30000" dirty="0" smtClean="0"/>
              <a:t>−3</a:t>
            </a:r>
            <a:r>
              <a:rPr lang="en-US" dirty="0" smtClean="0"/>
              <a:t> s</a:t>
            </a:r>
            <a:r>
              <a:rPr lang="en-US" baseline="30000" dirty="0" smtClean="0"/>
              <a:t>−1</a:t>
            </a:r>
            <a:r>
              <a:rPr lang="en-US" dirty="0" smtClean="0"/>
              <a:t>, thick contours 2 × 10</a:t>
            </a:r>
            <a:r>
              <a:rPr lang="en-US" baseline="30000" dirty="0" smtClean="0"/>
              <a:t>−3</a:t>
            </a:r>
            <a:r>
              <a:rPr lang="en-US" dirty="0" smtClean="0"/>
              <a:t> s</a:t>
            </a:r>
            <a:r>
              <a:rPr lang="en-US" baseline="30000" dirty="0" smtClean="0"/>
              <a:t>−1</a:t>
            </a:r>
            <a:r>
              <a:rPr lang="en-US" dirty="0" smtClean="0"/>
              <a:t>. Solid (red) contours positive, dashed (blue) contours negative.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42F56-4680-4046-B9DC-064CDA0FF41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3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F60D-4F72-48BE-8D34-3515CA85643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3D9-7BEC-4B1A-B3AC-9922B0D5A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7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F60D-4F72-48BE-8D34-3515CA85643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3D9-7BEC-4B1A-B3AC-9922B0D5A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1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F60D-4F72-48BE-8D34-3515CA85643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3D9-7BEC-4B1A-B3AC-9922B0D5A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F60D-4F72-48BE-8D34-3515CA85643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3D9-7BEC-4B1A-B3AC-9922B0D5A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F60D-4F72-48BE-8D34-3515CA85643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3D9-7BEC-4B1A-B3AC-9922B0D5A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5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F60D-4F72-48BE-8D34-3515CA85643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3D9-7BEC-4B1A-B3AC-9922B0D5A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5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F60D-4F72-48BE-8D34-3515CA85643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3D9-7BEC-4B1A-B3AC-9922B0D5A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F60D-4F72-48BE-8D34-3515CA85643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3D9-7BEC-4B1A-B3AC-9922B0D5A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9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F60D-4F72-48BE-8D34-3515CA85643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3D9-7BEC-4B1A-B3AC-9922B0D5A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7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F60D-4F72-48BE-8D34-3515CA85643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3D9-7BEC-4B1A-B3AC-9922B0D5A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5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F60D-4F72-48BE-8D34-3515CA85643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3D9-7BEC-4B1A-B3AC-9922B0D5A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6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AF60D-4F72-48BE-8D34-3515CA85643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EF3D9-7BEC-4B1A-B3AC-9922B0D5A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0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9A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" b="21937"/>
          <a:stretch/>
        </p:blipFill>
        <p:spPr bwMode="auto">
          <a:xfrm>
            <a:off x="0" y="-77118"/>
            <a:ext cx="12192000" cy="7207159"/>
          </a:xfrm>
          <a:prstGeom prst="rect">
            <a:avLst/>
          </a:prstGeom>
          <a:noFill/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45077" y="602255"/>
            <a:ext cx="11357264" cy="125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4400" dirty="0">
                <a:solidFill>
                  <a:schemeClr val="bg1"/>
                </a:solidFill>
              </a:rPr>
              <a:t>Why do model tropical cyclones intensify more rapidly at low </a:t>
            </a:r>
            <a:r>
              <a:rPr lang="en-US" sz="4400" dirty="0" smtClean="0">
                <a:solidFill>
                  <a:schemeClr val="bg1"/>
                </a:solidFill>
              </a:rPr>
              <a:t>latitudes?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632250" y="4814370"/>
            <a:ext cx="9219365" cy="190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GB" sz="3200" dirty="0">
                <a:solidFill>
                  <a:schemeClr val="bg1"/>
                </a:solidFill>
              </a:rPr>
              <a:t>Roger K. </a:t>
            </a:r>
            <a:r>
              <a:rPr lang="en-GB" sz="3200" dirty="0" smtClean="0">
                <a:solidFill>
                  <a:schemeClr val="bg1"/>
                </a:solidFill>
              </a:rPr>
              <a:t>Smith	</a:t>
            </a:r>
            <a:r>
              <a:rPr lang="en-GB" sz="3200" dirty="0" smtClean="0">
                <a:solidFill>
                  <a:srgbClr val="FFFF00"/>
                </a:solidFill>
              </a:rPr>
              <a:t>.	.	.	.</a:t>
            </a:r>
            <a:r>
              <a:rPr lang="en-GB" sz="3200" dirty="0" smtClean="0">
                <a:solidFill>
                  <a:schemeClr val="bg1"/>
                </a:solidFill>
              </a:rPr>
              <a:t>	LMU Munich</a:t>
            </a:r>
          </a:p>
          <a:p>
            <a:pPr eaLnBrk="0" hangingPunct="0">
              <a:spcBef>
                <a:spcPct val="20000"/>
              </a:spcBef>
            </a:pPr>
            <a:r>
              <a:rPr lang="en-GB" sz="3200" dirty="0">
                <a:solidFill>
                  <a:schemeClr val="bg1"/>
                </a:solidFill>
              </a:rPr>
              <a:t>Michael Montgomery	</a:t>
            </a:r>
            <a:r>
              <a:rPr lang="en-GB" sz="3200" dirty="0">
                <a:solidFill>
                  <a:srgbClr val="FFFF00"/>
                </a:solidFill>
              </a:rPr>
              <a:t>.	.	.</a:t>
            </a:r>
            <a:r>
              <a:rPr lang="en-GB" sz="3200" dirty="0">
                <a:solidFill>
                  <a:schemeClr val="bg1"/>
                </a:solidFill>
              </a:rPr>
              <a:t>	NPS Monterey</a:t>
            </a:r>
          </a:p>
          <a:p>
            <a:pPr eaLnBrk="0" hangingPunct="0">
              <a:spcBef>
                <a:spcPct val="20000"/>
              </a:spcBef>
            </a:pPr>
            <a:r>
              <a:rPr lang="en-GB" sz="3200" dirty="0" smtClean="0">
                <a:solidFill>
                  <a:schemeClr val="bg1"/>
                </a:solidFill>
              </a:rPr>
              <a:t>Gerard </a:t>
            </a:r>
            <a:r>
              <a:rPr lang="en-GB" sz="3200" dirty="0">
                <a:solidFill>
                  <a:schemeClr val="bg1"/>
                </a:solidFill>
              </a:rPr>
              <a:t>Kilroy	</a:t>
            </a:r>
            <a:r>
              <a:rPr lang="en-GB" sz="3200" dirty="0">
                <a:solidFill>
                  <a:srgbClr val="FFFF00"/>
                </a:solidFill>
              </a:rPr>
              <a:t>.	.	.	.</a:t>
            </a:r>
            <a:r>
              <a:rPr lang="en-GB" sz="3200" dirty="0">
                <a:solidFill>
                  <a:schemeClr val="bg1"/>
                </a:solidFill>
              </a:rPr>
              <a:t>	LMU Munich</a:t>
            </a:r>
          </a:p>
          <a:p>
            <a:pPr eaLnBrk="0" hangingPunct="0">
              <a:spcBef>
                <a:spcPct val="20000"/>
              </a:spcBef>
            </a:pP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62097" y="327746"/>
            <a:ext cx="8312276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Comparison of surface fluxes in MM5 simulations 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(Units W m</a:t>
            </a:r>
            <a:r>
              <a:rPr lang="en-GB" sz="2000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-2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1268168"/>
            <a:ext cx="5358911" cy="5375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78" y="1242407"/>
            <a:ext cx="5451230" cy="5467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353" y="689686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GB" dirty="0" smtClean="0">
                <a:sym typeface="Symbol" panose="05050102010706020507" pitchFamily="18" charset="2"/>
              </a:rPr>
              <a:t> 30</a:t>
            </a:r>
            <a:r>
              <a:rPr lang="en-GB" dirty="0" smtClean="0"/>
              <a:t>0 W m</a:t>
            </a:r>
            <a:r>
              <a:rPr lang="en-GB" baseline="30000" dirty="0" smtClean="0"/>
              <a:t>-2</a:t>
            </a:r>
            <a:endParaRPr lang="en-US" baseline="300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19908" y="1078523"/>
            <a:ext cx="799067" cy="71510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1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67682" y="468425"/>
            <a:ext cx="7221088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Comparison of surface specific 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humidity (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Units </a:t>
            </a:r>
            <a:r>
              <a:rPr lang="en-GB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W m</a:t>
            </a:r>
            <a:r>
              <a:rPr lang="en-GB" sz="20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-2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1315452"/>
            <a:ext cx="5334711" cy="5310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06" y="1321105"/>
            <a:ext cx="5334001" cy="536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97169" y="299980"/>
            <a:ext cx="10456231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Comparison of azimuthally-averaged vertical velocity at </a:t>
            </a:r>
            <a:r>
              <a:rPr lang="en-US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z = 5 km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Units 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m s</a:t>
            </a:r>
            <a:r>
              <a:rPr lang="en-GB" sz="2000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-2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8" y="1013888"/>
            <a:ext cx="5206877" cy="5222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71" y="1013888"/>
            <a:ext cx="5303269" cy="53032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1" y="6488668"/>
            <a:ext cx="501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Contour interval (red) 0.5 m s</a:t>
            </a:r>
            <a:r>
              <a:rPr lang="en-GB" baseline="30000" dirty="0" smtClean="0"/>
              <a:t>-1 </a:t>
            </a:r>
            <a:r>
              <a:rPr lang="en-GB" dirty="0" smtClean="0"/>
              <a:t>, (blue) 0.01 m s</a:t>
            </a:r>
            <a:r>
              <a:rPr lang="en-GB" baseline="30000" dirty="0" smtClean="0"/>
              <a:t>-1</a:t>
            </a:r>
            <a:r>
              <a:rPr lang="en-GB" baseline="-25000" dirty="0" smtClean="0"/>
              <a:t> 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6780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45" y="1081473"/>
            <a:ext cx="9223794" cy="5633992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4487" y="277625"/>
            <a:ext cx="8431347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Idealized calculation to examine the balanced temperature field</a:t>
            </a:r>
            <a:endParaRPr 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388" y="3371162"/>
            <a:ext cx="13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Initial vortex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44603" y="3294043"/>
            <a:ext cx="359768" cy="26178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9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56338" y="371459"/>
            <a:ext cx="7596554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Comparison of 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azimuthally 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averaged 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CAPE 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(Units 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J kg</a:t>
            </a:r>
            <a:r>
              <a:rPr lang="en-GB" sz="2000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-1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1" y="1189530"/>
            <a:ext cx="5415324" cy="5443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09" y="1207544"/>
            <a:ext cx="5408636" cy="5425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1323" y="1902342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GB" dirty="0" smtClean="0">
                <a:sym typeface="Symbol" panose="05050102010706020507" pitchFamily="18" charset="2"/>
              </a:rPr>
              <a:t> 300</a:t>
            </a:r>
            <a:r>
              <a:rPr lang="en-GB" dirty="0" smtClean="0"/>
              <a:t>0 J kg</a:t>
            </a:r>
            <a:r>
              <a:rPr lang="en-GB" baseline="30000" dirty="0" smtClean="0"/>
              <a:t>-1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9756308" y="2171973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GB" dirty="0" smtClean="0">
                <a:sym typeface="Symbol" panose="05050102010706020507" pitchFamily="18" charset="2"/>
              </a:rPr>
              <a:t> 300</a:t>
            </a:r>
            <a:r>
              <a:rPr lang="en-GB" dirty="0" smtClean="0"/>
              <a:t>0 J kg</a:t>
            </a:r>
            <a:r>
              <a:rPr lang="en-GB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8564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9"/>
          <a:stretch/>
        </p:blipFill>
        <p:spPr>
          <a:xfrm>
            <a:off x="317934" y="1054707"/>
            <a:ext cx="11512621" cy="5702914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17323" y="309668"/>
            <a:ext cx="2793585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Difference in CAPE</a:t>
            </a:r>
            <a:endParaRPr 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68272" y="309668"/>
            <a:ext cx="3245632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Difference in 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local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baseline="-250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endParaRPr 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4032" y="4588591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 -</a:t>
            </a:r>
            <a:r>
              <a:rPr lang="en-GB" dirty="0" smtClean="0"/>
              <a:t>500 J kg</a:t>
            </a:r>
            <a:r>
              <a:rPr lang="en-GB" baseline="30000" dirty="0" smtClean="0"/>
              <a:t>-1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4762277" y="5488440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GB" dirty="0" smtClean="0">
                <a:sym typeface="Symbol" panose="05050102010706020507" pitchFamily="18" charset="2"/>
              </a:rPr>
              <a:t> </a:t>
            </a:r>
            <a:r>
              <a:rPr lang="en-GB" dirty="0" smtClean="0"/>
              <a:t>0 J kg</a:t>
            </a:r>
            <a:r>
              <a:rPr lang="en-GB" baseline="30000" dirty="0" smtClean="0"/>
              <a:t>-1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3187368" y="3248373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500 J kg</a:t>
            </a:r>
            <a:r>
              <a:rPr lang="en-GB" baseline="30000" dirty="0" smtClean="0"/>
              <a:t>-1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3355508" y="159754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GB" dirty="0" smtClean="0">
                <a:sym typeface="Symbol" panose="05050102010706020507" pitchFamily="18" charset="2"/>
              </a:rPr>
              <a:t> </a:t>
            </a:r>
            <a:r>
              <a:rPr lang="en-GB" dirty="0" smtClean="0"/>
              <a:t>0 J kg</a:t>
            </a:r>
            <a:r>
              <a:rPr lang="en-GB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1670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5" y="1207544"/>
            <a:ext cx="5361085" cy="5406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76" y="1207544"/>
            <a:ext cx="5435512" cy="5452516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54527" y="259069"/>
            <a:ext cx="6835526" cy="76944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Comparison of 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azimuthally 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averaged CIN in MM5</a:t>
            </a:r>
          </a:p>
          <a:p>
            <a:pPr algn="ctr" eaLnBrk="1" hangingPunct="1"/>
            <a:r>
              <a:rPr lang="en-GB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(Units 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J kg</a:t>
            </a:r>
            <a:r>
              <a:rPr lang="en-GB" sz="2000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-1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2621" y="4307237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 1</a:t>
            </a:r>
            <a:r>
              <a:rPr lang="en-GB" dirty="0" smtClean="0"/>
              <a:t>0 J kg</a:t>
            </a:r>
            <a:r>
              <a:rPr lang="en-GB" baseline="30000" dirty="0" smtClean="0"/>
              <a:t>-1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7414190" y="4307237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 1</a:t>
            </a:r>
            <a:r>
              <a:rPr lang="en-GB" dirty="0" smtClean="0"/>
              <a:t>0 J kg</a:t>
            </a:r>
            <a:r>
              <a:rPr lang="en-GB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0646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88831" y="609600"/>
            <a:ext cx="9272954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Comparison of azimuthally-averaged diabatic heating rate 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Units 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K h</a:t>
            </a:r>
            <a:r>
              <a:rPr lang="en-GB" sz="2000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-1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5" y="1926112"/>
            <a:ext cx="5527423" cy="3843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80" y="1926112"/>
            <a:ext cx="5617824" cy="3877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4586" y="3376246"/>
            <a:ext cx="13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Max 26 K h</a:t>
            </a:r>
            <a:r>
              <a:rPr lang="en-GB" baseline="30000" dirty="0" smtClean="0"/>
              <a:t>-1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8780586" y="3376246"/>
            <a:ext cx="12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Max 6 K h</a:t>
            </a:r>
            <a:r>
              <a:rPr lang="en-GB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1624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03078" y="388622"/>
            <a:ext cx="441885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The Sawyer-</a:t>
            </a:r>
            <a:r>
              <a:rPr lang="en-US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Eliassen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equation</a:t>
            </a:r>
            <a:endParaRPr 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r="10940" b="69654"/>
          <a:stretch/>
        </p:blipFill>
        <p:spPr>
          <a:xfrm>
            <a:off x="644769" y="5437504"/>
            <a:ext cx="4682259" cy="993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28"/>
          <a:stretch/>
        </p:blipFill>
        <p:spPr>
          <a:xfrm>
            <a:off x="6312503" y="5456236"/>
            <a:ext cx="5214100" cy="993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76" y="1345420"/>
            <a:ext cx="7868854" cy="2743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20707" y="4702861"/>
            <a:ext cx="2483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Streamfunction: </a:t>
            </a:r>
            <a:r>
              <a:rPr lang="en-GB" sz="2400" dirty="0" smtClean="0">
                <a:sym typeface="Symbol" panose="05050102010706020507" pitchFamily="18" charset="2"/>
              </a:rPr>
              <a:t>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79454" y="4777557"/>
            <a:ext cx="266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Continuity equation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153129" y="4583723"/>
            <a:ext cx="5464439" cy="208670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5478" y="4583723"/>
            <a:ext cx="5134708" cy="208670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46032" y="1124628"/>
            <a:ext cx="8300898" cy="307223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77" y="3582275"/>
            <a:ext cx="1463706" cy="45622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77" y="1459591"/>
            <a:ext cx="2789892" cy="51148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50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8" y="2009847"/>
            <a:ext cx="5528792" cy="38353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76" y="2009847"/>
            <a:ext cx="5644440" cy="3906942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56641" y="418540"/>
            <a:ext cx="7853712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Consequences of diabatic heating rate differences: Idealized solutions of the Sawyer-</a:t>
            </a:r>
            <a:r>
              <a:rPr lang="en-US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Eliassen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equation for 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</a:t>
            </a:r>
            <a:endParaRPr 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2105" y="4159420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u &lt; 0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3690" y="2440909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u &gt; 0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3997" y="3528624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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29483" y="3637848"/>
            <a:ext cx="275766" cy="1432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11752" y="2902574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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0211716" y="3236814"/>
            <a:ext cx="267470" cy="1274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44035" y="4521270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u &lt; 0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17927" y="2608029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u &gt; 0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96637" y="1742154"/>
            <a:ext cx="220337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Units 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for u: m s</a:t>
            </a:r>
            <a:r>
              <a:rPr lang="en-GB" sz="2000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-1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1872" y="6057256"/>
            <a:ext cx="207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Max inflow 2.5 </a:t>
            </a:r>
            <a:r>
              <a:rPr lang="en-GB" dirty="0"/>
              <a:t>m 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2427885" y="6057256"/>
            <a:ext cx="207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Max inflow 8.1 </a:t>
            </a:r>
            <a:r>
              <a:rPr lang="en-GB" dirty="0"/>
              <a:t>m 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3937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6" y="1038701"/>
            <a:ext cx="11562454" cy="3819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356" y="5210978"/>
            <a:ext cx="11562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appear in</a:t>
            </a:r>
            <a:r>
              <a:rPr lang="en-GB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the Atmospheric </a:t>
            </a:r>
            <a:r>
              <a:rPr lang="en-GB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r>
              <a:rPr lang="en-GB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2014</a:t>
            </a:r>
            <a:endParaRPr lang="en-GB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at: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www.meteo.physik.uni-muenchen.de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/~roger/Roger/Rks_pubs.html/M9A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42176" y="338570"/>
            <a:ext cx="2066463" cy="5238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AU" sz="2800" b="1" dirty="0" smtClean="0">
                <a:solidFill>
                  <a:srgbClr val="0070C0"/>
                </a:solidFill>
              </a:rPr>
              <a:t>Today’s talk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5" y="1705225"/>
            <a:ext cx="5937982" cy="40976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93" y="1705225"/>
            <a:ext cx="6088581" cy="4193376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65453" y="474921"/>
            <a:ext cx="7004813" cy="76944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Comparison of balanced tangential wind tendencies</a:t>
            </a:r>
          </a:p>
          <a:p>
            <a:pPr algn="ctr" eaLnBrk="1" hangingPunct="1"/>
            <a:r>
              <a:rPr lang="en-GB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(Units 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m s</a:t>
            </a:r>
            <a:r>
              <a:rPr lang="en-GB" sz="2000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-1 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GB" sz="2000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-1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48578" y="2322457"/>
                <a:ext cx="314958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578" y="2322457"/>
                <a:ext cx="314958" cy="526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79978" y="2322458"/>
                <a:ext cx="314958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978" y="2322458"/>
                <a:ext cx="314958" cy="526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125406" y="2216734"/>
            <a:ext cx="545958" cy="7381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064478" y="2216735"/>
            <a:ext cx="545958" cy="7381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55818" y="6137873"/>
            <a:ext cx="221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Max </a:t>
            </a:r>
            <a:r>
              <a:rPr lang="en-GB" dirty="0" err="1" smtClean="0"/>
              <a:t>dvdt</a:t>
            </a:r>
            <a:r>
              <a:rPr lang="en-GB" dirty="0" smtClean="0"/>
              <a:t> 1.2 </a:t>
            </a:r>
            <a:r>
              <a:rPr lang="en-GB" dirty="0"/>
              <a:t>m s</a:t>
            </a:r>
            <a:r>
              <a:rPr lang="en-GB" baseline="30000" dirty="0"/>
              <a:t>-1</a:t>
            </a:r>
            <a:r>
              <a:rPr lang="en-GB" dirty="0"/>
              <a:t> h</a:t>
            </a:r>
            <a:r>
              <a:rPr lang="en-GB" baseline="30000" dirty="0"/>
              <a:t>-1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02908" y="6137873"/>
            <a:ext cx="230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Max dv/</a:t>
            </a:r>
            <a:r>
              <a:rPr lang="en-GB" dirty="0" err="1" smtClean="0"/>
              <a:t>dt</a:t>
            </a:r>
            <a:r>
              <a:rPr lang="en-GB" dirty="0" smtClean="0"/>
              <a:t> 5.6 m s</a:t>
            </a:r>
            <a:r>
              <a:rPr lang="en-GB" baseline="30000" dirty="0" smtClean="0"/>
              <a:t>-1</a:t>
            </a:r>
            <a:r>
              <a:rPr lang="en-GB" dirty="0" smtClean="0"/>
              <a:t> h</a:t>
            </a:r>
            <a:r>
              <a:rPr lang="en-GB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6501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77" y="1858887"/>
            <a:ext cx="5911095" cy="4113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1" y="1817928"/>
            <a:ext cx="5819377" cy="4052602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53473" y="602890"/>
            <a:ext cx="10108921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Diabatic heating rate for 10</a:t>
            </a:r>
            <a:r>
              <a:rPr lang="en-US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o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N: differences in latitude, i.e. in inertial stability</a:t>
            </a:r>
            <a:endParaRPr 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7490" y="4334310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u &lt; 0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2434" y="2884617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u &gt; 0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2692" y="3811770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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320475" y="3889024"/>
            <a:ext cx="275766" cy="1432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01634" y="1696534"/>
            <a:ext cx="220337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Units 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for u: m s</a:t>
            </a:r>
            <a:r>
              <a:rPr lang="en-GB" sz="2000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-1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335130" y="1720832"/>
            <a:ext cx="220337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Units 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for u: m s</a:t>
            </a:r>
            <a:r>
              <a:rPr lang="en-GB" sz="2000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-1</a:t>
            </a:r>
            <a:r>
              <a:rPr lang="en-GB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5420" y="6035151"/>
            <a:ext cx="564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Max dv/</a:t>
            </a:r>
            <a:r>
              <a:rPr lang="en-GB" dirty="0" err="1" smtClean="0"/>
              <a:t>dt</a:t>
            </a:r>
            <a:r>
              <a:rPr lang="en-GB" dirty="0" smtClean="0"/>
              <a:t> 6.2 m s</a:t>
            </a:r>
            <a:r>
              <a:rPr lang="en-GB" baseline="30000" dirty="0" smtClean="0"/>
              <a:t>-1</a:t>
            </a:r>
            <a:r>
              <a:rPr lang="en-GB" dirty="0" smtClean="0"/>
              <a:t> h</a:t>
            </a:r>
            <a:r>
              <a:rPr lang="en-GB" baseline="30000" dirty="0" smtClean="0"/>
              <a:t>-1</a:t>
            </a:r>
            <a:r>
              <a:rPr lang="en-GB" dirty="0"/>
              <a:t> compared with </a:t>
            </a:r>
            <a:r>
              <a:rPr lang="en-GB" dirty="0" smtClean="0"/>
              <a:t>5.6 </a:t>
            </a:r>
            <a:r>
              <a:rPr lang="en-GB" dirty="0"/>
              <a:t>m s</a:t>
            </a:r>
            <a:r>
              <a:rPr lang="en-GB" baseline="30000" dirty="0"/>
              <a:t>-1 </a:t>
            </a:r>
            <a:r>
              <a:rPr lang="en-GB" dirty="0" smtClean="0"/>
              <a:t>h</a:t>
            </a:r>
            <a:r>
              <a:rPr lang="en-GB" baseline="30000" dirty="0" smtClean="0"/>
              <a:t>-1 </a:t>
            </a:r>
            <a:r>
              <a:rPr lang="en-GB" dirty="0" smtClean="0"/>
              <a:t>at </a:t>
            </a:r>
            <a:r>
              <a:rPr lang="en-GB" dirty="0"/>
              <a:t>10</a:t>
            </a:r>
            <a:r>
              <a:rPr lang="en-GB" baseline="30000" dirty="0"/>
              <a:t>o</a:t>
            </a:r>
            <a:r>
              <a:rPr lang="en-GB" dirty="0"/>
              <a:t>N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53473" y="6027448"/>
            <a:ext cx="4791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Max inflow 7.1 compared with 8.1 m s</a:t>
            </a:r>
            <a:r>
              <a:rPr lang="en-GB" baseline="30000" dirty="0" smtClean="0"/>
              <a:t>-1 </a:t>
            </a:r>
            <a:r>
              <a:rPr lang="en-GB" dirty="0" smtClean="0"/>
              <a:t>at 10</a:t>
            </a:r>
            <a:r>
              <a:rPr lang="en-GB" baseline="30000" dirty="0" smtClean="0"/>
              <a:t>o</a:t>
            </a:r>
            <a:r>
              <a:rPr lang="en-GB" dirty="0" smtClean="0"/>
              <a:t>N</a:t>
            </a:r>
            <a:endParaRPr lang="en-US" baseline="30000" dirty="0"/>
          </a:p>
        </p:txBody>
      </p:sp>
      <p:sp>
        <p:nvSpPr>
          <p:cNvPr id="20" name="Rectangle 19"/>
          <p:cNvSpPr/>
          <p:nvPr/>
        </p:nvSpPr>
        <p:spPr>
          <a:xfrm>
            <a:off x="10876908" y="2408154"/>
            <a:ext cx="545958" cy="7381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992408" y="2513877"/>
                <a:ext cx="314958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2408" y="2513877"/>
                <a:ext cx="314958" cy="526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1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ChangeArrowheads="1"/>
          </p:cNvSpPr>
          <p:nvPr/>
        </p:nvSpPr>
        <p:spPr bwMode="auto">
          <a:xfrm>
            <a:off x="264405" y="1035586"/>
            <a:ext cx="11578728" cy="5552501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5070387" y="264621"/>
            <a:ext cx="1703993" cy="5238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AU" sz="2800" b="1" dirty="0" smtClean="0">
                <a:solidFill>
                  <a:srgbClr val="0070C0"/>
                </a:solidFill>
              </a:rPr>
              <a:t>Summary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9361" y="1230496"/>
            <a:ext cx="11308815" cy="535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Our early analysis suggested that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the dynamics of the frictional boundary layer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may be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a key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element to understanding the problem at hand.</a:t>
            </a:r>
            <a:endParaRPr lang="en-US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To help isolate the effect of the boundary layer, we examined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an axisymmetric, steady, nonlinear, slab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boundary layer model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This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model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is worth exploring because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it replicates some essential structural features of many previous studies </a:t>
            </a: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including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new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3D, time-dependent,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numerical simulations for the prototype intensification problem in a quiescent environment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In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particular, despite the steady-state restriction, the slab model produces stronger low-level inflow and stronger and more confined ascent out of the boundary layer as the latitude of the calculation is decreased,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even if the tangential wind profile at the top of the boundary layer is held fixed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  <a:endParaRPr lang="en-GB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just" eaLnBrk="0" hangingPunct="0">
              <a:spcAft>
                <a:spcPct val="40000"/>
              </a:spcAft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ChangeArrowheads="1"/>
          </p:cNvSpPr>
          <p:nvPr/>
        </p:nvSpPr>
        <p:spPr bwMode="auto">
          <a:xfrm>
            <a:off x="264405" y="1035586"/>
            <a:ext cx="11578728" cy="5552501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4982251" y="275421"/>
            <a:ext cx="2311530" cy="5238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AU" sz="2800" b="1" dirty="0" smtClean="0">
                <a:solidFill>
                  <a:srgbClr val="0070C0"/>
                </a:solidFill>
              </a:rPr>
              <a:t>Conclusions 1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9361" y="1344058"/>
            <a:ext cx="11308815" cy="486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In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an azimuthally-averaged view of the problem,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the most prominent quantitative difference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between the time dependent simulations at 10</a:t>
            </a:r>
            <a:r>
              <a:rPr lang="en-US" b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N and 30</a:t>
            </a:r>
            <a:r>
              <a:rPr lang="en-US" b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N is the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much larger diabatic heating rate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and its radial gradient above the boundary layer at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the lower latitude.</a:t>
            </a:r>
            <a:endParaRPr lang="en-US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We attribute these differences in heating rate to the larger vertical velocity found through the troposphere at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10</a:t>
            </a:r>
            <a:r>
              <a:rPr lang="en-US" b="1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N. Recall that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the heating rate, itself, is approximately proportional to the vertical velocity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But why is the vertical velocity different between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10</a:t>
            </a:r>
            <a:r>
              <a:rPr lang="en-US" b="1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N and 30</a:t>
            </a:r>
            <a:r>
              <a:rPr lang="en-US" b="1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N when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the differences in CAPE are found to be relatively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small</a:t>
            </a:r>
            <a:r>
              <a:rPr lang="en-GB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The difference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in the vertical velocity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must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be due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to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the differences in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the vertical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velocity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of air exiting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the boundary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layer.</a:t>
            </a:r>
          </a:p>
        </p:txBody>
      </p:sp>
    </p:spTree>
    <p:extLst>
      <p:ext uri="{BB962C8B-B14F-4D97-AF65-F5344CB8AC3E}">
        <p14:creationId xmlns:p14="http://schemas.microsoft.com/office/powerpoint/2010/main" val="36510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ChangeArrowheads="1"/>
          </p:cNvSpPr>
          <p:nvPr/>
        </p:nvSpPr>
        <p:spPr bwMode="auto">
          <a:xfrm>
            <a:off x="264405" y="1035586"/>
            <a:ext cx="11578728" cy="5552501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4993268" y="264405"/>
            <a:ext cx="2311530" cy="5238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AU" sz="2800" b="1" dirty="0" smtClean="0">
                <a:solidFill>
                  <a:srgbClr val="0070C0"/>
                </a:solidFill>
              </a:rPr>
              <a:t>Conclusions 2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9361" y="1112704"/>
            <a:ext cx="11308815" cy="502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These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arguments for the dependence of spin up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rate on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latitude invoke the conventional spin up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mechanism, </a:t>
            </a: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in conjunction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with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a boundary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layer feedback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mechanism linking the strength of the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boundary layer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inflow to that of the diabatic forcing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The foregoing differences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greatly surpass the effects of rotational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stiffness (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inertial stability) and evaporative-wind feedback that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have been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proposed in some prior explanations.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The much larger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radial gradient of diabatic heating at 10</a:t>
            </a:r>
            <a:r>
              <a:rPr lang="en-US" b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N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produces a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larger radial inflow in the low and mid-troposphere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, leading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to an increase in the rate at which absolute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angular momentum (</a:t>
            </a:r>
            <a:r>
              <a:rPr lang="en-US" dirty="0">
                <a:cs typeface="Times New Roman" panose="02020603050405020304" pitchFamily="18" charset="0"/>
              </a:rPr>
              <a:t>M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 surfaces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are drawn inwards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Although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radial gradient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of </a:t>
            </a:r>
            <a:r>
              <a:rPr lang="en-US" dirty="0">
                <a:cs typeface="Times New Roman" panose="02020603050405020304" pitchFamily="18" charset="0"/>
              </a:rPr>
              <a:t>M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is larger at 30</a:t>
            </a:r>
            <a:r>
              <a:rPr lang="en-US" b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N than at 10</a:t>
            </a:r>
            <a:r>
              <a:rPr lang="en-US" b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N, the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much larger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inflow at 10</a:t>
            </a:r>
            <a:r>
              <a:rPr lang="en-US" b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N is sufficient to give the larger spin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up rate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at this latitude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  <a:endParaRPr lang="en-GB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just" eaLnBrk="0" hangingPunct="0">
              <a:spcAft>
                <a:spcPct val="40000"/>
              </a:spcAft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3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35" y="1158801"/>
            <a:ext cx="9606831" cy="4480468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2970" y="174545"/>
            <a:ext cx="7367530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Non-axisymmetric issues: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Vertical velocity and vertical vorticity </a:t>
            </a:r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at 5 km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for 10</a:t>
            </a:r>
            <a:r>
              <a:rPr lang="en-US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o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endParaRPr 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7884" y="1465318"/>
            <a:ext cx="59343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21 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10658" y="1465318"/>
            <a:ext cx="59503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30 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0505" y="5839450"/>
            <a:ext cx="11523644" cy="77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/>
            <a:r>
              <a:rPr lang="en-US" sz="2200" b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sz="2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he </a:t>
            </a:r>
            <a:r>
              <a:rPr lang="en-US" sz="2200" b="1" dirty="0">
                <a:solidFill>
                  <a:srgbClr val="0070C0"/>
                </a:solidFill>
                <a:cs typeface="Times New Roman" panose="02020603050405020304" pitchFamily="18" charset="0"/>
              </a:rPr>
              <a:t>azimuthally-averaged fields of vertical velocity</a:t>
            </a:r>
            <a:r>
              <a:rPr lang="en-US" sz="2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, vertical </a:t>
            </a:r>
            <a:r>
              <a:rPr lang="en-US" sz="2200" b="1" dirty="0">
                <a:solidFill>
                  <a:srgbClr val="0070C0"/>
                </a:solidFill>
                <a:cs typeface="Times New Roman" panose="02020603050405020304" pitchFamily="18" charset="0"/>
              </a:rPr>
              <a:t>vorticity and diabatic heating rate </a:t>
            </a:r>
            <a:r>
              <a:rPr lang="en-US" sz="2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are </a:t>
            </a:r>
            <a:r>
              <a:rPr lang="en-US" sz="2200" b="1" dirty="0">
                <a:solidFill>
                  <a:srgbClr val="0070C0"/>
                </a:solidFill>
                <a:cs typeface="Times New Roman" panose="02020603050405020304" pitchFamily="18" charset="0"/>
              </a:rPr>
              <a:t>dominated by localized, rotating convective </a:t>
            </a:r>
            <a:r>
              <a:rPr lang="en-US" sz="2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structures and </a:t>
            </a:r>
            <a:r>
              <a:rPr lang="en-US" sz="2200" b="1" dirty="0">
                <a:solidFill>
                  <a:srgbClr val="0070C0"/>
                </a:solidFill>
                <a:cs typeface="Times New Roman" panose="02020603050405020304" pitchFamily="18" charset="0"/>
              </a:rPr>
              <a:t>their progressive </a:t>
            </a:r>
            <a:r>
              <a:rPr lang="en-US" sz="2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aggregation!</a:t>
            </a:r>
            <a:endParaRPr lang="en-US" sz="22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505" y="200464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680281" y="2189312"/>
            <a:ext cx="1781565" cy="38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9428" y="39220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Symbol" panose="05050102010706020507" pitchFamily="18" charset="2"/>
              </a:rPr>
              <a:t>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>
            <a:off x="1101114" y="4106714"/>
            <a:ext cx="1829655" cy="3807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ChangeArrowheads="1"/>
          </p:cNvSpPr>
          <p:nvPr/>
        </p:nvSpPr>
        <p:spPr bwMode="auto">
          <a:xfrm>
            <a:off x="264404" y="1957753"/>
            <a:ext cx="11567712" cy="3317632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5119024" y="687205"/>
            <a:ext cx="2125518" cy="5238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AU" sz="2800" b="1" dirty="0" smtClean="0">
                <a:solidFill>
                  <a:srgbClr val="0070C0"/>
                </a:solidFill>
              </a:rPr>
              <a:t>Future work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0674" y="2254504"/>
            <a:ext cx="11215171" cy="283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 more complete understanding of the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latitudinal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dependence of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the intensification problem requires an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improved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understanding of:</a:t>
            </a:r>
            <a:endParaRPr lang="en-US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the role of rotating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convective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structures,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their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progressive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aggregation,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the effects of ambient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rotation on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them,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and </a:t>
            </a:r>
            <a:endParaRPr lang="en-US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their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coupling to the boundary layer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and interior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vortex.</a:t>
            </a:r>
          </a:p>
        </p:txBody>
      </p:sp>
    </p:spTree>
    <p:extLst>
      <p:ext uri="{BB962C8B-B14F-4D97-AF65-F5344CB8AC3E}">
        <p14:creationId xmlns:p14="http://schemas.microsoft.com/office/powerpoint/2010/main" val="25717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7" y="1356379"/>
            <a:ext cx="11115195" cy="499752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10709" y="480647"/>
            <a:ext cx="10548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An advert:</a:t>
            </a:r>
            <a:r>
              <a:rPr lang="en-GB" sz="2400" b="1" dirty="0" smtClean="0">
                <a:solidFill>
                  <a:srgbClr val="FF0000"/>
                </a:solidFill>
              </a:rPr>
              <a:t> should be out soon in a Special Issue in memory of </a:t>
            </a:r>
            <a:r>
              <a:rPr lang="en-GB" sz="2400" b="1" dirty="0" err="1" smtClean="0">
                <a:solidFill>
                  <a:srgbClr val="FF0000"/>
                </a:solidFill>
              </a:rPr>
              <a:t>Prof.</a:t>
            </a:r>
            <a:r>
              <a:rPr lang="en-GB" sz="2400" b="1" dirty="0" smtClean="0">
                <a:solidFill>
                  <a:srgbClr val="FF0000"/>
                </a:solidFill>
              </a:rPr>
              <a:t> Bruce Morton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546" name="Picture 2" descr="040120_Hector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6547" name="Rectangle 3"/>
          <p:cNvSpPr>
            <a:spLocks noChangeArrowheads="1"/>
          </p:cNvSpPr>
          <p:nvPr/>
        </p:nvSpPr>
        <p:spPr bwMode="auto">
          <a:xfrm>
            <a:off x="1854378" y="5580184"/>
            <a:ext cx="9074728" cy="104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5400" b="1" dirty="0">
                <a:solidFill>
                  <a:srgbClr val="0070C0"/>
                </a:solidFill>
              </a:rPr>
              <a:t>Thank you for your attention!</a:t>
            </a:r>
            <a:endParaRPr lang="en-GB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6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6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6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6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ChangeArrowheads="1"/>
          </p:cNvSpPr>
          <p:nvPr/>
        </p:nvSpPr>
        <p:spPr bwMode="auto">
          <a:xfrm>
            <a:off x="623455" y="1195754"/>
            <a:ext cx="11052730" cy="5572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4173324" y="326639"/>
            <a:ext cx="4409925" cy="5238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hangingPunct="0">
              <a:spcAft>
                <a:spcPct val="40000"/>
              </a:spcAft>
            </a:pPr>
            <a:r>
              <a:rPr lang="en-US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Why is the problem of interest?</a:t>
            </a:r>
            <a:endParaRPr lang="en-US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41380" name="Rectangle 4"/>
          <p:cNvSpPr>
            <a:spLocks noChangeArrowheads="1"/>
          </p:cNvSpPr>
          <p:nvPr/>
        </p:nvSpPr>
        <p:spPr bwMode="auto">
          <a:xfrm>
            <a:off x="860919" y="1414346"/>
            <a:ext cx="10577802" cy="521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hangingPunct="0">
              <a:spcAft>
                <a:spcPct val="40000"/>
              </a:spcAft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If the more rapid intensification at low latitudes happens in reality, it would have implications for forecasting.</a:t>
            </a:r>
          </a:p>
          <a:p>
            <a:pPr algn="just" eaLnBrk="0" hangingPunct="0"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The problem is of intrinsic scientific interest. An answer to it would  contribute to our understanding of tropical cyclone intensification in general.</a:t>
            </a:r>
            <a:endParaRPr lang="en-US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just" eaLnBrk="0" hangingPunct="0">
              <a:spcAft>
                <a:spcPct val="400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Our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answer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to this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seemingly simple question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touches on practically all facets of the dynamics and thermodynamics of tropical cyclones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Aft>
                <a:spcPct val="400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answer invokes the conventional spin up mechanism as articulated in classical and recent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work.</a:t>
            </a:r>
          </a:p>
          <a:p>
            <a:pPr algn="just" eaLnBrk="0" hangingPunct="0">
              <a:spcAft>
                <a:spcPct val="400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In particular, it invokes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a boundary layer feedback mechanism linking the strength of the boundary layer inflow to that of the diabatic forcing of the meridional overturning circulation. </a:t>
            </a:r>
          </a:p>
          <a:p>
            <a:pPr algn="just" eaLnBrk="0" hangingPunct="0">
              <a:spcAft>
                <a:spcPct val="40000"/>
              </a:spcAft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21322" y="1015998"/>
            <a:ext cx="11172093" cy="47712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>
              <a:solidFill>
                <a:schemeClr val="bg1"/>
              </a:solidFill>
            </a:endParaRPr>
          </a:p>
        </p:txBody>
      </p:sp>
      <p:sp>
        <p:nvSpPr>
          <p:cNvPr id="10244" name="AutoShape 3"/>
          <p:cNvSpPr>
            <a:spLocks noChangeArrowheads="1"/>
          </p:cNvSpPr>
          <p:nvPr/>
        </p:nvSpPr>
        <p:spPr bwMode="auto">
          <a:xfrm>
            <a:off x="5194851" y="417158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3594651" y="5009780"/>
            <a:ext cx="3124200" cy="152400"/>
          </a:xfrm>
          <a:prstGeom prst="leftArrow">
            <a:avLst>
              <a:gd name="adj1" fmla="val 50000"/>
              <a:gd name="adj2" fmla="val 5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6" name="Freeform 5"/>
          <p:cNvSpPr>
            <a:spLocks/>
          </p:cNvSpPr>
          <p:nvPr/>
        </p:nvSpPr>
        <p:spPr bwMode="auto">
          <a:xfrm>
            <a:off x="3061251" y="1733181"/>
            <a:ext cx="5918200" cy="3336925"/>
          </a:xfrm>
          <a:custGeom>
            <a:avLst/>
            <a:gdLst>
              <a:gd name="T0" fmla="*/ 665321274 w 3728"/>
              <a:gd name="T1" fmla="*/ 2147483647 h 2102"/>
              <a:gd name="T2" fmla="*/ 201612497 w 3728"/>
              <a:gd name="T3" fmla="*/ 2147483647 h 2102"/>
              <a:gd name="T4" fmla="*/ 120967518 w 3728"/>
              <a:gd name="T5" fmla="*/ 2147483647 h 2102"/>
              <a:gd name="T6" fmla="*/ 60483759 w 3728"/>
              <a:gd name="T7" fmla="*/ 2147483647 h 2102"/>
              <a:gd name="T8" fmla="*/ 40322502 w 3728"/>
              <a:gd name="T9" fmla="*/ 2147483647 h 2102"/>
              <a:gd name="T10" fmla="*/ 0 w 3728"/>
              <a:gd name="T11" fmla="*/ 2147483647 h 2102"/>
              <a:gd name="T12" fmla="*/ 161290007 w 3728"/>
              <a:gd name="T13" fmla="*/ 2147483647 h 2102"/>
              <a:gd name="T14" fmla="*/ 100806248 w 3728"/>
              <a:gd name="T15" fmla="*/ 2147483647 h 2102"/>
              <a:gd name="T16" fmla="*/ 302418770 w 3728"/>
              <a:gd name="T17" fmla="*/ 2147483647 h 2102"/>
              <a:gd name="T18" fmla="*/ 383063749 w 3728"/>
              <a:gd name="T19" fmla="*/ 2147483647 h 2102"/>
              <a:gd name="T20" fmla="*/ 504031316 w 3728"/>
              <a:gd name="T21" fmla="*/ 2147483647 h 2102"/>
              <a:gd name="T22" fmla="*/ 584676295 w 3728"/>
              <a:gd name="T23" fmla="*/ 2031245788 h 2102"/>
              <a:gd name="T24" fmla="*/ 584676295 w 3728"/>
              <a:gd name="T25" fmla="*/ 1910278344 h 2102"/>
              <a:gd name="T26" fmla="*/ 524192561 w 3728"/>
              <a:gd name="T27" fmla="*/ 1728827178 h 2102"/>
              <a:gd name="T28" fmla="*/ 846772675 w 3728"/>
              <a:gd name="T29" fmla="*/ 1325601969 h 2102"/>
              <a:gd name="T30" fmla="*/ 1068546367 w 3728"/>
              <a:gd name="T31" fmla="*/ 982860878 h 2102"/>
              <a:gd name="T32" fmla="*/ 1955641531 w 3728"/>
              <a:gd name="T33" fmla="*/ 680442070 h 2102"/>
              <a:gd name="T34" fmla="*/ 2147483647 w 3728"/>
              <a:gd name="T35" fmla="*/ 357862120 h 2102"/>
              <a:gd name="T36" fmla="*/ 2147483647 w 3728"/>
              <a:gd name="T37" fmla="*/ 196572146 h 2102"/>
              <a:gd name="T38" fmla="*/ 2147483647 w 3728"/>
              <a:gd name="T39" fmla="*/ 196572146 h 2102"/>
              <a:gd name="T40" fmla="*/ 2147483647 w 3728"/>
              <a:gd name="T41" fmla="*/ 75604677 h 2102"/>
              <a:gd name="T42" fmla="*/ 2147483647 w 3728"/>
              <a:gd name="T43" fmla="*/ 257055917 h 2102"/>
              <a:gd name="T44" fmla="*/ 2147483647 w 3728"/>
              <a:gd name="T45" fmla="*/ 156249665 h 2102"/>
              <a:gd name="T46" fmla="*/ 2147483647 w 3728"/>
              <a:gd name="T47" fmla="*/ 196572146 h 2102"/>
              <a:gd name="T48" fmla="*/ 2147483647 w 3728"/>
              <a:gd name="T49" fmla="*/ 196572146 h 2102"/>
              <a:gd name="T50" fmla="*/ 2147483647 w 3728"/>
              <a:gd name="T51" fmla="*/ 136088424 h 2102"/>
              <a:gd name="T52" fmla="*/ 2147483647 w 3728"/>
              <a:gd name="T53" fmla="*/ 196572146 h 2102"/>
              <a:gd name="T54" fmla="*/ 2147483647 w 3728"/>
              <a:gd name="T55" fmla="*/ 337700880 h 2102"/>
              <a:gd name="T56" fmla="*/ 2147483647 w 3728"/>
              <a:gd name="T57" fmla="*/ 277217158 h 2102"/>
              <a:gd name="T58" fmla="*/ 2147483647 w 3728"/>
              <a:gd name="T59" fmla="*/ 498990904 h 2102"/>
              <a:gd name="T60" fmla="*/ 2147483647 w 3728"/>
              <a:gd name="T61" fmla="*/ 821570754 h 2102"/>
              <a:gd name="T62" fmla="*/ 2147483647 w 3728"/>
              <a:gd name="T63" fmla="*/ 1224795765 h 2102"/>
              <a:gd name="T64" fmla="*/ 2147483647 w 3728"/>
              <a:gd name="T65" fmla="*/ 1466730653 h 2102"/>
              <a:gd name="T66" fmla="*/ 2147483647 w 3728"/>
              <a:gd name="T67" fmla="*/ 1486891894 h 2102"/>
              <a:gd name="T68" fmla="*/ 2147483647 w 3728"/>
              <a:gd name="T69" fmla="*/ 1547375615 h 2102"/>
              <a:gd name="T70" fmla="*/ 2147483647 w 3728"/>
              <a:gd name="T71" fmla="*/ 1486891894 h 2102"/>
              <a:gd name="T72" fmla="*/ 2147483647 w 3728"/>
              <a:gd name="T73" fmla="*/ 1507053134 h 2102"/>
              <a:gd name="T74" fmla="*/ 2147483647 w 3728"/>
              <a:gd name="T75" fmla="*/ 1567536856 h 2102"/>
              <a:gd name="T76" fmla="*/ 2147483647 w 3728"/>
              <a:gd name="T77" fmla="*/ 1507053134 h 2102"/>
              <a:gd name="T78" fmla="*/ 2147483647 w 3728"/>
              <a:gd name="T79" fmla="*/ 1305440728 h 2102"/>
              <a:gd name="T80" fmla="*/ 2147483647 w 3728"/>
              <a:gd name="T81" fmla="*/ 1204634525 h 2102"/>
              <a:gd name="T82" fmla="*/ 2147483647 w 3728"/>
              <a:gd name="T83" fmla="*/ 1305440728 h 2102"/>
              <a:gd name="T84" fmla="*/ 2147483647 w 3728"/>
              <a:gd name="T85" fmla="*/ 1486891894 h 2102"/>
              <a:gd name="T86" fmla="*/ 2147483647 w 3728"/>
              <a:gd name="T87" fmla="*/ 1547375615 h 2102"/>
              <a:gd name="T88" fmla="*/ 2147483647 w 3728"/>
              <a:gd name="T89" fmla="*/ 1849794622 h 2102"/>
              <a:gd name="T90" fmla="*/ 2076609000 w 3728"/>
              <a:gd name="T91" fmla="*/ 2147483647 h 2102"/>
              <a:gd name="T92" fmla="*/ 1794351574 w 3728"/>
              <a:gd name="T93" fmla="*/ 2147483647 h 2102"/>
              <a:gd name="T94" fmla="*/ 1552416240 w 3728"/>
              <a:gd name="T95" fmla="*/ 2147483647 h 2102"/>
              <a:gd name="T96" fmla="*/ 1411287527 w 3728"/>
              <a:gd name="T97" fmla="*/ 2147483647 h 2102"/>
              <a:gd name="T98" fmla="*/ 1431448772 w 3728"/>
              <a:gd name="T99" fmla="*/ 2147483647 h 2102"/>
              <a:gd name="T100" fmla="*/ 1330642548 w 3728"/>
              <a:gd name="T101" fmla="*/ 2147483647 h 21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728"/>
              <a:gd name="T154" fmla="*/ 0 h 2102"/>
              <a:gd name="T155" fmla="*/ 3728 w 3728"/>
              <a:gd name="T156" fmla="*/ 2102 h 21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728" h="2102">
                <a:moveTo>
                  <a:pt x="488" y="2054"/>
                </a:moveTo>
                <a:cubicBezTo>
                  <a:pt x="412" y="2048"/>
                  <a:pt x="335" y="2062"/>
                  <a:pt x="264" y="2038"/>
                </a:cubicBezTo>
                <a:cubicBezTo>
                  <a:pt x="226" y="2063"/>
                  <a:pt x="175" y="2042"/>
                  <a:pt x="128" y="2038"/>
                </a:cubicBezTo>
                <a:cubicBezTo>
                  <a:pt x="112" y="2041"/>
                  <a:pt x="96" y="2042"/>
                  <a:pt x="80" y="2046"/>
                </a:cubicBezTo>
                <a:cubicBezTo>
                  <a:pt x="72" y="2048"/>
                  <a:pt x="64" y="2058"/>
                  <a:pt x="56" y="2054"/>
                </a:cubicBezTo>
                <a:cubicBezTo>
                  <a:pt x="48" y="2050"/>
                  <a:pt x="51" y="2038"/>
                  <a:pt x="48" y="2030"/>
                </a:cubicBezTo>
                <a:cubicBezTo>
                  <a:pt x="67" y="1973"/>
                  <a:pt x="78" y="1991"/>
                  <a:pt x="40" y="1966"/>
                </a:cubicBezTo>
                <a:cubicBezTo>
                  <a:pt x="35" y="1943"/>
                  <a:pt x="31" y="1917"/>
                  <a:pt x="24" y="1894"/>
                </a:cubicBezTo>
                <a:cubicBezTo>
                  <a:pt x="19" y="1878"/>
                  <a:pt x="8" y="1846"/>
                  <a:pt x="8" y="1846"/>
                </a:cubicBezTo>
                <a:cubicBezTo>
                  <a:pt x="11" y="1838"/>
                  <a:pt x="11" y="1829"/>
                  <a:pt x="16" y="1822"/>
                </a:cubicBezTo>
                <a:cubicBezTo>
                  <a:pt x="22" y="1814"/>
                  <a:pt x="36" y="1815"/>
                  <a:pt x="40" y="1806"/>
                </a:cubicBezTo>
                <a:cubicBezTo>
                  <a:pt x="50" y="1781"/>
                  <a:pt x="0" y="1734"/>
                  <a:pt x="0" y="1734"/>
                </a:cubicBezTo>
                <a:cubicBezTo>
                  <a:pt x="3" y="1698"/>
                  <a:pt x="21" y="1636"/>
                  <a:pt x="8" y="1598"/>
                </a:cubicBezTo>
                <a:cubicBezTo>
                  <a:pt x="17" y="1554"/>
                  <a:pt x="32" y="1510"/>
                  <a:pt x="64" y="1478"/>
                </a:cubicBezTo>
                <a:cubicBezTo>
                  <a:pt x="67" y="1470"/>
                  <a:pt x="75" y="1462"/>
                  <a:pt x="72" y="1454"/>
                </a:cubicBezTo>
                <a:cubicBezTo>
                  <a:pt x="66" y="1436"/>
                  <a:pt x="40" y="1406"/>
                  <a:pt x="40" y="1406"/>
                </a:cubicBezTo>
                <a:cubicBezTo>
                  <a:pt x="37" y="1387"/>
                  <a:pt x="32" y="1369"/>
                  <a:pt x="32" y="1350"/>
                </a:cubicBezTo>
                <a:cubicBezTo>
                  <a:pt x="32" y="1283"/>
                  <a:pt x="94" y="1250"/>
                  <a:pt x="120" y="1198"/>
                </a:cubicBezTo>
                <a:cubicBezTo>
                  <a:pt x="131" y="1175"/>
                  <a:pt x="130" y="1151"/>
                  <a:pt x="136" y="1126"/>
                </a:cubicBezTo>
                <a:cubicBezTo>
                  <a:pt x="140" y="1110"/>
                  <a:pt x="152" y="1078"/>
                  <a:pt x="152" y="1078"/>
                </a:cubicBezTo>
                <a:cubicBezTo>
                  <a:pt x="143" y="1032"/>
                  <a:pt x="133" y="967"/>
                  <a:pt x="184" y="950"/>
                </a:cubicBezTo>
                <a:cubicBezTo>
                  <a:pt x="191" y="929"/>
                  <a:pt x="192" y="907"/>
                  <a:pt x="200" y="886"/>
                </a:cubicBezTo>
                <a:cubicBezTo>
                  <a:pt x="203" y="877"/>
                  <a:pt x="212" y="871"/>
                  <a:pt x="216" y="862"/>
                </a:cubicBezTo>
                <a:cubicBezTo>
                  <a:pt x="222" y="851"/>
                  <a:pt x="229" y="816"/>
                  <a:pt x="232" y="806"/>
                </a:cubicBezTo>
                <a:cubicBezTo>
                  <a:pt x="229" y="798"/>
                  <a:pt x="224" y="790"/>
                  <a:pt x="224" y="782"/>
                </a:cubicBezTo>
                <a:cubicBezTo>
                  <a:pt x="224" y="774"/>
                  <a:pt x="233" y="766"/>
                  <a:pt x="232" y="758"/>
                </a:cubicBezTo>
                <a:cubicBezTo>
                  <a:pt x="230" y="741"/>
                  <a:pt x="221" y="726"/>
                  <a:pt x="216" y="710"/>
                </a:cubicBezTo>
                <a:cubicBezTo>
                  <a:pt x="213" y="702"/>
                  <a:pt x="208" y="686"/>
                  <a:pt x="208" y="686"/>
                </a:cubicBezTo>
                <a:cubicBezTo>
                  <a:pt x="220" y="591"/>
                  <a:pt x="215" y="617"/>
                  <a:pt x="280" y="574"/>
                </a:cubicBezTo>
                <a:cubicBezTo>
                  <a:pt x="291" y="542"/>
                  <a:pt x="305" y="536"/>
                  <a:pt x="336" y="526"/>
                </a:cubicBezTo>
                <a:cubicBezTo>
                  <a:pt x="330" y="509"/>
                  <a:pt x="312" y="496"/>
                  <a:pt x="312" y="478"/>
                </a:cubicBezTo>
                <a:cubicBezTo>
                  <a:pt x="312" y="431"/>
                  <a:pt x="387" y="399"/>
                  <a:pt x="424" y="390"/>
                </a:cubicBezTo>
                <a:cubicBezTo>
                  <a:pt x="455" y="382"/>
                  <a:pt x="520" y="374"/>
                  <a:pt x="520" y="374"/>
                </a:cubicBezTo>
                <a:cubicBezTo>
                  <a:pt x="468" y="218"/>
                  <a:pt x="628" y="275"/>
                  <a:pt x="776" y="270"/>
                </a:cubicBezTo>
                <a:cubicBezTo>
                  <a:pt x="758" y="243"/>
                  <a:pt x="738" y="221"/>
                  <a:pt x="728" y="190"/>
                </a:cubicBezTo>
                <a:cubicBezTo>
                  <a:pt x="747" y="113"/>
                  <a:pt x="834" y="145"/>
                  <a:pt x="912" y="142"/>
                </a:cubicBezTo>
                <a:cubicBezTo>
                  <a:pt x="1387" y="123"/>
                  <a:pt x="955" y="144"/>
                  <a:pt x="1304" y="126"/>
                </a:cubicBezTo>
                <a:cubicBezTo>
                  <a:pt x="1340" y="18"/>
                  <a:pt x="1556" y="80"/>
                  <a:pt x="1608" y="78"/>
                </a:cubicBezTo>
                <a:cubicBezTo>
                  <a:pt x="1730" y="37"/>
                  <a:pt x="1870" y="45"/>
                  <a:pt x="1992" y="86"/>
                </a:cubicBezTo>
                <a:cubicBezTo>
                  <a:pt x="2032" y="83"/>
                  <a:pt x="2072" y="81"/>
                  <a:pt x="2112" y="78"/>
                </a:cubicBezTo>
                <a:cubicBezTo>
                  <a:pt x="2184" y="73"/>
                  <a:pt x="2328" y="62"/>
                  <a:pt x="2328" y="62"/>
                </a:cubicBezTo>
                <a:cubicBezTo>
                  <a:pt x="2422" y="0"/>
                  <a:pt x="2543" y="65"/>
                  <a:pt x="2648" y="30"/>
                </a:cubicBezTo>
                <a:cubicBezTo>
                  <a:pt x="2671" y="38"/>
                  <a:pt x="2682" y="37"/>
                  <a:pt x="2696" y="62"/>
                </a:cubicBezTo>
                <a:cubicBezTo>
                  <a:pt x="2722" y="107"/>
                  <a:pt x="2681" y="86"/>
                  <a:pt x="2728" y="102"/>
                </a:cubicBezTo>
                <a:cubicBezTo>
                  <a:pt x="2736" y="99"/>
                  <a:pt x="2746" y="100"/>
                  <a:pt x="2752" y="94"/>
                </a:cubicBezTo>
                <a:cubicBezTo>
                  <a:pt x="2760" y="86"/>
                  <a:pt x="2758" y="68"/>
                  <a:pt x="2768" y="62"/>
                </a:cubicBezTo>
                <a:cubicBezTo>
                  <a:pt x="2775" y="58"/>
                  <a:pt x="2784" y="69"/>
                  <a:pt x="2792" y="70"/>
                </a:cubicBezTo>
                <a:cubicBezTo>
                  <a:pt x="2821" y="74"/>
                  <a:pt x="2851" y="75"/>
                  <a:pt x="2880" y="78"/>
                </a:cubicBezTo>
                <a:cubicBezTo>
                  <a:pt x="2914" y="89"/>
                  <a:pt x="2942" y="81"/>
                  <a:pt x="2976" y="70"/>
                </a:cubicBezTo>
                <a:cubicBezTo>
                  <a:pt x="3016" y="73"/>
                  <a:pt x="3056" y="71"/>
                  <a:pt x="3096" y="78"/>
                </a:cubicBezTo>
                <a:cubicBezTo>
                  <a:pt x="3105" y="80"/>
                  <a:pt x="3110" y="93"/>
                  <a:pt x="3120" y="94"/>
                </a:cubicBezTo>
                <a:cubicBezTo>
                  <a:pt x="3157" y="99"/>
                  <a:pt x="3202" y="74"/>
                  <a:pt x="3232" y="54"/>
                </a:cubicBezTo>
                <a:cubicBezTo>
                  <a:pt x="3264" y="57"/>
                  <a:pt x="3297" y="53"/>
                  <a:pt x="3328" y="62"/>
                </a:cubicBezTo>
                <a:cubicBezTo>
                  <a:pt x="3383" y="79"/>
                  <a:pt x="3283" y="104"/>
                  <a:pt x="3360" y="78"/>
                </a:cubicBezTo>
                <a:cubicBezTo>
                  <a:pt x="3389" y="88"/>
                  <a:pt x="3414" y="93"/>
                  <a:pt x="3440" y="110"/>
                </a:cubicBezTo>
                <a:cubicBezTo>
                  <a:pt x="3476" y="98"/>
                  <a:pt x="3491" y="102"/>
                  <a:pt x="3512" y="134"/>
                </a:cubicBezTo>
                <a:cubicBezTo>
                  <a:pt x="3525" y="131"/>
                  <a:pt x="3539" y="130"/>
                  <a:pt x="3552" y="126"/>
                </a:cubicBezTo>
                <a:cubicBezTo>
                  <a:pt x="3568" y="122"/>
                  <a:pt x="3600" y="110"/>
                  <a:pt x="3600" y="110"/>
                </a:cubicBezTo>
                <a:cubicBezTo>
                  <a:pt x="3614" y="152"/>
                  <a:pt x="3609" y="180"/>
                  <a:pt x="3648" y="206"/>
                </a:cubicBezTo>
                <a:cubicBezTo>
                  <a:pt x="3656" y="203"/>
                  <a:pt x="3664" y="194"/>
                  <a:pt x="3672" y="198"/>
                </a:cubicBezTo>
                <a:cubicBezTo>
                  <a:pt x="3680" y="202"/>
                  <a:pt x="3677" y="214"/>
                  <a:pt x="3680" y="222"/>
                </a:cubicBezTo>
                <a:cubicBezTo>
                  <a:pt x="3694" y="259"/>
                  <a:pt x="3716" y="289"/>
                  <a:pt x="3728" y="326"/>
                </a:cubicBezTo>
                <a:cubicBezTo>
                  <a:pt x="3726" y="346"/>
                  <a:pt x="3714" y="439"/>
                  <a:pt x="3696" y="462"/>
                </a:cubicBezTo>
                <a:cubicBezTo>
                  <a:pt x="3683" y="478"/>
                  <a:pt x="3656" y="474"/>
                  <a:pt x="3640" y="486"/>
                </a:cubicBezTo>
                <a:cubicBezTo>
                  <a:pt x="3617" y="503"/>
                  <a:pt x="3599" y="525"/>
                  <a:pt x="3576" y="542"/>
                </a:cubicBezTo>
                <a:cubicBezTo>
                  <a:pt x="3568" y="555"/>
                  <a:pt x="3559" y="568"/>
                  <a:pt x="3552" y="582"/>
                </a:cubicBezTo>
                <a:cubicBezTo>
                  <a:pt x="3548" y="590"/>
                  <a:pt x="3552" y="603"/>
                  <a:pt x="3544" y="606"/>
                </a:cubicBezTo>
                <a:cubicBezTo>
                  <a:pt x="3540" y="607"/>
                  <a:pt x="3480" y="592"/>
                  <a:pt x="3472" y="590"/>
                </a:cubicBezTo>
                <a:cubicBezTo>
                  <a:pt x="3435" y="593"/>
                  <a:pt x="3397" y="592"/>
                  <a:pt x="3360" y="598"/>
                </a:cubicBezTo>
                <a:cubicBezTo>
                  <a:pt x="3343" y="601"/>
                  <a:pt x="3312" y="614"/>
                  <a:pt x="3312" y="614"/>
                </a:cubicBezTo>
                <a:cubicBezTo>
                  <a:pt x="3214" y="600"/>
                  <a:pt x="3080" y="564"/>
                  <a:pt x="2992" y="622"/>
                </a:cubicBezTo>
                <a:cubicBezTo>
                  <a:pt x="2950" y="567"/>
                  <a:pt x="2929" y="583"/>
                  <a:pt x="2856" y="590"/>
                </a:cubicBezTo>
                <a:cubicBezTo>
                  <a:pt x="2837" y="603"/>
                  <a:pt x="2822" y="624"/>
                  <a:pt x="2800" y="630"/>
                </a:cubicBezTo>
                <a:cubicBezTo>
                  <a:pt x="2796" y="631"/>
                  <a:pt x="2730" y="601"/>
                  <a:pt x="2720" y="598"/>
                </a:cubicBezTo>
                <a:cubicBezTo>
                  <a:pt x="2661" y="601"/>
                  <a:pt x="2602" y="600"/>
                  <a:pt x="2544" y="606"/>
                </a:cubicBezTo>
                <a:cubicBezTo>
                  <a:pt x="2522" y="608"/>
                  <a:pt x="2480" y="622"/>
                  <a:pt x="2480" y="622"/>
                </a:cubicBezTo>
                <a:cubicBezTo>
                  <a:pt x="2450" y="612"/>
                  <a:pt x="2422" y="600"/>
                  <a:pt x="2392" y="590"/>
                </a:cubicBezTo>
                <a:cubicBezTo>
                  <a:pt x="2331" y="593"/>
                  <a:pt x="2268" y="612"/>
                  <a:pt x="2208" y="598"/>
                </a:cubicBezTo>
                <a:cubicBezTo>
                  <a:pt x="2189" y="593"/>
                  <a:pt x="2201" y="559"/>
                  <a:pt x="2192" y="542"/>
                </a:cubicBezTo>
                <a:cubicBezTo>
                  <a:pt x="2185" y="529"/>
                  <a:pt x="2156" y="522"/>
                  <a:pt x="2144" y="518"/>
                </a:cubicBezTo>
                <a:cubicBezTo>
                  <a:pt x="1932" y="527"/>
                  <a:pt x="1861" y="525"/>
                  <a:pt x="1632" y="518"/>
                </a:cubicBezTo>
                <a:cubicBezTo>
                  <a:pt x="1600" y="422"/>
                  <a:pt x="1523" y="473"/>
                  <a:pt x="1416" y="478"/>
                </a:cubicBezTo>
                <a:cubicBezTo>
                  <a:pt x="1405" y="486"/>
                  <a:pt x="1393" y="493"/>
                  <a:pt x="1384" y="502"/>
                </a:cubicBezTo>
                <a:cubicBezTo>
                  <a:pt x="1356" y="530"/>
                  <a:pt x="1384" y="531"/>
                  <a:pt x="1344" y="518"/>
                </a:cubicBezTo>
                <a:cubicBezTo>
                  <a:pt x="1149" y="525"/>
                  <a:pt x="1145" y="506"/>
                  <a:pt x="1024" y="566"/>
                </a:cubicBezTo>
                <a:cubicBezTo>
                  <a:pt x="1029" y="574"/>
                  <a:pt x="1042" y="581"/>
                  <a:pt x="1040" y="590"/>
                </a:cubicBezTo>
                <a:cubicBezTo>
                  <a:pt x="1038" y="598"/>
                  <a:pt x="1024" y="596"/>
                  <a:pt x="1016" y="598"/>
                </a:cubicBezTo>
                <a:cubicBezTo>
                  <a:pt x="995" y="604"/>
                  <a:pt x="973" y="609"/>
                  <a:pt x="952" y="614"/>
                </a:cubicBezTo>
                <a:cubicBezTo>
                  <a:pt x="923" y="631"/>
                  <a:pt x="909" y="632"/>
                  <a:pt x="896" y="662"/>
                </a:cubicBezTo>
                <a:cubicBezTo>
                  <a:pt x="880" y="699"/>
                  <a:pt x="892" y="710"/>
                  <a:pt x="856" y="734"/>
                </a:cubicBezTo>
                <a:cubicBezTo>
                  <a:pt x="844" y="770"/>
                  <a:pt x="775" y="871"/>
                  <a:pt x="744" y="902"/>
                </a:cubicBezTo>
                <a:cubicBezTo>
                  <a:pt x="722" y="990"/>
                  <a:pt x="749" y="1005"/>
                  <a:pt x="824" y="1030"/>
                </a:cubicBezTo>
                <a:cubicBezTo>
                  <a:pt x="767" y="1044"/>
                  <a:pt x="767" y="1055"/>
                  <a:pt x="720" y="1086"/>
                </a:cubicBezTo>
                <a:cubicBezTo>
                  <a:pt x="689" y="1132"/>
                  <a:pt x="712" y="1086"/>
                  <a:pt x="712" y="1158"/>
                </a:cubicBezTo>
                <a:cubicBezTo>
                  <a:pt x="712" y="1192"/>
                  <a:pt x="682" y="1221"/>
                  <a:pt x="656" y="1238"/>
                </a:cubicBezTo>
                <a:cubicBezTo>
                  <a:pt x="643" y="1278"/>
                  <a:pt x="640" y="1314"/>
                  <a:pt x="616" y="1350"/>
                </a:cubicBezTo>
                <a:cubicBezTo>
                  <a:pt x="602" y="1404"/>
                  <a:pt x="604" y="1461"/>
                  <a:pt x="592" y="1510"/>
                </a:cubicBezTo>
                <a:cubicBezTo>
                  <a:pt x="586" y="1533"/>
                  <a:pt x="560" y="1574"/>
                  <a:pt x="560" y="1574"/>
                </a:cubicBezTo>
                <a:cubicBezTo>
                  <a:pt x="568" y="1613"/>
                  <a:pt x="578" y="1637"/>
                  <a:pt x="600" y="1670"/>
                </a:cubicBezTo>
                <a:cubicBezTo>
                  <a:pt x="593" y="1723"/>
                  <a:pt x="578" y="1770"/>
                  <a:pt x="568" y="1822"/>
                </a:cubicBezTo>
                <a:cubicBezTo>
                  <a:pt x="567" y="1835"/>
                  <a:pt x="564" y="1913"/>
                  <a:pt x="552" y="1942"/>
                </a:cubicBezTo>
                <a:cubicBezTo>
                  <a:pt x="525" y="2006"/>
                  <a:pt x="545" y="1928"/>
                  <a:pt x="528" y="1990"/>
                </a:cubicBezTo>
                <a:cubicBezTo>
                  <a:pt x="518" y="2027"/>
                  <a:pt x="513" y="2067"/>
                  <a:pt x="496" y="2102"/>
                </a:cubicBezTo>
              </a:path>
            </a:pathLst>
          </a:custGeom>
          <a:solidFill>
            <a:srgbClr val="CCFFFF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 flipV="1">
            <a:off x="1994451" y="1580780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 flipV="1">
            <a:off x="1994451" y="5238380"/>
            <a:ext cx="89431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 flipV="1">
            <a:off x="1842051" y="158078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9"/>
          <p:cNvSpPr>
            <a:spLocks noChangeShapeType="1"/>
          </p:cNvSpPr>
          <p:nvPr/>
        </p:nvSpPr>
        <p:spPr bwMode="auto">
          <a:xfrm flipV="1">
            <a:off x="1842051" y="279998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0"/>
          <p:cNvSpPr>
            <a:spLocks noChangeShapeType="1"/>
          </p:cNvSpPr>
          <p:nvPr/>
        </p:nvSpPr>
        <p:spPr bwMode="auto">
          <a:xfrm flipV="1">
            <a:off x="1842051" y="401918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1308651" y="127598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1308651" y="257138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1308651" y="379058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0255" name="Text Box 14"/>
          <p:cNvSpPr txBox="1">
            <a:spLocks noChangeArrowheads="1"/>
          </p:cNvSpPr>
          <p:nvPr/>
        </p:nvSpPr>
        <p:spPr bwMode="auto">
          <a:xfrm>
            <a:off x="1765851" y="523838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0256" name="Text Box 15"/>
          <p:cNvSpPr txBox="1">
            <a:spLocks noChangeArrowheads="1"/>
          </p:cNvSpPr>
          <p:nvPr/>
        </p:nvSpPr>
        <p:spPr bwMode="auto">
          <a:xfrm>
            <a:off x="5499651" y="531458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70C0"/>
                </a:solidFill>
              </a:rPr>
              <a:t>50</a:t>
            </a:r>
          </a:p>
        </p:txBody>
      </p:sp>
      <p:sp>
        <p:nvSpPr>
          <p:cNvPr id="10257" name="Text Box 16"/>
          <p:cNvSpPr txBox="1">
            <a:spLocks noChangeArrowheads="1"/>
          </p:cNvSpPr>
          <p:nvPr/>
        </p:nvSpPr>
        <p:spPr bwMode="auto">
          <a:xfrm>
            <a:off x="8928651" y="531458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70C0"/>
                </a:solidFill>
              </a:rPr>
              <a:t>100</a:t>
            </a:r>
          </a:p>
        </p:txBody>
      </p:sp>
      <p:sp>
        <p:nvSpPr>
          <p:cNvPr id="10258" name="AutoShape 17"/>
          <p:cNvSpPr>
            <a:spLocks noChangeArrowheads="1"/>
          </p:cNvSpPr>
          <p:nvPr/>
        </p:nvSpPr>
        <p:spPr bwMode="auto">
          <a:xfrm rot="6436890">
            <a:off x="2601670" y="3532612"/>
            <a:ext cx="2286000" cy="303212"/>
          </a:xfrm>
          <a:prstGeom prst="leftArrow">
            <a:avLst>
              <a:gd name="adj1" fmla="val 50000"/>
              <a:gd name="adj2" fmla="val 18848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9" name="AutoShape 18"/>
          <p:cNvSpPr>
            <a:spLocks noChangeArrowheads="1"/>
          </p:cNvSpPr>
          <p:nvPr/>
        </p:nvSpPr>
        <p:spPr bwMode="auto">
          <a:xfrm rot="10800000">
            <a:off x="5652051" y="2037981"/>
            <a:ext cx="2286000" cy="303213"/>
          </a:xfrm>
          <a:prstGeom prst="leftArrow">
            <a:avLst>
              <a:gd name="adj1" fmla="val 50000"/>
              <a:gd name="adj2" fmla="val 18848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60" name="AutoShape 19"/>
          <p:cNvSpPr>
            <a:spLocks noChangeArrowheads="1"/>
          </p:cNvSpPr>
          <p:nvPr/>
        </p:nvSpPr>
        <p:spPr bwMode="auto">
          <a:xfrm rot="-5400000">
            <a:off x="2184951" y="2761880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61" name="AutoShape 20"/>
          <p:cNvSpPr>
            <a:spLocks noChangeArrowheads="1"/>
          </p:cNvSpPr>
          <p:nvPr/>
        </p:nvSpPr>
        <p:spPr bwMode="auto">
          <a:xfrm>
            <a:off x="2604051" y="1656980"/>
            <a:ext cx="647700" cy="342900"/>
          </a:xfrm>
          <a:prstGeom prst="leftArrow">
            <a:avLst>
              <a:gd name="adj1" fmla="val 50000"/>
              <a:gd name="adj2" fmla="val 472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62" name="Text Box 21"/>
          <p:cNvSpPr txBox="1">
            <a:spLocks noChangeArrowheads="1"/>
          </p:cNvSpPr>
          <p:nvPr/>
        </p:nvSpPr>
        <p:spPr bwMode="auto">
          <a:xfrm>
            <a:off x="6947451" y="5314580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9900"/>
                </a:solidFill>
              </a:rPr>
              <a:t>r   km</a:t>
            </a:r>
          </a:p>
        </p:txBody>
      </p:sp>
      <p:sp>
        <p:nvSpPr>
          <p:cNvPr id="10263" name="Text Box 22"/>
          <p:cNvSpPr txBox="1">
            <a:spLocks noChangeArrowheads="1"/>
          </p:cNvSpPr>
          <p:nvPr/>
        </p:nvSpPr>
        <p:spPr bwMode="auto">
          <a:xfrm rot="-5400000">
            <a:off x="555506" y="3180980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9900"/>
                </a:solidFill>
              </a:rPr>
              <a:t>z   km</a:t>
            </a:r>
          </a:p>
        </p:txBody>
      </p:sp>
      <p:sp>
        <p:nvSpPr>
          <p:cNvPr id="10264" name="Line 23"/>
          <p:cNvSpPr>
            <a:spLocks noChangeShapeType="1"/>
          </p:cNvSpPr>
          <p:nvPr/>
        </p:nvSpPr>
        <p:spPr bwMode="auto">
          <a:xfrm flipV="1">
            <a:off x="3899451" y="4927719"/>
            <a:ext cx="6428580" cy="586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Text Box 24"/>
          <p:cNvSpPr txBox="1">
            <a:spLocks noChangeArrowheads="1"/>
          </p:cNvSpPr>
          <p:nvPr/>
        </p:nvSpPr>
        <p:spPr bwMode="auto">
          <a:xfrm>
            <a:off x="3009900" y="326442"/>
            <a:ext cx="63246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70C0"/>
                </a:solidFill>
              </a:rPr>
              <a:t>Revised view : two spin-up mechanisms</a:t>
            </a:r>
          </a:p>
        </p:txBody>
      </p:sp>
      <p:sp>
        <p:nvSpPr>
          <p:cNvPr id="10266" name="Text Box 25"/>
          <p:cNvSpPr txBox="1">
            <a:spLocks noChangeArrowheads="1"/>
          </p:cNvSpPr>
          <p:nvPr/>
        </p:nvSpPr>
        <p:spPr bwMode="auto">
          <a:xfrm>
            <a:off x="6185451" y="4095380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0" dirty="0">
                <a:solidFill>
                  <a:schemeClr val="tx2"/>
                </a:solidFill>
              </a:rPr>
              <a:t>M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conserved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605470"/>
              </p:ext>
            </p:extLst>
          </p:nvPr>
        </p:nvGraphicFramePr>
        <p:xfrm>
          <a:off x="8633833" y="3858184"/>
          <a:ext cx="17526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799920" imgH="393480" progId="Equation.DSMT4">
                  <p:embed/>
                </p:oleObj>
              </mc:Choice>
              <mc:Fallback>
                <p:oleObj name="Equation" r:id="rId3" imgW="79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33" y="3858184"/>
                        <a:ext cx="1752600" cy="8620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7" name="Line 27"/>
          <p:cNvSpPr>
            <a:spLocks noChangeShapeType="1"/>
          </p:cNvSpPr>
          <p:nvPr/>
        </p:nvSpPr>
        <p:spPr bwMode="auto">
          <a:xfrm flipV="1">
            <a:off x="4228980" y="5152167"/>
            <a:ext cx="577360" cy="101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3302247" y="5939396"/>
            <a:ext cx="5739905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b="0" dirty="0">
                <a:solidFill>
                  <a:schemeClr val="tx1"/>
                </a:solidFill>
              </a:rPr>
              <a:t>M</a:t>
            </a:r>
            <a:r>
              <a:rPr lang="en-US" dirty="0"/>
              <a:t> </a:t>
            </a:r>
            <a:r>
              <a:rPr lang="en-US" dirty="0">
                <a:solidFill>
                  <a:srgbClr val="009900"/>
                </a:solidFill>
              </a:rPr>
              <a:t>reduced by friction, but</a:t>
            </a:r>
          </a:p>
          <a:p>
            <a:pPr algn="ctr" eaLnBrk="1" hangingPunct="1"/>
            <a:r>
              <a:rPr lang="en-US" dirty="0">
                <a:solidFill>
                  <a:srgbClr val="009900"/>
                </a:solidFill>
              </a:rPr>
              <a:t> strong convergence  </a:t>
            </a:r>
            <a:r>
              <a:rPr lang="en-US" dirty="0">
                <a:solidFill>
                  <a:srgbClr val="009900"/>
                </a:solidFill>
                <a:sym typeface="Wingdings 3" panose="05040102010807070707" pitchFamily="18" charset="2"/>
              </a:rPr>
              <a:t></a:t>
            </a:r>
            <a:r>
              <a:rPr lang="en-US" dirty="0"/>
              <a:t>  </a:t>
            </a:r>
            <a:r>
              <a:rPr lang="en-US" dirty="0">
                <a:solidFill>
                  <a:srgbClr val="0070C0"/>
                </a:solidFill>
              </a:rPr>
              <a:t>small</a:t>
            </a:r>
            <a:r>
              <a:rPr lang="en-US" dirty="0"/>
              <a:t> </a:t>
            </a:r>
            <a:r>
              <a:rPr lang="en-US" b="0" dirty="0">
                <a:solidFill>
                  <a:schemeClr val="tx1"/>
                </a:solidFill>
              </a:rPr>
              <a:t>r </a:t>
            </a:r>
            <a:r>
              <a:rPr lang="en-US" dirty="0"/>
              <a:t> </a:t>
            </a:r>
            <a:r>
              <a:rPr lang="en-US" dirty="0">
                <a:solidFill>
                  <a:srgbClr val="009900"/>
                </a:solidFill>
                <a:sym typeface="Wingdings 3" panose="05040102010807070707" pitchFamily="18" charset="2"/>
              </a:rPr>
              <a:t>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large</a:t>
            </a:r>
            <a:r>
              <a:rPr lang="en-US" dirty="0"/>
              <a:t> </a:t>
            </a:r>
            <a:r>
              <a:rPr lang="en-US" b="0" dirty="0">
                <a:solidFill>
                  <a:schemeClr val="tx1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5548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ChangeArrowheads="1"/>
          </p:cNvSpPr>
          <p:nvPr/>
        </p:nvSpPr>
        <p:spPr bwMode="auto">
          <a:xfrm>
            <a:off x="408707" y="1178805"/>
            <a:ext cx="11419609" cy="5305119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3125480" y="371415"/>
            <a:ext cx="6214778" cy="5238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AU" sz="2800" b="1" dirty="0" smtClean="0">
                <a:solidFill>
                  <a:srgbClr val="0070C0"/>
                </a:solidFill>
              </a:rPr>
              <a:t>Previous studies: see Smith et al. (2014)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9988" y="1394630"/>
            <a:ext cx="10997045" cy="508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en-GB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Previous numerical studies</a:t>
            </a:r>
            <a:endParaRPr lang="en-US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DeMaria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and </a:t>
            </a:r>
            <a:r>
              <a:rPr lang="da-DK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Pickle, MWR, 1988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Bister, JAS, 2001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Smith </a:t>
            </a:r>
            <a:r>
              <a:rPr lang="da-DK" b="1" dirty="0">
                <a:solidFill>
                  <a:srgbClr val="0070C0"/>
                </a:solidFill>
                <a:cs typeface="Times New Roman" panose="02020603050405020304" pitchFamily="18" charset="0"/>
              </a:rPr>
              <a:t>et al</a:t>
            </a:r>
            <a:r>
              <a:rPr lang="da-DK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., QJRMS, 2011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Rappin </a:t>
            </a:r>
            <a:r>
              <a:rPr lang="da-DK" b="1" dirty="0">
                <a:solidFill>
                  <a:srgbClr val="0070C0"/>
                </a:solidFill>
                <a:cs typeface="Times New Roman" panose="02020603050405020304" pitchFamily="18" charset="0"/>
              </a:rPr>
              <a:t>et </a:t>
            </a:r>
            <a:r>
              <a:rPr lang="da-DK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al., JAS, </a:t>
            </a:r>
            <a:r>
              <a:rPr lang="it-IT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2011</a:t>
            </a: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Li </a:t>
            </a:r>
            <a:r>
              <a:rPr lang="it-IT" b="1" dirty="0">
                <a:solidFill>
                  <a:srgbClr val="0070C0"/>
                </a:solidFill>
                <a:cs typeface="Times New Roman" panose="02020603050405020304" pitchFamily="18" charset="0"/>
              </a:rPr>
              <a:t>et al</a:t>
            </a:r>
            <a:r>
              <a:rPr lang="it-IT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., TCRR, 2012</a:t>
            </a:r>
          </a:p>
          <a:p>
            <a:pPr>
              <a:spcAft>
                <a:spcPts val="1800"/>
              </a:spcAft>
            </a:pPr>
            <a:r>
              <a:rPr lang="it-IT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Theories</a:t>
            </a:r>
            <a:endParaRPr lang="it-IT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Ooyama, JAS, 1964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Carrier, JFM, 1971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Emanuel,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Ann.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Rev. Earth Planet. Sci., </a:t>
            </a:r>
            <a:r>
              <a:rPr lang="it-IT" b="1" dirty="0">
                <a:solidFill>
                  <a:srgbClr val="0070C0"/>
                </a:solidFill>
                <a:cs typeface="Times New Roman" panose="02020603050405020304" pitchFamily="18" charset="0"/>
              </a:rPr>
              <a:t>2003</a:t>
            </a:r>
          </a:p>
          <a:p>
            <a:pPr algn="just" eaLnBrk="0" hangingPunct="0">
              <a:spcAft>
                <a:spcPct val="40000"/>
              </a:spcAft>
              <a:buFont typeface="Wingdings" panose="05000000000000000000" pitchFamily="2" charset="2"/>
              <a:buChar char="Ø"/>
            </a:pPr>
            <a:endParaRPr lang="en-GB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just" eaLnBrk="0" hangingPunct="0">
              <a:spcAft>
                <a:spcPct val="40000"/>
              </a:spcAft>
              <a:buFont typeface="Wingdings" panose="05000000000000000000" pitchFamily="2" charset="2"/>
              <a:buChar char="Ø"/>
            </a:pPr>
            <a:endParaRPr lang="en-GB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just" eaLnBrk="0" hangingPunct="0">
              <a:spcAft>
                <a:spcPct val="40000"/>
              </a:spcAft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06154" y="3102245"/>
            <a:ext cx="310661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See Smith et al. (2014) for an appraisal of all these studies.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1167788" y="1219200"/>
            <a:ext cx="9595692" cy="5410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70" name="AutoShape 3"/>
          <p:cNvSpPr>
            <a:spLocks noChangeArrowheads="1"/>
          </p:cNvSpPr>
          <p:nvPr/>
        </p:nvSpPr>
        <p:spPr bwMode="auto">
          <a:xfrm>
            <a:off x="2057400" y="4724400"/>
            <a:ext cx="8077200" cy="1219200"/>
          </a:xfrm>
          <a:prstGeom prst="parallelogram">
            <a:avLst>
              <a:gd name="adj" fmla="val 165625"/>
            </a:avLst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32858" y="239714"/>
            <a:ext cx="8077200" cy="685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>
                <a:solidFill>
                  <a:srgbClr val="0070C0"/>
                </a:solidFill>
                <a:latin typeface="+mn-lt"/>
              </a:rPr>
              <a:t>Thought experiment for 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tropical cyclone intensification</a:t>
            </a:r>
            <a:endParaRPr lang="en-GB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8372" name="AutoShape 5"/>
          <p:cNvSpPr>
            <a:spLocks noChangeArrowheads="1"/>
          </p:cNvSpPr>
          <p:nvPr/>
        </p:nvSpPr>
        <p:spPr bwMode="auto">
          <a:xfrm>
            <a:off x="4343400" y="2362200"/>
            <a:ext cx="3352800" cy="3200400"/>
          </a:xfrm>
          <a:prstGeom prst="can">
            <a:avLst>
              <a:gd name="adj" fmla="val 25000"/>
            </a:avLst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73" name="Line 6"/>
          <p:cNvSpPr>
            <a:spLocks noChangeShapeType="1"/>
          </p:cNvSpPr>
          <p:nvPr/>
        </p:nvSpPr>
        <p:spPr bwMode="auto">
          <a:xfrm>
            <a:off x="6019800" y="1905000"/>
            <a:ext cx="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Line 7"/>
          <p:cNvSpPr>
            <a:spLocks noChangeShapeType="1"/>
          </p:cNvSpPr>
          <p:nvPr/>
        </p:nvSpPr>
        <p:spPr bwMode="auto">
          <a:xfrm>
            <a:off x="6019800" y="3200400"/>
            <a:ext cx="0" cy="19812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Arc 8"/>
          <p:cNvSpPr>
            <a:spLocks/>
          </p:cNvSpPr>
          <p:nvPr/>
        </p:nvSpPr>
        <p:spPr bwMode="auto">
          <a:xfrm>
            <a:off x="4379914" y="4878388"/>
            <a:ext cx="3316287" cy="381000"/>
          </a:xfrm>
          <a:custGeom>
            <a:avLst/>
            <a:gdLst>
              <a:gd name="T0" fmla="*/ 0 w 42735"/>
              <a:gd name="T1" fmla="*/ 2147483647 h 21600"/>
              <a:gd name="T2" fmla="*/ 2147483647 w 42735"/>
              <a:gd name="T3" fmla="*/ 2147483647 h 21600"/>
              <a:gd name="T4" fmla="*/ 2147483647 w 42735"/>
              <a:gd name="T5" fmla="*/ 2147483647 h 21600"/>
              <a:gd name="T6" fmla="*/ 0 60000 65536"/>
              <a:gd name="T7" fmla="*/ 0 60000 65536"/>
              <a:gd name="T8" fmla="*/ 0 60000 65536"/>
              <a:gd name="T9" fmla="*/ 0 w 42735"/>
              <a:gd name="T10" fmla="*/ 0 h 21600"/>
              <a:gd name="T11" fmla="*/ 42735 w 427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35" h="21600" fill="none" extrusionOk="0">
                <a:moveTo>
                  <a:pt x="0" y="17142"/>
                </a:moveTo>
                <a:cubicBezTo>
                  <a:pt x="2107" y="7150"/>
                  <a:pt x="10923" y="-1"/>
                  <a:pt x="21135" y="0"/>
                </a:cubicBezTo>
                <a:cubicBezTo>
                  <a:pt x="33064" y="0"/>
                  <a:pt x="42735" y="9670"/>
                  <a:pt x="42735" y="21600"/>
                </a:cubicBezTo>
              </a:path>
              <a:path w="42735" h="21600" stroke="0" extrusionOk="0">
                <a:moveTo>
                  <a:pt x="0" y="17142"/>
                </a:moveTo>
                <a:cubicBezTo>
                  <a:pt x="2107" y="7150"/>
                  <a:pt x="10923" y="-1"/>
                  <a:pt x="21135" y="0"/>
                </a:cubicBezTo>
                <a:cubicBezTo>
                  <a:pt x="33064" y="0"/>
                  <a:pt x="42735" y="9670"/>
                  <a:pt x="42735" y="21600"/>
                </a:cubicBezTo>
                <a:lnTo>
                  <a:pt x="21135" y="21600"/>
                </a:lnTo>
                <a:lnTo>
                  <a:pt x="0" y="17142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3124201" y="5283201"/>
            <a:ext cx="657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</a:rPr>
              <a:t>sea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>
            <a:off x="6019800" y="4114800"/>
            <a:ext cx="6096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Text Box 11"/>
          <p:cNvSpPr txBox="1">
            <a:spLocks noChangeArrowheads="1"/>
          </p:cNvSpPr>
          <p:nvPr/>
        </p:nvSpPr>
        <p:spPr bwMode="auto">
          <a:xfrm>
            <a:off x="6096000" y="37338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0">
                <a:solidFill>
                  <a:schemeClr val="tx1"/>
                </a:solidFill>
              </a:rPr>
              <a:t>r</a:t>
            </a:r>
            <a:endParaRPr lang="en-GB" b="0">
              <a:solidFill>
                <a:schemeClr val="tx1"/>
              </a:solidFill>
            </a:endParaRPr>
          </a:p>
        </p:txBody>
      </p:sp>
      <p:sp>
        <p:nvSpPr>
          <p:cNvPr id="58379" name="Arc 12"/>
          <p:cNvSpPr>
            <a:spLocks/>
          </p:cNvSpPr>
          <p:nvPr/>
        </p:nvSpPr>
        <p:spPr bwMode="auto">
          <a:xfrm>
            <a:off x="5105400" y="3962400"/>
            <a:ext cx="1828800" cy="433388"/>
          </a:xfrm>
          <a:custGeom>
            <a:avLst/>
            <a:gdLst>
              <a:gd name="T0" fmla="*/ 2147483647 w 43200"/>
              <a:gd name="T1" fmla="*/ 2147483647 h 41746"/>
              <a:gd name="T2" fmla="*/ 2147483647 w 43200"/>
              <a:gd name="T3" fmla="*/ 0 h 41746"/>
              <a:gd name="T4" fmla="*/ 2147483647 w 43200"/>
              <a:gd name="T5" fmla="*/ 2147483647 h 41746"/>
              <a:gd name="T6" fmla="*/ 0 60000 65536"/>
              <a:gd name="T7" fmla="*/ 0 60000 65536"/>
              <a:gd name="T8" fmla="*/ 0 60000 65536"/>
              <a:gd name="T9" fmla="*/ 0 w 43200"/>
              <a:gd name="T10" fmla="*/ 0 h 41746"/>
              <a:gd name="T11" fmla="*/ 43200 w 43200"/>
              <a:gd name="T12" fmla="*/ 41746 h 417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1746" fill="none" extrusionOk="0">
                <a:moveTo>
                  <a:pt x="31509" y="952"/>
                </a:moveTo>
                <a:cubicBezTo>
                  <a:pt x="38689" y="4660"/>
                  <a:pt x="43200" y="12065"/>
                  <a:pt x="43200" y="20146"/>
                </a:cubicBezTo>
                <a:cubicBezTo>
                  <a:pt x="43200" y="32075"/>
                  <a:pt x="33529" y="41746"/>
                  <a:pt x="21600" y="41746"/>
                </a:cubicBezTo>
                <a:cubicBezTo>
                  <a:pt x="9670" y="41746"/>
                  <a:pt x="0" y="32075"/>
                  <a:pt x="0" y="20146"/>
                </a:cubicBezTo>
                <a:cubicBezTo>
                  <a:pt x="-1" y="11223"/>
                  <a:pt x="5486" y="3219"/>
                  <a:pt x="13808" y="0"/>
                </a:cubicBezTo>
              </a:path>
              <a:path w="43200" h="41746" stroke="0" extrusionOk="0">
                <a:moveTo>
                  <a:pt x="31509" y="952"/>
                </a:moveTo>
                <a:cubicBezTo>
                  <a:pt x="38689" y="4660"/>
                  <a:pt x="43200" y="12065"/>
                  <a:pt x="43200" y="20146"/>
                </a:cubicBezTo>
                <a:cubicBezTo>
                  <a:pt x="43200" y="32075"/>
                  <a:pt x="33529" y="41746"/>
                  <a:pt x="21600" y="41746"/>
                </a:cubicBezTo>
                <a:cubicBezTo>
                  <a:pt x="9670" y="41746"/>
                  <a:pt x="0" y="32075"/>
                  <a:pt x="0" y="20146"/>
                </a:cubicBezTo>
                <a:cubicBezTo>
                  <a:pt x="-1" y="11223"/>
                  <a:pt x="5486" y="3219"/>
                  <a:pt x="13808" y="0"/>
                </a:cubicBezTo>
                <a:lnTo>
                  <a:pt x="21600" y="20146"/>
                </a:lnTo>
                <a:lnTo>
                  <a:pt x="31509" y="952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Text Box 13"/>
          <p:cNvSpPr txBox="1">
            <a:spLocks noChangeArrowheads="1"/>
          </p:cNvSpPr>
          <p:nvPr/>
        </p:nvSpPr>
        <p:spPr bwMode="auto">
          <a:xfrm>
            <a:off x="6400800" y="34290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0">
                <a:solidFill>
                  <a:schemeClr val="tx1"/>
                </a:solidFill>
              </a:rPr>
              <a:t>V(r,z)</a:t>
            </a:r>
            <a:endParaRPr lang="en-GB" b="0">
              <a:solidFill>
                <a:schemeClr val="tx1"/>
              </a:solidFill>
            </a:endParaRPr>
          </a:p>
        </p:txBody>
      </p:sp>
      <p:sp>
        <p:nvSpPr>
          <p:cNvPr id="58381" name="Text Box 14"/>
          <p:cNvSpPr txBox="1">
            <a:spLocks noChangeArrowheads="1"/>
          </p:cNvSpPr>
          <p:nvPr/>
        </p:nvSpPr>
        <p:spPr bwMode="auto">
          <a:xfrm>
            <a:off x="1905000" y="1295400"/>
            <a:ext cx="2274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0070C0"/>
                </a:solidFill>
              </a:rPr>
              <a:t>Initial condition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8382" name="Line 15"/>
          <p:cNvSpPr>
            <a:spLocks noChangeShapeType="1"/>
          </p:cNvSpPr>
          <p:nvPr/>
        </p:nvSpPr>
        <p:spPr bwMode="auto">
          <a:xfrm flipV="1">
            <a:off x="9220200" y="1828800"/>
            <a:ext cx="0" cy="3124200"/>
          </a:xfrm>
          <a:prstGeom prst="line">
            <a:avLst/>
          </a:prstGeom>
          <a:noFill/>
          <a:ln w="38100">
            <a:solidFill>
              <a:srgbClr val="8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3" name="Text Box 16"/>
          <p:cNvSpPr txBox="1">
            <a:spLocks noChangeArrowheads="1"/>
          </p:cNvSpPr>
          <p:nvPr/>
        </p:nvSpPr>
        <p:spPr bwMode="auto">
          <a:xfrm>
            <a:off x="9296401" y="2819401"/>
            <a:ext cx="7136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0">
                <a:solidFill>
                  <a:schemeClr val="tx1"/>
                </a:solidFill>
              </a:rPr>
              <a:t>T(z)</a:t>
            </a:r>
          </a:p>
          <a:p>
            <a:pPr eaLnBrk="1" hangingPunct="1"/>
            <a:r>
              <a:rPr lang="en-US" b="0">
                <a:solidFill>
                  <a:schemeClr val="tx1"/>
                </a:solidFill>
              </a:rPr>
              <a:t>q(z)</a:t>
            </a:r>
            <a:endParaRPr lang="en-GB" b="0">
              <a:solidFill>
                <a:schemeClr val="tx1"/>
              </a:solidFill>
            </a:endParaRPr>
          </a:p>
        </p:txBody>
      </p:sp>
      <p:sp>
        <p:nvSpPr>
          <p:cNvPr id="58384" name="Text Box 17"/>
          <p:cNvSpPr txBox="1">
            <a:spLocks noChangeArrowheads="1"/>
          </p:cNvSpPr>
          <p:nvPr/>
        </p:nvSpPr>
        <p:spPr bwMode="auto">
          <a:xfrm>
            <a:off x="9296400" y="4572001"/>
            <a:ext cx="419100" cy="461963"/>
          </a:xfrm>
          <a:prstGeom prst="rect">
            <a:avLst/>
          </a:prstGeom>
          <a:solidFill>
            <a:schemeClr val="bg1"/>
          </a:solidFill>
          <a:ln w="12700">
            <a:solidFill>
              <a:srgbClr val="660033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0">
                <a:solidFill>
                  <a:schemeClr val="tx1"/>
                </a:solidFill>
              </a:rPr>
              <a:t>p</a:t>
            </a:r>
            <a:r>
              <a:rPr lang="en-US" b="0" baseline="-25000">
                <a:solidFill>
                  <a:schemeClr val="tx1"/>
                </a:solidFill>
              </a:rPr>
              <a:t>s</a:t>
            </a:r>
            <a:endParaRPr lang="en-GB" b="0" baseline="-25000">
              <a:solidFill>
                <a:schemeClr val="tx1"/>
              </a:solidFill>
            </a:endParaRPr>
          </a:p>
        </p:txBody>
      </p:sp>
      <p:sp>
        <p:nvSpPr>
          <p:cNvPr id="58385" name="Text Box 18"/>
          <p:cNvSpPr txBox="1">
            <a:spLocks noChangeArrowheads="1"/>
          </p:cNvSpPr>
          <p:nvPr/>
        </p:nvSpPr>
        <p:spPr bwMode="auto">
          <a:xfrm>
            <a:off x="1752599" y="2362201"/>
            <a:ext cx="24384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70C0"/>
                </a:solidFill>
              </a:rPr>
              <a:t>Modest strength</a:t>
            </a:r>
            <a:endParaRPr lang="en-US" dirty="0">
              <a:solidFill>
                <a:srgbClr val="0070C0"/>
              </a:solidFill>
            </a:endParaRP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en-US" b="0" dirty="0" err="1">
                <a:solidFill>
                  <a:schemeClr val="tx1"/>
                </a:solidFill>
              </a:rPr>
              <a:t>V</a:t>
            </a:r>
            <a:r>
              <a:rPr lang="en-US" b="0" baseline="-25000" dirty="0" err="1">
                <a:solidFill>
                  <a:schemeClr val="tx1"/>
                </a:solidFill>
              </a:rPr>
              <a:t>max</a:t>
            </a:r>
            <a:r>
              <a:rPr lang="en-US" b="0" dirty="0">
                <a:solidFill>
                  <a:schemeClr val="tx1"/>
                </a:solidFill>
              </a:rPr>
              <a:t> = </a:t>
            </a:r>
            <a:r>
              <a:rPr lang="en-US" b="0" dirty="0" smtClean="0">
                <a:solidFill>
                  <a:schemeClr val="tx1"/>
                </a:solidFill>
              </a:rPr>
              <a:t>15 </a:t>
            </a:r>
            <a:r>
              <a:rPr lang="en-US" b="0" dirty="0">
                <a:solidFill>
                  <a:schemeClr val="tx1"/>
                </a:solidFill>
              </a:rPr>
              <a:t>m s</a:t>
            </a:r>
            <a:r>
              <a:rPr lang="en-US" b="0" baseline="30000" dirty="0">
                <a:solidFill>
                  <a:schemeClr val="tx1"/>
                </a:solidFill>
              </a:rPr>
              <a:t>-1</a:t>
            </a:r>
            <a:r>
              <a:rPr lang="en-US" dirty="0">
                <a:solidFill>
                  <a:srgbClr val="0070C0"/>
                </a:solidFill>
              </a:rPr>
              <a:t>) axisymmetric </a:t>
            </a:r>
            <a:r>
              <a:rPr lang="en-US" dirty="0" smtClean="0">
                <a:solidFill>
                  <a:srgbClr val="0070C0"/>
                </a:solidFill>
              </a:rPr>
              <a:t>dry vortex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8386" name="Line 19"/>
          <p:cNvSpPr>
            <a:spLocks noChangeShapeType="1"/>
          </p:cNvSpPr>
          <p:nvPr/>
        </p:nvSpPr>
        <p:spPr bwMode="auto">
          <a:xfrm>
            <a:off x="4038600" y="3276600"/>
            <a:ext cx="457200" cy="152400"/>
          </a:xfrm>
          <a:prstGeom prst="line">
            <a:avLst/>
          </a:prstGeom>
          <a:noFill/>
          <a:ln w="28575">
            <a:solidFill>
              <a:srgbClr val="8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7" name="Text Box 20"/>
          <p:cNvSpPr txBox="1">
            <a:spLocks noChangeArrowheads="1"/>
          </p:cNvSpPr>
          <p:nvPr/>
        </p:nvSpPr>
        <p:spPr bwMode="auto">
          <a:xfrm>
            <a:off x="8153400" y="1295400"/>
            <a:ext cx="219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0070C0"/>
                </a:solidFill>
              </a:rPr>
              <a:t>Mean sounding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8388" name="Text Box 21"/>
          <p:cNvSpPr txBox="1">
            <a:spLocks noChangeArrowheads="1"/>
          </p:cNvSpPr>
          <p:nvPr/>
        </p:nvSpPr>
        <p:spPr bwMode="auto">
          <a:xfrm>
            <a:off x="8229601" y="4800601"/>
            <a:ext cx="817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27</a:t>
            </a:r>
            <a:r>
              <a:rPr lang="en-US" baseline="30000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8389" name="TextBox 21"/>
          <p:cNvSpPr txBox="1">
            <a:spLocks noChangeArrowheads="1"/>
          </p:cNvSpPr>
          <p:nvPr/>
        </p:nvSpPr>
        <p:spPr bwMode="auto">
          <a:xfrm>
            <a:off x="2239789" y="6091535"/>
            <a:ext cx="7413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Inner domain size (500 km × 500 km), grid size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5 km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17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82"/>
          <a:stretch/>
        </p:blipFill>
        <p:spPr>
          <a:xfrm>
            <a:off x="814638" y="70969"/>
            <a:ext cx="10158161" cy="671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t="76578" r="50351"/>
          <a:stretch/>
        </p:blipFill>
        <p:spPr>
          <a:xfrm>
            <a:off x="2335656" y="127773"/>
            <a:ext cx="7626107" cy="3432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7" t="76578" b="1133"/>
          <a:stretch/>
        </p:blipFill>
        <p:spPr>
          <a:xfrm>
            <a:off x="2335656" y="3559892"/>
            <a:ext cx="7892625" cy="3268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00092" y="4478215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93971" y="2028092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1" y="1251158"/>
            <a:ext cx="11843537" cy="4850237"/>
          </a:xfrm>
          <a:prstGeom prst="rect">
            <a:avLst/>
          </a:prstGeom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240205" y="232551"/>
            <a:ext cx="8296951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 steady, axisymmetric, nonlinear, slab boundary-layer model</a:t>
            </a:r>
          </a:p>
          <a:p>
            <a:pPr algn="ctr" eaLnBrk="1" hangingPunct="1"/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Tangential wind profile fixed</a:t>
            </a:r>
            <a:endParaRPr 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1270" y="6289005"/>
            <a:ext cx="7694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Could these results be relevant to answering our question?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9810" y="1482969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v(r)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4452" y="3814875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u(r)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3272" y="1549507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C00000"/>
                </a:solidFill>
              </a:rPr>
              <a:t>w</a:t>
            </a:r>
            <a:r>
              <a:rPr lang="en-GB" sz="2800" baseline="-25000" dirty="0" err="1" smtClean="0">
                <a:solidFill>
                  <a:srgbClr val="C00000"/>
                </a:solidFill>
              </a:rPr>
              <a:t>topBL</a:t>
            </a:r>
            <a:r>
              <a:rPr lang="en-GB" sz="2800" dirty="0" smtClean="0">
                <a:solidFill>
                  <a:srgbClr val="C00000"/>
                </a:solidFill>
              </a:rPr>
              <a:t>(r)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0097" y="2361604"/>
            <a:ext cx="796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v</a:t>
            </a:r>
            <a:r>
              <a:rPr lang="en-GB" sz="2800" baseline="-25000" dirty="0" smtClean="0">
                <a:solidFill>
                  <a:srgbClr val="0070C0"/>
                </a:solidFill>
              </a:rPr>
              <a:t>g</a:t>
            </a:r>
            <a:r>
              <a:rPr lang="en-GB" sz="2800" dirty="0" smtClean="0">
                <a:solidFill>
                  <a:srgbClr val="0070C0"/>
                </a:solidFill>
              </a:rPr>
              <a:t>(r)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988007" y="2708031"/>
            <a:ext cx="552090" cy="17679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3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1323</Words>
  <Application>Microsoft Office PowerPoint</Application>
  <PresentationFormat>Widescreen</PresentationFormat>
  <Paragraphs>149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MS PGothic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Wingdings 3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Thought experiment for tropical cyclone intensification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</dc:creator>
  <cp:lastModifiedBy>Roger Smith</cp:lastModifiedBy>
  <cp:revision>150</cp:revision>
  <dcterms:created xsi:type="dcterms:W3CDTF">2013-10-08T16:23:39Z</dcterms:created>
  <dcterms:modified xsi:type="dcterms:W3CDTF">2014-10-06T17:47:30Z</dcterms:modified>
</cp:coreProperties>
</file>