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5" r:id="rId3"/>
    <p:sldId id="281" r:id="rId4"/>
    <p:sldId id="289" r:id="rId5"/>
    <p:sldId id="262" r:id="rId6"/>
    <p:sldId id="263" r:id="rId7"/>
    <p:sldId id="274" r:id="rId8"/>
    <p:sldId id="265" r:id="rId9"/>
    <p:sldId id="288" r:id="rId10"/>
    <p:sldId id="273" r:id="rId11"/>
    <p:sldId id="277" r:id="rId12"/>
    <p:sldId id="286" r:id="rId13"/>
    <p:sldId id="287" r:id="rId14"/>
    <p:sldId id="290" r:id="rId15"/>
    <p:sldId id="291" r:id="rId16"/>
    <p:sldId id="292" r:id="rId17"/>
    <p:sldId id="279" r:id="rId18"/>
    <p:sldId id="280"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4" autoAdjust="0"/>
    <p:restoredTop sz="94660"/>
  </p:normalViewPr>
  <p:slideViewPr>
    <p:cSldViewPr>
      <p:cViewPr varScale="1">
        <p:scale>
          <a:sx n="80" d="100"/>
          <a:sy n="80" d="100"/>
        </p:scale>
        <p:origin x="-2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DFBFE-02F8-4915-8DFC-74F73331FBC9}" type="datetimeFigureOut">
              <a:rPr lang="en-US" smtClean="0"/>
              <a:pPr/>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9421D-3342-4B8B-BE16-CA445C48ED1F}" type="slidenum">
              <a:rPr lang="en-US" smtClean="0"/>
              <a:pPr/>
              <a:t>‹#›</a:t>
            </a:fld>
            <a:endParaRPr lang="en-US"/>
          </a:p>
        </p:txBody>
      </p:sp>
    </p:spTree>
    <p:extLst>
      <p:ext uri="{BB962C8B-B14F-4D97-AF65-F5344CB8AC3E}">
        <p14:creationId xmlns="" xmlns:p14="http://schemas.microsoft.com/office/powerpoint/2010/main" val="334611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lead to reduced skill in the short term forecast of  TC intensity – when Earl was already a strong TC and continuing to intensify</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the third cycle DA has little effect on the heating until the final cycle when the prior and posterior </a:t>
            </a:r>
            <a:r>
              <a:rPr lang="en-US" baseline="0" dirty="0" err="1" smtClean="0"/>
              <a:t>eyewalls</a:t>
            </a:r>
            <a:r>
              <a:rPr lang="en-US" baseline="0" dirty="0" smtClean="0"/>
              <a:t> are nearly co-located and the ensemble </a:t>
            </a:r>
            <a:r>
              <a:rPr lang="en-US" baseline="0" dirty="0" err="1" smtClean="0"/>
              <a:t>covariances</a:t>
            </a:r>
            <a:r>
              <a:rPr lang="en-US" baseline="0" dirty="0" smtClean="0"/>
              <a:t> support enhanced heating there. However there is still evidence of  the initial background eye-wall. Two possible explanations for the relatively small change in the heating during cycle 3 and 4 are (1) Since </a:t>
            </a:r>
            <a:r>
              <a:rPr lang="en-US" baseline="0" dirty="0" err="1" smtClean="0"/>
              <a:t>obervations</a:t>
            </a:r>
            <a:r>
              <a:rPr lang="en-US" baseline="0" dirty="0" smtClean="0"/>
              <a:t> are randomized it is possible that there are fewer thermal observations in the eye/eye-wall region in these cycles. (2) Once the wind field reaches a certain strength it is theorized that the wind field in more prone to adjust to the mass field rather than the mass adjusting to the wind.  </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Important</a:t>
            </a:r>
            <a:r>
              <a:rPr lang="en-US" baseline="0" dirty="0" smtClean="0"/>
              <a:t> for human safety reason – also time period when observations are expected to have maximum positive impact- vortex scale processes which impact intensity may have inherent predictability limits beyond this time range -  how can we have confidence in longer range forecast if there is no skill in the short range (2) in order for the model to simulate the vortex scale processes important for intensity prediction …</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top 2 figures show an evaluation of ?forecasts using the HWRF model initialized from the HEDAS IC which was completed in order to quantify the value of TDR observations. On the x axes are the forecast length in hours, the top figure shows the mean absolute error in the maximum 10m wind speed compared with the best track estimate and the middle figure shows the mean overall error in the same forecasts. The bottom figure gives the error in the maximum of 10m wind speed on the right and the wave #0 contribution on the left for all cases in the lightest shading, weak storms in the darker shading and cat2 or stronger hurricanes are the darkest. This figure indicate </a:t>
            </a:r>
            <a:r>
              <a:rPr lang="en-US" baseline="0" dirty="0" err="1" smtClean="0"/>
              <a:t>ovarall</a:t>
            </a:r>
            <a:r>
              <a:rPr lang="en-US" baseline="0" dirty="0" smtClean="0"/>
              <a:t> larger error and negative bias for the strong </a:t>
            </a:r>
            <a:r>
              <a:rPr lang="en-US" baseline="0" dirty="0" err="1" smtClean="0"/>
              <a:t>huricanes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Contour plots show</a:t>
            </a:r>
            <a:r>
              <a:rPr lang="en-US" baseline="0" dirty="0" smtClean="0"/>
              <a:t> the wave #0 tangential wind field in meters per second on radius/height coordinates in kilometers during cycling with observations. Initial vortex is much larger and weaker than observed. The model adjusts back towards the initial vortex structure during each 1 hour forecast between cycling with observations. Observations introduce wind increments of up to 45 m/s and pressure increments of 39mb during the first cycle still as large and 22m/s 17mb by the final cycle. Currently no QC is applied to reject observations that are too different from the background.</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expect a spin-down</a:t>
            </a:r>
            <a:r>
              <a:rPr lang="en-US" baseline="0" dirty="0" smtClean="0"/>
              <a:t> of the vortex if the mass field did not adjust sufficiently to support the observed wind field. </a:t>
            </a:r>
            <a:r>
              <a:rPr lang="en-US" dirty="0" smtClean="0"/>
              <a:t>Direction</a:t>
            </a:r>
            <a:r>
              <a:rPr lang="en-US" baseline="0" dirty="0" smtClean="0"/>
              <a:t> of the m</a:t>
            </a:r>
            <a:r>
              <a:rPr lang="en-US" dirty="0" smtClean="0"/>
              <a:t>ass</a:t>
            </a:r>
            <a:r>
              <a:rPr lang="en-US" baseline="0" dirty="0" smtClean="0"/>
              <a:t> adjustment agrees with wind adjustment / </a:t>
            </a:r>
            <a:r>
              <a:rPr lang="en-US" baseline="0" dirty="0" err="1" smtClean="0"/>
              <a:t>obs</a:t>
            </a:r>
            <a:r>
              <a:rPr lang="en-US" baseline="0" dirty="0" smtClean="0"/>
              <a:t> increase t anomaly at lower levels where the majority of the observations are obtained – may accelerate wind decay in forecast via thermal wind relationship / cause of upper level P/T anomaly unknown / observation impact at this level is through the </a:t>
            </a:r>
            <a:r>
              <a:rPr lang="en-US" baseline="0" dirty="0" err="1" smtClean="0"/>
              <a:t>covariances</a:t>
            </a:r>
            <a:r>
              <a:rPr lang="en-US" baseline="0" dirty="0" smtClean="0"/>
              <a:t> suggests need for more upper level thermo </a:t>
            </a:r>
            <a:r>
              <a:rPr lang="en-US" baseline="0" dirty="0" err="1" smtClean="0"/>
              <a:t>obs</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vortex unbalanced</a:t>
            </a:r>
            <a:r>
              <a:rPr lang="en-US" baseline="0" dirty="0" smtClean="0"/>
              <a:t> due to adjustment from large scale IC. </a:t>
            </a:r>
            <a:r>
              <a:rPr lang="en-US" dirty="0" smtClean="0"/>
              <a:t>Model prior condition is within 10% of gradient balance throughout the </a:t>
            </a:r>
          </a:p>
          <a:p>
            <a:r>
              <a:rPr lang="en-US" dirty="0" smtClean="0"/>
              <a:t>Vortex, posterior is less balanced overall. Near surface sub-gradient winds are consistent with  boundary layer friction effects throughout cycling. DA induces super-gradient winds at the RMW. This effect is </a:t>
            </a:r>
            <a:r>
              <a:rPr lang="en-US" baseline="0" dirty="0" smtClean="0"/>
              <a:t> </a:t>
            </a:r>
            <a:r>
              <a:rPr lang="en-US" dirty="0" smtClean="0"/>
              <a:t>greatest near the surface and between 6 and 9 km. Model develops strongest super-gradient winds near the center rather than at the RMW.</a:t>
            </a:r>
            <a:r>
              <a:rPr lang="en-US" baseline="0" dirty="0" smtClean="0"/>
              <a:t> </a:t>
            </a:r>
            <a:r>
              <a:rPr lang="en-US" dirty="0" err="1" smtClean="0"/>
              <a:t>Agradient</a:t>
            </a:r>
            <a:r>
              <a:rPr lang="en-US" dirty="0" smtClean="0"/>
              <a:t> structure at 3 RMW is persistent during cycling,</a:t>
            </a:r>
            <a:r>
              <a:rPr lang="en-US" baseline="0" dirty="0" smtClean="0"/>
              <a:t> indication that some aspects of initial vortex remain. Model moves closer to balanced state as cycling continues.</a:t>
            </a:r>
            <a:endParaRPr lang="en-US" dirty="0" smtClean="0"/>
          </a:p>
          <a:p>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Strength of Secondary Circulation During Cycling:</a:t>
            </a:r>
          </a:p>
          <a:p>
            <a:r>
              <a:rPr lang="en-US" dirty="0" smtClean="0"/>
              <a:t>The Sawyer-</a:t>
            </a:r>
            <a:r>
              <a:rPr lang="en-US" dirty="0" err="1" smtClean="0"/>
              <a:t>Eliaasen</a:t>
            </a:r>
            <a:r>
              <a:rPr lang="en-US" dirty="0" smtClean="0"/>
              <a:t> solution is computed from the wave #0 HEDAS analyses .The  model fields are taken from the wave #0 radial wind speed from the HEDAS </a:t>
            </a:r>
            <a:r>
              <a:rPr lang="en-US" baseline="0" dirty="0" smtClean="0"/>
              <a:t> </a:t>
            </a:r>
            <a:r>
              <a:rPr lang="en-US" dirty="0" err="1" smtClean="0"/>
              <a:t>analyses.The</a:t>
            </a:r>
            <a:r>
              <a:rPr lang="en-US" dirty="0" smtClean="0"/>
              <a:t> S-E solution for the radial wind speed is consistent with the structure</a:t>
            </a:r>
          </a:p>
          <a:p>
            <a:r>
              <a:rPr lang="en-US" dirty="0" smtClean="0"/>
              <a:t>and magnitude with that sampled by the NOAA P3 tail Doppler radar except that it does not reproduce the observed upper level outflow</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solution for the vertical wind speed is somewhat weaker than observed and is mainly  confined to lower levels whereas the strongest</a:t>
            </a:r>
            <a:r>
              <a:rPr lang="en-US" baseline="0" dirty="0" smtClean="0"/>
              <a:t> </a:t>
            </a:r>
            <a:r>
              <a:rPr lang="en-US" dirty="0" smtClean="0"/>
              <a:t>updrafts were observed in convective plumes reaching 12km or higher. W is not a</a:t>
            </a:r>
            <a:r>
              <a:rPr lang="en-US" baseline="0" dirty="0" smtClean="0"/>
              <a:t> prognostic variable in HWRF as it is diagnosed via DWDT – leading into next slide</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effect of DWDT update is to induce</a:t>
            </a:r>
            <a:r>
              <a:rPr lang="en-US" baseline="0" dirty="0" smtClean="0"/>
              <a:t> subsidence in the eye. Neutral or slight upward tendency near the surface and weak downdrafts (likely due to evaporative cooling than erosion of prior </a:t>
            </a:r>
            <a:r>
              <a:rPr lang="en-US" baseline="0" dirty="0" err="1" smtClean="0"/>
              <a:t>eyewall</a:t>
            </a:r>
            <a:r>
              <a:rPr lang="en-US" baseline="0" dirty="0" smtClean="0"/>
              <a:t> given the structure/magnitude). Heating distribution reflects the displacement between the prior and posterior RMW. Although the observed RMW was much smaller than the prior the ensemble </a:t>
            </a:r>
            <a:r>
              <a:rPr lang="en-US" baseline="0" dirty="0" err="1" smtClean="0"/>
              <a:t>covariances</a:t>
            </a:r>
            <a:r>
              <a:rPr lang="en-US" baseline="0" dirty="0" smtClean="0"/>
              <a:t> apparently also enhanced convective heating in the location of the prior </a:t>
            </a:r>
            <a:r>
              <a:rPr lang="en-US" baseline="0" dirty="0" err="1" smtClean="0"/>
              <a:t>eyewall</a:t>
            </a:r>
            <a:r>
              <a:rPr lang="en-US" baseline="0" dirty="0" smtClean="0"/>
              <a:t> region. This effect gradually fades as cycling progresses. Heating term is averaged over individual physics calls which generally produces much smaller temperature differences than those introduced during cycling. </a:t>
            </a:r>
            <a:endParaRPr lang="en-US" dirty="0"/>
          </a:p>
        </p:txBody>
      </p:sp>
      <p:sp>
        <p:nvSpPr>
          <p:cNvPr id="4" name="Slide Number Placeholder 3"/>
          <p:cNvSpPr>
            <a:spLocks noGrp="1"/>
          </p:cNvSpPr>
          <p:nvPr>
            <p:ph type="sldNum" sz="quarter" idx="10"/>
          </p:nvPr>
        </p:nvSpPr>
        <p:spPr/>
        <p:txBody>
          <a:bodyPr/>
          <a:lstStyle/>
          <a:p>
            <a:fld id="{2879421D-3342-4B8B-BE16-CA445C48ED1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AC5032-B37D-4D56-A510-5F29B4B09BB5}"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C5032-B37D-4D56-A510-5F29B4B09BB5}"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C5032-B37D-4D56-A510-5F29B4B09BB5}"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C5032-B37D-4D56-A510-5F29B4B09BB5}"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C5032-B37D-4D56-A510-5F29B4B09BB5}"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AC5032-B37D-4D56-A510-5F29B4B09BB5}"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AC5032-B37D-4D56-A510-5F29B4B09BB5}" type="datetimeFigureOut">
              <a:rPr lang="en-US" smtClean="0"/>
              <a:pPr/>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AC5032-B37D-4D56-A510-5F29B4B09BB5}" type="datetimeFigureOut">
              <a:rPr lang="en-US" smtClean="0"/>
              <a:pPr/>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C5032-B37D-4D56-A510-5F29B4B09BB5}" type="datetimeFigureOut">
              <a:rPr lang="en-US" smtClean="0"/>
              <a:pPr/>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C5032-B37D-4D56-A510-5F29B4B09BB5}"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C5032-B37D-4D56-A510-5F29B4B09BB5}"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489F7-76EE-479F-9B31-C06049D807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C5032-B37D-4D56-A510-5F29B4B09BB5}" type="datetimeFigureOut">
              <a:rPr lang="en-US" smtClean="0"/>
              <a:pPr/>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489F7-76EE-479F-9B31-C06049D807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1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42.jpeg"/><Relationship Id="rId7"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jpeg"/><Relationship Id="rId7"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47.jpeg"/><Relationship Id="rId5" Type="http://schemas.openxmlformats.org/officeDocument/2006/relationships/image" Target="../media/image45.jpeg"/><Relationship Id="rId10" Type="http://schemas.openxmlformats.org/officeDocument/2006/relationships/image" Target="../media/image46.jpeg"/><Relationship Id="rId4" Type="http://schemas.openxmlformats.org/officeDocument/2006/relationships/image" Target="../media/image72.jpeg"/><Relationship Id="rId9" Type="http://schemas.openxmlformats.org/officeDocument/2006/relationships/image" Target="../media/image75.jpeg"/></Relationships>
</file>

<file path=ppt/slides/_rels/slide1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7.xml"/><Relationship Id="rId4" Type="http://schemas.openxmlformats.org/officeDocument/2006/relationships/image" Target="../media/image7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763000" cy="4343400"/>
          </a:xfrm>
        </p:spPr>
        <p:txBody>
          <a:bodyPr>
            <a:normAutofit/>
          </a:bodyPr>
          <a:lstStyle/>
          <a:p>
            <a:r>
              <a:rPr lang="en-US" dirty="0"/>
              <a:t>Vortex spin-down and </a:t>
            </a:r>
            <a:r>
              <a:rPr lang="en-US" dirty="0" smtClean="0"/>
              <a:t>imbalances in inner-core data assimilation </a:t>
            </a:r>
            <a:br>
              <a:rPr lang="en-US" dirty="0" smtClean="0"/>
            </a:br>
            <a:r>
              <a:rPr lang="en-US" sz="3600" dirty="0" smtClean="0">
                <a:solidFill>
                  <a:schemeClr val="bg1">
                    <a:lumMod val="65000"/>
                  </a:schemeClr>
                </a:solidFill>
              </a:rPr>
              <a:t/>
            </a:r>
            <a:br>
              <a:rPr lang="en-US" sz="3600" dirty="0" smtClean="0">
                <a:solidFill>
                  <a:schemeClr val="bg1">
                    <a:lumMod val="65000"/>
                  </a:schemeClr>
                </a:solidFill>
              </a:rPr>
            </a:br>
            <a:r>
              <a:rPr lang="en-US" sz="3600" dirty="0" smtClean="0">
                <a:solidFill>
                  <a:schemeClr val="bg1">
                    <a:lumMod val="65000"/>
                  </a:schemeClr>
                </a:solidFill>
              </a:rPr>
              <a:t>Hurricane Earl 9-01-2010: a case study</a:t>
            </a:r>
            <a:endParaRPr lang="en-US" sz="3600" dirty="0">
              <a:solidFill>
                <a:schemeClr val="bg1">
                  <a:lumMod val="65000"/>
                </a:schemeClr>
              </a:solidFill>
            </a:endParaRPr>
          </a:p>
        </p:txBody>
      </p:sp>
      <p:sp>
        <p:nvSpPr>
          <p:cNvPr id="3" name="Subtitle 2"/>
          <p:cNvSpPr>
            <a:spLocks noGrp="1"/>
          </p:cNvSpPr>
          <p:nvPr>
            <p:ph type="subTitle" idx="1"/>
          </p:nvPr>
        </p:nvSpPr>
        <p:spPr>
          <a:xfrm>
            <a:off x="1295400" y="4724400"/>
            <a:ext cx="6400800" cy="1205087"/>
          </a:xfrm>
        </p:spPr>
        <p:txBody>
          <a:bodyPr>
            <a:normAutofit/>
          </a:bodyPr>
          <a:lstStyle/>
          <a:p>
            <a:r>
              <a:rPr lang="en-US" sz="2800" dirty="0" smtClean="0"/>
              <a:t>Kathryn Sellwood</a:t>
            </a:r>
            <a:r>
              <a:rPr lang="en-US" sz="2800" dirty="0"/>
              <a:t> </a:t>
            </a:r>
            <a:r>
              <a:rPr lang="en-US" sz="2800" dirty="0" smtClean="0"/>
              <a:t>*</a:t>
            </a:r>
          </a:p>
          <a:p>
            <a:r>
              <a:rPr lang="en-US" sz="2800" dirty="0" smtClean="0"/>
              <a:t>T. </a:t>
            </a:r>
            <a:r>
              <a:rPr lang="en-US" sz="2800" dirty="0" err="1" smtClean="0"/>
              <a:t>Vukicevic</a:t>
            </a:r>
            <a:r>
              <a:rPr lang="en-US" sz="2800" dirty="0" smtClean="0"/>
              <a:t>**, P. </a:t>
            </a:r>
            <a:r>
              <a:rPr lang="en-US" sz="2800" dirty="0" err="1" smtClean="0"/>
              <a:t>Reasor</a:t>
            </a:r>
            <a:r>
              <a:rPr lang="en-US" sz="2800" dirty="0" smtClean="0"/>
              <a:t>** and A. </a:t>
            </a:r>
            <a:r>
              <a:rPr lang="en-US" sz="2800" dirty="0" err="1" smtClean="0"/>
              <a:t>Aksoy</a:t>
            </a:r>
            <a:r>
              <a:rPr lang="en-US" sz="2800" dirty="0" smtClean="0"/>
              <a:t>*</a:t>
            </a:r>
            <a:endParaRPr lang="en-US" sz="2800" dirty="0"/>
          </a:p>
        </p:txBody>
      </p:sp>
      <p:sp>
        <p:nvSpPr>
          <p:cNvPr id="4" name="TextBox 3"/>
          <p:cNvSpPr txBox="1"/>
          <p:nvPr/>
        </p:nvSpPr>
        <p:spPr>
          <a:xfrm>
            <a:off x="304800" y="6242447"/>
            <a:ext cx="5946371" cy="523220"/>
          </a:xfrm>
          <a:prstGeom prst="rect">
            <a:avLst/>
          </a:prstGeom>
          <a:noFill/>
        </p:spPr>
        <p:txBody>
          <a:bodyPr wrap="none" rtlCol="0">
            <a:spAutoFit/>
          </a:bodyPr>
          <a:lstStyle/>
          <a:p>
            <a:r>
              <a:rPr lang="en-US" sz="1400" dirty="0" smtClean="0">
                <a:solidFill>
                  <a:schemeClr val="tx1">
                    <a:lumMod val="50000"/>
                    <a:lumOff val="50000"/>
                  </a:schemeClr>
                </a:solidFill>
              </a:rPr>
              <a:t>*Cooperative Institute of Marine and Atmospheric Studies, University of Miami</a:t>
            </a:r>
            <a:endParaRPr lang="en-US" sz="1600" dirty="0" smtClean="0">
              <a:solidFill>
                <a:schemeClr val="tx1">
                  <a:lumMod val="50000"/>
                  <a:lumOff val="50000"/>
                </a:schemeClr>
              </a:solidFill>
            </a:endParaRPr>
          </a:p>
          <a:p>
            <a:r>
              <a:rPr lang="en-US" sz="1400" dirty="0" smtClean="0">
                <a:solidFill>
                  <a:schemeClr val="tx1">
                    <a:lumMod val="50000"/>
                    <a:lumOff val="50000"/>
                  </a:schemeClr>
                </a:solidFill>
              </a:rPr>
              <a:t>** Hurricane Research Division, NOAA/AOML</a:t>
            </a:r>
            <a:endParaRPr lang="en-US"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Vr_cycles.jpg"/>
          <p:cNvPicPr>
            <a:picLocks noChangeAspect="1"/>
          </p:cNvPicPr>
          <p:nvPr/>
        </p:nvPicPr>
        <p:blipFill>
          <a:blip r:embed="rId3" cstate="print"/>
          <a:srcRect l="7333" r="4667"/>
          <a:stretch>
            <a:fillRect/>
          </a:stretch>
        </p:blipFill>
        <p:spPr>
          <a:xfrm>
            <a:off x="4114800" y="1676400"/>
            <a:ext cx="5029200" cy="4286250"/>
          </a:xfrm>
          <a:prstGeom prst="rect">
            <a:avLst/>
          </a:prstGeom>
        </p:spPr>
      </p:pic>
      <p:sp>
        <p:nvSpPr>
          <p:cNvPr id="5" name="TextBox 4"/>
          <p:cNvSpPr txBox="1"/>
          <p:nvPr/>
        </p:nvSpPr>
        <p:spPr>
          <a:xfrm>
            <a:off x="4495800" y="2057400"/>
            <a:ext cx="1295400" cy="461665"/>
          </a:xfrm>
          <a:prstGeom prst="rect">
            <a:avLst/>
          </a:prstGeom>
          <a:noFill/>
        </p:spPr>
        <p:txBody>
          <a:bodyPr wrap="square" rtlCol="0">
            <a:spAutoFit/>
          </a:bodyPr>
          <a:lstStyle/>
          <a:p>
            <a:r>
              <a:rPr lang="en-US" sz="2400" b="1" dirty="0" smtClean="0">
                <a:solidFill>
                  <a:schemeClr val="tx1">
                    <a:lumMod val="50000"/>
                    <a:lumOff val="50000"/>
                  </a:schemeClr>
                </a:solidFill>
              </a:rPr>
              <a:t>outflow</a:t>
            </a:r>
            <a:endParaRPr lang="en-US" sz="2400" b="1" dirty="0">
              <a:solidFill>
                <a:schemeClr val="tx1">
                  <a:lumMod val="50000"/>
                  <a:lumOff val="50000"/>
                </a:schemeClr>
              </a:solidFill>
            </a:endParaRPr>
          </a:p>
        </p:txBody>
      </p:sp>
      <p:sp>
        <p:nvSpPr>
          <p:cNvPr id="6" name="TextBox 5"/>
          <p:cNvSpPr txBox="1"/>
          <p:nvPr/>
        </p:nvSpPr>
        <p:spPr>
          <a:xfrm>
            <a:off x="7391400" y="4876800"/>
            <a:ext cx="1066800" cy="461665"/>
          </a:xfrm>
          <a:prstGeom prst="rect">
            <a:avLst/>
          </a:prstGeom>
          <a:noFill/>
        </p:spPr>
        <p:txBody>
          <a:bodyPr wrap="square" rtlCol="0">
            <a:spAutoFit/>
          </a:bodyPr>
          <a:lstStyle/>
          <a:p>
            <a:r>
              <a:rPr lang="en-US" sz="2400" b="1" dirty="0" smtClean="0">
                <a:solidFill>
                  <a:schemeClr val="tx1">
                    <a:lumMod val="50000"/>
                    <a:lumOff val="50000"/>
                  </a:schemeClr>
                </a:solidFill>
              </a:rPr>
              <a:t>inflow</a:t>
            </a:r>
            <a:endParaRPr lang="en-US" sz="2400" b="1" dirty="0">
              <a:solidFill>
                <a:schemeClr val="tx1">
                  <a:lumMod val="50000"/>
                  <a:lumOff val="50000"/>
                </a:schemeClr>
              </a:solidFill>
            </a:endParaRPr>
          </a:p>
        </p:txBody>
      </p:sp>
      <p:sp>
        <p:nvSpPr>
          <p:cNvPr id="14" name="TextBox 13"/>
          <p:cNvSpPr txBox="1"/>
          <p:nvPr/>
        </p:nvSpPr>
        <p:spPr>
          <a:xfrm>
            <a:off x="4267200" y="6248400"/>
            <a:ext cx="4724400" cy="461665"/>
          </a:xfrm>
          <a:prstGeom prst="rect">
            <a:avLst/>
          </a:prstGeom>
          <a:noFill/>
        </p:spPr>
        <p:txBody>
          <a:bodyPr wrap="square" rtlCol="0">
            <a:spAutoFit/>
          </a:bodyPr>
          <a:lstStyle/>
          <a:p>
            <a:r>
              <a:rPr lang="en-US" sz="1200" dirty="0" smtClean="0"/>
              <a:t>Model Prior                      SE Prior                     SE Prior 2      </a:t>
            </a:r>
          </a:p>
          <a:p>
            <a:r>
              <a:rPr lang="en-US" sz="1200" dirty="0" smtClean="0"/>
              <a:t>Model Posterior                SE Posterior                  SE Posterior 2</a:t>
            </a:r>
          </a:p>
        </p:txBody>
      </p:sp>
      <p:cxnSp>
        <p:nvCxnSpPr>
          <p:cNvPr id="16" name="Straight Connector 15"/>
          <p:cNvCxnSpPr/>
          <p:nvPr/>
        </p:nvCxnSpPr>
        <p:spPr>
          <a:xfrm>
            <a:off x="8229600" y="6629400"/>
            <a:ext cx="533400"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72400" y="6400800"/>
            <a:ext cx="533400" cy="0"/>
          </a:xfrm>
          <a:prstGeom prst="line">
            <a:avLst/>
          </a:prstGeom>
          <a:ln w="317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0200" y="6629400"/>
            <a:ext cx="381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05600" y="6629400"/>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81600" y="6400800"/>
            <a:ext cx="5334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00800" y="6400800"/>
            <a:ext cx="5334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29200" y="1066800"/>
            <a:ext cx="3227871" cy="400110"/>
          </a:xfrm>
          <a:prstGeom prst="rect">
            <a:avLst/>
          </a:prstGeom>
          <a:noFill/>
        </p:spPr>
        <p:txBody>
          <a:bodyPr wrap="none" rtlCol="0">
            <a:spAutoFit/>
          </a:bodyPr>
          <a:lstStyle/>
          <a:p>
            <a:r>
              <a:rPr lang="en-US" sz="2000" b="1" dirty="0" smtClean="0"/>
              <a:t>Wave #0 Radial Wind Speed</a:t>
            </a:r>
            <a:endParaRPr lang="en-US" sz="2000" b="1" dirty="0"/>
          </a:p>
        </p:txBody>
      </p:sp>
      <p:sp>
        <p:nvSpPr>
          <p:cNvPr id="33" name="TextBox 32"/>
          <p:cNvSpPr txBox="1"/>
          <p:nvPr/>
        </p:nvSpPr>
        <p:spPr>
          <a:xfrm>
            <a:off x="228600" y="1752600"/>
            <a:ext cx="4139403" cy="4555093"/>
          </a:xfrm>
          <a:prstGeom prst="rect">
            <a:avLst/>
          </a:prstGeom>
          <a:noFill/>
        </p:spPr>
        <p:txBody>
          <a:bodyPr wrap="none" rtlCol="0">
            <a:spAutoFit/>
          </a:bodyPr>
          <a:lstStyle/>
          <a:p>
            <a:pPr>
              <a:buFont typeface="Arial" pitchFamily="34" charset="0"/>
              <a:buChar char="•"/>
            </a:pPr>
            <a:r>
              <a:rPr lang="en-US" dirty="0" smtClean="0"/>
              <a:t>Wave #0 heating underestimates </a:t>
            </a:r>
          </a:p>
          <a:p>
            <a:r>
              <a:rPr lang="en-US" dirty="0" smtClean="0"/>
              <a:t>   secondary circulation</a:t>
            </a:r>
          </a:p>
          <a:p>
            <a:endParaRPr lang="en-US" dirty="0" smtClean="0"/>
          </a:p>
          <a:p>
            <a:pPr>
              <a:buFont typeface="Arial" pitchFamily="34" charset="0"/>
              <a:buChar char="•"/>
            </a:pPr>
            <a:r>
              <a:rPr lang="en-US" dirty="0" smtClean="0"/>
              <a:t>Wave #0  + 1 heating gives close</a:t>
            </a:r>
          </a:p>
          <a:p>
            <a:r>
              <a:rPr lang="en-US" dirty="0" smtClean="0"/>
              <a:t>   estimate of prior circulation</a:t>
            </a:r>
          </a:p>
          <a:p>
            <a:endParaRPr lang="en-US" dirty="0" smtClean="0"/>
          </a:p>
          <a:p>
            <a:pPr>
              <a:buFont typeface="Arial" pitchFamily="34" charset="0"/>
              <a:buChar char="•"/>
            </a:pPr>
            <a:r>
              <a:rPr lang="en-US" dirty="0" smtClean="0"/>
              <a:t>S-E solution gives stronger inflow in both </a:t>
            </a:r>
          </a:p>
          <a:p>
            <a:r>
              <a:rPr lang="en-US" dirty="0" smtClean="0"/>
              <a:t>  prior forecast and HEDAS analysis </a:t>
            </a:r>
          </a:p>
          <a:p>
            <a:endParaRPr lang="en-US" dirty="0" smtClean="0"/>
          </a:p>
          <a:p>
            <a:pPr marL="0" lvl="1">
              <a:buFont typeface="Arial" pitchFamily="34" charset="0"/>
              <a:buChar char="•"/>
            </a:pPr>
            <a:r>
              <a:rPr lang="en-US" dirty="0" smtClean="0"/>
              <a:t>Model unable to recover frictional inflow</a:t>
            </a:r>
          </a:p>
          <a:p>
            <a:pPr marL="0" lvl="1"/>
            <a:r>
              <a:rPr lang="en-US" dirty="0" smtClean="0"/>
              <a:t>  circulation during 1hr forecast</a:t>
            </a:r>
          </a:p>
          <a:p>
            <a:pPr marL="0" lvl="1"/>
            <a:endParaRPr lang="en-US" dirty="0" smtClean="0"/>
          </a:p>
          <a:p>
            <a:pPr>
              <a:buFont typeface="Arial" pitchFamily="34" charset="0"/>
              <a:buChar char="•"/>
            </a:pPr>
            <a:r>
              <a:rPr lang="en-US" dirty="0" smtClean="0"/>
              <a:t>S-E solution suggest possibly too strong </a:t>
            </a:r>
          </a:p>
          <a:p>
            <a:r>
              <a:rPr lang="en-US" dirty="0" smtClean="0"/>
              <a:t>  outflow in HEDAS analysis</a:t>
            </a:r>
          </a:p>
          <a:p>
            <a:endParaRPr lang="en-US" dirty="0" smtClean="0">
              <a:solidFill>
                <a:schemeClr val="tx1">
                  <a:lumMod val="50000"/>
                  <a:lumOff val="50000"/>
                </a:schemeClr>
              </a:solidFill>
            </a:endParaRPr>
          </a:p>
          <a:p>
            <a:pPr>
              <a:buFont typeface="Arial" pitchFamily="34" charset="0"/>
              <a:buChar char="•"/>
            </a:pPr>
            <a:endParaRPr lang="en-US" sz="2000" dirty="0">
              <a:solidFill>
                <a:schemeClr val="tx1">
                  <a:lumMod val="50000"/>
                  <a:lumOff val="50000"/>
                </a:schemeClr>
              </a:solidFill>
            </a:endParaRPr>
          </a:p>
        </p:txBody>
      </p:sp>
      <p:sp>
        <p:nvSpPr>
          <p:cNvPr id="34" name="Up-Down Arrow 33"/>
          <p:cNvSpPr/>
          <p:nvPr/>
        </p:nvSpPr>
        <p:spPr>
          <a:xfrm>
            <a:off x="7010400" y="2209800"/>
            <a:ext cx="152400" cy="60655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Down Arrow 34"/>
          <p:cNvSpPr/>
          <p:nvPr/>
        </p:nvSpPr>
        <p:spPr>
          <a:xfrm>
            <a:off x="6781800" y="2590800"/>
            <a:ext cx="152400" cy="22555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Down Arrow 35"/>
          <p:cNvSpPr/>
          <p:nvPr/>
        </p:nvSpPr>
        <p:spPr>
          <a:xfrm>
            <a:off x="5410200" y="4114800"/>
            <a:ext cx="152400" cy="68275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Down Arrow 36"/>
          <p:cNvSpPr/>
          <p:nvPr/>
        </p:nvSpPr>
        <p:spPr>
          <a:xfrm>
            <a:off x="5181600" y="4495800"/>
            <a:ext cx="152400" cy="3810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33400" y="381000"/>
            <a:ext cx="7826373" cy="369332"/>
          </a:xfrm>
          <a:prstGeom prst="rect">
            <a:avLst/>
          </a:prstGeom>
          <a:noFill/>
        </p:spPr>
        <p:txBody>
          <a:bodyPr wrap="none" rtlCol="0">
            <a:spAutoFit/>
          </a:bodyPr>
          <a:lstStyle/>
          <a:p>
            <a:r>
              <a:rPr lang="en-US" b="1" dirty="0" smtClean="0"/>
              <a:t>How well does the Sawyer-</a:t>
            </a:r>
            <a:r>
              <a:rPr lang="en-US" b="1" dirty="0" err="1" smtClean="0"/>
              <a:t>Eliaasen</a:t>
            </a:r>
            <a:r>
              <a:rPr lang="en-US" b="1" dirty="0" smtClean="0"/>
              <a:t> Model reproduce the secondary circulation?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_cycles.jpg"/>
          <p:cNvPicPr>
            <a:picLocks noChangeAspect="1"/>
          </p:cNvPicPr>
          <p:nvPr/>
        </p:nvPicPr>
        <p:blipFill>
          <a:blip r:embed="rId3" cstate="print"/>
          <a:srcRect l="5333" r="6667"/>
          <a:stretch>
            <a:fillRect/>
          </a:stretch>
        </p:blipFill>
        <p:spPr>
          <a:xfrm>
            <a:off x="3962400" y="1981200"/>
            <a:ext cx="5029200" cy="4286250"/>
          </a:xfrm>
          <a:prstGeom prst="rect">
            <a:avLst/>
          </a:prstGeom>
        </p:spPr>
      </p:pic>
      <p:sp>
        <p:nvSpPr>
          <p:cNvPr id="8" name="TextBox 7"/>
          <p:cNvSpPr txBox="1"/>
          <p:nvPr/>
        </p:nvSpPr>
        <p:spPr>
          <a:xfrm>
            <a:off x="5105400" y="2362200"/>
            <a:ext cx="1295400" cy="400110"/>
          </a:xfrm>
          <a:prstGeom prst="rect">
            <a:avLst/>
          </a:prstGeom>
          <a:noFill/>
        </p:spPr>
        <p:txBody>
          <a:bodyPr wrap="square" rtlCol="0">
            <a:spAutoFit/>
          </a:bodyPr>
          <a:lstStyle/>
          <a:p>
            <a:r>
              <a:rPr lang="en-US" sz="2000" b="1" dirty="0" smtClean="0">
                <a:solidFill>
                  <a:schemeClr val="tx1">
                    <a:lumMod val="50000"/>
                    <a:lumOff val="50000"/>
                  </a:schemeClr>
                </a:solidFill>
              </a:rPr>
              <a:t>upward</a:t>
            </a:r>
            <a:endParaRPr lang="en-US" sz="2000" b="1" dirty="0">
              <a:solidFill>
                <a:schemeClr val="tx1">
                  <a:lumMod val="50000"/>
                  <a:lumOff val="50000"/>
                </a:schemeClr>
              </a:solidFill>
            </a:endParaRPr>
          </a:p>
        </p:txBody>
      </p:sp>
      <p:sp>
        <p:nvSpPr>
          <p:cNvPr id="9" name="TextBox 8"/>
          <p:cNvSpPr txBox="1"/>
          <p:nvPr/>
        </p:nvSpPr>
        <p:spPr>
          <a:xfrm>
            <a:off x="6934200" y="5257800"/>
            <a:ext cx="1447800" cy="400110"/>
          </a:xfrm>
          <a:prstGeom prst="rect">
            <a:avLst/>
          </a:prstGeom>
          <a:noFill/>
        </p:spPr>
        <p:txBody>
          <a:bodyPr wrap="square" rtlCol="0">
            <a:spAutoFit/>
          </a:bodyPr>
          <a:lstStyle/>
          <a:p>
            <a:r>
              <a:rPr lang="en-US" sz="2000" b="1" dirty="0" smtClean="0">
                <a:solidFill>
                  <a:schemeClr val="tx1">
                    <a:lumMod val="50000"/>
                    <a:lumOff val="50000"/>
                  </a:schemeClr>
                </a:solidFill>
              </a:rPr>
              <a:t>downward</a:t>
            </a:r>
            <a:endParaRPr lang="en-US" sz="2000" b="1" dirty="0">
              <a:solidFill>
                <a:schemeClr val="tx1">
                  <a:lumMod val="50000"/>
                  <a:lumOff val="50000"/>
                </a:schemeClr>
              </a:solidFill>
            </a:endParaRPr>
          </a:p>
        </p:txBody>
      </p:sp>
      <p:sp>
        <p:nvSpPr>
          <p:cNvPr id="18" name="TextBox 17"/>
          <p:cNvSpPr txBox="1"/>
          <p:nvPr/>
        </p:nvSpPr>
        <p:spPr>
          <a:xfrm>
            <a:off x="5181600" y="1752600"/>
            <a:ext cx="2985433" cy="369332"/>
          </a:xfrm>
          <a:prstGeom prst="rect">
            <a:avLst/>
          </a:prstGeom>
          <a:noFill/>
        </p:spPr>
        <p:txBody>
          <a:bodyPr wrap="none" rtlCol="0">
            <a:spAutoFit/>
          </a:bodyPr>
          <a:lstStyle/>
          <a:p>
            <a:r>
              <a:rPr lang="en-US" b="1" dirty="0" smtClean="0"/>
              <a:t>Wave #0 Vertical Wind Speed</a:t>
            </a:r>
            <a:endParaRPr lang="en-US" b="1" dirty="0"/>
          </a:p>
        </p:txBody>
      </p:sp>
      <p:sp>
        <p:nvSpPr>
          <p:cNvPr id="20" name="Up-Down Arrow 19"/>
          <p:cNvSpPr/>
          <p:nvPr/>
        </p:nvSpPr>
        <p:spPr>
          <a:xfrm>
            <a:off x="4724400" y="2743200"/>
            <a:ext cx="228600" cy="20574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6400800" y="4648200"/>
            <a:ext cx="152400" cy="5334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67200" y="6248400"/>
            <a:ext cx="4724400" cy="461665"/>
          </a:xfrm>
          <a:prstGeom prst="rect">
            <a:avLst/>
          </a:prstGeom>
          <a:noFill/>
        </p:spPr>
        <p:txBody>
          <a:bodyPr wrap="square" rtlCol="0">
            <a:spAutoFit/>
          </a:bodyPr>
          <a:lstStyle/>
          <a:p>
            <a:r>
              <a:rPr lang="en-US" sz="1200" dirty="0" smtClean="0"/>
              <a:t>Model Prior                      SE Prior                     SE Prior 2      </a:t>
            </a:r>
          </a:p>
          <a:p>
            <a:r>
              <a:rPr lang="en-US" sz="1200" dirty="0" smtClean="0"/>
              <a:t>Model Posterior                SE Posterior                  SE Posterior 2</a:t>
            </a:r>
          </a:p>
        </p:txBody>
      </p:sp>
      <p:cxnSp>
        <p:nvCxnSpPr>
          <p:cNvPr id="23" name="Straight Connector 22"/>
          <p:cNvCxnSpPr/>
          <p:nvPr/>
        </p:nvCxnSpPr>
        <p:spPr>
          <a:xfrm>
            <a:off x="8229600" y="6629400"/>
            <a:ext cx="533400"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772400" y="6400800"/>
            <a:ext cx="533400" cy="0"/>
          </a:xfrm>
          <a:prstGeom prst="line">
            <a:avLst/>
          </a:prstGeom>
          <a:ln w="317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10200" y="6629400"/>
            <a:ext cx="381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6629400"/>
            <a:ext cx="457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81600" y="6400800"/>
            <a:ext cx="5334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00800" y="6400800"/>
            <a:ext cx="5334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068" y="381000"/>
            <a:ext cx="8578374" cy="6740307"/>
          </a:xfrm>
          <a:prstGeom prst="rect">
            <a:avLst/>
          </a:prstGeom>
          <a:noFill/>
        </p:spPr>
        <p:txBody>
          <a:bodyPr wrap="none" rtlCol="0">
            <a:spAutoFit/>
          </a:bodyPr>
          <a:lstStyle/>
          <a:p>
            <a:pPr>
              <a:buFont typeface="Arial" pitchFamily="34" charset="0"/>
              <a:buChar char="•"/>
            </a:pPr>
            <a:r>
              <a:rPr lang="en-US" dirty="0" smtClean="0"/>
              <a:t>W initialized to 0 in model (not a prognostic variable) – updated via DWDT = 1/g * </a:t>
            </a:r>
            <a:r>
              <a:rPr lang="en-US" dirty="0" err="1" smtClean="0"/>
              <a:t>dw</a:t>
            </a:r>
            <a:r>
              <a:rPr lang="en-US" dirty="0" smtClean="0"/>
              <a:t>/</a:t>
            </a:r>
            <a:r>
              <a:rPr lang="en-US" dirty="0" err="1" smtClean="0"/>
              <a:t>dt</a:t>
            </a:r>
            <a:endParaRPr lang="en-US" dirty="0" smtClean="0"/>
          </a:p>
          <a:p>
            <a:pPr>
              <a:buFont typeface="Arial" pitchFamily="34" charset="0"/>
              <a:buChar char="•"/>
            </a:pPr>
            <a:r>
              <a:rPr lang="en-US" dirty="0" smtClean="0"/>
              <a:t> </a:t>
            </a:r>
          </a:p>
          <a:p>
            <a:pPr>
              <a:buFont typeface="Arial" pitchFamily="34" charset="0"/>
              <a:buChar char="•"/>
            </a:pPr>
            <a:r>
              <a:rPr lang="en-US" dirty="0" smtClean="0"/>
              <a:t>Model response after the first cycle is to reduce upward motion and increase downward </a:t>
            </a:r>
          </a:p>
          <a:p>
            <a:r>
              <a:rPr lang="en-US" dirty="0" smtClean="0"/>
              <a:t>  motion consistent with amplification of the warm core in this case</a:t>
            </a:r>
          </a:p>
          <a:p>
            <a:endParaRPr lang="en-US" dirty="0" smtClean="0"/>
          </a:p>
          <a:p>
            <a:pPr>
              <a:buFont typeface="Arial" pitchFamily="34" charset="0"/>
              <a:buChar char="•"/>
            </a:pPr>
            <a:r>
              <a:rPr lang="en-US" dirty="0" smtClean="0"/>
              <a:t>From cycle 2 onward the model only</a:t>
            </a:r>
          </a:p>
          <a:p>
            <a:r>
              <a:rPr lang="en-US" dirty="0" smtClean="0"/>
              <a:t>  partially recovers to S.E. solution </a:t>
            </a:r>
          </a:p>
          <a:p>
            <a:r>
              <a:rPr lang="en-US" dirty="0" smtClean="0"/>
              <a:t>  between cycles</a:t>
            </a:r>
          </a:p>
          <a:p>
            <a:endParaRPr lang="en-US" dirty="0" smtClean="0"/>
          </a:p>
          <a:p>
            <a:pPr>
              <a:buFont typeface="Arial" pitchFamily="34" charset="0"/>
              <a:buChar char="•"/>
            </a:pPr>
            <a:r>
              <a:rPr lang="en-US" dirty="0" smtClean="0"/>
              <a:t>S-E solution with wave # 0 +1 supports </a:t>
            </a:r>
          </a:p>
          <a:p>
            <a:r>
              <a:rPr lang="en-US" dirty="0" smtClean="0"/>
              <a:t>  stronger upward motions and weaker </a:t>
            </a:r>
          </a:p>
          <a:p>
            <a:r>
              <a:rPr lang="en-US" dirty="0" smtClean="0"/>
              <a:t>  downward motion for the posterior </a:t>
            </a:r>
          </a:p>
          <a:p>
            <a:r>
              <a:rPr lang="en-US" dirty="0" smtClean="0"/>
              <a:t>  analyses than the prior condition</a:t>
            </a:r>
          </a:p>
          <a:p>
            <a:endParaRPr lang="en-US" dirty="0" smtClean="0"/>
          </a:p>
          <a:p>
            <a:pPr>
              <a:buFont typeface="Arial" pitchFamily="34" charset="0"/>
              <a:buChar char="•"/>
            </a:pPr>
            <a:r>
              <a:rPr lang="en-US" dirty="0" smtClean="0"/>
              <a:t>Fluctuation in magnitude of the prior</a:t>
            </a:r>
          </a:p>
          <a:p>
            <a:r>
              <a:rPr lang="en-US" dirty="0" smtClean="0"/>
              <a:t> vertical circulations suggest changing</a:t>
            </a:r>
          </a:p>
          <a:p>
            <a:r>
              <a:rPr lang="en-US" dirty="0" smtClean="0"/>
              <a:t> tendencies between cycles</a:t>
            </a:r>
          </a:p>
          <a:p>
            <a:endParaRPr lang="en-US" dirty="0" smtClean="0"/>
          </a:p>
          <a:p>
            <a:pPr>
              <a:buFont typeface="Arial" pitchFamily="34" charset="0"/>
              <a:buChar char="•"/>
            </a:pPr>
            <a:r>
              <a:rPr lang="en-US" dirty="0" smtClean="0"/>
              <a:t>Model tendencies are in the opposite </a:t>
            </a:r>
          </a:p>
          <a:p>
            <a:r>
              <a:rPr lang="en-US" dirty="0" smtClean="0"/>
              <a:t>  direction as the S.E. tendencies</a:t>
            </a:r>
          </a:p>
          <a:p>
            <a:endParaRPr lang="en-US" dirty="0" smtClean="0"/>
          </a:p>
          <a:p>
            <a:pPr>
              <a:buFont typeface="Arial" pitchFamily="34" charset="0"/>
              <a:buChar char="•"/>
            </a:pPr>
            <a:endParaRPr lang="en-US" dirty="0" smtClean="0"/>
          </a:p>
          <a:p>
            <a:endParaRPr lang="en-US" dirty="0" smtClean="0"/>
          </a:p>
          <a:p>
            <a:endParaRPr lang="en-US" dirty="0"/>
          </a:p>
        </p:txBody>
      </p:sp>
      <p:sp>
        <p:nvSpPr>
          <p:cNvPr id="30" name="Up-Down Arrow 29"/>
          <p:cNvSpPr/>
          <p:nvPr/>
        </p:nvSpPr>
        <p:spPr>
          <a:xfrm>
            <a:off x="7696200" y="3048000"/>
            <a:ext cx="152400" cy="60960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5105400" y="4953000"/>
            <a:ext cx="152400" cy="30175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ycle_5_post_dw.jpg"/>
          <p:cNvPicPr>
            <a:picLocks noChangeAspect="1"/>
          </p:cNvPicPr>
          <p:nvPr/>
        </p:nvPicPr>
        <p:blipFill>
          <a:blip r:embed="rId2" cstate="print"/>
          <a:stretch>
            <a:fillRect/>
          </a:stretch>
        </p:blipFill>
        <p:spPr>
          <a:xfrm>
            <a:off x="4114800" y="4886325"/>
            <a:ext cx="2628900" cy="1971675"/>
          </a:xfrm>
          <a:prstGeom prst="rect">
            <a:avLst/>
          </a:prstGeom>
        </p:spPr>
      </p:pic>
      <p:pic>
        <p:nvPicPr>
          <p:cNvPr id="3" name="Picture 2" descr="Cycle_5_post_dw.jpg"/>
          <p:cNvPicPr>
            <a:picLocks noChangeAspect="1"/>
          </p:cNvPicPr>
          <p:nvPr/>
        </p:nvPicPr>
        <p:blipFill>
          <a:blip r:embed="rId3" cstate="print"/>
          <a:stretch>
            <a:fillRect/>
          </a:stretch>
        </p:blipFill>
        <p:spPr>
          <a:xfrm>
            <a:off x="4038600" y="2819400"/>
            <a:ext cx="2571750" cy="1927514"/>
          </a:xfrm>
          <a:prstGeom prst="rect">
            <a:avLst/>
          </a:prstGeom>
        </p:spPr>
      </p:pic>
      <p:pic>
        <p:nvPicPr>
          <p:cNvPr id="4" name="Picture 3" descr="Cycle_5_post_dw.jpg"/>
          <p:cNvPicPr>
            <a:picLocks noChangeAspect="1"/>
          </p:cNvPicPr>
          <p:nvPr/>
        </p:nvPicPr>
        <p:blipFill>
          <a:blip r:embed="rId4" cstate="print"/>
          <a:stretch>
            <a:fillRect/>
          </a:stretch>
        </p:blipFill>
        <p:spPr>
          <a:xfrm>
            <a:off x="4038600" y="838200"/>
            <a:ext cx="2571750" cy="1927514"/>
          </a:xfrm>
          <a:prstGeom prst="rect">
            <a:avLst/>
          </a:prstGeom>
        </p:spPr>
      </p:pic>
      <p:sp>
        <p:nvSpPr>
          <p:cNvPr id="5" name="TextBox 4"/>
          <p:cNvSpPr txBox="1"/>
          <p:nvPr/>
        </p:nvSpPr>
        <p:spPr>
          <a:xfrm>
            <a:off x="4724400" y="228600"/>
            <a:ext cx="1164871" cy="461665"/>
          </a:xfrm>
          <a:prstGeom prst="rect">
            <a:avLst/>
          </a:prstGeom>
          <a:noFill/>
        </p:spPr>
        <p:txBody>
          <a:bodyPr wrap="none" rtlCol="0">
            <a:spAutoFit/>
          </a:bodyPr>
          <a:lstStyle/>
          <a:p>
            <a:r>
              <a:rPr lang="en-US" sz="2400" b="1" dirty="0" smtClean="0"/>
              <a:t>CYCLE 1</a:t>
            </a:r>
            <a:endParaRPr lang="en-US" sz="2400" b="1" dirty="0"/>
          </a:p>
        </p:txBody>
      </p:sp>
      <p:pic>
        <p:nvPicPr>
          <p:cNvPr id="6" name="Picture 5" descr="Cycle_3_post_dw.jpg"/>
          <p:cNvPicPr>
            <a:picLocks noChangeAspect="1"/>
          </p:cNvPicPr>
          <p:nvPr/>
        </p:nvPicPr>
        <p:blipFill>
          <a:blip r:embed="rId5" cstate="print"/>
          <a:stretch>
            <a:fillRect/>
          </a:stretch>
        </p:blipFill>
        <p:spPr>
          <a:xfrm>
            <a:off x="6515100" y="4886325"/>
            <a:ext cx="2628900" cy="1971675"/>
          </a:xfrm>
          <a:prstGeom prst="rect">
            <a:avLst/>
          </a:prstGeom>
        </p:spPr>
      </p:pic>
      <p:pic>
        <p:nvPicPr>
          <p:cNvPr id="7" name="Picture 6" descr="Cycle_1_dw_post.jpg"/>
          <p:cNvPicPr>
            <a:picLocks noChangeAspect="1"/>
          </p:cNvPicPr>
          <p:nvPr/>
        </p:nvPicPr>
        <p:blipFill>
          <a:blip r:embed="rId6" cstate="print"/>
          <a:stretch>
            <a:fillRect/>
          </a:stretch>
        </p:blipFill>
        <p:spPr>
          <a:xfrm>
            <a:off x="6572250" y="2819400"/>
            <a:ext cx="2571750" cy="1927514"/>
          </a:xfrm>
          <a:prstGeom prst="rect">
            <a:avLst/>
          </a:prstGeom>
        </p:spPr>
      </p:pic>
      <p:pic>
        <p:nvPicPr>
          <p:cNvPr id="8" name="Picture 7" descr="Cycle_1_dw_post.jpg"/>
          <p:cNvPicPr>
            <a:picLocks noChangeAspect="1"/>
          </p:cNvPicPr>
          <p:nvPr/>
        </p:nvPicPr>
        <p:blipFill>
          <a:blip r:embed="rId7" cstate="print"/>
          <a:stretch>
            <a:fillRect/>
          </a:stretch>
        </p:blipFill>
        <p:spPr>
          <a:xfrm>
            <a:off x="6572250" y="838200"/>
            <a:ext cx="2571750" cy="1927514"/>
          </a:xfrm>
          <a:prstGeom prst="rect">
            <a:avLst/>
          </a:prstGeom>
        </p:spPr>
      </p:pic>
      <p:sp>
        <p:nvSpPr>
          <p:cNvPr id="9" name="TextBox 8"/>
          <p:cNvSpPr txBox="1"/>
          <p:nvPr/>
        </p:nvSpPr>
        <p:spPr>
          <a:xfrm>
            <a:off x="7239000" y="228600"/>
            <a:ext cx="1164871" cy="461665"/>
          </a:xfrm>
          <a:prstGeom prst="rect">
            <a:avLst/>
          </a:prstGeom>
          <a:noFill/>
        </p:spPr>
        <p:txBody>
          <a:bodyPr wrap="none" rtlCol="0">
            <a:spAutoFit/>
          </a:bodyPr>
          <a:lstStyle/>
          <a:p>
            <a:r>
              <a:rPr lang="en-US" sz="2400" b="1" dirty="0" smtClean="0"/>
              <a:t>CYCLE 5</a:t>
            </a:r>
            <a:endParaRPr lang="en-US" sz="2400" b="1" dirty="0"/>
          </a:p>
        </p:txBody>
      </p:sp>
      <p:sp>
        <p:nvSpPr>
          <p:cNvPr id="10" name="TextBox 9"/>
          <p:cNvSpPr txBox="1"/>
          <p:nvPr/>
        </p:nvSpPr>
        <p:spPr>
          <a:xfrm>
            <a:off x="5943600" y="533400"/>
            <a:ext cx="1245841" cy="369332"/>
          </a:xfrm>
          <a:prstGeom prst="rect">
            <a:avLst/>
          </a:prstGeom>
          <a:noFill/>
        </p:spPr>
        <p:txBody>
          <a:bodyPr wrap="none" rtlCol="0">
            <a:spAutoFit/>
          </a:bodyPr>
          <a:lstStyle/>
          <a:p>
            <a:r>
              <a:rPr lang="en-US" b="1" dirty="0" smtClean="0"/>
              <a:t>Prior </a:t>
            </a:r>
            <a:r>
              <a:rPr lang="en-US" b="1" dirty="0" err="1" smtClean="0"/>
              <a:t>dT</a:t>
            </a:r>
            <a:r>
              <a:rPr lang="en-US" b="1" dirty="0" smtClean="0"/>
              <a:t>/</a:t>
            </a:r>
            <a:r>
              <a:rPr lang="en-US" b="1" dirty="0" err="1" smtClean="0"/>
              <a:t>dt</a:t>
            </a:r>
            <a:endParaRPr lang="en-US" b="1" dirty="0"/>
          </a:p>
        </p:txBody>
      </p:sp>
      <p:sp>
        <p:nvSpPr>
          <p:cNvPr id="11" name="TextBox 10"/>
          <p:cNvSpPr txBox="1"/>
          <p:nvPr/>
        </p:nvSpPr>
        <p:spPr>
          <a:xfrm>
            <a:off x="5867400" y="2590800"/>
            <a:ext cx="1658251" cy="369332"/>
          </a:xfrm>
          <a:prstGeom prst="rect">
            <a:avLst/>
          </a:prstGeom>
          <a:noFill/>
        </p:spPr>
        <p:txBody>
          <a:bodyPr wrap="none" rtlCol="0">
            <a:spAutoFit/>
          </a:bodyPr>
          <a:lstStyle/>
          <a:p>
            <a:r>
              <a:rPr lang="en-US" b="1" dirty="0" smtClean="0"/>
              <a:t>Posterior </a:t>
            </a:r>
            <a:r>
              <a:rPr lang="en-US" b="1" dirty="0" err="1" smtClean="0"/>
              <a:t>dT</a:t>
            </a:r>
            <a:r>
              <a:rPr lang="en-US" b="1" dirty="0" smtClean="0"/>
              <a:t>/</a:t>
            </a:r>
            <a:r>
              <a:rPr lang="en-US" b="1" dirty="0" err="1" smtClean="0"/>
              <a:t>dt</a:t>
            </a:r>
            <a:endParaRPr lang="en-US" b="1" dirty="0"/>
          </a:p>
        </p:txBody>
      </p:sp>
      <p:sp>
        <p:nvSpPr>
          <p:cNvPr id="12" name="TextBox 11"/>
          <p:cNvSpPr txBox="1"/>
          <p:nvPr/>
        </p:nvSpPr>
        <p:spPr>
          <a:xfrm>
            <a:off x="5486400" y="4648200"/>
            <a:ext cx="2260918" cy="369332"/>
          </a:xfrm>
          <a:prstGeom prst="rect">
            <a:avLst/>
          </a:prstGeom>
          <a:noFill/>
        </p:spPr>
        <p:txBody>
          <a:bodyPr wrap="none" rtlCol="0">
            <a:spAutoFit/>
          </a:bodyPr>
          <a:lstStyle/>
          <a:p>
            <a:r>
              <a:rPr lang="en-US" b="1" dirty="0" smtClean="0"/>
              <a:t>Posterior 1/g * </a:t>
            </a:r>
            <a:r>
              <a:rPr lang="en-US" b="1" dirty="0" err="1" smtClean="0"/>
              <a:t>dw</a:t>
            </a:r>
            <a:r>
              <a:rPr lang="en-US" b="1" dirty="0" smtClean="0"/>
              <a:t>/</a:t>
            </a:r>
            <a:r>
              <a:rPr lang="en-US" b="1" dirty="0" err="1" smtClean="0"/>
              <a:t>dt</a:t>
            </a:r>
            <a:endParaRPr lang="en-US" b="1" dirty="0"/>
          </a:p>
        </p:txBody>
      </p:sp>
      <p:sp>
        <p:nvSpPr>
          <p:cNvPr id="13" name="TextBox 12"/>
          <p:cNvSpPr txBox="1"/>
          <p:nvPr/>
        </p:nvSpPr>
        <p:spPr>
          <a:xfrm>
            <a:off x="152400" y="76200"/>
            <a:ext cx="4229305" cy="6740308"/>
          </a:xfrm>
          <a:prstGeom prst="rect">
            <a:avLst/>
          </a:prstGeom>
          <a:noFill/>
        </p:spPr>
        <p:txBody>
          <a:bodyPr wrap="none" rtlCol="0">
            <a:spAutoFit/>
          </a:bodyPr>
          <a:lstStyle/>
          <a:p>
            <a:r>
              <a:rPr lang="en-US" b="1" dirty="0" err="1" smtClean="0"/>
              <a:t>Diabatic</a:t>
            </a:r>
            <a:r>
              <a:rPr lang="en-US" b="1" dirty="0" smtClean="0"/>
              <a:t> Heating</a:t>
            </a:r>
          </a:p>
          <a:p>
            <a:endParaRPr lang="en-US" b="1" dirty="0" smtClean="0"/>
          </a:p>
          <a:p>
            <a:pPr>
              <a:buFont typeface="Arial" pitchFamily="34" charset="0"/>
              <a:buChar char="•"/>
            </a:pPr>
            <a:r>
              <a:rPr lang="en-US" dirty="0"/>
              <a:t> </a:t>
            </a:r>
            <a:r>
              <a:rPr lang="en-US" dirty="0" smtClean="0"/>
              <a:t>DA moves </a:t>
            </a:r>
            <a:r>
              <a:rPr lang="en-US" dirty="0" err="1" smtClean="0"/>
              <a:t>diabatic</a:t>
            </a:r>
            <a:r>
              <a:rPr lang="en-US" dirty="0" smtClean="0"/>
              <a:t> heating inward in </a:t>
            </a:r>
          </a:p>
          <a:p>
            <a:r>
              <a:rPr lang="en-US" dirty="0"/>
              <a:t>  </a:t>
            </a:r>
            <a:r>
              <a:rPr lang="en-US" dirty="0" smtClean="0"/>
              <a:t>first cycle but outside of observed RMW</a:t>
            </a:r>
          </a:p>
          <a:p>
            <a:endParaRPr lang="en-US" dirty="0" smtClean="0"/>
          </a:p>
          <a:p>
            <a:pPr>
              <a:buFont typeface="Arial" pitchFamily="34" charset="0"/>
              <a:buChar char="•"/>
            </a:pPr>
            <a:r>
              <a:rPr lang="en-US" dirty="0" smtClean="0"/>
              <a:t>Traces of original eye-wall are present</a:t>
            </a:r>
          </a:p>
          <a:p>
            <a:r>
              <a:rPr lang="en-US" dirty="0" smtClean="0"/>
              <a:t>  at final analysis time </a:t>
            </a:r>
          </a:p>
          <a:p>
            <a:endParaRPr lang="en-US" dirty="0" smtClean="0"/>
          </a:p>
          <a:p>
            <a:pPr>
              <a:buFont typeface="Arial" pitchFamily="34" charset="0"/>
              <a:buChar char="•"/>
            </a:pPr>
            <a:r>
              <a:rPr lang="en-US" dirty="0" smtClean="0"/>
              <a:t>Heating distribution suggests analysis</a:t>
            </a:r>
          </a:p>
          <a:p>
            <a:r>
              <a:rPr lang="en-US" dirty="0" smtClean="0"/>
              <a:t>  retains too much of the initial background</a:t>
            </a:r>
          </a:p>
          <a:p>
            <a:endParaRPr lang="en-US" dirty="0" smtClean="0"/>
          </a:p>
          <a:p>
            <a:r>
              <a:rPr lang="en-US" b="1" dirty="0" smtClean="0"/>
              <a:t>Update of vertical accelerations</a:t>
            </a:r>
          </a:p>
          <a:p>
            <a:r>
              <a:rPr lang="en-US" dirty="0" smtClean="0"/>
              <a:t> </a:t>
            </a:r>
          </a:p>
          <a:p>
            <a:pPr>
              <a:buFont typeface="Arial" pitchFamily="34" charset="0"/>
              <a:buChar char="•"/>
            </a:pPr>
            <a:r>
              <a:rPr lang="en-US" dirty="0" smtClean="0"/>
              <a:t>HEDAS has included update to DWDT</a:t>
            </a:r>
          </a:p>
          <a:p>
            <a:r>
              <a:rPr lang="en-US" dirty="0" smtClean="0"/>
              <a:t>  since 2013 – initial results indicate some</a:t>
            </a:r>
          </a:p>
          <a:p>
            <a:r>
              <a:rPr lang="en-US" dirty="0" smtClean="0"/>
              <a:t>  improvement of secondary circulation</a:t>
            </a:r>
          </a:p>
          <a:p>
            <a:endParaRPr lang="en-US" dirty="0" smtClean="0"/>
          </a:p>
          <a:p>
            <a:pPr>
              <a:buFont typeface="Arial" pitchFamily="34" charset="0"/>
              <a:buChar char="•"/>
            </a:pPr>
            <a:r>
              <a:rPr lang="en-US" dirty="0" smtClean="0"/>
              <a:t>Primary tendency is downward motion</a:t>
            </a:r>
          </a:p>
          <a:p>
            <a:r>
              <a:rPr lang="en-US" dirty="0" smtClean="0"/>
              <a:t>  in the vortex center – supporting warm</a:t>
            </a:r>
          </a:p>
          <a:p>
            <a:r>
              <a:rPr lang="en-US" dirty="0" smtClean="0"/>
              <a:t>  core</a:t>
            </a:r>
          </a:p>
          <a:p>
            <a:endParaRPr lang="en-US" dirty="0" smtClean="0"/>
          </a:p>
          <a:p>
            <a:pPr>
              <a:buFont typeface="Arial" pitchFamily="34" charset="0"/>
              <a:buChar char="•"/>
            </a:pPr>
            <a:r>
              <a:rPr lang="en-US" dirty="0" smtClean="0"/>
              <a:t>Weak upward motion near surface but no</a:t>
            </a:r>
          </a:p>
          <a:p>
            <a:r>
              <a:rPr lang="en-US" dirty="0" smtClean="0"/>
              <a:t>  localized structure that would specifically</a:t>
            </a:r>
          </a:p>
          <a:p>
            <a:r>
              <a:rPr lang="en-US" dirty="0" smtClean="0"/>
              <a:t>  support </a:t>
            </a:r>
            <a:r>
              <a:rPr lang="en-US" dirty="0" err="1" smtClean="0"/>
              <a:t>eyewall</a:t>
            </a:r>
            <a:r>
              <a:rPr lang="en-US" dirty="0" smtClean="0"/>
              <a:t> convection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839200" cy="7848302"/>
          </a:xfrm>
          <a:prstGeom prst="rect">
            <a:avLst/>
          </a:prstGeom>
          <a:noFill/>
        </p:spPr>
        <p:txBody>
          <a:bodyPr wrap="square" rtlCol="0">
            <a:spAutoFit/>
          </a:bodyPr>
          <a:lstStyle/>
          <a:p>
            <a:r>
              <a:rPr lang="en-US" b="1" dirty="0" smtClean="0">
                <a:solidFill>
                  <a:srgbClr val="0000FF"/>
                </a:solidFill>
              </a:rPr>
              <a:t>Conclusions:</a:t>
            </a:r>
          </a:p>
          <a:p>
            <a:endParaRPr lang="en-US" dirty="0" smtClean="0">
              <a:solidFill>
                <a:srgbClr val="0000FF"/>
              </a:solidFill>
            </a:endParaRPr>
          </a:p>
          <a:p>
            <a:pPr marL="342900" indent="-342900">
              <a:buAutoNum type="arabicPeriod"/>
            </a:pPr>
            <a:r>
              <a:rPr lang="en-US" dirty="0" smtClean="0">
                <a:solidFill>
                  <a:srgbClr val="0000FF"/>
                </a:solidFill>
              </a:rPr>
              <a:t>The wave #0 circulation is well approximated by gradient balance in the model while DA </a:t>
            </a:r>
          </a:p>
          <a:p>
            <a:pPr marL="342900" indent="-342900"/>
            <a:r>
              <a:rPr lang="en-US" dirty="0" smtClean="0">
                <a:solidFill>
                  <a:srgbClr val="0000FF"/>
                </a:solidFill>
              </a:rPr>
              <a:t>           introduces super-gradient imbalance in this case, despite update to mass field</a:t>
            </a:r>
          </a:p>
          <a:p>
            <a:pPr marL="342900" indent="-342900"/>
            <a:endParaRPr lang="en-US" dirty="0" smtClean="0">
              <a:solidFill>
                <a:srgbClr val="0000FF"/>
              </a:solidFill>
            </a:endParaRPr>
          </a:p>
          <a:p>
            <a:pPr marL="342900" indent="-342900"/>
            <a:r>
              <a:rPr lang="en-US" dirty="0" smtClean="0">
                <a:solidFill>
                  <a:srgbClr val="0000FF"/>
                </a:solidFill>
              </a:rPr>
              <a:t>2.   SE solution with stronger heating (</a:t>
            </a:r>
            <a:r>
              <a:rPr lang="en-US" dirty="0" err="1" smtClean="0">
                <a:solidFill>
                  <a:srgbClr val="0000FF"/>
                </a:solidFill>
              </a:rPr>
              <a:t>eg</a:t>
            </a:r>
            <a:r>
              <a:rPr lang="en-US" dirty="0" smtClean="0">
                <a:solidFill>
                  <a:srgbClr val="0000FF"/>
                </a:solidFill>
              </a:rPr>
              <a:t>., including wave 1) is consistent with circulation that </a:t>
            </a:r>
            <a:endParaRPr lang="en-US" dirty="0">
              <a:solidFill>
                <a:srgbClr val="0000FF"/>
              </a:solidFill>
            </a:endParaRPr>
          </a:p>
          <a:p>
            <a:r>
              <a:rPr lang="en-US" dirty="0" smtClean="0">
                <a:solidFill>
                  <a:srgbClr val="0000FF"/>
                </a:solidFill>
              </a:rPr>
              <a:t>          model tries to recover  as shown by the priors, in terms of strength of inflow and    </a:t>
            </a:r>
          </a:p>
          <a:p>
            <a:r>
              <a:rPr lang="en-US" dirty="0" smtClean="0">
                <a:solidFill>
                  <a:srgbClr val="0000FF"/>
                </a:solidFill>
              </a:rPr>
              <a:t>          upward vertical velocities </a:t>
            </a:r>
          </a:p>
          <a:p>
            <a:endParaRPr lang="en-US" dirty="0" smtClean="0">
              <a:solidFill>
                <a:srgbClr val="0000FF"/>
              </a:solidFill>
            </a:endParaRPr>
          </a:p>
          <a:p>
            <a:pPr marL="342900" indent="-342900">
              <a:buAutoNum type="arabicPeriod" startAt="3"/>
            </a:pPr>
            <a:r>
              <a:rPr lang="en-US" dirty="0" smtClean="0">
                <a:solidFill>
                  <a:srgbClr val="0000FF"/>
                </a:solidFill>
              </a:rPr>
              <a:t>DA does not support this solution because W is not updated while </a:t>
            </a:r>
            <a:r>
              <a:rPr lang="en-US" dirty="0" err="1" smtClean="0">
                <a:solidFill>
                  <a:srgbClr val="0000FF"/>
                </a:solidFill>
              </a:rPr>
              <a:t>Vr</a:t>
            </a:r>
            <a:r>
              <a:rPr lang="en-US" dirty="0" smtClean="0">
                <a:solidFill>
                  <a:srgbClr val="0000FF"/>
                </a:solidFill>
              </a:rPr>
              <a:t> update near surface </a:t>
            </a:r>
          </a:p>
          <a:p>
            <a:r>
              <a:rPr lang="en-US" dirty="0">
                <a:solidFill>
                  <a:srgbClr val="0000FF"/>
                </a:solidFill>
              </a:rPr>
              <a:t> </a:t>
            </a:r>
            <a:r>
              <a:rPr lang="en-US" dirty="0" smtClean="0">
                <a:solidFill>
                  <a:srgbClr val="0000FF"/>
                </a:solidFill>
              </a:rPr>
              <a:t>      is weaker than it should be by the balance due to lack of observations there and heating</a:t>
            </a:r>
          </a:p>
          <a:p>
            <a:r>
              <a:rPr lang="en-US" dirty="0" smtClean="0">
                <a:solidFill>
                  <a:srgbClr val="0000FF"/>
                </a:solidFill>
              </a:rPr>
              <a:t>       profile which in too slow to develop in eye-wall region.  </a:t>
            </a:r>
          </a:p>
          <a:p>
            <a:endParaRPr lang="en-US" dirty="0" smtClean="0">
              <a:solidFill>
                <a:srgbClr val="0000FF"/>
              </a:solidFill>
            </a:endParaRPr>
          </a:p>
          <a:p>
            <a:pPr marL="342900" indent="-342900">
              <a:buAutoNum type="arabicPeriod" startAt="4"/>
            </a:pPr>
            <a:r>
              <a:rPr lang="en-US" dirty="0" smtClean="0">
                <a:solidFill>
                  <a:srgbClr val="0000FF"/>
                </a:solidFill>
              </a:rPr>
              <a:t>The update of vertical acceleration  seems to  only support building of warm core </a:t>
            </a:r>
          </a:p>
          <a:p>
            <a:pPr marL="342900" indent="-342900"/>
            <a:endParaRPr lang="en-US" dirty="0" smtClean="0">
              <a:solidFill>
                <a:srgbClr val="0000FF"/>
              </a:solidFill>
            </a:endParaRPr>
          </a:p>
          <a:p>
            <a:r>
              <a:rPr lang="en-US" b="1" dirty="0" smtClean="0">
                <a:solidFill>
                  <a:srgbClr val="0000FF"/>
                </a:solidFill>
              </a:rPr>
              <a:t>Question is how to make the update that would support the balanced  circulation?</a:t>
            </a:r>
          </a:p>
          <a:p>
            <a:pPr marL="342900" indent="-342900"/>
            <a:endParaRPr lang="en-US" b="1" dirty="0" smtClean="0">
              <a:solidFill>
                <a:srgbClr val="0000FF"/>
              </a:solidFill>
            </a:endParaRPr>
          </a:p>
          <a:p>
            <a:pPr marL="342900" indent="-342900">
              <a:buAutoNum type="arabicPeriod"/>
            </a:pPr>
            <a:r>
              <a:rPr lang="en-US" dirty="0" smtClean="0">
                <a:solidFill>
                  <a:srgbClr val="0000FF"/>
                </a:solidFill>
              </a:rPr>
              <a:t>Obtain more thermodynamic and upper-level observations</a:t>
            </a:r>
          </a:p>
          <a:p>
            <a:pPr marL="342900" indent="-342900">
              <a:buAutoNum type="arabicPeriod"/>
            </a:pPr>
            <a:r>
              <a:rPr lang="en-US" dirty="0" smtClean="0">
                <a:solidFill>
                  <a:srgbClr val="0000FF"/>
                </a:solidFill>
              </a:rPr>
              <a:t> Filter observations and cycle more often to nudge model towards final analysis</a:t>
            </a:r>
          </a:p>
          <a:p>
            <a:pPr marL="342900" indent="-342900">
              <a:buAutoNum type="arabicPeriod" startAt="3"/>
            </a:pPr>
            <a:r>
              <a:rPr lang="en-US" dirty="0" smtClean="0">
                <a:solidFill>
                  <a:srgbClr val="0000FF"/>
                </a:solidFill>
              </a:rPr>
              <a:t>Use balance solution to constrain initial secondary circulation</a:t>
            </a:r>
          </a:p>
          <a:p>
            <a:pPr marL="342900" indent="-342900">
              <a:buAutoNum type="arabicPeriod" startAt="3"/>
            </a:pPr>
            <a:r>
              <a:rPr lang="en-US" dirty="0" smtClean="0">
                <a:solidFill>
                  <a:srgbClr val="0000FF"/>
                </a:solidFill>
              </a:rPr>
              <a:t>Improve update of DWDT </a:t>
            </a:r>
          </a:p>
          <a:p>
            <a:pPr marL="342900" indent="-342900">
              <a:buAutoNum type="arabicPeriod" startAt="3"/>
            </a:pPr>
            <a:r>
              <a:rPr lang="en-US" dirty="0" smtClean="0">
                <a:solidFill>
                  <a:srgbClr val="0000FF"/>
                </a:solidFill>
              </a:rPr>
              <a:t>Increase frequency of physics calls to improve </a:t>
            </a:r>
            <a:r>
              <a:rPr lang="en-US" dirty="0" err="1" smtClean="0">
                <a:solidFill>
                  <a:srgbClr val="0000FF"/>
                </a:solidFill>
              </a:rPr>
              <a:t>diabatic</a:t>
            </a:r>
            <a:r>
              <a:rPr lang="en-US" dirty="0" smtClean="0">
                <a:solidFill>
                  <a:srgbClr val="0000FF"/>
                </a:solidFill>
              </a:rPr>
              <a:t> heating distribution</a:t>
            </a:r>
          </a:p>
          <a:p>
            <a:pPr marL="342900" indent="-342900">
              <a:buAutoNum type="arabicPeriod" startAt="3"/>
            </a:pPr>
            <a:r>
              <a:rPr lang="en-US" dirty="0" smtClean="0">
                <a:solidFill>
                  <a:srgbClr val="0000FF"/>
                </a:solidFill>
              </a:rPr>
              <a:t>Update additional microphysics variables</a:t>
            </a:r>
          </a:p>
          <a:p>
            <a:pPr marL="342900" indent="-342900"/>
            <a:endParaRPr lang="en-US" b="1" dirty="0" smtClean="0">
              <a:solidFill>
                <a:srgbClr val="0000FF"/>
              </a:solidFill>
            </a:endParaRP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Cycle_1_istab.jpg"/>
          <p:cNvPicPr>
            <a:picLocks noChangeAspect="1"/>
          </p:cNvPicPr>
          <p:nvPr/>
        </p:nvPicPr>
        <p:blipFill>
          <a:blip r:embed="rId2" cstate="print"/>
          <a:srcRect l="7407" r="7407"/>
          <a:stretch>
            <a:fillRect/>
          </a:stretch>
        </p:blipFill>
        <p:spPr>
          <a:xfrm>
            <a:off x="0" y="3352800"/>
            <a:ext cx="1752600" cy="1543050"/>
          </a:xfrm>
          <a:prstGeom prst="rect">
            <a:avLst/>
          </a:prstGeom>
        </p:spPr>
      </p:pic>
      <p:pic>
        <p:nvPicPr>
          <p:cNvPr id="3" name="Picture 2" descr="Cycle_1_istab_prior.jpg"/>
          <p:cNvPicPr>
            <a:picLocks noChangeAspect="1"/>
          </p:cNvPicPr>
          <p:nvPr/>
        </p:nvPicPr>
        <p:blipFill>
          <a:blip r:embed="rId3" cstate="print"/>
          <a:srcRect l="7407" r="7407"/>
          <a:stretch>
            <a:fillRect/>
          </a:stretch>
        </p:blipFill>
        <p:spPr>
          <a:xfrm>
            <a:off x="0" y="1752600"/>
            <a:ext cx="1752600" cy="1543050"/>
          </a:xfrm>
          <a:prstGeom prst="rect">
            <a:avLst/>
          </a:prstGeom>
        </p:spPr>
      </p:pic>
      <p:pic>
        <p:nvPicPr>
          <p:cNvPr id="4" name="Picture 3" descr="Cycle_2_Istab_prior.jpg"/>
          <p:cNvPicPr>
            <a:picLocks noChangeAspect="1"/>
          </p:cNvPicPr>
          <p:nvPr/>
        </p:nvPicPr>
        <p:blipFill>
          <a:blip r:embed="rId4" cstate="print"/>
          <a:srcRect l="7407" r="7407"/>
          <a:stretch>
            <a:fillRect/>
          </a:stretch>
        </p:blipFill>
        <p:spPr>
          <a:xfrm>
            <a:off x="1905000" y="1752600"/>
            <a:ext cx="1752600" cy="1543050"/>
          </a:xfrm>
          <a:prstGeom prst="rect">
            <a:avLst/>
          </a:prstGeom>
        </p:spPr>
      </p:pic>
      <p:pic>
        <p:nvPicPr>
          <p:cNvPr id="5" name="Picture 4" descr="Cycle_2_Istab.jpg"/>
          <p:cNvPicPr>
            <a:picLocks noChangeAspect="1"/>
          </p:cNvPicPr>
          <p:nvPr/>
        </p:nvPicPr>
        <p:blipFill>
          <a:blip r:embed="rId5" cstate="print"/>
          <a:srcRect l="7407" r="7407"/>
          <a:stretch>
            <a:fillRect/>
          </a:stretch>
        </p:blipFill>
        <p:spPr>
          <a:xfrm>
            <a:off x="1828800" y="3352800"/>
            <a:ext cx="1752600" cy="1543050"/>
          </a:xfrm>
          <a:prstGeom prst="rect">
            <a:avLst/>
          </a:prstGeom>
        </p:spPr>
      </p:pic>
      <p:pic>
        <p:nvPicPr>
          <p:cNvPr id="6" name="Picture 5" descr="Cycle_3_Istab_prior.jpg"/>
          <p:cNvPicPr>
            <a:picLocks noChangeAspect="1"/>
          </p:cNvPicPr>
          <p:nvPr/>
        </p:nvPicPr>
        <p:blipFill>
          <a:blip r:embed="rId6" cstate="print"/>
          <a:srcRect l="7407" r="7407"/>
          <a:stretch>
            <a:fillRect/>
          </a:stretch>
        </p:blipFill>
        <p:spPr>
          <a:xfrm>
            <a:off x="3657600" y="1752600"/>
            <a:ext cx="1752600" cy="1543050"/>
          </a:xfrm>
          <a:prstGeom prst="rect">
            <a:avLst/>
          </a:prstGeom>
        </p:spPr>
      </p:pic>
      <p:pic>
        <p:nvPicPr>
          <p:cNvPr id="7" name="Picture 6" descr="Cycle_3_Istab.jpg"/>
          <p:cNvPicPr>
            <a:picLocks noChangeAspect="1"/>
          </p:cNvPicPr>
          <p:nvPr/>
        </p:nvPicPr>
        <p:blipFill>
          <a:blip r:embed="rId7" cstate="print"/>
          <a:srcRect l="7407" r="3704"/>
          <a:stretch>
            <a:fillRect/>
          </a:stretch>
        </p:blipFill>
        <p:spPr>
          <a:xfrm>
            <a:off x="3657600" y="3352800"/>
            <a:ext cx="1828800" cy="1543050"/>
          </a:xfrm>
          <a:prstGeom prst="rect">
            <a:avLst/>
          </a:prstGeom>
        </p:spPr>
      </p:pic>
      <p:pic>
        <p:nvPicPr>
          <p:cNvPr id="8" name="Picture 7" descr="Cycle_4_Istab_prior.jpg"/>
          <p:cNvPicPr>
            <a:picLocks noChangeAspect="1"/>
          </p:cNvPicPr>
          <p:nvPr/>
        </p:nvPicPr>
        <p:blipFill>
          <a:blip r:embed="rId8" cstate="print"/>
          <a:srcRect l="7407" r="7407"/>
          <a:stretch>
            <a:fillRect/>
          </a:stretch>
        </p:blipFill>
        <p:spPr>
          <a:xfrm>
            <a:off x="5562600" y="1752600"/>
            <a:ext cx="1752600" cy="1543050"/>
          </a:xfrm>
          <a:prstGeom prst="rect">
            <a:avLst/>
          </a:prstGeom>
        </p:spPr>
      </p:pic>
      <p:pic>
        <p:nvPicPr>
          <p:cNvPr id="9" name="Picture 8" descr="Cycle_5_Istab_prior.jpg"/>
          <p:cNvPicPr>
            <a:picLocks noChangeAspect="1"/>
          </p:cNvPicPr>
          <p:nvPr/>
        </p:nvPicPr>
        <p:blipFill>
          <a:blip r:embed="rId9" cstate="print"/>
          <a:srcRect l="7407" r="7407"/>
          <a:stretch>
            <a:fillRect/>
          </a:stretch>
        </p:blipFill>
        <p:spPr>
          <a:xfrm>
            <a:off x="7391400" y="1752600"/>
            <a:ext cx="1752600" cy="1543050"/>
          </a:xfrm>
          <a:prstGeom prst="rect">
            <a:avLst/>
          </a:prstGeom>
        </p:spPr>
      </p:pic>
      <p:pic>
        <p:nvPicPr>
          <p:cNvPr id="10" name="Picture 9" descr="Cycle_4_stabI.jpg"/>
          <p:cNvPicPr>
            <a:picLocks noChangeAspect="1"/>
          </p:cNvPicPr>
          <p:nvPr/>
        </p:nvPicPr>
        <p:blipFill>
          <a:blip r:embed="rId10" cstate="print"/>
          <a:srcRect l="7407" r="7407"/>
          <a:stretch>
            <a:fillRect/>
          </a:stretch>
        </p:blipFill>
        <p:spPr>
          <a:xfrm>
            <a:off x="5562600" y="3352800"/>
            <a:ext cx="1752600" cy="1543050"/>
          </a:xfrm>
          <a:prstGeom prst="rect">
            <a:avLst/>
          </a:prstGeom>
        </p:spPr>
      </p:pic>
      <p:sp>
        <p:nvSpPr>
          <p:cNvPr id="12" name="TextBox 11"/>
          <p:cNvSpPr txBox="1"/>
          <p:nvPr/>
        </p:nvSpPr>
        <p:spPr>
          <a:xfrm>
            <a:off x="152400" y="228600"/>
            <a:ext cx="8407494" cy="646331"/>
          </a:xfrm>
          <a:prstGeom prst="rect">
            <a:avLst/>
          </a:prstGeom>
          <a:noFill/>
        </p:spPr>
        <p:txBody>
          <a:bodyPr wrap="none" rtlCol="0">
            <a:spAutoFit/>
          </a:bodyPr>
          <a:lstStyle/>
          <a:p>
            <a:r>
              <a:rPr lang="en-US" dirty="0" smtClean="0"/>
              <a:t>Inertial Stability:</a:t>
            </a:r>
          </a:p>
          <a:p>
            <a:r>
              <a:rPr lang="en-US" dirty="0" smtClean="0"/>
              <a:t>The </a:t>
            </a:r>
            <a:r>
              <a:rPr lang="en-US" dirty="0" err="1" smtClean="0"/>
              <a:t>Hedas</a:t>
            </a:r>
            <a:r>
              <a:rPr lang="en-US" dirty="0" smtClean="0"/>
              <a:t> analyses tend to be more strongly stable and thus resistant to radial motion. </a:t>
            </a:r>
          </a:p>
        </p:txBody>
      </p:sp>
      <p:pic>
        <p:nvPicPr>
          <p:cNvPr id="13" name="Picture 12" descr="Cycle_5_stabI.jpg"/>
          <p:cNvPicPr>
            <a:picLocks noChangeAspect="1"/>
          </p:cNvPicPr>
          <p:nvPr/>
        </p:nvPicPr>
        <p:blipFill>
          <a:blip r:embed="rId11" cstate="print"/>
          <a:srcRect l="7407" r="7407"/>
          <a:stretch>
            <a:fillRect/>
          </a:stretch>
        </p:blipFill>
        <p:spPr>
          <a:xfrm>
            <a:off x="7391400" y="3352800"/>
            <a:ext cx="1752600" cy="1543050"/>
          </a:xfrm>
          <a:prstGeom prst="rect">
            <a:avLst/>
          </a:prstGeom>
        </p:spPr>
      </p:pic>
      <p:cxnSp>
        <p:nvCxnSpPr>
          <p:cNvPr id="15" name="Straight Connector 14"/>
          <p:cNvCxnSpPr/>
          <p:nvPr/>
        </p:nvCxnSpPr>
        <p:spPr>
          <a:xfrm flipV="1">
            <a:off x="1447800" y="19812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3505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478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146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038600" y="3505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960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209800" y="3505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2672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943600" y="3505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772400" y="35052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001000" y="1905000"/>
            <a:ext cx="0" cy="1219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Cycle_1_BV_prior.jpg"/>
          <p:cNvPicPr>
            <a:picLocks noChangeAspect="1"/>
          </p:cNvPicPr>
          <p:nvPr/>
        </p:nvPicPr>
        <p:blipFill>
          <a:blip r:embed="rId2" cstate="print"/>
          <a:stretch>
            <a:fillRect/>
          </a:stretch>
        </p:blipFill>
        <p:spPr>
          <a:xfrm>
            <a:off x="0" y="2971800"/>
            <a:ext cx="2057400" cy="1543050"/>
          </a:xfrm>
          <a:prstGeom prst="rect">
            <a:avLst/>
          </a:prstGeom>
        </p:spPr>
      </p:pic>
      <p:pic>
        <p:nvPicPr>
          <p:cNvPr id="3" name="Picture 2" descr="Cycle_1_BV.jpg"/>
          <p:cNvPicPr>
            <a:picLocks noChangeAspect="1"/>
          </p:cNvPicPr>
          <p:nvPr/>
        </p:nvPicPr>
        <p:blipFill>
          <a:blip r:embed="rId3" cstate="print"/>
          <a:stretch>
            <a:fillRect/>
          </a:stretch>
        </p:blipFill>
        <p:spPr>
          <a:xfrm>
            <a:off x="0" y="4724400"/>
            <a:ext cx="2057400" cy="1543050"/>
          </a:xfrm>
          <a:prstGeom prst="rect">
            <a:avLst/>
          </a:prstGeom>
        </p:spPr>
      </p:pic>
      <p:pic>
        <p:nvPicPr>
          <p:cNvPr id="4" name="Picture 3" descr="Cycle_2_BV_prior.jpg"/>
          <p:cNvPicPr>
            <a:picLocks noChangeAspect="1"/>
          </p:cNvPicPr>
          <p:nvPr/>
        </p:nvPicPr>
        <p:blipFill>
          <a:blip r:embed="rId4" cstate="print"/>
          <a:stretch>
            <a:fillRect/>
          </a:stretch>
        </p:blipFill>
        <p:spPr>
          <a:xfrm>
            <a:off x="1752600" y="2971800"/>
            <a:ext cx="2057400" cy="1543050"/>
          </a:xfrm>
          <a:prstGeom prst="rect">
            <a:avLst/>
          </a:prstGeom>
        </p:spPr>
      </p:pic>
      <p:pic>
        <p:nvPicPr>
          <p:cNvPr id="5" name="Picture 4" descr="Cycle_2_BV.jpg"/>
          <p:cNvPicPr>
            <a:picLocks noChangeAspect="1"/>
          </p:cNvPicPr>
          <p:nvPr/>
        </p:nvPicPr>
        <p:blipFill>
          <a:blip r:embed="rId5" cstate="print"/>
          <a:stretch>
            <a:fillRect/>
          </a:stretch>
        </p:blipFill>
        <p:spPr>
          <a:xfrm>
            <a:off x="1752600" y="4724400"/>
            <a:ext cx="2057400" cy="1543050"/>
          </a:xfrm>
          <a:prstGeom prst="rect">
            <a:avLst/>
          </a:prstGeom>
        </p:spPr>
      </p:pic>
      <p:pic>
        <p:nvPicPr>
          <p:cNvPr id="6" name="Picture 5" descr="Cycle_3_Nsq2_prior.jpg"/>
          <p:cNvPicPr>
            <a:picLocks noChangeAspect="1"/>
          </p:cNvPicPr>
          <p:nvPr/>
        </p:nvPicPr>
        <p:blipFill>
          <a:blip r:embed="rId6" cstate="print"/>
          <a:stretch>
            <a:fillRect/>
          </a:stretch>
        </p:blipFill>
        <p:spPr>
          <a:xfrm>
            <a:off x="3505200" y="2971800"/>
            <a:ext cx="2057400" cy="1543050"/>
          </a:xfrm>
          <a:prstGeom prst="rect">
            <a:avLst/>
          </a:prstGeom>
        </p:spPr>
      </p:pic>
      <p:pic>
        <p:nvPicPr>
          <p:cNvPr id="7" name="Picture 6" descr="Cycle_4_BV_prior.jpg"/>
          <p:cNvPicPr>
            <a:picLocks noChangeAspect="1"/>
          </p:cNvPicPr>
          <p:nvPr/>
        </p:nvPicPr>
        <p:blipFill>
          <a:blip r:embed="rId7" cstate="print"/>
          <a:stretch>
            <a:fillRect/>
          </a:stretch>
        </p:blipFill>
        <p:spPr>
          <a:xfrm>
            <a:off x="5334000" y="2971800"/>
            <a:ext cx="2057400" cy="1543050"/>
          </a:xfrm>
          <a:prstGeom prst="rect">
            <a:avLst/>
          </a:prstGeom>
        </p:spPr>
      </p:pic>
      <p:pic>
        <p:nvPicPr>
          <p:cNvPr id="8" name="Picture 7" descr="Cycle_5_BV_prior.jpg"/>
          <p:cNvPicPr>
            <a:picLocks noChangeAspect="1"/>
          </p:cNvPicPr>
          <p:nvPr/>
        </p:nvPicPr>
        <p:blipFill>
          <a:blip r:embed="rId8" cstate="print"/>
          <a:stretch>
            <a:fillRect/>
          </a:stretch>
        </p:blipFill>
        <p:spPr>
          <a:xfrm>
            <a:off x="7086600" y="2971800"/>
            <a:ext cx="2057400" cy="1543050"/>
          </a:xfrm>
          <a:prstGeom prst="rect">
            <a:avLst/>
          </a:prstGeom>
        </p:spPr>
      </p:pic>
      <p:sp>
        <p:nvSpPr>
          <p:cNvPr id="9" name="TextBox 8"/>
          <p:cNvSpPr txBox="1"/>
          <p:nvPr/>
        </p:nvSpPr>
        <p:spPr>
          <a:xfrm>
            <a:off x="381000" y="685800"/>
            <a:ext cx="8496941" cy="2031325"/>
          </a:xfrm>
          <a:prstGeom prst="rect">
            <a:avLst/>
          </a:prstGeom>
          <a:noFill/>
        </p:spPr>
        <p:txBody>
          <a:bodyPr wrap="none" rtlCol="0">
            <a:spAutoFit/>
          </a:bodyPr>
          <a:lstStyle/>
          <a:p>
            <a:r>
              <a:rPr lang="en-US" dirty="0" smtClean="0"/>
              <a:t>Static Stability:</a:t>
            </a:r>
          </a:p>
          <a:p>
            <a:r>
              <a:rPr lang="en-US" dirty="0" smtClean="0"/>
              <a:t> (d</a:t>
            </a:r>
            <a:r>
              <a:rPr lang="az-Cyrl-AZ" dirty="0" smtClean="0"/>
              <a:t>Ѳ</a:t>
            </a:r>
            <a:r>
              <a:rPr lang="en-US" dirty="0" smtClean="0"/>
              <a:t>/</a:t>
            </a:r>
            <a:r>
              <a:rPr lang="en-US" dirty="0" err="1" smtClean="0"/>
              <a:t>dz</a:t>
            </a:r>
            <a:r>
              <a:rPr lang="en-US" dirty="0" smtClean="0"/>
              <a:t> &gt; 0  stable; d</a:t>
            </a:r>
            <a:r>
              <a:rPr lang="az-Cyrl-AZ" dirty="0" smtClean="0"/>
              <a:t>Ѳ</a:t>
            </a:r>
            <a:r>
              <a:rPr lang="en-US" dirty="0" smtClean="0"/>
              <a:t>/</a:t>
            </a:r>
            <a:r>
              <a:rPr lang="en-US" dirty="0" err="1" smtClean="0"/>
              <a:t>dz</a:t>
            </a:r>
            <a:r>
              <a:rPr lang="en-US" dirty="0" smtClean="0"/>
              <a:t> = 0 neutral; d</a:t>
            </a:r>
            <a:r>
              <a:rPr lang="az-Cyrl-AZ" dirty="0" smtClean="0"/>
              <a:t>Ѳ</a:t>
            </a:r>
            <a:r>
              <a:rPr lang="en-US" dirty="0" smtClean="0"/>
              <a:t>/</a:t>
            </a:r>
            <a:r>
              <a:rPr lang="en-US" dirty="0" err="1" smtClean="0"/>
              <a:t>dz</a:t>
            </a:r>
            <a:r>
              <a:rPr lang="en-US" dirty="0" smtClean="0"/>
              <a:t> &lt; 0  unstable ):</a:t>
            </a:r>
          </a:p>
          <a:p>
            <a:endParaRPr lang="en-US" dirty="0" smtClean="0"/>
          </a:p>
          <a:p>
            <a:r>
              <a:rPr lang="en-US" dirty="0" err="1" smtClean="0"/>
              <a:t>Hedas</a:t>
            </a:r>
            <a:r>
              <a:rPr lang="en-US" dirty="0" smtClean="0"/>
              <a:t> analysis tend to be more strongly stable near the center due to the warm core</a:t>
            </a:r>
          </a:p>
          <a:p>
            <a:r>
              <a:rPr lang="en-US" dirty="0" smtClean="0"/>
              <a:t>structure, but less stable throughout the vortex core.  The second and fourth cycles are </a:t>
            </a:r>
          </a:p>
          <a:p>
            <a:r>
              <a:rPr lang="en-US" dirty="0" smtClean="0"/>
              <a:t>both exceptionally stable at the center but the vortex in not as well retained after cycle 4</a:t>
            </a:r>
          </a:p>
          <a:p>
            <a:r>
              <a:rPr lang="en-US" dirty="0" smtClean="0"/>
              <a:t>as after cycle 2.</a:t>
            </a:r>
            <a:endParaRPr lang="en-US" dirty="0"/>
          </a:p>
        </p:txBody>
      </p:sp>
      <p:pic>
        <p:nvPicPr>
          <p:cNvPr id="10" name="Picture 9" descr="Cycle_2_BV.jpg"/>
          <p:cNvPicPr>
            <a:picLocks noChangeAspect="1"/>
          </p:cNvPicPr>
          <p:nvPr/>
        </p:nvPicPr>
        <p:blipFill>
          <a:blip r:embed="rId9" cstate="print"/>
          <a:stretch>
            <a:fillRect/>
          </a:stretch>
        </p:blipFill>
        <p:spPr>
          <a:xfrm>
            <a:off x="3581400" y="4724400"/>
            <a:ext cx="2057400" cy="1543050"/>
          </a:xfrm>
          <a:prstGeom prst="rect">
            <a:avLst/>
          </a:prstGeom>
        </p:spPr>
      </p:pic>
      <p:pic>
        <p:nvPicPr>
          <p:cNvPr id="11" name="Picture 10" descr="Cycle_2_BV.jpg"/>
          <p:cNvPicPr>
            <a:picLocks noChangeAspect="1"/>
          </p:cNvPicPr>
          <p:nvPr/>
        </p:nvPicPr>
        <p:blipFill>
          <a:blip r:embed="rId10" cstate="print"/>
          <a:stretch>
            <a:fillRect/>
          </a:stretch>
        </p:blipFill>
        <p:spPr>
          <a:xfrm>
            <a:off x="5410200" y="4724400"/>
            <a:ext cx="2057400" cy="1543050"/>
          </a:xfrm>
          <a:prstGeom prst="rect">
            <a:avLst/>
          </a:prstGeom>
        </p:spPr>
      </p:pic>
      <p:pic>
        <p:nvPicPr>
          <p:cNvPr id="12" name="Picture 11" descr="Cycle_2_BV.jpg"/>
          <p:cNvPicPr>
            <a:picLocks noChangeAspect="1"/>
          </p:cNvPicPr>
          <p:nvPr/>
        </p:nvPicPr>
        <p:blipFill>
          <a:blip r:embed="rId11" cstate="print"/>
          <a:stretch>
            <a:fillRect/>
          </a:stretch>
        </p:blipFill>
        <p:spPr>
          <a:xfrm>
            <a:off x="7086600" y="4724400"/>
            <a:ext cx="2057400" cy="154305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33400" y="304800"/>
            <a:ext cx="6022674" cy="646331"/>
          </a:xfrm>
          <a:prstGeom prst="rect">
            <a:avLst/>
          </a:prstGeom>
          <a:noFill/>
        </p:spPr>
        <p:txBody>
          <a:bodyPr wrap="none" rtlCol="0">
            <a:spAutoFit/>
          </a:bodyPr>
          <a:lstStyle/>
          <a:p>
            <a:r>
              <a:rPr lang="en-US" dirty="0" smtClean="0"/>
              <a:t>Since 2013 HEDAS has been updating DWDT term (1/g </a:t>
            </a:r>
            <a:r>
              <a:rPr lang="en-US" dirty="0" err="1" smtClean="0"/>
              <a:t>dw</a:t>
            </a:r>
            <a:r>
              <a:rPr lang="en-US" dirty="0" smtClean="0"/>
              <a:t>/</a:t>
            </a:r>
            <a:r>
              <a:rPr lang="en-US" dirty="0" err="1" smtClean="0"/>
              <a:t>dt</a:t>
            </a:r>
            <a:r>
              <a:rPr lang="en-US" dirty="0" smtClean="0"/>
              <a:t>) </a:t>
            </a:r>
          </a:p>
          <a:p>
            <a:r>
              <a:rPr lang="en-US" dirty="0" smtClean="0"/>
              <a:t>What is the initial tendency?</a:t>
            </a:r>
            <a:endParaRPr lang="en-US" dirty="0"/>
          </a:p>
        </p:txBody>
      </p:sp>
      <p:sp>
        <p:nvSpPr>
          <p:cNvPr id="3" name="TextBox 2"/>
          <p:cNvSpPr txBox="1"/>
          <p:nvPr/>
        </p:nvSpPr>
        <p:spPr>
          <a:xfrm>
            <a:off x="609600" y="1066800"/>
            <a:ext cx="6180474" cy="646331"/>
          </a:xfrm>
          <a:prstGeom prst="rect">
            <a:avLst/>
          </a:prstGeom>
          <a:noFill/>
        </p:spPr>
        <p:txBody>
          <a:bodyPr wrap="none" rtlCol="0">
            <a:spAutoFit/>
          </a:bodyPr>
          <a:lstStyle/>
          <a:p>
            <a:r>
              <a:rPr lang="en-US" dirty="0" err="1" smtClean="0"/>
              <a:t>Diabatic</a:t>
            </a:r>
            <a:r>
              <a:rPr lang="en-US" dirty="0" smtClean="0"/>
              <a:t> heating  (</a:t>
            </a:r>
            <a:r>
              <a:rPr lang="en-US" dirty="0" err="1" smtClean="0"/>
              <a:t>dT</a:t>
            </a:r>
            <a:r>
              <a:rPr lang="en-US" dirty="0" smtClean="0"/>
              <a:t>/</a:t>
            </a:r>
            <a:r>
              <a:rPr lang="en-US" dirty="0" err="1" smtClean="0"/>
              <a:t>dt</a:t>
            </a:r>
            <a:r>
              <a:rPr lang="en-US" dirty="0" smtClean="0"/>
              <a:t>) is updated via the temperature updates</a:t>
            </a:r>
          </a:p>
          <a:p>
            <a:r>
              <a:rPr lang="en-US" dirty="0" smtClean="0"/>
              <a:t>How does the heating distribution evolve during cycling?</a:t>
            </a:r>
            <a:endParaRPr lang="en-US" dirty="0"/>
          </a:p>
        </p:txBody>
      </p:sp>
      <p:pic>
        <p:nvPicPr>
          <p:cNvPr id="4" name="Picture 3" descr="Cycle_5_post_dw.jpg"/>
          <p:cNvPicPr>
            <a:picLocks noChangeAspect="1"/>
          </p:cNvPicPr>
          <p:nvPr/>
        </p:nvPicPr>
        <p:blipFill>
          <a:blip r:embed="rId3" cstate="print"/>
          <a:stretch>
            <a:fillRect/>
          </a:stretch>
        </p:blipFill>
        <p:spPr>
          <a:xfrm>
            <a:off x="6515100" y="1905000"/>
            <a:ext cx="2628900" cy="1971675"/>
          </a:xfrm>
          <a:prstGeom prst="rect">
            <a:avLst/>
          </a:prstGeom>
        </p:spPr>
      </p:pic>
      <p:pic>
        <p:nvPicPr>
          <p:cNvPr id="5" name="Picture 4" descr="Cycle_4_post_dw.jpg"/>
          <p:cNvPicPr>
            <a:picLocks noChangeAspect="1"/>
          </p:cNvPicPr>
          <p:nvPr/>
        </p:nvPicPr>
        <p:blipFill>
          <a:blip r:embed="rId4" cstate="print"/>
          <a:stretch>
            <a:fillRect/>
          </a:stretch>
        </p:blipFill>
        <p:spPr>
          <a:xfrm>
            <a:off x="6515100" y="4343400"/>
            <a:ext cx="2628900" cy="1971675"/>
          </a:xfrm>
          <a:prstGeom prst="rect">
            <a:avLst/>
          </a:prstGeom>
        </p:spPr>
      </p:pic>
      <p:pic>
        <p:nvPicPr>
          <p:cNvPr id="6" name="Picture 5" descr="Cycle_5_post_dw.jpg"/>
          <p:cNvPicPr>
            <a:picLocks noChangeAspect="1"/>
          </p:cNvPicPr>
          <p:nvPr/>
        </p:nvPicPr>
        <p:blipFill>
          <a:blip r:embed="rId5" cstate="print"/>
          <a:stretch>
            <a:fillRect/>
          </a:stretch>
        </p:blipFill>
        <p:spPr>
          <a:xfrm>
            <a:off x="4114800" y="1905000"/>
            <a:ext cx="2571750" cy="1927514"/>
          </a:xfrm>
          <a:prstGeom prst="rect">
            <a:avLst/>
          </a:prstGeom>
        </p:spPr>
      </p:pic>
      <p:pic>
        <p:nvPicPr>
          <p:cNvPr id="7" name="Picture 6" descr="Cycle_5_post_dw.jpg"/>
          <p:cNvPicPr>
            <a:picLocks noChangeAspect="1"/>
          </p:cNvPicPr>
          <p:nvPr/>
        </p:nvPicPr>
        <p:blipFill>
          <a:blip r:embed="rId6" cstate="print"/>
          <a:stretch>
            <a:fillRect/>
          </a:stretch>
        </p:blipFill>
        <p:spPr>
          <a:xfrm>
            <a:off x="1600200" y="1905000"/>
            <a:ext cx="2571750" cy="1927514"/>
          </a:xfrm>
          <a:prstGeom prst="rect">
            <a:avLst/>
          </a:prstGeom>
        </p:spPr>
      </p:pic>
      <p:pic>
        <p:nvPicPr>
          <p:cNvPr id="8" name="Picture 7" descr="Cycle_5_post_dw.jpg"/>
          <p:cNvPicPr>
            <a:picLocks noChangeAspect="1"/>
          </p:cNvPicPr>
          <p:nvPr/>
        </p:nvPicPr>
        <p:blipFill>
          <a:blip r:embed="rId7" cstate="print"/>
          <a:stretch>
            <a:fillRect/>
          </a:stretch>
        </p:blipFill>
        <p:spPr>
          <a:xfrm>
            <a:off x="1600200" y="4343400"/>
            <a:ext cx="2571750" cy="1927514"/>
          </a:xfrm>
          <a:prstGeom prst="rect">
            <a:avLst/>
          </a:prstGeom>
        </p:spPr>
      </p:pic>
      <p:pic>
        <p:nvPicPr>
          <p:cNvPr id="9" name="Picture 8" descr="Cycle_5_post_dw.jpg"/>
          <p:cNvPicPr>
            <a:picLocks noChangeAspect="1"/>
          </p:cNvPicPr>
          <p:nvPr/>
        </p:nvPicPr>
        <p:blipFill>
          <a:blip r:embed="rId8" cstate="print"/>
          <a:stretch>
            <a:fillRect/>
          </a:stretch>
        </p:blipFill>
        <p:spPr>
          <a:xfrm>
            <a:off x="4114800" y="4343400"/>
            <a:ext cx="2571750" cy="1927514"/>
          </a:xfrm>
          <a:prstGeom prst="rect">
            <a:avLst/>
          </a:prstGeom>
        </p:spPr>
      </p:pic>
      <p:sp>
        <p:nvSpPr>
          <p:cNvPr id="10" name="TextBox 9"/>
          <p:cNvSpPr txBox="1"/>
          <p:nvPr/>
        </p:nvSpPr>
        <p:spPr>
          <a:xfrm>
            <a:off x="381000" y="2514600"/>
            <a:ext cx="1164871" cy="461665"/>
          </a:xfrm>
          <a:prstGeom prst="rect">
            <a:avLst/>
          </a:prstGeom>
          <a:noFill/>
        </p:spPr>
        <p:txBody>
          <a:bodyPr wrap="none" rtlCol="0">
            <a:spAutoFit/>
          </a:bodyPr>
          <a:lstStyle/>
          <a:p>
            <a:r>
              <a:rPr lang="en-US" sz="2400" b="1" dirty="0" smtClean="0"/>
              <a:t>CYCLE 1</a:t>
            </a:r>
            <a:endParaRPr lang="en-US" sz="2400" b="1" dirty="0"/>
          </a:p>
        </p:txBody>
      </p:sp>
      <p:sp>
        <p:nvSpPr>
          <p:cNvPr id="11" name="TextBox 10"/>
          <p:cNvSpPr txBox="1"/>
          <p:nvPr/>
        </p:nvSpPr>
        <p:spPr>
          <a:xfrm>
            <a:off x="381000" y="4800600"/>
            <a:ext cx="1164871" cy="461665"/>
          </a:xfrm>
          <a:prstGeom prst="rect">
            <a:avLst/>
          </a:prstGeom>
          <a:noFill/>
        </p:spPr>
        <p:txBody>
          <a:bodyPr wrap="none" rtlCol="0">
            <a:spAutoFit/>
          </a:bodyPr>
          <a:lstStyle/>
          <a:p>
            <a:r>
              <a:rPr lang="en-US" sz="2400" b="1" dirty="0" smtClean="0"/>
              <a:t>CYCLE 2</a:t>
            </a:r>
            <a:endParaRPr lang="en-US" sz="2400" b="1"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Cycle_1_dw_post.jpg"/>
          <p:cNvPicPr>
            <a:picLocks noChangeAspect="1"/>
          </p:cNvPicPr>
          <p:nvPr/>
        </p:nvPicPr>
        <p:blipFill>
          <a:blip r:embed="rId3" cstate="print"/>
          <a:stretch>
            <a:fillRect/>
          </a:stretch>
        </p:blipFill>
        <p:spPr>
          <a:xfrm>
            <a:off x="6515100" y="457200"/>
            <a:ext cx="2628900" cy="1971675"/>
          </a:xfrm>
          <a:prstGeom prst="rect">
            <a:avLst/>
          </a:prstGeom>
        </p:spPr>
      </p:pic>
      <p:pic>
        <p:nvPicPr>
          <p:cNvPr id="4" name="Picture 3" descr="Cycle_2_dw_post.jpg"/>
          <p:cNvPicPr>
            <a:picLocks noChangeAspect="1"/>
          </p:cNvPicPr>
          <p:nvPr/>
        </p:nvPicPr>
        <p:blipFill>
          <a:blip r:embed="rId4" cstate="print"/>
          <a:stretch>
            <a:fillRect/>
          </a:stretch>
        </p:blipFill>
        <p:spPr>
          <a:xfrm>
            <a:off x="6515100" y="2667000"/>
            <a:ext cx="2628900" cy="1971675"/>
          </a:xfrm>
          <a:prstGeom prst="rect">
            <a:avLst/>
          </a:prstGeom>
        </p:spPr>
      </p:pic>
      <p:pic>
        <p:nvPicPr>
          <p:cNvPr id="5" name="Picture 4" descr="Cycle_3_post_dw.jpg"/>
          <p:cNvPicPr>
            <a:picLocks noChangeAspect="1"/>
          </p:cNvPicPr>
          <p:nvPr/>
        </p:nvPicPr>
        <p:blipFill>
          <a:blip r:embed="rId5" cstate="print"/>
          <a:stretch>
            <a:fillRect/>
          </a:stretch>
        </p:blipFill>
        <p:spPr>
          <a:xfrm>
            <a:off x="6515100" y="4724400"/>
            <a:ext cx="2628900" cy="1971675"/>
          </a:xfrm>
          <a:prstGeom prst="rect">
            <a:avLst/>
          </a:prstGeom>
        </p:spPr>
      </p:pic>
      <p:pic>
        <p:nvPicPr>
          <p:cNvPr id="6" name="Picture 5" descr="Cycle_1_dw_post.jpg"/>
          <p:cNvPicPr>
            <a:picLocks noChangeAspect="1"/>
          </p:cNvPicPr>
          <p:nvPr/>
        </p:nvPicPr>
        <p:blipFill>
          <a:blip r:embed="rId6" cstate="print"/>
          <a:stretch>
            <a:fillRect/>
          </a:stretch>
        </p:blipFill>
        <p:spPr>
          <a:xfrm>
            <a:off x="4038600" y="457200"/>
            <a:ext cx="2571750" cy="1927514"/>
          </a:xfrm>
          <a:prstGeom prst="rect">
            <a:avLst/>
          </a:prstGeom>
        </p:spPr>
      </p:pic>
      <p:pic>
        <p:nvPicPr>
          <p:cNvPr id="7" name="Picture 6" descr="Cycle_1_dw_post.jpg"/>
          <p:cNvPicPr>
            <a:picLocks noChangeAspect="1"/>
          </p:cNvPicPr>
          <p:nvPr/>
        </p:nvPicPr>
        <p:blipFill>
          <a:blip r:embed="rId7" cstate="print"/>
          <a:stretch>
            <a:fillRect/>
          </a:stretch>
        </p:blipFill>
        <p:spPr>
          <a:xfrm>
            <a:off x="1600200" y="457200"/>
            <a:ext cx="2571750" cy="1927514"/>
          </a:xfrm>
          <a:prstGeom prst="rect">
            <a:avLst/>
          </a:prstGeom>
        </p:spPr>
      </p:pic>
      <p:pic>
        <p:nvPicPr>
          <p:cNvPr id="8" name="Picture 7" descr="Cycle_1_dw_post.jpg"/>
          <p:cNvPicPr>
            <a:picLocks noChangeAspect="1"/>
          </p:cNvPicPr>
          <p:nvPr/>
        </p:nvPicPr>
        <p:blipFill>
          <a:blip r:embed="rId8" cstate="print"/>
          <a:stretch>
            <a:fillRect/>
          </a:stretch>
        </p:blipFill>
        <p:spPr>
          <a:xfrm>
            <a:off x="4114800" y="2667000"/>
            <a:ext cx="2571750" cy="1927514"/>
          </a:xfrm>
          <a:prstGeom prst="rect">
            <a:avLst/>
          </a:prstGeom>
        </p:spPr>
      </p:pic>
      <p:pic>
        <p:nvPicPr>
          <p:cNvPr id="9" name="Picture 8" descr="Cycle_1_dw_post.jpg"/>
          <p:cNvPicPr>
            <a:picLocks noChangeAspect="1"/>
          </p:cNvPicPr>
          <p:nvPr/>
        </p:nvPicPr>
        <p:blipFill>
          <a:blip r:embed="rId9" cstate="print"/>
          <a:stretch>
            <a:fillRect/>
          </a:stretch>
        </p:blipFill>
        <p:spPr>
          <a:xfrm>
            <a:off x="1600200" y="2667000"/>
            <a:ext cx="2571750" cy="1927514"/>
          </a:xfrm>
          <a:prstGeom prst="rect">
            <a:avLst/>
          </a:prstGeom>
        </p:spPr>
      </p:pic>
      <p:pic>
        <p:nvPicPr>
          <p:cNvPr id="10" name="Picture 9" descr="Cycle_1_dw_post.jpg"/>
          <p:cNvPicPr>
            <a:picLocks noChangeAspect="1"/>
          </p:cNvPicPr>
          <p:nvPr/>
        </p:nvPicPr>
        <p:blipFill>
          <a:blip r:embed="rId10" cstate="print"/>
          <a:stretch>
            <a:fillRect/>
          </a:stretch>
        </p:blipFill>
        <p:spPr>
          <a:xfrm>
            <a:off x="4191000" y="4930486"/>
            <a:ext cx="2571750" cy="1927514"/>
          </a:xfrm>
          <a:prstGeom prst="rect">
            <a:avLst/>
          </a:prstGeom>
        </p:spPr>
      </p:pic>
      <p:pic>
        <p:nvPicPr>
          <p:cNvPr id="11" name="Picture 10" descr="Cycle_1_dw_post.jpg"/>
          <p:cNvPicPr>
            <a:picLocks noChangeAspect="1"/>
          </p:cNvPicPr>
          <p:nvPr/>
        </p:nvPicPr>
        <p:blipFill>
          <a:blip r:embed="rId11" cstate="print"/>
          <a:stretch>
            <a:fillRect/>
          </a:stretch>
        </p:blipFill>
        <p:spPr>
          <a:xfrm>
            <a:off x="1676400" y="4930486"/>
            <a:ext cx="2571750" cy="1927514"/>
          </a:xfrm>
          <a:prstGeom prst="rect">
            <a:avLst/>
          </a:prstGeom>
        </p:spPr>
      </p:pic>
      <p:sp>
        <p:nvSpPr>
          <p:cNvPr id="12" name="TextBox 11"/>
          <p:cNvSpPr txBox="1"/>
          <p:nvPr/>
        </p:nvSpPr>
        <p:spPr>
          <a:xfrm>
            <a:off x="381000" y="1143000"/>
            <a:ext cx="1164871" cy="461665"/>
          </a:xfrm>
          <a:prstGeom prst="rect">
            <a:avLst/>
          </a:prstGeom>
          <a:noFill/>
        </p:spPr>
        <p:txBody>
          <a:bodyPr wrap="none" rtlCol="0">
            <a:spAutoFit/>
          </a:bodyPr>
          <a:lstStyle/>
          <a:p>
            <a:r>
              <a:rPr lang="en-US" sz="2400" b="1" dirty="0" smtClean="0"/>
              <a:t>CYCLE 3</a:t>
            </a:r>
            <a:endParaRPr lang="en-US" sz="2400" b="1" dirty="0"/>
          </a:p>
        </p:txBody>
      </p:sp>
      <p:sp>
        <p:nvSpPr>
          <p:cNvPr id="13" name="TextBox 12"/>
          <p:cNvSpPr txBox="1"/>
          <p:nvPr/>
        </p:nvSpPr>
        <p:spPr>
          <a:xfrm>
            <a:off x="381000" y="3276600"/>
            <a:ext cx="1164871" cy="461665"/>
          </a:xfrm>
          <a:prstGeom prst="rect">
            <a:avLst/>
          </a:prstGeom>
          <a:noFill/>
        </p:spPr>
        <p:txBody>
          <a:bodyPr wrap="none" rtlCol="0">
            <a:spAutoFit/>
          </a:bodyPr>
          <a:lstStyle/>
          <a:p>
            <a:r>
              <a:rPr lang="en-US" sz="2400" b="1" dirty="0" smtClean="0"/>
              <a:t>CYCLE 4</a:t>
            </a:r>
            <a:endParaRPr lang="en-US" sz="2400" b="1" dirty="0"/>
          </a:p>
        </p:txBody>
      </p:sp>
      <p:sp>
        <p:nvSpPr>
          <p:cNvPr id="14" name="TextBox 13"/>
          <p:cNvSpPr txBox="1"/>
          <p:nvPr/>
        </p:nvSpPr>
        <p:spPr>
          <a:xfrm>
            <a:off x="533400" y="5486400"/>
            <a:ext cx="1164871" cy="461665"/>
          </a:xfrm>
          <a:prstGeom prst="rect">
            <a:avLst/>
          </a:prstGeom>
          <a:noFill/>
        </p:spPr>
        <p:txBody>
          <a:bodyPr wrap="none" rtlCol="0">
            <a:spAutoFit/>
          </a:bodyPr>
          <a:lstStyle/>
          <a:p>
            <a:r>
              <a:rPr lang="en-US" sz="2400" b="1" dirty="0" smtClean="0"/>
              <a:t>CYCLE 5</a:t>
            </a:r>
            <a:endParaRPr lang="en-US" sz="2400" b="1"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ur_cylav.gif"/>
          <p:cNvPicPr>
            <a:picLocks noChangeAspect="1"/>
          </p:cNvPicPr>
          <p:nvPr/>
        </p:nvPicPr>
        <p:blipFill>
          <a:blip r:embed="rId2" cstate="print"/>
          <a:stretch>
            <a:fillRect/>
          </a:stretch>
        </p:blipFill>
        <p:spPr>
          <a:xfrm>
            <a:off x="3124200" y="3429000"/>
            <a:ext cx="3048000" cy="2354580"/>
          </a:xfrm>
          <a:prstGeom prst="rect">
            <a:avLst/>
          </a:prstGeom>
        </p:spPr>
      </p:pic>
      <p:pic>
        <p:nvPicPr>
          <p:cNvPr id="3" name="Picture 2" descr="ut_cylav.gif"/>
          <p:cNvPicPr>
            <a:picLocks noChangeAspect="1"/>
          </p:cNvPicPr>
          <p:nvPr/>
        </p:nvPicPr>
        <p:blipFill>
          <a:blip r:embed="rId3" cstate="print"/>
          <a:stretch>
            <a:fillRect/>
          </a:stretch>
        </p:blipFill>
        <p:spPr>
          <a:xfrm>
            <a:off x="0" y="3429000"/>
            <a:ext cx="3048000" cy="2354580"/>
          </a:xfrm>
          <a:prstGeom prst="rect">
            <a:avLst/>
          </a:prstGeom>
        </p:spPr>
      </p:pic>
      <p:pic>
        <p:nvPicPr>
          <p:cNvPr id="4" name="Picture 3" descr="w_cylav.gif"/>
          <p:cNvPicPr>
            <a:picLocks noChangeAspect="1"/>
          </p:cNvPicPr>
          <p:nvPr/>
        </p:nvPicPr>
        <p:blipFill>
          <a:blip r:embed="rId4" cstate="print"/>
          <a:stretch>
            <a:fillRect/>
          </a:stretch>
        </p:blipFill>
        <p:spPr>
          <a:xfrm>
            <a:off x="6096000" y="3505200"/>
            <a:ext cx="3048000" cy="2354580"/>
          </a:xfrm>
          <a:prstGeom prst="rect">
            <a:avLst/>
          </a:prstGeom>
        </p:spPr>
      </p:pic>
      <p:sp>
        <p:nvSpPr>
          <p:cNvPr id="5" name="TextBox 4"/>
          <p:cNvSpPr txBox="1"/>
          <p:nvPr/>
        </p:nvSpPr>
        <p:spPr>
          <a:xfrm>
            <a:off x="381000" y="2133600"/>
            <a:ext cx="5298310" cy="369332"/>
          </a:xfrm>
          <a:prstGeom prst="rect">
            <a:avLst/>
          </a:prstGeom>
          <a:noFill/>
        </p:spPr>
        <p:txBody>
          <a:bodyPr wrap="none" rtlCol="0">
            <a:spAutoFit/>
          </a:bodyPr>
          <a:lstStyle/>
          <a:p>
            <a:r>
              <a:rPr lang="en-US" dirty="0" smtClean="0"/>
              <a:t>Azimuthally averaged composite of Tail Doppler Radar:</a:t>
            </a:r>
            <a:endParaRPr lang="en-US" dirty="0"/>
          </a:p>
        </p:txBody>
      </p:sp>
      <p:sp>
        <p:nvSpPr>
          <p:cNvPr id="6" name="TextBox 5"/>
          <p:cNvSpPr txBox="1"/>
          <p:nvPr/>
        </p:nvSpPr>
        <p:spPr>
          <a:xfrm>
            <a:off x="381000" y="3048000"/>
            <a:ext cx="474810" cy="461665"/>
          </a:xfrm>
          <a:prstGeom prst="rect">
            <a:avLst/>
          </a:prstGeom>
          <a:noFill/>
        </p:spPr>
        <p:txBody>
          <a:bodyPr wrap="none" rtlCol="0">
            <a:spAutoFit/>
          </a:bodyPr>
          <a:lstStyle/>
          <a:p>
            <a:r>
              <a:rPr lang="en-US" sz="2400" b="1" dirty="0" err="1" smtClean="0"/>
              <a:t>Vt</a:t>
            </a:r>
            <a:endParaRPr lang="en-US" sz="2400" b="1" dirty="0"/>
          </a:p>
        </p:txBody>
      </p:sp>
      <p:sp>
        <p:nvSpPr>
          <p:cNvPr id="7" name="TextBox 6"/>
          <p:cNvSpPr txBox="1"/>
          <p:nvPr/>
        </p:nvSpPr>
        <p:spPr>
          <a:xfrm>
            <a:off x="3505200" y="3048000"/>
            <a:ext cx="467692" cy="461665"/>
          </a:xfrm>
          <a:prstGeom prst="rect">
            <a:avLst/>
          </a:prstGeom>
          <a:noFill/>
        </p:spPr>
        <p:txBody>
          <a:bodyPr wrap="none" rtlCol="0">
            <a:spAutoFit/>
          </a:bodyPr>
          <a:lstStyle/>
          <a:p>
            <a:r>
              <a:rPr lang="en-US" sz="2400" b="1" dirty="0" err="1" smtClean="0"/>
              <a:t>Vr</a:t>
            </a:r>
            <a:endParaRPr lang="en-US" sz="2400" b="1" dirty="0"/>
          </a:p>
        </p:txBody>
      </p:sp>
      <p:sp>
        <p:nvSpPr>
          <p:cNvPr id="8" name="TextBox 7"/>
          <p:cNvSpPr txBox="1"/>
          <p:nvPr/>
        </p:nvSpPr>
        <p:spPr>
          <a:xfrm>
            <a:off x="6477000" y="3124200"/>
            <a:ext cx="463588" cy="461665"/>
          </a:xfrm>
          <a:prstGeom prst="rect">
            <a:avLst/>
          </a:prstGeom>
          <a:noFill/>
        </p:spPr>
        <p:txBody>
          <a:bodyPr wrap="none" rtlCol="0">
            <a:spAutoFit/>
          </a:bodyPr>
          <a:lstStyle/>
          <a:p>
            <a:r>
              <a:rPr lang="en-US" sz="2400" b="1" dirty="0" smtClean="0"/>
              <a:t>W</a:t>
            </a:r>
            <a:endParaRPr lang="en-US" sz="24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818120" cy="5909310"/>
          </a:xfrm>
          <a:prstGeom prst="rect">
            <a:avLst/>
          </a:prstGeom>
          <a:noFill/>
        </p:spPr>
        <p:txBody>
          <a:bodyPr wrap="none" rtlCol="0">
            <a:spAutoFit/>
          </a:bodyPr>
          <a:lstStyle/>
          <a:p>
            <a:pPr>
              <a:buFont typeface="Arial" pitchFamily="34" charset="0"/>
              <a:buChar char="•"/>
            </a:pPr>
            <a:r>
              <a:rPr lang="en-US" dirty="0" smtClean="0"/>
              <a:t> Improving </a:t>
            </a:r>
            <a:r>
              <a:rPr lang="en-US" dirty="0"/>
              <a:t>the short term </a:t>
            </a:r>
            <a:r>
              <a:rPr lang="en-US" dirty="0" smtClean="0"/>
              <a:t>(&lt; 36 h) skill of TC forecasts is </a:t>
            </a:r>
            <a:r>
              <a:rPr lang="en-US" dirty="0"/>
              <a:t>crucial </a:t>
            </a:r>
            <a:r>
              <a:rPr lang="en-US" dirty="0" smtClean="0"/>
              <a:t>for improved warning  </a:t>
            </a:r>
          </a:p>
          <a:p>
            <a:pPr>
              <a:buFont typeface="Arial" pitchFamily="34" charset="0"/>
              <a:buChar char="•"/>
            </a:pPr>
            <a:endParaRPr lang="en-US" dirty="0" smtClean="0"/>
          </a:p>
          <a:p>
            <a:pPr>
              <a:buFont typeface="Arial" pitchFamily="34" charset="0"/>
              <a:buChar char="•"/>
            </a:pPr>
            <a:r>
              <a:rPr lang="en-US" dirty="0" smtClean="0"/>
              <a:t>Sufficient resolution, skillful model and good estimate of the initial state are all required </a:t>
            </a:r>
          </a:p>
          <a:p>
            <a:pPr>
              <a:buFont typeface="Arial" pitchFamily="34" charset="0"/>
              <a:buChar char="•"/>
            </a:pPr>
            <a:endParaRPr lang="en-US" dirty="0" smtClean="0"/>
          </a:p>
          <a:p>
            <a:pPr>
              <a:buFont typeface="Arial" pitchFamily="34" charset="0"/>
              <a:buChar char="•"/>
            </a:pPr>
            <a:r>
              <a:rPr lang="en-US" dirty="0" smtClean="0"/>
              <a:t> Currently regional models and flow dependent data assimilation systems appear to offer</a:t>
            </a:r>
          </a:p>
          <a:p>
            <a:r>
              <a:rPr lang="en-US" dirty="0" smtClean="0"/>
              <a:t>  the most promise</a:t>
            </a:r>
          </a:p>
          <a:p>
            <a:endParaRPr lang="en-US" dirty="0" smtClean="0"/>
          </a:p>
          <a:p>
            <a:pPr>
              <a:buFont typeface="Arial" pitchFamily="34" charset="0"/>
              <a:buChar char="•"/>
            </a:pPr>
            <a:r>
              <a:rPr lang="en-US" dirty="0" smtClean="0"/>
              <a:t>Best method of representing the initial state is still an open question but all techniques </a:t>
            </a:r>
          </a:p>
          <a:p>
            <a:r>
              <a:rPr lang="en-US" dirty="0" smtClean="0"/>
              <a:t>  require some information about the vortex scale structure and intensity</a:t>
            </a:r>
          </a:p>
          <a:p>
            <a:endParaRPr lang="en-US" dirty="0" smtClean="0"/>
          </a:p>
          <a:p>
            <a:pPr>
              <a:buFont typeface="Arial" pitchFamily="34" charset="0"/>
              <a:buChar char="•"/>
            </a:pPr>
            <a:r>
              <a:rPr lang="en-US" dirty="0" smtClean="0"/>
              <a:t> Regional models exhibit significant short term forecast error (&lt;36hrs), often evident </a:t>
            </a:r>
          </a:p>
          <a:p>
            <a:r>
              <a:rPr lang="en-US" dirty="0" smtClean="0"/>
              <a:t>   as a spin down of the vortex </a:t>
            </a:r>
          </a:p>
          <a:p>
            <a:endParaRPr lang="en-US" dirty="0" smtClean="0"/>
          </a:p>
          <a:p>
            <a:r>
              <a:rPr lang="en-US" dirty="0" smtClean="0"/>
              <a:t>Two possible causes are investigated </a:t>
            </a:r>
          </a:p>
          <a:p>
            <a:r>
              <a:rPr lang="en-US" dirty="0" smtClean="0"/>
              <a:t> (1) Model imbalance is introduced by data assimilation</a:t>
            </a:r>
          </a:p>
          <a:p>
            <a:r>
              <a:rPr lang="en-US" dirty="0" smtClean="0"/>
              <a:t>       -comparison of mass and wind field update</a:t>
            </a:r>
          </a:p>
          <a:p>
            <a:r>
              <a:rPr lang="en-US" dirty="0" smtClean="0"/>
              <a:t>       -comparison of wind field with gradient wind value</a:t>
            </a:r>
          </a:p>
          <a:p>
            <a:r>
              <a:rPr lang="en-US" dirty="0" smtClean="0"/>
              <a:t> (2) Initial secondary circulation is too weak to support the analyzed vortex structure</a:t>
            </a:r>
          </a:p>
          <a:p>
            <a:r>
              <a:rPr lang="en-US" dirty="0" smtClean="0"/>
              <a:t>       -compute Sawyer-</a:t>
            </a:r>
            <a:r>
              <a:rPr lang="en-US" dirty="0" err="1" smtClean="0"/>
              <a:t>Eliaasen</a:t>
            </a:r>
            <a:r>
              <a:rPr lang="en-US" dirty="0" smtClean="0"/>
              <a:t> solution for secondary circulation using model derived forcing</a:t>
            </a:r>
          </a:p>
          <a:p>
            <a:r>
              <a:rPr lang="en-US" dirty="0" smtClean="0"/>
              <a:t>       -compare model circulations with observations (not presented here) </a:t>
            </a:r>
          </a:p>
          <a:p>
            <a:endParaRPr lang="en-US" dirty="0" smtClean="0"/>
          </a:p>
        </p:txBody>
      </p:sp>
      <p:sp>
        <p:nvSpPr>
          <p:cNvPr id="3" name="TextBox 2"/>
          <p:cNvSpPr txBox="1"/>
          <p:nvPr/>
        </p:nvSpPr>
        <p:spPr>
          <a:xfrm>
            <a:off x="381000" y="304800"/>
            <a:ext cx="3217869" cy="400110"/>
          </a:xfrm>
          <a:prstGeom prst="rect">
            <a:avLst/>
          </a:prstGeom>
          <a:noFill/>
        </p:spPr>
        <p:txBody>
          <a:bodyPr wrap="none" rtlCol="0">
            <a:spAutoFit/>
          </a:bodyPr>
          <a:lstStyle/>
          <a:p>
            <a:r>
              <a:rPr lang="en-US" sz="2000" b="1" dirty="0" smtClean="0"/>
              <a:t>Background and Motivation:</a:t>
            </a: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WBARPCT.jpg"/>
          <p:cNvPicPr>
            <a:picLocks noChangeAspect="1"/>
          </p:cNvPicPr>
          <p:nvPr/>
        </p:nvPicPr>
        <p:blipFill>
          <a:blip r:embed="rId2" cstate="print"/>
          <a:stretch>
            <a:fillRect/>
          </a:stretch>
        </p:blipFill>
        <p:spPr>
          <a:xfrm>
            <a:off x="4572000" y="3276600"/>
            <a:ext cx="4572000" cy="3429000"/>
          </a:xfrm>
          <a:prstGeom prst="rect">
            <a:avLst/>
          </a:prstGeom>
        </p:spPr>
      </p:pic>
      <p:sp>
        <p:nvSpPr>
          <p:cNvPr id="3" name="TextBox 2"/>
          <p:cNvSpPr txBox="1"/>
          <p:nvPr/>
        </p:nvSpPr>
        <p:spPr>
          <a:xfrm>
            <a:off x="5105400" y="2667000"/>
            <a:ext cx="3465821" cy="461665"/>
          </a:xfrm>
          <a:prstGeom prst="rect">
            <a:avLst/>
          </a:prstGeom>
          <a:noFill/>
        </p:spPr>
        <p:txBody>
          <a:bodyPr wrap="none" rtlCol="0">
            <a:spAutoFit/>
          </a:bodyPr>
          <a:lstStyle/>
          <a:p>
            <a:r>
              <a:rPr lang="en-US" sz="2400" dirty="0" smtClean="0"/>
              <a:t>SE Percent of Model Value</a:t>
            </a:r>
            <a:endParaRPr lang="en-US" sz="2400" dirty="0"/>
          </a:p>
        </p:txBody>
      </p:sp>
      <p:sp>
        <p:nvSpPr>
          <p:cNvPr id="4" name="TextBox 3"/>
          <p:cNvSpPr txBox="1"/>
          <p:nvPr/>
        </p:nvSpPr>
        <p:spPr>
          <a:xfrm>
            <a:off x="6324600" y="3505200"/>
            <a:ext cx="1295400" cy="369332"/>
          </a:xfrm>
          <a:prstGeom prst="rect">
            <a:avLst/>
          </a:prstGeom>
          <a:noFill/>
        </p:spPr>
        <p:txBody>
          <a:bodyPr wrap="square" rtlCol="0">
            <a:spAutoFit/>
          </a:bodyPr>
          <a:lstStyle/>
          <a:p>
            <a:r>
              <a:rPr lang="en-US" dirty="0" smtClean="0"/>
              <a:t>upward</a:t>
            </a:r>
            <a:endParaRPr lang="en-US" dirty="0"/>
          </a:p>
        </p:txBody>
      </p:sp>
      <p:sp>
        <p:nvSpPr>
          <p:cNvPr id="6" name="TextBox 5"/>
          <p:cNvSpPr txBox="1"/>
          <p:nvPr/>
        </p:nvSpPr>
        <p:spPr>
          <a:xfrm>
            <a:off x="7315200" y="5791200"/>
            <a:ext cx="1295400" cy="369332"/>
          </a:xfrm>
          <a:prstGeom prst="rect">
            <a:avLst/>
          </a:prstGeom>
          <a:noFill/>
        </p:spPr>
        <p:txBody>
          <a:bodyPr wrap="square" rtlCol="0">
            <a:spAutoFit/>
          </a:bodyPr>
          <a:lstStyle/>
          <a:p>
            <a:r>
              <a:rPr lang="en-US" dirty="0" smtClean="0"/>
              <a:t>downward</a:t>
            </a:r>
            <a:endParaRPr lang="en-US" dirty="0"/>
          </a:p>
        </p:txBody>
      </p:sp>
      <p:pic>
        <p:nvPicPr>
          <p:cNvPr id="7" name="Picture 6" descr="UBAR_PCT.jpg"/>
          <p:cNvPicPr>
            <a:picLocks noChangeAspect="1"/>
          </p:cNvPicPr>
          <p:nvPr/>
        </p:nvPicPr>
        <p:blipFill>
          <a:blip r:embed="rId3" cstate="print"/>
          <a:stretch>
            <a:fillRect/>
          </a:stretch>
        </p:blipFill>
        <p:spPr>
          <a:xfrm>
            <a:off x="152400" y="3276600"/>
            <a:ext cx="4572000" cy="3429000"/>
          </a:xfrm>
          <a:prstGeom prst="rect">
            <a:avLst/>
          </a:prstGeom>
        </p:spPr>
      </p:pic>
      <p:sp>
        <p:nvSpPr>
          <p:cNvPr id="8" name="TextBox 7"/>
          <p:cNvSpPr txBox="1"/>
          <p:nvPr/>
        </p:nvSpPr>
        <p:spPr>
          <a:xfrm>
            <a:off x="990600" y="3581400"/>
            <a:ext cx="1295400" cy="369332"/>
          </a:xfrm>
          <a:prstGeom prst="rect">
            <a:avLst/>
          </a:prstGeom>
          <a:noFill/>
        </p:spPr>
        <p:txBody>
          <a:bodyPr wrap="square" rtlCol="0">
            <a:spAutoFit/>
          </a:bodyPr>
          <a:lstStyle/>
          <a:p>
            <a:r>
              <a:rPr lang="en-US" dirty="0" smtClean="0"/>
              <a:t>outflow</a:t>
            </a:r>
            <a:endParaRPr lang="en-US" dirty="0"/>
          </a:p>
        </p:txBody>
      </p:sp>
      <p:sp>
        <p:nvSpPr>
          <p:cNvPr id="10" name="TextBox 9"/>
          <p:cNvSpPr txBox="1"/>
          <p:nvPr/>
        </p:nvSpPr>
        <p:spPr>
          <a:xfrm>
            <a:off x="3352800" y="5791200"/>
            <a:ext cx="762000" cy="369332"/>
          </a:xfrm>
          <a:prstGeom prst="rect">
            <a:avLst/>
          </a:prstGeom>
          <a:noFill/>
        </p:spPr>
        <p:txBody>
          <a:bodyPr wrap="square" rtlCol="0">
            <a:spAutoFit/>
          </a:bodyPr>
          <a:lstStyle/>
          <a:p>
            <a:r>
              <a:rPr lang="en-US" dirty="0" smtClean="0"/>
              <a:t>inflow</a:t>
            </a:r>
            <a:endParaRPr lang="en-US" dirty="0"/>
          </a:p>
        </p:txBody>
      </p:sp>
      <p:sp>
        <p:nvSpPr>
          <p:cNvPr id="11" name="TextBox 10"/>
          <p:cNvSpPr txBox="1"/>
          <p:nvPr/>
        </p:nvSpPr>
        <p:spPr>
          <a:xfrm>
            <a:off x="685800" y="2590800"/>
            <a:ext cx="3465821" cy="461665"/>
          </a:xfrm>
          <a:prstGeom prst="rect">
            <a:avLst/>
          </a:prstGeom>
          <a:noFill/>
        </p:spPr>
        <p:txBody>
          <a:bodyPr wrap="none" rtlCol="0">
            <a:spAutoFit/>
          </a:bodyPr>
          <a:lstStyle/>
          <a:p>
            <a:r>
              <a:rPr lang="en-US" sz="2400" dirty="0" smtClean="0"/>
              <a:t>SE Percent of Model Value</a:t>
            </a:r>
            <a:endParaRPr lang="en-US" sz="2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 y="667941"/>
            <a:ext cx="5015115" cy="1577868"/>
          </a:xfrm>
          <a:prstGeom prst="rect">
            <a:avLst/>
          </a:prstGeom>
          <a:noFill/>
        </p:spPr>
        <p:txBody>
          <a:bodyPr wrap="none" rtlCol="0">
            <a:spAutoFit/>
          </a:bodyPr>
          <a:lstStyle/>
          <a:p>
            <a:pPr marL="285750" indent="-285750">
              <a:lnSpc>
                <a:spcPct val="80000"/>
              </a:lnSpc>
              <a:buFont typeface="Arial"/>
              <a:buChar char="•"/>
            </a:pPr>
            <a:r>
              <a:rPr lang="en-US" dirty="0" smtClean="0"/>
              <a:t>Large short-term intensity error </a:t>
            </a:r>
          </a:p>
          <a:p>
            <a:pPr marL="285750" indent="-285750">
              <a:lnSpc>
                <a:spcPct val="80000"/>
              </a:lnSpc>
              <a:buFont typeface="Arial"/>
              <a:buChar char="•"/>
            </a:pPr>
            <a:r>
              <a:rPr lang="en-US" dirty="0" smtClean="0"/>
              <a:t>Small improvement for addition of </a:t>
            </a:r>
          </a:p>
          <a:p>
            <a:pPr>
              <a:lnSpc>
                <a:spcPct val="80000"/>
              </a:lnSpc>
            </a:pPr>
            <a:r>
              <a:rPr lang="en-US" dirty="0" smtClean="0"/>
              <a:t>      Tail Doppler Radar (TDR) data</a:t>
            </a:r>
          </a:p>
          <a:p>
            <a:pPr>
              <a:lnSpc>
                <a:spcPct val="80000"/>
              </a:lnSpc>
            </a:pPr>
            <a:endParaRPr lang="en-US" dirty="0" smtClean="0">
              <a:solidFill>
                <a:srgbClr val="7F7F7F"/>
              </a:solidFill>
            </a:endParaRPr>
          </a:p>
          <a:p>
            <a:pPr>
              <a:lnSpc>
                <a:spcPct val="80000"/>
              </a:lnSpc>
            </a:pPr>
            <a:r>
              <a:rPr lang="en-US" sz="1600" dirty="0" smtClean="0">
                <a:solidFill>
                  <a:srgbClr val="7F7F7F"/>
                </a:solidFill>
              </a:rPr>
              <a:t>HWRF initialized using </a:t>
            </a:r>
          </a:p>
          <a:p>
            <a:pPr>
              <a:lnSpc>
                <a:spcPct val="80000"/>
              </a:lnSpc>
            </a:pPr>
            <a:r>
              <a:rPr lang="en-US" sz="1600" dirty="0" smtClean="0">
                <a:solidFill>
                  <a:srgbClr val="7F7F7F"/>
                </a:solidFill>
              </a:rPr>
              <a:t>Hurricane Ensemble Data Assimilation System (HEDAS)</a:t>
            </a:r>
          </a:p>
          <a:p>
            <a:pPr>
              <a:lnSpc>
                <a:spcPct val="80000"/>
              </a:lnSpc>
            </a:pPr>
            <a:r>
              <a:rPr lang="en-US" sz="1600" dirty="0" smtClean="0">
                <a:solidFill>
                  <a:srgbClr val="7F7F7F"/>
                </a:solidFill>
              </a:rPr>
              <a:t>Multi-season evaluation : RDITT cases (</a:t>
            </a:r>
            <a:r>
              <a:rPr lang="en-US" sz="1600" dirty="0" err="1" smtClean="0">
                <a:solidFill>
                  <a:srgbClr val="7F7F7F"/>
                </a:solidFill>
              </a:rPr>
              <a:t>Aberson</a:t>
            </a:r>
            <a:r>
              <a:rPr lang="en-US" sz="1600" dirty="0" smtClean="0">
                <a:solidFill>
                  <a:srgbClr val="7F7F7F"/>
                </a:solidFill>
              </a:rPr>
              <a:t> </a:t>
            </a:r>
            <a:r>
              <a:rPr lang="en-US" sz="1600" dirty="0" err="1" smtClean="0">
                <a:solidFill>
                  <a:srgbClr val="7F7F7F"/>
                </a:solidFill>
              </a:rPr>
              <a:t>etal</a:t>
            </a:r>
            <a:r>
              <a:rPr lang="en-US" sz="1600" dirty="0" smtClean="0">
                <a:solidFill>
                  <a:srgbClr val="7F7F7F"/>
                </a:solidFill>
              </a:rPr>
              <a:t> 2014)</a:t>
            </a:r>
            <a:endParaRPr lang="en-US" sz="1600" dirty="0">
              <a:solidFill>
                <a:srgbClr val="7F7F7F"/>
              </a:solidFill>
            </a:endParaRPr>
          </a:p>
        </p:txBody>
      </p:sp>
      <p:pic>
        <p:nvPicPr>
          <p:cNvPr id="2" name="Picture 2" descr="http://journals.ametsoc.org/na101/home/literatum/publisher/ams/journals/content/mwre/2013/15200493-141.9/mwr-d-12-00211.1/20130822/images/medium/mwr-d-12-00211.1-f1.gif"/>
          <p:cNvPicPr>
            <a:picLocks noChangeAspect="1" noChangeArrowheads="1"/>
          </p:cNvPicPr>
          <p:nvPr/>
        </p:nvPicPr>
        <p:blipFill>
          <a:blip r:embed="rId3" cstate="print"/>
          <a:srcRect/>
          <a:stretch>
            <a:fillRect/>
          </a:stretch>
        </p:blipFill>
        <p:spPr bwMode="auto">
          <a:xfrm>
            <a:off x="5334000" y="4572000"/>
            <a:ext cx="3333750" cy="1686878"/>
          </a:xfrm>
          <a:prstGeom prst="rect">
            <a:avLst/>
          </a:prstGeom>
          <a:noFill/>
        </p:spPr>
      </p:pic>
      <p:pic>
        <p:nvPicPr>
          <p:cNvPr id="5123" name="Picture 3"/>
          <p:cNvPicPr>
            <a:picLocks noChangeAspect="1" noChangeArrowheads="1"/>
          </p:cNvPicPr>
          <p:nvPr/>
        </p:nvPicPr>
        <p:blipFill rotWithShape="1">
          <a:blip r:embed="rId4" cstate="print"/>
          <a:srcRect l="7981" t="16824" r="7831" b="5490"/>
          <a:stretch/>
        </p:blipFill>
        <p:spPr bwMode="auto">
          <a:xfrm>
            <a:off x="5719107" y="152400"/>
            <a:ext cx="2358093" cy="2148840"/>
          </a:xfrm>
          <a:prstGeom prst="rect">
            <a:avLst/>
          </a:prstGeom>
          <a:noFill/>
          <a:ln w="9525">
            <a:noFill/>
            <a:miter lim="800000"/>
            <a:headEnd/>
            <a:tailEnd/>
          </a:ln>
        </p:spPr>
      </p:pic>
      <p:sp>
        <p:nvSpPr>
          <p:cNvPr id="9" name="Donut 8"/>
          <p:cNvSpPr/>
          <p:nvPr/>
        </p:nvSpPr>
        <p:spPr>
          <a:xfrm>
            <a:off x="6019800" y="5638800"/>
            <a:ext cx="1066800" cy="762000"/>
          </a:xfrm>
          <a:prstGeom prst="donut">
            <a:avLst>
              <a:gd name="adj" fmla="val 47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t="14260" b="3386"/>
          <a:stretch/>
        </p:blipFill>
        <p:spPr>
          <a:xfrm>
            <a:off x="5638800" y="2438400"/>
            <a:ext cx="3118110" cy="1984277"/>
          </a:xfrm>
          <a:prstGeom prst="rect">
            <a:avLst/>
          </a:prstGeom>
        </p:spPr>
      </p:pic>
      <p:sp>
        <p:nvSpPr>
          <p:cNvPr id="10" name="Down Arrow 9"/>
          <p:cNvSpPr/>
          <p:nvPr/>
        </p:nvSpPr>
        <p:spPr>
          <a:xfrm rot="14830777">
            <a:off x="8171641" y="2845230"/>
            <a:ext cx="45719" cy="731314"/>
          </a:xfrm>
          <a:prstGeom prst="downArrow">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5862056">
            <a:off x="7206156" y="2979446"/>
            <a:ext cx="45719" cy="1047403"/>
          </a:xfrm>
          <a:prstGeom prst="downArrow">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4574489">
            <a:off x="6245574" y="3439007"/>
            <a:ext cx="45719" cy="877531"/>
          </a:xfrm>
          <a:prstGeom prst="downArrow">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12"/>
          <p:cNvSpPr/>
          <p:nvPr/>
        </p:nvSpPr>
        <p:spPr>
          <a:xfrm>
            <a:off x="7696200" y="5562600"/>
            <a:ext cx="1066800" cy="762000"/>
          </a:xfrm>
          <a:prstGeom prst="donut">
            <a:avLst>
              <a:gd name="adj" fmla="val 47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wn Arrow 15"/>
          <p:cNvSpPr/>
          <p:nvPr/>
        </p:nvSpPr>
        <p:spPr>
          <a:xfrm rot="16200000">
            <a:off x="4953000" y="896541"/>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2572941"/>
            <a:ext cx="4095993" cy="1159292"/>
          </a:xfrm>
          <a:prstGeom prst="rect">
            <a:avLst/>
          </a:prstGeom>
          <a:noFill/>
        </p:spPr>
        <p:txBody>
          <a:bodyPr wrap="none" rtlCol="0">
            <a:spAutoFit/>
          </a:bodyPr>
          <a:lstStyle/>
          <a:p>
            <a:pPr marL="285750" indent="-285750">
              <a:lnSpc>
                <a:spcPct val="80000"/>
              </a:lnSpc>
              <a:buFont typeface="Arial"/>
              <a:buChar char="•"/>
            </a:pPr>
            <a:r>
              <a:rPr lang="en-US" dirty="0"/>
              <a:t>N</a:t>
            </a:r>
            <a:r>
              <a:rPr lang="en-US" dirty="0" smtClean="0"/>
              <a:t>egative intensity  bias 0-48 hours</a:t>
            </a:r>
          </a:p>
          <a:p>
            <a:pPr marL="285750" indent="-285750">
              <a:lnSpc>
                <a:spcPct val="80000"/>
              </a:lnSpc>
              <a:buFont typeface="Arial"/>
              <a:buChar char="•"/>
            </a:pPr>
            <a:r>
              <a:rPr lang="en-US" dirty="0" smtClean="0"/>
              <a:t>Suggests large short term error growth</a:t>
            </a:r>
          </a:p>
          <a:p>
            <a:pPr>
              <a:lnSpc>
                <a:spcPct val="80000"/>
              </a:lnSpc>
            </a:pPr>
            <a:endParaRPr lang="en-US" dirty="0" smtClean="0">
              <a:solidFill>
                <a:schemeClr val="bg1">
                  <a:lumMod val="50000"/>
                </a:schemeClr>
              </a:solidFill>
            </a:endParaRPr>
          </a:p>
          <a:p>
            <a:pPr>
              <a:lnSpc>
                <a:spcPct val="80000"/>
              </a:lnSpc>
            </a:pPr>
            <a:r>
              <a:rPr lang="en-US" sz="1600" dirty="0" smtClean="0">
                <a:solidFill>
                  <a:schemeClr val="bg1">
                    <a:lumMod val="50000"/>
                  </a:schemeClr>
                </a:solidFill>
              </a:rPr>
              <a:t>HWRF initialized using HEDAS</a:t>
            </a:r>
          </a:p>
          <a:p>
            <a:pPr>
              <a:lnSpc>
                <a:spcPct val="80000"/>
              </a:lnSpc>
            </a:pPr>
            <a:r>
              <a:rPr lang="en-US" sz="1600" dirty="0" smtClean="0">
                <a:solidFill>
                  <a:schemeClr val="bg1">
                    <a:lumMod val="50000"/>
                  </a:schemeClr>
                </a:solidFill>
              </a:rPr>
              <a:t>Multi-season evaluation (RDITT report, 2014)</a:t>
            </a:r>
            <a:endParaRPr lang="en-US" sz="1600" dirty="0">
              <a:solidFill>
                <a:schemeClr val="bg1">
                  <a:lumMod val="50000"/>
                </a:schemeClr>
              </a:solidFill>
            </a:endParaRPr>
          </a:p>
        </p:txBody>
      </p:sp>
      <p:sp>
        <p:nvSpPr>
          <p:cNvPr id="19" name="TextBox 18"/>
          <p:cNvSpPr txBox="1"/>
          <p:nvPr/>
        </p:nvSpPr>
        <p:spPr>
          <a:xfrm>
            <a:off x="381000" y="4706541"/>
            <a:ext cx="4754226" cy="1846659"/>
          </a:xfrm>
          <a:prstGeom prst="rect">
            <a:avLst/>
          </a:prstGeom>
          <a:noFill/>
        </p:spPr>
        <p:txBody>
          <a:bodyPr wrap="none" rtlCol="0">
            <a:spAutoFit/>
          </a:bodyPr>
          <a:lstStyle/>
          <a:p>
            <a:pPr marL="285750" indent="-285750">
              <a:lnSpc>
                <a:spcPct val="80000"/>
              </a:lnSpc>
              <a:buFont typeface="Arial"/>
              <a:buChar char="•"/>
            </a:pPr>
            <a:r>
              <a:rPr lang="en-US" dirty="0" smtClean="0"/>
              <a:t>Greater  initial mean intensity error and </a:t>
            </a:r>
          </a:p>
          <a:p>
            <a:pPr>
              <a:lnSpc>
                <a:spcPct val="80000"/>
              </a:lnSpc>
            </a:pPr>
            <a:r>
              <a:rPr lang="en-US" dirty="0"/>
              <a:t> </a:t>
            </a:r>
            <a:r>
              <a:rPr lang="en-US" dirty="0" smtClean="0"/>
              <a:t>     overall negative intensity bias for </a:t>
            </a:r>
          </a:p>
          <a:p>
            <a:pPr>
              <a:lnSpc>
                <a:spcPct val="80000"/>
              </a:lnSpc>
            </a:pPr>
            <a:r>
              <a:rPr lang="en-US" dirty="0"/>
              <a:t> </a:t>
            </a:r>
            <a:r>
              <a:rPr lang="en-US" dirty="0" smtClean="0"/>
              <a:t>     strong hurricanes</a:t>
            </a:r>
          </a:p>
          <a:p>
            <a:pPr>
              <a:lnSpc>
                <a:spcPct val="80000"/>
              </a:lnSpc>
            </a:pPr>
            <a:endParaRPr lang="en-US" dirty="0" smtClean="0"/>
          </a:p>
          <a:p>
            <a:pPr>
              <a:lnSpc>
                <a:spcPct val="80000"/>
              </a:lnSpc>
            </a:pPr>
            <a:r>
              <a:rPr lang="en-US" sz="1600" dirty="0" smtClean="0">
                <a:solidFill>
                  <a:schemeClr val="bg1">
                    <a:lumMod val="50000"/>
                  </a:schemeClr>
                </a:solidFill>
              </a:rPr>
              <a:t>HWRF initialized using HEDAS</a:t>
            </a:r>
          </a:p>
          <a:p>
            <a:pPr>
              <a:lnSpc>
                <a:spcPct val="80000"/>
              </a:lnSpc>
            </a:pPr>
            <a:r>
              <a:rPr lang="en-US" sz="1600" dirty="0">
                <a:solidFill>
                  <a:schemeClr val="bg1">
                    <a:lumMod val="50000"/>
                  </a:schemeClr>
                </a:solidFill>
              </a:rPr>
              <a:t>I</a:t>
            </a:r>
            <a:r>
              <a:rPr lang="en-US" sz="1600" dirty="0" smtClean="0">
                <a:solidFill>
                  <a:schemeClr val="bg1">
                    <a:lumMod val="50000"/>
                  </a:schemeClr>
                </a:solidFill>
              </a:rPr>
              <a:t>ntensity error distributions for different intensities</a:t>
            </a:r>
          </a:p>
          <a:p>
            <a:pPr>
              <a:lnSpc>
                <a:spcPct val="80000"/>
              </a:lnSpc>
            </a:pPr>
            <a:r>
              <a:rPr lang="en-US" sz="1600" dirty="0" smtClean="0">
                <a:solidFill>
                  <a:schemeClr val="bg1">
                    <a:lumMod val="50000"/>
                  </a:schemeClr>
                </a:solidFill>
              </a:rPr>
              <a:t>Multi-season retrospective study (Vukicevic </a:t>
            </a:r>
            <a:r>
              <a:rPr lang="en-US" sz="1600" dirty="0" err="1" smtClean="0">
                <a:solidFill>
                  <a:schemeClr val="bg1">
                    <a:lumMod val="50000"/>
                  </a:schemeClr>
                </a:solidFill>
              </a:rPr>
              <a:t>etal</a:t>
            </a:r>
            <a:r>
              <a:rPr lang="en-US" sz="1600" dirty="0" smtClean="0">
                <a:solidFill>
                  <a:schemeClr val="bg1">
                    <a:lumMod val="50000"/>
                  </a:schemeClr>
                </a:solidFill>
              </a:rPr>
              <a:t>, 2013) </a:t>
            </a:r>
          </a:p>
          <a:p>
            <a:endParaRPr lang="en-US" dirty="0"/>
          </a:p>
        </p:txBody>
      </p:sp>
      <p:sp>
        <p:nvSpPr>
          <p:cNvPr id="21" name="TextBox 20"/>
          <p:cNvSpPr txBox="1"/>
          <p:nvPr/>
        </p:nvSpPr>
        <p:spPr>
          <a:xfrm>
            <a:off x="304800" y="228600"/>
            <a:ext cx="2754600" cy="400110"/>
          </a:xfrm>
          <a:prstGeom prst="rect">
            <a:avLst/>
          </a:prstGeom>
          <a:noFill/>
        </p:spPr>
        <p:txBody>
          <a:bodyPr wrap="none" rtlCol="0">
            <a:spAutoFit/>
          </a:bodyPr>
          <a:lstStyle/>
          <a:p>
            <a:r>
              <a:rPr lang="en-US" sz="2000" b="1" dirty="0" smtClean="0"/>
              <a:t>HWRF HEDAS examples:</a:t>
            </a:r>
            <a:endParaRPr lang="en-US" sz="2000" b="1" dirty="0"/>
          </a:p>
        </p:txBody>
      </p:sp>
      <p:sp>
        <p:nvSpPr>
          <p:cNvPr id="22" name="Down Arrow 21"/>
          <p:cNvSpPr/>
          <p:nvPr/>
        </p:nvSpPr>
        <p:spPr>
          <a:xfrm rot="16200000">
            <a:off x="4953000" y="2649141"/>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172200" y="609600"/>
            <a:ext cx="228600" cy="228600"/>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6248400" y="1066800"/>
            <a:ext cx="76200" cy="304800"/>
          </a:xfrm>
          <a:prstGeom prst="straightConnector1">
            <a:avLst/>
          </a:prstGeom>
          <a:ln w="127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172200" y="1316301"/>
            <a:ext cx="914400" cy="360099"/>
          </a:xfrm>
          <a:prstGeom prst="rect">
            <a:avLst/>
          </a:prstGeom>
          <a:noFill/>
        </p:spPr>
        <p:txBody>
          <a:bodyPr wrap="square" rtlCol="0">
            <a:spAutoFit/>
          </a:bodyPr>
          <a:lstStyle/>
          <a:p>
            <a:pPr>
              <a:lnSpc>
                <a:spcPct val="70000"/>
              </a:lnSpc>
            </a:pPr>
            <a:r>
              <a:rPr lang="en-US" sz="1200" dirty="0" smtClean="0">
                <a:solidFill>
                  <a:srgbClr val="0000FF"/>
                </a:solidFill>
              </a:rPr>
              <a:t>all airborne data</a:t>
            </a:r>
            <a:endParaRPr lang="en-US" sz="1200" dirty="0">
              <a:solidFill>
                <a:srgbClr val="0000FF"/>
              </a:solidFill>
            </a:endParaRPr>
          </a:p>
        </p:txBody>
      </p:sp>
      <p:sp>
        <p:nvSpPr>
          <p:cNvPr id="30" name="TextBox 29"/>
          <p:cNvSpPr txBox="1"/>
          <p:nvPr/>
        </p:nvSpPr>
        <p:spPr>
          <a:xfrm>
            <a:off x="6324600" y="457200"/>
            <a:ext cx="990600" cy="360099"/>
          </a:xfrm>
          <a:prstGeom prst="rect">
            <a:avLst/>
          </a:prstGeom>
          <a:noFill/>
        </p:spPr>
        <p:txBody>
          <a:bodyPr wrap="square" rtlCol="0">
            <a:spAutoFit/>
          </a:bodyPr>
          <a:lstStyle/>
          <a:p>
            <a:pPr>
              <a:lnSpc>
                <a:spcPct val="70000"/>
              </a:lnSpc>
            </a:pPr>
            <a:r>
              <a:rPr lang="en-US" sz="1200" dirty="0" smtClean="0">
                <a:solidFill>
                  <a:srgbClr val="FF0000"/>
                </a:solidFill>
              </a:rPr>
              <a:t>airborne data no-TDR</a:t>
            </a:r>
            <a:endParaRPr lang="en-US" sz="1200" dirty="0">
              <a:solidFill>
                <a:srgbClr val="FF0000"/>
              </a:solidFill>
            </a:endParaRPr>
          </a:p>
        </p:txBody>
      </p:sp>
      <p:sp>
        <p:nvSpPr>
          <p:cNvPr id="29" name="TextBox 28"/>
          <p:cNvSpPr txBox="1"/>
          <p:nvPr/>
        </p:nvSpPr>
        <p:spPr>
          <a:xfrm>
            <a:off x="6172200" y="1752600"/>
            <a:ext cx="457200" cy="276999"/>
          </a:xfrm>
          <a:prstGeom prst="rect">
            <a:avLst/>
          </a:prstGeom>
          <a:noFill/>
        </p:spPr>
        <p:txBody>
          <a:bodyPr wrap="square" rtlCol="0">
            <a:spAutoFit/>
          </a:bodyPr>
          <a:lstStyle/>
          <a:p>
            <a:r>
              <a:rPr lang="en-US" sz="1200" dirty="0" smtClean="0"/>
              <a:t>12 h</a:t>
            </a:r>
            <a:endParaRPr lang="en-US" sz="1200" dirty="0"/>
          </a:p>
        </p:txBody>
      </p:sp>
      <p:cxnSp>
        <p:nvCxnSpPr>
          <p:cNvPr id="32" name="Straight Arrow Connector 31"/>
          <p:cNvCxnSpPr/>
          <p:nvPr/>
        </p:nvCxnSpPr>
        <p:spPr>
          <a:xfrm flipH="1">
            <a:off x="6096000" y="1981200"/>
            <a:ext cx="152400" cy="9010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86400" y="4724400"/>
            <a:ext cx="1066800" cy="646331"/>
          </a:xfrm>
          <a:prstGeom prst="rect">
            <a:avLst/>
          </a:prstGeom>
          <a:noFill/>
        </p:spPr>
        <p:txBody>
          <a:bodyPr wrap="square" rtlCol="0">
            <a:spAutoFit/>
          </a:bodyPr>
          <a:lstStyle/>
          <a:p>
            <a:r>
              <a:rPr lang="en-US" sz="1200" dirty="0" smtClean="0"/>
              <a:t>Max of axisymmetric 10 m wind</a:t>
            </a:r>
            <a:endParaRPr lang="en-US" sz="1200" dirty="0"/>
          </a:p>
        </p:txBody>
      </p:sp>
      <p:sp>
        <p:nvSpPr>
          <p:cNvPr id="25" name="TextBox 24"/>
          <p:cNvSpPr txBox="1"/>
          <p:nvPr/>
        </p:nvSpPr>
        <p:spPr>
          <a:xfrm>
            <a:off x="7848600" y="4876800"/>
            <a:ext cx="1066800" cy="461665"/>
          </a:xfrm>
          <a:prstGeom prst="rect">
            <a:avLst/>
          </a:prstGeom>
          <a:noFill/>
        </p:spPr>
        <p:txBody>
          <a:bodyPr wrap="square" rtlCol="0">
            <a:spAutoFit/>
          </a:bodyPr>
          <a:lstStyle/>
          <a:p>
            <a:r>
              <a:rPr lang="en-US" sz="1200" dirty="0" smtClean="0"/>
              <a:t>Max of </a:t>
            </a:r>
          </a:p>
          <a:p>
            <a:r>
              <a:rPr lang="en-US" sz="1200" dirty="0" smtClean="0"/>
              <a:t>10 m wind</a:t>
            </a:r>
            <a:endParaRPr lang="en-US" sz="1200" dirty="0"/>
          </a:p>
        </p:txBody>
      </p:sp>
      <p:sp>
        <p:nvSpPr>
          <p:cNvPr id="26" name="Down Arrow 25"/>
          <p:cNvSpPr/>
          <p:nvPr/>
        </p:nvSpPr>
        <p:spPr>
          <a:xfrm rot="16200000">
            <a:off x="4953000" y="4782741"/>
            <a:ext cx="381000" cy="3810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4029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8651343" cy="5232202"/>
          </a:xfrm>
          <a:prstGeom prst="rect">
            <a:avLst/>
          </a:prstGeom>
          <a:noFill/>
        </p:spPr>
        <p:txBody>
          <a:bodyPr wrap="none" rtlCol="0">
            <a:spAutoFit/>
          </a:bodyPr>
          <a:lstStyle/>
          <a:p>
            <a:r>
              <a:rPr lang="en-US" sz="2000" b="1" dirty="0" smtClean="0"/>
              <a:t>Case Study: Hurricane Earl 9-01-2010</a:t>
            </a:r>
          </a:p>
          <a:p>
            <a:endParaRPr lang="en-US" dirty="0" smtClean="0"/>
          </a:p>
          <a:p>
            <a:pPr>
              <a:buFont typeface="Arial" pitchFamily="34" charset="0"/>
              <a:buChar char="•"/>
            </a:pPr>
            <a:r>
              <a:rPr lang="en-US" dirty="0" smtClean="0"/>
              <a:t>HWRF model initialized from GFS </a:t>
            </a:r>
            <a:r>
              <a:rPr lang="en-US" dirty="0" err="1" smtClean="0"/>
              <a:t>EnKF</a:t>
            </a:r>
            <a:r>
              <a:rPr lang="en-US" dirty="0" smtClean="0"/>
              <a:t> + 4 hour spin up</a:t>
            </a:r>
          </a:p>
          <a:p>
            <a:endParaRPr lang="en-US" dirty="0" smtClean="0"/>
          </a:p>
          <a:p>
            <a:pPr>
              <a:buFont typeface="Arial" pitchFamily="34" charset="0"/>
              <a:buChar char="•"/>
            </a:pPr>
            <a:r>
              <a:rPr lang="en-US" dirty="0" smtClean="0"/>
              <a:t>9/3 km resolution</a:t>
            </a:r>
          </a:p>
          <a:p>
            <a:endParaRPr lang="en-US" dirty="0" smtClean="0"/>
          </a:p>
          <a:p>
            <a:pPr>
              <a:buFont typeface="Arial" pitchFamily="34" charset="0"/>
              <a:buChar char="•"/>
            </a:pPr>
            <a:r>
              <a:rPr lang="en-US" dirty="0" smtClean="0"/>
              <a:t>10 degree static inner nest for DA</a:t>
            </a:r>
          </a:p>
          <a:p>
            <a:endParaRPr lang="en-US" dirty="0" smtClean="0"/>
          </a:p>
          <a:p>
            <a:pPr>
              <a:buFont typeface="Arial" pitchFamily="34" charset="0"/>
              <a:buChar char="•"/>
            </a:pPr>
            <a:r>
              <a:rPr lang="en-US" dirty="0" smtClean="0"/>
              <a:t>5, 1 hour Data Assimilation cycles</a:t>
            </a:r>
          </a:p>
          <a:p>
            <a:endParaRPr lang="en-US" dirty="0" smtClean="0"/>
          </a:p>
          <a:p>
            <a:pPr>
              <a:buFont typeface="Arial" pitchFamily="34" charset="0"/>
              <a:buChar char="•"/>
            </a:pPr>
            <a:r>
              <a:rPr lang="en-US" dirty="0" smtClean="0"/>
              <a:t>Flight level and </a:t>
            </a:r>
            <a:r>
              <a:rPr lang="en-US" dirty="0" err="1" smtClean="0"/>
              <a:t>dropwindsonde</a:t>
            </a:r>
            <a:r>
              <a:rPr lang="en-US" dirty="0" smtClean="0"/>
              <a:t> U, V, T, Q, SFMR surface wind speed and TDR radial  wind </a:t>
            </a:r>
          </a:p>
          <a:p>
            <a:r>
              <a:rPr lang="en-US" dirty="0" smtClean="0"/>
              <a:t>   from NOAA and USAF aircraft assimilated within HEDAS</a:t>
            </a:r>
          </a:p>
          <a:p>
            <a:endParaRPr lang="en-US" dirty="0" smtClean="0"/>
          </a:p>
          <a:p>
            <a:pPr>
              <a:buFont typeface="Arial" pitchFamily="34" charset="0"/>
              <a:buChar char="•"/>
            </a:pPr>
            <a:r>
              <a:rPr lang="en-US" dirty="0" smtClean="0"/>
              <a:t>Wave number decomposition onto 41 equally spaced vertical levels using </a:t>
            </a:r>
            <a:r>
              <a:rPr lang="en-US" dirty="0" err="1" smtClean="0"/>
              <a:t>Diapost</a:t>
            </a:r>
            <a:endParaRPr lang="en-US" dirty="0" smtClean="0"/>
          </a:p>
          <a:p>
            <a:pPr>
              <a:buFont typeface="Arial" pitchFamily="34" charset="0"/>
              <a:buChar char="•"/>
            </a:pPr>
            <a:endParaRPr lang="en-US" dirty="0" smtClean="0"/>
          </a:p>
          <a:p>
            <a:pPr>
              <a:buFont typeface="Arial" pitchFamily="34" charset="0"/>
              <a:buChar char="•"/>
            </a:pPr>
            <a:r>
              <a:rPr lang="en-US" dirty="0" smtClean="0"/>
              <a:t>Analysis of Wave #0 (R Z mean) fields</a:t>
            </a:r>
          </a:p>
          <a:p>
            <a:endParaRPr lang="en-US" dirty="0" smtClean="0"/>
          </a:p>
          <a:p>
            <a:pPr>
              <a:buFont typeface="Arial" pitchFamily="34" charset="0"/>
              <a:buChar char="•"/>
            </a:pPr>
            <a:r>
              <a:rPr lang="en-US" dirty="0" smtClean="0"/>
              <a:t>First model level removed from analysis due to large number of bad data points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5332" y="6211669"/>
            <a:ext cx="8478668" cy="646331"/>
          </a:xfrm>
          <a:prstGeom prst="rect">
            <a:avLst/>
          </a:prstGeom>
          <a:noFill/>
        </p:spPr>
        <p:txBody>
          <a:bodyPr wrap="none" rtlCol="0">
            <a:spAutoFit/>
          </a:bodyPr>
          <a:lstStyle/>
          <a:p>
            <a:r>
              <a:rPr lang="en-US" b="1" dirty="0" smtClean="0"/>
              <a:t>        CYCLE 1                   CYCLE 2                 CYCLE 3                CYCLE 4                  CYCLE 5</a:t>
            </a:r>
          </a:p>
          <a:p>
            <a:r>
              <a:rPr lang="en-US" b="1" dirty="0" smtClean="0"/>
              <a:t>                                                                                                                                 FINAL ANALYSIS</a:t>
            </a:r>
            <a:endParaRPr lang="en-US" b="1" dirty="0"/>
          </a:p>
        </p:txBody>
      </p:sp>
      <p:sp>
        <p:nvSpPr>
          <p:cNvPr id="13" name="TextBox 12"/>
          <p:cNvSpPr txBox="1"/>
          <p:nvPr/>
        </p:nvSpPr>
        <p:spPr>
          <a:xfrm>
            <a:off x="228600" y="381000"/>
            <a:ext cx="5867400" cy="923330"/>
          </a:xfrm>
          <a:prstGeom prst="rect">
            <a:avLst/>
          </a:prstGeom>
          <a:noFill/>
        </p:spPr>
        <p:txBody>
          <a:bodyPr wrap="square" rtlCol="0">
            <a:spAutoFit/>
          </a:bodyPr>
          <a:lstStyle/>
          <a:p>
            <a:r>
              <a:rPr lang="en-US" b="1" dirty="0" smtClean="0"/>
              <a:t>Evolution of Wave #0 Tangential Wind Field during cycling</a:t>
            </a:r>
          </a:p>
          <a:p>
            <a:pPr>
              <a:buFont typeface="Arial" pitchFamily="34" charset="0"/>
              <a:buChar char="•"/>
            </a:pPr>
            <a:r>
              <a:rPr lang="en-US" dirty="0" smtClean="0"/>
              <a:t>Model consistently reverts to broader, shallower and </a:t>
            </a:r>
          </a:p>
          <a:p>
            <a:r>
              <a:rPr lang="en-US" dirty="0" smtClean="0"/>
              <a:t>  weaker wind field during 1hr forecast between DA cycles</a:t>
            </a:r>
          </a:p>
        </p:txBody>
      </p:sp>
      <p:sp>
        <p:nvSpPr>
          <p:cNvPr id="14" name="TextBox 13"/>
          <p:cNvSpPr txBox="1"/>
          <p:nvPr/>
        </p:nvSpPr>
        <p:spPr>
          <a:xfrm>
            <a:off x="152400" y="1981200"/>
            <a:ext cx="336952" cy="4678204"/>
          </a:xfrm>
          <a:prstGeom prst="rect">
            <a:avLst/>
          </a:prstGeom>
          <a:noFill/>
        </p:spPr>
        <p:txBody>
          <a:bodyPr wrap="square" rtlCol="0">
            <a:spAutoFit/>
          </a:bodyPr>
          <a:lstStyle/>
          <a:p>
            <a:r>
              <a:rPr lang="en-US" sz="2000" b="1" dirty="0" smtClean="0"/>
              <a:t>P</a:t>
            </a:r>
          </a:p>
          <a:p>
            <a:r>
              <a:rPr lang="en-US" sz="2000" b="1" dirty="0" smtClean="0"/>
              <a:t>R</a:t>
            </a:r>
          </a:p>
          <a:p>
            <a:r>
              <a:rPr lang="en-US" sz="2000" b="1" dirty="0" smtClean="0"/>
              <a:t>I</a:t>
            </a:r>
          </a:p>
          <a:p>
            <a:r>
              <a:rPr lang="en-US" sz="2000" b="1" dirty="0" smtClean="0"/>
              <a:t>O</a:t>
            </a:r>
          </a:p>
          <a:p>
            <a:r>
              <a:rPr lang="en-US" sz="2000" b="1" dirty="0" smtClean="0"/>
              <a:t>R</a:t>
            </a:r>
          </a:p>
          <a:p>
            <a:endParaRPr lang="en-US" sz="2000" b="1" dirty="0"/>
          </a:p>
          <a:p>
            <a:r>
              <a:rPr lang="en-US" sz="2000" b="1" dirty="0" smtClean="0"/>
              <a:t>P</a:t>
            </a:r>
          </a:p>
          <a:p>
            <a:r>
              <a:rPr lang="en-US" sz="2000" b="1" dirty="0" smtClean="0"/>
              <a:t>O</a:t>
            </a:r>
          </a:p>
          <a:p>
            <a:r>
              <a:rPr lang="en-US" sz="2000" b="1" dirty="0" smtClean="0"/>
              <a:t>S</a:t>
            </a:r>
          </a:p>
          <a:p>
            <a:r>
              <a:rPr lang="en-US" sz="2000" b="1" dirty="0" smtClean="0"/>
              <a:t>T</a:t>
            </a:r>
          </a:p>
          <a:p>
            <a:r>
              <a:rPr lang="en-US" sz="2000" b="1" dirty="0" smtClean="0"/>
              <a:t>E</a:t>
            </a:r>
          </a:p>
          <a:p>
            <a:r>
              <a:rPr lang="en-US" sz="2000" b="1" dirty="0" smtClean="0"/>
              <a:t>R</a:t>
            </a:r>
          </a:p>
          <a:p>
            <a:r>
              <a:rPr lang="en-US" sz="2000" b="1" dirty="0" smtClean="0"/>
              <a:t>I</a:t>
            </a:r>
          </a:p>
          <a:p>
            <a:r>
              <a:rPr lang="en-US" sz="2000" b="1" dirty="0" smtClean="0"/>
              <a:t>O</a:t>
            </a:r>
          </a:p>
          <a:p>
            <a:r>
              <a:rPr lang="en-US" sz="2000" b="1" dirty="0"/>
              <a:t>R</a:t>
            </a:r>
            <a:endParaRPr lang="en-US" sz="2000" b="1" dirty="0" smtClean="0"/>
          </a:p>
        </p:txBody>
      </p:sp>
      <p:sp>
        <p:nvSpPr>
          <p:cNvPr id="16" name="Down Arrow 15"/>
          <p:cNvSpPr/>
          <p:nvPr/>
        </p:nvSpPr>
        <p:spPr>
          <a:xfrm>
            <a:off x="1524000" y="39624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7" name="Down Arrow 16"/>
          <p:cNvSpPr/>
          <p:nvPr/>
        </p:nvSpPr>
        <p:spPr>
          <a:xfrm rot="13941837">
            <a:off x="2302909" y="3917346"/>
            <a:ext cx="381000" cy="61492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3200400" y="40386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4058442">
            <a:off x="3988971" y="3908418"/>
            <a:ext cx="381000" cy="63614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724400" y="39624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3846299">
            <a:off x="5599973" y="3834286"/>
            <a:ext cx="381000" cy="67076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324600" y="40386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3953672">
            <a:off x="7121652" y="3908008"/>
            <a:ext cx="381000" cy="66031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848600" y="3962400"/>
            <a:ext cx="3810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VtRMWplot.jpg"/>
          <p:cNvPicPr>
            <a:picLocks noChangeAspect="1"/>
          </p:cNvPicPr>
          <p:nvPr/>
        </p:nvPicPr>
        <p:blipFill>
          <a:blip r:embed="rId3" cstate="print"/>
          <a:stretch>
            <a:fillRect/>
          </a:stretch>
        </p:blipFill>
        <p:spPr>
          <a:xfrm>
            <a:off x="6172200" y="0"/>
            <a:ext cx="2971800" cy="2228850"/>
          </a:xfrm>
          <a:prstGeom prst="rect">
            <a:avLst/>
          </a:prstGeom>
        </p:spPr>
      </p:pic>
      <p:pic>
        <p:nvPicPr>
          <p:cNvPr id="29" name="Picture 28" descr="Cycle_1_prior_Vt2.jpg"/>
          <p:cNvPicPr>
            <a:picLocks noChangeAspect="1"/>
          </p:cNvPicPr>
          <p:nvPr/>
        </p:nvPicPr>
        <p:blipFill>
          <a:blip r:embed="rId4" cstate="print"/>
          <a:srcRect l="7407" r="18519"/>
          <a:stretch>
            <a:fillRect/>
          </a:stretch>
        </p:blipFill>
        <p:spPr>
          <a:xfrm>
            <a:off x="838200" y="2286000"/>
            <a:ext cx="1600198" cy="1619112"/>
          </a:xfrm>
          <a:prstGeom prst="rect">
            <a:avLst/>
          </a:prstGeom>
        </p:spPr>
      </p:pic>
      <p:pic>
        <p:nvPicPr>
          <p:cNvPr id="30" name="Picture 29" descr="Cycle_1_prior_Vt2.jpg"/>
          <p:cNvPicPr>
            <a:picLocks noChangeAspect="1"/>
          </p:cNvPicPr>
          <p:nvPr/>
        </p:nvPicPr>
        <p:blipFill>
          <a:blip r:embed="rId5" cstate="print"/>
          <a:srcRect l="14462" r="18519"/>
          <a:stretch>
            <a:fillRect/>
          </a:stretch>
        </p:blipFill>
        <p:spPr>
          <a:xfrm>
            <a:off x="2590800" y="2286000"/>
            <a:ext cx="1447798" cy="1619112"/>
          </a:xfrm>
          <a:prstGeom prst="rect">
            <a:avLst/>
          </a:prstGeom>
        </p:spPr>
      </p:pic>
      <p:pic>
        <p:nvPicPr>
          <p:cNvPr id="31" name="Picture 30" descr="Cycle_1_prior_Vt2.jpg"/>
          <p:cNvPicPr>
            <a:picLocks noChangeAspect="1"/>
          </p:cNvPicPr>
          <p:nvPr/>
        </p:nvPicPr>
        <p:blipFill>
          <a:blip r:embed="rId6" cstate="print"/>
          <a:srcRect l="14462" r="18519"/>
          <a:stretch>
            <a:fillRect/>
          </a:stretch>
        </p:blipFill>
        <p:spPr>
          <a:xfrm>
            <a:off x="4191000" y="2286000"/>
            <a:ext cx="1447798" cy="1619112"/>
          </a:xfrm>
          <a:prstGeom prst="rect">
            <a:avLst/>
          </a:prstGeom>
        </p:spPr>
      </p:pic>
      <p:pic>
        <p:nvPicPr>
          <p:cNvPr id="32" name="Picture 31" descr="Cycle_1_prior_Vt2.jpg"/>
          <p:cNvPicPr>
            <a:picLocks noChangeAspect="1"/>
          </p:cNvPicPr>
          <p:nvPr/>
        </p:nvPicPr>
        <p:blipFill>
          <a:blip r:embed="rId7" cstate="print"/>
          <a:srcRect l="14462" r="18519"/>
          <a:stretch>
            <a:fillRect/>
          </a:stretch>
        </p:blipFill>
        <p:spPr>
          <a:xfrm>
            <a:off x="5791200" y="2286000"/>
            <a:ext cx="1447798" cy="1619112"/>
          </a:xfrm>
          <a:prstGeom prst="rect">
            <a:avLst/>
          </a:prstGeom>
        </p:spPr>
      </p:pic>
      <p:pic>
        <p:nvPicPr>
          <p:cNvPr id="33" name="Picture 32" descr="Cycle_1_prior_Vt2.jpg"/>
          <p:cNvPicPr>
            <a:picLocks noChangeAspect="1"/>
          </p:cNvPicPr>
          <p:nvPr/>
        </p:nvPicPr>
        <p:blipFill>
          <a:blip r:embed="rId8" cstate="print"/>
          <a:srcRect l="14109" r="4762"/>
          <a:stretch>
            <a:fillRect/>
          </a:stretch>
        </p:blipFill>
        <p:spPr>
          <a:xfrm>
            <a:off x="7391400" y="2286000"/>
            <a:ext cx="1752600" cy="1619112"/>
          </a:xfrm>
          <a:prstGeom prst="rect">
            <a:avLst/>
          </a:prstGeom>
        </p:spPr>
      </p:pic>
      <p:pic>
        <p:nvPicPr>
          <p:cNvPr id="34" name="Picture 33" descr="Cycle_1_prior_Vt2.jpg"/>
          <p:cNvPicPr>
            <a:picLocks noChangeAspect="1"/>
          </p:cNvPicPr>
          <p:nvPr/>
        </p:nvPicPr>
        <p:blipFill>
          <a:blip r:embed="rId9" cstate="print"/>
          <a:srcRect l="7407" r="18519"/>
          <a:stretch>
            <a:fillRect/>
          </a:stretch>
        </p:blipFill>
        <p:spPr>
          <a:xfrm>
            <a:off x="838200" y="4648200"/>
            <a:ext cx="1600198" cy="1619112"/>
          </a:xfrm>
          <a:prstGeom prst="rect">
            <a:avLst/>
          </a:prstGeom>
        </p:spPr>
      </p:pic>
      <p:pic>
        <p:nvPicPr>
          <p:cNvPr id="35" name="Picture 34" descr="Cycle_1_prior_Vt2.jpg"/>
          <p:cNvPicPr>
            <a:picLocks noChangeAspect="1"/>
          </p:cNvPicPr>
          <p:nvPr/>
        </p:nvPicPr>
        <p:blipFill>
          <a:blip r:embed="rId10" cstate="print"/>
          <a:srcRect l="14462" r="18519"/>
          <a:stretch>
            <a:fillRect/>
          </a:stretch>
        </p:blipFill>
        <p:spPr>
          <a:xfrm>
            <a:off x="2590800" y="4648200"/>
            <a:ext cx="1447798" cy="1619112"/>
          </a:xfrm>
          <a:prstGeom prst="rect">
            <a:avLst/>
          </a:prstGeom>
        </p:spPr>
      </p:pic>
      <p:pic>
        <p:nvPicPr>
          <p:cNvPr id="36" name="Picture 35" descr="Cycle_1_prior_Vt2.jpg"/>
          <p:cNvPicPr>
            <a:picLocks noChangeAspect="1"/>
          </p:cNvPicPr>
          <p:nvPr/>
        </p:nvPicPr>
        <p:blipFill>
          <a:blip r:embed="rId11" cstate="print"/>
          <a:srcRect l="14462" r="18519"/>
          <a:stretch>
            <a:fillRect/>
          </a:stretch>
        </p:blipFill>
        <p:spPr>
          <a:xfrm>
            <a:off x="4191000" y="4648200"/>
            <a:ext cx="1447798" cy="1619112"/>
          </a:xfrm>
          <a:prstGeom prst="rect">
            <a:avLst/>
          </a:prstGeom>
        </p:spPr>
      </p:pic>
      <p:pic>
        <p:nvPicPr>
          <p:cNvPr id="37" name="Picture 36" descr="Cycle_1_prior_Vt2.jpg"/>
          <p:cNvPicPr>
            <a:picLocks noChangeAspect="1"/>
          </p:cNvPicPr>
          <p:nvPr/>
        </p:nvPicPr>
        <p:blipFill>
          <a:blip r:embed="rId12" cstate="print"/>
          <a:srcRect l="14462" r="18519"/>
          <a:stretch>
            <a:fillRect/>
          </a:stretch>
        </p:blipFill>
        <p:spPr>
          <a:xfrm>
            <a:off x="5791200" y="4648200"/>
            <a:ext cx="1447798" cy="1619112"/>
          </a:xfrm>
          <a:prstGeom prst="rect">
            <a:avLst/>
          </a:prstGeom>
        </p:spPr>
      </p:pic>
      <p:pic>
        <p:nvPicPr>
          <p:cNvPr id="38" name="Picture 37" descr="Cycle_1_prior_Vt2.jpg"/>
          <p:cNvPicPr>
            <a:picLocks noChangeAspect="1"/>
          </p:cNvPicPr>
          <p:nvPr/>
        </p:nvPicPr>
        <p:blipFill>
          <a:blip r:embed="rId13" cstate="print"/>
          <a:srcRect l="14462" r="7937"/>
          <a:stretch>
            <a:fillRect/>
          </a:stretch>
        </p:blipFill>
        <p:spPr>
          <a:xfrm>
            <a:off x="7467600" y="4648200"/>
            <a:ext cx="1676400" cy="1619112"/>
          </a:xfrm>
          <a:prstGeom prst="rect">
            <a:avLst/>
          </a:prstGeom>
        </p:spPr>
      </p:pic>
      <p:sp>
        <p:nvSpPr>
          <p:cNvPr id="26" name="Down Arrow 25"/>
          <p:cNvSpPr/>
          <p:nvPr/>
        </p:nvSpPr>
        <p:spPr>
          <a:xfrm rot="16200000">
            <a:off x="5426202" y="6156198"/>
            <a:ext cx="184404"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0800000">
            <a:off x="533400" y="2667000"/>
            <a:ext cx="152400"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505200" y="6488668"/>
            <a:ext cx="1289135" cy="369332"/>
          </a:xfrm>
          <a:prstGeom prst="rect">
            <a:avLst/>
          </a:prstGeom>
          <a:noFill/>
        </p:spPr>
        <p:txBody>
          <a:bodyPr wrap="none" rtlCol="0">
            <a:spAutoFit/>
          </a:bodyPr>
          <a:lstStyle/>
          <a:p>
            <a:r>
              <a:rPr lang="en-US" dirty="0" smtClean="0"/>
              <a:t>Radius (km)</a:t>
            </a:r>
            <a:endParaRPr lang="en-US" dirty="0"/>
          </a:p>
        </p:txBody>
      </p:sp>
      <p:sp>
        <p:nvSpPr>
          <p:cNvPr id="39" name="TextBox 38"/>
          <p:cNvSpPr txBox="1"/>
          <p:nvPr/>
        </p:nvSpPr>
        <p:spPr>
          <a:xfrm rot="16200000">
            <a:off x="-842" y="4191842"/>
            <a:ext cx="1285416" cy="369332"/>
          </a:xfrm>
          <a:prstGeom prst="rect">
            <a:avLst/>
          </a:prstGeom>
          <a:noFill/>
        </p:spPr>
        <p:txBody>
          <a:bodyPr wrap="none" rtlCol="0">
            <a:spAutoFit/>
          </a:bodyPr>
          <a:lstStyle/>
          <a:p>
            <a:r>
              <a:rPr lang="en-US" dirty="0" smtClean="0"/>
              <a:t>Height (km)</a:t>
            </a:r>
            <a:endParaRPr lang="en-US" dirty="0"/>
          </a:p>
        </p:txBody>
      </p:sp>
      <p:cxnSp>
        <p:nvCxnSpPr>
          <p:cNvPr id="40" name="Straight Connector 39"/>
          <p:cNvCxnSpPr/>
          <p:nvPr/>
        </p:nvCxnSpPr>
        <p:spPr>
          <a:xfrm flipV="1">
            <a:off x="990600" y="2971800"/>
            <a:ext cx="7924800" cy="9525"/>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990600" y="5410200"/>
            <a:ext cx="7924800" cy="9525"/>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90600" y="2514600"/>
            <a:ext cx="762000" cy="338554"/>
          </a:xfrm>
          <a:prstGeom prst="rect">
            <a:avLst/>
          </a:prstGeom>
          <a:noFill/>
        </p:spPr>
        <p:txBody>
          <a:bodyPr wrap="square" rtlCol="0">
            <a:spAutoFit/>
          </a:bodyPr>
          <a:lstStyle/>
          <a:p>
            <a:r>
              <a:rPr lang="en-US" sz="1600" dirty="0" smtClean="0">
                <a:solidFill>
                  <a:schemeClr val="bg1"/>
                </a:solidFill>
              </a:rPr>
              <a:t>10 km</a:t>
            </a:r>
            <a:endParaRPr lang="en-US" sz="1600" dirty="0">
              <a:solidFill>
                <a:schemeClr val="bg1"/>
              </a:solidFill>
            </a:endParaRPr>
          </a:p>
        </p:txBody>
      </p:sp>
      <p:sp>
        <p:nvSpPr>
          <p:cNvPr id="43" name="TextBox 42"/>
          <p:cNvSpPr txBox="1"/>
          <p:nvPr/>
        </p:nvSpPr>
        <p:spPr>
          <a:xfrm>
            <a:off x="990600" y="5029200"/>
            <a:ext cx="762000" cy="338554"/>
          </a:xfrm>
          <a:prstGeom prst="rect">
            <a:avLst/>
          </a:prstGeom>
          <a:noFill/>
        </p:spPr>
        <p:txBody>
          <a:bodyPr wrap="square" rtlCol="0">
            <a:spAutoFit/>
          </a:bodyPr>
          <a:lstStyle/>
          <a:p>
            <a:r>
              <a:rPr lang="en-US" sz="1600" dirty="0" smtClean="0">
                <a:solidFill>
                  <a:schemeClr val="bg1"/>
                </a:solidFill>
              </a:rPr>
              <a:t>10 km</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3124200" y="38862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077200" y="38862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724400" y="3886200"/>
            <a:ext cx="381000" cy="533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324600" y="3886200"/>
            <a:ext cx="381000" cy="533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447800" y="38862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3941837">
            <a:off x="2293453" y="3921996"/>
            <a:ext cx="381000" cy="59104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3941837">
            <a:off x="4040584" y="3848484"/>
            <a:ext cx="381000" cy="57723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3941837">
            <a:off x="5557100" y="3852163"/>
            <a:ext cx="381000" cy="55833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3941837">
            <a:off x="7231461" y="3853165"/>
            <a:ext cx="381000" cy="55318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57200" y="6019800"/>
            <a:ext cx="8725145" cy="646331"/>
          </a:xfrm>
          <a:prstGeom prst="rect">
            <a:avLst/>
          </a:prstGeom>
          <a:noFill/>
        </p:spPr>
        <p:txBody>
          <a:bodyPr wrap="none" rtlCol="0">
            <a:spAutoFit/>
          </a:bodyPr>
          <a:lstStyle/>
          <a:p>
            <a:r>
              <a:rPr lang="en-US" b="1" dirty="0" smtClean="0"/>
              <a:t>               CYCLE 1                   CYCLE 2                CYCLE 3                CYCLE 4                CYCLE 5</a:t>
            </a:r>
          </a:p>
          <a:p>
            <a:r>
              <a:rPr lang="en-US" b="1" dirty="0" smtClean="0"/>
              <a:t>                                                                                                                                  FINAL ANALYSIS</a:t>
            </a:r>
            <a:endParaRPr lang="en-US" b="1" dirty="0"/>
          </a:p>
        </p:txBody>
      </p:sp>
      <p:sp>
        <p:nvSpPr>
          <p:cNvPr id="26" name="TextBox 25"/>
          <p:cNvSpPr txBox="1"/>
          <p:nvPr/>
        </p:nvSpPr>
        <p:spPr>
          <a:xfrm>
            <a:off x="152400" y="1981200"/>
            <a:ext cx="336952" cy="4678204"/>
          </a:xfrm>
          <a:prstGeom prst="rect">
            <a:avLst/>
          </a:prstGeom>
          <a:noFill/>
        </p:spPr>
        <p:txBody>
          <a:bodyPr wrap="square" rtlCol="0">
            <a:spAutoFit/>
          </a:bodyPr>
          <a:lstStyle/>
          <a:p>
            <a:r>
              <a:rPr lang="en-US" sz="2000" b="1" dirty="0" smtClean="0"/>
              <a:t>P</a:t>
            </a:r>
          </a:p>
          <a:p>
            <a:r>
              <a:rPr lang="en-US" sz="2000" b="1" dirty="0" smtClean="0"/>
              <a:t>R</a:t>
            </a:r>
          </a:p>
          <a:p>
            <a:r>
              <a:rPr lang="en-US" sz="2000" b="1" dirty="0" smtClean="0"/>
              <a:t>I</a:t>
            </a:r>
          </a:p>
          <a:p>
            <a:r>
              <a:rPr lang="en-US" sz="2000" b="1" dirty="0" smtClean="0"/>
              <a:t>O</a:t>
            </a:r>
          </a:p>
          <a:p>
            <a:r>
              <a:rPr lang="en-US" sz="2000" b="1" dirty="0" smtClean="0"/>
              <a:t>R</a:t>
            </a:r>
          </a:p>
          <a:p>
            <a:endParaRPr lang="en-US" sz="2000" b="1" dirty="0"/>
          </a:p>
          <a:p>
            <a:r>
              <a:rPr lang="en-US" sz="2000" b="1" dirty="0" smtClean="0"/>
              <a:t>P</a:t>
            </a:r>
          </a:p>
          <a:p>
            <a:r>
              <a:rPr lang="en-US" sz="2000" b="1" dirty="0" smtClean="0"/>
              <a:t>O</a:t>
            </a:r>
          </a:p>
          <a:p>
            <a:r>
              <a:rPr lang="en-US" sz="2000" b="1" dirty="0" smtClean="0"/>
              <a:t>S</a:t>
            </a:r>
          </a:p>
          <a:p>
            <a:r>
              <a:rPr lang="en-US" sz="2000" b="1" dirty="0" smtClean="0"/>
              <a:t>T</a:t>
            </a:r>
          </a:p>
          <a:p>
            <a:r>
              <a:rPr lang="en-US" sz="2000" b="1" dirty="0" smtClean="0"/>
              <a:t>E</a:t>
            </a:r>
          </a:p>
          <a:p>
            <a:r>
              <a:rPr lang="en-US" sz="2000" b="1" dirty="0" smtClean="0"/>
              <a:t>R</a:t>
            </a:r>
          </a:p>
          <a:p>
            <a:r>
              <a:rPr lang="en-US" sz="2000" b="1" dirty="0" smtClean="0"/>
              <a:t>I</a:t>
            </a:r>
          </a:p>
          <a:p>
            <a:r>
              <a:rPr lang="en-US" sz="2000" b="1" dirty="0" smtClean="0"/>
              <a:t>O</a:t>
            </a:r>
          </a:p>
          <a:p>
            <a:r>
              <a:rPr lang="en-US" sz="2000" b="1" dirty="0"/>
              <a:t>R</a:t>
            </a:r>
            <a:endParaRPr lang="en-US" b="1" dirty="0" smtClean="0"/>
          </a:p>
        </p:txBody>
      </p:sp>
      <p:sp>
        <p:nvSpPr>
          <p:cNvPr id="27" name="TextBox 26"/>
          <p:cNvSpPr txBox="1"/>
          <p:nvPr/>
        </p:nvSpPr>
        <p:spPr>
          <a:xfrm>
            <a:off x="152400" y="381000"/>
            <a:ext cx="5814477" cy="1477328"/>
          </a:xfrm>
          <a:prstGeom prst="rect">
            <a:avLst/>
          </a:prstGeom>
          <a:noFill/>
        </p:spPr>
        <p:txBody>
          <a:bodyPr wrap="square" rtlCol="0">
            <a:spAutoFit/>
          </a:bodyPr>
          <a:lstStyle/>
          <a:p>
            <a:r>
              <a:rPr lang="en-US" b="1" dirty="0" smtClean="0"/>
              <a:t>Evolution of Wave #0 Temperature Anomaly:</a:t>
            </a:r>
          </a:p>
          <a:p>
            <a:pPr>
              <a:buFont typeface="Arial" pitchFamily="34" charset="0"/>
              <a:buChar char="•"/>
            </a:pPr>
            <a:r>
              <a:rPr lang="en-US" dirty="0" smtClean="0"/>
              <a:t>Mass fields relax towards prior state between cycles</a:t>
            </a:r>
          </a:p>
          <a:p>
            <a:pPr>
              <a:buFont typeface="Arial" pitchFamily="34" charset="0"/>
              <a:buChar char="•"/>
            </a:pPr>
            <a:r>
              <a:rPr lang="en-US" dirty="0" smtClean="0"/>
              <a:t>Warm core becomes concentrated at upper levels </a:t>
            </a:r>
          </a:p>
          <a:p>
            <a:pPr>
              <a:buFont typeface="Arial" pitchFamily="34" charset="0"/>
              <a:buChar char="•"/>
            </a:pPr>
            <a:r>
              <a:rPr lang="en-US" dirty="0" smtClean="0"/>
              <a:t>Model develops upper level pressure/temperature anomaly</a:t>
            </a:r>
          </a:p>
          <a:p>
            <a:pPr>
              <a:buFont typeface="Arial" pitchFamily="34" charset="0"/>
              <a:buChar char="•"/>
            </a:pPr>
            <a:r>
              <a:rPr lang="en-US" dirty="0" smtClean="0"/>
              <a:t>Fields outside RMW are well retained</a:t>
            </a:r>
          </a:p>
        </p:txBody>
      </p:sp>
      <p:pic>
        <p:nvPicPr>
          <p:cNvPr id="28" name="Picture 27" descr="Thetapert_plot.jpg"/>
          <p:cNvPicPr>
            <a:picLocks noChangeAspect="1"/>
          </p:cNvPicPr>
          <p:nvPr/>
        </p:nvPicPr>
        <p:blipFill>
          <a:blip r:embed="rId3" cstate="print"/>
          <a:stretch>
            <a:fillRect/>
          </a:stretch>
        </p:blipFill>
        <p:spPr>
          <a:xfrm>
            <a:off x="6096000" y="0"/>
            <a:ext cx="2857500" cy="2143125"/>
          </a:xfrm>
          <a:prstGeom prst="rect">
            <a:avLst/>
          </a:prstGeom>
        </p:spPr>
      </p:pic>
      <p:sp>
        <p:nvSpPr>
          <p:cNvPr id="29" name="TextBox 28"/>
          <p:cNvSpPr txBox="1"/>
          <p:nvPr/>
        </p:nvSpPr>
        <p:spPr>
          <a:xfrm>
            <a:off x="7010400" y="762000"/>
            <a:ext cx="1736566" cy="461665"/>
          </a:xfrm>
          <a:prstGeom prst="rect">
            <a:avLst/>
          </a:prstGeom>
          <a:noFill/>
        </p:spPr>
        <p:txBody>
          <a:bodyPr wrap="none" rtlCol="0">
            <a:spAutoFit/>
          </a:bodyPr>
          <a:lstStyle/>
          <a:p>
            <a:r>
              <a:rPr lang="en-US" sz="1200" dirty="0" smtClean="0">
                <a:solidFill>
                  <a:srgbClr val="0000FF"/>
                </a:solidFill>
              </a:rPr>
              <a:t>Maximum T anomaly (K)</a:t>
            </a:r>
          </a:p>
          <a:p>
            <a:r>
              <a:rPr lang="en-US" sz="1200" dirty="0" smtClean="0"/>
              <a:t>Height of maximum (m) </a:t>
            </a:r>
          </a:p>
        </p:txBody>
      </p:sp>
      <p:pic>
        <p:nvPicPr>
          <p:cNvPr id="35" name="Picture 34" descr="Thetapert_prior_2.jpg"/>
          <p:cNvPicPr>
            <a:picLocks noChangeAspect="1"/>
          </p:cNvPicPr>
          <p:nvPr/>
        </p:nvPicPr>
        <p:blipFill>
          <a:blip r:embed="rId4" cstate="print"/>
          <a:srcRect l="7639" t="4630" r="15972" b="2778"/>
          <a:stretch>
            <a:fillRect/>
          </a:stretch>
        </p:blipFill>
        <p:spPr>
          <a:xfrm>
            <a:off x="762000" y="4495800"/>
            <a:ext cx="1676400" cy="1524000"/>
          </a:xfrm>
          <a:prstGeom prst="rect">
            <a:avLst/>
          </a:prstGeom>
        </p:spPr>
      </p:pic>
      <p:sp>
        <p:nvSpPr>
          <p:cNvPr id="43" name="TextBox 42"/>
          <p:cNvSpPr txBox="1"/>
          <p:nvPr/>
        </p:nvSpPr>
        <p:spPr>
          <a:xfrm rot="16200000">
            <a:off x="-842" y="4420442"/>
            <a:ext cx="1285416" cy="369332"/>
          </a:xfrm>
          <a:prstGeom prst="rect">
            <a:avLst/>
          </a:prstGeom>
          <a:noFill/>
        </p:spPr>
        <p:txBody>
          <a:bodyPr wrap="none" rtlCol="0">
            <a:spAutoFit/>
          </a:bodyPr>
          <a:lstStyle/>
          <a:p>
            <a:r>
              <a:rPr lang="en-US" dirty="0" smtClean="0"/>
              <a:t>Height (km)</a:t>
            </a:r>
            <a:endParaRPr lang="en-US" dirty="0"/>
          </a:p>
        </p:txBody>
      </p:sp>
      <p:sp>
        <p:nvSpPr>
          <p:cNvPr id="44" name="TextBox 43"/>
          <p:cNvSpPr txBox="1"/>
          <p:nvPr/>
        </p:nvSpPr>
        <p:spPr>
          <a:xfrm>
            <a:off x="3200400" y="6488668"/>
            <a:ext cx="1289135" cy="369332"/>
          </a:xfrm>
          <a:prstGeom prst="rect">
            <a:avLst/>
          </a:prstGeom>
          <a:noFill/>
        </p:spPr>
        <p:txBody>
          <a:bodyPr wrap="none" rtlCol="0">
            <a:spAutoFit/>
          </a:bodyPr>
          <a:lstStyle/>
          <a:p>
            <a:r>
              <a:rPr lang="en-US" dirty="0" smtClean="0"/>
              <a:t>Radius (km)</a:t>
            </a:r>
            <a:endParaRPr lang="en-US" dirty="0"/>
          </a:p>
        </p:txBody>
      </p:sp>
      <p:sp>
        <p:nvSpPr>
          <p:cNvPr id="45" name="Down Arrow 44"/>
          <p:cNvSpPr/>
          <p:nvPr/>
        </p:nvSpPr>
        <p:spPr>
          <a:xfrm rot="10800000">
            <a:off x="533400" y="2667000"/>
            <a:ext cx="152400"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6200000">
            <a:off x="5197602" y="6156198"/>
            <a:ext cx="184404"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Thetapert_prior_2.jpg"/>
          <p:cNvPicPr>
            <a:picLocks noChangeAspect="1"/>
          </p:cNvPicPr>
          <p:nvPr/>
        </p:nvPicPr>
        <p:blipFill>
          <a:blip r:embed="rId5" cstate="print"/>
          <a:srcRect l="13888" t="4630" r="16667" b="2778"/>
          <a:stretch>
            <a:fillRect/>
          </a:stretch>
        </p:blipFill>
        <p:spPr>
          <a:xfrm>
            <a:off x="2514600" y="4495800"/>
            <a:ext cx="1524000" cy="1524000"/>
          </a:xfrm>
          <a:prstGeom prst="rect">
            <a:avLst/>
          </a:prstGeom>
        </p:spPr>
      </p:pic>
      <p:pic>
        <p:nvPicPr>
          <p:cNvPr id="52" name="Picture 51" descr="Thetapert_prior_2.jpg"/>
          <p:cNvPicPr>
            <a:picLocks noChangeAspect="1"/>
          </p:cNvPicPr>
          <p:nvPr/>
        </p:nvPicPr>
        <p:blipFill>
          <a:blip r:embed="rId6" cstate="print"/>
          <a:srcRect l="13888" t="4630" r="16667" b="2778"/>
          <a:stretch>
            <a:fillRect/>
          </a:stretch>
        </p:blipFill>
        <p:spPr>
          <a:xfrm>
            <a:off x="4114800" y="4495800"/>
            <a:ext cx="1524000" cy="1524000"/>
          </a:xfrm>
          <a:prstGeom prst="rect">
            <a:avLst/>
          </a:prstGeom>
        </p:spPr>
      </p:pic>
      <p:pic>
        <p:nvPicPr>
          <p:cNvPr id="53" name="Picture 52" descr="Thetapert_prior_2.jpg"/>
          <p:cNvPicPr>
            <a:picLocks noChangeAspect="1"/>
          </p:cNvPicPr>
          <p:nvPr/>
        </p:nvPicPr>
        <p:blipFill>
          <a:blip r:embed="rId7" cstate="print"/>
          <a:srcRect l="13888" t="4630" r="16667" b="2778"/>
          <a:stretch>
            <a:fillRect/>
          </a:stretch>
        </p:blipFill>
        <p:spPr>
          <a:xfrm>
            <a:off x="5715000" y="4495800"/>
            <a:ext cx="1524000" cy="1524000"/>
          </a:xfrm>
          <a:prstGeom prst="rect">
            <a:avLst/>
          </a:prstGeom>
        </p:spPr>
      </p:pic>
      <p:pic>
        <p:nvPicPr>
          <p:cNvPr id="54" name="Picture 53" descr="Thetapert_prior_2.jpg"/>
          <p:cNvPicPr>
            <a:picLocks noChangeAspect="1"/>
          </p:cNvPicPr>
          <p:nvPr/>
        </p:nvPicPr>
        <p:blipFill>
          <a:blip r:embed="rId8" cstate="print"/>
          <a:srcRect l="14583" t="4630" r="5556" b="2778"/>
          <a:stretch>
            <a:fillRect/>
          </a:stretch>
        </p:blipFill>
        <p:spPr>
          <a:xfrm>
            <a:off x="7391400" y="4495800"/>
            <a:ext cx="1752600" cy="1524000"/>
          </a:xfrm>
          <a:prstGeom prst="rect">
            <a:avLst/>
          </a:prstGeom>
        </p:spPr>
      </p:pic>
      <p:pic>
        <p:nvPicPr>
          <p:cNvPr id="55" name="Picture 54" descr="Thetapert_prior_2.jpg"/>
          <p:cNvPicPr>
            <a:picLocks noChangeAspect="1"/>
          </p:cNvPicPr>
          <p:nvPr/>
        </p:nvPicPr>
        <p:blipFill>
          <a:blip r:embed="rId9" cstate="print"/>
          <a:srcRect l="14035" t="4678" r="5263" b="1754"/>
          <a:stretch>
            <a:fillRect/>
          </a:stretch>
        </p:blipFill>
        <p:spPr>
          <a:xfrm>
            <a:off x="7391400" y="2286000"/>
            <a:ext cx="1752600" cy="1524000"/>
          </a:xfrm>
          <a:prstGeom prst="rect">
            <a:avLst/>
          </a:prstGeom>
        </p:spPr>
      </p:pic>
      <p:pic>
        <p:nvPicPr>
          <p:cNvPr id="57" name="Picture 56" descr="Thetapert_prior_2.jpg"/>
          <p:cNvPicPr>
            <a:picLocks noChangeAspect="1"/>
          </p:cNvPicPr>
          <p:nvPr/>
        </p:nvPicPr>
        <p:blipFill>
          <a:blip r:embed="rId10" cstate="print"/>
          <a:srcRect l="13889" t="4630" r="16667" b="2778"/>
          <a:stretch>
            <a:fillRect/>
          </a:stretch>
        </p:blipFill>
        <p:spPr>
          <a:xfrm>
            <a:off x="5715000" y="2286000"/>
            <a:ext cx="1524000" cy="1524000"/>
          </a:xfrm>
          <a:prstGeom prst="rect">
            <a:avLst/>
          </a:prstGeom>
        </p:spPr>
      </p:pic>
      <p:pic>
        <p:nvPicPr>
          <p:cNvPr id="58" name="Picture 57" descr="Thetapert_prior_2.jpg"/>
          <p:cNvPicPr>
            <a:picLocks noChangeAspect="1"/>
          </p:cNvPicPr>
          <p:nvPr/>
        </p:nvPicPr>
        <p:blipFill>
          <a:blip r:embed="rId11" cstate="print"/>
          <a:srcRect l="13889" t="4630" r="16667" b="2778"/>
          <a:stretch>
            <a:fillRect/>
          </a:stretch>
        </p:blipFill>
        <p:spPr>
          <a:xfrm>
            <a:off x="4114800" y="2286000"/>
            <a:ext cx="1524000" cy="1524000"/>
          </a:xfrm>
          <a:prstGeom prst="rect">
            <a:avLst/>
          </a:prstGeom>
        </p:spPr>
      </p:pic>
      <p:pic>
        <p:nvPicPr>
          <p:cNvPr id="59" name="Picture 58" descr="Thetapert_prior_2.jpg"/>
          <p:cNvPicPr>
            <a:picLocks noChangeAspect="1"/>
          </p:cNvPicPr>
          <p:nvPr/>
        </p:nvPicPr>
        <p:blipFill>
          <a:blip r:embed="rId12" cstate="print"/>
          <a:srcRect l="13889" t="4630" r="16667" b="2778"/>
          <a:stretch>
            <a:fillRect/>
          </a:stretch>
        </p:blipFill>
        <p:spPr>
          <a:xfrm>
            <a:off x="2514600" y="2286000"/>
            <a:ext cx="1524000" cy="1524000"/>
          </a:xfrm>
          <a:prstGeom prst="rect">
            <a:avLst/>
          </a:prstGeom>
        </p:spPr>
      </p:pic>
      <p:pic>
        <p:nvPicPr>
          <p:cNvPr id="60" name="Picture 59" descr="Thetapert_prior_2.jpg"/>
          <p:cNvPicPr>
            <a:picLocks noChangeAspect="1"/>
          </p:cNvPicPr>
          <p:nvPr/>
        </p:nvPicPr>
        <p:blipFill>
          <a:blip r:embed="rId13" cstate="print"/>
          <a:srcRect l="6944" t="4630" r="16667" b="2778"/>
          <a:stretch>
            <a:fillRect/>
          </a:stretch>
        </p:blipFill>
        <p:spPr>
          <a:xfrm>
            <a:off x="762000" y="2286000"/>
            <a:ext cx="1676400" cy="1524000"/>
          </a:xfrm>
          <a:prstGeom prst="rect">
            <a:avLst/>
          </a:prstGeom>
        </p:spPr>
      </p:pic>
      <p:sp>
        <p:nvSpPr>
          <p:cNvPr id="40" name="Donut 39"/>
          <p:cNvSpPr/>
          <p:nvPr/>
        </p:nvSpPr>
        <p:spPr>
          <a:xfrm>
            <a:off x="7239000" y="5029200"/>
            <a:ext cx="457200" cy="685800"/>
          </a:xfrm>
          <a:prstGeom prst="donut">
            <a:avLst>
              <a:gd name="adj" fmla="val 47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7239000" y="2819400"/>
            <a:ext cx="457200" cy="457200"/>
          </a:xfrm>
          <a:prstGeom prst="donut">
            <a:avLst>
              <a:gd name="adj" fmla="val 47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3124200" y="2209800"/>
            <a:ext cx="685800" cy="457200"/>
          </a:xfrm>
          <a:prstGeom prst="donut">
            <a:avLst>
              <a:gd name="adj" fmla="val 479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8" name="Straight Connector 47"/>
          <p:cNvCxnSpPr/>
          <p:nvPr/>
        </p:nvCxnSpPr>
        <p:spPr>
          <a:xfrm>
            <a:off x="838200" y="2971800"/>
            <a:ext cx="8077200" cy="0"/>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914400" y="2514600"/>
            <a:ext cx="762000" cy="338554"/>
          </a:xfrm>
          <a:prstGeom prst="rect">
            <a:avLst/>
          </a:prstGeom>
          <a:noFill/>
        </p:spPr>
        <p:txBody>
          <a:bodyPr wrap="square" rtlCol="0">
            <a:spAutoFit/>
          </a:bodyPr>
          <a:lstStyle/>
          <a:p>
            <a:r>
              <a:rPr lang="en-US" sz="1600" dirty="0" smtClean="0">
                <a:solidFill>
                  <a:schemeClr val="bg1"/>
                </a:solidFill>
              </a:rPr>
              <a:t>10 km</a:t>
            </a:r>
            <a:endParaRPr lang="en-US" sz="1600" dirty="0">
              <a:solidFill>
                <a:schemeClr val="bg1"/>
              </a:solidFill>
            </a:endParaRPr>
          </a:p>
        </p:txBody>
      </p:sp>
      <p:cxnSp>
        <p:nvCxnSpPr>
          <p:cNvPr id="47" name="Straight Connector 46"/>
          <p:cNvCxnSpPr/>
          <p:nvPr/>
        </p:nvCxnSpPr>
        <p:spPr>
          <a:xfrm flipV="1">
            <a:off x="838200" y="5181600"/>
            <a:ext cx="7924800" cy="9525"/>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14400" y="4648200"/>
            <a:ext cx="762000" cy="338554"/>
          </a:xfrm>
          <a:prstGeom prst="rect">
            <a:avLst/>
          </a:prstGeom>
          <a:noFill/>
        </p:spPr>
        <p:txBody>
          <a:bodyPr wrap="square" rtlCol="0">
            <a:spAutoFit/>
          </a:bodyPr>
          <a:lstStyle/>
          <a:p>
            <a:r>
              <a:rPr lang="en-US" sz="1600" dirty="0" smtClean="0">
                <a:solidFill>
                  <a:schemeClr val="bg1"/>
                </a:solidFill>
              </a:rPr>
              <a:t>10 km</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MSS_warmcore_09010901.gif"/>
          <p:cNvPicPr>
            <a:picLocks noChangeAspect="1"/>
          </p:cNvPicPr>
          <p:nvPr/>
        </p:nvPicPr>
        <p:blipFill>
          <a:blip r:embed="rId2" cstate="print"/>
          <a:stretch>
            <a:fillRect/>
          </a:stretch>
        </p:blipFill>
        <p:spPr>
          <a:xfrm>
            <a:off x="3769519" y="228600"/>
            <a:ext cx="5286375" cy="3143250"/>
          </a:xfrm>
          <a:prstGeom prst="rect">
            <a:avLst/>
          </a:prstGeom>
        </p:spPr>
      </p:pic>
      <p:pic>
        <p:nvPicPr>
          <p:cNvPr id="3" name="Picture 2" descr="CIMSS_warmcore_09011119.gif"/>
          <p:cNvPicPr>
            <a:picLocks noChangeAspect="1"/>
          </p:cNvPicPr>
          <p:nvPr/>
        </p:nvPicPr>
        <p:blipFill>
          <a:blip r:embed="rId3" cstate="print"/>
          <a:stretch>
            <a:fillRect/>
          </a:stretch>
        </p:blipFill>
        <p:spPr>
          <a:xfrm>
            <a:off x="3733800" y="3505200"/>
            <a:ext cx="5286375" cy="3143250"/>
          </a:xfrm>
          <a:prstGeom prst="rect">
            <a:avLst/>
          </a:prstGeom>
        </p:spPr>
      </p:pic>
      <p:sp>
        <p:nvSpPr>
          <p:cNvPr id="4" name="TextBox 3"/>
          <p:cNvSpPr txBox="1"/>
          <p:nvPr/>
        </p:nvSpPr>
        <p:spPr>
          <a:xfrm>
            <a:off x="76200" y="533400"/>
            <a:ext cx="3657600" cy="5078313"/>
          </a:xfrm>
          <a:prstGeom prst="rect">
            <a:avLst/>
          </a:prstGeom>
          <a:noFill/>
        </p:spPr>
        <p:txBody>
          <a:bodyPr wrap="square" rtlCol="0">
            <a:spAutoFit/>
          </a:bodyPr>
          <a:lstStyle/>
          <a:p>
            <a:r>
              <a:rPr lang="en-US" b="1" dirty="0" smtClean="0"/>
              <a:t>Observed Warm Core structure:</a:t>
            </a:r>
          </a:p>
          <a:p>
            <a:r>
              <a:rPr lang="en-US" dirty="0" smtClean="0">
                <a:solidFill>
                  <a:schemeClr val="tx1">
                    <a:lumMod val="50000"/>
                    <a:lumOff val="50000"/>
                  </a:schemeClr>
                </a:solidFill>
              </a:rPr>
              <a:t>CIMSS  analysis produced from</a:t>
            </a:r>
          </a:p>
          <a:p>
            <a:r>
              <a:rPr lang="en-US" dirty="0" smtClean="0">
                <a:solidFill>
                  <a:schemeClr val="tx1">
                    <a:lumMod val="50000"/>
                    <a:lumOff val="50000"/>
                  </a:schemeClr>
                </a:solidFill>
              </a:rPr>
              <a:t>AMSU-A  4 channel brightness temperature anomaly. </a:t>
            </a:r>
          </a:p>
          <a:p>
            <a:endParaRPr lang="en-US" dirty="0" smtClean="0"/>
          </a:p>
          <a:p>
            <a:pPr>
              <a:buFont typeface="Arial" pitchFamily="34" charset="0"/>
              <a:buChar char="•"/>
            </a:pPr>
            <a:r>
              <a:rPr lang="en-US" dirty="0" smtClean="0"/>
              <a:t>Observed warm core maximum </a:t>
            </a:r>
          </a:p>
          <a:p>
            <a:r>
              <a:rPr lang="en-US" dirty="0" smtClean="0"/>
              <a:t> is higher than model</a:t>
            </a:r>
          </a:p>
          <a:p>
            <a:pPr>
              <a:buFont typeface="Arial" pitchFamily="34" charset="0"/>
              <a:buChar char="•"/>
            </a:pPr>
            <a:r>
              <a:rPr lang="en-US" dirty="0" smtClean="0"/>
              <a:t>Similar evolution as the HEDAS</a:t>
            </a:r>
          </a:p>
          <a:p>
            <a:r>
              <a:rPr lang="en-US" dirty="0" smtClean="0"/>
              <a:t>analyses (stronger &amp; higher at later time).</a:t>
            </a:r>
          </a:p>
          <a:p>
            <a:pPr>
              <a:buFont typeface="Arial" pitchFamily="34" charset="0"/>
              <a:buChar char="•"/>
            </a:pPr>
            <a:r>
              <a:rPr lang="en-US" dirty="0" smtClean="0"/>
              <a:t>No indication of secondary warm anomaly </a:t>
            </a:r>
          </a:p>
          <a:p>
            <a:pPr>
              <a:buFont typeface="Arial" pitchFamily="34" charset="0"/>
              <a:buChar char="•"/>
            </a:pPr>
            <a:r>
              <a:rPr lang="en-US" dirty="0" smtClean="0"/>
              <a:t>Upper level thermo-dynamic observations needed to better initialize warm core</a:t>
            </a:r>
          </a:p>
          <a:p>
            <a:pPr>
              <a:buFont typeface="Arial" pitchFamily="34" charset="0"/>
              <a:buChar char="•"/>
            </a:pPr>
            <a:endParaRPr lang="en-US" dirty="0" smtClean="0"/>
          </a:p>
          <a:p>
            <a:endParaRPr lang="en-US" dirty="0" smtClean="0"/>
          </a:p>
          <a:p>
            <a:pPr>
              <a:buFont typeface="Arial" pitchFamily="34" charset="0"/>
              <a:buChar char="•"/>
            </a:pPr>
            <a:endParaRPr lang="en-US" dirty="0" smtClean="0"/>
          </a:p>
        </p:txBody>
      </p:sp>
      <p:sp>
        <p:nvSpPr>
          <p:cNvPr id="5" name="TextBox 4"/>
          <p:cNvSpPr txBox="1"/>
          <p:nvPr/>
        </p:nvSpPr>
        <p:spPr>
          <a:xfrm>
            <a:off x="6400800" y="533400"/>
            <a:ext cx="2368021" cy="369332"/>
          </a:xfrm>
          <a:prstGeom prst="rect">
            <a:avLst/>
          </a:prstGeom>
          <a:solidFill>
            <a:schemeClr val="bg1"/>
          </a:solidFill>
        </p:spPr>
        <p:txBody>
          <a:bodyPr wrap="none" rtlCol="0">
            <a:spAutoFit/>
          </a:bodyPr>
          <a:lstStyle/>
          <a:p>
            <a:r>
              <a:rPr lang="en-US" dirty="0" smtClean="0"/>
              <a:t>2010/09/01  09:01 UTC</a:t>
            </a:r>
            <a:endParaRPr lang="en-US" dirty="0"/>
          </a:p>
        </p:txBody>
      </p:sp>
      <p:sp>
        <p:nvSpPr>
          <p:cNvPr id="6" name="TextBox 5"/>
          <p:cNvSpPr txBox="1"/>
          <p:nvPr/>
        </p:nvSpPr>
        <p:spPr>
          <a:xfrm>
            <a:off x="6553200" y="3810000"/>
            <a:ext cx="2368021" cy="369332"/>
          </a:xfrm>
          <a:prstGeom prst="rect">
            <a:avLst/>
          </a:prstGeom>
          <a:solidFill>
            <a:schemeClr val="bg1"/>
          </a:solidFill>
        </p:spPr>
        <p:txBody>
          <a:bodyPr wrap="none" rtlCol="0">
            <a:spAutoFit/>
          </a:bodyPr>
          <a:lstStyle/>
          <a:p>
            <a:r>
              <a:rPr lang="en-US" dirty="0" smtClean="0"/>
              <a:t>2010/09/01  11:19 UTC</a:t>
            </a:r>
            <a:endParaRPr lang="en-US" dirty="0"/>
          </a:p>
        </p:txBody>
      </p:sp>
      <p:cxnSp>
        <p:nvCxnSpPr>
          <p:cNvPr id="7" name="Straight Connector 6"/>
          <p:cNvCxnSpPr/>
          <p:nvPr/>
        </p:nvCxnSpPr>
        <p:spPr>
          <a:xfrm>
            <a:off x="4419600" y="5867400"/>
            <a:ext cx="4495800" cy="1"/>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343400" y="2590800"/>
            <a:ext cx="4419600" cy="1"/>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05600" y="2133600"/>
            <a:ext cx="1237134" cy="369332"/>
          </a:xfrm>
          <a:prstGeom prst="rect">
            <a:avLst/>
          </a:prstGeom>
          <a:noFill/>
        </p:spPr>
        <p:txBody>
          <a:bodyPr wrap="none" rtlCol="0">
            <a:spAutoFit/>
          </a:bodyPr>
          <a:lstStyle/>
          <a:p>
            <a:r>
              <a:rPr lang="en-US" dirty="0" smtClean="0">
                <a:solidFill>
                  <a:schemeClr val="bg1"/>
                </a:solidFill>
              </a:rPr>
              <a:t>Flight Level</a:t>
            </a:r>
            <a:endParaRPr lang="en-US" dirty="0">
              <a:solidFill>
                <a:schemeClr val="bg1"/>
              </a:solidFill>
            </a:endParaRPr>
          </a:p>
        </p:txBody>
      </p:sp>
      <p:sp>
        <p:nvSpPr>
          <p:cNvPr id="13" name="TextBox 12"/>
          <p:cNvSpPr txBox="1"/>
          <p:nvPr/>
        </p:nvSpPr>
        <p:spPr>
          <a:xfrm>
            <a:off x="7086600" y="5410200"/>
            <a:ext cx="1237134" cy="369332"/>
          </a:xfrm>
          <a:prstGeom prst="rect">
            <a:avLst/>
          </a:prstGeom>
          <a:noFill/>
        </p:spPr>
        <p:txBody>
          <a:bodyPr wrap="none" rtlCol="0">
            <a:spAutoFit/>
          </a:bodyPr>
          <a:lstStyle/>
          <a:p>
            <a:r>
              <a:rPr lang="en-US" dirty="0" smtClean="0">
                <a:solidFill>
                  <a:schemeClr val="bg1"/>
                </a:solidFill>
              </a:rPr>
              <a:t>Flight Level</a:t>
            </a:r>
            <a:endParaRPr lang="en-US" dirty="0">
              <a:solidFill>
                <a:schemeClr val="bg1"/>
              </a:solidFill>
            </a:endParaRPr>
          </a:p>
        </p:txBody>
      </p:sp>
      <p:sp>
        <p:nvSpPr>
          <p:cNvPr id="14" name="Down Arrow 13"/>
          <p:cNvSpPr/>
          <p:nvPr/>
        </p:nvSpPr>
        <p:spPr>
          <a:xfrm rot="5400000">
            <a:off x="4838700" y="4838700"/>
            <a:ext cx="304800" cy="685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7261544">
            <a:off x="4854340" y="1221291"/>
            <a:ext cx="293515" cy="82493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5400000">
            <a:off x="4838700" y="1943100"/>
            <a:ext cx="304800" cy="6858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7261669">
            <a:off x="4850768" y="4314855"/>
            <a:ext cx="291768" cy="81561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ycle_1_prior_pct_rmw.jpg"/>
          <p:cNvPicPr>
            <a:picLocks noChangeAspect="1"/>
          </p:cNvPicPr>
          <p:nvPr/>
        </p:nvPicPr>
        <p:blipFill>
          <a:blip r:embed="rId3" cstate="print"/>
          <a:srcRect l="7555" r="20668"/>
          <a:stretch>
            <a:fillRect/>
          </a:stretch>
        </p:blipFill>
        <p:spPr>
          <a:xfrm>
            <a:off x="914400" y="2743200"/>
            <a:ext cx="1524000" cy="1510423"/>
          </a:xfrm>
          <a:prstGeom prst="rect">
            <a:avLst/>
          </a:prstGeom>
        </p:spPr>
      </p:pic>
      <p:pic>
        <p:nvPicPr>
          <p:cNvPr id="3" name="Picture 2" descr="Cycle_2_prior_pct_rmw.jpg"/>
          <p:cNvPicPr>
            <a:picLocks noChangeAspect="1"/>
          </p:cNvPicPr>
          <p:nvPr/>
        </p:nvPicPr>
        <p:blipFill>
          <a:blip r:embed="rId4" cstate="print"/>
          <a:srcRect l="15249" r="19942"/>
          <a:stretch>
            <a:fillRect/>
          </a:stretch>
        </p:blipFill>
        <p:spPr>
          <a:xfrm>
            <a:off x="4267200" y="2743200"/>
            <a:ext cx="1447800" cy="1501278"/>
          </a:xfrm>
          <a:prstGeom prst="rect">
            <a:avLst/>
          </a:prstGeom>
        </p:spPr>
      </p:pic>
      <p:pic>
        <p:nvPicPr>
          <p:cNvPr id="4" name="Picture 3" descr="Cycle_3_prior_pct_rmw.jpg"/>
          <p:cNvPicPr>
            <a:picLocks noChangeAspect="1"/>
          </p:cNvPicPr>
          <p:nvPr/>
        </p:nvPicPr>
        <p:blipFill>
          <a:blip r:embed="rId5" cstate="print"/>
          <a:srcRect l="15111" r="16890"/>
          <a:stretch>
            <a:fillRect/>
          </a:stretch>
        </p:blipFill>
        <p:spPr>
          <a:xfrm>
            <a:off x="2667000" y="2743200"/>
            <a:ext cx="1447800" cy="1510423"/>
          </a:xfrm>
          <a:prstGeom prst="rect">
            <a:avLst/>
          </a:prstGeom>
        </p:spPr>
      </p:pic>
      <p:pic>
        <p:nvPicPr>
          <p:cNvPr id="5" name="Picture 4" descr="Cycle_4_prior_pct_rmw.jpg"/>
          <p:cNvPicPr>
            <a:picLocks noChangeAspect="1"/>
          </p:cNvPicPr>
          <p:nvPr/>
        </p:nvPicPr>
        <p:blipFill>
          <a:blip r:embed="rId6" cstate="print"/>
          <a:srcRect l="15111" r="16890"/>
          <a:stretch>
            <a:fillRect/>
          </a:stretch>
        </p:blipFill>
        <p:spPr>
          <a:xfrm>
            <a:off x="5867400" y="2743200"/>
            <a:ext cx="1524000" cy="1510423"/>
          </a:xfrm>
          <a:prstGeom prst="rect">
            <a:avLst/>
          </a:prstGeom>
        </p:spPr>
      </p:pic>
      <p:pic>
        <p:nvPicPr>
          <p:cNvPr id="6" name="Picture 5" descr="Cycle_5_prior_pct_rmw.jpg"/>
          <p:cNvPicPr>
            <a:picLocks noChangeAspect="1"/>
          </p:cNvPicPr>
          <p:nvPr/>
        </p:nvPicPr>
        <p:blipFill>
          <a:blip r:embed="rId7" cstate="print"/>
          <a:srcRect l="13112" r="7555"/>
          <a:stretch>
            <a:fillRect/>
          </a:stretch>
        </p:blipFill>
        <p:spPr>
          <a:xfrm>
            <a:off x="7543800" y="2743200"/>
            <a:ext cx="1600200" cy="1510423"/>
          </a:xfrm>
          <a:prstGeom prst="rect">
            <a:avLst/>
          </a:prstGeom>
        </p:spPr>
      </p:pic>
      <p:pic>
        <p:nvPicPr>
          <p:cNvPr id="7" name="Picture 6" descr="Cycle_1_post_pct_rmw.jpg"/>
          <p:cNvPicPr>
            <a:picLocks noChangeAspect="1"/>
          </p:cNvPicPr>
          <p:nvPr/>
        </p:nvPicPr>
        <p:blipFill>
          <a:blip r:embed="rId8" cstate="print"/>
          <a:srcRect l="7576" r="20455"/>
          <a:stretch>
            <a:fillRect/>
          </a:stretch>
        </p:blipFill>
        <p:spPr>
          <a:xfrm>
            <a:off x="990600" y="4876800"/>
            <a:ext cx="1447800" cy="1508760"/>
          </a:xfrm>
          <a:prstGeom prst="rect">
            <a:avLst/>
          </a:prstGeom>
        </p:spPr>
      </p:pic>
      <p:pic>
        <p:nvPicPr>
          <p:cNvPr id="8" name="Picture 7" descr="Cycle_2_post_pct_rmw.jpg"/>
          <p:cNvPicPr>
            <a:picLocks noChangeAspect="1"/>
          </p:cNvPicPr>
          <p:nvPr/>
        </p:nvPicPr>
        <p:blipFill>
          <a:blip r:embed="rId9" cstate="print"/>
          <a:srcRect l="15111" r="16890"/>
          <a:stretch>
            <a:fillRect/>
          </a:stretch>
        </p:blipFill>
        <p:spPr>
          <a:xfrm>
            <a:off x="2667000" y="4876800"/>
            <a:ext cx="1447801" cy="1510423"/>
          </a:xfrm>
          <a:prstGeom prst="rect">
            <a:avLst/>
          </a:prstGeom>
        </p:spPr>
      </p:pic>
      <p:pic>
        <p:nvPicPr>
          <p:cNvPr id="9" name="Picture 8" descr="Cycle_3_post_pct_rmw.jpg"/>
          <p:cNvPicPr>
            <a:picLocks noChangeAspect="1"/>
          </p:cNvPicPr>
          <p:nvPr/>
        </p:nvPicPr>
        <p:blipFill>
          <a:blip r:embed="rId10" cstate="print"/>
          <a:srcRect l="15111" r="16890"/>
          <a:stretch>
            <a:fillRect/>
          </a:stretch>
        </p:blipFill>
        <p:spPr>
          <a:xfrm>
            <a:off x="4267200" y="4876800"/>
            <a:ext cx="1447800" cy="1510423"/>
          </a:xfrm>
          <a:prstGeom prst="rect">
            <a:avLst/>
          </a:prstGeom>
        </p:spPr>
      </p:pic>
      <p:pic>
        <p:nvPicPr>
          <p:cNvPr id="10" name="Picture 9" descr="Cycle_4_post_pct_rmw.jpg"/>
          <p:cNvPicPr>
            <a:picLocks noChangeAspect="1"/>
          </p:cNvPicPr>
          <p:nvPr/>
        </p:nvPicPr>
        <p:blipFill>
          <a:blip r:embed="rId10" cstate="print"/>
          <a:srcRect l="15282" r="20496"/>
          <a:stretch>
            <a:fillRect/>
          </a:stretch>
        </p:blipFill>
        <p:spPr>
          <a:xfrm>
            <a:off x="5867400" y="4876800"/>
            <a:ext cx="1447802" cy="1510423"/>
          </a:xfrm>
          <a:prstGeom prst="rect">
            <a:avLst/>
          </a:prstGeom>
        </p:spPr>
      </p:pic>
      <p:pic>
        <p:nvPicPr>
          <p:cNvPr id="11" name="Picture 10" descr="Cycle_5_post_pct_rmw.jpg"/>
          <p:cNvPicPr>
            <a:picLocks noChangeAspect="1"/>
          </p:cNvPicPr>
          <p:nvPr/>
        </p:nvPicPr>
        <p:blipFill>
          <a:blip r:embed="rId11" cstate="print"/>
          <a:srcRect l="15455" r="5213"/>
          <a:stretch>
            <a:fillRect/>
          </a:stretch>
        </p:blipFill>
        <p:spPr>
          <a:xfrm>
            <a:off x="7467600" y="4876800"/>
            <a:ext cx="1676400" cy="1510423"/>
          </a:xfrm>
          <a:prstGeom prst="rect">
            <a:avLst/>
          </a:prstGeom>
        </p:spPr>
      </p:pic>
      <p:sp>
        <p:nvSpPr>
          <p:cNvPr id="12" name="TextBox 11"/>
          <p:cNvSpPr txBox="1"/>
          <p:nvPr/>
        </p:nvSpPr>
        <p:spPr>
          <a:xfrm>
            <a:off x="0" y="2057400"/>
            <a:ext cx="336952" cy="4678204"/>
          </a:xfrm>
          <a:prstGeom prst="rect">
            <a:avLst/>
          </a:prstGeom>
          <a:noFill/>
        </p:spPr>
        <p:txBody>
          <a:bodyPr wrap="square" rtlCol="0">
            <a:spAutoFit/>
          </a:bodyPr>
          <a:lstStyle/>
          <a:p>
            <a:r>
              <a:rPr lang="en-US" sz="2000" b="1" dirty="0" smtClean="0"/>
              <a:t>P</a:t>
            </a:r>
          </a:p>
          <a:p>
            <a:r>
              <a:rPr lang="en-US" sz="2000" b="1" dirty="0" smtClean="0"/>
              <a:t>R</a:t>
            </a:r>
          </a:p>
          <a:p>
            <a:r>
              <a:rPr lang="en-US" sz="2000" b="1" dirty="0" smtClean="0"/>
              <a:t>I</a:t>
            </a:r>
          </a:p>
          <a:p>
            <a:r>
              <a:rPr lang="en-US" sz="2000" b="1" dirty="0" smtClean="0"/>
              <a:t>O</a:t>
            </a:r>
          </a:p>
          <a:p>
            <a:r>
              <a:rPr lang="en-US" sz="2000" b="1" dirty="0" smtClean="0"/>
              <a:t>R</a:t>
            </a:r>
          </a:p>
          <a:p>
            <a:endParaRPr lang="en-US" sz="2000" b="1" dirty="0"/>
          </a:p>
          <a:p>
            <a:r>
              <a:rPr lang="en-US" sz="2000" b="1" dirty="0" smtClean="0"/>
              <a:t>P</a:t>
            </a:r>
          </a:p>
          <a:p>
            <a:r>
              <a:rPr lang="en-US" sz="2000" b="1" dirty="0" smtClean="0"/>
              <a:t>O</a:t>
            </a:r>
          </a:p>
          <a:p>
            <a:r>
              <a:rPr lang="en-US" sz="2000" b="1" dirty="0" smtClean="0"/>
              <a:t>S</a:t>
            </a:r>
          </a:p>
          <a:p>
            <a:r>
              <a:rPr lang="en-US" sz="2000" b="1" dirty="0" smtClean="0"/>
              <a:t>T</a:t>
            </a:r>
          </a:p>
          <a:p>
            <a:r>
              <a:rPr lang="en-US" sz="2000" b="1" dirty="0" smtClean="0"/>
              <a:t>E</a:t>
            </a:r>
          </a:p>
          <a:p>
            <a:r>
              <a:rPr lang="en-US" sz="2000" b="1" dirty="0" smtClean="0"/>
              <a:t>R</a:t>
            </a:r>
          </a:p>
          <a:p>
            <a:r>
              <a:rPr lang="en-US" sz="2000" b="1" dirty="0" smtClean="0"/>
              <a:t>I</a:t>
            </a:r>
          </a:p>
          <a:p>
            <a:r>
              <a:rPr lang="en-US" sz="2000" b="1" dirty="0" smtClean="0"/>
              <a:t>O</a:t>
            </a:r>
          </a:p>
          <a:p>
            <a:r>
              <a:rPr lang="en-US" sz="2000" b="1" dirty="0"/>
              <a:t>R</a:t>
            </a:r>
            <a:endParaRPr lang="en-US" b="1" dirty="0" smtClean="0"/>
          </a:p>
        </p:txBody>
      </p:sp>
      <p:sp>
        <p:nvSpPr>
          <p:cNvPr id="13" name="TextBox 12"/>
          <p:cNvSpPr txBox="1"/>
          <p:nvPr/>
        </p:nvSpPr>
        <p:spPr>
          <a:xfrm>
            <a:off x="365956" y="6211669"/>
            <a:ext cx="8778044" cy="646331"/>
          </a:xfrm>
          <a:prstGeom prst="rect">
            <a:avLst/>
          </a:prstGeom>
          <a:noFill/>
        </p:spPr>
        <p:txBody>
          <a:bodyPr wrap="none" rtlCol="0">
            <a:spAutoFit/>
          </a:bodyPr>
          <a:lstStyle/>
          <a:p>
            <a:r>
              <a:rPr lang="en-US" b="1" dirty="0" smtClean="0"/>
              <a:t>                   CYCLE 1                 CYCLE 2                    CYCLE 3                 CYCLE 4               CYCLE 5</a:t>
            </a:r>
          </a:p>
          <a:p>
            <a:r>
              <a:rPr lang="en-US" b="1" dirty="0" smtClean="0"/>
              <a:t>                                                                                                                                 FINAL ANALYSIS</a:t>
            </a:r>
            <a:endParaRPr lang="en-US" b="1" dirty="0"/>
          </a:p>
        </p:txBody>
      </p:sp>
      <p:sp>
        <p:nvSpPr>
          <p:cNvPr id="14" name="Down Arrow 13"/>
          <p:cNvSpPr/>
          <p:nvPr/>
        </p:nvSpPr>
        <p:spPr>
          <a:xfrm>
            <a:off x="3124200" y="42672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371600" y="4267200"/>
            <a:ext cx="381000" cy="597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800600" y="42672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477000" y="42672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3941837">
            <a:off x="4116786" y="4229483"/>
            <a:ext cx="381000" cy="57723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3941837">
            <a:off x="5716984" y="4153283"/>
            <a:ext cx="381000" cy="57723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3941837">
            <a:off x="2364185" y="4229484"/>
            <a:ext cx="381000" cy="57723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3941837">
            <a:off x="7240984" y="4153282"/>
            <a:ext cx="381000" cy="57723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4800" y="304800"/>
            <a:ext cx="9015801" cy="1754326"/>
          </a:xfrm>
          <a:prstGeom prst="rect">
            <a:avLst/>
          </a:prstGeom>
          <a:noFill/>
        </p:spPr>
        <p:txBody>
          <a:bodyPr wrap="none" rtlCol="0">
            <a:spAutoFit/>
          </a:bodyPr>
          <a:lstStyle/>
          <a:p>
            <a:r>
              <a:rPr lang="en-US" b="1" dirty="0" smtClean="0"/>
              <a:t>Departure from Gradient Wind Balance:</a:t>
            </a:r>
          </a:p>
          <a:p>
            <a:pPr>
              <a:buFont typeface="Arial" pitchFamily="34" charset="0"/>
              <a:buChar char="•"/>
            </a:pPr>
            <a:r>
              <a:rPr lang="en-US" dirty="0" smtClean="0"/>
              <a:t>Cycle 1 prior unbalanced from spin up from large scale I.C.</a:t>
            </a:r>
          </a:p>
          <a:p>
            <a:pPr>
              <a:buFont typeface="Arial" pitchFamily="34" charset="0"/>
              <a:buChar char="•"/>
            </a:pPr>
            <a:r>
              <a:rPr lang="en-US" dirty="0" smtClean="0"/>
              <a:t>Wave #0 prior wind field within 3m/s of gradient wind value</a:t>
            </a:r>
          </a:p>
          <a:p>
            <a:pPr>
              <a:buFont typeface="Arial" pitchFamily="34" charset="0"/>
              <a:buChar char="•"/>
            </a:pPr>
            <a:r>
              <a:rPr lang="en-US" dirty="0" smtClean="0"/>
              <a:t>Larger departure from balance after adding observations</a:t>
            </a:r>
          </a:p>
          <a:p>
            <a:pPr>
              <a:buFont typeface="Arial" pitchFamily="34" charset="0"/>
              <a:buChar char="•"/>
            </a:pPr>
            <a:r>
              <a:rPr lang="en-US" dirty="0" smtClean="0"/>
              <a:t>Super-Gradient winds near/away from posterior/prior RMW</a:t>
            </a:r>
          </a:p>
          <a:p>
            <a:pPr>
              <a:buFont typeface="Arial" pitchFamily="34" charset="0"/>
              <a:buChar char="•"/>
            </a:pPr>
            <a:r>
              <a:rPr lang="en-US" dirty="0" smtClean="0"/>
              <a:t>Prior states retain super-gradient winds at large radii (possible source of spurious correlation)</a:t>
            </a:r>
          </a:p>
        </p:txBody>
      </p:sp>
      <p:sp>
        <p:nvSpPr>
          <p:cNvPr id="25" name="TextBox 24"/>
          <p:cNvSpPr txBox="1"/>
          <p:nvPr/>
        </p:nvSpPr>
        <p:spPr>
          <a:xfrm>
            <a:off x="3200400" y="6488668"/>
            <a:ext cx="1289135" cy="369332"/>
          </a:xfrm>
          <a:prstGeom prst="rect">
            <a:avLst/>
          </a:prstGeom>
          <a:noFill/>
        </p:spPr>
        <p:txBody>
          <a:bodyPr wrap="none" rtlCol="0">
            <a:spAutoFit/>
          </a:bodyPr>
          <a:lstStyle/>
          <a:p>
            <a:r>
              <a:rPr lang="en-US" dirty="0" smtClean="0"/>
              <a:t>Radius (km)</a:t>
            </a:r>
            <a:endParaRPr lang="en-US" dirty="0"/>
          </a:p>
        </p:txBody>
      </p:sp>
      <p:sp>
        <p:nvSpPr>
          <p:cNvPr id="26" name="TextBox 25"/>
          <p:cNvSpPr txBox="1"/>
          <p:nvPr/>
        </p:nvSpPr>
        <p:spPr>
          <a:xfrm rot="16200000">
            <a:off x="-153242" y="4115642"/>
            <a:ext cx="1285416" cy="369332"/>
          </a:xfrm>
          <a:prstGeom prst="rect">
            <a:avLst/>
          </a:prstGeom>
          <a:noFill/>
        </p:spPr>
        <p:txBody>
          <a:bodyPr wrap="none" rtlCol="0">
            <a:spAutoFit/>
          </a:bodyPr>
          <a:lstStyle/>
          <a:p>
            <a:r>
              <a:rPr lang="en-US" dirty="0" smtClean="0"/>
              <a:t>Height (km)</a:t>
            </a:r>
            <a:endParaRPr lang="en-US" dirty="0"/>
          </a:p>
        </p:txBody>
      </p:sp>
      <p:sp>
        <p:nvSpPr>
          <p:cNvPr id="27" name="Down Arrow 26"/>
          <p:cNvSpPr/>
          <p:nvPr/>
        </p:nvSpPr>
        <p:spPr>
          <a:xfrm rot="10800000">
            <a:off x="381000" y="2590800"/>
            <a:ext cx="152400"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6200000">
            <a:off x="5197602" y="6156198"/>
            <a:ext cx="184404" cy="9784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05200" y="2362200"/>
            <a:ext cx="3005823" cy="369332"/>
          </a:xfrm>
          <a:prstGeom prst="rect">
            <a:avLst/>
          </a:prstGeom>
          <a:noFill/>
        </p:spPr>
        <p:txBody>
          <a:bodyPr wrap="none" rtlCol="0">
            <a:spAutoFit/>
          </a:bodyPr>
          <a:lstStyle/>
          <a:p>
            <a:r>
              <a:rPr lang="en-US" dirty="0" err="1" smtClean="0"/>
              <a:t>Agradient</a:t>
            </a:r>
            <a:r>
              <a:rPr lang="en-US" dirty="0" smtClean="0"/>
              <a:t> wind = </a:t>
            </a:r>
            <a:r>
              <a:rPr lang="en-US" b="1" dirty="0" err="1" smtClean="0"/>
              <a:t>V</a:t>
            </a:r>
            <a:r>
              <a:rPr lang="en-US" b="1" baseline="-25000" dirty="0" err="1" smtClean="0"/>
              <a:t>t</a:t>
            </a:r>
            <a:r>
              <a:rPr lang="en-US" b="1" dirty="0" smtClean="0"/>
              <a:t> - V</a:t>
            </a:r>
            <a:r>
              <a:rPr lang="en-US" b="1" baseline="-25000" dirty="0" smtClean="0"/>
              <a:t>g</a:t>
            </a:r>
            <a:r>
              <a:rPr lang="en-US" b="1" dirty="0" smtClean="0"/>
              <a:t> </a:t>
            </a:r>
            <a:r>
              <a:rPr lang="en-US" dirty="0" smtClean="0"/>
              <a:t>(m/s) </a:t>
            </a:r>
          </a:p>
        </p:txBody>
      </p:sp>
      <p:sp>
        <p:nvSpPr>
          <p:cNvPr id="32" name="Down Arrow 31"/>
          <p:cNvSpPr/>
          <p:nvPr/>
        </p:nvSpPr>
        <p:spPr>
          <a:xfrm>
            <a:off x="8077200" y="4191000"/>
            <a:ext cx="381000" cy="5212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1066800" y="2895600"/>
            <a:ext cx="7924800" cy="952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066800" y="4953000"/>
            <a:ext cx="7924800" cy="952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62000" y="2590800"/>
            <a:ext cx="762000" cy="338554"/>
          </a:xfrm>
          <a:prstGeom prst="rect">
            <a:avLst/>
          </a:prstGeom>
          <a:noFill/>
        </p:spPr>
        <p:txBody>
          <a:bodyPr wrap="square" rtlCol="0">
            <a:spAutoFit/>
          </a:bodyPr>
          <a:lstStyle/>
          <a:p>
            <a:r>
              <a:rPr lang="en-US" sz="1600" dirty="0" smtClean="0">
                <a:solidFill>
                  <a:srgbClr val="0000FF"/>
                </a:solidFill>
              </a:rPr>
              <a:t>10 km</a:t>
            </a:r>
            <a:endParaRPr lang="en-US" sz="1600" dirty="0">
              <a:solidFill>
                <a:srgbClr val="0000FF"/>
              </a:solidFill>
            </a:endParaRPr>
          </a:p>
        </p:txBody>
      </p:sp>
      <p:sp>
        <p:nvSpPr>
          <p:cNvPr id="36" name="TextBox 35"/>
          <p:cNvSpPr txBox="1"/>
          <p:nvPr/>
        </p:nvSpPr>
        <p:spPr>
          <a:xfrm>
            <a:off x="762000" y="4648200"/>
            <a:ext cx="762000" cy="338554"/>
          </a:xfrm>
          <a:prstGeom prst="rect">
            <a:avLst/>
          </a:prstGeom>
          <a:noFill/>
        </p:spPr>
        <p:txBody>
          <a:bodyPr wrap="square" rtlCol="0">
            <a:spAutoFit/>
          </a:bodyPr>
          <a:lstStyle/>
          <a:p>
            <a:r>
              <a:rPr lang="en-US" sz="1600" dirty="0" smtClean="0">
                <a:solidFill>
                  <a:srgbClr val="0070C0"/>
                </a:solidFill>
              </a:rPr>
              <a:t>10 km</a:t>
            </a:r>
            <a:endParaRPr lang="en-US" sz="1600" dirty="0">
              <a:solidFill>
                <a:srgbClr val="0070C0"/>
              </a:solidFill>
            </a:endParaRPr>
          </a:p>
        </p:txBody>
      </p:sp>
      <p:sp>
        <p:nvSpPr>
          <p:cNvPr id="43" name="Chevron 42"/>
          <p:cNvSpPr/>
          <p:nvPr/>
        </p:nvSpPr>
        <p:spPr>
          <a:xfrm rot="16200000">
            <a:off x="6172200" y="61722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16200000">
            <a:off x="2057400" y="41148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rot="16200000">
            <a:off x="7620000" y="61722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rot="16200000">
            <a:off x="7848600" y="41148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16200000">
            <a:off x="6248400" y="41148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16200000">
            <a:off x="4648200" y="41148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16200000">
            <a:off x="2971800" y="41148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evron 49"/>
          <p:cNvSpPr/>
          <p:nvPr/>
        </p:nvSpPr>
        <p:spPr>
          <a:xfrm rot="16200000">
            <a:off x="4572000" y="62484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Chevron 50"/>
          <p:cNvSpPr/>
          <p:nvPr/>
        </p:nvSpPr>
        <p:spPr>
          <a:xfrm rot="16200000">
            <a:off x="2895600" y="61722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1219200" y="6172200"/>
            <a:ext cx="152400" cy="152400"/>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t_vs_Vg_obs.jpg"/>
          <p:cNvPicPr>
            <a:picLocks noChangeAspect="1"/>
          </p:cNvPicPr>
          <p:nvPr/>
        </p:nvPicPr>
        <p:blipFill>
          <a:blip r:embed="rId2" cstate="print"/>
          <a:srcRect l="4762" r="3175"/>
          <a:stretch>
            <a:fillRect/>
          </a:stretch>
        </p:blipFill>
        <p:spPr>
          <a:xfrm>
            <a:off x="228600" y="3048000"/>
            <a:ext cx="4419600" cy="3600450"/>
          </a:xfrm>
          <a:prstGeom prst="rect">
            <a:avLst/>
          </a:prstGeom>
        </p:spPr>
      </p:pic>
      <p:pic>
        <p:nvPicPr>
          <p:cNvPr id="3" name="Picture 2" descr="Balance_plot.jpg"/>
          <p:cNvPicPr>
            <a:picLocks noChangeAspect="1"/>
          </p:cNvPicPr>
          <p:nvPr/>
        </p:nvPicPr>
        <p:blipFill>
          <a:blip r:embed="rId3" cstate="print"/>
          <a:stretch>
            <a:fillRect/>
          </a:stretch>
        </p:blipFill>
        <p:spPr>
          <a:xfrm>
            <a:off x="5562600" y="1371600"/>
            <a:ext cx="2791206" cy="2094558"/>
          </a:xfrm>
          <a:prstGeom prst="rect">
            <a:avLst/>
          </a:prstGeom>
        </p:spPr>
      </p:pic>
      <p:sp>
        <p:nvSpPr>
          <p:cNvPr id="4" name="TextBox 3"/>
          <p:cNvSpPr txBox="1"/>
          <p:nvPr/>
        </p:nvSpPr>
        <p:spPr>
          <a:xfrm>
            <a:off x="5638800" y="533400"/>
            <a:ext cx="3124200" cy="584775"/>
          </a:xfrm>
          <a:prstGeom prst="rect">
            <a:avLst/>
          </a:prstGeom>
          <a:noFill/>
        </p:spPr>
        <p:txBody>
          <a:bodyPr wrap="square" rtlCol="0">
            <a:spAutoFit/>
          </a:bodyPr>
          <a:lstStyle/>
          <a:p>
            <a:r>
              <a:rPr lang="en-US" sz="1600" b="1" dirty="0" smtClean="0"/>
              <a:t>Percent Departure From Balance</a:t>
            </a:r>
          </a:p>
          <a:p>
            <a:r>
              <a:rPr lang="en-US" sz="1600" b="1" dirty="0" smtClean="0"/>
              <a:t>   = </a:t>
            </a:r>
            <a:r>
              <a:rPr lang="en-US" sz="1600" b="1" dirty="0" err="1" smtClean="0"/>
              <a:t>V</a:t>
            </a:r>
            <a:r>
              <a:rPr lang="en-US" sz="1600" b="1" baseline="-25000" dirty="0" err="1" smtClean="0"/>
              <a:t>t</a:t>
            </a:r>
            <a:r>
              <a:rPr lang="en-US" sz="1600" b="1" dirty="0" smtClean="0"/>
              <a:t> - V</a:t>
            </a:r>
            <a:r>
              <a:rPr lang="en-US" sz="1600" b="1" baseline="-25000" dirty="0" smtClean="0"/>
              <a:t>g</a:t>
            </a:r>
            <a:r>
              <a:rPr lang="en-US" sz="1600" b="1" dirty="0" smtClean="0"/>
              <a:t> / </a:t>
            </a:r>
            <a:r>
              <a:rPr lang="en-US" sz="1600" b="1" dirty="0" err="1" smtClean="0"/>
              <a:t>V</a:t>
            </a:r>
            <a:r>
              <a:rPr lang="en-US" sz="1600" b="1" baseline="-25000" dirty="0" err="1" smtClean="0"/>
              <a:t>t</a:t>
            </a:r>
            <a:r>
              <a:rPr lang="en-US" sz="1600" b="1" dirty="0" smtClean="0"/>
              <a:t> (%)</a:t>
            </a:r>
          </a:p>
        </p:txBody>
      </p:sp>
      <p:sp>
        <p:nvSpPr>
          <p:cNvPr id="5" name="TextBox 4"/>
          <p:cNvSpPr txBox="1"/>
          <p:nvPr/>
        </p:nvSpPr>
        <p:spPr>
          <a:xfrm>
            <a:off x="152400" y="2209800"/>
            <a:ext cx="4135171" cy="646331"/>
          </a:xfrm>
          <a:prstGeom prst="rect">
            <a:avLst/>
          </a:prstGeom>
          <a:noFill/>
        </p:spPr>
        <p:txBody>
          <a:bodyPr wrap="none" rtlCol="0">
            <a:spAutoFit/>
          </a:bodyPr>
          <a:lstStyle/>
          <a:p>
            <a:r>
              <a:rPr lang="en-US" b="1" dirty="0" smtClean="0"/>
              <a:t>Observed Flight-Level Wave #0</a:t>
            </a:r>
          </a:p>
          <a:p>
            <a:r>
              <a:rPr lang="en-US" b="1" dirty="0" smtClean="0"/>
              <a:t>Tangential </a:t>
            </a:r>
            <a:r>
              <a:rPr lang="en-US" b="1" dirty="0" err="1" smtClean="0"/>
              <a:t>vs</a:t>
            </a:r>
            <a:r>
              <a:rPr lang="en-US" b="1" dirty="0" smtClean="0"/>
              <a:t> Gradient Wind Speed (m/s) </a:t>
            </a:r>
            <a:endParaRPr lang="en-US" b="1" dirty="0"/>
          </a:p>
        </p:txBody>
      </p:sp>
      <p:sp>
        <p:nvSpPr>
          <p:cNvPr id="6" name="TextBox 5"/>
          <p:cNvSpPr txBox="1"/>
          <p:nvPr/>
        </p:nvSpPr>
        <p:spPr>
          <a:xfrm>
            <a:off x="6324600" y="1524000"/>
            <a:ext cx="2626873" cy="646331"/>
          </a:xfrm>
          <a:prstGeom prst="rect">
            <a:avLst/>
          </a:prstGeom>
          <a:noFill/>
        </p:spPr>
        <p:txBody>
          <a:bodyPr wrap="none" rtlCol="0">
            <a:spAutoFit/>
          </a:bodyPr>
          <a:lstStyle/>
          <a:p>
            <a:r>
              <a:rPr lang="en-US" dirty="0" smtClean="0"/>
              <a:t>Model </a:t>
            </a:r>
          </a:p>
          <a:p>
            <a:r>
              <a:rPr lang="en-US" dirty="0" smtClean="0"/>
              <a:t>( mean over lowest 10km)</a:t>
            </a:r>
            <a:endParaRPr lang="en-US" dirty="0"/>
          </a:p>
        </p:txBody>
      </p:sp>
      <p:sp>
        <p:nvSpPr>
          <p:cNvPr id="8" name="TextBox 7"/>
          <p:cNvSpPr txBox="1"/>
          <p:nvPr/>
        </p:nvSpPr>
        <p:spPr>
          <a:xfrm>
            <a:off x="152400" y="228600"/>
            <a:ext cx="5270032" cy="2031325"/>
          </a:xfrm>
          <a:prstGeom prst="rect">
            <a:avLst/>
          </a:prstGeom>
          <a:noFill/>
        </p:spPr>
        <p:txBody>
          <a:bodyPr wrap="none" rtlCol="0">
            <a:spAutoFit/>
          </a:bodyPr>
          <a:lstStyle/>
          <a:p>
            <a:pPr>
              <a:buFont typeface="Arial" pitchFamily="34" charset="0"/>
              <a:buChar char="•"/>
            </a:pPr>
            <a:r>
              <a:rPr lang="en-US" dirty="0" smtClean="0"/>
              <a:t>Observed wind field within ~10% of gradient Balance</a:t>
            </a:r>
          </a:p>
          <a:p>
            <a:pPr>
              <a:buFont typeface="Arial" pitchFamily="34" charset="0"/>
              <a:buChar char="•"/>
            </a:pPr>
            <a:r>
              <a:rPr lang="en-US" dirty="0" smtClean="0"/>
              <a:t>Model priors also in near gradient balance</a:t>
            </a:r>
          </a:p>
          <a:p>
            <a:pPr>
              <a:buFont typeface="Arial" pitchFamily="34" charset="0"/>
              <a:buChar char="•"/>
            </a:pPr>
            <a:r>
              <a:rPr lang="en-US" dirty="0" smtClean="0"/>
              <a:t>Posterior analyses more unbalanced on average</a:t>
            </a:r>
          </a:p>
          <a:p>
            <a:pPr>
              <a:buFont typeface="Arial" pitchFamily="34" charset="0"/>
              <a:buChar char="•"/>
            </a:pPr>
            <a:r>
              <a:rPr lang="en-US" dirty="0" smtClean="0"/>
              <a:t>Observed super-gradient winds in same location as in</a:t>
            </a:r>
          </a:p>
          <a:p>
            <a:r>
              <a:rPr lang="en-US" dirty="0" smtClean="0"/>
              <a:t>  posterior analyses with lesser magnitude</a:t>
            </a:r>
          </a:p>
          <a:p>
            <a:endParaRPr lang="en-US" dirty="0" smtClean="0"/>
          </a:p>
          <a:p>
            <a:endParaRPr lang="en-US" dirty="0"/>
          </a:p>
        </p:txBody>
      </p:sp>
      <p:pic>
        <p:nvPicPr>
          <p:cNvPr id="9" name="Picture 8" descr="Pct_obs.jpg"/>
          <p:cNvPicPr>
            <a:picLocks noChangeAspect="1"/>
          </p:cNvPicPr>
          <p:nvPr/>
        </p:nvPicPr>
        <p:blipFill>
          <a:blip r:embed="rId4" cstate="print"/>
          <a:stretch>
            <a:fillRect/>
          </a:stretch>
        </p:blipFill>
        <p:spPr>
          <a:xfrm>
            <a:off x="5486400" y="4191000"/>
            <a:ext cx="2857500" cy="2143125"/>
          </a:xfrm>
          <a:prstGeom prst="rect">
            <a:avLst/>
          </a:prstGeom>
        </p:spPr>
      </p:pic>
      <p:sp>
        <p:nvSpPr>
          <p:cNvPr id="7" name="TextBox 6"/>
          <p:cNvSpPr txBox="1"/>
          <p:nvPr/>
        </p:nvSpPr>
        <p:spPr>
          <a:xfrm>
            <a:off x="6477000" y="4572000"/>
            <a:ext cx="2330703" cy="369332"/>
          </a:xfrm>
          <a:prstGeom prst="rect">
            <a:avLst/>
          </a:prstGeom>
          <a:noFill/>
        </p:spPr>
        <p:txBody>
          <a:bodyPr wrap="none" rtlCol="0">
            <a:spAutoFit/>
          </a:bodyPr>
          <a:lstStyle/>
          <a:p>
            <a:pPr>
              <a:buFont typeface="Arial" pitchFamily="34" charset="0"/>
              <a:buChar char="•"/>
            </a:pPr>
            <a:r>
              <a:rPr lang="en-US" dirty="0" smtClean="0"/>
              <a:t>Observed (flight level)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5738</TotalTime>
  <Words>2428</Words>
  <Application>Microsoft Office PowerPoint</Application>
  <PresentationFormat>On-screen Show (4:3)</PresentationFormat>
  <Paragraphs>330</Paragraphs>
  <Slides>20</Slides>
  <Notes>10</Notes>
  <HiddenSlides>6</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Vortex spin-down and imbalances in inner-core data assimilation   Hurricane Earl 9-01-2010: a case study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ksellwood</dc:creator>
  <cp:lastModifiedBy>kathryn sellwood</cp:lastModifiedBy>
  <cp:revision>413</cp:revision>
  <dcterms:created xsi:type="dcterms:W3CDTF">2014-03-18T12:55:30Z</dcterms:created>
  <dcterms:modified xsi:type="dcterms:W3CDTF">2014-05-01T00:48:08Z</dcterms:modified>
</cp:coreProperties>
</file>