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7" r:id="rId2"/>
    <p:sldId id="331" r:id="rId3"/>
    <p:sldId id="335" r:id="rId4"/>
    <p:sldId id="309" r:id="rId5"/>
    <p:sldId id="308" r:id="rId6"/>
    <p:sldId id="334" r:id="rId7"/>
    <p:sldId id="322" r:id="rId8"/>
    <p:sldId id="329" r:id="rId9"/>
    <p:sldId id="326" r:id="rId10"/>
    <p:sldId id="282" r:id="rId11"/>
    <p:sldId id="310" r:id="rId12"/>
    <p:sldId id="328" r:id="rId13"/>
    <p:sldId id="303" r:id="rId14"/>
    <p:sldId id="314" r:id="rId15"/>
    <p:sldId id="304" r:id="rId16"/>
    <p:sldId id="305" r:id="rId17"/>
    <p:sldId id="333" r:id="rId18"/>
    <p:sldId id="316" r:id="rId19"/>
    <p:sldId id="313" r:id="rId20"/>
    <p:sldId id="319" r:id="rId21"/>
    <p:sldId id="306" r:id="rId22"/>
    <p:sldId id="318" r:id="rId23"/>
    <p:sldId id="320" r:id="rId24"/>
    <p:sldId id="332" r:id="rId25"/>
    <p:sldId id="307" r:id="rId26"/>
    <p:sldId id="321" r:id="rId27"/>
    <p:sldId id="327" r:id="rId28"/>
    <p:sldId id="330" r:id="rId2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822" autoAdjust="0"/>
  </p:normalViewPr>
  <p:slideViewPr>
    <p:cSldViewPr>
      <p:cViewPr varScale="1">
        <p:scale>
          <a:sx n="194" d="100"/>
          <a:sy n="194" d="100"/>
        </p:scale>
        <p:origin x="-1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B757308-04B5-466A-B837-87AB46E478BD}" type="datetimeFigureOut">
              <a:rPr lang="zh-CN" altLang="en-US" smtClean="0"/>
              <a:pPr/>
              <a:t>5/16/14</a:t>
            </a:fld>
            <a:endParaRPr lang="zh-CN"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1610D29-C003-42A3-A53E-7D5B7E64204C}" type="slidenum">
              <a:rPr lang="zh-CN" altLang="en-US" smtClean="0"/>
              <a:pPr/>
              <a:t>‹#›</a:t>
            </a:fld>
            <a:endParaRPr lang="zh-CN" altLang="en-US"/>
          </a:p>
        </p:txBody>
      </p:sp>
    </p:spTree>
    <p:extLst>
      <p:ext uri="{BB962C8B-B14F-4D97-AF65-F5344CB8AC3E}">
        <p14:creationId xmlns:p14="http://schemas.microsoft.com/office/powerpoint/2010/main" val="125963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altLang="zh-CN">
                <a:ea typeface="ＭＳ Ｐゴシック" charset="-128"/>
                <a:cs typeface="ＭＳ Ｐゴシック" charset="-128"/>
              </a:rPr>
              <a:t>This figure needs a bit of work still in my opinion: </a:t>
            </a:r>
          </a:p>
          <a:p>
            <a:pPr eaLnBrk="1" hangingPunct="1"/>
            <a:endParaRPr lang="en-US" altLang="zh-CN">
              <a:ea typeface="ＭＳ Ｐゴシック" charset="-128"/>
              <a:cs typeface="ＭＳ Ｐゴシック" charset="-128"/>
            </a:endParaRPr>
          </a:p>
          <a:p>
            <a:pPr eaLnBrk="1" hangingPunct="1"/>
            <a:r>
              <a:rPr lang="en-US" altLang="zh-CN">
                <a:ea typeface="ＭＳ Ｐゴシック" charset="-128"/>
                <a:cs typeface="ＭＳ Ｐゴシック" charset="-128"/>
              </a:rPr>
              <a:t>1. </a:t>
            </a:r>
            <a:r>
              <a:rPr lang="en-US">
                <a:ea typeface="ＭＳ Ｐゴシック" charset="-128"/>
                <a:cs typeface="ＭＳ Ｐゴシック" charset="-128"/>
              </a:rPr>
              <a:t>‘</a:t>
            </a:r>
            <a:r>
              <a:rPr lang="en-US" altLang="zh-CN">
                <a:ea typeface="ＭＳ Ｐゴシック" charset="-128"/>
                <a:cs typeface="ＭＳ Ｐゴシック" charset="-128"/>
              </a:rPr>
              <a:t>Flux needs to be defined.</a:t>
            </a:r>
            <a:br>
              <a:rPr lang="en-US" altLang="zh-CN">
                <a:ea typeface="ＭＳ Ｐゴシック" charset="-128"/>
                <a:cs typeface="ＭＳ Ｐゴシック" charset="-128"/>
              </a:rPr>
            </a:br>
            <a:endParaRPr lang="en-US" altLang="zh-CN">
              <a:ea typeface="ＭＳ Ｐゴシック" charset="-128"/>
              <a:cs typeface="ＭＳ Ｐゴシック" charset="-128"/>
            </a:endParaRPr>
          </a:p>
          <a:p>
            <a:pPr eaLnBrk="1" hangingPunct="1"/>
            <a:r>
              <a:rPr lang="en-US" altLang="zh-CN">
                <a:ea typeface="ＭＳ Ｐゴシック" charset="-128"/>
                <a:cs typeface="ＭＳ Ｐゴシック" charset="-128"/>
              </a:rPr>
              <a:t>2. RI needs to be defined. </a:t>
            </a:r>
          </a:p>
          <a:p>
            <a:pPr eaLnBrk="1" hangingPunct="1"/>
            <a:endParaRPr lang="en-US" altLang="zh-CN">
              <a:ea typeface="ＭＳ Ｐゴシック" charset="-128"/>
              <a:cs typeface="ＭＳ Ｐゴシック" charset="-128"/>
            </a:endParaRPr>
          </a:p>
          <a:p>
            <a:pPr eaLnBrk="1" hangingPunct="1"/>
            <a:r>
              <a:rPr lang="en-US" altLang="zh-CN">
                <a:ea typeface="ＭＳ Ｐゴシック" charset="-128"/>
                <a:cs typeface="ＭＳ Ｐゴシック" charset="-128"/>
              </a:rPr>
              <a:t>3. Z_i needs to be defined. </a:t>
            </a:r>
          </a:p>
          <a:p>
            <a:pPr eaLnBrk="1" hangingPunct="1"/>
            <a:endParaRPr lang="en-US" altLang="zh-CN">
              <a:ea typeface="ＭＳ Ｐゴシック" charset="-128"/>
              <a:cs typeface="ＭＳ Ｐゴシック" charset="-128"/>
            </a:endParaRPr>
          </a:p>
          <a:p>
            <a:pPr eaLnBrk="1" hangingPunct="1"/>
            <a:r>
              <a:rPr lang="en-US" altLang="zh-CN">
                <a:ea typeface="ＭＳ Ｐゴシック" charset="-128"/>
                <a:cs typeface="ＭＳ Ｐゴシック" charset="-128"/>
              </a:rPr>
              <a:t>Need to make main point clearer. Max V_t in storm rel coordinates occurs well within the inflow layer and within the frictional boundary layer associated with strong inflow that arises in part because of the departure from gradient wind balance. </a:t>
            </a:r>
          </a:p>
          <a:p>
            <a:pPr eaLnBrk="1" hangingPunct="1"/>
            <a:endParaRPr lang="en-US" altLang="zh-CN">
              <a:ea typeface="ＭＳ Ｐゴシック" charset="-128"/>
              <a:cs typeface="ＭＳ Ｐゴシック" charset="-128"/>
            </a:endParaRPr>
          </a:p>
          <a:p>
            <a:pPr eaLnBrk="1" hangingPunct="1"/>
            <a:endParaRPr lang="en-US" altLang="zh-CN">
              <a:ea typeface="ＭＳ Ｐゴシック" charset="-128"/>
              <a:cs typeface="ＭＳ Ｐゴシック" charset="-128"/>
            </a:endParaRPr>
          </a:p>
          <a:p>
            <a:pPr eaLnBrk="1" hangingPunct="1"/>
            <a:endParaRPr lang="en-US" altLang="zh-CN">
              <a:ea typeface="ＭＳ Ｐゴシック" charset="-128"/>
              <a:cs typeface="ＭＳ Ｐゴシック" charset="-128"/>
            </a:endParaRPr>
          </a:p>
        </p:txBody>
      </p:sp>
      <p:sp>
        <p:nvSpPr>
          <p:cNvPr id="34820" name="Slide Number Placeholder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prstTxWarp prst="textNoShape">
              <a:avLst/>
            </a:prstTxWarp>
          </a:bodyPr>
          <a:lstStyle/>
          <a:p>
            <a:pPr algn="r"/>
            <a:fld id="{E1CEFC72-CB9F-F642-9AA5-4624D3357405}" type="slidenum">
              <a:rPr lang="en-US" altLang="zh-CN" sz="1300"/>
              <a:pPr algn="r"/>
              <a:t>7</a:t>
            </a:fld>
            <a:endParaRPr lang="en-US" altLang="zh-CN"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tLang="zh-CN">
                <a:ea typeface="宋体" charset="-122"/>
              </a:rPr>
              <a:t>the largest storm-relative inflow angles (&lt; –50°) are found in the fastest</a:t>
            </a:r>
          </a:p>
          <a:p>
            <a:r>
              <a:rPr lang="en-US" altLang="zh-CN">
                <a:ea typeface="宋体" charset="-122"/>
              </a:rPr>
              <a:t>moving storms (&gt; 8 m s-140 ) at large radii (&gt; 8 times the radius of maximum wind) in the</a:t>
            </a:r>
          </a:p>
          <a:p>
            <a:r>
              <a:rPr lang="en-US" altLang="zh-CN">
                <a:ea typeface="宋体" charset="-122"/>
              </a:rPr>
              <a:t>right-front storm quadrant, while the smallest inflow angles (&gt; –10°) are found in the</a:t>
            </a:r>
          </a:p>
          <a:p>
            <a:r>
              <a:rPr lang="en-US" altLang="zh-CN">
                <a:ea typeface="宋体" charset="-122"/>
              </a:rPr>
              <a:t>fastest moving storms in the left-rear quadrant.</a:t>
            </a:r>
          </a:p>
          <a:p>
            <a:endParaRPr lang="zh-CN" altLang="en-US">
              <a:ea typeface="宋体" charset="-122"/>
            </a:endParaRPr>
          </a:p>
        </p:txBody>
      </p:sp>
      <p:sp>
        <p:nvSpPr>
          <p:cNvPr id="55300" name="Slide Number Placeholder 3"/>
          <p:cNvSpPr>
            <a:spLocks noGrp="1"/>
          </p:cNvSpPr>
          <p:nvPr>
            <p:ph type="sldNum" sz="quarter" idx="5"/>
          </p:nvPr>
        </p:nvSpPr>
        <p:spPr>
          <a:noFill/>
        </p:spPr>
        <p:txBody>
          <a:bodyPr/>
          <a:lstStyle/>
          <a:p>
            <a:fld id="{204BA4D1-CDE2-4442-B2C3-5E860697D229}" type="slidenum">
              <a:rPr lang="en-US" altLang="zh-CN"/>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80CB7-CED2-4A4E-8F1B-1821305FE949}" type="datetime1">
              <a:rPr lang="en-US" altLang="zh-CN" smtClean="0"/>
              <a:pPr/>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A48D7-FC75-4429-A1DE-2C44733DA97C}" type="datetime1">
              <a:rPr lang="en-US" altLang="zh-CN" smtClean="0"/>
              <a:pPr/>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5FBD-BFF5-451D-BF43-A61B724619C3}" type="datetime1">
              <a:rPr lang="en-US" altLang="zh-CN" smtClean="0"/>
              <a:pPr/>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778CE-FF68-4D3C-8C29-BEB86B03480A}" type="datetime1">
              <a:rPr lang="en-US" altLang="zh-CN" smtClean="0"/>
              <a:pPr/>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C3DB8-CA97-4DDD-82D1-92BC85A8060B}" type="datetime1">
              <a:rPr lang="en-US" altLang="zh-CN" smtClean="0"/>
              <a:pPr/>
              <a:t>5/16/14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9852A-83D6-4C36-A1D0-12EECCB24E73}" type="datetime1">
              <a:rPr lang="en-US" altLang="zh-CN" smtClean="0"/>
              <a:pPr/>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ACFBD-BABC-4427-903E-BB122AD0728D}" type="datetime1">
              <a:rPr lang="en-US" altLang="zh-CN" smtClean="0"/>
              <a:pPr/>
              <a:t>5/16/14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6BA6D-D630-4E45-953C-2F304510F255}" type="datetime1">
              <a:rPr lang="en-US" altLang="zh-CN" smtClean="0"/>
              <a:pPr/>
              <a:t>5/16/14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5AFA6-E19F-4942-A639-11750DF04630}" type="datetime1">
              <a:rPr lang="en-US" altLang="zh-CN" smtClean="0"/>
              <a:pPr/>
              <a:t>5/16/14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2731F-5B37-4162-94F5-C2D0D2755F85}" type="datetime1">
              <a:rPr lang="en-US" altLang="zh-CN" smtClean="0"/>
              <a:pPr/>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996EE-B4C9-4C01-8410-70369DAB61D2}" type="datetime1">
              <a:rPr lang="en-US" altLang="zh-CN" smtClean="0"/>
              <a:pPr/>
              <a:t>5/16/14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7520-CF04-41C9-B7E0-C70B889AA64B}" type="datetime1">
              <a:rPr lang="en-US" altLang="zh-CN" smtClean="0"/>
              <a:pPr/>
              <a:t>5/16/14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tiff"/><Relationship Id="rId3" Type="http://schemas.openxmlformats.org/officeDocument/2006/relationships/image" Target="../media/image1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Macintosh%20HD:Users:ywen:JunZhang:Work:Manuscripts:Now:Model_evaluation:Model_evaluation_20140313.doc!OLE_LINK1" TargetMode="External"/><Relationship Id="rId4"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548680"/>
            <a:ext cx="6093296" cy="2280886"/>
          </a:xfrm>
        </p:spPr>
        <p:txBody>
          <a:bodyPr>
            <a:normAutofit fontScale="90000"/>
          </a:bodyPr>
          <a:lstStyle/>
          <a:p>
            <a:r>
              <a:rPr lang="en-US" altLang="zh-CN" sz="3200" dirty="0" smtClean="0">
                <a:solidFill>
                  <a:srgbClr val="0000FF"/>
                </a:solidFill>
              </a:rPr>
              <a:t/>
            </a:r>
            <a:br>
              <a:rPr lang="en-US" altLang="zh-CN" sz="3200" dirty="0" smtClean="0">
                <a:solidFill>
                  <a:srgbClr val="0000FF"/>
                </a:solidFill>
              </a:rPr>
            </a:br>
            <a:r>
              <a:rPr lang="en-US" altLang="zh-CN" sz="3200" dirty="0">
                <a:solidFill>
                  <a:srgbClr val="0000FF"/>
                </a:solidFill>
              </a:rPr>
              <a:t/>
            </a:r>
            <a:br>
              <a:rPr lang="en-US" altLang="zh-CN" sz="3200" dirty="0">
                <a:solidFill>
                  <a:srgbClr val="0000FF"/>
                </a:solidFill>
              </a:rPr>
            </a:br>
            <a:r>
              <a:rPr lang="en-US" altLang="zh-CN" sz="3200" dirty="0" smtClean="0">
                <a:solidFill>
                  <a:srgbClr val="0000FF"/>
                </a:solidFill>
              </a:rPr>
              <a:t/>
            </a:r>
            <a:br>
              <a:rPr lang="en-US" altLang="zh-CN" sz="3200" dirty="0" smtClean="0">
                <a:solidFill>
                  <a:srgbClr val="0000FF"/>
                </a:solidFill>
              </a:rPr>
            </a:br>
            <a:r>
              <a:rPr lang="en-US" sz="3600" dirty="0" smtClean="0">
                <a:solidFill>
                  <a:srgbClr val="0070C0"/>
                </a:solidFill>
              </a:rPr>
              <a:t> </a:t>
            </a:r>
            <a:r>
              <a:rPr lang="en-US" dirty="0" smtClean="0">
                <a:solidFill>
                  <a:srgbClr val="0070C0"/>
                </a:solidFill>
              </a:rPr>
              <a:t>Asymmetric Hurricane Boundary-layer Structure Relative to Wind Shear from Dropsonde Composite</a:t>
            </a:r>
            <a:r>
              <a:rPr lang="en-US" altLang="zh-CN" sz="5300" dirty="0" smtClean="0">
                <a:solidFill>
                  <a:srgbClr val="0000FF"/>
                </a:solidFill>
              </a:rPr>
              <a:t/>
            </a:r>
            <a:br>
              <a:rPr lang="en-US" altLang="zh-CN" sz="5300" dirty="0" smtClean="0">
                <a:solidFill>
                  <a:srgbClr val="0000FF"/>
                </a:solidFill>
              </a:rPr>
            </a:br>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Rectangle 4"/>
          <p:cNvSpPr/>
          <p:nvPr/>
        </p:nvSpPr>
        <p:spPr>
          <a:xfrm>
            <a:off x="875551" y="3679115"/>
            <a:ext cx="7429552" cy="707886"/>
          </a:xfrm>
          <a:prstGeom prst="rect">
            <a:avLst/>
          </a:prstGeom>
        </p:spPr>
        <p:txBody>
          <a:bodyPr wrap="square">
            <a:spAutoFit/>
          </a:bodyPr>
          <a:lstStyle/>
          <a:p>
            <a:pPr algn="ctr"/>
            <a:r>
              <a:rPr lang="en-US" altLang="zh-CN" sz="4000" dirty="0" smtClean="0"/>
              <a:t>Jun Zhang</a:t>
            </a:r>
          </a:p>
        </p:txBody>
      </p:sp>
      <p:sp>
        <p:nvSpPr>
          <p:cNvPr id="8" name="Rectangle 7"/>
          <p:cNvSpPr/>
          <p:nvPr/>
        </p:nvSpPr>
        <p:spPr>
          <a:xfrm>
            <a:off x="2051720" y="5214391"/>
            <a:ext cx="4854323" cy="461665"/>
          </a:xfrm>
          <a:prstGeom prst="rect">
            <a:avLst/>
          </a:prstGeom>
        </p:spPr>
        <p:txBody>
          <a:bodyPr wrap="square">
            <a:spAutoFit/>
          </a:bodyPr>
          <a:lstStyle/>
          <a:p>
            <a:pPr algn="ctr">
              <a:buNone/>
            </a:pPr>
            <a:r>
              <a:rPr lang="en-US" sz="2400" i="1" dirty="0" smtClean="0"/>
              <a:t>AOML/HRD IRR, 16 April 2014</a:t>
            </a:r>
            <a:endParaRPr lang="zh-CN" altLang="en-US" sz="2400" i="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88640"/>
            <a:ext cx="5976664" cy="1031776"/>
          </a:xfrm>
        </p:spPr>
        <p:txBody>
          <a:bodyPr>
            <a:noAutofit/>
          </a:bodyPr>
          <a:lstStyle/>
          <a:p>
            <a:r>
              <a:rPr lang="en-US" altLang="zh-CN" sz="3600" dirty="0" smtClean="0">
                <a:solidFill>
                  <a:srgbClr val="0070C0"/>
                </a:solidFill>
              </a:rPr>
              <a:t>Observational Dataset </a:t>
            </a:r>
            <a:endParaRPr lang="zh-CN" altLang="en-US" sz="3600" dirty="0">
              <a:solidFill>
                <a:srgbClr val="0070C0"/>
              </a:solidFill>
            </a:endParaRPr>
          </a:p>
        </p:txBody>
      </p:sp>
      <p:sp>
        <p:nvSpPr>
          <p:cNvPr id="3" name="Content Placeholder 2"/>
          <p:cNvSpPr>
            <a:spLocks noGrp="1"/>
          </p:cNvSpPr>
          <p:nvPr>
            <p:ph idx="1"/>
          </p:nvPr>
        </p:nvSpPr>
        <p:spPr>
          <a:xfrm>
            <a:off x="899592" y="1988840"/>
            <a:ext cx="7924800" cy="4525963"/>
          </a:xfrm>
        </p:spPr>
        <p:txBody>
          <a:bodyPr>
            <a:noAutofit/>
          </a:bodyPr>
          <a:lstStyle/>
          <a:p>
            <a:pPr>
              <a:buNone/>
            </a:pPr>
            <a:r>
              <a:rPr lang="en-US" altLang="zh-CN" sz="2800" dirty="0" smtClean="0"/>
              <a:t>    </a:t>
            </a:r>
            <a:r>
              <a:rPr lang="en-US" altLang="zh-CN" sz="3600" dirty="0" smtClean="0"/>
              <a:t>    </a:t>
            </a:r>
            <a:endParaRPr lang="zh-CN"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descr="Figure1_distribution.tif"/>
          <p:cNvPicPr>
            <a:picLocks noChangeAspect="1"/>
          </p:cNvPicPr>
          <p:nvPr/>
        </p:nvPicPr>
        <p:blipFill>
          <a:blip r:embed="rId2"/>
          <a:stretch>
            <a:fillRect/>
          </a:stretch>
        </p:blipFill>
        <p:spPr>
          <a:xfrm>
            <a:off x="-31377" y="1940258"/>
            <a:ext cx="5222999" cy="4231942"/>
          </a:xfrm>
          <a:prstGeom prst="rect">
            <a:avLst/>
          </a:prstGeom>
        </p:spPr>
      </p:pic>
      <p:pic>
        <p:nvPicPr>
          <p:cNvPr id="2050" name="Picture 2" descr="http://journals.ametsoc.org/na101/home/literatum/publisher/ams/journals/content/mwre/2013/15200493-141.9/mwr-d-12-00334.1/20130822/images/large/mwr-d-12-00334.1-f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332" y="2607961"/>
            <a:ext cx="4115258"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615705" y="1470377"/>
            <a:ext cx="4566511" cy="10317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
            </a:pPr>
            <a:r>
              <a:rPr lang="en-US" altLang="zh-CN" sz="2000" dirty="0" smtClean="0"/>
              <a:t> Doppler radar data from 75 flights in 19 storms (Reasor et al. 2013)</a:t>
            </a:r>
          </a:p>
          <a:p>
            <a:endParaRPr lang="en-US" sz="2000" dirty="0" smtClean="0"/>
          </a:p>
        </p:txBody>
      </p:sp>
      <p:sp>
        <p:nvSpPr>
          <p:cNvPr id="9" name="Title 1"/>
          <p:cNvSpPr txBox="1">
            <a:spLocks/>
          </p:cNvSpPr>
          <p:nvPr/>
        </p:nvSpPr>
        <p:spPr>
          <a:xfrm>
            <a:off x="533400" y="1173088"/>
            <a:ext cx="3794993" cy="10317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
            </a:pPr>
            <a:r>
              <a:rPr lang="en-US" altLang="zh-CN" sz="2000" dirty="0" smtClean="0"/>
              <a:t>Dropsonde from 208 flights in 18 storms </a:t>
            </a:r>
          </a:p>
          <a:p>
            <a:endParaRPr lang="en-US" altLang="zh-CN" sz="1800" dirty="0" smtClean="0"/>
          </a:p>
        </p:txBody>
      </p:sp>
      <p:sp>
        <p:nvSpPr>
          <p:cNvPr id="7" name="Rectangle 6"/>
          <p:cNvSpPr/>
          <p:nvPr/>
        </p:nvSpPr>
        <p:spPr>
          <a:xfrm>
            <a:off x="412775" y="6115399"/>
            <a:ext cx="4519265" cy="338554"/>
          </a:xfrm>
          <a:prstGeom prst="rect">
            <a:avLst/>
          </a:prstGeom>
        </p:spPr>
        <p:txBody>
          <a:bodyPr wrap="square">
            <a:spAutoFit/>
          </a:bodyPr>
          <a:lstStyle/>
          <a:p>
            <a:r>
              <a:rPr lang="en-US" altLang="zh-CN" sz="1600" dirty="0" smtClean="0">
                <a:solidFill>
                  <a:srgbClr val="00B050"/>
                </a:solidFill>
              </a:rPr>
              <a:t>Dropsonde data are quality-controlled using </a:t>
            </a:r>
            <a:r>
              <a:rPr lang="en-US" altLang="zh-CN" sz="1600" dirty="0">
                <a:solidFill>
                  <a:srgbClr val="00B050"/>
                </a:solidFill>
              </a:rPr>
              <a:t>ASPEN</a:t>
            </a:r>
            <a:endParaRPr lang="zh-CN" altLang="en-US" sz="1600" dirty="0">
              <a:solidFill>
                <a:srgbClr val="00B050"/>
              </a:solidFill>
            </a:endParaRPr>
          </a:p>
        </p:txBody>
      </p:sp>
      <p:sp>
        <p:nvSpPr>
          <p:cNvPr id="10" name="Rectangle 9"/>
          <p:cNvSpPr/>
          <p:nvPr/>
        </p:nvSpPr>
        <p:spPr>
          <a:xfrm>
            <a:off x="5320694" y="5446965"/>
            <a:ext cx="3635896" cy="830997"/>
          </a:xfrm>
          <a:prstGeom prst="rect">
            <a:avLst/>
          </a:prstGeom>
        </p:spPr>
        <p:txBody>
          <a:bodyPr wrap="square">
            <a:spAutoFit/>
          </a:bodyPr>
          <a:lstStyle/>
          <a:p>
            <a:r>
              <a:rPr lang="en-US" sz="1600" dirty="0" smtClean="0">
                <a:solidFill>
                  <a:srgbClr val="00B050"/>
                </a:solidFill>
              </a:rPr>
              <a:t>Radar data are post-processed using the automated </a:t>
            </a:r>
            <a:r>
              <a:rPr lang="en-US" sz="1600" dirty="0">
                <a:solidFill>
                  <a:srgbClr val="00B050"/>
                </a:solidFill>
              </a:rPr>
              <a:t>quality control process following Gamache (2005) </a:t>
            </a:r>
            <a:endParaRPr lang="zh-CN" altLang="en-US" sz="16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Work\Papers\Published\Shear_BLstructure2013MWR\BLasymmetry_shear\Figure2.tif"/>
          <p:cNvPicPr>
            <a:picLocks noChangeAspect="1" noChangeArrowheads="1"/>
          </p:cNvPicPr>
          <p:nvPr/>
        </p:nvPicPr>
        <p:blipFill>
          <a:blip r:embed="rId2"/>
          <a:srcRect/>
          <a:stretch>
            <a:fillRect/>
          </a:stretch>
        </p:blipFill>
        <p:spPr bwMode="auto">
          <a:xfrm>
            <a:off x="683568" y="810624"/>
            <a:ext cx="7704856" cy="5642712"/>
          </a:xfrm>
          <a:prstGeom prst="rect">
            <a:avLst/>
          </a:prstGeom>
          <a:noFill/>
        </p:spPr>
      </p:pic>
      <p:sp>
        <p:nvSpPr>
          <p:cNvPr id="2" name="标题 1"/>
          <p:cNvSpPr>
            <a:spLocks noGrp="1"/>
          </p:cNvSpPr>
          <p:nvPr>
            <p:ph type="title"/>
          </p:nvPr>
        </p:nvSpPr>
        <p:spPr>
          <a:xfrm>
            <a:off x="653720" y="188640"/>
            <a:ext cx="8229600" cy="715913"/>
          </a:xfrm>
        </p:spPr>
        <p:txBody>
          <a:bodyPr>
            <a:normAutofit fontScale="90000"/>
          </a:bodyPr>
          <a:lstStyle/>
          <a:p>
            <a:r>
              <a:rPr kumimoji="1" lang="en-US" altLang="zh-CN" sz="4000" dirty="0" smtClean="0">
                <a:solidFill>
                  <a:srgbClr val="0070C0"/>
                </a:solidFill>
              </a:rPr>
              <a:t/>
            </a:r>
            <a:br>
              <a:rPr kumimoji="1" lang="en-US" altLang="zh-CN" sz="4000" dirty="0" smtClean="0">
                <a:solidFill>
                  <a:srgbClr val="0070C0"/>
                </a:solidFill>
              </a:rPr>
            </a:br>
            <a:r>
              <a:rPr kumimoji="1" lang="en-US" altLang="zh-CN" sz="4000" dirty="0" smtClean="0">
                <a:solidFill>
                  <a:srgbClr val="0070C0"/>
                </a:solidFill>
              </a:rPr>
              <a:t>Storm and shear statistics</a:t>
            </a:r>
            <a:r>
              <a:rPr kumimoji="1" lang="en-US" altLang="zh-CN" sz="4000" dirty="0">
                <a:solidFill>
                  <a:srgbClr val="0070C0"/>
                </a:solidFill>
              </a:rPr>
              <a:t/>
            </a:r>
            <a:br>
              <a:rPr kumimoji="1" lang="en-US" altLang="zh-CN" sz="4000" dirty="0">
                <a:solidFill>
                  <a:srgbClr val="0070C0"/>
                </a:solidFill>
              </a:rPr>
            </a:br>
            <a:r>
              <a:rPr kumimoji="1" lang="en-US" altLang="zh-CN" sz="2200" dirty="0" smtClean="0"/>
              <a:t>J. Zhang et al. (2013)</a:t>
            </a:r>
            <a:br>
              <a:rPr kumimoji="1" lang="en-US" altLang="zh-CN" sz="2200" dirty="0" smtClean="0"/>
            </a:br>
            <a:endParaRPr kumimoji="1" lang="zh-CN" altLang="en-US" sz="2200" dirty="0"/>
          </a:p>
        </p:txBody>
      </p:sp>
      <p:sp>
        <p:nvSpPr>
          <p:cNvPr id="4" name="幻灯片编号占位符 3"/>
          <p:cNvSpPr>
            <a:spLocks noGrp="1"/>
          </p:cNvSpPr>
          <p:nvPr>
            <p:ph type="sldNum" sz="quarter" idx="12"/>
          </p:nvPr>
        </p:nvSpPr>
        <p:spPr/>
        <p:txBody>
          <a:bodyPr/>
          <a:lstStyle/>
          <a:p>
            <a:fld id="{B6F15528-21DE-4FAA-801E-634DDDAF4B2B}" type="slidenum">
              <a:rPr lang="en-US" smtClean="0"/>
              <a:pPr/>
              <a:t>11</a:t>
            </a:fld>
            <a:endParaRPr lang="en-US"/>
          </a:p>
        </p:txBody>
      </p:sp>
      <p:sp>
        <p:nvSpPr>
          <p:cNvPr id="3" name="TextBox 2"/>
          <p:cNvSpPr txBox="1"/>
          <p:nvPr/>
        </p:nvSpPr>
        <p:spPr>
          <a:xfrm>
            <a:off x="1403648" y="6381328"/>
            <a:ext cx="7632848" cy="369332"/>
          </a:xfrm>
          <a:prstGeom prst="rect">
            <a:avLst/>
          </a:prstGeom>
          <a:noFill/>
        </p:spPr>
        <p:txBody>
          <a:bodyPr wrap="square" rtlCol="0">
            <a:spAutoFit/>
          </a:bodyPr>
          <a:lstStyle/>
          <a:p>
            <a:r>
              <a:rPr lang="en-US" dirty="0" smtClean="0"/>
              <a:t>Shear data are from the SHIPS model – Courtesy to John Kaplan</a:t>
            </a:r>
            <a:endParaRPr lang="en-US" dirty="0"/>
          </a:p>
        </p:txBody>
      </p:sp>
    </p:spTree>
    <p:extLst>
      <p:ext uri="{BB962C8B-B14F-4D97-AF65-F5344CB8AC3E}">
        <p14:creationId xmlns:p14="http://schemas.microsoft.com/office/powerpoint/2010/main" val="3501887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304800"/>
            <a:ext cx="8229600" cy="914400"/>
          </a:xfrm>
        </p:spPr>
        <p:txBody>
          <a:bodyPr/>
          <a:lstStyle/>
          <a:p>
            <a:r>
              <a:rPr lang="en-US" sz="3600" dirty="0" smtClean="0">
                <a:solidFill>
                  <a:srgbClr val="204182"/>
                </a:solidFill>
              </a:rPr>
              <a:t>Composite Methodology</a:t>
            </a:r>
            <a:endParaRPr lang="en-US" sz="3600" dirty="0">
              <a:solidFill>
                <a:srgbClr val="204182"/>
              </a:solidFill>
            </a:endParaRPr>
          </a:p>
        </p:txBody>
      </p:sp>
      <p:sp>
        <p:nvSpPr>
          <p:cNvPr id="9219" name="Rectangle 1"/>
          <p:cNvSpPr>
            <a:spLocks noChangeArrowheads="1"/>
          </p:cNvSpPr>
          <p:nvPr/>
        </p:nvSpPr>
        <p:spPr bwMode="auto">
          <a:xfrm>
            <a:off x="609600" y="1377623"/>
            <a:ext cx="8229600" cy="4401205"/>
          </a:xfrm>
          <a:prstGeom prst="rect">
            <a:avLst/>
          </a:prstGeom>
          <a:noFill/>
          <a:ln w="9525">
            <a:noFill/>
            <a:miter lim="800000"/>
            <a:headEnd/>
            <a:tailEnd/>
          </a:ln>
        </p:spPr>
        <p:txBody>
          <a:bodyPr anchor="ctr">
            <a:prstTxWarp prst="textNoShape">
              <a:avLst/>
            </a:prstTxWarp>
            <a:spAutoFit/>
          </a:bodyPr>
          <a:lstStyle/>
          <a:p>
            <a:pPr indent="457200" algn="l" eaLnBrk="0" hangingPunct="0"/>
            <a:r>
              <a:rPr lang="en-US" altLang="zh-CN" sz="2000" dirty="0">
                <a:latin typeface="Times New Roman" charset="0"/>
                <a:ea typeface="Times New Roman" charset="0"/>
                <a:cs typeface="Times New Roman" charset="0"/>
              </a:rPr>
              <a:t>The data are grouped as a function of the radius to the storm center (r) that is normalized by the radius of the maximum wind speed (RMW), i.e., r</a:t>
            </a:r>
            <a:r>
              <a:rPr lang="en-US" altLang="zh-CN" sz="2000" baseline="-30000" dirty="0">
                <a:latin typeface="Times New Roman" charset="0"/>
                <a:ea typeface="Times New Roman" charset="0"/>
                <a:cs typeface="Times New Roman" charset="0"/>
              </a:rPr>
              <a:t>* </a:t>
            </a:r>
            <a:r>
              <a:rPr lang="en-US" altLang="zh-CN" sz="2000" dirty="0">
                <a:latin typeface="Times New Roman" charset="0"/>
                <a:ea typeface="Times New Roman" charset="0"/>
                <a:cs typeface="Times New Roman" charset="0"/>
              </a:rPr>
              <a:t>= r / RMW. </a:t>
            </a:r>
          </a:p>
          <a:p>
            <a:pPr indent="457200" algn="l" eaLnBrk="0" hangingPunct="0"/>
            <a:endParaRPr lang="en-US" altLang="zh-CN" sz="2000" dirty="0">
              <a:latin typeface="Times New Roman" charset="0"/>
              <a:ea typeface="Times New Roman" charset="0"/>
              <a:cs typeface="Times New Roman" charset="0"/>
            </a:endParaRPr>
          </a:p>
          <a:p>
            <a:pPr indent="457200" algn="l" eaLnBrk="0" hangingPunct="0"/>
            <a:r>
              <a:rPr lang="en-US" altLang="zh-CN" sz="2000" dirty="0">
                <a:latin typeface="Times New Roman" charset="0"/>
                <a:ea typeface="Times New Roman" charset="0"/>
                <a:cs typeface="Times New Roman" charset="0"/>
              </a:rPr>
              <a:t>The center positions have been determined using the flight-level data to fix the storm center using the algorithm developed by Willoughby and Chelmow (1982). </a:t>
            </a:r>
          </a:p>
          <a:p>
            <a:pPr indent="457200" algn="l" eaLnBrk="0" hangingPunct="0"/>
            <a:endParaRPr lang="en-US" altLang="zh-CN" sz="2000" dirty="0">
              <a:latin typeface="Times New Roman" charset="0"/>
              <a:ea typeface="Times New Roman" charset="0"/>
              <a:cs typeface="Times New Roman" charset="0"/>
            </a:endParaRPr>
          </a:p>
          <a:p>
            <a:pPr indent="457200" algn="l" eaLnBrk="0" hangingPunct="0"/>
            <a:r>
              <a:rPr lang="en-US" altLang="zh-CN" sz="2000" dirty="0">
                <a:latin typeface="Times New Roman" charset="0"/>
                <a:ea typeface="Times New Roman" charset="0"/>
                <a:cs typeface="Times New Roman" charset="0"/>
              </a:rPr>
              <a:t>Values of RMW are mainly determined using the</a:t>
            </a:r>
            <a:r>
              <a:rPr lang="en-US" altLang="zh-CN" sz="2000" dirty="0" smtClean="0">
                <a:latin typeface="Times New Roman" charset="0"/>
                <a:ea typeface="Times New Roman" charset="0"/>
                <a:cs typeface="Times New Roman" charset="0"/>
              </a:rPr>
              <a:t> SFMR surface wind data. </a:t>
            </a:r>
            <a:r>
              <a:rPr lang="en-US" altLang="zh-CN" sz="2000" dirty="0">
                <a:latin typeface="Times New Roman" charset="0"/>
                <a:ea typeface="Times New Roman" charset="0"/>
                <a:cs typeface="Times New Roman" charset="0"/>
              </a:rPr>
              <a:t>When there is no radar data available, the RMW is determined from the flight-level data. </a:t>
            </a:r>
          </a:p>
          <a:p>
            <a:pPr indent="457200" algn="l" eaLnBrk="0" hangingPunct="0"/>
            <a:endParaRPr lang="en-US" altLang="zh-CN" sz="2000" dirty="0">
              <a:latin typeface="Times New Roman" charset="0"/>
              <a:ea typeface="Times New Roman" charset="0"/>
              <a:cs typeface="Times New Roman" charset="0"/>
            </a:endParaRPr>
          </a:p>
          <a:p>
            <a:pPr indent="457200" algn="l" eaLnBrk="0" hangingPunct="0"/>
            <a:r>
              <a:rPr lang="en-US" altLang="zh-CN" sz="2000" dirty="0">
                <a:latin typeface="Times New Roman" charset="0"/>
                <a:ea typeface="Times New Roman" charset="0"/>
                <a:cs typeface="Times New Roman" charset="0"/>
              </a:rPr>
              <a:t>When compositing the data, the radial bin width is 0.2 r</a:t>
            </a:r>
            <a:r>
              <a:rPr lang="en-US" altLang="zh-CN" sz="2000" baseline="-30000" dirty="0">
                <a:latin typeface="Times New Roman" charset="0"/>
                <a:ea typeface="Times New Roman" charset="0"/>
                <a:cs typeface="Times New Roman" charset="0"/>
              </a:rPr>
              <a:t>* </a:t>
            </a:r>
            <a:r>
              <a:rPr lang="en-US" altLang="zh-CN" sz="2000" dirty="0">
                <a:latin typeface="Times New Roman" charset="0"/>
                <a:ea typeface="Times New Roman" charset="0"/>
                <a:cs typeface="Times New Roman" charset="0"/>
              </a:rPr>
              <a:t>for r</a:t>
            </a:r>
            <a:r>
              <a:rPr lang="en-US" altLang="zh-CN" sz="2000" baseline="-30000" dirty="0">
                <a:latin typeface="Times New Roman" charset="0"/>
                <a:ea typeface="Times New Roman" charset="0"/>
                <a:cs typeface="Times New Roman" charset="0"/>
              </a:rPr>
              <a:t>* </a:t>
            </a:r>
            <a:r>
              <a:rPr lang="en-US" altLang="zh-CN" sz="2000" dirty="0">
                <a:latin typeface="Times New Roman" charset="0"/>
                <a:ea typeface="Times New Roman" charset="0"/>
                <a:cs typeface="Times New Roman" charset="0"/>
              </a:rPr>
              <a:t>&lt; 2, and 0.4 r</a:t>
            </a:r>
            <a:r>
              <a:rPr lang="en-US" altLang="zh-CN" sz="2000" baseline="-30000" dirty="0">
                <a:latin typeface="Times New Roman" charset="0"/>
                <a:ea typeface="Times New Roman" charset="0"/>
                <a:cs typeface="Times New Roman" charset="0"/>
              </a:rPr>
              <a:t>*</a:t>
            </a:r>
            <a:r>
              <a:rPr lang="en-US" altLang="zh-CN" sz="2000" dirty="0">
                <a:latin typeface="Times New Roman" charset="0"/>
                <a:ea typeface="Times New Roman" charset="0"/>
                <a:cs typeface="Times New Roman" charset="0"/>
              </a:rPr>
              <a:t> for r</a:t>
            </a:r>
            <a:r>
              <a:rPr lang="en-US" altLang="zh-CN" sz="2000" baseline="-30000" dirty="0">
                <a:latin typeface="Times New Roman" charset="0"/>
                <a:ea typeface="Times New Roman" charset="0"/>
                <a:cs typeface="Times New Roman" charset="0"/>
              </a:rPr>
              <a:t>* </a:t>
            </a:r>
            <a:r>
              <a:rPr lang="en-US" altLang="zh-CN" sz="2000" dirty="0">
                <a:latin typeface="Times New Roman" charset="0"/>
                <a:ea typeface="Times New Roman" charset="0"/>
                <a:cs typeface="Times New Roman" charset="0"/>
              </a:rPr>
              <a:t>&gt; 2.  The data are also bin-averaged vertically at 10 m resolution.  </a:t>
            </a:r>
            <a:endParaRPr lang="en-US" altLang="zh-CN" sz="4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noAutofit/>
          </a:bodyPr>
          <a:lstStyle/>
          <a:p>
            <a:r>
              <a:rPr lang="en-US" altLang="zh-CN" sz="3200" dirty="0" smtClean="0">
                <a:solidFill>
                  <a:srgbClr val="0070C0"/>
                </a:solidFill>
              </a:rPr>
              <a:t>Shear-relative Tangential Wind</a:t>
            </a:r>
            <a:endParaRPr lang="en-US" sz="3200" dirty="0">
              <a:solidFill>
                <a:srgbClr val="0070C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pic>
        <p:nvPicPr>
          <p:cNvPr id="8" name="Content Placeholder 7" descr="Figure3_color.tif"/>
          <p:cNvPicPr>
            <a:picLocks noGrp="1" noChangeAspect="1"/>
          </p:cNvPicPr>
          <p:nvPr>
            <p:ph sz="half" idx="1"/>
          </p:nvPr>
        </p:nvPicPr>
        <p:blipFill>
          <a:blip r:embed="rId2" cstate="print"/>
          <a:srcRect t="-3241" b="-3241"/>
          <a:stretch>
            <a:fillRect/>
          </a:stretch>
        </p:blipFill>
        <p:spPr>
          <a:xfrm>
            <a:off x="1187624" y="764704"/>
            <a:ext cx="6624736" cy="5726419"/>
          </a:xfrm>
        </p:spPr>
      </p:pic>
      <p:sp>
        <p:nvSpPr>
          <p:cNvPr id="3" name="Rectangle 2"/>
          <p:cNvSpPr/>
          <p:nvPr/>
        </p:nvSpPr>
        <p:spPr>
          <a:xfrm>
            <a:off x="1187624" y="6021288"/>
            <a:ext cx="7344816" cy="584775"/>
          </a:xfrm>
          <a:prstGeom prst="rect">
            <a:avLst/>
          </a:prstGeom>
        </p:spPr>
        <p:txBody>
          <a:bodyPr wrap="square">
            <a:spAutoFit/>
          </a:bodyPr>
          <a:lstStyle/>
          <a:p>
            <a:r>
              <a:rPr lang="en-US" sz="1600" dirty="0"/>
              <a:t>The </a:t>
            </a:r>
            <a:r>
              <a:rPr lang="en-US" sz="1600" dirty="0" smtClean="0"/>
              <a:t>heights of maximum tangential wind speed </a:t>
            </a:r>
            <a:r>
              <a:rPr lang="en-US" sz="1600" dirty="0"/>
              <a:t>in the four shear-relative quadrants are alike at the eyewall, but are deeper in quadrants left of the shear in the outer radii. </a:t>
            </a:r>
          </a:p>
        </p:txBody>
      </p:sp>
      <p:sp>
        <p:nvSpPr>
          <p:cNvPr id="4" name="TextBox 3"/>
          <p:cNvSpPr txBox="1"/>
          <p:nvPr/>
        </p:nvSpPr>
        <p:spPr>
          <a:xfrm>
            <a:off x="2195736" y="764704"/>
            <a:ext cx="5544616" cy="338554"/>
          </a:xfrm>
          <a:prstGeom prst="rect">
            <a:avLst/>
          </a:prstGeom>
          <a:noFill/>
        </p:spPr>
        <p:txBody>
          <a:bodyPr wrap="square" rtlCol="0">
            <a:spAutoFit/>
          </a:bodyPr>
          <a:lstStyle/>
          <a:p>
            <a:r>
              <a:rPr lang="en-US" sz="1600" dirty="0" smtClean="0"/>
              <a:t>black dashed line – height of maximum tangential wind </a:t>
            </a:r>
            <a:endParaRPr lang="en-US" sz="1600" dirty="0"/>
          </a:p>
        </p:txBody>
      </p:sp>
      <p:sp>
        <p:nvSpPr>
          <p:cNvPr id="6" name="TextBox 5"/>
          <p:cNvSpPr txBox="1"/>
          <p:nvPr/>
        </p:nvSpPr>
        <p:spPr>
          <a:xfrm>
            <a:off x="3779912" y="1052736"/>
            <a:ext cx="648072" cy="369332"/>
          </a:xfrm>
          <a:prstGeom prst="rect">
            <a:avLst/>
          </a:prstGeom>
          <a:noFill/>
        </p:spPr>
        <p:txBody>
          <a:bodyPr wrap="square" rtlCol="0">
            <a:spAutoFit/>
          </a:bodyPr>
          <a:lstStyle/>
          <a:p>
            <a:r>
              <a:rPr lang="en-US" dirty="0" smtClean="0"/>
              <a:t>DL</a:t>
            </a:r>
            <a:endParaRPr lang="en-US" dirty="0"/>
          </a:p>
        </p:txBody>
      </p:sp>
      <p:sp>
        <p:nvSpPr>
          <p:cNvPr id="9" name="TextBox 8"/>
          <p:cNvSpPr txBox="1"/>
          <p:nvPr/>
        </p:nvSpPr>
        <p:spPr>
          <a:xfrm>
            <a:off x="6804248" y="1052736"/>
            <a:ext cx="648072" cy="369332"/>
          </a:xfrm>
          <a:prstGeom prst="rect">
            <a:avLst/>
          </a:prstGeom>
          <a:noFill/>
        </p:spPr>
        <p:txBody>
          <a:bodyPr wrap="square" rtlCol="0">
            <a:spAutoFit/>
          </a:bodyPr>
          <a:lstStyle/>
          <a:p>
            <a:r>
              <a:rPr lang="en-US" dirty="0" smtClean="0"/>
              <a:t>DR</a:t>
            </a:r>
            <a:endParaRPr lang="en-US" dirty="0"/>
          </a:p>
        </p:txBody>
      </p:sp>
      <p:sp>
        <p:nvSpPr>
          <p:cNvPr id="10" name="TextBox 9"/>
          <p:cNvSpPr txBox="1"/>
          <p:nvPr/>
        </p:nvSpPr>
        <p:spPr>
          <a:xfrm>
            <a:off x="3779912" y="3429000"/>
            <a:ext cx="648072" cy="369332"/>
          </a:xfrm>
          <a:prstGeom prst="rect">
            <a:avLst/>
          </a:prstGeom>
          <a:noFill/>
        </p:spPr>
        <p:txBody>
          <a:bodyPr wrap="square" rtlCol="0">
            <a:spAutoFit/>
          </a:bodyPr>
          <a:lstStyle/>
          <a:p>
            <a:r>
              <a:rPr lang="en-US" dirty="0"/>
              <a:t>U</a:t>
            </a:r>
            <a:r>
              <a:rPr lang="en-US" dirty="0" smtClean="0"/>
              <a:t>L</a:t>
            </a:r>
            <a:endParaRPr lang="en-US" dirty="0"/>
          </a:p>
        </p:txBody>
      </p:sp>
      <p:sp>
        <p:nvSpPr>
          <p:cNvPr id="11" name="TextBox 10"/>
          <p:cNvSpPr txBox="1"/>
          <p:nvPr/>
        </p:nvSpPr>
        <p:spPr>
          <a:xfrm>
            <a:off x="6732240" y="3429000"/>
            <a:ext cx="648072" cy="369332"/>
          </a:xfrm>
          <a:prstGeom prst="rect">
            <a:avLst/>
          </a:prstGeom>
          <a:noFill/>
        </p:spPr>
        <p:txBody>
          <a:bodyPr wrap="square" rtlCol="0">
            <a:spAutoFit/>
          </a:bodyPr>
          <a:lstStyle/>
          <a:p>
            <a:r>
              <a:rPr lang="en-US" dirty="0"/>
              <a:t> </a:t>
            </a:r>
            <a:r>
              <a:rPr lang="en-US" dirty="0" smtClean="0"/>
              <a:t>UR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Autofit/>
          </a:bodyPr>
          <a:lstStyle/>
          <a:p>
            <a:r>
              <a:rPr lang="en-US" altLang="zh-CN" sz="3200" dirty="0" smtClean="0">
                <a:solidFill>
                  <a:srgbClr val="0070C0"/>
                </a:solidFill>
              </a:rPr>
              <a:t>Shear-relative Radial Wind</a:t>
            </a:r>
            <a:endParaRPr lang="en-US" sz="3200" dirty="0">
              <a:solidFill>
                <a:srgbClr val="0070C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Content Placeholder 8" descr="Figure4_color.tif"/>
          <p:cNvPicPr>
            <a:picLocks noGrp="1" noChangeAspect="1"/>
          </p:cNvPicPr>
          <p:nvPr>
            <p:ph sz="half" idx="2"/>
          </p:nvPr>
        </p:nvPicPr>
        <p:blipFill>
          <a:blip r:embed="rId2" cstate="print"/>
          <a:srcRect t="-286" b="-286"/>
          <a:stretch>
            <a:fillRect/>
          </a:stretch>
        </p:blipFill>
        <p:spPr>
          <a:xfrm>
            <a:off x="1835696" y="1079998"/>
            <a:ext cx="5472608" cy="5157314"/>
          </a:xfrm>
        </p:spPr>
      </p:pic>
      <p:sp>
        <p:nvSpPr>
          <p:cNvPr id="4" name="TextBox 3"/>
          <p:cNvSpPr txBox="1"/>
          <p:nvPr/>
        </p:nvSpPr>
        <p:spPr>
          <a:xfrm>
            <a:off x="1547664" y="803978"/>
            <a:ext cx="6984776" cy="338554"/>
          </a:xfrm>
          <a:prstGeom prst="rect">
            <a:avLst/>
          </a:prstGeom>
          <a:noFill/>
        </p:spPr>
        <p:txBody>
          <a:bodyPr wrap="square" rtlCol="0">
            <a:spAutoFit/>
          </a:bodyPr>
          <a:lstStyle/>
          <a:p>
            <a:r>
              <a:rPr lang="en-US" sz="1600" dirty="0" smtClean="0"/>
              <a:t>Contour – radar ;  Shading – dropsonde; white line – inflow layer depth</a:t>
            </a:r>
            <a:endParaRPr lang="en-US" sz="1600" dirty="0"/>
          </a:p>
        </p:txBody>
      </p:sp>
      <p:sp>
        <p:nvSpPr>
          <p:cNvPr id="7" name="TextBox 6"/>
          <p:cNvSpPr txBox="1"/>
          <p:nvPr/>
        </p:nvSpPr>
        <p:spPr>
          <a:xfrm>
            <a:off x="3851920" y="1124744"/>
            <a:ext cx="648072" cy="369332"/>
          </a:xfrm>
          <a:prstGeom prst="rect">
            <a:avLst/>
          </a:prstGeom>
          <a:noFill/>
        </p:spPr>
        <p:txBody>
          <a:bodyPr wrap="square" rtlCol="0">
            <a:spAutoFit/>
          </a:bodyPr>
          <a:lstStyle/>
          <a:p>
            <a:r>
              <a:rPr lang="en-US" dirty="0" smtClean="0"/>
              <a:t>DL</a:t>
            </a:r>
            <a:endParaRPr lang="en-US" dirty="0"/>
          </a:p>
        </p:txBody>
      </p:sp>
      <p:sp>
        <p:nvSpPr>
          <p:cNvPr id="8" name="TextBox 7"/>
          <p:cNvSpPr txBox="1"/>
          <p:nvPr/>
        </p:nvSpPr>
        <p:spPr>
          <a:xfrm>
            <a:off x="6372200" y="1115452"/>
            <a:ext cx="648072" cy="369332"/>
          </a:xfrm>
          <a:prstGeom prst="rect">
            <a:avLst/>
          </a:prstGeom>
          <a:noFill/>
        </p:spPr>
        <p:txBody>
          <a:bodyPr wrap="square" rtlCol="0">
            <a:spAutoFit/>
          </a:bodyPr>
          <a:lstStyle/>
          <a:p>
            <a:r>
              <a:rPr lang="en-US" dirty="0" smtClean="0"/>
              <a:t>DR</a:t>
            </a:r>
            <a:endParaRPr lang="en-US" dirty="0"/>
          </a:p>
        </p:txBody>
      </p:sp>
      <p:sp>
        <p:nvSpPr>
          <p:cNvPr id="9" name="TextBox 8"/>
          <p:cNvSpPr txBox="1"/>
          <p:nvPr/>
        </p:nvSpPr>
        <p:spPr>
          <a:xfrm>
            <a:off x="3851920" y="3563724"/>
            <a:ext cx="648072" cy="369332"/>
          </a:xfrm>
          <a:prstGeom prst="rect">
            <a:avLst/>
          </a:prstGeom>
          <a:noFill/>
        </p:spPr>
        <p:txBody>
          <a:bodyPr wrap="square" rtlCol="0">
            <a:spAutoFit/>
          </a:bodyPr>
          <a:lstStyle/>
          <a:p>
            <a:r>
              <a:rPr lang="en-US" dirty="0"/>
              <a:t>U</a:t>
            </a:r>
            <a:r>
              <a:rPr lang="en-US" dirty="0" smtClean="0"/>
              <a:t>L</a:t>
            </a:r>
            <a:endParaRPr lang="en-US" dirty="0"/>
          </a:p>
        </p:txBody>
      </p:sp>
      <p:sp>
        <p:nvSpPr>
          <p:cNvPr id="10" name="TextBox 9"/>
          <p:cNvSpPr txBox="1"/>
          <p:nvPr/>
        </p:nvSpPr>
        <p:spPr>
          <a:xfrm>
            <a:off x="6300192" y="3563724"/>
            <a:ext cx="648072" cy="369332"/>
          </a:xfrm>
          <a:prstGeom prst="rect">
            <a:avLst/>
          </a:prstGeom>
          <a:noFill/>
        </p:spPr>
        <p:txBody>
          <a:bodyPr wrap="square" rtlCol="0">
            <a:spAutoFit/>
          </a:bodyPr>
          <a:lstStyle/>
          <a:p>
            <a:r>
              <a:rPr lang="en-US" dirty="0"/>
              <a:t> </a:t>
            </a:r>
            <a:r>
              <a:rPr lang="en-US" dirty="0" smtClean="0"/>
              <a:t>UR</a:t>
            </a:r>
            <a:endParaRPr lang="en-US" dirty="0"/>
          </a:p>
        </p:txBody>
      </p:sp>
      <p:sp>
        <p:nvSpPr>
          <p:cNvPr id="3" name="Rectangle 2"/>
          <p:cNvSpPr/>
          <p:nvPr/>
        </p:nvSpPr>
        <p:spPr>
          <a:xfrm>
            <a:off x="1331640" y="6045813"/>
            <a:ext cx="6948264" cy="584775"/>
          </a:xfrm>
          <a:prstGeom prst="rect">
            <a:avLst/>
          </a:prstGeom>
        </p:spPr>
        <p:txBody>
          <a:bodyPr wrap="square">
            <a:spAutoFit/>
          </a:bodyPr>
          <a:lstStyle/>
          <a:p>
            <a:r>
              <a:rPr lang="en-US" sz="1600" dirty="0"/>
              <a:t>The inflow layer depth is </a:t>
            </a:r>
            <a:r>
              <a:rPr lang="en-US" sz="1600" dirty="0" smtClean="0"/>
              <a:t>deeper </a:t>
            </a:r>
            <a:r>
              <a:rPr lang="en-US" sz="1600" dirty="0"/>
              <a:t>in quadrants down </a:t>
            </a:r>
            <a:r>
              <a:rPr lang="en-US" sz="1600" dirty="0" smtClean="0"/>
              <a:t>shear than upshear.  The </a:t>
            </a:r>
            <a:r>
              <a:rPr lang="en-US" sz="1600" dirty="0"/>
              <a:t>downshear right (DR) quadrant </a:t>
            </a:r>
            <a:r>
              <a:rPr lang="en-US" sz="1600" dirty="0" smtClean="0"/>
              <a:t> has the deepest inflow layer </a:t>
            </a:r>
            <a:endParaRPr lang="en-US" sz="1600" dirty="0"/>
          </a:p>
        </p:txBody>
      </p:sp>
    </p:spTree>
    <p:extLst>
      <p:ext uri="{BB962C8B-B14F-4D97-AF65-F5344CB8AC3E}">
        <p14:creationId xmlns:p14="http://schemas.microsoft.com/office/powerpoint/2010/main" val="20026976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20080"/>
          </a:xfrm>
        </p:spPr>
        <p:txBody>
          <a:bodyPr>
            <a:normAutofit/>
          </a:bodyPr>
          <a:lstStyle/>
          <a:p>
            <a:r>
              <a:rPr lang="en-US" altLang="zh-CN" sz="3600" dirty="0" smtClean="0">
                <a:solidFill>
                  <a:srgbClr val="0070C0"/>
                </a:solidFill>
              </a:rPr>
              <a:t>Shear-relative thermodynamic BL height</a:t>
            </a:r>
            <a:endParaRPr lang="en-US" sz="3600" dirty="0">
              <a:solidFill>
                <a:srgbClr val="0070C0"/>
              </a:solidFill>
            </a:endParaRPr>
          </a:p>
        </p:txBody>
      </p:sp>
      <p:pic>
        <p:nvPicPr>
          <p:cNvPr id="6" name="Content Placeholder 5" descr="Figure6_color.tif"/>
          <p:cNvPicPr>
            <a:picLocks noGrp="1" noChangeAspect="1"/>
          </p:cNvPicPr>
          <p:nvPr>
            <p:ph sz="half" idx="1"/>
          </p:nvPr>
        </p:nvPicPr>
        <p:blipFill>
          <a:blip r:embed="rId2" cstate="print"/>
          <a:srcRect t="-3831" b="-3831"/>
          <a:stretch>
            <a:fillRect/>
          </a:stretch>
        </p:blipFill>
        <p:spPr>
          <a:xfrm>
            <a:off x="251520" y="1412776"/>
            <a:ext cx="4244280" cy="4756464"/>
          </a:xfrm>
        </p:spPr>
      </p:pic>
      <p:pic>
        <p:nvPicPr>
          <p:cNvPr id="7" name="Content Placeholder 6" descr="Figure7_color.tif"/>
          <p:cNvPicPr>
            <a:picLocks noGrp="1" noChangeAspect="1"/>
          </p:cNvPicPr>
          <p:nvPr>
            <p:ph sz="half" idx="2"/>
          </p:nvPr>
        </p:nvPicPr>
        <p:blipFill>
          <a:blip r:embed="rId3" cstate="print"/>
          <a:srcRect t="-1867" b="-1867"/>
          <a:stretch>
            <a:fillRect/>
          </a:stretch>
        </p:blipFill>
        <p:spPr>
          <a:xfrm>
            <a:off x="4648200" y="1450398"/>
            <a:ext cx="4172272" cy="4675766"/>
          </a:xfrm>
        </p:spPr>
      </p:pic>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TextBox 2"/>
          <p:cNvSpPr txBox="1"/>
          <p:nvPr/>
        </p:nvSpPr>
        <p:spPr>
          <a:xfrm>
            <a:off x="1259632" y="1268760"/>
            <a:ext cx="3096344" cy="338554"/>
          </a:xfrm>
          <a:prstGeom prst="rect">
            <a:avLst/>
          </a:prstGeom>
          <a:noFill/>
        </p:spPr>
        <p:txBody>
          <a:bodyPr wrap="square" rtlCol="0">
            <a:spAutoFit/>
          </a:bodyPr>
          <a:lstStyle/>
          <a:p>
            <a:r>
              <a:rPr lang="en-US" sz="1600" dirty="0" smtClean="0"/>
              <a:t>black line  </a:t>
            </a:r>
            <a:r>
              <a:rPr lang="en-US" sz="1600" dirty="0" err="1" smtClean="0"/>
              <a:t>θ</a:t>
            </a:r>
            <a:r>
              <a:rPr lang="en-US" sz="1600" baseline="-25000" dirty="0" err="1" smtClean="0"/>
              <a:t>v</a:t>
            </a:r>
            <a:r>
              <a:rPr lang="en-US" sz="1600" dirty="0" smtClean="0"/>
              <a:t> –θ</a:t>
            </a:r>
            <a:r>
              <a:rPr lang="en-US" sz="1600" baseline="-25000" dirty="0" smtClean="0"/>
              <a:t>v150 </a:t>
            </a:r>
            <a:r>
              <a:rPr lang="en-US" sz="1600" dirty="0" smtClean="0"/>
              <a:t>= 0.5K</a:t>
            </a:r>
            <a:r>
              <a:rPr lang="en-US" sz="1600" baseline="-25000" dirty="0" smtClean="0"/>
              <a:t> </a:t>
            </a:r>
            <a:endParaRPr lang="en-US" sz="1600" dirty="0"/>
          </a:p>
        </p:txBody>
      </p:sp>
      <p:sp>
        <p:nvSpPr>
          <p:cNvPr id="8" name="TextBox 7"/>
          <p:cNvSpPr txBox="1"/>
          <p:nvPr/>
        </p:nvSpPr>
        <p:spPr>
          <a:xfrm>
            <a:off x="5292080" y="1320569"/>
            <a:ext cx="3096344" cy="338554"/>
          </a:xfrm>
          <a:prstGeom prst="rect">
            <a:avLst/>
          </a:prstGeom>
          <a:noFill/>
        </p:spPr>
        <p:txBody>
          <a:bodyPr wrap="square" rtlCol="0">
            <a:spAutoFit/>
          </a:bodyPr>
          <a:lstStyle/>
          <a:p>
            <a:r>
              <a:rPr lang="en-US" sz="1600" dirty="0" smtClean="0"/>
              <a:t>black line  </a:t>
            </a:r>
            <a:r>
              <a:rPr lang="en-US" sz="1600" dirty="0" err="1" smtClean="0"/>
              <a:t>dθ</a:t>
            </a:r>
            <a:r>
              <a:rPr lang="en-US" sz="1600" baseline="-25000" dirty="0" err="1" smtClean="0"/>
              <a:t>v</a:t>
            </a:r>
            <a:r>
              <a:rPr lang="en-US" sz="1600" dirty="0" smtClean="0"/>
              <a:t> /</a:t>
            </a:r>
            <a:r>
              <a:rPr lang="en-US" sz="1600" dirty="0" err="1" smtClean="0"/>
              <a:t>dz</a:t>
            </a:r>
            <a:r>
              <a:rPr lang="en-US" sz="1600" baseline="-25000" dirty="0" smtClean="0"/>
              <a:t> </a:t>
            </a:r>
            <a:r>
              <a:rPr lang="en-US" sz="1600" dirty="0" smtClean="0"/>
              <a:t>= 3K/km</a:t>
            </a:r>
            <a:endParaRPr lang="en-US" sz="1600" dirty="0"/>
          </a:p>
        </p:txBody>
      </p:sp>
      <p:sp>
        <p:nvSpPr>
          <p:cNvPr id="4" name="Rectangle 3"/>
          <p:cNvSpPr/>
          <p:nvPr/>
        </p:nvSpPr>
        <p:spPr>
          <a:xfrm>
            <a:off x="1043608" y="5951021"/>
            <a:ext cx="7200800" cy="584775"/>
          </a:xfrm>
          <a:prstGeom prst="rect">
            <a:avLst/>
          </a:prstGeom>
        </p:spPr>
        <p:txBody>
          <a:bodyPr wrap="square">
            <a:spAutoFit/>
          </a:bodyPr>
          <a:lstStyle/>
          <a:p>
            <a:r>
              <a:rPr lang="en-US" sz="1600" dirty="0"/>
              <a:t>The mixed </a:t>
            </a:r>
            <a:r>
              <a:rPr lang="en-US" sz="1600" dirty="0" smtClean="0"/>
              <a:t>layers depths in the four shear-relative quadrants are alike </a:t>
            </a:r>
            <a:r>
              <a:rPr lang="en-US" sz="1600" dirty="0"/>
              <a:t>at the eyewall, but are deeper </a:t>
            </a:r>
            <a:r>
              <a:rPr lang="en-US" sz="1600" dirty="0" smtClean="0"/>
              <a:t>in </a:t>
            </a:r>
            <a:r>
              <a:rPr lang="en-US" sz="1600" dirty="0"/>
              <a:t>quadrants left of the </a:t>
            </a:r>
            <a:r>
              <a:rPr lang="en-US" sz="1600" dirty="0" smtClean="0"/>
              <a:t>shear in the outer radii.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80728"/>
          </a:xfrm>
        </p:spPr>
        <p:txBody>
          <a:bodyPr>
            <a:normAutofit/>
          </a:bodyPr>
          <a:lstStyle/>
          <a:p>
            <a:r>
              <a:rPr lang="en-US" sz="3200" dirty="0" smtClean="0">
                <a:solidFill>
                  <a:srgbClr val="0070C0"/>
                </a:solidFill>
              </a:rPr>
              <a:t>Conceptual model for shear-relative PBL heights</a:t>
            </a:r>
            <a:endParaRPr lang="en-US" sz="3200" dirty="0">
              <a:solidFill>
                <a:srgbClr val="0070C0"/>
              </a:solidFill>
            </a:endParaRPr>
          </a:p>
        </p:txBody>
      </p:sp>
      <p:pic>
        <p:nvPicPr>
          <p:cNvPr id="7" name="Content Placeholder 6" descr="Figure13_comceptualmodel.tif"/>
          <p:cNvPicPr>
            <a:picLocks noGrp="1" noChangeAspect="1"/>
          </p:cNvPicPr>
          <p:nvPr>
            <p:ph idx="1"/>
          </p:nvPr>
        </p:nvPicPr>
        <p:blipFill>
          <a:blip r:embed="rId2"/>
          <a:srcRect l="-17743" r="-17743"/>
          <a:stretch>
            <a:fillRect/>
          </a:stretch>
        </p:blipFill>
        <p:spPr>
          <a:xfrm>
            <a:off x="-324544" y="692696"/>
            <a:ext cx="9127323" cy="5019676"/>
          </a:xfrm>
        </p:spPr>
      </p:pic>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4"/>
          <p:cNvSpPr txBox="1">
            <a:spLocks noChangeArrowheads="1"/>
          </p:cNvSpPr>
          <p:nvPr/>
        </p:nvSpPr>
        <p:spPr bwMode="auto">
          <a:xfrm>
            <a:off x="7362725" y="1340768"/>
            <a:ext cx="1755020" cy="4093428"/>
          </a:xfrm>
          <a:prstGeom prst="rect">
            <a:avLst/>
          </a:prstGeom>
          <a:noFill/>
          <a:ln w="9525">
            <a:noFill/>
            <a:miter lim="800000"/>
            <a:headEnd/>
            <a:tailEnd/>
          </a:ln>
        </p:spPr>
        <p:txBody>
          <a:bodyPr wrap="square">
            <a:prstTxWarp prst="textNoShape">
              <a:avLst/>
            </a:prstTxWarp>
            <a:spAutoFit/>
          </a:bodyPr>
          <a:lstStyle/>
          <a:p>
            <a:r>
              <a:rPr lang="en-US" altLang="zh-CN" sz="1600" dirty="0">
                <a:solidFill>
                  <a:srgbClr val="FF0000"/>
                </a:solidFill>
              </a:rPr>
              <a:t>h </a:t>
            </a:r>
            <a:r>
              <a:rPr lang="en-US" altLang="zh-CN" sz="1600" baseline="-25000" dirty="0">
                <a:solidFill>
                  <a:srgbClr val="FF0000"/>
                </a:solidFill>
              </a:rPr>
              <a:t>inflow</a:t>
            </a:r>
            <a:r>
              <a:rPr lang="en-US" altLang="zh-CN" sz="1600" dirty="0">
                <a:solidFill>
                  <a:srgbClr val="FF0000"/>
                </a:solidFill>
              </a:rPr>
              <a:t> – inflow </a:t>
            </a:r>
            <a:r>
              <a:rPr lang="en-US" altLang="zh-CN" sz="1600" dirty="0" smtClean="0">
                <a:solidFill>
                  <a:srgbClr val="FF0000"/>
                </a:solidFill>
              </a:rPr>
              <a:t>layer depth</a:t>
            </a:r>
            <a:endParaRPr lang="en-US" altLang="zh-CN" sz="1600" dirty="0">
              <a:solidFill>
                <a:srgbClr val="FF0000"/>
              </a:solidFill>
            </a:endParaRPr>
          </a:p>
          <a:p>
            <a:endParaRPr lang="en-US" altLang="zh-CN" sz="1600" dirty="0">
              <a:solidFill>
                <a:srgbClr val="FF0000"/>
              </a:solidFill>
            </a:endParaRPr>
          </a:p>
          <a:p>
            <a:r>
              <a:rPr lang="en-US" altLang="zh-CN" sz="1600" dirty="0" err="1">
                <a:solidFill>
                  <a:srgbClr val="0070C0"/>
                </a:solidFill>
              </a:rPr>
              <a:t>h</a:t>
            </a:r>
            <a:r>
              <a:rPr lang="en-US" altLang="zh-CN" sz="1600" baseline="-25000" dirty="0" err="1">
                <a:solidFill>
                  <a:srgbClr val="0070C0"/>
                </a:solidFill>
              </a:rPr>
              <a:t>vmax</a:t>
            </a:r>
            <a:r>
              <a:rPr lang="en-US" altLang="zh-CN" sz="1600" dirty="0">
                <a:solidFill>
                  <a:srgbClr val="0070C0"/>
                </a:solidFill>
              </a:rPr>
              <a:t>- height of the maximum tangential wind speed (</a:t>
            </a:r>
            <a:r>
              <a:rPr lang="en-US" altLang="zh-CN" sz="1600" dirty="0" err="1">
                <a:solidFill>
                  <a:srgbClr val="0070C0"/>
                </a:solidFill>
              </a:rPr>
              <a:t>Vt</a:t>
            </a:r>
            <a:r>
              <a:rPr lang="en-US" altLang="zh-CN" sz="1600" dirty="0">
                <a:solidFill>
                  <a:srgbClr val="0070C0"/>
                </a:solidFill>
              </a:rPr>
              <a:t>)</a:t>
            </a:r>
          </a:p>
          <a:p>
            <a:endParaRPr lang="en-US" altLang="zh-CN" sz="1600" dirty="0"/>
          </a:p>
          <a:p>
            <a:r>
              <a:rPr lang="en-US" altLang="zh-CN" sz="1600" dirty="0" err="1">
                <a:solidFill>
                  <a:srgbClr val="00B050"/>
                </a:solidFill>
              </a:rPr>
              <a:t>Z</a:t>
            </a:r>
            <a:r>
              <a:rPr lang="en-US" altLang="zh-CN" sz="1600" baseline="-25000" dirty="0" err="1">
                <a:solidFill>
                  <a:srgbClr val="00B050"/>
                </a:solidFill>
              </a:rPr>
              <a:t>i</a:t>
            </a:r>
            <a:r>
              <a:rPr lang="en-US" altLang="zh-CN" sz="1600" dirty="0">
                <a:solidFill>
                  <a:srgbClr val="00B050"/>
                </a:solidFill>
              </a:rPr>
              <a:t> - mixed layer depth from the virtual potential temperature profile</a:t>
            </a:r>
          </a:p>
          <a:p>
            <a:endParaRPr lang="en-US" altLang="zh-CN" sz="1600" dirty="0">
              <a:solidFill>
                <a:srgbClr val="00B050"/>
              </a:solidFill>
            </a:endParaRPr>
          </a:p>
          <a:p>
            <a:endParaRPr lang="en-US" altLang="zh-CN" dirty="0"/>
          </a:p>
          <a:p>
            <a:endParaRPr lang="en-US" altLang="zh-CN" dirty="0"/>
          </a:p>
        </p:txBody>
      </p:sp>
      <p:sp>
        <p:nvSpPr>
          <p:cNvPr id="3" name="TextBox 2"/>
          <p:cNvSpPr txBox="1"/>
          <p:nvPr/>
        </p:nvSpPr>
        <p:spPr>
          <a:xfrm>
            <a:off x="827584" y="5661248"/>
            <a:ext cx="7704856" cy="954107"/>
          </a:xfrm>
          <a:prstGeom prst="rect">
            <a:avLst/>
          </a:prstGeom>
          <a:noFill/>
        </p:spPr>
        <p:txBody>
          <a:bodyPr wrap="square" rtlCol="0">
            <a:spAutoFit/>
          </a:bodyPr>
          <a:lstStyle/>
          <a:p>
            <a:r>
              <a:rPr lang="en-US" sz="1400" dirty="0" smtClean="0"/>
              <a:t>This result confirms the axisymmetric conceptual model of hurricane boundary layer height given by J. Zhang et al. (2011 MWR) in that: </a:t>
            </a:r>
          </a:p>
          <a:p>
            <a:pPr marL="285750" indent="-285750">
              <a:buFont typeface="Arial" panose="020B0604020202020204" pitchFamily="34" charset="0"/>
              <a:buChar char="•"/>
            </a:pPr>
            <a:r>
              <a:rPr lang="en-US" sz="1400" dirty="0" smtClean="0"/>
              <a:t>All three boundary layer height scales tend to decrease toward storm center;</a:t>
            </a:r>
          </a:p>
          <a:p>
            <a:pPr marL="285750" indent="-285750">
              <a:buFont typeface="Arial" panose="020B0604020202020204" pitchFamily="34" charset="0"/>
              <a:buChar char="•"/>
            </a:pPr>
            <a:r>
              <a:rPr lang="en-US" sz="1400" dirty="0" smtClean="0"/>
              <a:t>The height of maximum tangential wind and mixed layer depth are within the strong inflow layer.</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072" y="842243"/>
            <a:ext cx="3744416" cy="6255316"/>
          </a:xfrm>
        </p:spPr>
        <p:txBody>
          <a:bodyPr>
            <a:normAutofit/>
          </a:bodyPr>
          <a:lstStyle/>
          <a:p>
            <a:pPr>
              <a:buNone/>
            </a:pPr>
            <a:r>
              <a:rPr lang="en-US" altLang="zh-CN" dirty="0" smtClean="0"/>
              <a:t>Question:   </a:t>
            </a:r>
          </a:p>
          <a:p>
            <a:pPr>
              <a:buNone/>
            </a:pPr>
            <a:r>
              <a:rPr lang="en-US" altLang="zh-CN" dirty="0" smtClean="0">
                <a:solidFill>
                  <a:schemeClr val="tx2"/>
                </a:solidFill>
              </a:rPr>
              <a:t>   Is there any connection between </a:t>
            </a:r>
            <a:r>
              <a:rPr lang="en-US" altLang="zh-CN" dirty="0">
                <a:solidFill>
                  <a:schemeClr val="tx2"/>
                </a:solidFill>
              </a:rPr>
              <a:t>low-level thermodynamic structure </a:t>
            </a:r>
            <a:r>
              <a:rPr lang="en-US" altLang="zh-CN" dirty="0" smtClean="0">
                <a:solidFill>
                  <a:schemeClr val="tx2"/>
                </a:solidFill>
              </a:rPr>
              <a:t>and the shear-induced asymmetry of convection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p:cNvPicPr>
            <a:picLocks noChangeAspect="1"/>
          </p:cNvPicPr>
          <p:nvPr/>
        </p:nvPicPr>
        <p:blipFill>
          <a:blip r:embed="rId2"/>
          <a:stretch>
            <a:fillRect/>
          </a:stretch>
        </p:blipFill>
        <p:spPr>
          <a:xfrm>
            <a:off x="539552" y="842243"/>
            <a:ext cx="4366586" cy="5107037"/>
          </a:xfrm>
          <a:prstGeom prst="rect">
            <a:avLst/>
          </a:prstGeom>
        </p:spPr>
      </p:pic>
      <p:sp>
        <p:nvSpPr>
          <p:cNvPr id="6" name="TextBox 5"/>
          <p:cNvSpPr txBox="1"/>
          <p:nvPr/>
        </p:nvSpPr>
        <p:spPr>
          <a:xfrm>
            <a:off x="1377746" y="6027367"/>
            <a:ext cx="3528392" cy="523220"/>
          </a:xfrm>
          <a:prstGeom prst="rect">
            <a:avLst/>
          </a:prstGeom>
          <a:noFill/>
        </p:spPr>
        <p:txBody>
          <a:bodyPr wrap="square" rtlCol="0">
            <a:spAutoFit/>
          </a:bodyPr>
          <a:lstStyle/>
          <a:p>
            <a:r>
              <a:rPr lang="en-US" sz="2800" dirty="0" smtClean="0"/>
              <a:t>Reasor et al. 2013</a:t>
            </a:r>
            <a:endParaRPr lang="en-US" sz="2800" dirty="0"/>
          </a:p>
        </p:txBody>
      </p:sp>
      <p:sp>
        <p:nvSpPr>
          <p:cNvPr id="7" name="TextBox 6"/>
          <p:cNvSpPr txBox="1"/>
          <p:nvPr/>
        </p:nvSpPr>
        <p:spPr>
          <a:xfrm>
            <a:off x="1475656" y="216296"/>
            <a:ext cx="3744416" cy="646331"/>
          </a:xfrm>
          <a:prstGeom prst="rect">
            <a:avLst/>
          </a:prstGeom>
          <a:noFill/>
        </p:spPr>
        <p:txBody>
          <a:bodyPr wrap="square" rtlCol="0">
            <a:spAutoFit/>
          </a:bodyPr>
          <a:lstStyle/>
          <a:p>
            <a:r>
              <a:rPr lang="en-US" dirty="0" smtClean="0"/>
              <a:t>Shading – radar reflectivity</a:t>
            </a:r>
          </a:p>
          <a:p>
            <a:r>
              <a:rPr lang="en-US" dirty="0" smtClean="0"/>
              <a:t>Contour – vertical velocity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6F15528-21DE-4FAA-801E-634DDDAF4B2B}" type="slidenum">
              <a:rPr lang="en-US" smtClean="0"/>
              <a:pPr/>
              <a:t>18</a:t>
            </a:fld>
            <a:endParaRPr lang="en-US"/>
          </a:p>
        </p:txBody>
      </p:sp>
      <p:pic>
        <p:nvPicPr>
          <p:cNvPr id="4098" name="Picture 2" descr="F:\Work\Papers\Published\Shear_BLstructure2013MWR\BLasymmetry_shear\RH_eyewall_mean_2stderror.tif"/>
          <p:cNvPicPr>
            <a:picLocks noChangeAspect="1" noChangeArrowheads="1"/>
          </p:cNvPicPr>
          <p:nvPr/>
        </p:nvPicPr>
        <p:blipFill>
          <a:blip r:embed="rId2"/>
          <a:srcRect/>
          <a:stretch>
            <a:fillRect/>
          </a:stretch>
        </p:blipFill>
        <p:spPr bwMode="auto">
          <a:xfrm>
            <a:off x="899592" y="611970"/>
            <a:ext cx="5715024" cy="6246030"/>
          </a:xfrm>
          <a:prstGeom prst="rect">
            <a:avLst/>
          </a:prstGeom>
          <a:noFill/>
        </p:spPr>
      </p:pic>
      <p:sp>
        <p:nvSpPr>
          <p:cNvPr id="5" name="Rectangle 4"/>
          <p:cNvSpPr/>
          <p:nvPr/>
        </p:nvSpPr>
        <p:spPr>
          <a:xfrm>
            <a:off x="539552" y="228600"/>
            <a:ext cx="8352928" cy="523220"/>
          </a:xfrm>
          <a:prstGeom prst="rect">
            <a:avLst/>
          </a:prstGeom>
        </p:spPr>
        <p:txBody>
          <a:bodyPr wrap="square">
            <a:spAutoFit/>
          </a:bodyPr>
          <a:lstStyle/>
          <a:p>
            <a:r>
              <a:rPr lang="en-US" sz="2800" dirty="0" smtClean="0">
                <a:solidFill>
                  <a:srgbClr val="0070C0"/>
                </a:solidFill>
              </a:rPr>
              <a:t>Shear-relative boundary-layer thermodynamic structure</a:t>
            </a:r>
            <a:endParaRPr lang="en-US" sz="2800" dirty="0"/>
          </a:p>
        </p:txBody>
      </p:sp>
      <p:pic>
        <p:nvPicPr>
          <p:cNvPr id="6" name="Picture 5"/>
          <p:cNvPicPr>
            <a:picLocks noChangeAspect="1"/>
          </p:cNvPicPr>
          <p:nvPr/>
        </p:nvPicPr>
        <p:blipFill>
          <a:blip r:embed="rId3"/>
          <a:stretch>
            <a:fillRect/>
          </a:stretch>
        </p:blipFill>
        <p:spPr>
          <a:xfrm>
            <a:off x="6350082" y="2332445"/>
            <a:ext cx="2398382" cy="2805080"/>
          </a:xfrm>
          <a:prstGeom prst="rect">
            <a:avLst/>
          </a:prstGeom>
        </p:spPr>
      </p:pic>
    </p:spTree>
    <p:extLst>
      <p:ext uri="{BB962C8B-B14F-4D97-AF65-F5344CB8AC3E}">
        <p14:creationId xmlns:p14="http://schemas.microsoft.com/office/powerpoint/2010/main" val="19990012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fld id="{B6F15528-21DE-4FAA-801E-634DDDAF4B2B}" type="slidenum">
              <a:rPr lang="en-US" smtClean="0"/>
              <a:pPr/>
              <a:t>19</a:t>
            </a:fld>
            <a:endParaRPr lang="en-US"/>
          </a:p>
        </p:txBody>
      </p:sp>
      <p:pic>
        <p:nvPicPr>
          <p:cNvPr id="3074" name="Picture 2" descr="F:\Work\Papers\Published\Shear_BLstructure2013MWR\BLasymmetry_shear\thetae_eyewall_mean_2stderror.tif"/>
          <p:cNvPicPr>
            <a:picLocks noChangeAspect="1" noChangeArrowheads="1"/>
          </p:cNvPicPr>
          <p:nvPr/>
        </p:nvPicPr>
        <p:blipFill>
          <a:blip r:embed="rId2"/>
          <a:srcRect/>
          <a:stretch>
            <a:fillRect/>
          </a:stretch>
        </p:blipFill>
        <p:spPr bwMode="auto">
          <a:xfrm>
            <a:off x="539552" y="573832"/>
            <a:ext cx="6230465" cy="6284168"/>
          </a:xfrm>
          <a:prstGeom prst="rect">
            <a:avLst/>
          </a:prstGeom>
          <a:noFill/>
        </p:spPr>
      </p:pic>
      <p:sp>
        <p:nvSpPr>
          <p:cNvPr id="5" name="Rectangle 4"/>
          <p:cNvSpPr/>
          <p:nvPr/>
        </p:nvSpPr>
        <p:spPr>
          <a:xfrm>
            <a:off x="539552" y="228600"/>
            <a:ext cx="8604448" cy="523220"/>
          </a:xfrm>
          <a:prstGeom prst="rect">
            <a:avLst/>
          </a:prstGeom>
        </p:spPr>
        <p:txBody>
          <a:bodyPr wrap="square">
            <a:spAutoFit/>
          </a:bodyPr>
          <a:lstStyle/>
          <a:p>
            <a:r>
              <a:rPr lang="en-US" sz="2800" dirty="0" smtClean="0">
                <a:solidFill>
                  <a:srgbClr val="0070C0"/>
                </a:solidFill>
              </a:rPr>
              <a:t>Shear-relative boundary-layer thermodynamic structure</a:t>
            </a:r>
            <a:endParaRPr lang="en-US" sz="2800" dirty="0"/>
          </a:p>
        </p:txBody>
      </p:sp>
      <p:pic>
        <p:nvPicPr>
          <p:cNvPr id="6" name="Picture 5"/>
          <p:cNvPicPr>
            <a:picLocks noChangeAspect="1"/>
          </p:cNvPicPr>
          <p:nvPr/>
        </p:nvPicPr>
        <p:blipFill>
          <a:blip r:embed="rId3"/>
          <a:stretch>
            <a:fillRect/>
          </a:stretch>
        </p:blipFill>
        <p:spPr>
          <a:xfrm>
            <a:off x="6516216" y="2348880"/>
            <a:ext cx="2300305" cy="2690372"/>
          </a:xfrm>
          <a:prstGeom prst="rect">
            <a:avLst/>
          </a:prstGeom>
        </p:spPr>
      </p:pic>
    </p:spTree>
    <p:extLst>
      <p:ext uri="{BB962C8B-B14F-4D97-AF65-F5344CB8AC3E}">
        <p14:creationId xmlns:p14="http://schemas.microsoft.com/office/powerpoint/2010/main" val="5810338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4"/>
          <p:cNvPicPr>
            <a:picLocks noChangeAspect="1"/>
          </p:cNvPicPr>
          <p:nvPr/>
        </p:nvPicPr>
        <p:blipFill>
          <a:blip r:embed="rId2"/>
          <a:stretch>
            <a:fillRect/>
          </a:stretch>
        </p:blipFill>
        <p:spPr>
          <a:xfrm>
            <a:off x="609600" y="94462"/>
            <a:ext cx="7467600" cy="66620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3" name="Picture 2" descr="Figure8_paper_1500m_vs_50m.tif"/>
          <p:cNvPicPr>
            <a:picLocks noChangeAspect="1"/>
          </p:cNvPicPr>
          <p:nvPr/>
        </p:nvPicPr>
        <p:blipFill>
          <a:blip r:embed="rId2"/>
          <a:stretch>
            <a:fillRect/>
          </a:stretch>
        </p:blipFill>
        <p:spPr>
          <a:xfrm>
            <a:off x="533400" y="838200"/>
            <a:ext cx="7702013" cy="5715000"/>
          </a:xfrm>
          <a:prstGeom prst="rect">
            <a:avLst/>
          </a:prstGeom>
        </p:spPr>
      </p:pic>
      <p:sp>
        <p:nvSpPr>
          <p:cNvPr id="4" name="Rectangle 3"/>
          <p:cNvSpPr/>
          <p:nvPr/>
        </p:nvSpPr>
        <p:spPr>
          <a:xfrm>
            <a:off x="533400" y="304800"/>
            <a:ext cx="8719120" cy="523220"/>
          </a:xfrm>
          <a:prstGeom prst="rect">
            <a:avLst/>
          </a:prstGeom>
        </p:spPr>
        <p:txBody>
          <a:bodyPr wrap="square">
            <a:spAutoFit/>
          </a:bodyPr>
          <a:lstStyle/>
          <a:p>
            <a:r>
              <a:rPr lang="en-US" sz="2800" dirty="0" smtClean="0">
                <a:solidFill>
                  <a:srgbClr val="0070C0"/>
                </a:solidFill>
              </a:rPr>
              <a:t>Shear-relative boundary-layer thermodynamic structure</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08" y="116632"/>
            <a:ext cx="8229600" cy="576064"/>
          </a:xfrm>
        </p:spPr>
        <p:txBody>
          <a:bodyPr>
            <a:noAutofit/>
          </a:bodyPr>
          <a:lstStyle/>
          <a:p>
            <a:r>
              <a:rPr lang="en-US" sz="2800" dirty="0" smtClean="0">
                <a:solidFill>
                  <a:srgbClr val="0070C0"/>
                </a:solidFill>
              </a:rPr>
              <a:t>Asymmetry of Convection and BL thermodynamics</a:t>
            </a: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7" name="Content Placeholder 6" descr="Figure12_sub2.tif"/>
          <p:cNvPicPr>
            <a:picLocks noGrp="1" noChangeAspect="1"/>
          </p:cNvPicPr>
          <p:nvPr>
            <p:ph idx="1"/>
          </p:nvPr>
        </p:nvPicPr>
        <p:blipFill>
          <a:blip r:embed="rId2"/>
          <a:srcRect l="-7694" r="-7694"/>
          <a:stretch>
            <a:fillRect/>
          </a:stretch>
        </p:blipFill>
        <p:spPr>
          <a:xfrm>
            <a:off x="35496" y="939954"/>
            <a:ext cx="9108504" cy="5009326"/>
          </a:xfrm>
        </p:spPr>
      </p:pic>
      <p:sp>
        <p:nvSpPr>
          <p:cNvPr id="3" name="TextBox 2"/>
          <p:cNvSpPr txBox="1"/>
          <p:nvPr/>
        </p:nvSpPr>
        <p:spPr>
          <a:xfrm>
            <a:off x="899592" y="601524"/>
            <a:ext cx="8028384" cy="523220"/>
          </a:xfrm>
          <a:prstGeom prst="rect">
            <a:avLst/>
          </a:prstGeom>
          <a:noFill/>
        </p:spPr>
        <p:txBody>
          <a:bodyPr wrap="square" rtlCol="0">
            <a:spAutoFit/>
          </a:bodyPr>
          <a:lstStyle/>
          <a:p>
            <a:r>
              <a:rPr lang="en-US" sz="1400" dirty="0" smtClean="0"/>
              <a:t> Shading– wavenumber </a:t>
            </a:r>
            <a:r>
              <a:rPr lang="en-US" sz="1400" dirty="0"/>
              <a:t>(0+1) </a:t>
            </a:r>
            <a:r>
              <a:rPr lang="en-US" sz="1400" dirty="0" smtClean="0"/>
              <a:t>component of </a:t>
            </a:r>
            <a:r>
              <a:rPr lang="en-US" sz="1400" dirty="0" err="1" smtClean="0"/>
              <a:t>θ’</a:t>
            </a:r>
            <a:r>
              <a:rPr lang="en-US" sz="1400" baseline="-25000" dirty="0" err="1" smtClean="0"/>
              <a:t>e</a:t>
            </a:r>
            <a:r>
              <a:rPr lang="en-US" sz="1400" baseline="-25000" dirty="0" smtClean="0"/>
              <a:t> </a:t>
            </a:r>
            <a:r>
              <a:rPr lang="en-US" sz="1400" dirty="0" smtClean="0"/>
              <a:t>at </a:t>
            </a:r>
            <a:r>
              <a:rPr lang="en-US" sz="1400" dirty="0"/>
              <a:t>50 </a:t>
            </a:r>
            <a:r>
              <a:rPr lang="en-US" sz="1400" dirty="0" smtClean="0"/>
              <a:t>m;    contours (left) -  radar </a:t>
            </a:r>
            <a:r>
              <a:rPr lang="en-US" sz="1400" dirty="0"/>
              <a:t>reflectivity at 1.5 </a:t>
            </a:r>
            <a:r>
              <a:rPr lang="en-US" sz="1400" dirty="0" smtClean="0"/>
              <a:t>km;  </a:t>
            </a:r>
          </a:p>
          <a:p>
            <a:r>
              <a:rPr lang="en-US" sz="1400" dirty="0" smtClean="0"/>
              <a:t>contour </a:t>
            </a:r>
            <a:r>
              <a:rPr lang="en-US" sz="1400" dirty="0"/>
              <a:t>s </a:t>
            </a:r>
            <a:r>
              <a:rPr lang="en-US" sz="1400" dirty="0" smtClean="0"/>
              <a:t>(right) - vertical </a:t>
            </a:r>
            <a:r>
              <a:rPr lang="en-US" sz="1400" dirty="0"/>
              <a:t>velocity at 1.5 </a:t>
            </a:r>
            <a:r>
              <a:rPr lang="en-US" sz="1400" dirty="0" smtClean="0"/>
              <a:t>km;  thick </a:t>
            </a:r>
            <a:r>
              <a:rPr lang="en-US" sz="1400" dirty="0"/>
              <a:t>black contours </a:t>
            </a:r>
            <a:r>
              <a:rPr lang="en-US" sz="1400" dirty="0" smtClean="0"/>
              <a:t> - downdraft;  gray </a:t>
            </a:r>
            <a:r>
              <a:rPr lang="en-US" sz="1400" dirty="0"/>
              <a:t>contours </a:t>
            </a:r>
            <a:r>
              <a:rPr lang="en-US" sz="1400" dirty="0" smtClean="0"/>
              <a:t>- </a:t>
            </a:r>
            <a:r>
              <a:rPr lang="en-US" sz="1400" dirty="0"/>
              <a:t>updraft </a:t>
            </a:r>
          </a:p>
        </p:txBody>
      </p:sp>
      <p:sp>
        <p:nvSpPr>
          <p:cNvPr id="6" name="TextBox 5"/>
          <p:cNvSpPr txBox="1"/>
          <p:nvPr/>
        </p:nvSpPr>
        <p:spPr>
          <a:xfrm>
            <a:off x="1259632" y="1331476"/>
            <a:ext cx="432048" cy="369332"/>
          </a:xfrm>
          <a:prstGeom prst="rect">
            <a:avLst/>
          </a:prstGeom>
          <a:noFill/>
        </p:spPr>
        <p:txBody>
          <a:bodyPr wrap="square" rtlCol="0">
            <a:spAutoFit/>
          </a:bodyPr>
          <a:lstStyle/>
          <a:p>
            <a:r>
              <a:rPr lang="en-US" dirty="0" smtClean="0"/>
              <a:t>DL</a:t>
            </a:r>
            <a:endParaRPr lang="en-US" dirty="0"/>
          </a:p>
        </p:txBody>
      </p:sp>
      <p:sp>
        <p:nvSpPr>
          <p:cNvPr id="9" name="TextBox 8"/>
          <p:cNvSpPr txBox="1"/>
          <p:nvPr/>
        </p:nvSpPr>
        <p:spPr>
          <a:xfrm>
            <a:off x="3851920" y="1331476"/>
            <a:ext cx="648072" cy="369332"/>
          </a:xfrm>
          <a:prstGeom prst="rect">
            <a:avLst/>
          </a:prstGeom>
          <a:noFill/>
        </p:spPr>
        <p:txBody>
          <a:bodyPr wrap="square" rtlCol="0">
            <a:spAutoFit/>
          </a:bodyPr>
          <a:lstStyle/>
          <a:p>
            <a:r>
              <a:rPr lang="en-US" dirty="0" smtClean="0"/>
              <a:t>DR</a:t>
            </a:r>
            <a:endParaRPr lang="en-US" dirty="0"/>
          </a:p>
        </p:txBody>
      </p:sp>
      <p:sp>
        <p:nvSpPr>
          <p:cNvPr id="10" name="TextBox 9"/>
          <p:cNvSpPr txBox="1"/>
          <p:nvPr/>
        </p:nvSpPr>
        <p:spPr>
          <a:xfrm>
            <a:off x="1259632" y="4149080"/>
            <a:ext cx="432048" cy="369332"/>
          </a:xfrm>
          <a:prstGeom prst="rect">
            <a:avLst/>
          </a:prstGeom>
          <a:noFill/>
        </p:spPr>
        <p:txBody>
          <a:bodyPr wrap="square" rtlCol="0">
            <a:spAutoFit/>
          </a:bodyPr>
          <a:lstStyle/>
          <a:p>
            <a:r>
              <a:rPr lang="en-US" dirty="0" smtClean="0"/>
              <a:t>UL</a:t>
            </a:r>
            <a:endParaRPr lang="en-US" dirty="0"/>
          </a:p>
        </p:txBody>
      </p:sp>
      <p:sp>
        <p:nvSpPr>
          <p:cNvPr id="11" name="TextBox 10"/>
          <p:cNvSpPr txBox="1"/>
          <p:nvPr/>
        </p:nvSpPr>
        <p:spPr>
          <a:xfrm>
            <a:off x="3851920" y="4149080"/>
            <a:ext cx="648072" cy="369332"/>
          </a:xfrm>
          <a:prstGeom prst="rect">
            <a:avLst/>
          </a:prstGeom>
          <a:noFill/>
        </p:spPr>
        <p:txBody>
          <a:bodyPr wrap="square" rtlCol="0">
            <a:spAutoFit/>
          </a:bodyPr>
          <a:lstStyle/>
          <a:p>
            <a:r>
              <a:rPr lang="en-US" dirty="0" smtClean="0"/>
              <a:t>UR</a:t>
            </a:r>
            <a:endParaRPr lang="en-US" dirty="0"/>
          </a:p>
        </p:txBody>
      </p:sp>
      <p:sp>
        <p:nvSpPr>
          <p:cNvPr id="12" name="TextBox 11"/>
          <p:cNvSpPr txBox="1"/>
          <p:nvPr/>
        </p:nvSpPr>
        <p:spPr>
          <a:xfrm>
            <a:off x="5076056" y="1331476"/>
            <a:ext cx="432048" cy="369332"/>
          </a:xfrm>
          <a:prstGeom prst="rect">
            <a:avLst/>
          </a:prstGeom>
          <a:noFill/>
        </p:spPr>
        <p:txBody>
          <a:bodyPr wrap="square" rtlCol="0">
            <a:spAutoFit/>
          </a:bodyPr>
          <a:lstStyle/>
          <a:p>
            <a:r>
              <a:rPr lang="en-US" dirty="0" smtClean="0"/>
              <a:t>DL</a:t>
            </a:r>
            <a:endParaRPr lang="en-US" dirty="0"/>
          </a:p>
        </p:txBody>
      </p:sp>
      <p:sp>
        <p:nvSpPr>
          <p:cNvPr id="13" name="TextBox 12"/>
          <p:cNvSpPr txBox="1"/>
          <p:nvPr/>
        </p:nvSpPr>
        <p:spPr>
          <a:xfrm>
            <a:off x="7812360" y="1331476"/>
            <a:ext cx="648072" cy="369332"/>
          </a:xfrm>
          <a:prstGeom prst="rect">
            <a:avLst/>
          </a:prstGeom>
          <a:noFill/>
        </p:spPr>
        <p:txBody>
          <a:bodyPr wrap="square" rtlCol="0">
            <a:spAutoFit/>
          </a:bodyPr>
          <a:lstStyle/>
          <a:p>
            <a:r>
              <a:rPr lang="en-US" dirty="0" smtClean="0"/>
              <a:t>DR</a:t>
            </a:r>
            <a:endParaRPr lang="en-US" dirty="0"/>
          </a:p>
        </p:txBody>
      </p:sp>
      <p:sp>
        <p:nvSpPr>
          <p:cNvPr id="14" name="TextBox 13"/>
          <p:cNvSpPr txBox="1"/>
          <p:nvPr/>
        </p:nvSpPr>
        <p:spPr>
          <a:xfrm>
            <a:off x="5076056" y="4149080"/>
            <a:ext cx="432048" cy="369332"/>
          </a:xfrm>
          <a:prstGeom prst="rect">
            <a:avLst/>
          </a:prstGeom>
          <a:noFill/>
        </p:spPr>
        <p:txBody>
          <a:bodyPr wrap="square" rtlCol="0">
            <a:spAutoFit/>
          </a:bodyPr>
          <a:lstStyle/>
          <a:p>
            <a:r>
              <a:rPr lang="en-US" dirty="0" smtClean="0"/>
              <a:t>UL</a:t>
            </a:r>
            <a:endParaRPr lang="en-US" dirty="0"/>
          </a:p>
        </p:txBody>
      </p:sp>
      <p:sp>
        <p:nvSpPr>
          <p:cNvPr id="15" name="TextBox 14"/>
          <p:cNvSpPr txBox="1"/>
          <p:nvPr/>
        </p:nvSpPr>
        <p:spPr>
          <a:xfrm>
            <a:off x="7740352" y="4149080"/>
            <a:ext cx="648072" cy="369332"/>
          </a:xfrm>
          <a:prstGeom prst="rect">
            <a:avLst/>
          </a:prstGeom>
          <a:noFill/>
        </p:spPr>
        <p:txBody>
          <a:bodyPr wrap="square" rtlCol="0">
            <a:spAutoFit/>
          </a:bodyPr>
          <a:lstStyle/>
          <a:p>
            <a:r>
              <a:rPr lang="en-US" dirty="0" smtClean="0"/>
              <a:t>UR</a:t>
            </a:r>
            <a:endParaRPr lang="en-US" dirty="0"/>
          </a:p>
        </p:txBody>
      </p:sp>
      <p:sp>
        <p:nvSpPr>
          <p:cNvPr id="8" name="TextBox 7"/>
          <p:cNvSpPr txBox="1"/>
          <p:nvPr/>
        </p:nvSpPr>
        <p:spPr>
          <a:xfrm>
            <a:off x="539552" y="5589240"/>
            <a:ext cx="7776864" cy="135421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near surface equivalent potential temperature (</a:t>
            </a:r>
            <a:r>
              <a:rPr lang="en-US" sz="1600" dirty="0" err="1" smtClean="0"/>
              <a:t>θ</a:t>
            </a:r>
            <a:r>
              <a:rPr lang="en-US" sz="1600" baseline="-25000" dirty="0" err="1" smtClean="0"/>
              <a:t>e</a:t>
            </a:r>
            <a:r>
              <a:rPr lang="en-US" sz="1600" baseline="-25000" dirty="0"/>
              <a:t> </a:t>
            </a:r>
            <a:r>
              <a:rPr lang="en-US" sz="1600" dirty="0" smtClean="0"/>
              <a:t>) is correlated more with the vertical velocity than the radar reflectivity above the boundary layer;</a:t>
            </a:r>
          </a:p>
          <a:p>
            <a:pPr marL="285750" indent="-285750">
              <a:buFont typeface="Arial" panose="020B0604020202020204" pitchFamily="34" charset="0"/>
              <a:buChar char="•"/>
            </a:pPr>
            <a:r>
              <a:rPr lang="en-US" sz="1600" dirty="0" smtClean="0"/>
              <a:t>In the </a:t>
            </a:r>
            <a:r>
              <a:rPr lang="en-US" sz="1600" dirty="0" err="1" smtClean="0"/>
              <a:t>eyewall</a:t>
            </a:r>
            <a:r>
              <a:rPr lang="en-US" sz="1600" dirty="0" smtClean="0"/>
              <a:t> region, the increase in near surface </a:t>
            </a:r>
            <a:r>
              <a:rPr lang="en-US" sz="1600" dirty="0" err="1" smtClean="0"/>
              <a:t>θ</a:t>
            </a:r>
            <a:r>
              <a:rPr lang="en-US" sz="1600" baseline="-25000" dirty="0" err="1" smtClean="0"/>
              <a:t>e</a:t>
            </a:r>
            <a:r>
              <a:rPr lang="en-US" sz="1600" baseline="-25000" dirty="0" smtClean="0"/>
              <a:t> </a:t>
            </a:r>
            <a:r>
              <a:rPr lang="en-US" sz="1600" dirty="0" smtClean="0"/>
              <a:t>from the UL to DR quadrant can be explained by boundary layer recovery process through surface enthalpy fluxes. </a:t>
            </a:r>
          </a:p>
          <a:p>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 22"/>
          <p:cNvGrpSpPr/>
          <p:nvPr/>
        </p:nvGrpSpPr>
        <p:grpSpPr>
          <a:xfrm>
            <a:off x="250495" y="1340768"/>
            <a:ext cx="4595039" cy="4536504"/>
            <a:chOff x="250495" y="1340768"/>
            <a:chExt cx="4595039" cy="4536504"/>
          </a:xfrm>
        </p:grpSpPr>
        <p:grpSp>
          <p:nvGrpSpPr>
            <p:cNvPr id="15" name="组 14"/>
            <p:cNvGrpSpPr/>
            <p:nvPr/>
          </p:nvGrpSpPr>
          <p:grpSpPr>
            <a:xfrm>
              <a:off x="250495" y="1340768"/>
              <a:ext cx="4595039" cy="4536504"/>
              <a:chOff x="250495" y="1340768"/>
              <a:chExt cx="4595039" cy="4536504"/>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95" y="1340768"/>
                <a:ext cx="459503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线箭头连接符 13"/>
              <p:cNvCxnSpPr/>
              <p:nvPr/>
            </p:nvCxnSpPr>
            <p:spPr>
              <a:xfrm flipV="1">
                <a:off x="2879252" y="4005064"/>
                <a:ext cx="108572" cy="117716"/>
              </a:xfrm>
              <a:prstGeom prst="straightConnector1">
                <a:avLst/>
              </a:prstGeom>
              <a:ln>
                <a:solidFill>
                  <a:srgbClr val="800000"/>
                </a:solidFill>
                <a:tailEnd type="arrow"/>
              </a:ln>
            </p:spPr>
            <p:style>
              <a:lnRef idx="2">
                <a:schemeClr val="accent2"/>
              </a:lnRef>
              <a:fillRef idx="0">
                <a:schemeClr val="accent2"/>
              </a:fillRef>
              <a:effectRef idx="1">
                <a:schemeClr val="accent2"/>
              </a:effectRef>
              <a:fontRef idx="minor">
                <a:schemeClr val="tx1"/>
              </a:fontRef>
            </p:style>
          </p:cxnSp>
        </p:grpSp>
        <p:cxnSp>
          <p:nvCxnSpPr>
            <p:cNvPr id="22" name="直线箭头连接符 21"/>
            <p:cNvCxnSpPr/>
            <p:nvPr/>
          </p:nvCxnSpPr>
          <p:spPr>
            <a:xfrm flipH="1" flipV="1">
              <a:off x="2915816" y="3284984"/>
              <a:ext cx="72008" cy="14401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14745" y="260648"/>
            <a:ext cx="8229600" cy="922114"/>
          </a:xfrm>
        </p:spPr>
        <p:txBody>
          <a:bodyPr>
            <a:noAutofit/>
          </a:bodyPr>
          <a:lstStyle/>
          <a:p>
            <a:r>
              <a:rPr lang="en-US" sz="3200" dirty="0" smtClean="0">
                <a:solidFill>
                  <a:srgbClr val="0070C0"/>
                </a:solidFill>
              </a:rPr>
              <a:t>A paradigm of energy cycling process tied to shear-induced asymmetry of convection</a:t>
            </a:r>
            <a:endParaRPr lang="en-US" sz="3200"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Content Placeholder 4"/>
          <p:cNvSpPr>
            <a:spLocks noGrp="1"/>
          </p:cNvSpPr>
          <p:nvPr>
            <p:ph idx="1"/>
          </p:nvPr>
        </p:nvSpPr>
        <p:spPr>
          <a:xfrm>
            <a:off x="4845534" y="1330773"/>
            <a:ext cx="4046946" cy="4690515"/>
          </a:xfrm>
          <a:prstGeom prst="rect">
            <a:avLst/>
          </a:prstGeom>
        </p:spPr>
        <p:txBody>
          <a:bodyPr wrap="square">
            <a:spAutoFit/>
          </a:bodyPr>
          <a:lstStyle/>
          <a:p>
            <a:pPr>
              <a:buFont typeface="Wingdings" panose="05000000000000000000" pitchFamily="2" charset="2"/>
              <a:buChar char="Ø"/>
            </a:pPr>
            <a:r>
              <a:rPr lang="en-US" sz="1800" dirty="0" smtClean="0"/>
              <a:t>As air parcels rotate from the upshear left (UL) quadrant to the downshear right (DR) quadrant, they </a:t>
            </a:r>
            <a:r>
              <a:rPr lang="en-US" sz="1800" dirty="0"/>
              <a:t>acquire equivalent potential temperature (θ</a:t>
            </a:r>
            <a:r>
              <a:rPr lang="en-US" sz="1800" baseline="-25000" dirty="0"/>
              <a:t>e</a:t>
            </a:r>
            <a:r>
              <a:rPr lang="en-US" sz="1800" dirty="0"/>
              <a:t>) from surface fluxes </a:t>
            </a:r>
            <a:r>
              <a:rPr lang="en-US" sz="1800" dirty="0" smtClean="0"/>
              <a:t>;</a:t>
            </a:r>
          </a:p>
          <a:p>
            <a:pPr>
              <a:buFont typeface="Wingdings" panose="05000000000000000000" pitchFamily="2" charset="2"/>
              <a:buChar char="Ø"/>
            </a:pPr>
            <a:r>
              <a:rPr lang="en-US" sz="1800" dirty="0" smtClean="0"/>
              <a:t>Convection is triggered in the DR quadrant in the presence of asymmetric mesoscale lifting coincident with the θ</a:t>
            </a:r>
            <a:r>
              <a:rPr lang="en-US" sz="1800" baseline="-25000" dirty="0" smtClean="0"/>
              <a:t>e</a:t>
            </a:r>
            <a:r>
              <a:rPr lang="en-US" sz="1800" dirty="0"/>
              <a:t> </a:t>
            </a:r>
            <a:r>
              <a:rPr lang="en-US" sz="1800" dirty="0" smtClean="0"/>
              <a:t>maximum.</a:t>
            </a:r>
            <a:r>
              <a:rPr lang="en-US" sz="1800" dirty="0"/>
              <a:t>;</a:t>
            </a:r>
            <a:endParaRPr lang="en-US" sz="1800" dirty="0" smtClean="0"/>
          </a:p>
          <a:p>
            <a:pPr>
              <a:buFont typeface="Wingdings" panose="05000000000000000000" pitchFamily="2" charset="2"/>
              <a:buChar char="Ø"/>
            </a:pPr>
            <a:r>
              <a:rPr lang="en-US" sz="1800" dirty="0" smtClean="0"/>
              <a:t>Energy is then released by latent heating in the downshear left (DL) quadrant;  </a:t>
            </a:r>
          </a:p>
          <a:p>
            <a:pPr>
              <a:buFont typeface="Wingdings" panose="05000000000000000000" pitchFamily="2" charset="2"/>
              <a:buChar char="Ø"/>
            </a:pPr>
            <a:r>
              <a:rPr lang="en-US" sz="1800" dirty="0" smtClean="0"/>
              <a:t>Convective downdrafts bring down cool and dry air to the surface and lower θ</a:t>
            </a:r>
            <a:r>
              <a:rPr lang="en-US" sz="1800" baseline="-25000" dirty="0" smtClean="0"/>
              <a:t>e</a:t>
            </a:r>
            <a:r>
              <a:rPr lang="en-US" sz="1800" dirty="0" smtClean="0"/>
              <a:t> again in the DL and UL quadrants. </a:t>
            </a:r>
            <a:endParaRPr lang="en-US" sz="1800" dirty="0"/>
          </a:p>
        </p:txBody>
      </p:sp>
      <p:sp>
        <p:nvSpPr>
          <p:cNvPr id="7" name="TextBox 6"/>
          <p:cNvSpPr txBox="1"/>
          <p:nvPr/>
        </p:nvSpPr>
        <p:spPr>
          <a:xfrm>
            <a:off x="539552" y="6099176"/>
            <a:ext cx="8064896" cy="338554"/>
          </a:xfrm>
          <a:prstGeom prst="rect">
            <a:avLst/>
          </a:prstGeom>
          <a:noFill/>
        </p:spPr>
        <p:txBody>
          <a:bodyPr wrap="square" rtlCol="0">
            <a:spAutoFit/>
          </a:bodyPr>
          <a:lstStyle/>
          <a:p>
            <a:pPr algn="ctr"/>
            <a:r>
              <a:rPr lang="en-US" sz="1600" dirty="0" smtClean="0">
                <a:solidFill>
                  <a:srgbClr val="00B050"/>
                </a:solidFill>
              </a:rPr>
              <a:t>Flight-level data above the boundary layer from Eastin et al. (2005) support our paradigm .</a:t>
            </a:r>
            <a:endParaRPr lang="en-US" sz="1600" dirty="0">
              <a:solidFill>
                <a:srgbClr val="00B050"/>
              </a:solidFill>
            </a:endParaRPr>
          </a:p>
        </p:txBody>
      </p:sp>
      <p:sp>
        <p:nvSpPr>
          <p:cNvPr id="6" name="TextBox 5"/>
          <p:cNvSpPr txBox="1"/>
          <p:nvPr/>
        </p:nvSpPr>
        <p:spPr>
          <a:xfrm>
            <a:off x="2896607" y="2780928"/>
            <a:ext cx="1603385" cy="646331"/>
          </a:xfrm>
          <a:prstGeom prst="rect">
            <a:avLst/>
          </a:prstGeom>
          <a:noFill/>
        </p:spPr>
        <p:txBody>
          <a:bodyPr wrap="square" rtlCol="0">
            <a:spAutoFit/>
          </a:bodyPr>
          <a:lstStyle/>
          <a:p>
            <a:r>
              <a:rPr lang="en-US" dirty="0" smtClean="0">
                <a:solidFill>
                  <a:srgbClr val="7030A0"/>
                </a:solidFill>
              </a:rPr>
              <a:t>Convection triggered</a:t>
            </a:r>
            <a:endParaRPr lang="en-US" dirty="0">
              <a:solidFill>
                <a:srgbClr val="7030A0"/>
              </a:solidFill>
            </a:endParaRPr>
          </a:p>
        </p:txBody>
      </p:sp>
      <p:sp>
        <p:nvSpPr>
          <p:cNvPr id="10" name="TextBox 9"/>
          <p:cNvSpPr txBox="1"/>
          <p:nvPr/>
        </p:nvSpPr>
        <p:spPr>
          <a:xfrm>
            <a:off x="1619672" y="2420888"/>
            <a:ext cx="1152128" cy="646331"/>
          </a:xfrm>
          <a:prstGeom prst="rect">
            <a:avLst/>
          </a:prstGeom>
          <a:noFill/>
        </p:spPr>
        <p:txBody>
          <a:bodyPr wrap="square" rtlCol="0">
            <a:spAutoFit/>
          </a:bodyPr>
          <a:lstStyle/>
          <a:p>
            <a:r>
              <a:rPr lang="en-US" dirty="0" smtClean="0">
                <a:solidFill>
                  <a:srgbClr val="7030A0"/>
                </a:solidFill>
              </a:rPr>
              <a:t>Energy released</a:t>
            </a:r>
            <a:endParaRPr lang="en-US" dirty="0">
              <a:solidFill>
                <a:srgbClr val="7030A0"/>
              </a:solidFill>
            </a:endParaRPr>
          </a:p>
        </p:txBody>
      </p:sp>
      <p:sp>
        <p:nvSpPr>
          <p:cNvPr id="11" name="TextBox 10"/>
          <p:cNvSpPr txBox="1"/>
          <p:nvPr/>
        </p:nvSpPr>
        <p:spPr>
          <a:xfrm>
            <a:off x="1115616" y="3645024"/>
            <a:ext cx="1288382" cy="646331"/>
          </a:xfrm>
          <a:prstGeom prst="rect">
            <a:avLst/>
          </a:prstGeom>
          <a:noFill/>
        </p:spPr>
        <p:txBody>
          <a:bodyPr wrap="square" rtlCol="0">
            <a:spAutoFit/>
          </a:bodyPr>
          <a:lstStyle/>
          <a:p>
            <a:r>
              <a:rPr lang="en-US" dirty="0" smtClean="0">
                <a:solidFill>
                  <a:srgbClr val="7030A0"/>
                </a:solidFill>
              </a:rPr>
              <a:t>Primary downdraft</a:t>
            </a:r>
            <a:endParaRPr lang="en-US" dirty="0">
              <a:solidFill>
                <a:srgbClr val="7030A0"/>
              </a:solidFill>
            </a:endParaRPr>
          </a:p>
        </p:txBody>
      </p:sp>
    </p:spTree>
    <p:extLst>
      <p:ext uri="{BB962C8B-B14F-4D97-AF65-F5344CB8AC3E}">
        <p14:creationId xmlns:p14="http://schemas.microsoft.com/office/powerpoint/2010/main" val="21864906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sz="3600" dirty="0" smtClean="0">
                <a:solidFill>
                  <a:schemeClr val="tx2"/>
                </a:solidFill>
              </a:rPr>
              <a:t>Boundary layer recovery calculation</a:t>
            </a: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683568" y="1143000"/>
            <a:ext cx="4114800" cy="1701800"/>
          </a:xfrm>
          <a:prstGeom prst="rect">
            <a:avLst/>
          </a:prstGeom>
        </p:spPr>
      </p:pic>
      <p:pic>
        <p:nvPicPr>
          <p:cNvPr id="6" name="Picture 5"/>
          <p:cNvPicPr>
            <a:picLocks noChangeAspect="1"/>
          </p:cNvPicPr>
          <p:nvPr/>
        </p:nvPicPr>
        <p:blipFill>
          <a:blip r:embed="rId3"/>
          <a:stretch>
            <a:fillRect/>
          </a:stretch>
        </p:blipFill>
        <p:spPr>
          <a:xfrm>
            <a:off x="539552" y="2971800"/>
            <a:ext cx="5384800" cy="2286000"/>
          </a:xfrm>
          <a:prstGeom prst="rect">
            <a:avLst/>
          </a:prstGeom>
        </p:spPr>
      </p:pic>
      <p:pic>
        <p:nvPicPr>
          <p:cNvPr id="7" name="Picture 6"/>
          <p:cNvPicPr>
            <a:picLocks noChangeAspect="1"/>
          </p:cNvPicPr>
          <p:nvPr/>
        </p:nvPicPr>
        <p:blipFill>
          <a:blip r:embed="rId4"/>
          <a:stretch>
            <a:fillRect/>
          </a:stretch>
        </p:blipFill>
        <p:spPr>
          <a:xfrm>
            <a:off x="827584" y="5486400"/>
            <a:ext cx="3568700" cy="1117600"/>
          </a:xfrm>
          <a:prstGeom prst="rect">
            <a:avLst/>
          </a:prstGeom>
        </p:spPr>
      </p:pic>
      <p:sp>
        <p:nvSpPr>
          <p:cNvPr id="3" name="TextBox 2"/>
          <p:cNvSpPr txBox="1"/>
          <p:nvPr/>
        </p:nvSpPr>
        <p:spPr>
          <a:xfrm>
            <a:off x="5877043" y="1643995"/>
            <a:ext cx="3096344" cy="4401205"/>
          </a:xfrm>
          <a:prstGeom prst="rect">
            <a:avLst/>
          </a:prstGeom>
          <a:noFill/>
        </p:spPr>
        <p:txBody>
          <a:bodyPr wrap="square" rtlCol="0">
            <a:spAutoFit/>
          </a:bodyPr>
          <a:lstStyle/>
          <a:p>
            <a:r>
              <a:rPr lang="en-US" sz="2800" dirty="0" smtClean="0">
                <a:solidFill>
                  <a:srgbClr val="00B050"/>
                </a:solidFill>
              </a:rPr>
              <a:t>Back of the envelope calculation showed that </a:t>
            </a:r>
            <a:r>
              <a:rPr lang="en-US" sz="2800" dirty="0">
                <a:solidFill>
                  <a:srgbClr val="00B050"/>
                </a:solidFill>
              </a:rPr>
              <a:t>s</a:t>
            </a:r>
            <a:r>
              <a:rPr lang="en-US" sz="2800" dirty="0" smtClean="0">
                <a:solidFill>
                  <a:srgbClr val="00B050"/>
                </a:solidFill>
              </a:rPr>
              <a:t>urface fluxes can support 4 K of change in </a:t>
            </a:r>
            <a:r>
              <a:rPr lang="el-GR" sz="2800" dirty="0" smtClean="0">
                <a:solidFill>
                  <a:srgbClr val="00B050"/>
                </a:solidFill>
              </a:rPr>
              <a:t>θ</a:t>
            </a:r>
            <a:r>
              <a:rPr lang="en-US" sz="2800" baseline="-25000" dirty="0" smtClean="0">
                <a:solidFill>
                  <a:srgbClr val="00B050"/>
                </a:solidFill>
              </a:rPr>
              <a:t>e</a:t>
            </a:r>
            <a:r>
              <a:rPr lang="en-US" sz="2800" dirty="0" smtClean="0">
                <a:solidFill>
                  <a:srgbClr val="00B050"/>
                </a:solidFill>
              </a:rPr>
              <a:t> near the surface which is enough for the boundary layer recovery.   </a:t>
            </a:r>
            <a:endParaRPr lang="en-US" sz="2800" dirty="0">
              <a:solidFill>
                <a:srgbClr val="00B050"/>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4"/>
          <p:cNvPicPr>
            <a:picLocks noChangeAspect="1"/>
          </p:cNvPicPr>
          <p:nvPr/>
        </p:nvPicPr>
        <p:blipFill>
          <a:blip r:embed="rId2"/>
          <a:stretch>
            <a:fillRect/>
          </a:stretch>
        </p:blipFill>
        <p:spPr>
          <a:xfrm>
            <a:off x="990600" y="0"/>
            <a:ext cx="7627182" cy="6705600"/>
          </a:xfrm>
          <a:prstGeom prst="rect">
            <a:avLst/>
          </a:prstGeom>
        </p:spPr>
      </p:pic>
      <p:sp>
        <p:nvSpPr>
          <p:cNvPr id="6" name="TextBox 5"/>
          <p:cNvSpPr txBox="1"/>
          <p:nvPr/>
        </p:nvSpPr>
        <p:spPr>
          <a:xfrm>
            <a:off x="1760240" y="5085184"/>
            <a:ext cx="2743200" cy="400110"/>
          </a:xfrm>
          <a:prstGeom prst="rect">
            <a:avLst/>
          </a:prstGeom>
          <a:noFill/>
        </p:spPr>
        <p:txBody>
          <a:bodyPr wrap="square" rtlCol="0">
            <a:spAutoFit/>
          </a:bodyPr>
          <a:lstStyle/>
          <a:p>
            <a:r>
              <a:rPr lang="en-US" sz="2000" dirty="0" err="1" smtClean="0"/>
              <a:t>Eastin</a:t>
            </a:r>
            <a:r>
              <a:rPr lang="en-US" sz="2000" dirty="0" smtClean="0"/>
              <a:t> et al. (2005)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6712"/>
          </a:xfrm>
        </p:spPr>
        <p:txBody>
          <a:bodyPr>
            <a:normAutofit/>
          </a:bodyPr>
          <a:lstStyle/>
          <a:p>
            <a:r>
              <a:rPr lang="en-US" sz="3600" dirty="0" smtClean="0">
                <a:solidFill>
                  <a:srgbClr val="0070C0"/>
                </a:solidFill>
              </a:rPr>
              <a:t>Summary</a:t>
            </a:r>
            <a:endParaRPr lang="en-US" sz="3600" dirty="0">
              <a:solidFill>
                <a:srgbClr val="0070C0"/>
              </a:solidFill>
            </a:endParaRPr>
          </a:p>
        </p:txBody>
      </p:sp>
      <p:sp>
        <p:nvSpPr>
          <p:cNvPr id="3" name="Content Placeholder 2"/>
          <p:cNvSpPr>
            <a:spLocks noGrp="1"/>
          </p:cNvSpPr>
          <p:nvPr>
            <p:ph idx="1"/>
          </p:nvPr>
        </p:nvSpPr>
        <p:spPr>
          <a:xfrm>
            <a:off x="827584" y="764704"/>
            <a:ext cx="7488832" cy="5636096"/>
          </a:xfrm>
        </p:spPr>
        <p:txBody>
          <a:bodyPr>
            <a:normAutofit fontScale="47500" lnSpcReduction="20000"/>
          </a:bodyPr>
          <a:lstStyle/>
          <a:p>
            <a:r>
              <a:rPr lang="en-US" sz="4500" dirty="0" smtClean="0">
                <a:latin typeface="Times New Roman"/>
                <a:cs typeface="Times New Roman"/>
              </a:rPr>
              <a:t>Both the kinematic and thermodynamic boundary-layer height scales relative to the shear direction tend to decrease with decreasing radius, consistent with previous axisymmetric analyses.</a:t>
            </a:r>
          </a:p>
          <a:p>
            <a:endParaRPr lang="en-US" sz="4500" dirty="0" smtClean="0">
              <a:latin typeface="Times New Roman"/>
              <a:cs typeface="Times New Roman"/>
            </a:endParaRPr>
          </a:p>
          <a:p>
            <a:r>
              <a:rPr lang="en-US" sz="4500" dirty="0" smtClean="0">
                <a:latin typeface="Times New Roman"/>
                <a:cs typeface="Times New Roman"/>
              </a:rPr>
              <a:t> There is still a clear separation between the kinematic and thermodynamic boundary-layer heights in the asymmetric (shear-relative) framework. </a:t>
            </a:r>
          </a:p>
          <a:p>
            <a:endParaRPr lang="en-US" altLang="zh-CN" sz="4500" dirty="0" smtClean="0">
              <a:latin typeface="Times New Roman"/>
              <a:cs typeface="Times New Roman"/>
            </a:endParaRPr>
          </a:p>
          <a:p>
            <a:r>
              <a:rPr lang="en-US" sz="4500" dirty="0" smtClean="0">
                <a:latin typeface="Times New Roman"/>
                <a:cs typeface="Times New Roman"/>
              </a:rPr>
              <a:t>The inflow layer depth is found to be deeper in quadrants down shear, with the downshear right (DR) quadrant being the deepest. </a:t>
            </a:r>
          </a:p>
          <a:p>
            <a:endParaRPr lang="en-US" sz="4500" dirty="0" smtClean="0">
              <a:latin typeface="Times New Roman"/>
              <a:cs typeface="Times New Roman"/>
            </a:endParaRPr>
          </a:p>
          <a:p>
            <a:r>
              <a:rPr lang="en-US" sz="4500" dirty="0" smtClean="0">
                <a:latin typeface="Times New Roman"/>
                <a:cs typeface="Times New Roman"/>
              </a:rPr>
              <a:t>The mixed layer depth and height of maximum tangential wind speed are alike in the eyewall region, but are deeper in quadrants left of the shear in the outer radii. </a:t>
            </a:r>
          </a:p>
          <a:p>
            <a:endParaRPr lang="en-US" sz="4500" dirty="0" smtClean="0">
              <a:latin typeface="Times New Roman"/>
              <a:cs typeface="Times New Roman"/>
            </a:endParaRPr>
          </a:p>
          <a:p>
            <a:r>
              <a:rPr lang="en-US" sz="4500" dirty="0" smtClean="0">
                <a:latin typeface="Times New Roman"/>
                <a:cs typeface="Times New Roman"/>
              </a:rPr>
              <a:t>The results suggest also a paradigm of energy cycling process in the eyewall region which may be tied to shear-induced asymmetry of convection in hurricanes.</a:t>
            </a:r>
            <a:r>
              <a:rPr lang="zh-CN" altLang="en-US" sz="4500" dirty="0" smtClean="0">
                <a:latin typeface="Times New Roman"/>
                <a:cs typeface="Times New Roman"/>
              </a:rPr>
              <a:t> </a:t>
            </a:r>
            <a:endParaRPr lang="en-US" altLang="zh-CN" sz="4500" dirty="0" smtClean="0">
              <a:latin typeface="Times New Roman"/>
              <a:cs typeface="Times New Roman"/>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ltLang="zh-CN" dirty="0" smtClean="0">
                <a:solidFill>
                  <a:srgbClr val="1F497D"/>
                </a:solidFill>
                <a:latin typeface="Times New Roman"/>
                <a:cs typeface="Times New Roman"/>
              </a:rPr>
              <a:t>Future work</a:t>
            </a:r>
            <a:endParaRPr lang="en-US" dirty="0">
              <a:solidFill>
                <a:srgbClr val="1F497D"/>
              </a:solidFill>
            </a:endParaRPr>
          </a:p>
        </p:txBody>
      </p:sp>
      <p:sp>
        <p:nvSpPr>
          <p:cNvPr id="3" name="Content Placeholder 2"/>
          <p:cNvSpPr>
            <a:spLocks noGrp="1"/>
          </p:cNvSpPr>
          <p:nvPr>
            <p:ph idx="1"/>
          </p:nvPr>
        </p:nvSpPr>
        <p:spPr>
          <a:xfrm>
            <a:off x="990600" y="762000"/>
            <a:ext cx="7325816" cy="5835352"/>
          </a:xfrm>
        </p:spPr>
        <p:txBody>
          <a:bodyPr>
            <a:normAutofit fontScale="55000" lnSpcReduction="20000"/>
          </a:bodyPr>
          <a:lstStyle/>
          <a:p>
            <a:pPr>
              <a:buNone/>
            </a:pPr>
            <a:endParaRPr lang="en-US" altLang="zh-CN" dirty="0" smtClean="0">
              <a:latin typeface="Times New Roman"/>
              <a:cs typeface="Times New Roman"/>
            </a:endParaRPr>
          </a:p>
          <a:p>
            <a:endParaRPr lang="en-US" altLang="zh-CN" dirty="0" smtClean="0">
              <a:latin typeface="Times New Roman"/>
              <a:cs typeface="Times New Roman"/>
            </a:endParaRPr>
          </a:p>
          <a:p>
            <a:r>
              <a:rPr lang="en-US" altLang="zh-CN" sz="3800" dirty="0" smtClean="0">
                <a:latin typeface="Times New Roman"/>
                <a:cs typeface="Times New Roman"/>
              </a:rPr>
              <a:t>Understand why boundary layer height asymmetry is tied to the environmental vertical wind shear;</a:t>
            </a:r>
          </a:p>
          <a:p>
            <a:endParaRPr lang="en-US" altLang="zh-CN" sz="3800" dirty="0">
              <a:latin typeface="Times New Roman"/>
              <a:cs typeface="Times New Roman"/>
            </a:endParaRPr>
          </a:p>
          <a:p>
            <a:r>
              <a:rPr lang="en-US" altLang="zh-CN" sz="3800" dirty="0" smtClean="0">
                <a:latin typeface="Times New Roman"/>
                <a:cs typeface="Times New Roman"/>
              </a:rPr>
              <a:t>Improve the inflow angle model by adding a shear component; </a:t>
            </a:r>
          </a:p>
          <a:p>
            <a:endParaRPr lang="en-US" altLang="zh-CN" sz="3800" dirty="0" smtClean="0">
              <a:latin typeface="Times New Roman"/>
              <a:cs typeface="Times New Roman"/>
            </a:endParaRPr>
          </a:p>
          <a:p>
            <a:r>
              <a:rPr lang="en-US" altLang="zh-CN" sz="3800" dirty="0" smtClean="0">
                <a:latin typeface="Times New Roman"/>
                <a:cs typeface="Times New Roman"/>
              </a:rPr>
              <a:t>Investigate asymmetric boundary layer structure relative to storm motion;</a:t>
            </a:r>
          </a:p>
          <a:p>
            <a:endParaRPr lang="en-US" altLang="zh-CN" sz="3800" dirty="0" smtClean="0">
              <a:latin typeface="Times New Roman"/>
              <a:cs typeface="Times New Roman"/>
            </a:endParaRPr>
          </a:p>
          <a:p>
            <a:r>
              <a:rPr lang="en-US" altLang="zh-CN" sz="3800" dirty="0" smtClean="0">
                <a:latin typeface="Times New Roman"/>
                <a:cs typeface="Times New Roman"/>
              </a:rPr>
              <a:t>Investigate asymmetric boundary layer structure relative to the vortex tilt;</a:t>
            </a:r>
          </a:p>
          <a:p>
            <a:endParaRPr lang="en-US" altLang="zh-CN" sz="3800" dirty="0" smtClean="0">
              <a:latin typeface="Times New Roman"/>
              <a:cs typeface="Times New Roman"/>
            </a:endParaRPr>
          </a:p>
          <a:p>
            <a:r>
              <a:rPr lang="en-US" altLang="zh-CN" sz="3800" dirty="0" smtClean="0">
                <a:latin typeface="Times New Roman"/>
                <a:cs typeface="Times New Roman"/>
              </a:rPr>
              <a:t>Test the conceptual model for shear induced asymmetry and boundary layer thermodynamics using numerical model simulations;</a:t>
            </a:r>
          </a:p>
          <a:p>
            <a:pPr>
              <a:buNone/>
            </a:pPr>
            <a:r>
              <a:rPr lang="en-US" altLang="zh-CN" sz="3800" dirty="0" smtClean="0">
                <a:latin typeface="Times New Roman"/>
                <a:cs typeface="Times New Roman"/>
              </a:rPr>
              <a:t> </a:t>
            </a:r>
          </a:p>
          <a:p>
            <a:r>
              <a:rPr lang="en-US" altLang="zh-CN" sz="3800" dirty="0" smtClean="0">
                <a:latin typeface="Times New Roman"/>
                <a:cs typeface="Times New Roman"/>
              </a:rPr>
              <a:t>Continue model (HWRF) evaluation work using the dropsonde composites.</a:t>
            </a:r>
            <a:endParaRPr lang="en-US" altLang="zh-CN" sz="3800" dirty="0" smtClean="0">
              <a:solidFill>
                <a:srgbClr val="008000"/>
              </a:solidFill>
              <a:latin typeface="Times New Roman"/>
              <a:cs typeface="Times New Roman"/>
            </a:endParaRP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40962" name="Object 2"/>
          <p:cNvGraphicFramePr>
            <a:graphicFrameLocks noChangeAspect="1"/>
          </p:cNvGraphicFramePr>
          <p:nvPr/>
        </p:nvGraphicFramePr>
        <p:xfrm>
          <a:off x="2590800" y="762000"/>
          <a:ext cx="5334000" cy="5516989"/>
        </p:xfrm>
        <a:graphic>
          <a:graphicData uri="http://schemas.openxmlformats.org/presentationml/2006/ole">
            <mc:AlternateContent xmlns:mc="http://schemas.openxmlformats.org/markup-compatibility/2006">
              <mc:Choice xmlns:v="urn:schemas-microsoft-com:vml" Requires="v">
                <p:oleObj spid="_x0000_s41009" name="Document" r:id="rId3" imgW="5638800" imgH="7315200" progId="Word.Document.12">
                  <p:link updateAutomatic="1"/>
                </p:oleObj>
              </mc:Choice>
              <mc:Fallback>
                <p:oleObj name="Document" r:id="rId3" imgW="5638800" imgH="73152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762000"/>
                        <a:ext cx="5334000" cy="551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990600" y="76200"/>
            <a:ext cx="7467600" cy="523220"/>
          </a:xfrm>
          <a:prstGeom prst="rect">
            <a:avLst/>
          </a:prstGeom>
          <a:noFill/>
        </p:spPr>
        <p:txBody>
          <a:bodyPr wrap="square" rtlCol="0">
            <a:spAutoFit/>
          </a:bodyPr>
          <a:lstStyle/>
          <a:p>
            <a:r>
              <a:rPr lang="en-US" sz="2800" dirty="0" smtClean="0">
                <a:solidFill>
                  <a:srgbClr val="1F497D"/>
                </a:solidFill>
              </a:rPr>
              <a:t>Model evaluation using dropsonde composite </a:t>
            </a:r>
            <a:endParaRPr lang="en-US" sz="2800" dirty="0">
              <a:solidFill>
                <a:srgbClr val="1F497D"/>
              </a:solidFill>
            </a:endParaRPr>
          </a:p>
        </p:txBody>
      </p:sp>
      <p:sp>
        <p:nvSpPr>
          <p:cNvPr id="5" name="TextBox 4"/>
          <p:cNvSpPr txBox="1"/>
          <p:nvPr/>
        </p:nvSpPr>
        <p:spPr>
          <a:xfrm>
            <a:off x="838200" y="1219200"/>
            <a:ext cx="1524000" cy="369332"/>
          </a:xfrm>
          <a:prstGeom prst="rect">
            <a:avLst/>
          </a:prstGeom>
          <a:noFill/>
        </p:spPr>
        <p:txBody>
          <a:bodyPr wrap="square" rtlCol="0">
            <a:spAutoFit/>
          </a:bodyPr>
          <a:lstStyle/>
          <a:p>
            <a:r>
              <a:rPr lang="en-US" dirty="0" smtClean="0"/>
              <a:t>HWRF2011</a:t>
            </a:r>
            <a:endParaRPr lang="en-US" dirty="0"/>
          </a:p>
        </p:txBody>
      </p:sp>
      <p:sp>
        <p:nvSpPr>
          <p:cNvPr id="6" name="TextBox 5"/>
          <p:cNvSpPr txBox="1"/>
          <p:nvPr/>
        </p:nvSpPr>
        <p:spPr>
          <a:xfrm>
            <a:off x="762000" y="2743200"/>
            <a:ext cx="1676400" cy="923330"/>
          </a:xfrm>
          <a:prstGeom prst="rect">
            <a:avLst/>
          </a:prstGeom>
          <a:noFill/>
        </p:spPr>
        <p:txBody>
          <a:bodyPr wrap="square" rtlCol="0">
            <a:spAutoFit/>
          </a:bodyPr>
          <a:lstStyle/>
          <a:p>
            <a:r>
              <a:rPr lang="en-US" dirty="0" smtClean="0"/>
              <a:t>HWRF2012</a:t>
            </a:r>
          </a:p>
          <a:p>
            <a:r>
              <a:rPr lang="en-US" dirty="0" smtClean="0"/>
              <a:t>after PBL physics upgrade</a:t>
            </a:r>
            <a:endParaRPr lang="en-US" dirty="0"/>
          </a:p>
        </p:txBody>
      </p:sp>
      <p:sp>
        <p:nvSpPr>
          <p:cNvPr id="7" name="TextBox 6"/>
          <p:cNvSpPr txBox="1"/>
          <p:nvPr/>
        </p:nvSpPr>
        <p:spPr>
          <a:xfrm>
            <a:off x="381000" y="4572000"/>
            <a:ext cx="2438400" cy="646331"/>
          </a:xfrm>
          <a:prstGeom prst="rect">
            <a:avLst/>
          </a:prstGeom>
          <a:noFill/>
        </p:spPr>
        <p:txBody>
          <a:bodyPr wrap="square" rtlCol="0">
            <a:spAutoFit/>
          </a:bodyPr>
          <a:lstStyle/>
          <a:p>
            <a:r>
              <a:rPr lang="en-US" dirty="0" smtClean="0"/>
              <a:t> Dropsonde composite</a:t>
            </a:r>
          </a:p>
          <a:p>
            <a:r>
              <a:rPr lang="en-US" dirty="0" smtClean="0"/>
              <a:t>J. Zhang et al. (2011)</a:t>
            </a:r>
            <a:endParaRPr lang="en-US" dirty="0"/>
          </a:p>
        </p:txBody>
      </p:sp>
      <p:sp>
        <p:nvSpPr>
          <p:cNvPr id="8" name="TextBox 7"/>
          <p:cNvSpPr txBox="1"/>
          <p:nvPr/>
        </p:nvSpPr>
        <p:spPr>
          <a:xfrm>
            <a:off x="1008254" y="5784028"/>
            <a:ext cx="7467600" cy="861774"/>
          </a:xfrm>
          <a:prstGeom prst="rect">
            <a:avLst/>
          </a:prstGeom>
          <a:noFill/>
        </p:spPr>
        <p:txBody>
          <a:bodyPr wrap="square" rtlCol="0">
            <a:spAutoFit/>
          </a:bodyPr>
          <a:lstStyle/>
          <a:p>
            <a:endParaRPr lang="en-US" dirty="0" smtClean="0"/>
          </a:p>
          <a:p>
            <a:pPr>
              <a:buFont typeface="Wingdings" charset="2"/>
              <a:buChar char="Ø"/>
            </a:pPr>
            <a:r>
              <a:rPr lang="en-US" sz="1600" dirty="0" smtClean="0">
                <a:solidFill>
                  <a:srgbClr val="008000"/>
                </a:solidFill>
              </a:rPr>
              <a:t>Model deficiency was detected through model evaluation against observations.  </a:t>
            </a:r>
          </a:p>
          <a:p>
            <a:pPr>
              <a:buFont typeface="Wingdings" charset="2"/>
              <a:buChar char="Ø"/>
            </a:pPr>
            <a:r>
              <a:rPr lang="en-US" sz="1600" dirty="0" smtClean="0">
                <a:solidFill>
                  <a:srgbClr val="008000"/>
                </a:solidFill>
              </a:rPr>
              <a:t>Observation based physics upgrade leads to improvement of modeled structure. </a:t>
            </a:r>
            <a:endParaRPr lang="en-US" sz="1600" dirty="0">
              <a:solidFill>
                <a:srgbClr val="008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1143000"/>
          </a:xfrm>
        </p:spPr>
        <p:txBody>
          <a:bodyPr>
            <a:normAutofit/>
          </a:bodyPr>
          <a:lstStyle/>
          <a:p>
            <a:pPr>
              <a:defRPr/>
            </a:pPr>
            <a:r>
              <a:rPr lang="en-US" sz="2800" dirty="0" smtClean="0">
                <a:solidFill>
                  <a:srgbClr val="0070C0"/>
                </a:solidFill>
              </a:rPr>
              <a:t>Evaluation of surface inflow angle in HWRF simulations</a:t>
            </a:r>
            <a:endParaRPr lang="en-US" sz="2800" dirty="0">
              <a:solidFill>
                <a:srgbClr val="0070C0"/>
              </a:solidFill>
            </a:endParaRPr>
          </a:p>
        </p:txBody>
      </p:sp>
      <p:sp>
        <p:nvSpPr>
          <p:cNvPr id="31747" name="Slide Number Placeholder 3"/>
          <p:cNvSpPr>
            <a:spLocks noGrp="1"/>
          </p:cNvSpPr>
          <p:nvPr>
            <p:ph type="sldNum" sz="quarter" idx="12"/>
          </p:nvPr>
        </p:nvSpPr>
        <p:spPr>
          <a:noFill/>
        </p:spPr>
        <p:txBody>
          <a:bodyPr/>
          <a:lstStyle/>
          <a:p>
            <a:fld id="{E526741E-BA0D-904E-929D-4DBB6C537BD0}" type="slidenum">
              <a:rPr lang="en-US" altLang="zh-CN"/>
              <a:pPr/>
              <a:t>28</a:t>
            </a:fld>
            <a:endParaRPr lang="en-US" altLang="zh-CN"/>
          </a:p>
        </p:txBody>
      </p:sp>
      <p:pic>
        <p:nvPicPr>
          <p:cNvPr id="31748" name="Picture 2" descr="C:\Jun\Matlab_work\Model\HWRF\Earl\baseline\earl_2010082712\inflowangle_baseline.tif"/>
          <p:cNvPicPr>
            <a:picLocks noGrp="1" noChangeAspect="1" noChangeArrowheads="1"/>
          </p:cNvPicPr>
          <p:nvPr>
            <p:ph sz="half" idx="1"/>
          </p:nvPr>
        </p:nvPicPr>
        <p:blipFill>
          <a:blip r:embed="rId2"/>
          <a:srcRect/>
          <a:stretch>
            <a:fillRect/>
          </a:stretch>
        </p:blipFill>
        <p:spPr>
          <a:xfrm>
            <a:off x="228600" y="1268413"/>
            <a:ext cx="4646613" cy="4230687"/>
          </a:xfrm>
        </p:spPr>
      </p:pic>
      <p:pic>
        <p:nvPicPr>
          <p:cNvPr id="31749" name="Picture 3" descr="C:\Jun\Matlab_work\Model\HWRF\Earl\alpha1_baseline_ic_2010082712\inflowangle_alpha1.tif"/>
          <p:cNvPicPr>
            <a:picLocks noGrp="1" noChangeAspect="1" noChangeArrowheads="1"/>
          </p:cNvPicPr>
          <p:nvPr>
            <p:ph sz="half" idx="2"/>
          </p:nvPr>
        </p:nvPicPr>
        <p:blipFill>
          <a:blip r:embed="rId3"/>
          <a:srcRect/>
          <a:stretch>
            <a:fillRect/>
          </a:stretch>
        </p:blipFill>
        <p:spPr>
          <a:xfrm>
            <a:off x="4511675" y="1268413"/>
            <a:ext cx="4632325" cy="4216400"/>
          </a:xfrm>
        </p:spPr>
      </p:pic>
      <p:sp>
        <p:nvSpPr>
          <p:cNvPr id="31750" name="Rectangle 9"/>
          <p:cNvSpPr>
            <a:spLocks noChangeArrowheads="1"/>
          </p:cNvSpPr>
          <p:nvPr/>
        </p:nvSpPr>
        <p:spPr bwMode="auto">
          <a:xfrm>
            <a:off x="1066800" y="5575300"/>
            <a:ext cx="7272338" cy="646113"/>
          </a:xfrm>
          <a:prstGeom prst="rect">
            <a:avLst/>
          </a:prstGeom>
          <a:noFill/>
          <a:ln w="9525">
            <a:noFill/>
            <a:miter lim="800000"/>
            <a:headEnd/>
            <a:tailEnd/>
          </a:ln>
        </p:spPr>
        <p:txBody>
          <a:bodyPr>
            <a:prstTxWarp prst="textNoShape">
              <a:avLst/>
            </a:prstTxWarp>
            <a:spAutoFit/>
          </a:bodyPr>
          <a:lstStyle/>
          <a:p>
            <a:r>
              <a:rPr lang="en-US" altLang="zh-CN" dirty="0"/>
              <a:t>The simulated inflow angle is much closer to observations using HWRF with improved vertical eddy diffusivity (K</a:t>
            </a:r>
            <a:r>
              <a:rPr lang="en-US" altLang="zh-CN" baseline="-25000" dirty="0"/>
              <a:t>m</a:t>
            </a:r>
            <a:r>
              <a:rPr lang="en-US" altLang="zh-CN" dirty="0"/>
              <a:t>) than that without correction.</a:t>
            </a:r>
            <a:endParaRPr lang="zh-CN" altLang="en-US" dirty="0"/>
          </a:p>
        </p:txBody>
      </p:sp>
      <p:sp>
        <p:nvSpPr>
          <p:cNvPr id="31751" name="TextBox 10"/>
          <p:cNvSpPr txBox="1">
            <a:spLocks noChangeArrowheads="1"/>
          </p:cNvSpPr>
          <p:nvPr/>
        </p:nvSpPr>
        <p:spPr bwMode="auto">
          <a:xfrm>
            <a:off x="6300788" y="7316788"/>
            <a:ext cx="184150" cy="369887"/>
          </a:xfrm>
          <a:prstGeom prst="rect">
            <a:avLst/>
          </a:prstGeom>
          <a:noFill/>
          <a:ln w="9525">
            <a:noFill/>
            <a:miter lim="800000"/>
            <a:headEnd/>
            <a:tailEnd/>
          </a:ln>
        </p:spPr>
        <p:txBody>
          <a:bodyPr wrap="none">
            <a:prstTxWarp prst="textNoShape">
              <a:avLst/>
            </a:prstTxWarp>
            <a:spAutoFit/>
          </a:bodyPr>
          <a:lstStyle/>
          <a:p>
            <a:endParaRPr lang="en-US" altLang="zh-CN"/>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Acknowledgement</a:t>
            </a:r>
            <a:endParaRPr lang="en-US" dirty="0">
              <a:solidFill>
                <a:srgbClr val="0070C0"/>
              </a:solidFill>
            </a:endParaRPr>
          </a:p>
        </p:txBody>
      </p:sp>
      <p:sp>
        <p:nvSpPr>
          <p:cNvPr id="4" name="Content Placeholder 3"/>
          <p:cNvSpPr>
            <a:spLocks noGrp="1"/>
          </p:cNvSpPr>
          <p:nvPr>
            <p:ph sz="half" idx="2"/>
          </p:nvPr>
        </p:nvSpPr>
        <p:spPr>
          <a:xfrm>
            <a:off x="827584" y="1556792"/>
            <a:ext cx="7355160" cy="4741987"/>
          </a:xfrm>
        </p:spPr>
        <p:txBody>
          <a:bodyPr>
            <a:normAutofit fontScale="92500" lnSpcReduction="10000"/>
          </a:bodyPr>
          <a:lstStyle/>
          <a:p>
            <a:pPr marL="0" indent="0">
              <a:buNone/>
            </a:pPr>
            <a:r>
              <a:rPr kumimoji="1" lang="en-US" altLang="zh-CN" dirty="0" smtClean="0"/>
              <a:t>      </a:t>
            </a:r>
            <a:r>
              <a:rPr kumimoji="1" lang="en-US" altLang="zh-CN" sz="3200" dirty="0" smtClean="0"/>
              <a:t> Many </a:t>
            </a:r>
            <a:r>
              <a:rPr kumimoji="1" lang="en-US" altLang="zh-CN" sz="3200" dirty="0"/>
              <a:t>thanks to all the scientists and crew members who participated HRD’s field programs in the last </a:t>
            </a:r>
            <a:r>
              <a:rPr kumimoji="1" lang="en-US" altLang="zh-CN" sz="3200" dirty="0" smtClean="0"/>
              <a:t>two </a:t>
            </a:r>
            <a:r>
              <a:rPr kumimoji="1" lang="en-US" altLang="zh-CN" sz="3200" dirty="0"/>
              <a:t>decades and helped collecting </a:t>
            </a:r>
            <a:r>
              <a:rPr kumimoji="1" lang="en-US" altLang="zh-CN" sz="3200" dirty="0" smtClean="0"/>
              <a:t>the </a:t>
            </a:r>
            <a:r>
              <a:rPr kumimoji="1" lang="en-US" altLang="zh-CN" sz="3200" dirty="0"/>
              <a:t>dataset!! </a:t>
            </a:r>
            <a:r>
              <a:rPr kumimoji="1" lang="en-US" altLang="zh-CN" sz="3200" dirty="0" smtClean="0"/>
              <a:t>  In particular, thanks to Neal </a:t>
            </a:r>
            <a:r>
              <a:rPr kumimoji="1" lang="en-US" altLang="zh-CN" sz="3200" dirty="0" err="1" smtClean="0"/>
              <a:t>Dorst</a:t>
            </a:r>
            <a:r>
              <a:rPr kumimoji="1" lang="en-US" altLang="zh-CN" sz="3200" dirty="0" smtClean="0"/>
              <a:t>, Kathryn </a:t>
            </a:r>
            <a:r>
              <a:rPr kumimoji="1" lang="en-US" altLang="zh-CN" sz="3200" dirty="0" err="1" smtClean="0"/>
              <a:t>Sellwood</a:t>
            </a:r>
            <a:r>
              <a:rPr kumimoji="1" lang="en-US" altLang="zh-CN" sz="3200" dirty="0" smtClean="0"/>
              <a:t>, </a:t>
            </a:r>
            <a:r>
              <a:rPr kumimoji="1" lang="en-US" altLang="zh-CN" sz="3200" dirty="0" err="1" smtClean="0"/>
              <a:t>Sim</a:t>
            </a:r>
            <a:r>
              <a:rPr kumimoji="1" lang="en-US" altLang="zh-CN" sz="3200" dirty="0" smtClean="0"/>
              <a:t> </a:t>
            </a:r>
            <a:r>
              <a:rPr kumimoji="1" lang="en-US" altLang="zh-CN" sz="3200" dirty="0" err="1" smtClean="0"/>
              <a:t>Aberson</a:t>
            </a:r>
            <a:r>
              <a:rPr kumimoji="1" lang="en-US" altLang="zh-CN" sz="3200" dirty="0" smtClean="0"/>
              <a:t> and Michael Black for maintaining the </a:t>
            </a:r>
            <a:r>
              <a:rPr kumimoji="1" lang="en-US" altLang="zh-CN" sz="3200" dirty="0" err="1" smtClean="0"/>
              <a:t>dropsonde</a:t>
            </a:r>
            <a:r>
              <a:rPr kumimoji="1" lang="en-US" altLang="zh-CN" sz="3200" dirty="0" smtClean="0"/>
              <a:t> data base. </a:t>
            </a:r>
          </a:p>
          <a:p>
            <a:pPr marL="0" indent="0">
              <a:buNone/>
            </a:pPr>
            <a:endParaRPr kumimoji="1" lang="en-US" altLang="zh-CN" sz="3200" dirty="0"/>
          </a:p>
          <a:p>
            <a:pPr marL="0" indent="0">
              <a:buNone/>
            </a:pPr>
            <a:r>
              <a:rPr kumimoji="1" lang="en-US" altLang="zh-CN" sz="3200" dirty="0" smtClean="0"/>
              <a:t> Without </a:t>
            </a:r>
            <a:r>
              <a:rPr kumimoji="1" lang="en-US" altLang="zh-CN" sz="3200" dirty="0"/>
              <a:t>your help this work would not be possible. </a:t>
            </a:r>
            <a:r>
              <a:rPr kumimoji="1" lang="en-US" altLang="zh-CN" sz="3200" dirty="0" smtClean="0"/>
              <a:t> </a:t>
            </a:r>
            <a:endParaRPr kumimoji="1" lang="en-US" altLang="zh-CN" sz="3200" dirty="0"/>
          </a:p>
          <a:p>
            <a:pPr marL="0" indent="0">
              <a:buNone/>
            </a:pPr>
            <a:endParaRPr kumimoji="1" lang="zh-CN" altLang="en-US" sz="3200"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6570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normAutofit/>
          </a:bodyPr>
          <a:lstStyle/>
          <a:p>
            <a:r>
              <a:rPr kumimoji="1" lang="en-US" altLang="zh-CN" sz="4000" dirty="0" smtClean="0">
                <a:solidFill>
                  <a:srgbClr val="0070C0"/>
                </a:solidFill>
              </a:rPr>
              <a:t>Statement of problem</a:t>
            </a:r>
            <a:endParaRPr kumimoji="1" lang="zh-CN" altLang="en-US" sz="4000" dirty="0">
              <a:solidFill>
                <a:srgbClr val="0070C0"/>
              </a:solidFill>
            </a:endParaRPr>
          </a:p>
        </p:txBody>
      </p:sp>
      <p:sp>
        <p:nvSpPr>
          <p:cNvPr id="3" name="内容占位符 2"/>
          <p:cNvSpPr>
            <a:spLocks noGrp="1"/>
          </p:cNvSpPr>
          <p:nvPr>
            <p:ph idx="1"/>
          </p:nvPr>
        </p:nvSpPr>
        <p:spPr>
          <a:xfrm>
            <a:off x="714348" y="1052736"/>
            <a:ext cx="7530060" cy="5688632"/>
          </a:xfrm>
        </p:spPr>
        <p:txBody>
          <a:bodyPr>
            <a:normAutofit fontScale="70000" lnSpcReduction="20000"/>
          </a:bodyPr>
          <a:lstStyle/>
          <a:p>
            <a:r>
              <a:rPr kumimoji="1" lang="en-US" altLang="zh-CN" dirty="0" smtClean="0"/>
              <a:t>Vertical shear of the environmental wind is one of the most important factors influencing tropical cyclone intensity and intensity change (e.g., Kaplan et al. 2010).</a:t>
            </a:r>
          </a:p>
          <a:p>
            <a:endParaRPr kumimoji="1" lang="en-US" altLang="zh-CN" dirty="0" smtClean="0"/>
          </a:p>
          <a:p>
            <a:r>
              <a:rPr kumimoji="1" lang="en-US" altLang="zh-CN" dirty="0" smtClean="0"/>
              <a:t>Mechanisms of shear-induced intensity change include warm core ventilation (e.g., Tang and Emanuel 2010, 2012), balanced-dynamical response of the vortex tilting (e.g., Jones 2000, </a:t>
            </a:r>
            <a:r>
              <a:rPr kumimoji="1" lang="en-US" altLang="zh-CN" dirty="0" err="1" smtClean="0"/>
              <a:t>Reasor</a:t>
            </a:r>
            <a:r>
              <a:rPr kumimoji="1" lang="en-US" altLang="zh-CN" dirty="0" smtClean="0"/>
              <a:t> et al. 2004), asymmetric organization of </a:t>
            </a:r>
            <a:r>
              <a:rPr kumimoji="1" lang="en-US" altLang="zh-CN" dirty="0" err="1" smtClean="0"/>
              <a:t>eyewall</a:t>
            </a:r>
            <a:r>
              <a:rPr kumimoji="1" lang="en-US" altLang="zh-CN" dirty="0" smtClean="0"/>
              <a:t> </a:t>
            </a:r>
            <a:r>
              <a:rPr kumimoji="1" lang="en-US" altLang="zh-CN" dirty="0" err="1" smtClean="0"/>
              <a:t>mesovorticies</a:t>
            </a:r>
            <a:r>
              <a:rPr kumimoji="1" lang="en-US" altLang="zh-CN" dirty="0" smtClean="0"/>
              <a:t> (e.g., Braun et al. 2006; Braun and Wu 2007), and so on. </a:t>
            </a:r>
          </a:p>
          <a:p>
            <a:endParaRPr kumimoji="1" lang="en-US" altLang="zh-CN" dirty="0" smtClean="0"/>
          </a:p>
          <a:p>
            <a:r>
              <a:rPr kumimoji="1" lang="en-US" altLang="zh-CN" dirty="0" smtClean="0"/>
              <a:t>Boundary layer processes are crucial to hurricane intensification and weakening (e.g., </a:t>
            </a:r>
            <a:r>
              <a:rPr kumimoji="1" lang="en-US" altLang="zh-CN" dirty="0" err="1" smtClean="0"/>
              <a:t>Emamuel</a:t>
            </a:r>
            <a:r>
              <a:rPr kumimoji="1" lang="en-US" altLang="zh-CN" dirty="0" smtClean="0"/>
              <a:t> 1986; 1995; Smith et al. 2009; </a:t>
            </a:r>
            <a:r>
              <a:rPr kumimoji="1" lang="en-US" altLang="zh-CN" dirty="0" err="1" smtClean="0"/>
              <a:t>Riemer</a:t>
            </a:r>
            <a:r>
              <a:rPr kumimoji="1" lang="en-US" altLang="zh-CN" dirty="0" smtClean="0"/>
              <a:t> et al. 2010, Molinari et al. 2013). </a:t>
            </a:r>
          </a:p>
          <a:p>
            <a:endParaRPr kumimoji="1" lang="en-US" altLang="zh-CN" dirty="0"/>
          </a:p>
          <a:p>
            <a:r>
              <a:rPr kumimoji="1" lang="en-US" altLang="zh-CN" dirty="0" smtClean="0">
                <a:solidFill>
                  <a:srgbClr val="FF0000"/>
                </a:solidFill>
              </a:rPr>
              <a:t>However, how the boundary layer structure, especially, the thermodynamic structure, varies as a function of azimuth with respect to the shear direction is not well documented. </a:t>
            </a:r>
          </a:p>
          <a:p>
            <a:endParaRPr kumimoji="1" lang="en-US" altLang="zh-CN" dirty="0" smtClean="0"/>
          </a:p>
          <a:p>
            <a:endParaRPr kumimoji="1" lang="zh-CN" altLang="en-US" dirty="0"/>
          </a:p>
        </p:txBody>
      </p:sp>
      <p:sp>
        <p:nvSpPr>
          <p:cNvPr id="4" name="幻灯片编号占位符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1154047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32656"/>
            <a:ext cx="8229600" cy="1143000"/>
          </a:xfrm>
        </p:spPr>
        <p:txBody>
          <a:bodyPr>
            <a:normAutofit/>
          </a:bodyPr>
          <a:lstStyle/>
          <a:p>
            <a:r>
              <a:rPr kumimoji="1" lang="en-US" altLang="zh-CN" sz="4000" dirty="0" smtClean="0">
                <a:solidFill>
                  <a:srgbClr val="0070C0"/>
                </a:solidFill>
              </a:rPr>
              <a:t>Objectives</a:t>
            </a:r>
            <a:endParaRPr kumimoji="1" lang="zh-CN" altLang="en-US" sz="4000" dirty="0">
              <a:solidFill>
                <a:srgbClr val="0070C0"/>
              </a:solidFill>
            </a:endParaRPr>
          </a:p>
        </p:txBody>
      </p:sp>
      <p:sp>
        <p:nvSpPr>
          <p:cNvPr id="3" name="内容占位符 2"/>
          <p:cNvSpPr>
            <a:spLocks noGrp="1"/>
          </p:cNvSpPr>
          <p:nvPr>
            <p:ph idx="1"/>
          </p:nvPr>
        </p:nvSpPr>
        <p:spPr>
          <a:xfrm>
            <a:off x="971600" y="1052736"/>
            <a:ext cx="7272808" cy="5976664"/>
          </a:xfrm>
        </p:spPr>
        <p:txBody>
          <a:bodyPr>
            <a:normAutofit fontScale="55000" lnSpcReduction="20000"/>
          </a:bodyPr>
          <a:lstStyle/>
          <a:p>
            <a:pPr algn="ctr">
              <a:buNone/>
            </a:pPr>
            <a:endParaRPr lang="zh-CN" altLang="en-US" dirty="0"/>
          </a:p>
          <a:p>
            <a:pPr marL="0" indent="0">
              <a:buNone/>
            </a:pPr>
            <a:endParaRPr lang="zh-CN" altLang="en-US" dirty="0"/>
          </a:p>
          <a:p>
            <a:r>
              <a:rPr lang="en-US" altLang="zh-CN" sz="5100" dirty="0" smtClean="0"/>
              <a:t>Investigate </a:t>
            </a:r>
            <a:r>
              <a:rPr lang="en-US" altLang="zh-CN" sz="5100" dirty="0"/>
              <a:t>the asymmetry of the characteristic boundary layer height scales in four quadrants relative to the shear direction</a:t>
            </a:r>
            <a:r>
              <a:rPr lang="en-US" altLang="zh-CN" sz="5100" dirty="0" smtClean="0"/>
              <a:t>;</a:t>
            </a:r>
          </a:p>
          <a:p>
            <a:endParaRPr lang="zh-CN" altLang="en-US" sz="5100" dirty="0"/>
          </a:p>
          <a:p>
            <a:r>
              <a:rPr lang="en-US" altLang="zh-CN" sz="5100" dirty="0" smtClean="0"/>
              <a:t>Investigate </a:t>
            </a:r>
            <a:r>
              <a:rPr lang="en-US" altLang="zh-CN" sz="5100" dirty="0"/>
              <a:t>the possible connection between the shear-induced asymmetry of convection and low-level thermodynamic structure</a:t>
            </a:r>
            <a:r>
              <a:rPr lang="en-US" altLang="zh-CN" sz="5100" dirty="0" smtClean="0"/>
              <a:t>.</a:t>
            </a:r>
          </a:p>
          <a:p>
            <a:pPr marL="0" indent="0">
              <a:buNone/>
            </a:pPr>
            <a:endParaRPr lang="en-US" altLang="zh-CN" dirty="0" smtClean="0"/>
          </a:p>
          <a:p>
            <a:pPr marL="0" indent="0">
              <a:buNone/>
            </a:pPr>
            <a:endParaRPr lang="zh-CN" altLang="en-US" dirty="0"/>
          </a:p>
          <a:p>
            <a:pPr marL="0" indent="0">
              <a:buNone/>
            </a:pPr>
            <a:r>
              <a:rPr kumimoji="1" lang="en-US" altLang="zh-CN" sz="4400" dirty="0" smtClean="0">
                <a:solidFill>
                  <a:srgbClr val="00B050"/>
                </a:solidFill>
              </a:rPr>
              <a:t>We take advantage of HRD’s unique database of GPS </a:t>
            </a:r>
            <a:r>
              <a:rPr kumimoji="1" lang="en-US" altLang="zh-CN" sz="4400" dirty="0" err="1" smtClean="0">
                <a:solidFill>
                  <a:srgbClr val="00B050"/>
                </a:solidFill>
              </a:rPr>
              <a:t>dropsonde</a:t>
            </a:r>
            <a:r>
              <a:rPr kumimoji="1" lang="en-US" altLang="zh-CN" sz="4400" dirty="0" smtClean="0">
                <a:solidFill>
                  <a:srgbClr val="00B050"/>
                </a:solidFill>
              </a:rPr>
              <a:t> and Doppler radar observations from multiple storms. </a:t>
            </a:r>
          </a:p>
          <a:p>
            <a:pPr marL="0" indent="0">
              <a:buNone/>
            </a:pPr>
            <a:endParaRPr kumimoji="1" lang="en-US" altLang="zh-CN" sz="4400" dirty="0" smtClean="0">
              <a:solidFill>
                <a:srgbClr val="C00000"/>
              </a:solidFill>
            </a:endParaRPr>
          </a:p>
        </p:txBody>
      </p:sp>
      <p:sp>
        <p:nvSpPr>
          <p:cNvPr id="4" name="幻灯片编号占位符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4984106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sz="4000" dirty="0" smtClean="0">
                <a:solidFill>
                  <a:schemeClr val="tx2"/>
                </a:solidFill>
              </a:rPr>
              <a:t>Why study the boundary layer height?</a:t>
            </a:r>
            <a:br>
              <a:rPr lang="en-US" sz="4000" dirty="0" smtClean="0">
                <a:solidFill>
                  <a:schemeClr val="tx2"/>
                </a:solidFill>
              </a:rPr>
            </a:br>
            <a:r>
              <a:rPr lang="en-US" sz="3600" dirty="0" smtClean="0">
                <a:solidFill>
                  <a:srgbClr val="00B050"/>
                </a:solidFill>
              </a:rPr>
              <a:t>no consensus</a:t>
            </a:r>
            <a:endParaRPr lang="en-US" sz="3600" dirty="0">
              <a:solidFill>
                <a:srgbClr val="00B05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76350"/>
            <a:ext cx="7992888" cy="539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27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G:\Matlab7\papers\Published\HPBLheight\Resubmission\Figure12_MWRresub.tif"/>
          <p:cNvPicPr>
            <a:picLocks noGrp="1" noChangeAspect="1" noChangeArrowheads="1"/>
          </p:cNvPicPr>
          <p:nvPr>
            <p:ph idx="4294967295"/>
          </p:nvPr>
        </p:nvPicPr>
        <p:blipFill>
          <a:blip r:embed="rId3"/>
          <a:srcRect/>
          <a:stretch>
            <a:fillRect/>
          </a:stretch>
        </p:blipFill>
        <p:spPr>
          <a:xfrm>
            <a:off x="112713" y="796925"/>
            <a:ext cx="6211887" cy="4648200"/>
          </a:xfrm>
          <a:noFill/>
        </p:spPr>
      </p:pic>
      <p:sp>
        <p:nvSpPr>
          <p:cNvPr id="11267" name="Title 1"/>
          <p:cNvSpPr>
            <a:spLocks noGrp="1"/>
          </p:cNvSpPr>
          <p:nvPr>
            <p:ph type="title" idx="4294967295"/>
          </p:nvPr>
        </p:nvSpPr>
        <p:spPr>
          <a:xfrm>
            <a:off x="539552" y="260350"/>
            <a:ext cx="8229600" cy="1138238"/>
          </a:xfrm>
        </p:spPr>
        <p:txBody>
          <a:bodyPr>
            <a:normAutofit fontScale="90000"/>
          </a:bodyPr>
          <a:lstStyle/>
          <a:p>
            <a:r>
              <a:rPr lang="en-US" altLang="zh-CN" sz="3600" dirty="0" smtClean="0">
                <a:solidFill>
                  <a:srgbClr val="0070C0"/>
                </a:solidFill>
              </a:rPr>
              <a:t>PBL height </a:t>
            </a:r>
            <a:r>
              <a:rPr lang="en-US" altLang="zh-CN" sz="3600" dirty="0">
                <a:solidFill>
                  <a:srgbClr val="0070C0"/>
                </a:solidFill>
              </a:rPr>
              <a:t>scales </a:t>
            </a:r>
            <a:r>
              <a:rPr lang="en-US" altLang="zh-CN" sz="3600" dirty="0" smtClean="0">
                <a:solidFill>
                  <a:srgbClr val="0070C0"/>
                </a:solidFill>
              </a:rPr>
              <a:t>from dropsonde </a:t>
            </a:r>
            <a:r>
              <a:rPr lang="en-US" altLang="zh-CN" sz="3600" dirty="0">
                <a:solidFill>
                  <a:srgbClr val="0070C0"/>
                </a:solidFill>
              </a:rPr>
              <a:t>composites</a:t>
            </a:r>
            <a:br>
              <a:rPr lang="en-US" altLang="zh-CN" sz="3600" dirty="0">
                <a:solidFill>
                  <a:srgbClr val="0070C0"/>
                </a:solidFill>
              </a:rPr>
            </a:br>
            <a:endParaRPr lang="en-US" altLang="zh-CN" sz="3600" dirty="0">
              <a:solidFill>
                <a:srgbClr val="0070C0"/>
              </a:solidFill>
              <a:ea typeface="ＭＳ Ｐゴシック" charset="-128"/>
              <a:cs typeface="ＭＳ Ｐゴシック" charset="-128"/>
            </a:endParaRPr>
          </a:p>
        </p:txBody>
      </p:sp>
      <p:sp>
        <p:nvSpPr>
          <p:cNvPr id="11268" name="TextBox 5"/>
          <p:cNvSpPr txBox="1">
            <a:spLocks noChangeArrowheads="1"/>
          </p:cNvSpPr>
          <p:nvPr/>
        </p:nvSpPr>
        <p:spPr bwMode="auto">
          <a:xfrm>
            <a:off x="2325101" y="1032614"/>
            <a:ext cx="5183187" cy="368300"/>
          </a:xfrm>
          <a:prstGeom prst="rect">
            <a:avLst/>
          </a:prstGeom>
          <a:noFill/>
          <a:ln w="9525">
            <a:noFill/>
            <a:miter lim="800000"/>
            <a:headEnd/>
            <a:tailEnd/>
          </a:ln>
        </p:spPr>
        <p:txBody>
          <a:bodyPr>
            <a:prstTxWarp prst="textNoShape">
              <a:avLst/>
            </a:prstTxWarp>
            <a:spAutoFit/>
          </a:bodyPr>
          <a:lstStyle/>
          <a:p>
            <a:r>
              <a:rPr lang="en-US" altLang="zh-CN" dirty="0">
                <a:latin typeface="Calibri" charset="0"/>
              </a:rPr>
              <a:t>(</a:t>
            </a:r>
            <a:r>
              <a:rPr lang="en-US" altLang="zh-CN" dirty="0" smtClean="0">
                <a:latin typeface="Calibri" charset="0"/>
              </a:rPr>
              <a:t>J. </a:t>
            </a:r>
            <a:r>
              <a:rPr lang="en-US" altLang="zh-CN" dirty="0">
                <a:latin typeface="Calibri" charset="0"/>
              </a:rPr>
              <a:t>Zhang, Rogers, Nolan, and Marks, 2011 MWR)</a:t>
            </a:r>
          </a:p>
        </p:txBody>
      </p:sp>
      <p:sp>
        <p:nvSpPr>
          <p:cNvPr id="11269" name="TextBox 4"/>
          <p:cNvSpPr txBox="1">
            <a:spLocks noChangeArrowheads="1"/>
          </p:cNvSpPr>
          <p:nvPr/>
        </p:nvSpPr>
        <p:spPr bwMode="auto">
          <a:xfrm>
            <a:off x="6324600" y="1524000"/>
            <a:ext cx="2667000" cy="4339650"/>
          </a:xfrm>
          <a:prstGeom prst="rect">
            <a:avLst/>
          </a:prstGeom>
          <a:noFill/>
          <a:ln w="9525">
            <a:noFill/>
            <a:miter lim="800000"/>
            <a:headEnd/>
            <a:tailEnd/>
          </a:ln>
        </p:spPr>
        <p:txBody>
          <a:bodyPr>
            <a:prstTxWarp prst="textNoShape">
              <a:avLst/>
            </a:prstTxWarp>
            <a:spAutoFit/>
          </a:bodyPr>
          <a:lstStyle/>
          <a:p>
            <a:r>
              <a:rPr lang="en-US" altLang="zh-CN" sz="1600" dirty="0">
                <a:solidFill>
                  <a:srgbClr val="FF0000"/>
                </a:solidFill>
              </a:rPr>
              <a:t>h </a:t>
            </a:r>
            <a:r>
              <a:rPr lang="en-US" altLang="zh-CN" sz="1600" baseline="-25000" dirty="0">
                <a:solidFill>
                  <a:srgbClr val="FF0000"/>
                </a:solidFill>
              </a:rPr>
              <a:t>inflow</a:t>
            </a:r>
            <a:r>
              <a:rPr lang="en-US" altLang="zh-CN" sz="1600" dirty="0">
                <a:solidFill>
                  <a:srgbClr val="FF0000"/>
                </a:solidFill>
              </a:rPr>
              <a:t> – inflow depth</a:t>
            </a:r>
          </a:p>
          <a:p>
            <a:endParaRPr lang="en-US" altLang="zh-CN" sz="1600" dirty="0">
              <a:solidFill>
                <a:srgbClr val="FF0000"/>
              </a:solidFill>
            </a:endParaRPr>
          </a:p>
          <a:p>
            <a:r>
              <a:rPr lang="en-US" altLang="zh-CN" sz="1600" dirty="0" err="1">
                <a:solidFill>
                  <a:srgbClr val="0070C0"/>
                </a:solidFill>
              </a:rPr>
              <a:t>h</a:t>
            </a:r>
            <a:r>
              <a:rPr lang="en-US" altLang="zh-CN" sz="1600" baseline="-25000" dirty="0" err="1">
                <a:solidFill>
                  <a:srgbClr val="0070C0"/>
                </a:solidFill>
              </a:rPr>
              <a:t>vmax</a:t>
            </a:r>
            <a:r>
              <a:rPr lang="en-US" altLang="zh-CN" sz="1600" dirty="0">
                <a:solidFill>
                  <a:srgbClr val="0070C0"/>
                </a:solidFill>
              </a:rPr>
              <a:t>- height of the maximum tangential wind speed (</a:t>
            </a:r>
            <a:r>
              <a:rPr lang="en-US" altLang="zh-CN" sz="1600" dirty="0" err="1">
                <a:solidFill>
                  <a:srgbClr val="0070C0"/>
                </a:solidFill>
              </a:rPr>
              <a:t>Vt</a:t>
            </a:r>
            <a:r>
              <a:rPr lang="en-US" altLang="zh-CN" sz="1600" dirty="0">
                <a:solidFill>
                  <a:srgbClr val="0070C0"/>
                </a:solidFill>
              </a:rPr>
              <a:t>)</a:t>
            </a:r>
          </a:p>
          <a:p>
            <a:endParaRPr lang="en-US" altLang="zh-CN" sz="1600" dirty="0"/>
          </a:p>
          <a:p>
            <a:r>
              <a:rPr lang="en-US" altLang="zh-CN" sz="1600" dirty="0" err="1">
                <a:solidFill>
                  <a:srgbClr val="00B050"/>
                </a:solidFill>
              </a:rPr>
              <a:t>Z</a:t>
            </a:r>
            <a:r>
              <a:rPr lang="en-US" altLang="zh-CN" sz="1600" baseline="-25000" dirty="0" err="1">
                <a:solidFill>
                  <a:srgbClr val="00B050"/>
                </a:solidFill>
              </a:rPr>
              <a:t>i</a:t>
            </a:r>
            <a:r>
              <a:rPr lang="en-US" altLang="zh-CN" sz="1600" dirty="0">
                <a:solidFill>
                  <a:srgbClr val="00B050"/>
                </a:solidFill>
              </a:rPr>
              <a:t> - mixed layer depth from the virtual potential temperature profile</a:t>
            </a:r>
          </a:p>
          <a:p>
            <a:endParaRPr lang="en-US" altLang="zh-CN" sz="1600" dirty="0">
              <a:solidFill>
                <a:srgbClr val="00B050"/>
              </a:solidFill>
            </a:endParaRPr>
          </a:p>
          <a:p>
            <a:r>
              <a:rPr lang="en-US" altLang="zh-CN" sz="1600" dirty="0" err="1"/>
              <a:t>Ri</a:t>
            </a:r>
            <a:r>
              <a:rPr lang="en-US" altLang="zh-CN" sz="1600" baseline="-25000" dirty="0" err="1"/>
              <a:t>cr</a:t>
            </a:r>
            <a:r>
              <a:rPr lang="en-US" altLang="zh-CN" sz="1600" dirty="0"/>
              <a:t>-critical Richardson number defined as buoyancy to shear forcing</a:t>
            </a:r>
          </a:p>
          <a:p>
            <a:endParaRPr lang="en-US" altLang="zh-CN" sz="1600" dirty="0"/>
          </a:p>
          <a:p>
            <a:r>
              <a:rPr lang="en-US" altLang="zh-CN" sz="1600" dirty="0"/>
              <a:t>Flux – momentum flux from CBLAST-hurricane </a:t>
            </a:r>
            <a:r>
              <a:rPr lang="en-US" altLang="zh-CN" sz="1600" dirty="0" smtClean="0"/>
              <a:t>experiment</a:t>
            </a:r>
            <a:endParaRPr lang="en-US" altLang="zh-CN" sz="1600" dirty="0"/>
          </a:p>
          <a:p>
            <a:endParaRPr lang="en-US" altLang="zh-CN" dirty="0"/>
          </a:p>
          <a:p>
            <a:endParaRPr lang="en-US" altLang="zh-CN" dirty="0"/>
          </a:p>
        </p:txBody>
      </p:sp>
      <p:sp>
        <p:nvSpPr>
          <p:cNvPr id="11270" name="TextBox 5"/>
          <p:cNvSpPr txBox="1">
            <a:spLocks noChangeArrowheads="1"/>
          </p:cNvSpPr>
          <p:nvPr/>
        </p:nvSpPr>
        <p:spPr bwMode="auto">
          <a:xfrm>
            <a:off x="1066800" y="5638800"/>
            <a:ext cx="7391400" cy="923925"/>
          </a:xfrm>
          <a:prstGeom prst="rect">
            <a:avLst/>
          </a:prstGeom>
          <a:noFill/>
          <a:ln w="9525">
            <a:noFill/>
            <a:miter lim="800000"/>
            <a:headEnd/>
            <a:tailEnd/>
          </a:ln>
        </p:spPr>
        <p:txBody>
          <a:bodyPr>
            <a:prstTxWarp prst="textNoShape">
              <a:avLst/>
            </a:prstTxWarp>
            <a:spAutoFit/>
          </a:bodyPr>
          <a:lstStyle/>
          <a:p>
            <a:r>
              <a:rPr lang="en-US" altLang="zh-CN" dirty="0">
                <a:solidFill>
                  <a:srgbClr val="7030A0"/>
                </a:solidFill>
              </a:rPr>
              <a:t>Max </a:t>
            </a:r>
            <a:r>
              <a:rPr lang="en-US" altLang="zh-CN" dirty="0" err="1">
                <a:solidFill>
                  <a:srgbClr val="7030A0"/>
                </a:solidFill>
              </a:rPr>
              <a:t>V</a:t>
            </a:r>
            <a:r>
              <a:rPr lang="en-US" altLang="zh-CN" baseline="-25000" dirty="0" err="1">
                <a:solidFill>
                  <a:srgbClr val="7030A0"/>
                </a:solidFill>
              </a:rPr>
              <a:t>t</a:t>
            </a:r>
            <a:r>
              <a:rPr lang="en-US" altLang="zh-CN" dirty="0">
                <a:solidFill>
                  <a:srgbClr val="7030A0"/>
                </a:solidFill>
              </a:rPr>
              <a:t> in storm </a:t>
            </a:r>
            <a:r>
              <a:rPr lang="en-US" altLang="zh-CN" dirty="0" smtClean="0">
                <a:solidFill>
                  <a:srgbClr val="7030A0"/>
                </a:solidFill>
              </a:rPr>
              <a:t>relative </a:t>
            </a:r>
            <a:r>
              <a:rPr lang="en-US" altLang="zh-CN" dirty="0">
                <a:solidFill>
                  <a:srgbClr val="7030A0"/>
                </a:solidFill>
              </a:rPr>
              <a:t>coordinates occurs well within the inflow layer and within the frictional boundary layer associated with strong inflow that arises in part because of the departure from gradient wind balance.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4800" y="31750"/>
            <a:ext cx="8229600" cy="1143000"/>
          </a:xfrm>
        </p:spPr>
        <p:txBody>
          <a:bodyPr>
            <a:normAutofit/>
          </a:bodyPr>
          <a:lstStyle/>
          <a:p>
            <a:r>
              <a:rPr lang="en-US" altLang="zh-CN" sz="3600" dirty="0" smtClean="0">
                <a:solidFill>
                  <a:schemeClr val="tx2"/>
                </a:solidFill>
              </a:rPr>
              <a:t>An improved dropsonde dataset </a:t>
            </a:r>
            <a:r>
              <a:rPr lang="en-US" altLang="zh-CN" sz="2667" dirty="0" smtClean="0"/>
              <a:t/>
            </a:r>
            <a:br>
              <a:rPr lang="en-US" altLang="zh-CN" sz="2667" dirty="0" smtClean="0"/>
            </a:br>
            <a:r>
              <a:rPr lang="en-US" altLang="zh-CN" sz="2667" dirty="0" smtClean="0"/>
              <a:t>  </a:t>
            </a:r>
            <a:r>
              <a:rPr lang="en-US" altLang="zh-CN" sz="2000" dirty="0" smtClean="0"/>
              <a:t>Zhang and Uhlhorn (2012)</a:t>
            </a:r>
            <a:r>
              <a:rPr lang="en-US" altLang="zh-CN" sz="2000" dirty="0" smtClean="0">
                <a:solidFill>
                  <a:srgbClr val="0033CC"/>
                </a:solidFill>
              </a:rPr>
              <a:t> </a:t>
            </a:r>
            <a:endParaRPr lang="en-US" altLang="zh-CN" sz="2000" dirty="0">
              <a:solidFill>
                <a:schemeClr val="tx2"/>
              </a:solidFill>
            </a:endParaRPr>
          </a:p>
        </p:txBody>
      </p:sp>
      <p:sp>
        <p:nvSpPr>
          <p:cNvPr id="21507" name="Slide Number Placeholder 3"/>
          <p:cNvSpPr>
            <a:spLocks noGrp="1"/>
          </p:cNvSpPr>
          <p:nvPr>
            <p:ph type="sldNum" sz="quarter" idx="12"/>
          </p:nvPr>
        </p:nvSpPr>
        <p:spPr>
          <a:noFill/>
        </p:spPr>
        <p:txBody>
          <a:bodyPr/>
          <a:lstStyle/>
          <a:p>
            <a:fld id="{6A46000D-A5F5-D74F-8F04-5F38F5F9FE92}" type="slidenum">
              <a:rPr lang="en-US" altLang="zh-CN"/>
              <a:pPr/>
              <a:t>8</a:t>
            </a:fld>
            <a:endParaRPr lang="en-US" altLang="zh-CN"/>
          </a:p>
        </p:txBody>
      </p:sp>
      <p:pic>
        <p:nvPicPr>
          <p:cNvPr id="21508" name="Picture 3" descr="H:\Work\Manuscripts\Published\Inflowangle2012\Submission3\sondecount_fig2.png"/>
          <p:cNvPicPr>
            <a:picLocks noChangeAspect="1" noChangeArrowheads="1"/>
          </p:cNvPicPr>
          <p:nvPr/>
        </p:nvPicPr>
        <p:blipFill>
          <a:blip r:embed="rId2"/>
          <a:srcRect/>
          <a:stretch>
            <a:fillRect/>
          </a:stretch>
        </p:blipFill>
        <p:spPr bwMode="auto">
          <a:xfrm>
            <a:off x="1295400" y="1295400"/>
            <a:ext cx="6643688" cy="5181600"/>
          </a:xfrm>
          <a:prstGeom prst="rect">
            <a:avLst/>
          </a:prstGeom>
          <a:noFill/>
          <a:ln w="9525">
            <a:noFill/>
            <a:miter lim="800000"/>
            <a:headEnd/>
            <a:tailEnd/>
          </a:ln>
        </p:spPr>
      </p:pic>
      <p:pic>
        <p:nvPicPr>
          <p:cNvPr id="21509" name="Picture 7"/>
          <p:cNvPicPr>
            <a:picLocks noChangeAspect="1" noChangeArrowheads="1"/>
          </p:cNvPicPr>
          <p:nvPr/>
        </p:nvPicPr>
        <p:blipFill>
          <a:blip r:embed="rId3"/>
          <a:srcRect/>
          <a:stretch>
            <a:fillRect/>
          </a:stretch>
        </p:blipFill>
        <p:spPr bwMode="auto">
          <a:xfrm>
            <a:off x="6629400" y="1066800"/>
            <a:ext cx="2209800" cy="1839913"/>
          </a:xfrm>
          <a:prstGeom prst="rect">
            <a:avLst/>
          </a:prstGeom>
          <a:noFill/>
          <a:ln w="9525">
            <a:noFill/>
            <a:miter lim="800000"/>
            <a:headEnd/>
            <a:tailEnd/>
          </a:ln>
          <a:effectLst/>
        </p:spPr>
      </p:pic>
      <p:sp>
        <p:nvSpPr>
          <p:cNvPr id="6" name="Oval 5"/>
          <p:cNvSpPr/>
          <p:nvPr/>
        </p:nvSpPr>
        <p:spPr>
          <a:xfrm>
            <a:off x="2057400" y="3886200"/>
            <a:ext cx="1066800" cy="2057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336773"/>
            <a:ext cx="8229600" cy="715963"/>
          </a:xfrm>
        </p:spPr>
        <p:txBody>
          <a:bodyPr>
            <a:normAutofit fontScale="90000"/>
          </a:bodyPr>
          <a:lstStyle/>
          <a:p>
            <a:r>
              <a:rPr lang="en-US" altLang="zh-CN" sz="3600" dirty="0" smtClean="0">
                <a:solidFill>
                  <a:srgbClr val="0070C0"/>
                </a:solidFill>
              </a:rPr>
              <a:t>Parametric </a:t>
            </a:r>
            <a:r>
              <a:rPr lang="en-US" altLang="zh-CN" sz="3600" dirty="0">
                <a:solidFill>
                  <a:srgbClr val="0070C0"/>
                </a:solidFill>
              </a:rPr>
              <a:t>m</a:t>
            </a:r>
            <a:r>
              <a:rPr lang="en-US" altLang="zh-CN" sz="3600" dirty="0" smtClean="0">
                <a:solidFill>
                  <a:srgbClr val="0070C0"/>
                </a:solidFill>
              </a:rPr>
              <a:t>odel </a:t>
            </a:r>
            <a:r>
              <a:rPr lang="en-US" altLang="zh-CN" sz="3600" dirty="0">
                <a:solidFill>
                  <a:srgbClr val="0070C0"/>
                </a:solidFill>
              </a:rPr>
              <a:t>output of</a:t>
            </a:r>
            <a:r>
              <a:rPr lang="en-US" altLang="zh-CN" sz="3600" dirty="0" smtClean="0">
                <a:solidFill>
                  <a:srgbClr val="0070C0"/>
                </a:solidFill>
              </a:rPr>
              <a:t> surface </a:t>
            </a:r>
            <a:r>
              <a:rPr lang="en-US" altLang="zh-CN" sz="3600" dirty="0">
                <a:solidFill>
                  <a:srgbClr val="0070C0"/>
                </a:solidFill>
              </a:rPr>
              <a:t>Inflow </a:t>
            </a:r>
            <a:r>
              <a:rPr lang="en-US" altLang="zh-CN" sz="3600" dirty="0" smtClean="0">
                <a:solidFill>
                  <a:srgbClr val="0070C0"/>
                </a:solidFill>
              </a:rPr>
              <a:t>angle</a:t>
            </a:r>
            <a:br>
              <a:rPr lang="en-US" altLang="zh-CN" sz="3600" dirty="0" smtClean="0">
                <a:solidFill>
                  <a:srgbClr val="0070C0"/>
                </a:solidFill>
              </a:rPr>
            </a:br>
            <a:r>
              <a:rPr lang="en-US" altLang="zh-CN" sz="2667" dirty="0" smtClean="0"/>
              <a:t>J. Zhang and Uhlhorn (2012)</a:t>
            </a:r>
            <a:r>
              <a:rPr lang="en-US" altLang="zh-CN" sz="2667" dirty="0" smtClean="0">
                <a:solidFill>
                  <a:srgbClr val="0033CC"/>
                </a:solidFill>
              </a:rPr>
              <a:t> </a:t>
            </a:r>
            <a:endParaRPr lang="en-US" altLang="zh-CN" sz="2667" dirty="0">
              <a:solidFill>
                <a:srgbClr val="0033CC"/>
              </a:solidFill>
            </a:endParaRPr>
          </a:p>
        </p:txBody>
      </p:sp>
      <p:sp>
        <p:nvSpPr>
          <p:cNvPr id="34819" name="Slide Number Placeholder 3"/>
          <p:cNvSpPr>
            <a:spLocks noGrp="1"/>
          </p:cNvSpPr>
          <p:nvPr>
            <p:ph type="sldNum" sz="quarter" idx="12"/>
          </p:nvPr>
        </p:nvSpPr>
        <p:spPr>
          <a:noFill/>
        </p:spPr>
        <p:txBody>
          <a:bodyPr/>
          <a:lstStyle/>
          <a:p>
            <a:fld id="{A7F28F9D-A012-6642-9023-A6A80F4FB3B4}" type="slidenum">
              <a:rPr lang="en-US" altLang="zh-CN"/>
              <a:pPr/>
              <a:t>9</a:t>
            </a:fld>
            <a:endParaRPr lang="en-US" altLang="zh-CN"/>
          </a:p>
        </p:txBody>
      </p:sp>
      <p:pic>
        <p:nvPicPr>
          <p:cNvPr id="34820" name="Picture 2" descr="H:\Work\Manuscripts\Published\Inflowangle2012\Submission3\paramwind_composite_inflow_sr_fig14.png"/>
          <p:cNvPicPr>
            <a:picLocks noGrp="1" noChangeAspect="1" noChangeArrowheads="1"/>
          </p:cNvPicPr>
          <p:nvPr>
            <p:ph idx="1"/>
          </p:nvPr>
        </p:nvPicPr>
        <p:blipFill>
          <a:blip r:embed="rId3"/>
          <a:srcRect/>
          <a:stretch>
            <a:fillRect/>
          </a:stretch>
        </p:blipFill>
        <p:spPr>
          <a:xfrm>
            <a:off x="838200" y="1243285"/>
            <a:ext cx="7392988" cy="5426075"/>
          </a:xfr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TotalTime>
  <Words>1653</Words>
  <Application>Microsoft Macintosh PowerPoint</Application>
  <PresentationFormat>On-screen Show (4:3)</PresentationFormat>
  <Paragraphs>193</Paragraphs>
  <Slides>28</Slides>
  <Notes>2</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28</vt:i4>
      </vt:variant>
    </vt:vector>
  </HeadingPairs>
  <TitlesOfParts>
    <vt:vector size="30" baseType="lpstr">
      <vt:lpstr>Office Theme</vt:lpstr>
      <vt:lpstr>Macintosh HD:Users:ywen:JunZhang:Work:Manuscripts:Now:Model_evaluation:Model_evaluation_20140313.doc!OLE_LINK1</vt:lpstr>
      <vt:lpstr>    Asymmetric Hurricane Boundary-layer Structure Relative to Wind Shear from Dropsonde Composite </vt:lpstr>
      <vt:lpstr>PowerPoint Presentation</vt:lpstr>
      <vt:lpstr>Acknowledgement</vt:lpstr>
      <vt:lpstr>Statement of problem</vt:lpstr>
      <vt:lpstr>Objectives</vt:lpstr>
      <vt:lpstr>Why study the boundary layer height? no consensus</vt:lpstr>
      <vt:lpstr>PBL height scales from dropsonde composites </vt:lpstr>
      <vt:lpstr>An improved dropsonde dataset    Zhang and Uhlhorn (2012) </vt:lpstr>
      <vt:lpstr>Parametric model output of surface Inflow angle J. Zhang and Uhlhorn (2012) </vt:lpstr>
      <vt:lpstr>Observational Dataset </vt:lpstr>
      <vt:lpstr> Storm and shear statistics J. Zhang et al. (2013) </vt:lpstr>
      <vt:lpstr>Composite Methodology</vt:lpstr>
      <vt:lpstr>Shear-relative Tangential Wind</vt:lpstr>
      <vt:lpstr>Shear-relative Radial Wind</vt:lpstr>
      <vt:lpstr>Shear-relative thermodynamic BL height</vt:lpstr>
      <vt:lpstr>Conceptual model for shear-relative PBL heights</vt:lpstr>
      <vt:lpstr>PowerPoint Presentation</vt:lpstr>
      <vt:lpstr>PowerPoint Presentation</vt:lpstr>
      <vt:lpstr>PowerPoint Presentation</vt:lpstr>
      <vt:lpstr>PowerPoint Presentation</vt:lpstr>
      <vt:lpstr>Asymmetry of Convection and BL thermodynamics</vt:lpstr>
      <vt:lpstr>A paradigm of energy cycling process tied to shear-induced asymmetry of convection</vt:lpstr>
      <vt:lpstr>Boundary layer recovery calculation</vt:lpstr>
      <vt:lpstr>PowerPoint Presentation</vt:lpstr>
      <vt:lpstr>Summary</vt:lpstr>
      <vt:lpstr>Future work</vt:lpstr>
      <vt:lpstr>PowerPoint Presentation</vt:lpstr>
      <vt:lpstr>Evaluation of surface inflow angle in HWRF simulations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vs initialization   Diagnostics of the HWRF Simulations of Hurricane Earl (2012)</dc:title>
  <dc:creator>Jun Zhang</dc:creator>
  <cp:lastModifiedBy>Frank Marks</cp:lastModifiedBy>
  <cp:revision>337</cp:revision>
  <dcterms:created xsi:type="dcterms:W3CDTF">2014-05-14T19:16:45Z</dcterms:created>
  <dcterms:modified xsi:type="dcterms:W3CDTF">2014-05-16T22:05:06Z</dcterms:modified>
</cp:coreProperties>
</file>