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8" r:id="rId3"/>
    <p:sldId id="275" r:id="rId4"/>
    <p:sldId id="276" r:id="rId5"/>
    <p:sldId id="302" r:id="rId6"/>
    <p:sldId id="278" r:id="rId7"/>
    <p:sldId id="279" r:id="rId8"/>
    <p:sldId id="293" r:id="rId9"/>
    <p:sldId id="285" r:id="rId10"/>
    <p:sldId id="294" r:id="rId11"/>
    <p:sldId id="303" r:id="rId12"/>
    <p:sldId id="290" r:id="rId13"/>
    <p:sldId id="281" r:id="rId14"/>
    <p:sldId id="299" r:id="rId15"/>
    <p:sldId id="301" r:id="rId16"/>
    <p:sldId id="295" r:id="rId17"/>
    <p:sldId id="296" r:id="rId18"/>
    <p:sldId id="300" r:id="rId19"/>
    <p:sldId id="286" r:id="rId20"/>
    <p:sldId id="287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9316" autoAdjust="0"/>
  </p:normalViewPr>
  <p:slideViewPr>
    <p:cSldViewPr>
      <p:cViewPr>
        <p:scale>
          <a:sx n="148" d="100"/>
          <a:sy n="148" d="100"/>
        </p:scale>
        <p:origin x="-6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9852-D56B-4BA1-9953-CEC766DB3A4A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575A2-0795-419F-B33F-B8B0C4F0D4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7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575A2-0795-419F-B33F-B8B0C4F0D40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Tilt is defined as the displacement</a:t>
            </a:r>
            <a:r>
              <a:rPr lang="en-US" baseline="0" dirty="0" smtClean="0"/>
              <a:t> between 2-km circulation center and 8-km circulation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575A2-0795-419F-B33F-B8B0C4F0D4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0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575A2-0795-419F-B33F-B8B0C4F0D4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3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575A2-0795-419F-B33F-B8B0C4F0D4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Vmax</a:t>
            </a:r>
            <a:r>
              <a:rPr lang="en-US" dirty="0" smtClean="0"/>
              <a:t> is divided by 6</a:t>
            </a:r>
            <a:r>
              <a:rPr lang="en-US" baseline="0" dirty="0" smtClean="0"/>
              <a:t> to fit in the scale on the left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575A2-0795-419F-B33F-B8B0C4F0D4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2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575A2-0795-419F-B33F-B8B0C4F0D4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6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8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7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4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9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0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4F69B-0675-41D6-9389-C3C932FC8300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D1DF-5B82-47F6-B2FF-7C5129405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Autofit/>
          </a:bodyPr>
          <a:lstStyle/>
          <a:p>
            <a:r>
              <a:rPr lang="en-US" sz="3000" dirty="0" smtClean="0"/>
              <a:t>A Study on the Asymmetric Rapid Intensification of Hurricane Earl (2010) Using the HWRF Modeling System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Hua</a:t>
            </a:r>
            <a:r>
              <a:rPr lang="en-US" sz="2400" dirty="0" smtClean="0"/>
              <a:t> Chen and </a:t>
            </a:r>
            <a:r>
              <a:rPr lang="en-US" sz="2400" dirty="0" err="1" smtClean="0"/>
              <a:t>Sundararaman</a:t>
            </a:r>
            <a:r>
              <a:rPr lang="en-US" sz="2400" dirty="0" smtClean="0"/>
              <a:t> </a:t>
            </a:r>
            <a:r>
              <a:rPr lang="en-US" sz="2400" dirty="0" err="1" smtClean="0"/>
              <a:t>Gopalakrishnan</a:t>
            </a:r>
            <a:endParaRPr lang="en-US" sz="2400" dirty="0" smtClean="0"/>
          </a:p>
          <a:p>
            <a:r>
              <a:rPr lang="en-US" sz="2400" dirty="0" smtClean="0"/>
              <a:t>Hurricane Research Division</a:t>
            </a:r>
          </a:p>
          <a:p>
            <a:r>
              <a:rPr lang="en-US" sz="2400" dirty="0" smtClean="0"/>
              <a:t>AOML/NOAA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16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Questions about RI of Earl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does it happen?</a:t>
            </a:r>
          </a:p>
          <a:p>
            <a:endParaRPr lang="en-US" dirty="0" smtClean="0"/>
          </a:p>
          <a:p>
            <a:r>
              <a:rPr lang="en-US" dirty="0" smtClean="0"/>
              <a:t>Why it happens?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Why it happens at that time?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44" y="1079853"/>
            <a:ext cx="5636721" cy="28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561326"/>
            <a:ext cx="5457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 stratified by radius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70" y="3675888"/>
            <a:ext cx="5652695" cy="283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3675888"/>
            <a:ext cx="5652695" cy="283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3675888"/>
            <a:ext cx="5652695" cy="283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3675888"/>
            <a:ext cx="5652695" cy="283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741763" y="1174224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86400" y="2971800"/>
            <a:ext cx="62000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RI onset</a:t>
            </a:r>
            <a:endParaRPr lang="en-US" sz="1400" dirty="0">
              <a:latin typeface="Times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746223" y="3773945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4419600"/>
            <a:ext cx="62000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RI onset</a:t>
            </a:r>
            <a:endParaRPr lang="en-US" sz="1400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9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45" y="1079854"/>
            <a:ext cx="5574772" cy="27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06" y="3722618"/>
            <a:ext cx="5571276" cy="28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28" y="3719422"/>
            <a:ext cx="5570361" cy="28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28" y="3719422"/>
            <a:ext cx="5570361" cy="282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28" y="3719422"/>
            <a:ext cx="5570361" cy="28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7522" y="3896277"/>
            <a:ext cx="2688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CB number within 200-km radius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561326"/>
            <a:ext cx="5457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 stratified by shear-oriented quadrants 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771981" y="3819021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12158" y="4464676"/>
            <a:ext cx="62000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RI onset</a:t>
            </a:r>
            <a:endParaRPr lang="en-US" sz="1400" dirty="0">
              <a:latin typeface="Times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761082" y="1154906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5719" y="2952482"/>
            <a:ext cx="62000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RI onset</a:t>
            </a:r>
            <a:endParaRPr lang="en-US" sz="1400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91" y="3594839"/>
            <a:ext cx="5606374" cy="271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28" y="3596010"/>
            <a:ext cx="5624107" cy="272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28" y="3596010"/>
            <a:ext cx="5624107" cy="272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28" y="3596010"/>
            <a:ext cx="5624107" cy="272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45" y="828426"/>
            <a:ext cx="5574772" cy="27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1400" y="372402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Mean down motion with 50km radius</a:t>
            </a:r>
          </a:p>
          <a:p>
            <a:r>
              <a:rPr lang="en-US" sz="1400" dirty="0" smtClean="0"/>
              <a:t>                                 and 0-12 km altitude</a:t>
            </a:r>
            <a:endParaRPr lang="en-US" sz="1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690248" y="915458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34885" y="2713034"/>
            <a:ext cx="62000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RI onset</a:t>
            </a:r>
            <a:endParaRPr lang="en-US" sz="1400" dirty="0">
              <a:latin typeface="Times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701147" y="3701923"/>
            <a:ext cx="0" cy="228600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41324" y="4347578"/>
            <a:ext cx="62000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RI onset</a:t>
            </a:r>
            <a:endParaRPr lang="en-US" sz="1400" dirty="0"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0734" y="348734"/>
            <a:ext cx="5457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 stratified by shear-oriented quadrants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10" y="228600"/>
            <a:ext cx="6193790" cy="56635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4057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54-55h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30727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57-58h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4057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54-55h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30727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57-58h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vertical motion</a:t>
            </a:r>
          </a:p>
          <a:p>
            <a:r>
              <a:rPr lang="en-US" dirty="0" smtClean="0"/>
              <a:t>Contour: </a:t>
            </a:r>
            <a:r>
              <a:rPr lang="el-GR" dirty="0" smtClean="0"/>
              <a:t>θ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6019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</a:t>
            </a:r>
            <a:r>
              <a:rPr lang="en-US" dirty="0" err="1" smtClean="0"/>
              <a:t>dibatic</a:t>
            </a:r>
            <a:r>
              <a:rPr lang="en-US" dirty="0" smtClean="0"/>
              <a:t> heating k/h</a:t>
            </a:r>
          </a:p>
          <a:p>
            <a:r>
              <a:rPr lang="en-US" dirty="0" smtClean="0"/>
              <a:t>Contour: zero vertical motion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4582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90600" y="6858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</a:rPr>
              <a:t>Time series of temperature tendency and horizontal temperature advection between 8-14 km within 15-km radius</a:t>
            </a:r>
            <a:endParaRPr lang="en-US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Questions about RI of Earl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does it happen?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Why it happens?</a:t>
            </a:r>
          </a:p>
          <a:p>
            <a:endParaRPr lang="en-US" dirty="0" smtClean="0"/>
          </a:p>
          <a:p>
            <a:r>
              <a:rPr lang="en-US" dirty="0" smtClean="0"/>
              <a:t>Why it happens at that time?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28" y="778250"/>
            <a:ext cx="5574772" cy="27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11" y="3417818"/>
            <a:ext cx="5570361" cy="28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938221" y="849854"/>
            <a:ext cx="5379" cy="494134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5504" y="2525357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RI onset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23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4582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76400" y="1143000"/>
            <a:ext cx="601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"/>
              </a:rPr>
              <a:t>RH averaged within 400 km x 400 km x 14 km </a:t>
            </a:r>
            <a:endParaRPr lang="en-US" sz="2200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235014" cy="5029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75155" y="6009042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shading: </a:t>
            </a:r>
            <a:r>
              <a:rPr lang="en-US" dirty="0" err="1" smtClean="0"/>
              <a:t>mesoscale</a:t>
            </a:r>
            <a:r>
              <a:rPr lang="en-US" dirty="0" smtClean="0"/>
              <a:t> vertical motion</a:t>
            </a:r>
          </a:p>
          <a:p>
            <a:r>
              <a:rPr lang="en-US" dirty="0" smtClean="0"/>
              <a:t>Dark shading: convective scale vertical motion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304800"/>
            <a:ext cx="29977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How, Why and When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6807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Asymmetric intensification</a:t>
            </a:r>
          </a:p>
          <a:p>
            <a:endParaRPr lang="en-US" dirty="0" smtClean="0"/>
          </a:p>
          <a:p>
            <a:r>
              <a:rPr lang="en-US" dirty="0" smtClean="0"/>
              <a:t>Very good forecast from operational HWRF</a:t>
            </a:r>
          </a:p>
          <a:p>
            <a:endParaRPr lang="en-US" dirty="0" smtClean="0"/>
          </a:p>
          <a:p>
            <a:r>
              <a:rPr lang="en-US" dirty="0" smtClean="0"/>
              <a:t>Comprehensive observation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HWRF model reproduces intensity, track as well as storm structure reasonably well;</a:t>
            </a:r>
          </a:p>
          <a:p>
            <a:r>
              <a:rPr lang="en-US" sz="3000" dirty="0" smtClean="0"/>
              <a:t>Vertical alignment is the result of RI instead of trigger;</a:t>
            </a:r>
          </a:p>
          <a:p>
            <a:r>
              <a:rPr lang="en-US" sz="3000" dirty="0" smtClean="0"/>
              <a:t>DSL and USL convection are more favorable for RI;</a:t>
            </a:r>
          </a:p>
          <a:p>
            <a:r>
              <a:rPr lang="en-US" sz="3000" dirty="0"/>
              <a:t>Horizontal advection plays an important role in </a:t>
            </a:r>
            <a:r>
              <a:rPr lang="en-US" sz="3000" dirty="0" smtClean="0"/>
              <a:t>developing upper level warm core when the vortex is tilted;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Track, Intensity and RMW verification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199"/>
            <a:ext cx="4260850" cy="587057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910775" y="22098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18Z26AUG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13232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18Z31AUG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3218688" y="4626864"/>
            <a:ext cx="342900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8200" y="4191000"/>
            <a:ext cx="609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latin typeface="Times"/>
              </a:rPr>
              <a:t>RI onset</a:t>
            </a:r>
            <a:endParaRPr lang="en-US" sz="1400" dirty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64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73" y="1427675"/>
            <a:ext cx="5560060" cy="541274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 rot="16200000">
            <a:off x="1045699" y="2165698"/>
            <a:ext cx="19812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VWS (ms</a:t>
            </a:r>
            <a:r>
              <a:rPr lang="en-US" b="1" baseline="30000" dirty="0" smtClean="0">
                <a:latin typeface="Times" pitchFamily="18" charset="0"/>
              </a:rPr>
              <a:t>-1</a:t>
            </a:r>
            <a:r>
              <a:rPr lang="en-US" b="1" dirty="0" smtClean="0">
                <a:latin typeface="Times" pitchFamily="18" charset="0"/>
              </a:rPr>
              <a:t>)</a:t>
            </a:r>
            <a:endParaRPr lang="en-US" b="1" dirty="0">
              <a:latin typeface="Times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780671" y="1524000"/>
            <a:ext cx="0" cy="46482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77750" y="3110132"/>
            <a:ext cx="1361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RI onset</a:t>
            </a:r>
            <a:endParaRPr lang="en-US" b="1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66800"/>
            <a:ext cx="5715000" cy="5676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00300" y="76200"/>
            <a:ext cx="60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Storm Structure Verification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7620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Fuselage reflectivity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732817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HWRF model reflectivity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13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Pre-RI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2868" y="506162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943600" cy="50634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95400" y="6400800"/>
            <a:ext cx="777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Shading: WSPD at 2-km altitude;    Stream line: 8-km altitude;         Black circles: every 50 km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00300" y="76200"/>
            <a:ext cx="60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Storm Structure Verification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76200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Fuselage wind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732817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HWRF model wind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213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Pre-RI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2868" y="506162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90" y="706755"/>
            <a:ext cx="5468620" cy="54444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9125" y="340468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Hourly Hodograph of Vortex Tilt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02450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Green arrow: shear direction;       Blue circle: 50-km radius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914400"/>
            <a:ext cx="3733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Vortex alignment is the result of RI!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886200" y="4114800"/>
            <a:ext cx="1371600" cy="1588"/>
          </a:xfrm>
          <a:prstGeom prst="straightConnector1">
            <a:avLst/>
          </a:prstGeom>
          <a:ln w="508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7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 about RI of Earl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does it happen?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Why it happens?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Why it happens at that time?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95517" y="1828800"/>
            <a:ext cx="1752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 temperature anomaly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68"/>
          <a:stretch/>
        </p:blipFill>
        <p:spPr bwMode="auto">
          <a:xfrm>
            <a:off x="762000" y="230187"/>
            <a:ext cx="6530975" cy="35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664208" y="2209800"/>
            <a:ext cx="501091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80745" y="3708798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00Z27</a:t>
            </a:r>
            <a:endParaRPr lang="en-US" sz="1400" dirty="0">
              <a:latin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1617" y="3709747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00Z28</a:t>
            </a:r>
            <a:endParaRPr lang="en-US" sz="1400" dirty="0">
              <a:latin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1944" y="371272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00Z29</a:t>
            </a:r>
            <a:endParaRPr lang="en-US" sz="1400" dirty="0">
              <a:latin typeface="Times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1727" y="370974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00Z30</a:t>
            </a:r>
            <a:endParaRPr lang="en-US" sz="1400" dirty="0">
              <a:latin typeface="Times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1510" y="3711367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</a:rPr>
              <a:t>00Z31</a:t>
            </a:r>
            <a:endParaRPr lang="en-US" sz="1400" dirty="0">
              <a:latin typeface="Times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6" b="1591"/>
          <a:stretch/>
        </p:blipFill>
        <p:spPr bwMode="auto">
          <a:xfrm>
            <a:off x="762000" y="3749040"/>
            <a:ext cx="6530975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6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395</Words>
  <Application>Microsoft Office PowerPoint</Application>
  <PresentationFormat>On-screen Show (4:3)</PresentationFormat>
  <Paragraphs>95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 Study on the Asymmetric Rapid Intensification of Hurricane Earl (2010) Using the HWRF Modeling System</vt:lpstr>
      <vt:lpstr>Motivation</vt:lpstr>
      <vt:lpstr>Track, Intensity and RMW verification</vt:lpstr>
      <vt:lpstr>Environmental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Study on the Asymmetric Rapid Intensification of Hurricane Earl (2010) Using the HWRF Modeling System</dc:title>
  <dc:creator>Hua Chen</dc:creator>
  <cp:lastModifiedBy>Hua Chen</cp:lastModifiedBy>
  <cp:revision>135</cp:revision>
  <dcterms:created xsi:type="dcterms:W3CDTF">2014-01-16T14:37:39Z</dcterms:created>
  <dcterms:modified xsi:type="dcterms:W3CDTF">2014-04-23T13:52:54Z</dcterms:modified>
</cp:coreProperties>
</file>