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7" r:id="rId2"/>
    <p:sldId id="258" r:id="rId3"/>
    <p:sldId id="259" r:id="rId4"/>
    <p:sldId id="260" r:id="rId5"/>
    <p:sldId id="261" r:id="rId6"/>
    <p:sldId id="271" r:id="rId7"/>
    <p:sldId id="264" r:id="rId8"/>
    <p:sldId id="263" r:id="rId9"/>
    <p:sldId id="265" r:id="rId10"/>
    <p:sldId id="266" r:id="rId11"/>
    <p:sldId id="272" r:id="rId12"/>
    <p:sldId id="268" r:id="rId13"/>
    <p:sldId id="269" r:id="rId14"/>
    <p:sldId id="270" r:id="rId15"/>
    <p:sldId id="314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90" r:id="rId29"/>
    <p:sldId id="285" r:id="rId30"/>
    <p:sldId id="286" r:id="rId31"/>
    <p:sldId id="287" r:id="rId32"/>
    <p:sldId id="288" r:id="rId33"/>
    <p:sldId id="291" r:id="rId34"/>
    <p:sldId id="292" r:id="rId35"/>
    <p:sldId id="293" r:id="rId36"/>
    <p:sldId id="294" r:id="rId37"/>
    <p:sldId id="315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12" r:id="rId53"/>
    <p:sldId id="311" r:id="rId54"/>
    <p:sldId id="309" r:id="rId55"/>
    <p:sldId id="310" r:id="rId56"/>
    <p:sldId id="313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409" autoAdjust="0"/>
  </p:normalViewPr>
  <p:slideViewPr>
    <p:cSldViewPr>
      <p:cViewPr>
        <p:scale>
          <a:sx n="90" d="100"/>
          <a:sy n="90" d="100"/>
        </p:scale>
        <p:origin x="-1632" y="3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82BB54-2660-486E-8621-7FA6F8D1A47D}" type="datetimeFigureOut">
              <a:rPr lang="en-GB" smtClean="0"/>
              <a:t>28/05/2014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195639-8428-41F5-BD69-B127FCE13B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3026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This is a whistle</a:t>
            </a:r>
            <a:r>
              <a:rPr lang="en-GB" baseline="0" dirty="0" smtClean="0"/>
              <a:t> stop tour of 3 years of PhD work into 1 hour. In this talk, I have erred on the side of simple. I apologise if it’s too simple for some but I hope everyone can follow along. I also apologise if I skips something, it’ll be due to time. I’ll try my best to get through all my slides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Hurricane</a:t>
            </a:r>
            <a:r>
              <a:rPr lang="en-GB" baseline="0" dirty="0" smtClean="0"/>
              <a:t> Sandy – Merged with an ETC.</a:t>
            </a:r>
          </a:p>
          <a:p>
            <a:r>
              <a:rPr lang="en-GB" baseline="0" dirty="0" smtClean="0"/>
              <a:t>Associated damage in Breezy point, New York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D5B6C9-8683-4A27-B8EA-7E1FB2E7F4E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8234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Developed by the legend that is Kevin Hodges who supervises an absurd</a:t>
            </a:r>
            <a:r>
              <a:rPr lang="en-GB" baseline="0" dirty="0" smtClean="0"/>
              <a:t> amount of students and still is fantastic at giving feedback.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0D229-F5B2-4BB2-BF6E-A2E8D603A3C1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2485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Track density - # of storms/</a:t>
            </a:r>
            <a:r>
              <a:rPr lang="en-GB" baseline="0" dirty="0" smtClean="0"/>
              <a:t>5</a:t>
            </a:r>
            <a:r>
              <a:rPr lang="en-GB" baseline="30000" dirty="0" smtClean="0"/>
              <a:t>o</a:t>
            </a:r>
            <a:r>
              <a:rPr lang="en-GB" baseline="0" dirty="0" smtClean="0"/>
              <a:t> radial cap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Difficult to directly compare a present-day coupled model integration to observations so we bridge our understanding by using a re-analysis dataset.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Differences between IBTrACS and ERA-Interim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Large of </a:t>
            </a:r>
            <a:r>
              <a:rPr lang="en-GB" baseline="0" dirty="0" err="1" smtClean="0"/>
              <a:t>recurvature</a:t>
            </a:r>
            <a:r>
              <a:rPr lang="en-GB" baseline="0" dirty="0" smtClean="0"/>
              <a:t> (cool SST bias)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Too many in SH (follow large </a:t>
            </a:r>
            <a:r>
              <a:rPr lang="en-GB" baseline="0" dirty="0" err="1" smtClean="0"/>
              <a:t>ppt</a:t>
            </a:r>
            <a:r>
              <a:rPr lang="en-GB" baseline="0" dirty="0" smtClean="0"/>
              <a:t> biases)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Too few in </a:t>
            </a:r>
            <a:r>
              <a:rPr lang="en-GB" baseline="0" dirty="0" err="1" smtClean="0"/>
              <a:t>NAtl</a:t>
            </a:r>
            <a:r>
              <a:rPr lang="en-GB" baseline="0" dirty="0" smtClean="0"/>
              <a:t> (large </a:t>
            </a:r>
            <a:r>
              <a:rPr lang="en-GB" baseline="0" dirty="0" err="1" smtClean="0"/>
              <a:t>vws</a:t>
            </a:r>
            <a:r>
              <a:rPr lang="en-GB" baseline="0" dirty="0" smtClean="0"/>
              <a:t> and cool SST bias)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0D229-F5B2-4BB2-BF6E-A2E8D603A3C1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2485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Composites</a:t>
            </a:r>
            <a:r>
              <a:rPr lang="en-GB" baseline="0" dirty="0" smtClean="0"/>
              <a:t> to increase robustness of results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0D229-F5B2-4BB2-BF6E-A2E8D603A3C1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2485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STD NINO3 </a:t>
            </a:r>
            <a:r>
              <a:rPr lang="en-GB" dirty="0" err="1" smtClean="0"/>
              <a:t>HadISST</a:t>
            </a:r>
            <a:r>
              <a:rPr lang="en-GB" baseline="0" dirty="0" smtClean="0"/>
              <a:t> (55-05) = 0.84K, HiGEM=0.89K.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More power in HiGEM at 4 years.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HiGEM doesn’t capture the teleconnection of El.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HiGEM is top left, </a:t>
            </a:r>
            <a:r>
              <a:rPr lang="en-GB" baseline="0" dirty="0" err="1" smtClean="0"/>
              <a:t>HadGEM</a:t>
            </a:r>
            <a:r>
              <a:rPr lang="en-GB" baseline="0" smtClean="0"/>
              <a:t> below that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0D229-F5B2-4BB2-BF6E-A2E8D603A3C1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2485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STD NINO3 </a:t>
            </a:r>
            <a:r>
              <a:rPr lang="en-GB" dirty="0" err="1" smtClean="0"/>
              <a:t>HadISST</a:t>
            </a:r>
            <a:r>
              <a:rPr lang="en-GB" baseline="0" dirty="0" smtClean="0"/>
              <a:t> (55-05) = 0.84K, HiGEM=0.89K.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More power in HiGEM at 4 years.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HiGEM doesn’t capture the teleconnection of El.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HiGEM is top left, </a:t>
            </a:r>
            <a:r>
              <a:rPr lang="en-GB" baseline="0" dirty="0" err="1" smtClean="0"/>
              <a:t>HadGEM</a:t>
            </a:r>
            <a:r>
              <a:rPr lang="en-GB" baseline="0" smtClean="0"/>
              <a:t> below that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0D229-F5B2-4BB2-BF6E-A2E8D603A3C1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2485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Confidence</a:t>
            </a:r>
            <a:r>
              <a:rPr lang="en-GB" baseline="0" dirty="0" smtClean="0"/>
              <a:t> in tracking algorithm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Explain HiGAM results later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Have match time period in HiGEM and doesn’t really change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0D229-F5B2-4BB2-BF6E-A2E8D603A3C1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2485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0D229-F5B2-4BB2-BF6E-A2E8D603A3C1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2485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Stippling is p &lt; 0.001</a:t>
            </a:r>
            <a:r>
              <a:rPr lang="en-GB" baseline="0" dirty="0" smtClean="0"/>
              <a:t> students t-test</a:t>
            </a:r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AMIP SST don’t have meridional extend in SST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HiGEM</a:t>
            </a:r>
            <a:r>
              <a:rPr lang="en-GB" baseline="0" dirty="0" smtClean="0"/>
              <a:t> SSTs extend too into WPAC like most climate models.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NO warming near </a:t>
            </a:r>
            <a:r>
              <a:rPr lang="en-GB" baseline="0" dirty="0" err="1" smtClean="0"/>
              <a:t>Samerican</a:t>
            </a:r>
            <a:r>
              <a:rPr lang="en-GB" baseline="0" dirty="0" smtClean="0"/>
              <a:t> coast.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0D229-F5B2-4BB2-BF6E-A2E8D603A3C1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2485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Stippling is p &lt; 0.001</a:t>
            </a:r>
            <a:r>
              <a:rPr lang="en-GB" baseline="0" dirty="0" smtClean="0"/>
              <a:t> students t-test</a:t>
            </a:r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AMIP SST don’t have meridional extend in SST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HiGEM</a:t>
            </a:r>
            <a:r>
              <a:rPr lang="en-GB" baseline="0" dirty="0" smtClean="0"/>
              <a:t> SSTs extend too into WPAC like most climate models.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NO warming near </a:t>
            </a:r>
            <a:r>
              <a:rPr lang="en-GB" baseline="0" dirty="0" err="1" smtClean="0"/>
              <a:t>Samerican</a:t>
            </a:r>
            <a:r>
              <a:rPr lang="en-GB" baseline="0" dirty="0" smtClean="0"/>
              <a:t> coast.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0D229-F5B2-4BB2-BF6E-A2E8D603A3C1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2485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Explain</a:t>
            </a:r>
            <a:r>
              <a:rPr lang="en-GB" baseline="0" dirty="0" smtClean="0"/>
              <a:t> plot: </a:t>
            </a:r>
            <a:r>
              <a:rPr lang="en-GB" dirty="0" smtClean="0"/>
              <a:t>Height-longitude cross section of Walker Circulation 0-10oN, July-October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The </a:t>
            </a:r>
            <a:r>
              <a:rPr lang="en-GB" dirty="0" err="1" smtClean="0"/>
              <a:t>colors</a:t>
            </a:r>
            <a:r>
              <a:rPr lang="en-GB" baseline="0" dirty="0" smtClean="0"/>
              <a:t> </a:t>
            </a:r>
            <a:r>
              <a:rPr lang="en-GB" dirty="0" smtClean="0"/>
              <a:t>show mean ascent (-w) and the vectors are mean ascent and a change in the velocity potential</a:t>
            </a:r>
            <a:r>
              <a:rPr lang="en-GB" baseline="0" dirty="0" smtClean="0"/>
              <a:t> </a:t>
            </a:r>
            <a:r>
              <a:rPr lang="en-GB" dirty="0" smtClean="0"/>
              <a:t>with respect to longitude. Stippling shows where changes have a p-value &lt; 0.0001 using a</a:t>
            </a:r>
            <a:r>
              <a:rPr lang="en-GB" baseline="0" dirty="0" smtClean="0"/>
              <a:t> </a:t>
            </a:r>
            <a:r>
              <a:rPr lang="en-GB" dirty="0" smtClean="0"/>
              <a:t>student’s t-test.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Region</a:t>
            </a:r>
            <a:r>
              <a:rPr lang="en-GB" baseline="0" dirty="0" smtClean="0"/>
              <a:t> of convection shifted westwards.</a:t>
            </a:r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No shift in upper-level</a:t>
            </a:r>
            <a:r>
              <a:rPr lang="en-GB" baseline="0" dirty="0" smtClean="0"/>
              <a:t> flow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0D229-F5B2-4BB2-BF6E-A2E8D603A3C1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248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Background</a:t>
            </a:r>
            <a:r>
              <a:rPr lang="en-GB" baseline="0" dirty="0" smtClean="0"/>
              <a:t> – CC work first.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A word of warning to PhD students don’t worry if you’re PhD isn’t set in stone you’ll find your way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0D229-F5B2-4BB2-BF6E-A2E8D603A3C1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2485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Strong HiGAM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vws</a:t>
            </a:r>
            <a:r>
              <a:rPr lang="en-GB" baseline="0" dirty="0" smtClean="0"/>
              <a:t> comes from lack of meridional ENSO-SST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VWS &amp; Precipitation response is stronger in HiGAM which will drive a stronger circulation due to lack of atmospheric feedbacks, therefore an infinite source of heat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0D229-F5B2-4BB2-BF6E-A2E8D603A3C1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2485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Strong HiGAM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vws</a:t>
            </a:r>
            <a:r>
              <a:rPr lang="en-GB" baseline="0" dirty="0" smtClean="0"/>
              <a:t> comes from lack of meridional ENSO-SST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VWS &amp; Precipitation response is stronger in HiGAM which will drive a stronger circulation due to lack of atmospheric feedbacks, therefore an infinite source of heat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0D229-F5B2-4BB2-BF6E-A2E8D603A3C1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2485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Strong HiGAM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vws</a:t>
            </a:r>
            <a:r>
              <a:rPr lang="en-GB" baseline="0" dirty="0" smtClean="0"/>
              <a:t> comes from lack of meridional ENSO-SST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VWS &amp; Precipitation response is stronger in HiGAM which will drive a stronger circulation due to lack of atmospheric feedbacks, therefore an infinite source of heat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0D229-F5B2-4BB2-BF6E-A2E8D603A3C1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2485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Error bars are 90% confidence</a:t>
            </a:r>
            <a:r>
              <a:rPr lang="en-GB" baseline="0" dirty="0" smtClean="0"/>
              <a:t> intervals</a:t>
            </a:r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Different</a:t>
            </a:r>
            <a:r>
              <a:rPr lang="en-GB" baseline="0" dirty="0" smtClean="0"/>
              <a:t> datasets.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Blue is La Nina and Red is El Nino</a:t>
            </a:r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HiGAM</a:t>
            </a:r>
            <a:r>
              <a:rPr lang="en-GB" baseline="0" dirty="0" smtClean="0"/>
              <a:t> and HiGEM simulate too many TCs.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Large </a:t>
            </a:r>
            <a:r>
              <a:rPr lang="en-GB" baseline="0" dirty="0" err="1" smtClean="0"/>
              <a:t>ppt</a:t>
            </a:r>
            <a:r>
              <a:rPr lang="en-GB" baseline="0" dirty="0" smtClean="0"/>
              <a:t> biases in this region but not does not link with TC activity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HiGAM simulates RH better and captures TC variability better than HiGEM. RH relates to </a:t>
            </a:r>
            <a:r>
              <a:rPr lang="en-GB" baseline="0" dirty="0" err="1" smtClean="0"/>
              <a:t>vws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vws</a:t>
            </a:r>
            <a:r>
              <a:rPr lang="en-GB" baseline="0" dirty="0" smtClean="0"/>
              <a:t> from meridional extent of SST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0D229-F5B2-4BB2-BF6E-A2E8D603A3C1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2485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Error bars are 90% confidence</a:t>
            </a:r>
            <a:r>
              <a:rPr lang="en-GB" baseline="0" dirty="0" smtClean="0"/>
              <a:t> intervals</a:t>
            </a:r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Different</a:t>
            </a:r>
            <a:r>
              <a:rPr lang="en-GB" baseline="0" dirty="0" smtClean="0"/>
              <a:t> datasets.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Blue is La Nina and Red is El Nino</a:t>
            </a:r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HiGAM</a:t>
            </a:r>
            <a:r>
              <a:rPr lang="en-GB" baseline="0" dirty="0" smtClean="0"/>
              <a:t> and HiGEM simulate too many TCs.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Large </a:t>
            </a:r>
            <a:r>
              <a:rPr lang="en-GB" baseline="0" dirty="0" err="1" smtClean="0"/>
              <a:t>ppt</a:t>
            </a:r>
            <a:r>
              <a:rPr lang="en-GB" baseline="0" dirty="0" smtClean="0"/>
              <a:t> biases in this region but not does not link with TC activity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HiGAM simulates RH better and captures TC variability better than HiGEM. RH relates to </a:t>
            </a:r>
            <a:r>
              <a:rPr lang="en-GB" baseline="0" dirty="0" err="1" smtClean="0"/>
              <a:t>vws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vws</a:t>
            </a:r>
            <a:r>
              <a:rPr lang="en-GB" baseline="0" dirty="0" smtClean="0"/>
              <a:t> from meridional extent of SST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0D229-F5B2-4BB2-BF6E-A2E8D603A3C1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2485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Error bars are 90% confidence</a:t>
            </a:r>
            <a:r>
              <a:rPr lang="en-GB" baseline="0" dirty="0" smtClean="0"/>
              <a:t> intervals</a:t>
            </a:r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Different</a:t>
            </a:r>
            <a:r>
              <a:rPr lang="en-GB" baseline="0" dirty="0" smtClean="0"/>
              <a:t> datasets.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Blue is La Nina and Red is El Nino</a:t>
            </a:r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HiGAM</a:t>
            </a:r>
            <a:r>
              <a:rPr lang="en-GB" baseline="0" dirty="0" smtClean="0"/>
              <a:t> and HiGEM simulate too many TCs.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Large </a:t>
            </a:r>
            <a:r>
              <a:rPr lang="en-GB" baseline="0" dirty="0" err="1" smtClean="0"/>
              <a:t>ppt</a:t>
            </a:r>
            <a:r>
              <a:rPr lang="en-GB" baseline="0" dirty="0" smtClean="0"/>
              <a:t> biases in this region but not does not link with TC activity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HiGAM simulates RH better and captures TC variability better than HiGEM. RH relates to </a:t>
            </a:r>
            <a:r>
              <a:rPr lang="en-GB" baseline="0" dirty="0" err="1" smtClean="0"/>
              <a:t>vws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vws</a:t>
            </a:r>
            <a:r>
              <a:rPr lang="en-GB" baseline="0" dirty="0" smtClean="0"/>
              <a:t> from meridional extent of SST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0D229-F5B2-4BB2-BF6E-A2E8D603A3C1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2485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Hope everyone understands</a:t>
            </a:r>
            <a:r>
              <a:rPr lang="en-GB" baseline="0" dirty="0" smtClean="0"/>
              <a:t> the influence ENSO has on global tropical cyclone activity</a:t>
            </a:r>
            <a:endParaRPr lang="en-GB" dirty="0" smtClean="0"/>
          </a:p>
          <a:p>
            <a:r>
              <a:rPr lang="en-GB" baseline="0" dirty="0" smtClean="0"/>
              <a:t>Focus on WNP as the North Atlantic was rubbish in the last section</a:t>
            </a:r>
          </a:p>
          <a:p>
            <a:r>
              <a:rPr lang="en-GB" baseline="0" dirty="0" smtClean="0"/>
              <a:t>HiGEM was rubbish and HiGAM is better in that region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D5B6C9-8683-4A27-B8EA-7E1FB2E7F4EF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8234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0D229-F5B2-4BB2-BF6E-A2E8D603A3C1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2485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C</a:t>
            </a:r>
            <a:r>
              <a:rPr lang="en-GB" baseline="0" dirty="0" smtClean="0"/>
              <a:t> and 2 (2013) on right modified indices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Wang: 5-month running means of SST anomalies in the Nino3 region exceed 0.5 °C (−0.5 °C) for more than 6 months and the maximum SST anomalies are located in the eastern Pacific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0D229-F5B2-4BB2-BF6E-A2E8D603A3C1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2485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Good TC global</a:t>
            </a:r>
            <a:r>
              <a:rPr lang="en-GB" baseline="0" dirty="0" smtClean="0"/>
              <a:t> records since 1970s onwards…</a:t>
            </a:r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Increase in TCs to </a:t>
            </a:r>
            <a:r>
              <a:rPr lang="en-GB" dirty="0" err="1" smtClean="0"/>
              <a:t>S.E.Asia</a:t>
            </a:r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study EPW</a:t>
            </a:r>
            <a:r>
              <a:rPr lang="en-GB" baseline="0" dirty="0" smtClean="0"/>
              <a:t> 1951, 1957, 1965, 1972, 1976, 1982, 1987, and 1997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CPW (1953, 1991, 1994, 2002, and 2004)</a:t>
            </a:r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0D229-F5B2-4BB2-BF6E-A2E8D603A3C1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248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 live in Reading, why should 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care about tropical cyclones?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kern="120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 what the man on the #17 bus may ask me if I tell him I’m doing a PhD on TCs and CC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I would tell him…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0D229-F5B2-4BB2-BF6E-A2E8D603A3C1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2485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Anti cyclone over Japan</a:t>
            </a:r>
            <a:endParaRPr lang="en-GB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Wang: 5-month running means of SST anomalies in the Nino3 region exceed 0.5 °C (−0.5 °C) for more than 6 months and the maximum SST anomalies are located in the eastern Pacific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0D229-F5B2-4BB2-BF6E-A2E8D603A3C1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2485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Hong</a:t>
            </a:r>
            <a:r>
              <a:rPr lang="en-GB" baseline="0" dirty="0" smtClean="0"/>
              <a:t> (-) No TC changes. CP minus EP experiment. Hard to de-</a:t>
            </a:r>
            <a:r>
              <a:rPr lang="en-GB" baseline="0" dirty="0" err="1" smtClean="0"/>
              <a:t>linate</a:t>
            </a:r>
            <a:r>
              <a:rPr lang="en-GB" baseline="0" dirty="0" smtClean="0"/>
              <a:t> response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Jin (-) 3 ensembles. Regional model. Are the results really that different?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0D229-F5B2-4BB2-BF6E-A2E8D603A3C1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2485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Thanks to Hilary Weller</a:t>
            </a:r>
            <a:r>
              <a:rPr lang="en-GB" baseline="0" dirty="0" smtClean="0"/>
              <a:t> and Eric Guilyardi for discussions on this</a:t>
            </a:r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Note differences</a:t>
            </a:r>
            <a:r>
              <a:rPr lang="en-GB" baseline="0" dirty="0" smtClean="0"/>
              <a:t> in amplitude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CP-EN shows slight warming in WNP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17 EP-EN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22 CP-EN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0D229-F5B2-4BB2-BF6E-A2E8D603A3C1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2485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Everyone can remember the eastwards shift from the last section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0D229-F5B2-4BB2-BF6E-A2E8D603A3C1}" type="slidenum">
              <a:rPr lang="en-GB" smtClean="0"/>
              <a:pPr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2485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err="1" smtClean="0"/>
              <a:t>rCP</a:t>
            </a:r>
            <a:r>
              <a:rPr lang="en-GB" baseline="0" dirty="0" smtClean="0"/>
              <a:t>-EN enhance TC </a:t>
            </a:r>
            <a:r>
              <a:rPr lang="en-GB" baseline="0" dirty="0" err="1" smtClean="0"/>
              <a:t>reponse</a:t>
            </a:r>
            <a:endParaRPr lang="en-GB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SF not important</a:t>
            </a:r>
            <a:r>
              <a:rPr lang="en-GB" baseline="0" dirty="0" smtClean="0"/>
              <a:t> in EP-EN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0D229-F5B2-4BB2-BF6E-A2E8D603A3C1}" type="slidenum">
              <a:rPr lang="en-GB" smtClean="0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2485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Relative humidity at 700 hPa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EP-EN have stronger local cooling. Important for thermodynamic control on TCs.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0D229-F5B2-4BB2-BF6E-A2E8D603A3C1}" type="slidenum">
              <a:rPr lang="en-GB" smtClean="0"/>
              <a:pPr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2485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Error bars are 90% confidence</a:t>
            </a:r>
            <a:r>
              <a:rPr lang="en-GB" baseline="0" dirty="0" smtClean="0"/>
              <a:t> intervals</a:t>
            </a:r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Different</a:t>
            </a:r>
            <a:r>
              <a:rPr lang="en-GB" baseline="0" dirty="0" smtClean="0"/>
              <a:t> datasets.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Blue is La Nina and Red is El Nino</a:t>
            </a:r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HiGAM</a:t>
            </a:r>
            <a:r>
              <a:rPr lang="en-GB" baseline="0" dirty="0" smtClean="0"/>
              <a:t> and HiGEM simulate too many TCs.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Large </a:t>
            </a:r>
            <a:r>
              <a:rPr lang="en-GB" baseline="0" dirty="0" err="1" smtClean="0"/>
              <a:t>ppt</a:t>
            </a:r>
            <a:r>
              <a:rPr lang="en-GB" baseline="0" dirty="0" smtClean="0"/>
              <a:t> biases in this region but not does not link with TC activity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HiGAM simulates RH better and captures TC variability better than HiGEM. RH relates to </a:t>
            </a:r>
            <a:r>
              <a:rPr lang="en-GB" baseline="0" dirty="0" err="1" smtClean="0"/>
              <a:t>vws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vws</a:t>
            </a:r>
            <a:r>
              <a:rPr lang="en-GB" baseline="0" dirty="0" smtClean="0"/>
              <a:t> from meridional extent of SST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0D229-F5B2-4BB2-BF6E-A2E8D603A3C1}" type="slidenum">
              <a:rPr lang="en-GB" smtClean="0"/>
              <a:pPr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2485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Now we have a good understanding</a:t>
            </a:r>
            <a:r>
              <a:rPr lang="en-GB" baseline="0" dirty="0" smtClean="0"/>
              <a:t> of tropical cyclones and a dominant mode of natural variability we will investigate TCs and CC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D5B6C9-8683-4A27-B8EA-7E1FB2E7F4EF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8234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0D229-F5B2-4BB2-BF6E-A2E8D603A3C1}" type="slidenum">
              <a:rPr lang="en-GB" smtClean="0"/>
              <a:pPr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2485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Enough gimmicks,</a:t>
            </a:r>
            <a:r>
              <a:rPr lang="en-GB" baseline="0" dirty="0" smtClean="0"/>
              <a:t> time for some science.</a:t>
            </a:r>
          </a:p>
          <a:p>
            <a:r>
              <a:rPr lang="en-GB" baseline="0" dirty="0" smtClean="0"/>
              <a:t>This slide has changed somewhat since my </a:t>
            </a:r>
            <a:r>
              <a:rPr lang="en-GB" baseline="0" dirty="0" err="1" smtClean="0"/>
              <a:t>qou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vadis</a:t>
            </a:r>
            <a:r>
              <a:rPr lang="en-GB" baseline="0" dirty="0" smtClean="0"/>
              <a:t> talk, which relates to the uncertainty around this topic</a:t>
            </a:r>
          </a:p>
          <a:p>
            <a:endParaRPr lang="en-GB" dirty="0" smtClean="0"/>
          </a:p>
          <a:p>
            <a:r>
              <a:rPr lang="en-GB" dirty="0" smtClean="0"/>
              <a:t>More so in SH as SSTs don’t increase as much</a:t>
            </a:r>
          </a:p>
          <a:p>
            <a:endParaRPr lang="en-GB" dirty="0" smtClean="0"/>
          </a:p>
          <a:p>
            <a:r>
              <a:rPr lang="en-GB" dirty="0" smtClean="0"/>
              <a:t>Emanuel</a:t>
            </a:r>
            <a:r>
              <a:rPr lang="en-GB" baseline="0" dirty="0" smtClean="0"/>
              <a:t> (2013) TCs are seeded into large-scale climate conditions</a:t>
            </a:r>
          </a:p>
          <a:p>
            <a:endParaRPr lang="en-GB" baseline="0" dirty="0" smtClean="0"/>
          </a:p>
          <a:p>
            <a:r>
              <a:rPr lang="en-GB" baseline="0" dirty="0" smtClean="0"/>
              <a:t>Model resolution is important for intensity and ocean coupling is also important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D5B6C9-8683-4A27-B8EA-7E1FB2E7F4EF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823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Schematic from a friend</a:t>
            </a:r>
            <a:r>
              <a:rPr lang="en-GB" baseline="0" dirty="0" smtClean="0"/>
              <a:t> who I met at a hurricane conference in Florida. His name is Ben </a:t>
            </a:r>
            <a:r>
              <a:rPr lang="en-GB" baseline="0" dirty="0" err="1" smtClean="0"/>
              <a:t>Schenkle</a:t>
            </a:r>
            <a:r>
              <a:rPr lang="en-GB" baseline="0" dirty="0" smtClean="0"/>
              <a:t> from FSU.</a:t>
            </a:r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TCs remove</a:t>
            </a:r>
            <a:r>
              <a:rPr lang="en-GB" baseline="0" dirty="0" smtClean="0"/>
              <a:t> heat and moisture from the ocean and help drive Ocean circulation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0D229-F5B2-4BB2-BF6E-A2E8D603A3C1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24853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In Equator</a:t>
            </a:r>
            <a:r>
              <a:rPr lang="en-GB" baseline="0" dirty="0" smtClean="0"/>
              <a:t> upper-trop is well mixed; Tang and </a:t>
            </a:r>
            <a:r>
              <a:rPr lang="en-GB" baseline="0" dirty="0" err="1" smtClean="0"/>
              <a:t>Neelin</a:t>
            </a:r>
            <a:r>
              <a:rPr lang="en-GB" baseline="0" dirty="0" smtClean="0"/>
              <a:t> (2004) troposphere warms. Inc. Stability. Warm free trop T dynamics. (weak horizontal T gradient)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D5B6C9-8683-4A27-B8EA-7E1FB2E7F4EF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8234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In Equator</a:t>
            </a:r>
            <a:r>
              <a:rPr lang="en-GB" baseline="0" dirty="0" smtClean="0"/>
              <a:t> upper-trop is well mixed; Tang and </a:t>
            </a:r>
            <a:r>
              <a:rPr lang="en-GB" baseline="0" dirty="0" err="1" smtClean="0"/>
              <a:t>Neelin</a:t>
            </a:r>
            <a:r>
              <a:rPr lang="en-GB" baseline="0" dirty="0" smtClean="0"/>
              <a:t> (2004) troposphere warms. Inc. Stability. Warm free trop T dynamics. (weak horizontal T gradient)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D5B6C9-8683-4A27-B8EA-7E1FB2E7F4EF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8234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Idealised</a:t>
            </a:r>
            <a:r>
              <a:rPr lang="en-GB" baseline="0" dirty="0" smtClean="0"/>
              <a:t> stabilised simulations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D5B6C9-8683-4A27-B8EA-7E1FB2E7F4EF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170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Top panel</a:t>
            </a:r>
            <a:r>
              <a:rPr lang="en-GB" baseline="0" dirty="0" smtClean="0"/>
              <a:t> I showed previously in the first section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Stippling is outside of 5x30 year variability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D5B6C9-8683-4A27-B8EA-7E1FB2E7F4EF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82346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Stippling is outside of 5x30 year variability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D5B6C9-8683-4A27-B8EA-7E1FB2E7F4EF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8234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Stippling is outside of 5x30 year variability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D5B6C9-8683-4A27-B8EA-7E1FB2E7F4EF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8234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D5B6C9-8683-4A27-B8EA-7E1FB2E7F4EF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82346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 stippling</a:t>
            </a:r>
            <a:r>
              <a:rPr lang="en-GB" baseline="0" dirty="0" smtClean="0"/>
              <a:t> as significance found everywhere.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D5B6C9-8683-4A27-B8EA-7E1FB2E7F4EF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82346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Explain</a:t>
            </a:r>
            <a:r>
              <a:rPr lang="en-GB" baseline="0" dirty="0" smtClean="0"/>
              <a:t> plot again. Colour is omega. Vector are omega and a change in </a:t>
            </a:r>
            <a:r>
              <a:rPr lang="en-GB" baseline="0" dirty="0" err="1" smtClean="0"/>
              <a:t>vel</a:t>
            </a:r>
            <a:r>
              <a:rPr lang="en-GB" baseline="0" dirty="0" smtClean="0"/>
              <a:t> pot with respect to latitude </a:t>
            </a:r>
            <a:endParaRPr lang="en-GB" dirty="0" smtClean="0"/>
          </a:p>
          <a:p>
            <a:r>
              <a:rPr lang="en-GB" dirty="0" smtClean="0"/>
              <a:t>Stippling is outside of 5x30 year variability</a:t>
            </a:r>
          </a:p>
          <a:p>
            <a:r>
              <a:rPr lang="en-GB" dirty="0" smtClean="0"/>
              <a:t>Subsidence in North Atlantic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D5B6C9-8683-4A27-B8EA-7E1FB2E7F4EF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82346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Stippling is outside of 5x30 year variability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D5B6C9-8683-4A27-B8EA-7E1FB2E7F4EF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823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Hopefully</a:t>
            </a:r>
            <a:r>
              <a:rPr lang="en-GB" baseline="0" dirty="0" smtClean="0"/>
              <a:t> you’re all up to scratch with TC theory.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D5B6C9-8683-4A27-B8EA-7E1FB2E7F4E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82346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D5B6C9-8683-4A27-B8EA-7E1FB2E7F4EF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82346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% Change of large-scale parameters</a:t>
            </a:r>
          </a:p>
          <a:p>
            <a:r>
              <a:rPr lang="en-GB" dirty="0" smtClean="0"/>
              <a:t>Error bars are max and min of</a:t>
            </a:r>
            <a:r>
              <a:rPr lang="en-GB" baseline="0" dirty="0" smtClean="0"/>
              <a:t> each 30 years.</a:t>
            </a:r>
          </a:p>
          <a:p>
            <a:r>
              <a:rPr lang="en-GB" baseline="0" dirty="0" smtClean="0"/>
              <a:t>Omega changes best match the TC changes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D5B6C9-8683-4A27-B8EA-7E1FB2E7F4EF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82346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% Change of large-scale parameters</a:t>
            </a:r>
          </a:p>
          <a:p>
            <a:r>
              <a:rPr lang="en-GB" dirty="0" smtClean="0"/>
              <a:t>Error bars are max and min of</a:t>
            </a:r>
            <a:r>
              <a:rPr lang="en-GB" baseline="0" dirty="0" smtClean="0"/>
              <a:t> each 50 years.</a:t>
            </a:r>
          </a:p>
          <a:p>
            <a:r>
              <a:rPr lang="en-GB" baseline="0" dirty="0" smtClean="0"/>
              <a:t>Omega changes best match the TC changes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D5B6C9-8683-4A27-B8EA-7E1FB2E7F4EF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82346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D5B6C9-8683-4A27-B8EA-7E1FB2E7F4EF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82346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D5B6C9-8683-4A27-B8EA-7E1FB2E7F4EF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823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0D229-F5B2-4BB2-BF6E-A2E8D603A3C1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248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GFDL 50 km </a:t>
            </a:r>
            <a:r>
              <a:rPr lang="en-GB" dirty="0" err="1" smtClean="0"/>
              <a:t>atm</a:t>
            </a:r>
            <a:r>
              <a:rPr lang="en-GB" dirty="0" smtClean="0"/>
              <a:t> and 25 km ocean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0D229-F5B2-4BB2-BF6E-A2E8D603A3C1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248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0D229-F5B2-4BB2-BF6E-A2E8D603A3C1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248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TCs</a:t>
            </a:r>
            <a:r>
              <a:rPr lang="en-GB" baseline="0" dirty="0" smtClean="0"/>
              <a:t> and naturally variability and climate change is a hard problem. Need as high resolution as possible for many years. Compromise between resolution and integration time.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0D229-F5B2-4BB2-BF6E-A2E8D603A3C1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248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BFB9C-0139-4F0E-A90F-2B2A29A51866}" type="datetimeFigureOut">
              <a:rPr lang="en-GB" smtClean="0"/>
              <a:t>28/05/2014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93D3-BDAE-4F76-A217-46F795D551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733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BFB9C-0139-4F0E-A90F-2B2A29A51866}" type="datetimeFigureOut">
              <a:rPr lang="en-GB" smtClean="0"/>
              <a:t>28/05/2014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93D3-BDAE-4F76-A217-46F795D551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495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BFB9C-0139-4F0E-A90F-2B2A29A51866}" type="datetimeFigureOut">
              <a:rPr lang="en-GB" smtClean="0"/>
              <a:t>28/05/2014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93D3-BDAE-4F76-A217-46F795D551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4188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BFB9C-0139-4F0E-A90F-2B2A29A51866}" type="datetimeFigureOut">
              <a:rPr lang="en-GB" smtClean="0"/>
              <a:t>28/05/2014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93D3-BDAE-4F76-A217-46F795D551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176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BFB9C-0139-4F0E-A90F-2B2A29A51866}" type="datetimeFigureOut">
              <a:rPr lang="en-GB" smtClean="0"/>
              <a:t>28/05/2014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93D3-BDAE-4F76-A217-46F795D551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6654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BFB9C-0139-4F0E-A90F-2B2A29A51866}" type="datetimeFigureOut">
              <a:rPr lang="en-GB" smtClean="0"/>
              <a:t>28/05/2014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93D3-BDAE-4F76-A217-46F795D551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3496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BFB9C-0139-4F0E-A90F-2B2A29A51866}" type="datetimeFigureOut">
              <a:rPr lang="en-GB" smtClean="0"/>
              <a:t>28/05/2014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93D3-BDAE-4F76-A217-46F795D551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898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BFB9C-0139-4F0E-A90F-2B2A29A51866}" type="datetimeFigureOut">
              <a:rPr lang="en-GB" smtClean="0"/>
              <a:t>28/05/2014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93D3-BDAE-4F76-A217-46F795D551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5460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BFB9C-0139-4F0E-A90F-2B2A29A51866}" type="datetimeFigureOut">
              <a:rPr lang="en-GB" smtClean="0"/>
              <a:t>28/05/2014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93D3-BDAE-4F76-A217-46F795D551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7693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BFB9C-0139-4F0E-A90F-2B2A29A51866}" type="datetimeFigureOut">
              <a:rPr lang="en-GB" smtClean="0"/>
              <a:t>28/05/2014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93D3-BDAE-4F76-A217-46F795D551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4526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BFB9C-0139-4F0E-A90F-2B2A29A51866}" type="datetimeFigureOut">
              <a:rPr lang="en-GB" smtClean="0"/>
              <a:t>28/05/2014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93D3-BDAE-4F76-A217-46F795D551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3411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BFB9C-0139-4F0E-A90F-2B2A29A51866}" type="datetimeFigureOut">
              <a:rPr lang="en-GB" smtClean="0"/>
              <a:t>28/05/2014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593D3-BDAE-4F76-A217-46F795D551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868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7.pn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5.jpg"/><Relationship Id="rId5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jpeg"/><Relationship Id="rId5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7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7.gif"/><Relationship Id="rId5" Type="http://schemas.openxmlformats.org/officeDocument/2006/relationships/image" Target="../media/image38.gif"/><Relationship Id="rId6" Type="http://schemas.openxmlformats.org/officeDocument/2006/relationships/image" Target="../media/image39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0.png"/><Relationship Id="rId5" Type="http://schemas.openxmlformats.org/officeDocument/2006/relationships/image" Target="../media/image41.gif"/><Relationship Id="rId6" Type="http://schemas.openxmlformats.org/officeDocument/2006/relationships/image" Target="../media/image42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3.png"/><Relationship Id="rId5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y_logocolor.png"/>
          <p:cNvPicPr>
            <a:picLocks noChangeAspect="1"/>
          </p:cNvPicPr>
          <p:nvPr/>
        </p:nvPicPr>
        <p:blipFill>
          <a:blip r:embed="rId3" cstate="print"/>
          <a:srcRect l="21419" r="44795"/>
          <a:stretch>
            <a:fillRect/>
          </a:stretch>
        </p:blipFill>
        <p:spPr>
          <a:xfrm>
            <a:off x="0" y="0"/>
            <a:ext cx="9144000" cy="1268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27384"/>
            <a:ext cx="8892480" cy="1268760"/>
          </a:xfrm>
        </p:spPr>
        <p:txBody>
          <a:bodyPr>
            <a:no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Tropical cyclones: Their Natural Variability and Response to Climate Change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075150"/>
            <a:ext cx="9144000" cy="1752600"/>
          </a:xfrm>
        </p:spPr>
        <p:txBody>
          <a:bodyPr>
            <a:normAutofit/>
          </a:bodyPr>
          <a:lstStyle/>
          <a:p>
            <a:r>
              <a:rPr lang="en-GB" sz="2800" b="1" dirty="0" smtClean="0">
                <a:solidFill>
                  <a:schemeClr val="accent2"/>
                </a:solidFill>
              </a:rPr>
              <a:t>Ray Bell</a:t>
            </a:r>
          </a:p>
          <a:p>
            <a:r>
              <a:rPr lang="en-GB" sz="2000" b="1" dirty="0" smtClean="0">
                <a:solidFill>
                  <a:schemeClr val="accent2"/>
                </a:solidFill>
              </a:rPr>
              <a:t>Supervisors: </a:t>
            </a:r>
            <a:r>
              <a:rPr lang="en-GB" sz="2000" b="1" dirty="0" err="1" smtClean="0">
                <a:solidFill>
                  <a:schemeClr val="accent2"/>
                </a:solidFill>
              </a:rPr>
              <a:t>Prof.</a:t>
            </a:r>
            <a:r>
              <a:rPr lang="en-GB" sz="2000" b="1" dirty="0" smtClean="0">
                <a:solidFill>
                  <a:schemeClr val="accent2"/>
                </a:solidFill>
              </a:rPr>
              <a:t> P.L. Vidale, Dr. Kevin Hodges, Dr. Jane Strachan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558827" y="5877272"/>
            <a:ext cx="91338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Thanks to Tropical Group, High Resolution Climate Group,</a:t>
            </a:r>
          </a:p>
          <a:p>
            <a:r>
              <a:rPr lang="en-GB" sz="2000" b="1" dirty="0"/>
              <a:t> </a:t>
            </a:r>
            <a:r>
              <a:rPr lang="en-GB" sz="2000" b="1" dirty="0" smtClean="0"/>
              <a:t>                   Hilary Weller and Eric </a:t>
            </a:r>
            <a:r>
              <a:rPr lang="en-GB" sz="2000" b="1" dirty="0"/>
              <a:t>G</a:t>
            </a:r>
            <a:r>
              <a:rPr lang="en-GB" sz="2000" b="1" dirty="0" smtClean="0"/>
              <a:t>uilyardi</a:t>
            </a:r>
            <a:endParaRPr lang="en-GB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849596"/>
            <a:ext cx="4716016" cy="32129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" y="1821994"/>
            <a:ext cx="4417837" cy="324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02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y_logocolor.png"/>
          <p:cNvPicPr>
            <a:picLocks noChangeAspect="1"/>
          </p:cNvPicPr>
          <p:nvPr/>
        </p:nvPicPr>
        <p:blipFill>
          <a:blip r:embed="rId3" cstate="print"/>
          <a:srcRect l="21419" r="44795"/>
          <a:stretch>
            <a:fillRect/>
          </a:stretch>
        </p:blipFill>
        <p:spPr>
          <a:xfrm>
            <a:off x="0" y="0"/>
            <a:ext cx="9172985" cy="93563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4624"/>
            <a:ext cx="8892480" cy="891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Tracking Algorithm (TRACK)</a:t>
            </a:r>
            <a:endParaRPr kumimoji="0" lang="en-GB" sz="4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51520" y="1189542"/>
            <a:ext cx="8280920" cy="5884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endParaRPr lang="en-GB" sz="2800" b="1" dirty="0" smtClean="0">
              <a:solidFill>
                <a:schemeClr val="accent2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-243408"/>
            <a:ext cx="889248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endParaRPr lang="en-GB" sz="4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10404648" y="66693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9" name="Group 11"/>
          <p:cNvGrpSpPr>
            <a:grpSpLocks/>
          </p:cNvGrpSpPr>
          <p:nvPr/>
        </p:nvGrpSpPr>
        <p:grpSpPr bwMode="auto">
          <a:xfrm>
            <a:off x="-900608" y="692697"/>
            <a:ext cx="8784976" cy="4680520"/>
            <a:chOff x="240" y="2016"/>
            <a:chExt cx="5088" cy="2208"/>
          </a:xfrm>
        </p:grpSpPr>
        <p:pic>
          <p:nvPicPr>
            <p:cNvPr id="30" name="Picture 3" descr="esviz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" y="2160"/>
              <a:ext cx="4176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3" descr="NUi0j0SHNH_at2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923" b="30923"/>
            <a:stretch>
              <a:fillRect/>
            </a:stretch>
          </p:blipFill>
          <p:spPr bwMode="auto">
            <a:xfrm>
              <a:off x="240" y="2016"/>
              <a:ext cx="5088" cy="2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Rectangle 2"/>
          <p:cNvSpPr>
            <a:spLocks/>
          </p:cNvSpPr>
          <p:nvPr/>
        </p:nvSpPr>
        <p:spPr bwMode="auto">
          <a:xfrm>
            <a:off x="7262789" y="997948"/>
            <a:ext cx="2064606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eaLnBrk="0" hangingPunct="0"/>
            <a:r>
              <a:rPr lang="en-US" sz="1800" dirty="0">
                <a:solidFill>
                  <a:schemeClr val="tx1"/>
                </a:solidFill>
                <a:cs typeface="ＭＳ Ｐゴシック" charset="0"/>
              </a:rPr>
              <a:t>A 20 year </a:t>
            </a:r>
            <a:r>
              <a:rPr lang="en-US" sz="1800" dirty="0" smtClean="0">
                <a:solidFill>
                  <a:schemeClr val="tx1"/>
                </a:solidFill>
                <a:cs typeface="ＭＳ Ｐゴシック" charset="0"/>
              </a:rPr>
              <a:t>time-slice </a:t>
            </a:r>
            <a:r>
              <a:rPr lang="en-US" sz="1800" dirty="0">
                <a:solidFill>
                  <a:schemeClr val="tx1"/>
                </a:solidFill>
                <a:cs typeface="ＭＳ Ｐゴシック" charset="0"/>
              </a:rPr>
              <a:t>of GCM simulated tropical storms</a:t>
            </a:r>
            <a:endParaRPr lang="en-US" sz="4000" b="1" dirty="0">
              <a:solidFill>
                <a:schemeClr val="tx1"/>
              </a:solidFill>
              <a:cs typeface="ＭＳ Ｐゴシック" charset="0"/>
            </a:endParaRPr>
          </a:p>
        </p:txBody>
      </p:sp>
      <p:sp>
        <p:nvSpPr>
          <p:cNvPr id="33" name="Rectangle 2"/>
          <p:cNvSpPr>
            <a:spLocks/>
          </p:cNvSpPr>
          <p:nvPr/>
        </p:nvSpPr>
        <p:spPr bwMode="auto">
          <a:xfrm>
            <a:off x="7331930" y="3213615"/>
            <a:ext cx="2064606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eaLnBrk="0" hangingPunct="0"/>
            <a:r>
              <a:rPr lang="en-GB" dirty="0" err="1" smtClean="0"/>
              <a:t>Bengstton</a:t>
            </a:r>
            <a:r>
              <a:rPr lang="en-GB" dirty="0" smtClean="0"/>
              <a:t> </a:t>
            </a:r>
          </a:p>
          <a:p>
            <a:pPr eaLnBrk="0" hangingPunct="0"/>
            <a:r>
              <a:rPr lang="en-GB" i="1" dirty="0" smtClean="0"/>
              <a:t>et al </a:t>
            </a:r>
            <a:r>
              <a:rPr lang="en-GB" dirty="0" smtClean="0"/>
              <a:t>(2007);</a:t>
            </a:r>
          </a:p>
          <a:p>
            <a:pPr eaLnBrk="0" hangingPunct="0"/>
            <a:r>
              <a:rPr lang="en-GB" dirty="0" smtClean="0"/>
              <a:t>Strachan </a:t>
            </a:r>
          </a:p>
          <a:p>
            <a:pPr eaLnBrk="0" hangingPunct="0"/>
            <a:r>
              <a:rPr lang="en-GB" i="1" dirty="0" smtClean="0"/>
              <a:t>et al </a:t>
            </a:r>
            <a:r>
              <a:rPr lang="en-GB" dirty="0" smtClean="0"/>
              <a:t>(2013) </a:t>
            </a:r>
            <a:endParaRPr lang="en-US" sz="4000" dirty="0">
              <a:solidFill>
                <a:schemeClr val="tx1"/>
              </a:solidFill>
              <a:cs typeface="ＭＳ Ｐゴシック" charset="0"/>
            </a:endParaRPr>
          </a:p>
        </p:txBody>
      </p:sp>
      <p:sp>
        <p:nvSpPr>
          <p:cNvPr id="34" name="Text Box 9"/>
          <p:cNvSpPr txBox="1">
            <a:spLocks noChangeArrowheads="1"/>
          </p:cNvSpPr>
          <p:nvPr/>
        </p:nvSpPr>
        <p:spPr bwMode="auto">
          <a:xfrm>
            <a:off x="448920" y="5134869"/>
            <a:ext cx="800100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 marL="457177" indent="-457177"/>
            <a:r>
              <a:rPr lang="en-US" sz="2000" dirty="0"/>
              <a:t>1</a:t>
            </a:r>
            <a:r>
              <a:rPr lang="en-US" sz="2000" dirty="0" smtClean="0"/>
              <a:t>) </a:t>
            </a:r>
            <a:r>
              <a:rPr lang="en-US" sz="2000" dirty="0"/>
              <a:t>Locate and track all </a:t>
            </a:r>
            <a:r>
              <a:rPr lang="en-US" sz="2000" dirty="0" err="1"/>
              <a:t>centres</a:t>
            </a:r>
            <a:r>
              <a:rPr lang="en-US" sz="2000" dirty="0"/>
              <a:t> of high relative </a:t>
            </a:r>
            <a:r>
              <a:rPr lang="en-US" sz="2000" dirty="0" err="1"/>
              <a:t>vorticity</a:t>
            </a:r>
            <a:r>
              <a:rPr lang="en-US" sz="2000" dirty="0"/>
              <a:t>   </a:t>
            </a:r>
            <a:r>
              <a:rPr lang="en-US" sz="2000" b="1" dirty="0">
                <a:sym typeface="Symbol" pitchFamily="18" charset="2"/>
              </a:rPr>
              <a:t> 35000/yr</a:t>
            </a:r>
            <a:r>
              <a:rPr lang="en-US" sz="2000" dirty="0"/>
              <a:t> </a:t>
            </a:r>
          </a:p>
        </p:txBody>
      </p:sp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448920" y="5585227"/>
            <a:ext cx="800100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2</a:t>
            </a:r>
            <a:r>
              <a:rPr lang="en-US" sz="2000" dirty="0" smtClean="0"/>
              <a:t>) </a:t>
            </a:r>
            <a:r>
              <a:rPr lang="en-US" sz="2000" dirty="0"/>
              <a:t>Apply a 2-day filter to the tracks 	</a:t>
            </a:r>
            <a:r>
              <a:rPr lang="en-US" sz="2000" b="1" dirty="0">
                <a:sym typeface="Symbol" pitchFamily="18" charset="2"/>
              </a:rPr>
              <a:t> 8000 storms / yr</a:t>
            </a:r>
            <a:r>
              <a:rPr lang="en-US" sz="2000" dirty="0"/>
              <a:t> </a:t>
            </a:r>
          </a:p>
        </p:txBody>
      </p:sp>
      <p:sp>
        <p:nvSpPr>
          <p:cNvPr id="36" name="Text Box 11"/>
          <p:cNvSpPr txBox="1">
            <a:spLocks noChangeArrowheads="1"/>
          </p:cNvSpPr>
          <p:nvPr/>
        </p:nvSpPr>
        <p:spPr bwMode="auto">
          <a:xfrm>
            <a:off x="468392" y="6069406"/>
            <a:ext cx="8001000" cy="707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3</a:t>
            </a:r>
            <a:r>
              <a:rPr lang="en-US" sz="2000" dirty="0" smtClean="0"/>
              <a:t>) </a:t>
            </a:r>
            <a:r>
              <a:rPr lang="en-US" sz="2000" dirty="0" err="1"/>
              <a:t>Analyse</a:t>
            </a:r>
            <a:r>
              <a:rPr lang="en-US" sz="2000" dirty="0"/>
              <a:t> vertical structure of storm for evidence of warm-core (tropical storm structure) 	 </a:t>
            </a:r>
            <a:r>
              <a:rPr lang="en-US" sz="2000" b="1" dirty="0">
                <a:sym typeface="Symbol" pitchFamily="18" charset="2"/>
              </a:rPr>
              <a:t> 120 storms / yr</a:t>
            </a:r>
            <a:r>
              <a:rPr lang="en-US" sz="2000" dirty="0" smtClean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0941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y_logocolor.png"/>
          <p:cNvPicPr>
            <a:picLocks noChangeAspect="1"/>
          </p:cNvPicPr>
          <p:nvPr/>
        </p:nvPicPr>
        <p:blipFill>
          <a:blip r:embed="rId3" cstate="print"/>
          <a:srcRect l="21419" r="44795"/>
          <a:stretch>
            <a:fillRect/>
          </a:stretch>
        </p:blipFill>
        <p:spPr>
          <a:xfrm>
            <a:off x="0" y="0"/>
            <a:ext cx="9172985" cy="93563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4624"/>
            <a:ext cx="8892480" cy="891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Present-day TC Climatology</a:t>
            </a:r>
            <a:endParaRPr kumimoji="0" lang="en-GB" sz="4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51520" y="1189542"/>
            <a:ext cx="8280920" cy="5884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endParaRPr lang="en-GB" sz="2800" b="1" dirty="0" smtClean="0">
              <a:solidFill>
                <a:schemeClr val="accent2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-243408"/>
            <a:ext cx="889248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endParaRPr lang="en-GB" sz="4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10404648" y="66693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5496" y="6167045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See Strachan et al (2013): assessment of HiGAM interannual variability and </a:t>
            </a:r>
            <a:r>
              <a:rPr lang="en-GB" b="1" dirty="0" err="1" smtClean="0"/>
              <a:t>intraseasonal</a:t>
            </a:r>
            <a:r>
              <a:rPr lang="en-GB" b="1" dirty="0" smtClean="0"/>
              <a:t> variability. Bell et al (2013): evaluation of HiGEM and response to climate change </a:t>
            </a:r>
            <a:endParaRPr lang="en-GB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" t="-1667" r="50000" b="57697"/>
          <a:stretch/>
        </p:blipFill>
        <p:spPr>
          <a:xfrm>
            <a:off x="580747" y="948755"/>
            <a:ext cx="3876229" cy="169957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8020"/>
          <a:stretch/>
        </p:blipFill>
        <p:spPr>
          <a:xfrm>
            <a:off x="423380" y="2648332"/>
            <a:ext cx="3935732" cy="159932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6" r="50000" b="15593"/>
          <a:stretch/>
        </p:blipFill>
        <p:spPr>
          <a:xfrm>
            <a:off x="4515222" y="2586499"/>
            <a:ext cx="3945210" cy="166116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2398" b="15367"/>
          <a:stretch/>
        </p:blipFill>
        <p:spPr>
          <a:xfrm>
            <a:off x="4408528" y="4315225"/>
            <a:ext cx="3935732" cy="1634055"/>
          </a:xfrm>
          <a:prstGeom prst="rect">
            <a:avLst/>
          </a:prstGeom>
        </p:spPr>
      </p:pic>
      <p:pic>
        <p:nvPicPr>
          <p:cNvPr id="25" name="Content Placeholder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65" t="42774" b="15144"/>
          <a:stretch/>
        </p:blipFill>
        <p:spPr>
          <a:xfrm>
            <a:off x="523343" y="4247659"/>
            <a:ext cx="3835769" cy="1737360"/>
          </a:xfrm>
          <a:prstGeom prst="rect">
            <a:avLst/>
          </a:prstGeom>
        </p:spPr>
      </p:pic>
      <p:pic>
        <p:nvPicPr>
          <p:cNvPr id="29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73"/>
          <a:stretch/>
        </p:blipFill>
        <p:spPr>
          <a:xfrm rot="5400000">
            <a:off x="-1444960" y="4006990"/>
            <a:ext cx="3411687" cy="4728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86492" y="948755"/>
            <a:ext cx="43059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HiGEM</a:t>
            </a:r>
            <a:r>
              <a:rPr lang="en-GB" dirty="0" smtClean="0"/>
              <a:t>:</a:t>
            </a:r>
          </a:p>
          <a:p>
            <a:r>
              <a:rPr lang="en-GB" dirty="0" smtClean="0"/>
              <a:t>Good distribution of TCs</a:t>
            </a:r>
          </a:p>
          <a:p>
            <a:r>
              <a:rPr lang="en-GB" dirty="0" smtClean="0"/>
              <a:t>Too many in SH (strong SPCZ) </a:t>
            </a:r>
          </a:p>
          <a:p>
            <a:r>
              <a:rPr lang="en-GB" dirty="0" smtClean="0"/>
              <a:t>Too few in </a:t>
            </a:r>
            <a:r>
              <a:rPr lang="en-GB" dirty="0" err="1" smtClean="0"/>
              <a:t>NAtL</a:t>
            </a:r>
            <a:r>
              <a:rPr lang="en-GB" dirty="0" smtClean="0"/>
              <a:t> (cool SST and strong VWS)</a:t>
            </a:r>
          </a:p>
          <a:p>
            <a:r>
              <a:rPr lang="en-GB" dirty="0" smtClean="0"/>
              <a:t>Lack of recurvate in WNP (cool SST)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4900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1" t="14286" r="39286" b="53523"/>
          <a:stretch/>
        </p:blipFill>
        <p:spPr>
          <a:xfrm>
            <a:off x="107504" y="1268760"/>
            <a:ext cx="6999962" cy="4832683"/>
          </a:xfrm>
        </p:spPr>
      </p:pic>
      <p:sp>
        <p:nvSpPr>
          <p:cNvPr id="5" name="TextBox 4"/>
          <p:cNvSpPr txBox="1"/>
          <p:nvPr/>
        </p:nvSpPr>
        <p:spPr>
          <a:xfrm>
            <a:off x="6876256" y="5090111"/>
            <a:ext cx="2463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Roberts et al (2014) </a:t>
            </a:r>
            <a:r>
              <a:rPr lang="en-GB" sz="2400" i="1" dirty="0" err="1" smtClean="0">
                <a:solidFill>
                  <a:srgbClr val="FF0000"/>
                </a:solidFill>
              </a:rPr>
              <a:t>JClim</a:t>
            </a:r>
            <a:r>
              <a:rPr lang="en-GB" sz="2400" dirty="0" smtClean="0">
                <a:solidFill>
                  <a:srgbClr val="FF0000"/>
                </a:solidFill>
              </a:rPr>
              <a:t> </a:t>
            </a: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6" name="Picture 5" descr="gray_logocolor.png"/>
          <p:cNvPicPr>
            <a:picLocks noChangeAspect="1"/>
          </p:cNvPicPr>
          <p:nvPr/>
        </p:nvPicPr>
        <p:blipFill>
          <a:blip r:embed="rId3" cstate="print"/>
          <a:srcRect l="21419" r="44795"/>
          <a:stretch>
            <a:fillRect/>
          </a:stretch>
        </p:blipFill>
        <p:spPr>
          <a:xfrm>
            <a:off x="0" y="0"/>
            <a:ext cx="9172985" cy="93563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44624"/>
            <a:ext cx="8892480" cy="891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Present-day TC intensity</a:t>
            </a:r>
            <a:endParaRPr kumimoji="0" lang="en-GB" sz="4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1678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y_logocolor.png"/>
          <p:cNvPicPr>
            <a:picLocks noChangeAspect="1"/>
          </p:cNvPicPr>
          <p:nvPr/>
        </p:nvPicPr>
        <p:blipFill>
          <a:blip r:embed="rId3" cstate="print"/>
          <a:srcRect l="21419" r="44795"/>
          <a:stretch>
            <a:fillRect/>
          </a:stretch>
        </p:blipFill>
        <p:spPr>
          <a:xfrm>
            <a:off x="0" y="0"/>
            <a:ext cx="9172985" cy="93563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4624"/>
            <a:ext cx="8892480" cy="891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ENSO Composites</a:t>
            </a:r>
            <a:endParaRPr kumimoji="0" lang="en-GB" sz="4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51520" y="1254540"/>
            <a:ext cx="8280920" cy="5884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endParaRPr lang="en-GB" sz="2800" b="1" dirty="0" smtClean="0">
              <a:solidFill>
                <a:schemeClr val="accent2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-243408"/>
            <a:ext cx="889248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endParaRPr lang="en-GB" sz="4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10404648" y="66693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40" y="1031148"/>
            <a:ext cx="7264400" cy="25418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731369"/>
            <a:ext cx="9144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smtClean="0"/>
              <a:t>Niño-3.4 normalised SST anomaly for DJF  &gt;1 </a:t>
            </a:r>
            <a:r>
              <a:rPr lang="en-GB" sz="2200" b="1" dirty="0" smtClean="0">
                <a:solidFill>
                  <a:srgbClr val="FF0000"/>
                </a:solidFill>
              </a:rPr>
              <a:t>El Niño</a:t>
            </a:r>
            <a:r>
              <a:rPr lang="en-GB" sz="2200" b="1" dirty="0" smtClean="0"/>
              <a:t>; DJF &lt;1 </a:t>
            </a:r>
            <a:r>
              <a:rPr lang="en-GB" sz="2200" b="1" dirty="0" smtClean="0">
                <a:solidFill>
                  <a:srgbClr val="00B0F0"/>
                </a:solidFill>
              </a:rPr>
              <a:t>La Niña</a:t>
            </a:r>
          </a:p>
          <a:p>
            <a:r>
              <a:rPr lang="en-GB" sz="2200" dirty="0" smtClean="0"/>
              <a:t>NH TCs prior to event  </a:t>
            </a:r>
          </a:p>
          <a:p>
            <a:endParaRPr lang="en-GB" sz="2200" dirty="0" smtClean="0"/>
          </a:p>
          <a:p>
            <a:r>
              <a:rPr lang="en-GB" sz="2200" dirty="0" smtClean="0"/>
              <a:t>IBTrACS (1979-2010); ERA-Interim (1979-2010)</a:t>
            </a:r>
          </a:p>
          <a:p>
            <a:r>
              <a:rPr lang="en-GB" sz="2200" dirty="0" smtClean="0"/>
              <a:t>7</a:t>
            </a:r>
            <a:r>
              <a:rPr lang="en-GB" sz="2200" dirty="0" smtClean="0">
                <a:solidFill>
                  <a:srgbClr val="FF0000"/>
                </a:solidFill>
              </a:rPr>
              <a:t> El Nino years</a:t>
            </a:r>
            <a:r>
              <a:rPr lang="en-GB" sz="2200" dirty="0" smtClean="0"/>
              <a:t> (82-83, 86-87, 91-92, 94-95, 97-98, 02-03, 09-10)</a:t>
            </a:r>
          </a:p>
          <a:p>
            <a:r>
              <a:rPr lang="en-GB" sz="2200" dirty="0" smtClean="0"/>
              <a:t>6</a:t>
            </a:r>
            <a:r>
              <a:rPr lang="en-GB" sz="2200" dirty="0" smtClean="0">
                <a:solidFill>
                  <a:srgbClr val="00B0F0"/>
                </a:solidFill>
              </a:rPr>
              <a:t> La Nina years</a:t>
            </a:r>
            <a:r>
              <a:rPr lang="en-GB" sz="2200" dirty="0" smtClean="0"/>
              <a:t> (84-85, 88-89, 98-99, 99-00, 07-08, 10-11)</a:t>
            </a:r>
          </a:p>
          <a:p>
            <a:endParaRPr lang="en-GB" sz="2200" dirty="0" smtClean="0"/>
          </a:p>
          <a:p>
            <a:r>
              <a:rPr lang="en-GB" sz="2200" dirty="0" smtClean="0"/>
              <a:t>HiGEM (150 years): 31</a:t>
            </a:r>
            <a:r>
              <a:rPr lang="en-GB" sz="2200" dirty="0" smtClean="0">
                <a:solidFill>
                  <a:srgbClr val="FF0000"/>
                </a:solidFill>
              </a:rPr>
              <a:t> El </a:t>
            </a:r>
            <a:r>
              <a:rPr lang="en-GB" sz="2200" dirty="0" err="1" smtClean="0">
                <a:solidFill>
                  <a:srgbClr val="FF0000"/>
                </a:solidFill>
              </a:rPr>
              <a:t>Ninos</a:t>
            </a:r>
            <a:r>
              <a:rPr lang="en-GB" sz="2200" dirty="0"/>
              <a:t>;</a:t>
            </a:r>
            <a:r>
              <a:rPr lang="en-GB" sz="2200" dirty="0" smtClean="0"/>
              <a:t> 25</a:t>
            </a:r>
            <a:r>
              <a:rPr lang="en-GB" sz="2200" dirty="0" smtClean="0">
                <a:solidFill>
                  <a:srgbClr val="00B0F0"/>
                </a:solidFill>
              </a:rPr>
              <a:t> La </a:t>
            </a:r>
            <a:r>
              <a:rPr lang="en-GB" sz="2200" dirty="0" err="1" smtClean="0">
                <a:solidFill>
                  <a:srgbClr val="00B0F0"/>
                </a:solidFill>
              </a:rPr>
              <a:t>Ninas</a:t>
            </a:r>
            <a:endParaRPr lang="en-GB" sz="2200" dirty="0" smtClean="0">
              <a:solidFill>
                <a:srgbClr val="00B0F0"/>
              </a:solidFill>
            </a:endParaRPr>
          </a:p>
          <a:p>
            <a:r>
              <a:rPr lang="en-GB" sz="2200" dirty="0" smtClean="0"/>
              <a:t>HiGAM AMIP (1979-2002) :</a:t>
            </a:r>
            <a:r>
              <a:rPr lang="en-GB" sz="2200" dirty="0" smtClean="0">
                <a:solidFill>
                  <a:srgbClr val="00B0F0"/>
                </a:solidFill>
              </a:rPr>
              <a:t> </a:t>
            </a:r>
            <a:r>
              <a:rPr lang="en-GB" sz="2200" dirty="0" smtClean="0"/>
              <a:t>6</a:t>
            </a:r>
            <a:r>
              <a:rPr lang="en-GB" sz="2200" dirty="0" smtClean="0">
                <a:solidFill>
                  <a:srgbClr val="FF0000"/>
                </a:solidFill>
              </a:rPr>
              <a:t> El </a:t>
            </a:r>
            <a:r>
              <a:rPr lang="en-GB" sz="2200" dirty="0" err="1" smtClean="0">
                <a:solidFill>
                  <a:srgbClr val="FF0000"/>
                </a:solidFill>
              </a:rPr>
              <a:t>Ninos</a:t>
            </a:r>
            <a:r>
              <a:rPr lang="en-GB" sz="2200" dirty="0"/>
              <a:t>;</a:t>
            </a:r>
            <a:r>
              <a:rPr lang="en-GB" sz="2200" dirty="0" smtClean="0">
                <a:solidFill>
                  <a:srgbClr val="00B0F0"/>
                </a:solidFill>
              </a:rPr>
              <a:t> </a:t>
            </a:r>
            <a:r>
              <a:rPr lang="en-GB" sz="2200" dirty="0" smtClean="0"/>
              <a:t>4</a:t>
            </a:r>
            <a:r>
              <a:rPr lang="en-GB" sz="2200" dirty="0" smtClean="0">
                <a:solidFill>
                  <a:srgbClr val="00B0F0"/>
                </a:solidFill>
              </a:rPr>
              <a:t> La </a:t>
            </a:r>
            <a:r>
              <a:rPr lang="en-GB" sz="2200" dirty="0" err="1" smtClean="0">
                <a:solidFill>
                  <a:srgbClr val="00B0F0"/>
                </a:solidFill>
              </a:rPr>
              <a:t>Ninas</a:t>
            </a:r>
            <a:endParaRPr lang="en-GB" sz="2200" dirty="0" smtClean="0"/>
          </a:p>
          <a:p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2854759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y_logocolor.png"/>
          <p:cNvPicPr>
            <a:picLocks noChangeAspect="1"/>
          </p:cNvPicPr>
          <p:nvPr/>
        </p:nvPicPr>
        <p:blipFill>
          <a:blip r:embed="rId3" cstate="print"/>
          <a:srcRect l="21419" r="44795"/>
          <a:stretch>
            <a:fillRect/>
          </a:stretch>
        </p:blipFill>
        <p:spPr>
          <a:xfrm>
            <a:off x="0" y="0"/>
            <a:ext cx="9172985" cy="93593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4925"/>
            <a:ext cx="8892480" cy="891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noProof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HiGEM</a:t>
            </a:r>
            <a:r>
              <a:rPr lang="en-GB" sz="4400" b="1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: ENSO simulation</a:t>
            </a:r>
            <a:endParaRPr kumimoji="0" lang="en-GB" sz="4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0" y="985322"/>
            <a:ext cx="7704856" cy="5884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r>
              <a:rPr lang="en-GB" sz="2400" b="1" dirty="0" err="1" smtClean="0">
                <a:solidFill>
                  <a:schemeClr val="accent2"/>
                </a:solidFill>
              </a:rPr>
              <a:t>Shaffrey</a:t>
            </a:r>
            <a:r>
              <a:rPr lang="en-GB" sz="2400" b="1" dirty="0" smtClean="0">
                <a:solidFill>
                  <a:schemeClr val="accent2"/>
                </a:solidFill>
              </a:rPr>
              <a:t> (2009)</a:t>
            </a:r>
          </a:p>
          <a:p>
            <a:pPr>
              <a:spcBef>
                <a:spcPct val="20000"/>
              </a:spcBef>
            </a:pPr>
            <a:endParaRPr lang="en-GB" sz="2400" b="1" dirty="0">
              <a:solidFill>
                <a:schemeClr val="accent2"/>
              </a:solidFill>
            </a:endParaRPr>
          </a:p>
          <a:p>
            <a:pPr>
              <a:spcBef>
                <a:spcPct val="20000"/>
              </a:spcBef>
            </a:pPr>
            <a:endParaRPr lang="en-GB" sz="2400" b="1" dirty="0">
              <a:solidFill>
                <a:schemeClr val="accent2"/>
              </a:solidFill>
            </a:endParaRP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endParaRPr lang="en-GB" sz="3600" dirty="0" smtClean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3600" b="1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6" t="23233" r="32869" b="22217"/>
          <a:stretch/>
        </p:blipFill>
        <p:spPr>
          <a:xfrm>
            <a:off x="28572" y="1412775"/>
            <a:ext cx="3391300" cy="51845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7" t="14367" r="27535" b="42816"/>
          <a:stretch/>
        </p:blipFill>
        <p:spPr>
          <a:xfrm>
            <a:off x="3535453" y="1196752"/>
            <a:ext cx="5580112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29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y_logocolor.png"/>
          <p:cNvPicPr>
            <a:picLocks noChangeAspect="1"/>
          </p:cNvPicPr>
          <p:nvPr/>
        </p:nvPicPr>
        <p:blipFill>
          <a:blip r:embed="rId3" cstate="print"/>
          <a:srcRect l="21419" r="44795"/>
          <a:stretch>
            <a:fillRect/>
          </a:stretch>
        </p:blipFill>
        <p:spPr>
          <a:xfrm>
            <a:off x="0" y="0"/>
            <a:ext cx="9172985" cy="93593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4925"/>
            <a:ext cx="8892480" cy="891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noProof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HiGEM</a:t>
            </a:r>
            <a:r>
              <a:rPr lang="en-GB" sz="4400" b="1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: ENSO simulation</a:t>
            </a:r>
            <a:endParaRPr kumimoji="0" lang="en-GB" sz="4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0" y="985322"/>
            <a:ext cx="7704856" cy="5884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r>
              <a:rPr lang="en-GB" sz="2400" b="1" dirty="0" err="1" smtClean="0">
                <a:solidFill>
                  <a:schemeClr val="accent2"/>
                </a:solidFill>
              </a:rPr>
              <a:t>Shaffrey</a:t>
            </a:r>
            <a:r>
              <a:rPr lang="en-GB" sz="2400" b="1" dirty="0" smtClean="0">
                <a:solidFill>
                  <a:schemeClr val="accent2"/>
                </a:solidFill>
              </a:rPr>
              <a:t> (2009)</a:t>
            </a:r>
          </a:p>
          <a:p>
            <a:pPr>
              <a:spcBef>
                <a:spcPct val="20000"/>
              </a:spcBef>
            </a:pPr>
            <a:endParaRPr lang="en-GB" sz="2400" b="1" dirty="0">
              <a:solidFill>
                <a:schemeClr val="accent2"/>
              </a:solidFill>
            </a:endParaRPr>
          </a:p>
          <a:p>
            <a:pPr>
              <a:spcBef>
                <a:spcPct val="20000"/>
              </a:spcBef>
            </a:pPr>
            <a:endParaRPr lang="en-GB" sz="2400" b="1" dirty="0">
              <a:solidFill>
                <a:schemeClr val="accent2"/>
              </a:solidFill>
            </a:endParaRP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endParaRPr lang="en-GB" sz="3600" dirty="0" smtClean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3600" b="1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6" t="23233" r="32869" b="22217"/>
          <a:stretch/>
        </p:blipFill>
        <p:spPr>
          <a:xfrm>
            <a:off x="28572" y="1412775"/>
            <a:ext cx="3391300" cy="51845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7" t="14367" r="27535" b="42816"/>
          <a:stretch/>
        </p:blipFill>
        <p:spPr>
          <a:xfrm>
            <a:off x="3563888" y="951042"/>
            <a:ext cx="5580112" cy="3080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4" t="41414" r="48444" b="13334"/>
          <a:stretch/>
        </p:blipFill>
        <p:spPr>
          <a:xfrm>
            <a:off x="5004048" y="3925621"/>
            <a:ext cx="2232247" cy="287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219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1"/>
          <a:stretch/>
        </p:blipFill>
        <p:spPr>
          <a:xfrm>
            <a:off x="1195254" y="719611"/>
            <a:ext cx="7337186" cy="6134415"/>
          </a:xfrm>
          <a:prstGeom prst="rect">
            <a:avLst/>
          </a:prstGeom>
        </p:spPr>
      </p:pic>
      <p:pic>
        <p:nvPicPr>
          <p:cNvPr id="4" name="Picture 3" descr="gray_logocolor.png"/>
          <p:cNvPicPr>
            <a:picLocks noChangeAspect="1"/>
          </p:cNvPicPr>
          <p:nvPr/>
        </p:nvPicPr>
        <p:blipFill>
          <a:blip r:embed="rId4" cstate="print"/>
          <a:srcRect l="21419" r="44795"/>
          <a:stretch>
            <a:fillRect/>
          </a:stretch>
        </p:blipFill>
        <p:spPr>
          <a:xfrm>
            <a:off x="0" y="0"/>
            <a:ext cx="9172985" cy="71961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-171400"/>
            <a:ext cx="8892480" cy="891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ENSO-TC Location</a:t>
            </a:r>
            <a:endParaRPr kumimoji="0" lang="en-GB" sz="4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51520" y="1254540"/>
            <a:ext cx="8280920" cy="5884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endParaRPr lang="en-GB" sz="2800" b="1" dirty="0" smtClean="0">
              <a:solidFill>
                <a:schemeClr val="accent2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-243408"/>
            <a:ext cx="889248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endParaRPr lang="en-GB" sz="4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10404648" y="66693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886827" y="5830712"/>
            <a:ext cx="1346280" cy="705188"/>
          </a:xfrm>
          <a:prstGeom prst="rect">
            <a:avLst/>
          </a:prstGeom>
          <a:noFill/>
          <a:ln w="444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7639327" y="5958280"/>
            <a:ext cx="605081" cy="22502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-36512" y="1708792"/>
            <a:ext cx="2463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Match well</a:t>
            </a:r>
            <a:endParaRPr lang="en-GB" sz="2000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1043608" y="949904"/>
            <a:ext cx="843219" cy="758888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043608" y="2108902"/>
            <a:ext cx="843219" cy="52801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8483" y="3299586"/>
            <a:ext cx="24635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Over </a:t>
            </a:r>
          </a:p>
          <a:p>
            <a:r>
              <a:rPr lang="en-GB" sz="2000" dirty="0" smtClean="0"/>
              <a:t>pronounce </a:t>
            </a:r>
          </a:p>
          <a:p>
            <a:r>
              <a:rPr lang="en-GB" sz="2000" dirty="0" smtClean="0"/>
              <a:t>variability</a:t>
            </a:r>
            <a:endParaRPr lang="en-GB" sz="2000" dirty="0"/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1280249" y="3786818"/>
            <a:ext cx="1419543" cy="20599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508104" y="5830712"/>
            <a:ext cx="1469419" cy="705188"/>
          </a:xfrm>
          <a:prstGeom prst="rect">
            <a:avLst/>
          </a:prstGeom>
          <a:noFill/>
          <a:ln w="444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3949468" y="5958280"/>
            <a:ext cx="637024" cy="22502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7"/>
          <a:stretch/>
        </p:blipFill>
        <p:spPr>
          <a:xfrm rot="5400000">
            <a:off x="5980633" y="3416579"/>
            <a:ext cx="5631555" cy="5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50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y_logocolor.png"/>
          <p:cNvPicPr>
            <a:picLocks noChangeAspect="1"/>
          </p:cNvPicPr>
          <p:nvPr/>
        </p:nvPicPr>
        <p:blipFill>
          <a:blip r:embed="rId3" cstate="print"/>
          <a:srcRect l="21419" r="44795"/>
          <a:stretch>
            <a:fillRect/>
          </a:stretch>
        </p:blipFill>
        <p:spPr>
          <a:xfrm>
            <a:off x="-76771" y="0"/>
            <a:ext cx="9172985" cy="93563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4624"/>
            <a:ext cx="8892480" cy="891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ENSO-TC Frequency</a:t>
            </a:r>
            <a:endParaRPr kumimoji="0" lang="en-GB" sz="4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51520" y="1254540"/>
            <a:ext cx="8280920" cy="5884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endParaRPr lang="en-GB" sz="2800" b="1" dirty="0" smtClean="0">
              <a:solidFill>
                <a:schemeClr val="accent2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-243408"/>
            <a:ext cx="889248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endParaRPr lang="en-GB" sz="4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10404648" y="66693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83" y="1531898"/>
            <a:ext cx="6910075" cy="4659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92672" y="1041951"/>
            <a:ext cx="3939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Greater variability in ERA-Interim vs IBT  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12352" y="6165304"/>
            <a:ext cx="3939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Small var. of NATL  TCs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63799" y="6191718"/>
            <a:ext cx="3939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Small var. and wrong sign of NATL  TCs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31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35635"/>
            <a:ext cx="7416504" cy="5918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gray_logocolor.png"/>
          <p:cNvPicPr>
            <a:picLocks noChangeAspect="1"/>
          </p:cNvPicPr>
          <p:nvPr/>
        </p:nvPicPr>
        <p:blipFill>
          <a:blip r:embed="rId4" cstate="print"/>
          <a:srcRect l="21419" r="44795"/>
          <a:stretch>
            <a:fillRect/>
          </a:stretch>
        </p:blipFill>
        <p:spPr>
          <a:xfrm>
            <a:off x="0" y="0"/>
            <a:ext cx="9172985" cy="93563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4624"/>
            <a:ext cx="8892480" cy="891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ENSO-SST</a:t>
            </a:r>
            <a:endParaRPr kumimoji="0" lang="en-GB" sz="4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51520" y="1254540"/>
            <a:ext cx="8280920" cy="5884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endParaRPr lang="en-GB" sz="2800" b="1" dirty="0" smtClean="0">
              <a:solidFill>
                <a:schemeClr val="accent2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-243408"/>
            <a:ext cx="889248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endParaRPr lang="en-GB" sz="4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10404648" y="66693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740" y="3501504"/>
            <a:ext cx="24635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SSTs extend</a:t>
            </a:r>
          </a:p>
          <a:p>
            <a:r>
              <a:rPr lang="en-GB" sz="2000" dirty="0" smtClean="0"/>
              <a:t>too far</a:t>
            </a:r>
          </a:p>
          <a:p>
            <a:r>
              <a:rPr lang="en-GB" sz="2000" dirty="0" smtClean="0"/>
              <a:t>west.</a:t>
            </a:r>
          </a:p>
          <a:p>
            <a:r>
              <a:rPr lang="en-GB" sz="2000" dirty="0" smtClean="0"/>
              <a:t>Lack of </a:t>
            </a:r>
          </a:p>
          <a:p>
            <a:r>
              <a:rPr lang="en-GB" sz="2000" dirty="0" smtClean="0"/>
              <a:t>warming near</a:t>
            </a:r>
          </a:p>
          <a:p>
            <a:r>
              <a:rPr lang="en-GB" sz="2000" dirty="0" smtClean="0"/>
              <a:t>Peru coast.</a:t>
            </a:r>
          </a:p>
          <a:p>
            <a:r>
              <a:rPr lang="en-GB" sz="2000" dirty="0" smtClean="0"/>
              <a:t>(see </a:t>
            </a:r>
          </a:p>
          <a:p>
            <a:r>
              <a:rPr lang="en-GB" sz="2000" dirty="0"/>
              <a:t>Guilyardi</a:t>
            </a:r>
          </a:p>
          <a:p>
            <a:r>
              <a:rPr lang="en-GB" sz="2000" dirty="0"/>
              <a:t>e</a:t>
            </a:r>
            <a:r>
              <a:rPr lang="en-GB" sz="2000" dirty="0" smtClean="0"/>
              <a:t>t al, 2009</a:t>
            </a:r>
            <a:endParaRPr lang="en-GB" sz="20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319144" y="5081192"/>
            <a:ext cx="2028720" cy="359304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6693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y_logocolor.png"/>
          <p:cNvPicPr>
            <a:picLocks noChangeAspect="1"/>
          </p:cNvPicPr>
          <p:nvPr/>
        </p:nvPicPr>
        <p:blipFill>
          <a:blip r:embed="rId3" cstate="print"/>
          <a:srcRect l="21419" r="44795"/>
          <a:stretch>
            <a:fillRect/>
          </a:stretch>
        </p:blipFill>
        <p:spPr>
          <a:xfrm>
            <a:off x="0" y="0"/>
            <a:ext cx="9172985" cy="93563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4624"/>
            <a:ext cx="8892480" cy="891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ENSO-</a:t>
            </a:r>
            <a:r>
              <a:rPr lang="en-GB" sz="4400" b="1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ppt</a:t>
            </a:r>
            <a:endParaRPr kumimoji="0" lang="en-GB" sz="4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51520" y="1254540"/>
            <a:ext cx="8280920" cy="5884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endParaRPr lang="en-GB" sz="2800" b="1" dirty="0" smtClean="0">
              <a:solidFill>
                <a:schemeClr val="accent2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-243408"/>
            <a:ext cx="889248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endParaRPr lang="en-GB" sz="4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10404648" y="66693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839" y="1083247"/>
            <a:ext cx="7581165" cy="555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51520" y="3068960"/>
            <a:ext cx="2463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Stronger </a:t>
            </a:r>
          </a:p>
          <a:p>
            <a:r>
              <a:rPr lang="en-GB" sz="2000" dirty="0" smtClean="0"/>
              <a:t>signal</a:t>
            </a:r>
            <a:endParaRPr lang="en-GB" sz="20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115616" y="3412703"/>
            <a:ext cx="1872208" cy="179652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0" y="5445224"/>
            <a:ext cx="24635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No </a:t>
            </a:r>
          </a:p>
          <a:p>
            <a:r>
              <a:rPr lang="en-GB" sz="2000" dirty="0" smtClean="0"/>
              <a:t>teleconnection</a:t>
            </a:r>
          </a:p>
          <a:p>
            <a:r>
              <a:rPr lang="en-GB" sz="2000" dirty="0" smtClean="0"/>
              <a:t>In Caribbean</a:t>
            </a:r>
            <a:endParaRPr lang="en-GB" sz="2000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483286" y="5229200"/>
            <a:ext cx="2962954" cy="936105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y_logocolor.png"/>
          <p:cNvPicPr>
            <a:picLocks noChangeAspect="1"/>
          </p:cNvPicPr>
          <p:nvPr/>
        </p:nvPicPr>
        <p:blipFill>
          <a:blip r:embed="rId3" cstate="print"/>
          <a:srcRect l="21419" r="44795"/>
          <a:stretch>
            <a:fillRect/>
          </a:stretch>
        </p:blipFill>
        <p:spPr>
          <a:xfrm>
            <a:off x="0" y="0"/>
            <a:ext cx="9172985" cy="93593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4925"/>
            <a:ext cx="8892480" cy="891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PhD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51520" y="1189542"/>
            <a:ext cx="8280920" cy="5884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indent="-514350">
              <a:spcBef>
                <a:spcPct val="20000"/>
              </a:spcBef>
              <a:buAutoNum type="arabicParenR"/>
            </a:pPr>
            <a:r>
              <a:rPr lang="en-GB" sz="2800" dirty="0" smtClean="0"/>
              <a:t>How does the El Niño Southern Oscillation (ENSO) influence global tropical cyclone activity?</a:t>
            </a:r>
          </a:p>
          <a:p>
            <a:pPr>
              <a:spcBef>
                <a:spcPct val="20000"/>
              </a:spcBef>
            </a:pPr>
            <a:endParaRPr lang="en-GB" sz="2800" b="1" dirty="0" smtClean="0">
              <a:solidFill>
                <a:schemeClr val="accent2"/>
              </a:solidFill>
            </a:endParaRPr>
          </a:p>
          <a:p>
            <a:pPr marL="514800" indent="-514800">
              <a:spcBef>
                <a:spcPct val="20000"/>
              </a:spcBef>
              <a:buAutoNum type="arabicParenR" startAt="2"/>
            </a:pPr>
            <a:r>
              <a:rPr lang="en-GB" sz="2800" dirty="0" smtClean="0"/>
              <a:t>What is the role of the eastern tropical Pacific on     </a:t>
            </a:r>
          </a:p>
          <a:p>
            <a:pPr marL="514800" indent="-514800">
              <a:spcBef>
                <a:spcPct val="20000"/>
              </a:spcBef>
            </a:pPr>
            <a:r>
              <a:rPr lang="en-GB" sz="2800" dirty="0" smtClean="0"/>
              <a:t>       tropical cyclone activity associated with different </a:t>
            </a:r>
            <a:r>
              <a:rPr lang="en-GB" sz="2800" dirty="0"/>
              <a:t> </a:t>
            </a:r>
            <a:r>
              <a:rPr lang="en-GB" sz="2800" dirty="0" smtClean="0"/>
              <a:t>   </a:t>
            </a:r>
          </a:p>
          <a:p>
            <a:pPr marL="514800" indent="-514800">
              <a:spcBef>
                <a:spcPct val="20000"/>
              </a:spcBef>
            </a:pPr>
            <a:r>
              <a:rPr lang="en-GB" sz="2800" dirty="0" smtClean="0"/>
              <a:t>       types of El Niño. </a:t>
            </a:r>
          </a:p>
          <a:p>
            <a:pPr>
              <a:spcBef>
                <a:spcPct val="20000"/>
              </a:spcBef>
            </a:pPr>
            <a:endParaRPr lang="en-GB" sz="2800" dirty="0"/>
          </a:p>
          <a:p>
            <a:pPr marL="514800" indent="-514800">
              <a:spcBef>
                <a:spcPct val="20000"/>
              </a:spcBef>
              <a:buAutoNum type="arabicParenR" startAt="3"/>
            </a:pPr>
            <a:r>
              <a:rPr lang="en-GB" sz="2800" dirty="0" smtClean="0"/>
              <a:t>What is the response of tropical cyclones to climate    </a:t>
            </a:r>
          </a:p>
          <a:p>
            <a:pPr marL="514800" indent="-514800">
              <a:spcBef>
                <a:spcPct val="20000"/>
              </a:spcBef>
            </a:pPr>
            <a:r>
              <a:rPr lang="en-GB" sz="2800" dirty="0"/>
              <a:t> </a:t>
            </a:r>
            <a:r>
              <a:rPr lang="en-GB" sz="2800" dirty="0" smtClean="0"/>
              <a:t>      change?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393608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y_logocolor.png"/>
          <p:cNvPicPr>
            <a:picLocks noChangeAspect="1"/>
          </p:cNvPicPr>
          <p:nvPr/>
        </p:nvPicPr>
        <p:blipFill>
          <a:blip r:embed="rId3" cstate="print"/>
          <a:srcRect l="21419" r="44795"/>
          <a:stretch>
            <a:fillRect/>
          </a:stretch>
        </p:blipFill>
        <p:spPr>
          <a:xfrm>
            <a:off x="0" y="0"/>
            <a:ext cx="9172985" cy="93563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4624"/>
            <a:ext cx="8892480" cy="891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ENSO-Walker circulation</a:t>
            </a:r>
            <a:endParaRPr kumimoji="0" lang="en-GB" sz="4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51520" y="1254540"/>
            <a:ext cx="8280920" cy="5884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endParaRPr lang="en-GB" sz="2800" b="1" dirty="0" smtClean="0">
              <a:solidFill>
                <a:schemeClr val="accent2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-243408"/>
            <a:ext cx="889248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endParaRPr lang="en-GB" sz="4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10404648" y="66693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36" y="1058207"/>
            <a:ext cx="7884368" cy="5643152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927692" y="4602243"/>
            <a:ext cx="720080" cy="28803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7600100" y="4602243"/>
            <a:ext cx="720080" cy="28803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30362" y="3532255"/>
            <a:ext cx="24635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Convection</a:t>
            </a:r>
          </a:p>
          <a:p>
            <a:r>
              <a:rPr lang="en-GB" sz="2000" dirty="0" smtClean="0"/>
              <a:t>shifts</a:t>
            </a:r>
          </a:p>
          <a:p>
            <a:r>
              <a:rPr lang="en-GB" sz="2000" dirty="0" smtClean="0"/>
              <a:t>Westward as</a:t>
            </a:r>
          </a:p>
          <a:p>
            <a:r>
              <a:rPr lang="en-GB" sz="2000" dirty="0" smtClean="0"/>
              <a:t>SSTs extend</a:t>
            </a:r>
          </a:p>
          <a:p>
            <a:r>
              <a:rPr lang="en-GB" sz="2000" dirty="0"/>
              <a:t>f</a:t>
            </a:r>
            <a:r>
              <a:rPr lang="en-GB" sz="2000" dirty="0" smtClean="0"/>
              <a:t>urther west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224136" y="4547918"/>
            <a:ext cx="1999184" cy="507832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4844" y="5653697"/>
            <a:ext cx="24635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Lack of </a:t>
            </a:r>
          </a:p>
          <a:p>
            <a:r>
              <a:rPr lang="en-GB" sz="2000" dirty="0" smtClean="0"/>
              <a:t>upper-level </a:t>
            </a:r>
          </a:p>
          <a:p>
            <a:r>
              <a:rPr lang="en-GB" sz="2000" dirty="0" smtClean="0"/>
              <a:t>westerlies</a:t>
            </a:r>
            <a:endParaRPr lang="en-GB" sz="2000" dirty="0"/>
          </a:p>
        </p:txBody>
      </p:sp>
      <p:cxnSp>
        <p:nvCxnSpPr>
          <p:cNvPr id="14" name="Straight Arrow Connector 13"/>
          <p:cNvCxnSpPr>
            <a:endCxn id="2" idx="3"/>
          </p:cNvCxnSpPr>
          <p:nvPr/>
        </p:nvCxnSpPr>
        <p:spPr>
          <a:xfrm flipV="1">
            <a:off x="1266610" y="4848094"/>
            <a:ext cx="2766535" cy="1313435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5002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y_logocolor.png"/>
          <p:cNvPicPr>
            <a:picLocks noChangeAspect="1"/>
          </p:cNvPicPr>
          <p:nvPr/>
        </p:nvPicPr>
        <p:blipFill>
          <a:blip r:embed="rId3" cstate="print"/>
          <a:srcRect l="21419" r="44795"/>
          <a:stretch>
            <a:fillRect/>
          </a:stretch>
        </p:blipFill>
        <p:spPr>
          <a:xfrm>
            <a:off x="0" y="0"/>
            <a:ext cx="9172985" cy="93563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4624"/>
            <a:ext cx="8892480" cy="891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ENSO-vertical wind shear</a:t>
            </a:r>
            <a:endParaRPr kumimoji="0" lang="en-GB" sz="4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51520" y="1254540"/>
            <a:ext cx="8280920" cy="5884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endParaRPr lang="en-GB" sz="2800" b="1" dirty="0" smtClean="0">
              <a:solidFill>
                <a:schemeClr val="accent2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-243408"/>
            <a:ext cx="889248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endParaRPr lang="en-GB" sz="4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10404648" y="66693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168" y="1041632"/>
            <a:ext cx="7668344" cy="56182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3688999"/>
            <a:ext cx="24635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Over </a:t>
            </a:r>
          </a:p>
          <a:p>
            <a:r>
              <a:rPr lang="en-GB" sz="2000" dirty="0" smtClean="0"/>
              <a:t>Pronounce in</a:t>
            </a:r>
          </a:p>
          <a:p>
            <a:r>
              <a:rPr lang="en-GB" sz="2000" dirty="0" smtClean="0"/>
              <a:t>WPAC</a:t>
            </a:r>
            <a:endParaRPr lang="en-GB" sz="2000" dirty="0"/>
          </a:p>
        </p:txBody>
      </p:sp>
      <p:sp>
        <p:nvSpPr>
          <p:cNvPr id="10" name="Oval 9"/>
          <p:cNvSpPr/>
          <p:nvPr/>
        </p:nvSpPr>
        <p:spPr>
          <a:xfrm rot="19627741">
            <a:off x="4035465" y="1568012"/>
            <a:ext cx="656370" cy="285885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 rot="19627741">
            <a:off x="7923040" y="5024397"/>
            <a:ext cx="656370" cy="285885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899592" y="3546451"/>
            <a:ext cx="1999184" cy="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-48025" y="5075036"/>
            <a:ext cx="2463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Lack of VWS</a:t>
            </a:r>
          </a:p>
          <a:p>
            <a:r>
              <a:rPr lang="en-GB" sz="2000" dirty="0" smtClean="0"/>
              <a:t>dipole</a:t>
            </a:r>
            <a:endParaRPr lang="en-GB" sz="2000" dirty="0"/>
          </a:p>
        </p:txBody>
      </p:sp>
      <p:cxnSp>
        <p:nvCxnSpPr>
          <p:cNvPr id="14" name="Straight Arrow Connector 13"/>
          <p:cNvCxnSpPr>
            <a:endCxn id="10" idx="2"/>
          </p:cNvCxnSpPr>
          <p:nvPr/>
        </p:nvCxnSpPr>
        <p:spPr>
          <a:xfrm>
            <a:off x="1346131" y="1796336"/>
            <a:ext cx="2741878" cy="92741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 rot="19627741">
            <a:off x="4034608" y="5004102"/>
            <a:ext cx="656370" cy="285885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 rot="19627741">
            <a:off x="7903226" y="1559387"/>
            <a:ext cx="656370" cy="393636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Arrow Connector 16"/>
          <p:cNvCxnSpPr>
            <a:endCxn id="15" idx="1"/>
          </p:cNvCxnSpPr>
          <p:nvPr/>
        </p:nvCxnSpPr>
        <p:spPr>
          <a:xfrm flipV="1">
            <a:off x="1346131" y="5188103"/>
            <a:ext cx="2766896" cy="176729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-15944" y="980728"/>
            <a:ext cx="24635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Di-pole </a:t>
            </a:r>
          </a:p>
          <a:p>
            <a:r>
              <a:rPr lang="en-GB" sz="2000" dirty="0" smtClean="0"/>
              <a:t>partly explain</a:t>
            </a:r>
          </a:p>
          <a:p>
            <a:r>
              <a:rPr lang="en-GB" sz="2000" dirty="0" smtClean="0"/>
              <a:t>See-saw of</a:t>
            </a:r>
          </a:p>
          <a:p>
            <a:r>
              <a:rPr lang="en-GB" sz="2000" dirty="0" smtClean="0"/>
              <a:t>Activity</a:t>
            </a:r>
            <a:r>
              <a:rPr lang="en-GB" sz="2000" dirty="0"/>
              <a:t> </a:t>
            </a:r>
            <a:r>
              <a:rPr lang="en-GB" sz="2000" dirty="0" smtClean="0"/>
              <a:t>NATL-</a:t>
            </a:r>
          </a:p>
          <a:p>
            <a:r>
              <a:rPr lang="en-GB" sz="2000" dirty="0" smtClean="0"/>
              <a:t>EPAC (</a:t>
            </a:r>
            <a:r>
              <a:rPr lang="en-GB" sz="2000" dirty="0" err="1" smtClean="0"/>
              <a:t>aiyyer</a:t>
            </a:r>
            <a:endParaRPr lang="en-GB" sz="2000" dirty="0"/>
          </a:p>
          <a:p>
            <a:r>
              <a:rPr lang="en-GB" sz="2000" dirty="0" smtClean="0"/>
              <a:t>&amp; </a:t>
            </a:r>
            <a:r>
              <a:rPr lang="en-GB" sz="2000" dirty="0" err="1" smtClean="0"/>
              <a:t>Thorncroft</a:t>
            </a:r>
            <a:r>
              <a:rPr lang="en-GB" sz="2000" dirty="0" smtClean="0"/>
              <a:t>,</a:t>
            </a:r>
          </a:p>
          <a:p>
            <a:r>
              <a:rPr lang="en-GB" sz="2000" dirty="0" smtClean="0"/>
              <a:t>2006) </a:t>
            </a:r>
          </a:p>
        </p:txBody>
      </p:sp>
    </p:spTree>
    <p:extLst>
      <p:ext uri="{BB962C8B-B14F-4D97-AF65-F5344CB8AC3E}">
        <p14:creationId xmlns:p14="http://schemas.microsoft.com/office/powerpoint/2010/main" val="151110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y_logocolor.png"/>
          <p:cNvPicPr>
            <a:picLocks noChangeAspect="1"/>
          </p:cNvPicPr>
          <p:nvPr/>
        </p:nvPicPr>
        <p:blipFill>
          <a:blip r:embed="rId3" cstate="print"/>
          <a:srcRect l="21419" r="44795"/>
          <a:stretch>
            <a:fillRect/>
          </a:stretch>
        </p:blipFill>
        <p:spPr>
          <a:xfrm>
            <a:off x="0" y="0"/>
            <a:ext cx="9172985" cy="93563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4624"/>
            <a:ext cx="8892480" cy="891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ENSO-relative vorticity</a:t>
            </a:r>
            <a:endParaRPr kumimoji="0" lang="en-GB" sz="4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51520" y="1254540"/>
            <a:ext cx="8280920" cy="5884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endParaRPr lang="en-GB" sz="2800" b="1" dirty="0" smtClean="0">
              <a:solidFill>
                <a:schemeClr val="accent2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-243408"/>
            <a:ext cx="889248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endParaRPr lang="en-GB" sz="4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10404648" y="66693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35634"/>
            <a:ext cx="7664896" cy="5918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0" y="3229244"/>
            <a:ext cx="24635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Good</a:t>
            </a:r>
          </a:p>
          <a:p>
            <a:r>
              <a:rPr lang="en-GB" sz="2000" dirty="0"/>
              <a:t>s</a:t>
            </a:r>
            <a:r>
              <a:rPr lang="en-GB" sz="2000" dirty="0" smtClean="0"/>
              <a:t>patial</a:t>
            </a:r>
          </a:p>
          <a:p>
            <a:r>
              <a:rPr lang="en-GB" sz="2000" dirty="0" smtClean="0"/>
              <a:t>pattern</a:t>
            </a:r>
            <a:endParaRPr lang="en-GB" sz="2000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899592" y="3546451"/>
            <a:ext cx="1999184" cy="190624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0" y="4869160"/>
            <a:ext cx="24635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Weaker.</a:t>
            </a:r>
          </a:p>
          <a:p>
            <a:endParaRPr lang="en-GB" sz="2000" dirty="0" smtClean="0"/>
          </a:p>
          <a:p>
            <a:r>
              <a:rPr lang="en-GB" sz="2000" dirty="0" smtClean="0"/>
              <a:t>No change</a:t>
            </a:r>
          </a:p>
          <a:p>
            <a:r>
              <a:rPr lang="en-GB" sz="2000" dirty="0" smtClean="0"/>
              <a:t>around</a:t>
            </a:r>
          </a:p>
          <a:p>
            <a:r>
              <a:rPr lang="en-GB" sz="2000" dirty="0" err="1" smtClean="0"/>
              <a:t>C.America</a:t>
            </a:r>
            <a:endParaRPr lang="en-GB" sz="2000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1051992" y="5307374"/>
            <a:ext cx="2223864" cy="95312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756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y_logocolor.png"/>
          <p:cNvPicPr>
            <a:picLocks noChangeAspect="1"/>
          </p:cNvPicPr>
          <p:nvPr/>
        </p:nvPicPr>
        <p:blipFill>
          <a:blip r:embed="rId3" cstate="print"/>
          <a:srcRect l="21419" r="44795"/>
          <a:stretch>
            <a:fillRect/>
          </a:stretch>
        </p:blipFill>
        <p:spPr>
          <a:xfrm>
            <a:off x="0" y="0"/>
            <a:ext cx="9172985" cy="93563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4624"/>
            <a:ext cx="8892480" cy="891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ENSO-upper level circulation</a:t>
            </a:r>
            <a:endParaRPr kumimoji="0" lang="en-GB" sz="4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51520" y="1254540"/>
            <a:ext cx="8280920" cy="5884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endParaRPr lang="en-GB" sz="2800" b="1" dirty="0" smtClean="0">
              <a:solidFill>
                <a:schemeClr val="accent2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-243408"/>
            <a:ext cx="889248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endParaRPr lang="en-GB" sz="4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10404648" y="66693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52736"/>
            <a:ext cx="7717843" cy="576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0" y="4196831"/>
            <a:ext cx="24635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Divergence</a:t>
            </a:r>
          </a:p>
          <a:p>
            <a:r>
              <a:rPr lang="en-GB" sz="2000" dirty="0" smtClean="0"/>
              <a:t>not </a:t>
            </a:r>
          </a:p>
          <a:p>
            <a:r>
              <a:rPr lang="en-GB" sz="2000" dirty="0" smtClean="0"/>
              <a:t>constrained</a:t>
            </a:r>
          </a:p>
          <a:p>
            <a:r>
              <a:rPr lang="en-GB" sz="2000" dirty="0" smtClean="0"/>
              <a:t>To CPAC</a:t>
            </a:r>
          </a:p>
          <a:p>
            <a:endParaRPr lang="en-GB" sz="2000" dirty="0"/>
          </a:p>
          <a:p>
            <a:r>
              <a:rPr lang="en-GB" sz="2000" dirty="0" smtClean="0"/>
              <a:t>Causes </a:t>
            </a:r>
            <a:r>
              <a:rPr lang="en-GB" sz="2000" dirty="0" err="1" smtClean="0"/>
              <a:t>inc.</a:t>
            </a:r>
            <a:r>
              <a:rPr lang="en-GB" sz="2000" dirty="0" smtClean="0"/>
              <a:t> TC</a:t>
            </a:r>
          </a:p>
          <a:p>
            <a:r>
              <a:rPr lang="en-GB" sz="2000" dirty="0" smtClean="0"/>
              <a:t>In NATL during</a:t>
            </a:r>
          </a:p>
          <a:p>
            <a:r>
              <a:rPr lang="en-GB" sz="2000" dirty="0" smtClean="0"/>
              <a:t>El Niño 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043608" y="5220187"/>
            <a:ext cx="3402632" cy="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202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y_logocolor.png"/>
          <p:cNvPicPr>
            <a:picLocks noChangeAspect="1"/>
          </p:cNvPicPr>
          <p:nvPr/>
        </p:nvPicPr>
        <p:blipFill>
          <a:blip r:embed="rId3" cstate="print"/>
          <a:srcRect l="21419" r="44795"/>
          <a:stretch>
            <a:fillRect/>
          </a:stretch>
        </p:blipFill>
        <p:spPr>
          <a:xfrm>
            <a:off x="0" y="0"/>
            <a:ext cx="9172985" cy="93563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4624"/>
            <a:ext cx="8892480" cy="891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Thermodynamic vs. Dynamic influences: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North Atlantic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51520" y="1254540"/>
            <a:ext cx="8280920" cy="5884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endParaRPr lang="en-GB" sz="2800" b="1" dirty="0" smtClean="0">
              <a:solidFill>
                <a:schemeClr val="accent2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-243408"/>
            <a:ext cx="889248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endParaRPr lang="en-GB" sz="4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10404648" y="66693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35635"/>
            <a:ext cx="6696744" cy="5772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132804" y="2452826"/>
            <a:ext cx="2463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</a:rPr>
              <a:t>Niño-3.4 SST  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54726" y="4437112"/>
            <a:ext cx="2463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</a:rPr>
              <a:t>VWS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48264" y="4470390"/>
            <a:ext cx="2463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</a:rPr>
              <a:t>Vor</a:t>
            </a:r>
            <a:r>
              <a:rPr lang="en-GB" sz="2000" b="1" baseline="-25000" dirty="0" smtClean="0">
                <a:solidFill>
                  <a:srgbClr val="FF0000"/>
                </a:solidFill>
              </a:rPr>
              <a:t>850</a:t>
            </a:r>
            <a:endParaRPr lang="en-GB" sz="2000" b="1" baseline="-250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54726" y="6435824"/>
            <a:ext cx="2463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</a:rPr>
              <a:t>-</a:t>
            </a:r>
            <a:r>
              <a:rPr lang="el-GR" sz="2000" b="1" dirty="0" smtClean="0">
                <a:solidFill>
                  <a:srgbClr val="FF0000"/>
                </a:solidFill>
              </a:rPr>
              <a:t>ω</a:t>
            </a:r>
            <a:r>
              <a:rPr lang="en-GB" sz="2000" b="1" baseline="-25000" dirty="0" smtClean="0">
                <a:solidFill>
                  <a:srgbClr val="FF0000"/>
                </a:solidFill>
              </a:rPr>
              <a:t>500</a:t>
            </a:r>
            <a:endParaRPr lang="en-GB" sz="2000" b="1" baseline="-250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48264" y="6429524"/>
            <a:ext cx="2463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</a:rPr>
              <a:t>RH</a:t>
            </a:r>
            <a:r>
              <a:rPr lang="en-GB" sz="2000" b="1" baseline="-25000" dirty="0" smtClean="0">
                <a:solidFill>
                  <a:srgbClr val="FF0000"/>
                </a:solidFill>
              </a:rPr>
              <a:t>700</a:t>
            </a:r>
            <a:endParaRPr lang="en-GB" sz="2000" b="1" baseline="-25000" dirty="0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 rot="21172796">
            <a:off x="3084910" y="1770755"/>
            <a:ext cx="1607184" cy="504641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/>
          <p:cNvSpPr txBox="1"/>
          <p:nvPr/>
        </p:nvSpPr>
        <p:spPr>
          <a:xfrm>
            <a:off x="246148" y="1356195"/>
            <a:ext cx="24635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Cool trop SST</a:t>
            </a:r>
          </a:p>
          <a:p>
            <a:r>
              <a:rPr lang="en-GB" sz="2000" dirty="0"/>
              <a:t>b</a:t>
            </a:r>
            <a:r>
              <a:rPr lang="en-GB" sz="2000" dirty="0" smtClean="0"/>
              <a:t>ias in </a:t>
            </a:r>
          </a:p>
          <a:p>
            <a:r>
              <a:rPr lang="en-GB" sz="2000" dirty="0" smtClean="0"/>
              <a:t>HiGEM</a:t>
            </a:r>
            <a:endParaRPr lang="en-GB" sz="2000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1259632" y="2023075"/>
            <a:ext cx="1800199" cy="12682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51609" y="3161983"/>
            <a:ext cx="2463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</a:rPr>
              <a:t>TC</a:t>
            </a:r>
          </a:p>
          <a:p>
            <a:r>
              <a:rPr lang="en-GB" sz="2000" b="1" dirty="0" smtClean="0">
                <a:solidFill>
                  <a:srgbClr val="FF0000"/>
                </a:solidFill>
              </a:rPr>
              <a:t>Count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7866" y="3962558"/>
            <a:ext cx="24635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Too high </a:t>
            </a:r>
          </a:p>
          <a:p>
            <a:r>
              <a:rPr lang="en-GB" sz="2000" dirty="0"/>
              <a:t>m</a:t>
            </a:r>
            <a:r>
              <a:rPr lang="en-GB" sz="2000" dirty="0" smtClean="0"/>
              <a:t>ean-state</a:t>
            </a:r>
          </a:p>
          <a:p>
            <a:r>
              <a:rPr lang="en-GB" sz="2000" dirty="0" smtClean="0"/>
              <a:t>VWS</a:t>
            </a:r>
            <a:endParaRPr lang="en-GB" sz="2000" dirty="0"/>
          </a:p>
        </p:txBody>
      </p:sp>
      <p:sp>
        <p:nvSpPr>
          <p:cNvPr id="32" name="Oval 31"/>
          <p:cNvSpPr/>
          <p:nvPr/>
        </p:nvSpPr>
        <p:spPr>
          <a:xfrm rot="21172796">
            <a:off x="2854235" y="3676925"/>
            <a:ext cx="1073811" cy="571266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3" name="Straight Arrow Connector 32"/>
          <p:cNvCxnSpPr>
            <a:endCxn id="32" idx="2"/>
          </p:cNvCxnSpPr>
          <p:nvPr/>
        </p:nvCxnSpPr>
        <p:spPr>
          <a:xfrm flipV="1">
            <a:off x="1412032" y="4029107"/>
            <a:ext cx="1446343" cy="441282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725434" y="4249748"/>
            <a:ext cx="24635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RH is well</a:t>
            </a:r>
          </a:p>
          <a:p>
            <a:r>
              <a:rPr lang="en-GB" sz="2000" dirty="0"/>
              <a:t>c</a:t>
            </a:r>
            <a:r>
              <a:rPr lang="en-GB" sz="2000" dirty="0" smtClean="0"/>
              <a:t>aptured in</a:t>
            </a:r>
          </a:p>
          <a:p>
            <a:r>
              <a:rPr lang="en-GB" sz="2000" dirty="0" smtClean="0"/>
              <a:t>HiGAM.</a:t>
            </a:r>
          </a:p>
          <a:p>
            <a:endParaRPr lang="en-GB" sz="2000" dirty="0"/>
          </a:p>
          <a:p>
            <a:r>
              <a:rPr lang="en-GB" sz="2000" b="1" dirty="0" smtClean="0"/>
              <a:t>VWS is most </a:t>
            </a:r>
          </a:p>
          <a:p>
            <a:r>
              <a:rPr lang="en-GB" sz="2000" b="1" dirty="0" smtClean="0"/>
              <a:t>Important</a:t>
            </a:r>
          </a:p>
          <a:p>
            <a:r>
              <a:rPr lang="en-GB" sz="2000" dirty="0" smtClean="0"/>
              <a:t>(</a:t>
            </a:r>
            <a:r>
              <a:rPr lang="en-GB" sz="2000" dirty="0" err="1" smtClean="0"/>
              <a:t>Carmargo</a:t>
            </a:r>
            <a:r>
              <a:rPr lang="en-GB" sz="2000" dirty="0" smtClean="0"/>
              <a:t>, </a:t>
            </a:r>
          </a:p>
          <a:p>
            <a:r>
              <a:rPr lang="en-GB" sz="2000" dirty="0" smtClean="0"/>
              <a:t>2007)</a:t>
            </a:r>
          </a:p>
        </p:txBody>
      </p:sp>
      <p:sp>
        <p:nvSpPr>
          <p:cNvPr id="36" name="Oval 35"/>
          <p:cNvSpPr/>
          <p:nvPr/>
        </p:nvSpPr>
        <p:spPr>
          <a:xfrm rot="21172796">
            <a:off x="6353642" y="5020885"/>
            <a:ext cx="1144993" cy="137905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7" name="Straight Arrow Connector 36"/>
          <p:cNvCxnSpPr>
            <a:endCxn id="36" idx="7"/>
          </p:cNvCxnSpPr>
          <p:nvPr/>
        </p:nvCxnSpPr>
        <p:spPr>
          <a:xfrm flipH="1">
            <a:off x="7267399" y="4978221"/>
            <a:ext cx="529701" cy="198206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804248" y="1865223"/>
            <a:ext cx="24635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JASO</a:t>
            </a:r>
          </a:p>
          <a:p>
            <a:r>
              <a:rPr lang="en-GB" sz="2000" b="1" dirty="0" smtClean="0"/>
              <a:t>275-340</a:t>
            </a:r>
            <a:r>
              <a:rPr lang="en-GB" sz="2000" b="1" baseline="30000" dirty="0" smtClean="0"/>
              <a:t>o</a:t>
            </a:r>
            <a:r>
              <a:rPr lang="en-GB" sz="2000" b="1" dirty="0" smtClean="0"/>
              <a:t>N, 10-20</a:t>
            </a:r>
            <a:r>
              <a:rPr lang="en-GB" sz="2000" b="1" baseline="30000" dirty="0" smtClean="0"/>
              <a:t>o</a:t>
            </a:r>
            <a:r>
              <a:rPr lang="en-GB" sz="2000" b="1" dirty="0" smtClean="0"/>
              <a:t>N</a:t>
            </a:r>
          </a:p>
          <a:p>
            <a:r>
              <a:rPr lang="en-GB" sz="2000" b="1" dirty="0" smtClean="0"/>
              <a:t>Average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1800818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44" y="964202"/>
            <a:ext cx="6708559" cy="575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gray_logocolor.png"/>
          <p:cNvPicPr>
            <a:picLocks noChangeAspect="1"/>
          </p:cNvPicPr>
          <p:nvPr/>
        </p:nvPicPr>
        <p:blipFill>
          <a:blip r:embed="rId4" cstate="print"/>
          <a:srcRect l="21419" r="44795"/>
          <a:stretch>
            <a:fillRect/>
          </a:stretch>
        </p:blipFill>
        <p:spPr>
          <a:xfrm>
            <a:off x="0" y="0"/>
            <a:ext cx="9172985" cy="93563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4624"/>
            <a:ext cx="8892480" cy="891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Thermodynamic vs. Dynamic influences: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Western</a:t>
            </a:r>
            <a:r>
              <a:rPr kumimoji="0" lang="en-GB" sz="4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North Pacific</a:t>
            </a:r>
            <a:endParaRPr kumimoji="0" lang="en-GB" sz="4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51520" y="1254540"/>
            <a:ext cx="8280920" cy="5884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endParaRPr lang="en-GB" sz="2800" b="1" dirty="0" smtClean="0">
              <a:solidFill>
                <a:schemeClr val="accent2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-243408"/>
            <a:ext cx="889248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endParaRPr lang="en-GB" sz="4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10404648" y="66693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6948264" y="2778706"/>
            <a:ext cx="720438" cy="362262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160214" y="4505344"/>
            <a:ext cx="2463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</a:rPr>
              <a:t>VWS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4586" y="2378596"/>
            <a:ext cx="2463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VWS is not important</a:t>
            </a:r>
            <a:endParaRPr lang="en-GB" sz="2000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668201" y="2778706"/>
            <a:ext cx="455527" cy="702485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948264" y="4470390"/>
            <a:ext cx="2463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</a:rPr>
              <a:t>Vor</a:t>
            </a:r>
            <a:r>
              <a:rPr lang="en-GB" sz="2000" b="1" baseline="-25000" dirty="0" smtClean="0">
                <a:solidFill>
                  <a:srgbClr val="FF0000"/>
                </a:solidFill>
              </a:rPr>
              <a:t>850</a:t>
            </a:r>
            <a:endParaRPr lang="en-GB" sz="2000" b="1" baseline="-250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54726" y="6435824"/>
            <a:ext cx="2463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</a:rPr>
              <a:t>-</a:t>
            </a:r>
            <a:r>
              <a:rPr lang="el-GR" sz="2000" b="1" dirty="0" smtClean="0">
                <a:solidFill>
                  <a:srgbClr val="FF0000"/>
                </a:solidFill>
              </a:rPr>
              <a:t>ω</a:t>
            </a:r>
            <a:r>
              <a:rPr lang="en-GB" sz="2000" b="1" baseline="-25000" dirty="0" smtClean="0">
                <a:solidFill>
                  <a:srgbClr val="FF0000"/>
                </a:solidFill>
              </a:rPr>
              <a:t>500</a:t>
            </a:r>
            <a:endParaRPr lang="en-GB" sz="2000" b="1" baseline="-250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48264" y="6429524"/>
            <a:ext cx="2463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</a:rPr>
              <a:t>RH</a:t>
            </a:r>
            <a:r>
              <a:rPr lang="en-GB" sz="2000" b="1" baseline="-25000" dirty="0" smtClean="0">
                <a:solidFill>
                  <a:srgbClr val="FF0000"/>
                </a:solidFill>
              </a:rPr>
              <a:t>700</a:t>
            </a:r>
            <a:endParaRPr lang="en-GB" sz="2000" b="1" baseline="-25000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169" y="4540443"/>
            <a:ext cx="24635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Large mean ascent</a:t>
            </a:r>
          </a:p>
          <a:p>
            <a:r>
              <a:rPr lang="en-GB" sz="2000" dirty="0"/>
              <a:t>c</a:t>
            </a:r>
            <a:r>
              <a:rPr lang="en-GB" sz="2000" dirty="0" smtClean="0"/>
              <a:t>auses</a:t>
            </a:r>
          </a:p>
          <a:p>
            <a:r>
              <a:rPr lang="en-GB" sz="2000" dirty="0"/>
              <a:t>t</a:t>
            </a:r>
            <a:r>
              <a:rPr lang="en-GB" sz="2000" dirty="0" smtClean="0"/>
              <a:t>oo many</a:t>
            </a:r>
          </a:p>
          <a:p>
            <a:r>
              <a:rPr lang="en-GB" sz="2000" dirty="0" smtClean="0"/>
              <a:t>TCs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51609" y="3161983"/>
            <a:ext cx="2463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</a:rPr>
              <a:t>TC</a:t>
            </a:r>
          </a:p>
          <a:p>
            <a:r>
              <a:rPr lang="en-GB" sz="2000" b="1" dirty="0" smtClean="0">
                <a:solidFill>
                  <a:srgbClr val="FF0000"/>
                </a:solidFill>
              </a:rPr>
              <a:t>Count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 rot="20482944" flipV="1">
            <a:off x="2510436" y="4971816"/>
            <a:ext cx="1299558" cy="900765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1155611" y="5158409"/>
            <a:ext cx="1309090" cy="263789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668702" y="2479248"/>
            <a:ext cx="24635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/>
              <a:t>Vor</a:t>
            </a:r>
            <a:r>
              <a:rPr lang="en-GB" sz="2000" dirty="0" smtClean="0"/>
              <a:t>. explains </a:t>
            </a:r>
          </a:p>
          <a:p>
            <a:r>
              <a:rPr lang="en-GB" sz="2000" dirty="0" smtClean="0"/>
              <a:t>ENSO var. </a:t>
            </a:r>
          </a:p>
          <a:p>
            <a:r>
              <a:rPr lang="en-GB" sz="2000" dirty="0" smtClean="0"/>
              <a:t>(</a:t>
            </a:r>
            <a:r>
              <a:rPr lang="en-GB" sz="2000" dirty="0" err="1" smtClean="0"/>
              <a:t>Carmargo</a:t>
            </a:r>
            <a:r>
              <a:rPr lang="en-GB" sz="2000" dirty="0" smtClean="0"/>
              <a:t>, </a:t>
            </a:r>
          </a:p>
          <a:p>
            <a:r>
              <a:rPr lang="en-GB" sz="2000" dirty="0" smtClean="0"/>
              <a:t>2007)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17094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y_logocolor.png"/>
          <p:cNvPicPr>
            <a:picLocks noChangeAspect="1"/>
          </p:cNvPicPr>
          <p:nvPr/>
        </p:nvPicPr>
        <p:blipFill>
          <a:blip r:embed="rId3" cstate="print"/>
          <a:srcRect l="21419" r="44795"/>
          <a:stretch>
            <a:fillRect/>
          </a:stretch>
        </p:blipFill>
        <p:spPr>
          <a:xfrm>
            <a:off x="0" y="0"/>
            <a:ext cx="9172985" cy="93563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4624"/>
            <a:ext cx="8892480" cy="891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Discussion</a:t>
            </a:r>
            <a:endParaRPr kumimoji="0" lang="en-GB" sz="4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51520" y="1254540"/>
            <a:ext cx="8280920" cy="5884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endParaRPr lang="en-GB" sz="2800" b="1" dirty="0" smtClean="0">
              <a:solidFill>
                <a:schemeClr val="accent2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-243408"/>
            <a:ext cx="889248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endParaRPr lang="en-GB" sz="4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10404648" y="66693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28985" y="973416"/>
            <a:ext cx="9144000" cy="588458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 smtClean="0"/>
              <a:t>Errors in atmospheric teleconnections stem from: mean-state SST biases; spatial pattern of ENSO associated SST.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400" dirty="0"/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400" dirty="0" smtClean="0"/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400" dirty="0"/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400" dirty="0" smtClean="0"/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400" dirty="0"/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400" dirty="0" smtClean="0"/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400" dirty="0"/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dirty="0" smtClean="0"/>
              <a:t>ENSO-TC teleconnection is good west of PAC in HiGEM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GB" sz="2400" dirty="0"/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dirty="0" smtClean="0"/>
              <a:t>Larger variability of ENSO-TC teleconnection in HiGAM without presence of air-sea feedbacks: Larger source of heat and stronger circulation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3600" b="1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79512" y="1992835"/>
            <a:ext cx="1152128" cy="1569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El Niño SST</a:t>
            </a:r>
          </a:p>
          <a:p>
            <a:r>
              <a:rPr lang="en-GB" sz="2400" dirty="0">
                <a:solidFill>
                  <a:srgbClr val="FF0000"/>
                </a:solidFill>
              </a:rPr>
              <a:t>s</a:t>
            </a:r>
            <a:r>
              <a:rPr lang="en-GB" sz="2400" dirty="0" smtClean="0">
                <a:solidFill>
                  <a:srgbClr val="FF0000"/>
                </a:solidFill>
              </a:rPr>
              <a:t>hifted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west 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1331640" y="2522733"/>
            <a:ext cx="718476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050116" y="1916832"/>
            <a:ext cx="2119287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Walker circulation</a:t>
            </a:r>
          </a:p>
          <a:p>
            <a:r>
              <a:rPr lang="en-GB" sz="2400" dirty="0" smtClean="0"/>
              <a:t>Shifted westward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932040" y="1992835"/>
            <a:ext cx="404854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Upper-tropospheric westerlies do not reach into NATL 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4169403" y="2594741"/>
            <a:ext cx="718476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7301408" y="2861898"/>
            <a:ext cx="0" cy="662531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300192" y="3549103"/>
            <a:ext cx="2232248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No change in VWS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5460797" y="4038139"/>
            <a:ext cx="839395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050116" y="3876076"/>
            <a:ext cx="341068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No change in TCs (HiGEM)</a:t>
            </a:r>
          </a:p>
        </p:txBody>
      </p:sp>
    </p:spTree>
    <p:extLst>
      <p:ext uri="{BB962C8B-B14F-4D97-AF65-F5344CB8AC3E}">
        <p14:creationId xmlns:p14="http://schemas.microsoft.com/office/powerpoint/2010/main" val="2487541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y_logocolor.png"/>
          <p:cNvPicPr>
            <a:picLocks noChangeAspect="1"/>
          </p:cNvPicPr>
          <p:nvPr/>
        </p:nvPicPr>
        <p:blipFill>
          <a:blip r:embed="rId3" cstate="print"/>
          <a:srcRect l="21419" r="44795"/>
          <a:stretch>
            <a:fillRect/>
          </a:stretch>
        </p:blipFill>
        <p:spPr>
          <a:xfrm>
            <a:off x="0" y="0"/>
            <a:ext cx="9144000" cy="151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2008"/>
            <a:ext cx="9144000" cy="1268760"/>
          </a:xfrm>
        </p:spPr>
        <p:txBody>
          <a:bodyPr>
            <a:no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</a:rPr>
              <a:t>The role of the eastern tropical Pacific on tropical cyclone activity associated with </a:t>
            </a:r>
            <a:br>
              <a:rPr lang="en-GB" sz="3200" b="1" dirty="0" smtClean="0">
                <a:solidFill>
                  <a:schemeClr val="bg1"/>
                </a:solidFill>
              </a:rPr>
            </a:br>
            <a:r>
              <a:rPr lang="en-GB" sz="3200" b="1" dirty="0" smtClean="0">
                <a:solidFill>
                  <a:schemeClr val="bg1"/>
                </a:solidFill>
              </a:rPr>
              <a:t>different types of El Niño</a:t>
            </a:r>
            <a:endParaRPr lang="en-GB" sz="3200" b="1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849596"/>
            <a:ext cx="4716016" cy="32129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9596"/>
            <a:ext cx="4427984" cy="32129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7544" y="5117122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Typhoon </a:t>
            </a:r>
            <a:r>
              <a:rPr lang="en-GB" sz="2000" dirty="0" err="1" smtClean="0"/>
              <a:t>Chaba</a:t>
            </a:r>
            <a:r>
              <a:rPr lang="en-GB" sz="2000" dirty="0" smtClean="0"/>
              <a:t> (910 hPa)</a:t>
            </a:r>
            <a:endParaRPr lang="en-GB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4860032" y="5157192"/>
            <a:ext cx="3168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2004 Western North Pacific TC season</a:t>
            </a:r>
            <a:r>
              <a:rPr lang="en-GB" sz="2000" dirty="0"/>
              <a:t> </a:t>
            </a:r>
            <a:r>
              <a:rPr lang="en-GB" sz="2000" dirty="0" smtClean="0"/>
              <a:t>(CP-EN year)</a:t>
            </a:r>
          </a:p>
          <a:p>
            <a:r>
              <a:rPr lang="en-GB" sz="2000" dirty="0" smtClean="0"/>
              <a:t>10 typhoons made landfall</a:t>
            </a:r>
          </a:p>
        </p:txBody>
      </p:sp>
    </p:spTree>
    <p:extLst>
      <p:ext uri="{BB962C8B-B14F-4D97-AF65-F5344CB8AC3E}">
        <p14:creationId xmlns:p14="http://schemas.microsoft.com/office/powerpoint/2010/main" val="1215635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y_logocolor.png"/>
          <p:cNvPicPr>
            <a:picLocks noChangeAspect="1"/>
          </p:cNvPicPr>
          <p:nvPr/>
        </p:nvPicPr>
        <p:blipFill>
          <a:blip r:embed="rId3" cstate="print"/>
          <a:srcRect l="21419" r="44795"/>
          <a:stretch>
            <a:fillRect/>
          </a:stretch>
        </p:blipFill>
        <p:spPr>
          <a:xfrm>
            <a:off x="0" y="0"/>
            <a:ext cx="9172985" cy="93593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4925"/>
            <a:ext cx="8892480" cy="891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Introduction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8985" y="973416"/>
            <a:ext cx="9144000" cy="5884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Motivation</a:t>
            </a: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400" dirty="0" smtClean="0"/>
              <a:t> There is a small sample of observed Central Pacific El </a:t>
            </a:r>
            <a:r>
              <a:rPr lang="en-GB" sz="2400" dirty="0" err="1" smtClean="0"/>
              <a:t>Niños</a:t>
            </a:r>
            <a:r>
              <a:rPr lang="en-GB" sz="2400" dirty="0" smtClean="0"/>
              <a:t> within the reliable TC record.</a:t>
            </a: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400" dirty="0"/>
              <a:t> </a:t>
            </a:r>
            <a:r>
              <a:rPr lang="en-GB" sz="2400" dirty="0" smtClean="0"/>
              <a:t>Investigate the relationship of different types of El Niño and tropical cyclone activity in the Western North Pacific in a climate model.</a:t>
            </a:r>
          </a:p>
          <a:p>
            <a:pPr>
              <a:spcBef>
                <a:spcPct val="20000"/>
              </a:spcBef>
            </a:pPr>
            <a:endParaRPr lang="en-GB" sz="2400" dirty="0"/>
          </a:p>
          <a:p>
            <a:pPr lvl="0"/>
            <a:r>
              <a:rPr lang="en-GB" sz="3600" b="1" dirty="0" smtClean="0">
                <a:solidFill>
                  <a:schemeClr val="accent2"/>
                </a:solidFill>
              </a:rPr>
              <a:t>Research Objectives</a:t>
            </a:r>
          </a:p>
          <a:p>
            <a:pPr lvl="0">
              <a:buFont typeface="Arial" pitchFamily="34" charset="0"/>
              <a:buChar char="•"/>
            </a:pPr>
            <a:r>
              <a:rPr lang="en-GB" sz="2400" dirty="0" smtClean="0"/>
              <a:t> What is the role of the eastern tropical Pacific on tropical cyclone activity associated with different types of El Niño? </a:t>
            </a:r>
            <a:endParaRPr lang="en-GB" sz="2400" dirty="0"/>
          </a:p>
          <a:p>
            <a:pPr lvl="0">
              <a:buFont typeface="Arial" pitchFamily="34" charset="0"/>
              <a:buChar char="•"/>
            </a:pPr>
            <a:endParaRPr lang="en-GB" sz="2400" dirty="0" smtClean="0"/>
          </a:p>
          <a:p>
            <a:pPr lvl="0">
              <a:buFont typeface="Arial" pitchFamily="34" charset="0"/>
              <a:buChar char="•"/>
            </a:pPr>
            <a:endParaRPr lang="en-GB" sz="2400" b="1" dirty="0">
              <a:solidFill>
                <a:schemeClr val="accent2"/>
              </a:solidFill>
            </a:endParaRP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endParaRPr lang="en-GB" sz="3600" dirty="0" smtClean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3600" b="1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336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y_logocolor.png"/>
          <p:cNvPicPr>
            <a:picLocks noChangeAspect="1"/>
          </p:cNvPicPr>
          <p:nvPr/>
        </p:nvPicPr>
        <p:blipFill>
          <a:blip r:embed="rId3" cstate="print"/>
          <a:srcRect l="21419" r="44795"/>
          <a:stretch>
            <a:fillRect/>
          </a:stretch>
        </p:blipFill>
        <p:spPr>
          <a:xfrm>
            <a:off x="0" y="0"/>
            <a:ext cx="9172985" cy="93593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4925"/>
            <a:ext cx="8892480" cy="891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Different types of El Niño </a:t>
            </a:r>
            <a:endParaRPr kumimoji="0" lang="en-GB" sz="4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520" y="1305342"/>
            <a:ext cx="84249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2400" dirty="0"/>
              <a:t> Various definitions:</a:t>
            </a:r>
          </a:p>
          <a:p>
            <a:r>
              <a:rPr lang="en-GB" sz="2400" dirty="0"/>
              <a:t>e.g. </a:t>
            </a:r>
            <a:r>
              <a:rPr lang="en-GB" sz="2400" dirty="0" err="1">
                <a:solidFill>
                  <a:schemeClr val="accent2"/>
                </a:solidFill>
              </a:rPr>
              <a:t>Kug</a:t>
            </a:r>
            <a:r>
              <a:rPr lang="en-GB" sz="2400" dirty="0">
                <a:solidFill>
                  <a:schemeClr val="accent2"/>
                </a:solidFill>
              </a:rPr>
              <a:t> et al (2009) </a:t>
            </a:r>
            <a:r>
              <a:rPr lang="en-GB" sz="2400" dirty="0">
                <a:solidFill>
                  <a:srgbClr val="FF0000"/>
                </a:solidFill>
              </a:rPr>
              <a:t>EP-EN </a:t>
            </a:r>
            <a:r>
              <a:rPr lang="en-GB" sz="2400" dirty="0"/>
              <a:t>NINO3 &gt; NINO3std &amp; </a:t>
            </a:r>
            <a:r>
              <a:rPr lang="en-GB" sz="2400" dirty="0">
                <a:solidFill>
                  <a:srgbClr val="FF0000"/>
                </a:solidFill>
              </a:rPr>
              <a:t>CP-EN</a:t>
            </a:r>
            <a:r>
              <a:rPr lang="en-GB" sz="2400" dirty="0">
                <a:solidFill>
                  <a:schemeClr val="tx2"/>
                </a:solidFill>
              </a:rPr>
              <a:t> N</a:t>
            </a:r>
            <a:r>
              <a:rPr lang="en-GB" sz="2400" dirty="0"/>
              <a:t>INO4 &gt; NINO4std</a:t>
            </a:r>
          </a:p>
          <a:p>
            <a:r>
              <a:rPr lang="en-GB" sz="2400" dirty="0"/>
              <a:t>Kao and Yu (2009) combined regression–EOF</a:t>
            </a:r>
          </a:p>
          <a:p>
            <a:r>
              <a:rPr lang="en-GB" sz="2400" dirty="0" err="1"/>
              <a:t>Ren</a:t>
            </a:r>
            <a:r>
              <a:rPr lang="en-GB" sz="2400" dirty="0"/>
              <a:t> and Jin (2011) new Niño indices, piecewise linear combination of the Niño3 and Niño4 indices</a:t>
            </a:r>
          </a:p>
          <a:p>
            <a:r>
              <a:rPr lang="en-GB" sz="2400" b="1" dirty="0"/>
              <a:t> </a:t>
            </a:r>
            <a:r>
              <a:rPr lang="en-GB" sz="2400" b="1" dirty="0" err="1">
                <a:solidFill>
                  <a:schemeClr val="accent2"/>
                </a:solidFill>
              </a:rPr>
              <a:t>Kug</a:t>
            </a:r>
            <a:r>
              <a:rPr lang="en-GB" sz="2400" b="1" dirty="0">
                <a:solidFill>
                  <a:schemeClr val="accent2"/>
                </a:solidFill>
              </a:rPr>
              <a:t> and Ham (2011) </a:t>
            </a:r>
            <a:r>
              <a:rPr lang="en-GB" sz="2400" b="1" dirty="0">
                <a:solidFill>
                  <a:srgbClr val="FF0000"/>
                </a:solidFill>
              </a:rPr>
              <a:t>EP-EN </a:t>
            </a:r>
            <a:r>
              <a:rPr lang="en-GB" sz="2400" b="1" dirty="0"/>
              <a:t>DJF </a:t>
            </a:r>
            <a:r>
              <a:rPr lang="en-GB" sz="2400" b="1" dirty="0" err="1"/>
              <a:t>SSTa</a:t>
            </a:r>
            <a:r>
              <a:rPr lang="en-GB" sz="2400" b="1" dirty="0"/>
              <a:t> norm NINO3 &gt; 1 &amp; NINO3&gt;NINO4</a:t>
            </a:r>
          </a:p>
          <a:p>
            <a:r>
              <a:rPr lang="en-GB" sz="2400" b="1" dirty="0">
                <a:solidFill>
                  <a:srgbClr val="FF0000"/>
                </a:solidFill>
              </a:rPr>
              <a:t>CP-EN</a:t>
            </a:r>
            <a:r>
              <a:rPr lang="en-GB" sz="2400" b="1" dirty="0">
                <a:solidFill>
                  <a:schemeClr val="tx2"/>
                </a:solidFill>
              </a:rPr>
              <a:t> </a:t>
            </a:r>
            <a:r>
              <a:rPr lang="en-GB" sz="2400" b="1" dirty="0"/>
              <a:t>DJF </a:t>
            </a:r>
            <a:r>
              <a:rPr lang="en-GB" sz="2400" b="1" dirty="0" err="1"/>
              <a:t>SSTa</a:t>
            </a:r>
            <a:r>
              <a:rPr lang="en-GB" sz="2400" b="1" dirty="0"/>
              <a:t> norm NINO4 &gt; 1 &amp; </a:t>
            </a:r>
            <a:r>
              <a:rPr lang="en-GB" sz="2400" b="1" dirty="0" smtClean="0"/>
              <a:t>NINO4&gt;NINO3</a:t>
            </a:r>
          </a:p>
          <a:p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2"/>
                </a:solidFill>
              </a:rPr>
              <a:t>Distinctly different types of ENSO, or whether there is one type of ENSO with variability in its location?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83344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y_logocolor.png"/>
          <p:cNvPicPr>
            <a:picLocks noChangeAspect="1"/>
          </p:cNvPicPr>
          <p:nvPr/>
        </p:nvPicPr>
        <p:blipFill>
          <a:blip r:embed="rId3" cstate="print"/>
          <a:srcRect l="21419" r="44795"/>
          <a:stretch>
            <a:fillRect/>
          </a:stretch>
        </p:blipFill>
        <p:spPr>
          <a:xfrm>
            <a:off x="0" y="0"/>
            <a:ext cx="9172985" cy="118954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61725"/>
            <a:ext cx="8892480" cy="8910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 live in Reading, why should 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care about tropical cyclones?</a:t>
            </a:r>
            <a:endParaRPr kumimoji="0" lang="en-GB" sz="3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51520" y="1189542"/>
            <a:ext cx="8280920" cy="5884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endParaRPr lang="en-GB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0" y="1196752"/>
            <a:ext cx="9144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Large social-economical impacts</a:t>
            </a:r>
          </a:p>
          <a:p>
            <a:pPr marL="457200" indent="-457200">
              <a:buFontTx/>
              <a:buChar char="-"/>
            </a:pPr>
            <a:r>
              <a:rPr lang="en-GB" sz="2800" dirty="0" smtClean="0"/>
              <a:t>Katrina (2005) killed at least 1,833. Damage to oil refineries and caused price of gas to soar in the US.</a:t>
            </a:r>
          </a:p>
          <a:p>
            <a:pPr marL="457200" indent="-457200">
              <a:buFontTx/>
              <a:buChar char="-"/>
            </a:pPr>
            <a:r>
              <a:rPr lang="en-GB" sz="2800" dirty="0" smtClean="0"/>
              <a:t>Sandy (2012) caused $68bn of damage and killed at least 286 people</a:t>
            </a:r>
          </a:p>
          <a:p>
            <a:pPr marL="457200" indent="-457200">
              <a:buFontTx/>
              <a:buChar char="-"/>
            </a:pPr>
            <a:r>
              <a:rPr lang="en-GB" sz="2800" dirty="0" smtClean="0"/>
              <a:t>Haiyan (2013) caused at least 6,268 fatalities </a:t>
            </a:r>
          </a:p>
          <a:p>
            <a:endParaRPr lang="en-GB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err="1" smtClean="0"/>
              <a:t>Extratropical</a:t>
            </a:r>
            <a:r>
              <a:rPr lang="en-GB" sz="2800" dirty="0" smtClean="0"/>
              <a:t> transition</a:t>
            </a:r>
          </a:p>
          <a:p>
            <a:pPr marL="457200" indent="-457200">
              <a:buFontTx/>
              <a:buChar char="-"/>
            </a:pPr>
            <a:r>
              <a:rPr lang="en-GB" sz="2800" dirty="0" smtClean="0"/>
              <a:t>Hurricane Katia (2011) caused £100 million of damage in the UK</a:t>
            </a:r>
          </a:p>
          <a:p>
            <a:endParaRPr lang="en-GB" sz="2800" dirty="0"/>
          </a:p>
        </p:txBody>
      </p:sp>
      <p:pic>
        <p:nvPicPr>
          <p:cNvPr id="3" name="Picture 2" descr="Reading Town Hall Exterior (1)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5183417"/>
            <a:ext cx="2843808" cy="1674583"/>
          </a:xfrm>
          <a:prstGeom prst="rect">
            <a:avLst/>
          </a:prstGeom>
        </p:spPr>
      </p:pic>
      <p:pic>
        <p:nvPicPr>
          <p:cNvPr id="7" name="Picture 6" descr="storm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314" y="5157192"/>
            <a:ext cx="2633032" cy="16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724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y_logocolor.png"/>
          <p:cNvPicPr>
            <a:picLocks noChangeAspect="1"/>
          </p:cNvPicPr>
          <p:nvPr/>
        </p:nvPicPr>
        <p:blipFill>
          <a:blip r:embed="rId3" cstate="print"/>
          <a:srcRect l="21419" r="44795"/>
          <a:stretch>
            <a:fillRect/>
          </a:stretch>
        </p:blipFill>
        <p:spPr>
          <a:xfrm>
            <a:off x="0" y="0"/>
            <a:ext cx="9172985" cy="93593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4925"/>
            <a:ext cx="8892480" cy="891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Different types of El Niño: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Previous work – TC response</a:t>
            </a:r>
            <a:endParaRPr kumimoji="0" lang="en-GB" sz="4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28" b="31702"/>
          <a:stretch/>
        </p:blipFill>
        <p:spPr>
          <a:xfrm>
            <a:off x="179511" y="935936"/>
            <a:ext cx="4406981" cy="33748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68" t="5868"/>
          <a:stretch/>
        </p:blipFill>
        <p:spPr>
          <a:xfrm>
            <a:off x="4788024" y="1126670"/>
            <a:ext cx="479772" cy="31840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3979" y="4364241"/>
            <a:ext cx="590465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Very few years of observations</a:t>
            </a:r>
          </a:p>
          <a:p>
            <a:r>
              <a:rPr lang="en-GB" sz="2800" dirty="0" smtClean="0"/>
              <a:t>4 CP-EN events; 8 EP-EN events</a:t>
            </a:r>
          </a:p>
          <a:p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5326386" y="3941411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Kim et al 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4504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y_logocolor.png"/>
          <p:cNvPicPr>
            <a:picLocks noChangeAspect="1"/>
          </p:cNvPicPr>
          <p:nvPr/>
        </p:nvPicPr>
        <p:blipFill>
          <a:blip r:embed="rId3" cstate="print"/>
          <a:srcRect l="21419" r="44795"/>
          <a:stretch>
            <a:fillRect/>
          </a:stretch>
        </p:blipFill>
        <p:spPr>
          <a:xfrm>
            <a:off x="0" y="0"/>
            <a:ext cx="9172985" cy="93593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4925"/>
            <a:ext cx="8892480" cy="891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Different types of El Niño:</a:t>
            </a:r>
          </a:p>
          <a:p>
            <a:pPr algn="ctr">
              <a:spcBef>
                <a:spcPct val="0"/>
              </a:spcBef>
              <a:defRPr/>
            </a:pPr>
            <a:r>
              <a:rPr lang="en-GB" sz="4400" b="1" dirty="0">
                <a:solidFill>
                  <a:schemeClr val="bg1"/>
                </a:solidFill>
              </a:rPr>
              <a:t>Previous work – </a:t>
            </a:r>
            <a:r>
              <a:rPr lang="en-GB" sz="4400" b="1" dirty="0" smtClean="0">
                <a:solidFill>
                  <a:schemeClr val="bg1"/>
                </a:solidFill>
              </a:rPr>
              <a:t>Mechanisms </a:t>
            </a:r>
            <a:r>
              <a:rPr lang="en-GB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endParaRPr kumimoji="0" lang="en-GB" sz="4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28" b="31702"/>
          <a:stretch/>
        </p:blipFill>
        <p:spPr>
          <a:xfrm>
            <a:off x="179511" y="935936"/>
            <a:ext cx="4406981" cy="33748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68" t="5868"/>
          <a:stretch/>
        </p:blipFill>
        <p:spPr>
          <a:xfrm>
            <a:off x="4788024" y="1126670"/>
            <a:ext cx="479772" cy="31840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5536" y="4690147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Kim </a:t>
            </a:r>
            <a:r>
              <a:rPr lang="en-GB" i="1" dirty="0" smtClean="0"/>
              <a:t>et al (</a:t>
            </a:r>
            <a:r>
              <a:rPr lang="en-GB" dirty="0" smtClean="0"/>
              <a:t>2011)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473"/>
          <a:stretch/>
        </p:blipFill>
        <p:spPr>
          <a:xfrm>
            <a:off x="5691066" y="1126670"/>
            <a:ext cx="3183472" cy="37317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8" t="93733" r="21280"/>
          <a:stretch/>
        </p:blipFill>
        <p:spPr>
          <a:xfrm>
            <a:off x="5620461" y="4922075"/>
            <a:ext cx="3365031" cy="22930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820349" y="5154755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Wang </a:t>
            </a:r>
            <a:r>
              <a:rPr lang="en-GB" i="1" dirty="0" smtClean="0"/>
              <a:t>et al  </a:t>
            </a:r>
            <a:r>
              <a:rPr lang="en-GB" dirty="0" smtClean="0"/>
              <a:t>(2013)</a:t>
            </a:r>
            <a:endParaRPr lang="en-GB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29" b="31485"/>
          <a:stretch/>
        </p:blipFill>
        <p:spPr>
          <a:xfrm>
            <a:off x="1997667" y="4282293"/>
            <a:ext cx="2913900" cy="23831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09"/>
          <a:stretch/>
        </p:blipFill>
        <p:spPr>
          <a:xfrm>
            <a:off x="5177379" y="4040360"/>
            <a:ext cx="263166" cy="28670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20072" y="3680900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C</a:t>
            </a:r>
            <a:r>
              <a:rPr lang="en-GB" sz="2400" b="1" dirty="0" smtClean="0">
                <a:solidFill>
                  <a:srgbClr val="FF0000"/>
                </a:solidFill>
              </a:rPr>
              <a:t>P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20072" y="1959223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EP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20621" y="5676487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Anticyclonic</a:t>
            </a:r>
            <a:r>
              <a:rPr lang="en-GB" dirty="0" smtClean="0"/>
              <a:t> anomaly</a:t>
            </a:r>
            <a:endParaRPr lang="en-GB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6372200" y="3911733"/>
            <a:ext cx="930776" cy="1764754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0" y="5295643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Anomalous</a:t>
            </a:r>
          </a:p>
          <a:p>
            <a:r>
              <a:rPr lang="en-GB" dirty="0" smtClean="0"/>
              <a:t>drying</a:t>
            </a:r>
            <a:endParaRPr lang="en-GB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082276" y="5036726"/>
            <a:ext cx="1689524" cy="639761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4576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y_logocolor.png"/>
          <p:cNvPicPr>
            <a:picLocks noChangeAspect="1"/>
          </p:cNvPicPr>
          <p:nvPr/>
        </p:nvPicPr>
        <p:blipFill>
          <a:blip r:embed="rId3" cstate="print"/>
          <a:srcRect l="21419" r="44795"/>
          <a:stretch>
            <a:fillRect/>
          </a:stretch>
        </p:blipFill>
        <p:spPr>
          <a:xfrm>
            <a:off x="0" y="0"/>
            <a:ext cx="9172985" cy="93593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4925"/>
            <a:ext cx="8892480" cy="891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Modelling tropical cyclone activity associated with different types of El Niño: previous work</a:t>
            </a:r>
            <a:endParaRPr kumimoji="0" lang="en-GB" sz="4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3" name="Straight Connector 2"/>
          <p:cNvCxnSpPr>
            <a:stCxn id="4" idx="2"/>
          </p:cNvCxnSpPr>
          <p:nvPr/>
        </p:nvCxnSpPr>
        <p:spPr>
          <a:xfrm flipH="1">
            <a:off x="4586492" y="935936"/>
            <a:ext cx="1" cy="5922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940152" y="90872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Jin </a:t>
            </a:r>
            <a:r>
              <a:rPr lang="en-GB" i="1" dirty="0" smtClean="0"/>
              <a:t>et al  </a:t>
            </a:r>
            <a:r>
              <a:rPr lang="en-GB" dirty="0" smtClean="0"/>
              <a:t>(2013)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043608" y="958883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Hong </a:t>
            </a:r>
            <a:r>
              <a:rPr lang="en-GB" i="1" dirty="0" smtClean="0"/>
              <a:t>et al  </a:t>
            </a:r>
            <a:r>
              <a:rPr lang="en-GB" dirty="0" smtClean="0"/>
              <a:t>(2012)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32" y="3279631"/>
            <a:ext cx="4317307" cy="30296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87624" y="292539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CP-EN minus EP-EN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179512" y="1328215"/>
            <a:ext cx="44069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ECHAM5, T42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6-member ensemble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Global-</a:t>
            </a:r>
            <a:r>
              <a:rPr lang="en-GB" dirty="0" err="1" smtClean="0"/>
              <a:t>exp</a:t>
            </a:r>
            <a:r>
              <a:rPr lang="en-GB" dirty="0" smtClean="0"/>
              <a:t> and WNP-</a:t>
            </a:r>
            <a:r>
              <a:rPr lang="en-GB" dirty="0" err="1" smtClean="0"/>
              <a:t>exp</a:t>
            </a:r>
            <a:r>
              <a:rPr lang="en-GB" dirty="0" smtClean="0"/>
              <a:t>, observed global monthly SSTA pattern (CP-EN minus EP-EN) and local SSTA pattern in WNP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870834" y="6309320"/>
            <a:ext cx="2981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</a:rPr>
              <a:t>L</a:t>
            </a:r>
            <a:r>
              <a:rPr lang="en-GB" sz="2400" b="1" dirty="0" smtClean="0">
                <a:solidFill>
                  <a:schemeClr val="accent2"/>
                </a:solidFill>
              </a:rPr>
              <a:t>ocal SST is important</a:t>
            </a:r>
            <a:endParaRPr lang="en-GB" sz="2400" b="1" dirty="0">
              <a:solidFill>
                <a:schemeClr val="accent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38486" y="1340768"/>
            <a:ext cx="4406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WRF RCM with 50-km horizontal</a:t>
            </a:r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486" y="1710100"/>
            <a:ext cx="4504196" cy="10477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349" y="2913631"/>
            <a:ext cx="3601131" cy="328138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493680" y="6309319"/>
            <a:ext cx="3398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accent2"/>
                </a:solidFill>
              </a:rPr>
              <a:t>Remote SST is important</a:t>
            </a:r>
            <a:endParaRPr lang="en-GB" sz="2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642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y_logocolor.png"/>
          <p:cNvPicPr>
            <a:picLocks noChangeAspect="1"/>
          </p:cNvPicPr>
          <p:nvPr/>
        </p:nvPicPr>
        <p:blipFill>
          <a:blip r:embed="rId3" cstate="print"/>
          <a:srcRect l="21419" r="44795"/>
          <a:stretch>
            <a:fillRect/>
          </a:stretch>
        </p:blipFill>
        <p:spPr>
          <a:xfrm>
            <a:off x="0" y="0"/>
            <a:ext cx="9172985" cy="93593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4925"/>
            <a:ext cx="8892480" cy="891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Different types of El Niño: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El Niño experiments (HiGEM SSTs) </a:t>
            </a:r>
            <a:endParaRPr kumimoji="0" lang="en-GB" sz="4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45" y="1944216"/>
            <a:ext cx="6189853" cy="4913784"/>
          </a:xfrm>
          <a:prstGeom prst="rect">
            <a:avLst/>
          </a:prstGeom>
        </p:spPr>
      </p:pic>
      <p:cxnSp>
        <p:nvCxnSpPr>
          <p:cNvPr id="15" name="Curved Connector 14"/>
          <p:cNvCxnSpPr/>
          <p:nvPr/>
        </p:nvCxnSpPr>
        <p:spPr>
          <a:xfrm rot="5400000" flipH="1" flipV="1">
            <a:off x="6221495" y="3854359"/>
            <a:ext cx="1957596" cy="1224135"/>
          </a:xfrm>
          <a:prstGeom prst="curvedConnector3">
            <a:avLst>
              <a:gd name="adj1" fmla="val 13066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067" y="2507736"/>
            <a:ext cx="1515482" cy="97989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085652" y="2034728"/>
            <a:ext cx="303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Tukey filter</a:t>
            </a:r>
            <a:endParaRPr lang="en-GB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395536" y="5615360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836712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err="1">
                <a:solidFill>
                  <a:schemeClr val="accent2"/>
                </a:solidFill>
              </a:rPr>
              <a:t>Kug</a:t>
            </a:r>
            <a:r>
              <a:rPr lang="en-GB" sz="2200" dirty="0">
                <a:solidFill>
                  <a:schemeClr val="accent2"/>
                </a:solidFill>
              </a:rPr>
              <a:t> and Ham (2011) </a:t>
            </a:r>
            <a:r>
              <a:rPr lang="en-GB" sz="2200" b="1" dirty="0">
                <a:solidFill>
                  <a:srgbClr val="FF0000"/>
                </a:solidFill>
              </a:rPr>
              <a:t>EP-EN </a:t>
            </a:r>
            <a:r>
              <a:rPr lang="en-GB" sz="2200" b="1" dirty="0" smtClean="0"/>
              <a:t>ASO </a:t>
            </a:r>
            <a:r>
              <a:rPr lang="en-GB" sz="2200" b="1" dirty="0" err="1"/>
              <a:t>SSTa</a:t>
            </a:r>
            <a:r>
              <a:rPr lang="en-GB" sz="2200" b="1" dirty="0"/>
              <a:t> norm NINO3 &gt; 1 &amp; </a:t>
            </a:r>
            <a:r>
              <a:rPr lang="en-GB" sz="2200" b="1" dirty="0" smtClean="0"/>
              <a:t>NINO3&gt;NINO4</a:t>
            </a:r>
            <a:endParaRPr lang="en-GB" sz="2200" b="1" dirty="0"/>
          </a:p>
          <a:p>
            <a:r>
              <a:rPr lang="en-GB" sz="2200" b="1" dirty="0">
                <a:solidFill>
                  <a:srgbClr val="FF0000"/>
                </a:solidFill>
              </a:rPr>
              <a:t> </a:t>
            </a:r>
            <a:r>
              <a:rPr lang="en-GB" sz="2200" b="1" dirty="0" smtClean="0">
                <a:solidFill>
                  <a:srgbClr val="FF0000"/>
                </a:solidFill>
              </a:rPr>
              <a:t>                                    CP-EN</a:t>
            </a:r>
            <a:r>
              <a:rPr lang="en-GB" sz="2200" b="1" dirty="0" smtClean="0">
                <a:solidFill>
                  <a:schemeClr val="tx2"/>
                </a:solidFill>
              </a:rPr>
              <a:t> </a:t>
            </a:r>
            <a:r>
              <a:rPr lang="en-GB" sz="2200" b="1" dirty="0" smtClean="0"/>
              <a:t>ASO </a:t>
            </a:r>
            <a:r>
              <a:rPr lang="en-GB" sz="2200" b="1" dirty="0" err="1"/>
              <a:t>SSTa</a:t>
            </a:r>
            <a:r>
              <a:rPr lang="en-GB" sz="2200" b="1" dirty="0"/>
              <a:t> norm NINO4 &gt; 1 &amp; </a:t>
            </a:r>
            <a:r>
              <a:rPr lang="en-GB" sz="2200" b="1" dirty="0" smtClean="0"/>
              <a:t>NINO4&gt;NINO3</a:t>
            </a:r>
            <a:endParaRPr lang="en-GB" sz="2200" b="1" dirty="0"/>
          </a:p>
          <a:p>
            <a:r>
              <a:rPr lang="en-GB" sz="2200" b="1" dirty="0" smtClean="0">
                <a:solidFill>
                  <a:srgbClr val="FF0000"/>
                </a:solidFill>
              </a:rPr>
              <a:t>Composite of 5 strongest events</a:t>
            </a:r>
            <a:endParaRPr lang="en-GB" sz="22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24328" y="5563120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Experiments</a:t>
            </a:r>
          </a:p>
          <a:p>
            <a:r>
              <a:rPr lang="en-GB" dirty="0" smtClean="0"/>
              <a:t>Based on</a:t>
            </a:r>
          </a:p>
          <a:p>
            <a:r>
              <a:rPr lang="en-GB" dirty="0" smtClean="0"/>
              <a:t>Spencer </a:t>
            </a:r>
          </a:p>
          <a:p>
            <a:r>
              <a:rPr lang="en-GB" i="1" dirty="0" smtClean="0"/>
              <a:t>et al</a:t>
            </a:r>
            <a:r>
              <a:rPr lang="en-GB" dirty="0" smtClean="0"/>
              <a:t> (2004)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7490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y_logocolor.png"/>
          <p:cNvPicPr>
            <a:picLocks noChangeAspect="1"/>
          </p:cNvPicPr>
          <p:nvPr/>
        </p:nvPicPr>
        <p:blipFill>
          <a:blip r:embed="rId3" cstate="print"/>
          <a:srcRect l="21419" r="44795"/>
          <a:stretch>
            <a:fillRect/>
          </a:stretch>
        </p:blipFill>
        <p:spPr>
          <a:xfrm>
            <a:off x="0" y="0"/>
            <a:ext cx="9172985" cy="93593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4925"/>
            <a:ext cx="8892480" cy="891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Different types of El Niño: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TC Response</a:t>
            </a:r>
            <a:endParaRPr kumimoji="0" lang="en-GB" sz="4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5536" y="5615360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686" y="1629622"/>
            <a:ext cx="6032611" cy="48237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952" y="946681"/>
            <a:ext cx="8892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accent2"/>
                </a:solidFill>
              </a:rPr>
              <a:t>Force HiGEM SSTs on HiGAM; 10 ensembles for each experiment; March -&gt; December </a:t>
            </a:r>
            <a:endParaRPr lang="en-GB" sz="2400" b="1" dirty="0">
              <a:solidFill>
                <a:schemeClr val="accent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920" y="2818104"/>
            <a:ext cx="2463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Zonal westward track</a:t>
            </a:r>
            <a:endParaRPr lang="en-GB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428948" y="2818104"/>
            <a:ext cx="2463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TCs shift eastwards</a:t>
            </a:r>
            <a:endParaRPr lang="en-GB" sz="20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483686" y="3218214"/>
            <a:ext cx="1000082" cy="1008112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7164288" y="3183506"/>
            <a:ext cx="144016" cy="104282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51920" y="5102616"/>
            <a:ext cx="2463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Enhance</a:t>
            </a:r>
          </a:p>
          <a:p>
            <a:r>
              <a:rPr lang="en-GB" sz="2000" dirty="0" smtClean="0"/>
              <a:t>pattern</a:t>
            </a:r>
            <a:endParaRPr lang="en-GB" sz="2000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259632" y="5456559"/>
            <a:ext cx="1224136" cy="75056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660714" y="5256504"/>
            <a:ext cx="2463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Change of</a:t>
            </a:r>
          </a:p>
          <a:p>
            <a:r>
              <a:rPr lang="en-GB" sz="2000" dirty="0" smtClean="0"/>
              <a:t>sign</a:t>
            </a:r>
            <a:endParaRPr lang="en-GB" sz="2000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5868144" y="5522631"/>
            <a:ext cx="1792169" cy="8984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5138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y_logocolor.png"/>
          <p:cNvPicPr>
            <a:picLocks noChangeAspect="1"/>
          </p:cNvPicPr>
          <p:nvPr/>
        </p:nvPicPr>
        <p:blipFill>
          <a:blip r:embed="rId3" cstate="print"/>
          <a:srcRect l="21419" r="44795"/>
          <a:stretch>
            <a:fillRect/>
          </a:stretch>
        </p:blipFill>
        <p:spPr>
          <a:xfrm>
            <a:off x="0" y="0"/>
            <a:ext cx="9172985" cy="93593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4925"/>
            <a:ext cx="8892480" cy="891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Different types of El Niño: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Geopotential Height and Steering Flow</a:t>
            </a:r>
            <a:endParaRPr kumimoji="0" lang="en-GB" sz="4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5536" y="5615360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80728"/>
            <a:ext cx="6713797" cy="506493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36512" y="1340768"/>
            <a:ext cx="2463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Geopotential</a:t>
            </a:r>
          </a:p>
          <a:p>
            <a:r>
              <a:rPr lang="en-GB" sz="2000" dirty="0" smtClean="0"/>
              <a:t>height</a:t>
            </a:r>
            <a:endParaRPr lang="en-GB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7725092" y="1340768"/>
            <a:ext cx="2463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Steering </a:t>
            </a:r>
          </a:p>
          <a:p>
            <a:r>
              <a:rPr lang="en-GB" sz="2000" dirty="0" smtClean="0"/>
              <a:t>flow</a:t>
            </a:r>
            <a:endParaRPr lang="en-GB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-36512" y="2959199"/>
            <a:ext cx="2463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Anti-cyclone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-36512" y="4653136"/>
            <a:ext cx="2463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Cyclone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013124" y="4437112"/>
            <a:ext cx="24635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Cyclone</a:t>
            </a:r>
          </a:p>
          <a:p>
            <a:r>
              <a:rPr lang="en-GB" sz="2000" dirty="0" smtClean="0"/>
              <a:t>shifted</a:t>
            </a:r>
          </a:p>
          <a:p>
            <a:r>
              <a:rPr lang="en-GB" sz="2000" dirty="0" smtClean="0"/>
              <a:t>eastwards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403648" y="3159254"/>
            <a:ext cx="720080" cy="200055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856754" y="4860884"/>
            <a:ext cx="1266974" cy="200055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6012160" y="4989330"/>
            <a:ext cx="1980115" cy="100027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325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81" y="1268760"/>
            <a:ext cx="6467523" cy="5173595"/>
          </a:xfrm>
          <a:prstGeom prst="rect">
            <a:avLst/>
          </a:prstGeom>
        </p:spPr>
      </p:pic>
      <p:pic>
        <p:nvPicPr>
          <p:cNvPr id="4" name="Picture 3" descr="gray_logocolor.png"/>
          <p:cNvPicPr>
            <a:picLocks noChangeAspect="1"/>
          </p:cNvPicPr>
          <p:nvPr/>
        </p:nvPicPr>
        <p:blipFill>
          <a:blip r:embed="rId4" cstate="print"/>
          <a:srcRect l="21419" r="44795"/>
          <a:stretch>
            <a:fillRect/>
          </a:stretch>
        </p:blipFill>
        <p:spPr>
          <a:xfrm>
            <a:off x="0" y="0"/>
            <a:ext cx="9172985" cy="93593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4925"/>
            <a:ext cx="8892480" cy="891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Different types of El Niño: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Relative Humidity</a:t>
            </a:r>
            <a:endParaRPr kumimoji="0" lang="en-GB" sz="4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5536" y="5615360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9" name="TextBox 28"/>
          <p:cNvSpPr txBox="1"/>
          <p:nvPr/>
        </p:nvSpPr>
        <p:spPr>
          <a:xfrm>
            <a:off x="7372682" y="4437112"/>
            <a:ext cx="2463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TCs increase</a:t>
            </a:r>
          </a:p>
          <a:p>
            <a:r>
              <a:rPr lang="en-GB" sz="2000" dirty="0" smtClean="0"/>
              <a:t>in this region </a:t>
            </a:r>
          </a:p>
        </p:txBody>
      </p:sp>
      <p:cxnSp>
        <p:nvCxnSpPr>
          <p:cNvPr id="32" name="Straight Arrow Connector 31"/>
          <p:cNvCxnSpPr>
            <a:stCxn id="29" idx="1"/>
          </p:cNvCxnSpPr>
          <p:nvPr/>
        </p:nvCxnSpPr>
        <p:spPr>
          <a:xfrm flipH="1">
            <a:off x="5076056" y="4791055"/>
            <a:ext cx="2296626" cy="761312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1048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y_logocolor.png"/>
          <p:cNvPicPr>
            <a:picLocks noChangeAspect="1"/>
          </p:cNvPicPr>
          <p:nvPr/>
        </p:nvPicPr>
        <p:blipFill>
          <a:blip r:embed="rId3" cstate="print"/>
          <a:srcRect l="21419" r="44795"/>
          <a:stretch>
            <a:fillRect/>
          </a:stretch>
        </p:blipFill>
        <p:spPr>
          <a:xfrm>
            <a:off x="0" y="0"/>
            <a:ext cx="9172985" cy="93563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4624"/>
            <a:ext cx="8892480" cy="891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Discussion</a:t>
            </a:r>
            <a:endParaRPr kumimoji="0" lang="en-GB" sz="4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51520" y="1254540"/>
            <a:ext cx="8280920" cy="5884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endParaRPr lang="en-GB" sz="2800" b="1" dirty="0" smtClean="0">
              <a:solidFill>
                <a:schemeClr val="accent2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-243408"/>
            <a:ext cx="889248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endParaRPr lang="en-GB" sz="4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10404648" y="66693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0" y="1340768"/>
            <a:ext cx="9144000" cy="5884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noProof="0" dirty="0" smtClean="0"/>
              <a:t>For the CP-EN, both the global and remote SST experiments increase TC activity in South East Asia. </a:t>
            </a:r>
            <a:r>
              <a:rPr lang="en-GB" sz="2400" noProof="0" dirty="0"/>
              <a:t>T</a:t>
            </a:r>
            <a:r>
              <a:rPr lang="en-GB" sz="2400" noProof="0" dirty="0" smtClean="0"/>
              <a:t>he changes arise </a:t>
            </a:r>
            <a:r>
              <a:rPr lang="en-GB" sz="2400" dirty="0" smtClean="0"/>
              <a:t>due to atmospheric </a:t>
            </a:r>
            <a:r>
              <a:rPr lang="en-GB" sz="2400" dirty="0" err="1" smtClean="0"/>
              <a:t>teleconnections</a:t>
            </a:r>
            <a:r>
              <a:rPr lang="en-GB" sz="2400" dirty="0" smtClean="0"/>
              <a:t> from the eastern tropical Pacific.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GB" sz="2400" noProof="0" dirty="0" smtClean="0"/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dirty="0" smtClean="0"/>
              <a:t>For the EP-EN, local SST cooling is important reducing tropical cyclone activity via thermodynamic   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GB" sz="2400" dirty="0"/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dirty="0" smtClean="0"/>
              <a:t>The </a:t>
            </a:r>
            <a:r>
              <a:rPr lang="en-GB" sz="2400" dirty="0" err="1" smtClean="0"/>
              <a:t>rCP</a:t>
            </a:r>
            <a:r>
              <a:rPr lang="en-GB" sz="2400" dirty="0" smtClean="0"/>
              <a:t>-EN and </a:t>
            </a:r>
            <a:r>
              <a:rPr lang="en-GB" sz="2400" dirty="0" err="1" smtClean="0"/>
              <a:t>rEP</a:t>
            </a:r>
            <a:r>
              <a:rPr lang="en-GB" sz="2400" dirty="0" smtClean="0"/>
              <a:t>-EN show some similarities.  Both simulate a cyclonic anomaly to the east of the Philippines.  For the </a:t>
            </a:r>
            <a:r>
              <a:rPr lang="en-GB" sz="2400" dirty="0" err="1" smtClean="0"/>
              <a:t>rCP</a:t>
            </a:r>
            <a:r>
              <a:rPr lang="en-GB" sz="2400" dirty="0" smtClean="0"/>
              <a:t>-EN, this is shifted westwards. </a:t>
            </a:r>
            <a:endParaRPr lang="en-GB" sz="2400" dirty="0"/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GB" sz="2400" dirty="0"/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GB" sz="2400" dirty="0" smtClean="0"/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GB" sz="2400" noProof="0" dirty="0"/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GB" sz="3600" noProof="0" dirty="0" smtClean="0"/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GB" sz="2400" dirty="0"/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36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299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y_logocolor.png"/>
          <p:cNvPicPr>
            <a:picLocks noChangeAspect="1"/>
          </p:cNvPicPr>
          <p:nvPr/>
        </p:nvPicPr>
        <p:blipFill>
          <a:blip r:embed="rId3" cstate="print"/>
          <a:srcRect l="21419" r="44795"/>
          <a:stretch>
            <a:fillRect/>
          </a:stretch>
        </p:blipFill>
        <p:spPr>
          <a:xfrm>
            <a:off x="0" y="0"/>
            <a:ext cx="9144000" cy="11247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99392"/>
            <a:ext cx="9144000" cy="1268760"/>
          </a:xfrm>
        </p:spPr>
        <p:txBody>
          <a:bodyPr>
            <a:noAutofit/>
          </a:bodyPr>
          <a:lstStyle/>
          <a:p>
            <a:r>
              <a:rPr lang="en-GB" sz="3600" b="1" dirty="0" smtClean="0">
                <a:solidFill>
                  <a:schemeClr val="bg1"/>
                </a:solidFill>
              </a:rPr>
              <a:t>Tropical Cyclones and Climate Change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5" t="13992" r="50000"/>
          <a:stretch/>
        </p:blipFill>
        <p:spPr bwMode="auto">
          <a:xfrm>
            <a:off x="5384571" y="1124744"/>
            <a:ext cx="3497351" cy="473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0" t="22761" r="39582"/>
          <a:stretch/>
        </p:blipFill>
        <p:spPr bwMode="auto">
          <a:xfrm>
            <a:off x="97108" y="1160650"/>
            <a:ext cx="5277067" cy="495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7" t="64122" r="45943"/>
          <a:stretch/>
        </p:blipFill>
        <p:spPr bwMode="auto">
          <a:xfrm>
            <a:off x="5402112" y="4395872"/>
            <a:ext cx="3479810" cy="171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62728" r="41609" b="-30685"/>
          <a:stretch/>
        </p:blipFill>
        <p:spPr bwMode="auto">
          <a:xfrm>
            <a:off x="98806" y="3671706"/>
            <a:ext cx="4980254" cy="4371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402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y_logocolor.png"/>
          <p:cNvPicPr>
            <a:picLocks noChangeAspect="1"/>
          </p:cNvPicPr>
          <p:nvPr/>
        </p:nvPicPr>
        <p:blipFill>
          <a:blip r:embed="rId3" cstate="print"/>
          <a:srcRect l="21419" r="44795"/>
          <a:stretch>
            <a:fillRect/>
          </a:stretch>
        </p:blipFill>
        <p:spPr>
          <a:xfrm>
            <a:off x="0" y="0"/>
            <a:ext cx="9172985" cy="93593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4925"/>
            <a:ext cx="8892480" cy="891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Introduction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8985" y="973416"/>
            <a:ext cx="9144000" cy="5884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Motivation</a:t>
            </a: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400" dirty="0" smtClean="0"/>
              <a:t> I</a:t>
            </a:r>
            <a:r>
              <a:rPr lang="en-GB" sz="2400" dirty="0" smtClean="0"/>
              <a:t>nterest </a:t>
            </a:r>
            <a:r>
              <a:rPr lang="en-GB" sz="2400" dirty="0" smtClean="0"/>
              <a:t>in tropical cyclones and climate change for future adaption. </a:t>
            </a:r>
          </a:p>
          <a:p>
            <a:pPr>
              <a:spcBef>
                <a:spcPct val="20000"/>
              </a:spcBef>
            </a:pPr>
            <a:endParaRPr lang="en-GB" sz="2400" dirty="0"/>
          </a:p>
          <a:p>
            <a:pPr lvl="0"/>
            <a:r>
              <a:rPr lang="en-GB" sz="3600" b="1" dirty="0" smtClean="0">
                <a:solidFill>
                  <a:schemeClr val="accent2"/>
                </a:solidFill>
              </a:rPr>
              <a:t>Research Objectives</a:t>
            </a:r>
          </a:p>
          <a:p>
            <a:pPr lvl="0">
              <a:buFont typeface="Arial" pitchFamily="34" charset="0"/>
              <a:buChar char="•"/>
            </a:pPr>
            <a:r>
              <a:rPr lang="en-GB" sz="2400" dirty="0" smtClean="0"/>
              <a:t> What are the controlling mechanisms causing tropical cyclone changes? </a:t>
            </a:r>
            <a:endParaRPr lang="en-GB" sz="2400" dirty="0"/>
          </a:p>
          <a:p>
            <a:pPr lvl="0">
              <a:buFont typeface="Arial" pitchFamily="34" charset="0"/>
              <a:buChar char="•"/>
            </a:pPr>
            <a:endParaRPr lang="en-GB" sz="2400" dirty="0" smtClean="0"/>
          </a:p>
          <a:p>
            <a:pPr lvl="0">
              <a:buFont typeface="Arial" pitchFamily="34" charset="0"/>
              <a:buChar char="•"/>
            </a:pPr>
            <a:endParaRPr lang="en-GB" sz="2400" b="1" dirty="0">
              <a:solidFill>
                <a:schemeClr val="accent2"/>
              </a:solidFill>
            </a:endParaRP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endParaRPr lang="en-GB" sz="3600" dirty="0" smtClean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3600" b="1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553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y_logocolor.png"/>
          <p:cNvPicPr>
            <a:picLocks noChangeAspect="1"/>
          </p:cNvPicPr>
          <p:nvPr/>
        </p:nvPicPr>
        <p:blipFill>
          <a:blip r:embed="rId3" cstate="print"/>
          <a:srcRect l="21419" r="44795"/>
          <a:stretch>
            <a:fillRect/>
          </a:stretch>
        </p:blipFill>
        <p:spPr>
          <a:xfrm>
            <a:off x="0" y="0"/>
            <a:ext cx="9172985" cy="118954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61725"/>
            <a:ext cx="8892480" cy="8910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 live in Reading, why should 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care about tropical cyclones?</a:t>
            </a:r>
            <a:endParaRPr kumimoji="0" lang="en-GB" sz="3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51520" y="1189542"/>
            <a:ext cx="8280920" cy="5884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endParaRPr lang="en-GB" sz="2800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2776"/>
            <a:ext cx="8229600" cy="43036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76256" y="5716400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Schenkel</a:t>
            </a:r>
            <a:r>
              <a:rPr lang="en-GB" dirty="0" smtClean="0"/>
              <a:t> (2012)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6591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y_logocolor.png"/>
          <p:cNvPicPr>
            <a:picLocks noChangeAspect="1"/>
          </p:cNvPicPr>
          <p:nvPr/>
        </p:nvPicPr>
        <p:blipFill>
          <a:blip r:embed="rId3" cstate="print"/>
          <a:srcRect l="21419" r="44795"/>
          <a:stretch>
            <a:fillRect/>
          </a:stretch>
        </p:blipFill>
        <p:spPr>
          <a:xfrm>
            <a:off x="0" y="0"/>
            <a:ext cx="9144000" cy="11247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44016"/>
            <a:ext cx="9144000" cy="1268760"/>
          </a:xfrm>
        </p:spPr>
        <p:txBody>
          <a:bodyPr>
            <a:noAutofit/>
          </a:bodyPr>
          <a:lstStyle/>
          <a:p>
            <a:r>
              <a:rPr lang="en-GB" sz="3600" b="1" dirty="0" smtClean="0">
                <a:solidFill>
                  <a:schemeClr val="bg1"/>
                </a:solidFill>
              </a:rPr>
              <a:t>Tropical Cyclones and Climate Change:</a:t>
            </a:r>
            <a:br>
              <a:rPr lang="en-GB" sz="3600" b="1" dirty="0" smtClean="0">
                <a:solidFill>
                  <a:schemeClr val="bg1"/>
                </a:solidFill>
              </a:rPr>
            </a:br>
            <a:r>
              <a:rPr lang="en-GB" sz="3600" b="1" dirty="0" smtClean="0">
                <a:solidFill>
                  <a:schemeClr val="bg1"/>
                </a:solidFill>
              </a:rPr>
              <a:t>What’s Expected?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052736"/>
            <a:ext cx="91440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dirty="0" smtClean="0"/>
              <a:t>Many models predict a </a:t>
            </a:r>
            <a:r>
              <a:rPr lang="en-GB" sz="2500" b="1" dirty="0" smtClean="0">
                <a:solidFill>
                  <a:srgbClr val="00B0F0"/>
                </a:solidFill>
              </a:rPr>
              <a:t>decrease</a:t>
            </a:r>
            <a:r>
              <a:rPr lang="en-GB" sz="2500" dirty="0" smtClean="0"/>
              <a:t> in the future </a:t>
            </a:r>
            <a:r>
              <a:rPr lang="en-GB" sz="2500" b="1" dirty="0" smtClean="0">
                <a:solidFill>
                  <a:schemeClr val="accent2"/>
                </a:solidFill>
              </a:rPr>
              <a:t>numbers</a:t>
            </a:r>
            <a:r>
              <a:rPr lang="en-GB" sz="2500" dirty="0" smtClean="0"/>
              <a:t> 6-34</a:t>
            </a:r>
            <a:r>
              <a:rPr lang="en-GB" sz="2500" dirty="0"/>
              <a:t>% by </a:t>
            </a:r>
            <a:r>
              <a:rPr lang="en-GB" sz="2500" dirty="0" smtClean="0"/>
              <a:t>2100 </a:t>
            </a:r>
            <a:r>
              <a:rPr lang="en-GB" sz="2500" dirty="0"/>
              <a:t> (Knutson </a:t>
            </a:r>
            <a:r>
              <a:rPr lang="en-GB" sz="2500" i="1" dirty="0" smtClean="0"/>
              <a:t>et al</a:t>
            </a:r>
            <a:r>
              <a:rPr lang="en-GB" sz="2500" dirty="0" smtClean="0"/>
              <a:t>, </a:t>
            </a:r>
            <a:r>
              <a:rPr lang="en-GB" sz="2500" dirty="0"/>
              <a:t>2010) </a:t>
            </a:r>
            <a:endParaRPr lang="en-GB" sz="2500" dirty="0" smtClean="0"/>
          </a:p>
          <a:p>
            <a:r>
              <a:rPr lang="en-GB" sz="2500" dirty="0" smtClean="0"/>
              <a:t>- More so in SH</a:t>
            </a:r>
          </a:p>
          <a:p>
            <a:endParaRPr lang="en-GB" sz="2500" dirty="0" smtClean="0"/>
          </a:p>
          <a:p>
            <a:r>
              <a:rPr lang="en-GB" sz="2500" dirty="0" smtClean="0"/>
              <a:t>Camargo </a:t>
            </a:r>
            <a:r>
              <a:rPr lang="en-GB" sz="2500" i="1" dirty="0" smtClean="0"/>
              <a:t>et al </a:t>
            </a:r>
            <a:r>
              <a:rPr lang="en-GB" sz="2500" dirty="0" smtClean="0"/>
              <a:t>(2013) found </a:t>
            </a:r>
            <a:r>
              <a:rPr lang="en-GB" sz="2500" b="1" dirty="0" smtClean="0">
                <a:solidFill>
                  <a:srgbClr val="00B050"/>
                </a:solidFill>
              </a:rPr>
              <a:t>no clear change </a:t>
            </a:r>
            <a:r>
              <a:rPr lang="en-GB" sz="2500" dirty="0" smtClean="0"/>
              <a:t>in CMIP5 models</a:t>
            </a:r>
          </a:p>
          <a:p>
            <a:r>
              <a:rPr lang="en-GB" sz="2500" dirty="0"/>
              <a:t>Tory </a:t>
            </a:r>
            <a:r>
              <a:rPr lang="en-GB" sz="2500" i="1" dirty="0"/>
              <a:t>et al </a:t>
            </a:r>
            <a:r>
              <a:rPr lang="en-GB" sz="2500" dirty="0"/>
              <a:t>(2013) </a:t>
            </a:r>
            <a:r>
              <a:rPr lang="en-GB" sz="2500" b="1" dirty="0">
                <a:solidFill>
                  <a:srgbClr val="00B0F0"/>
                </a:solidFill>
              </a:rPr>
              <a:t>decreases</a:t>
            </a:r>
            <a:r>
              <a:rPr lang="en-GB" sz="2500" dirty="0"/>
              <a:t> </a:t>
            </a:r>
            <a:r>
              <a:rPr lang="en-GB" sz="2500" dirty="0" smtClean="0"/>
              <a:t>varying </a:t>
            </a:r>
            <a:r>
              <a:rPr lang="en-GB" sz="2500" dirty="0"/>
              <a:t>between 3 and 15 %</a:t>
            </a:r>
            <a:endParaRPr lang="en-GB" sz="2500" dirty="0" smtClean="0"/>
          </a:p>
          <a:p>
            <a:r>
              <a:rPr lang="en-GB" sz="2500" dirty="0"/>
              <a:t>Emanuel (</a:t>
            </a:r>
            <a:r>
              <a:rPr lang="en-GB" sz="2500" dirty="0" smtClean="0"/>
              <a:t>2008) </a:t>
            </a:r>
            <a:r>
              <a:rPr lang="en-GB" sz="2500" dirty="0"/>
              <a:t>downscaled </a:t>
            </a:r>
            <a:r>
              <a:rPr lang="en-GB" sz="2500" dirty="0" smtClean="0"/>
              <a:t>CMIP3 models showed a </a:t>
            </a:r>
            <a:r>
              <a:rPr lang="en-GB" sz="2500" b="1" dirty="0" smtClean="0">
                <a:solidFill>
                  <a:srgbClr val="00B0F0"/>
                </a:solidFill>
              </a:rPr>
              <a:t>decrease</a:t>
            </a:r>
          </a:p>
          <a:p>
            <a:r>
              <a:rPr lang="en-GB" sz="2500" dirty="0" smtClean="0"/>
              <a:t>Emanuel (2013) downscaled CMIP5 models showed an </a:t>
            </a:r>
            <a:r>
              <a:rPr lang="en-GB" sz="2500" b="1" dirty="0" smtClean="0">
                <a:solidFill>
                  <a:srgbClr val="FF0000"/>
                </a:solidFill>
              </a:rPr>
              <a:t>increase</a:t>
            </a:r>
          </a:p>
          <a:p>
            <a:endParaRPr lang="en-GB" sz="2500" dirty="0" smtClean="0"/>
          </a:p>
          <a:p>
            <a:r>
              <a:rPr lang="en-GB" sz="2500" dirty="0" smtClean="0"/>
              <a:t>Models disagree on a regional scale</a:t>
            </a:r>
          </a:p>
          <a:p>
            <a:pPr marL="285750" indent="-285750">
              <a:buFontTx/>
              <a:buChar char="-"/>
            </a:pPr>
            <a:r>
              <a:rPr lang="en-GB" sz="2500" b="1" dirty="0" smtClean="0">
                <a:solidFill>
                  <a:srgbClr val="FF0000"/>
                </a:solidFill>
              </a:rPr>
              <a:t>Increase</a:t>
            </a:r>
            <a:r>
              <a:rPr lang="en-GB" sz="2500" dirty="0" smtClean="0"/>
              <a:t> in Central Pacific is robust (Li </a:t>
            </a:r>
            <a:r>
              <a:rPr lang="en-GB" sz="2500" i="1" dirty="0" smtClean="0"/>
              <a:t>et al</a:t>
            </a:r>
            <a:r>
              <a:rPr lang="en-GB" sz="2500" dirty="0" smtClean="0"/>
              <a:t>, 2010)</a:t>
            </a:r>
          </a:p>
          <a:p>
            <a:pPr marL="285750" indent="-285750">
              <a:buFontTx/>
              <a:buChar char="-"/>
            </a:pPr>
            <a:endParaRPr lang="en-GB" sz="2500" dirty="0" smtClean="0"/>
          </a:p>
          <a:p>
            <a:r>
              <a:rPr lang="en-GB" sz="2500" b="1" dirty="0" smtClean="0">
                <a:solidFill>
                  <a:srgbClr val="FF0000"/>
                </a:solidFill>
              </a:rPr>
              <a:t>Increase</a:t>
            </a:r>
            <a:r>
              <a:rPr lang="en-GB" sz="2500" dirty="0" smtClean="0"/>
              <a:t> in maximum tropical cyclone </a:t>
            </a:r>
            <a:r>
              <a:rPr lang="en-GB" sz="2500" b="1" dirty="0" smtClean="0">
                <a:solidFill>
                  <a:schemeClr val="accent2"/>
                </a:solidFill>
              </a:rPr>
              <a:t>intensity </a:t>
            </a:r>
            <a:r>
              <a:rPr lang="en-GB" sz="2500" dirty="0" smtClean="0"/>
              <a:t>2-11% globally by 2100 </a:t>
            </a:r>
            <a:r>
              <a:rPr lang="en-GB" sz="2500" dirty="0"/>
              <a:t>(Knutson </a:t>
            </a:r>
            <a:r>
              <a:rPr lang="en-GB" sz="2500" i="1" dirty="0"/>
              <a:t>et al</a:t>
            </a:r>
            <a:r>
              <a:rPr lang="en-GB" sz="2500" dirty="0"/>
              <a:t>, 2010</a:t>
            </a:r>
            <a:r>
              <a:rPr lang="en-GB" sz="2500" dirty="0" smtClean="0"/>
              <a:t>)</a:t>
            </a:r>
            <a:endParaRPr lang="en-GB" sz="2500" b="1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732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y_logocolor.png"/>
          <p:cNvPicPr>
            <a:picLocks noChangeAspect="1"/>
          </p:cNvPicPr>
          <p:nvPr/>
        </p:nvPicPr>
        <p:blipFill>
          <a:blip r:embed="rId3" cstate="print"/>
          <a:srcRect l="21419" r="44795"/>
          <a:stretch>
            <a:fillRect/>
          </a:stretch>
        </p:blipFill>
        <p:spPr>
          <a:xfrm>
            <a:off x="0" y="0"/>
            <a:ext cx="9144000" cy="11247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44016"/>
            <a:ext cx="9144000" cy="1268760"/>
          </a:xfrm>
        </p:spPr>
        <p:txBody>
          <a:bodyPr>
            <a:noAutofit/>
          </a:bodyPr>
          <a:lstStyle/>
          <a:p>
            <a:r>
              <a:rPr lang="en-GB" sz="3600" b="1" dirty="0" smtClean="0">
                <a:solidFill>
                  <a:schemeClr val="bg1"/>
                </a:solidFill>
              </a:rPr>
              <a:t>Tropical Cyclones and Climate Change:</a:t>
            </a:r>
            <a:br>
              <a:rPr lang="en-GB" sz="3600" b="1" dirty="0" smtClean="0">
                <a:solidFill>
                  <a:schemeClr val="bg1"/>
                </a:solidFill>
              </a:rPr>
            </a:br>
            <a:r>
              <a:rPr lang="en-GB" sz="3600" b="1" dirty="0" smtClean="0">
                <a:solidFill>
                  <a:schemeClr val="bg1"/>
                </a:solidFill>
              </a:rPr>
              <a:t>Forcing Factors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124744"/>
            <a:ext cx="9144000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smtClean="0">
                <a:solidFill>
                  <a:schemeClr val="accent2"/>
                </a:solidFill>
              </a:rPr>
              <a:t>Reduction in convective mass flux </a:t>
            </a:r>
            <a:r>
              <a:rPr lang="en-GB" sz="2200" dirty="0" smtClean="0"/>
              <a:t>(Held and Zhao, 2011)</a:t>
            </a:r>
          </a:p>
          <a:p>
            <a:endParaRPr lang="en-GB" sz="2400" dirty="0" smtClean="0"/>
          </a:p>
          <a:p>
            <a:endParaRPr lang="en-GB" sz="2400" dirty="0" smtClean="0"/>
          </a:p>
          <a:p>
            <a:endParaRPr lang="en-GB" sz="2400" dirty="0" smtClean="0"/>
          </a:p>
          <a:p>
            <a:endParaRPr lang="en-GB" sz="2400" dirty="0"/>
          </a:p>
          <a:p>
            <a:endParaRPr lang="en-GB" sz="2400" dirty="0" smtClean="0"/>
          </a:p>
          <a:p>
            <a:endParaRPr lang="en-GB" sz="2400" dirty="0" smtClean="0"/>
          </a:p>
          <a:p>
            <a:endParaRPr lang="en-GB" sz="2400" dirty="0" smtClean="0"/>
          </a:p>
          <a:p>
            <a:r>
              <a:rPr lang="en-GB" sz="2200" b="1" dirty="0" smtClean="0">
                <a:solidFill>
                  <a:schemeClr val="accent2"/>
                </a:solidFill>
              </a:rPr>
              <a:t>Increase in vertical wind shear </a:t>
            </a:r>
            <a:r>
              <a:rPr lang="en-GB" sz="2200" dirty="0" smtClean="0"/>
              <a:t>over Main Development Regions (</a:t>
            </a:r>
            <a:r>
              <a:rPr lang="en-GB" sz="2200" dirty="0" err="1" smtClean="0"/>
              <a:t>Vecchi</a:t>
            </a:r>
            <a:r>
              <a:rPr lang="en-GB" sz="2200" dirty="0" smtClean="0"/>
              <a:t> and </a:t>
            </a:r>
            <a:r>
              <a:rPr lang="en-GB" sz="2200" dirty="0" err="1" smtClean="0"/>
              <a:t>Soden</a:t>
            </a:r>
            <a:r>
              <a:rPr lang="en-GB" sz="2200" dirty="0" smtClean="0"/>
              <a:t>, 2007) </a:t>
            </a:r>
          </a:p>
          <a:p>
            <a:r>
              <a:rPr lang="en-GB" sz="2200" dirty="0" smtClean="0"/>
              <a:t>- E.g. weaker Walker circulation increases vertical wind shear over </a:t>
            </a:r>
            <a:r>
              <a:rPr lang="en-GB" sz="2200" dirty="0" err="1" smtClean="0"/>
              <a:t>NAtl</a:t>
            </a:r>
            <a:endParaRPr lang="en-GB" sz="2200" dirty="0"/>
          </a:p>
          <a:p>
            <a:endParaRPr lang="en-GB" sz="2200" dirty="0" smtClean="0"/>
          </a:p>
          <a:p>
            <a:r>
              <a:rPr lang="en-GB" sz="2200" b="1" dirty="0" smtClean="0">
                <a:solidFill>
                  <a:schemeClr val="accent2"/>
                </a:solidFill>
              </a:rPr>
              <a:t>Pattern of SST increase</a:t>
            </a:r>
            <a:r>
              <a:rPr lang="en-GB" sz="2200" dirty="0" smtClean="0"/>
              <a:t> (Murakami </a:t>
            </a:r>
            <a:r>
              <a:rPr lang="en-GB" sz="2200" i="1" dirty="0" smtClean="0"/>
              <a:t>et al</a:t>
            </a:r>
            <a:r>
              <a:rPr lang="en-GB" sz="2200" dirty="0" smtClean="0"/>
              <a:t>, 2013)</a:t>
            </a:r>
          </a:p>
          <a:p>
            <a:pPr marL="342900" indent="-342900">
              <a:buFontTx/>
              <a:buChar char="-"/>
            </a:pPr>
            <a:r>
              <a:rPr lang="en-GB" sz="2200" dirty="0" smtClean="0"/>
              <a:t>Explains regional TC changes</a:t>
            </a:r>
          </a:p>
          <a:p>
            <a:endParaRPr lang="en-GB" sz="2200" dirty="0"/>
          </a:p>
          <a:p>
            <a:r>
              <a:rPr lang="en-GB" sz="2200" b="1" dirty="0">
                <a:solidFill>
                  <a:schemeClr val="accent2"/>
                </a:solidFill>
              </a:rPr>
              <a:t>Reduction in convective mass </a:t>
            </a:r>
            <a:r>
              <a:rPr lang="en-GB" sz="2200" b="1" dirty="0" smtClean="0">
                <a:solidFill>
                  <a:schemeClr val="accent2"/>
                </a:solidFill>
              </a:rPr>
              <a:t>flux reducing vorticity</a:t>
            </a:r>
            <a:r>
              <a:rPr lang="en-GB" sz="2200" dirty="0" smtClean="0"/>
              <a:t> (</a:t>
            </a:r>
            <a:r>
              <a:rPr lang="en-GB" sz="2200" dirty="0" err="1" smtClean="0"/>
              <a:t>Sugi</a:t>
            </a:r>
            <a:r>
              <a:rPr lang="en-GB" sz="2200" dirty="0" smtClean="0"/>
              <a:t>, unpublished?)</a:t>
            </a:r>
            <a:endParaRPr lang="en-GB" sz="2200" dirty="0"/>
          </a:p>
          <a:p>
            <a:endParaRPr lang="en-GB" sz="2200" dirty="0" smtClean="0"/>
          </a:p>
          <a:p>
            <a:pPr marL="342900" indent="-342900">
              <a:buFontTx/>
              <a:buChar char="-"/>
            </a:pPr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84430" y="1834951"/>
            <a:ext cx="4320480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P=</a:t>
            </a:r>
            <a:r>
              <a:rPr lang="en-GB" sz="2000" dirty="0" err="1" smtClean="0"/>
              <a:t>Mq</a:t>
            </a:r>
            <a:r>
              <a:rPr lang="en-GB" sz="2000" dirty="0" smtClean="0"/>
              <a:t>; q increase 7%/K according </a:t>
            </a:r>
            <a:r>
              <a:rPr lang="en-GB" sz="2000" dirty="0"/>
              <a:t>to </a:t>
            </a:r>
            <a:r>
              <a:rPr lang="en-GB" sz="2000" dirty="0" err="1" smtClean="0"/>
              <a:t>Clausius</a:t>
            </a:r>
            <a:r>
              <a:rPr lang="en-GB" sz="2000" dirty="0" smtClean="0"/>
              <a:t> –</a:t>
            </a:r>
            <a:r>
              <a:rPr lang="en-GB" sz="2000" dirty="0" err="1" smtClean="0"/>
              <a:t>Clapeyron</a:t>
            </a:r>
            <a:r>
              <a:rPr lang="en-GB" sz="2000" dirty="0" smtClean="0"/>
              <a:t>; P increase ~3%/K as constrained by global energy budget </a:t>
            </a:r>
            <a:endParaRPr lang="en-GB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724128" y="2003759"/>
            <a:ext cx="151216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M decreases</a:t>
            </a:r>
            <a:endParaRPr lang="en-GB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724128" y="3225170"/>
            <a:ext cx="313184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Less detrainment out </a:t>
            </a:r>
          </a:p>
          <a:p>
            <a:r>
              <a:rPr lang="en-GB" sz="2000" dirty="0" smtClean="0"/>
              <a:t>of moist convective systems</a:t>
            </a:r>
            <a:endParaRPr lang="en-GB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2987824" y="3140968"/>
            <a:ext cx="224999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Upper-troposphere </a:t>
            </a:r>
          </a:p>
          <a:p>
            <a:r>
              <a:rPr lang="en-GB" sz="2000" dirty="0" smtClean="0"/>
              <a:t>is drier</a:t>
            </a:r>
            <a:endParaRPr lang="en-GB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181744" y="3153162"/>
            <a:ext cx="244604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Vertical wind shear is</a:t>
            </a:r>
          </a:p>
          <a:p>
            <a:r>
              <a:rPr lang="en-GB" sz="2000" dirty="0" smtClean="0"/>
              <a:t> more effective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904910" y="2203814"/>
            <a:ext cx="819218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881768" y="2381946"/>
            <a:ext cx="0" cy="843224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5237820" y="3400980"/>
            <a:ext cx="486308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2501516" y="3507105"/>
            <a:ext cx="486308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2987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y_logocolor.png"/>
          <p:cNvPicPr>
            <a:picLocks noChangeAspect="1"/>
          </p:cNvPicPr>
          <p:nvPr/>
        </p:nvPicPr>
        <p:blipFill>
          <a:blip r:embed="rId3" cstate="print"/>
          <a:srcRect l="21419" r="44795"/>
          <a:stretch>
            <a:fillRect/>
          </a:stretch>
        </p:blipFill>
        <p:spPr>
          <a:xfrm>
            <a:off x="0" y="0"/>
            <a:ext cx="9144000" cy="11247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44016"/>
            <a:ext cx="9144000" cy="1268760"/>
          </a:xfrm>
        </p:spPr>
        <p:txBody>
          <a:bodyPr>
            <a:noAutofit/>
          </a:bodyPr>
          <a:lstStyle/>
          <a:p>
            <a:r>
              <a:rPr lang="en-GB" sz="3600" b="1" dirty="0" smtClean="0">
                <a:solidFill>
                  <a:schemeClr val="bg1"/>
                </a:solidFill>
              </a:rPr>
              <a:t>Tropical Cyclones and Climate Change:</a:t>
            </a:r>
            <a:br>
              <a:rPr lang="en-GB" sz="3600" b="1" dirty="0" smtClean="0">
                <a:solidFill>
                  <a:schemeClr val="bg1"/>
                </a:solidFill>
              </a:rPr>
            </a:br>
            <a:r>
              <a:rPr lang="en-GB" sz="3600" b="1" dirty="0" smtClean="0">
                <a:solidFill>
                  <a:schemeClr val="bg1"/>
                </a:solidFill>
              </a:rPr>
              <a:t>Forcing Factors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124744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b="1" dirty="0" smtClean="0">
              <a:solidFill>
                <a:schemeClr val="accent2"/>
              </a:solidFill>
            </a:endParaRPr>
          </a:p>
          <a:p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494076"/>
            <a:ext cx="79208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Emanuel (2013)</a:t>
            </a:r>
          </a:p>
          <a:p>
            <a:r>
              <a:rPr lang="en-GB" dirty="0" smtClean="0"/>
              <a:t>Changes in TC follow changes in GPI</a:t>
            </a:r>
          </a:p>
          <a:p>
            <a:endParaRPr lang="en-GB" dirty="0"/>
          </a:p>
          <a:p>
            <a:r>
              <a:rPr lang="en-GB" dirty="0" smtClean="0"/>
              <a:t>TC intensity = f(surface enthalpy fluxes) = saturation enthalpy of the sea surface and the moist static energy of the </a:t>
            </a:r>
            <a:r>
              <a:rPr lang="en-GB" dirty="0" err="1" smtClean="0"/>
              <a:t>subcloud</a:t>
            </a:r>
            <a:r>
              <a:rPr lang="en-GB" dirty="0" smtClean="0"/>
              <a:t> layer.</a:t>
            </a:r>
          </a:p>
          <a:p>
            <a:r>
              <a:rPr lang="en-GB" dirty="0" smtClean="0"/>
              <a:t>Increase it net surface radiative flux -&gt;increase in enthalpy jump at the sea surface, enabling TCs to become more intense </a:t>
            </a:r>
          </a:p>
          <a:p>
            <a:endParaRPr lang="en-GB" dirty="0"/>
          </a:p>
          <a:p>
            <a:r>
              <a:rPr lang="en-GB" dirty="0" smtClean="0"/>
              <a:t>Decrease in TC </a:t>
            </a:r>
            <a:r>
              <a:rPr lang="en-GB" dirty="0" err="1" smtClean="0"/>
              <a:t>freq</a:t>
            </a:r>
            <a:r>
              <a:rPr lang="en-GB" dirty="0" smtClean="0"/>
              <a:t> due to increase in saturation deficit of the free troposphere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66" b="34667"/>
          <a:stretch/>
        </p:blipFill>
        <p:spPr>
          <a:xfrm>
            <a:off x="-2654" y="4365104"/>
            <a:ext cx="9144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7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ray_logocolor.png"/>
          <p:cNvPicPr>
            <a:picLocks noChangeAspect="1"/>
          </p:cNvPicPr>
          <p:nvPr/>
        </p:nvPicPr>
        <p:blipFill>
          <a:blip r:embed="rId3" cstate="print"/>
          <a:srcRect l="21419" r="44795"/>
          <a:stretch>
            <a:fillRect/>
          </a:stretch>
        </p:blipFill>
        <p:spPr>
          <a:xfrm>
            <a:off x="0" y="0"/>
            <a:ext cx="9144000" cy="908720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0" y="-243408"/>
            <a:ext cx="889248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GB" sz="4400" b="1" dirty="0">
                <a:solidFill>
                  <a:prstClr val="white"/>
                </a:solidFill>
              </a:rPr>
              <a:t>Idealised GCM simulations</a:t>
            </a: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-31948" y="1048762"/>
            <a:ext cx="9144000" cy="5445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sz="3600" b="1" dirty="0" err="1">
                <a:solidFill>
                  <a:srgbClr val="C0504D"/>
                </a:solidFill>
              </a:rPr>
              <a:t>HiGEM</a:t>
            </a:r>
            <a:endParaRPr lang="en-GB" sz="3600" b="1" dirty="0">
              <a:solidFill>
                <a:srgbClr val="C0504D"/>
              </a:solidFill>
            </a:endParaRP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sz="2000" b="1" dirty="0">
                <a:solidFill>
                  <a:prstClr val="black"/>
                </a:solidFill>
              </a:rPr>
              <a:t>UK’s new High-Resolution Global Environmental Model (</a:t>
            </a:r>
            <a:r>
              <a:rPr lang="en-GB" sz="2000" b="1" dirty="0" err="1">
                <a:solidFill>
                  <a:prstClr val="black"/>
                </a:solidFill>
              </a:rPr>
              <a:t>Shaffrey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i="1" dirty="0">
                <a:solidFill>
                  <a:prstClr val="black"/>
                </a:solidFill>
              </a:rPr>
              <a:t>et al</a:t>
            </a:r>
            <a:r>
              <a:rPr lang="en-GB" sz="2000" b="1" dirty="0">
                <a:solidFill>
                  <a:prstClr val="black"/>
                </a:solidFill>
              </a:rPr>
              <a:t>, 2009) </a:t>
            </a:r>
            <a:r>
              <a:rPr lang="en-GB" sz="2000" b="1" dirty="0">
                <a:solidFill>
                  <a:srgbClr val="C0504D"/>
                </a:solidFill>
              </a:rPr>
              <a:t> 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endParaRPr lang="en-GB" sz="3600" dirty="0">
              <a:solidFill>
                <a:prstClr val="black"/>
              </a:solidFill>
            </a:endParaRPr>
          </a:p>
          <a:p>
            <a:pPr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3600" dirty="0">
              <a:solidFill>
                <a:srgbClr val="C0504D"/>
              </a:solidFill>
            </a:endParaRP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endParaRPr lang="en-GB" sz="3600" b="1" dirty="0">
              <a:solidFill>
                <a:srgbClr val="C0504D"/>
              </a:solidFill>
            </a:endParaRPr>
          </a:p>
        </p:txBody>
      </p:sp>
      <p:pic>
        <p:nvPicPr>
          <p:cNvPr id="17" name="Picture 17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7" r="34347"/>
          <a:stretch>
            <a:fillRect/>
          </a:stretch>
        </p:blipFill>
        <p:spPr bwMode="auto">
          <a:xfrm>
            <a:off x="395536" y="2420888"/>
            <a:ext cx="1656184" cy="1910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9"/>
          <p:cNvSpPr>
            <a:spLocks/>
          </p:cNvSpPr>
          <p:nvPr/>
        </p:nvSpPr>
        <p:spPr bwMode="auto">
          <a:xfrm>
            <a:off x="539552" y="4365104"/>
            <a:ext cx="1800200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tabLst>
                <a:tab pos="187517" algn="l"/>
                <a:tab pos="357175" algn="l"/>
                <a:tab pos="535762" algn="l"/>
                <a:tab pos="714350" algn="l"/>
                <a:tab pos="892937" algn="l"/>
                <a:tab pos="1080454" algn="l"/>
                <a:tab pos="1259041" algn="l"/>
                <a:tab pos="1437629" algn="l"/>
                <a:tab pos="1616216" algn="l"/>
                <a:tab pos="1794803" algn="l"/>
                <a:tab pos="1964461" algn="l"/>
                <a:tab pos="2143049" algn="l"/>
                <a:tab pos="2446647" algn="l"/>
              </a:tabLst>
            </a:pPr>
            <a:r>
              <a:rPr lang="en-US" sz="1200" dirty="0">
                <a:solidFill>
                  <a:srgbClr val="42516C"/>
                </a:solidFill>
                <a:latin typeface="Arial" charset="0"/>
                <a:cs typeface="Arial" charset="0"/>
                <a:sym typeface="Arial" charset="0"/>
              </a:rPr>
              <a:t>1.25</a:t>
            </a:r>
            <a:r>
              <a:rPr lang="en-US" sz="1200" baseline="30000" dirty="0">
                <a:solidFill>
                  <a:srgbClr val="42516C"/>
                </a:solidFill>
                <a:latin typeface="Arial" charset="0"/>
                <a:cs typeface="Arial" charset="0"/>
                <a:sym typeface="Arial" charset="0"/>
              </a:rPr>
              <a:t>o</a:t>
            </a:r>
            <a:r>
              <a:rPr lang="en-US" sz="1200" dirty="0">
                <a:solidFill>
                  <a:srgbClr val="42516C"/>
                </a:solidFill>
                <a:latin typeface="Arial" charset="0"/>
                <a:cs typeface="Arial" charset="0"/>
                <a:sym typeface="Arial" charset="0"/>
              </a:rPr>
              <a:t>x0.83</a:t>
            </a:r>
            <a:r>
              <a:rPr lang="en-US" sz="1200" baseline="30000" dirty="0">
                <a:solidFill>
                  <a:srgbClr val="42516C"/>
                </a:solidFill>
                <a:latin typeface="Arial" charset="0"/>
                <a:cs typeface="Arial" charset="0"/>
                <a:sym typeface="Arial" charset="0"/>
              </a:rPr>
              <a:t>o</a:t>
            </a:r>
            <a:r>
              <a:rPr lang="en-US" sz="1200" dirty="0">
                <a:solidFill>
                  <a:srgbClr val="42516C"/>
                </a:solidFill>
                <a:latin typeface="Arial" charset="0"/>
                <a:cs typeface="Arial" charset="0"/>
                <a:sym typeface="Arial" charset="0"/>
              </a:rPr>
              <a:t>, ∆x</a:t>
            </a:r>
            <a:r>
              <a:rPr lang="en-US" sz="1200" baseline="-20000" dirty="0">
                <a:solidFill>
                  <a:srgbClr val="42516C"/>
                </a:solidFill>
                <a:latin typeface="Arial" charset="0"/>
                <a:cs typeface="Arial" charset="0"/>
                <a:sym typeface="Arial" charset="0"/>
              </a:rPr>
              <a:t>50N </a:t>
            </a:r>
            <a:r>
              <a:rPr lang="en-US" sz="1200" dirty="0">
                <a:solidFill>
                  <a:srgbClr val="42516C"/>
                </a:solidFill>
                <a:latin typeface="Arial" charset="0"/>
                <a:cs typeface="Arial" charset="0"/>
                <a:sym typeface="Arial" charset="0"/>
              </a:rPr>
              <a:t>= </a:t>
            </a:r>
            <a:r>
              <a:rPr lang="en-US" sz="1200" b="1" dirty="0" smtClean="0">
                <a:solidFill>
                  <a:schemeClr val="accent2"/>
                </a:solidFill>
                <a:cs typeface="Gill Sans" charset="0"/>
              </a:rPr>
              <a:t>90 </a:t>
            </a:r>
            <a:r>
              <a:rPr lang="en-US" sz="1200" b="1" dirty="0">
                <a:solidFill>
                  <a:schemeClr val="accent2"/>
                </a:solidFill>
                <a:cs typeface="Gill Sans" charset="0"/>
              </a:rPr>
              <a:t>km</a:t>
            </a:r>
          </a:p>
        </p:txBody>
      </p:sp>
      <p:pic>
        <p:nvPicPr>
          <p:cNvPr id="19" name="Picture 7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5184"/>
            <a:ext cx="2412132" cy="760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38"/>
          <p:cNvSpPr>
            <a:spLocks/>
          </p:cNvSpPr>
          <p:nvPr/>
        </p:nvSpPr>
        <p:spPr bwMode="auto">
          <a:xfrm>
            <a:off x="467544" y="5733256"/>
            <a:ext cx="1803797" cy="25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108000"/>
              </a:lnSpc>
              <a:tabLst>
                <a:tab pos="455398" algn="l"/>
                <a:tab pos="607197" algn="l"/>
              </a:tabLst>
            </a:pPr>
            <a:r>
              <a:rPr lang="en-US" sz="1300" dirty="0">
                <a:solidFill>
                  <a:prstClr val="black"/>
                </a:solidFill>
                <a:cs typeface="Gill Sans" charset="0"/>
              </a:rPr>
              <a:t>1/3</a:t>
            </a:r>
            <a:r>
              <a:rPr lang="en-US" sz="1700" baseline="30000" dirty="0">
                <a:solidFill>
                  <a:srgbClr val="05005D"/>
                </a:solidFill>
                <a:cs typeface="Gill Sans" charset="0"/>
              </a:rPr>
              <a:t>o</a:t>
            </a:r>
            <a:r>
              <a:rPr lang="en-US" sz="1300" dirty="0">
                <a:solidFill>
                  <a:prstClr val="black"/>
                </a:solidFill>
                <a:cs typeface="Gill Sans" charset="0"/>
              </a:rPr>
              <a:t> ocean model</a:t>
            </a:r>
          </a:p>
        </p:txBody>
      </p:sp>
      <p:pic>
        <p:nvPicPr>
          <p:cNvPr id="21" name="Picture 20" descr="arrows.png"/>
          <p:cNvPicPr>
            <a:picLocks noChangeAspect="1"/>
          </p:cNvPicPr>
          <p:nvPr/>
        </p:nvPicPr>
        <p:blipFill>
          <a:blip r:embed="rId6" cstate="print"/>
          <a:srcRect l="90993"/>
          <a:stretch>
            <a:fillRect/>
          </a:stretch>
        </p:blipFill>
        <p:spPr>
          <a:xfrm>
            <a:off x="971600" y="4581128"/>
            <a:ext cx="360040" cy="45561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18703744">
            <a:off x="2526452" y="3961984"/>
            <a:ext cx="3839575" cy="4320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rot="18682397">
            <a:off x="2354144" y="3671559"/>
            <a:ext cx="4679989" cy="369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prstClr val="black"/>
                </a:solidFill>
              </a:rPr>
              <a:t>HiGEM</a:t>
            </a:r>
            <a:r>
              <a:rPr lang="en-GB" dirty="0">
                <a:solidFill>
                  <a:prstClr val="black"/>
                </a:solidFill>
              </a:rPr>
              <a:t> Transient 2% CO</a:t>
            </a:r>
            <a:r>
              <a:rPr lang="en-GB" baseline="-25000" dirty="0">
                <a:solidFill>
                  <a:prstClr val="black"/>
                </a:solidFill>
              </a:rPr>
              <a:t>2</a:t>
            </a:r>
            <a:r>
              <a:rPr lang="en-GB" dirty="0">
                <a:solidFill>
                  <a:prstClr val="black"/>
                </a:solidFill>
              </a:rPr>
              <a:t>/yr </a:t>
            </a:r>
            <a:r>
              <a:rPr lang="en-GB" b="1" dirty="0"/>
              <a:t>70 yrs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830493" y="5733255"/>
            <a:ext cx="5832648" cy="3410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915816" y="5733256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HiGEM</a:t>
            </a:r>
            <a:r>
              <a:rPr lang="en-GB" dirty="0" smtClean="0"/>
              <a:t> 1.1 </a:t>
            </a:r>
            <a:r>
              <a:rPr lang="en-GB" dirty="0"/>
              <a:t>CTRL </a:t>
            </a:r>
            <a:r>
              <a:rPr lang="en-GB" b="1" dirty="0"/>
              <a:t>150 yrs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630" y="4220765"/>
            <a:ext cx="2236787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4598630" y="4232572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HiGEM</a:t>
            </a:r>
            <a:r>
              <a:rPr lang="en-GB" dirty="0"/>
              <a:t> 2xCO</a:t>
            </a:r>
            <a:r>
              <a:rPr lang="en-GB" baseline="-25000" dirty="0"/>
              <a:t>2</a:t>
            </a:r>
            <a:r>
              <a:rPr lang="en-GB" dirty="0"/>
              <a:t> </a:t>
            </a:r>
            <a:r>
              <a:rPr lang="en-GB" b="1" dirty="0"/>
              <a:t>30 yrs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717023" y="2780926"/>
            <a:ext cx="2235238" cy="43204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706746" y="2812284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HiGEM</a:t>
            </a:r>
            <a:r>
              <a:rPr lang="en-GB" dirty="0"/>
              <a:t> 4xCO</a:t>
            </a:r>
            <a:r>
              <a:rPr lang="en-GB" baseline="-25000" dirty="0"/>
              <a:t>2</a:t>
            </a:r>
            <a:r>
              <a:rPr lang="en-GB" dirty="0"/>
              <a:t> </a:t>
            </a:r>
            <a:r>
              <a:rPr lang="en-GB" b="1" dirty="0"/>
              <a:t>30 yrs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211960" y="5642247"/>
            <a:ext cx="1" cy="998578"/>
          </a:xfrm>
          <a:prstGeom prst="line">
            <a:avLst/>
          </a:prstGeom>
          <a:ln w="603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364088" y="5644979"/>
            <a:ext cx="0" cy="1213021"/>
          </a:xfrm>
          <a:prstGeom prst="line">
            <a:avLst/>
          </a:prstGeom>
          <a:ln w="603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551168" y="5659683"/>
            <a:ext cx="0" cy="981142"/>
          </a:xfrm>
          <a:prstGeom prst="line">
            <a:avLst/>
          </a:prstGeom>
          <a:ln w="603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596336" y="5465254"/>
            <a:ext cx="1" cy="609041"/>
          </a:xfrm>
          <a:prstGeom prst="line">
            <a:avLst/>
          </a:prstGeom>
          <a:ln w="603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928610" y="5218229"/>
            <a:ext cx="2529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HiGEM CTRL </a:t>
            </a:r>
            <a:r>
              <a:rPr lang="en-GB" b="1" dirty="0" smtClean="0"/>
              <a:t>~5x30 </a:t>
            </a:r>
            <a:r>
              <a:rPr lang="en-GB" b="1" dirty="0" err="1" smtClean="0"/>
              <a:t>yrs</a:t>
            </a:r>
            <a:endParaRPr lang="en-GB" b="1" dirty="0"/>
          </a:p>
        </p:txBody>
      </p:sp>
      <p:sp>
        <p:nvSpPr>
          <p:cNvPr id="47" name="Oval 46"/>
          <p:cNvSpPr/>
          <p:nvPr/>
        </p:nvSpPr>
        <p:spPr>
          <a:xfrm>
            <a:off x="3779912" y="5200907"/>
            <a:ext cx="2436816" cy="4413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4528409" y="4206451"/>
            <a:ext cx="2436816" cy="4413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5617009" y="2812284"/>
            <a:ext cx="2436816" cy="4413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982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y_logocolor.png"/>
          <p:cNvPicPr>
            <a:picLocks noChangeAspect="1"/>
          </p:cNvPicPr>
          <p:nvPr/>
        </p:nvPicPr>
        <p:blipFill>
          <a:blip r:embed="rId3" cstate="print"/>
          <a:srcRect l="21419" r="44795"/>
          <a:stretch>
            <a:fillRect/>
          </a:stretch>
        </p:blipFill>
        <p:spPr>
          <a:xfrm>
            <a:off x="0" y="0"/>
            <a:ext cx="9144000" cy="11247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44016"/>
            <a:ext cx="9144000" cy="1268760"/>
          </a:xfrm>
        </p:spPr>
        <p:txBody>
          <a:bodyPr>
            <a:noAutofit/>
          </a:bodyPr>
          <a:lstStyle/>
          <a:p>
            <a:r>
              <a:rPr lang="en-GB" sz="3600" b="1" dirty="0" smtClean="0">
                <a:solidFill>
                  <a:schemeClr val="bg1"/>
                </a:solidFill>
              </a:rPr>
              <a:t>Tropical Cyclones and Climate Change:</a:t>
            </a:r>
            <a:br>
              <a:rPr lang="en-GB" sz="3600" b="1" dirty="0" smtClean="0">
                <a:solidFill>
                  <a:schemeClr val="bg1"/>
                </a:solidFill>
              </a:rPr>
            </a:br>
            <a:r>
              <a:rPr lang="en-GB" sz="3600" b="1" dirty="0" smtClean="0">
                <a:solidFill>
                  <a:schemeClr val="bg1"/>
                </a:solidFill>
              </a:rPr>
              <a:t>Tropical Cyclone Location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124744"/>
            <a:ext cx="7248872" cy="56898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676" y="4076091"/>
            <a:ext cx="3168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Robust</a:t>
            </a:r>
          </a:p>
          <a:p>
            <a:r>
              <a:rPr lang="en-GB" sz="2000" dirty="0"/>
              <a:t>d</a:t>
            </a:r>
            <a:r>
              <a:rPr lang="en-GB" sz="2000" dirty="0" smtClean="0"/>
              <a:t>ecrease</a:t>
            </a:r>
          </a:p>
          <a:p>
            <a:r>
              <a:rPr lang="en-GB" sz="2000" dirty="0" smtClean="0"/>
              <a:t>In WNP</a:t>
            </a:r>
            <a:endParaRPr lang="en-GB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5244154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Increase in</a:t>
            </a:r>
          </a:p>
          <a:p>
            <a:r>
              <a:rPr lang="en-GB" sz="2000" dirty="0" smtClean="0"/>
              <a:t>CPAC</a:t>
            </a:r>
            <a:endParaRPr lang="en-GB" sz="20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174567" y="3789040"/>
            <a:ext cx="1993785" cy="805664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174567" y="4594704"/>
            <a:ext cx="1993785" cy="85052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1326967" y="5445224"/>
            <a:ext cx="2524953" cy="152874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7905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y_logocolor.png"/>
          <p:cNvPicPr>
            <a:picLocks noChangeAspect="1"/>
          </p:cNvPicPr>
          <p:nvPr/>
        </p:nvPicPr>
        <p:blipFill>
          <a:blip r:embed="rId3" cstate="print"/>
          <a:srcRect l="21419" r="44795"/>
          <a:stretch>
            <a:fillRect/>
          </a:stretch>
        </p:blipFill>
        <p:spPr>
          <a:xfrm>
            <a:off x="0" y="0"/>
            <a:ext cx="9144000" cy="11247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99392"/>
            <a:ext cx="9144000" cy="1268760"/>
          </a:xfrm>
        </p:spPr>
        <p:txBody>
          <a:bodyPr>
            <a:noAutofit/>
          </a:bodyPr>
          <a:lstStyle/>
          <a:p>
            <a:r>
              <a:rPr lang="en-GB" sz="3600" b="1" dirty="0" smtClean="0">
                <a:solidFill>
                  <a:schemeClr val="bg1"/>
                </a:solidFill>
              </a:rPr>
              <a:t>Tropical Cyclones and Climate Change:</a:t>
            </a:r>
            <a:br>
              <a:rPr lang="en-GB" sz="3600" b="1" dirty="0" smtClean="0">
                <a:solidFill>
                  <a:schemeClr val="bg1"/>
                </a:solidFill>
              </a:rPr>
            </a:br>
            <a:r>
              <a:rPr lang="en-GB" sz="3600" b="1" dirty="0" smtClean="0">
                <a:solidFill>
                  <a:schemeClr val="bg1"/>
                </a:solidFill>
              </a:rPr>
              <a:t>Tropical Cyclone Frequency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86235" y="-220861"/>
            <a:ext cx="5133013" cy="807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34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y_logocolor.png"/>
          <p:cNvPicPr>
            <a:picLocks noChangeAspect="1"/>
          </p:cNvPicPr>
          <p:nvPr/>
        </p:nvPicPr>
        <p:blipFill>
          <a:blip r:embed="rId3" cstate="print"/>
          <a:srcRect l="21419" r="44795"/>
          <a:stretch>
            <a:fillRect/>
          </a:stretch>
        </p:blipFill>
        <p:spPr>
          <a:xfrm>
            <a:off x="0" y="0"/>
            <a:ext cx="9144000" cy="11247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44016"/>
            <a:ext cx="9144000" cy="1268760"/>
          </a:xfrm>
        </p:spPr>
        <p:txBody>
          <a:bodyPr>
            <a:noAutofit/>
          </a:bodyPr>
          <a:lstStyle/>
          <a:p>
            <a:r>
              <a:rPr lang="en-GB" sz="3600" b="1" dirty="0" smtClean="0">
                <a:solidFill>
                  <a:schemeClr val="bg1"/>
                </a:solidFill>
              </a:rPr>
              <a:t>Tropical Cyclones and Climate Change:</a:t>
            </a:r>
            <a:br>
              <a:rPr lang="en-GB" sz="3600" b="1" dirty="0" smtClean="0">
                <a:solidFill>
                  <a:schemeClr val="bg1"/>
                </a:solidFill>
              </a:rPr>
            </a:br>
            <a:r>
              <a:rPr lang="en-GB" sz="3600" b="1" dirty="0" smtClean="0">
                <a:solidFill>
                  <a:schemeClr val="bg1"/>
                </a:solidFill>
              </a:rPr>
              <a:t>Tropical Cyclone Intensity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4838" y="-85808"/>
            <a:ext cx="4929918" cy="74331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44216" y="6021288"/>
            <a:ext cx="93965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b="1" dirty="0" smtClean="0">
                <a:solidFill>
                  <a:schemeClr val="accent2"/>
                </a:solidFill>
              </a:rPr>
              <a:t>Increase in tropical cyclone intensity in 4CO2 only </a:t>
            </a:r>
          </a:p>
        </p:txBody>
      </p:sp>
    </p:spTree>
    <p:extLst>
      <p:ext uri="{BB962C8B-B14F-4D97-AF65-F5344CB8AC3E}">
        <p14:creationId xmlns:p14="http://schemas.microsoft.com/office/powerpoint/2010/main" val="701149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y_logocolor.png"/>
          <p:cNvPicPr>
            <a:picLocks noChangeAspect="1"/>
          </p:cNvPicPr>
          <p:nvPr/>
        </p:nvPicPr>
        <p:blipFill>
          <a:blip r:embed="rId3" cstate="print"/>
          <a:srcRect l="21419" r="44795"/>
          <a:stretch>
            <a:fillRect/>
          </a:stretch>
        </p:blipFill>
        <p:spPr>
          <a:xfrm>
            <a:off x="0" y="0"/>
            <a:ext cx="9144000" cy="11247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44016"/>
            <a:ext cx="9144000" cy="1268760"/>
          </a:xfrm>
        </p:spPr>
        <p:txBody>
          <a:bodyPr>
            <a:no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</a:rPr>
              <a:t>Tropical Cyclones and Climate Change:</a:t>
            </a:r>
            <a:br>
              <a:rPr lang="en-GB" sz="3200" b="1" dirty="0" smtClean="0">
                <a:solidFill>
                  <a:schemeClr val="bg1"/>
                </a:solidFill>
              </a:rPr>
            </a:br>
            <a:r>
              <a:rPr lang="en-GB" sz="3200" b="1" dirty="0" smtClean="0">
                <a:solidFill>
                  <a:schemeClr val="bg1"/>
                </a:solidFill>
              </a:rPr>
              <a:t>Tropical Cyclone Intensity. HiGEM-</a:t>
            </a:r>
            <a:r>
              <a:rPr lang="en-GB" sz="3200" b="1" dirty="0" err="1" smtClean="0">
                <a:solidFill>
                  <a:schemeClr val="bg1"/>
                </a:solidFill>
              </a:rPr>
              <a:t>HiGAM</a:t>
            </a:r>
            <a:r>
              <a:rPr lang="en-GB" sz="3200" b="1" dirty="0" smtClean="0">
                <a:solidFill>
                  <a:schemeClr val="bg1"/>
                </a:solidFill>
              </a:rPr>
              <a:t> time-slice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0120" y="6093296"/>
            <a:ext cx="93965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b="1" dirty="0" smtClean="0">
                <a:solidFill>
                  <a:schemeClr val="accent2"/>
                </a:solidFill>
              </a:rPr>
              <a:t>Increase in tropical cyclone intensity increase in 2CO2. </a:t>
            </a:r>
          </a:p>
          <a:p>
            <a:r>
              <a:rPr lang="en-GB" sz="2100" b="1" dirty="0" smtClean="0">
                <a:solidFill>
                  <a:schemeClr val="accent2"/>
                </a:solidFill>
              </a:rPr>
              <a:t>Also </a:t>
            </a:r>
            <a:r>
              <a:rPr lang="en-GB" sz="2100" b="1" dirty="0" smtClean="0">
                <a:solidFill>
                  <a:schemeClr val="accent2"/>
                </a:solidFill>
                <a:sym typeface="Symbol"/>
              </a:rPr>
              <a:t> Resolution</a:t>
            </a:r>
            <a:endParaRPr lang="en-GB" sz="2100" b="1" dirty="0">
              <a:solidFill>
                <a:schemeClr val="accent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96752"/>
            <a:ext cx="7416824" cy="490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161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y_logocolor.png"/>
          <p:cNvPicPr>
            <a:picLocks noChangeAspect="1"/>
          </p:cNvPicPr>
          <p:nvPr/>
        </p:nvPicPr>
        <p:blipFill>
          <a:blip r:embed="rId3" cstate="print"/>
          <a:srcRect l="21419" r="44795"/>
          <a:stretch>
            <a:fillRect/>
          </a:stretch>
        </p:blipFill>
        <p:spPr>
          <a:xfrm>
            <a:off x="0" y="0"/>
            <a:ext cx="9144000" cy="11247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44016"/>
            <a:ext cx="9144000" cy="1268760"/>
          </a:xfrm>
        </p:spPr>
        <p:txBody>
          <a:bodyPr>
            <a:noAutofit/>
          </a:bodyPr>
          <a:lstStyle/>
          <a:p>
            <a:r>
              <a:rPr lang="en-GB" sz="3600" b="1" dirty="0" smtClean="0">
                <a:solidFill>
                  <a:schemeClr val="bg1"/>
                </a:solidFill>
              </a:rPr>
              <a:t>Tropical Cyclones and Climate Change:</a:t>
            </a:r>
            <a:br>
              <a:rPr lang="en-GB" sz="3600" b="1" dirty="0" smtClean="0">
                <a:solidFill>
                  <a:schemeClr val="bg1"/>
                </a:solidFill>
              </a:rPr>
            </a:br>
            <a:r>
              <a:rPr lang="en-GB" sz="3600" b="1" dirty="0" smtClean="0">
                <a:solidFill>
                  <a:schemeClr val="bg1"/>
                </a:solidFill>
              </a:rPr>
              <a:t>SST Changes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78" y="1484784"/>
            <a:ext cx="8558444" cy="42098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64088" y="5674284"/>
            <a:ext cx="3168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Warming in </a:t>
            </a:r>
            <a:r>
              <a:rPr lang="en-GB" sz="2000" dirty="0" err="1" smtClean="0"/>
              <a:t>NAtl</a:t>
            </a:r>
            <a:r>
              <a:rPr lang="en-GB" sz="2000" dirty="0" smtClean="0"/>
              <a:t> is less than the rest of the tropics, relates to decrease of TCs</a:t>
            </a:r>
            <a:endParaRPr lang="en-GB" sz="2000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7854329" y="4005064"/>
            <a:ext cx="462087" cy="169045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2515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y_logocolor.png"/>
          <p:cNvPicPr>
            <a:picLocks noChangeAspect="1"/>
          </p:cNvPicPr>
          <p:nvPr/>
        </p:nvPicPr>
        <p:blipFill>
          <a:blip r:embed="rId3" cstate="print"/>
          <a:srcRect l="21419" r="44795"/>
          <a:stretch>
            <a:fillRect/>
          </a:stretch>
        </p:blipFill>
        <p:spPr>
          <a:xfrm>
            <a:off x="0" y="0"/>
            <a:ext cx="9144000" cy="11247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44016"/>
            <a:ext cx="9144000" cy="1268760"/>
          </a:xfrm>
        </p:spPr>
        <p:txBody>
          <a:bodyPr>
            <a:noAutofit/>
          </a:bodyPr>
          <a:lstStyle/>
          <a:p>
            <a:r>
              <a:rPr lang="en-GB" sz="3600" b="1" dirty="0" smtClean="0">
                <a:solidFill>
                  <a:schemeClr val="bg1"/>
                </a:solidFill>
              </a:rPr>
              <a:t>Tropical Cyclones and Climate Change:</a:t>
            </a:r>
            <a:br>
              <a:rPr lang="en-GB" sz="3600" b="1" dirty="0" smtClean="0">
                <a:solidFill>
                  <a:schemeClr val="bg1"/>
                </a:solidFill>
              </a:rPr>
            </a:br>
            <a:r>
              <a:rPr lang="en-GB" sz="3600" b="1" dirty="0" smtClean="0">
                <a:solidFill>
                  <a:schemeClr val="bg1"/>
                </a:solidFill>
              </a:rPr>
              <a:t>Walker circulation changes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632" y="1537434"/>
            <a:ext cx="7254552" cy="51154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676" y="4076091"/>
            <a:ext cx="3168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Anomalous</a:t>
            </a:r>
          </a:p>
          <a:p>
            <a:r>
              <a:rPr lang="en-GB" sz="2000" dirty="0"/>
              <a:t>d</a:t>
            </a:r>
            <a:r>
              <a:rPr lang="en-GB" sz="2000" dirty="0" smtClean="0"/>
              <a:t>escent in WNP</a:t>
            </a:r>
          </a:p>
          <a:p>
            <a:endParaRPr lang="en-GB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1676" y="5949979"/>
            <a:ext cx="3168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Anomalous</a:t>
            </a:r>
          </a:p>
          <a:p>
            <a:r>
              <a:rPr lang="en-GB" sz="2000" dirty="0"/>
              <a:t>a</a:t>
            </a:r>
            <a:r>
              <a:rPr lang="en-GB" sz="2000" dirty="0" smtClean="0"/>
              <a:t>scent in CPAC</a:t>
            </a:r>
          </a:p>
          <a:p>
            <a:endParaRPr lang="en-GB" sz="20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640632" y="4478923"/>
            <a:ext cx="2571328" cy="612831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793032" y="5661248"/>
            <a:ext cx="3715072" cy="796562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484440" y="1124744"/>
            <a:ext cx="4626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Increase in vertical wind shear</a:t>
            </a:r>
            <a:endParaRPr lang="en-GB" sz="20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7236296" y="1579322"/>
            <a:ext cx="557969" cy="3512432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6071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y_logocolor.png"/>
          <p:cNvPicPr>
            <a:picLocks noChangeAspect="1"/>
          </p:cNvPicPr>
          <p:nvPr/>
        </p:nvPicPr>
        <p:blipFill>
          <a:blip r:embed="rId3" cstate="print"/>
          <a:srcRect l="21419" r="44795"/>
          <a:stretch>
            <a:fillRect/>
          </a:stretch>
        </p:blipFill>
        <p:spPr>
          <a:xfrm>
            <a:off x="0" y="0"/>
            <a:ext cx="9144000" cy="11967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72008"/>
            <a:ext cx="9144000" cy="1268760"/>
          </a:xfrm>
        </p:spPr>
        <p:txBody>
          <a:bodyPr>
            <a:noAutofit/>
          </a:bodyPr>
          <a:lstStyle/>
          <a:p>
            <a:r>
              <a:rPr lang="en-GB" sz="3600" b="1" dirty="0" smtClean="0">
                <a:solidFill>
                  <a:schemeClr val="bg1"/>
                </a:solidFill>
              </a:rPr>
              <a:t>The ENSO-Tropical Cyclone Teleconnection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504" y="5157192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http</a:t>
            </a:r>
            <a:r>
              <a:rPr lang="en-GB" sz="2000" dirty="0"/>
              <a:t>://www.pgm-blog.com/2010/06/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60032" y="5157192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Western North Pacific</a:t>
            </a:r>
          </a:p>
          <a:p>
            <a:r>
              <a:rPr lang="en-GB" sz="2000" dirty="0" smtClean="0"/>
              <a:t>Chan (2013)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2" y="2204864"/>
            <a:ext cx="3911754" cy="29122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157" y="2204864"/>
            <a:ext cx="4936285" cy="294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964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y_logocolor.png"/>
          <p:cNvPicPr>
            <a:picLocks noChangeAspect="1"/>
          </p:cNvPicPr>
          <p:nvPr/>
        </p:nvPicPr>
        <p:blipFill>
          <a:blip r:embed="rId3" cstate="print"/>
          <a:srcRect l="21419" r="44795"/>
          <a:stretch>
            <a:fillRect/>
          </a:stretch>
        </p:blipFill>
        <p:spPr>
          <a:xfrm>
            <a:off x="0" y="0"/>
            <a:ext cx="9144000" cy="11247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44016"/>
            <a:ext cx="9144000" cy="1268760"/>
          </a:xfrm>
        </p:spPr>
        <p:txBody>
          <a:bodyPr>
            <a:noAutofit/>
          </a:bodyPr>
          <a:lstStyle/>
          <a:p>
            <a:r>
              <a:rPr lang="en-GB" sz="3600" b="1" dirty="0" smtClean="0">
                <a:solidFill>
                  <a:schemeClr val="bg1"/>
                </a:solidFill>
              </a:rPr>
              <a:t>Tropical Cyclones and Climate Change:</a:t>
            </a:r>
            <a:br>
              <a:rPr lang="en-GB" sz="3600" b="1" dirty="0" smtClean="0">
                <a:solidFill>
                  <a:schemeClr val="bg1"/>
                </a:solidFill>
              </a:rPr>
            </a:br>
            <a:r>
              <a:rPr lang="en-GB" sz="3600" b="1" dirty="0" smtClean="0">
                <a:solidFill>
                  <a:schemeClr val="bg1"/>
                </a:solidFill>
              </a:rPr>
              <a:t>Vertical wind shear changes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80" y="1468913"/>
            <a:ext cx="8532440" cy="422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y_logocolor.png"/>
          <p:cNvPicPr>
            <a:picLocks noChangeAspect="1"/>
          </p:cNvPicPr>
          <p:nvPr/>
        </p:nvPicPr>
        <p:blipFill>
          <a:blip r:embed="rId3" cstate="print"/>
          <a:srcRect l="21419" r="44795"/>
          <a:stretch>
            <a:fillRect/>
          </a:stretch>
        </p:blipFill>
        <p:spPr>
          <a:xfrm>
            <a:off x="0" y="0"/>
            <a:ext cx="9144000" cy="11247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44016"/>
            <a:ext cx="9144000" cy="1268760"/>
          </a:xfrm>
        </p:spPr>
        <p:txBody>
          <a:bodyPr>
            <a:noAutofit/>
          </a:bodyPr>
          <a:lstStyle/>
          <a:p>
            <a:r>
              <a:rPr lang="en-GB" sz="3600" b="1" dirty="0" smtClean="0">
                <a:solidFill>
                  <a:schemeClr val="bg1"/>
                </a:solidFill>
              </a:rPr>
              <a:t>Tropical Cyclones and Climate Change:</a:t>
            </a:r>
            <a:br>
              <a:rPr lang="en-GB" sz="3600" b="1" dirty="0" smtClean="0">
                <a:solidFill>
                  <a:schemeClr val="bg1"/>
                </a:solidFill>
              </a:rPr>
            </a:br>
            <a:r>
              <a:rPr lang="en-GB" sz="3600" b="1" dirty="0" smtClean="0">
                <a:solidFill>
                  <a:schemeClr val="bg1"/>
                </a:solidFill>
              </a:rPr>
              <a:t>Thermodynamics vs. Dynamics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11" y="1118310"/>
            <a:ext cx="7187365" cy="562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051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14"/>
          <a:stretch/>
        </p:blipFill>
        <p:spPr bwMode="auto">
          <a:xfrm>
            <a:off x="755576" y="1916832"/>
            <a:ext cx="7219950" cy="1929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266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y_logocolor.png"/>
          <p:cNvPicPr>
            <a:picLocks noChangeAspect="1"/>
          </p:cNvPicPr>
          <p:nvPr/>
        </p:nvPicPr>
        <p:blipFill>
          <a:blip r:embed="rId3" cstate="print"/>
          <a:srcRect l="21419" r="44795"/>
          <a:stretch>
            <a:fillRect/>
          </a:stretch>
        </p:blipFill>
        <p:spPr>
          <a:xfrm>
            <a:off x="0" y="0"/>
            <a:ext cx="9144000" cy="11247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44016"/>
            <a:ext cx="9144000" cy="1268760"/>
          </a:xfrm>
        </p:spPr>
        <p:txBody>
          <a:bodyPr>
            <a:noAutofit/>
          </a:bodyPr>
          <a:lstStyle/>
          <a:p>
            <a:r>
              <a:rPr lang="en-GB" sz="3600" b="1" dirty="0" smtClean="0">
                <a:solidFill>
                  <a:schemeClr val="bg1"/>
                </a:solidFill>
              </a:rPr>
              <a:t>Tropical Cyclones and Climate Change:</a:t>
            </a:r>
            <a:br>
              <a:rPr lang="en-GB" sz="3600" b="1" dirty="0" smtClean="0">
                <a:solidFill>
                  <a:schemeClr val="bg1"/>
                </a:solidFill>
              </a:rPr>
            </a:br>
            <a:r>
              <a:rPr lang="en-GB" sz="3600" b="1" dirty="0" smtClean="0">
                <a:solidFill>
                  <a:schemeClr val="bg1"/>
                </a:solidFill>
              </a:rPr>
              <a:t>Thermodynamics vs. Dynamics - NATL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7321"/>
          <a:stretch/>
        </p:blipFill>
        <p:spPr>
          <a:xfrm>
            <a:off x="365242" y="1412776"/>
            <a:ext cx="8023182" cy="41024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61" t="5341" r="2120" b="89319"/>
          <a:stretch/>
        </p:blipFill>
        <p:spPr>
          <a:xfrm>
            <a:off x="6588224" y="1844824"/>
            <a:ext cx="1427653" cy="595404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748530" y="2564905"/>
            <a:ext cx="983710" cy="1224135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2267744" y="2993103"/>
            <a:ext cx="1080120" cy="144016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9063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y_logocolor.png"/>
          <p:cNvPicPr>
            <a:picLocks noChangeAspect="1"/>
          </p:cNvPicPr>
          <p:nvPr/>
        </p:nvPicPr>
        <p:blipFill>
          <a:blip r:embed="rId3" cstate="print"/>
          <a:srcRect l="21419" r="44795"/>
          <a:stretch>
            <a:fillRect/>
          </a:stretch>
        </p:blipFill>
        <p:spPr>
          <a:xfrm>
            <a:off x="0" y="0"/>
            <a:ext cx="9144000" cy="11247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44016"/>
            <a:ext cx="9144000" cy="1268760"/>
          </a:xfrm>
        </p:spPr>
        <p:txBody>
          <a:bodyPr>
            <a:noAutofit/>
          </a:bodyPr>
          <a:lstStyle/>
          <a:p>
            <a:r>
              <a:rPr lang="en-GB" sz="3600" b="1" dirty="0" smtClean="0">
                <a:solidFill>
                  <a:schemeClr val="bg1"/>
                </a:solidFill>
              </a:rPr>
              <a:t>Tropical Cyclones and Climate Change:</a:t>
            </a:r>
            <a:br>
              <a:rPr lang="en-GB" sz="3600" b="1" dirty="0" smtClean="0">
                <a:solidFill>
                  <a:schemeClr val="bg1"/>
                </a:solidFill>
              </a:rPr>
            </a:br>
            <a:r>
              <a:rPr lang="en-GB" sz="3600" b="1" dirty="0" smtClean="0">
                <a:solidFill>
                  <a:schemeClr val="bg1"/>
                </a:solidFill>
              </a:rPr>
              <a:t>Thermodynamics vs. Dynamics - WNP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66745"/>
          <a:stretch/>
        </p:blipFill>
        <p:spPr>
          <a:xfrm>
            <a:off x="395536" y="1340768"/>
            <a:ext cx="8305183" cy="432048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4916425" y="2860363"/>
            <a:ext cx="1239751" cy="157674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9975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y_logocolor.png"/>
          <p:cNvPicPr>
            <a:picLocks noChangeAspect="1"/>
          </p:cNvPicPr>
          <p:nvPr/>
        </p:nvPicPr>
        <p:blipFill>
          <a:blip r:embed="rId3" cstate="print"/>
          <a:srcRect l="21419" r="44795"/>
          <a:stretch>
            <a:fillRect/>
          </a:stretch>
        </p:blipFill>
        <p:spPr>
          <a:xfrm>
            <a:off x="0" y="-27384"/>
            <a:ext cx="9144000" cy="9361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216024"/>
            <a:ext cx="9144000" cy="1268760"/>
          </a:xfrm>
        </p:spPr>
        <p:txBody>
          <a:bodyPr>
            <a:no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</a:rPr>
              <a:t>Conclusions</a:t>
            </a:r>
            <a:endParaRPr lang="en-GB" sz="40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970" y="836712"/>
            <a:ext cx="8892480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b="1" dirty="0" smtClean="0">
                <a:solidFill>
                  <a:schemeClr val="accent2"/>
                </a:solidFill>
              </a:rPr>
              <a:t>The ENSO-Tropical Cyclone Teleconnection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100" dirty="0" smtClean="0"/>
              <a:t>HiGEM captures the shift of TCs in the Pacific and Indian Oceans; does not capture expected response in North Atlantic.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100" dirty="0" smtClean="0"/>
              <a:t>ENSO-SSTs extend too far west; no upper-level response into North Atlantic.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100" dirty="0" smtClean="0"/>
              <a:t>Likely related to atmospheric resolution and it’s control on the mean-state</a:t>
            </a:r>
            <a:endParaRPr lang="en-GB" sz="2100" dirty="0"/>
          </a:p>
          <a:p>
            <a:endParaRPr lang="en-GB" sz="2100" dirty="0"/>
          </a:p>
          <a:p>
            <a:r>
              <a:rPr lang="en-GB" sz="2100" b="1" dirty="0" smtClean="0">
                <a:solidFill>
                  <a:schemeClr val="accent2"/>
                </a:solidFill>
              </a:rPr>
              <a:t>Different types of El Niño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100" dirty="0" smtClean="0"/>
              <a:t>HiGEM-HiGAM CP-EN experiments simulate an increase in TCs towards S.E. Asia.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100" dirty="0" smtClean="0"/>
              <a:t>eastern tropical Pacific SST is important for CP-EN response; Local SST cooling in the West Pacific is important for EP-EN response</a:t>
            </a:r>
            <a:endParaRPr lang="en-GB" sz="2100" dirty="0"/>
          </a:p>
          <a:p>
            <a:endParaRPr lang="en-GB" sz="2100" dirty="0" smtClean="0"/>
          </a:p>
          <a:p>
            <a:r>
              <a:rPr lang="en-GB" sz="2100" b="1" dirty="0" smtClean="0">
                <a:solidFill>
                  <a:schemeClr val="accent2"/>
                </a:solidFill>
              </a:rPr>
              <a:t>Tropical Cyclones and Climate Change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100" dirty="0" smtClean="0"/>
              <a:t>Tropical cyclone become less frequent with climate change and more intense (only in 4CO2 in the couple simulations)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100" dirty="0" smtClean="0"/>
              <a:t>Change in TCs explained by changes in </a:t>
            </a:r>
            <a:r>
              <a:rPr lang="el-GR" sz="2100" dirty="0" smtClean="0"/>
              <a:t>ω</a:t>
            </a:r>
            <a:r>
              <a:rPr lang="en-GB" sz="2100" baseline="-25000" dirty="0" smtClean="0"/>
              <a:t>500</a:t>
            </a:r>
            <a:r>
              <a:rPr lang="en-GB" sz="2100" dirty="0" smtClean="0"/>
              <a:t>. Other parameters important for regional changes.</a:t>
            </a:r>
            <a:endParaRPr lang="en-GB" sz="2100" baseline="-25000" dirty="0"/>
          </a:p>
        </p:txBody>
      </p:sp>
    </p:spTree>
    <p:extLst>
      <p:ext uri="{BB962C8B-B14F-4D97-AF65-F5344CB8AC3E}">
        <p14:creationId xmlns:p14="http://schemas.microsoft.com/office/powerpoint/2010/main" val="2499456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y_logocolor.png"/>
          <p:cNvPicPr>
            <a:picLocks noChangeAspect="1"/>
          </p:cNvPicPr>
          <p:nvPr/>
        </p:nvPicPr>
        <p:blipFill>
          <a:blip r:embed="rId3" cstate="print"/>
          <a:srcRect l="21419" r="44795"/>
          <a:stretch>
            <a:fillRect/>
          </a:stretch>
        </p:blipFill>
        <p:spPr>
          <a:xfrm>
            <a:off x="0" y="-27384"/>
            <a:ext cx="9144000" cy="9361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216024"/>
            <a:ext cx="9144000" cy="1268760"/>
          </a:xfrm>
        </p:spPr>
        <p:txBody>
          <a:bodyPr>
            <a:no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</a:rPr>
              <a:t>References</a:t>
            </a:r>
            <a:endParaRPr lang="en-GB" sz="40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970" y="1052736"/>
            <a:ext cx="889248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Bell, R.J., Strachan, J., Vidale, P.L., Hodges, K. and Roberts, M. (</a:t>
            </a:r>
            <a:r>
              <a:rPr lang="en-GB" dirty="0" smtClean="0"/>
              <a:t>2014</a:t>
            </a:r>
            <a:r>
              <a:rPr lang="en-GB" b="1" dirty="0" smtClean="0"/>
              <a:t>) </a:t>
            </a:r>
            <a:r>
              <a:rPr lang="en-GB" b="1" dirty="0"/>
              <a:t>Simulation of the Global ENSO-Tropical Cyclone Teleconnection by a High-Resolution Coupled General Circulation </a:t>
            </a:r>
            <a:r>
              <a:rPr lang="en-GB" b="1" dirty="0" smtClean="0"/>
              <a:t>Model</a:t>
            </a:r>
            <a:r>
              <a:rPr lang="en-GB" dirty="0" smtClean="0"/>
              <a:t>.</a:t>
            </a:r>
            <a:r>
              <a:rPr lang="en-GB" b="1" dirty="0" smtClean="0"/>
              <a:t> </a:t>
            </a:r>
            <a:r>
              <a:rPr lang="en-GB" dirty="0"/>
              <a:t> </a:t>
            </a:r>
            <a:r>
              <a:rPr lang="en-GB" i="1" dirty="0" err="1" smtClean="0"/>
              <a:t>J.Clim</a:t>
            </a:r>
            <a:r>
              <a:rPr lang="en-GB" i="1" dirty="0" smtClean="0"/>
              <a:t> (early online release)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/>
              <a:t>Roberts, M. Vidale, P. L. Bell, R. and Hodges, K. (2013) </a:t>
            </a:r>
            <a:r>
              <a:rPr lang="en-GB" b="1" dirty="0"/>
              <a:t>Sensitivity of tropical cyclone simulation to SST forcing.</a:t>
            </a:r>
            <a:r>
              <a:rPr lang="en-GB" dirty="0"/>
              <a:t> </a:t>
            </a:r>
            <a:r>
              <a:rPr lang="en-GB" i="1" dirty="0"/>
              <a:t>U.S. CLIVAR VARIATIONS</a:t>
            </a:r>
            <a:r>
              <a:rPr lang="en-GB" dirty="0"/>
              <a:t>. </a:t>
            </a:r>
            <a:r>
              <a:rPr lang="en-GB" dirty="0" err="1"/>
              <a:t>Vol</a:t>
            </a:r>
            <a:r>
              <a:rPr lang="en-GB" dirty="0"/>
              <a:t> 11(3), p12-17.</a:t>
            </a:r>
          </a:p>
          <a:p>
            <a:endParaRPr lang="en-GB" dirty="0"/>
          </a:p>
          <a:p>
            <a:r>
              <a:rPr lang="en-GB" dirty="0" smtClean="0"/>
              <a:t>Bell</a:t>
            </a:r>
            <a:r>
              <a:rPr lang="en-GB" dirty="0"/>
              <a:t>, R.J., Strachan, J., Vidale, P.L., Hodges, K. and Roberts, M. (2013) </a:t>
            </a:r>
            <a:r>
              <a:rPr lang="en-GB" b="1" dirty="0"/>
              <a:t>Response of tropical cyclones to idealized climate change experiments in a global high resolution coupled general circulation model.</a:t>
            </a:r>
            <a:r>
              <a:rPr lang="en-GB" dirty="0"/>
              <a:t> </a:t>
            </a:r>
            <a:r>
              <a:rPr lang="en-GB" dirty="0" smtClean="0"/>
              <a:t> </a:t>
            </a:r>
            <a:r>
              <a:rPr lang="en-GB" i="1" dirty="0" err="1" smtClean="0"/>
              <a:t>J.Clim</a:t>
            </a:r>
            <a:r>
              <a:rPr lang="en-GB" dirty="0"/>
              <a:t>. </a:t>
            </a:r>
            <a:r>
              <a:rPr lang="en-GB" dirty="0" err="1"/>
              <a:t>Vol</a:t>
            </a:r>
            <a:r>
              <a:rPr lang="en-GB" dirty="0"/>
              <a:t> 26(20), p7966-7980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sz="2400" b="1" dirty="0" smtClean="0">
                <a:solidFill>
                  <a:schemeClr val="accent2"/>
                </a:solidFill>
              </a:rPr>
              <a:t>Current work at </a:t>
            </a:r>
            <a:r>
              <a:rPr lang="en-GB" sz="2400" b="1" dirty="0" smtClean="0">
                <a:solidFill>
                  <a:schemeClr val="accent2"/>
                </a:solidFill>
              </a:rPr>
              <a:t>Reading</a:t>
            </a:r>
          </a:p>
          <a:p>
            <a:endParaRPr lang="en-GB" sz="2000" b="1" dirty="0">
              <a:solidFill>
                <a:schemeClr val="accent2"/>
              </a:solidFill>
            </a:endParaRPr>
          </a:p>
          <a:p>
            <a:r>
              <a:rPr lang="en-GB" sz="2000" dirty="0" smtClean="0"/>
              <a:t>UPSCALE project (</a:t>
            </a:r>
            <a:r>
              <a:rPr lang="en-GB" sz="2000" dirty="0" err="1" smtClean="0"/>
              <a:t>Mizielinski</a:t>
            </a:r>
            <a:r>
              <a:rPr lang="en-GB" sz="2000" dirty="0" smtClean="0"/>
              <a:t> et al, 2014; Robert et al, 2014) – AGCM ensembles at different resolutions down to 25km.</a:t>
            </a:r>
          </a:p>
          <a:p>
            <a:r>
              <a:rPr lang="en-GB" sz="2000" dirty="0" smtClean="0"/>
              <a:t>Working towards 25km atmosphere coupled with 1/12</a:t>
            </a:r>
            <a:r>
              <a:rPr lang="en-GB" sz="2000" baseline="30000" dirty="0" smtClean="0"/>
              <a:t>o</a:t>
            </a:r>
            <a:r>
              <a:rPr lang="en-GB" sz="2000" dirty="0" smtClean="0"/>
              <a:t> ocean.</a:t>
            </a:r>
          </a:p>
          <a:p>
            <a:r>
              <a:rPr lang="en-GB" sz="2000" dirty="0" smtClean="0"/>
              <a:t>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551375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y_logocolor.png"/>
          <p:cNvPicPr>
            <a:picLocks noChangeAspect="1"/>
          </p:cNvPicPr>
          <p:nvPr/>
        </p:nvPicPr>
        <p:blipFill>
          <a:blip r:embed="rId3" cstate="print"/>
          <a:srcRect l="21419" r="44795"/>
          <a:stretch>
            <a:fillRect/>
          </a:stretch>
        </p:blipFill>
        <p:spPr>
          <a:xfrm>
            <a:off x="0" y="0"/>
            <a:ext cx="9172985" cy="93593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4925"/>
            <a:ext cx="8892480" cy="891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Introduction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8985" y="973416"/>
            <a:ext cx="9144000" cy="5884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Motivation</a:t>
            </a: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400" dirty="0" smtClean="0">
                <a:solidFill>
                  <a:srgbClr val="FF0000"/>
                </a:solidFill>
              </a:rPr>
              <a:t> It </a:t>
            </a:r>
            <a:r>
              <a:rPr lang="en-GB" sz="2400" dirty="0">
                <a:solidFill>
                  <a:srgbClr val="FF0000"/>
                </a:solidFill>
              </a:rPr>
              <a:t>is important to evaluate the ability of GCMs to simulate </a:t>
            </a:r>
            <a:r>
              <a:rPr lang="en-GB" sz="2400" dirty="0" smtClean="0">
                <a:solidFill>
                  <a:srgbClr val="FF0000"/>
                </a:solidFill>
              </a:rPr>
              <a:t>realistic ENSO associated TC </a:t>
            </a:r>
            <a:r>
              <a:rPr lang="en-GB" sz="2400" dirty="0">
                <a:solidFill>
                  <a:srgbClr val="FF0000"/>
                </a:solidFill>
              </a:rPr>
              <a:t>teleconnections for seasonal forecasting and before predictions are </a:t>
            </a:r>
            <a:r>
              <a:rPr lang="en-GB" sz="2400" dirty="0" smtClean="0">
                <a:solidFill>
                  <a:srgbClr val="FF0000"/>
                </a:solidFill>
              </a:rPr>
              <a:t>made for TCs </a:t>
            </a:r>
            <a:r>
              <a:rPr lang="en-GB" sz="2400" dirty="0">
                <a:solidFill>
                  <a:srgbClr val="FF0000"/>
                </a:solidFill>
              </a:rPr>
              <a:t>and climate change using GCMs (Mori et al. 2013</a:t>
            </a:r>
            <a:r>
              <a:rPr lang="en-GB" sz="2400" dirty="0" smtClean="0">
                <a:solidFill>
                  <a:srgbClr val="FF0000"/>
                </a:solidFill>
              </a:rPr>
              <a:t>).</a:t>
            </a: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400" dirty="0" smtClean="0"/>
              <a:t> Lack </a:t>
            </a:r>
            <a:r>
              <a:rPr lang="en-GB" sz="2400" dirty="0"/>
              <a:t>of studies </a:t>
            </a:r>
            <a:r>
              <a:rPr lang="en-GB" sz="2400" dirty="0" smtClean="0"/>
              <a:t>on simulated </a:t>
            </a:r>
            <a:r>
              <a:rPr lang="en-GB" sz="2400" dirty="0"/>
              <a:t>ENSO-TC teleconnection worldwide</a:t>
            </a:r>
            <a:r>
              <a:rPr lang="en-GB" sz="2400" dirty="0" smtClean="0"/>
              <a:t>.</a:t>
            </a:r>
            <a:endParaRPr lang="en-GB" sz="2400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GB" sz="2400" dirty="0"/>
          </a:p>
          <a:p>
            <a:pPr lvl="0"/>
            <a:r>
              <a:rPr lang="en-GB" sz="3600" b="1" dirty="0" smtClean="0">
                <a:solidFill>
                  <a:schemeClr val="accent2"/>
                </a:solidFill>
              </a:rPr>
              <a:t>Research Objectives</a:t>
            </a:r>
          </a:p>
          <a:p>
            <a:pPr lvl="0">
              <a:buFont typeface="Arial" pitchFamily="34" charset="0"/>
              <a:buChar char="•"/>
            </a:pPr>
            <a:r>
              <a:rPr lang="en-GB" sz="2400" dirty="0" smtClean="0"/>
              <a:t> What are the advantages and shortcomings of the simulated ENSO-TC teleconnection?</a:t>
            </a:r>
          </a:p>
          <a:p>
            <a:pPr lvl="0">
              <a:buFont typeface="Arial" pitchFamily="34" charset="0"/>
              <a:buChar char="•"/>
            </a:pPr>
            <a:r>
              <a:rPr lang="en-GB" sz="2400" dirty="0"/>
              <a:t> </a:t>
            </a:r>
            <a:r>
              <a:rPr lang="en-GB" sz="2400" dirty="0" smtClean="0"/>
              <a:t>Are the key mechanisms well represented in the simulation?</a:t>
            </a:r>
            <a:endParaRPr lang="en-GB" sz="2400" dirty="0"/>
          </a:p>
          <a:p>
            <a:pPr lvl="0">
              <a:buFont typeface="Arial" pitchFamily="34" charset="0"/>
              <a:buChar char="•"/>
            </a:pPr>
            <a:endParaRPr lang="en-GB" sz="2400" dirty="0" smtClean="0"/>
          </a:p>
          <a:p>
            <a:pPr lvl="0">
              <a:buFont typeface="Arial" pitchFamily="34" charset="0"/>
              <a:buChar char="•"/>
            </a:pPr>
            <a:endParaRPr lang="en-GB" sz="2400" b="1" dirty="0">
              <a:solidFill>
                <a:schemeClr val="accent2"/>
              </a:solidFill>
            </a:endParaRP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endParaRPr lang="en-GB" sz="3600" dirty="0" smtClean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3600" b="1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112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y_logocolor.png"/>
          <p:cNvPicPr>
            <a:picLocks noChangeAspect="1"/>
          </p:cNvPicPr>
          <p:nvPr/>
        </p:nvPicPr>
        <p:blipFill>
          <a:blip r:embed="rId3" cstate="print"/>
          <a:srcRect l="21419" r="44795"/>
          <a:stretch>
            <a:fillRect/>
          </a:stretch>
        </p:blipFill>
        <p:spPr>
          <a:xfrm>
            <a:off x="0" y="0"/>
            <a:ext cx="9172985" cy="93563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4624"/>
            <a:ext cx="8892480" cy="891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ENSO-Tropical Cyclone Teleconnection: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Global Tropical</a:t>
            </a:r>
            <a:r>
              <a:rPr kumimoji="0" lang="en-GB" sz="4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Cyclone Teleconnection</a:t>
            </a:r>
            <a:endParaRPr kumimoji="0" lang="en-GB" sz="4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51520" y="1189542"/>
            <a:ext cx="8280920" cy="5884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endParaRPr lang="en-GB" sz="2800" b="1" dirty="0" smtClean="0">
              <a:solidFill>
                <a:schemeClr val="accent2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1" t="35790" r="24252" b="55503"/>
          <a:stretch/>
        </p:blipFill>
        <p:spPr>
          <a:xfrm>
            <a:off x="115660" y="908720"/>
            <a:ext cx="6974141" cy="9659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8" t="47434" r="23517" b="36670"/>
          <a:stretch/>
        </p:blipFill>
        <p:spPr>
          <a:xfrm>
            <a:off x="113886" y="1978299"/>
            <a:ext cx="7091576" cy="175129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876256" y="2877688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NCEP (‘50-’05)</a:t>
            </a:r>
          </a:p>
          <a:p>
            <a:r>
              <a:rPr lang="en-GB" sz="2000" dirty="0" smtClean="0"/>
              <a:t>GPI. </a:t>
            </a:r>
            <a:r>
              <a:rPr lang="en-GB" sz="2000" i="1" dirty="0" smtClean="0"/>
              <a:t>Camargo (2007)</a:t>
            </a:r>
            <a:endParaRPr lang="en-GB" sz="200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179512" y="3748970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accent2"/>
                </a:solidFill>
              </a:rPr>
              <a:t>ENSO-Tropical Cyclone Teleconnection in Climate Models</a:t>
            </a:r>
            <a:endParaRPr lang="en-GB" sz="2400" b="1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4210635"/>
            <a:ext cx="896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Shaman and </a:t>
            </a:r>
            <a:r>
              <a:rPr lang="en-GB" sz="2000" dirty="0" err="1" smtClean="0"/>
              <a:t>Malony</a:t>
            </a:r>
            <a:r>
              <a:rPr lang="en-GB" sz="2000" dirty="0" smtClean="0"/>
              <a:t> (2011) – Large scale fields in CMIP3 models in the North Atlantic</a:t>
            </a:r>
          </a:p>
          <a:p>
            <a:r>
              <a:rPr lang="en-GB" sz="2000" dirty="0" smtClean="0"/>
              <a:t>- ‘Vertical wind shear was poorly simulated’  </a:t>
            </a:r>
            <a:endParaRPr lang="en-GB" sz="2000" dirty="0"/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00" t="51612" r="4458" b="13832"/>
          <a:stretch/>
        </p:blipFill>
        <p:spPr>
          <a:xfrm>
            <a:off x="4932041" y="4564578"/>
            <a:ext cx="4211960" cy="21778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27784" y="5345921"/>
            <a:ext cx="22322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GFDL CM2.5</a:t>
            </a:r>
          </a:p>
          <a:p>
            <a:r>
              <a:rPr lang="en-GB" sz="2000" dirty="0" smtClean="0"/>
              <a:t>50 km atmosphere </a:t>
            </a:r>
          </a:p>
          <a:p>
            <a:r>
              <a:rPr lang="en-GB" sz="2000" dirty="0" smtClean="0"/>
              <a:t>and 25 km  ocean</a:t>
            </a:r>
          </a:p>
          <a:p>
            <a:r>
              <a:rPr lang="en-GB" sz="2000" dirty="0" smtClean="0"/>
              <a:t>Kim et al (2013)</a:t>
            </a:r>
          </a:p>
        </p:txBody>
      </p:sp>
    </p:spTree>
    <p:extLst>
      <p:ext uri="{BB962C8B-B14F-4D97-AF65-F5344CB8AC3E}">
        <p14:creationId xmlns:p14="http://schemas.microsoft.com/office/powerpoint/2010/main" val="1590824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y_logocolor.png"/>
          <p:cNvPicPr>
            <a:picLocks noChangeAspect="1"/>
          </p:cNvPicPr>
          <p:nvPr/>
        </p:nvPicPr>
        <p:blipFill>
          <a:blip r:embed="rId3" cstate="print"/>
          <a:srcRect l="21419" r="44795"/>
          <a:stretch>
            <a:fillRect/>
          </a:stretch>
        </p:blipFill>
        <p:spPr>
          <a:xfrm>
            <a:off x="0" y="0"/>
            <a:ext cx="9172985" cy="93563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4624"/>
            <a:ext cx="8892480" cy="891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ENSO-Tropical Cyclone Teleconnection: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Tropical</a:t>
            </a:r>
            <a:r>
              <a:rPr kumimoji="0" lang="en-GB" sz="4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Cyclone Teleconnection</a:t>
            </a:r>
            <a:endParaRPr kumimoji="0" lang="en-GB" sz="4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51520" y="1189542"/>
            <a:ext cx="8280920" cy="5884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endParaRPr lang="en-GB" sz="2800" b="1" dirty="0" smtClean="0">
              <a:solidFill>
                <a:schemeClr val="accent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3124" y="1165426"/>
            <a:ext cx="7704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A lot of observational research on a regional scale</a:t>
            </a:r>
          </a:p>
          <a:p>
            <a:pPr marL="285750" indent="-285750">
              <a:buFontTx/>
              <a:buChar char="-"/>
            </a:pPr>
            <a:r>
              <a:rPr lang="en-GB" sz="2400" dirty="0" smtClean="0"/>
              <a:t>North Atlantic (Gray, 1984)</a:t>
            </a:r>
          </a:p>
          <a:p>
            <a:pPr marL="285750" indent="-285750">
              <a:buFontTx/>
              <a:buChar char="-"/>
            </a:pPr>
            <a:r>
              <a:rPr lang="en-GB" sz="2400" dirty="0" smtClean="0"/>
              <a:t>Western North Pacific (Chan, 1985)</a:t>
            </a:r>
          </a:p>
          <a:p>
            <a:pPr marL="285750" indent="-285750">
              <a:buFontTx/>
              <a:buChar char="-"/>
            </a:pPr>
            <a:r>
              <a:rPr lang="en-GB" sz="2400" dirty="0" smtClean="0"/>
              <a:t>Australian region (Nicholls, 1979)</a:t>
            </a:r>
            <a:endParaRPr lang="en-GB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79512" y="2823319"/>
            <a:ext cx="896448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accent2"/>
                </a:solidFill>
              </a:rPr>
              <a:t>North Atlantic Teleconnection </a:t>
            </a:r>
            <a:r>
              <a:rPr lang="en-GB" sz="2800" dirty="0" smtClean="0"/>
              <a:t>– One Chain of mechanisms </a:t>
            </a:r>
            <a:endParaRPr lang="en-GB" sz="2800" dirty="0" smtClean="0">
              <a:solidFill>
                <a:schemeClr val="accent2"/>
              </a:solidFill>
            </a:endParaRPr>
          </a:p>
          <a:p>
            <a:endParaRPr lang="en-GB" sz="2400" b="1" dirty="0">
              <a:solidFill>
                <a:schemeClr val="accent2"/>
              </a:solidFill>
            </a:endParaRPr>
          </a:p>
          <a:p>
            <a:r>
              <a:rPr lang="en-GB" sz="2400" dirty="0" smtClean="0">
                <a:solidFill>
                  <a:srgbClr val="0070C0"/>
                </a:solidFill>
              </a:rPr>
              <a:t> </a:t>
            </a:r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3838745"/>
            <a:ext cx="115212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El Niño 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331640" y="4073353"/>
            <a:ext cx="718476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050116" y="3866621"/>
            <a:ext cx="2119287" cy="1200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Weaken </a:t>
            </a:r>
            <a:r>
              <a:rPr lang="en-GB" sz="2400" dirty="0" smtClean="0"/>
              <a:t>Walker circulation</a:t>
            </a:r>
            <a:endParaRPr lang="en-GB" sz="24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4932040" y="3543455"/>
            <a:ext cx="4048544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Increase upper</a:t>
            </a:r>
          </a:p>
          <a:p>
            <a:r>
              <a:rPr lang="en-GB" sz="2400" dirty="0" smtClean="0"/>
              <a:t>tropospheric westerlies over the North Atlantic 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169403" y="4145361"/>
            <a:ext cx="718476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308304" y="4743784"/>
            <a:ext cx="0" cy="662531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300192" y="5406315"/>
            <a:ext cx="2232248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Increase vertical </a:t>
            </a:r>
          </a:p>
          <a:p>
            <a:r>
              <a:rPr lang="en-GB" sz="2400" dirty="0" smtClean="0"/>
              <a:t>wind shear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5460797" y="5880848"/>
            <a:ext cx="839395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275856" y="5657529"/>
            <a:ext cx="215379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Decrease of TCs</a:t>
            </a:r>
          </a:p>
        </p:txBody>
      </p:sp>
    </p:spTree>
    <p:extLst>
      <p:ext uri="{BB962C8B-B14F-4D97-AF65-F5344CB8AC3E}">
        <p14:creationId xmlns:p14="http://schemas.microsoft.com/office/powerpoint/2010/main" val="3545487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y_logocolor.png"/>
          <p:cNvPicPr>
            <a:picLocks noChangeAspect="1"/>
          </p:cNvPicPr>
          <p:nvPr/>
        </p:nvPicPr>
        <p:blipFill>
          <a:blip r:embed="rId3" cstate="print"/>
          <a:srcRect l="21419" r="44795"/>
          <a:stretch>
            <a:fillRect/>
          </a:stretch>
        </p:blipFill>
        <p:spPr>
          <a:xfrm>
            <a:off x="0" y="0"/>
            <a:ext cx="9172985" cy="93563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4624"/>
            <a:ext cx="8892480" cy="891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Idealised GCM simulation</a:t>
            </a:r>
            <a:endParaRPr kumimoji="0" lang="en-GB" sz="4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51520" y="1189542"/>
            <a:ext cx="8280920" cy="5884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endParaRPr lang="en-GB" sz="2800" b="1" dirty="0" smtClean="0">
              <a:solidFill>
                <a:schemeClr val="accent2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-243408"/>
            <a:ext cx="889248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endParaRPr lang="en-GB" sz="4400" b="1" dirty="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51520" y="950280"/>
            <a:ext cx="8860532" cy="65111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sz="3600" b="1" dirty="0" smtClean="0">
                <a:solidFill>
                  <a:srgbClr val="C0504D"/>
                </a:solidFill>
              </a:rPr>
              <a:t>HiGEM</a:t>
            </a:r>
            <a:endParaRPr lang="en-GB" sz="3600" b="1" dirty="0">
              <a:solidFill>
                <a:srgbClr val="C0504D"/>
              </a:solidFill>
            </a:endParaRP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sz="2000" b="1" dirty="0">
                <a:solidFill>
                  <a:prstClr val="black"/>
                </a:solidFill>
              </a:rPr>
              <a:t>UK’s </a:t>
            </a:r>
            <a:r>
              <a:rPr lang="en-GB" sz="2000" b="1" dirty="0" smtClean="0">
                <a:solidFill>
                  <a:prstClr val="black"/>
                </a:solidFill>
              </a:rPr>
              <a:t>High-Resolution </a:t>
            </a:r>
            <a:r>
              <a:rPr lang="en-GB" sz="2000" b="1" dirty="0">
                <a:solidFill>
                  <a:prstClr val="black"/>
                </a:solidFill>
              </a:rPr>
              <a:t>Global Environmental Model (</a:t>
            </a:r>
            <a:r>
              <a:rPr lang="en-GB" sz="2000" b="1" dirty="0" err="1">
                <a:solidFill>
                  <a:prstClr val="black"/>
                </a:solidFill>
              </a:rPr>
              <a:t>Shaffrey</a:t>
            </a:r>
            <a:r>
              <a:rPr lang="en-GB" sz="2000" b="1" dirty="0">
                <a:solidFill>
                  <a:prstClr val="black"/>
                </a:solidFill>
              </a:rPr>
              <a:t> </a:t>
            </a:r>
            <a:r>
              <a:rPr lang="en-GB" sz="2000" b="1" i="1" dirty="0">
                <a:solidFill>
                  <a:prstClr val="black"/>
                </a:solidFill>
              </a:rPr>
              <a:t>et al</a:t>
            </a:r>
            <a:r>
              <a:rPr lang="en-GB" sz="2000" b="1" dirty="0">
                <a:solidFill>
                  <a:prstClr val="black"/>
                </a:solidFill>
              </a:rPr>
              <a:t>, 2009</a:t>
            </a:r>
            <a:r>
              <a:rPr lang="en-GB" sz="2000" b="1" dirty="0" smtClean="0">
                <a:solidFill>
                  <a:prstClr val="black"/>
                </a:solidFill>
              </a:rPr>
              <a:t>)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endParaRPr lang="en-GB" sz="2000" b="1" dirty="0">
              <a:solidFill>
                <a:prstClr val="black"/>
              </a:solidFill>
            </a:endParaRP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endParaRPr lang="en-GB" sz="2000" b="1" dirty="0" smtClean="0">
              <a:solidFill>
                <a:prstClr val="black"/>
              </a:solidFill>
            </a:endParaRP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endParaRPr lang="en-GB" sz="2000" b="1" dirty="0">
              <a:solidFill>
                <a:prstClr val="black"/>
              </a:solidFill>
            </a:endParaRP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endParaRPr lang="en-GB" sz="2000" b="1" dirty="0" smtClean="0">
              <a:solidFill>
                <a:prstClr val="black"/>
              </a:solidFill>
            </a:endParaRP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endParaRPr lang="en-GB" sz="2000" b="1" dirty="0">
              <a:solidFill>
                <a:prstClr val="black"/>
              </a:solidFill>
            </a:endParaRP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endParaRPr lang="en-GB" sz="2000" b="1" dirty="0" smtClean="0">
              <a:solidFill>
                <a:prstClr val="black"/>
              </a:solidFill>
            </a:endParaRP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endParaRPr lang="en-GB" sz="2000" b="1" dirty="0">
              <a:solidFill>
                <a:prstClr val="black"/>
              </a:solidFill>
            </a:endParaRP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endParaRPr lang="en-GB" sz="2000" b="1" dirty="0" smtClean="0">
              <a:solidFill>
                <a:prstClr val="black"/>
              </a:solidFill>
            </a:endParaRP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endParaRPr lang="en-GB" sz="2000" b="1" dirty="0">
              <a:solidFill>
                <a:prstClr val="black"/>
              </a:solidFill>
            </a:endParaRP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endParaRPr lang="en-GB" sz="2000" b="1" dirty="0" smtClean="0">
              <a:solidFill>
                <a:prstClr val="black"/>
              </a:solidFill>
            </a:endParaRPr>
          </a:p>
          <a:p>
            <a:pPr>
              <a:spcBef>
                <a:spcPct val="20000"/>
              </a:spcBef>
              <a:defRPr/>
            </a:pPr>
            <a:endParaRPr lang="en-GB" sz="2800" b="1" dirty="0" smtClean="0">
              <a:solidFill>
                <a:srgbClr val="C00000"/>
              </a:solidFill>
            </a:endParaRPr>
          </a:p>
          <a:p>
            <a:pPr>
              <a:spcBef>
                <a:spcPct val="20000"/>
              </a:spcBef>
              <a:defRPr/>
            </a:pPr>
            <a:endParaRPr lang="en-GB" sz="2800" b="1" dirty="0">
              <a:solidFill>
                <a:srgbClr val="C00000"/>
              </a:solidFill>
            </a:endParaRPr>
          </a:p>
          <a:p>
            <a:pPr>
              <a:spcBef>
                <a:spcPct val="20000"/>
              </a:spcBef>
              <a:defRPr/>
            </a:pPr>
            <a:endParaRPr lang="en-GB" sz="1300" b="1" dirty="0" smtClean="0">
              <a:solidFill>
                <a:srgbClr val="C00000"/>
              </a:solidFill>
            </a:endParaRPr>
          </a:p>
          <a:p>
            <a:pPr>
              <a:spcBef>
                <a:spcPct val="20000"/>
              </a:spcBef>
              <a:defRPr/>
            </a:pPr>
            <a:r>
              <a:rPr lang="en-GB" sz="2800" b="1" dirty="0" smtClean="0">
                <a:solidFill>
                  <a:srgbClr val="C00000"/>
                </a:solidFill>
              </a:rPr>
              <a:t>HiGAM: </a:t>
            </a:r>
            <a:r>
              <a:rPr lang="en-GB" sz="2800" b="1" dirty="0" smtClean="0"/>
              <a:t>AMIP (atmospheric model forced with observed SST and sea ice) 1979-2002 </a:t>
            </a:r>
            <a:r>
              <a:rPr lang="en-GB" sz="2200" b="1" dirty="0">
                <a:solidFill>
                  <a:prstClr val="black"/>
                </a:solidFill>
              </a:rPr>
              <a:t>(</a:t>
            </a:r>
            <a:r>
              <a:rPr lang="en-GB" sz="2200" b="1" dirty="0" smtClean="0">
                <a:solidFill>
                  <a:prstClr val="black"/>
                </a:solidFill>
              </a:rPr>
              <a:t>Strachan </a:t>
            </a:r>
            <a:r>
              <a:rPr lang="en-GB" sz="2200" b="1" i="1" dirty="0" smtClean="0">
                <a:solidFill>
                  <a:prstClr val="black"/>
                </a:solidFill>
              </a:rPr>
              <a:t>et al</a:t>
            </a:r>
            <a:r>
              <a:rPr lang="en-GB" sz="2200" b="1" dirty="0" smtClean="0">
                <a:solidFill>
                  <a:prstClr val="black"/>
                </a:solidFill>
              </a:rPr>
              <a:t>, 2013)</a:t>
            </a:r>
            <a:endParaRPr lang="en-GB" sz="2200" b="1" dirty="0">
              <a:solidFill>
                <a:prstClr val="black"/>
              </a:solidFill>
            </a:endParaRPr>
          </a:p>
          <a:p>
            <a:pPr>
              <a:spcBef>
                <a:spcPct val="20000"/>
              </a:spcBef>
              <a:defRPr/>
            </a:pPr>
            <a:endParaRPr lang="en-GB" sz="2800" b="1" dirty="0">
              <a:solidFill>
                <a:srgbClr val="C00000"/>
              </a:solidFill>
            </a:endParaRP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sz="2000" b="1" dirty="0" smtClean="0">
                <a:solidFill>
                  <a:prstClr val="black"/>
                </a:solidFill>
              </a:rPr>
              <a:t> </a:t>
            </a:r>
            <a:r>
              <a:rPr lang="en-GB" sz="2000" b="1" dirty="0" smtClean="0">
                <a:solidFill>
                  <a:srgbClr val="C0504D"/>
                </a:solidFill>
              </a:rPr>
              <a:t> </a:t>
            </a:r>
            <a:endParaRPr lang="en-GB" sz="2000" b="1" dirty="0">
              <a:solidFill>
                <a:srgbClr val="C0504D"/>
              </a:solidFill>
            </a:endParaRP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endParaRPr lang="en-GB" sz="3600" dirty="0">
              <a:solidFill>
                <a:prstClr val="black"/>
              </a:solidFill>
            </a:endParaRPr>
          </a:p>
          <a:p>
            <a:pPr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3600" dirty="0">
              <a:solidFill>
                <a:srgbClr val="C0504D"/>
              </a:solidFill>
            </a:endParaRP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endParaRPr lang="en-GB" sz="3600" b="1" dirty="0">
              <a:solidFill>
                <a:srgbClr val="C0504D"/>
              </a:solidFill>
            </a:endParaRPr>
          </a:p>
        </p:txBody>
      </p:sp>
      <p:pic>
        <p:nvPicPr>
          <p:cNvPr id="10" name="Picture 17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7" r="34347"/>
          <a:stretch>
            <a:fillRect/>
          </a:stretch>
        </p:blipFill>
        <p:spPr bwMode="auto">
          <a:xfrm>
            <a:off x="395536" y="1856807"/>
            <a:ext cx="1656184" cy="1788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9"/>
          <p:cNvSpPr>
            <a:spLocks/>
          </p:cNvSpPr>
          <p:nvPr/>
        </p:nvSpPr>
        <p:spPr bwMode="auto">
          <a:xfrm>
            <a:off x="369908" y="3645024"/>
            <a:ext cx="2761932" cy="3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tabLst>
                <a:tab pos="187517" algn="l"/>
                <a:tab pos="357175" algn="l"/>
                <a:tab pos="535762" algn="l"/>
                <a:tab pos="714350" algn="l"/>
                <a:tab pos="892937" algn="l"/>
                <a:tab pos="1080454" algn="l"/>
                <a:tab pos="1259041" algn="l"/>
                <a:tab pos="1437629" algn="l"/>
                <a:tab pos="1616216" algn="l"/>
                <a:tab pos="1794803" algn="l"/>
                <a:tab pos="1964461" algn="l"/>
                <a:tab pos="2143049" algn="l"/>
                <a:tab pos="2446647" algn="l"/>
              </a:tabLst>
            </a:pPr>
            <a:r>
              <a:rPr lang="en-US" sz="1400" dirty="0">
                <a:solidFill>
                  <a:srgbClr val="42516C"/>
                </a:solidFill>
                <a:latin typeface="Arial" charset="0"/>
                <a:cs typeface="Arial" charset="0"/>
                <a:sym typeface="Arial" charset="0"/>
              </a:rPr>
              <a:t>1.25</a:t>
            </a:r>
            <a:r>
              <a:rPr lang="en-US" sz="1400" baseline="30000" dirty="0">
                <a:solidFill>
                  <a:srgbClr val="42516C"/>
                </a:solidFill>
                <a:latin typeface="Arial" charset="0"/>
                <a:cs typeface="Arial" charset="0"/>
                <a:sym typeface="Arial" charset="0"/>
              </a:rPr>
              <a:t>o</a:t>
            </a:r>
            <a:r>
              <a:rPr lang="en-US" sz="1400" dirty="0">
                <a:solidFill>
                  <a:srgbClr val="42516C"/>
                </a:solidFill>
                <a:latin typeface="Arial" charset="0"/>
                <a:cs typeface="Arial" charset="0"/>
                <a:sym typeface="Arial" charset="0"/>
              </a:rPr>
              <a:t>x0.83</a:t>
            </a:r>
            <a:r>
              <a:rPr lang="en-US" sz="1400" baseline="30000" dirty="0">
                <a:solidFill>
                  <a:srgbClr val="42516C"/>
                </a:solidFill>
                <a:latin typeface="Arial" charset="0"/>
                <a:cs typeface="Arial" charset="0"/>
                <a:sym typeface="Arial" charset="0"/>
              </a:rPr>
              <a:t>o</a:t>
            </a:r>
            <a:r>
              <a:rPr lang="en-US" sz="1400" dirty="0">
                <a:solidFill>
                  <a:srgbClr val="42516C"/>
                </a:solidFill>
                <a:latin typeface="Arial" charset="0"/>
                <a:cs typeface="Arial" charset="0"/>
                <a:sym typeface="Arial" charset="0"/>
              </a:rPr>
              <a:t>, </a:t>
            </a:r>
            <a:r>
              <a:rPr lang="en-US" dirty="0">
                <a:solidFill>
                  <a:srgbClr val="C00000"/>
                </a:solidFill>
                <a:latin typeface="Arial" charset="0"/>
                <a:cs typeface="Arial" charset="0"/>
                <a:sym typeface="Arial" charset="0"/>
              </a:rPr>
              <a:t>∆x</a:t>
            </a:r>
            <a:r>
              <a:rPr lang="en-US" baseline="-20000" dirty="0">
                <a:solidFill>
                  <a:srgbClr val="C00000"/>
                </a:solidFill>
                <a:latin typeface="Arial" charset="0"/>
                <a:cs typeface="Arial" charset="0"/>
                <a:sym typeface="Arial" charset="0"/>
              </a:rPr>
              <a:t>50N </a:t>
            </a:r>
            <a:r>
              <a:rPr lang="en-US" dirty="0">
                <a:solidFill>
                  <a:srgbClr val="C00000"/>
                </a:solidFill>
                <a:latin typeface="Arial" charset="0"/>
                <a:cs typeface="Arial" charset="0"/>
                <a:sym typeface="Arial" charset="0"/>
              </a:rPr>
              <a:t>= </a:t>
            </a:r>
            <a:r>
              <a:rPr lang="en-US" sz="2000" b="1" dirty="0" smtClean="0">
                <a:solidFill>
                  <a:schemeClr val="accent2"/>
                </a:solidFill>
                <a:cs typeface="Gill Sans" charset="0"/>
              </a:rPr>
              <a:t>90 </a:t>
            </a:r>
            <a:r>
              <a:rPr lang="en-US" sz="2000" b="1" dirty="0">
                <a:solidFill>
                  <a:schemeClr val="accent2"/>
                </a:solidFill>
                <a:cs typeface="Gill Sans" charset="0"/>
              </a:rPr>
              <a:t>km</a:t>
            </a:r>
          </a:p>
        </p:txBody>
      </p:sp>
      <p:pic>
        <p:nvPicPr>
          <p:cNvPr id="12" name="Picture 7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74" y="4365104"/>
            <a:ext cx="2412132" cy="760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8"/>
          <p:cNvSpPr>
            <a:spLocks/>
          </p:cNvSpPr>
          <p:nvPr/>
        </p:nvSpPr>
        <p:spPr bwMode="auto">
          <a:xfrm>
            <a:off x="467544" y="5013176"/>
            <a:ext cx="1803797" cy="25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108000"/>
              </a:lnSpc>
              <a:tabLst>
                <a:tab pos="455398" algn="l"/>
                <a:tab pos="607197" algn="l"/>
              </a:tabLst>
            </a:pPr>
            <a:r>
              <a:rPr lang="en-US" dirty="0">
                <a:solidFill>
                  <a:prstClr val="black"/>
                </a:solidFill>
                <a:cs typeface="Gill Sans" charset="0"/>
              </a:rPr>
              <a:t>1/3</a:t>
            </a:r>
            <a:r>
              <a:rPr lang="en-US" baseline="30000" dirty="0">
                <a:solidFill>
                  <a:srgbClr val="05005D"/>
                </a:solidFill>
                <a:cs typeface="Gill Sans" charset="0"/>
              </a:rPr>
              <a:t>o</a:t>
            </a:r>
            <a:r>
              <a:rPr lang="en-US" dirty="0">
                <a:solidFill>
                  <a:prstClr val="black"/>
                </a:solidFill>
                <a:cs typeface="Gill Sans" charset="0"/>
              </a:rPr>
              <a:t> ocean model</a:t>
            </a:r>
          </a:p>
        </p:txBody>
      </p:sp>
      <p:pic>
        <p:nvPicPr>
          <p:cNvPr id="14" name="Picture 13" descr="arrows.png"/>
          <p:cNvPicPr>
            <a:picLocks noChangeAspect="1"/>
          </p:cNvPicPr>
          <p:nvPr/>
        </p:nvPicPr>
        <p:blipFill>
          <a:blip r:embed="rId6" cstate="print"/>
          <a:srcRect l="90993"/>
          <a:stretch>
            <a:fillRect/>
          </a:stretch>
        </p:blipFill>
        <p:spPr>
          <a:xfrm>
            <a:off x="971600" y="3933056"/>
            <a:ext cx="360040" cy="45561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537706" y="2489305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accent2"/>
                </a:solidFill>
              </a:rPr>
              <a:t>HiGEM 1.1 Present-day integration </a:t>
            </a:r>
            <a:r>
              <a:rPr lang="en-GB" sz="2800" b="1" dirty="0">
                <a:solidFill>
                  <a:schemeClr val="accent2"/>
                </a:solidFill>
              </a:rPr>
              <a:t>150 yrs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403648" y="3212976"/>
            <a:ext cx="86409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C00000"/>
                </a:solidFill>
              </a:rPr>
              <a:t>N144</a:t>
            </a:r>
            <a:endParaRPr lang="en-GB" sz="2000" dirty="0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404648" y="66693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354714" y="3880843"/>
            <a:ext cx="7488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AMOC (</a:t>
            </a:r>
            <a:r>
              <a:rPr lang="en-GB" sz="2000" dirty="0" err="1" smtClean="0"/>
              <a:t>Hodson</a:t>
            </a:r>
            <a:r>
              <a:rPr lang="en-GB" sz="2000" dirty="0" smtClean="0"/>
              <a:t> and Sutton, 2012)</a:t>
            </a:r>
          </a:p>
          <a:p>
            <a:r>
              <a:rPr lang="en-GB" sz="2000" dirty="0" smtClean="0"/>
              <a:t>Blocking (</a:t>
            </a:r>
            <a:r>
              <a:rPr lang="en-GB" sz="2000" dirty="0" err="1" smtClean="0"/>
              <a:t>Scaife</a:t>
            </a:r>
            <a:r>
              <a:rPr lang="en-GB" sz="2000" dirty="0"/>
              <a:t> </a:t>
            </a:r>
            <a:r>
              <a:rPr lang="en-GB" sz="2000" i="1" dirty="0" smtClean="0"/>
              <a:t>et al</a:t>
            </a:r>
            <a:r>
              <a:rPr lang="en-GB" sz="2000" dirty="0" smtClean="0"/>
              <a:t>, 2012)</a:t>
            </a:r>
          </a:p>
          <a:p>
            <a:r>
              <a:rPr lang="en-GB" sz="2000" dirty="0" err="1" smtClean="0"/>
              <a:t>Extratropical</a:t>
            </a:r>
            <a:r>
              <a:rPr lang="en-GB" sz="2000" dirty="0" smtClean="0"/>
              <a:t> cyclones (</a:t>
            </a:r>
            <a:r>
              <a:rPr lang="en-GB" sz="2000" dirty="0" err="1" smtClean="0"/>
              <a:t>Catto</a:t>
            </a:r>
            <a:r>
              <a:rPr lang="en-GB" sz="2000" dirty="0" smtClean="0"/>
              <a:t> </a:t>
            </a:r>
            <a:r>
              <a:rPr lang="en-GB" sz="2000" i="1" dirty="0" smtClean="0"/>
              <a:t>et al</a:t>
            </a:r>
            <a:r>
              <a:rPr lang="en-GB" sz="2000" dirty="0" smtClean="0"/>
              <a:t>, 2011)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45228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4035</Words>
  <Application>Microsoft Macintosh PowerPoint</Application>
  <PresentationFormat>On-screen Show (4:3)</PresentationFormat>
  <Paragraphs>665</Paragraphs>
  <Slides>56</Slides>
  <Notes>54</Notes>
  <HiddenSlides>9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Tropical cyclones: Their Natural Variability and Response to Climate Change</vt:lpstr>
      <vt:lpstr>PowerPoint Presentation</vt:lpstr>
      <vt:lpstr>PowerPoint Presentation</vt:lpstr>
      <vt:lpstr>PowerPoint Presentation</vt:lpstr>
      <vt:lpstr>The ENSO-Tropical Cyclone Teleconnection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role of the eastern tropical Pacific on tropical cyclone activity associated with  different types of El Niño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Tropical Cyclones and Climate Change</vt:lpstr>
      <vt:lpstr>PowerPoint Presentation</vt:lpstr>
      <vt:lpstr>Tropical Cyclones and Climate Change: What’s Expected?</vt:lpstr>
      <vt:lpstr>Tropical Cyclones and Climate Change: Forcing Factors</vt:lpstr>
      <vt:lpstr>Tropical Cyclones and Climate Change: Forcing Factors</vt:lpstr>
      <vt:lpstr>PowerPoint Presentation</vt:lpstr>
      <vt:lpstr>Tropical Cyclones and Climate Change: Tropical Cyclone Location</vt:lpstr>
      <vt:lpstr>Tropical Cyclones and Climate Change: Tropical Cyclone Frequency</vt:lpstr>
      <vt:lpstr>Tropical Cyclones and Climate Change: Tropical Cyclone Intensity</vt:lpstr>
      <vt:lpstr>Tropical Cyclones and Climate Change: Tropical Cyclone Intensity. HiGEM-HiGAM time-slice</vt:lpstr>
      <vt:lpstr>Tropical Cyclones and Climate Change: SST Changes</vt:lpstr>
      <vt:lpstr>Tropical Cyclones and Climate Change: Walker circulation changes</vt:lpstr>
      <vt:lpstr>Tropical Cyclones and Climate Change: Vertical wind shear changes</vt:lpstr>
      <vt:lpstr>Tropical Cyclones and Climate Change: Thermodynamics vs. Dynamics</vt:lpstr>
      <vt:lpstr>PowerPoint Presentation</vt:lpstr>
      <vt:lpstr>Tropical Cyclones and Climate Change: Thermodynamics vs. Dynamics - NATL</vt:lpstr>
      <vt:lpstr>Tropical Cyclones and Climate Change: Thermodynamics vs. Dynamics - WNP</vt:lpstr>
      <vt:lpstr>Conclusions</vt:lpstr>
      <vt:lpstr>References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Tropical cyclones: Their Natural Variability and Response to Climate Change</dc:title>
  <dc:creator>ray</dc:creator>
  <cp:lastModifiedBy>Ray Bell</cp:lastModifiedBy>
  <cp:revision>38</cp:revision>
  <dcterms:created xsi:type="dcterms:W3CDTF">2014-05-20T15:46:33Z</dcterms:created>
  <dcterms:modified xsi:type="dcterms:W3CDTF">2014-05-28T16:34:58Z</dcterms:modified>
</cp:coreProperties>
</file>