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561" r:id="rId2"/>
    <p:sldId id="601" r:id="rId3"/>
    <p:sldId id="603" r:id="rId4"/>
    <p:sldId id="629" r:id="rId5"/>
    <p:sldId id="623" r:id="rId6"/>
    <p:sldId id="625" r:id="rId7"/>
    <p:sldId id="626" r:id="rId8"/>
    <p:sldId id="630" r:id="rId9"/>
    <p:sldId id="627" r:id="rId10"/>
    <p:sldId id="631" r:id="rId11"/>
    <p:sldId id="632" r:id="rId12"/>
    <p:sldId id="633" r:id="rId13"/>
    <p:sldId id="607" r:id="rId14"/>
    <p:sldId id="624" r:id="rId15"/>
    <p:sldId id="628" r:id="rId16"/>
    <p:sldId id="562" r:id="rId1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A50021"/>
    <a:srgbClr val="D1F0D0"/>
    <a:srgbClr val="FD0DFB"/>
    <a:srgbClr val="9999FF"/>
    <a:srgbClr val="FF3300"/>
    <a:srgbClr val="C0C0C0"/>
    <a:srgbClr val="000066"/>
    <a:srgbClr val="6666FF"/>
    <a:srgbClr val="3333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98" autoAdjust="0"/>
  </p:normalViewPr>
  <p:slideViewPr>
    <p:cSldViewPr snapToGrid="0">
      <p:cViewPr varScale="1">
        <p:scale>
          <a:sx n="160" d="100"/>
          <a:sy n="160" d="100"/>
        </p:scale>
        <p:origin x="-576" y="-4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1836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F27DEBDD-BDFF-9C49-9494-6A4EBD8FA7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0510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4838"/>
            <a:ext cx="560705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818E52F-AD2C-554D-854C-D2C491234C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1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7A0757-10F4-D84F-8E7B-379AC22A625C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1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400" dirty="0" smtClean="0">
                <a:latin typeface="Arial" charset="0"/>
              </a:rPr>
              <a:t>Hurricane Sandy 28 October 2012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Calibri" charset="0"/>
              </a:rPr>
              <a:t>Map shows flight tracks for all of the NOAA missions (color coded are the flight level winds for the P-3 missions,</a:t>
            </a:r>
            <a:r>
              <a:rPr lang="en-US" baseline="0" dirty="0" smtClean="0">
                <a:latin typeface="Calibri" charset="0"/>
              </a:rPr>
              <a:t> dropsonde symbols denote G-IV patterns)</a:t>
            </a:r>
          </a:p>
          <a:p>
            <a:endParaRPr lang="en-US" baseline="0" dirty="0" smtClean="0">
              <a:latin typeface="Calibri" charset="0"/>
            </a:endParaRPr>
          </a:p>
          <a:p>
            <a:r>
              <a:rPr lang="en-US" baseline="0" dirty="0" smtClean="0">
                <a:latin typeface="Calibri" charset="0"/>
              </a:rPr>
              <a:t>Flight track plots courtesy of Tropical Atlantic - http://</a:t>
            </a:r>
            <a:r>
              <a:rPr lang="en-US" baseline="0" dirty="0" err="1" smtClean="0">
                <a:latin typeface="Calibri" charset="0"/>
              </a:rPr>
              <a:t>tropicalatlantic.com</a:t>
            </a:r>
            <a:r>
              <a:rPr lang="en-US" baseline="0" dirty="0" smtClean="0">
                <a:latin typeface="Calibri" charset="0"/>
              </a:rPr>
              <a:t>/recon/</a:t>
            </a:r>
          </a:p>
          <a:p>
            <a:r>
              <a:rPr lang="en-US" baseline="0" dirty="0" smtClean="0">
                <a:latin typeface="Calibri" charset="0"/>
              </a:rPr>
              <a:t>Model data available at: http://</a:t>
            </a:r>
            <a:r>
              <a:rPr lang="en-US" baseline="0" dirty="0" err="1" smtClean="0">
                <a:latin typeface="Calibri" charset="0"/>
              </a:rPr>
              <a:t>storm.aoml.noaa.gov</a:t>
            </a:r>
            <a:r>
              <a:rPr lang="en-US" baseline="0" dirty="0" smtClean="0">
                <a:latin typeface="Calibri" charset="0"/>
              </a:rPr>
              <a:t>/</a:t>
            </a:r>
            <a:r>
              <a:rPr lang="en-US" baseline="0" dirty="0" err="1" smtClean="0">
                <a:latin typeface="Calibri" charset="0"/>
              </a:rPr>
              <a:t>realtime</a:t>
            </a:r>
            <a:endParaRPr lang="en-US" dirty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350">
              <a:defRPr/>
            </a:pPr>
            <a:r>
              <a:rPr lang="en-US" dirty="0">
                <a:latin typeface="Arial" pitchFamily="-112" charset="0"/>
                <a:ea typeface="ＭＳ Ｐゴシック" charset="-128"/>
                <a:cs typeface="ＭＳ Ｐゴシック" charset="-128"/>
              </a:rPr>
              <a:t>http://</a:t>
            </a:r>
            <a:r>
              <a:rPr lang="en-US" dirty="0" err="1">
                <a:latin typeface="Arial" pitchFamily="-112" charset="0"/>
                <a:ea typeface="ＭＳ Ｐゴシック" charset="-128"/>
                <a:cs typeface="ＭＳ Ｐゴシック" charset="-128"/>
              </a:rPr>
              <a:t>www.hfip.org</a:t>
            </a:r>
            <a:r>
              <a:rPr lang="en-US" dirty="0">
                <a:latin typeface="Arial" pitchFamily="-112" charset="0"/>
                <a:ea typeface="ＭＳ Ｐゴシック" charset="-128"/>
                <a:cs typeface="ＭＳ Ｐゴシック" charset="-128"/>
              </a:rPr>
              <a:t>/documents/reports2.php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 txBox="1">
            <a:spLocks noGrp="1" noChangeArrowheads="1"/>
          </p:cNvSpPr>
          <p:nvPr/>
        </p:nvSpPr>
        <p:spPr bwMode="auto">
          <a:xfrm>
            <a:off x="3971926" y="8831264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11"/>
            <a:fld id="{7FB398BF-0DD4-4D0A-84D2-34EA0D9020BC}" type="slidenum">
              <a:rPr lang="en-US" sz="1200">
                <a:latin typeface="Times New Roman" pitchFamily="18" charset="0"/>
                <a:ea typeface="MS PGothic" pitchFamily="34" charset="-128"/>
              </a:rPr>
              <a:pPr algn="r" defTabSz="931811"/>
              <a:t>15</a:t>
            </a:fld>
            <a:endParaRPr lang="en-US" sz="1200"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4658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latin typeface="Arial" charset="0"/>
              </a:rPr>
              <a:t>With increasing budget uncertainty we need to leverage on</a:t>
            </a:r>
            <a:r>
              <a:rPr lang="en-US" baseline="0" dirty="0" smtClean="0">
                <a:latin typeface="Arial" charset="0"/>
              </a:rPr>
              <a:t> the successful HFIP approach to further our enhancements of the operational system. HFIP demonstrated an approach similar to that outlined in the OFCM </a:t>
            </a:r>
            <a:r>
              <a:rPr lang="en-US" b="1" i="1" dirty="0">
                <a:latin typeface="Arial"/>
                <a:ea typeface="+mn-ea"/>
                <a:cs typeface="Arial"/>
              </a:rPr>
              <a:t>Interagency Strategic Research Plan for Tropical Cyclones: The Way Ahead</a:t>
            </a:r>
            <a:r>
              <a:rPr lang="en-US" baseline="0" dirty="0" smtClean="0">
                <a:latin typeface="Arial" charset="0"/>
              </a:rPr>
              <a:t> that is working and accelerating improvements.</a:t>
            </a:r>
          </a:p>
          <a:p>
            <a:pPr defTabSz="4658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aseline="0" dirty="0" smtClean="0">
                <a:latin typeface="Arial" charset="0"/>
              </a:rPr>
              <a:t>In challenging and volatile budget times OFCM serves as an honest broker in bringing together partners from across federal services to insure return on investment and coordination. WG/TCR serves as lynch pin in this endeavor to coordinate and track research across agencies to insure operational requirements are addressed. IHC plays critical role in providing a forum to monitor progress, and for this coordination to be discussed and debated.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50CB63-0F78-0F4D-BEA5-D284EC2C4C37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16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1000" u="sng" dirty="0">
                <a:latin typeface="Arial" charset="0"/>
              </a:rPr>
              <a:t>http://</a:t>
            </a:r>
            <a:r>
              <a:rPr lang="en-US" sz="1000" u="sng" dirty="0" err="1">
                <a:latin typeface="Arial" charset="0"/>
              </a:rPr>
              <a:t>www.nrc.noaa.gov/HFIPDraftPlan.html</a:t>
            </a:r>
            <a:endParaRPr lang="en-US" sz="1000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HFIP Team</a:t>
            </a: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Frank Marks, research lead</a:t>
            </a: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Ed Rappaport, operations lead</a:t>
            </a: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Fred </a:t>
            </a:r>
            <a:r>
              <a:rPr lang="en-US" sz="1000" dirty="0" err="1">
                <a:latin typeface="Arial" charset="0"/>
              </a:rPr>
              <a:t>Toepfer</a:t>
            </a:r>
            <a:r>
              <a:rPr lang="en-US" sz="1000" dirty="0">
                <a:latin typeface="Arial" charset="0"/>
              </a:rPr>
              <a:t>, project manager</a:t>
            </a: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Robert Gall, development manager</a:t>
            </a: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Mark DeMaria</a:t>
            </a: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Chris </a:t>
            </a:r>
            <a:r>
              <a:rPr lang="en-US" sz="1000" dirty="0" err="1">
                <a:latin typeface="Arial" charset="0"/>
              </a:rPr>
              <a:t>Fairall</a:t>
            </a:r>
            <a:endParaRPr lang="en-US" sz="1000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Jim McFadden</a:t>
            </a: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Daniel Melendez</a:t>
            </a:r>
          </a:p>
          <a:p>
            <a:pPr eaLnBrk="1" hangingPunct="1">
              <a:spcBef>
                <a:spcPct val="0"/>
              </a:spcBef>
            </a:pPr>
            <a:endParaRPr lang="en-US" sz="1000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sz="1000" dirty="0">
                <a:latin typeface="Arial" charset="0"/>
              </a:rPr>
              <a:t>HFIP </a:t>
            </a:r>
            <a:r>
              <a:rPr lang="en-US" sz="1000" dirty="0" err="1">
                <a:latin typeface="Arial" charset="0"/>
              </a:rPr>
              <a:t>executieve</a:t>
            </a:r>
            <a:r>
              <a:rPr lang="en-US" sz="1000" dirty="0">
                <a:latin typeface="Arial" charset="0"/>
              </a:rPr>
              <a:t> oversight board:</a:t>
            </a:r>
          </a:p>
          <a:p>
            <a:r>
              <a:rPr lang="en-US" sz="1000" dirty="0">
                <a:latin typeface="Arial" charset="0"/>
              </a:rPr>
              <a:t>OAR AA/Robert Detrick, co-chair</a:t>
            </a:r>
          </a:p>
          <a:p>
            <a:r>
              <a:rPr lang="en-US" sz="1000" dirty="0">
                <a:latin typeface="Arial" charset="0"/>
              </a:rPr>
              <a:t>NWS AA (acting)/Laura </a:t>
            </a:r>
            <a:r>
              <a:rPr lang="en-US" sz="1000" dirty="0" err="1">
                <a:latin typeface="Arial" charset="0"/>
              </a:rPr>
              <a:t>Furgione</a:t>
            </a:r>
            <a:r>
              <a:rPr lang="en-US" sz="1000" dirty="0">
                <a:latin typeface="Arial" charset="0"/>
              </a:rPr>
              <a:t>, co-chair</a:t>
            </a:r>
          </a:p>
          <a:p>
            <a:r>
              <a:rPr lang="en-US" sz="1000" dirty="0">
                <a:latin typeface="Arial" charset="0"/>
              </a:rPr>
              <a:t>NCEP/Louis </a:t>
            </a:r>
            <a:r>
              <a:rPr lang="en-US" sz="1000" dirty="0" err="1">
                <a:latin typeface="Arial" charset="0"/>
              </a:rPr>
              <a:t>Uccellini</a:t>
            </a:r>
            <a:r>
              <a:rPr lang="en-US" sz="1000" dirty="0">
                <a:latin typeface="Arial" charset="0"/>
              </a:rPr>
              <a:t>, </a:t>
            </a:r>
          </a:p>
          <a:p>
            <a:r>
              <a:rPr lang="en-US" sz="1000" dirty="0">
                <a:latin typeface="Arial" charset="0"/>
              </a:rPr>
              <a:t>NHC/Rick </a:t>
            </a:r>
            <a:r>
              <a:rPr lang="en-US" sz="1000" dirty="0" err="1">
                <a:latin typeface="Arial" charset="0"/>
              </a:rPr>
              <a:t>Knabb</a:t>
            </a:r>
            <a:r>
              <a:rPr lang="en-US" sz="1000" dirty="0">
                <a:latin typeface="Arial" charset="0"/>
              </a:rPr>
              <a:t>, </a:t>
            </a:r>
          </a:p>
          <a:p>
            <a:r>
              <a:rPr lang="en-US" sz="1000" dirty="0">
                <a:latin typeface="Arial" charset="0"/>
              </a:rPr>
              <a:t>NESDIS/Mark DeMaria,  </a:t>
            </a:r>
          </a:p>
          <a:p>
            <a:r>
              <a:rPr lang="en-US" sz="1000" dirty="0">
                <a:latin typeface="Arial" charset="0"/>
              </a:rPr>
              <a:t>NOS/Jesse </a:t>
            </a:r>
            <a:r>
              <a:rPr lang="en-US" sz="1000" dirty="0" err="1">
                <a:latin typeface="Arial" charset="0"/>
              </a:rPr>
              <a:t>Feyen</a:t>
            </a:r>
            <a:r>
              <a:rPr lang="en-US" sz="1000" dirty="0">
                <a:latin typeface="Arial" charset="0"/>
              </a:rPr>
              <a:t>, </a:t>
            </a:r>
          </a:p>
          <a:p>
            <a:r>
              <a:rPr lang="en-US" sz="1000" dirty="0">
                <a:latin typeface="Arial" charset="0"/>
              </a:rPr>
              <a:t>AOML/Bob Atlas</a:t>
            </a:r>
          </a:p>
          <a:p>
            <a:r>
              <a:rPr lang="en-US" sz="1000" dirty="0">
                <a:latin typeface="Arial" charset="0"/>
              </a:rPr>
              <a:t>PPI/Paul </a:t>
            </a:r>
            <a:r>
              <a:rPr lang="en-US" sz="1000" dirty="0" err="1">
                <a:latin typeface="Arial" charset="0"/>
              </a:rPr>
              <a:t>Doremus</a:t>
            </a:r>
            <a:endParaRPr lang="en-US" sz="1000" dirty="0">
              <a:latin typeface="Arial" charset="0"/>
            </a:endParaRPr>
          </a:p>
          <a:p>
            <a:r>
              <a:rPr lang="en-US" sz="1000" dirty="0">
                <a:latin typeface="Arial" charset="0"/>
              </a:rPr>
              <a:t>NMFS/Bonnie </a:t>
            </a:r>
            <a:r>
              <a:rPr lang="en-US" sz="1000" dirty="0" err="1">
                <a:latin typeface="Arial" charset="0"/>
              </a:rPr>
              <a:t>Ponwith</a:t>
            </a:r>
            <a:r>
              <a:rPr lang="en-US" sz="1000" dirty="0">
                <a:latin typeface="Arial" charset="0"/>
              </a:rPr>
              <a:t>, </a:t>
            </a:r>
          </a:p>
          <a:p>
            <a:r>
              <a:rPr lang="en-US" sz="1000" dirty="0">
                <a:latin typeface="Arial" charset="0"/>
              </a:rPr>
              <a:t>NOS/Liz </a:t>
            </a:r>
            <a:r>
              <a:rPr lang="en-US" sz="1000" dirty="0" err="1">
                <a:latin typeface="Arial" charset="0"/>
              </a:rPr>
              <a:t>Scheffler</a:t>
            </a:r>
            <a:r>
              <a:rPr lang="en-US" sz="1000" dirty="0">
                <a:latin typeface="Arial" charset="0"/>
              </a:rPr>
              <a:t>, </a:t>
            </a:r>
          </a:p>
          <a:p>
            <a:r>
              <a:rPr lang="en-US" sz="1000" dirty="0">
                <a:latin typeface="Arial" charset="0"/>
              </a:rPr>
              <a:t>NMAO-PM Aircraft/Mike </a:t>
            </a:r>
            <a:r>
              <a:rPr lang="en-US" sz="1000" dirty="0" err="1">
                <a:latin typeface="Arial" charset="0"/>
              </a:rPr>
              <a:t>Devany</a:t>
            </a:r>
            <a:endParaRPr lang="en-US" sz="1000" dirty="0">
              <a:latin typeface="Arial" charset="0"/>
            </a:endParaRPr>
          </a:p>
          <a:p>
            <a:r>
              <a:rPr lang="en-US" sz="1000" dirty="0">
                <a:latin typeface="Arial" charset="0"/>
              </a:rPr>
              <a:t>OFCM/Sam Williamson</a:t>
            </a:r>
          </a:p>
          <a:p>
            <a:pPr defTabSz="914350">
              <a:defRPr/>
            </a:pPr>
            <a:r>
              <a:rPr lang="en-US" sz="1000" dirty="0">
                <a:latin typeface="Arial" charset="0"/>
              </a:rPr>
              <a:t>Executive Secretariat: OAR/</a:t>
            </a:r>
            <a:r>
              <a:rPr lang="en-GB" sz="2200" kern="0" dirty="0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Brian </a:t>
            </a:r>
            <a:r>
              <a:rPr lang="en-GB" sz="2200" kern="0" dirty="0" err="1">
                <a:solidFill>
                  <a:srgbClr val="000000"/>
                </a:solidFill>
                <a:latin typeface="Arial"/>
                <a:ea typeface="ＭＳ Ｐゴシック" pitchFamily="34" charset="-128"/>
              </a:rPr>
              <a:t>Orndorff</a:t>
            </a:r>
            <a:r>
              <a:rPr lang="en-US" sz="1000" dirty="0">
                <a:latin typeface="Arial" charset="0"/>
              </a:rPr>
              <a:t> and NWS/</a:t>
            </a:r>
            <a:r>
              <a:rPr lang="en-US" sz="1000" dirty="0" err="1">
                <a:latin typeface="Arial" charset="0"/>
              </a:rPr>
              <a:t>Nasheema</a:t>
            </a:r>
            <a:r>
              <a:rPr lang="en-US" sz="1000" dirty="0">
                <a:latin typeface="Arial" charset="0"/>
              </a:rPr>
              <a:t> </a:t>
            </a:r>
            <a:r>
              <a:rPr lang="en-US" sz="1000" dirty="0" err="1">
                <a:latin typeface="Arial" charset="0"/>
              </a:rPr>
              <a:t>Lett</a:t>
            </a:r>
            <a:endParaRPr lang="en-US" sz="1000" dirty="0">
              <a:latin typeface="Arial" charset="0"/>
            </a:endParaRPr>
          </a:p>
          <a:p>
            <a:pPr defTabSz="914350">
              <a:defRPr/>
            </a:pPr>
            <a:endParaRPr lang="en-US" sz="1000" dirty="0">
              <a:latin typeface="Arial" charset="0"/>
            </a:endParaRPr>
          </a:p>
          <a:p>
            <a:pPr defTabSz="914350">
              <a:defRPr/>
            </a:pPr>
            <a:r>
              <a:rPr lang="en-US" sz="1000" dirty="0"/>
              <a:t>http://</a:t>
            </a:r>
            <a:r>
              <a:rPr lang="en-US" sz="1000" dirty="0" err="1"/>
              <a:t>www.hfip.org</a:t>
            </a:r>
            <a:r>
              <a:rPr lang="en-US" sz="1000" dirty="0"/>
              <a:t>/</a:t>
            </a:r>
            <a:endParaRPr lang="en-US" sz="1000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en-US" sz="1000" dirty="0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9D1155-A053-B149-817F-48BBD1DF8516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55D3C4-7D4F-B94C-8B5A-629C0C168734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1200" dirty="0" smtClean="0"/>
              <a:t>HFIP running HWRF in WPAC for JTWC 2012-2013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1200" dirty="0" smtClean="0"/>
              <a:t>Results indicate that HWRF track forecasts are comparable to global model and better than other regional models in region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1200" dirty="0" smtClean="0"/>
              <a:t>HWRF Intensity forecasts are better than other model guidance in WPAC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1200" dirty="0" smtClean="0"/>
              <a:t>JTWC is using HWRF model output in their operational forecasts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Arial" pitchFamily="-112" charset="0"/>
              <a:ea typeface="ＭＳ Ｐゴシック" charset="-128"/>
              <a:cs typeface="ＭＳ Ｐゴシック" charset="-128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-112" charset="0"/>
                <a:ea typeface="ＭＳ Ｐゴシック" charset="-128"/>
                <a:cs typeface="ＭＳ Ｐゴシック" charset="-128"/>
              </a:rPr>
              <a:t>With HWRF runs in WPAC we have enough cases to evaluate RI. If one define an RI event as &gt;30 kt / 24 h, then HWRF RI POD skill is ~ 23 % and by far has higher POD index as compared to other models and in other basins 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Arial" pitchFamily="-112" charset="0"/>
                <a:ea typeface="ＭＳ Ｐゴシック" charset="-128"/>
                <a:cs typeface="ＭＳ Ｐゴシック" charset="-128"/>
              </a:rPr>
              <a:t>(previous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Arial" pitchFamily="-112" charset="0"/>
                <a:ea typeface="ＭＳ Ｐゴシック" charset="-128"/>
                <a:cs typeface="ＭＳ Ｐゴシック" charset="-128"/>
              </a:rPr>
              <a:t>analysis of RI for WPAC from 2012 HWRF showed &lt;10% skill)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-112" charset="0"/>
                <a:ea typeface="ＭＳ Ｐゴシック" charset="-128"/>
                <a:cs typeface="ＭＳ Ｐゴシック" charset="-128"/>
              </a:rPr>
              <a:t>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Arial" pitchFamily="-112" charset="0"/>
              <a:ea typeface="ＭＳ Ｐゴシック" charset="-128"/>
              <a:cs typeface="ＭＳ Ｐゴシック" charset="-128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HWRF ensemble mean (HWMN) track/intensity forecasts improve over HWRF at all lead times, in all 3 basins.</a:t>
            </a:r>
          </a:p>
          <a:p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55D3C4-7D4F-B94C-8B5A-629C0C168734}" type="slidenum">
              <a:rPr lang="en-US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55D3C4-7D4F-B94C-8B5A-629C0C168734}" type="slidenum">
              <a:rPr lang="en-US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-112" charset="0"/>
                <a:ea typeface="ＭＳ Ｐゴシック" charset="-128"/>
                <a:cs typeface="ＭＳ Ｐゴシック" charset="-128"/>
              </a:rPr>
              <a:t>If one define an RI event as &gt;30 kt / 24 h, then HWRF RI POD skill is ~ 23 % and by far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-112" charset="0"/>
                <a:ea typeface="ＭＳ Ｐゴシック" charset="-128"/>
                <a:cs typeface="ＭＳ Ｐゴシック" charset="-128"/>
              </a:rPr>
              <a:t>has higher POD index as compared to other models and in other basins 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Arial" pitchFamily="-112" charset="0"/>
                <a:ea typeface="ＭＳ Ｐゴシック" charset="-128"/>
                <a:cs typeface="ＭＳ Ｐゴシック" charset="-128"/>
              </a:rPr>
              <a:t>(previous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Arial" pitchFamily="-112" charset="0"/>
                <a:ea typeface="ＭＳ Ｐゴシック" charset="-128"/>
                <a:cs typeface="ＭＳ Ｐゴシック" charset="-128"/>
              </a:rPr>
              <a:t>analysis of RI for WPAC from 2012 HWRF showed &lt;10% skill)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-112" charset="0"/>
                <a:ea typeface="ＭＳ Ｐゴシック" charset="-128"/>
                <a:cs typeface="ＭＳ Ｐゴシック" charset="-128"/>
              </a:rPr>
              <a:t>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55D3C4-7D4F-B94C-8B5A-629C0C168734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Demo 2011 season; Not only we have improved the products but also added a suite of NOAA HWRF systems at different configurations.</a:t>
            </a:r>
          </a:p>
          <a:p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Example of Hurricane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Dora 2004 (initialized at 18Z on 18 July 2011)</a:t>
            </a:r>
          </a:p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Top left: 10-m wind swath for 126 </a:t>
            </a:r>
            <a:r>
              <a:rPr lang="en-US" dirty="0" err="1" smtClean="0">
                <a:latin typeface="Times New Roman" charset="0"/>
                <a:ea typeface="Times New Roman" charset="0"/>
                <a:cs typeface="Times New Roman" charset="0"/>
              </a:rPr>
              <a:t>h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forecast</a:t>
            </a:r>
          </a:p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Bottom</a:t>
            </a:r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 left: time-height cross section of mean wind over 3 km nest centered on storm</a:t>
            </a:r>
          </a:p>
          <a:p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Top right: storm-relative vertical wind shear on 3-km nest for 24 </a:t>
            </a:r>
            <a:r>
              <a:rPr lang="en-US" baseline="0" dirty="0" err="1" smtClean="0">
                <a:latin typeface="Times New Roman" charset="0"/>
                <a:ea typeface="Times New Roman" charset="0"/>
                <a:cs typeface="Times New Roman" charset="0"/>
              </a:rPr>
              <a:t>h</a:t>
            </a:r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 and 30 </a:t>
            </a:r>
            <a:r>
              <a:rPr lang="en-US" baseline="0" dirty="0" err="1" smtClean="0">
                <a:latin typeface="Times New Roman" charset="0"/>
                <a:ea typeface="Times New Roman" charset="0"/>
                <a:cs typeface="Times New Roman" charset="0"/>
              </a:rPr>
              <a:t>h</a:t>
            </a:r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 forecast – note decreasing NE shear over center</a:t>
            </a:r>
          </a:p>
          <a:p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Bottom right: SHIPS type predictors for regional model</a:t>
            </a:r>
          </a:p>
          <a:p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Overlay: moving 3-km inner nest showing 10-m wind evolution</a:t>
            </a: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Model products available at:</a:t>
            </a:r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 http://</a:t>
            </a:r>
            <a:r>
              <a:rPr lang="en-US" baseline="0" dirty="0" err="1" smtClean="0">
                <a:latin typeface="Times New Roman" charset="0"/>
                <a:ea typeface="Times New Roman" charset="0"/>
                <a:cs typeface="Times New Roman" charset="0"/>
              </a:rPr>
              <a:t>storm.aoml.noaa.gov</a:t>
            </a:r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/</a:t>
            </a:r>
            <a:r>
              <a:rPr lang="en-US" baseline="0" dirty="0" err="1" smtClean="0">
                <a:latin typeface="Times New Roman" charset="0"/>
                <a:ea typeface="Times New Roman" charset="0"/>
                <a:cs typeface="Times New Roman" charset="0"/>
              </a:rPr>
              <a:t>realtime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55D3C4-7D4F-B94C-8B5A-629C0C168734}" type="slidenum">
              <a:rPr lang="en-US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Demo 2011 season; Not only we have improved the products but also added a suite of NOAA HWRF systems at different configurations.</a:t>
            </a:r>
          </a:p>
          <a:p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Example of Hurricane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Dora 2004 (initialized at 18Z on 18 July 2011)</a:t>
            </a:r>
          </a:p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Top left: 10-m wind swath for 126 </a:t>
            </a:r>
            <a:r>
              <a:rPr lang="en-US" dirty="0" err="1" smtClean="0">
                <a:latin typeface="Times New Roman" charset="0"/>
                <a:ea typeface="Times New Roman" charset="0"/>
                <a:cs typeface="Times New Roman" charset="0"/>
              </a:rPr>
              <a:t>h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forecast</a:t>
            </a:r>
          </a:p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Bottom</a:t>
            </a:r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 left: time-height cross section of mean wind over 3 km nest centered on storm</a:t>
            </a:r>
          </a:p>
          <a:p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Top right: storm-relative vertical wind shear on 3-km nest for 24 </a:t>
            </a:r>
            <a:r>
              <a:rPr lang="en-US" baseline="0" dirty="0" err="1" smtClean="0">
                <a:latin typeface="Times New Roman" charset="0"/>
                <a:ea typeface="Times New Roman" charset="0"/>
                <a:cs typeface="Times New Roman" charset="0"/>
              </a:rPr>
              <a:t>h</a:t>
            </a:r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 and 30 </a:t>
            </a:r>
            <a:r>
              <a:rPr lang="en-US" baseline="0" dirty="0" err="1" smtClean="0">
                <a:latin typeface="Times New Roman" charset="0"/>
                <a:ea typeface="Times New Roman" charset="0"/>
                <a:cs typeface="Times New Roman" charset="0"/>
              </a:rPr>
              <a:t>h</a:t>
            </a:r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 forecast – note decreasing NE shear over center</a:t>
            </a:r>
          </a:p>
          <a:p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Bottom right: SHIPS type predictors for regional model</a:t>
            </a:r>
          </a:p>
          <a:p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Overlay: moving 3-km inner nest showing 10-m wind evolution</a:t>
            </a: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Model products available at:</a:t>
            </a:r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 http://</a:t>
            </a:r>
            <a:r>
              <a:rPr lang="en-US" baseline="0" dirty="0" err="1" smtClean="0">
                <a:latin typeface="Times New Roman" charset="0"/>
                <a:ea typeface="Times New Roman" charset="0"/>
                <a:cs typeface="Times New Roman" charset="0"/>
              </a:rPr>
              <a:t>storm.aoml.noaa.gov</a:t>
            </a:r>
            <a:r>
              <a:rPr lang="en-US" baseline="0" dirty="0" smtClean="0">
                <a:latin typeface="Times New Roman" charset="0"/>
                <a:ea typeface="Times New Roman" charset="0"/>
                <a:cs typeface="Times New Roman" charset="0"/>
              </a:rPr>
              <a:t>/</a:t>
            </a:r>
            <a:r>
              <a:rPr lang="en-US" baseline="0" dirty="0" err="1" smtClean="0">
                <a:latin typeface="Times New Roman" charset="0"/>
                <a:ea typeface="Times New Roman" charset="0"/>
                <a:cs typeface="Times New Roman" charset="0"/>
              </a:rPr>
              <a:t>realtime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55D3C4-7D4F-B94C-8B5A-629C0C168734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ept of Commerce Seal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37263"/>
            <a:ext cx="825500" cy="820737"/>
          </a:xfrm>
          <a:prstGeom prst="rect">
            <a:avLst/>
          </a:prstGeom>
          <a:noFill/>
          <a:effectLst>
            <a:outerShdw blurRad="63500" dist="37026" dir="799888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5" name="Picture 10" descr="NOAA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6065838"/>
            <a:ext cx="762000" cy="762000"/>
          </a:xfrm>
          <a:prstGeom prst="rect">
            <a:avLst/>
          </a:prstGeom>
          <a:noFill/>
          <a:effectLst>
            <a:outerShdw blurRad="63500" dist="37026" dir="7998880" algn="ctr" rotWithShape="0">
              <a:schemeClr val="bg2">
                <a:alpha val="50000"/>
              </a:schemeClr>
            </a:outerShdw>
          </a:effectLst>
        </p:spPr>
      </p:pic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5029200"/>
            <a:ext cx="6400800" cy="1828800"/>
          </a:xfrm>
          <a:effectLst>
            <a:outerShdw blurRad="63500" dist="17961" dir="2700000" algn="ctr" rotWithShape="0">
              <a:schemeClr val="tx1">
                <a:alpha val="50000"/>
              </a:schemeClr>
            </a:outerShdw>
          </a:effectLst>
        </p:spPr>
        <p:txBody>
          <a:bodyPr lIns="182880"/>
          <a:lstStyle>
            <a:lvl1pPr algn="r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defRPr sz="1600">
                <a:solidFill>
                  <a:schemeClr val="bg1"/>
                </a:solidFill>
                <a:latin typeface="TradeGothicBoldCondTwenty" pitchFamily="2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6248400" cy="2057400"/>
          </a:xfrm>
          <a:effectLst>
            <a:outerShdw blurRad="63500" dist="17961" dir="2700000" algn="ctr" rotWithShape="0">
              <a:schemeClr val="tx1">
                <a:alpha val="50000"/>
              </a:schemeClr>
            </a:outerShdw>
          </a:effectLst>
        </p:spPr>
        <p:txBody>
          <a:bodyPr lIns="274320" rIns="91440"/>
          <a:lstStyle>
            <a:lvl1pPr algn="r">
              <a:defRPr sz="6000">
                <a:latin typeface="TradeGothicBoldTwo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852058" y="4060019"/>
            <a:ext cx="11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Hurricane Sandy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629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629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3434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43434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6" Type="http://schemas.openxmlformats.org/officeDocument/2006/relationships/image" Target="../media/image4.jpeg"/><Relationship Id="rId17" Type="http://schemas.openxmlformats.org/officeDocument/2006/relationships/image" Target="../media/image5.jpeg"/><Relationship Id="rId18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531813" y="6646863"/>
            <a:ext cx="8112125" cy="1587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7696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45720" rIns="18288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16063"/>
            <a:ext cx="8839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29" name="Picture 7" descr="Dept of Commerce Seal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8" y="6630988"/>
            <a:ext cx="2286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8" descr="NOAA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294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"/>
          <p:cNvSpPr>
            <a:spLocks noChangeArrowheads="1"/>
          </p:cNvSpPr>
          <p:nvPr userDrawn="1"/>
        </p:nvSpPr>
        <p:spPr bwMode="auto">
          <a:xfrm>
            <a:off x="3047229" y="6350000"/>
            <a:ext cx="44989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sz="1200" b="1" dirty="0" smtClean="0">
                <a:solidFill>
                  <a:schemeClr val="accent2"/>
                </a:solidFill>
              </a:rPr>
              <a:t>NOAA</a:t>
            </a:r>
            <a:r>
              <a:rPr lang="en-US" sz="1200" b="1" baseline="0" dirty="0" smtClean="0">
                <a:solidFill>
                  <a:schemeClr val="accent2"/>
                </a:solidFill>
              </a:rPr>
              <a:t> </a:t>
            </a:r>
            <a:r>
              <a:rPr lang="en-US" sz="1200" b="1" dirty="0" smtClean="0">
                <a:solidFill>
                  <a:schemeClr val="accent2"/>
                </a:solidFill>
              </a:rPr>
              <a:t>Hurricane </a:t>
            </a:r>
            <a:r>
              <a:rPr lang="en-US" sz="1200" b="1" dirty="0">
                <a:solidFill>
                  <a:schemeClr val="accent2"/>
                </a:solidFill>
              </a:rPr>
              <a:t>Forecast Improvement Project</a:t>
            </a:r>
            <a:r>
              <a:rPr lang="en-US" sz="1200" dirty="0">
                <a:solidFill>
                  <a:schemeClr val="accent2"/>
                </a:solidFill>
              </a:rPr>
              <a:t> </a:t>
            </a:r>
            <a:br>
              <a:rPr lang="en-US" sz="1200" dirty="0">
                <a:solidFill>
                  <a:schemeClr val="accent2"/>
                </a:solidFill>
              </a:rPr>
            </a:br>
            <a:r>
              <a:rPr lang="en-US" sz="1200" dirty="0">
                <a:solidFill>
                  <a:schemeClr val="accent2"/>
                </a:solidFill>
              </a:rPr>
              <a:t> </a:t>
            </a:r>
            <a:r>
              <a:rPr lang="en-US" sz="1100" i="1" dirty="0">
                <a:solidFill>
                  <a:schemeClr val="accent2"/>
                </a:solidFill>
              </a:rPr>
              <a:t>Meeting the Nation’s Needs</a:t>
            </a:r>
          </a:p>
        </p:txBody>
      </p:sp>
      <p:pic>
        <p:nvPicPr>
          <p:cNvPr id="9" name="Picture 19" descr="katrina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663" y="6400800"/>
            <a:ext cx="457200" cy="465138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pic>
        <p:nvPicPr>
          <p:cNvPr id="10" name="Picture 20" descr="Hurricane_Hunter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9900" y="6400800"/>
            <a:ext cx="457200" cy="45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pic>
        <p:nvPicPr>
          <p:cNvPr id="11" name="Picture 21" descr="ivan4x4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6400800"/>
            <a:ext cx="457200" cy="45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sp>
        <p:nvSpPr>
          <p:cNvPr id="14" name="TextBox 13"/>
          <p:cNvSpPr txBox="1"/>
          <p:nvPr userDrawn="1"/>
        </p:nvSpPr>
        <p:spPr>
          <a:xfrm>
            <a:off x="7685088" y="6453188"/>
            <a:ext cx="1420812" cy="33813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defRPr/>
            </a:pPr>
            <a:fld id="{F4705DBA-87EF-CD41-B172-02CB07F22199}" type="slidenum">
              <a:rPr lang="en-US" sz="1600"/>
              <a:pPr algn="r">
                <a:defRPr/>
              </a:pPr>
              <a:t>‹#›</a:t>
            </a:fld>
            <a:endParaRPr lang="en-US" sz="1600" dirty="0"/>
          </a:p>
        </p:txBody>
      </p:sp>
      <p:sp>
        <p:nvSpPr>
          <p:cNvPr id="12" name="Rectangle 2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1295400"/>
          </a:xfrm>
          <a:prstGeom prst="rect">
            <a:avLst/>
          </a:prstGeom>
          <a:gradFill flip="none" rotWithShape="1">
            <a:gsLst>
              <a:gs pos="93000">
                <a:schemeClr val="accent2">
                  <a:lumMod val="60000"/>
                  <a:lumOff val="40000"/>
                </a:schemeClr>
              </a:gs>
              <a:gs pos="83000">
                <a:schemeClr val="accent2">
                  <a:lumMod val="75000"/>
                </a:scheme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chemeClr val="bg1">
                <a:alpha val="74998"/>
              </a:schemeClr>
            </a:outerShdw>
          </a:effectLst>
        </p:spPr>
        <p:txBody>
          <a:bodyPr rIns="182880" anchor="ctr">
            <a:prstTxWarp prst="textNoShape">
              <a:avLst/>
            </a:prstTxWarp>
          </a:bodyPr>
          <a:lstStyle/>
          <a:p>
            <a:pPr eaLnBrk="0" hangingPunct="0">
              <a:lnSpc>
                <a:spcPct val="85000"/>
              </a:lnSpc>
              <a:defRPr/>
            </a:pPr>
            <a:endParaRPr lang="en-US" sz="5400" kern="0" dirty="0">
              <a:solidFill>
                <a:schemeClr val="bg1"/>
              </a:solidFill>
              <a:latin typeface="Arial"/>
              <a:cs typeface="ＭＳ Ｐゴシック" pitchFamily="-112" charset="-128"/>
            </a:endParaRPr>
          </a:p>
        </p:txBody>
      </p:sp>
      <p:pic>
        <p:nvPicPr>
          <p:cNvPr id="2" name="Picture 1" descr="554840-hurricane-sandy-satellite-image.jpg"/>
          <p:cNvPicPr>
            <a:picLocks noChangeAspect="1"/>
          </p:cNvPicPr>
          <p:nvPr userDrawn="1"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5332" y="8467"/>
            <a:ext cx="1549399" cy="13587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2" r:id="rId1"/>
    <p:sldLayoutId id="2147484411" r:id="rId2"/>
    <p:sldLayoutId id="2147484412" r:id="rId3"/>
    <p:sldLayoutId id="2147484413" r:id="rId4"/>
    <p:sldLayoutId id="2147484414" r:id="rId5"/>
    <p:sldLayoutId id="2147484415" r:id="rId6"/>
    <p:sldLayoutId id="2147484416" r:id="rId7"/>
    <p:sldLayoutId id="2147484417" r:id="rId8"/>
    <p:sldLayoutId id="2147484418" r:id="rId9"/>
    <p:sldLayoutId id="2147484419" r:id="rId10"/>
    <p:sldLayoutId id="2147484420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/>
          <a:ea typeface="ＭＳ Ｐゴシック" charset="-128"/>
          <a:cs typeface="ＭＳ Ｐゴシック" pitchFamily="-112" charset="-128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9pPr>
    </p:titleStyle>
    <p:bodyStyle>
      <a:lvl1pPr marL="342900" indent="-342900" algn="l" rtl="0" eaLnBrk="0" fontAlgn="base" hangingPunct="0">
        <a:spcBef>
          <a:spcPct val="75000"/>
        </a:spcBef>
        <a:spcAft>
          <a:spcPct val="0"/>
        </a:spcAft>
        <a:defRPr sz="2800">
          <a:solidFill>
            <a:schemeClr val="tx1"/>
          </a:solidFill>
          <a:latin typeface="Arial"/>
          <a:ea typeface="ＭＳ Ｐゴシック" charset="-128"/>
          <a:cs typeface="ＭＳ Ｐゴシック" pitchFamily="-112" charset="-128"/>
        </a:defRPr>
      </a:lvl1pPr>
      <a:lvl2pPr marL="514350" indent="-285750" algn="l" rtl="0" eaLnBrk="0" fontAlgn="base" hangingPunct="0">
        <a:spcBef>
          <a:spcPct val="0"/>
        </a:spcBef>
        <a:spcAft>
          <a:spcPct val="0"/>
        </a:spcAft>
        <a:buClr>
          <a:schemeClr val="accent2"/>
        </a:buClr>
        <a:buFont typeface="Arial" charset="0"/>
        <a:buChar char="•"/>
        <a:defRPr sz="2400"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3333FF"/>
        </a:buClr>
        <a:buSzPct val="95000"/>
        <a:buFont typeface="Courier New" charset="0"/>
        <a:buChar char="o"/>
        <a:defRPr sz="2000"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3pPr>
      <a:lvl4pPr marL="13716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4pPr>
      <a:lvl5pPr marL="1828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5pPr>
      <a:lvl6pPr marL="2286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6pPr>
      <a:lvl7pPr marL="2743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7pPr>
      <a:lvl8pPr marL="3200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8pPr>
      <a:lvl9pPr marL="3657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8.png"/><Relationship Id="rId12" Type="http://schemas.openxmlformats.org/officeDocument/2006/relationships/image" Target="../media/image39.png"/><Relationship Id="rId13" Type="http://schemas.openxmlformats.org/officeDocument/2006/relationships/image" Target="../media/image40.png"/><Relationship Id="rId14" Type="http://schemas.openxmlformats.org/officeDocument/2006/relationships/image" Target="../media/image41.png"/><Relationship Id="rId15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image" Target="../media/image36.png"/><Relationship Id="rId10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c.ncep.noaa.gov/gc_wmb/vxt/" TargetMode="External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c.ncep.noaa.gov/gc_wmb/vxt/" TargetMode="External"/><Relationship Id="rId4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c.ncep.noaa.gov/gc_wmb/vxt/" TargetMode="External"/><Relationship Id="rId4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2018774" y="5699125"/>
            <a:ext cx="7116762" cy="1136299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000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Frank Marks</a:t>
            </a:r>
            <a:r>
              <a:rPr lang="en-US" sz="1800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/>
            </a:r>
            <a:br>
              <a:rPr lang="en-US" sz="1800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</a:br>
            <a:r>
              <a:rPr lang="en-US" sz="1800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NOAA/AOML Hurricane Research Division</a:t>
            </a:r>
          </a:p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1800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HFIP Research </a:t>
            </a:r>
            <a:r>
              <a:rPr lang="en-US" sz="18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Lead</a:t>
            </a:r>
          </a:p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18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10 July 2014</a:t>
            </a:r>
            <a:endParaRPr lang="en-US" sz="1800" b="1" dirty="0"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Arial" pitchFamily="-111" charset="0"/>
              <a:cs typeface="Calibri"/>
            </a:endParaRP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-2716" y="3799"/>
            <a:ext cx="8850383" cy="2310423"/>
          </a:xfrm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n-US" dirty="0">
                <a:cs typeface="Arial"/>
              </a:rPr>
              <a:t>Latest Developments in </a:t>
            </a:r>
            <a:r>
              <a:rPr lang="en-US" dirty="0" smtClean="0">
                <a:cs typeface="Arial"/>
              </a:rPr>
              <a:t>NOAA’s </a:t>
            </a:r>
            <a:r>
              <a:rPr lang="en-US" dirty="0">
                <a:cs typeface="Arial"/>
              </a:rPr>
              <a:t>Hurricane </a:t>
            </a:r>
            <a:r>
              <a:rPr lang="en-US" dirty="0" smtClean="0">
                <a:cs typeface="Arial"/>
              </a:rPr>
              <a:t>Research - HFIP</a:t>
            </a:r>
            <a:endParaRPr lang="en-US" dirty="0">
              <a:ea typeface="Calibri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4275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9755" y="1416167"/>
            <a:ext cx="3584851" cy="2723034"/>
            <a:chOff x="109755" y="1432141"/>
            <a:chExt cx="3584851" cy="2723034"/>
          </a:xfrm>
        </p:grpSpPr>
        <p:pic>
          <p:nvPicPr>
            <p:cNvPr id="7" name="Picture 6" descr="Screen shot 2012-08-30 at 2.39.38 PM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755" y="1432141"/>
              <a:ext cx="3584851" cy="2723034"/>
            </a:xfrm>
            <a:prstGeom prst="rect">
              <a:avLst/>
            </a:prstGeom>
          </p:spPr>
        </p:pic>
        <p:sp>
          <p:nvSpPr>
            <p:cNvPr id="29" name="Rectangle 8"/>
            <p:cNvSpPr>
              <a:spLocks/>
            </p:cNvSpPr>
            <p:nvPr/>
          </p:nvSpPr>
          <p:spPr bwMode="auto">
            <a:xfrm>
              <a:off x="162228" y="3714162"/>
              <a:ext cx="1833485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0" tIns="0" rIns="40639" bIns="0">
              <a:prstTxWarp prst="textNoShape">
                <a:avLst/>
              </a:prstTxWarp>
              <a:spAutoFit/>
            </a:bodyPr>
            <a:lstStyle/>
            <a:p>
              <a:pPr marL="39688" algn="ctr"/>
              <a:r>
                <a:rPr lang="en-US" sz="1200" b="1" dirty="0">
                  <a:solidFill>
                    <a:srgbClr val="FFFFFF"/>
                  </a:solidFill>
                  <a:latin typeface="Calibri" charset="0"/>
                  <a:ea typeface="Arial" charset="0"/>
                  <a:cs typeface="Arial" charset="0"/>
                  <a:sym typeface="Arial" charset="0"/>
                </a:rPr>
                <a:t>5</a:t>
              </a:r>
              <a:r>
                <a:rPr lang="en-US" sz="1200" b="1" dirty="0" smtClean="0">
                  <a:solidFill>
                    <a:srgbClr val="FFFFFF"/>
                  </a:solidFill>
                  <a:latin typeface="Calibri" charset="0"/>
                  <a:ea typeface="Arial" charset="0"/>
                  <a:cs typeface="Arial" charset="0"/>
                  <a:sym typeface="Arial" charset="0"/>
                </a:rPr>
                <a:t> </a:t>
              </a:r>
              <a:r>
                <a:rPr lang="en-US" sz="1200" b="1" dirty="0">
                  <a:solidFill>
                    <a:srgbClr val="FFFFFF"/>
                  </a:solidFill>
                  <a:latin typeface="Calibri" charset="0"/>
                  <a:ea typeface="Arial" charset="0"/>
                  <a:cs typeface="Arial" charset="0"/>
                  <a:sym typeface="Arial" charset="0"/>
                </a:rPr>
                <a:t>P-3 Flights</a:t>
              </a:r>
            </a:p>
            <a:p>
              <a:pPr marL="39688" algn="ctr"/>
              <a:r>
                <a:rPr lang="en-US" sz="1200" b="1" dirty="0" smtClean="0">
                  <a:solidFill>
                    <a:srgbClr val="FFFFFF"/>
                  </a:solidFill>
                  <a:latin typeface="Calibri" charset="0"/>
                  <a:ea typeface="Arial" charset="0"/>
                  <a:cs typeface="Arial" charset="0"/>
                  <a:sym typeface="Arial" charset="0"/>
                </a:rPr>
                <a:t>26 </a:t>
              </a:r>
              <a:r>
                <a:rPr lang="en-US" sz="1200" b="1" dirty="0">
                  <a:solidFill>
                    <a:srgbClr val="FFFFFF"/>
                  </a:solidFill>
                  <a:latin typeface="Calibri" charset="0"/>
                  <a:ea typeface="Arial" charset="0"/>
                  <a:cs typeface="Arial" charset="0"/>
                  <a:sym typeface="Arial" charset="0"/>
                </a:rPr>
                <a:t>August – </a:t>
              </a:r>
              <a:r>
                <a:rPr lang="en-US" sz="1200" b="1" dirty="0" smtClean="0">
                  <a:solidFill>
                    <a:srgbClr val="FFFFFF"/>
                  </a:solidFill>
                  <a:latin typeface="Calibri" charset="0"/>
                  <a:ea typeface="Arial" charset="0"/>
                  <a:cs typeface="Arial" charset="0"/>
                  <a:sym typeface="Arial" charset="0"/>
                </a:rPr>
                <a:t>28 August 2011</a:t>
              </a:r>
              <a:endParaRPr lang="en-US" sz="1200" b="1" dirty="0">
                <a:solidFill>
                  <a:srgbClr val="FFFFFF"/>
                </a:solidFill>
                <a:latin typeface="Calibri" charset="0"/>
                <a:ea typeface="Arial" charset="0"/>
                <a:cs typeface="Arial" charset="0"/>
                <a:sym typeface="Arial" charset="0"/>
              </a:endParaRPr>
            </a:p>
          </p:txBody>
        </p:sp>
      </p:grp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249328" y="4537928"/>
            <a:ext cx="2969745" cy="1423467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117475" indent="-117475" eaLnBrk="1" hangingPunct="1">
              <a:spcBef>
                <a:spcPts val="300"/>
              </a:spcBef>
              <a:buFont typeface="Arial"/>
              <a:buChar char="•"/>
            </a:pPr>
            <a:r>
              <a:rPr lang="en-US" sz="1400" dirty="0" smtClean="0">
                <a:latin typeface="Calibri" charset="0"/>
              </a:rPr>
              <a:t>4 </a:t>
            </a:r>
            <a:r>
              <a:rPr lang="en-US" sz="1400" dirty="0">
                <a:latin typeface="Calibri" charset="0"/>
              </a:rPr>
              <a:t>missions from </a:t>
            </a:r>
            <a:r>
              <a:rPr lang="en-US" sz="1400" dirty="0" smtClean="0">
                <a:latin typeface="Calibri" charset="0"/>
              </a:rPr>
              <a:t>22-24 </a:t>
            </a:r>
            <a:r>
              <a:rPr lang="en-US" sz="1400" dirty="0">
                <a:latin typeface="Calibri" charset="0"/>
              </a:rPr>
              <a:t>Aug </a:t>
            </a:r>
            <a:r>
              <a:rPr lang="en-US" sz="1400" dirty="0" smtClean="0">
                <a:latin typeface="Calibri" charset="0"/>
              </a:rPr>
              <a:t>2012 and 5 missions from 26-28 Aug 2012 at 12 h </a:t>
            </a:r>
            <a:r>
              <a:rPr lang="en-US" sz="1400" dirty="0">
                <a:latin typeface="Calibri"/>
                <a:ea typeface="Arial" charset="0"/>
                <a:cs typeface="Calibri"/>
                <a:sym typeface="Arial" charset="0"/>
              </a:rPr>
              <a:t>Doppler </a:t>
            </a:r>
            <a:r>
              <a:rPr lang="en-US" sz="1400" dirty="0" smtClean="0">
                <a:latin typeface="Calibri" charset="0"/>
              </a:rPr>
              <a:t>sampling </a:t>
            </a:r>
            <a:r>
              <a:rPr lang="en-US" sz="1400" dirty="0" smtClean="0">
                <a:latin typeface="Calibri"/>
                <a:ea typeface="Arial" charset="0"/>
                <a:cs typeface="Calibri"/>
                <a:sym typeface="Arial" charset="0"/>
              </a:rPr>
              <a:t>(HEDAS/GSI)</a:t>
            </a:r>
            <a:r>
              <a:rPr lang="en-US" sz="1400" dirty="0" smtClean="0">
                <a:latin typeface="Calibri" charset="0"/>
              </a:rPr>
              <a:t> </a:t>
            </a:r>
            <a:r>
              <a:rPr lang="en-US" sz="1400" dirty="0">
                <a:latin typeface="Calibri" charset="0"/>
              </a:rPr>
              <a:t>&amp; 6</a:t>
            </a:r>
            <a:r>
              <a:rPr lang="en-US" sz="1400" dirty="0" smtClean="0">
                <a:latin typeface="Calibri" charset="0"/>
              </a:rPr>
              <a:t> G</a:t>
            </a:r>
            <a:r>
              <a:rPr lang="en-US" sz="1400" dirty="0">
                <a:latin typeface="Calibri" charset="0"/>
              </a:rPr>
              <a:t>-IV missions </a:t>
            </a:r>
          </a:p>
          <a:p>
            <a:pPr marL="117475" indent="-117475" eaLnBrk="1" hangingPunct="1">
              <a:spcBef>
                <a:spcPts val="300"/>
              </a:spcBef>
              <a:buFont typeface="Arial"/>
              <a:buChar char="•"/>
            </a:pPr>
            <a:r>
              <a:rPr lang="en-US" sz="1400" dirty="0" smtClean="0">
                <a:latin typeface="Calibri" charset="0"/>
              </a:rPr>
              <a:t>Sampled Isaac as a tropical storm to hurricane at landfall</a:t>
            </a:r>
            <a:endParaRPr lang="en-US" sz="1400" dirty="0">
              <a:latin typeface="Calibri" charset="0"/>
            </a:endParaRPr>
          </a:p>
        </p:txBody>
      </p:sp>
      <p:sp>
        <p:nvSpPr>
          <p:cNvPr id="24" name="Rectangle 6"/>
          <p:cNvSpPr txBox="1">
            <a:spLocks noChangeArrowheads="1"/>
          </p:cNvSpPr>
          <p:nvPr/>
        </p:nvSpPr>
        <p:spPr bwMode="auto">
          <a:xfrm>
            <a:off x="3773710" y="2032439"/>
            <a:ext cx="1886858" cy="1088121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30479">
            <a:prstTxWarp prst="textNoShape">
              <a:avLst/>
            </a:prstTxWarp>
          </a:bodyPr>
          <a:lstStyle/>
          <a:p>
            <a:pPr marL="39688" algn="ctr"/>
            <a:r>
              <a:rPr lang="en-US" sz="1600" dirty="0">
                <a:solidFill>
                  <a:srgbClr val="000000"/>
                </a:solidFill>
                <a:latin typeface="Calibri" charset="0"/>
                <a:ea typeface="Arial" charset="0"/>
                <a:sym typeface="Arial" charset="0"/>
              </a:rPr>
              <a:t>Doppler </a:t>
            </a:r>
            <a:r>
              <a:rPr lang="en-US" sz="1600" dirty="0" smtClean="0">
                <a:solidFill>
                  <a:srgbClr val="000000"/>
                </a:solidFill>
                <a:latin typeface="Calibri" charset="0"/>
                <a:ea typeface="Arial" charset="0"/>
                <a:sym typeface="Arial" charset="0"/>
              </a:rPr>
              <a:t>data </a:t>
            </a:r>
            <a:r>
              <a:rPr lang="en-US" sz="1600" dirty="0">
                <a:solidFill>
                  <a:srgbClr val="000000"/>
                </a:solidFill>
                <a:latin typeface="Calibri" charset="0"/>
                <a:ea typeface="Arial" charset="0"/>
                <a:sym typeface="Arial" charset="0"/>
              </a:rPr>
              <a:t>transmitted in real-</a:t>
            </a:r>
            <a:r>
              <a:rPr lang="en-US" sz="1600" dirty="0" smtClean="0">
                <a:solidFill>
                  <a:srgbClr val="000000"/>
                </a:solidFill>
                <a:latin typeface="Calibri" charset="0"/>
                <a:ea typeface="Arial" charset="0"/>
                <a:sym typeface="Arial" charset="0"/>
              </a:rPr>
              <a:t>time </a:t>
            </a:r>
            <a:r>
              <a:rPr lang="en-US" sz="1600" dirty="0">
                <a:solidFill>
                  <a:srgbClr val="000000"/>
                </a:solidFill>
                <a:latin typeface="Calibri" charset="0"/>
                <a:ea typeface="Arial" charset="0"/>
                <a:sym typeface="Arial" charset="0"/>
              </a:rPr>
              <a:t>for assimilation into </a:t>
            </a:r>
            <a:r>
              <a:rPr lang="en-US" sz="1600" dirty="0" smtClean="0">
                <a:solidFill>
                  <a:srgbClr val="000000"/>
                </a:solidFill>
                <a:latin typeface="Calibri" charset="0"/>
                <a:ea typeface="Arial" charset="0"/>
                <a:sym typeface="Arial" charset="0"/>
              </a:rPr>
              <a:t>HWRF</a:t>
            </a:r>
            <a:endParaRPr lang="en-US" sz="16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  <a:sym typeface="Arial" charset="0"/>
            </a:endParaRPr>
          </a:p>
        </p:txBody>
      </p:sp>
      <p:sp>
        <p:nvSpPr>
          <p:cNvPr id="30" name="Text Box 7"/>
          <p:cNvSpPr txBox="1">
            <a:spLocks/>
          </p:cNvSpPr>
          <p:nvPr/>
        </p:nvSpPr>
        <p:spPr bwMode="auto">
          <a:xfrm>
            <a:off x="5313680" y="6648113"/>
            <a:ext cx="3604984" cy="2187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4210" tIns="32102" rIns="64210" bIns="32102"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rgbClr val="000000"/>
                </a:solidFill>
              </a:rPr>
              <a:t>Aberson, Aksoy, Gamache, Gopal (</a:t>
            </a:r>
            <a:r>
              <a:rPr lang="en-US" sz="1000" dirty="0">
                <a:solidFill>
                  <a:srgbClr val="000000"/>
                </a:solidFill>
              </a:rPr>
              <a:t>AOML/HRD</a:t>
            </a:r>
            <a:r>
              <a:rPr lang="en-US" sz="1000" dirty="0" smtClean="0">
                <a:solidFill>
                  <a:srgbClr val="000000"/>
                </a:solidFill>
              </a:rPr>
              <a:t>), Tong (EMC)</a:t>
            </a:r>
            <a:endParaRPr lang="en-US" sz="1100" dirty="0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867400" y="1308120"/>
            <a:ext cx="3060700" cy="5106988"/>
            <a:chOff x="5809195" y="1292823"/>
            <a:chExt cx="3261307" cy="5171290"/>
          </a:xfrm>
        </p:grpSpPr>
        <p:pic>
          <p:nvPicPr>
            <p:cNvPr id="21" name="Picture 22" descr="ISAAC09L.2012082800.fsct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195" y="4264934"/>
              <a:ext cx="3261307" cy="2199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1" descr="swath.ISAAC09L.2012082712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2903" y="1292823"/>
              <a:ext cx="3115230" cy="2956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TextBox 30"/>
            <p:cNvSpPr txBox="1">
              <a:spLocks noChangeArrowheads="1"/>
            </p:cNvSpPr>
            <p:nvPr/>
          </p:nvSpPr>
          <p:spPr bwMode="auto">
            <a:xfrm>
              <a:off x="6294820" y="1557895"/>
              <a:ext cx="1075994" cy="396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000" b="1">
                  <a:latin typeface="Calibri" pitchFamily="34" charset="0"/>
                </a:rPr>
                <a:t>HWRF/GSI</a:t>
              </a:r>
            </a:p>
            <a:p>
              <a:pPr algn="ctr"/>
              <a:r>
                <a:rPr lang="en-US" sz="1000" b="1">
                  <a:latin typeface="Calibri" pitchFamily="34" charset="0"/>
                </a:rPr>
                <a:t>20120827 12UTC</a:t>
              </a:r>
            </a:p>
          </p:txBody>
        </p:sp>
        <p:sp>
          <p:nvSpPr>
            <p:cNvPr id="33" name="TextBox 30"/>
            <p:cNvSpPr txBox="1">
              <a:spLocks noChangeArrowheads="1"/>
            </p:cNvSpPr>
            <p:nvPr/>
          </p:nvSpPr>
          <p:spPr bwMode="auto">
            <a:xfrm>
              <a:off x="7726304" y="4494325"/>
              <a:ext cx="1075993" cy="396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000" b="1">
                  <a:latin typeface="Calibri" pitchFamily="34" charset="0"/>
                </a:rPr>
                <a:t>HWRF/GSI</a:t>
              </a:r>
            </a:p>
            <a:p>
              <a:pPr algn="ctr"/>
              <a:r>
                <a:rPr lang="en-US" sz="1000" b="1">
                  <a:latin typeface="Calibri" pitchFamily="34" charset="0"/>
                </a:rPr>
                <a:t>20120827 12UTC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605691" y="2779542"/>
            <a:ext cx="4165747" cy="3621258"/>
            <a:chOff x="1629505" y="2779542"/>
            <a:chExt cx="4165747" cy="3621258"/>
          </a:xfrm>
        </p:grpSpPr>
        <p:pic>
          <p:nvPicPr>
            <p:cNvPr id="35" name="Picture 34" descr="Screen shot 2012-08-30 at 3.08.28 PM.png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48216" y="4123944"/>
              <a:ext cx="2347036" cy="2276856"/>
            </a:xfrm>
            <a:prstGeom prst="rect">
              <a:avLst/>
            </a:prstGeom>
          </p:spPr>
        </p:pic>
        <p:cxnSp>
          <p:nvCxnSpPr>
            <p:cNvPr id="36" name="Straight Arrow Connector 35"/>
            <p:cNvCxnSpPr/>
            <p:nvPr/>
          </p:nvCxnSpPr>
          <p:spPr>
            <a:xfrm>
              <a:off x="1629505" y="2779542"/>
              <a:ext cx="2031623" cy="1665418"/>
            </a:xfrm>
            <a:prstGeom prst="straightConnector1">
              <a:avLst/>
            </a:prstGeom>
            <a:ln w="38100" cmpd="sng">
              <a:solidFill>
                <a:schemeClr val="bg1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Picture 36" descr="20120827H1wind30.gif"/>
          <p:cNvPicPr>
            <a:picLocks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53" b="89937" l="9976" r="89781">
                        <a14:backgroundMark x1="41119" y1="43396" x2="41119" y2="433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9943" y="4191000"/>
            <a:ext cx="2320929" cy="2302309"/>
          </a:xfrm>
          <a:prstGeom prst="rect">
            <a:avLst/>
          </a:prstGeom>
        </p:spPr>
      </p:pic>
      <p:sp>
        <p:nvSpPr>
          <p:cNvPr id="23" name="Rectangle 5"/>
          <p:cNvSpPr txBox="1">
            <a:spLocks noChangeArrowheads="1"/>
          </p:cNvSpPr>
          <p:nvPr/>
        </p:nvSpPr>
        <p:spPr bwMode="auto">
          <a:xfrm>
            <a:off x="-1" y="-1"/>
            <a:ext cx="7657275" cy="1307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45720" rIns="30479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/>
                <a:ea typeface="ＭＳ Ｐゴシック" charset="-128"/>
                <a:cs typeface="ＭＳ Ｐゴシック" pitchFamily="-112" charset="-128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bg1"/>
                </a:solidFill>
                <a:latin typeface="TradeGothicBold" pitchFamily="2" charset="0"/>
              </a:defRPr>
            </a:lvl9pPr>
          </a:lstStyle>
          <a:p>
            <a:pPr>
              <a:defRPr/>
            </a:pPr>
            <a:r>
              <a:rPr lang="en-US" sz="4400" dirty="0" smtClean="0">
                <a:solidFill>
                  <a:srgbClr val="FFFF00"/>
                </a:solidFill>
                <a:latin typeface="+mj-lt"/>
                <a:ea typeface="Calibri" charset="0"/>
                <a:cs typeface="Calibri" charset="0"/>
              </a:rPr>
              <a:t>Collect</a:t>
            </a:r>
            <a:r>
              <a:rPr lang="en-US" sz="4400" dirty="0" smtClean="0">
                <a:latin typeface="+mj-lt"/>
                <a:ea typeface="Calibri" charset="0"/>
                <a:cs typeface="Calibri" charset="0"/>
              </a:rPr>
              <a:t> observations over life-cycle:</a:t>
            </a:r>
            <a:r>
              <a:rPr lang="en-US" sz="4400" dirty="0">
                <a:latin typeface="+mj-lt"/>
                <a:ea typeface="Calibri" charset="0"/>
                <a:cs typeface="Calibri" charset="0"/>
              </a:rPr>
              <a:t> </a:t>
            </a:r>
            <a:r>
              <a:rPr lang="en-US" sz="4400" dirty="0" smtClean="0">
                <a:latin typeface="+mj-lt"/>
                <a:ea typeface="Calibri" charset="0"/>
                <a:cs typeface="Calibri" charset="0"/>
              </a:rPr>
              <a:t>Isaac 2012</a:t>
            </a:r>
            <a:endParaRPr lang="en-US" sz="3600" dirty="0" smtClean="0">
              <a:latin typeface="+mj-lt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699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 descr="C:\Users\Trailer11\Desktop\IMAGES\Sept14-15\HS3_1200914_2300UTC_IR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5239" y="2215698"/>
            <a:ext cx="4045331" cy="3483464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696200" cy="1371600"/>
          </a:xfrm>
        </p:spPr>
        <p:txBody>
          <a:bodyPr/>
          <a:lstStyle/>
          <a:p>
            <a:r>
              <a:rPr lang="en-US" sz="4400" dirty="0" smtClean="0">
                <a:solidFill>
                  <a:srgbClr val="FFFF00"/>
                </a:solidFill>
                <a:latin typeface="Calibri" charset="0"/>
                <a:ea typeface="Calibri" charset="0"/>
                <a:cs typeface="Calibri" charset="0"/>
              </a:rPr>
              <a:t>Develop</a:t>
            </a:r>
            <a:r>
              <a:rPr lang="en-US" sz="4400" dirty="0" smtClean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 &amp; refine measurement technology: HS3 (2012-2014)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136705" y="6623033"/>
            <a:ext cx="22399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Calibri" charset="0"/>
                <a:ea typeface="Arial" charset="0"/>
                <a:cs typeface="Arial" charset="0"/>
              </a:rPr>
              <a:t>HS3 Teams – S. Braun (NASA/GSFC)</a:t>
            </a:r>
            <a:endParaRPr lang="en-US" sz="1100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366" y="5734721"/>
            <a:ext cx="884560" cy="88456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11247" y="1640917"/>
            <a:ext cx="5117210" cy="4329412"/>
            <a:chOff x="144198" y="1387903"/>
            <a:chExt cx="5340096" cy="4444710"/>
          </a:xfrm>
        </p:grpSpPr>
        <p:pic>
          <p:nvPicPr>
            <p:cNvPr id="36" name="Picture 35" descr="GH_2012_env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44198" y="1387903"/>
              <a:ext cx="5337244" cy="2135175"/>
            </a:xfrm>
            <a:prstGeom prst="rect">
              <a:avLst/>
            </a:prstGeom>
            <a:effectLst>
              <a:glow rad="228600">
                <a:schemeClr val="bg1"/>
              </a:glow>
            </a:effectLst>
          </p:spPr>
        </p:pic>
        <p:pic>
          <p:nvPicPr>
            <p:cNvPr id="38" name="Picture 37"/>
            <p:cNvPicPr>
              <a:picLocks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44198" y="3692917"/>
              <a:ext cx="5340096" cy="2139696"/>
            </a:xfrm>
            <a:prstGeom prst="rect">
              <a:avLst/>
            </a:prstGeom>
            <a:effectLst>
              <a:glow rad="228600">
                <a:schemeClr val="bg1"/>
              </a:glow>
            </a:effectLst>
          </p:spPr>
        </p:pic>
        <p:sp>
          <p:nvSpPr>
            <p:cNvPr id="39" name="TextBox 38"/>
            <p:cNvSpPr txBox="1"/>
            <p:nvPr/>
          </p:nvSpPr>
          <p:spPr>
            <a:xfrm>
              <a:off x="1554253" y="1460971"/>
              <a:ext cx="28267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+mn-lt"/>
                </a:rPr>
                <a:t>“Environmental” G-H</a:t>
              </a:r>
              <a:endParaRPr lang="en-US" sz="2400" dirty="0">
                <a:latin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72779" y="3701691"/>
              <a:ext cx="24494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+mn-lt"/>
                </a:rPr>
                <a:t>“Over-Storm” G-H</a:t>
              </a:r>
              <a:endParaRPr lang="en-US" sz="2400" dirty="0">
                <a:latin typeface="+mn-lt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5932997" y="1775471"/>
            <a:ext cx="2447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Hurricane</a:t>
            </a:r>
            <a:r>
              <a:rPr lang="en-US" dirty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Nadine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4293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8575" y="1260542"/>
            <a:ext cx="9172575" cy="5209092"/>
            <a:chOff x="-28575" y="1252475"/>
            <a:chExt cx="9172575" cy="5209092"/>
          </a:xfrm>
        </p:grpSpPr>
        <p:pic>
          <p:nvPicPr>
            <p:cNvPr id="123" name="Picture 5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1138" y="2117725"/>
              <a:ext cx="1787525" cy="1749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4" name="Picture 6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5688" y="2120900"/>
              <a:ext cx="1720850" cy="171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5" name="Picture 7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6888" y="2139950"/>
              <a:ext cx="1770062" cy="174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6" name="Picture 8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50" y="2119313"/>
              <a:ext cx="1785938" cy="174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7" name="Picture 9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75" y="2120900"/>
              <a:ext cx="2092325" cy="176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TextBox 6"/>
            <p:cNvSpPr txBox="1">
              <a:spLocks noChangeArrowheads="1"/>
            </p:cNvSpPr>
            <p:nvPr/>
          </p:nvSpPr>
          <p:spPr bwMode="auto">
            <a:xfrm>
              <a:off x="261938" y="2066925"/>
              <a:ext cx="34219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1100" b="1">
                  <a:latin typeface="+mn-lt"/>
                  <a:cs typeface="Times New Roman" charset="0"/>
                </a:rPr>
                <a:t>(a)</a:t>
              </a:r>
            </a:p>
          </p:txBody>
        </p:sp>
        <p:sp>
          <p:nvSpPr>
            <p:cNvPr id="129" name="TextBox 7"/>
            <p:cNvSpPr txBox="1">
              <a:spLocks noChangeArrowheads="1"/>
            </p:cNvSpPr>
            <p:nvPr/>
          </p:nvSpPr>
          <p:spPr bwMode="auto">
            <a:xfrm>
              <a:off x="1962150" y="2087563"/>
              <a:ext cx="34825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1100" b="1">
                  <a:latin typeface="+mn-lt"/>
                  <a:cs typeface="Times New Roman" charset="0"/>
                </a:rPr>
                <a:t>(b)</a:t>
              </a:r>
            </a:p>
          </p:txBody>
        </p:sp>
        <p:sp>
          <p:nvSpPr>
            <p:cNvPr id="130" name="TextBox 8"/>
            <p:cNvSpPr txBox="1">
              <a:spLocks noChangeArrowheads="1"/>
            </p:cNvSpPr>
            <p:nvPr/>
          </p:nvSpPr>
          <p:spPr bwMode="auto">
            <a:xfrm>
              <a:off x="3738563" y="2063750"/>
              <a:ext cx="33158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1100" b="1">
                  <a:latin typeface="+mn-lt"/>
                  <a:cs typeface="Times New Roman" charset="0"/>
                </a:rPr>
                <a:t>(c)</a:t>
              </a:r>
            </a:p>
          </p:txBody>
        </p:sp>
        <p:sp>
          <p:nvSpPr>
            <p:cNvPr id="131" name="TextBox 9"/>
            <p:cNvSpPr txBox="1">
              <a:spLocks noChangeArrowheads="1"/>
            </p:cNvSpPr>
            <p:nvPr/>
          </p:nvSpPr>
          <p:spPr bwMode="auto">
            <a:xfrm>
              <a:off x="5465763" y="2065338"/>
              <a:ext cx="34825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1100" b="1">
                  <a:latin typeface="+mn-lt"/>
                  <a:cs typeface="Times New Roman" charset="0"/>
                </a:rPr>
                <a:t>(d)</a:t>
              </a:r>
            </a:p>
          </p:txBody>
        </p:sp>
        <p:sp>
          <p:nvSpPr>
            <p:cNvPr id="132" name="TextBox 10"/>
            <p:cNvSpPr txBox="1">
              <a:spLocks noChangeArrowheads="1"/>
            </p:cNvSpPr>
            <p:nvPr/>
          </p:nvSpPr>
          <p:spPr bwMode="auto">
            <a:xfrm>
              <a:off x="7215188" y="2081213"/>
              <a:ext cx="34357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1100" b="1">
                  <a:latin typeface="+mn-lt"/>
                  <a:cs typeface="Times New Roman" charset="0"/>
                </a:rPr>
                <a:t>(e)</a:t>
              </a:r>
            </a:p>
          </p:txBody>
        </p:sp>
        <p:sp>
          <p:nvSpPr>
            <p:cNvPr id="133" name="TextBox 11"/>
            <p:cNvSpPr txBox="1">
              <a:spLocks noChangeArrowheads="1"/>
            </p:cNvSpPr>
            <p:nvPr/>
          </p:nvSpPr>
          <p:spPr bwMode="auto">
            <a:xfrm>
              <a:off x="890588" y="2119313"/>
              <a:ext cx="72323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700" b="1">
                  <a:latin typeface="+mn-lt"/>
                </a:rPr>
                <a:t>00 UTC 29 Aug</a:t>
              </a:r>
            </a:p>
          </p:txBody>
        </p:sp>
        <p:sp>
          <p:nvSpPr>
            <p:cNvPr id="134" name="TextBox 12"/>
            <p:cNvSpPr txBox="1">
              <a:spLocks noChangeArrowheads="1"/>
            </p:cNvSpPr>
            <p:nvPr/>
          </p:nvSpPr>
          <p:spPr bwMode="auto">
            <a:xfrm>
              <a:off x="2592388" y="2139950"/>
              <a:ext cx="72323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700" b="1">
                  <a:latin typeface="+mn-lt"/>
                </a:rPr>
                <a:t>12 UTC 29 Aug</a:t>
              </a:r>
            </a:p>
          </p:txBody>
        </p:sp>
        <p:sp>
          <p:nvSpPr>
            <p:cNvPr id="135" name="TextBox 13"/>
            <p:cNvSpPr txBox="1">
              <a:spLocks noChangeArrowheads="1"/>
            </p:cNvSpPr>
            <p:nvPr/>
          </p:nvSpPr>
          <p:spPr bwMode="auto">
            <a:xfrm>
              <a:off x="4360863" y="2109788"/>
              <a:ext cx="72323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700" b="1">
                  <a:latin typeface="+mn-lt"/>
                </a:rPr>
                <a:t>00 UTC 30 Aug</a:t>
              </a:r>
            </a:p>
          </p:txBody>
        </p:sp>
        <p:sp>
          <p:nvSpPr>
            <p:cNvPr id="136" name="TextBox 14"/>
            <p:cNvSpPr txBox="1">
              <a:spLocks noChangeArrowheads="1"/>
            </p:cNvSpPr>
            <p:nvPr/>
          </p:nvSpPr>
          <p:spPr bwMode="auto">
            <a:xfrm>
              <a:off x="6089650" y="2124075"/>
              <a:ext cx="72323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700" b="1">
                  <a:latin typeface="+mn-lt"/>
                </a:rPr>
                <a:t>12 UTC 30 Aug</a:t>
              </a:r>
            </a:p>
          </p:txBody>
        </p:sp>
        <p:sp>
          <p:nvSpPr>
            <p:cNvPr id="137" name="TextBox 15"/>
            <p:cNvSpPr txBox="1">
              <a:spLocks noChangeArrowheads="1"/>
            </p:cNvSpPr>
            <p:nvPr/>
          </p:nvSpPr>
          <p:spPr bwMode="auto">
            <a:xfrm>
              <a:off x="7832725" y="2117725"/>
              <a:ext cx="72323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700" b="1">
                  <a:latin typeface="+mn-lt"/>
                </a:rPr>
                <a:t>00 UTC 31 Aug</a:t>
              </a:r>
            </a:p>
          </p:txBody>
        </p:sp>
        <p:grpSp>
          <p:nvGrpSpPr>
            <p:cNvPr id="138" name="Group 163"/>
            <p:cNvGrpSpPr>
              <a:grpSpLocks/>
            </p:cNvGrpSpPr>
            <p:nvPr/>
          </p:nvGrpSpPr>
          <p:grpSpPr bwMode="auto">
            <a:xfrm>
              <a:off x="-28575" y="4514851"/>
              <a:ext cx="2145409" cy="1807003"/>
              <a:chOff x="-180877" y="3180787"/>
              <a:chExt cx="2144838" cy="1806382"/>
            </a:xfrm>
          </p:grpSpPr>
          <p:pic>
            <p:nvPicPr>
              <p:cNvPr id="139" name="Picture 15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295" y="3232299"/>
                <a:ext cx="1695893" cy="1626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40" name="Group 21"/>
              <p:cNvGrpSpPr>
                <a:grpSpLocks/>
              </p:cNvGrpSpPr>
              <p:nvPr/>
            </p:nvGrpSpPr>
            <p:grpSpPr bwMode="auto">
              <a:xfrm>
                <a:off x="92119" y="4833334"/>
                <a:ext cx="1871842" cy="153835"/>
                <a:chOff x="3429000" y="1676400"/>
                <a:chExt cx="1871842" cy="153835"/>
              </a:xfrm>
            </p:grpSpPr>
            <p:sp>
              <p:nvSpPr>
                <p:cNvPr id="157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3591972" y="1676400"/>
                  <a:ext cx="236600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20</a:t>
                  </a:r>
                </a:p>
              </p:txBody>
            </p:sp>
            <p:sp>
              <p:nvSpPr>
                <p:cNvPr id="158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3776088" y="1676400"/>
                  <a:ext cx="236600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40</a:t>
                  </a:r>
                </a:p>
              </p:txBody>
            </p:sp>
            <p:sp>
              <p:nvSpPr>
                <p:cNvPr id="159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3962232" y="1676400"/>
                  <a:ext cx="236600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60</a:t>
                  </a:r>
                </a:p>
              </p:txBody>
            </p:sp>
            <p:sp>
              <p:nvSpPr>
                <p:cNvPr id="160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4143258" y="1676400"/>
                  <a:ext cx="236600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80</a:t>
                  </a:r>
                </a:p>
              </p:txBody>
            </p:sp>
            <p:sp>
              <p:nvSpPr>
                <p:cNvPr id="161" name="TextBox 26"/>
                <p:cNvSpPr txBox="1">
                  <a:spLocks noChangeArrowheads="1"/>
                </p:cNvSpPr>
                <p:nvPr/>
              </p:nvSpPr>
              <p:spPr bwMode="auto">
                <a:xfrm>
                  <a:off x="4311516" y="1676400"/>
                  <a:ext cx="262592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100</a:t>
                  </a:r>
                </a:p>
              </p:txBody>
            </p:sp>
            <p:sp>
              <p:nvSpPr>
                <p:cNvPr id="162" name="TextBox 27"/>
                <p:cNvSpPr txBox="1">
                  <a:spLocks noChangeArrowheads="1"/>
                </p:cNvSpPr>
                <p:nvPr/>
              </p:nvSpPr>
              <p:spPr bwMode="auto">
                <a:xfrm>
                  <a:off x="4488992" y="1676400"/>
                  <a:ext cx="262592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120</a:t>
                  </a:r>
                </a:p>
              </p:txBody>
            </p:sp>
            <p:sp>
              <p:nvSpPr>
                <p:cNvPr id="163" name="TextBox 28"/>
                <p:cNvSpPr txBox="1">
                  <a:spLocks noChangeArrowheads="1"/>
                </p:cNvSpPr>
                <p:nvPr/>
              </p:nvSpPr>
              <p:spPr bwMode="auto">
                <a:xfrm>
                  <a:off x="4673108" y="1676400"/>
                  <a:ext cx="262592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140</a:t>
                  </a:r>
                </a:p>
              </p:txBody>
            </p:sp>
            <p:sp>
              <p:nvSpPr>
                <p:cNvPr id="164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4859420" y="1676400"/>
                  <a:ext cx="262592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160</a:t>
                  </a:r>
                </a:p>
              </p:txBody>
            </p:sp>
            <p:sp>
              <p:nvSpPr>
                <p:cNvPr id="165" name="TextBox 30"/>
                <p:cNvSpPr txBox="1">
                  <a:spLocks noChangeArrowheads="1"/>
                </p:cNvSpPr>
                <p:nvPr/>
              </p:nvSpPr>
              <p:spPr bwMode="auto">
                <a:xfrm>
                  <a:off x="5038250" y="1676400"/>
                  <a:ext cx="262592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180</a:t>
                  </a:r>
                </a:p>
              </p:txBody>
            </p:sp>
            <p:sp>
              <p:nvSpPr>
                <p:cNvPr id="166" name="TextBox 31"/>
                <p:cNvSpPr txBox="1">
                  <a:spLocks noChangeArrowheads="1"/>
                </p:cNvSpPr>
                <p:nvPr/>
              </p:nvSpPr>
              <p:spPr bwMode="auto">
                <a:xfrm>
                  <a:off x="3429000" y="1676400"/>
                  <a:ext cx="210609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0</a:t>
                  </a:r>
                </a:p>
              </p:txBody>
            </p:sp>
          </p:grpSp>
          <p:grpSp>
            <p:nvGrpSpPr>
              <p:cNvPr id="141" name="Group 32"/>
              <p:cNvGrpSpPr>
                <a:grpSpLocks/>
              </p:cNvGrpSpPr>
              <p:nvPr/>
            </p:nvGrpSpPr>
            <p:grpSpPr bwMode="auto">
              <a:xfrm>
                <a:off x="-15797" y="3188650"/>
                <a:ext cx="242325" cy="1727605"/>
                <a:chOff x="3321084" y="31716"/>
                <a:chExt cx="242325" cy="1727605"/>
              </a:xfrm>
            </p:grpSpPr>
            <p:sp>
              <p:nvSpPr>
                <p:cNvPr id="144" name="TextBox 33"/>
                <p:cNvSpPr txBox="1">
                  <a:spLocks noChangeArrowheads="1"/>
                </p:cNvSpPr>
                <p:nvPr/>
              </p:nvSpPr>
              <p:spPr bwMode="auto">
                <a:xfrm>
                  <a:off x="3352800" y="1605486"/>
                  <a:ext cx="210609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0</a:t>
                  </a:r>
                </a:p>
              </p:txBody>
            </p:sp>
            <p:sp>
              <p:nvSpPr>
                <p:cNvPr id="145" name="TextBox 34"/>
                <p:cNvSpPr txBox="1">
                  <a:spLocks noChangeArrowheads="1"/>
                </p:cNvSpPr>
                <p:nvPr/>
              </p:nvSpPr>
              <p:spPr bwMode="auto">
                <a:xfrm>
                  <a:off x="3352800" y="1471140"/>
                  <a:ext cx="210609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146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3352800" y="1339884"/>
                  <a:ext cx="210609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2</a:t>
                  </a:r>
                </a:p>
              </p:txBody>
            </p:sp>
            <p:sp>
              <p:nvSpPr>
                <p:cNvPr id="147" name="TextBox 36"/>
                <p:cNvSpPr txBox="1">
                  <a:spLocks noChangeArrowheads="1"/>
                </p:cNvSpPr>
                <p:nvPr/>
              </p:nvSpPr>
              <p:spPr bwMode="auto">
                <a:xfrm>
                  <a:off x="3352800" y="1213914"/>
                  <a:ext cx="210609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3</a:t>
                  </a:r>
                </a:p>
              </p:txBody>
            </p:sp>
            <p:sp>
              <p:nvSpPr>
                <p:cNvPr id="148" name="TextBox 37"/>
                <p:cNvSpPr txBox="1">
                  <a:spLocks noChangeArrowheads="1"/>
                </p:cNvSpPr>
                <p:nvPr/>
              </p:nvSpPr>
              <p:spPr bwMode="auto">
                <a:xfrm>
                  <a:off x="3352800" y="1077372"/>
                  <a:ext cx="210609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4</a:t>
                  </a:r>
                </a:p>
              </p:txBody>
            </p:sp>
            <p:sp>
              <p:nvSpPr>
                <p:cNvPr id="149" name="TextBox 38"/>
                <p:cNvSpPr txBox="1">
                  <a:spLocks noChangeArrowheads="1"/>
                </p:cNvSpPr>
                <p:nvPr/>
              </p:nvSpPr>
              <p:spPr bwMode="auto">
                <a:xfrm>
                  <a:off x="3352800" y="948312"/>
                  <a:ext cx="210609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5</a:t>
                  </a:r>
                </a:p>
              </p:txBody>
            </p:sp>
            <p:sp>
              <p:nvSpPr>
                <p:cNvPr id="150" name="TextBox 39"/>
                <p:cNvSpPr txBox="1">
                  <a:spLocks noChangeArrowheads="1"/>
                </p:cNvSpPr>
                <p:nvPr/>
              </p:nvSpPr>
              <p:spPr bwMode="auto">
                <a:xfrm>
                  <a:off x="3352800" y="817056"/>
                  <a:ext cx="210609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6</a:t>
                  </a:r>
                </a:p>
              </p:txBody>
            </p:sp>
            <p:sp>
              <p:nvSpPr>
                <p:cNvPr id="151" name="TextBox 40"/>
                <p:cNvSpPr txBox="1">
                  <a:spLocks noChangeArrowheads="1"/>
                </p:cNvSpPr>
                <p:nvPr/>
              </p:nvSpPr>
              <p:spPr bwMode="auto">
                <a:xfrm>
                  <a:off x="3352800" y="685800"/>
                  <a:ext cx="210609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7</a:t>
                  </a:r>
                </a:p>
              </p:txBody>
            </p:sp>
            <p:sp>
              <p:nvSpPr>
                <p:cNvPr id="152" name="TextBox 41"/>
                <p:cNvSpPr txBox="1">
                  <a:spLocks noChangeArrowheads="1"/>
                </p:cNvSpPr>
                <p:nvPr/>
              </p:nvSpPr>
              <p:spPr bwMode="auto">
                <a:xfrm>
                  <a:off x="3352800" y="554544"/>
                  <a:ext cx="210609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8</a:t>
                  </a:r>
                </a:p>
              </p:txBody>
            </p:sp>
            <p:sp>
              <p:nvSpPr>
                <p:cNvPr id="153" name="TextBox 42"/>
                <p:cNvSpPr txBox="1">
                  <a:spLocks noChangeArrowheads="1"/>
                </p:cNvSpPr>
                <p:nvPr/>
              </p:nvSpPr>
              <p:spPr bwMode="auto">
                <a:xfrm>
                  <a:off x="3352800" y="425484"/>
                  <a:ext cx="210609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9</a:t>
                  </a:r>
                </a:p>
              </p:txBody>
            </p:sp>
            <p:sp>
              <p:nvSpPr>
                <p:cNvPr id="154" name="TextBox 43"/>
                <p:cNvSpPr txBox="1">
                  <a:spLocks noChangeArrowheads="1"/>
                </p:cNvSpPr>
                <p:nvPr/>
              </p:nvSpPr>
              <p:spPr bwMode="auto">
                <a:xfrm>
                  <a:off x="3321084" y="294228"/>
                  <a:ext cx="236600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10</a:t>
                  </a:r>
                </a:p>
              </p:txBody>
            </p:sp>
            <p:sp>
              <p:nvSpPr>
                <p:cNvPr id="155" name="TextBox 44"/>
                <p:cNvSpPr txBox="1">
                  <a:spLocks noChangeArrowheads="1"/>
                </p:cNvSpPr>
                <p:nvPr/>
              </p:nvSpPr>
              <p:spPr bwMode="auto">
                <a:xfrm>
                  <a:off x="3321084" y="162972"/>
                  <a:ext cx="236600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11</a:t>
                  </a:r>
                </a:p>
              </p:txBody>
            </p:sp>
            <p:sp>
              <p:nvSpPr>
                <p:cNvPr id="156" name="TextBox 45"/>
                <p:cNvSpPr txBox="1">
                  <a:spLocks noChangeArrowheads="1"/>
                </p:cNvSpPr>
                <p:nvPr/>
              </p:nvSpPr>
              <p:spPr bwMode="auto">
                <a:xfrm>
                  <a:off x="3321084" y="31716"/>
                  <a:ext cx="236600" cy="153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12</a:t>
                  </a:r>
                </a:p>
              </p:txBody>
            </p:sp>
          </p:grpSp>
          <p:sp>
            <p:nvSpPr>
              <p:cNvPr id="142" name="TextBox 141"/>
              <p:cNvSpPr txBox="1"/>
              <p:nvPr/>
            </p:nvSpPr>
            <p:spPr>
              <a:xfrm>
                <a:off x="-180877" y="3774882"/>
                <a:ext cx="307695" cy="571184"/>
              </a:xfrm>
              <a:prstGeom prst="rect">
                <a:avLst/>
              </a:prstGeom>
              <a:noFill/>
            </p:spPr>
            <p:txBody>
              <a:bodyPr vert="vert270"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dirty="0">
                    <a:latin typeface="+mn-lt"/>
                    <a:ea typeface="+mn-ea"/>
                  </a:rPr>
                  <a:t>height (km)</a:t>
                </a:r>
              </a:p>
            </p:txBody>
          </p:sp>
          <p:sp>
            <p:nvSpPr>
              <p:cNvPr id="143" name="TextBox 152"/>
              <p:cNvSpPr txBox="1">
                <a:spLocks noChangeArrowheads="1"/>
              </p:cNvSpPr>
              <p:nvPr/>
            </p:nvSpPr>
            <p:spPr bwMode="auto">
              <a:xfrm>
                <a:off x="136515" y="3180787"/>
                <a:ext cx="317105" cy="261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1100" b="1">
                    <a:latin typeface="+mn-lt"/>
                    <a:cs typeface="Times New Roman" charset="0"/>
                  </a:rPr>
                  <a:t>(f)</a:t>
                </a:r>
              </a:p>
            </p:txBody>
          </p:sp>
        </p:grpSp>
        <p:grpSp>
          <p:nvGrpSpPr>
            <p:cNvPr id="167" name="Group 162"/>
            <p:cNvGrpSpPr>
              <a:grpSpLocks/>
            </p:cNvGrpSpPr>
            <p:nvPr/>
          </p:nvGrpSpPr>
          <p:grpSpPr bwMode="auto">
            <a:xfrm>
              <a:off x="1985963" y="4557712"/>
              <a:ext cx="1872355" cy="1757808"/>
              <a:chOff x="1844719" y="3223435"/>
              <a:chExt cx="1871840" cy="1757393"/>
            </a:xfrm>
          </p:grpSpPr>
          <p:pic>
            <p:nvPicPr>
              <p:cNvPr id="168" name="Picture 16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5894" y="3244701"/>
                <a:ext cx="1681716" cy="16216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69" name="Group 46"/>
              <p:cNvGrpSpPr>
                <a:grpSpLocks/>
              </p:cNvGrpSpPr>
              <p:nvPr/>
            </p:nvGrpSpPr>
            <p:grpSpPr bwMode="auto">
              <a:xfrm>
                <a:off x="1844719" y="4826976"/>
                <a:ext cx="1871840" cy="153852"/>
                <a:chOff x="3429000" y="1676400"/>
                <a:chExt cx="1871840" cy="153852"/>
              </a:xfrm>
            </p:grpSpPr>
            <p:sp>
              <p:nvSpPr>
                <p:cNvPr id="171" name="TextBox 47"/>
                <p:cNvSpPr txBox="1">
                  <a:spLocks noChangeArrowheads="1"/>
                </p:cNvSpPr>
                <p:nvPr/>
              </p:nvSpPr>
              <p:spPr bwMode="auto">
                <a:xfrm>
                  <a:off x="3591972" y="1676400"/>
                  <a:ext cx="236598" cy="153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20</a:t>
                  </a:r>
                </a:p>
              </p:txBody>
            </p:sp>
            <p:sp>
              <p:nvSpPr>
                <p:cNvPr id="172" name="TextBox 48"/>
                <p:cNvSpPr txBox="1">
                  <a:spLocks noChangeArrowheads="1"/>
                </p:cNvSpPr>
                <p:nvPr/>
              </p:nvSpPr>
              <p:spPr bwMode="auto">
                <a:xfrm>
                  <a:off x="3776088" y="1676400"/>
                  <a:ext cx="236598" cy="153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40</a:t>
                  </a:r>
                </a:p>
              </p:txBody>
            </p:sp>
            <p:sp>
              <p:nvSpPr>
                <p:cNvPr id="173" name="TextBox 49"/>
                <p:cNvSpPr txBox="1">
                  <a:spLocks noChangeArrowheads="1"/>
                </p:cNvSpPr>
                <p:nvPr/>
              </p:nvSpPr>
              <p:spPr bwMode="auto">
                <a:xfrm>
                  <a:off x="3962232" y="1676400"/>
                  <a:ext cx="236598" cy="153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60</a:t>
                  </a:r>
                </a:p>
              </p:txBody>
            </p:sp>
            <p:sp>
              <p:nvSpPr>
                <p:cNvPr id="174" name="TextBox 50"/>
                <p:cNvSpPr txBox="1">
                  <a:spLocks noChangeArrowheads="1"/>
                </p:cNvSpPr>
                <p:nvPr/>
              </p:nvSpPr>
              <p:spPr bwMode="auto">
                <a:xfrm>
                  <a:off x="4143258" y="1676400"/>
                  <a:ext cx="236598" cy="153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80</a:t>
                  </a:r>
                </a:p>
              </p:txBody>
            </p:sp>
            <p:sp>
              <p:nvSpPr>
                <p:cNvPr id="175" name="TextBox 51"/>
                <p:cNvSpPr txBox="1">
                  <a:spLocks noChangeArrowheads="1"/>
                </p:cNvSpPr>
                <p:nvPr/>
              </p:nvSpPr>
              <p:spPr bwMode="auto">
                <a:xfrm>
                  <a:off x="4311516" y="1676400"/>
                  <a:ext cx="262590" cy="153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100</a:t>
                  </a:r>
                </a:p>
              </p:txBody>
            </p:sp>
            <p:sp>
              <p:nvSpPr>
                <p:cNvPr id="176" name="TextBox 52"/>
                <p:cNvSpPr txBox="1">
                  <a:spLocks noChangeArrowheads="1"/>
                </p:cNvSpPr>
                <p:nvPr/>
              </p:nvSpPr>
              <p:spPr bwMode="auto">
                <a:xfrm>
                  <a:off x="4488992" y="1676400"/>
                  <a:ext cx="262590" cy="153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120</a:t>
                  </a:r>
                </a:p>
              </p:txBody>
            </p:sp>
            <p:sp>
              <p:nvSpPr>
                <p:cNvPr id="177" name="TextBox 53"/>
                <p:cNvSpPr txBox="1">
                  <a:spLocks noChangeArrowheads="1"/>
                </p:cNvSpPr>
                <p:nvPr/>
              </p:nvSpPr>
              <p:spPr bwMode="auto">
                <a:xfrm>
                  <a:off x="4673108" y="1676400"/>
                  <a:ext cx="262590" cy="153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140</a:t>
                  </a:r>
                </a:p>
              </p:txBody>
            </p:sp>
            <p:sp>
              <p:nvSpPr>
                <p:cNvPr id="178" name="TextBox 54"/>
                <p:cNvSpPr txBox="1">
                  <a:spLocks noChangeArrowheads="1"/>
                </p:cNvSpPr>
                <p:nvPr/>
              </p:nvSpPr>
              <p:spPr bwMode="auto">
                <a:xfrm>
                  <a:off x="4859420" y="1676400"/>
                  <a:ext cx="262590" cy="153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160</a:t>
                  </a:r>
                </a:p>
              </p:txBody>
            </p:sp>
            <p:sp>
              <p:nvSpPr>
                <p:cNvPr id="179" name="TextBox 55"/>
                <p:cNvSpPr txBox="1">
                  <a:spLocks noChangeArrowheads="1"/>
                </p:cNvSpPr>
                <p:nvPr/>
              </p:nvSpPr>
              <p:spPr bwMode="auto">
                <a:xfrm>
                  <a:off x="5038250" y="1676400"/>
                  <a:ext cx="262590" cy="153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180</a:t>
                  </a:r>
                </a:p>
              </p:txBody>
            </p:sp>
            <p:sp>
              <p:nvSpPr>
                <p:cNvPr id="180" name="TextBox 56"/>
                <p:cNvSpPr txBox="1">
                  <a:spLocks noChangeArrowheads="1"/>
                </p:cNvSpPr>
                <p:nvPr/>
              </p:nvSpPr>
              <p:spPr bwMode="auto">
                <a:xfrm>
                  <a:off x="3429000" y="1676400"/>
                  <a:ext cx="210607" cy="153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0</a:t>
                  </a:r>
                </a:p>
              </p:txBody>
            </p:sp>
          </p:grpSp>
          <p:sp>
            <p:nvSpPr>
              <p:cNvPr id="170" name="TextBox 153"/>
              <p:cNvSpPr txBox="1">
                <a:spLocks noChangeArrowheads="1"/>
              </p:cNvSpPr>
              <p:nvPr/>
            </p:nvSpPr>
            <p:spPr bwMode="auto">
              <a:xfrm>
                <a:off x="1883734" y="3223435"/>
                <a:ext cx="339344" cy="26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1100" b="1">
                    <a:latin typeface="+mn-lt"/>
                    <a:cs typeface="Times New Roman" charset="0"/>
                  </a:rPr>
                  <a:t>(g)</a:t>
                </a:r>
              </a:p>
            </p:txBody>
          </p:sp>
        </p:grpSp>
        <p:grpSp>
          <p:nvGrpSpPr>
            <p:cNvPr id="181" name="Group 160"/>
            <p:cNvGrpSpPr>
              <a:grpSpLocks/>
            </p:cNvGrpSpPr>
            <p:nvPr/>
          </p:nvGrpSpPr>
          <p:grpSpPr bwMode="auto">
            <a:xfrm>
              <a:off x="7107238" y="4522788"/>
              <a:ext cx="2036762" cy="1938779"/>
              <a:chOff x="7107743" y="3167658"/>
              <a:chExt cx="2036257" cy="1938398"/>
            </a:xfrm>
          </p:grpSpPr>
          <p:pic>
            <p:nvPicPr>
              <p:cNvPr id="182" name="Picture 19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4204" y="3211033"/>
                <a:ext cx="1939796" cy="1633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83" name="Group 121"/>
              <p:cNvGrpSpPr>
                <a:grpSpLocks/>
              </p:cNvGrpSpPr>
              <p:nvPr/>
            </p:nvGrpSpPr>
            <p:grpSpPr bwMode="auto">
              <a:xfrm>
                <a:off x="7107743" y="4815238"/>
                <a:ext cx="1871847" cy="153858"/>
                <a:chOff x="3429000" y="1676400"/>
                <a:chExt cx="1871847" cy="153858"/>
              </a:xfrm>
            </p:grpSpPr>
            <p:sp>
              <p:nvSpPr>
                <p:cNvPr id="186" name="TextBox 122"/>
                <p:cNvSpPr txBox="1">
                  <a:spLocks noChangeArrowheads="1"/>
                </p:cNvSpPr>
                <p:nvPr/>
              </p:nvSpPr>
              <p:spPr bwMode="auto">
                <a:xfrm>
                  <a:off x="3591972" y="1676400"/>
                  <a:ext cx="236604" cy="1538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20</a:t>
                  </a:r>
                </a:p>
              </p:txBody>
            </p:sp>
            <p:sp>
              <p:nvSpPr>
                <p:cNvPr id="187" name="TextBox 123"/>
                <p:cNvSpPr txBox="1">
                  <a:spLocks noChangeArrowheads="1"/>
                </p:cNvSpPr>
                <p:nvPr/>
              </p:nvSpPr>
              <p:spPr bwMode="auto">
                <a:xfrm>
                  <a:off x="3776088" y="1676400"/>
                  <a:ext cx="236604" cy="1538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40</a:t>
                  </a:r>
                </a:p>
              </p:txBody>
            </p:sp>
            <p:sp>
              <p:nvSpPr>
                <p:cNvPr id="188" name="TextBox 124"/>
                <p:cNvSpPr txBox="1">
                  <a:spLocks noChangeArrowheads="1"/>
                </p:cNvSpPr>
                <p:nvPr/>
              </p:nvSpPr>
              <p:spPr bwMode="auto">
                <a:xfrm>
                  <a:off x="3962232" y="1676400"/>
                  <a:ext cx="236604" cy="1538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60</a:t>
                  </a:r>
                </a:p>
              </p:txBody>
            </p:sp>
            <p:sp>
              <p:nvSpPr>
                <p:cNvPr id="189" name="TextBox 125"/>
                <p:cNvSpPr txBox="1">
                  <a:spLocks noChangeArrowheads="1"/>
                </p:cNvSpPr>
                <p:nvPr/>
              </p:nvSpPr>
              <p:spPr bwMode="auto">
                <a:xfrm>
                  <a:off x="4143258" y="1676400"/>
                  <a:ext cx="236604" cy="1538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80</a:t>
                  </a:r>
                </a:p>
              </p:txBody>
            </p:sp>
            <p:sp>
              <p:nvSpPr>
                <p:cNvPr id="190" name="TextBox 126"/>
                <p:cNvSpPr txBox="1">
                  <a:spLocks noChangeArrowheads="1"/>
                </p:cNvSpPr>
                <p:nvPr/>
              </p:nvSpPr>
              <p:spPr bwMode="auto">
                <a:xfrm>
                  <a:off x="4311516" y="1676400"/>
                  <a:ext cx="262597" cy="1538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100</a:t>
                  </a:r>
                </a:p>
              </p:txBody>
            </p:sp>
            <p:sp>
              <p:nvSpPr>
                <p:cNvPr id="191" name="TextBox 127"/>
                <p:cNvSpPr txBox="1">
                  <a:spLocks noChangeArrowheads="1"/>
                </p:cNvSpPr>
                <p:nvPr/>
              </p:nvSpPr>
              <p:spPr bwMode="auto">
                <a:xfrm>
                  <a:off x="4488992" y="1676400"/>
                  <a:ext cx="262597" cy="1538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120</a:t>
                  </a:r>
                </a:p>
              </p:txBody>
            </p:sp>
            <p:sp>
              <p:nvSpPr>
                <p:cNvPr id="192" name="TextBox 128"/>
                <p:cNvSpPr txBox="1">
                  <a:spLocks noChangeArrowheads="1"/>
                </p:cNvSpPr>
                <p:nvPr/>
              </p:nvSpPr>
              <p:spPr bwMode="auto">
                <a:xfrm>
                  <a:off x="4673108" y="1676400"/>
                  <a:ext cx="262597" cy="1538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140</a:t>
                  </a:r>
                </a:p>
              </p:txBody>
            </p:sp>
            <p:sp>
              <p:nvSpPr>
                <p:cNvPr id="193" name="TextBox 129"/>
                <p:cNvSpPr txBox="1">
                  <a:spLocks noChangeArrowheads="1"/>
                </p:cNvSpPr>
                <p:nvPr/>
              </p:nvSpPr>
              <p:spPr bwMode="auto">
                <a:xfrm>
                  <a:off x="4859420" y="1676400"/>
                  <a:ext cx="262597" cy="1538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160</a:t>
                  </a:r>
                </a:p>
              </p:txBody>
            </p:sp>
            <p:sp>
              <p:nvSpPr>
                <p:cNvPr id="194" name="TextBox 130"/>
                <p:cNvSpPr txBox="1">
                  <a:spLocks noChangeArrowheads="1"/>
                </p:cNvSpPr>
                <p:nvPr/>
              </p:nvSpPr>
              <p:spPr bwMode="auto">
                <a:xfrm>
                  <a:off x="5038250" y="1676400"/>
                  <a:ext cx="262597" cy="1538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180</a:t>
                  </a:r>
                </a:p>
              </p:txBody>
            </p:sp>
            <p:sp>
              <p:nvSpPr>
                <p:cNvPr id="195" name="TextBox 131"/>
                <p:cNvSpPr txBox="1">
                  <a:spLocks noChangeArrowheads="1"/>
                </p:cNvSpPr>
                <p:nvPr/>
              </p:nvSpPr>
              <p:spPr bwMode="auto">
                <a:xfrm>
                  <a:off x="3429000" y="1676400"/>
                  <a:ext cx="210613" cy="1538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0</a:t>
                  </a:r>
                </a:p>
              </p:txBody>
            </p:sp>
          </p:grpSp>
          <p:sp>
            <p:nvSpPr>
              <p:cNvPr id="184" name="TextBox 146"/>
              <p:cNvSpPr txBox="1">
                <a:spLocks noChangeArrowheads="1"/>
              </p:cNvSpPr>
              <p:nvPr/>
            </p:nvSpPr>
            <p:spPr bwMode="auto">
              <a:xfrm>
                <a:off x="7635857" y="4890654"/>
                <a:ext cx="654885" cy="215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800">
                    <a:latin typeface="+mn-lt"/>
                  </a:rPr>
                  <a:t>radius (km)</a:t>
                </a:r>
              </a:p>
            </p:txBody>
          </p:sp>
          <p:sp>
            <p:nvSpPr>
              <p:cNvPr id="185" name="TextBox 156"/>
              <p:cNvSpPr txBox="1">
                <a:spLocks noChangeArrowheads="1"/>
              </p:cNvSpPr>
              <p:nvPr/>
            </p:nvSpPr>
            <p:spPr bwMode="auto">
              <a:xfrm>
                <a:off x="7146853" y="3167658"/>
                <a:ext cx="308502" cy="2615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1100" b="1">
                    <a:latin typeface="+mn-lt"/>
                    <a:cs typeface="Times New Roman" charset="0"/>
                  </a:rPr>
                  <a:t>(j)</a:t>
                </a:r>
              </a:p>
            </p:txBody>
          </p:sp>
        </p:grpSp>
        <p:grpSp>
          <p:nvGrpSpPr>
            <p:cNvPr id="196" name="Group 159"/>
            <p:cNvGrpSpPr>
              <a:grpSpLocks/>
            </p:cNvGrpSpPr>
            <p:nvPr/>
          </p:nvGrpSpPr>
          <p:grpSpPr bwMode="auto">
            <a:xfrm>
              <a:off x="5400674" y="4521199"/>
              <a:ext cx="1872356" cy="1926191"/>
              <a:chOff x="5348150" y="3176196"/>
              <a:chExt cx="1871840" cy="1926743"/>
            </a:xfrm>
          </p:grpSpPr>
          <p:pic>
            <p:nvPicPr>
              <p:cNvPr id="197" name="Picture 18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325" y="3232299"/>
                <a:ext cx="1692349" cy="1617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98" name="Group 96"/>
              <p:cNvGrpSpPr>
                <a:grpSpLocks/>
              </p:cNvGrpSpPr>
              <p:nvPr/>
            </p:nvGrpSpPr>
            <p:grpSpPr bwMode="auto">
              <a:xfrm>
                <a:off x="5348150" y="4814575"/>
                <a:ext cx="1871840" cy="153932"/>
                <a:chOff x="3429000" y="1676400"/>
                <a:chExt cx="1871840" cy="153932"/>
              </a:xfrm>
            </p:grpSpPr>
            <p:sp>
              <p:nvSpPr>
                <p:cNvPr id="201" name="TextBox 97"/>
                <p:cNvSpPr txBox="1">
                  <a:spLocks noChangeArrowheads="1"/>
                </p:cNvSpPr>
                <p:nvPr/>
              </p:nvSpPr>
              <p:spPr bwMode="auto">
                <a:xfrm>
                  <a:off x="3591972" y="1676400"/>
                  <a:ext cx="236598" cy="153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20</a:t>
                  </a:r>
                </a:p>
              </p:txBody>
            </p:sp>
            <p:sp>
              <p:nvSpPr>
                <p:cNvPr id="202" name="TextBox 98"/>
                <p:cNvSpPr txBox="1">
                  <a:spLocks noChangeArrowheads="1"/>
                </p:cNvSpPr>
                <p:nvPr/>
              </p:nvSpPr>
              <p:spPr bwMode="auto">
                <a:xfrm>
                  <a:off x="3776088" y="1676400"/>
                  <a:ext cx="236598" cy="153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40</a:t>
                  </a:r>
                </a:p>
              </p:txBody>
            </p:sp>
            <p:sp>
              <p:nvSpPr>
                <p:cNvPr id="203" name="TextBox 99"/>
                <p:cNvSpPr txBox="1">
                  <a:spLocks noChangeArrowheads="1"/>
                </p:cNvSpPr>
                <p:nvPr/>
              </p:nvSpPr>
              <p:spPr bwMode="auto">
                <a:xfrm>
                  <a:off x="3962232" y="1676400"/>
                  <a:ext cx="236598" cy="153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60</a:t>
                  </a:r>
                </a:p>
              </p:txBody>
            </p:sp>
            <p:sp>
              <p:nvSpPr>
                <p:cNvPr id="204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4143258" y="1676400"/>
                  <a:ext cx="236598" cy="153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80</a:t>
                  </a:r>
                </a:p>
              </p:txBody>
            </p:sp>
            <p:sp>
              <p:nvSpPr>
                <p:cNvPr id="205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4311516" y="1676400"/>
                  <a:ext cx="262590" cy="153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100</a:t>
                  </a:r>
                </a:p>
              </p:txBody>
            </p:sp>
            <p:sp>
              <p:nvSpPr>
                <p:cNvPr id="206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4488992" y="1676400"/>
                  <a:ext cx="262590" cy="153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120</a:t>
                  </a:r>
                </a:p>
              </p:txBody>
            </p:sp>
            <p:sp>
              <p:nvSpPr>
                <p:cNvPr id="207" name="TextBox 103"/>
                <p:cNvSpPr txBox="1">
                  <a:spLocks noChangeArrowheads="1"/>
                </p:cNvSpPr>
                <p:nvPr/>
              </p:nvSpPr>
              <p:spPr bwMode="auto">
                <a:xfrm>
                  <a:off x="4673108" y="1676400"/>
                  <a:ext cx="262590" cy="153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140</a:t>
                  </a:r>
                </a:p>
              </p:txBody>
            </p:sp>
            <p:sp>
              <p:nvSpPr>
                <p:cNvPr id="208" name="TextBox 104"/>
                <p:cNvSpPr txBox="1">
                  <a:spLocks noChangeArrowheads="1"/>
                </p:cNvSpPr>
                <p:nvPr/>
              </p:nvSpPr>
              <p:spPr bwMode="auto">
                <a:xfrm>
                  <a:off x="4859420" y="1676400"/>
                  <a:ext cx="262590" cy="153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160</a:t>
                  </a:r>
                </a:p>
              </p:txBody>
            </p:sp>
            <p:sp>
              <p:nvSpPr>
                <p:cNvPr id="209" name="TextBox 105"/>
                <p:cNvSpPr txBox="1">
                  <a:spLocks noChangeArrowheads="1"/>
                </p:cNvSpPr>
                <p:nvPr/>
              </p:nvSpPr>
              <p:spPr bwMode="auto">
                <a:xfrm>
                  <a:off x="5038250" y="1676400"/>
                  <a:ext cx="262590" cy="153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180</a:t>
                  </a:r>
                </a:p>
              </p:txBody>
            </p:sp>
            <p:sp>
              <p:nvSpPr>
                <p:cNvPr id="210" name="TextBox 106"/>
                <p:cNvSpPr txBox="1">
                  <a:spLocks noChangeArrowheads="1"/>
                </p:cNvSpPr>
                <p:nvPr/>
              </p:nvSpPr>
              <p:spPr bwMode="auto">
                <a:xfrm>
                  <a:off x="3429000" y="1676400"/>
                  <a:ext cx="210607" cy="153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0</a:t>
                  </a:r>
                </a:p>
              </p:txBody>
            </p:sp>
          </p:grpSp>
          <p:sp>
            <p:nvSpPr>
              <p:cNvPr id="199" name="TextBox 155"/>
              <p:cNvSpPr txBox="1">
                <a:spLocks noChangeArrowheads="1"/>
              </p:cNvSpPr>
              <p:nvPr/>
            </p:nvSpPr>
            <p:spPr bwMode="auto">
              <a:xfrm>
                <a:off x="5387260" y="3176196"/>
                <a:ext cx="307117" cy="2616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1100" b="1">
                    <a:latin typeface="+mn-lt"/>
                    <a:cs typeface="Times New Roman" charset="0"/>
                  </a:rPr>
                  <a:t>(i)</a:t>
                </a:r>
              </a:p>
            </p:txBody>
          </p:sp>
          <p:sp>
            <p:nvSpPr>
              <p:cNvPr id="200" name="TextBox 157"/>
              <p:cNvSpPr txBox="1">
                <a:spLocks noChangeArrowheads="1"/>
              </p:cNvSpPr>
              <p:nvPr/>
            </p:nvSpPr>
            <p:spPr bwMode="auto">
              <a:xfrm>
                <a:off x="5899299" y="4887433"/>
                <a:ext cx="654866" cy="215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800">
                    <a:latin typeface="+mn-lt"/>
                  </a:rPr>
                  <a:t>radius (km)</a:t>
                </a:r>
              </a:p>
            </p:txBody>
          </p:sp>
        </p:grpSp>
        <p:grpSp>
          <p:nvGrpSpPr>
            <p:cNvPr id="211" name="Group 161"/>
            <p:cNvGrpSpPr>
              <a:grpSpLocks/>
            </p:cNvGrpSpPr>
            <p:nvPr/>
          </p:nvGrpSpPr>
          <p:grpSpPr bwMode="auto">
            <a:xfrm>
              <a:off x="3662362" y="4540250"/>
              <a:ext cx="1872355" cy="1886433"/>
              <a:chOff x="3574284" y="3205838"/>
              <a:chExt cx="1871840" cy="1886402"/>
            </a:xfrm>
          </p:grpSpPr>
          <p:pic>
            <p:nvPicPr>
              <p:cNvPr id="212" name="Picture 17"/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1977" y="3240010"/>
                <a:ext cx="1706526" cy="1620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13" name="Group 71"/>
              <p:cNvGrpSpPr>
                <a:grpSpLocks/>
              </p:cNvGrpSpPr>
              <p:nvPr/>
            </p:nvGrpSpPr>
            <p:grpSpPr bwMode="auto">
              <a:xfrm>
                <a:off x="3574284" y="4817391"/>
                <a:ext cx="1871840" cy="153885"/>
                <a:chOff x="3429000" y="1676400"/>
                <a:chExt cx="1871840" cy="153885"/>
              </a:xfrm>
            </p:grpSpPr>
            <p:sp>
              <p:nvSpPr>
                <p:cNvPr id="216" name="TextBox 72"/>
                <p:cNvSpPr txBox="1">
                  <a:spLocks noChangeArrowheads="1"/>
                </p:cNvSpPr>
                <p:nvPr/>
              </p:nvSpPr>
              <p:spPr bwMode="auto">
                <a:xfrm>
                  <a:off x="3591972" y="1676400"/>
                  <a:ext cx="236598" cy="153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20</a:t>
                  </a:r>
                </a:p>
              </p:txBody>
            </p:sp>
            <p:sp>
              <p:nvSpPr>
                <p:cNvPr id="217" name="TextBox 73"/>
                <p:cNvSpPr txBox="1">
                  <a:spLocks noChangeArrowheads="1"/>
                </p:cNvSpPr>
                <p:nvPr/>
              </p:nvSpPr>
              <p:spPr bwMode="auto">
                <a:xfrm>
                  <a:off x="3776088" y="1676400"/>
                  <a:ext cx="236598" cy="153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40</a:t>
                  </a:r>
                </a:p>
              </p:txBody>
            </p:sp>
            <p:sp>
              <p:nvSpPr>
                <p:cNvPr id="218" name="TextBox 74"/>
                <p:cNvSpPr txBox="1">
                  <a:spLocks noChangeArrowheads="1"/>
                </p:cNvSpPr>
                <p:nvPr/>
              </p:nvSpPr>
              <p:spPr bwMode="auto">
                <a:xfrm>
                  <a:off x="3962232" y="1676400"/>
                  <a:ext cx="236598" cy="153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60</a:t>
                  </a:r>
                </a:p>
              </p:txBody>
            </p:sp>
            <p:sp>
              <p:nvSpPr>
                <p:cNvPr id="219" name="TextBox 75"/>
                <p:cNvSpPr txBox="1">
                  <a:spLocks noChangeArrowheads="1"/>
                </p:cNvSpPr>
                <p:nvPr/>
              </p:nvSpPr>
              <p:spPr bwMode="auto">
                <a:xfrm>
                  <a:off x="4143258" y="1676400"/>
                  <a:ext cx="236598" cy="153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80</a:t>
                  </a:r>
                </a:p>
              </p:txBody>
            </p:sp>
            <p:sp>
              <p:nvSpPr>
                <p:cNvPr id="220" name="TextBox 76"/>
                <p:cNvSpPr txBox="1">
                  <a:spLocks noChangeArrowheads="1"/>
                </p:cNvSpPr>
                <p:nvPr/>
              </p:nvSpPr>
              <p:spPr bwMode="auto">
                <a:xfrm>
                  <a:off x="4311516" y="1676400"/>
                  <a:ext cx="262590" cy="153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100</a:t>
                  </a:r>
                </a:p>
              </p:txBody>
            </p:sp>
            <p:sp>
              <p:nvSpPr>
                <p:cNvPr id="221" name="TextBox 77"/>
                <p:cNvSpPr txBox="1">
                  <a:spLocks noChangeArrowheads="1"/>
                </p:cNvSpPr>
                <p:nvPr/>
              </p:nvSpPr>
              <p:spPr bwMode="auto">
                <a:xfrm>
                  <a:off x="4488992" y="1676400"/>
                  <a:ext cx="262590" cy="153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120</a:t>
                  </a:r>
                </a:p>
              </p:txBody>
            </p:sp>
            <p:sp>
              <p:nvSpPr>
                <p:cNvPr id="222" name="TextBox 78"/>
                <p:cNvSpPr txBox="1">
                  <a:spLocks noChangeArrowheads="1"/>
                </p:cNvSpPr>
                <p:nvPr/>
              </p:nvSpPr>
              <p:spPr bwMode="auto">
                <a:xfrm>
                  <a:off x="4673108" y="1676400"/>
                  <a:ext cx="262590" cy="153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140</a:t>
                  </a:r>
                </a:p>
              </p:txBody>
            </p:sp>
            <p:sp>
              <p:nvSpPr>
                <p:cNvPr id="223" name="TextBox 79"/>
                <p:cNvSpPr txBox="1">
                  <a:spLocks noChangeArrowheads="1"/>
                </p:cNvSpPr>
                <p:nvPr/>
              </p:nvSpPr>
              <p:spPr bwMode="auto">
                <a:xfrm>
                  <a:off x="4859420" y="1676400"/>
                  <a:ext cx="262590" cy="153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160</a:t>
                  </a:r>
                </a:p>
              </p:txBody>
            </p:sp>
            <p:sp>
              <p:nvSpPr>
                <p:cNvPr id="224" name="TextBox 80"/>
                <p:cNvSpPr txBox="1">
                  <a:spLocks noChangeArrowheads="1"/>
                </p:cNvSpPr>
                <p:nvPr/>
              </p:nvSpPr>
              <p:spPr bwMode="auto">
                <a:xfrm>
                  <a:off x="5038250" y="1676400"/>
                  <a:ext cx="262590" cy="153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180</a:t>
                  </a:r>
                </a:p>
              </p:txBody>
            </p:sp>
            <p:sp>
              <p:nvSpPr>
                <p:cNvPr id="225" name="TextBox 81"/>
                <p:cNvSpPr txBox="1">
                  <a:spLocks noChangeArrowheads="1"/>
                </p:cNvSpPr>
                <p:nvPr/>
              </p:nvSpPr>
              <p:spPr bwMode="auto">
                <a:xfrm>
                  <a:off x="3429000" y="1676400"/>
                  <a:ext cx="210607" cy="153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400" b="1">
                      <a:latin typeface="+mn-lt"/>
                    </a:rPr>
                    <a:t>0</a:t>
                  </a:r>
                </a:p>
              </p:txBody>
            </p:sp>
          </p:grpSp>
          <p:sp>
            <p:nvSpPr>
              <p:cNvPr id="214" name="TextBox 154"/>
              <p:cNvSpPr txBox="1">
                <a:spLocks noChangeArrowheads="1"/>
              </p:cNvSpPr>
              <p:nvPr/>
            </p:nvSpPr>
            <p:spPr bwMode="auto">
              <a:xfrm>
                <a:off x="3645198" y="3205838"/>
                <a:ext cx="348158" cy="261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1100" b="1">
                    <a:latin typeface="+mn-lt"/>
                    <a:cs typeface="Times New Roman" charset="0"/>
                  </a:rPr>
                  <a:t>(h)</a:t>
                </a:r>
              </a:p>
            </p:txBody>
          </p:sp>
          <p:sp>
            <p:nvSpPr>
              <p:cNvPr id="215" name="TextBox 158"/>
              <p:cNvSpPr txBox="1">
                <a:spLocks noChangeArrowheads="1"/>
              </p:cNvSpPr>
              <p:nvPr/>
            </p:nvSpPr>
            <p:spPr bwMode="auto">
              <a:xfrm>
                <a:off x="4210402" y="4876800"/>
                <a:ext cx="654867" cy="215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800">
                    <a:latin typeface="+mn-lt"/>
                  </a:rPr>
                  <a:t>radius (km)</a:t>
                </a:r>
              </a:p>
            </p:txBody>
          </p:sp>
        </p:grpSp>
        <p:sp>
          <p:nvSpPr>
            <p:cNvPr id="226" name="TextBox 165"/>
            <p:cNvSpPr txBox="1">
              <a:spLocks noChangeArrowheads="1"/>
            </p:cNvSpPr>
            <p:nvPr/>
          </p:nvSpPr>
          <p:spPr bwMode="auto">
            <a:xfrm>
              <a:off x="3897244" y="1252475"/>
              <a:ext cx="155849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2000" u="sng" dirty="0">
                  <a:latin typeface="+mn-lt"/>
                </a:rPr>
                <a:t>Observations</a:t>
              </a:r>
            </a:p>
          </p:txBody>
        </p:sp>
        <p:sp>
          <p:nvSpPr>
            <p:cNvPr id="227" name="TextBox 166"/>
            <p:cNvSpPr txBox="1">
              <a:spLocks noChangeArrowheads="1"/>
            </p:cNvSpPr>
            <p:nvPr/>
          </p:nvSpPr>
          <p:spPr bwMode="auto">
            <a:xfrm>
              <a:off x="2288670" y="1676400"/>
              <a:ext cx="45604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1400" dirty="0">
                  <a:latin typeface="+mn-lt"/>
                </a:rPr>
                <a:t>Doppler-derived wind speed (shaded, m s</a:t>
              </a:r>
              <a:r>
                <a:rPr lang="en-US" sz="1400" baseline="30000" dirty="0">
                  <a:latin typeface="+mn-lt"/>
                </a:rPr>
                <a:t>-1</a:t>
              </a:r>
              <a:r>
                <a:rPr lang="en-US" sz="1400" dirty="0">
                  <a:latin typeface="+mn-lt"/>
                </a:rPr>
                <a:t>) at 2 km altitude</a:t>
              </a:r>
            </a:p>
          </p:txBody>
        </p:sp>
        <p:sp>
          <p:nvSpPr>
            <p:cNvPr id="228" name="TextBox 167"/>
            <p:cNvSpPr txBox="1">
              <a:spLocks noChangeArrowheads="1"/>
            </p:cNvSpPr>
            <p:nvPr/>
          </p:nvSpPr>
          <p:spPr bwMode="auto">
            <a:xfrm>
              <a:off x="1356230" y="4143721"/>
              <a:ext cx="642530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1400" dirty="0">
                  <a:latin typeface="+mn-lt"/>
                </a:rPr>
                <a:t>Axisymmetric relative vorticity (shaded, x 10</a:t>
              </a:r>
              <a:r>
                <a:rPr lang="en-US" sz="1400" baseline="30000" dirty="0">
                  <a:latin typeface="+mn-lt"/>
                </a:rPr>
                <a:t>-4</a:t>
              </a:r>
              <a:r>
                <a:rPr lang="en-US" sz="1400" dirty="0">
                  <a:latin typeface="+mn-lt"/>
                </a:rPr>
                <a:t> s</a:t>
              </a:r>
              <a:r>
                <a:rPr lang="en-US" sz="1400" baseline="30000" dirty="0">
                  <a:latin typeface="+mn-lt"/>
                </a:rPr>
                <a:t>-1</a:t>
              </a:r>
              <a:r>
                <a:rPr lang="en-US" sz="1400" dirty="0">
                  <a:latin typeface="+mn-lt"/>
                </a:rPr>
                <a:t>) and tangential wind (contour, m s</a:t>
              </a:r>
              <a:r>
                <a:rPr lang="en-US" sz="1400" baseline="30000" dirty="0">
                  <a:latin typeface="+mn-lt"/>
                </a:rPr>
                <a:t>-1</a:t>
              </a:r>
              <a:r>
                <a:rPr lang="en-US" sz="1400" dirty="0">
                  <a:latin typeface="+mn-lt"/>
                </a:rPr>
                <a:t>)</a:t>
              </a:r>
            </a:p>
          </p:txBody>
        </p:sp>
      </p:grpSp>
      <p:sp>
        <p:nvSpPr>
          <p:cNvPr id="32772" name="TextBox 6"/>
          <p:cNvSpPr txBox="1">
            <a:spLocks noChangeArrowheads="1"/>
          </p:cNvSpPr>
          <p:nvPr/>
        </p:nvSpPr>
        <p:spPr bwMode="auto">
          <a:xfrm>
            <a:off x="2671662" y="7724775"/>
            <a:ext cx="363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1200">
                <a:latin typeface="Times" charset="0"/>
              </a:rPr>
              <a:t>(b)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" y="-34670"/>
            <a:ext cx="7536759" cy="1322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4400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Improve </a:t>
            </a:r>
            <a:r>
              <a:rPr lang="en-US" sz="44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understanding </a:t>
            </a:r>
            <a:r>
              <a:rPr lang="en-US" sz="44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of TC structure </a:t>
            </a:r>
            <a:r>
              <a:rPr lang="en-US" sz="44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&amp; intensity: RI</a:t>
            </a:r>
            <a:endParaRPr lang="en-US" sz="44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29" name="Group 228"/>
          <p:cNvGrpSpPr/>
          <p:nvPr/>
        </p:nvGrpSpPr>
        <p:grpSpPr>
          <a:xfrm>
            <a:off x="605827" y="1291859"/>
            <a:ext cx="7774590" cy="5170076"/>
            <a:chOff x="605827" y="1291859"/>
            <a:chExt cx="7774590" cy="5170076"/>
          </a:xfrm>
        </p:grpSpPr>
        <p:grpSp>
          <p:nvGrpSpPr>
            <p:cNvPr id="5" name="Group 4"/>
            <p:cNvGrpSpPr/>
            <p:nvPr/>
          </p:nvGrpSpPr>
          <p:grpSpPr>
            <a:xfrm>
              <a:off x="888241" y="3817981"/>
              <a:ext cx="3464210" cy="2643954"/>
              <a:chOff x="2245856" y="3912870"/>
              <a:chExt cx="3464210" cy="2643954"/>
            </a:xfrm>
          </p:grpSpPr>
          <p:pic>
            <p:nvPicPr>
              <p:cNvPr id="25" name="Picture 6" descr="inertcylav_2612.gif"/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061" b="10698"/>
              <a:stretch>
                <a:fillRect/>
              </a:stretch>
            </p:blipFill>
            <p:spPr bwMode="auto">
              <a:xfrm>
                <a:off x="2657304" y="3912870"/>
                <a:ext cx="3052762" cy="2368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TextBox 15"/>
              <p:cNvSpPr txBox="1">
                <a:spLocks noChangeArrowheads="1"/>
              </p:cNvSpPr>
              <p:nvPr/>
            </p:nvSpPr>
            <p:spPr bwMode="auto">
              <a:xfrm>
                <a:off x="4515461" y="4075057"/>
                <a:ext cx="681539" cy="4000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r"/>
                <a:r>
                  <a:rPr lang="en-US" sz="1000" b="1"/>
                  <a:t>RMW: 44</a:t>
                </a:r>
              </a:p>
              <a:p>
                <a:pPr algn="r"/>
                <a:r>
                  <a:rPr lang="en-US" sz="1000" b="1"/>
                  <a:t>IS</a:t>
                </a:r>
                <a:r>
                  <a:rPr lang="en-US" sz="1000" b="1" baseline="-25000"/>
                  <a:t>av</a:t>
                </a:r>
                <a:r>
                  <a:rPr lang="en-US" sz="1000" b="1"/>
                  <a:t> : 1.8</a:t>
                </a:r>
                <a:endParaRPr lang="en-US" sz="1000" b="1" baseline="30000"/>
              </a:p>
            </p:txBody>
          </p:sp>
          <p:grpSp>
            <p:nvGrpSpPr>
              <p:cNvPr id="31" name="Group 42"/>
              <p:cNvGrpSpPr>
                <a:grpSpLocks/>
              </p:cNvGrpSpPr>
              <p:nvPr/>
            </p:nvGrpSpPr>
            <p:grpSpPr bwMode="auto">
              <a:xfrm>
                <a:off x="2445901" y="3963184"/>
                <a:ext cx="290323" cy="2402262"/>
                <a:chOff x="1843252" y="173544"/>
                <a:chExt cx="290348" cy="2402337"/>
              </a:xfrm>
            </p:grpSpPr>
            <p:sp>
              <p:nvSpPr>
                <p:cNvPr id="105" name="TextBox 43"/>
                <p:cNvSpPr txBox="1">
                  <a:spLocks noChangeArrowheads="1"/>
                </p:cNvSpPr>
                <p:nvPr/>
              </p:nvSpPr>
              <p:spPr bwMode="auto">
                <a:xfrm>
                  <a:off x="1890826" y="2360437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0</a:t>
                  </a:r>
                </a:p>
              </p:txBody>
            </p:sp>
            <p:sp>
              <p:nvSpPr>
                <p:cNvPr id="106" name="TextBox 44"/>
                <p:cNvSpPr txBox="1">
                  <a:spLocks noChangeArrowheads="1"/>
                </p:cNvSpPr>
                <p:nvPr/>
              </p:nvSpPr>
              <p:spPr bwMode="auto">
                <a:xfrm>
                  <a:off x="1890826" y="2183370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</a:t>
                  </a:r>
                </a:p>
              </p:txBody>
            </p:sp>
            <p:sp>
              <p:nvSpPr>
                <p:cNvPr id="107" name="TextBox 45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997058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2</a:t>
                  </a:r>
                </a:p>
              </p:txBody>
            </p:sp>
            <p:sp>
              <p:nvSpPr>
                <p:cNvPr id="108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818228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3</a:t>
                  </a:r>
                </a:p>
              </p:txBody>
            </p:sp>
            <p:sp>
              <p:nvSpPr>
                <p:cNvPr id="109" name="TextBox 47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637202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4</a:t>
                  </a:r>
                </a:p>
              </p:txBody>
            </p:sp>
            <p:sp>
              <p:nvSpPr>
                <p:cNvPr id="110" name="TextBox 48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453086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5</a:t>
                  </a:r>
                </a:p>
              </p:txBody>
            </p:sp>
            <p:sp>
              <p:nvSpPr>
                <p:cNvPr id="111" name="TextBox 49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268970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6</a:t>
                  </a:r>
                </a:p>
              </p:txBody>
            </p:sp>
            <p:sp>
              <p:nvSpPr>
                <p:cNvPr id="112" name="TextBox 50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090140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7</a:t>
                  </a:r>
                </a:p>
              </p:txBody>
            </p:sp>
            <p:sp>
              <p:nvSpPr>
                <p:cNvPr id="113" name="TextBox 51"/>
                <p:cNvSpPr txBox="1">
                  <a:spLocks noChangeArrowheads="1"/>
                </p:cNvSpPr>
                <p:nvPr/>
              </p:nvSpPr>
              <p:spPr bwMode="auto">
                <a:xfrm>
                  <a:off x="1890826" y="909114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8</a:t>
                  </a:r>
                </a:p>
              </p:txBody>
            </p:sp>
            <p:sp>
              <p:nvSpPr>
                <p:cNvPr id="114" name="TextBox 52"/>
                <p:cNvSpPr txBox="1">
                  <a:spLocks noChangeArrowheads="1"/>
                </p:cNvSpPr>
                <p:nvPr/>
              </p:nvSpPr>
              <p:spPr bwMode="auto">
                <a:xfrm>
                  <a:off x="1890826" y="719712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9</a:t>
                  </a:r>
                </a:p>
              </p:txBody>
            </p:sp>
            <p:sp>
              <p:nvSpPr>
                <p:cNvPr id="115" name="TextBox 53"/>
                <p:cNvSpPr txBox="1">
                  <a:spLocks noChangeArrowheads="1"/>
                </p:cNvSpPr>
                <p:nvPr/>
              </p:nvSpPr>
              <p:spPr bwMode="auto">
                <a:xfrm>
                  <a:off x="1846342" y="53868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10</a:t>
                  </a:r>
                </a:p>
              </p:txBody>
            </p:sp>
            <p:sp>
              <p:nvSpPr>
                <p:cNvPr id="116" name="TextBox 54"/>
                <p:cNvSpPr txBox="1">
                  <a:spLocks noChangeArrowheads="1"/>
                </p:cNvSpPr>
                <p:nvPr/>
              </p:nvSpPr>
              <p:spPr bwMode="auto">
                <a:xfrm>
                  <a:off x="1843252" y="35985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11</a:t>
                  </a:r>
                </a:p>
              </p:txBody>
            </p:sp>
            <p:sp>
              <p:nvSpPr>
                <p:cNvPr id="117" name="TextBox 55"/>
                <p:cNvSpPr txBox="1">
                  <a:spLocks noChangeArrowheads="1"/>
                </p:cNvSpPr>
                <p:nvPr/>
              </p:nvSpPr>
              <p:spPr bwMode="auto">
                <a:xfrm>
                  <a:off x="1846342" y="173544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12</a:t>
                  </a:r>
                </a:p>
              </p:txBody>
            </p:sp>
          </p:grpSp>
          <p:grpSp>
            <p:nvGrpSpPr>
              <p:cNvPr id="32" name="Group 56"/>
              <p:cNvGrpSpPr>
                <a:grpSpLocks/>
              </p:cNvGrpSpPr>
              <p:nvPr/>
            </p:nvGrpSpPr>
            <p:grpSpPr bwMode="auto">
              <a:xfrm>
                <a:off x="2565905" y="6206825"/>
                <a:ext cx="2810665" cy="215437"/>
                <a:chOff x="1963266" y="2417256"/>
                <a:chExt cx="2810904" cy="215444"/>
              </a:xfrm>
            </p:grpSpPr>
            <p:sp>
              <p:nvSpPr>
                <p:cNvPr id="95" name="TextBox 57"/>
                <p:cNvSpPr txBox="1">
                  <a:spLocks noChangeArrowheads="1"/>
                </p:cNvSpPr>
                <p:nvPr/>
              </p:nvSpPr>
              <p:spPr bwMode="auto">
                <a:xfrm>
                  <a:off x="1963266" y="2417256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0</a:t>
                  </a:r>
                </a:p>
              </p:txBody>
            </p:sp>
            <p:sp>
              <p:nvSpPr>
                <p:cNvPr id="96" name="TextBox 58"/>
                <p:cNvSpPr txBox="1">
                  <a:spLocks noChangeArrowheads="1"/>
                </p:cNvSpPr>
                <p:nvPr/>
              </p:nvSpPr>
              <p:spPr bwMode="auto">
                <a:xfrm>
                  <a:off x="2225778" y="241725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20</a:t>
                  </a:r>
                </a:p>
              </p:txBody>
            </p:sp>
            <p:sp>
              <p:nvSpPr>
                <p:cNvPr id="97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2505712" y="241725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40</a:t>
                  </a:r>
                </a:p>
              </p:txBody>
            </p:sp>
            <p:sp>
              <p:nvSpPr>
                <p:cNvPr id="98" name="TextBox 60"/>
                <p:cNvSpPr txBox="1">
                  <a:spLocks noChangeArrowheads="1"/>
                </p:cNvSpPr>
                <p:nvPr/>
              </p:nvSpPr>
              <p:spPr bwMode="auto">
                <a:xfrm>
                  <a:off x="2776600" y="241725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60</a:t>
                  </a:r>
                </a:p>
              </p:txBody>
            </p:sp>
            <p:sp>
              <p:nvSpPr>
                <p:cNvPr id="99" name="TextBox 61"/>
                <p:cNvSpPr txBox="1">
                  <a:spLocks noChangeArrowheads="1"/>
                </p:cNvSpPr>
                <p:nvPr/>
              </p:nvSpPr>
              <p:spPr bwMode="auto">
                <a:xfrm>
                  <a:off x="3070828" y="241725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80</a:t>
                  </a:r>
                </a:p>
              </p:txBody>
            </p:sp>
            <p:sp>
              <p:nvSpPr>
                <p:cNvPr id="100" name="TextBox 62"/>
                <p:cNvSpPr txBox="1">
                  <a:spLocks noChangeArrowheads="1"/>
                </p:cNvSpPr>
                <p:nvPr/>
              </p:nvSpPr>
              <p:spPr bwMode="auto">
                <a:xfrm>
                  <a:off x="3315798" y="2417256"/>
                  <a:ext cx="338554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100</a:t>
                  </a:r>
                </a:p>
              </p:txBody>
            </p:sp>
            <p:sp>
              <p:nvSpPr>
                <p:cNvPr id="101" name="TextBox 63"/>
                <p:cNvSpPr txBox="1">
                  <a:spLocks noChangeArrowheads="1"/>
                </p:cNvSpPr>
                <p:nvPr/>
              </p:nvSpPr>
              <p:spPr bwMode="auto">
                <a:xfrm>
                  <a:off x="3602702" y="2417256"/>
                  <a:ext cx="338554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120</a:t>
                  </a:r>
                </a:p>
              </p:txBody>
            </p:sp>
            <p:sp>
              <p:nvSpPr>
                <p:cNvPr id="102" name="TextBox 64"/>
                <p:cNvSpPr txBox="1">
                  <a:spLocks noChangeArrowheads="1"/>
                </p:cNvSpPr>
                <p:nvPr/>
              </p:nvSpPr>
              <p:spPr bwMode="auto">
                <a:xfrm>
                  <a:off x="3873590" y="2417256"/>
                  <a:ext cx="338554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140</a:t>
                  </a:r>
                </a:p>
              </p:txBody>
            </p:sp>
            <p:sp>
              <p:nvSpPr>
                <p:cNvPr id="103" name="TextBox 65"/>
                <p:cNvSpPr txBox="1">
                  <a:spLocks noChangeArrowheads="1"/>
                </p:cNvSpPr>
                <p:nvPr/>
              </p:nvSpPr>
              <p:spPr bwMode="auto">
                <a:xfrm>
                  <a:off x="4157246" y="2417256"/>
                  <a:ext cx="338554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160</a:t>
                  </a:r>
                </a:p>
              </p:txBody>
            </p:sp>
            <p:sp>
              <p:nvSpPr>
                <p:cNvPr id="104" name="TextBox 66"/>
                <p:cNvSpPr txBox="1">
                  <a:spLocks noChangeArrowheads="1"/>
                </p:cNvSpPr>
                <p:nvPr/>
              </p:nvSpPr>
              <p:spPr bwMode="auto">
                <a:xfrm>
                  <a:off x="4435616" y="2417256"/>
                  <a:ext cx="338554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180</a:t>
                  </a:r>
                </a:p>
              </p:txBody>
            </p:sp>
          </p:grpSp>
          <p:sp>
            <p:nvSpPr>
              <p:cNvPr id="35" name="TextBox 93"/>
              <p:cNvSpPr txBox="1">
                <a:spLocks noChangeArrowheads="1"/>
              </p:cNvSpPr>
              <p:nvPr/>
            </p:nvSpPr>
            <p:spPr bwMode="auto">
              <a:xfrm>
                <a:off x="3525245" y="6310611"/>
                <a:ext cx="787328" cy="246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1000" b="1"/>
                  <a:t>radius (km)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 bwMode="auto">
              <a:xfrm>
                <a:off x="2245856" y="4767894"/>
                <a:ext cx="338525" cy="706262"/>
              </a:xfrm>
              <a:prstGeom prst="rect">
                <a:avLst/>
              </a:prstGeom>
              <a:noFill/>
            </p:spPr>
            <p:txBody>
              <a:bodyPr vert="vert270"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latin typeface="+mn-lt"/>
                    <a:ea typeface="+mn-ea"/>
                  </a:rPr>
                  <a:t>height (km)</a:t>
                </a:r>
              </a:p>
            </p:txBody>
          </p:sp>
          <p:sp>
            <p:nvSpPr>
              <p:cNvPr id="39" name="TextBox 99"/>
              <p:cNvSpPr txBox="1">
                <a:spLocks noChangeArrowheads="1"/>
              </p:cNvSpPr>
              <p:nvPr/>
            </p:nvSpPr>
            <p:spPr bwMode="auto">
              <a:xfrm>
                <a:off x="2698377" y="4077028"/>
                <a:ext cx="671922" cy="246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1000" b="1" dirty="0">
                    <a:solidFill>
                      <a:srgbClr val="FF0000"/>
                    </a:solidFill>
                  </a:rPr>
                  <a:t>Exp.2612</a:t>
                </a: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4917957" y="3802147"/>
              <a:ext cx="3462460" cy="2659788"/>
              <a:chOff x="5600121" y="3885410"/>
              <a:chExt cx="3462460" cy="2659788"/>
            </a:xfrm>
          </p:grpSpPr>
          <p:pic>
            <p:nvPicPr>
              <p:cNvPr id="26" name="Picture 7" descr="inertcylav_2618.gif"/>
              <p:cNvPicPr>
                <a:picLocks noChangeAspect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215" b="10716"/>
              <a:stretch>
                <a:fillRect/>
              </a:stretch>
            </p:blipFill>
            <p:spPr bwMode="auto">
              <a:xfrm>
                <a:off x="6015104" y="3885410"/>
                <a:ext cx="3047477" cy="2367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" name="TextBox 16"/>
              <p:cNvSpPr txBox="1">
                <a:spLocks noChangeArrowheads="1"/>
              </p:cNvSpPr>
              <p:nvPr/>
            </p:nvSpPr>
            <p:spPr bwMode="auto">
              <a:xfrm>
                <a:off x="7857333" y="4052850"/>
                <a:ext cx="689552" cy="4000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tabLst>
                    <a:tab pos="630238" algn="l"/>
                  </a:tabLs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r"/>
                <a:r>
                  <a:rPr lang="en-US" sz="1000" b="1"/>
                  <a:t>RMW: 56</a:t>
                </a:r>
              </a:p>
              <a:p>
                <a:pPr algn="r"/>
                <a:r>
                  <a:rPr lang="en-US" sz="1000" b="1"/>
                  <a:t>IS</a:t>
                </a:r>
                <a:r>
                  <a:rPr lang="en-US" sz="1000" b="1" baseline="-25000"/>
                  <a:t>av</a:t>
                </a:r>
                <a:r>
                  <a:rPr lang="en-US" sz="1000" b="1"/>
                  <a:t> : 3.9</a:t>
                </a:r>
                <a:endParaRPr lang="en-US" sz="1000" b="1" baseline="30000"/>
              </a:p>
            </p:txBody>
          </p:sp>
          <p:grpSp>
            <p:nvGrpSpPr>
              <p:cNvPr id="33" name="Group 67"/>
              <p:cNvGrpSpPr>
                <a:grpSpLocks/>
              </p:cNvGrpSpPr>
              <p:nvPr/>
            </p:nvGrpSpPr>
            <p:grpSpPr bwMode="auto">
              <a:xfrm>
                <a:off x="5798416" y="3943219"/>
                <a:ext cx="290323" cy="2402262"/>
                <a:chOff x="1843252" y="173544"/>
                <a:chExt cx="290348" cy="2402337"/>
              </a:xfrm>
            </p:grpSpPr>
            <p:sp>
              <p:nvSpPr>
                <p:cNvPr id="82" name="TextBox 68"/>
                <p:cNvSpPr txBox="1">
                  <a:spLocks noChangeArrowheads="1"/>
                </p:cNvSpPr>
                <p:nvPr/>
              </p:nvSpPr>
              <p:spPr bwMode="auto">
                <a:xfrm>
                  <a:off x="1890826" y="2360437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0</a:t>
                  </a:r>
                </a:p>
              </p:txBody>
            </p:sp>
            <p:sp>
              <p:nvSpPr>
                <p:cNvPr id="83" name="TextBox 69"/>
                <p:cNvSpPr txBox="1">
                  <a:spLocks noChangeArrowheads="1"/>
                </p:cNvSpPr>
                <p:nvPr/>
              </p:nvSpPr>
              <p:spPr bwMode="auto">
                <a:xfrm>
                  <a:off x="1890826" y="2183370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</a:t>
                  </a:r>
                </a:p>
              </p:txBody>
            </p:sp>
            <p:sp>
              <p:nvSpPr>
                <p:cNvPr id="84" name="TextBox 70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997058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2</a:t>
                  </a:r>
                </a:p>
              </p:txBody>
            </p:sp>
            <p:sp>
              <p:nvSpPr>
                <p:cNvPr id="85" name="TextBox 71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818228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3</a:t>
                  </a:r>
                </a:p>
              </p:txBody>
            </p:sp>
            <p:sp>
              <p:nvSpPr>
                <p:cNvPr id="86" name="TextBox 72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637202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4</a:t>
                  </a:r>
                </a:p>
              </p:txBody>
            </p:sp>
            <p:sp>
              <p:nvSpPr>
                <p:cNvPr id="87" name="TextBox 73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453086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5</a:t>
                  </a:r>
                </a:p>
              </p:txBody>
            </p:sp>
            <p:sp>
              <p:nvSpPr>
                <p:cNvPr id="88" name="TextBox 74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268970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6</a:t>
                  </a:r>
                </a:p>
              </p:txBody>
            </p:sp>
            <p:sp>
              <p:nvSpPr>
                <p:cNvPr id="89" name="TextBox 75"/>
                <p:cNvSpPr txBox="1">
                  <a:spLocks noChangeArrowheads="1"/>
                </p:cNvSpPr>
                <p:nvPr/>
              </p:nvSpPr>
              <p:spPr bwMode="auto">
                <a:xfrm>
                  <a:off x="1890826" y="1090140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7</a:t>
                  </a:r>
                </a:p>
              </p:txBody>
            </p:sp>
            <p:sp>
              <p:nvSpPr>
                <p:cNvPr id="90" name="TextBox 76"/>
                <p:cNvSpPr txBox="1">
                  <a:spLocks noChangeArrowheads="1"/>
                </p:cNvSpPr>
                <p:nvPr/>
              </p:nvSpPr>
              <p:spPr bwMode="auto">
                <a:xfrm>
                  <a:off x="1890826" y="909114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8</a:t>
                  </a:r>
                </a:p>
              </p:txBody>
            </p:sp>
            <p:sp>
              <p:nvSpPr>
                <p:cNvPr id="91" name="TextBox 77"/>
                <p:cNvSpPr txBox="1">
                  <a:spLocks noChangeArrowheads="1"/>
                </p:cNvSpPr>
                <p:nvPr/>
              </p:nvSpPr>
              <p:spPr bwMode="auto">
                <a:xfrm>
                  <a:off x="1890826" y="719712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9</a:t>
                  </a:r>
                </a:p>
              </p:txBody>
            </p:sp>
            <p:sp>
              <p:nvSpPr>
                <p:cNvPr id="92" name="TextBox 78"/>
                <p:cNvSpPr txBox="1">
                  <a:spLocks noChangeArrowheads="1"/>
                </p:cNvSpPr>
                <p:nvPr/>
              </p:nvSpPr>
              <p:spPr bwMode="auto">
                <a:xfrm>
                  <a:off x="1846342" y="53868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10</a:t>
                  </a:r>
                </a:p>
              </p:txBody>
            </p:sp>
            <p:sp>
              <p:nvSpPr>
                <p:cNvPr id="93" name="TextBox 79"/>
                <p:cNvSpPr txBox="1">
                  <a:spLocks noChangeArrowheads="1"/>
                </p:cNvSpPr>
                <p:nvPr/>
              </p:nvSpPr>
              <p:spPr bwMode="auto">
                <a:xfrm>
                  <a:off x="1843252" y="35985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11</a:t>
                  </a:r>
                </a:p>
              </p:txBody>
            </p:sp>
            <p:sp>
              <p:nvSpPr>
                <p:cNvPr id="94" name="TextBox 80"/>
                <p:cNvSpPr txBox="1">
                  <a:spLocks noChangeArrowheads="1"/>
                </p:cNvSpPr>
                <p:nvPr/>
              </p:nvSpPr>
              <p:spPr bwMode="auto">
                <a:xfrm>
                  <a:off x="1846342" y="173544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12</a:t>
                  </a:r>
                </a:p>
              </p:txBody>
            </p:sp>
          </p:grpSp>
          <p:grpSp>
            <p:nvGrpSpPr>
              <p:cNvPr id="34" name="Group 81"/>
              <p:cNvGrpSpPr>
                <a:grpSpLocks/>
              </p:cNvGrpSpPr>
              <p:nvPr/>
            </p:nvGrpSpPr>
            <p:grpSpPr bwMode="auto">
              <a:xfrm>
                <a:off x="5918420" y="6186860"/>
                <a:ext cx="2810665" cy="215437"/>
                <a:chOff x="1963266" y="2417256"/>
                <a:chExt cx="2810904" cy="215444"/>
              </a:xfrm>
            </p:grpSpPr>
            <p:sp>
              <p:nvSpPr>
                <p:cNvPr id="72" name="TextBox 82"/>
                <p:cNvSpPr txBox="1">
                  <a:spLocks noChangeArrowheads="1"/>
                </p:cNvSpPr>
                <p:nvPr/>
              </p:nvSpPr>
              <p:spPr bwMode="auto">
                <a:xfrm>
                  <a:off x="1963266" y="2417256"/>
                  <a:ext cx="235962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0</a:t>
                  </a:r>
                </a:p>
              </p:txBody>
            </p:sp>
            <p:sp>
              <p:nvSpPr>
                <p:cNvPr id="73" name="TextBox 83"/>
                <p:cNvSpPr txBox="1">
                  <a:spLocks noChangeArrowheads="1"/>
                </p:cNvSpPr>
                <p:nvPr/>
              </p:nvSpPr>
              <p:spPr bwMode="auto">
                <a:xfrm>
                  <a:off x="2225778" y="241725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20</a:t>
                  </a:r>
                </a:p>
              </p:txBody>
            </p:sp>
            <p:sp>
              <p:nvSpPr>
                <p:cNvPr id="74" name="TextBox 84"/>
                <p:cNvSpPr txBox="1">
                  <a:spLocks noChangeArrowheads="1"/>
                </p:cNvSpPr>
                <p:nvPr/>
              </p:nvSpPr>
              <p:spPr bwMode="auto">
                <a:xfrm>
                  <a:off x="2505712" y="241725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40</a:t>
                  </a:r>
                </a:p>
              </p:txBody>
            </p:sp>
            <p:sp>
              <p:nvSpPr>
                <p:cNvPr id="75" name="TextBox 85"/>
                <p:cNvSpPr txBox="1">
                  <a:spLocks noChangeArrowheads="1"/>
                </p:cNvSpPr>
                <p:nvPr/>
              </p:nvSpPr>
              <p:spPr bwMode="auto">
                <a:xfrm>
                  <a:off x="2776600" y="241725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60</a:t>
                  </a:r>
                </a:p>
              </p:txBody>
            </p:sp>
            <p:sp>
              <p:nvSpPr>
                <p:cNvPr id="76" name="TextBox 86"/>
                <p:cNvSpPr txBox="1">
                  <a:spLocks noChangeArrowheads="1"/>
                </p:cNvSpPr>
                <p:nvPr/>
              </p:nvSpPr>
              <p:spPr bwMode="auto">
                <a:xfrm>
                  <a:off x="3070828" y="2417256"/>
                  <a:ext cx="287258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80</a:t>
                  </a:r>
                </a:p>
              </p:txBody>
            </p:sp>
            <p:sp>
              <p:nvSpPr>
                <p:cNvPr id="77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3315798" y="2417256"/>
                  <a:ext cx="338554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100</a:t>
                  </a:r>
                </a:p>
              </p:txBody>
            </p:sp>
            <p:sp>
              <p:nvSpPr>
                <p:cNvPr id="78" name="TextBox 88"/>
                <p:cNvSpPr txBox="1">
                  <a:spLocks noChangeArrowheads="1"/>
                </p:cNvSpPr>
                <p:nvPr/>
              </p:nvSpPr>
              <p:spPr bwMode="auto">
                <a:xfrm>
                  <a:off x="3602702" y="2417256"/>
                  <a:ext cx="338554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120</a:t>
                  </a:r>
                </a:p>
              </p:txBody>
            </p:sp>
            <p:sp>
              <p:nvSpPr>
                <p:cNvPr id="79" name="TextBox 89"/>
                <p:cNvSpPr txBox="1">
                  <a:spLocks noChangeArrowheads="1"/>
                </p:cNvSpPr>
                <p:nvPr/>
              </p:nvSpPr>
              <p:spPr bwMode="auto">
                <a:xfrm>
                  <a:off x="3873590" y="2417256"/>
                  <a:ext cx="338554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140</a:t>
                  </a:r>
                </a:p>
              </p:txBody>
            </p:sp>
            <p:sp>
              <p:nvSpPr>
                <p:cNvPr id="80" name="TextBox 90"/>
                <p:cNvSpPr txBox="1">
                  <a:spLocks noChangeArrowheads="1"/>
                </p:cNvSpPr>
                <p:nvPr/>
              </p:nvSpPr>
              <p:spPr bwMode="auto">
                <a:xfrm>
                  <a:off x="4157246" y="2417256"/>
                  <a:ext cx="338554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160</a:t>
                  </a:r>
                </a:p>
              </p:txBody>
            </p:sp>
            <p:sp>
              <p:nvSpPr>
                <p:cNvPr id="81" name="TextBox 91"/>
                <p:cNvSpPr txBox="1">
                  <a:spLocks noChangeArrowheads="1"/>
                </p:cNvSpPr>
                <p:nvPr/>
              </p:nvSpPr>
              <p:spPr bwMode="auto">
                <a:xfrm>
                  <a:off x="4435616" y="2417256"/>
                  <a:ext cx="338554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800" b="1"/>
                    <a:t>180</a:t>
                  </a:r>
                </a:p>
              </p:txBody>
            </p:sp>
          </p:grpSp>
          <p:sp>
            <p:nvSpPr>
              <p:cNvPr id="36" name="TextBox 94"/>
              <p:cNvSpPr txBox="1">
                <a:spLocks noChangeArrowheads="1"/>
              </p:cNvSpPr>
              <p:nvPr/>
            </p:nvSpPr>
            <p:spPr bwMode="auto">
              <a:xfrm>
                <a:off x="6876219" y="6298985"/>
                <a:ext cx="787328" cy="246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1000" b="1"/>
                  <a:t>radius (km)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 bwMode="auto">
              <a:xfrm>
                <a:off x="5600121" y="4723583"/>
                <a:ext cx="338525" cy="706262"/>
              </a:xfrm>
              <a:prstGeom prst="rect">
                <a:avLst/>
              </a:prstGeom>
              <a:noFill/>
            </p:spPr>
            <p:txBody>
              <a:bodyPr vert="vert270"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latin typeface="+mn-lt"/>
                    <a:ea typeface="+mn-ea"/>
                  </a:rPr>
                  <a:t>height (km)</a:t>
                </a:r>
              </a:p>
            </p:txBody>
          </p:sp>
          <p:sp>
            <p:nvSpPr>
              <p:cNvPr id="40" name="TextBox 100"/>
              <p:cNvSpPr txBox="1">
                <a:spLocks noChangeArrowheads="1"/>
              </p:cNvSpPr>
              <p:nvPr/>
            </p:nvSpPr>
            <p:spPr bwMode="auto">
              <a:xfrm>
                <a:off x="6055532" y="4049500"/>
                <a:ext cx="671922" cy="246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sz="1000" b="1" dirty="0">
                    <a:solidFill>
                      <a:srgbClr val="008000"/>
                    </a:solidFill>
                  </a:rPr>
                  <a:t>Exp.2618</a:t>
                </a: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906965" y="1346559"/>
              <a:ext cx="3473452" cy="2647854"/>
              <a:chOff x="3819379" y="1273574"/>
              <a:chExt cx="3473452" cy="2647854"/>
            </a:xfrm>
          </p:grpSpPr>
          <p:sp>
            <p:nvSpPr>
              <p:cNvPr id="47" name="TextBox 46"/>
              <p:cNvSpPr txBox="1"/>
              <p:nvPr/>
            </p:nvSpPr>
            <p:spPr bwMode="auto">
              <a:xfrm>
                <a:off x="3819379" y="2140031"/>
                <a:ext cx="338525" cy="706262"/>
              </a:xfrm>
              <a:prstGeom prst="rect">
                <a:avLst/>
              </a:prstGeom>
              <a:noFill/>
            </p:spPr>
            <p:txBody>
              <a:bodyPr vert="vert270"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latin typeface="+mn-lt"/>
                    <a:ea typeface="+mn-ea"/>
                  </a:rPr>
                  <a:t>height (km)</a:t>
                </a:r>
              </a:p>
            </p:txBody>
          </p:sp>
          <p:grpSp>
            <p:nvGrpSpPr>
              <p:cNvPr id="3" name="Group 2"/>
              <p:cNvGrpSpPr/>
              <p:nvPr/>
            </p:nvGrpSpPr>
            <p:grpSpPr>
              <a:xfrm>
                <a:off x="4027261" y="1273574"/>
                <a:ext cx="3265570" cy="2647854"/>
                <a:chOff x="4005370" y="1288171"/>
                <a:chExt cx="3265570" cy="2647854"/>
              </a:xfrm>
            </p:grpSpPr>
            <p:pic>
              <p:nvPicPr>
                <p:cNvPr id="41" name="Picture 5" descr="inertcylav_dopp.gif"/>
                <p:cNvPicPr>
                  <a:picLocks noChangeAspect="1"/>
                </p:cNvPicPr>
                <p:nvPr/>
              </p:nvPicPr>
              <p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11215" b="10875"/>
                <a:stretch>
                  <a:fillRect/>
                </a:stretch>
              </p:blipFill>
              <p:spPr bwMode="auto">
                <a:xfrm>
                  <a:off x="4223463" y="1288171"/>
                  <a:ext cx="3047477" cy="2363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075994" y="1445821"/>
                  <a:ext cx="681539" cy="40009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tabLst>
                      <a:tab pos="630238" algn="l"/>
                    </a:tabLs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tabLst>
                      <a:tab pos="630238" algn="l"/>
                    </a:tabLs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tabLst>
                      <a:tab pos="630238" algn="l"/>
                    </a:tabLs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tabLst>
                      <a:tab pos="630238" algn="l"/>
                    </a:tabLs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tabLst>
                      <a:tab pos="630238" algn="l"/>
                    </a:tabLs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tabLst>
                      <a:tab pos="630238" algn="l"/>
                    </a:tabLs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tabLst>
                      <a:tab pos="630238" algn="l"/>
                    </a:tabLs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tabLst>
                      <a:tab pos="630238" algn="l"/>
                    </a:tabLs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tabLst>
                      <a:tab pos="630238" algn="l"/>
                    </a:tabLs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algn="r"/>
                  <a:r>
                    <a:rPr lang="en-US" sz="1000" b="1"/>
                    <a:t>RMW: 65</a:t>
                  </a:r>
                </a:p>
                <a:p>
                  <a:pPr algn="r"/>
                  <a:r>
                    <a:rPr lang="en-US" sz="1000" b="1"/>
                    <a:t>IS</a:t>
                  </a:r>
                  <a:r>
                    <a:rPr lang="en-US" sz="1000" b="1" baseline="-25000"/>
                    <a:t>av</a:t>
                  </a:r>
                  <a:r>
                    <a:rPr lang="en-US" sz="1000" b="1"/>
                    <a:t> : 3.5</a:t>
                  </a:r>
                  <a:endParaRPr lang="en-US" sz="1000" b="1" baseline="30000"/>
                </a:p>
              </p:txBody>
            </p:sp>
            <p:grpSp>
              <p:nvGrpSpPr>
                <p:cNvPr id="44" name="Group 40"/>
                <p:cNvGrpSpPr>
                  <a:grpSpLocks/>
                </p:cNvGrpSpPr>
                <p:nvPr/>
              </p:nvGrpSpPr>
              <p:grpSpPr bwMode="auto">
                <a:xfrm>
                  <a:off x="4005370" y="1335592"/>
                  <a:ext cx="290323" cy="2402262"/>
                  <a:chOff x="1843252" y="173544"/>
                  <a:chExt cx="290348" cy="2402337"/>
                </a:xfrm>
              </p:grpSpPr>
              <p:sp>
                <p:nvSpPr>
                  <p:cNvPr id="59" name="Text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90826" y="2360437"/>
                    <a:ext cx="23596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0</a:t>
                    </a:r>
                  </a:p>
                </p:txBody>
              </p:sp>
              <p:sp>
                <p:nvSpPr>
                  <p:cNvPr id="60" name="Text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90826" y="2183370"/>
                    <a:ext cx="23596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1</a:t>
                    </a:r>
                  </a:p>
                </p:txBody>
              </p:sp>
              <p:sp>
                <p:nvSpPr>
                  <p:cNvPr id="61" name="TextBox 1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90826" y="1997058"/>
                    <a:ext cx="23596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2</a:t>
                    </a:r>
                  </a:p>
                </p:txBody>
              </p:sp>
              <p:sp>
                <p:nvSpPr>
                  <p:cNvPr id="62" name="TextBox 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90826" y="1818228"/>
                    <a:ext cx="23596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3</a:t>
                    </a:r>
                  </a:p>
                </p:txBody>
              </p:sp>
              <p:sp>
                <p:nvSpPr>
                  <p:cNvPr id="63" name="Text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90826" y="1637202"/>
                    <a:ext cx="23596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4</a:t>
                    </a:r>
                  </a:p>
                </p:txBody>
              </p:sp>
              <p:sp>
                <p:nvSpPr>
                  <p:cNvPr id="64" name="Text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90826" y="1453086"/>
                    <a:ext cx="23596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5</a:t>
                    </a:r>
                  </a:p>
                </p:txBody>
              </p:sp>
              <p:sp>
                <p:nvSpPr>
                  <p:cNvPr id="65" name="Text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90826" y="1268970"/>
                    <a:ext cx="23596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6</a:t>
                    </a:r>
                  </a:p>
                </p:txBody>
              </p:sp>
              <p:sp>
                <p:nvSpPr>
                  <p:cNvPr id="66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90826" y="1090140"/>
                    <a:ext cx="23596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7</a:t>
                    </a:r>
                  </a:p>
                </p:txBody>
              </p:sp>
              <p:sp>
                <p:nvSpPr>
                  <p:cNvPr id="67" name="Text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90826" y="909114"/>
                    <a:ext cx="23596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8</a:t>
                    </a:r>
                  </a:p>
                </p:txBody>
              </p:sp>
              <p:sp>
                <p:nvSpPr>
                  <p:cNvPr id="68" name="Text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90826" y="719712"/>
                    <a:ext cx="23596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9</a:t>
                    </a:r>
                  </a:p>
                </p:txBody>
              </p:sp>
              <p:sp>
                <p:nvSpPr>
                  <p:cNvPr id="69" name="TextBox 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46342" y="538686"/>
                    <a:ext cx="287258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10</a:t>
                    </a:r>
                  </a:p>
                </p:txBody>
              </p:sp>
              <p:sp>
                <p:nvSpPr>
                  <p:cNvPr id="70" name="Text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43252" y="359856"/>
                    <a:ext cx="287258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11</a:t>
                    </a:r>
                  </a:p>
                </p:txBody>
              </p:sp>
              <p:sp>
                <p:nvSpPr>
                  <p:cNvPr id="71" name="Text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46342" y="173544"/>
                    <a:ext cx="287258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12</a:t>
                    </a:r>
                  </a:p>
                </p:txBody>
              </p:sp>
            </p:grpSp>
            <p:grpSp>
              <p:nvGrpSpPr>
                <p:cNvPr id="45" name="Group 41"/>
                <p:cNvGrpSpPr>
                  <a:grpSpLocks/>
                </p:cNvGrpSpPr>
                <p:nvPr/>
              </p:nvGrpSpPr>
              <p:grpSpPr bwMode="auto">
                <a:xfrm>
                  <a:off x="4125374" y="3579234"/>
                  <a:ext cx="2810665" cy="215437"/>
                  <a:chOff x="1963266" y="2417256"/>
                  <a:chExt cx="2810904" cy="215444"/>
                </a:xfrm>
              </p:grpSpPr>
              <p:sp>
                <p:nvSpPr>
                  <p:cNvPr id="49" name="Text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63266" y="2417256"/>
                    <a:ext cx="23596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0</a:t>
                    </a:r>
                  </a:p>
                </p:txBody>
              </p:sp>
              <p:sp>
                <p:nvSpPr>
                  <p:cNvPr id="50" name="TextBox 3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25778" y="2417256"/>
                    <a:ext cx="287258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20</a:t>
                    </a:r>
                  </a:p>
                </p:txBody>
              </p:sp>
              <p:sp>
                <p:nvSpPr>
                  <p:cNvPr id="51" name="TextBox 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05712" y="2417256"/>
                    <a:ext cx="287258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40</a:t>
                    </a:r>
                  </a:p>
                </p:txBody>
              </p:sp>
              <p:sp>
                <p:nvSpPr>
                  <p:cNvPr id="52" name="TextBox 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76600" y="2417256"/>
                    <a:ext cx="287258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60</a:t>
                    </a:r>
                  </a:p>
                </p:txBody>
              </p:sp>
              <p:sp>
                <p:nvSpPr>
                  <p:cNvPr id="53" name="TextBox 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70828" y="2417256"/>
                    <a:ext cx="287258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80</a:t>
                    </a:r>
                  </a:p>
                </p:txBody>
              </p:sp>
              <p:sp>
                <p:nvSpPr>
                  <p:cNvPr id="54" name="TextBox 3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315798" y="2417256"/>
                    <a:ext cx="338554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100</a:t>
                    </a:r>
                  </a:p>
                </p:txBody>
              </p:sp>
              <p:sp>
                <p:nvSpPr>
                  <p:cNvPr id="55" name="TextBox 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02702" y="2417256"/>
                    <a:ext cx="338554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120</a:t>
                    </a:r>
                  </a:p>
                </p:txBody>
              </p:sp>
              <p:sp>
                <p:nvSpPr>
                  <p:cNvPr id="56" name="TextBox 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73590" y="2417256"/>
                    <a:ext cx="338554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140</a:t>
                    </a:r>
                  </a:p>
                </p:txBody>
              </p:sp>
              <p:sp>
                <p:nvSpPr>
                  <p:cNvPr id="57" name="TextBox 3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57246" y="2417256"/>
                    <a:ext cx="338554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160</a:t>
                    </a:r>
                  </a:p>
                </p:txBody>
              </p:sp>
              <p:sp>
                <p:nvSpPr>
                  <p:cNvPr id="58" name="TextBox 3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35616" y="2417256"/>
                    <a:ext cx="338554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r>
                      <a:rPr lang="en-US" sz="800" b="1"/>
                      <a:t>180</a:t>
                    </a:r>
                  </a:p>
                </p:txBody>
              </p:sp>
            </p:grpSp>
            <p:sp>
              <p:nvSpPr>
                <p:cNvPr id="46" name="TextBox 92"/>
                <p:cNvSpPr txBox="1">
                  <a:spLocks noChangeArrowheads="1"/>
                </p:cNvSpPr>
                <p:nvPr/>
              </p:nvSpPr>
              <p:spPr bwMode="auto">
                <a:xfrm>
                  <a:off x="5084056" y="3689812"/>
                  <a:ext cx="787328" cy="2462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1000" b="1"/>
                    <a:t>radius (km)</a:t>
                  </a:r>
                </a:p>
              </p:txBody>
            </p:sp>
            <p:sp>
              <p:nvSpPr>
                <p:cNvPr id="48" name="TextBox 98"/>
                <p:cNvSpPr txBox="1">
                  <a:spLocks noChangeArrowheads="1"/>
                </p:cNvSpPr>
                <p:nvPr/>
              </p:nvSpPr>
              <p:spPr bwMode="auto">
                <a:xfrm>
                  <a:off x="4240283" y="1446302"/>
                  <a:ext cx="612616" cy="2462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sz="1000" b="1"/>
                    <a:t>Doppler</a:t>
                  </a:r>
                </a:p>
              </p:txBody>
            </p:sp>
          </p:grpSp>
        </p:grpSp>
        <p:grpSp>
          <p:nvGrpSpPr>
            <p:cNvPr id="11" name="Group 10"/>
            <p:cNvGrpSpPr/>
            <p:nvPr/>
          </p:nvGrpSpPr>
          <p:grpSpPr>
            <a:xfrm>
              <a:off x="605827" y="1291859"/>
              <a:ext cx="3744460" cy="2664011"/>
              <a:chOff x="1828800" y="1600200"/>
              <a:chExt cx="5181600" cy="3962400"/>
            </a:xfrm>
          </p:grpSpPr>
          <p:grpSp>
            <p:nvGrpSpPr>
              <p:cNvPr id="13" name="Group 1"/>
              <p:cNvGrpSpPr>
                <a:grpSpLocks/>
              </p:cNvGrpSpPr>
              <p:nvPr/>
            </p:nvGrpSpPr>
            <p:grpSpPr bwMode="auto">
              <a:xfrm>
                <a:off x="2133600" y="1600200"/>
                <a:ext cx="4876800" cy="3962400"/>
                <a:chOff x="1600200" y="2438400"/>
                <a:chExt cx="3195363" cy="2753162"/>
              </a:xfrm>
            </p:grpSpPr>
            <p:pic>
              <p:nvPicPr>
                <p:cNvPr id="16" name="Picture 2"/>
                <p:cNvPicPr>
                  <a:picLocks noChangeArrowheads="1"/>
                </p:cNvPicPr>
                <p:nvPr/>
              </p:nvPicPr>
              <p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00200" y="2438400"/>
                  <a:ext cx="3195363" cy="27531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18" name="Straight Connector 17"/>
                <p:cNvCxnSpPr/>
                <p:nvPr/>
              </p:nvCxnSpPr>
              <p:spPr bwMode="auto">
                <a:xfrm flipV="1">
                  <a:off x="3037920" y="3098012"/>
                  <a:ext cx="1040" cy="163799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 bwMode="auto">
                <a:xfrm flipV="1">
                  <a:off x="3712760" y="3098012"/>
                  <a:ext cx="2080" cy="163799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TextBox 26"/>
                <p:cNvSpPr txBox="1">
                  <a:spLocks noChangeArrowheads="1"/>
                </p:cNvSpPr>
                <p:nvPr/>
              </p:nvSpPr>
              <p:spPr bwMode="auto">
                <a:xfrm>
                  <a:off x="2528111" y="4361261"/>
                  <a:ext cx="245599" cy="369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b="1" dirty="0"/>
                    <a:t>I</a:t>
                  </a:r>
                </a:p>
              </p:txBody>
            </p:sp>
            <p:sp>
              <p:nvSpPr>
                <p:cNvPr id="21" name="TextBox 27"/>
                <p:cNvSpPr txBox="1">
                  <a:spLocks noChangeArrowheads="1"/>
                </p:cNvSpPr>
                <p:nvPr/>
              </p:nvSpPr>
              <p:spPr bwMode="auto">
                <a:xfrm>
                  <a:off x="3285908" y="4361261"/>
                  <a:ext cx="306519" cy="369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b="1" dirty="0"/>
                    <a:t>II</a:t>
                  </a:r>
                </a:p>
              </p:txBody>
            </p:sp>
            <p:sp>
              <p:nvSpPr>
                <p:cNvPr id="22" name="TextBox 28"/>
                <p:cNvSpPr txBox="1">
                  <a:spLocks noChangeArrowheads="1"/>
                </p:cNvSpPr>
                <p:nvPr/>
              </p:nvSpPr>
              <p:spPr bwMode="auto">
                <a:xfrm>
                  <a:off x="3915610" y="4361261"/>
                  <a:ext cx="367438" cy="369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r>
                    <a:rPr lang="en-US" b="1" dirty="0"/>
                    <a:t>III</a:t>
                  </a:r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 bwMode="auto">
              <a:xfrm>
                <a:off x="1828800" y="2529146"/>
                <a:ext cx="532333" cy="1736410"/>
              </a:xfrm>
              <a:prstGeom prst="rect">
                <a:avLst/>
              </a:prstGeom>
              <a:noFill/>
            </p:spPr>
            <p:txBody>
              <a:bodyPr vert="vert270"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b="1" dirty="0">
                    <a:latin typeface="+mn-lt"/>
                    <a:ea typeface="+mn-ea"/>
                  </a:rPr>
                  <a:t>wind speed (m s</a:t>
                </a:r>
                <a:r>
                  <a:rPr lang="en-US" sz="1100" b="1" baseline="30000" dirty="0">
                    <a:latin typeface="+mn-lt"/>
                    <a:ea typeface="+mn-ea"/>
                  </a:rPr>
                  <a:t>-1</a:t>
                </a:r>
                <a:r>
                  <a:rPr lang="en-US" sz="1100" b="1" dirty="0">
                    <a:latin typeface="+mn-lt"/>
                    <a:ea typeface="+mn-ea"/>
                  </a:rPr>
                  <a:t>)</a:t>
                </a:r>
              </a:p>
            </p:txBody>
          </p:sp>
        </p:grpSp>
        <p:sp>
          <p:nvSpPr>
            <p:cNvPr id="122" name="TextBox 98"/>
            <p:cNvSpPr txBox="1">
              <a:spLocks noChangeArrowheads="1"/>
            </p:cNvSpPr>
            <p:nvPr/>
          </p:nvSpPr>
          <p:spPr bwMode="auto">
            <a:xfrm>
              <a:off x="2317184" y="1295864"/>
              <a:ext cx="13469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sz="2000" u="sng" dirty="0"/>
                <a:t>HWRF runs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2855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306286"/>
          </a:xfrm>
        </p:spPr>
        <p:txBody>
          <a:bodyPr/>
          <a:lstStyle/>
          <a:p>
            <a:r>
              <a:rPr lang="en-US" sz="4800" dirty="0" smtClean="0">
                <a:cs typeface="Arial"/>
              </a:rPr>
              <a:t>HFIP Lesson Learned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7493" y="1250789"/>
            <a:ext cx="876233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Fully engage operational partners to set goals &amp; milestones to reflect requirements </a:t>
            </a: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Provide support for real-time demonstration as part of T&amp;E leading to faster R2O</a:t>
            </a: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Make better use of vortex-scale observations (in-situ &amp; satellite) to:</a:t>
            </a:r>
          </a:p>
          <a:p>
            <a:pPr marL="742950" lvl="1" indent="-285750">
              <a:spcBef>
                <a:spcPts val="600"/>
              </a:spcBef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Initialize models</a:t>
            </a:r>
          </a:p>
          <a:p>
            <a:pPr marL="742950" lvl="1" indent="-285750">
              <a:spcBef>
                <a:spcPts val="600"/>
              </a:spcBef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Evaluate models for track, intensity, structure, &amp; rain</a:t>
            </a: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Need strategies to use ensembles (single &amp; multi-model) to address uncertainty in intensity, structure, surge, and rain</a:t>
            </a: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Model architecture must include environmental changes on times scales ~10 days (global model), and resolve rapidly changing inner core structure (moving nests)</a:t>
            </a:r>
          </a:p>
        </p:txBody>
      </p:sp>
    </p:spTree>
    <p:extLst>
      <p:ext uri="{BB962C8B-B14F-4D97-AF65-F5344CB8AC3E}">
        <p14:creationId xmlns:p14="http://schemas.microsoft.com/office/powerpoint/2010/main" val="1650118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986889" cy="1371600"/>
          </a:xfrm>
        </p:spPr>
        <p:txBody>
          <a:bodyPr/>
          <a:lstStyle/>
          <a:p>
            <a:r>
              <a:rPr lang="en-US" sz="4400" dirty="0" smtClean="0">
                <a:ea typeface="Calibri" charset="0"/>
                <a:cs typeface="Arial"/>
              </a:rPr>
              <a:t>HFIP Priorities 2014-2016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2295" y="1297658"/>
            <a:ext cx="8918223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30187">
              <a:spcBef>
                <a:spcPts val="600"/>
              </a:spcBef>
            </a:pPr>
            <a:r>
              <a:rPr lang="en-US" b="1" dirty="0" smtClean="0"/>
              <a:t>Operational </a:t>
            </a:r>
            <a:r>
              <a:rPr lang="en-US" b="1" dirty="0"/>
              <a:t>Impact 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000" dirty="0" smtClean="0"/>
              <a:t>Continue demonstration </a:t>
            </a:r>
            <a:r>
              <a:rPr lang="en-US" sz="2000" dirty="0"/>
              <a:t>of </a:t>
            </a:r>
            <a:r>
              <a:rPr lang="en-US" sz="2000" dirty="0" smtClean="0"/>
              <a:t>real</a:t>
            </a:r>
            <a:r>
              <a:rPr lang="en-US" sz="2000" dirty="0"/>
              <a:t>-</a:t>
            </a:r>
            <a:r>
              <a:rPr lang="en-US" sz="2000" dirty="0" smtClean="0"/>
              <a:t>time Experimental </a:t>
            </a:r>
            <a:r>
              <a:rPr lang="en-US" sz="2000" dirty="0"/>
              <a:t>Numerical Forecast System </a:t>
            </a:r>
            <a:r>
              <a:rPr lang="en-US" sz="2000" dirty="0" smtClean="0"/>
              <a:t>on </a:t>
            </a:r>
            <a:r>
              <a:rPr lang="en-US" sz="2000" dirty="0"/>
              <a:t>HFIP Boulder Jet System during hurricane season 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000" dirty="0"/>
              <a:t>Determine </a:t>
            </a:r>
            <a:r>
              <a:rPr lang="en-US" sz="2000" dirty="0" smtClean="0"/>
              <a:t>benefit of reconnaissance data &amp; Doppler Radar (TDR) </a:t>
            </a:r>
            <a:endParaRPr lang="en-US" sz="2000" dirty="0"/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000" dirty="0"/>
              <a:t>Demonstrate </a:t>
            </a:r>
            <a:r>
              <a:rPr lang="en-US" sz="2000" dirty="0" smtClean="0"/>
              <a:t>multi</a:t>
            </a:r>
            <a:r>
              <a:rPr lang="en-US" sz="2000" dirty="0"/>
              <a:t>- </a:t>
            </a:r>
            <a:r>
              <a:rPr lang="en-US" sz="2000" dirty="0" smtClean="0"/>
              <a:t>&amp; single</a:t>
            </a:r>
            <a:r>
              <a:rPr lang="en-US" sz="2000" dirty="0"/>
              <a:t>-model ensembles for Track </a:t>
            </a:r>
            <a:r>
              <a:rPr lang="en-US" sz="2000" dirty="0" smtClean="0"/>
              <a:t>&amp; Intensity </a:t>
            </a:r>
            <a:endParaRPr lang="en-US" sz="2000" dirty="0"/>
          </a:p>
          <a:p>
            <a:pPr indent="-230187">
              <a:spcBef>
                <a:spcPts val="600"/>
              </a:spcBef>
            </a:pPr>
            <a:r>
              <a:rPr lang="en-US" b="1" dirty="0"/>
              <a:t>Research </a:t>
            </a:r>
            <a:r>
              <a:rPr lang="en-US" b="1" dirty="0" smtClean="0"/>
              <a:t>&amp; Development </a:t>
            </a:r>
            <a:endParaRPr lang="en-US" b="1" dirty="0"/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000" dirty="0" smtClean="0"/>
              <a:t>Improve use </a:t>
            </a:r>
            <a:r>
              <a:rPr lang="en-US" sz="2000" dirty="0"/>
              <a:t>of </a:t>
            </a:r>
            <a:r>
              <a:rPr lang="en-US" sz="2000" dirty="0" smtClean="0"/>
              <a:t>TDR </a:t>
            </a:r>
            <a:r>
              <a:rPr lang="en-US" sz="2000" dirty="0"/>
              <a:t>flights operationally 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000" dirty="0"/>
              <a:t>Improve use of Satellite data in </a:t>
            </a:r>
            <a:r>
              <a:rPr lang="en-US" sz="2000" dirty="0" smtClean="0"/>
              <a:t>TC DA (</a:t>
            </a:r>
            <a:r>
              <a:rPr lang="en-US" sz="2000" dirty="0" smtClean="0">
                <a:solidFill>
                  <a:srgbClr val="A50021"/>
                </a:solidFill>
              </a:rPr>
              <a:t>Sandy Supplemental - QOSAP</a:t>
            </a:r>
            <a:r>
              <a:rPr lang="en-US" sz="2000" dirty="0" smtClean="0"/>
              <a:t>)</a:t>
            </a:r>
            <a:endParaRPr lang="en-US" sz="2000" dirty="0"/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000" dirty="0"/>
              <a:t>Develop HWRF GSI hybrid DA </a:t>
            </a:r>
            <a:r>
              <a:rPr lang="en-US" sz="2000" dirty="0" smtClean="0"/>
              <a:t>- </a:t>
            </a:r>
            <a:r>
              <a:rPr lang="en-US" sz="2000" dirty="0"/>
              <a:t>Focus on high resolution inner domains 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000" dirty="0" smtClean="0"/>
              <a:t>Develop Global </a:t>
            </a:r>
            <a:r>
              <a:rPr lang="en-US" sz="2000" dirty="0"/>
              <a:t>Physics for higher resolution </a:t>
            </a:r>
            <a:r>
              <a:rPr lang="en-US" sz="2000" dirty="0" smtClean="0"/>
              <a:t>(</a:t>
            </a:r>
            <a:r>
              <a:rPr lang="en-US" sz="2000" dirty="0" smtClean="0">
                <a:solidFill>
                  <a:srgbClr val="A50021"/>
                </a:solidFill>
              </a:rPr>
              <a:t>Sandy Supplemental HIWPP</a:t>
            </a:r>
            <a:r>
              <a:rPr lang="en-US" sz="2000" dirty="0" smtClean="0"/>
              <a:t>)</a:t>
            </a:r>
            <a:endParaRPr lang="en-US" sz="2000" dirty="0"/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000" dirty="0"/>
              <a:t>Continue to improve HWRF Physics </a:t>
            </a:r>
            <a:r>
              <a:rPr lang="en-US" sz="2000" dirty="0" smtClean="0"/>
              <a:t>(</a:t>
            </a:r>
            <a:r>
              <a:rPr lang="en-US" sz="2000" dirty="0" smtClean="0">
                <a:solidFill>
                  <a:srgbClr val="A50021"/>
                </a:solidFill>
              </a:rPr>
              <a:t>Sandy Supplemental - OAR</a:t>
            </a:r>
            <a:r>
              <a:rPr lang="en-US" sz="2000" dirty="0" smtClean="0"/>
              <a:t>)</a:t>
            </a:r>
          </a:p>
          <a:p>
            <a:pPr indent="-230187">
              <a:spcBef>
                <a:spcPts val="600"/>
              </a:spcBef>
            </a:pPr>
            <a:r>
              <a:rPr lang="en-US" b="1" dirty="0" smtClean="0"/>
              <a:t>Technical </a:t>
            </a:r>
            <a:r>
              <a:rPr lang="en-US" b="1" dirty="0"/>
              <a:t>Advancements 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000" dirty="0" smtClean="0"/>
              <a:t>Convert basin HWRF </a:t>
            </a:r>
            <a:r>
              <a:rPr lang="en-US" sz="2000" dirty="0"/>
              <a:t>to </a:t>
            </a:r>
            <a:r>
              <a:rPr lang="en-US" sz="2000" dirty="0" smtClean="0"/>
              <a:t>NMM-B &amp; transition to operations (</a:t>
            </a:r>
            <a:r>
              <a:rPr lang="en-US" sz="2000" dirty="0" smtClean="0">
                <a:solidFill>
                  <a:srgbClr val="A50021"/>
                </a:solidFill>
              </a:rPr>
              <a:t>HIWPP</a:t>
            </a:r>
            <a:r>
              <a:rPr lang="en-US" sz="2000" dirty="0" smtClean="0"/>
              <a:t>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45202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ChangeArrowheads="1"/>
          </p:cNvSpPr>
          <p:nvPr/>
        </p:nvSpPr>
        <p:spPr bwMode="auto">
          <a:xfrm>
            <a:off x="0" y="138655"/>
            <a:ext cx="8229600" cy="99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 dirty="0" smtClean="0">
                <a:solidFill>
                  <a:schemeClr val="bg1"/>
                </a:solidFill>
                <a:latin typeface="Arial"/>
                <a:ea typeface="MS PGothic" pitchFamily="34" charset="-128"/>
                <a:cs typeface="Arial"/>
              </a:rPr>
              <a:t>Challenges</a:t>
            </a:r>
            <a:endParaRPr lang="en-US" sz="4400" dirty="0">
              <a:solidFill>
                <a:schemeClr val="bg1"/>
              </a:solidFill>
              <a:latin typeface="Arial"/>
              <a:ea typeface="MS PGothic" pitchFamily="34" charset="-128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7892" y="1465665"/>
            <a:ext cx="852456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0"/>
              </a:spcBef>
              <a:spcAft>
                <a:spcPts val="1800"/>
              </a:spcAft>
              <a:buFont typeface="Arial"/>
              <a:buChar char="•"/>
            </a:pPr>
            <a:r>
              <a:rPr lang="en-US" sz="2400" b="1" i="1" dirty="0" smtClean="0">
                <a:latin typeface="Arial"/>
                <a:cs typeface="Arial"/>
              </a:rPr>
              <a:t>How </a:t>
            </a:r>
            <a:r>
              <a:rPr lang="en-US" sz="2400" b="1" i="1" dirty="0">
                <a:latin typeface="Arial"/>
                <a:cs typeface="Arial"/>
              </a:rPr>
              <a:t>can we use this research </a:t>
            </a:r>
            <a:r>
              <a:rPr lang="en-US" sz="2400" b="1" i="1" dirty="0" smtClean="0">
                <a:latin typeface="Arial"/>
                <a:cs typeface="Arial"/>
              </a:rPr>
              <a:t>capacity and approach to accelerate TC forecast </a:t>
            </a:r>
            <a:r>
              <a:rPr lang="en-US" sz="2400" b="1" i="1" dirty="0">
                <a:latin typeface="Arial"/>
                <a:cs typeface="Arial"/>
              </a:rPr>
              <a:t>improvement</a:t>
            </a:r>
            <a:r>
              <a:rPr lang="en-US" sz="2400" b="1" i="1" dirty="0" smtClean="0">
                <a:latin typeface="Arial"/>
                <a:cs typeface="Arial"/>
              </a:rPr>
              <a:t>?</a:t>
            </a:r>
            <a:endParaRPr lang="en-US" sz="2400" dirty="0">
              <a:latin typeface="Arial"/>
              <a:cs typeface="Arial"/>
            </a:endParaRPr>
          </a:p>
          <a:p>
            <a:pPr marL="800100" lvl="1" indent="-342900">
              <a:spcBef>
                <a:spcPts val="0"/>
              </a:spcBef>
              <a:spcAft>
                <a:spcPts val="1800"/>
              </a:spcAft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HFIP </a:t>
            </a:r>
            <a:r>
              <a:rPr lang="en-US" sz="2400" dirty="0" smtClean="0">
                <a:latin typeface="Arial"/>
                <a:cs typeface="Arial"/>
              </a:rPr>
              <a:t>approach &amp; infrastructure </a:t>
            </a:r>
            <a:r>
              <a:rPr lang="en-US" sz="2400" dirty="0">
                <a:latin typeface="Arial"/>
                <a:cs typeface="Arial"/>
              </a:rPr>
              <a:t>allows for rapid </a:t>
            </a:r>
            <a:r>
              <a:rPr lang="en-US" sz="2400" dirty="0" smtClean="0">
                <a:latin typeface="Arial"/>
                <a:cs typeface="Arial"/>
              </a:rPr>
              <a:t>T&amp;E </a:t>
            </a:r>
            <a:r>
              <a:rPr lang="en-US" sz="2400" dirty="0">
                <a:latin typeface="Arial"/>
                <a:cs typeface="Arial"/>
              </a:rPr>
              <a:t>of emerging research </a:t>
            </a:r>
            <a:r>
              <a:rPr lang="en-US" sz="2400" dirty="0" smtClean="0">
                <a:latin typeface="Arial"/>
                <a:cs typeface="Arial"/>
              </a:rPr>
              <a:t>and </a:t>
            </a:r>
            <a:r>
              <a:rPr lang="en-US" sz="2400" dirty="0">
                <a:latin typeface="Arial"/>
                <a:cs typeface="Arial"/>
              </a:rPr>
              <a:t>observations for potential </a:t>
            </a:r>
            <a:r>
              <a:rPr lang="en-US" sz="2400" b="1" dirty="0" smtClean="0">
                <a:latin typeface="Arial"/>
                <a:cs typeface="Arial"/>
              </a:rPr>
              <a:t>R2O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>
                <a:latin typeface="Arial"/>
                <a:cs typeface="Arial"/>
              </a:rPr>
              <a:t>into </a:t>
            </a:r>
            <a:r>
              <a:rPr lang="en-US" sz="2400" dirty="0" smtClean="0">
                <a:latin typeface="Arial"/>
                <a:cs typeface="Arial"/>
              </a:rPr>
              <a:t>operational </a:t>
            </a:r>
            <a:r>
              <a:rPr lang="en-US" sz="2400" dirty="0">
                <a:latin typeface="Arial"/>
                <a:cs typeface="Arial"/>
              </a:rPr>
              <a:t>hurricane model and DA systems. </a:t>
            </a:r>
          </a:p>
          <a:p>
            <a:pPr marL="800100" lvl="1" indent="-342900">
              <a:spcBef>
                <a:spcPts val="0"/>
              </a:spcBef>
              <a:spcAft>
                <a:spcPts val="1800"/>
              </a:spcAft>
              <a:buFont typeface="Arial"/>
              <a:buChar char="•"/>
            </a:pPr>
            <a:r>
              <a:rPr lang="en-US" sz="2400" b="1" dirty="0">
                <a:latin typeface="Arial"/>
                <a:cs typeface="Arial"/>
              </a:rPr>
              <a:t>Expand </a:t>
            </a:r>
            <a:r>
              <a:rPr lang="en-US" sz="2400" b="1" dirty="0" smtClean="0">
                <a:latin typeface="Arial"/>
                <a:cs typeface="Arial"/>
              </a:rPr>
              <a:t>and leverage HFIP partnership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smtClean="0">
                <a:latin typeface="Arial"/>
                <a:cs typeface="Arial"/>
              </a:rPr>
              <a:t>to take advantage of Sandy Supplemental &amp; NWS R2O initiative within NOAA to foster and enhance existing HFIP partnership, promote collaboration with basic </a:t>
            </a:r>
            <a:r>
              <a:rPr lang="en-US" sz="2400" dirty="0">
                <a:latin typeface="Arial"/>
                <a:cs typeface="Arial"/>
              </a:rPr>
              <a:t>research </a:t>
            </a:r>
            <a:r>
              <a:rPr lang="en-US" sz="2400" dirty="0" smtClean="0">
                <a:latin typeface="Arial"/>
                <a:cs typeface="Arial"/>
              </a:rPr>
              <a:t>community, and address near-term opportunities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7162800" y="6337428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359C0E3C-8E50-6F4A-917A-1064707FDF3A}" type="slidenum">
              <a:rPr lang="en-US" sz="1800">
                <a:solidFill>
                  <a:srgbClr val="FFFFFF"/>
                </a:solidFill>
                <a:latin typeface="Arial"/>
                <a:cs typeface="Arial"/>
              </a:rPr>
              <a:pPr algn="r" eaLnBrk="1" hangingPunct="1"/>
              <a:t>15</a:t>
            </a:fld>
            <a:endParaRPr lang="en-US" sz="18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484598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1053" y="453909"/>
            <a:ext cx="5879077" cy="1215448"/>
          </a:xfrm>
          <a:effectLst>
            <a:outerShdw blurRad="111125" dist="38100" dir="2700000">
              <a:srgbClr val="000000">
                <a:alpha val="55000"/>
              </a:srgbClr>
            </a:outerShdw>
          </a:effectLst>
        </p:spPr>
        <p:txBody>
          <a:bodyPr/>
          <a:lstStyle/>
          <a:p>
            <a:pPr algn="l" eaLnBrk="1" hangingPunct="1">
              <a:defRPr/>
            </a:pPr>
            <a:r>
              <a:rPr lang="en-US" b="1" dirty="0">
                <a:latin typeface="Calibri"/>
                <a:ea typeface="+mj-ea"/>
                <a:cs typeface="Calibri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646559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/>
          </p:cNvSpPr>
          <p:nvPr>
            <p:ph idx="1"/>
          </p:nvPr>
        </p:nvSpPr>
        <p:spPr>
          <a:xfrm>
            <a:off x="278109" y="1242063"/>
            <a:ext cx="8762410" cy="5067967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US" sz="3200" b="1" i="1" dirty="0">
                <a:solidFill>
                  <a:srgbClr val="A10000"/>
                </a:solidFill>
                <a:cs typeface="Arial"/>
              </a:rPr>
              <a:t>Vision</a:t>
            </a:r>
          </a:p>
          <a:p>
            <a:pPr marL="342900" lvl="1" indent="-342900" eaLnBrk="1" hangingPunct="1">
              <a:spcBef>
                <a:spcPts val="0"/>
              </a:spcBef>
              <a:buClr>
                <a:srgbClr val="A10000"/>
              </a:buClr>
              <a:buFont typeface="Arial"/>
              <a:buChar char="•"/>
            </a:pPr>
            <a:r>
              <a:rPr lang="en-US" sz="2800" dirty="0">
                <a:cs typeface="Arial"/>
              </a:rPr>
              <a:t>Organize </a:t>
            </a:r>
            <a:r>
              <a:rPr lang="en-US" sz="2800" dirty="0" smtClean="0">
                <a:cs typeface="Arial"/>
              </a:rPr>
              <a:t>hurricane </a:t>
            </a:r>
            <a:r>
              <a:rPr lang="en-US" sz="2800" dirty="0">
                <a:cs typeface="Arial"/>
              </a:rPr>
              <a:t>community to dramatically improve numerical forecast guidance to NHC in 5-10 </a:t>
            </a:r>
            <a:r>
              <a:rPr lang="en-US" sz="2800" dirty="0" smtClean="0">
                <a:cs typeface="Arial"/>
              </a:rPr>
              <a:t>years</a:t>
            </a:r>
            <a:endParaRPr lang="en-US" sz="2800" dirty="0">
              <a:cs typeface="Arial"/>
            </a:endParaRPr>
          </a:p>
          <a:p>
            <a:pPr eaLnBrk="1" hangingPunct="1">
              <a:spcBef>
                <a:spcPts val="0"/>
              </a:spcBef>
            </a:pPr>
            <a:r>
              <a:rPr lang="en-US" sz="3200" b="1" i="1" dirty="0" smtClean="0">
                <a:solidFill>
                  <a:srgbClr val="A50021"/>
                </a:solidFill>
                <a:ea typeface="Calibri" charset="0"/>
                <a:cs typeface="Arial"/>
              </a:rPr>
              <a:t>Goals</a:t>
            </a:r>
          </a:p>
          <a:p>
            <a:pPr eaLnBrk="1" hangingPunct="1">
              <a:spcBef>
                <a:spcPts val="0"/>
              </a:spcBef>
              <a:buFontTx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Improve </a:t>
            </a:r>
            <a:r>
              <a:rPr lang="en-US" dirty="0">
                <a:ea typeface="Calibri" charset="0"/>
                <a:cs typeface="Arial"/>
              </a:rPr>
              <a:t>f</a:t>
            </a:r>
            <a:r>
              <a:rPr lang="en-US" dirty="0" smtClean="0">
                <a:ea typeface="Calibri" charset="0"/>
                <a:cs typeface="Arial"/>
              </a:rPr>
              <a:t>orecast </a:t>
            </a:r>
            <a:r>
              <a:rPr lang="en-US" dirty="0">
                <a:ea typeface="Calibri" charset="0"/>
                <a:cs typeface="Arial"/>
              </a:rPr>
              <a:t>a</a:t>
            </a:r>
            <a:r>
              <a:rPr lang="en-US" dirty="0" smtClean="0">
                <a:ea typeface="Calibri" charset="0"/>
                <a:cs typeface="Arial"/>
              </a:rPr>
              <a:t>ccuracy for track </a:t>
            </a:r>
            <a:r>
              <a:rPr lang="en-US" dirty="0">
                <a:ea typeface="Calibri" charset="0"/>
                <a:cs typeface="Arial"/>
              </a:rPr>
              <a:t>&amp; </a:t>
            </a:r>
            <a:r>
              <a:rPr lang="en-US" dirty="0" smtClean="0">
                <a:ea typeface="Calibri" charset="0"/>
                <a:cs typeface="Arial"/>
              </a:rPr>
              <a:t>intensity by 20% in 5 years, 50% in 10 years</a:t>
            </a:r>
          </a:p>
          <a:p>
            <a:pPr marL="338138" indent="-338138" eaLnBrk="1" hangingPunct="1">
              <a:spcBef>
                <a:spcPts val="0"/>
              </a:spcBef>
              <a:buFont typeface="Arial"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Extend </a:t>
            </a:r>
            <a:r>
              <a:rPr lang="en-US" dirty="0" smtClean="0">
                <a:ea typeface="Calibri" charset="0"/>
                <a:cs typeface="Arial"/>
              </a:rPr>
              <a:t>forecast guidance to 7 days with skill comparable to current 5 day forecasts</a:t>
            </a:r>
          </a:p>
          <a:p>
            <a:pPr marL="338138" indent="-338138" eaLnBrk="1" hangingPunct="1">
              <a:spcBef>
                <a:spcPts val="0"/>
              </a:spcBef>
              <a:buFont typeface="Arial"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Increase </a:t>
            </a:r>
            <a:r>
              <a:rPr lang="en-US" dirty="0" smtClean="0">
                <a:ea typeface="Calibri" charset="0"/>
                <a:cs typeface="Arial"/>
              </a:rPr>
              <a:t>probability of predicting (POD) Rapid intensification (RI) at Day 1 to 90% &amp; 60% at Day 5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136637"/>
            <a:ext cx="7578056" cy="10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639246" y="6614858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http://</a:t>
            </a:r>
            <a:r>
              <a:rPr lang="en-US" sz="1200" dirty="0" err="1">
                <a:latin typeface="+mn-lt"/>
              </a:rPr>
              <a:t>www.hfip.org</a:t>
            </a:r>
            <a:r>
              <a:rPr lang="en-US" sz="1200" dirty="0">
                <a:latin typeface="+mn-lt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7098142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 txBox="1">
            <a:spLocks noChangeArrowheads="1"/>
          </p:cNvSpPr>
          <p:nvPr/>
        </p:nvSpPr>
        <p:spPr bwMode="auto">
          <a:xfrm>
            <a:off x="22761" y="0"/>
            <a:ext cx="7829190" cy="127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400" dirty="0" smtClean="0">
                <a:solidFill>
                  <a:schemeClr val="bg1"/>
                </a:solidFill>
                <a:latin typeface="Arial"/>
                <a:cs typeface="Arial"/>
              </a:rPr>
              <a:t>HFIP Successes to date: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Arial"/>
                <a:cs typeface="Arial"/>
              </a:rPr>
              <a:t>GFS Track Forecast </a:t>
            </a:r>
            <a:r>
              <a:rPr lang="en-US" sz="3200" dirty="0">
                <a:solidFill>
                  <a:srgbClr val="FFFFFF"/>
                </a:solidFill>
                <a:latin typeface="Arial"/>
                <a:cs typeface="Arial"/>
              </a:rPr>
              <a:t>Improvements</a:t>
            </a:r>
            <a:endParaRPr lang="en-US" sz="3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63707" y="1471988"/>
            <a:ext cx="48542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(</a:t>
            </a:r>
            <a:r>
              <a:rPr lang="en-US" sz="2000" b="1" dirty="0"/>
              <a:t>% Improvement over HFIP baseline</a:t>
            </a:r>
            <a:r>
              <a:rPr lang="en-US" sz="2000" b="1" dirty="0" smtClean="0"/>
              <a:t>)</a:t>
            </a:r>
            <a:endParaRPr lang="en-US" sz="2000" dirty="0"/>
          </a:p>
        </p:txBody>
      </p:sp>
      <p:pic>
        <p:nvPicPr>
          <p:cNvPr id="2" name="Picture 1" descr="01_Toepfer_Welcome_02192014 (dragged).pd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05" t="21537" r="2675" b="6036"/>
          <a:stretch/>
        </p:blipFill>
        <p:spPr>
          <a:xfrm>
            <a:off x="0" y="1994368"/>
            <a:ext cx="4614288" cy="3681608"/>
          </a:xfrm>
          <a:prstGeom prst="rect">
            <a:avLst/>
          </a:prstGeom>
        </p:spPr>
      </p:pic>
      <p:pic>
        <p:nvPicPr>
          <p:cNvPr id="4" name="Picture 3" descr="01_Toepfer_Welcome_02192014 (dragged).pdf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97" t="21810" r="4219" b="5899"/>
          <a:stretch/>
        </p:blipFill>
        <p:spPr>
          <a:xfrm>
            <a:off x="4521901" y="1988883"/>
            <a:ext cx="4622099" cy="369257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03588" y="4767403"/>
            <a:ext cx="18701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A50021"/>
                </a:solidFill>
              </a:rPr>
              <a:t>2006-2008</a:t>
            </a:r>
            <a:endParaRPr lang="en-US" sz="2000" dirty="0">
              <a:solidFill>
                <a:srgbClr val="A5002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55183" y="4767403"/>
            <a:ext cx="18701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A50021"/>
                </a:solidFill>
              </a:rPr>
              <a:t>2012</a:t>
            </a:r>
            <a:endParaRPr lang="en-US" sz="2000" dirty="0">
              <a:solidFill>
                <a:srgbClr val="A5002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3855" y="5836154"/>
            <a:ext cx="6404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Dramatic improvement in first 5 years of HFIP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4857831" y="3164430"/>
            <a:ext cx="4286169" cy="6940"/>
          </a:xfrm>
          <a:prstGeom prst="line">
            <a:avLst/>
          </a:prstGeom>
          <a:ln>
            <a:solidFill>
              <a:srgbClr val="A5002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070939" y="2921547"/>
            <a:ext cx="7833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A50021"/>
                </a:solidFill>
              </a:rPr>
              <a:t>5-</a:t>
            </a:r>
            <a:r>
              <a:rPr lang="en-US" sz="1200" dirty="0">
                <a:solidFill>
                  <a:srgbClr val="A50021"/>
                </a:solidFill>
              </a:rPr>
              <a:t>y</a:t>
            </a:r>
            <a:r>
              <a:rPr lang="en-US" sz="1200" dirty="0" smtClean="0">
                <a:solidFill>
                  <a:srgbClr val="A50021"/>
                </a:solidFill>
              </a:rPr>
              <a:t>r goal</a:t>
            </a:r>
            <a:endParaRPr lang="en-US" sz="1200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07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Calibri" charset="0"/>
                <a:cs typeface="Arial"/>
              </a:rPr>
              <a:t/>
            </a:r>
            <a:br>
              <a:rPr lang="en-US" dirty="0">
                <a:ea typeface="Calibri" charset="0"/>
                <a:cs typeface="Arial"/>
              </a:rPr>
            </a:br>
            <a:endParaRPr lang="en-US" dirty="0">
              <a:ea typeface="Calibri" charset="0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7106"/>
            <a:ext cx="79935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/>
                <a:cs typeface="Arial"/>
              </a:rPr>
              <a:t>HFIP Successes to date:</a:t>
            </a:r>
          </a:p>
          <a:p>
            <a:r>
              <a:rPr lang="en-US" sz="3200" dirty="0" smtClean="0">
                <a:solidFill>
                  <a:srgbClr val="FFFFFF"/>
                </a:solidFill>
                <a:latin typeface="Arial"/>
                <a:cs typeface="Arial"/>
              </a:rPr>
              <a:t>HWRF Intensity</a:t>
            </a:r>
            <a:r>
              <a:rPr lang="en-US" sz="3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3200" dirty="0" smtClean="0">
                <a:solidFill>
                  <a:srgbClr val="FFFFFF"/>
                </a:solidFill>
                <a:latin typeface="Arial"/>
                <a:cs typeface="Arial"/>
              </a:rPr>
              <a:t>Forecast Improvements</a:t>
            </a:r>
            <a:endParaRPr lang="en-US" sz="32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188088" y="6597822"/>
            <a:ext cx="31783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http://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www.emc.ncep.noaa.gov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gc_wmb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vxt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endParaRPr lang="en-US" sz="12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3" name="Picture 2" descr="hwrf graph_no baseline 10 yr goa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35" y="1300121"/>
            <a:ext cx="8133404" cy="512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3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Calibri" charset="0"/>
                <a:cs typeface="Arial"/>
              </a:rPr>
              <a:t/>
            </a:r>
            <a:br>
              <a:rPr lang="en-US">
                <a:ea typeface="Calibri" charset="0"/>
                <a:cs typeface="Arial"/>
              </a:rPr>
            </a:br>
            <a:endParaRPr lang="en-US">
              <a:ea typeface="Calibri" charset="0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79935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/>
                <a:cs typeface="Arial"/>
              </a:rPr>
              <a:t>HFIP Successes to date:</a:t>
            </a:r>
          </a:p>
          <a:p>
            <a:r>
              <a:rPr lang="en-US" sz="3200" dirty="0" smtClean="0">
                <a:solidFill>
                  <a:srgbClr val="FFFFFF"/>
                </a:solidFill>
                <a:latin typeface="Arial"/>
                <a:cs typeface="Arial"/>
              </a:rPr>
              <a:t>Other Areas</a:t>
            </a:r>
            <a:endParaRPr lang="en-US" sz="32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4000" y="1313797"/>
            <a:ext cx="873007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n-US" dirty="0" smtClean="0">
                <a:latin typeface="Arial"/>
                <a:cs typeface="Arial"/>
              </a:rPr>
              <a:t>JTWC </a:t>
            </a:r>
            <a:r>
              <a:rPr lang="en-US" dirty="0">
                <a:latin typeface="Arial"/>
                <a:cs typeface="Arial"/>
              </a:rPr>
              <a:t>evaluating HWRF </a:t>
            </a:r>
            <a:r>
              <a:rPr lang="en-US" dirty="0" smtClean="0">
                <a:latin typeface="Arial"/>
                <a:cs typeface="Arial"/>
              </a:rPr>
              <a:t>guidance in WPAC, NIO, SIO using HFIP Demonstration System on Jets – </a:t>
            </a:r>
            <a:r>
              <a:rPr lang="en-US" dirty="0" smtClean="0">
                <a:solidFill>
                  <a:srgbClr val="A50021"/>
                </a:solidFill>
                <a:latin typeface="Arial"/>
                <a:cs typeface="Arial"/>
              </a:rPr>
              <a:t>very successful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n-US" dirty="0" smtClean="0">
                <a:latin typeface="Arial"/>
                <a:cs typeface="Arial"/>
              </a:rPr>
              <a:t>HWRF WPAC demonstrated improved RI guidance – </a:t>
            </a:r>
            <a:r>
              <a:rPr lang="en-US" dirty="0" smtClean="0">
                <a:solidFill>
                  <a:srgbClr val="A50021"/>
                </a:solidFill>
                <a:latin typeface="Arial"/>
                <a:cs typeface="Arial"/>
              </a:rPr>
              <a:t>POD 24% </a:t>
            </a:r>
            <a:r>
              <a:rPr lang="en-US" dirty="0" err="1" smtClean="0">
                <a:solidFill>
                  <a:srgbClr val="A50021"/>
                </a:solidFill>
                <a:latin typeface="Arial"/>
                <a:cs typeface="Arial"/>
              </a:rPr>
              <a:t>vs</a:t>
            </a:r>
            <a:r>
              <a:rPr lang="en-US" dirty="0" smtClean="0">
                <a:solidFill>
                  <a:srgbClr val="A50021"/>
                </a:solidFill>
                <a:latin typeface="Arial"/>
                <a:cs typeface="Arial"/>
              </a:rPr>
              <a:t> JTWC operational 4%</a:t>
            </a:r>
            <a:endParaRPr lang="en-US" dirty="0">
              <a:latin typeface="Arial"/>
              <a:cs typeface="Arial"/>
            </a:endParaRP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Demonstrated HWRF ensemble - </a:t>
            </a:r>
            <a:r>
              <a:rPr lang="en-US" dirty="0">
                <a:solidFill>
                  <a:srgbClr val="A50021"/>
                </a:solidFill>
                <a:latin typeface="Arial"/>
                <a:cs typeface="Arial"/>
              </a:rPr>
              <a:t>shows great promise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n-US" dirty="0" smtClean="0">
                <a:latin typeface="Arial"/>
                <a:cs typeface="Arial"/>
              </a:rPr>
              <a:t>Demonstrated prototype product </a:t>
            </a:r>
            <a:r>
              <a:rPr lang="en-US" dirty="0">
                <a:latin typeface="Arial"/>
                <a:cs typeface="Arial"/>
              </a:rPr>
              <a:t>for </a:t>
            </a:r>
            <a:r>
              <a:rPr lang="en-US" dirty="0" smtClean="0">
                <a:latin typeface="Arial"/>
                <a:cs typeface="Arial"/>
              </a:rPr>
              <a:t>genesis </a:t>
            </a:r>
            <a:r>
              <a:rPr lang="en-US" dirty="0">
                <a:latin typeface="Arial"/>
                <a:cs typeface="Arial"/>
              </a:rPr>
              <a:t>using </a:t>
            </a:r>
            <a:r>
              <a:rPr lang="en-US" dirty="0" smtClean="0">
                <a:latin typeface="Arial"/>
                <a:cs typeface="Arial"/>
              </a:rPr>
              <a:t>HFIP </a:t>
            </a:r>
            <a:r>
              <a:rPr lang="en-US" dirty="0">
                <a:latin typeface="Arial"/>
                <a:cs typeface="Arial"/>
              </a:rPr>
              <a:t>global </a:t>
            </a:r>
            <a:r>
              <a:rPr lang="en-US" dirty="0" smtClean="0">
                <a:latin typeface="Arial"/>
                <a:cs typeface="Arial"/>
              </a:rPr>
              <a:t>ensembles – </a:t>
            </a:r>
            <a:r>
              <a:rPr lang="en-US" dirty="0" smtClean="0">
                <a:solidFill>
                  <a:srgbClr val="A50021"/>
                </a:solidFill>
                <a:latin typeface="Arial"/>
                <a:cs typeface="Arial"/>
              </a:rPr>
              <a:t>brief NWS leadership during demo</a:t>
            </a:r>
            <a:endParaRPr lang="en-US" dirty="0">
              <a:solidFill>
                <a:srgbClr val="A50021"/>
              </a:solidFill>
              <a:latin typeface="Arial"/>
              <a:cs typeface="Arial"/>
            </a:endParaRP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n-US" dirty="0" smtClean="0">
                <a:latin typeface="Arial"/>
                <a:cs typeface="Arial"/>
              </a:rPr>
              <a:t>Demonstrated next </a:t>
            </a:r>
            <a:r>
              <a:rPr lang="en-US" dirty="0">
                <a:latin typeface="Arial"/>
                <a:cs typeface="Arial"/>
              </a:rPr>
              <a:t>generation </a:t>
            </a:r>
            <a:r>
              <a:rPr lang="en-US" dirty="0" smtClean="0">
                <a:latin typeface="Arial"/>
                <a:cs typeface="Arial"/>
              </a:rPr>
              <a:t>storm </a:t>
            </a:r>
            <a:r>
              <a:rPr lang="en-US" dirty="0">
                <a:latin typeface="Arial"/>
                <a:cs typeface="Arial"/>
              </a:rPr>
              <a:t>surge </a:t>
            </a:r>
            <a:r>
              <a:rPr lang="en-US" dirty="0" smtClean="0">
                <a:latin typeface="Arial"/>
                <a:cs typeface="Arial"/>
              </a:rPr>
              <a:t>model - forecast </a:t>
            </a:r>
            <a:r>
              <a:rPr lang="en-US" dirty="0">
                <a:latin typeface="Arial"/>
                <a:cs typeface="Arial"/>
              </a:rPr>
              <a:t>for </a:t>
            </a:r>
            <a:r>
              <a:rPr lang="en-US" dirty="0" smtClean="0">
                <a:latin typeface="Arial"/>
                <a:cs typeface="Arial"/>
              </a:rPr>
              <a:t>Sandy 36 h </a:t>
            </a:r>
            <a:r>
              <a:rPr lang="en-US" dirty="0">
                <a:latin typeface="Arial"/>
                <a:cs typeface="Arial"/>
              </a:rPr>
              <a:t>before landfall </a:t>
            </a:r>
            <a:r>
              <a:rPr lang="en-US" dirty="0">
                <a:solidFill>
                  <a:srgbClr val="A50021"/>
                </a:solidFill>
                <a:latin typeface="Arial"/>
                <a:cs typeface="Arial"/>
              </a:rPr>
              <a:t>showed surprising skill </a:t>
            </a:r>
            <a:r>
              <a:rPr lang="en-US" dirty="0" smtClean="0">
                <a:latin typeface="Arial"/>
                <a:cs typeface="Arial"/>
              </a:rPr>
              <a:t>for NYC and NJ coast</a:t>
            </a:r>
            <a:r>
              <a:rPr lang="en-US" dirty="0">
                <a:latin typeface="Arial"/>
                <a:cs typeface="Arial"/>
              </a:rPr>
              <a:t>. 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n-US" dirty="0" smtClean="0">
                <a:latin typeface="Arial"/>
                <a:cs typeface="Arial"/>
              </a:rPr>
              <a:t>Grants </a:t>
            </a:r>
            <a:r>
              <a:rPr lang="en-US" dirty="0">
                <a:latin typeface="Arial"/>
                <a:cs typeface="Arial"/>
              </a:rPr>
              <a:t>to Academia 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n-US" dirty="0" smtClean="0">
                <a:latin typeface="Arial"/>
                <a:cs typeface="Arial"/>
              </a:rPr>
              <a:t>Scientific </a:t>
            </a:r>
            <a:r>
              <a:rPr lang="en-US" dirty="0">
                <a:latin typeface="Arial"/>
                <a:cs typeface="Arial"/>
              </a:rPr>
              <a:t>Review Committee </a:t>
            </a:r>
            <a:r>
              <a:rPr lang="en-US" dirty="0" smtClean="0">
                <a:latin typeface="Arial"/>
                <a:cs typeface="Arial"/>
              </a:rPr>
              <a:t>established 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561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Calibri" charset="0"/>
                <a:cs typeface="Arial"/>
              </a:rPr>
              <a:t/>
            </a:r>
            <a:br>
              <a:rPr lang="en-US" dirty="0">
                <a:ea typeface="Calibri" charset="0"/>
                <a:cs typeface="Arial"/>
              </a:rPr>
            </a:br>
            <a:endParaRPr lang="en-US" dirty="0">
              <a:ea typeface="Calibri" charset="0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7106"/>
            <a:ext cx="79935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/>
                <a:cs typeface="Arial"/>
              </a:rPr>
              <a:t>HFIP Successes to date:</a:t>
            </a:r>
          </a:p>
          <a:p>
            <a:r>
              <a:rPr lang="en-US" sz="3200" dirty="0" smtClean="0">
                <a:solidFill>
                  <a:srgbClr val="FFFFFF"/>
                </a:solidFill>
                <a:latin typeface="Arial"/>
                <a:cs typeface="Arial"/>
              </a:rPr>
              <a:t>HWRF in WPAC</a:t>
            </a:r>
            <a:endParaRPr lang="en-US" sz="32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188088" y="6597822"/>
            <a:ext cx="31783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http://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www.emc.ncep.noaa.gov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gc_wmb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vxt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endParaRPr lang="en-US" sz="12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2" name="Picture 1" descr="02_Gall_current status of HFIP (dragged).pdf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97" t="45030" r="5891" b="9031"/>
          <a:stretch/>
        </p:blipFill>
        <p:spPr>
          <a:xfrm>
            <a:off x="319234" y="3188075"/>
            <a:ext cx="8591422" cy="32101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675" y="1367085"/>
            <a:ext cx="882737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000" dirty="0"/>
              <a:t>HFIP </a:t>
            </a:r>
            <a:r>
              <a:rPr lang="en-US" sz="2000" dirty="0" smtClean="0"/>
              <a:t>running </a:t>
            </a:r>
            <a:r>
              <a:rPr lang="en-US" sz="2000" dirty="0"/>
              <a:t>HWRF in </a:t>
            </a:r>
            <a:r>
              <a:rPr lang="en-US" sz="2000" dirty="0" smtClean="0"/>
              <a:t>WPAC </a:t>
            </a:r>
            <a:r>
              <a:rPr lang="en-US" sz="2000" dirty="0"/>
              <a:t>for JTWC 2012-2013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000" dirty="0" smtClean="0"/>
              <a:t>Results indicate </a:t>
            </a:r>
            <a:r>
              <a:rPr lang="en-US" sz="2000" dirty="0"/>
              <a:t>that </a:t>
            </a:r>
            <a:r>
              <a:rPr lang="en-US" sz="2000" dirty="0" smtClean="0"/>
              <a:t>HWRF </a:t>
            </a:r>
            <a:r>
              <a:rPr lang="en-US" sz="2000" dirty="0"/>
              <a:t>track forecasts are comparable to </a:t>
            </a:r>
            <a:r>
              <a:rPr lang="en-US" sz="2000" dirty="0" smtClean="0"/>
              <a:t>global </a:t>
            </a:r>
            <a:r>
              <a:rPr lang="en-US" sz="2000" dirty="0"/>
              <a:t>model </a:t>
            </a:r>
            <a:r>
              <a:rPr lang="en-US" sz="2000" dirty="0" smtClean="0"/>
              <a:t>and better </a:t>
            </a:r>
            <a:r>
              <a:rPr lang="en-US" sz="2000" dirty="0"/>
              <a:t>than other regional models in </a:t>
            </a:r>
            <a:r>
              <a:rPr lang="en-US" sz="2000" dirty="0" smtClean="0"/>
              <a:t>region</a:t>
            </a:r>
            <a:endParaRPr lang="en-US" sz="2000" dirty="0"/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000" dirty="0" smtClean="0"/>
              <a:t>HWRF </a:t>
            </a:r>
            <a:r>
              <a:rPr lang="en-US" sz="2000" dirty="0"/>
              <a:t>Intensity forecasts are better </a:t>
            </a:r>
            <a:r>
              <a:rPr lang="en-US" sz="2000" dirty="0" smtClean="0"/>
              <a:t>than </a:t>
            </a:r>
            <a:r>
              <a:rPr lang="en-US" sz="2000" dirty="0"/>
              <a:t>other model guidance in WPAC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000" dirty="0" smtClean="0"/>
              <a:t>JTWC is using </a:t>
            </a:r>
            <a:r>
              <a:rPr lang="en-US" sz="2000" dirty="0"/>
              <a:t>HWRF model output in their </a:t>
            </a:r>
            <a:r>
              <a:rPr lang="en-US" sz="2000" dirty="0" smtClean="0"/>
              <a:t>operational forecasts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90531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Calibri" charset="0"/>
                <a:cs typeface="Arial"/>
              </a:rPr>
              <a:t/>
            </a:r>
            <a:br>
              <a:rPr lang="en-US" dirty="0">
                <a:ea typeface="Calibri" charset="0"/>
                <a:cs typeface="Arial"/>
              </a:rPr>
            </a:br>
            <a:endParaRPr lang="en-US" dirty="0">
              <a:ea typeface="Calibri" charset="0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7106"/>
            <a:ext cx="79935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/>
                <a:cs typeface="Arial"/>
              </a:rPr>
              <a:t>HFIP Successes to date:</a:t>
            </a:r>
          </a:p>
          <a:p>
            <a:r>
              <a:rPr lang="en-US" sz="3200" dirty="0" smtClean="0">
                <a:solidFill>
                  <a:srgbClr val="FFFFFF"/>
                </a:solidFill>
                <a:latin typeface="Arial"/>
                <a:cs typeface="Arial"/>
              </a:rPr>
              <a:t>HWRF RI</a:t>
            </a:r>
            <a:endParaRPr lang="en-US" sz="32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188088" y="6597822"/>
            <a:ext cx="31783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http://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www.emc.ncep.noaa.gov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gc_wmb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3"/>
              </a:rPr>
              <a:t>vxt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/</a:t>
            </a:r>
            <a:endParaRPr lang="en-US" sz="12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2" name="Picture 1" descr="02_Gall_current status of HFIP (dragged) 1.pdf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922" b="39388"/>
          <a:stretch/>
        </p:blipFill>
        <p:spPr>
          <a:xfrm>
            <a:off x="0" y="1297695"/>
            <a:ext cx="9144000" cy="28590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8410" y="4241899"/>
            <a:ext cx="8605301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000" dirty="0"/>
              <a:t>If </a:t>
            </a:r>
            <a:r>
              <a:rPr lang="en-US" sz="2000" dirty="0" smtClean="0"/>
              <a:t>RI </a:t>
            </a:r>
            <a:r>
              <a:rPr lang="en-US" sz="2000" dirty="0"/>
              <a:t>event </a:t>
            </a:r>
            <a:r>
              <a:rPr lang="en-US" sz="2000" dirty="0" smtClean="0"/>
              <a:t>defined as </a:t>
            </a:r>
            <a:r>
              <a:rPr lang="en-US" sz="2000" dirty="0"/>
              <a:t>&gt;30 </a:t>
            </a:r>
            <a:r>
              <a:rPr lang="en-US" sz="2000" dirty="0" smtClean="0"/>
              <a:t>kt/24 </a:t>
            </a:r>
            <a:r>
              <a:rPr lang="en-US" sz="2000" dirty="0"/>
              <a:t>h, </a:t>
            </a:r>
            <a:r>
              <a:rPr lang="en-US" sz="2000" dirty="0" smtClean="0"/>
              <a:t>HWRF </a:t>
            </a:r>
            <a:r>
              <a:rPr lang="en-US" sz="2000" dirty="0"/>
              <a:t>RI POD skill is ~ </a:t>
            </a:r>
            <a:r>
              <a:rPr lang="en-US" sz="2000" dirty="0" smtClean="0"/>
              <a:t>24 </a:t>
            </a:r>
            <a:r>
              <a:rPr lang="en-US" sz="2000" dirty="0"/>
              <a:t>% and </a:t>
            </a:r>
            <a:r>
              <a:rPr lang="en-US" sz="2000" dirty="0" smtClean="0"/>
              <a:t>has much higher </a:t>
            </a:r>
            <a:r>
              <a:rPr lang="en-US" sz="2000" dirty="0"/>
              <a:t>POD </a:t>
            </a:r>
            <a:r>
              <a:rPr lang="en-US" sz="2000" dirty="0" smtClean="0"/>
              <a:t>compared </a:t>
            </a:r>
            <a:r>
              <a:rPr lang="en-US" sz="2000" dirty="0"/>
              <a:t>to other models and in other basins </a:t>
            </a:r>
            <a:r>
              <a:rPr lang="en-US" sz="2000" b="1" dirty="0"/>
              <a:t>(</a:t>
            </a:r>
            <a:r>
              <a:rPr lang="en-US" sz="2000" b="1" dirty="0" smtClean="0"/>
              <a:t>previous analysis </a:t>
            </a:r>
            <a:r>
              <a:rPr lang="en-US" sz="2000" b="1" dirty="0"/>
              <a:t>of RI for WPAC from 2012 HWRF showed &lt;10% skill)</a:t>
            </a:r>
            <a:r>
              <a:rPr lang="en-US" sz="2000" dirty="0"/>
              <a:t>.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000" dirty="0" smtClean="0"/>
              <a:t>The </a:t>
            </a:r>
            <a:r>
              <a:rPr lang="en-US" sz="2000" dirty="0"/>
              <a:t>POD </a:t>
            </a:r>
            <a:r>
              <a:rPr lang="en-US" sz="2000" dirty="0" smtClean="0"/>
              <a:t>is </a:t>
            </a:r>
            <a:r>
              <a:rPr lang="en-US" sz="2000" dirty="0"/>
              <a:t>much higher (43%) </a:t>
            </a:r>
            <a:r>
              <a:rPr lang="en-US" sz="2000" dirty="0" smtClean="0"/>
              <a:t>if considering </a:t>
            </a:r>
            <a:r>
              <a:rPr lang="en-US" sz="2000" dirty="0"/>
              <a:t>intensity </a:t>
            </a:r>
            <a:r>
              <a:rPr lang="en-US" sz="2000" dirty="0" smtClean="0"/>
              <a:t>change tendency &gt;5 kt/6</a:t>
            </a:r>
            <a:r>
              <a:rPr lang="en-US" sz="2000" dirty="0"/>
              <a:t> </a:t>
            </a:r>
            <a:r>
              <a:rPr lang="en-US" sz="2000" dirty="0" smtClean="0"/>
              <a:t>h.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82294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Calibri" charset="0"/>
                <a:cs typeface="Arial"/>
              </a:rPr>
              <a:t/>
            </a:r>
            <a:br>
              <a:rPr lang="en-US" dirty="0">
                <a:ea typeface="Calibri" charset="0"/>
                <a:cs typeface="Arial"/>
              </a:rPr>
            </a:br>
            <a:endParaRPr lang="en-US" dirty="0">
              <a:ea typeface="Calibri" charset="0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7106"/>
            <a:ext cx="79935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/>
                <a:cs typeface="Arial"/>
              </a:rPr>
              <a:t>HFIP Successes to date:</a:t>
            </a:r>
          </a:p>
          <a:p>
            <a:r>
              <a:rPr lang="en-US" sz="3200" dirty="0" smtClean="0">
                <a:solidFill>
                  <a:srgbClr val="FFFFFF"/>
                </a:solidFill>
                <a:latin typeface="Arial"/>
                <a:cs typeface="Arial"/>
              </a:rPr>
              <a:t>HWRF ensembles</a:t>
            </a:r>
            <a:endParaRPr lang="en-US" sz="32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188088" y="6597822"/>
            <a:ext cx="370831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/>
                <a:cs typeface="Arial"/>
              </a:rPr>
              <a:t>http://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</a:rPr>
              <a:t>www.emc.ncep.noaa.gov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</a:rPr>
              <a:t>/HWRF/ENSEMBLE/</a:t>
            </a:r>
            <a:endParaRPr lang="en-US" sz="12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2" name="Picture 1" descr="wind10m_arthur01l.2014070200_f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4" y="1341437"/>
            <a:ext cx="3857625" cy="5143501"/>
          </a:xfrm>
          <a:prstGeom prst="rect">
            <a:avLst/>
          </a:prstGeom>
        </p:spPr>
      </p:pic>
      <p:pic>
        <p:nvPicPr>
          <p:cNvPr id="5" name="Picture 4" descr="track_arthur01l_2014070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0"/>
            <a:ext cx="5222875" cy="5055414"/>
          </a:xfrm>
          <a:prstGeom prst="rect">
            <a:avLst/>
          </a:prstGeom>
        </p:spPr>
      </p:pic>
      <p:pic>
        <p:nvPicPr>
          <p:cNvPr id="6" name="Picture 5" descr="intensity_arthur01l_201407020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709" y="1277930"/>
            <a:ext cx="3961613" cy="519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07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Calibri" charset="0"/>
                <a:cs typeface="Arial"/>
              </a:rPr>
              <a:t/>
            </a:r>
            <a:br>
              <a:rPr lang="en-US" dirty="0">
                <a:ea typeface="Calibri" charset="0"/>
                <a:cs typeface="Arial"/>
              </a:rPr>
            </a:br>
            <a:endParaRPr lang="en-US" dirty="0">
              <a:ea typeface="Calibri" charset="0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7106"/>
            <a:ext cx="79935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rial"/>
                <a:cs typeface="Arial"/>
              </a:rPr>
              <a:t>HFIP Successes to date:</a:t>
            </a:r>
          </a:p>
          <a:p>
            <a:r>
              <a:rPr lang="en-US" sz="3200" dirty="0" smtClean="0">
                <a:solidFill>
                  <a:srgbClr val="FFFFFF"/>
                </a:solidFill>
                <a:latin typeface="Arial"/>
                <a:cs typeface="Arial"/>
              </a:rPr>
              <a:t>HWRF ensembles</a:t>
            </a:r>
            <a:endParaRPr lang="en-US" sz="32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188088" y="6597822"/>
            <a:ext cx="370831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/>
                <a:cs typeface="Arial"/>
              </a:rPr>
              <a:t>http://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</a:rPr>
              <a:t>www.emc.ncep.noaa.gov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</a:rPr>
              <a:t>/HWRF/ENSEMBLE/</a:t>
            </a:r>
            <a:endParaRPr lang="en-US" sz="12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3" name="Picture 2" descr="02_Gall_current status of HFIP (dragged) 2.pd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22" b="21275"/>
          <a:stretch/>
        </p:blipFill>
        <p:spPr>
          <a:xfrm>
            <a:off x="138794" y="1283854"/>
            <a:ext cx="8903711" cy="45678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844" y="5780628"/>
            <a:ext cx="8815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HWRF ensemble mean (HWMN) </a:t>
            </a:r>
            <a:r>
              <a:rPr lang="en-US" sz="1800" dirty="0"/>
              <a:t>track/intensity forecasts </a:t>
            </a:r>
            <a:r>
              <a:rPr lang="en-US" sz="1800" dirty="0" smtClean="0"/>
              <a:t>improve </a:t>
            </a:r>
            <a:r>
              <a:rPr lang="en-US" sz="1800" dirty="0"/>
              <a:t>over HWRF at all lead times, </a:t>
            </a:r>
            <a:r>
              <a:rPr lang="en-US" sz="1800" dirty="0" smtClean="0"/>
              <a:t>in all 3 basins</a:t>
            </a:r>
            <a:r>
              <a:rPr lang="en-US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11631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25884</TotalTime>
  <Words>2023</Words>
  <Application>Microsoft Macintosh PowerPoint</Application>
  <PresentationFormat>On-screen Show (4:3)</PresentationFormat>
  <Paragraphs>349</Paragraphs>
  <Slides>16</Slides>
  <Notes>13</Notes>
  <HiddenSlides>7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Default Design</vt:lpstr>
      <vt:lpstr>Latest Developments in NOAA’s Hurricane Research - HFIP</vt:lpstr>
      <vt:lpstr>PowerPoint Presentation</vt:lpstr>
      <vt:lpstr>PowerPoint Presentation</vt:lpstr>
      <vt:lpstr> </vt:lpstr>
      <vt:lpstr> </vt:lpstr>
      <vt:lpstr> </vt:lpstr>
      <vt:lpstr> </vt:lpstr>
      <vt:lpstr> </vt:lpstr>
      <vt:lpstr> </vt:lpstr>
      <vt:lpstr>PowerPoint Presentation</vt:lpstr>
      <vt:lpstr>Develop &amp; refine measurement technology: HS3 (2012-2014)</vt:lpstr>
      <vt:lpstr>PowerPoint Presentation</vt:lpstr>
      <vt:lpstr>HFIP Lesson Learned</vt:lpstr>
      <vt:lpstr>HFIP Priorities 2014-2016</vt:lpstr>
      <vt:lpstr>PowerPoint Presentation</vt:lpstr>
      <vt:lpstr>Questions?</vt:lpstr>
    </vt:vector>
  </TitlesOfParts>
  <Manager>Tim McClung</Manager>
  <Company>NOAA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Nation's Hurricane Program: An Interagency Success Story</dc:title>
  <dc:subject>Hurricanes, Hurricane Research</dc:subject>
  <dc:creator>Kandis Boyd</dc:creator>
  <cp:lastModifiedBy>Frank Marks</cp:lastModifiedBy>
  <cp:revision>683</cp:revision>
  <cp:lastPrinted>2009-09-22T14:42:08Z</cp:lastPrinted>
  <dcterms:created xsi:type="dcterms:W3CDTF">2011-03-08T17:41:21Z</dcterms:created>
  <dcterms:modified xsi:type="dcterms:W3CDTF">2014-07-09T17:31:14Z</dcterms:modified>
</cp:coreProperties>
</file>