
<file path=[Content_Types].xml><?xml version="1.0" encoding="utf-8"?>
<Types xmlns="http://schemas.openxmlformats.org/package/2006/content-types">
  <Default Extension="xml" ContentType="application/xml"/>
  <Default Extension="wmf" ContentType="image/x-wmf"/>
  <Default Extension="wmv" ContentType="video/unknown"/>
  <Default Extension="jpeg" ContentType="image/jpeg"/>
  <Default Extension="jpg" ContentType="image/jpeg"/>
  <Default Extension="rels" ContentType="application/vnd.openxmlformats-package.relationships+xml"/>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84" r:id="rId2"/>
    <p:sldId id="310" r:id="rId3"/>
    <p:sldId id="361" r:id="rId4"/>
    <p:sldId id="362" r:id="rId5"/>
    <p:sldId id="363" r:id="rId6"/>
    <p:sldId id="360" r:id="rId7"/>
    <p:sldId id="322" r:id="rId8"/>
    <p:sldId id="364" r:id="rId9"/>
    <p:sldId id="324" r:id="rId10"/>
    <p:sldId id="319" r:id="rId11"/>
    <p:sldId id="311" r:id="rId12"/>
    <p:sldId id="312" r:id="rId13"/>
    <p:sldId id="313" r:id="rId14"/>
    <p:sldId id="349" r:id="rId15"/>
    <p:sldId id="350" r:id="rId16"/>
    <p:sldId id="314" r:id="rId17"/>
    <p:sldId id="305" r:id="rId18"/>
    <p:sldId id="299" r:id="rId19"/>
    <p:sldId id="316" r:id="rId20"/>
    <p:sldId id="317" r:id="rId21"/>
    <p:sldId id="300" r:id="rId22"/>
    <p:sldId id="281" r:id="rId23"/>
    <p:sldId id="309" r:id="rId24"/>
    <p:sldId id="277" r:id="rId25"/>
    <p:sldId id="365" r:id="rId26"/>
    <p:sldId id="370" r:id="rId27"/>
    <p:sldId id="371" r:id="rId28"/>
    <p:sldId id="321" r:id="rId29"/>
    <p:sldId id="318" r:id="rId30"/>
    <p:sldId id="378" r:id="rId31"/>
    <p:sldId id="379" r:id="rId32"/>
    <p:sldId id="380" r:id="rId33"/>
    <p:sldId id="381" r:id="rId34"/>
    <p:sldId id="376" r:id="rId35"/>
    <p:sldId id="377" r:id="rId36"/>
    <p:sldId id="382" r:id="rId37"/>
    <p:sldId id="330" r:id="rId38"/>
    <p:sldId id="327" r:id="rId39"/>
    <p:sldId id="328" r:id="rId40"/>
    <p:sldId id="329" r:id="rId41"/>
    <p:sldId id="331" r:id="rId42"/>
    <p:sldId id="333" r:id="rId43"/>
    <p:sldId id="338" r:id="rId44"/>
    <p:sldId id="340" r:id="rId45"/>
    <p:sldId id="341" r:id="rId46"/>
    <p:sldId id="342" r:id="rId47"/>
    <p:sldId id="343" r:id="rId48"/>
    <p:sldId id="344" r:id="rId49"/>
    <p:sldId id="388" r:id="rId50"/>
    <p:sldId id="346" r:id="rId51"/>
    <p:sldId id="384" r:id="rId52"/>
    <p:sldId id="385" r:id="rId53"/>
    <p:sldId id="386" r:id="rId54"/>
    <p:sldId id="387" r:id="rId5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A60101"/>
    <a:srgbClr val="171967"/>
    <a:srgbClr val="FFFFFF"/>
    <a:srgbClr val="E816E5"/>
    <a:srgbClr val="FF19F8"/>
    <a:srgbClr val="E62646"/>
    <a:srgbClr val="FF00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19" autoAdjust="0"/>
    <p:restoredTop sz="93693" autoAdjust="0"/>
  </p:normalViewPr>
  <p:slideViewPr>
    <p:cSldViewPr>
      <p:cViewPr varScale="1">
        <p:scale>
          <a:sx n="155" d="100"/>
          <a:sy n="155" d="100"/>
        </p:scale>
        <p:origin x="-13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notesMaster" Target="notesMasters/notesMaster1.xml"/><Relationship Id="rId57" Type="http://schemas.openxmlformats.org/officeDocument/2006/relationships/printerSettings" Target="printerSettings/printerSettings1.bin"/><Relationship Id="rId58" Type="http://schemas.openxmlformats.org/officeDocument/2006/relationships/presProps" Target="presProps.xml"/><Relationship Id="rId59" Type="http://schemas.openxmlformats.org/officeDocument/2006/relationships/viewProps" Target="view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heme" Target="theme/theme1.xml"/><Relationship Id="rId6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 Id="rId2"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1E81681-3FD3-4B1F-9E5D-D275A03A581E}" type="datetimeFigureOut">
              <a:rPr lang="en-US"/>
              <a:pPr>
                <a:defRPr/>
              </a:pPr>
              <a:t>1/8/13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118F46FA-D584-4221-9A1F-85F227B368BB}" type="slidenum">
              <a:rPr lang="en-US"/>
              <a:pPr>
                <a:defRPr/>
              </a:pPr>
              <a:t>‹#›</a:t>
            </a:fld>
            <a:endParaRPr lang="en-US"/>
          </a:p>
        </p:txBody>
      </p:sp>
    </p:spTree>
    <p:extLst>
      <p:ext uri="{BB962C8B-B14F-4D97-AF65-F5344CB8AC3E}">
        <p14:creationId xmlns:p14="http://schemas.microsoft.com/office/powerpoint/2010/main" val="10327307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a:ln>
            <a:solidFill>
              <a:srgbClr val="000000"/>
            </a:solidFill>
            <a:miter lim="800000"/>
            <a:headEnd/>
            <a:tailEnd/>
          </a:ln>
        </p:spPr>
        <p:txBody>
          <a:bodyPr wrap="square" numCol="1" anchor="t" anchorCtr="0" compatLnSpc="1">
            <a:prstTxWarp prst="textNoShape">
              <a:avLst/>
            </a:prstTxWarp>
          </a:bodyPr>
          <a:lstStyle/>
          <a:p>
            <a:pPr defTabSz="457200" eaLnBrk="1" hangingPunct="1">
              <a:spcBef>
                <a:spcPct val="0"/>
              </a:spcBef>
            </a:pPr>
            <a:r>
              <a:rPr lang="en-US" smtClean="0">
                <a:solidFill>
                  <a:srgbClr val="000000"/>
                </a:solidFill>
              </a:rPr>
              <a:t>Hurricane Bill: HWRF Equivalent of GOES-East Imager 10.7 micro m</a:t>
            </a:r>
            <a:r>
              <a:rPr lang="en-US" sz="1600" smtClean="0">
                <a:solidFill>
                  <a:srgbClr val="000000"/>
                </a:solidFill>
              </a:rPr>
              <a:t> </a:t>
            </a:r>
          </a:p>
          <a:p>
            <a:pPr defTabSz="457200" eaLnBrk="1" hangingPunct="1">
              <a:spcBef>
                <a:spcPct val="0"/>
              </a:spcBef>
            </a:pPr>
            <a:endParaRPr lang="en-US" smtClean="0"/>
          </a:p>
        </p:txBody>
      </p:sp>
      <p:sp>
        <p:nvSpPr>
          <p:cNvPr id="1536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457200"/>
            <a:fld id="{48C12139-C962-4E37-BD0B-018DA7EB75C8}" type="slidenum">
              <a:rPr lang="en-US" sz="1200">
                <a:latin typeface="Calibri" pitchFamily="34" charset="0"/>
                <a:ea typeface="ＭＳ Ｐゴシック" pitchFamily="34" charset="-128"/>
              </a:rPr>
              <a:pPr algn="r" defTabSz="457200"/>
              <a:t>1</a:t>
            </a:fld>
            <a:endParaRPr lang="en-US" sz="1200">
              <a:latin typeface="Calibri" pitchFamily="34"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8371" name="Notes Placeholder 2"/>
          <p:cNvSpPr>
            <a:spLocks noGrp="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smtClean="0"/>
          </a:p>
        </p:txBody>
      </p:sp>
      <p:sp>
        <p:nvSpPr>
          <p:cNvPr id="4" name="Slide Number Placeholder 3"/>
          <p:cNvSpPr txBox="1">
            <a:spLocks noGrp="1"/>
          </p:cNvSpPr>
          <p:nvPr/>
        </p:nvSpPr>
        <p:spPr>
          <a:xfrm>
            <a:off x="3884613" y="8685213"/>
            <a:ext cx="2971800" cy="457200"/>
          </a:xfrm>
          <a:prstGeom prst="rect">
            <a:avLst/>
          </a:prstGeom>
          <a:noFill/>
        </p:spPr>
        <p:txBody>
          <a:bodyPr anchor="b"/>
          <a:lstStyle/>
          <a:p>
            <a:pPr algn="r" fontAlgn="auto">
              <a:spcBef>
                <a:spcPts val="0"/>
              </a:spcBef>
              <a:spcAft>
                <a:spcPts val="0"/>
              </a:spcAft>
              <a:defRPr/>
            </a:pPr>
            <a:fld id="{5232280F-9693-4215-9C24-419DDF708704}" type="slidenum">
              <a:rPr lang="en-US" sz="1200">
                <a:latin typeface="+mn-lt"/>
                <a:cs typeface="+mn-cs"/>
              </a:rPr>
              <a:pPr algn="r" fontAlgn="auto">
                <a:spcBef>
                  <a:spcPts val="0"/>
                </a:spcBef>
                <a:spcAft>
                  <a:spcPts val="0"/>
                </a:spcAft>
                <a:defRPr/>
              </a:pPr>
              <a:t>21</a:t>
            </a:fld>
            <a:endParaRPr lang="en-US" sz="1200">
              <a:latin typeface="+mn-lt"/>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smtClean="0"/>
          </a:p>
        </p:txBody>
      </p:sp>
      <p:sp>
        <p:nvSpPr>
          <p:cNvPr id="27651"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758A389E-5DAC-4871-8420-3881209C8E74}" type="slidenum">
              <a:rPr lang="en-US" sz="1200">
                <a:latin typeface="Calibri" pitchFamily="34" charset="0"/>
              </a:rPr>
              <a:pPr algn="r"/>
              <a:t>22</a:t>
            </a:fld>
            <a:endParaRPr lang="en-US" sz="120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1"/>
          <p:cNvSpPr>
            <a:spLocks noGrp="1" noRot="1" noChangeAspect="1" noChangeArrowheads="1" noTextEdit="1"/>
          </p:cNvSpPr>
          <p:nvPr>
            <p:ph type="sldImg"/>
          </p:nvPr>
        </p:nvSpPr>
        <p:spPr>
          <a:xfrm>
            <a:off x="1141413" y="682625"/>
            <a:ext cx="4548187" cy="3411538"/>
          </a:xfrm>
          <a:solidFill>
            <a:srgbClr val="FFFFFF"/>
          </a:solidFill>
          <a:ln/>
        </p:spPr>
      </p:sp>
      <p:sp>
        <p:nvSpPr>
          <p:cNvPr id="53251" name="Rectangle 2"/>
          <p:cNvSpPr>
            <a:spLocks noGrp="1" noChangeArrowheads="1"/>
          </p:cNvSpPr>
          <p:nvPr>
            <p:ph type="body" idx="1"/>
          </p:nvPr>
        </p:nvSpPr>
        <p:spPr>
          <a:xfrm>
            <a:off x="891417" y="4319551"/>
            <a:ext cx="5048768" cy="4166220"/>
          </a:xfrm>
        </p:spPr>
        <p:txBody>
          <a:bodyPr wrap="none" lIns="89297" tIns="44649" rIns="89297" bIns="44649" anchor="ct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Slide Image Placeholder 1"/>
          <p:cNvSpPr>
            <a:spLocks noGrp="1" noRot="1" noChangeAspect="1" noTextEdit="1"/>
          </p:cNvSpPr>
          <p:nvPr>
            <p:ph type="sldImg"/>
          </p:nvPr>
        </p:nvSpPr>
        <p:spPr>
          <a:ln/>
        </p:spPr>
      </p:sp>
      <p:sp>
        <p:nvSpPr>
          <p:cNvPr id="171010" name="Notes Placeholder 2"/>
          <p:cNvSpPr>
            <a:spLocks noGrp="1"/>
          </p:cNvSpPr>
          <p:nvPr>
            <p:ph type="body" idx="1"/>
          </p:nvPr>
        </p:nvSpPr>
        <p:spPr>
          <a:noFill/>
          <a:ln/>
        </p:spPr>
        <p:txBody>
          <a:bodyPr lIns="91424" tIns="45711" rIns="91424" bIns="45711"/>
          <a:lstStyle/>
          <a:p>
            <a:endParaRPr lang="en-US" smtClean="0"/>
          </a:p>
        </p:txBody>
      </p:sp>
      <p:sp>
        <p:nvSpPr>
          <p:cNvPr id="171011" name="Slide Number Placeholder 3"/>
          <p:cNvSpPr txBox="1">
            <a:spLocks noGrp="1"/>
          </p:cNvSpPr>
          <p:nvPr/>
        </p:nvSpPr>
        <p:spPr bwMode="auto">
          <a:xfrm>
            <a:off x="3884028" y="8685562"/>
            <a:ext cx="2972421" cy="456891"/>
          </a:xfrm>
          <a:prstGeom prst="rect">
            <a:avLst/>
          </a:prstGeom>
          <a:noFill/>
          <a:ln w="9525">
            <a:noFill/>
            <a:miter lim="800000"/>
            <a:headEnd/>
            <a:tailEnd/>
          </a:ln>
        </p:spPr>
        <p:txBody>
          <a:bodyPr lIns="91424" tIns="45711" rIns="91424" bIns="45711" anchor="b"/>
          <a:lstStyle/>
          <a:p>
            <a:pPr algn="r" defTabSz="914734"/>
            <a:fld id="{D807CE43-ADA5-4064-AA1F-6520403E3192}" type="slidenum">
              <a:rPr lang="en-US" sz="1200"/>
              <a:pPr algn="r" defTabSz="914734"/>
              <a:t>50</a:t>
            </a:fld>
            <a:endParaRPr 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p:cNvSpPr>
            <a:spLocks noGrp="1" noChangeArrowheads="1"/>
          </p:cNvSpPr>
          <p:nvPr>
            <p:ph type="sldNum" sz="quarter"/>
          </p:nvPr>
        </p:nvSpPr>
        <p:spPr>
          <a:noFill/>
        </p:spPr>
        <p:txBody>
          <a:bodyPr/>
          <a:lstStyle/>
          <a:p>
            <a:pPr defTabSz="407507">
              <a:tabLst>
                <a:tab pos="649511" algn="l"/>
                <a:tab pos="1299023" algn="l"/>
                <a:tab pos="1948534" algn="l"/>
                <a:tab pos="2598047" algn="l"/>
              </a:tabLst>
            </a:pPr>
            <a:fld id="{A58C6915-8504-4BC6-B159-9910A44BFCA7}" type="slidenum">
              <a:rPr lang="en-US" smtClean="0">
                <a:latin typeface="Times New Roman" pitchFamily="18" charset="0"/>
                <a:ea typeface="DejaVu LGC Sans"/>
                <a:cs typeface="DejaVu LGC Sans"/>
              </a:rPr>
              <a:pPr defTabSz="407507">
                <a:tabLst>
                  <a:tab pos="649511" algn="l"/>
                  <a:tab pos="1299023" algn="l"/>
                  <a:tab pos="1948534" algn="l"/>
                  <a:tab pos="2598047" algn="l"/>
                </a:tabLst>
              </a:pPr>
              <a:t>2</a:t>
            </a:fld>
            <a:endParaRPr lang="en-US" smtClean="0">
              <a:latin typeface="Times New Roman" pitchFamily="18" charset="0"/>
              <a:ea typeface="DejaVu LGC Sans"/>
              <a:cs typeface="DejaVu LGC Sans"/>
            </a:endParaRPr>
          </a:p>
        </p:txBody>
      </p:sp>
      <p:sp>
        <p:nvSpPr>
          <p:cNvPr id="26627" name="Rectangle 1"/>
          <p:cNvSpPr>
            <a:spLocks noGrp="1" noRot="1" noChangeAspect="1" noChangeArrowheads="1" noTextEdit="1"/>
          </p:cNvSpPr>
          <p:nvPr>
            <p:ph type="sldImg"/>
          </p:nvPr>
        </p:nvSpPr>
        <p:spPr>
          <a:xfrm>
            <a:off x="1144588" y="693738"/>
            <a:ext cx="4570412" cy="3429000"/>
          </a:xfrm>
          <a:solidFill>
            <a:srgbClr val="FFFFFF"/>
          </a:solidFill>
          <a:ln>
            <a:solidFill>
              <a:srgbClr val="000000"/>
            </a:solidFill>
            <a:miter lim="800000"/>
          </a:ln>
        </p:spPr>
      </p:sp>
      <p:sp>
        <p:nvSpPr>
          <p:cNvPr id="26628" name="Rectangle 2"/>
          <p:cNvSpPr>
            <a:spLocks noGrp="1" noChangeArrowheads="1"/>
          </p:cNvSpPr>
          <p:nvPr>
            <p:ph type="body" idx="1"/>
          </p:nvPr>
        </p:nvSpPr>
        <p:spPr>
          <a:xfrm>
            <a:off x="685801" y="4342150"/>
            <a:ext cx="5487959" cy="4115425"/>
          </a:xfrm>
          <a:noFill/>
          <a:ln/>
        </p:spPr>
        <p:txBody>
          <a:bodyPr wrap="none" anchor="ctr"/>
          <a:lstStyle/>
          <a:p>
            <a:endParaRPr lang="en-US"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defTabSz="914802" eaLnBrk="0" hangingPunct="0">
              <a:defRPr sz="2000">
                <a:solidFill>
                  <a:schemeClr val="tx1"/>
                </a:solidFill>
                <a:latin typeface="Arial" pitchFamily="34" charset="0"/>
              </a:defRPr>
            </a:lvl1pPr>
            <a:lvl2pPr marL="725639" indent="-279092" defTabSz="914802" eaLnBrk="0" hangingPunct="0">
              <a:defRPr sz="2000">
                <a:solidFill>
                  <a:schemeClr val="tx1"/>
                </a:solidFill>
                <a:latin typeface="Arial" pitchFamily="34" charset="0"/>
              </a:defRPr>
            </a:lvl2pPr>
            <a:lvl3pPr marL="1116368" indent="-223274" defTabSz="914802" eaLnBrk="0" hangingPunct="0">
              <a:defRPr sz="2000">
                <a:solidFill>
                  <a:schemeClr val="tx1"/>
                </a:solidFill>
                <a:latin typeface="Arial" pitchFamily="34" charset="0"/>
              </a:defRPr>
            </a:lvl3pPr>
            <a:lvl4pPr marL="1562915" indent="-223274" defTabSz="914802" eaLnBrk="0" hangingPunct="0">
              <a:defRPr sz="2000">
                <a:solidFill>
                  <a:schemeClr val="tx1"/>
                </a:solidFill>
                <a:latin typeface="Arial" pitchFamily="34" charset="0"/>
              </a:defRPr>
            </a:lvl4pPr>
            <a:lvl5pPr marL="2009463" indent="-223274" defTabSz="914802" eaLnBrk="0" hangingPunct="0">
              <a:defRPr sz="2000">
                <a:solidFill>
                  <a:schemeClr val="tx1"/>
                </a:solidFill>
                <a:latin typeface="Arial" pitchFamily="34" charset="0"/>
              </a:defRPr>
            </a:lvl5pPr>
            <a:lvl6pPr marL="2456010" indent="-223274" defTabSz="914802" eaLnBrk="0" fontAlgn="base" hangingPunct="0">
              <a:spcBef>
                <a:spcPct val="0"/>
              </a:spcBef>
              <a:spcAft>
                <a:spcPct val="0"/>
              </a:spcAft>
              <a:defRPr sz="2000">
                <a:solidFill>
                  <a:schemeClr val="tx1"/>
                </a:solidFill>
                <a:latin typeface="Arial" pitchFamily="34" charset="0"/>
              </a:defRPr>
            </a:lvl6pPr>
            <a:lvl7pPr marL="2902557" indent="-223274" defTabSz="914802" eaLnBrk="0" fontAlgn="base" hangingPunct="0">
              <a:spcBef>
                <a:spcPct val="0"/>
              </a:spcBef>
              <a:spcAft>
                <a:spcPct val="0"/>
              </a:spcAft>
              <a:defRPr sz="2000">
                <a:solidFill>
                  <a:schemeClr val="tx1"/>
                </a:solidFill>
                <a:latin typeface="Arial" pitchFamily="34" charset="0"/>
              </a:defRPr>
            </a:lvl7pPr>
            <a:lvl8pPr marL="3349104" indent="-223274" defTabSz="914802" eaLnBrk="0" fontAlgn="base" hangingPunct="0">
              <a:spcBef>
                <a:spcPct val="0"/>
              </a:spcBef>
              <a:spcAft>
                <a:spcPct val="0"/>
              </a:spcAft>
              <a:defRPr sz="2000">
                <a:solidFill>
                  <a:schemeClr val="tx1"/>
                </a:solidFill>
                <a:latin typeface="Arial" pitchFamily="34" charset="0"/>
              </a:defRPr>
            </a:lvl8pPr>
            <a:lvl9pPr marL="3795652" indent="-223274" defTabSz="914802" eaLnBrk="0" fontAlgn="base" hangingPunct="0">
              <a:spcBef>
                <a:spcPct val="0"/>
              </a:spcBef>
              <a:spcAft>
                <a:spcPct val="0"/>
              </a:spcAft>
              <a:defRPr sz="2000">
                <a:solidFill>
                  <a:schemeClr val="tx1"/>
                </a:solidFill>
                <a:latin typeface="Arial" pitchFamily="34" charset="0"/>
              </a:defRPr>
            </a:lvl9pPr>
          </a:lstStyle>
          <a:p>
            <a:pPr eaLnBrk="1" hangingPunct="1"/>
            <a:fld id="{0B90EA81-2D4C-4E64-9EFA-890818D97F0B}" type="slidenum">
              <a:rPr lang="en-US" sz="1200"/>
              <a:pPr eaLnBrk="1" hangingPunct="1"/>
              <a:t>4</a:t>
            </a:fld>
            <a:endParaRPr lang="en-US" sz="1200" dirty="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914711" y="4342781"/>
            <a:ext cx="5028579" cy="4115110"/>
          </a:xfrm>
          <a:noFill/>
        </p:spPr>
        <p:txBody>
          <a:bodyPr lIns="91419" tIns="45710" rIns="91419" bIns="45710"/>
          <a:lstStyle/>
          <a:p>
            <a:pPr eaLnBrk="1" hangingPunct="1"/>
            <a:endParaRPr lang="en-US" dirty="0"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ln/>
        </p:spPr>
        <p:txBody>
          <a:bodyPr/>
          <a:lstStyle/>
          <a:p>
            <a:pPr eaLnBrk="1" hangingPunct="1"/>
            <a:endParaRPr lang="en-US" smtClean="0"/>
          </a:p>
        </p:txBody>
      </p:sp>
      <p:sp>
        <p:nvSpPr>
          <p:cNvPr id="27651" name="Slide Number Placeholder 3"/>
          <p:cNvSpPr>
            <a:spLocks noGrp="1"/>
          </p:cNvSpPr>
          <p:nvPr>
            <p:ph type="sldNum" sz="quarter" idx="5"/>
          </p:nvPr>
        </p:nvSpPr>
        <p:spPr>
          <a:noFill/>
        </p:spPr>
        <p:txBody>
          <a:bodyPr/>
          <a:lstStyle/>
          <a:p>
            <a:fld id="{E6EB0025-C3AE-41C0-88C5-6CF7F6CD4E0F}" type="slidenum">
              <a:rPr lang="en-US" smtClean="0"/>
              <a:pPr/>
              <a:t>6</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a:ln/>
        </p:spPr>
      </p:sp>
      <p:sp>
        <p:nvSpPr>
          <p:cNvPr id="119810" name="Notes Placeholder 2"/>
          <p:cNvSpPr>
            <a:spLocks noGrp="1"/>
          </p:cNvSpPr>
          <p:nvPr>
            <p:ph type="body" idx="1"/>
          </p:nvPr>
        </p:nvSpPr>
        <p:spPr>
          <a:noFill/>
          <a:ln/>
        </p:spPr>
        <p:txBody>
          <a:bodyPr lIns="91397" tIns="45699" rIns="91397" bIns="45699"/>
          <a:lstStyle/>
          <a:p>
            <a:endParaRPr lang="en-US" smtClean="0"/>
          </a:p>
        </p:txBody>
      </p:sp>
      <p:sp>
        <p:nvSpPr>
          <p:cNvPr id="119811" name="Slide Number Placeholder 3"/>
          <p:cNvSpPr txBox="1">
            <a:spLocks noGrp="1"/>
          </p:cNvSpPr>
          <p:nvPr/>
        </p:nvSpPr>
        <p:spPr bwMode="auto">
          <a:xfrm>
            <a:off x="3884029" y="8685562"/>
            <a:ext cx="2972421" cy="456891"/>
          </a:xfrm>
          <a:prstGeom prst="rect">
            <a:avLst/>
          </a:prstGeom>
          <a:noFill/>
          <a:ln w="9525">
            <a:noFill/>
            <a:miter lim="800000"/>
            <a:headEnd/>
            <a:tailEnd/>
          </a:ln>
        </p:spPr>
        <p:txBody>
          <a:bodyPr lIns="91397" tIns="45699" rIns="91397" bIns="45699" anchor="b"/>
          <a:lstStyle/>
          <a:p>
            <a:pPr algn="r" defTabSz="913103"/>
            <a:fld id="{E6B4F925-DEC7-4715-8DB0-70FBDACAE5CB}" type="slidenum">
              <a:rPr lang="en-US" sz="1200"/>
              <a:pPr algn="r" defTabSz="913103"/>
              <a:t>11</a:t>
            </a:fld>
            <a:endParaRPr 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796768-9101-42B7-928B-744872AC5D3A}" type="slidenum">
              <a:rPr lang="en-US" smtClean="0"/>
              <a:pPr/>
              <a:t>12</a:t>
            </a:fld>
            <a:endParaRPr lang="en-US"/>
          </a:p>
        </p:txBody>
      </p:sp>
    </p:spTree>
    <p:extLst>
      <p:ext uri="{BB962C8B-B14F-4D97-AF65-F5344CB8AC3E}">
        <p14:creationId xmlns:p14="http://schemas.microsoft.com/office/powerpoint/2010/main" val="1411946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 name="Notes Placeholder 2"/>
          <p:cNvSpPr>
            <a:spLocks noGrp="1"/>
          </p:cNvSpPr>
          <p:nvPr>
            <p:ph type="body" idx="1"/>
          </p:nvPr>
        </p:nvSpPr>
        <p:spPr>
          <a:xfrm>
            <a:off x="0" y="0"/>
            <a:ext cx="0" cy="0"/>
          </a:xfrm>
        </p:spPr>
        <p:txBody>
          <a:bodyPr/>
          <a:lstStyle/>
          <a:p>
            <a:pPr defTabSz="457200">
              <a:spcBef>
                <a:spcPct val="0"/>
              </a:spcBef>
            </a:pPr>
            <a:r>
              <a:rPr lang="en-US" smtClean="0"/>
              <a:t>The cumulative hurricane research budget at AOML from 2003 – 2011 was less than $30 million, less than 8% of the money saved from unnecessary evacuations.</a:t>
            </a:r>
          </a:p>
          <a:p>
            <a:pPr defTabSz="457200">
              <a:spcBef>
                <a:spcPct val="0"/>
              </a:spcBef>
            </a:pPr>
            <a:endParaRPr lang="en-US" smtClean="0"/>
          </a:p>
          <a:p>
            <a:pPr defTabSz="457200">
              <a:spcBef>
                <a:spcPct val="0"/>
              </a:spcBef>
            </a:pPr>
            <a:r>
              <a:rPr lang="en-US" smtClean="0"/>
              <a:t>The estimate of $384 million saved results from the assumed evacuation of communities under the “red” 2003 cone, from Miami, FL to Charleston, SC - an estimated 600 miles of coastline. </a:t>
            </a:r>
          </a:p>
          <a:p>
            <a:pPr defTabSz="457200">
              <a:spcBef>
                <a:spcPct val="0"/>
              </a:spcBef>
            </a:pPr>
            <a:endParaRPr lang="en-US" smtClean="0"/>
          </a:p>
          <a:p>
            <a:pPr defTabSz="457200">
              <a:spcBef>
                <a:spcPct val="0"/>
              </a:spcBef>
            </a:pPr>
            <a:r>
              <a:rPr lang="en-US" smtClean="0"/>
              <a:t>The 2008 Economic Statistic for NOAA estimates an average cost of $640,000 to evacuate a mile of coastline. The actual cost of evacuation is highly variable and is dependent on coastal population and development in the evacuated area. </a:t>
            </a:r>
          </a:p>
          <a:p>
            <a:pPr defTabSz="457200">
              <a:spcBef>
                <a:spcPct val="0"/>
              </a:spcBef>
            </a:pPr>
            <a:endParaRPr lang="en-US" smtClean="0"/>
          </a:p>
          <a:p>
            <a:pPr defTabSz="457200">
              <a:spcBef>
                <a:spcPct val="0"/>
              </a:spcBef>
            </a:pPr>
            <a:r>
              <a:rPr lang="en-US" smtClean="0"/>
              <a:t>The 2012 cone radii will be slightly smaller than the previous year, with the greatest decease at 96 hours (4 day forecast). </a:t>
            </a:r>
          </a:p>
          <a:p>
            <a:pPr defTabSz="457200">
              <a:spcBef>
                <a:spcPct val="0"/>
              </a:spcBef>
            </a:pPr>
            <a:endParaRPr lang="en-US" smtClean="0"/>
          </a:p>
          <a:p>
            <a:pPr defTabSz="457200">
              <a:spcBef>
                <a:spcPct val="0"/>
              </a:spcBef>
            </a:pPr>
            <a:r>
              <a:rPr lang="en-US" smtClean="0"/>
              <a:t>Changes in Atlantic Cone of Warning radii from 2003 to 2012:</a:t>
            </a:r>
          </a:p>
          <a:p>
            <a:pPr defTabSz="457200">
              <a:spcBef>
                <a:spcPct val="0"/>
              </a:spcBef>
            </a:pPr>
            <a:r>
              <a:rPr lang="en-US" smtClean="0"/>
              <a:t> </a:t>
            </a:r>
          </a:p>
          <a:p>
            <a:pPr defTabSz="457200">
              <a:spcBef>
                <a:spcPct val="0"/>
              </a:spcBef>
              <a:buFontTx/>
              <a:buAutoNum type="arabicPlain" startAt="12"/>
            </a:pPr>
            <a:r>
              <a:rPr lang="en-US" smtClean="0"/>
              <a:t>hr  49 to 36 nmi (-13)</a:t>
            </a:r>
          </a:p>
          <a:p>
            <a:pPr defTabSz="457200">
              <a:spcBef>
                <a:spcPct val="0"/>
              </a:spcBef>
            </a:pPr>
            <a:r>
              <a:rPr lang="en-US" smtClean="0"/>
              <a:t>24 hr  85 to 56 nmi (-29)</a:t>
            </a:r>
          </a:p>
          <a:p>
            <a:pPr defTabSz="457200">
              <a:spcBef>
                <a:spcPct val="0"/>
              </a:spcBef>
            </a:pPr>
            <a:r>
              <a:rPr lang="en-US" smtClean="0"/>
              <a:t>36 hr  121 to 75 nmi (-46)</a:t>
            </a:r>
          </a:p>
          <a:p>
            <a:pPr defTabSz="457200">
              <a:spcBef>
                <a:spcPct val="0"/>
              </a:spcBef>
            </a:pPr>
            <a:r>
              <a:rPr lang="en-US" smtClean="0"/>
              <a:t>48 hr 164 to 95 nmi (-69)</a:t>
            </a:r>
          </a:p>
          <a:p>
            <a:pPr defTabSz="457200">
              <a:spcBef>
                <a:spcPct val="0"/>
              </a:spcBef>
            </a:pPr>
            <a:r>
              <a:rPr lang="en-US" smtClean="0"/>
              <a:t>72 hr 232 to 141 nmi (-91)</a:t>
            </a:r>
          </a:p>
          <a:p>
            <a:pPr defTabSz="457200">
              <a:spcBef>
                <a:spcPct val="0"/>
              </a:spcBef>
            </a:pPr>
            <a:r>
              <a:rPr lang="en-US" smtClean="0"/>
              <a:t>96 hr 318 to 180 nmi (-138)</a:t>
            </a:r>
          </a:p>
          <a:p>
            <a:pPr defTabSz="457200">
              <a:spcBef>
                <a:spcPct val="0"/>
              </a:spcBef>
            </a:pPr>
            <a:r>
              <a:rPr lang="en-US" smtClean="0"/>
              <a:t>120 hr 439 to 236 nmi (-203)</a:t>
            </a:r>
          </a:p>
          <a:p>
            <a:pPr defTabSz="457200">
              <a:spcBef>
                <a:spcPct val="0"/>
              </a:spcBef>
            </a:pPr>
            <a:endParaRPr lang="en-US" smtClean="0"/>
          </a:p>
          <a:p>
            <a:pPr defTabSz="457200">
              <a:spcBef>
                <a:spcPct val="0"/>
              </a:spcBef>
            </a:pPr>
            <a:endParaRPr lang="en-US" smtClean="0"/>
          </a:p>
          <a:p>
            <a:pPr defTabSz="457200">
              <a:spcBef>
                <a:spcPct val="0"/>
              </a:spcBef>
            </a:pPr>
            <a:endParaRPr lang="en-US" smtClean="0"/>
          </a:p>
          <a:p>
            <a:pPr defTabSz="457200">
              <a:spcBef>
                <a:spcPct val="0"/>
              </a:spcBef>
            </a:pPr>
            <a:endParaRPr lang="en-US" smtClean="0"/>
          </a:p>
          <a:p>
            <a:pPr defTabSz="457200">
              <a:spcBef>
                <a:spcPct val="0"/>
              </a:spcBef>
            </a:pPr>
            <a:endParaRPr lang="en-US" smtClean="0"/>
          </a:p>
          <a:p>
            <a:pPr defTabSz="457200">
              <a:spcBef>
                <a:spcPct val="0"/>
              </a:spcBef>
            </a:pPr>
            <a:endParaRPr lang="en-US" smtClean="0"/>
          </a:p>
          <a:p>
            <a:pPr defTabSz="457200">
              <a:spcBef>
                <a:spcPct val="0"/>
              </a:spcBef>
              <a:buFontTx/>
              <a:buAutoNum type="arabicPlain" startAt="12"/>
            </a:pPr>
            <a:endParaRPr lang="en-US" smtClean="0"/>
          </a:p>
          <a:p>
            <a:pPr defTabSz="457200">
              <a:spcBef>
                <a:spcPct val="0"/>
              </a:spcBef>
              <a:buFontTx/>
              <a:buAutoNum type="arabicPlain" startAt="12"/>
            </a:pPr>
            <a:endParaRPr lang="en-US" smtClean="0"/>
          </a:p>
          <a:p>
            <a:pPr defTabSz="457200">
              <a:spcBef>
                <a:spcPct val="0"/>
              </a:spcBef>
              <a:buFontTx/>
              <a:buAutoNum type="arabicPlain" startAt="12"/>
            </a:pPr>
            <a:endParaRPr lang="en-US" smtClean="0"/>
          </a:p>
          <a:p>
            <a:pPr defTabSz="457200">
              <a:spcBef>
                <a:spcPct val="0"/>
              </a:spcBef>
            </a:pPr>
            <a:endParaRPr lang="en-US" smtClean="0"/>
          </a:p>
          <a:p>
            <a:pPr defTabSz="457200">
              <a:spcBef>
                <a:spcPct val="0"/>
              </a:spcBef>
            </a:pPr>
            <a:endParaRPr lang="en-US" smtClean="0"/>
          </a:p>
        </p:txBody>
      </p:sp>
      <p:sp>
        <p:nvSpPr>
          <p:cNvPr id="6758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457200"/>
            <a:fld id="{7E478838-4F39-4C86-962B-80F4975BA058}" type="slidenum">
              <a:rPr lang="en-US" sz="1200">
                <a:latin typeface="Calibri" pitchFamily="34" charset="0"/>
              </a:rPr>
              <a:pPr algn="r" defTabSz="457200"/>
              <a:t>17</a:t>
            </a:fld>
            <a:endParaRPr lang="en-US"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56323" name="Notes Placeholder 2"/>
          <p:cNvSpPr>
            <a:spLocks noGrp="1"/>
          </p:cNvSpPr>
          <p:nvPr>
            <p:ph type="body" idx="1"/>
          </p:nvPr>
        </p:nvSpPr>
        <p:spPr bwMode="auto">
          <a:xfrm>
            <a:off x="685800" y="4343400"/>
            <a:ext cx="5486400" cy="4114800"/>
          </a:xfrm>
          <a:prstGeom prst="rect">
            <a:avLst/>
          </a:prstGeom>
          <a:noFill/>
          <a:ln>
            <a:solidFill>
              <a:srgbClr val="000000"/>
            </a:solidFill>
            <a:miter lim="800000"/>
            <a:headEnd/>
            <a:tailEnd/>
          </a:ln>
        </p:spPr>
        <p:txBody>
          <a:bodyPr/>
          <a:lstStyle/>
          <a:p>
            <a:pPr eaLnBrk="1" hangingPunct="1">
              <a:spcBef>
                <a:spcPct val="0"/>
              </a:spcBef>
            </a:pPr>
            <a:endParaRPr lang="en-US" smtClean="0"/>
          </a:p>
        </p:txBody>
      </p:sp>
      <p:sp>
        <p:nvSpPr>
          <p:cNvPr id="21507"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F90F7805-36EB-4E67-8D60-5D6F6B68948F}" type="slidenum">
              <a:rPr lang="en-US" sz="1200">
                <a:latin typeface="+mn-lt"/>
                <a:cs typeface="Arial" charset="0"/>
              </a:rPr>
              <a:pPr algn="r">
                <a:defRPr/>
              </a:pPr>
              <a:t>18</a:t>
            </a:fld>
            <a:endParaRPr lang="en-US" sz="1200">
              <a:latin typeface="+mn-lt"/>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xfrm>
            <a:off x="1144588" y="685800"/>
            <a:ext cx="4570412" cy="3429000"/>
          </a:xfrm>
          <a:prstGeom prst="rect">
            <a:avLst/>
          </a:prstGeom>
          <a:noFill/>
          <a:ln>
            <a:solidFill>
              <a:srgbClr val="000000"/>
            </a:solidFill>
            <a:miter lim="800000"/>
            <a:headEnd/>
            <a:tailEnd/>
          </a:ln>
        </p:spPr>
      </p:sp>
      <p:sp>
        <p:nvSpPr>
          <p:cNvPr id="74755" name="Notes Placeholder 2"/>
          <p:cNvSpPr>
            <a:spLocks noGrp="1"/>
          </p:cNvSpPr>
          <p:nvPr>
            <p:ph type="body" idx="1"/>
          </p:nvPr>
        </p:nvSpPr>
        <p:spPr bwMode="auto">
          <a:xfrm>
            <a:off x="685800" y="4343400"/>
            <a:ext cx="5486400" cy="4114800"/>
          </a:xfrm>
          <a:prstGeom prst="rect">
            <a:avLst/>
          </a:prstGeom>
          <a:noFill/>
          <a:ln>
            <a:solidFill>
              <a:srgbClr val="000000"/>
            </a:solidFill>
            <a:miter lim="800000"/>
            <a:headEnd/>
            <a:tailEnd/>
          </a:ln>
        </p:spPr>
        <p:txBody>
          <a:bodyPr/>
          <a:lstStyle/>
          <a:p>
            <a:pPr eaLnBrk="1" hangingPunct="1">
              <a:spcBef>
                <a:spcPct val="0"/>
              </a:spcBef>
            </a:pPr>
            <a:endParaRPr lang="en-US" smtClean="0"/>
          </a:p>
        </p:txBody>
      </p:sp>
      <p:sp>
        <p:nvSpPr>
          <p:cNvPr id="19459" name="Slide Number Placeholder 3"/>
          <p:cNvSpPr txBox="1">
            <a:spLocks noGrp="1"/>
          </p:cNvSpPr>
          <p:nvPr/>
        </p:nvSpPr>
        <p:spPr bwMode="auto">
          <a:xfrm>
            <a:off x="3884613" y="8685213"/>
            <a:ext cx="2971800" cy="457200"/>
          </a:xfrm>
          <a:prstGeom prst="rect">
            <a:avLst/>
          </a:prstGeom>
          <a:noFill/>
          <a:ln>
            <a:miter lim="800000"/>
            <a:headEnd/>
            <a:tailEnd/>
          </a:ln>
        </p:spPr>
        <p:txBody>
          <a:bodyPr lIns="91432" tIns="45716" rIns="91432" bIns="45716" anchor="b"/>
          <a:lstStyle/>
          <a:p>
            <a:pPr algn="r">
              <a:defRPr/>
            </a:pPr>
            <a:fld id="{D83504AF-3A8B-4558-AFEC-40226F10DBA3}" type="slidenum">
              <a:rPr lang="en-US" sz="1200">
                <a:cs typeface="Arial" charset="0"/>
              </a:rPr>
              <a:pPr algn="r">
                <a:defRPr/>
              </a:pPr>
              <a:t>19</a:t>
            </a:fld>
            <a:endParaRPr lang="en-US" sz="120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1D37D05-0F36-49E0-ABCD-BA8754283C6E}" type="datetimeFigureOut">
              <a:rPr lang="en-US"/>
              <a:pPr>
                <a:defRPr/>
              </a:pPr>
              <a:t>1/8/13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6A78F78-EF9A-4E7C-8E44-DB947C91F644}"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256708A-06E9-4FED-8876-A833C3295184}" type="datetimeFigureOut">
              <a:rPr lang="en-US"/>
              <a:pPr>
                <a:defRPr/>
              </a:pPr>
              <a:t>1/8/13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CD141B2-DD69-4EB4-8514-A01FD3E7945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725329B-5E4E-412C-AF02-29A68DED6603}" type="datetimeFigureOut">
              <a:rPr lang="en-US"/>
              <a:pPr>
                <a:defRPr/>
              </a:pPr>
              <a:t>1/8/13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AE09180-C8E8-42B7-A6C0-38073E9B87D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457200" y="1600200"/>
            <a:ext cx="4038600" cy="4525963"/>
          </a:xfrm>
        </p:spPr>
        <p:txBody>
          <a:bodyPr/>
          <a:lstStyle/>
          <a:p>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p:spPr>
        <p:txBody>
          <a:bodyPr/>
          <a:lstStyle>
            <a:lvl1pPr>
              <a:defRPr smtClean="0"/>
            </a:lvl1pPr>
          </a:lstStyle>
          <a:p>
            <a:pPr>
              <a:defRPr/>
            </a:pPr>
            <a:fld id="{7E6EBE52-11DA-4C24-B625-A53E740087FF}" type="datetimeFigureOut">
              <a:rPr lang="en-US"/>
              <a:pPr>
                <a:defRPr/>
              </a:pPr>
              <a:t>1/8/13</a:t>
            </a:fld>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p:spPr>
        <p:txBody>
          <a:bodyPr/>
          <a:lstStyle>
            <a:lvl1pPr>
              <a:defRPr smtClean="0"/>
            </a:lvl1pPr>
          </a:lstStyle>
          <a:p>
            <a:pPr>
              <a:defRPr/>
            </a:pPr>
            <a:fld id="{C4147C75-0926-4AF9-A181-D2B6514686B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A72181-F2CD-48AB-8317-117CB3DCA94A}" type="datetimeFigureOut">
              <a:rPr lang="en-US"/>
              <a:pPr>
                <a:defRPr/>
              </a:pPr>
              <a:t>1/8/13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F816D15-9782-46B9-8DA2-820EB36DB4F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B6144F1-1B74-4A35-AEA8-92C1EFF94472}" type="datetimeFigureOut">
              <a:rPr lang="en-US"/>
              <a:pPr>
                <a:defRPr/>
              </a:pPr>
              <a:t>1/8/13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924E77B-9BA3-49CA-9B70-9490D4CFC2D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D1B9C3C-2CA3-4F7A-A12C-48EB11429F11}" type="datetimeFigureOut">
              <a:rPr lang="en-US"/>
              <a:pPr>
                <a:defRPr/>
              </a:pPr>
              <a:t>1/8/13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A3FD076-4583-4ECE-9271-BC2EE0B0C37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73F35F1-341F-45E8-A91D-B21F6B8DC9A5}" type="datetimeFigureOut">
              <a:rPr lang="en-US"/>
              <a:pPr>
                <a:defRPr/>
              </a:pPr>
              <a:t>1/8/13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D30A47C-98D5-4F44-B60C-E6DA3F2CF8E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9FEC3C3-43E0-4C8A-82AB-8EC9717BA532}" type="datetimeFigureOut">
              <a:rPr lang="en-US"/>
              <a:pPr>
                <a:defRPr/>
              </a:pPr>
              <a:t>1/8/13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A331174-9DDC-4B47-ABC6-0E76E54ED7C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7AEB45F-9E15-4A94-8359-E4F3EE6FCFE3}" type="datetimeFigureOut">
              <a:rPr lang="en-US"/>
              <a:pPr>
                <a:defRPr/>
              </a:pPr>
              <a:t>1/8/13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9991C66-6685-4A32-9802-9AF9435D707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626D274-EF3F-4FDD-97A1-A03F2E0F72A4}" type="datetimeFigureOut">
              <a:rPr lang="en-US"/>
              <a:pPr>
                <a:defRPr/>
              </a:pPr>
              <a:t>1/8/13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C23D9F5-94AC-4B27-8748-0D0B88A16EE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416F1F4-860E-4805-9168-E585CD5FE575}" type="datetimeFigureOut">
              <a:rPr lang="en-US"/>
              <a:pPr>
                <a:defRPr/>
              </a:pPr>
              <a:t>1/8/13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0536EE5-C7DB-4B70-AA47-1FC7F32108C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D5A48024-8B06-496F-B845-ECFF38D81F71}" type="datetimeFigureOut">
              <a:rPr lang="en-US"/>
              <a:pPr>
                <a:defRPr/>
              </a:pPr>
              <a:t>1/8/13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8C59FA05-E275-4456-A3A3-78A6E0511AA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2.wmf"/><Relationship Id="rId12" Type="http://schemas.openxmlformats.org/officeDocument/2006/relationships/image" Target="../media/image7.png"/><Relationship Id="rId1" Type="http://schemas.openxmlformats.org/officeDocument/2006/relationships/vmlDrawing" Target="../drawings/vmlDrawing1.vml"/><Relationship Id="rId2" Type="http://schemas.openxmlformats.org/officeDocument/2006/relationships/slideLayout" Target="../slideLayouts/slideLayout7.xml"/><Relationship Id="rId3" Type="http://schemas.openxmlformats.org/officeDocument/2006/relationships/notesSlide" Target="../notesSlides/notesSlide1.xml"/><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oleObject" Target="../embeddings/oleObject1.bin"/><Relationship Id="rId9" Type="http://schemas.openxmlformats.org/officeDocument/2006/relationships/image" Target="../media/image1.wmf"/><Relationship Id="rId10"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5.xml"/><Relationship Id="rId5" Type="http://schemas.openxmlformats.org/officeDocument/2006/relationships/image" Target="../media/image17.gif"/><Relationship Id="rId6" Type="http://schemas.openxmlformats.org/officeDocument/2006/relationships/image" Target="../media/image18.png"/><Relationship Id="rId7" Type="http://schemas.openxmlformats.org/officeDocument/2006/relationships/image" Target="../media/image9.png"/><Relationship Id="rId1" Type="http://schemas.microsoft.com/office/2007/relationships/media" Target="../media/media1.wmv"/><Relationship Id="rId2" Type="http://schemas.openxmlformats.org/officeDocument/2006/relationships/video" Target="../media/media1.wmv"/></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 Id="rId3"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jpeg"/><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39.png"/><Relationship Id="rId7"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1.gif"/><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image" Target="../media/image40.gif"/></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3.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1" Type="http://schemas.openxmlformats.org/officeDocument/2006/relationships/slideLayout" Target="../slideLayouts/slideLayout12.xml"/><Relationship Id="rId2"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6" Type="http://schemas.openxmlformats.org/officeDocument/2006/relationships/image" Target="../media/image9.png"/><Relationship Id="rId7" Type="http://schemas.openxmlformats.org/officeDocument/2006/relationships/image" Target="../media/image53.png"/><Relationship Id="rId1" Type="http://schemas.openxmlformats.org/officeDocument/2006/relationships/slideLayout" Target="../slideLayouts/slideLayout6.xml"/><Relationship Id="rId2" Type="http://schemas.openxmlformats.org/officeDocument/2006/relationships/image" Target="../media/image4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gif"/><Relationship Id="rId5" Type="http://schemas.openxmlformats.org/officeDocument/2006/relationships/image" Target="../media/image57.gif"/><Relationship Id="rId1" Type="http://schemas.openxmlformats.org/officeDocument/2006/relationships/slideLayout" Target="../slideLayouts/slideLayout7.xml"/><Relationship Id="rId2"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9.gif"/><Relationship Id="rId4" Type="http://schemas.openxmlformats.org/officeDocument/2006/relationships/image" Target="../media/image60.gif"/><Relationship Id="rId5" Type="http://schemas.openxmlformats.org/officeDocument/2006/relationships/image" Target="../media/image61.gif"/><Relationship Id="rId1" Type="http://schemas.openxmlformats.org/officeDocument/2006/relationships/slideLayout" Target="../slideLayouts/slideLayout7.xml"/><Relationship Id="rId2" Type="http://schemas.openxmlformats.org/officeDocument/2006/relationships/image" Target="../media/image58.g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1" Type="http://schemas.openxmlformats.org/officeDocument/2006/relationships/slideLayout" Target="../slideLayouts/slideLayout7.xml"/><Relationship Id="rId2" Type="http://schemas.openxmlformats.org/officeDocument/2006/relationships/image" Target="../media/image6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7.png"/><Relationship Id="rId3" Type="http://schemas.openxmlformats.org/officeDocument/2006/relationships/image" Target="../media/image6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9.png"/><Relationship Id="rId3" Type="http://schemas.openxmlformats.org/officeDocument/2006/relationships/image" Target="../media/image7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1.png"/><Relationship Id="rId3" Type="http://schemas.openxmlformats.org/officeDocument/2006/relationships/image" Target="../media/image72.png"/></Relationships>
</file>

<file path=ppt/slides/_rels/slide34.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75.png"/><Relationship Id="rId1" Type="http://schemas.openxmlformats.org/officeDocument/2006/relationships/slideLayout" Target="../slideLayouts/slideLayout7.xml"/><Relationship Id="rId2" Type="http://schemas.openxmlformats.org/officeDocument/2006/relationships/image" Target="../media/image73.png"/></Relationships>
</file>

<file path=ppt/slides/_rels/slide35.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78.png"/><Relationship Id="rId1" Type="http://schemas.openxmlformats.org/officeDocument/2006/relationships/slideLayout" Target="../slideLayouts/slideLayout7.xml"/><Relationship Id="rId2" Type="http://schemas.openxmlformats.org/officeDocument/2006/relationships/image" Target="../media/image7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9.png"/><Relationship Id="rId3" Type="http://schemas.openxmlformats.org/officeDocument/2006/relationships/image" Target="../media/image80.png"/></Relationships>
</file>

<file path=ppt/slides/_rels/slide37.xml.rels><?xml version="1.0" encoding="UTF-8" standalone="yes"?>
<Relationships xmlns="http://schemas.openxmlformats.org/package/2006/relationships"><Relationship Id="rId3" Type="http://schemas.openxmlformats.org/officeDocument/2006/relationships/image" Target="../media/image82.png"/><Relationship Id="rId4" Type="http://schemas.openxmlformats.org/officeDocument/2006/relationships/image" Target="../media/image83.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8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4.png"/><Relationship Id="rId3"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86.png"/><Relationship Id="rId4" Type="http://schemas.openxmlformats.org/officeDocument/2006/relationships/image" Target="../media/image87.png"/><Relationship Id="rId5" Type="http://schemas.openxmlformats.org/officeDocument/2006/relationships/image" Target="../media/image88.png"/><Relationship Id="rId6" Type="http://schemas.openxmlformats.org/officeDocument/2006/relationships/image" Target="../media/image9.png"/><Relationship Id="rId1" Type="http://schemas.openxmlformats.org/officeDocument/2006/relationships/slideLayout" Target="../slideLayouts/slideLayout6.xml"/><Relationship Id="rId2" Type="http://schemas.openxmlformats.org/officeDocument/2006/relationships/image" Target="../media/image8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image" Target="../media/image90.jpeg"/><Relationship Id="rId4" Type="http://schemas.openxmlformats.org/officeDocument/2006/relationships/image" Target="../media/image91.jpeg"/><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image" Target="../media/image8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image" Target="../media/image93.png"/><Relationship Id="rId4" Type="http://schemas.openxmlformats.org/officeDocument/2006/relationships/image" Target="../media/image94.png"/><Relationship Id="rId5"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image" Target="../media/image9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image" Target="../media/image96.png"/><Relationship Id="rId4" Type="http://schemas.openxmlformats.org/officeDocument/2006/relationships/image" Target="../media/image97.png"/><Relationship Id="rId5" Type="http://schemas.openxmlformats.org/officeDocument/2006/relationships/image" Target="../media/image98.png"/><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9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9.gif"/><Relationship Id="rId3"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image" Target="../media/image101.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image" Target="../media/image10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image" Target="../media/image102.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wmf"/><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 descr="image1.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80" y="0"/>
            <a:ext cx="9174480"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338" name="Picture 8" descr="HFIP"/>
          <p:cNvPicPr>
            <a:picLocks noChangeAspect="1" noChangeArrowheads="1"/>
          </p:cNvPicPr>
          <p:nvPr/>
        </p:nvPicPr>
        <p:blipFill>
          <a:blip r:embed="rId5" cstate="print"/>
          <a:srcRect/>
          <a:stretch>
            <a:fillRect/>
          </a:stretch>
        </p:blipFill>
        <p:spPr bwMode="auto">
          <a:xfrm>
            <a:off x="979488" y="5952744"/>
            <a:ext cx="7031038" cy="781050"/>
          </a:xfrm>
          <a:prstGeom prst="rect">
            <a:avLst/>
          </a:prstGeom>
          <a:noFill/>
          <a:ln w="9525">
            <a:noFill/>
            <a:miter lim="800000"/>
            <a:headEnd/>
            <a:tailEnd/>
          </a:ln>
        </p:spPr>
      </p:pic>
      <p:pic>
        <p:nvPicPr>
          <p:cNvPr id="14339" name="Picture 7" descr="Dept of Commerce Seal"/>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8600" y="152400"/>
            <a:ext cx="750888" cy="742950"/>
          </a:xfrm>
          <a:prstGeom prst="rect">
            <a:avLst/>
          </a:prstGeom>
          <a:noFill/>
          <a:ln w="9525">
            <a:noFill/>
            <a:miter lim="800000"/>
            <a:headEnd/>
            <a:tailEnd/>
          </a:ln>
        </p:spPr>
      </p:pic>
      <p:pic>
        <p:nvPicPr>
          <p:cNvPr id="14340" name="Picture 8" descr="NOAA"/>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229600" y="165100"/>
            <a:ext cx="749300" cy="749300"/>
          </a:xfrm>
          <a:prstGeom prst="rect">
            <a:avLst/>
          </a:prstGeom>
          <a:noFill/>
          <a:ln w="9525">
            <a:noFill/>
            <a:miter lim="800000"/>
            <a:headEnd/>
            <a:tailEnd/>
          </a:ln>
        </p:spPr>
      </p:pic>
      <p:sp>
        <p:nvSpPr>
          <p:cNvPr id="7" name="Rectangle 12"/>
          <p:cNvSpPr txBox="1">
            <a:spLocks noChangeArrowheads="1"/>
          </p:cNvSpPr>
          <p:nvPr/>
        </p:nvSpPr>
        <p:spPr bwMode="auto">
          <a:xfrm>
            <a:off x="723107" y="2017321"/>
            <a:ext cx="7543800" cy="1752600"/>
          </a:xfrm>
          <a:prstGeom prst="rect">
            <a:avLst/>
          </a:prstGeom>
          <a:noFill/>
          <a:ln>
            <a:noFill/>
          </a:ln>
          <a:effectLst>
            <a:outerShdw blurRad="63500" dist="38100" dir="2700000" rotWithShape="0">
              <a:srgbClr val="000000">
                <a:alpha val="42999"/>
              </a:srgbClr>
            </a:outerShdw>
          </a:effectLst>
          <a:extLst/>
        </p:spPr>
        <p:txBody>
          <a:bodyPr/>
          <a:lstStyle/>
          <a:p>
            <a:pPr algn="ctr" defTabSz="457200">
              <a:spcBef>
                <a:spcPct val="20000"/>
              </a:spcBef>
              <a:buFont typeface="Arial" pitchFamily="34" charset="0"/>
              <a:buNone/>
            </a:pPr>
            <a:r>
              <a:rPr lang="en-US" sz="3200" b="1" dirty="0" smtClean="0">
                <a:solidFill>
                  <a:schemeClr val="accent6">
                    <a:lumMod val="75000"/>
                  </a:schemeClr>
                </a:solidFill>
                <a:latin typeface="Calibri" pitchFamily="34" charset="0"/>
                <a:ea typeface="ＭＳ Ｐゴシック" pitchFamily="34" charset="-128"/>
              </a:rPr>
              <a:t>Vijay </a:t>
            </a:r>
            <a:r>
              <a:rPr lang="en-US" sz="3200" b="1" dirty="0" err="1" smtClean="0">
                <a:solidFill>
                  <a:schemeClr val="accent6">
                    <a:lumMod val="75000"/>
                  </a:schemeClr>
                </a:solidFill>
                <a:latin typeface="Calibri" pitchFamily="34" charset="0"/>
                <a:ea typeface="ＭＳ Ｐゴシック" pitchFamily="34" charset="-128"/>
              </a:rPr>
              <a:t>Tallapragada</a:t>
            </a:r>
            <a:endParaRPr lang="en-US" sz="3200" b="1" dirty="0" smtClean="0">
              <a:solidFill>
                <a:schemeClr val="accent6">
                  <a:lumMod val="75000"/>
                </a:schemeClr>
              </a:solidFill>
              <a:latin typeface="Calibri" pitchFamily="34" charset="0"/>
              <a:ea typeface="ＭＳ Ｐゴシック" pitchFamily="34" charset="-128"/>
            </a:endParaRPr>
          </a:p>
          <a:p>
            <a:pPr algn="ctr" defTabSz="457200">
              <a:spcBef>
                <a:spcPct val="20000"/>
              </a:spcBef>
              <a:buFont typeface="Arial" pitchFamily="34" charset="0"/>
              <a:buNone/>
            </a:pPr>
            <a:r>
              <a:rPr lang="en-US" sz="2400" b="1" dirty="0" smtClean="0">
                <a:solidFill>
                  <a:schemeClr val="accent6">
                    <a:lumMod val="75000"/>
                  </a:schemeClr>
                </a:solidFill>
                <a:latin typeface="Calibri" pitchFamily="34" charset="0"/>
                <a:ea typeface="ＭＳ Ｐゴシック" pitchFamily="34" charset="-128"/>
              </a:rPr>
              <a:t>Hurricane Team Leader</a:t>
            </a:r>
            <a:endParaRPr lang="en-US" sz="2400" b="1" dirty="0">
              <a:solidFill>
                <a:schemeClr val="accent6">
                  <a:lumMod val="75000"/>
                </a:schemeClr>
              </a:solidFill>
              <a:latin typeface="Calibri" pitchFamily="34" charset="0"/>
              <a:ea typeface="ＭＳ Ｐゴシック" pitchFamily="34" charset="-128"/>
            </a:endParaRPr>
          </a:p>
          <a:p>
            <a:pPr algn="ctr" defTabSz="457200">
              <a:spcBef>
                <a:spcPct val="20000"/>
              </a:spcBef>
              <a:buFont typeface="Arial" pitchFamily="34" charset="0"/>
              <a:buNone/>
            </a:pPr>
            <a:r>
              <a:rPr lang="en-US" sz="2400" b="1" dirty="0" smtClean="0">
                <a:solidFill>
                  <a:schemeClr val="accent6">
                    <a:lumMod val="75000"/>
                  </a:schemeClr>
                </a:solidFill>
                <a:latin typeface="Calibri" pitchFamily="34" charset="0"/>
                <a:ea typeface="ＭＳ Ｐゴシック" pitchFamily="34" charset="-128"/>
              </a:rPr>
              <a:t>NOAA/NWS/NCEP/EMC</a:t>
            </a:r>
            <a:r>
              <a:rPr lang="en-US" sz="2400" b="1" dirty="0">
                <a:solidFill>
                  <a:schemeClr val="accent6">
                    <a:lumMod val="75000"/>
                  </a:schemeClr>
                </a:solidFill>
                <a:latin typeface="Calibri" pitchFamily="34" charset="0"/>
                <a:ea typeface="ＭＳ Ｐゴシック" pitchFamily="34" charset="-128"/>
              </a:rPr>
              <a:t>, Washington </a:t>
            </a:r>
            <a:r>
              <a:rPr lang="en-US" sz="2400" b="1" dirty="0" smtClean="0">
                <a:solidFill>
                  <a:schemeClr val="accent6">
                    <a:lumMod val="75000"/>
                  </a:schemeClr>
                </a:solidFill>
                <a:latin typeface="Calibri" pitchFamily="34" charset="0"/>
                <a:ea typeface="ＭＳ Ｐゴシック" pitchFamily="34" charset="-128"/>
              </a:rPr>
              <a:t>DC</a:t>
            </a:r>
            <a:endParaRPr lang="en-US" sz="2400" b="1" dirty="0">
              <a:solidFill>
                <a:schemeClr val="accent6">
                  <a:lumMod val="75000"/>
                </a:schemeClr>
              </a:solidFill>
              <a:latin typeface="Calibri" pitchFamily="34" charset="0"/>
              <a:ea typeface="ＭＳ Ｐゴシック" pitchFamily="34" charset="-128"/>
            </a:endParaRPr>
          </a:p>
        </p:txBody>
      </p:sp>
      <p:sp>
        <p:nvSpPr>
          <p:cNvPr id="3" name="TextBox 2"/>
          <p:cNvSpPr txBox="1"/>
          <p:nvPr/>
        </p:nvSpPr>
        <p:spPr>
          <a:xfrm>
            <a:off x="810269" y="110520"/>
            <a:ext cx="7624762" cy="1569660"/>
          </a:xfrm>
          <a:prstGeom prst="rect">
            <a:avLst/>
          </a:prstGeom>
          <a:noFill/>
        </p:spPr>
        <p:txBody>
          <a:bodyPr wrap="square">
            <a:spAutoFit/>
          </a:bodyPr>
          <a:lstStyle/>
          <a:p>
            <a:pPr algn="ctr"/>
            <a:r>
              <a:rPr lang="en-US" sz="3200" b="1" dirty="0" smtClean="0">
                <a:solidFill>
                  <a:schemeClr val="accent6">
                    <a:lumMod val="75000"/>
                  </a:schemeClr>
                </a:solidFill>
                <a:effectLst>
                  <a:outerShdw blurRad="38100" dist="38100" dir="2700000" algn="tl">
                    <a:srgbClr val="C0C0C0"/>
                  </a:outerShdw>
                </a:effectLst>
                <a:latin typeface="Calibri" pitchFamily="34" charset="0"/>
              </a:rPr>
              <a:t>NOAA’s Operational HWRF </a:t>
            </a:r>
            <a:r>
              <a:rPr lang="en-US" sz="3200" b="1" dirty="0">
                <a:solidFill>
                  <a:schemeClr val="accent6">
                    <a:lumMod val="75000"/>
                  </a:schemeClr>
                </a:solidFill>
                <a:effectLst>
                  <a:outerShdw blurRad="38100" dist="38100" dir="2700000" algn="tl">
                    <a:srgbClr val="C0C0C0"/>
                  </a:outerShdw>
                </a:effectLst>
                <a:latin typeface="Calibri" pitchFamily="34" charset="0"/>
              </a:rPr>
              <a:t>Modeling System: Addressing </a:t>
            </a:r>
            <a:r>
              <a:rPr lang="en-US" sz="3200" b="1" dirty="0" smtClean="0">
                <a:solidFill>
                  <a:schemeClr val="accent6">
                    <a:lumMod val="75000"/>
                  </a:schemeClr>
                </a:solidFill>
                <a:effectLst>
                  <a:outerShdw blurRad="38100" dist="38100" dir="2700000" algn="tl">
                    <a:srgbClr val="C0C0C0"/>
                  </a:outerShdw>
                </a:effectLst>
                <a:latin typeface="Calibri" pitchFamily="34" charset="0"/>
              </a:rPr>
              <a:t>Next Generation Tropical </a:t>
            </a:r>
            <a:r>
              <a:rPr lang="en-US" sz="3200" b="1" dirty="0">
                <a:solidFill>
                  <a:schemeClr val="accent6">
                    <a:lumMod val="75000"/>
                  </a:schemeClr>
                </a:solidFill>
                <a:effectLst>
                  <a:outerShdw blurRad="38100" dist="38100" dir="2700000" algn="tl">
                    <a:srgbClr val="C0C0C0"/>
                  </a:outerShdw>
                </a:effectLst>
                <a:latin typeface="Calibri" pitchFamily="34" charset="0"/>
              </a:rPr>
              <a:t>Cyclone </a:t>
            </a:r>
            <a:r>
              <a:rPr lang="en-US" sz="3200" b="1" dirty="0" smtClean="0">
                <a:solidFill>
                  <a:schemeClr val="accent6">
                    <a:lumMod val="75000"/>
                  </a:schemeClr>
                </a:solidFill>
                <a:effectLst>
                  <a:outerShdw blurRad="38100" dist="38100" dir="2700000" algn="tl">
                    <a:srgbClr val="C0C0C0"/>
                  </a:outerShdw>
                </a:effectLst>
                <a:latin typeface="Calibri" pitchFamily="34" charset="0"/>
              </a:rPr>
              <a:t>Forecast Problems</a:t>
            </a:r>
            <a:endParaRPr lang="en-US" sz="3200" b="1" dirty="0">
              <a:solidFill>
                <a:schemeClr val="accent6">
                  <a:lumMod val="75000"/>
                </a:schemeClr>
              </a:solidFill>
              <a:effectLst>
                <a:outerShdw blurRad="38100" dist="38100" dir="2700000" algn="tl">
                  <a:srgbClr val="C0C0C0"/>
                </a:outerShdw>
              </a:effectLst>
              <a:latin typeface="Calibri" pitchFamily="34" charset="0"/>
            </a:endParaRPr>
          </a:p>
        </p:txBody>
      </p:sp>
      <p:graphicFrame>
        <p:nvGraphicFramePr>
          <p:cNvPr id="2" name="Object 1"/>
          <p:cNvGraphicFramePr>
            <a:graphicFrameLocks/>
          </p:cNvGraphicFramePr>
          <p:nvPr>
            <p:extLst>
              <p:ext uri="{D42A27DB-BD31-4B8C-83A1-F6EECF244321}">
                <p14:modId xmlns:p14="http://schemas.microsoft.com/office/powerpoint/2010/main" val="3985521626"/>
              </p:ext>
            </p:extLst>
          </p:nvPr>
        </p:nvGraphicFramePr>
        <p:xfrm>
          <a:off x="7978140" y="6015926"/>
          <a:ext cx="1181100" cy="696913"/>
        </p:xfrm>
        <a:graphic>
          <a:graphicData uri="http://schemas.openxmlformats.org/presentationml/2006/ole">
            <mc:AlternateContent xmlns:mc="http://schemas.openxmlformats.org/markup-compatibility/2006">
              <mc:Choice xmlns:v="urn:schemas-microsoft-com:vml" Requires="v">
                <p:oleObj spid="_x0000_s69661" name="Drawing" r:id="rId8" imgW="2857500" imgH="1569720" progId="">
                  <p:embed/>
                </p:oleObj>
              </mc:Choice>
              <mc:Fallback>
                <p:oleObj name="Drawing" r:id="rId8" imgW="2857500" imgH="1569720" progId="">
                  <p:embed/>
                  <p:pic>
                    <p:nvPicPr>
                      <p:cNvPr id="0" name="Object 8"/>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78140" y="6015926"/>
                        <a:ext cx="1181100" cy="696913"/>
                      </a:xfrm>
                      <a:prstGeom prst="rect">
                        <a:avLst/>
                      </a:prstGeom>
                      <a:noFill/>
                      <a:ln>
                        <a:noFill/>
                      </a:ln>
                      <a:effectLst/>
                    </p:spPr>
                  </p:pic>
                </p:oleObj>
              </mc:Fallback>
            </mc:AlternateContent>
          </a:graphicData>
        </a:graphic>
      </p:graphicFrame>
      <p:graphicFrame>
        <p:nvGraphicFramePr>
          <p:cNvPr id="4" name="Object 3"/>
          <p:cNvGraphicFramePr>
            <a:graphicFrameLocks/>
          </p:cNvGraphicFramePr>
          <p:nvPr>
            <p:extLst>
              <p:ext uri="{D42A27DB-BD31-4B8C-83A1-F6EECF244321}">
                <p14:modId xmlns:p14="http://schemas.microsoft.com/office/powerpoint/2010/main" val="2879198356"/>
              </p:ext>
            </p:extLst>
          </p:nvPr>
        </p:nvGraphicFramePr>
        <p:xfrm>
          <a:off x="92075" y="5980176"/>
          <a:ext cx="708025" cy="669925"/>
        </p:xfrm>
        <a:graphic>
          <a:graphicData uri="http://schemas.openxmlformats.org/presentationml/2006/ole">
            <mc:AlternateContent xmlns:mc="http://schemas.openxmlformats.org/markup-compatibility/2006">
              <mc:Choice xmlns:v="urn:schemas-microsoft-com:vml" Requires="v">
                <p:oleObj spid="_x0000_s69662" name="Drawing" r:id="rId10" imgW="725474" imgH="687689" progId="">
                  <p:embed/>
                </p:oleObj>
              </mc:Choice>
              <mc:Fallback>
                <p:oleObj name="Drawing" r:id="rId10" imgW="725474" imgH="687689" progId="">
                  <p:embed/>
                  <p:pic>
                    <p:nvPicPr>
                      <p:cNvPr id="0" name="Object 9"/>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2075" y="5980176"/>
                        <a:ext cx="708025"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1" name="Picture 9"/>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639094" y="4648200"/>
            <a:ext cx="5867400" cy="1196765"/>
          </a:xfrm>
          <a:prstGeom prst="rect">
            <a:avLst/>
          </a:prstGeom>
          <a:noFill/>
          <a:ln w="9525" algn="ctr">
            <a:noFill/>
            <a:miter lim="800000"/>
            <a:headEnd/>
            <a:tailEnd/>
          </a:ln>
        </p:spPr>
      </p:pic>
      <p:sp>
        <p:nvSpPr>
          <p:cNvPr id="5" name="TextBox 4"/>
          <p:cNvSpPr txBox="1"/>
          <p:nvPr/>
        </p:nvSpPr>
        <p:spPr>
          <a:xfrm>
            <a:off x="604044" y="3769921"/>
            <a:ext cx="8158956" cy="646331"/>
          </a:xfrm>
          <a:prstGeom prst="rect">
            <a:avLst/>
          </a:prstGeom>
          <a:noFill/>
        </p:spPr>
        <p:txBody>
          <a:bodyPr wrap="square" rtlCol="0">
            <a:spAutoFit/>
          </a:bodyPr>
          <a:lstStyle/>
          <a:p>
            <a:pPr algn="ctr"/>
            <a:r>
              <a:rPr lang="en-US" i="1" dirty="0" smtClean="0">
                <a:solidFill>
                  <a:srgbClr val="000099"/>
                </a:solidFill>
              </a:rPr>
              <a:t>Workshop on </a:t>
            </a:r>
            <a:r>
              <a:rPr lang="en-US" i="1" dirty="0">
                <a:solidFill>
                  <a:srgbClr val="000099"/>
                </a:solidFill>
              </a:rPr>
              <a:t>High-Resolution Regional Modeling for Tropical </a:t>
            </a:r>
            <a:r>
              <a:rPr lang="en-US" i="1" dirty="0" smtClean="0">
                <a:solidFill>
                  <a:srgbClr val="000099"/>
                </a:solidFill>
              </a:rPr>
              <a:t>Cyclones, Shanghai Typhoon Institute, Shanghai, China.  20-21 December 2012</a:t>
            </a:r>
            <a:endParaRPr lang="en-US" i="1" dirty="0">
              <a:solidFill>
                <a:srgbClr val="000099"/>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02FF862-36DB-404A-91CF-CA23CB844B86}" type="slidenum">
              <a:rPr lang="en-US" smtClean="0"/>
              <a:pPr>
                <a:defRPr/>
              </a:pPr>
              <a:t>10</a:t>
            </a:fld>
            <a:endParaRPr lang="en-US"/>
          </a:p>
        </p:txBody>
      </p:sp>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8200" y="231531"/>
            <a:ext cx="7696199" cy="3185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62400" y="3414266"/>
            <a:ext cx="4984750" cy="34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019800" y="2057400"/>
            <a:ext cx="2514599" cy="923330"/>
          </a:xfrm>
          <a:prstGeom prst="rect">
            <a:avLst/>
          </a:prstGeom>
          <a:noFill/>
        </p:spPr>
        <p:txBody>
          <a:bodyPr wrap="square" rtlCol="0">
            <a:spAutoFit/>
          </a:bodyPr>
          <a:lstStyle/>
          <a:p>
            <a:r>
              <a:rPr lang="en-US" dirty="0" smtClean="0"/>
              <a:t>Components of the operational HWRF modeling system</a:t>
            </a:r>
            <a:endParaRPr lang="en-US" dirty="0"/>
          </a:p>
        </p:txBody>
      </p:sp>
      <p:sp>
        <p:nvSpPr>
          <p:cNvPr id="6" name="TextBox 5"/>
          <p:cNvSpPr txBox="1"/>
          <p:nvPr/>
        </p:nvSpPr>
        <p:spPr>
          <a:xfrm>
            <a:off x="990600" y="4419600"/>
            <a:ext cx="2514599" cy="1477328"/>
          </a:xfrm>
          <a:prstGeom prst="rect">
            <a:avLst/>
          </a:prstGeom>
          <a:noFill/>
        </p:spPr>
        <p:txBody>
          <a:bodyPr wrap="square" rtlCol="0">
            <a:spAutoFit/>
          </a:bodyPr>
          <a:lstStyle/>
          <a:p>
            <a:r>
              <a:rPr lang="en-US" dirty="0" smtClean="0"/>
              <a:t>Operational HWRF modeling system for solving next-generation hurricane forecast problems</a:t>
            </a:r>
            <a:endParaRPr lang="en-US" dirty="0"/>
          </a:p>
        </p:txBody>
      </p:sp>
      <p:pic>
        <p:nvPicPr>
          <p:cNvPr id="7" name="Picture 15" descr="noaa_trans_back_dark_RSmith.gif"/>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358531953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8AA51038-482A-4A2F-8234-A72E8F7D54EC}" type="slidenum">
              <a:rPr lang="en-US" smtClean="0"/>
              <a:pPr/>
              <a:t>11</a:t>
            </a:fld>
            <a:endParaRPr lang="en-US" dirty="0"/>
          </a:p>
        </p:txBody>
      </p:sp>
      <p:sp>
        <p:nvSpPr>
          <p:cNvPr id="44034" name="Rectangle 2"/>
          <p:cNvSpPr>
            <a:spLocks noGrp="1" noChangeArrowheads="1"/>
          </p:cNvSpPr>
          <p:nvPr>
            <p:ph type="title" idx="4294967295"/>
          </p:nvPr>
        </p:nvSpPr>
        <p:spPr>
          <a:xfrm>
            <a:off x="457200" y="11113"/>
            <a:ext cx="8686800" cy="533400"/>
          </a:xfrm>
        </p:spPr>
        <p:txBody>
          <a:bodyPr lIns="82945" tIns="41473" rIns="82945" bIns="41473">
            <a:normAutofit/>
          </a:bodyPr>
          <a:lstStyle/>
          <a:p>
            <a:r>
              <a:rPr lang="en-US" sz="2800" b="1" dirty="0" smtClean="0">
                <a:solidFill>
                  <a:srgbClr val="0000FF"/>
                </a:solidFill>
                <a:effectLst>
                  <a:outerShdw blurRad="38100" dist="38100" dir="2700000" algn="tl">
                    <a:srgbClr val="000000">
                      <a:alpha val="43137"/>
                    </a:srgbClr>
                  </a:outerShdw>
                </a:effectLst>
              </a:rPr>
              <a:t>FY2012 High-Resolution Triple-Nested HWRF </a:t>
            </a:r>
            <a:endParaRPr lang="en-US" sz="2800" b="1" dirty="0">
              <a:solidFill>
                <a:srgbClr val="0000FF"/>
              </a:solidFill>
              <a:effectLst>
                <a:outerShdw blurRad="38100" dist="38100" dir="2700000" algn="tl">
                  <a:srgbClr val="000000">
                    <a:alpha val="43137"/>
                  </a:srgbClr>
                </a:outerShdw>
              </a:effectLst>
            </a:endParaRPr>
          </a:p>
        </p:txBody>
      </p:sp>
      <p:sp>
        <p:nvSpPr>
          <p:cNvPr id="17" name="Rectangle 2"/>
          <p:cNvSpPr txBox="1">
            <a:spLocks noChangeArrowheads="1"/>
          </p:cNvSpPr>
          <p:nvPr/>
        </p:nvSpPr>
        <p:spPr>
          <a:xfrm>
            <a:off x="157028" y="650099"/>
            <a:ext cx="4872172" cy="5903101"/>
          </a:xfrm>
          <a:prstGeom prst="rect">
            <a:avLst/>
          </a:prstGeom>
        </p:spPr>
        <p:txBody>
          <a:bodyPr lIns="82945" tIns="19199" rIns="82945" bIns="41473"/>
          <a:lstStyle/>
          <a:p>
            <a:pPr marL="342900" indent="-342900">
              <a:buFont typeface="Arial" pitchFamily="34" charset="0"/>
              <a:buChar char="•"/>
            </a:pPr>
            <a:r>
              <a:rPr lang="en-US" b="1" i="1" dirty="0" smtClean="0">
                <a:solidFill>
                  <a:schemeClr val="tx2">
                    <a:lumMod val="75000"/>
                  </a:schemeClr>
                </a:solidFill>
              </a:rPr>
              <a:t>For the first time, a</a:t>
            </a:r>
            <a:r>
              <a:rPr lang="en-US" i="1" dirty="0" smtClean="0">
                <a:solidFill>
                  <a:schemeClr val="tx2">
                    <a:lumMod val="75000"/>
                  </a:schemeClr>
                </a:solidFill>
              </a:rPr>
              <a:t> </a:t>
            </a:r>
            <a:r>
              <a:rPr lang="en-US" b="1" i="1" dirty="0" smtClean="0">
                <a:solidFill>
                  <a:srgbClr val="FF0000"/>
                </a:solidFill>
              </a:rPr>
              <a:t>high-resolution hurricane model operating at cloud-permitting 3km resolution</a:t>
            </a:r>
            <a:r>
              <a:rPr lang="en-US" i="1" dirty="0" smtClean="0"/>
              <a:t> </a:t>
            </a:r>
            <a:r>
              <a:rPr lang="en-US" b="1" i="1" dirty="0" smtClean="0">
                <a:solidFill>
                  <a:schemeClr val="tx2">
                    <a:lumMod val="75000"/>
                  </a:schemeClr>
                </a:solidFill>
              </a:rPr>
              <a:t>implemented into NCEP operational system</a:t>
            </a:r>
          </a:p>
          <a:p>
            <a:pPr marL="342900" indent="-342900">
              <a:buFont typeface="Arial" pitchFamily="34" charset="0"/>
              <a:buChar char="•"/>
            </a:pPr>
            <a:r>
              <a:rPr lang="en-US" sz="2000" b="1" dirty="0" smtClean="0">
                <a:solidFill>
                  <a:schemeClr val="tx2">
                    <a:lumMod val="75000"/>
                  </a:schemeClr>
                </a:solidFill>
              </a:rPr>
              <a:t>This upgrade is a result of </a:t>
            </a:r>
            <a:r>
              <a:rPr lang="en-US" sz="2000" b="1" dirty="0" smtClean="0">
                <a:solidFill>
                  <a:srgbClr val="FF0000"/>
                </a:solidFill>
              </a:rPr>
              <a:t>multi-agency efforts supported by HFIP</a:t>
            </a:r>
            <a:endParaRPr lang="en-US" sz="2000" b="1" dirty="0" smtClean="0">
              <a:solidFill>
                <a:schemeClr val="tx2">
                  <a:lumMod val="75000"/>
                </a:schemeClr>
              </a:solidFill>
            </a:endParaRPr>
          </a:p>
          <a:p>
            <a:pPr marL="858838" lvl="2" indent="-401638">
              <a:buFont typeface="Arial" pitchFamily="34" charset="0"/>
              <a:buChar char="•"/>
            </a:pPr>
            <a:r>
              <a:rPr lang="en-US" b="1" i="1" dirty="0" smtClean="0">
                <a:solidFill>
                  <a:srgbClr val="FF0000"/>
                </a:solidFill>
              </a:rPr>
              <a:t>EMC</a:t>
            </a:r>
            <a:r>
              <a:rPr lang="en-US" i="1" dirty="0" smtClean="0"/>
              <a:t>: Computational efficiency, nest motion algorithm, physics improvements, 3km initialization and pre-implementation T&amp;E</a:t>
            </a:r>
          </a:p>
          <a:p>
            <a:pPr marL="858838" lvl="2" indent="-401638">
              <a:buFont typeface="Arial" pitchFamily="34" charset="0"/>
              <a:buChar char="•"/>
            </a:pPr>
            <a:r>
              <a:rPr lang="en-US" b="1" i="1" dirty="0" smtClean="0">
                <a:solidFill>
                  <a:srgbClr val="FF0000"/>
                </a:solidFill>
              </a:rPr>
              <a:t>HRD/AOML</a:t>
            </a:r>
            <a:r>
              <a:rPr lang="en-US" i="1" dirty="0" smtClean="0"/>
              <a:t>: nest motion algorithm, multiple moving nests, PBL upgrades, interpolation for initialization, </a:t>
            </a:r>
          </a:p>
          <a:p>
            <a:pPr marL="858838" lvl="2" indent="-401638">
              <a:buFont typeface="Arial" pitchFamily="34" charset="0"/>
              <a:buChar char="•"/>
            </a:pPr>
            <a:r>
              <a:rPr lang="en-US" b="1" i="1" dirty="0" smtClean="0">
                <a:solidFill>
                  <a:srgbClr val="FF0000"/>
                </a:solidFill>
              </a:rPr>
              <a:t>DTC/NCAR</a:t>
            </a:r>
            <a:r>
              <a:rPr lang="en-US" i="1" dirty="0" smtClean="0"/>
              <a:t>: code management and repository, MPI profiling</a:t>
            </a:r>
          </a:p>
          <a:p>
            <a:pPr marL="858838" lvl="2" indent="-401638">
              <a:buFont typeface="Arial" pitchFamily="34" charset="0"/>
              <a:buChar char="•"/>
            </a:pPr>
            <a:r>
              <a:rPr lang="en-US" b="1" i="1" dirty="0" smtClean="0">
                <a:solidFill>
                  <a:srgbClr val="FF0000"/>
                </a:solidFill>
              </a:rPr>
              <a:t>ESRL</a:t>
            </a:r>
            <a:r>
              <a:rPr lang="en-US" i="1" dirty="0" smtClean="0"/>
              <a:t>: Physics sensitivity tests and idealized capability</a:t>
            </a:r>
          </a:p>
          <a:p>
            <a:pPr marL="858838" lvl="2" indent="-401638">
              <a:buFont typeface="Arial" pitchFamily="34" charset="0"/>
              <a:buChar char="•"/>
            </a:pPr>
            <a:r>
              <a:rPr lang="en-US" b="1" i="1" dirty="0" smtClean="0">
                <a:solidFill>
                  <a:srgbClr val="FF0000"/>
                </a:solidFill>
              </a:rPr>
              <a:t>URI</a:t>
            </a:r>
            <a:r>
              <a:rPr lang="en-US" i="1" dirty="0" smtClean="0"/>
              <a:t>: 1D ocean coupling in East Pac </a:t>
            </a:r>
          </a:p>
          <a:p>
            <a:pPr marL="858838" lvl="2" indent="-401638">
              <a:buFont typeface="Arial" pitchFamily="34" charset="0"/>
              <a:buChar char="•"/>
            </a:pPr>
            <a:r>
              <a:rPr lang="en-US" b="1" i="1" dirty="0" smtClean="0">
                <a:solidFill>
                  <a:srgbClr val="FF0000"/>
                </a:solidFill>
              </a:rPr>
              <a:t>GFDL</a:t>
            </a:r>
            <a:r>
              <a:rPr lang="en-US" i="1" dirty="0" smtClean="0"/>
              <a:t>: Knowledge sharing, joint T&amp;E</a:t>
            </a:r>
          </a:p>
          <a:p>
            <a:pPr marL="858838" lvl="2" indent="-401638">
              <a:buFont typeface="Arial" pitchFamily="34" charset="0"/>
              <a:buChar char="•"/>
            </a:pPr>
            <a:r>
              <a:rPr lang="en-US" b="1" i="1" dirty="0" smtClean="0">
                <a:solidFill>
                  <a:srgbClr val="FF0000"/>
                </a:solidFill>
              </a:rPr>
              <a:t>NHC</a:t>
            </a:r>
            <a:r>
              <a:rPr lang="en-US" i="1" dirty="0" smtClean="0"/>
              <a:t>: Diagnostics and evaluation of the HWRF pre-implementation tests and real-time guidance</a:t>
            </a:r>
          </a:p>
        </p:txBody>
      </p:sp>
      <p:sp>
        <p:nvSpPr>
          <p:cNvPr id="5" name="Rectangle 4"/>
          <p:cNvSpPr/>
          <p:nvPr/>
        </p:nvSpPr>
        <p:spPr>
          <a:xfrm>
            <a:off x="5334000" y="3084493"/>
            <a:ext cx="3200400" cy="492443"/>
          </a:xfrm>
          <a:prstGeom prst="rect">
            <a:avLst/>
          </a:prstGeom>
        </p:spPr>
        <p:txBody>
          <a:bodyPr wrap="square">
            <a:spAutoFit/>
          </a:bodyPr>
          <a:lstStyle/>
          <a:p>
            <a:pPr indent="-365760"/>
            <a:r>
              <a:rPr lang="en-US" sz="1400" b="1" dirty="0" smtClean="0">
                <a:solidFill>
                  <a:schemeClr val="tx2">
                    <a:lumMod val="75000"/>
                  </a:schemeClr>
                </a:solidFill>
              </a:rPr>
              <a:t>Three telescopic domains: </a:t>
            </a:r>
            <a:r>
              <a:rPr lang="en-US" sz="1200" b="1" dirty="0" smtClean="0">
                <a:solidFill>
                  <a:schemeClr val="tx2">
                    <a:lumMod val="75000"/>
                  </a:schemeClr>
                </a:solidFill>
              </a:rPr>
              <a:t>27km: 75x75</a:t>
            </a:r>
            <a:r>
              <a:rPr lang="en-US" sz="1200" b="1" baseline="30000" dirty="0" smtClean="0">
                <a:solidFill>
                  <a:schemeClr val="tx2">
                    <a:lumMod val="75000"/>
                  </a:schemeClr>
                </a:solidFill>
              </a:rPr>
              <a:t>o</a:t>
            </a:r>
            <a:r>
              <a:rPr lang="en-US" sz="1200" b="1" dirty="0" smtClean="0">
                <a:solidFill>
                  <a:schemeClr val="tx2">
                    <a:lumMod val="75000"/>
                  </a:schemeClr>
                </a:solidFill>
              </a:rPr>
              <a:t>; 9km ~11x10</a:t>
            </a:r>
            <a:r>
              <a:rPr lang="en-US" sz="1200" b="1" baseline="30000" dirty="0" smtClean="0">
                <a:solidFill>
                  <a:schemeClr val="tx2">
                    <a:lumMod val="75000"/>
                  </a:schemeClr>
                </a:solidFill>
              </a:rPr>
              <a:t>o</a:t>
            </a:r>
            <a:r>
              <a:rPr lang="en-US" sz="1200" b="1" dirty="0" smtClean="0">
                <a:solidFill>
                  <a:schemeClr val="tx2">
                    <a:lumMod val="75000"/>
                  </a:schemeClr>
                </a:solidFill>
              </a:rPr>
              <a:t> </a:t>
            </a:r>
            <a:r>
              <a:rPr lang="en-US" sz="1200" b="1" dirty="0" smtClean="0">
                <a:solidFill>
                  <a:srgbClr val="FF0000"/>
                </a:solidFill>
              </a:rPr>
              <a:t>3km inner-most nest 6x5.5</a:t>
            </a:r>
            <a:r>
              <a:rPr lang="en-US" sz="1200" b="1" baseline="30000" dirty="0" smtClean="0">
                <a:solidFill>
                  <a:srgbClr val="FF0000"/>
                </a:solidFill>
              </a:rPr>
              <a:t>o</a:t>
            </a:r>
            <a:endParaRPr lang="en-US" sz="1200" b="1" dirty="0" smtClean="0">
              <a:solidFill>
                <a:srgbClr val="FF0000"/>
              </a:solidFill>
            </a:endParaRPr>
          </a:p>
        </p:txBody>
      </p:sp>
      <p:pic>
        <p:nvPicPr>
          <p:cNvPr id="5122" name="Picture 2" descr="C:\Users\vijay.t.tallapragada\Documents\loop_1.00E-06.gif"/>
          <p:cNvPicPr>
            <a:picLocks noChangeAspect="1" noChangeArrowheads="1" noCrop="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48300" y="533400"/>
            <a:ext cx="3086100" cy="2476500"/>
          </a:xfrm>
          <a:prstGeom prst="rect">
            <a:avLst/>
          </a:prstGeom>
          <a:noFill/>
          <a:extLst>
            <a:ext uri="{909E8E84-426E-40dd-AFC4-6F175D3DCCD1}">
              <a14:hiddenFill xmlns:a14="http://schemas.microsoft.com/office/drawing/2010/main">
                <a:solidFill>
                  <a:srgbClr val="FFFFFF"/>
                </a:solidFill>
              </a14:hiddenFill>
            </a:ext>
          </a:extLst>
        </p:spPr>
      </p:pic>
      <p:pic>
        <p:nvPicPr>
          <p:cNvPr id="2" name="sandy.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181600" y="3701677"/>
            <a:ext cx="3928533" cy="2946400"/>
          </a:xfrm>
          <a:prstGeom prst="rect">
            <a:avLst/>
          </a:prstGeom>
        </p:spPr>
      </p:pic>
      <p:pic>
        <p:nvPicPr>
          <p:cNvPr id="8" name="Picture 15" descr="noaa_trans_back_dark_RSmith.gif"/>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0" y="5366"/>
            <a:ext cx="623888" cy="609600"/>
          </a:xfrm>
          <a:prstGeom prst="rect">
            <a:avLst/>
          </a:prstGeom>
          <a:noFill/>
          <a:ln w="9525">
            <a:noFill/>
            <a:miter lim="800000"/>
            <a:headEnd/>
            <a:tailEnd/>
          </a:ln>
        </p:spPr>
      </p:pic>
    </p:spTree>
    <p:extLst>
      <p:ext uri="{BB962C8B-B14F-4D97-AF65-F5344CB8AC3E}">
        <p14:creationId xmlns:p14="http://schemas.microsoft.com/office/powerpoint/2010/main" val="36534331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 y="800805"/>
            <a:ext cx="4191000" cy="2551995"/>
          </a:xfrm>
          <a:prstGeom prst="rect">
            <a:avLst/>
          </a:prstGeom>
          <a:solidFill>
            <a:schemeClr val="accent4">
              <a:lumMod val="40000"/>
              <a:lumOff val="6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48200" y="759995"/>
            <a:ext cx="4114800" cy="2592805"/>
          </a:xfrm>
          <a:prstGeom prst="rect">
            <a:avLst/>
          </a:prstGeom>
          <a:solidFill>
            <a:schemeClr val="accent4">
              <a:lumMod val="40000"/>
              <a:lumOff val="6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152400"/>
            <a:ext cx="8458200" cy="563562"/>
          </a:xfrm>
          <a:solidFill>
            <a:schemeClr val="bg1"/>
          </a:solidFill>
        </p:spPr>
        <p:txBody>
          <a:bodyPr>
            <a:noAutofit/>
          </a:bodyPr>
          <a:lstStyle/>
          <a:p>
            <a:pPr algn="ctr"/>
            <a:r>
              <a:rPr lang="en-US" sz="2400" b="1" dirty="0" smtClean="0">
                <a:solidFill>
                  <a:srgbClr val="0000FF"/>
                </a:solidFill>
                <a:cs typeface="Arial" pitchFamily="34" charset="0"/>
              </a:rPr>
              <a:t>Operational HWRF Progress and Improvement w.r.t 2011</a:t>
            </a:r>
            <a:r>
              <a:rPr lang="en-US" sz="1600" b="1" i="1" dirty="0" smtClean="0">
                <a:solidFill>
                  <a:srgbClr val="0000FF"/>
                </a:solidFill>
                <a:cs typeface="Arial" pitchFamily="34" charset="0"/>
              </a:rPr>
              <a:t/>
            </a:r>
            <a:br>
              <a:rPr lang="en-US" sz="1600" b="1" i="1" dirty="0" smtClean="0">
                <a:solidFill>
                  <a:srgbClr val="0000FF"/>
                </a:solidFill>
                <a:cs typeface="Arial" pitchFamily="34" charset="0"/>
              </a:rPr>
            </a:br>
            <a:r>
              <a:rPr lang="en-US" sz="1400" b="1" i="1" dirty="0" smtClean="0">
                <a:solidFill>
                  <a:srgbClr val="FF0000"/>
                </a:solidFill>
                <a:cs typeface="Arial" pitchFamily="34" charset="0"/>
              </a:rPr>
              <a:t>(FY2012 Operational Goals: 10% improvement in track and intensity at all times)</a:t>
            </a:r>
            <a:endParaRPr lang="en-US" sz="2000" b="1" i="1" dirty="0">
              <a:solidFill>
                <a:srgbClr val="FF0000"/>
              </a:solidFill>
              <a:cs typeface="Arial" pitchFamily="34" charset="0"/>
            </a:endParaRPr>
          </a:p>
        </p:txBody>
      </p:sp>
      <p:sp>
        <p:nvSpPr>
          <p:cNvPr id="14" name="Slide Number Placeholder 13"/>
          <p:cNvSpPr>
            <a:spLocks noGrp="1"/>
          </p:cNvSpPr>
          <p:nvPr>
            <p:ph type="sldNum" sz="quarter" idx="12"/>
          </p:nvPr>
        </p:nvSpPr>
        <p:spPr/>
        <p:txBody>
          <a:bodyPr/>
          <a:lstStyle/>
          <a:p>
            <a:fld id="{8AA51038-482A-4A2F-8234-A72E8F7D54EC}" type="slidenum">
              <a:rPr lang="en-US" smtClean="0"/>
              <a:pPr/>
              <a:t>12</a:t>
            </a:fld>
            <a:endParaRPr lang="en-US"/>
          </a:p>
        </p:txBody>
      </p:sp>
      <p:graphicFrame>
        <p:nvGraphicFramePr>
          <p:cNvPr id="10" name="Table 9"/>
          <p:cNvGraphicFramePr>
            <a:graphicFrameLocks noGrp="1"/>
          </p:cNvGraphicFramePr>
          <p:nvPr>
            <p:extLst>
              <p:ext uri="{D42A27DB-BD31-4B8C-83A1-F6EECF244321}">
                <p14:modId xmlns:p14="http://schemas.microsoft.com/office/powerpoint/2010/main" val="1132726109"/>
              </p:ext>
            </p:extLst>
          </p:nvPr>
        </p:nvGraphicFramePr>
        <p:xfrm>
          <a:off x="76201" y="3352800"/>
          <a:ext cx="4190999" cy="457200"/>
        </p:xfrm>
        <a:graphic>
          <a:graphicData uri="http://schemas.openxmlformats.org/drawingml/2006/table">
            <a:tbl>
              <a:tblPr>
                <a:tableStyleId>{5C22544A-7EE6-4342-B048-85BDC9FD1C3A}</a:tableStyleId>
              </a:tblPr>
              <a:tblGrid>
                <a:gridCol w="1129171"/>
                <a:gridCol w="437404"/>
                <a:gridCol w="437404"/>
                <a:gridCol w="437404"/>
                <a:gridCol w="437404"/>
                <a:gridCol w="437404"/>
                <a:gridCol w="437404"/>
                <a:gridCol w="437404"/>
              </a:tblGrid>
              <a:tr h="257981">
                <a:tc>
                  <a:txBody>
                    <a:bodyPr/>
                    <a:lstStyle/>
                    <a:p>
                      <a:pPr algn="r" fontAlgn="b"/>
                      <a:r>
                        <a:rPr lang="en-US" sz="1100" b="0" i="0" u="none" strike="noStrike" dirty="0" smtClean="0">
                          <a:effectLst/>
                          <a:latin typeface="Arial" pitchFamily="34" charset="0"/>
                          <a:cs typeface="Arial" pitchFamily="34" charset="0"/>
                        </a:rPr>
                        <a:t>Lead time</a:t>
                      </a:r>
                      <a:endParaRPr lang="en-US" sz="11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12</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24</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36</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48</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72</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96</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120</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r>
              <a:tr h="199219">
                <a:tc>
                  <a:txBody>
                    <a:bodyPr/>
                    <a:lstStyle/>
                    <a:p>
                      <a:pPr algn="r" fontAlgn="b"/>
                      <a:r>
                        <a:rPr lang="en-US" sz="1200" u="none" strike="noStrike" dirty="0" smtClean="0">
                          <a:effectLst/>
                          <a:latin typeface="Arial" pitchFamily="34" charset="0"/>
                          <a:cs typeface="Arial" pitchFamily="34" charset="0"/>
                        </a:rPr>
                        <a:t>%</a:t>
                      </a:r>
                      <a:r>
                        <a:rPr lang="en-US" sz="1200" u="none" strike="noStrike" dirty="0">
                          <a:effectLst/>
                          <a:latin typeface="Arial" pitchFamily="34" charset="0"/>
                          <a:cs typeface="Arial" pitchFamily="34" charset="0"/>
                        </a:rPr>
                        <a:t>improvement</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b="1" u="none" strike="noStrike" dirty="0">
                          <a:solidFill>
                            <a:srgbClr val="FF0000"/>
                          </a:solidFill>
                          <a:effectLst/>
                          <a:latin typeface="Arial" pitchFamily="34" charset="0"/>
                          <a:cs typeface="Arial" pitchFamily="34" charset="0"/>
                        </a:rPr>
                        <a:t>8</a:t>
                      </a:r>
                      <a:endParaRPr lang="en-US" sz="1200" b="1" i="0" u="none" strike="noStrike" dirty="0">
                        <a:solidFill>
                          <a:srgbClr val="FF0000"/>
                        </a:solidFill>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b="1" u="none" strike="noStrike" dirty="0">
                          <a:solidFill>
                            <a:srgbClr val="006600"/>
                          </a:solidFill>
                          <a:effectLst/>
                          <a:latin typeface="Arial" pitchFamily="34" charset="0"/>
                          <a:cs typeface="Arial" pitchFamily="34" charset="0"/>
                        </a:rPr>
                        <a:t>10</a:t>
                      </a:r>
                      <a:endParaRPr lang="en-US" sz="1200" b="1" i="0" u="none" strike="noStrike" dirty="0">
                        <a:solidFill>
                          <a:srgbClr val="006600"/>
                        </a:solidFill>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b="1" u="none" strike="noStrike" dirty="0">
                          <a:solidFill>
                            <a:srgbClr val="006600"/>
                          </a:solidFill>
                          <a:effectLst/>
                          <a:latin typeface="Arial" pitchFamily="34" charset="0"/>
                          <a:cs typeface="Arial" pitchFamily="34" charset="0"/>
                        </a:rPr>
                        <a:t>10</a:t>
                      </a:r>
                      <a:endParaRPr lang="en-US" sz="1200" b="1" i="0" u="none" strike="noStrike" dirty="0">
                        <a:solidFill>
                          <a:srgbClr val="006600"/>
                        </a:solidFill>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b="1" u="none" strike="noStrike" dirty="0">
                          <a:solidFill>
                            <a:srgbClr val="006600"/>
                          </a:solidFill>
                          <a:effectLst/>
                          <a:latin typeface="Arial" pitchFamily="34" charset="0"/>
                          <a:cs typeface="Arial" pitchFamily="34" charset="0"/>
                        </a:rPr>
                        <a:t>11</a:t>
                      </a:r>
                      <a:endParaRPr lang="en-US" sz="1200" b="1" i="0" u="none" strike="noStrike" dirty="0">
                        <a:solidFill>
                          <a:srgbClr val="006600"/>
                        </a:solidFill>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b="1" u="none" strike="noStrike" dirty="0">
                          <a:solidFill>
                            <a:srgbClr val="006600"/>
                          </a:solidFill>
                          <a:effectLst/>
                          <a:latin typeface="Arial" pitchFamily="34" charset="0"/>
                          <a:cs typeface="Arial" pitchFamily="34" charset="0"/>
                        </a:rPr>
                        <a:t>11</a:t>
                      </a:r>
                      <a:endParaRPr lang="en-US" sz="1200" b="1" i="0" u="none" strike="noStrike" dirty="0">
                        <a:solidFill>
                          <a:srgbClr val="006600"/>
                        </a:solidFill>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b="1" u="none" strike="noStrike" dirty="0">
                          <a:solidFill>
                            <a:srgbClr val="006600"/>
                          </a:solidFill>
                          <a:effectLst/>
                          <a:latin typeface="Arial" pitchFamily="34" charset="0"/>
                          <a:cs typeface="Arial" pitchFamily="34" charset="0"/>
                        </a:rPr>
                        <a:t>27</a:t>
                      </a:r>
                      <a:endParaRPr lang="en-US" sz="1200" b="1" i="0" u="none" strike="noStrike" dirty="0">
                        <a:solidFill>
                          <a:srgbClr val="006600"/>
                        </a:solidFill>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b="1" u="none" strike="noStrike" dirty="0">
                          <a:solidFill>
                            <a:srgbClr val="006600"/>
                          </a:solidFill>
                          <a:effectLst/>
                          <a:latin typeface="Arial" pitchFamily="34" charset="0"/>
                          <a:cs typeface="Arial" pitchFamily="34" charset="0"/>
                        </a:rPr>
                        <a:t>10</a:t>
                      </a:r>
                      <a:endParaRPr lang="en-US" sz="1200" b="1" i="0" u="none" strike="noStrike" dirty="0">
                        <a:solidFill>
                          <a:srgbClr val="006600"/>
                        </a:solidFill>
                        <a:effectLst/>
                        <a:latin typeface="Arial" pitchFamily="34" charset="0"/>
                        <a:cs typeface="Arial" pitchFamily="34" charset="0"/>
                      </a:endParaRPr>
                    </a:p>
                  </a:txBody>
                  <a:tcPr marL="5298" marR="5298" marT="5298" marB="0" anchor="b">
                    <a:solidFill>
                      <a:schemeClr val="accent4">
                        <a:lumMod val="40000"/>
                        <a:lumOff val="60000"/>
                      </a:schemeClr>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096699631"/>
              </p:ext>
            </p:extLst>
          </p:nvPr>
        </p:nvGraphicFramePr>
        <p:xfrm>
          <a:off x="4800603" y="3352800"/>
          <a:ext cx="3886194" cy="457200"/>
        </p:xfrm>
        <a:graphic>
          <a:graphicData uri="http://schemas.openxmlformats.org/drawingml/2006/table">
            <a:tbl>
              <a:tblPr>
                <a:tableStyleId>{5C22544A-7EE6-4342-B048-85BDC9FD1C3A}</a:tableStyleId>
              </a:tblPr>
              <a:tblGrid>
                <a:gridCol w="1047050"/>
                <a:gridCol w="405592"/>
                <a:gridCol w="405592"/>
                <a:gridCol w="405592"/>
                <a:gridCol w="405592"/>
                <a:gridCol w="405592"/>
                <a:gridCol w="405592"/>
                <a:gridCol w="405592"/>
              </a:tblGrid>
              <a:tr h="257981">
                <a:tc>
                  <a:txBody>
                    <a:bodyPr/>
                    <a:lstStyle/>
                    <a:p>
                      <a:pPr algn="r" fontAlgn="b"/>
                      <a:r>
                        <a:rPr lang="en-US" sz="1200" b="0" i="0" u="none" strike="noStrike" dirty="0" smtClean="0">
                          <a:effectLst/>
                          <a:latin typeface="Arial" pitchFamily="34" charset="0"/>
                          <a:cs typeface="Arial" pitchFamily="34" charset="0"/>
                        </a:rPr>
                        <a:t>Lead time</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12</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24</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36</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48</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72</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96</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120</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r>
              <a:tr h="199219">
                <a:tc>
                  <a:txBody>
                    <a:bodyPr/>
                    <a:lstStyle/>
                    <a:p>
                      <a:pPr algn="r" fontAlgn="b"/>
                      <a:r>
                        <a:rPr lang="en-US" sz="1200" u="none" strike="noStrike" dirty="0" smtClean="0">
                          <a:effectLst/>
                          <a:latin typeface="Arial" pitchFamily="34" charset="0"/>
                          <a:cs typeface="Arial" pitchFamily="34" charset="0"/>
                        </a:rPr>
                        <a:t>%</a:t>
                      </a:r>
                      <a:r>
                        <a:rPr lang="en-US" sz="1200" u="none" strike="noStrike" dirty="0">
                          <a:effectLst/>
                          <a:latin typeface="Arial" pitchFamily="34" charset="0"/>
                          <a:cs typeface="Arial" pitchFamily="34" charset="0"/>
                        </a:rPr>
                        <a:t>improvement</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15</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27</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32</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33</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38</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39</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49</a:t>
                      </a:r>
                    </a:p>
                  </a:txBody>
                  <a:tcPr marL="9525" marR="9525" marT="9525" marB="0" anchor="b">
                    <a:solidFill>
                      <a:schemeClr val="accent4">
                        <a:lumMod val="40000"/>
                        <a:lumOff val="60000"/>
                      </a:schemeClr>
                    </a:soli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429482513"/>
              </p:ext>
            </p:extLst>
          </p:nvPr>
        </p:nvGraphicFramePr>
        <p:xfrm>
          <a:off x="152401" y="6248400"/>
          <a:ext cx="4114798" cy="457200"/>
        </p:xfrm>
        <a:graphic>
          <a:graphicData uri="http://schemas.openxmlformats.org/drawingml/2006/table">
            <a:tbl>
              <a:tblPr>
                <a:tableStyleId>{5C22544A-7EE6-4342-B048-85BDC9FD1C3A}</a:tableStyleId>
              </a:tblPr>
              <a:tblGrid>
                <a:gridCol w="1108641"/>
                <a:gridCol w="429451"/>
                <a:gridCol w="429451"/>
                <a:gridCol w="429451"/>
                <a:gridCol w="429451"/>
                <a:gridCol w="429451"/>
                <a:gridCol w="429451"/>
                <a:gridCol w="429451"/>
              </a:tblGrid>
              <a:tr h="257981">
                <a:tc>
                  <a:txBody>
                    <a:bodyPr/>
                    <a:lstStyle/>
                    <a:p>
                      <a:pPr algn="r" fontAlgn="b"/>
                      <a:r>
                        <a:rPr lang="en-US" sz="1200" b="0" i="0" u="none" strike="noStrike" dirty="0" smtClean="0">
                          <a:effectLst/>
                          <a:latin typeface="Arial" pitchFamily="34" charset="0"/>
                          <a:cs typeface="Arial" pitchFamily="34" charset="0"/>
                        </a:rPr>
                        <a:t>Lead time</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12</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24</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36</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48</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72</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96</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120</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r>
              <a:tr h="199219">
                <a:tc>
                  <a:txBody>
                    <a:bodyPr/>
                    <a:lstStyle/>
                    <a:p>
                      <a:pPr algn="r" fontAlgn="b"/>
                      <a:r>
                        <a:rPr lang="en-US" sz="1200" u="none" strike="noStrike" dirty="0" smtClean="0">
                          <a:effectLst/>
                          <a:latin typeface="Arial" pitchFamily="34" charset="0"/>
                          <a:cs typeface="Arial" pitchFamily="34" charset="0"/>
                        </a:rPr>
                        <a:t>%</a:t>
                      </a:r>
                      <a:r>
                        <a:rPr lang="en-US" sz="1200" u="none" strike="noStrike" dirty="0">
                          <a:effectLst/>
                          <a:latin typeface="Arial" pitchFamily="34" charset="0"/>
                          <a:cs typeface="Arial" pitchFamily="34" charset="0"/>
                        </a:rPr>
                        <a:t>improvement</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b="1" i="0" u="none" strike="noStrike" dirty="0">
                          <a:solidFill>
                            <a:srgbClr val="FF0000"/>
                          </a:solidFill>
                          <a:effectLst/>
                          <a:latin typeface="Arial" pitchFamily="34" charset="0"/>
                          <a:cs typeface="Arial" pitchFamily="34" charset="0"/>
                        </a:rPr>
                        <a:t>7</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FF0000"/>
                          </a:solidFill>
                          <a:effectLst/>
                          <a:latin typeface="Arial" pitchFamily="34" charset="0"/>
                          <a:cs typeface="Arial" pitchFamily="34" charset="0"/>
                        </a:rPr>
                        <a:t>-1</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FF0000"/>
                          </a:solidFill>
                          <a:effectLst/>
                          <a:latin typeface="Arial" pitchFamily="34" charset="0"/>
                          <a:cs typeface="Arial" pitchFamily="34" charset="0"/>
                        </a:rPr>
                        <a:t>-4</a:t>
                      </a:r>
                    </a:p>
                  </a:txBody>
                  <a:tcPr marL="9525" marR="9525" marT="9525" marB="0" anchor="b">
                    <a:solidFill>
                      <a:schemeClr val="accent4">
                        <a:lumMod val="40000"/>
                        <a:lumOff val="60000"/>
                      </a:schemeClr>
                    </a:solidFill>
                  </a:tcPr>
                </a:tc>
                <a:tc>
                  <a:txBody>
                    <a:bodyPr/>
                    <a:lstStyle/>
                    <a:p>
                      <a:pPr algn="r" fontAlgn="b"/>
                      <a:r>
                        <a:rPr lang="en-US" sz="1200" b="1" i="0" u="none" strike="noStrike" dirty="0" smtClean="0">
                          <a:solidFill>
                            <a:srgbClr val="FF0000"/>
                          </a:solidFill>
                          <a:effectLst/>
                          <a:latin typeface="Arial" pitchFamily="34" charset="0"/>
                          <a:cs typeface="Arial" pitchFamily="34" charset="0"/>
                        </a:rPr>
                        <a:t>0</a:t>
                      </a:r>
                      <a:endParaRPr lang="en-US" sz="1200" b="1" i="0" u="none" strike="noStrike" dirty="0">
                        <a:solidFill>
                          <a:srgbClr val="FF0000"/>
                        </a:solidFill>
                        <a:effectLst/>
                        <a:latin typeface="Arial" pitchFamily="34" charset="0"/>
                        <a:cs typeface="Arial" pitchFamily="34" charset="0"/>
                      </a:endParaRP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12</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25</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13</a:t>
                      </a:r>
                    </a:p>
                  </a:txBody>
                  <a:tcPr marL="9525" marR="9525" marT="9525" marB="0" anchor="b">
                    <a:solidFill>
                      <a:schemeClr val="accent4">
                        <a:lumMod val="40000"/>
                        <a:lumOff val="60000"/>
                      </a:schemeClr>
                    </a:solid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3952108166"/>
              </p:ext>
            </p:extLst>
          </p:nvPr>
        </p:nvGraphicFramePr>
        <p:xfrm>
          <a:off x="4724397" y="6248400"/>
          <a:ext cx="3962402" cy="457200"/>
        </p:xfrm>
        <a:graphic>
          <a:graphicData uri="http://schemas.openxmlformats.org/drawingml/2006/table">
            <a:tbl>
              <a:tblPr>
                <a:tableStyleId>{5C22544A-7EE6-4342-B048-85BDC9FD1C3A}</a:tableStyleId>
              </a:tblPr>
              <a:tblGrid>
                <a:gridCol w="1067580"/>
                <a:gridCol w="413546"/>
                <a:gridCol w="413546"/>
                <a:gridCol w="413546"/>
                <a:gridCol w="413546"/>
                <a:gridCol w="413546"/>
                <a:gridCol w="413546"/>
                <a:gridCol w="413546"/>
              </a:tblGrid>
              <a:tr h="257981">
                <a:tc>
                  <a:txBody>
                    <a:bodyPr/>
                    <a:lstStyle/>
                    <a:p>
                      <a:pPr algn="r" fontAlgn="b"/>
                      <a:r>
                        <a:rPr lang="en-US" sz="1200" b="0" i="0" u="none" strike="noStrike" dirty="0" smtClean="0">
                          <a:effectLst/>
                          <a:latin typeface="Arial" pitchFamily="34" charset="0"/>
                          <a:cs typeface="Arial" pitchFamily="34" charset="0"/>
                        </a:rPr>
                        <a:t>Lead time</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12</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24</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36</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48</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72</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96</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u="none" strike="noStrike" dirty="0" smtClean="0">
                          <a:effectLst/>
                          <a:latin typeface="Arial" pitchFamily="34" charset="0"/>
                          <a:cs typeface="Arial" pitchFamily="34" charset="0"/>
                        </a:rPr>
                        <a:t>120</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r>
              <a:tr h="199219">
                <a:tc>
                  <a:txBody>
                    <a:bodyPr/>
                    <a:lstStyle/>
                    <a:p>
                      <a:pPr algn="r" fontAlgn="b"/>
                      <a:r>
                        <a:rPr lang="en-US" sz="1200" u="none" strike="noStrike" dirty="0" smtClean="0">
                          <a:effectLst/>
                          <a:latin typeface="Arial" pitchFamily="34" charset="0"/>
                          <a:cs typeface="Arial" pitchFamily="34" charset="0"/>
                        </a:rPr>
                        <a:t>%</a:t>
                      </a:r>
                      <a:r>
                        <a:rPr lang="en-US" sz="1200" u="none" strike="noStrike" dirty="0">
                          <a:effectLst/>
                          <a:latin typeface="Arial" pitchFamily="34" charset="0"/>
                          <a:cs typeface="Arial" pitchFamily="34" charset="0"/>
                        </a:rPr>
                        <a:t>improvement</a:t>
                      </a:r>
                      <a:endParaRPr lang="en-US" sz="1200" b="0" i="0" u="none" strike="noStrike" dirty="0">
                        <a:effectLst/>
                        <a:latin typeface="Arial" pitchFamily="34" charset="0"/>
                        <a:cs typeface="Arial" pitchFamily="34" charset="0"/>
                      </a:endParaRPr>
                    </a:p>
                  </a:txBody>
                  <a:tcPr marL="5298" marR="5298" marT="5298"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36</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28</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32</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28</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39</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41</a:t>
                      </a:r>
                    </a:p>
                  </a:txBody>
                  <a:tcPr marL="9525" marR="9525" marT="9525" marB="0" anchor="b">
                    <a:solidFill>
                      <a:schemeClr val="accent4">
                        <a:lumMod val="40000"/>
                        <a:lumOff val="60000"/>
                      </a:schemeClr>
                    </a:solidFill>
                  </a:tcPr>
                </a:tc>
                <a:tc>
                  <a:txBody>
                    <a:bodyPr/>
                    <a:lstStyle/>
                    <a:p>
                      <a:pPr algn="r" fontAlgn="b"/>
                      <a:r>
                        <a:rPr lang="en-US" sz="1200" b="1" i="0" u="none" strike="noStrike" dirty="0">
                          <a:solidFill>
                            <a:srgbClr val="006600"/>
                          </a:solidFill>
                          <a:effectLst/>
                          <a:latin typeface="Arial" pitchFamily="34" charset="0"/>
                          <a:cs typeface="Arial" pitchFamily="34" charset="0"/>
                        </a:rPr>
                        <a:t>48</a:t>
                      </a:r>
                    </a:p>
                  </a:txBody>
                  <a:tcPr marL="9525" marR="9525" marT="9525" marB="0" anchor="b">
                    <a:solidFill>
                      <a:schemeClr val="accent4">
                        <a:lumMod val="40000"/>
                        <a:lumOff val="60000"/>
                      </a:schemeClr>
                    </a:solidFill>
                  </a:tcPr>
                </a:tc>
              </a:tr>
            </a:tbl>
          </a:graphicData>
        </a:graphic>
      </p:graphicFrame>
      <p:pic>
        <p:nvPicPr>
          <p:cNvPr id="1026"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5370" y="3809999"/>
            <a:ext cx="4114800" cy="2454349"/>
          </a:xfrm>
          <a:prstGeom prst="rect">
            <a:avLst/>
          </a:prstGeom>
          <a:solidFill>
            <a:schemeClr val="accent4">
              <a:lumMod val="40000"/>
              <a:lumOff val="6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724400" y="3824004"/>
            <a:ext cx="4038600" cy="2424396"/>
          </a:xfrm>
          <a:prstGeom prst="rect">
            <a:avLst/>
          </a:prstGeom>
          <a:solidFill>
            <a:schemeClr val="accent4">
              <a:lumMod val="40000"/>
              <a:lumOff val="6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5" descr="noaa_trans_back_dark_RSmith.gif"/>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85695925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http://www.emc.ncep.noaa.gov/gc_wmb/vxt/chanh/temp/EPAL2012_milestone/fig_EPAL2012_tker.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8600" y="3733800"/>
            <a:ext cx="4114800" cy="2909751"/>
          </a:xfrm>
          <a:prstGeom prst="rect">
            <a:avLst/>
          </a:prstGeom>
          <a:noFill/>
        </p:spPr>
      </p:pic>
      <p:sp>
        <p:nvSpPr>
          <p:cNvPr id="2" name="Title 1"/>
          <p:cNvSpPr>
            <a:spLocks noGrp="1"/>
          </p:cNvSpPr>
          <p:nvPr>
            <p:ph type="title"/>
          </p:nvPr>
        </p:nvSpPr>
        <p:spPr>
          <a:xfrm>
            <a:off x="457200" y="152400"/>
            <a:ext cx="8229600" cy="457200"/>
          </a:xfrm>
        </p:spPr>
        <p:txBody>
          <a:bodyPr>
            <a:noAutofit/>
          </a:bodyPr>
          <a:lstStyle/>
          <a:p>
            <a:pPr algn="ctr"/>
            <a:r>
              <a:rPr lang="en-US" sz="2400" b="1" dirty="0" smtClean="0">
                <a:solidFill>
                  <a:srgbClr val="0000FF"/>
                </a:solidFill>
              </a:rPr>
              <a:t>Verification of Operational HWRF for 2012 season</a:t>
            </a:r>
            <a:endParaRPr lang="en-US" sz="2400" b="1" dirty="0">
              <a:solidFill>
                <a:srgbClr val="0000FF"/>
              </a:solidFill>
            </a:endParaRPr>
          </a:p>
        </p:txBody>
      </p:sp>
      <p:sp>
        <p:nvSpPr>
          <p:cNvPr id="32" name="Slide Number Placeholder 31"/>
          <p:cNvSpPr>
            <a:spLocks noGrp="1"/>
          </p:cNvSpPr>
          <p:nvPr>
            <p:ph type="sldNum" sz="quarter" idx="12"/>
          </p:nvPr>
        </p:nvSpPr>
        <p:spPr/>
        <p:txBody>
          <a:bodyPr/>
          <a:lstStyle/>
          <a:p>
            <a:fld id="{8AA51038-482A-4A2F-8234-A72E8F7D54EC}" type="slidenum">
              <a:rPr lang="en-US" smtClean="0"/>
              <a:pPr/>
              <a:t>13</a:t>
            </a:fld>
            <a:endParaRPr lang="en-US"/>
          </a:p>
        </p:txBody>
      </p:sp>
      <p:pic>
        <p:nvPicPr>
          <p:cNvPr id="24582" name="Picture 6" descr="http://www.emc.ncep.noaa.gov/gc_wmb/vxt/chanh/temp/ALAL2012_milestone/fig_ALAL2012_tker.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762000"/>
            <a:ext cx="4114800" cy="2909751"/>
          </a:xfrm>
          <a:prstGeom prst="rect">
            <a:avLst/>
          </a:prstGeom>
          <a:noFill/>
        </p:spPr>
      </p:pic>
      <p:pic>
        <p:nvPicPr>
          <p:cNvPr id="7" name="Picture 4" descr="http://www.emc.ncep.noaa.gov/gc_wmb/vxt/chanh/temp/EPAL2012_milestone/fig_EPAL2012_wind.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48200" y="3733800"/>
            <a:ext cx="4114800" cy="2909751"/>
          </a:xfrm>
          <a:prstGeom prst="rect">
            <a:avLst/>
          </a:prstGeom>
          <a:noFill/>
        </p:spPr>
      </p:pic>
      <p:sp>
        <p:nvSpPr>
          <p:cNvPr id="10" name="TextBox 9"/>
          <p:cNvSpPr txBox="1"/>
          <p:nvPr/>
        </p:nvSpPr>
        <p:spPr>
          <a:xfrm>
            <a:off x="2895600" y="2921419"/>
            <a:ext cx="1371600" cy="369332"/>
          </a:xfrm>
          <a:prstGeom prst="rect">
            <a:avLst/>
          </a:prstGeom>
          <a:noFill/>
        </p:spPr>
        <p:txBody>
          <a:bodyPr wrap="square" rtlCol="0">
            <a:spAutoFit/>
          </a:bodyPr>
          <a:lstStyle/>
          <a:p>
            <a:r>
              <a:rPr lang="en-US" b="1" dirty="0" smtClean="0">
                <a:solidFill>
                  <a:srgbClr val="0000FF"/>
                </a:solidFill>
              </a:rPr>
              <a:t>ATL-track</a:t>
            </a:r>
            <a:endParaRPr lang="en-US" b="1" dirty="0">
              <a:solidFill>
                <a:srgbClr val="0000FF"/>
              </a:solidFill>
            </a:endParaRPr>
          </a:p>
        </p:txBody>
      </p:sp>
      <p:sp>
        <p:nvSpPr>
          <p:cNvPr id="11" name="TextBox 10"/>
          <p:cNvSpPr txBox="1"/>
          <p:nvPr/>
        </p:nvSpPr>
        <p:spPr>
          <a:xfrm>
            <a:off x="7239000" y="5867400"/>
            <a:ext cx="1371600" cy="369332"/>
          </a:xfrm>
          <a:prstGeom prst="rect">
            <a:avLst/>
          </a:prstGeom>
          <a:noFill/>
        </p:spPr>
        <p:txBody>
          <a:bodyPr wrap="square" rtlCol="0">
            <a:spAutoFit/>
          </a:bodyPr>
          <a:lstStyle/>
          <a:p>
            <a:r>
              <a:rPr lang="en-US" b="1" dirty="0" smtClean="0">
                <a:solidFill>
                  <a:srgbClr val="0000FF"/>
                </a:solidFill>
              </a:rPr>
              <a:t>EP-intensity</a:t>
            </a:r>
            <a:endParaRPr lang="en-US" b="1" dirty="0">
              <a:solidFill>
                <a:srgbClr val="0000FF"/>
              </a:solidFill>
            </a:endParaRPr>
          </a:p>
        </p:txBody>
      </p:sp>
      <p:sp>
        <p:nvSpPr>
          <p:cNvPr id="12" name="TextBox 11"/>
          <p:cNvSpPr txBox="1"/>
          <p:nvPr/>
        </p:nvSpPr>
        <p:spPr>
          <a:xfrm>
            <a:off x="3124200" y="5955268"/>
            <a:ext cx="1371600" cy="369332"/>
          </a:xfrm>
          <a:prstGeom prst="rect">
            <a:avLst/>
          </a:prstGeom>
          <a:noFill/>
        </p:spPr>
        <p:txBody>
          <a:bodyPr wrap="square" rtlCol="0">
            <a:spAutoFit/>
          </a:bodyPr>
          <a:lstStyle/>
          <a:p>
            <a:r>
              <a:rPr lang="en-US" b="1" dirty="0" smtClean="0">
                <a:solidFill>
                  <a:srgbClr val="0000FF"/>
                </a:solidFill>
              </a:rPr>
              <a:t>EP-track</a:t>
            </a:r>
            <a:endParaRPr lang="en-US" b="1" dirty="0">
              <a:solidFill>
                <a:srgbClr val="0000FF"/>
              </a:solidFill>
            </a:endParaRPr>
          </a:p>
        </p:txBody>
      </p:sp>
      <p:pic>
        <p:nvPicPr>
          <p:cNvPr id="13" name="Picture 4" descr="http://www.emc.ncep.noaa.gov/gc_wmb/vxt/chanh/temp/ALAL2012_milestone/fig_ALAL2012_wind.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95800" y="762000"/>
            <a:ext cx="4114800" cy="2909751"/>
          </a:xfrm>
          <a:prstGeom prst="rect">
            <a:avLst/>
          </a:prstGeom>
          <a:noFill/>
          <a:ln w="28575">
            <a:noFill/>
            <a:prstDash val="sysDash"/>
          </a:ln>
        </p:spPr>
      </p:pic>
      <p:sp>
        <p:nvSpPr>
          <p:cNvPr id="14" name="TextBox 13"/>
          <p:cNvSpPr txBox="1"/>
          <p:nvPr/>
        </p:nvSpPr>
        <p:spPr>
          <a:xfrm>
            <a:off x="7010400" y="2895600"/>
            <a:ext cx="1676400" cy="369332"/>
          </a:xfrm>
          <a:prstGeom prst="rect">
            <a:avLst/>
          </a:prstGeom>
          <a:noFill/>
        </p:spPr>
        <p:txBody>
          <a:bodyPr wrap="square" rtlCol="0">
            <a:spAutoFit/>
          </a:bodyPr>
          <a:lstStyle/>
          <a:p>
            <a:r>
              <a:rPr lang="en-US" b="1" dirty="0" smtClean="0">
                <a:solidFill>
                  <a:srgbClr val="0000FF"/>
                </a:solidFill>
              </a:rPr>
              <a:t>ATL-intensity</a:t>
            </a:r>
            <a:endParaRPr lang="en-US" b="1" dirty="0">
              <a:solidFill>
                <a:srgbClr val="0000FF"/>
              </a:solidFill>
            </a:endParaRPr>
          </a:p>
        </p:txBody>
      </p:sp>
      <p:cxnSp>
        <p:nvCxnSpPr>
          <p:cNvPr id="16" name="Straight Connector 15"/>
          <p:cNvCxnSpPr/>
          <p:nvPr/>
        </p:nvCxnSpPr>
        <p:spPr>
          <a:xfrm>
            <a:off x="609600" y="1676400"/>
            <a:ext cx="3505200" cy="0"/>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876800" y="2289048"/>
            <a:ext cx="3505200" cy="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447800" y="1487424"/>
            <a:ext cx="1905000" cy="261610"/>
          </a:xfrm>
          <a:prstGeom prst="rect">
            <a:avLst/>
          </a:prstGeom>
          <a:noFill/>
        </p:spPr>
        <p:txBody>
          <a:bodyPr wrap="square" rtlCol="0">
            <a:spAutoFit/>
          </a:bodyPr>
          <a:lstStyle/>
          <a:p>
            <a:r>
              <a:rPr lang="en-US" sz="1100" b="1" dirty="0" smtClean="0">
                <a:solidFill>
                  <a:srgbClr val="0000FF"/>
                </a:solidFill>
              </a:rPr>
              <a:t>2011 HWRF 96hr FCST errors</a:t>
            </a:r>
            <a:endParaRPr lang="en-US" sz="1100" b="1" dirty="0">
              <a:solidFill>
                <a:srgbClr val="0000FF"/>
              </a:solidFill>
            </a:endParaRPr>
          </a:p>
        </p:txBody>
      </p:sp>
      <p:sp>
        <p:nvSpPr>
          <p:cNvPr id="19" name="TextBox 18"/>
          <p:cNvSpPr txBox="1"/>
          <p:nvPr/>
        </p:nvSpPr>
        <p:spPr>
          <a:xfrm>
            <a:off x="5684520" y="2100590"/>
            <a:ext cx="1905000" cy="261610"/>
          </a:xfrm>
          <a:prstGeom prst="rect">
            <a:avLst/>
          </a:prstGeom>
          <a:noFill/>
        </p:spPr>
        <p:txBody>
          <a:bodyPr wrap="square" rtlCol="0">
            <a:spAutoFit/>
          </a:bodyPr>
          <a:lstStyle/>
          <a:p>
            <a:r>
              <a:rPr lang="en-US" sz="1100" b="1" dirty="0" smtClean="0">
                <a:solidFill>
                  <a:srgbClr val="FF0000"/>
                </a:solidFill>
              </a:rPr>
              <a:t>2012 HWRF 96hr FCST errors</a:t>
            </a:r>
            <a:endParaRPr lang="en-US" sz="1100" b="1" dirty="0">
              <a:solidFill>
                <a:srgbClr val="FF0000"/>
              </a:solidFill>
            </a:endParaRPr>
          </a:p>
        </p:txBody>
      </p:sp>
      <p:cxnSp>
        <p:nvCxnSpPr>
          <p:cNvPr id="20" name="Straight Connector 19"/>
          <p:cNvCxnSpPr/>
          <p:nvPr/>
        </p:nvCxnSpPr>
        <p:spPr>
          <a:xfrm>
            <a:off x="4876800" y="1908566"/>
            <a:ext cx="3505200" cy="0"/>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715000" y="1719590"/>
            <a:ext cx="1905000" cy="261610"/>
          </a:xfrm>
          <a:prstGeom prst="rect">
            <a:avLst/>
          </a:prstGeom>
          <a:noFill/>
        </p:spPr>
        <p:txBody>
          <a:bodyPr wrap="square" rtlCol="0">
            <a:spAutoFit/>
          </a:bodyPr>
          <a:lstStyle/>
          <a:p>
            <a:r>
              <a:rPr lang="en-US" sz="1100" b="1" dirty="0" smtClean="0">
                <a:solidFill>
                  <a:srgbClr val="0000FF"/>
                </a:solidFill>
              </a:rPr>
              <a:t>2011 HWRF 96hr FCST errors</a:t>
            </a:r>
            <a:endParaRPr lang="en-US" sz="1100" b="1" dirty="0">
              <a:solidFill>
                <a:srgbClr val="0000FF"/>
              </a:solidFill>
            </a:endParaRPr>
          </a:p>
        </p:txBody>
      </p:sp>
      <p:cxnSp>
        <p:nvCxnSpPr>
          <p:cNvPr id="22" name="Straight Connector 21"/>
          <p:cNvCxnSpPr/>
          <p:nvPr/>
        </p:nvCxnSpPr>
        <p:spPr>
          <a:xfrm>
            <a:off x="609600" y="2136648"/>
            <a:ext cx="3505200" cy="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377696" y="1948190"/>
            <a:ext cx="1905000" cy="261610"/>
          </a:xfrm>
          <a:prstGeom prst="rect">
            <a:avLst/>
          </a:prstGeom>
          <a:noFill/>
        </p:spPr>
        <p:txBody>
          <a:bodyPr wrap="square" rtlCol="0">
            <a:spAutoFit/>
          </a:bodyPr>
          <a:lstStyle/>
          <a:p>
            <a:r>
              <a:rPr lang="en-US" sz="1100" b="1" dirty="0" smtClean="0">
                <a:solidFill>
                  <a:srgbClr val="FF0000"/>
                </a:solidFill>
              </a:rPr>
              <a:t>2012 HWRF 96hr FCST errors</a:t>
            </a:r>
            <a:endParaRPr lang="en-US" sz="1100" b="1" dirty="0">
              <a:solidFill>
                <a:srgbClr val="FF0000"/>
              </a:solidFill>
            </a:endParaRPr>
          </a:p>
        </p:txBody>
      </p:sp>
      <p:cxnSp>
        <p:nvCxnSpPr>
          <p:cNvPr id="24" name="Straight Connector 23"/>
          <p:cNvCxnSpPr/>
          <p:nvPr/>
        </p:nvCxnSpPr>
        <p:spPr>
          <a:xfrm>
            <a:off x="609600" y="4651766"/>
            <a:ext cx="3505200" cy="0"/>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447800" y="4462790"/>
            <a:ext cx="1905000" cy="261610"/>
          </a:xfrm>
          <a:prstGeom prst="rect">
            <a:avLst/>
          </a:prstGeom>
          <a:noFill/>
        </p:spPr>
        <p:txBody>
          <a:bodyPr wrap="square" rtlCol="0">
            <a:spAutoFit/>
          </a:bodyPr>
          <a:lstStyle/>
          <a:p>
            <a:r>
              <a:rPr lang="en-US" sz="1100" b="1" dirty="0" smtClean="0">
                <a:solidFill>
                  <a:srgbClr val="0000FF"/>
                </a:solidFill>
              </a:rPr>
              <a:t>2011 HWRF 96hr FCST errors</a:t>
            </a:r>
            <a:endParaRPr lang="en-US" sz="1100" b="1" dirty="0">
              <a:solidFill>
                <a:srgbClr val="0000FF"/>
              </a:solidFill>
            </a:endParaRPr>
          </a:p>
        </p:txBody>
      </p:sp>
      <p:cxnSp>
        <p:nvCxnSpPr>
          <p:cNvPr id="26" name="Straight Connector 25"/>
          <p:cNvCxnSpPr/>
          <p:nvPr/>
        </p:nvCxnSpPr>
        <p:spPr>
          <a:xfrm>
            <a:off x="609600" y="5260848"/>
            <a:ext cx="3505200" cy="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377696" y="5072390"/>
            <a:ext cx="1905000" cy="261610"/>
          </a:xfrm>
          <a:prstGeom prst="rect">
            <a:avLst/>
          </a:prstGeom>
          <a:noFill/>
        </p:spPr>
        <p:txBody>
          <a:bodyPr wrap="square" rtlCol="0">
            <a:spAutoFit/>
          </a:bodyPr>
          <a:lstStyle/>
          <a:p>
            <a:r>
              <a:rPr lang="en-US" sz="1100" b="1" dirty="0" smtClean="0">
                <a:solidFill>
                  <a:srgbClr val="FF0000"/>
                </a:solidFill>
              </a:rPr>
              <a:t>2012 HWRF 96hr FCST errors</a:t>
            </a:r>
            <a:endParaRPr lang="en-US" sz="1100" b="1" dirty="0">
              <a:solidFill>
                <a:srgbClr val="FF0000"/>
              </a:solidFill>
            </a:endParaRPr>
          </a:p>
        </p:txBody>
      </p:sp>
      <p:cxnSp>
        <p:nvCxnSpPr>
          <p:cNvPr id="28" name="Straight Connector 27"/>
          <p:cNvCxnSpPr/>
          <p:nvPr/>
        </p:nvCxnSpPr>
        <p:spPr>
          <a:xfrm>
            <a:off x="5029200" y="4532376"/>
            <a:ext cx="3505200" cy="0"/>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867400" y="4343400"/>
            <a:ext cx="1905000" cy="261610"/>
          </a:xfrm>
          <a:prstGeom prst="rect">
            <a:avLst/>
          </a:prstGeom>
          <a:noFill/>
        </p:spPr>
        <p:txBody>
          <a:bodyPr wrap="square" rtlCol="0">
            <a:spAutoFit/>
          </a:bodyPr>
          <a:lstStyle/>
          <a:p>
            <a:r>
              <a:rPr lang="en-US" sz="1100" b="1" dirty="0" smtClean="0">
                <a:solidFill>
                  <a:srgbClr val="0000FF"/>
                </a:solidFill>
              </a:rPr>
              <a:t>2011 HWRF 96hr FCST errors</a:t>
            </a:r>
            <a:endParaRPr lang="en-US" sz="1100" b="1" dirty="0">
              <a:solidFill>
                <a:srgbClr val="0000FF"/>
              </a:solidFill>
            </a:endParaRPr>
          </a:p>
        </p:txBody>
      </p:sp>
      <p:cxnSp>
        <p:nvCxnSpPr>
          <p:cNvPr id="30" name="Straight Connector 29"/>
          <p:cNvCxnSpPr/>
          <p:nvPr/>
        </p:nvCxnSpPr>
        <p:spPr>
          <a:xfrm>
            <a:off x="5029200" y="5260848"/>
            <a:ext cx="3505200" cy="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836920" y="5072390"/>
            <a:ext cx="1905000" cy="261610"/>
          </a:xfrm>
          <a:prstGeom prst="rect">
            <a:avLst/>
          </a:prstGeom>
          <a:noFill/>
        </p:spPr>
        <p:txBody>
          <a:bodyPr wrap="square" rtlCol="0">
            <a:spAutoFit/>
          </a:bodyPr>
          <a:lstStyle/>
          <a:p>
            <a:r>
              <a:rPr lang="en-US" sz="1100" b="1" dirty="0" smtClean="0">
                <a:solidFill>
                  <a:srgbClr val="FF0000"/>
                </a:solidFill>
              </a:rPr>
              <a:t>2012 HWRF 96hr FCST errors</a:t>
            </a:r>
            <a:endParaRPr lang="en-US" sz="1100" b="1" dirty="0">
              <a:solidFill>
                <a:srgbClr val="FF0000"/>
              </a:solidFill>
            </a:endParaRPr>
          </a:p>
        </p:txBody>
      </p:sp>
      <p:pic>
        <p:nvPicPr>
          <p:cNvPr id="33" name="Picture 15" descr="noaa_trans_back_dark_RSmith.gif"/>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13505610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ppt_x"/>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ppt_x"/>
                                          </p:val>
                                        </p:tav>
                                        <p:tav tm="100000">
                                          <p:val>
                                            <p:strVal val="#ppt_x"/>
                                          </p:val>
                                        </p:tav>
                                      </p:tavLst>
                                    </p:anim>
                                    <p:anim calcmode="lin" valueType="num">
                                      <p:cBhvr additive="base">
                                        <p:cTn id="52" dur="500" fill="hold"/>
                                        <p:tgtEl>
                                          <p:spTgt spid="2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additive="base">
                                        <p:cTn id="59" dur="500" fill="hold"/>
                                        <p:tgtEl>
                                          <p:spTgt spid="28"/>
                                        </p:tgtEl>
                                        <p:attrNameLst>
                                          <p:attrName>ppt_x</p:attrName>
                                        </p:attrNameLst>
                                      </p:cBhvr>
                                      <p:tavLst>
                                        <p:tav tm="0">
                                          <p:val>
                                            <p:strVal val="#ppt_x"/>
                                          </p:val>
                                        </p:tav>
                                        <p:tav tm="100000">
                                          <p:val>
                                            <p:strVal val="#ppt_x"/>
                                          </p:val>
                                        </p:tav>
                                      </p:tavLst>
                                    </p:anim>
                                    <p:anim calcmode="lin" valueType="num">
                                      <p:cBhvr additive="base">
                                        <p:cTn id="60" dur="500" fill="hold"/>
                                        <p:tgtEl>
                                          <p:spTgt spid="2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ppt_x"/>
                                          </p:val>
                                        </p:tav>
                                        <p:tav tm="100000">
                                          <p:val>
                                            <p:strVal val="#ppt_x"/>
                                          </p:val>
                                        </p:tav>
                                      </p:tavLst>
                                    </p:anim>
                                    <p:anim calcmode="lin" valueType="num">
                                      <p:cBhvr additive="base">
                                        <p:cTn id="6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P spid="23" grpId="0"/>
      <p:bldP spid="25" grpId="0"/>
      <p:bldP spid="27" grpId="0"/>
      <p:bldP spid="29"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3" name="Group 2"/>
          <p:cNvGrpSpPr>
            <a:grpSpLocks/>
          </p:cNvGrpSpPr>
          <p:nvPr/>
        </p:nvGrpSpPr>
        <p:grpSpPr bwMode="auto">
          <a:xfrm>
            <a:off x="0" y="685800"/>
            <a:ext cx="9144000" cy="6172200"/>
            <a:chOff x="0" y="432"/>
            <a:chExt cx="5760" cy="3888"/>
          </a:xfrm>
        </p:grpSpPr>
        <p:pic>
          <p:nvPicPr>
            <p:cNvPr id="3384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l="4832" t="2165" r="6691" b="3249"/>
            <a:stretch>
              <a:fillRect/>
            </a:stretch>
          </p:blipFill>
          <p:spPr bwMode="auto">
            <a:xfrm>
              <a:off x="0" y="432"/>
              <a:ext cx="5760" cy="3888"/>
            </a:xfrm>
            <a:prstGeom prst="rect">
              <a:avLst/>
            </a:prstGeom>
            <a:noFill/>
            <a:ln w="9525">
              <a:solidFill>
                <a:schemeClr val="tx1"/>
              </a:solidFill>
              <a:miter lim="800000"/>
              <a:headEnd/>
              <a:tailEnd/>
            </a:ln>
          </p:spPr>
        </p:pic>
        <p:sp>
          <p:nvSpPr>
            <p:cNvPr id="33848" name="Line 4"/>
            <p:cNvSpPr>
              <a:spLocks noChangeShapeType="1"/>
            </p:cNvSpPr>
            <p:nvPr/>
          </p:nvSpPr>
          <p:spPr bwMode="auto">
            <a:xfrm flipH="1">
              <a:off x="2616" y="722"/>
              <a:ext cx="545" cy="40"/>
            </a:xfrm>
            <a:prstGeom prst="line">
              <a:avLst/>
            </a:prstGeom>
            <a:noFill/>
            <a:ln w="57150" cmpd="thinThick">
              <a:solidFill>
                <a:srgbClr val="FF0000"/>
              </a:solidFill>
              <a:round/>
              <a:headEnd/>
              <a:tailEnd type="triangle" w="med" len="med"/>
            </a:ln>
          </p:spPr>
          <p:txBody>
            <a:bodyPr/>
            <a:lstStyle/>
            <a:p>
              <a:endParaRPr lang="en-US"/>
            </a:p>
          </p:txBody>
        </p:sp>
        <p:sp>
          <p:nvSpPr>
            <p:cNvPr id="33849" name="Text Box 5"/>
            <p:cNvSpPr txBox="1">
              <a:spLocks noChangeArrowheads="1"/>
            </p:cNvSpPr>
            <p:nvPr/>
          </p:nvSpPr>
          <p:spPr bwMode="auto">
            <a:xfrm>
              <a:off x="3137" y="625"/>
              <a:ext cx="1243" cy="404"/>
            </a:xfrm>
            <a:prstGeom prst="rect">
              <a:avLst/>
            </a:prstGeom>
            <a:noFill/>
            <a:ln w="9525">
              <a:noFill/>
              <a:miter lim="800000"/>
              <a:headEnd/>
              <a:tailEnd/>
            </a:ln>
          </p:spPr>
          <p:txBody>
            <a:bodyPr wrap="none">
              <a:spAutoFit/>
            </a:bodyPr>
            <a:lstStyle/>
            <a:p>
              <a:pPr eaLnBrk="0" hangingPunct="0"/>
              <a:r>
                <a:rPr lang="en-US">
                  <a:solidFill>
                    <a:srgbClr val="FF0000"/>
                  </a:solidFill>
                  <a:ea typeface="MS PGothic"/>
                  <a:cs typeface="MS PGothic"/>
                </a:rPr>
                <a:t>High-res models</a:t>
              </a:r>
            </a:p>
            <a:p>
              <a:pPr eaLnBrk="0" hangingPunct="0"/>
              <a:r>
                <a:rPr lang="en-US">
                  <a:solidFill>
                    <a:srgbClr val="FF0000"/>
                  </a:solidFill>
                  <a:ea typeface="MS PGothic"/>
                  <a:cs typeface="MS PGothic"/>
                </a:rPr>
                <a:t> (1.6km)</a:t>
              </a:r>
            </a:p>
          </p:txBody>
        </p:sp>
        <p:sp>
          <p:nvSpPr>
            <p:cNvPr id="33850" name="Line 6"/>
            <p:cNvSpPr>
              <a:spLocks noChangeShapeType="1"/>
            </p:cNvSpPr>
            <p:nvPr/>
          </p:nvSpPr>
          <p:spPr bwMode="auto">
            <a:xfrm flipH="1">
              <a:off x="3358" y="1286"/>
              <a:ext cx="413" cy="49"/>
            </a:xfrm>
            <a:prstGeom prst="line">
              <a:avLst/>
            </a:prstGeom>
            <a:noFill/>
            <a:ln w="57150" cmpd="thinThick">
              <a:solidFill>
                <a:srgbClr val="CC00CC"/>
              </a:solidFill>
              <a:round/>
              <a:headEnd/>
              <a:tailEnd type="triangle" w="med" len="med"/>
            </a:ln>
          </p:spPr>
          <p:txBody>
            <a:bodyPr/>
            <a:lstStyle/>
            <a:p>
              <a:endParaRPr lang="en-US"/>
            </a:p>
          </p:txBody>
        </p:sp>
        <p:sp>
          <p:nvSpPr>
            <p:cNvPr id="33851" name="Line 7"/>
            <p:cNvSpPr>
              <a:spLocks noChangeShapeType="1"/>
            </p:cNvSpPr>
            <p:nvPr/>
          </p:nvSpPr>
          <p:spPr bwMode="auto">
            <a:xfrm flipH="1">
              <a:off x="3891" y="1689"/>
              <a:ext cx="290" cy="293"/>
            </a:xfrm>
            <a:prstGeom prst="line">
              <a:avLst/>
            </a:prstGeom>
            <a:noFill/>
            <a:ln w="57150" cmpd="thinThick">
              <a:solidFill>
                <a:schemeClr val="tx1"/>
              </a:solidFill>
              <a:round/>
              <a:headEnd/>
              <a:tailEnd type="triangle" w="med" len="med"/>
            </a:ln>
          </p:spPr>
          <p:txBody>
            <a:bodyPr/>
            <a:lstStyle/>
            <a:p>
              <a:endParaRPr lang="en-US"/>
            </a:p>
          </p:txBody>
        </p:sp>
        <p:sp>
          <p:nvSpPr>
            <p:cNvPr id="33852" name="Text Box 8"/>
            <p:cNvSpPr txBox="1">
              <a:spLocks noChangeArrowheads="1"/>
            </p:cNvSpPr>
            <p:nvPr/>
          </p:nvSpPr>
          <p:spPr bwMode="auto">
            <a:xfrm>
              <a:off x="4148" y="1462"/>
              <a:ext cx="932" cy="404"/>
            </a:xfrm>
            <a:prstGeom prst="rect">
              <a:avLst/>
            </a:prstGeom>
            <a:noFill/>
            <a:ln w="9525">
              <a:noFill/>
              <a:miter lim="800000"/>
              <a:headEnd/>
              <a:tailEnd/>
            </a:ln>
          </p:spPr>
          <p:txBody>
            <a:bodyPr>
              <a:spAutoFit/>
            </a:bodyPr>
            <a:lstStyle/>
            <a:p>
              <a:pPr eaLnBrk="0" hangingPunct="0"/>
              <a:r>
                <a:rPr lang="en-US">
                  <a:ea typeface="MS PGothic"/>
                  <a:cs typeface="MS PGothic"/>
                </a:rPr>
                <a:t>NHC Forecast</a:t>
              </a:r>
            </a:p>
          </p:txBody>
        </p:sp>
        <p:sp>
          <p:nvSpPr>
            <p:cNvPr id="33853" name="Line 9"/>
            <p:cNvSpPr>
              <a:spLocks noChangeShapeType="1"/>
            </p:cNvSpPr>
            <p:nvPr/>
          </p:nvSpPr>
          <p:spPr bwMode="auto">
            <a:xfrm>
              <a:off x="1225" y="750"/>
              <a:ext cx="723" cy="7"/>
            </a:xfrm>
            <a:prstGeom prst="line">
              <a:avLst/>
            </a:prstGeom>
            <a:noFill/>
            <a:ln w="57150" cmpd="thinThick">
              <a:solidFill>
                <a:schemeClr val="tx1"/>
              </a:solidFill>
              <a:round/>
              <a:headEnd/>
              <a:tailEnd type="triangle" w="med" len="med"/>
            </a:ln>
          </p:spPr>
          <p:txBody>
            <a:bodyPr/>
            <a:lstStyle/>
            <a:p>
              <a:endParaRPr lang="en-US"/>
            </a:p>
          </p:txBody>
        </p:sp>
        <p:sp>
          <p:nvSpPr>
            <p:cNvPr id="33854" name="Text Box 10"/>
            <p:cNvSpPr txBox="1">
              <a:spLocks noChangeArrowheads="1"/>
            </p:cNvSpPr>
            <p:nvPr/>
          </p:nvSpPr>
          <p:spPr bwMode="auto">
            <a:xfrm>
              <a:off x="740" y="639"/>
              <a:ext cx="583" cy="231"/>
            </a:xfrm>
            <a:prstGeom prst="rect">
              <a:avLst/>
            </a:prstGeom>
            <a:noFill/>
            <a:ln w="9525">
              <a:noFill/>
              <a:miter lim="800000"/>
              <a:headEnd/>
              <a:tailEnd/>
            </a:ln>
          </p:spPr>
          <p:txBody>
            <a:bodyPr>
              <a:spAutoFit/>
            </a:bodyPr>
            <a:lstStyle/>
            <a:p>
              <a:pPr eaLnBrk="0" hangingPunct="0"/>
              <a:r>
                <a:rPr lang="en-US">
                  <a:ea typeface="MS PGothic"/>
                  <a:cs typeface="MS PGothic"/>
                </a:rPr>
                <a:t>Obs</a:t>
              </a:r>
            </a:p>
          </p:txBody>
        </p:sp>
        <p:sp>
          <p:nvSpPr>
            <p:cNvPr id="33855" name="Line 11"/>
            <p:cNvSpPr>
              <a:spLocks noChangeShapeType="1"/>
            </p:cNvSpPr>
            <p:nvPr/>
          </p:nvSpPr>
          <p:spPr bwMode="auto">
            <a:xfrm flipH="1" flipV="1">
              <a:off x="3265" y="3028"/>
              <a:ext cx="22" cy="981"/>
            </a:xfrm>
            <a:prstGeom prst="line">
              <a:avLst/>
            </a:prstGeom>
            <a:noFill/>
            <a:ln w="57150">
              <a:solidFill>
                <a:schemeClr val="tx1"/>
              </a:solidFill>
              <a:round/>
              <a:headEnd type="triangle" w="med" len="med"/>
              <a:tailEnd/>
            </a:ln>
          </p:spPr>
          <p:txBody>
            <a:bodyPr/>
            <a:lstStyle/>
            <a:p>
              <a:endParaRPr lang="en-US"/>
            </a:p>
          </p:txBody>
        </p:sp>
        <p:sp>
          <p:nvSpPr>
            <p:cNvPr id="33856" name="Text Box 12"/>
            <p:cNvSpPr txBox="1">
              <a:spLocks noChangeArrowheads="1"/>
            </p:cNvSpPr>
            <p:nvPr/>
          </p:nvSpPr>
          <p:spPr bwMode="auto">
            <a:xfrm>
              <a:off x="1739" y="3663"/>
              <a:ext cx="1204" cy="231"/>
            </a:xfrm>
            <a:prstGeom prst="rect">
              <a:avLst/>
            </a:prstGeom>
            <a:noFill/>
            <a:ln w="9525">
              <a:noFill/>
              <a:miter lim="800000"/>
              <a:headEnd/>
              <a:tailEnd/>
            </a:ln>
          </p:spPr>
          <p:txBody>
            <a:bodyPr wrap="none">
              <a:spAutoFit/>
            </a:bodyPr>
            <a:lstStyle/>
            <a:p>
              <a:pPr eaLnBrk="0" hangingPunct="0"/>
              <a:r>
                <a:rPr lang="en-US">
                  <a:ea typeface="MS Gothic"/>
                  <a:cs typeface="MS Gothic"/>
                </a:rPr>
                <a:t>Katrina Landfall</a:t>
              </a:r>
            </a:p>
          </p:txBody>
        </p:sp>
        <p:sp>
          <p:nvSpPr>
            <p:cNvPr id="33857" name="Text Box 13"/>
            <p:cNvSpPr txBox="1">
              <a:spLocks noChangeArrowheads="1"/>
            </p:cNvSpPr>
            <p:nvPr/>
          </p:nvSpPr>
          <p:spPr bwMode="auto">
            <a:xfrm>
              <a:off x="3734" y="1184"/>
              <a:ext cx="1277" cy="231"/>
            </a:xfrm>
            <a:prstGeom prst="rect">
              <a:avLst/>
            </a:prstGeom>
            <a:noFill/>
            <a:ln w="9525">
              <a:noFill/>
              <a:miter lim="800000"/>
              <a:headEnd/>
              <a:tailEnd/>
            </a:ln>
          </p:spPr>
          <p:txBody>
            <a:bodyPr>
              <a:spAutoFit/>
            </a:bodyPr>
            <a:lstStyle/>
            <a:p>
              <a:pPr eaLnBrk="0" hangingPunct="0"/>
              <a:r>
                <a:rPr lang="en-US">
                  <a:solidFill>
                    <a:srgbClr val="CC00CC"/>
                  </a:solidFill>
                  <a:ea typeface="MS PGothic"/>
                  <a:cs typeface="MS PGothic"/>
                </a:rPr>
                <a:t>GFDL model</a:t>
              </a:r>
            </a:p>
          </p:txBody>
        </p:sp>
        <p:sp>
          <p:nvSpPr>
            <p:cNvPr id="33858" name="Text Box 14"/>
            <p:cNvSpPr txBox="1">
              <a:spLocks noChangeArrowheads="1"/>
            </p:cNvSpPr>
            <p:nvPr/>
          </p:nvSpPr>
          <p:spPr bwMode="auto">
            <a:xfrm>
              <a:off x="1149" y="3015"/>
              <a:ext cx="1419" cy="231"/>
            </a:xfrm>
            <a:prstGeom prst="rect">
              <a:avLst/>
            </a:prstGeom>
            <a:noFill/>
            <a:ln w="9525">
              <a:noFill/>
              <a:miter lim="800000"/>
              <a:headEnd/>
              <a:tailEnd/>
            </a:ln>
          </p:spPr>
          <p:txBody>
            <a:bodyPr>
              <a:spAutoFit/>
            </a:bodyPr>
            <a:lstStyle/>
            <a:p>
              <a:pPr eaLnBrk="0" hangingPunct="0"/>
              <a:r>
                <a:rPr lang="en-US">
                  <a:solidFill>
                    <a:srgbClr val="3333FF"/>
                  </a:solidFill>
                  <a:ea typeface="MS PGothic"/>
                  <a:cs typeface="MS PGothic"/>
                </a:rPr>
                <a:t>Global models</a:t>
              </a:r>
            </a:p>
          </p:txBody>
        </p:sp>
        <p:sp>
          <p:nvSpPr>
            <p:cNvPr id="33859" name="Line 15"/>
            <p:cNvSpPr>
              <a:spLocks noChangeShapeType="1"/>
            </p:cNvSpPr>
            <p:nvPr/>
          </p:nvSpPr>
          <p:spPr bwMode="auto">
            <a:xfrm flipV="1">
              <a:off x="1635" y="2914"/>
              <a:ext cx="287" cy="156"/>
            </a:xfrm>
            <a:prstGeom prst="line">
              <a:avLst/>
            </a:prstGeom>
            <a:noFill/>
            <a:ln w="57150" cmpd="thinThick">
              <a:solidFill>
                <a:srgbClr val="00FFFF"/>
              </a:solidFill>
              <a:round/>
              <a:headEnd/>
              <a:tailEnd type="triangle" w="med" len="med"/>
            </a:ln>
          </p:spPr>
          <p:txBody>
            <a:bodyPr/>
            <a:lstStyle/>
            <a:p>
              <a:endParaRPr lang="en-US"/>
            </a:p>
          </p:txBody>
        </p:sp>
        <p:sp>
          <p:nvSpPr>
            <p:cNvPr id="33860" name="Line 16"/>
            <p:cNvSpPr>
              <a:spLocks noChangeShapeType="1"/>
            </p:cNvSpPr>
            <p:nvPr/>
          </p:nvSpPr>
          <p:spPr bwMode="auto">
            <a:xfrm flipV="1">
              <a:off x="1621" y="2328"/>
              <a:ext cx="104" cy="754"/>
            </a:xfrm>
            <a:prstGeom prst="line">
              <a:avLst/>
            </a:prstGeom>
            <a:noFill/>
            <a:ln w="57150" cmpd="thinThick">
              <a:solidFill>
                <a:srgbClr val="3333FF"/>
              </a:solidFill>
              <a:round/>
              <a:headEnd/>
              <a:tailEnd type="triangle" w="med" len="med"/>
            </a:ln>
          </p:spPr>
          <p:txBody>
            <a:bodyPr/>
            <a:lstStyle/>
            <a:p>
              <a:endParaRPr lang="en-US"/>
            </a:p>
          </p:txBody>
        </p:sp>
      </p:grpSp>
      <p:sp>
        <p:nvSpPr>
          <p:cNvPr id="33794" name="Rectangle 17"/>
          <p:cNvSpPr>
            <a:spLocks noChangeArrowheads="1"/>
          </p:cNvSpPr>
          <p:nvPr/>
        </p:nvSpPr>
        <p:spPr bwMode="auto">
          <a:xfrm>
            <a:off x="1035050" y="0"/>
            <a:ext cx="7499350" cy="641350"/>
          </a:xfrm>
          <a:prstGeom prst="rect">
            <a:avLst/>
          </a:prstGeom>
          <a:noFill/>
          <a:ln w="9525">
            <a:noFill/>
            <a:miter lim="800000"/>
            <a:headEnd/>
            <a:tailEnd/>
          </a:ln>
        </p:spPr>
        <p:txBody>
          <a:bodyPr>
            <a:spAutoFit/>
          </a:bodyPr>
          <a:lstStyle/>
          <a:p>
            <a:pPr algn="ctr"/>
            <a:r>
              <a:rPr lang="en-US" b="0" u="sng"/>
              <a:t>Research model forecasts of storm intensity for Hurricane Katrina showing benefit of high (1.6km)  resolution (S. Chen)</a:t>
            </a:r>
          </a:p>
        </p:txBody>
      </p:sp>
      <p:sp>
        <p:nvSpPr>
          <p:cNvPr id="33795" name="Rectangle 18"/>
          <p:cNvSpPr>
            <a:spLocks noChangeArrowheads="1"/>
          </p:cNvSpPr>
          <p:nvPr/>
        </p:nvSpPr>
        <p:spPr bwMode="auto">
          <a:xfrm>
            <a:off x="762000" y="685800"/>
            <a:ext cx="3886200" cy="304800"/>
          </a:xfrm>
          <a:prstGeom prst="rect">
            <a:avLst/>
          </a:prstGeom>
          <a:solidFill>
            <a:schemeClr val="bg1"/>
          </a:solidFill>
          <a:ln w="9525">
            <a:noFill/>
            <a:miter lim="800000"/>
            <a:headEnd/>
            <a:tailEnd/>
          </a:ln>
        </p:spPr>
        <p:txBody>
          <a:bodyPr wrap="none" anchor="ctr"/>
          <a:lstStyle/>
          <a:p>
            <a:pPr algn="ctr"/>
            <a:r>
              <a:rPr lang="en-US" sz="2100">
                <a:latin typeface="Times New Roman" pitchFamily="18" charset="0"/>
              </a:rPr>
              <a:t>Intensity Forecast of Hurricane</a:t>
            </a:r>
          </a:p>
        </p:txBody>
      </p:sp>
      <p:sp>
        <p:nvSpPr>
          <p:cNvPr id="33796" name="Rectangle 19"/>
          <p:cNvSpPr>
            <a:spLocks noChangeArrowheads="1"/>
          </p:cNvSpPr>
          <p:nvPr/>
        </p:nvSpPr>
        <p:spPr bwMode="auto">
          <a:xfrm>
            <a:off x="4953000" y="685800"/>
            <a:ext cx="3886200" cy="304800"/>
          </a:xfrm>
          <a:prstGeom prst="rect">
            <a:avLst/>
          </a:prstGeom>
          <a:solidFill>
            <a:schemeClr val="bg1"/>
          </a:solidFill>
          <a:ln w="9525">
            <a:noFill/>
            <a:miter lim="800000"/>
            <a:headEnd/>
            <a:tailEnd/>
          </a:ln>
        </p:spPr>
        <p:txBody>
          <a:bodyPr wrap="none" anchor="ctr"/>
          <a:lstStyle/>
          <a:p>
            <a:pPr algn="ctr"/>
            <a:r>
              <a:rPr lang="en-US" sz="2100">
                <a:latin typeface="Times New Roman" pitchFamily="18" charset="0"/>
              </a:rPr>
              <a:t>Katrina 0000 UTC 27 August 2005</a:t>
            </a:r>
          </a:p>
        </p:txBody>
      </p:sp>
      <p:sp>
        <p:nvSpPr>
          <p:cNvPr id="33797" name="Line 20"/>
          <p:cNvSpPr>
            <a:spLocks noChangeShapeType="1"/>
          </p:cNvSpPr>
          <p:nvPr/>
        </p:nvSpPr>
        <p:spPr bwMode="auto">
          <a:xfrm>
            <a:off x="0" y="685800"/>
            <a:ext cx="9144000" cy="0"/>
          </a:xfrm>
          <a:prstGeom prst="line">
            <a:avLst/>
          </a:prstGeom>
          <a:noFill/>
          <a:ln w="9525">
            <a:solidFill>
              <a:schemeClr val="tx1"/>
            </a:solidFill>
            <a:round/>
            <a:headEnd/>
            <a:tailEnd/>
          </a:ln>
        </p:spPr>
        <p:txBody>
          <a:bodyPr/>
          <a:lstStyle/>
          <a:p>
            <a:endParaRPr lang="en-US"/>
          </a:p>
        </p:txBody>
      </p:sp>
      <p:sp>
        <p:nvSpPr>
          <p:cNvPr id="33798" name="Rectangle 21"/>
          <p:cNvSpPr>
            <a:spLocks noChangeArrowheads="1"/>
          </p:cNvSpPr>
          <p:nvPr/>
        </p:nvSpPr>
        <p:spPr bwMode="auto">
          <a:xfrm>
            <a:off x="4714875" y="719138"/>
            <a:ext cx="228600" cy="228600"/>
          </a:xfrm>
          <a:prstGeom prst="rect">
            <a:avLst/>
          </a:prstGeom>
          <a:solidFill>
            <a:schemeClr val="bg1"/>
          </a:solidFill>
          <a:ln w="9525">
            <a:noFill/>
            <a:miter lim="800000"/>
            <a:headEnd/>
            <a:tailEnd/>
          </a:ln>
        </p:spPr>
        <p:txBody>
          <a:bodyPr wrap="none" anchor="ctr"/>
          <a:lstStyle/>
          <a:p>
            <a:endParaRPr lang="en-US"/>
          </a:p>
        </p:txBody>
      </p:sp>
      <p:grpSp>
        <p:nvGrpSpPr>
          <p:cNvPr id="179222" name="Group 22"/>
          <p:cNvGrpSpPr>
            <a:grpSpLocks/>
          </p:cNvGrpSpPr>
          <p:nvPr/>
        </p:nvGrpSpPr>
        <p:grpSpPr bwMode="auto">
          <a:xfrm>
            <a:off x="762000" y="752475"/>
            <a:ext cx="8110538" cy="4767263"/>
            <a:chOff x="480" y="630"/>
            <a:chExt cx="5109" cy="3003"/>
          </a:xfrm>
        </p:grpSpPr>
        <p:grpSp>
          <p:nvGrpSpPr>
            <p:cNvPr id="33800" name="Group 23"/>
            <p:cNvGrpSpPr>
              <a:grpSpLocks/>
            </p:cNvGrpSpPr>
            <p:nvPr/>
          </p:nvGrpSpPr>
          <p:grpSpPr bwMode="auto">
            <a:xfrm>
              <a:off x="480" y="630"/>
              <a:ext cx="5109" cy="3003"/>
              <a:chOff x="507" y="534"/>
              <a:chExt cx="5109" cy="3003"/>
            </a:xfrm>
          </p:grpSpPr>
          <p:sp>
            <p:nvSpPr>
              <p:cNvPr id="33804" name="Rectangle 24"/>
              <p:cNvSpPr>
                <a:spLocks noChangeArrowheads="1"/>
              </p:cNvSpPr>
              <p:nvPr/>
            </p:nvSpPr>
            <p:spPr bwMode="auto">
              <a:xfrm>
                <a:off x="507" y="2016"/>
                <a:ext cx="81" cy="81"/>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05" name="Rectangle 25"/>
              <p:cNvSpPr>
                <a:spLocks noChangeArrowheads="1"/>
              </p:cNvSpPr>
              <p:nvPr/>
            </p:nvSpPr>
            <p:spPr bwMode="auto">
              <a:xfrm>
                <a:off x="768" y="1623"/>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06" name="Rectangle 26"/>
              <p:cNvSpPr>
                <a:spLocks noChangeArrowheads="1"/>
              </p:cNvSpPr>
              <p:nvPr/>
            </p:nvSpPr>
            <p:spPr bwMode="auto">
              <a:xfrm>
                <a:off x="1011" y="1620"/>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07" name="Rectangle 27"/>
              <p:cNvSpPr>
                <a:spLocks noChangeArrowheads="1"/>
              </p:cNvSpPr>
              <p:nvPr/>
            </p:nvSpPr>
            <p:spPr bwMode="auto">
              <a:xfrm>
                <a:off x="1263" y="1626"/>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08" name="Rectangle 28"/>
              <p:cNvSpPr>
                <a:spLocks noChangeArrowheads="1"/>
              </p:cNvSpPr>
              <p:nvPr/>
            </p:nvSpPr>
            <p:spPr bwMode="auto">
              <a:xfrm>
                <a:off x="1518" y="1359"/>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09" name="Rectangle 29"/>
              <p:cNvSpPr>
                <a:spLocks noChangeArrowheads="1"/>
              </p:cNvSpPr>
              <p:nvPr/>
            </p:nvSpPr>
            <p:spPr bwMode="auto">
              <a:xfrm>
                <a:off x="1761" y="1248"/>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10" name="Rectangle 30"/>
              <p:cNvSpPr>
                <a:spLocks noChangeArrowheads="1"/>
              </p:cNvSpPr>
              <p:nvPr/>
            </p:nvSpPr>
            <p:spPr bwMode="auto">
              <a:xfrm>
                <a:off x="2025" y="1101"/>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11" name="Rectangle 31"/>
              <p:cNvSpPr>
                <a:spLocks noChangeArrowheads="1"/>
              </p:cNvSpPr>
              <p:nvPr/>
            </p:nvSpPr>
            <p:spPr bwMode="auto">
              <a:xfrm>
                <a:off x="2268" y="1023"/>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12" name="Rectangle 32"/>
              <p:cNvSpPr>
                <a:spLocks noChangeArrowheads="1"/>
              </p:cNvSpPr>
              <p:nvPr/>
            </p:nvSpPr>
            <p:spPr bwMode="auto">
              <a:xfrm>
                <a:off x="2520" y="945"/>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13" name="Rectangle 33"/>
              <p:cNvSpPr>
                <a:spLocks noChangeArrowheads="1"/>
              </p:cNvSpPr>
              <p:nvPr/>
            </p:nvSpPr>
            <p:spPr bwMode="auto">
              <a:xfrm>
                <a:off x="2766" y="849"/>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14" name="Rectangle 34"/>
              <p:cNvSpPr>
                <a:spLocks noChangeArrowheads="1"/>
              </p:cNvSpPr>
              <p:nvPr/>
            </p:nvSpPr>
            <p:spPr bwMode="auto">
              <a:xfrm>
                <a:off x="3030" y="534"/>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15" name="Rectangle 35"/>
              <p:cNvSpPr>
                <a:spLocks noChangeArrowheads="1"/>
              </p:cNvSpPr>
              <p:nvPr/>
            </p:nvSpPr>
            <p:spPr bwMode="auto">
              <a:xfrm>
                <a:off x="3276" y="1112"/>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16" name="Rectangle 36"/>
              <p:cNvSpPr>
                <a:spLocks noChangeArrowheads="1"/>
              </p:cNvSpPr>
              <p:nvPr/>
            </p:nvSpPr>
            <p:spPr bwMode="auto">
              <a:xfrm>
                <a:off x="3525" y="2613"/>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17" name="Rectangle 37"/>
              <p:cNvSpPr>
                <a:spLocks noChangeArrowheads="1"/>
              </p:cNvSpPr>
              <p:nvPr/>
            </p:nvSpPr>
            <p:spPr bwMode="auto">
              <a:xfrm>
                <a:off x="3792" y="3021"/>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18" name="Rectangle 38"/>
              <p:cNvSpPr>
                <a:spLocks noChangeArrowheads="1"/>
              </p:cNvSpPr>
              <p:nvPr/>
            </p:nvSpPr>
            <p:spPr bwMode="auto">
              <a:xfrm>
                <a:off x="4023" y="3207"/>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19" name="Rectangle 39"/>
              <p:cNvSpPr>
                <a:spLocks noChangeArrowheads="1"/>
              </p:cNvSpPr>
              <p:nvPr/>
            </p:nvSpPr>
            <p:spPr bwMode="auto">
              <a:xfrm>
                <a:off x="4293" y="3264"/>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20" name="Rectangle 40"/>
              <p:cNvSpPr>
                <a:spLocks noChangeArrowheads="1"/>
              </p:cNvSpPr>
              <p:nvPr/>
            </p:nvSpPr>
            <p:spPr bwMode="auto">
              <a:xfrm>
                <a:off x="4533" y="3387"/>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21" name="Rectangle 41"/>
              <p:cNvSpPr>
                <a:spLocks noChangeArrowheads="1"/>
              </p:cNvSpPr>
              <p:nvPr/>
            </p:nvSpPr>
            <p:spPr bwMode="auto">
              <a:xfrm>
                <a:off x="4773" y="3411"/>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22" name="Rectangle 42"/>
              <p:cNvSpPr>
                <a:spLocks noChangeArrowheads="1"/>
              </p:cNvSpPr>
              <p:nvPr/>
            </p:nvSpPr>
            <p:spPr bwMode="auto">
              <a:xfrm>
                <a:off x="5031" y="3411"/>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23" name="Rectangle 43"/>
              <p:cNvSpPr>
                <a:spLocks noChangeArrowheads="1"/>
              </p:cNvSpPr>
              <p:nvPr/>
            </p:nvSpPr>
            <p:spPr bwMode="auto">
              <a:xfrm>
                <a:off x="5280" y="3462"/>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24" name="Line 44"/>
              <p:cNvSpPr>
                <a:spLocks noChangeShapeType="1"/>
              </p:cNvSpPr>
              <p:nvPr/>
            </p:nvSpPr>
            <p:spPr bwMode="auto">
              <a:xfrm flipV="1">
                <a:off x="528" y="1632"/>
                <a:ext cx="288" cy="384"/>
              </a:xfrm>
              <a:prstGeom prst="line">
                <a:avLst/>
              </a:prstGeom>
              <a:noFill/>
              <a:ln w="50800">
                <a:solidFill>
                  <a:srgbClr val="00CC00"/>
                </a:solidFill>
                <a:round/>
                <a:headEnd/>
                <a:tailEnd/>
              </a:ln>
            </p:spPr>
            <p:txBody>
              <a:bodyPr/>
              <a:lstStyle/>
              <a:p>
                <a:endParaRPr lang="en-US"/>
              </a:p>
            </p:txBody>
          </p:sp>
          <p:sp>
            <p:nvSpPr>
              <p:cNvPr id="33825" name="Line 45"/>
              <p:cNvSpPr>
                <a:spLocks noChangeShapeType="1"/>
              </p:cNvSpPr>
              <p:nvPr/>
            </p:nvSpPr>
            <p:spPr bwMode="auto">
              <a:xfrm>
                <a:off x="816" y="1632"/>
                <a:ext cx="240" cy="48"/>
              </a:xfrm>
              <a:prstGeom prst="line">
                <a:avLst/>
              </a:prstGeom>
              <a:noFill/>
              <a:ln w="50800">
                <a:solidFill>
                  <a:srgbClr val="00CC00"/>
                </a:solidFill>
                <a:round/>
                <a:headEnd/>
                <a:tailEnd/>
              </a:ln>
            </p:spPr>
            <p:txBody>
              <a:bodyPr/>
              <a:lstStyle/>
              <a:p>
                <a:endParaRPr lang="en-US"/>
              </a:p>
            </p:txBody>
          </p:sp>
          <p:sp>
            <p:nvSpPr>
              <p:cNvPr id="33826" name="Line 46"/>
              <p:cNvSpPr>
                <a:spLocks noChangeShapeType="1"/>
              </p:cNvSpPr>
              <p:nvPr/>
            </p:nvSpPr>
            <p:spPr bwMode="auto">
              <a:xfrm flipV="1">
                <a:off x="1056" y="1632"/>
                <a:ext cx="240" cy="48"/>
              </a:xfrm>
              <a:prstGeom prst="line">
                <a:avLst/>
              </a:prstGeom>
              <a:noFill/>
              <a:ln w="50800">
                <a:solidFill>
                  <a:srgbClr val="00CC00"/>
                </a:solidFill>
                <a:round/>
                <a:headEnd/>
                <a:tailEnd/>
              </a:ln>
            </p:spPr>
            <p:txBody>
              <a:bodyPr/>
              <a:lstStyle/>
              <a:p>
                <a:endParaRPr lang="en-US"/>
              </a:p>
            </p:txBody>
          </p:sp>
          <p:sp>
            <p:nvSpPr>
              <p:cNvPr id="33827" name="Line 47"/>
              <p:cNvSpPr>
                <a:spLocks noChangeShapeType="1"/>
              </p:cNvSpPr>
              <p:nvPr/>
            </p:nvSpPr>
            <p:spPr bwMode="auto">
              <a:xfrm flipV="1">
                <a:off x="1296" y="1392"/>
                <a:ext cx="240" cy="240"/>
              </a:xfrm>
              <a:prstGeom prst="line">
                <a:avLst/>
              </a:prstGeom>
              <a:noFill/>
              <a:ln w="50800">
                <a:solidFill>
                  <a:srgbClr val="00CC00"/>
                </a:solidFill>
                <a:round/>
                <a:headEnd/>
                <a:tailEnd/>
              </a:ln>
            </p:spPr>
            <p:txBody>
              <a:bodyPr/>
              <a:lstStyle/>
              <a:p>
                <a:endParaRPr lang="en-US"/>
              </a:p>
            </p:txBody>
          </p:sp>
          <p:sp>
            <p:nvSpPr>
              <p:cNvPr id="33828" name="Line 48"/>
              <p:cNvSpPr>
                <a:spLocks noChangeShapeType="1"/>
              </p:cNvSpPr>
              <p:nvPr/>
            </p:nvSpPr>
            <p:spPr bwMode="auto">
              <a:xfrm flipH="1">
                <a:off x="1536" y="1248"/>
                <a:ext cx="288" cy="144"/>
              </a:xfrm>
              <a:prstGeom prst="line">
                <a:avLst/>
              </a:prstGeom>
              <a:noFill/>
              <a:ln w="50800">
                <a:solidFill>
                  <a:srgbClr val="00CC00"/>
                </a:solidFill>
                <a:round/>
                <a:headEnd/>
                <a:tailEnd/>
              </a:ln>
            </p:spPr>
            <p:txBody>
              <a:bodyPr/>
              <a:lstStyle/>
              <a:p>
                <a:endParaRPr lang="en-US"/>
              </a:p>
            </p:txBody>
          </p:sp>
          <p:sp>
            <p:nvSpPr>
              <p:cNvPr id="33829" name="Line 49"/>
              <p:cNvSpPr>
                <a:spLocks noChangeShapeType="1"/>
              </p:cNvSpPr>
              <p:nvPr/>
            </p:nvSpPr>
            <p:spPr bwMode="auto">
              <a:xfrm flipH="1">
                <a:off x="1824" y="1104"/>
                <a:ext cx="240" cy="144"/>
              </a:xfrm>
              <a:prstGeom prst="line">
                <a:avLst/>
              </a:prstGeom>
              <a:noFill/>
              <a:ln w="50800">
                <a:solidFill>
                  <a:srgbClr val="00CC00"/>
                </a:solidFill>
                <a:round/>
                <a:headEnd/>
                <a:tailEnd/>
              </a:ln>
            </p:spPr>
            <p:txBody>
              <a:bodyPr/>
              <a:lstStyle/>
              <a:p>
                <a:endParaRPr lang="en-US"/>
              </a:p>
            </p:txBody>
          </p:sp>
          <p:sp>
            <p:nvSpPr>
              <p:cNvPr id="33830" name="Line 50"/>
              <p:cNvSpPr>
                <a:spLocks noChangeShapeType="1"/>
              </p:cNvSpPr>
              <p:nvPr/>
            </p:nvSpPr>
            <p:spPr bwMode="auto">
              <a:xfrm flipV="1">
                <a:off x="2064" y="1056"/>
                <a:ext cx="240" cy="96"/>
              </a:xfrm>
              <a:prstGeom prst="line">
                <a:avLst/>
              </a:prstGeom>
              <a:noFill/>
              <a:ln w="50800">
                <a:solidFill>
                  <a:srgbClr val="00CC00"/>
                </a:solidFill>
                <a:round/>
                <a:headEnd/>
                <a:tailEnd/>
              </a:ln>
            </p:spPr>
            <p:txBody>
              <a:bodyPr/>
              <a:lstStyle/>
              <a:p>
                <a:endParaRPr lang="en-US"/>
              </a:p>
            </p:txBody>
          </p:sp>
          <p:sp>
            <p:nvSpPr>
              <p:cNvPr id="33831" name="Line 51"/>
              <p:cNvSpPr>
                <a:spLocks noChangeShapeType="1"/>
              </p:cNvSpPr>
              <p:nvPr/>
            </p:nvSpPr>
            <p:spPr bwMode="auto">
              <a:xfrm flipV="1">
                <a:off x="2304" y="960"/>
                <a:ext cx="240" cy="96"/>
              </a:xfrm>
              <a:prstGeom prst="line">
                <a:avLst/>
              </a:prstGeom>
              <a:noFill/>
              <a:ln w="50800">
                <a:solidFill>
                  <a:srgbClr val="00CC00"/>
                </a:solidFill>
                <a:round/>
                <a:headEnd/>
                <a:tailEnd/>
              </a:ln>
            </p:spPr>
            <p:txBody>
              <a:bodyPr/>
              <a:lstStyle/>
              <a:p>
                <a:endParaRPr lang="en-US"/>
              </a:p>
            </p:txBody>
          </p:sp>
          <p:sp>
            <p:nvSpPr>
              <p:cNvPr id="33832" name="Line 52"/>
              <p:cNvSpPr>
                <a:spLocks noChangeShapeType="1"/>
              </p:cNvSpPr>
              <p:nvPr/>
            </p:nvSpPr>
            <p:spPr bwMode="auto">
              <a:xfrm flipV="1">
                <a:off x="2544" y="864"/>
                <a:ext cx="288" cy="144"/>
              </a:xfrm>
              <a:prstGeom prst="line">
                <a:avLst/>
              </a:prstGeom>
              <a:noFill/>
              <a:ln w="50800">
                <a:solidFill>
                  <a:srgbClr val="00CC00"/>
                </a:solidFill>
                <a:round/>
                <a:headEnd/>
                <a:tailEnd/>
              </a:ln>
            </p:spPr>
            <p:txBody>
              <a:bodyPr/>
              <a:lstStyle/>
              <a:p>
                <a:endParaRPr lang="en-US"/>
              </a:p>
            </p:txBody>
          </p:sp>
          <p:sp>
            <p:nvSpPr>
              <p:cNvPr id="33833" name="Line 53"/>
              <p:cNvSpPr>
                <a:spLocks noChangeShapeType="1"/>
              </p:cNvSpPr>
              <p:nvPr/>
            </p:nvSpPr>
            <p:spPr bwMode="auto">
              <a:xfrm flipH="1">
                <a:off x="2784" y="576"/>
                <a:ext cx="288" cy="288"/>
              </a:xfrm>
              <a:prstGeom prst="line">
                <a:avLst/>
              </a:prstGeom>
              <a:noFill/>
              <a:ln w="50800">
                <a:solidFill>
                  <a:srgbClr val="00CC00"/>
                </a:solidFill>
                <a:round/>
                <a:headEnd/>
                <a:tailEnd/>
              </a:ln>
            </p:spPr>
            <p:txBody>
              <a:bodyPr/>
              <a:lstStyle/>
              <a:p>
                <a:endParaRPr lang="en-US"/>
              </a:p>
            </p:txBody>
          </p:sp>
          <p:sp>
            <p:nvSpPr>
              <p:cNvPr id="33834" name="Line 54"/>
              <p:cNvSpPr>
                <a:spLocks noChangeShapeType="1"/>
              </p:cNvSpPr>
              <p:nvPr/>
            </p:nvSpPr>
            <p:spPr bwMode="auto">
              <a:xfrm flipH="1" flipV="1">
                <a:off x="3072" y="576"/>
                <a:ext cx="240" cy="576"/>
              </a:xfrm>
              <a:prstGeom prst="line">
                <a:avLst/>
              </a:prstGeom>
              <a:noFill/>
              <a:ln w="50800">
                <a:solidFill>
                  <a:srgbClr val="00CC00"/>
                </a:solidFill>
                <a:round/>
                <a:headEnd/>
                <a:tailEnd/>
              </a:ln>
            </p:spPr>
            <p:txBody>
              <a:bodyPr/>
              <a:lstStyle/>
              <a:p>
                <a:endParaRPr lang="en-US"/>
              </a:p>
            </p:txBody>
          </p:sp>
          <p:sp>
            <p:nvSpPr>
              <p:cNvPr id="33835" name="Line 55"/>
              <p:cNvSpPr>
                <a:spLocks noChangeShapeType="1"/>
              </p:cNvSpPr>
              <p:nvPr/>
            </p:nvSpPr>
            <p:spPr bwMode="auto">
              <a:xfrm flipH="1" flipV="1">
                <a:off x="3312" y="1128"/>
                <a:ext cx="240" cy="1512"/>
              </a:xfrm>
              <a:prstGeom prst="line">
                <a:avLst/>
              </a:prstGeom>
              <a:noFill/>
              <a:ln w="50800">
                <a:solidFill>
                  <a:srgbClr val="00CC00"/>
                </a:solidFill>
                <a:round/>
                <a:headEnd/>
                <a:tailEnd/>
              </a:ln>
            </p:spPr>
            <p:txBody>
              <a:bodyPr/>
              <a:lstStyle/>
              <a:p>
                <a:endParaRPr lang="en-US"/>
              </a:p>
            </p:txBody>
          </p:sp>
          <p:sp>
            <p:nvSpPr>
              <p:cNvPr id="33836" name="Line 56"/>
              <p:cNvSpPr>
                <a:spLocks noChangeShapeType="1"/>
              </p:cNvSpPr>
              <p:nvPr/>
            </p:nvSpPr>
            <p:spPr bwMode="auto">
              <a:xfrm flipH="1" flipV="1">
                <a:off x="3552" y="2640"/>
                <a:ext cx="288" cy="432"/>
              </a:xfrm>
              <a:prstGeom prst="line">
                <a:avLst/>
              </a:prstGeom>
              <a:noFill/>
              <a:ln w="50800">
                <a:solidFill>
                  <a:srgbClr val="00CC00"/>
                </a:solidFill>
                <a:round/>
                <a:headEnd/>
                <a:tailEnd/>
              </a:ln>
            </p:spPr>
            <p:txBody>
              <a:bodyPr/>
              <a:lstStyle/>
              <a:p>
                <a:endParaRPr lang="en-US"/>
              </a:p>
            </p:txBody>
          </p:sp>
          <p:sp>
            <p:nvSpPr>
              <p:cNvPr id="33837" name="Line 57"/>
              <p:cNvSpPr>
                <a:spLocks noChangeShapeType="1"/>
              </p:cNvSpPr>
              <p:nvPr/>
            </p:nvSpPr>
            <p:spPr bwMode="auto">
              <a:xfrm flipH="1" flipV="1">
                <a:off x="3840" y="3056"/>
                <a:ext cx="240" cy="192"/>
              </a:xfrm>
              <a:prstGeom prst="line">
                <a:avLst/>
              </a:prstGeom>
              <a:noFill/>
              <a:ln w="50800">
                <a:solidFill>
                  <a:srgbClr val="00CC00"/>
                </a:solidFill>
                <a:round/>
                <a:headEnd/>
                <a:tailEnd/>
              </a:ln>
            </p:spPr>
            <p:txBody>
              <a:bodyPr/>
              <a:lstStyle/>
              <a:p>
                <a:endParaRPr lang="en-US"/>
              </a:p>
            </p:txBody>
          </p:sp>
          <p:sp>
            <p:nvSpPr>
              <p:cNvPr id="33838" name="Line 58"/>
              <p:cNvSpPr>
                <a:spLocks noChangeShapeType="1"/>
              </p:cNvSpPr>
              <p:nvPr/>
            </p:nvSpPr>
            <p:spPr bwMode="auto">
              <a:xfrm flipH="1" flipV="1">
                <a:off x="4056" y="3264"/>
                <a:ext cx="264" cy="48"/>
              </a:xfrm>
              <a:prstGeom prst="line">
                <a:avLst/>
              </a:prstGeom>
              <a:noFill/>
              <a:ln w="50800">
                <a:solidFill>
                  <a:srgbClr val="00CC00"/>
                </a:solidFill>
                <a:round/>
                <a:headEnd/>
                <a:tailEnd/>
              </a:ln>
            </p:spPr>
            <p:txBody>
              <a:bodyPr/>
              <a:lstStyle/>
              <a:p>
                <a:endParaRPr lang="en-US"/>
              </a:p>
            </p:txBody>
          </p:sp>
          <p:sp>
            <p:nvSpPr>
              <p:cNvPr id="33839" name="Line 59"/>
              <p:cNvSpPr>
                <a:spLocks noChangeShapeType="1"/>
              </p:cNvSpPr>
              <p:nvPr/>
            </p:nvSpPr>
            <p:spPr bwMode="auto">
              <a:xfrm flipH="1" flipV="1">
                <a:off x="4320" y="3312"/>
                <a:ext cx="240" cy="96"/>
              </a:xfrm>
              <a:prstGeom prst="line">
                <a:avLst/>
              </a:prstGeom>
              <a:noFill/>
              <a:ln w="50800">
                <a:solidFill>
                  <a:srgbClr val="00CC00"/>
                </a:solidFill>
                <a:round/>
                <a:headEnd/>
                <a:tailEnd/>
              </a:ln>
            </p:spPr>
            <p:txBody>
              <a:bodyPr/>
              <a:lstStyle/>
              <a:p>
                <a:endParaRPr lang="en-US"/>
              </a:p>
            </p:txBody>
          </p:sp>
          <p:sp>
            <p:nvSpPr>
              <p:cNvPr id="33840" name="Line 60"/>
              <p:cNvSpPr>
                <a:spLocks noChangeShapeType="1"/>
              </p:cNvSpPr>
              <p:nvPr/>
            </p:nvSpPr>
            <p:spPr bwMode="auto">
              <a:xfrm flipH="1" flipV="1">
                <a:off x="4560" y="3408"/>
                <a:ext cx="264" cy="48"/>
              </a:xfrm>
              <a:prstGeom prst="line">
                <a:avLst/>
              </a:prstGeom>
              <a:noFill/>
              <a:ln w="50800">
                <a:solidFill>
                  <a:srgbClr val="00CC00"/>
                </a:solidFill>
                <a:round/>
                <a:headEnd/>
                <a:tailEnd/>
              </a:ln>
            </p:spPr>
            <p:txBody>
              <a:bodyPr/>
              <a:lstStyle/>
              <a:p>
                <a:endParaRPr lang="en-US"/>
              </a:p>
            </p:txBody>
          </p:sp>
          <p:sp>
            <p:nvSpPr>
              <p:cNvPr id="33841" name="Line 61"/>
              <p:cNvSpPr>
                <a:spLocks noChangeShapeType="1"/>
              </p:cNvSpPr>
              <p:nvPr/>
            </p:nvSpPr>
            <p:spPr bwMode="auto">
              <a:xfrm flipH="1" flipV="1">
                <a:off x="4800" y="3456"/>
                <a:ext cx="240" cy="0"/>
              </a:xfrm>
              <a:prstGeom prst="line">
                <a:avLst/>
              </a:prstGeom>
              <a:noFill/>
              <a:ln w="50800">
                <a:solidFill>
                  <a:srgbClr val="00CC00"/>
                </a:solidFill>
                <a:round/>
                <a:headEnd/>
                <a:tailEnd/>
              </a:ln>
            </p:spPr>
            <p:txBody>
              <a:bodyPr/>
              <a:lstStyle/>
              <a:p>
                <a:endParaRPr lang="en-US"/>
              </a:p>
            </p:txBody>
          </p:sp>
          <p:sp>
            <p:nvSpPr>
              <p:cNvPr id="33842" name="Line 62"/>
              <p:cNvSpPr>
                <a:spLocks noChangeShapeType="1"/>
              </p:cNvSpPr>
              <p:nvPr/>
            </p:nvSpPr>
            <p:spPr bwMode="auto">
              <a:xfrm flipH="1" flipV="1">
                <a:off x="5064" y="3456"/>
                <a:ext cx="264" cy="48"/>
              </a:xfrm>
              <a:prstGeom prst="line">
                <a:avLst/>
              </a:prstGeom>
              <a:noFill/>
              <a:ln w="50800">
                <a:solidFill>
                  <a:srgbClr val="00CC00"/>
                </a:solidFill>
                <a:round/>
                <a:headEnd/>
                <a:tailEnd/>
              </a:ln>
            </p:spPr>
            <p:txBody>
              <a:bodyPr/>
              <a:lstStyle/>
              <a:p>
                <a:endParaRPr lang="en-US"/>
              </a:p>
            </p:txBody>
          </p:sp>
          <p:sp>
            <p:nvSpPr>
              <p:cNvPr id="33843" name="Line 63"/>
              <p:cNvSpPr>
                <a:spLocks noChangeShapeType="1"/>
              </p:cNvSpPr>
              <p:nvPr/>
            </p:nvSpPr>
            <p:spPr bwMode="auto">
              <a:xfrm flipH="1">
                <a:off x="5328" y="3456"/>
                <a:ext cx="288" cy="48"/>
              </a:xfrm>
              <a:prstGeom prst="line">
                <a:avLst/>
              </a:prstGeom>
              <a:noFill/>
              <a:ln w="50800">
                <a:solidFill>
                  <a:srgbClr val="00CC00"/>
                </a:solidFill>
                <a:round/>
                <a:headEnd/>
                <a:tailEnd/>
              </a:ln>
            </p:spPr>
            <p:txBody>
              <a:bodyPr/>
              <a:lstStyle/>
              <a:p>
                <a:endParaRPr lang="en-US"/>
              </a:p>
            </p:txBody>
          </p:sp>
          <p:sp>
            <p:nvSpPr>
              <p:cNvPr id="33844" name="Rectangle 64"/>
              <p:cNvSpPr>
                <a:spLocks noChangeArrowheads="1"/>
              </p:cNvSpPr>
              <p:nvPr/>
            </p:nvSpPr>
            <p:spPr bwMode="auto">
              <a:xfrm>
                <a:off x="5541" y="3381"/>
                <a:ext cx="75" cy="75"/>
              </a:xfrm>
              <a:prstGeom prst="rect">
                <a:avLst/>
              </a:prstGeom>
              <a:solidFill>
                <a:srgbClr val="00FF00"/>
              </a:solidFill>
              <a:ln w="50800">
                <a:solidFill>
                  <a:srgbClr val="00CC00"/>
                </a:solidFill>
                <a:miter lim="800000"/>
                <a:headEnd/>
                <a:tailEnd/>
              </a:ln>
            </p:spPr>
            <p:txBody>
              <a:bodyPr wrap="none" anchor="ctr"/>
              <a:lstStyle/>
              <a:p>
                <a:endParaRPr lang="en-US"/>
              </a:p>
            </p:txBody>
          </p:sp>
          <p:sp>
            <p:nvSpPr>
              <p:cNvPr id="33845" name="Line 65"/>
              <p:cNvSpPr>
                <a:spLocks noChangeShapeType="1"/>
              </p:cNvSpPr>
              <p:nvPr/>
            </p:nvSpPr>
            <p:spPr bwMode="auto">
              <a:xfrm>
                <a:off x="1104" y="1152"/>
                <a:ext cx="432" cy="192"/>
              </a:xfrm>
              <a:prstGeom prst="line">
                <a:avLst/>
              </a:prstGeom>
              <a:noFill/>
              <a:ln w="73025" cmpd="thinThick">
                <a:solidFill>
                  <a:srgbClr val="00CC00"/>
                </a:solidFill>
                <a:round/>
                <a:headEnd/>
                <a:tailEnd type="triangle" w="med" len="med"/>
              </a:ln>
            </p:spPr>
            <p:txBody>
              <a:bodyPr/>
              <a:lstStyle/>
              <a:p>
                <a:endParaRPr lang="en-US"/>
              </a:p>
            </p:txBody>
          </p:sp>
          <p:sp>
            <p:nvSpPr>
              <p:cNvPr id="33846" name="Text Box 66"/>
              <p:cNvSpPr txBox="1">
                <a:spLocks noChangeArrowheads="1"/>
              </p:cNvSpPr>
              <p:nvPr/>
            </p:nvSpPr>
            <p:spPr bwMode="auto">
              <a:xfrm>
                <a:off x="528" y="969"/>
                <a:ext cx="1152" cy="250"/>
              </a:xfrm>
              <a:prstGeom prst="rect">
                <a:avLst/>
              </a:prstGeom>
              <a:noFill/>
              <a:ln w="50800">
                <a:noFill/>
                <a:miter lim="800000"/>
                <a:headEnd/>
                <a:tailEnd/>
              </a:ln>
            </p:spPr>
            <p:txBody>
              <a:bodyPr>
                <a:spAutoFit/>
              </a:bodyPr>
              <a:lstStyle/>
              <a:p>
                <a:pPr eaLnBrk="0" hangingPunct="0"/>
                <a:r>
                  <a:rPr lang="en-US" sz="2000">
                    <a:solidFill>
                      <a:srgbClr val="00CC00"/>
                    </a:solidFill>
                    <a:ea typeface="MS PGothic"/>
                    <a:cs typeface="MS PGothic"/>
                  </a:rPr>
                  <a:t>HWRF model</a:t>
                </a:r>
              </a:p>
            </p:txBody>
          </p:sp>
        </p:grpSp>
        <p:sp>
          <p:nvSpPr>
            <p:cNvPr id="33801" name="Rectangle 67"/>
            <p:cNvSpPr>
              <a:spLocks noChangeArrowheads="1"/>
            </p:cNvSpPr>
            <p:nvPr/>
          </p:nvSpPr>
          <p:spPr bwMode="auto">
            <a:xfrm>
              <a:off x="4959" y="1488"/>
              <a:ext cx="81" cy="81"/>
            </a:xfrm>
            <a:prstGeom prst="rect">
              <a:avLst/>
            </a:prstGeom>
            <a:solidFill>
              <a:srgbClr val="00FF00"/>
            </a:solidFill>
            <a:ln w="38100">
              <a:solidFill>
                <a:srgbClr val="339966"/>
              </a:solidFill>
              <a:miter lim="800000"/>
              <a:headEnd/>
              <a:tailEnd/>
            </a:ln>
          </p:spPr>
          <p:txBody>
            <a:bodyPr wrap="none" anchor="ctr"/>
            <a:lstStyle/>
            <a:p>
              <a:endParaRPr lang="en-US"/>
            </a:p>
          </p:txBody>
        </p:sp>
        <p:sp>
          <p:nvSpPr>
            <p:cNvPr id="33802" name="Line 68"/>
            <p:cNvSpPr>
              <a:spLocks noChangeShapeType="1"/>
            </p:cNvSpPr>
            <p:nvPr/>
          </p:nvSpPr>
          <p:spPr bwMode="auto">
            <a:xfrm>
              <a:off x="4896" y="1536"/>
              <a:ext cx="192" cy="0"/>
            </a:xfrm>
            <a:prstGeom prst="line">
              <a:avLst/>
            </a:prstGeom>
            <a:noFill/>
            <a:ln w="38100">
              <a:solidFill>
                <a:srgbClr val="339966"/>
              </a:solidFill>
              <a:round/>
              <a:headEnd/>
              <a:tailEnd/>
            </a:ln>
          </p:spPr>
          <p:txBody>
            <a:bodyPr/>
            <a:lstStyle/>
            <a:p>
              <a:endParaRPr lang="en-US"/>
            </a:p>
          </p:txBody>
        </p:sp>
        <p:sp>
          <p:nvSpPr>
            <p:cNvPr id="33803" name="Text Box 69"/>
            <p:cNvSpPr txBox="1">
              <a:spLocks noChangeArrowheads="1"/>
            </p:cNvSpPr>
            <p:nvPr/>
          </p:nvSpPr>
          <p:spPr bwMode="auto">
            <a:xfrm>
              <a:off x="5136" y="1443"/>
              <a:ext cx="432" cy="173"/>
            </a:xfrm>
            <a:prstGeom prst="rect">
              <a:avLst/>
            </a:prstGeom>
            <a:noFill/>
            <a:ln w="9525" algn="ctr">
              <a:noFill/>
              <a:miter lim="800000"/>
              <a:headEnd/>
              <a:tailEnd/>
            </a:ln>
          </p:spPr>
          <p:txBody>
            <a:bodyPr>
              <a:spAutoFit/>
            </a:bodyPr>
            <a:lstStyle/>
            <a:p>
              <a:pPr eaLnBrk="0" hangingPunct="0">
                <a:spcBef>
                  <a:spcPct val="50000"/>
                </a:spcBef>
              </a:pPr>
              <a:r>
                <a:rPr lang="en-US" sz="1200">
                  <a:solidFill>
                    <a:srgbClr val="00CC00"/>
                  </a:solidFill>
                  <a:latin typeface="Times New Roman" pitchFamily="18" charset="0"/>
                  <a:ea typeface="MS PGothic"/>
                  <a:cs typeface="MS PGothic"/>
                </a:rPr>
                <a:t>HWRF</a:t>
              </a:r>
            </a:p>
          </p:txBody>
        </p:sp>
      </p:grpSp>
      <p:sp>
        <p:nvSpPr>
          <p:cNvPr id="70" name="Slide Number Placeholder 69"/>
          <p:cNvSpPr>
            <a:spLocks noGrp="1"/>
          </p:cNvSpPr>
          <p:nvPr>
            <p:ph type="sldNum" sz="quarter" idx="12"/>
          </p:nvPr>
        </p:nvSpPr>
        <p:spPr/>
        <p:txBody>
          <a:bodyPr/>
          <a:lstStyle/>
          <a:p>
            <a:pPr>
              <a:defRPr/>
            </a:pPr>
            <a:fld id="{6ABF3884-10D7-4AAD-AB84-7B2A9A775280}" type="slidenum">
              <a:rPr lang="en-US" smtClean="0"/>
              <a:pPr>
                <a:defRPr/>
              </a:pPr>
              <a:t>14</a:t>
            </a:fld>
            <a:endParaRPr lang="en-US"/>
          </a:p>
        </p:txBody>
      </p:sp>
    </p:spTree>
    <p:extLst>
      <p:ext uri="{BB962C8B-B14F-4D97-AF65-F5344CB8AC3E}">
        <p14:creationId xmlns:p14="http://schemas.microsoft.com/office/powerpoint/2010/main" val="26945598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9222"/>
                                        </p:tgtEl>
                                        <p:attrNameLst>
                                          <p:attrName>style.visibility</p:attrName>
                                        </p:attrNameLst>
                                      </p:cBhvr>
                                      <p:to>
                                        <p:strVal val="visible"/>
                                      </p:to>
                                    </p:set>
                                    <p:anim calcmode="lin" valueType="num">
                                      <p:cBhvr additive="base">
                                        <p:cTn id="7" dur="500" fill="hold"/>
                                        <p:tgtEl>
                                          <p:spTgt spid="179222"/>
                                        </p:tgtEl>
                                        <p:attrNameLst>
                                          <p:attrName>ppt_x</p:attrName>
                                        </p:attrNameLst>
                                      </p:cBhvr>
                                      <p:tavLst>
                                        <p:tav tm="0">
                                          <p:val>
                                            <p:strVal val="0-#ppt_w/2"/>
                                          </p:val>
                                        </p:tav>
                                        <p:tav tm="100000">
                                          <p:val>
                                            <p:strVal val="#ppt_x"/>
                                          </p:val>
                                        </p:tav>
                                      </p:tavLst>
                                    </p:anim>
                                    <p:anim calcmode="lin" valueType="num">
                                      <p:cBhvr additive="base">
                                        <p:cTn id="8" dur="500" fill="hold"/>
                                        <p:tgtEl>
                                          <p:spTgt spid="1792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descr="dean_intensity"/>
          <p:cNvPicPr>
            <a:picLocks noChangeAspect="1" noChangeArrowheads="1"/>
          </p:cNvPicPr>
          <p:nvPr/>
        </p:nvPicPr>
        <p:blipFill>
          <a:blip r:embed="rId2" cstate="print"/>
          <a:srcRect/>
          <a:stretch>
            <a:fillRect/>
          </a:stretch>
        </p:blipFill>
        <p:spPr bwMode="auto">
          <a:xfrm>
            <a:off x="0" y="0"/>
            <a:ext cx="9144000" cy="3314700"/>
          </a:xfrm>
          <a:prstGeom prst="rect">
            <a:avLst/>
          </a:prstGeom>
          <a:noFill/>
          <a:ln w="9525" algn="ctr">
            <a:noFill/>
            <a:miter lim="800000"/>
            <a:headEnd/>
            <a:tailEnd/>
          </a:ln>
        </p:spPr>
      </p:pic>
      <p:sp>
        <p:nvSpPr>
          <p:cNvPr id="34818" name="Text Box 3"/>
          <p:cNvSpPr txBox="1">
            <a:spLocks noChangeArrowheads="1"/>
          </p:cNvSpPr>
          <p:nvPr/>
        </p:nvSpPr>
        <p:spPr bwMode="auto">
          <a:xfrm>
            <a:off x="6502400" y="1600200"/>
            <a:ext cx="900113" cy="450850"/>
          </a:xfrm>
          <a:prstGeom prst="rect">
            <a:avLst/>
          </a:prstGeom>
          <a:noFill/>
          <a:ln w="9525">
            <a:noFill/>
            <a:miter lim="800000"/>
            <a:headEnd/>
            <a:tailEnd/>
          </a:ln>
        </p:spPr>
        <p:txBody>
          <a:bodyPr lIns="0" tIns="0" rIns="0" bIns="0">
            <a:spAutoFit/>
          </a:bodyPr>
          <a:lstStyle/>
          <a:p>
            <a:pPr>
              <a:spcBef>
                <a:spcPct val="50000"/>
              </a:spcBef>
            </a:pPr>
            <a:r>
              <a:rPr lang="en-US" sz="1300">
                <a:solidFill>
                  <a:schemeClr val="bg1"/>
                </a:solidFill>
              </a:rPr>
              <a:t>Tropical Storm</a:t>
            </a:r>
          </a:p>
          <a:p>
            <a:pPr>
              <a:spcBef>
                <a:spcPct val="50000"/>
              </a:spcBef>
            </a:pPr>
            <a:r>
              <a:rPr lang="en-US" sz="900">
                <a:solidFill>
                  <a:schemeClr val="bg1"/>
                </a:solidFill>
              </a:rPr>
              <a:t>08/16 00Z</a:t>
            </a:r>
          </a:p>
        </p:txBody>
      </p:sp>
      <p:sp>
        <p:nvSpPr>
          <p:cNvPr id="34819" name="Text Box 4"/>
          <p:cNvSpPr txBox="1">
            <a:spLocks noChangeArrowheads="1"/>
          </p:cNvSpPr>
          <p:nvPr/>
        </p:nvSpPr>
        <p:spPr bwMode="auto">
          <a:xfrm>
            <a:off x="5634038" y="1917700"/>
            <a:ext cx="657225" cy="158750"/>
          </a:xfrm>
          <a:prstGeom prst="rect">
            <a:avLst/>
          </a:prstGeom>
          <a:noFill/>
          <a:ln w="9525">
            <a:noFill/>
            <a:miter lim="800000"/>
            <a:headEnd/>
            <a:tailEnd/>
          </a:ln>
        </p:spPr>
        <p:txBody>
          <a:bodyPr lIns="0" tIns="0" rIns="0" bIns="0">
            <a:spAutoFit/>
          </a:bodyPr>
          <a:lstStyle/>
          <a:p>
            <a:pPr>
              <a:spcBef>
                <a:spcPct val="50000"/>
              </a:spcBef>
            </a:pPr>
            <a:r>
              <a:rPr lang="en-US" sz="1400">
                <a:solidFill>
                  <a:schemeClr val="bg1"/>
                </a:solidFill>
              </a:rPr>
              <a:t>Cat. 1</a:t>
            </a:r>
          </a:p>
        </p:txBody>
      </p:sp>
      <p:sp>
        <p:nvSpPr>
          <p:cNvPr id="34820" name="Text Box 5"/>
          <p:cNvSpPr txBox="1">
            <a:spLocks noChangeArrowheads="1"/>
          </p:cNvSpPr>
          <p:nvPr/>
        </p:nvSpPr>
        <p:spPr bwMode="auto">
          <a:xfrm>
            <a:off x="5588000" y="1543050"/>
            <a:ext cx="654050" cy="160338"/>
          </a:xfrm>
          <a:prstGeom prst="rect">
            <a:avLst/>
          </a:prstGeom>
          <a:noFill/>
          <a:ln w="9525">
            <a:noFill/>
            <a:miter lim="800000"/>
            <a:headEnd/>
            <a:tailEnd/>
          </a:ln>
        </p:spPr>
        <p:txBody>
          <a:bodyPr lIns="0" tIns="0" rIns="0" bIns="0">
            <a:spAutoFit/>
          </a:bodyPr>
          <a:lstStyle/>
          <a:p>
            <a:pPr>
              <a:spcBef>
                <a:spcPct val="50000"/>
              </a:spcBef>
            </a:pPr>
            <a:r>
              <a:rPr lang="en-US" sz="1400">
                <a:solidFill>
                  <a:schemeClr val="bg1"/>
                </a:solidFill>
              </a:rPr>
              <a:t>Cat. 2</a:t>
            </a:r>
          </a:p>
        </p:txBody>
      </p:sp>
      <p:sp>
        <p:nvSpPr>
          <p:cNvPr id="34821" name="Text Box 6"/>
          <p:cNvSpPr txBox="1">
            <a:spLocks noChangeArrowheads="1"/>
          </p:cNvSpPr>
          <p:nvPr/>
        </p:nvSpPr>
        <p:spPr bwMode="auto">
          <a:xfrm>
            <a:off x="4735513" y="1879600"/>
            <a:ext cx="750887" cy="314325"/>
          </a:xfrm>
          <a:prstGeom prst="rect">
            <a:avLst/>
          </a:prstGeom>
          <a:noFill/>
          <a:ln w="9525">
            <a:noFill/>
            <a:miter lim="800000"/>
            <a:headEnd/>
            <a:tailEnd/>
          </a:ln>
        </p:spPr>
        <p:txBody>
          <a:bodyPr lIns="0" tIns="0" rIns="0" bIns="0">
            <a:spAutoFit/>
          </a:bodyPr>
          <a:lstStyle/>
          <a:p>
            <a:pPr>
              <a:spcBef>
                <a:spcPct val="50000"/>
              </a:spcBef>
            </a:pPr>
            <a:r>
              <a:rPr lang="en-US" sz="1400">
                <a:solidFill>
                  <a:schemeClr val="bg1"/>
                </a:solidFill>
              </a:rPr>
              <a:t>Cat. 3</a:t>
            </a:r>
          </a:p>
          <a:p>
            <a:pPr>
              <a:spcBef>
                <a:spcPct val="50000"/>
              </a:spcBef>
            </a:pPr>
            <a:r>
              <a:rPr lang="en-US" sz="900">
                <a:solidFill>
                  <a:schemeClr val="bg1"/>
                </a:solidFill>
              </a:rPr>
              <a:t>08/17 12Z</a:t>
            </a:r>
          </a:p>
        </p:txBody>
      </p:sp>
      <p:sp>
        <p:nvSpPr>
          <p:cNvPr id="34822" name="Text Box 7"/>
          <p:cNvSpPr txBox="1">
            <a:spLocks noChangeArrowheads="1"/>
          </p:cNvSpPr>
          <p:nvPr/>
        </p:nvSpPr>
        <p:spPr bwMode="auto">
          <a:xfrm>
            <a:off x="4368800" y="1314450"/>
            <a:ext cx="812800" cy="341313"/>
          </a:xfrm>
          <a:prstGeom prst="rect">
            <a:avLst/>
          </a:prstGeom>
          <a:noFill/>
          <a:ln w="9525">
            <a:noFill/>
            <a:miter lim="800000"/>
            <a:headEnd/>
            <a:tailEnd/>
          </a:ln>
        </p:spPr>
        <p:txBody>
          <a:bodyPr wrap="none" lIns="0" tIns="0" rIns="0" bIns="0"/>
          <a:lstStyle/>
          <a:p>
            <a:pPr>
              <a:spcBef>
                <a:spcPct val="50000"/>
              </a:spcBef>
            </a:pPr>
            <a:r>
              <a:rPr lang="en-US" sz="900">
                <a:solidFill>
                  <a:schemeClr val="bg1"/>
                </a:solidFill>
              </a:rPr>
              <a:t>08/18 00Z</a:t>
            </a:r>
          </a:p>
          <a:p>
            <a:pPr>
              <a:spcBef>
                <a:spcPct val="50000"/>
              </a:spcBef>
            </a:pPr>
            <a:r>
              <a:rPr lang="en-US" sz="1400">
                <a:solidFill>
                  <a:schemeClr val="bg1"/>
                </a:solidFill>
              </a:rPr>
              <a:t>Cat. 4</a:t>
            </a:r>
          </a:p>
        </p:txBody>
      </p:sp>
      <p:sp>
        <p:nvSpPr>
          <p:cNvPr id="34823" name="Line 8"/>
          <p:cNvSpPr>
            <a:spLocks noChangeShapeType="1"/>
          </p:cNvSpPr>
          <p:nvPr/>
        </p:nvSpPr>
        <p:spPr bwMode="auto">
          <a:xfrm>
            <a:off x="5880100" y="1879600"/>
            <a:ext cx="0" cy="74613"/>
          </a:xfrm>
          <a:prstGeom prst="line">
            <a:avLst/>
          </a:prstGeom>
          <a:noFill/>
          <a:ln w="22225">
            <a:solidFill>
              <a:schemeClr val="tx1"/>
            </a:solidFill>
            <a:round/>
            <a:headEnd/>
            <a:tailEnd type="triangle" w="med" len="med"/>
          </a:ln>
        </p:spPr>
        <p:txBody>
          <a:bodyPr/>
          <a:lstStyle/>
          <a:p>
            <a:endParaRPr lang="en-US"/>
          </a:p>
        </p:txBody>
      </p:sp>
      <p:sp>
        <p:nvSpPr>
          <p:cNvPr id="34824" name="Line 9"/>
          <p:cNvSpPr>
            <a:spLocks noChangeShapeType="1"/>
          </p:cNvSpPr>
          <p:nvPr/>
        </p:nvSpPr>
        <p:spPr bwMode="auto">
          <a:xfrm flipV="1">
            <a:off x="5551488" y="1768475"/>
            <a:ext cx="0" cy="74613"/>
          </a:xfrm>
          <a:prstGeom prst="line">
            <a:avLst/>
          </a:prstGeom>
          <a:noFill/>
          <a:ln w="25400">
            <a:solidFill>
              <a:schemeClr val="tx1"/>
            </a:solidFill>
            <a:round/>
            <a:headEnd/>
            <a:tailEnd type="triangle" w="med" len="med"/>
          </a:ln>
        </p:spPr>
        <p:txBody>
          <a:bodyPr/>
          <a:lstStyle/>
          <a:p>
            <a:endParaRPr lang="en-US"/>
          </a:p>
        </p:txBody>
      </p:sp>
      <p:sp>
        <p:nvSpPr>
          <p:cNvPr id="34825" name="Line 10"/>
          <p:cNvSpPr>
            <a:spLocks noChangeShapeType="1"/>
          </p:cNvSpPr>
          <p:nvPr/>
        </p:nvSpPr>
        <p:spPr bwMode="auto">
          <a:xfrm>
            <a:off x="4979988" y="1804988"/>
            <a:ext cx="0" cy="112712"/>
          </a:xfrm>
          <a:prstGeom prst="line">
            <a:avLst/>
          </a:prstGeom>
          <a:noFill/>
          <a:ln w="25400">
            <a:solidFill>
              <a:schemeClr val="tx1"/>
            </a:solidFill>
            <a:round/>
            <a:headEnd/>
            <a:tailEnd type="triangle" w="med" len="med"/>
          </a:ln>
        </p:spPr>
        <p:txBody>
          <a:bodyPr/>
          <a:lstStyle/>
          <a:p>
            <a:endParaRPr lang="en-US"/>
          </a:p>
        </p:txBody>
      </p:sp>
      <p:sp>
        <p:nvSpPr>
          <p:cNvPr id="34826" name="Line 11"/>
          <p:cNvSpPr>
            <a:spLocks noChangeShapeType="1"/>
          </p:cNvSpPr>
          <p:nvPr/>
        </p:nvSpPr>
        <p:spPr bwMode="auto">
          <a:xfrm flipV="1">
            <a:off x="4408488" y="1677988"/>
            <a:ext cx="80962" cy="111125"/>
          </a:xfrm>
          <a:prstGeom prst="line">
            <a:avLst/>
          </a:prstGeom>
          <a:noFill/>
          <a:ln w="25400">
            <a:solidFill>
              <a:schemeClr val="tx1"/>
            </a:solidFill>
            <a:round/>
            <a:headEnd/>
            <a:tailEnd type="triangle" w="med" len="med"/>
          </a:ln>
        </p:spPr>
        <p:txBody>
          <a:bodyPr/>
          <a:lstStyle/>
          <a:p>
            <a:endParaRPr lang="en-US"/>
          </a:p>
        </p:txBody>
      </p:sp>
      <p:sp>
        <p:nvSpPr>
          <p:cNvPr id="34827" name="Line 12"/>
          <p:cNvSpPr>
            <a:spLocks noChangeShapeType="1"/>
          </p:cNvSpPr>
          <p:nvPr/>
        </p:nvSpPr>
        <p:spPr bwMode="auto">
          <a:xfrm>
            <a:off x="3917950" y="1731963"/>
            <a:ext cx="82550" cy="147637"/>
          </a:xfrm>
          <a:prstGeom prst="line">
            <a:avLst/>
          </a:prstGeom>
          <a:noFill/>
          <a:ln w="25400">
            <a:solidFill>
              <a:schemeClr val="tx1"/>
            </a:solidFill>
            <a:round/>
            <a:headEnd/>
            <a:tailEnd type="triangle" w="med" len="med"/>
          </a:ln>
        </p:spPr>
        <p:txBody>
          <a:bodyPr/>
          <a:lstStyle/>
          <a:p>
            <a:endParaRPr lang="en-US"/>
          </a:p>
        </p:txBody>
      </p:sp>
      <p:sp>
        <p:nvSpPr>
          <p:cNvPr id="34828" name="Text Box 13"/>
          <p:cNvSpPr txBox="1">
            <a:spLocks noChangeArrowheads="1"/>
          </p:cNvSpPr>
          <p:nvPr/>
        </p:nvSpPr>
        <p:spPr bwMode="auto">
          <a:xfrm>
            <a:off x="3671888" y="1844675"/>
            <a:ext cx="654050" cy="158750"/>
          </a:xfrm>
          <a:prstGeom prst="rect">
            <a:avLst/>
          </a:prstGeom>
          <a:noFill/>
          <a:ln w="9525">
            <a:noFill/>
            <a:miter lim="800000"/>
            <a:headEnd/>
            <a:tailEnd/>
          </a:ln>
        </p:spPr>
        <p:txBody>
          <a:bodyPr lIns="0" tIns="0" rIns="0" bIns="0">
            <a:spAutoFit/>
          </a:bodyPr>
          <a:lstStyle/>
          <a:p>
            <a:pPr>
              <a:spcBef>
                <a:spcPct val="50000"/>
              </a:spcBef>
            </a:pPr>
            <a:r>
              <a:rPr lang="en-US" sz="1400">
                <a:solidFill>
                  <a:schemeClr val="bg1"/>
                </a:solidFill>
              </a:rPr>
              <a:t>Cat. 5</a:t>
            </a:r>
          </a:p>
        </p:txBody>
      </p:sp>
      <p:sp>
        <p:nvSpPr>
          <p:cNvPr id="34829" name="Text Box 14"/>
          <p:cNvSpPr txBox="1">
            <a:spLocks noChangeArrowheads="1"/>
          </p:cNvSpPr>
          <p:nvPr/>
        </p:nvSpPr>
        <p:spPr bwMode="auto">
          <a:xfrm>
            <a:off x="3352800" y="1371600"/>
            <a:ext cx="654050" cy="160338"/>
          </a:xfrm>
          <a:prstGeom prst="rect">
            <a:avLst/>
          </a:prstGeom>
          <a:noFill/>
          <a:ln w="9525">
            <a:noFill/>
            <a:miter lim="800000"/>
            <a:headEnd/>
            <a:tailEnd/>
          </a:ln>
        </p:spPr>
        <p:txBody>
          <a:bodyPr lIns="0" tIns="0" rIns="0" bIns="0">
            <a:spAutoFit/>
          </a:bodyPr>
          <a:lstStyle/>
          <a:p>
            <a:pPr>
              <a:spcBef>
                <a:spcPct val="50000"/>
              </a:spcBef>
            </a:pPr>
            <a:r>
              <a:rPr lang="en-US" sz="1400">
                <a:solidFill>
                  <a:schemeClr val="bg1"/>
                </a:solidFill>
              </a:rPr>
              <a:t>Cat. 4</a:t>
            </a:r>
          </a:p>
        </p:txBody>
      </p:sp>
      <p:sp>
        <p:nvSpPr>
          <p:cNvPr id="34830" name="Line 15"/>
          <p:cNvSpPr>
            <a:spLocks noChangeShapeType="1"/>
          </p:cNvSpPr>
          <p:nvPr/>
        </p:nvSpPr>
        <p:spPr bwMode="auto">
          <a:xfrm flipV="1">
            <a:off x="3509963" y="1485900"/>
            <a:ext cx="249237" cy="207963"/>
          </a:xfrm>
          <a:prstGeom prst="line">
            <a:avLst/>
          </a:prstGeom>
          <a:noFill/>
          <a:ln w="22225">
            <a:solidFill>
              <a:schemeClr val="tx1"/>
            </a:solidFill>
            <a:round/>
            <a:headEnd/>
            <a:tailEnd type="triangle" w="med" len="med"/>
          </a:ln>
        </p:spPr>
        <p:txBody>
          <a:bodyPr/>
          <a:lstStyle/>
          <a:p>
            <a:endParaRPr lang="en-US"/>
          </a:p>
        </p:txBody>
      </p:sp>
      <p:sp>
        <p:nvSpPr>
          <p:cNvPr id="34831" name="Line 16"/>
          <p:cNvSpPr>
            <a:spLocks noChangeShapeType="1"/>
          </p:cNvSpPr>
          <p:nvPr/>
        </p:nvSpPr>
        <p:spPr bwMode="auto">
          <a:xfrm>
            <a:off x="2773363" y="1620838"/>
            <a:ext cx="0" cy="147637"/>
          </a:xfrm>
          <a:prstGeom prst="line">
            <a:avLst/>
          </a:prstGeom>
          <a:noFill/>
          <a:ln w="25400">
            <a:solidFill>
              <a:schemeClr val="tx1"/>
            </a:solidFill>
            <a:round/>
            <a:headEnd/>
            <a:tailEnd type="triangle" w="med" len="med"/>
          </a:ln>
        </p:spPr>
        <p:txBody>
          <a:bodyPr/>
          <a:lstStyle/>
          <a:p>
            <a:endParaRPr lang="en-US"/>
          </a:p>
        </p:txBody>
      </p:sp>
      <p:sp>
        <p:nvSpPr>
          <p:cNvPr id="34832" name="Text Box 17"/>
          <p:cNvSpPr txBox="1">
            <a:spLocks noChangeArrowheads="1"/>
          </p:cNvSpPr>
          <p:nvPr/>
        </p:nvSpPr>
        <p:spPr bwMode="auto">
          <a:xfrm>
            <a:off x="2609850" y="1770063"/>
            <a:ext cx="742950" cy="312737"/>
          </a:xfrm>
          <a:prstGeom prst="rect">
            <a:avLst/>
          </a:prstGeom>
          <a:noFill/>
          <a:ln w="9525">
            <a:noFill/>
            <a:miter lim="800000"/>
            <a:headEnd/>
            <a:tailEnd/>
          </a:ln>
        </p:spPr>
        <p:txBody>
          <a:bodyPr lIns="0" tIns="0" rIns="0" bIns="0">
            <a:spAutoFit/>
          </a:bodyPr>
          <a:lstStyle/>
          <a:p>
            <a:pPr>
              <a:spcBef>
                <a:spcPct val="50000"/>
              </a:spcBef>
            </a:pPr>
            <a:r>
              <a:rPr lang="en-US" sz="1400">
                <a:solidFill>
                  <a:schemeClr val="bg1"/>
                </a:solidFill>
              </a:rPr>
              <a:t>Cat. 5</a:t>
            </a:r>
          </a:p>
          <a:p>
            <a:pPr>
              <a:spcBef>
                <a:spcPct val="50000"/>
              </a:spcBef>
            </a:pPr>
            <a:r>
              <a:rPr lang="en-US" sz="900">
                <a:solidFill>
                  <a:schemeClr val="bg1"/>
                </a:solidFill>
              </a:rPr>
              <a:t>08/20 18Z</a:t>
            </a:r>
          </a:p>
        </p:txBody>
      </p:sp>
      <p:sp>
        <p:nvSpPr>
          <p:cNvPr id="34833" name="Text Box 18"/>
          <p:cNvSpPr txBox="1">
            <a:spLocks noChangeArrowheads="1"/>
          </p:cNvSpPr>
          <p:nvPr/>
        </p:nvSpPr>
        <p:spPr bwMode="auto">
          <a:xfrm>
            <a:off x="2235200" y="1143000"/>
            <a:ext cx="812800" cy="341313"/>
          </a:xfrm>
          <a:prstGeom prst="rect">
            <a:avLst/>
          </a:prstGeom>
          <a:noFill/>
          <a:ln w="9525">
            <a:noFill/>
            <a:miter lim="800000"/>
            <a:headEnd/>
            <a:tailEnd/>
          </a:ln>
        </p:spPr>
        <p:txBody>
          <a:bodyPr lIns="0" tIns="0" rIns="0" bIns="0">
            <a:spAutoFit/>
          </a:bodyPr>
          <a:lstStyle/>
          <a:p>
            <a:pPr>
              <a:spcBef>
                <a:spcPct val="50000"/>
              </a:spcBef>
            </a:pPr>
            <a:r>
              <a:rPr lang="en-US" sz="900">
                <a:solidFill>
                  <a:schemeClr val="bg1"/>
                </a:solidFill>
              </a:rPr>
              <a:t>08/21 06Z</a:t>
            </a:r>
          </a:p>
          <a:p>
            <a:pPr>
              <a:spcBef>
                <a:spcPct val="50000"/>
              </a:spcBef>
            </a:pPr>
            <a:r>
              <a:rPr lang="en-US" sz="1400">
                <a:solidFill>
                  <a:schemeClr val="bg1"/>
                </a:solidFill>
              </a:rPr>
              <a:t>Cat. 5</a:t>
            </a:r>
          </a:p>
        </p:txBody>
      </p:sp>
      <p:sp>
        <p:nvSpPr>
          <p:cNvPr id="34834" name="Line 19"/>
          <p:cNvSpPr>
            <a:spLocks noChangeShapeType="1"/>
          </p:cNvSpPr>
          <p:nvPr/>
        </p:nvSpPr>
        <p:spPr bwMode="auto">
          <a:xfrm flipV="1">
            <a:off x="2201863" y="1485900"/>
            <a:ext cx="236537" cy="98425"/>
          </a:xfrm>
          <a:prstGeom prst="line">
            <a:avLst/>
          </a:prstGeom>
          <a:noFill/>
          <a:ln w="22225">
            <a:solidFill>
              <a:schemeClr val="tx1"/>
            </a:solidFill>
            <a:round/>
            <a:headEnd/>
            <a:tailEnd type="triangle" w="med" len="med"/>
          </a:ln>
        </p:spPr>
        <p:txBody>
          <a:bodyPr/>
          <a:lstStyle/>
          <a:p>
            <a:endParaRPr lang="en-US"/>
          </a:p>
        </p:txBody>
      </p:sp>
      <p:sp>
        <p:nvSpPr>
          <p:cNvPr id="34835" name="Line 20"/>
          <p:cNvSpPr>
            <a:spLocks noChangeShapeType="1"/>
          </p:cNvSpPr>
          <p:nvPr/>
        </p:nvSpPr>
        <p:spPr bwMode="auto">
          <a:xfrm>
            <a:off x="1792288" y="1584325"/>
            <a:ext cx="0" cy="184150"/>
          </a:xfrm>
          <a:prstGeom prst="line">
            <a:avLst/>
          </a:prstGeom>
          <a:noFill/>
          <a:ln w="22225">
            <a:solidFill>
              <a:schemeClr val="tx1"/>
            </a:solidFill>
            <a:round/>
            <a:headEnd/>
            <a:tailEnd type="triangle" w="med" len="med"/>
          </a:ln>
        </p:spPr>
        <p:txBody>
          <a:bodyPr/>
          <a:lstStyle/>
          <a:p>
            <a:endParaRPr lang="en-US"/>
          </a:p>
        </p:txBody>
      </p:sp>
      <p:sp>
        <p:nvSpPr>
          <p:cNvPr id="34836" name="Text Box 21"/>
          <p:cNvSpPr txBox="1">
            <a:spLocks noChangeArrowheads="1"/>
          </p:cNvSpPr>
          <p:nvPr/>
        </p:nvSpPr>
        <p:spPr bwMode="auto">
          <a:xfrm>
            <a:off x="1422400" y="1885950"/>
            <a:ext cx="654050" cy="160338"/>
          </a:xfrm>
          <a:prstGeom prst="rect">
            <a:avLst/>
          </a:prstGeom>
          <a:noFill/>
          <a:ln w="9525">
            <a:noFill/>
            <a:miter lim="800000"/>
            <a:headEnd/>
            <a:tailEnd/>
          </a:ln>
        </p:spPr>
        <p:txBody>
          <a:bodyPr lIns="0" tIns="0" rIns="0" bIns="0">
            <a:spAutoFit/>
          </a:bodyPr>
          <a:lstStyle/>
          <a:p>
            <a:pPr>
              <a:spcBef>
                <a:spcPct val="50000"/>
              </a:spcBef>
            </a:pPr>
            <a:r>
              <a:rPr lang="en-US" sz="1400">
                <a:solidFill>
                  <a:schemeClr val="bg1"/>
                </a:solidFill>
              </a:rPr>
              <a:t>Cat. 1</a:t>
            </a:r>
          </a:p>
        </p:txBody>
      </p:sp>
      <p:sp>
        <p:nvSpPr>
          <p:cNvPr id="34837" name="Text Box 22"/>
          <p:cNvSpPr txBox="1">
            <a:spLocks noChangeArrowheads="1"/>
          </p:cNvSpPr>
          <p:nvPr/>
        </p:nvSpPr>
        <p:spPr bwMode="auto">
          <a:xfrm>
            <a:off x="1016000" y="1028700"/>
            <a:ext cx="852488" cy="341313"/>
          </a:xfrm>
          <a:prstGeom prst="rect">
            <a:avLst/>
          </a:prstGeom>
          <a:noFill/>
          <a:ln w="9525">
            <a:noFill/>
            <a:miter lim="800000"/>
            <a:headEnd/>
            <a:tailEnd/>
          </a:ln>
        </p:spPr>
        <p:txBody>
          <a:bodyPr lIns="0" tIns="0" rIns="0" bIns="0">
            <a:spAutoFit/>
          </a:bodyPr>
          <a:lstStyle/>
          <a:p>
            <a:pPr>
              <a:spcBef>
                <a:spcPct val="50000"/>
              </a:spcBef>
            </a:pPr>
            <a:r>
              <a:rPr lang="en-US" sz="900">
                <a:solidFill>
                  <a:schemeClr val="bg1"/>
                </a:solidFill>
              </a:rPr>
              <a:t>08/22 18Z</a:t>
            </a:r>
          </a:p>
          <a:p>
            <a:pPr>
              <a:spcBef>
                <a:spcPct val="50000"/>
              </a:spcBef>
            </a:pPr>
            <a:r>
              <a:rPr lang="en-US" sz="1400">
                <a:solidFill>
                  <a:schemeClr val="bg1"/>
                </a:solidFill>
              </a:rPr>
              <a:t>Cat. 2</a:t>
            </a:r>
          </a:p>
        </p:txBody>
      </p:sp>
      <p:sp>
        <p:nvSpPr>
          <p:cNvPr id="34838" name="Line 23"/>
          <p:cNvSpPr>
            <a:spLocks noChangeShapeType="1"/>
          </p:cNvSpPr>
          <p:nvPr/>
        </p:nvSpPr>
        <p:spPr bwMode="auto">
          <a:xfrm flipV="1">
            <a:off x="1138238" y="1323975"/>
            <a:ext cx="0" cy="147638"/>
          </a:xfrm>
          <a:prstGeom prst="line">
            <a:avLst/>
          </a:prstGeom>
          <a:noFill/>
          <a:ln w="22225">
            <a:solidFill>
              <a:schemeClr val="tx1"/>
            </a:solidFill>
            <a:round/>
            <a:headEnd/>
            <a:tailEnd type="triangle" w="med" len="med"/>
          </a:ln>
        </p:spPr>
        <p:txBody>
          <a:bodyPr/>
          <a:lstStyle/>
          <a:p>
            <a:endParaRPr lang="en-US"/>
          </a:p>
        </p:txBody>
      </p:sp>
      <p:pic>
        <p:nvPicPr>
          <p:cNvPr id="34839" name="Picture 24" descr="swath_10m"/>
          <p:cNvPicPr>
            <a:picLocks noChangeAspect="1" noChangeArrowheads="1"/>
          </p:cNvPicPr>
          <p:nvPr/>
        </p:nvPicPr>
        <p:blipFill>
          <a:blip r:embed="rId3" cstate="print"/>
          <a:srcRect/>
          <a:stretch>
            <a:fillRect/>
          </a:stretch>
        </p:blipFill>
        <p:spPr bwMode="auto">
          <a:xfrm>
            <a:off x="304800" y="3371850"/>
            <a:ext cx="8839200" cy="3486150"/>
          </a:xfrm>
          <a:prstGeom prst="rect">
            <a:avLst/>
          </a:prstGeom>
          <a:noFill/>
          <a:ln w="9525">
            <a:noFill/>
            <a:miter lim="800000"/>
            <a:headEnd/>
            <a:tailEnd/>
          </a:ln>
        </p:spPr>
      </p:pic>
      <p:sp>
        <p:nvSpPr>
          <p:cNvPr id="34840" name="Text Box 25"/>
          <p:cNvSpPr txBox="1">
            <a:spLocks noChangeArrowheads="1"/>
          </p:cNvSpPr>
          <p:nvPr/>
        </p:nvSpPr>
        <p:spPr bwMode="auto">
          <a:xfrm>
            <a:off x="5080000" y="4857750"/>
            <a:ext cx="1016000" cy="274638"/>
          </a:xfrm>
          <a:prstGeom prst="rect">
            <a:avLst/>
          </a:prstGeom>
          <a:noFill/>
          <a:ln w="9525">
            <a:noFill/>
            <a:miter lim="800000"/>
            <a:headEnd/>
            <a:tailEnd/>
          </a:ln>
        </p:spPr>
        <p:txBody>
          <a:bodyPr>
            <a:spAutoFit/>
          </a:bodyPr>
          <a:lstStyle/>
          <a:p>
            <a:pPr>
              <a:spcBef>
                <a:spcPct val="50000"/>
              </a:spcBef>
            </a:pPr>
            <a:endParaRPr lang="en-US" b="0"/>
          </a:p>
        </p:txBody>
      </p:sp>
      <p:sp>
        <p:nvSpPr>
          <p:cNvPr id="34841" name="Text Box 26"/>
          <p:cNvSpPr txBox="1">
            <a:spLocks noChangeArrowheads="1"/>
          </p:cNvSpPr>
          <p:nvPr/>
        </p:nvSpPr>
        <p:spPr bwMode="auto">
          <a:xfrm>
            <a:off x="4876800" y="5638800"/>
            <a:ext cx="711200" cy="182563"/>
          </a:xfrm>
          <a:prstGeom prst="rect">
            <a:avLst/>
          </a:prstGeom>
          <a:noFill/>
          <a:ln w="9525">
            <a:noFill/>
            <a:miter lim="800000"/>
            <a:headEnd/>
            <a:tailEnd/>
          </a:ln>
        </p:spPr>
        <p:txBody>
          <a:bodyPr lIns="0" tIns="0" rIns="0" bIns="0">
            <a:spAutoFit/>
          </a:bodyPr>
          <a:lstStyle/>
          <a:p>
            <a:pPr>
              <a:spcBef>
                <a:spcPct val="50000"/>
              </a:spcBef>
            </a:pPr>
            <a:r>
              <a:rPr lang="en-US" sz="1200"/>
              <a:t>08/20 18Z</a:t>
            </a:r>
          </a:p>
        </p:txBody>
      </p:sp>
      <p:sp>
        <p:nvSpPr>
          <p:cNvPr id="34842" name="Line 27"/>
          <p:cNvSpPr>
            <a:spLocks noChangeShapeType="1"/>
          </p:cNvSpPr>
          <p:nvPr/>
        </p:nvSpPr>
        <p:spPr bwMode="auto">
          <a:xfrm flipV="1">
            <a:off x="5080000" y="4972050"/>
            <a:ext cx="304800" cy="342900"/>
          </a:xfrm>
          <a:prstGeom prst="line">
            <a:avLst/>
          </a:prstGeom>
          <a:noFill/>
          <a:ln w="22225">
            <a:solidFill>
              <a:schemeClr val="tx1"/>
            </a:solidFill>
            <a:round/>
            <a:headEnd/>
            <a:tailEnd type="triangle" w="med" len="med"/>
          </a:ln>
        </p:spPr>
        <p:txBody>
          <a:bodyPr/>
          <a:lstStyle/>
          <a:p>
            <a:endParaRPr lang="en-US"/>
          </a:p>
        </p:txBody>
      </p:sp>
      <p:sp>
        <p:nvSpPr>
          <p:cNvPr id="34843" name="Line 28"/>
          <p:cNvSpPr>
            <a:spLocks noChangeShapeType="1"/>
          </p:cNvSpPr>
          <p:nvPr/>
        </p:nvSpPr>
        <p:spPr bwMode="auto">
          <a:xfrm flipV="1">
            <a:off x="5384800" y="5029200"/>
            <a:ext cx="101600" cy="342900"/>
          </a:xfrm>
          <a:prstGeom prst="line">
            <a:avLst/>
          </a:prstGeom>
          <a:noFill/>
          <a:ln w="22225">
            <a:solidFill>
              <a:schemeClr val="tx1"/>
            </a:solidFill>
            <a:round/>
            <a:headEnd/>
            <a:tailEnd type="triangle" w="med" len="med"/>
          </a:ln>
        </p:spPr>
        <p:txBody>
          <a:bodyPr/>
          <a:lstStyle/>
          <a:p>
            <a:endParaRPr lang="en-US"/>
          </a:p>
        </p:txBody>
      </p:sp>
      <p:sp>
        <p:nvSpPr>
          <p:cNvPr id="34844" name="Text Box 29"/>
          <p:cNvSpPr txBox="1">
            <a:spLocks noChangeArrowheads="1"/>
          </p:cNvSpPr>
          <p:nvPr/>
        </p:nvSpPr>
        <p:spPr bwMode="auto">
          <a:xfrm>
            <a:off x="2743200" y="5181600"/>
            <a:ext cx="855663" cy="182563"/>
          </a:xfrm>
          <a:prstGeom prst="rect">
            <a:avLst/>
          </a:prstGeom>
          <a:noFill/>
          <a:ln w="9525">
            <a:noFill/>
            <a:miter lim="800000"/>
            <a:headEnd/>
            <a:tailEnd/>
          </a:ln>
        </p:spPr>
        <p:txBody>
          <a:bodyPr lIns="0" tIns="0" rIns="0" bIns="0">
            <a:spAutoFit/>
          </a:bodyPr>
          <a:lstStyle/>
          <a:p>
            <a:pPr>
              <a:spcBef>
                <a:spcPct val="50000"/>
              </a:spcBef>
            </a:pPr>
            <a:r>
              <a:rPr lang="en-US" sz="1200"/>
              <a:t>08/22 18Z</a:t>
            </a:r>
            <a:endParaRPr lang="en-US" sz="1600"/>
          </a:p>
        </p:txBody>
      </p:sp>
      <p:sp>
        <p:nvSpPr>
          <p:cNvPr id="34845" name="Line 30"/>
          <p:cNvSpPr>
            <a:spLocks noChangeShapeType="1"/>
          </p:cNvSpPr>
          <p:nvPr/>
        </p:nvSpPr>
        <p:spPr bwMode="auto">
          <a:xfrm flipV="1">
            <a:off x="3182938" y="4629150"/>
            <a:ext cx="271462" cy="300038"/>
          </a:xfrm>
          <a:prstGeom prst="line">
            <a:avLst/>
          </a:prstGeom>
          <a:noFill/>
          <a:ln w="22225">
            <a:solidFill>
              <a:schemeClr val="tx1"/>
            </a:solidFill>
            <a:round/>
            <a:headEnd/>
            <a:tailEnd type="triangle" w="med" len="med"/>
          </a:ln>
        </p:spPr>
        <p:txBody>
          <a:bodyPr/>
          <a:lstStyle/>
          <a:p>
            <a:endParaRPr lang="en-US"/>
          </a:p>
        </p:txBody>
      </p:sp>
      <p:sp>
        <p:nvSpPr>
          <p:cNvPr id="34846" name="Text Box 31"/>
          <p:cNvSpPr txBox="1">
            <a:spLocks noChangeArrowheads="1"/>
          </p:cNvSpPr>
          <p:nvPr/>
        </p:nvSpPr>
        <p:spPr bwMode="auto">
          <a:xfrm>
            <a:off x="3048000" y="4343400"/>
            <a:ext cx="855663" cy="319088"/>
          </a:xfrm>
          <a:prstGeom prst="rect">
            <a:avLst/>
          </a:prstGeom>
          <a:noFill/>
          <a:ln w="9525">
            <a:noFill/>
            <a:miter lim="800000"/>
            <a:headEnd/>
            <a:tailEnd/>
          </a:ln>
        </p:spPr>
        <p:txBody>
          <a:bodyPr lIns="0" tIns="0" rIns="0" bIns="0" anchor="ctr" anchorCtr="1">
            <a:spAutoFit/>
          </a:bodyPr>
          <a:lstStyle/>
          <a:p>
            <a:pPr algn="just"/>
            <a:r>
              <a:rPr lang="en-US" sz="1400">
                <a:solidFill>
                  <a:srgbClr val="FF0000"/>
                </a:solidFill>
              </a:rPr>
              <a:t>90 kts</a:t>
            </a:r>
          </a:p>
          <a:p>
            <a:pPr algn="just"/>
            <a:r>
              <a:rPr lang="en-US" sz="1400">
                <a:solidFill>
                  <a:srgbClr val="FF0000"/>
                </a:solidFill>
              </a:rPr>
              <a:t>Cat. 2</a:t>
            </a:r>
          </a:p>
        </p:txBody>
      </p:sp>
      <p:sp>
        <p:nvSpPr>
          <p:cNvPr id="34847" name="Text Box 32"/>
          <p:cNvSpPr txBox="1">
            <a:spLocks noChangeArrowheads="1"/>
          </p:cNvSpPr>
          <p:nvPr/>
        </p:nvSpPr>
        <p:spPr bwMode="auto">
          <a:xfrm>
            <a:off x="5181600" y="4629150"/>
            <a:ext cx="1016000" cy="160338"/>
          </a:xfrm>
          <a:prstGeom prst="rect">
            <a:avLst/>
          </a:prstGeom>
          <a:noFill/>
          <a:ln w="9525">
            <a:noFill/>
            <a:miter lim="800000"/>
            <a:headEnd/>
            <a:tailEnd/>
          </a:ln>
        </p:spPr>
        <p:txBody>
          <a:bodyPr lIns="0" tIns="0" rIns="0" bIns="0">
            <a:spAutoFit/>
          </a:bodyPr>
          <a:lstStyle/>
          <a:p>
            <a:pPr>
              <a:spcBef>
                <a:spcPct val="50000"/>
              </a:spcBef>
            </a:pPr>
            <a:r>
              <a:rPr lang="en-US" sz="1400">
                <a:solidFill>
                  <a:srgbClr val="FF0000"/>
                </a:solidFill>
              </a:rPr>
              <a:t>139 kts</a:t>
            </a:r>
          </a:p>
        </p:txBody>
      </p:sp>
      <p:sp>
        <p:nvSpPr>
          <p:cNvPr id="34848" name="Text Box 33"/>
          <p:cNvSpPr txBox="1">
            <a:spLocks noChangeArrowheads="1"/>
          </p:cNvSpPr>
          <p:nvPr/>
        </p:nvSpPr>
        <p:spPr bwMode="auto">
          <a:xfrm>
            <a:off x="5181600" y="4800600"/>
            <a:ext cx="812800" cy="184150"/>
          </a:xfrm>
          <a:prstGeom prst="rect">
            <a:avLst/>
          </a:prstGeom>
          <a:noFill/>
          <a:ln w="9525">
            <a:noFill/>
            <a:miter lim="800000"/>
            <a:headEnd/>
            <a:tailEnd/>
          </a:ln>
        </p:spPr>
        <p:txBody>
          <a:bodyPr lIns="0" tIns="0" rIns="0" bIns="0">
            <a:spAutoFit/>
          </a:bodyPr>
          <a:lstStyle/>
          <a:p>
            <a:pPr>
              <a:spcBef>
                <a:spcPct val="50000"/>
              </a:spcBef>
            </a:pPr>
            <a:r>
              <a:rPr lang="en-US" sz="1600">
                <a:solidFill>
                  <a:srgbClr val="FF0000"/>
                </a:solidFill>
              </a:rPr>
              <a:t>Cat. 5</a:t>
            </a:r>
          </a:p>
        </p:txBody>
      </p:sp>
      <p:sp>
        <p:nvSpPr>
          <p:cNvPr id="34849" name="Text Box 34"/>
          <p:cNvSpPr txBox="1">
            <a:spLocks noChangeArrowheads="1"/>
          </p:cNvSpPr>
          <p:nvPr/>
        </p:nvSpPr>
        <p:spPr bwMode="auto">
          <a:xfrm>
            <a:off x="3098800" y="6329363"/>
            <a:ext cx="4064000" cy="182562"/>
          </a:xfrm>
          <a:prstGeom prst="rect">
            <a:avLst/>
          </a:prstGeom>
          <a:noFill/>
          <a:ln w="9525">
            <a:noFill/>
            <a:miter lim="800000"/>
            <a:headEnd/>
            <a:tailEnd/>
          </a:ln>
        </p:spPr>
        <p:txBody>
          <a:bodyPr lIns="0" tIns="0" rIns="0" bIns="0">
            <a:spAutoFit/>
          </a:bodyPr>
          <a:lstStyle/>
          <a:p>
            <a:pPr>
              <a:spcBef>
                <a:spcPct val="50000"/>
              </a:spcBef>
            </a:pPr>
            <a:r>
              <a:rPr lang="en-US" sz="1200"/>
              <a:t>     </a:t>
            </a:r>
            <a:r>
              <a:rPr lang="en-US" sz="1200">
                <a:solidFill>
                  <a:srgbClr val="FF0000"/>
                </a:solidFill>
              </a:rPr>
              <a:t>TS     Cat 1      Cat 2      Cat 3       Cat 4       Cat 5</a:t>
            </a:r>
          </a:p>
        </p:txBody>
      </p:sp>
      <p:sp>
        <p:nvSpPr>
          <p:cNvPr id="34850" name="Text Box 35"/>
          <p:cNvSpPr txBox="1">
            <a:spLocks noChangeArrowheads="1"/>
          </p:cNvSpPr>
          <p:nvPr/>
        </p:nvSpPr>
        <p:spPr bwMode="auto">
          <a:xfrm>
            <a:off x="381000" y="3403600"/>
            <a:ext cx="8534400" cy="457200"/>
          </a:xfrm>
          <a:prstGeom prst="rect">
            <a:avLst/>
          </a:prstGeom>
          <a:solidFill>
            <a:schemeClr val="bg1"/>
          </a:solidFill>
          <a:ln w="9525">
            <a:noFill/>
            <a:miter lim="800000"/>
            <a:headEnd/>
            <a:tailEnd/>
          </a:ln>
        </p:spPr>
        <p:txBody>
          <a:bodyPr/>
          <a:lstStyle/>
          <a:p>
            <a:pPr algn="ctr">
              <a:spcBef>
                <a:spcPct val="50000"/>
              </a:spcBef>
            </a:pPr>
            <a:r>
              <a:rPr lang="en-US" sz="2000" b="0"/>
              <a:t>Hurricane Dean 5 day forecasts of maximum winds starting from 8/19/06Z</a:t>
            </a:r>
            <a:r>
              <a:rPr lang="en-US" b="0"/>
              <a:t>  </a:t>
            </a:r>
          </a:p>
        </p:txBody>
      </p:sp>
      <p:sp>
        <p:nvSpPr>
          <p:cNvPr id="34851" name="Text Box 36"/>
          <p:cNvSpPr txBox="1">
            <a:spLocks noChangeArrowheads="1"/>
          </p:cNvSpPr>
          <p:nvPr/>
        </p:nvSpPr>
        <p:spPr bwMode="auto">
          <a:xfrm>
            <a:off x="7670800" y="5807075"/>
            <a:ext cx="711200" cy="182563"/>
          </a:xfrm>
          <a:prstGeom prst="rect">
            <a:avLst/>
          </a:prstGeom>
          <a:noFill/>
          <a:ln w="9525">
            <a:noFill/>
            <a:miter lim="800000"/>
            <a:headEnd/>
            <a:tailEnd/>
          </a:ln>
        </p:spPr>
        <p:txBody>
          <a:bodyPr lIns="0" tIns="0" rIns="0" bIns="0">
            <a:spAutoFit/>
          </a:bodyPr>
          <a:lstStyle/>
          <a:p>
            <a:pPr>
              <a:spcBef>
                <a:spcPct val="50000"/>
              </a:spcBef>
            </a:pPr>
            <a:r>
              <a:rPr lang="en-US" sz="1200"/>
              <a:t>08/19 06Z</a:t>
            </a:r>
          </a:p>
        </p:txBody>
      </p:sp>
      <p:sp>
        <p:nvSpPr>
          <p:cNvPr id="37" name="Slide Number Placeholder 36"/>
          <p:cNvSpPr>
            <a:spLocks noGrp="1"/>
          </p:cNvSpPr>
          <p:nvPr>
            <p:ph type="sldNum" sz="quarter" idx="12"/>
          </p:nvPr>
        </p:nvSpPr>
        <p:spPr/>
        <p:txBody>
          <a:bodyPr/>
          <a:lstStyle/>
          <a:p>
            <a:pPr>
              <a:defRPr/>
            </a:pPr>
            <a:fld id="{6ABF3884-10D7-4AAD-AB84-7B2A9A775280}" type="slidenum">
              <a:rPr lang="en-US" smtClean="0"/>
              <a:pPr>
                <a:defRPr/>
              </a:pPr>
              <a:t>15</a:t>
            </a:fld>
            <a:endParaRPr lang="en-US"/>
          </a:p>
        </p:txBody>
      </p:sp>
    </p:spTree>
    <p:extLst>
      <p:ext uri="{BB962C8B-B14F-4D97-AF65-F5344CB8AC3E}">
        <p14:creationId xmlns:p14="http://schemas.microsoft.com/office/powerpoint/2010/main" val="288273784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02FF862-36DB-404A-91CF-CA23CB844B86}" type="slidenum">
              <a:rPr lang="en-US" smtClean="0"/>
              <a:pPr>
                <a:defRPr/>
              </a:pPr>
              <a:t>16</a:t>
            </a:fld>
            <a:endParaRPr lang="en-US"/>
          </a:p>
        </p:txBody>
      </p:sp>
      <p:pic>
        <p:nvPicPr>
          <p:cNvPr id="6146" name="Picture 2" descr="http://www.emc.ncep.noaa.gov/gc_wmb/vxt/OPER_STATS/GORDON08L/GORDON08L.intensity-err.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200" y="1752600"/>
            <a:ext cx="4389120" cy="329184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981200" y="5384735"/>
            <a:ext cx="5791200" cy="307777"/>
          </a:xfrm>
          <a:prstGeom prst="rect">
            <a:avLst/>
          </a:prstGeom>
          <a:noFill/>
        </p:spPr>
        <p:txBody>
          <a:bodyPr wrap="square" rtlCol="0">
            <a:spAutoFit/>
          </a:bodyPr>
          <a:lstStyle/>
          <a:p>
            <a:r>
              <a:rPr lang="en-US" sz="1400" b="1" dirty="0" smtClean="0">
                <a:solidFill>
                  <a:srgbClr val="0000FF"/>
                </a:solidFill>
              </a:rPr>
              <a:t>Impressive intensity forecasts for Hurricane Gordon &amp; Hurricane Sandy</a:t>
            </a:r>
            <a:endParaRPr lang="en-US" sz="1400" b="1" dirty="0">
              <a:solidFill>
                <a:srgbClr val="0000FF"/>
              </a:solidFill>
            </a:endParaRPr>
          </a:p>
        </p:txBody>
      </p:sp>
      <p:pic>
        <p:nvPicPr>
          <p:cNvPr id="67586" name="Picture 2" descr="http://www.emc.ncep.noaa.gov/gc_wmb/vxt/OPER_STATS/SANDY18L/SANDY18L.intensity-err.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48200" y="1752600"/>
            <a:ext cx="4389120" cy="3291840"/>
          </a:xfrm>
          <a:prstGeom prst="rect">
            <a:avLst/>
          </a:prstGeom>
          <a:noFill/>
        </p:spPr>
      </p:pic>
      <p:sp>
        <p:nvSpPr>
          <p:cNvPr id="4" name="TextBox 3"/>
          <p:cNvSpPr txBox="1"/>
          <p:nvPr/>
        </p:nvSpPr>
        <p:spPr>
          <a:xfrm>
            <a:off x="304800" y="381000"/>
            <a:ext cx="8610600" cy="1138773"/>
          </a:xfrm>
          <a:prstGeom prst="rect">
            <a:avLst/>
          </a:prstGeom>
          <a:noFill/>
        </p:spPr>
        <p:txBody>
          <a:bodyPr wrap="square" rtlCol="0">
            <a:spAutoFit/>
          </a:bodyPr>
          <a:lstStyle/>
          <a:p>
            <a:pPr algn="ctr"/>
            <a:r>
              <a:rPr lang="en-US" sz="2800" b="1" dirty="0" smtClean="0">
                <a:solidFill>
                  <a:srgbClr val="000099"/>
                </a:solidFill>
              </a:rPr>
              <a:t>Intensity Forecast Improvement is the highest priority </a:t>
            </a:r>
            <a:r>
              <a:rPr lang="en-US" sz="2000" b="1" i="1" dirty="0" smtClean="0">
                <a:solidFill>
                  <a:srgbClr val="000099"/>
                </a:solidFill>
                <a:effectLst>
                  <a:outerShdw blurRad="38100" dist="38100" dir="2700000" algn="tl">
                    <a:srgbClr val="000000">
                      <a:alpha val="43137"/>
                    </a:srgbClr>
                  </a:outerShdw>
                </a:effectLst>
              </a:rPr>
              <a:t>(directly linked to size and structure forecasts needed for accurate landfall related surge, inundation, rainfall and flood forecasts)</a:t>
            </a:r>
            <a:endParaRPr lang="en-US" sz="2800" b="1" i="1" dirty="0">
              <a:solidFill>
                <a:srgbClr val="000099"/>
              </a:solidFill>
              <a:effectLst>
                <a:outerShdw blurRad="38100" dist="38100" dir="2700000" algn="tl">
                  <a:srgbClr val="000000">
                    <a:alpha val="43137"/>
                  </a:srgbClr>
                </a:outerShdw>
              </a:effectLst>
            </a:endParaRPr>
          </a:p>
        </p:txBody>
      </p:sp>
      <p:pic>
        <p:nvPicPr>
          <p:cNvPr id="7" name="Picture 15" descr="noaa_trans_back_dark_RSmith.gif"/>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329512216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7" descr="Screen shot 2011-05-18 at 2.28.27 PM.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95800" y="838200"/>
            <a:ext cx="4305300" cy="3429000"/>
          </a:xfrm>
          <a:prstGeom prst="rect">
            <a:avLst/>
          </a:prstGeom>
          <a:noFill/>
          <a:ln w="9525">
            <a:noFill/>
            <a:miter lim="800000"/>
            <a:headEnd/>
            <a:tailEnd/>
          </a:ln>
        </p:spPr>
      </p:pic>
      <p:sp>
        <p:nvSpPr>
          <p:cNvPr id="66563" name="TextBox 8"/>
          <p:cNvSpPr txBox="1">
            <a:spLocks noChangeArrowheads="1"/>
          </p:cNvSpPr>
          <p:nvPr/>
        </p:nvSpPr>
        <p:spPr bwMode="auto">
          <a:xfrm>
            <a:off x="206375" y="2149475"/>
            <a:ext cx="3603625" cy="517525"/>
          </a:xfrm>
          <a:prstGeom prst="rect">
            <a:avLst/>
          </a:prstGeom>
          <a:noFill/>
          <a:ln w="9525">
            <a:noFill/>
            <a:miter lim="800000"/>
            <a:headEnd/>
            <a:tailEnd/>
          </a:ln>
        </p:spPr>
        <p:txBody>
          <a:bodyPr>
            <a:spAutoFit/>
          </a:bodyPr>
          <a:lstStyle/>
          <a:p>
            <a:pPr defTabSz="457200"/>
            <a:r>
              <a:rPr lang="en-US" sz="1400">
                <a:latin typeface="Bell MT" pitchFamily="18" charset="0"/>
              </a:rPr>
              <a:t>In 2003 the cone of uncertainty for the 5-day forecast for Isabel extended 878 nautical miles.</a:t>
            </a:r>
          </a:p>
        </p:txBody>
      </p:sp>
      <p:sp>
        <p:nvSpPr>
          <p:cNvPr id="66564" name="TextBox 9"/>
          <p:cNvSpPr txBox="1">
            <a:spLocks noChangeArrowheads="1"/>
          </p:cNvSpPr>
          <p:nvPr/>
        </p:nvSpPr>
        <p:spPr bwMode="auto">
          <a:xfrm>
            <a:off x="5029200" y="4267200"/>
            <a:ext cx="3605213" cy="2432050"/>
          </a:xfrm>
          <a:prstGeom prst="rect">
            <a:avLst/>
          </a:prstGeom>
          <a:noFill/>
          <a:ln w="9525">
            <a:noFill/>
            <a:miter lim="800000"/>
            <a:headEnd/>
            <a:tailEnd/>
          </a:ln>
        </p:spPr>
        <p:txBody>
          <a:bodyPr>
            <a:spAutoFit/>
          </a:bodyPr>
          <a:lstStyle/>
          <a:p>
            <a:pPr defTabSz="457200"/>
            <a:r>
              <a:rPr lang="en-US" sz="1400">
                <a:solidFill>
                  <a:srgbClr val="000000"/>
                </a:solidFill>
                <a:latin typeface="Bell MT" pitchFamily="18" charset="0"/>
              </a:rPr>
              <a:t>With today’s advances in track forecasting, the 5-day forecast for Hurricane Irene in 2011 reduced the cone of uncertainty an estimated 54% (478 miles at 120 hours) compared to 2003. </a:t>
            </a:r>
          </a:p>
          <a:p>
            <a:pPr defTabSz="457200"/>
            <a:endParaRPr lang="en-US" sz="1400">
              <a:solidFill>
                <a:srgbClr val="000000"/>
              </a:solidFill>
              <a:latin typeface="Bell MT" pitchFamily="18" charset="0"/>
            </a:endParaRPr>
          </a:p>
          <a:p>
            <a:pPr defTabSz="457200"/>
            <a:r>
              <a:rPr lang="en-US" sz="1400">
                <a:solidFill>
                  <a:srgbClr val="000000"/>
                </a:solidFill>
                <a:latin typeface="Bell MT" pitchFamily="18" charset="0"/>
              </a:rPr>
              <a:t>The advances in forecasting reduced over-warning in Irene and </a:t>
            </a:r>
            <a:r>
              <a:rPr lang="en-US" sz="1400" u="sng">
                <a:solidFill>
                  <a:srgbClr val="000000"/>
                </a:solidFill>
                <a:latin typeface="Bell MT" pitchFamily="18" charset="0"/>
              </a:rPr>
              <a:t>saved the U.S. at least $384 million</a:t>
            </a:r>
            <a:r>
              <a:rPr lang="en-US" sz="1400">
                <a:solidFill>
                  <a:srgbClr val="000000"/>
                </a:solidFill>
                <a:latin typeface="Bell MT" pitchFamily="18" charset="0"/>
              </a:rPr>
              <a:t> in evacuation costs.</a:t>
            </a:r>
          </a:p>
          <a:p>
            <a:pPr defTabSz="457200"/>
            <a:endParaRPr lang="en-US" sz="1400">
              <a:solidFill>
                <a:srgbClr val="000000"/>
              </a:solidFill>
              <a:latin typeface="Bell MT" pitchFamily="18" charset="0"/>
            </a:endParaRPr>
          </a:p>
          <a:p>
            <a:pPr defTabSz="457200"/>
            <a:endParaRPr lang="en-US" sz="1400">
              <a:solidFill>
                <a:srgbClr val="000000"/>
              </a:solidFill>
              <a:latin typeface="Bell MT" pitchFamily="18" charset="0"/>
            </a:endParaRPr>
          </a:p>
        </p:txBody>
      </p:sp>
      <p:sp>
        <p:nvSpPr>
          <p:cNvPr id="66565" name="TextBox 10"/>
          <p:cNvSpPr txBox="1">
            <a:spLocks noChangeArrowheads="1"/>
          </p:cNvSpPr>
          <p:nvPr/>
        </p:nvSpPr>
        <p:spPr bwMode="auto">
          <a:xfrm>
            <a:off x="203200" y="1203325"/>
            <a:ext cx="3835400" cy="701675"/>
          </a:xfrm>
          <a:prstGeom prst="rect">
            <a:avLst/>
          </a:prstGeom>
          <a:noFill/>
          <a:ln w="9525">
            <a:noFill/>
            <a:miter lim="800000"/>
            <a:headEnd/>
            <a:tailEnd/>
          </a:ln>
        </p:spPr>
        <p:txBody>
          <a:bodyPr>
            <a:spAutoFit/>
          </a:bodyPr>
          <a:lstStyle/>
          <a:p>
            <a:pPr defTabSz="457200"/>
            <a:r>
              <a:rPr lang="en-US" sz="2000">
                <a:latin typeface="Calibri" pitchFamily="34" charset="0"/>
              </a:rPr>
              <a:t>Hurricane Irene forecast – a great example of track improvement</a:t>
            </a:r>
          </a:p>
        </p:txBody>
      </p:sp>
      <p:sp>
        <p:nvSpPr>
          <p:cNvPr id="12" name="Right Arrow 11"/>
          <p:cNvSpPr/>
          <p:nvPr/>
        </p:nvSpPr>
        <p:spPr>
          <a:xfrm>
            <a:off x="541338" y="2765425"/>
            <a:ext cx="2963862" cy="130175"/>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p>
        </p:txBody>
      </p:sp>
      <p:sp>
        <p:nvSpPr>
          <p:cNvPr id="13" name="Left Arrow 12"/>
          <p:cNvSpPr/>
          <p:nvPr/>
        </p:nvSpPr>
        <p:spPr>
          <a:xfrm>
            <a:off x="5181600" y="6324600"/>
            <a:ext cx="2755900" cy="173038"/>
          </a:xfrm>
          <a:prstGeom prst="lef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p>
        </p:txBody>
      </p:sp>
      <p:pic>
        <p:nvPicPr>
          <p:cNvPr id="66568" name="Picture 1" descr="Irene 5-day copy.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200" y="3275013"/>
            <a:ext cx="4589463" cy="3430587"/>
          </a:xfrm>
          <a:prstGeom prst="rect">
            <a:avLst/>
          </a:prstGeom>
          <a:noFill/>
          <a:ln w="9525">
            <a:noFill/>
            <a:miter lim="800000"/>
            <a:headEnd/>
            <a:tailEnd/>
          </a:ln>
        </p:spPr>
      </p:pic>
      <p:sp>
        <p:nvSpPr>
          <p:cNvPr id="66569" name="TextBox 2"/>
          <p:cNvSpPr txBox="1">
            <a:spLocks noChangeArrowheads="1"/>
          </p:cNvSpPr>
          <p:nvPr/>
        </p:nvSpPr>
        <p:spPr bwMode="auto">
          <a:xfrm>
            <a:off x="76200" y="3200400"/>
            <a:ext cx="1447800" cy="1046163"/>
          </a:xfrm>
          <a:prstGeom prst="rect">
            <a:avLst/>
          </a:prstGeom>
          <a:solidFill>
            <a:schemeClr val="bg1"/>
          </a:solidFill>
          <a:ln w="9525">
            <a:solidFill>
              <a:schemeClr val="tx1"/>
            </a:solidFill>
            <a:miter lim="800000"/>
            <a:headEnd/>
            <a:tailEnd/>
          </a:ln>
        </p:spPr>
        <p:txBody>
          <a:bodyPr>
            <a:spAutoFit/>
          </a:bodyPr>
          <a:lstStyle/>
          <a:p>
            <a:pPr defTabSz="457200"/>
            <a:r>
              <a:rPr lang="en-US" sz="1000" b="1">
                <a:latin typeface="Calibri" pitchFamily="34" charset="0"/>
              </a:rPr>
              <a:t>Hurricane Irene</a:t>
            </a:r>
          </a:p>
          <a:p>
            <a:pPr defTabSz="457200"/>
            <a:r>
              <a:rPr lang="en-US" sz="1000" b="1">
                <a:latin typeface="Calibri" pitchFamily="34" charset="0"/>
              </a:rPr>
              <a:t>August 24, 2011</a:t>
            </a:r>
          </a:p>
          <a:p>
            <a:pPr defTabSz="457200"/>
            <a:r>
              <a:rPr lang="en-US" sz="1000" b="1">
                <a:latin typeface="Calibri" pitchFamily="34" charset="0"/>
              </a:rPr>
              <a:t>2 AM EDT Wednesday</a:t>
            </a:r>
          </a:p>
          <a:p>
            <a:pPr defTabSz="457200"/>
            <a:r>
              <a:rPr lang="en-US" sz="800">
                <a:latin typeface="Calibri" pitchFamily="34" charset="0"/>
              </a:rPr>
              <a:t>Advisory 15A</a:t>
            </a:r>
          </a:p>
          <a:p>
            <a:pPr defTabSz="457200"/>
            <a:r>
              <a:rPr lang="en-US" sz="800">
                <a:latin typeface="Calibri" pitchFamily="34" charset="0"/>
              </a:rPr>
              <a:t>Center location 21.3 N 72.6 W</a:t>
            </a:r>
          </a:p>
          <a:p>
            <a:pPr defTabSz="457200"/>
            <a:r>
              <a:rPr lang="en-US" sz="800">
                <a:latin typeface="Calibri" pitchFamily="34" charset="0"/>
              </a:rPr>
              <a:t>Max sustained wind 100 mph</a:t>
            </a:r>
          </a:p>
          <a:p>
            <a:pPr defTabSz="457200"/>
            <a:r>
              <a:rPr lang="en-US" sz="800">
                <a:latin typeface="Calibri" pitchFamily="34" charset="0"/>
              </a:rPr>
              <a:t>Movement WNW at 9mph</a:t>
            </a:r>
          </a:p>
        </p:txBody>
      </p:sp>
      <p:pic>
        <p:nvPicPr>
          <p:cNvPr id="66570" name="Picture 15" descr="noaa_trans_back_dark_RSmith.gif"/>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38113" y="228600"/>
            <a:ext cx="623887" cy="609600"/>
          </a:xfrm>
          <a:prstGeom prst="rect">
            <a:avLst/>
          </a:prstGeom>
          <a:noFill/>
          <a:ln w="9525">
            <a:noFill/>
            <a:miter lim="800000"/>
            <a:headEnd/>
            <a:tailEnd/>
          </a:ln>
        </p:spPr>
      </p:pic>
      <p:sp>
        <p:nvSpPr>
          <p:cNvPr id="66571" name="Title 1"/>
          <p:cNvSpPr txBox="1">
            <a:spLocks/>
          </p:cNvSpPr>
          <p:nvPr/>
        </p:nvSpPr>
        <p:spPr bwMode="auto">
          <a:xfrm>
            <a:off x="152400" y="152400"/>
            <a:ext cx="8610600" cy="762000"/>
          </a:xfrm>
          <a:prstGeom prst="rect">
            <a:avLst/>
          </a:prstGeom>
          <a:noFill/>
          <a:ln w="9525">
            <a:noFill/>
            <a:miter lim="800000"/>
            <a:headEnd/>
            <a:tailEnd/>
          </a:ln>
        </p:spPr>
        <p:txBody>
          <a:bodyPr anchor="ctr"/>
          <a:lstStyle/>
          <a:p>
            <a:pPr algn="ctr">
              <a:lnSpc>
                <a:spcPct val="80000"/>
              </a:lnSpc>
            </a:pPr>
            <a:r>
              <a:rPr lang="en-US" sz="2800" b="1" i="1">
                <a:solidFill>
                  <a:srgbClr val="A60101"/>
                </a:solidFill>
                <a:latin typeface="Calibri" pitchFamily="34" charset="0"/>
              </a:rPr>
              <a:t> Improved Precession of Hurricane Track Forecast</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819400" y="1295400"/>
            <a:ext cx="2057400" cy="2667000"/>
          </a:xfrm>
          <a:prstGeom prst="rect">
            <a:avLst/>
          </a:prstGeom>
          <a:noFill/>
          <a:ln w="25400" algn="ctr">
            <a:noFill/>
            <a:miter lim="800000"/>
            <a:headEnd/>
            <a:tailEnd/>
          </a:ln>
        </p:spPr>
        <p:txBody>
          <a:bodyPr anchor="ctr"/>
          <a:lstStyle/>
          <a:p>
            <a:pPr fontAlgn="auto">
              <a:spcBef>
                <a:spcPts val="0"/>
              </a:spcBef>
              <a:spcAft>
                <a:spcPts val="0"/>
              </a:spcAft>
              <a:defRPr/>
            </a:pPr>
            <a:r>
              <a:rPr lang="en-US" dirty="0">
                <a:solidFill>
                  <a:schemeClr val="accent4">
                    <a:lumMod val="75000"/>
                  </a:schemeClr>
                </a:solidFill>
                <a:latin typeface="+mj-lt"/>
                <a:ea typeface="+mj-ea"/>
                <a:cs typeface="+mj-cs"/>
              </a:rPr>
              <a:t>AOML and their partners at NCEP are creating a high resolution HWRF model to address NOAA’s immediate and future operational needs</a:t>
            </a:r>
          </a:p>
        </p:txBody>
      </p:sp>
      <p:pic>
        <p:nvPicPr>
          <p:cNvPr id="55300" name="Picture 3" descr="I:\IRENE09L_FL_COAST\00.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000" y="1039813"/>
            <a:ext cx="2133600" cy="3227387"/>
          </a:xfrm>
          <a:prstGeom prst="rect">
            <a:avLst/>
          </a:prstGeom>
          <a:noFill/>
          <a:ln w="9525">
            <a:noFill/>
            <a:miter lim="800000"/>
            <a:headEnd/>
            <a:tailEnd/>
          </a:ln>
        </p:spPr>
      </p:pic>
      <p:sp>
        <p:nvSpPr>
          <p:cNvPr id="55301" name="Title 1"/>
          <p:cNvSpPr txBox="1">
            <a:spLocks/>
          </p:cNvSpPr>
          <p:nvPr/>
        </p:nvSpPr>
        <p:spPr bwMode="auto">
          <a:xfrm>
            <a:off x="34925" y="381000"/>
            <a:ext cx="9144000" cy="762000"/>
          </a:xfrm>
          <a:prstGeom prst="rect">
            <a:avLst/>
          </a:prstGeom>
          <a:noFill/>
          <a:ln w="9525">
            <a:noFill/>
            <a:miter lim="800000"/>
            <a:headEnd/>
            <a:tailEnd/>
          </a:ln>
        </p:spPr>
        <p:txBody>
          <a:bodyPr anchor="ctr"/>
          <a:lstStyle/>
          <a:p>
            <a:pPr algn="ctr">
              <a:lnSpc>
                <a:spcPct val="80000"/>
              </a:lnSpc>
            </a:pPr>
            <a:endParaRPr lang="en-US" sz="2800" i="1">
              <a:latin typeface="Calibri" pitchFamily="34" charset="0"/>
            </a:endParaRPr>
          </a:p>
        </p:txBody>
      </p:sp>
      <p:sp>
        <p:nvSpPr>
          <p:cNvPr id="55302" name="Rectangle 5"/>
          <p:cNvSpPr txBox="1">
            <a:spLocks noGrp="1" noChangeArrowheads="1"/>
          </p:cNvSpPr>
          <p:nvPr/>
        </p:nvSpPr>
        <p:spPr bwMode="auto">
          <a:xfrm>
            <a:off x="6705600" y="6324600"/>
            <a:ext cx="2133600" cy="304800"/>
          </a:xfrm>
          <a:prstGeom prst="rect">
            <a:avLst/>
          </a:prstGeom>
          <a:noFill/>
          <a:ln w="9525">
            <a:noFill/>
            <a:miter lim="800000"/>
            <a:headEnd/>
            <a:tailEnd/>
          </a:ln>
        </p:spPr>
        <p:txBody>
          <a:bodyPr/>
          <a:lstStyle/>
          <a:p>
            <a:r>
              <a:rPr lang="en-US" sz="1100">
                <a:solidFill>
                  <a:srgbClr val="606060"/>
                </a:solidFill>
                <a:ea typeface="ＭＳ Ｐゴシック" pitchFamily="34" charset="-128"/>
              </a:rPr>
              <a:t>NOAA-HFIP Advancements</a:t>
            </a:r>
          </a:p>
        </p:txBody>
      </p:sp>
      <p:grpSp>
        <p:nvGrpSpPr>
          <p:cNvPr id="55309" name="Group 13"/>
          <p:cNvGrpSpPr>
            <a:grpSpLocks/>
          </p:cNvGrpSpPr>
          <p:nvPr/>
        </p:nvGrpSpPr>
        <p:grpSpPr bwMode="auto">
          <a:xfrm>
            <a:off x="5181600" y="914400"/>
            <a:ext cx="3733800" cy="3276600"/>
            <a:chOff x="3120" y="912"/>
            <a:chExt cx="2352" cy="2064"/>
          </a:xfrm>
        </p:grpSpPr>
        <p:pic>
          <p:nvPicPr>
            <p:cNvPr id="55304" name="Picture 2" descr="h3gp_irene_intensity-err.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20" y="912"/>
              <a:ext cx="2352" cy="2064"/>
            </a:xfrm>
            <a:prstGeom prst="rect">
              <a:avLst/>
            </a:prstGeom>
            <a:noFill/>
            <a:ln w="9525">
              <a:noFill/>
              <a:miter lim="800000"/>
              <a:headEnd/>
              <a:tailEnd/>
            </a:ln>
          </p:spPr>
        </p:pic>
        <p:sp>
          <p:nvSpPr>
            <p:cNvPr id="55305" name="TextBox 10"/>
            <p:cNvSpPr txBox="1">
              <a:spLocks noChangeArrowheads="1"/>
            </p:cNvSpPr>
            <p:nvPr/>
          </p:nvSpPr>
          <p:spPr bwMode="auto">
            <a:xfrm>
              <a:off x="3554" y="2304"/>
              <a:ext cx="1774" cy="460"/>
            </a:xfrm>
            <a:prstGeom prst="rect">
              <a:avLst/>
            </a:prstGeom>
            <a:noFill/>
            <a:ln w="9525">
              <a:noFill/>
              <a:miter lim="800000"/>
              <a:headEnd/>
              <a:tailEnd/>
            </a:ln>
          </p:spPr>
          <p:txBody>
            <a:bodyPr lIns="82945" tIns="41473" rIns="82945" bIns="41473">
              <a:spAutoFit/>
            </a:bodyPr>
            <a:lstStyle/>
            <a:p>
              <a:r>
                <a:rPr lang="en-US" sz="1400" dirty="0">
                  <a:latin typeface="Calibri" pitchFamily="34" charset="0"/>
                </a:rPr>
                <a:t>3km HWRF showed </a:t>
              </a:r>
              <a:r>
                <a:rPr lang="en-US" sz="1400" dirty="0" smtClean="0">
                  <a:latin typeface="Calibri" pitchFamily="34" charset="0"/>
                </a:rPr>
                <a:t>significant improvements in intensity prediction</a:t>
              </a:r>
              <a:endParaRPr lang="en-US" sz="1000" b="1" dirty="0">
                <a:solidFill>
                  <a:srgbClr val="000000"/>
                </a:solidFill>
                <a:latin typeface="Calibri" pitchFamily="34" charset="0"/>
              </a:endParaRPr>
            </a:p>
          </p:txBody>
        </p:sp>
        <p:sp>
          <p:nvSpPr>
            <p:cNvPr id="55306" name="TextBox 11"/>
            <p:cNvSpPr txBox="1">
              <a:spLocks noChangeArrowheads="1"/>
            </p:cNvSpPr>
            <p:nvPr/>
          </p:nvSpPr>
          <p:spPr bwMode="auto">
            <a:xfrm>
              <a:off x="3519" y="1337"/>
              <a:ext cx="1255" cy="577"/>
            </a:xfrm>
            <a:prstGeom prst="rect">
              <a:avLst/>
            </a:prstGeom>
            <a:noFill/>
            <a:ln w="9525">
              <a:noFill/>
              <a:miter lim="800000"/>
              <a:headEnd/>
              <a:tailEnd/>
            </a:ln>
          </p:spPr>
          <p:txBody>
            <a:bodyPr>
              <a:spAutoFit/>
            </a:bodyPr>
            <a:lstStyle/>
            <a:p>
              <a:pPr algn="ctr"/>
              <a:r>
                <a:rPr lang="en-US" b="1">
                  <a:latin typeface="Calibri" pitchFamily="34" charset="0"/>
                </a:rPr>
                <a:t>Hurricane Irene</a:t>
              </a:r>
            </a:p>
            <a:p>
              <a:pPr algn="ctr"/>
              <a:r>
                <a:rPr lang="en-US" b="1">
                  <a:latin typeface="Calibri" pitchFamily="34" charset="0"/>
                </a:rPr>
                <a:t>Intensity Verification</a:t>
              </a:r>
            </a:p>
          </p:txBody>
        </p:sp>
      </p:grpSp>
      <p:sp>
        <p:nvSpPr>
          <p:cNvPr id="55311" name="Rectangle 15"/>
          <p:cNvSpPr>
            <a:spLocks noGrp="1"/>
          </p:cNvSpPr>
          <p:nvPr>
            <p:ph type="body" idx="1"/>
          </p:nvPr>
        </p:nvSpPr>
        <p:spPr>
          <a:xfrm>
            <a:off x="609600" y="4267200"/>
            <a:ext cx="8001000" cy="2057400"/>
          </a:xfrm>
        </p:spPr>
        <p:txBody>
          <a:bodyPr/>
          <a:lstStyle/>
          <a:p>
            <a:pPr eaLnBrk="1" hangingPunct="1">
              <a:lnSpc>
                <a:spcPct val="90000"/>
              </a:lnSpc>
              <a:spcBef>
                <a:spcPct val="0"/>
              </a:spcBef>
              <a:buClr>
                <a:srgbClr val="FF0000"/>
              </a:buClr>
              <a:buSzPct val="120000"/>
              <a:buFont typeface="Wingdings" pitchFamily="2" charset="2"/>
              <a:buNone/>
            </a:pPr>
            <a:endParaRPr lang="en-US" sz="1600" smtClean="0">
              <a:solidFill>
                <a:srgbClr val="604A7B"/>
              </a:solidFill>
              <a:cs typeface="Arial" pitchFamily="34" charset="0"/>
            </a:endParaRPr>
          </a:p>
          <a:p>
            <a:pPr>
              <a:lnSpc>
                <a:spcPct val="90000"/>
              </a:lnSpc>
            </a:pPr>
            <a:r>
              <a:rPr lang="en-US" sz="1600" smtClean="0">
                <a:solidFill>
                  <a:srgbClr val="604A7B"/>
                </a:solidFill>
                <a:cs typeface="Arial" pitchFamily="34" charset="0"/>
              </a:rPr>
              <a:t>A major accomplishment was the development of a third nest, at 3 km resolution, to cover the inner core and most of the surrounding circulation of the storm. This would make the HWRF model the highest resolution hurricane model ever implemented for operations in the National Weather Services”… Richard Pasch, NHC.</a:t>
            </a:r>
          </a:p>
          <a:p>
            <a:pPr>
              <a:lnSpc>
                <a:spcPct val="90000"/>
              </a:lnSpc>
            </a:pPr>
            <a:endParaRPr lang="en-US" sz="1600" smtClean="0">
              <a:solidFill>
                <a:srgbClr val="604A7B"/>
              </a:solidFill>
              <a:cs typeface="Arial" pitchFamily="34" charset="0"/>
            </a:endParaRPr>
          </a:p>
          <a:p>
            <a:pPr>
              <a:lnSpc>
                <a:spcPct val="90000"/>
              </a:lnSpc>
            </a:pPr>
            <a:r>
              <a:rPr lang="en-US" sz="1600" smtClean="0">
                <a:solidFill>
                  <a:srgbClr val="604A7B"/>
                </a:solidFill>
                <a:cs typeface="Arial" pitchFamily="34" charset="0"/>
              </a:rPr>
              <a:t>State-of-the art physics based on observations and Data Assimilation Packages to ingest airborne observations</a:t>
            </a:r>
          </a:p>
        </p:txBody>
      </p:sp>
      <p:sp>
        <p:nvSpPr>
          <p:cNvPr id="55312" name="Title 1"/>
          <p:cNvSpPr txBox="1">
            <a:spLocks/>
          </p:cNvSpPr>
          <p:nvPr/>
        </p:nvSpPr>
        <p:spPr bwMode="auto">
          <a:xfrm>
            <a:off x="457200" y="304800"/>
            <a:ext cx="8001000" cy="762000"/>
          </a:xfrm>
          <a:prstGeom prst="rect">
            <a:avLst/>
          </a:prstGeom>
          <a:noFill/>
          <a:ln w="9525">
            <a:noFill/>
            <a:miter lim="800000"/>
            <a:headEnd/>
            <a:tailEnd/>
          </a:ln>
        </p:spPr>
        <p:txBody>
          <a:bodyPr anchor="ctr"/>
          <a:lstStyle/>
          <a:p>
            <a:pPr algn="ctr">
              <a:lnSpc>
                <a:spcPct val="80000"/>
              </a:lnSpc>
            </a:pPr>
            <a:r>
              <a:rPr lang="en-US" sz="2800" b="1" i="1">
                <a:solidFill>
                  <a:srgbClr val="A60101"/>
                </a:solidFill>
                <a:latin typeface="Calibri" pitchFamily="34" charset="0"/>
              </a:rPr>
              <a:t>High-Fidelity HWRF for Tracks, Structure and Intensity Predictions</a:t>
            </a:r>
          </a:p>
        </p:txBody>
      </p:sp>
      <p:pic>
        <p:nvPicPr>
          <p:cNvPr id="55313" name="Picture 15" descr="noaa_trans_back_dark_RSmith.gif"/>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4800" y="304800"/>
            <a:ext cx="623888" cy="609600"/>
          </a:xfrm>
          <a:prstGeom prst="rect">
            <a:avLst/>
          </a:prstGeom>
          <a:noFill/>
          <a:ln w="9525">
            <a:noFill/>
            <a:miter lim="800000"/>
            <a:headEnd/>
            <a:tailEnd/>
          </a:ln>
        </p:spPr>
      </p:pic>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4800" y="762000"/>
            <a:ext cx="8610600" cy="5791200"/>
          </a:xfrm>
          <a:prstGeom prst="rect">
            <a:avLst/>
          </a:prstGeom>
          <a:noFill/>
          <a:ln w="9525">
            <a:noFill/>
            <a:miter lim="800000"/>
            <a:headEnd/>
            <a:tailEnd/>
          </a:ln>
        </p:spPr>
      </p:pic>
      <p:sp>
        <p:nvSpPr>
          <p:cNvPr id="11" name="Title 1"/>
          <p:cNvSpPr txBox="1">
            <a:spLocks/>
          </p:cNvSpPr>
          <p:nvPr/>
        </p:nvSpPr>
        <p:spPr>
          <a:xfrm>
            <a:off x="504825" y="6167438"/>
            <a:ext cx="3228975" cy="385762"/>
          </a:xfrm>
          <a:prstGeom prst="rect">
            <a:avLst/>
          </a:prstGeom>
          <a:noFill/>
        </p:spPr>
        <p:txBody>
          <a:bodyPr anchor="ctr">
            <a:normAutofit fontScale="25000" lnSpcReduction="20000"/>
          </a:bodyPr>
          <a:lstStyle/>
          <a:p>
            <a:pPr algn="ctr" fontAlgn="auto">
              <a:spcAft>
                <a:spcPts val="0"/>
              </a:spcAft>
              <a:defRPr/>
            </a:pPr>
            <a:r>
              <a:rPr lang="en-US" sz="4400" b="1" dirty="0">
                <a:solidFill>
                  <a:schemeClr val="bg1"/>
                </a:solidFill>
                <a:latin typeface="+mj-lt"/>
                <a:ea typeface="+mj-ea"/>
                <a:cs typeface="+mj-cs"/>
              </a:rPr>
              <a:t>Enhanced Water Vapor Equivalents obtained from HWRF in the Life cycle of Hurricane Isaac</a:t>
            </a:r>
          </a:p>
        </p:txBody>
      </p:sp>
      <p:pic>
        <p:nvPicPr>
          <p:cNvPr id="1031" name="Picture 7" descr="J:\Merged-Arrow.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61074" y="4968391"/>
            <a:ext cx="1220580" cy="579037"/>
          </a:xfrm>
          <a:prstGeom prst="rect">
            <a:avLst/>
          </a:prstGeom>
          <a:noFill/>
          <a:scene3d>
            <a:camera prst="orthographicFront">
              <a:rot lat="21599978" lon="21599989" rev="11220000"/>
            </a:camera>
            <a:lightRig rig="threePt" dir="t"/>
          </a:scene3d>
        </p:spPr>
      </p:pic>
      <p:sp>
        <p:nvSpPr>
          <p:cNvPr id="16" name="TextBox 15"/>
          <p:cNvSpPr txBox="1">
            <a:spLocks noChangeArrowheads="1"/>
          </p:cNvSpPr>
          <p:nvPr/>
        </p:nvSpPr>
        <p:spPr bwMode="auto">
          <a:xfrm>
            <a:off x="7010400" y="5638800"/>
            <a:ext cx="1579563" cy="822325"/>
          </a:xfrm>
          <a:prstGeom prst="rect">
            <a:avLst/>
          </a:prstGeom>
          <a:solidFill>
            <a:srgbClr val="FFCC00">
              <a:alpha val="49019"/>
            </a:srgbClr>
          </a:solidFill>
          <a:ln w="9525">
            <a:noFill/>
            <a:miter lim="800000"/>
            <a:headEnd/>
            <a:tailEnd/>
          </a:ln>
        </p:spPr>
        <p:txBody>
          <a:bodyPr>
            <a:spAutoFit/>
          </a:bodyPr>
          <a:lstStyle/>
          <a:p>
            <a:pPr algn="ctr"/>
            <a:r>
              <a:rPr lang="en-US" sz="1200">
                <a:latin typeface="Franklin Gothic Demi" pitchFamily="34" charset="0"/>
              </a:rPr>
              <a:t>Northerly shear and dry air impedes the development of circulation</a:t>
            </a:r>
          </a:p>
        </p:txBody>
      </p:sp>
      <p:pic>
        <p:nvPicPr>
          <p:cNvPr id="19" name="Picture 7" descr="J:\Merged-Arrow.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738735" y="4024056"/>
            <a:ext cx="1192869" cy="579158"/>
          </a:xfrm>
          <a:prstGeom prst="rect">
            <a:avLst/>
          </a:prstGeom>
          <a:noFill/>
          <a:scene3d>
            <a:camera prst="orthographicFront">
              <a:rot lat="0" lon="0" rev="9000000"/>
            </a:camera>
            <a:lightRig rig="threePt" dir="t"/>
          </a:scene3d>
        </p:spPr>
      </p:pic>
      <p:sp>
        <p:nvSpPr>
          <p:cNvPr id="21" name="TextBox 20"/>
          <p:cNvSpPr txBox="1">
            <a:spLocks noChangeArrowheads="1"/>
          </p:cNvSpPr>
          <p:nvPr/>
        </p:nvSpPr>
        <p:spPr bwMode="auto">
          <a:xfrm>
            <a:off x="3429000" y="4648200"/>
            <a:ext cx="1336675" cy="457200"/>
          </a:xfrm>
          <a:prstGeom prst="rect">
            <a:avLst/>
          </a:prstGeom>
          <a:solidFill>
            <a:srgbClr val="FFCC00">
              <a:alpha val="49019"/>
            </a:srgbClr>
          </a:solidFill>
          <a:ln w="9525">
            <a:noFill/>
            <a:miter lim="800000"/>
            <a:headEnd/>
            <a:tailEnd/>
          </a:ln>
        </p:spPr>
        <p:txBody>
          <a:bodyPr>
            <a:spAutoFit/>
          </a:bodyPr>
          <a:lstStyle/>
          <a:p>
            <a:pPr algn="ctr"/>
            <a:r>
              <a:rPr lang="en-US" sz="1200">
                <a:latin typeface="Franklin Gothic Demi" pitchFamily="34" charset="0"/>
              </a:rPr>
              <a:t>Terrain interactions</a:t>
            </a:r>
          </a:p>
        </p:txBody>
      </p:sp>
      <p:pic>
        <p:nvPicPr>
          <p:cNvPr id="22" name="Picture 8" descr="J:\Merged-Arrow.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98034" y="2715853"/>
            <a:ext cx="332228" cy="387096"/>
          </a:xfrm>
          <a:prstGeom prst="rect">
            <a:avLst/>
          </a:prstGeom>
          <a:noFill/>
          <a:scene3d>
            <a:camera prst="orthographicFront">
              <a:rot lat="0" lon="0" rev="4620000"/>
            </a:camera>
            <a:lightRig rig="threePt" dir="t"/>
          </a:scene3d>
        </p:spPr>
      </p:pic>
      <p:sp>
        <p:nvSpPr>
          <p:cNvPr id="24" name="TextBox 23"/>
          <p:cNvSpPr txBox="1">
            <a:spLocks noChangeArrowheads="1"/>
          </p:cNvSpPr>
          <p:nvPr/>
        </p:nvSpPr>
        <p:spPr bwMode="auto">
          <a:xfrm>
            <a:off x="609600" y="2590800"/>
            <a:ext cx="1793875" cy="639763"/>
          </a:xfrm>
          <a:prstGeom prst="rect">
            <a:avLst/>
          </a:prstGeom>
          <a:solidFill>
            <a:srgbClr val="FFCC00">
              <a:alpha val="49019"/>
            </a:srgbClr>
          </a:solidFill>
          <a:ln w="9525">
            <a:noFill/>
            <a:miter lim="800000"/>
            <a:headEnd/>
            <a:tailEnd/>
          </a:ln>
        </p:spPr>
        <p:txBody>
          <a:bodyPr>
            <a:spAutoFit/>
          </a:bodyPr>
          <a:lstStyle/>
          <a:p>
            <a:pPr algn="ctr"/>
            <a:r>
              <a:rPr lang="en-US" sz="1200">
                <a:latin typeface="Franklin Gothic Demi" pitchFamily="34" charset="0"/>
              </a:rPr>
              <a:t>Warmer sea surface temperatures and no shear</a:t>
            </a:r>
          </a:p>
        </p:txBody>
      </p:sp>
      <p:sp>
        <p:nvSpPr>
          <p:cNvPr id="25" name="Title 1"/>
          <p:cNvSpPr txBox="1">
            <a:spLocks/>
          </p:cNvSpPr>
          <p:nvPr/>
        </p:nvSpPr>
        <p:spPr>
          <a:xfrm>
            <a:off x="152400" y="914400"/>
            <a:ext cx="1806575" cy="193675"/>
          </a:xfrm>
          <a:prstGeom prst="rect">
            <a:avLst/>
          </a:prstGeom>
          <a:noFill/>
        </p:spPr>
        <p:txBody>
          <a:bodyPr anchor="ctr">
            <a:normAutofit fontScale="25000" lnSpcReduction="20000"/>
          </a:bodyPr>
          <a:lstStyle/>
          <a:p>
            <a:pPr algn="ctr" fontAlgn="auto">
              <a:spcAft>
                <a:spcPts val="0"/>
              </a:spcAft>
              <a:defRPr/>
            </a:pPr>
            <a:r>
              <a:rPr lang="en-US" sz="4400" b="1" dirty="0">
                <a:solidFill>
                  <a:schemeClr val="bg1"/>
                </a:solidFill>
                <a:latin typeface="+mj-lt"/>
                <a:ea typeface="+mj-ea"/>
                <a:cs typeface="+mj-cs"/>
              </a:rPr>
              <a:t>AOML/HRD – NCEP/EMC</a:t>
            </a:r>
          </a:p>
        </p:txBody>
      </p:sp>
      <p:pic>
        <p:nvPicPr>
          <p:cNvPr id="26" name="Picture 8" descr="J:\Merged-Arrow.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446231" y="3226707"/>
            <a:ext cx="143614" cy="711214"/>
          </a:xfrm>
          <a:prstGeom prst="rect">
            <a:avLst/>
          </a:prstGeom>
          <a:noFill/>
          <a:scene3d>
            <a:camera prst="orthographicFront">
              <a:rot lat="0" lon="0" rev="18419999"/>
            </a:camera>
            <a:lightRig rig="threePt" dir="t"/>
          </a:scene3d>
        </p:spPr>
      </p:pic>
      <p:sp>
        <p:nvSpPr>
          <p:cNvPr id="27" name="TextBox 26"/>
          <p:cNvSpPr txBox="1">
            <a:spLocks noChangeArrowheads="1"/>
          </p:cNvSpPr>
          <p:nvPr/>
        </p:nvSpPr>
        <p:spPr bwMode="auto">
          <a:xfrm>
            <a:off x="1752600" y="3657600"/>
            <a:ext cx="1435100" cy="639763"/>
          </a:xfrm>
          <a:prstGeom prst="rect">
            <a:avLst/>
          </a:prstGeom>
          <a:solidFill>
            <a:srgbClr val="FFCC00">
              <a:alpha val="49019"/>
            </a:srgbClr>
          </a:solidFill>
          <a:ln w="9525">
            <a:noFill/>
            <a:miter lim="800000"/>
            <a:headEnd/>
            <a:tailEnd/>
          </a:ln>
        </p:spPr>
        <p:txBody>
          <a:bodyPr>
            <a:spAutoFit/>
          </a:bodyPr>
          <a:lstStyle/>
          <a:p>
            <a:pPr algn="ctr"/>
            <a:r>
              <a:rPr lang="en-US" sz="1200">
                <a:latin typeface="Franklin Gothic Demi" pitchFamily="34" charset="0"/>
              </a:rPr>
              <a:t>Vortex tilt, dry air, and size of the storm</a:t>
            </a:r>
          </a:p>
        </p:txBody>
      </p:sp>
      <p:sp>
        <p:nvSpPr>
          <p:cNvPr id="18450" name="Text Box 18"/>
          <p:cNvSpPr txBox="1">
            <a:spLocks noChangeArrowheads="1"/>
          </p:cNvSpPr>
          <p:nvPr/>
        </p:nvSpPr>
        <p:spPr bwMode="auto">
          <a:xfrm>
            <a:off x="3810000" y="1030288"/>
            <a:ext cx="5094288" cy="1361911"/>
          </a:xfrm>
          <a:prstGeom prst="rect">
            <a:avLst/>
          </a:prstGeom>
          <a:noFill/>
          <a:ln w="9525">
            <a:noFill/>
            <a:miter lim="800000"/>
            <a:headEnd/>
            <a:tailEnd/>
          </a:ln>
        </p:spPr>
        <p:txBody>
          <a:bodyPr>
            <a:spAutoFit/>
          </a:bodyPr>
          <a:lstStyle/>
          <a:p>
            <a:pPr marL="342900" indent="-342900">
              <a:spcBef>
                <a:spcPct val="50000"/>
              </a:spcBef>
              <a:defRPr/>
            </a:pPr>
            <a:r>
              <a:rPr lang="en-US" sz="1500" b="1" dirty="0" smtClean="0">
                <a:solidFill>
                  <a:schemeClr val="bg1"/>
                </a:solidFill>
                <a:effectLst>
                  <a:outerShdw blurRad="38100" dist="38100" dir="2700000" algn="tl">
                    <a:srgbClr val="000000">
                      <a:alpha val="43137"/>
                    </a:srgbClr>
                  </a:outerShdw>
                </a:effectLst>
                <a:latin typeface="Arial" charset="0"/>
                <a:cs typeface="Arial" charset="0"/>
              </a:rPr>
              <a:t>1.Higher </a:t>
            </a:r>
            <a:r>
              <a:rPr lang="en-US" sz="1500" b="1" dirty="0">
                <a:solidFill>
                  <a:schemeClr val="bg1"/>
                </a:solidFill>
                <a:effectLst>
                  <a:outerShdw blurRad="38100" dist="38100" dir="2700000" algn="tl">
                    <a:srgbClr val="000000">
                      <a:alpha val="43137"/>
                    </a:srgbClr>
                  </a:outerShdw>
                </a:effectLst>
                <a:latin typeface="Arial" charset="0"/>
                <a:cs typeface="Arial" charset="0"/>
              </a:rPr>
              <a:t>Resolution for resolving convection &amp; terrain </a:t>
            </a:r>
          </a:p>
          <a:p>
            <a:pPr marL="342900" indent="-342900">
              <a:spcBef>
                <a:spcPct val="50000"/>
              </a:spcBef>
              <a:defRPr/>
            </a:pPr>
            <a:r>
              <a:rPr lang="en-US" sz="1500" b="1" dirty="0">
                <a:solidFill>
                  <a:schemeClr val="bg1"/>
                </a:solidFill>
                <a:effectLst>
                  <a:outerShdw blurRad="38100" dist="38100" dir="2700000" algn="tl">
                    <a:srgbClr val="000000">
                      <a:alpha val="43137"/>
                    </a:srgbClr>
                  </a:outerShdw>
                </a:effectLst>
                <a:latin typeface="Arial" charset="0"/>
                <a:cs typeface="Arial" charset="0"/>
              </a:rPr>
              <a:t>2. Model Physics valid for higher resolution</a:t>
            </a:r>
          </a:p>
          <a:p>
            <a:pPr marL="342900" indent="-342900">
              <a:spcBef>
                <a:spcPct val="50000"/>
              </a:spcBef>
              <a:defRPr/>
            </a:pPr>
            <a:r>
              <a:rPr lang="en-US" sz="1500" b="1" dirty="0">
                <a:solidFill>
                  <a:schemeClr val="bg1"/>
                </a:solidFill>
                <a:effectLst>
                  <a:outerShdw blurRad="38100" dist="38100" dir="2700000" algn="tl">
                    <a:srgbClr val="000000">
                      <a:alpha val="43137"/>
                    </a:srgbClr>
                  </a:outerShdw>
                </a:effectLst>
                <a:latin typeface="Arial" charset="0"/>
                <a:cs typeface="Arial" charset="0"/>
              </a:rPr>
              <a:t>3. Improved representation of initial conditions</a:t>
            </a:r>
          </a:p>
          <a:p>
            <a:pPr marL="342900" indent="-342900">
              <a:spcBef>
                <a:spcPct val="50000"/>
              </a:spcBef>
              <a:defRPr/>
            </a:pPr>
            <a:r>
              <a:rPr lang="en-US" sz="1500" b="1" dirty="0">
                <a:solidFill>
                  <a:schemeClr val="bg1"/>
                </a:solidFill>
                <a:effectLst>
                  <a:outerShdw blurRad="38100" dist="38100" dir="2700000" algn="tl">
                    <a:srgbClr val="000000">
                      <a:alpha val="43137"/>
                    </a:srgbClr>
                  </a:outerShdw>
                </a:effectLst>
                <a:latin typeface="Arial" charset="0"/>
                <a:cs typeface="Arial" charset="0"/>
              </a:rPr>
              <a:t>4. Advanced understanding of the TCs (observations)</a:t>
            </a:r>
          </a:p>
        </p:txBody>
      </p:sp>
      <p:sp>
        <p:nvSpPr>
          <p:cNvPr id="73744" name="Title 1"/>
          <p:cNvSpPr txBox="1">
            <a:spLocks/>
          </p:cNvSpPr>
          <p:nvPr/>
        </p:nvSpPr>
        <p:spPr bwMode="auto">
          <a:xfrm>
            <a:off x="76200" y="152400"/>
            <a:ext cx="8915400" cy="762000"/>
          </a:xfrm>
          <a:prstGeom prst="rect">
            <a:avLst/>
          </a:prstGeom>
          <a:noFill/>
          <a:ln w="9525">
            <a:noFill/>
            <a:miter lim="800000"/>
            <a:headEnd/>
            <a:tailEnd/>
          </a:ln>
        </p:spPr>
        <p:txBody>
          <a:bodyPr anchor="ctr"/>
          <a:lstStyle/>
          <a:p>
            <a:pPr algn="ctr">
              <a:lnSpc>
                <a:spcPct val="80000"/>
              </a:lnSpc>
            </a:pPr>
            <a:r>
              <a:rPr lang="en-US" sz="2800" b="1" i="1" dirty="0">
                <a:solidFill>
                  <a:srgbClr val="0000FF"/>
                </a:solidFill>
                <a:latin typeface="Calibri" pitchFamily="34" charset="0"/>
              </a:rPr>
              <a:t>    HWRF: Advancing Track and Structure Predictions</a:t>
            </a:r>
            <a:endParaRPr lang="en-US" sz="2800" i="1" dirty="0">
              <a:solidFill>
                <a:srgbClr val="0000FF"/>
              </a:solidFill>
              <a:latin typeface="Calibri" pitchFamily="34" charset="0"/>
            </a:endParaRPr>
          </a:p>
        </p:txBody>
      </p:sp>
      <p:pic>
        <p:nvPicPr>
          <p:cNvPr id="73745" name="Picture 15" descr="noaa_trans_back_dark_RSmith.gif"/>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78749" y="69761"/>
            <a:ext cx="623888" cy="609600"/>
          </a:xfrm>
          <a:prstGeom prst="rect">
            <a:avLst/>
          </a:prstGeom>
          <a:noFill/>
          <a:ln w="9525">
            <a:noFill/>
            <a:miter lim="800000"/>
            <a:headEnd/>
            <a:tailEnd/>
          </a:ln>
        </p:spPr>
      </p:pic>
      <p:sp>
        <p:nvSpPr>
          <p:cNvPr id="73747" name="Rectangle 5"/>
          <p:cNvSpPr txBox="1">
            <a:spLocks noGrp="1" noChangeArrowheads="1"/>
          </p:cNvSpPr>
          <p:nvPr/>
        </p:nvSpPr>
        <p:spPr bwMode="auto">
          <a:xfrm>
            <a:off x="4038600" y="6553200"/>
            <a:ext cx="2133600" cy="228600"/>
          </a:xfrm>
          <a:prstGeom prst="rect">
            <a:avLst/>
          </a:prstGeom>
          <a:noFill/>
          <a:ln w="9525">
            <a:noFill/>
            <a:miter lim="800000"/>
            <a:headEnd/>
            <a:tailEnd/>
          </a:ln>
        </p:spPr>
        <p:txBody>
          <a:bodyPr/>
          <a:lstStyle/>
          <a:p>
            <a:r>
              <a:rPr lang="en-US" sz="1100">
                <a:solidFill>
                  <a:srgbClr val="606060"/>
                </a:solidFill>
                <a:ea typeface="ＭＳ Ｐゴシック" pitchFamily="34" charset="-128"/>
              </a:rPr>
              <a:t>NOAA-HFIP Advancements</a:t>
            </a:r>
          </a:p>
        </p:txBody>
      </p:sp>
      <p:sp>
        <p:nvSpPr>
          <p:cNvPr id="2" name="Slide Number Placeholder 1"/>
          <p:cNvSpPr>
            <a:spLocks noGrp="1"/>
          </p:cNvSpPr>
          <p:nvPr>
            <p:ph type="sldNum" sz="quarter" idx="12"/>
          </p:nvPr>
        </p:nvSpPr>
        <p:spPr/>
        <p:txBody>
          <a:bodyPr/>
          <a:lstStyle/>
          <a:p>
            <a:fld id="{8AA51038-482A-4A2F-8234-A72E8F7D54EC}" type="slidenum">
              <a:rPr lang="en-US" smtClean="0"/>
              <a:pPr/>
              <a:t>19</a:t>
            </a:fld>
            <a:endParaRPr lang="en-US" dirty="0"/>
          </a:p>
        </p:txBody>
      </p:sp>
    </p:spTree>
    <p:extLst>
      <p:ext uri="{BB962C8B-B14F-4D97-AF65-F5344CB8AC3E}">
        <p14:creationId xmlns:p14="http://schemas.microsoft.com/office/powerpoint/2010/main" val="210073342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mb\Pictures\549067_399437853448285_1624610275_n.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812" y="0"/>
            <a:ext cx="90424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146" name="Rectangle 1"/>
          <p:cNvSpPr>
            <a:spLocks noGrp="1" noChangeArrowheads="1"/>
          </p:cNvSpPr>
          <p:nvPr>
            <p:ph type="title"/>
          </p:nvPr>
        </p:nvSpPr>
        <p:spPr>
          <a:xfrm>
            <a:off x="152400" y="0"/>
            <a:ext cx="8231040" cy="512693"/>
          </a:xfrm>
        </p:spPr>
        <p:txBody>
          <a:bodyPr lIns="82945" tIns="35198" rIns="82945" bIns="41473">
            <a:normAutofit fontScale="90000"/>
          </a:bodyPr>
          <a:lstStyle/>
          <a:p>
            <a:pPr algn="l">
              <a:tabLst>
                <a:tab pos="655210" algn="l"/>
                <a:tab pos="1311860" algn="l"/>
                <a:tab pos="1968510" algn="l"/>
                <a:tab pos="2625159" algn="l"/>
                <a:tab pos="3281809" algn="l"/>
                <a:tab pos="3938459" algn="l"/>
                <a:tab pos="4595108" algn="l"/>
                <a:tab pos="5251758" algn="l"/>
                <a:tab pos="5908408" algn="l"/>
                <a:tab pos="6565057" algn="l"/>
                <a:tab pos="7221707" algn="l"/>
                <a:tab pos="7878357" algn="l"/>
              </a:tabLst>
            </a:pPr>
            <a:r>
              <a:rPr lang="en-US" b="1" dirty="0" smtClean="0">
                <a:solidFill>
                  <a:srgbClr val="FFFF00"/>
                </a:solidFill>
                <a:effectLst>
                  <a:outerShdw blurRad="38100" dist="38100" dir="2700000" algn="tl">
                    <a:srgbClr val="000000">
                      <a:alpha val="43137"/>
                    </a:srgbClr>
                  </a:outerShdw>
                </a:effectLst>
              </a:rPr>
              <a:t>Outline</a:t>
            </a:r>
          </a:p>
        </p:txBody>
      </p:sp>
      <p:sp>
        <p:nvSpPr>
          <p:cNvPr id="5" name="Slide Number Placeholder 4"/>
          <p:cNvSpPr>
            <a:spLocks noGrp="1"/>
          </p:cNvSpPr>
          <p:nvPr>
            <p:ph type="sldNum" sz="quarter" idx="12"/>
          </p:nvPr>
        </p:nvSpPr>
        <p:spPr/>
        <p:txBody>
          <a:bodyPr/>
          <a:lstStyle/>
          <a:p>
            <a:fld id="{8AA51038-482A-4A2F-8234-A72E8F7D54EC}" type="slidenum">
              <a:rPr lang="en-US" smtClean="0"/>
              <a:pPr/>
              <a:t>2</a:t>
            </a:fld>
            <a:endParaRPr lang="en-US"/>
          </a:p>
        </p:txBody>
      </p:sp>
      <p:sp>
        <p:nvSpPr>
          <p:cNvPr id="6147" name="Content Placeholder 5"/>
          <p:cNvSpPr>
            <a:spLocks noGrp="1"/>
          </p:cNvSpPr>
          <p:nvPr>
            <p:ph sz="quarter" idx="1"/>
          </p:nvPr>
        </p:nvSpPr>
        <p:spPr>
          <a:xfrm>
            <a:off x="152400" y="685801"/>
            <a:ext cx="8991600" cy="2971800"/>
          </a:xfrm>
          <a:noFill/>
        </p:spPr>
        <p:txBody>
          <a:bodyPr lIns="82945" tIns="41473" rIns="82945" bIns="41473">
            <a:noAutofit/>
          </a:bodyPr>
          <a:lstStyle/>
          <a:p>
            <a:pPr>
              <a:spcAft>
                <a:spcPts val="1089"/>
              </a:spcAft>
            </a:pPr>
            <a:r>
              <a:rPr lang="en-US" sz="4400" b="1" dirty="0" smtClean="0">
                <a:solidFill>
                  <a:srgbClr val="FFFF00"/>
                </a:solidFill>
                <a:effectLst>
                  <a:outerShdw blurRad="38100" dist="38100" dir="2700000" algn="tl">
                    <a:srgbClr val="000000">
                      <a:alpha val="43137"/>
                    </a:srgbClr>
                  </a:outerShdw>
                </a:effectLst>
                <a:latin typeface="+mj-lt"/>
              </a:rPr>
              <a:t>NCEP as the world leader in Weather and Climate Modeling</a:t>
            </a:r>
          </a:p>
          <a:p>
            <a:pPr>
              <a:spcAft>
                <a:spcPts val="1089"/>
              </a:spcAft>
            </a:pPr>
            <a:r>
              <a:rPr lang="en-US" sz="4400" b="1" dirty="0" smtClean="0">
                <a:solidFill>
                  <a:srgbClr val="FFFF00"/>
                </a:solidFill>
                <a:effectLst>
                  <a:outerShdw blurRad="38100" dist="38100" dir="2700000" algn="tl">
                    <a:srgbClr val="000000">
                      <a:alpha val="43137"/>
                    </a:srgbClr>
                  </a:outerShdw>
                </a:effectLst>
                <a:latin typeface="+mj-lt"/>
              </a:rPr>
              <a:t>Development of operational tropical cyclone modeling system </a:t>
            </a:r>
          </a:p>
          <a:p>
            <a:pPr>
              <a:spcAft>
                <a:spcPts val="1089"/>
              </a:spcAft>
            </a:pPr>
            <a:r>
              <a:rPr lang="en-US" sz="4400" b="1" dirty="0" smtClean="0">
                <a:solidFill>
                  <a:srgbClr val="FFFF00"/>
                </a:solidFill>
                <a:effectLst>
                  <a:outerShdw blurRad="38100" dist="38100" dir="2700000" algn="tl">
                    <a:srgbClr val="000000">
                      <a:alpha val="43137"/>
                    </a:srgbClr>
                  </a:outerShdw>
                </a:effectLst>
                <a:latin typeface="+mj-lt"/>
              </a:rPr>
              <a:t>Advancements towards solving tropical cyclone forecast problem </a:t>
            </a:r>
            <a:endParaRPr lang="en-US" sz="4400" b="1" dirty="0">
              <a:solidFill>
                <a:srgbClr val="FFFF00"/>
              </a:solidFill>
              <a:effectLst>
                <a:outerShdw blurRad="38100" dist="38100" dir="2700000" algn="tl">
                  <a:srgbClr val="000000">
                    <a:alpha val="43137"/>
                  </a:srgbClr>
                </a:outerShdw>
              </a:effectLst>
              <a:latin typeface="+mj-lt"/>
            </a:endParaRPr>
          </a:p>
        </p:txBody>
      </p:sp>
      <p:pic>
        <p:nvPicPr>
          <p:cNvPr id="7" name="Picture 15" descr="noaa_trans_back_dark_RSmith.gif"/>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8305800" y="76200"/>
            <a:ext cx="623888" cy="609600"/>
          </a:xfrm>
          <a:prstGeom prst="rect">
            <a:avLst/>
          </a:prstGeom>
          <a:noFill/>
          <a:ln w="9525">
            <a:noFill/>
            <a:miter lim="800000"/>
            <a:headEnd/>
            <a:tailEnd/>
          </a:ln>
        </p:spPr>
      </p:pic>
    </p:spTree>
    <p:extLst>
      <p:ext uri="{BB962C8B-B14F-4D97-AF65-F5344CB8AC3E}">
        <p14:creationId xmlns:p14="http://schemas.microsoft.com/office/powerpoint/2010/main" val="2580348119"/>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42" name="Picture 14" descr="http://snook/~dzelinsky/images/test.gif"/>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967930"/>
            <a:ext cx="6934200" cy="535667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800600" y="1050881"/>
            <a:ext cx="4267199" cy="461665"/>
          </a:xfrm>
          <a:prstGeom prst="rect">
            <a:avLst/>
          </a:prstGeom>
          <a:noFill/>
        </p:spPr>
        <p:txBody>
          <a:bodyPr wrap="square" rtlCol="0">
            <a:spAutoFit/>
          </a:bodyPr>
          <a:lstStyle/>
          <a:p>
            <a:pPr algn="ctr"/>
            <a:r>
              <a:rPr lang="en-US" sz="2400" dirty="0" smtClean="0">
                <a:latin typeface="Aparajita" pitchFamily="34" charset="0"/>
                <a:cs typeface="Aparajita" pitchFamily="34" charset="0"/>
              </a:rPr>
              <a:t>Observed ice scattering composite</a:t>
            </a:r>
            <a:endParaRPr lang="en-US" sz="2400" dirty="0">
              <a:latin typeface="Aparajita" pitchFamily="34" charset="0"/>
              <a:cs typeface="Aparajita" pitchFamily="34" charset="0"/>
            </a:endParaRPr>
          </a:p>
        </p:txBody>
      </p:sp>
      <p:pic>
        <p:nvPicPr>
          <p:cNvPr id="22536" name="Picture 8" descr="http://snook/~dzelinsky/images/animated_real.gif"/>
          <p:cNvPicPr>
            <a:picLocks noChangeAspect="1" noChangeArrowheads="1" noCrop="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0600" y="1427018"/>
            <a:ext cx="4267200" cy="412255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905000" y="228600"/>
            <a:ext cx="5715000" cy="381000"/>
          </a:xfrm>
          <a:prstGeom prst="rect">
            <a:avLst/>
          </a:prstGeom>
          <a:noFill/>
        </p:spPr>
        <p:txBody>
          <a:bodyPr wrap="square" rtlCol="0">
            <a:spAutoFit/>
          </a:bodyPr>
          <a:lstStyle/>
          <a:p>
            <a:pPr algn="ctr"/>
            <a:r>
              <a:rPr lang="en-US" b="1" dirty="0" smtClean="0">
                <a:solidFill>
                  <a:srgbClr val="0000CC"/>
                </a:solidFill>
                <a:latin typeface="Arial" pitchFamily="34" charset="0"/>
                <a:cs typeface="Arial" pitchFamily="34" charset="0"/>
              </a:rPr>
              <a:t>Synthetic Satellite Imagery (SSMI/S) from HWRF</a:t>
            </a:r>
            <a:endParaRPr lang="en-US" b="1" dirty="0">
              <a:solidFill>
                <a:srgbClr val="0000CC"/>
              </a:solidFill>
              <a:latin typeface="Arial" pitchFamily="34" charset="0"/>
              <a:cs typeface="Arial" pitchFamily="34" charset="0"/>
            </a:endParaRPr>
          </a:p>
        </p:txBody>
      </p:sp>
      <p:sp>
        <p:nvSpPr>
          <p:cNvPr id="6" name="Slide Number Placeholder 5"/>
          <p:cNvSpPr>
            <a:spLocks noGrp="1"/>
          </p:cNvSpPr>
          <p:nvPr>
            <p:ph type="sldNum" sz="quarter" idx="12"/>
          </p:nvPr>
        </p:nvSpPr>
        <p:spPr/>
        <p:txBody>
          <a:bodyPr/>
          <a:lstStyle/>
          <a:p>
            <a:fld id="{8AA51038-482A-4A2F-8234-A72E8F7D54EC}" type="slidenum">
              <a:rPr lang="en-US" smtClean="0"/>
              <a:pPr/>
              <a:t>20</a:t>
            </a:fld>
            <a:endParaRPr lang="en-US" dirty="0"/>
          </a:p>
        </p:txBody>
      </p:sp>
      <p:pic>
        <p:nvPicPr>
          <p:cNvPr id="7" name="Picture 15" descr="noaa_trans_back_dark_RSmith.gif"/>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199864976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txBox="1">
            <a:spLocks/>
          </p:cNvSpPr>
          <p:nvPr/>
        </p:nvSpPr>
        <p:spPr bwMode="auto">
          <a:xfrm>
            <a:off x="228600" y="304800"/>
            <a:ext cx="8686800" cy="762000"/>
          </a:xfrm>
          <a:prstGeom prst="rect">
            <a:avLst/>
          </a:prstGeom>
          <a:noFill/>
          <a:ln w="9525">
            <a:noFill/>
            <a:miter lim="800000"/>
            <a:headEnd/>
            <a:tailEnd/>
          </a:ln>
        </p:spPr>
        <p:txBody>
          <a:bodyPr anchor="ctr"/>
          <a:lstStyle/>
          <a:p>
            <a:pPr algn="ctr">
              <a:lnSpc>
                <a:spcPct val="80000"/>
              </a:lnSpc>
            </a:pPr>
            <a:r>
              <a:rPr lang="en-US" sz="2800" b="1" i="1">
                <a:solidFill>
                  <a:srgbClr val="A60101"/>
                </a:solidFill>
                <a:latin typeface="Calibri" pitchFamily="34" charset="0"/>
              </a:rPr>
              <a:t>        HWRF: Advancing Tropical Cyclone Rainfall Predictions</a:t>
            </a:r>
          </a:p>
        </p:txBody>
      </p:sp>
      <p:sp>
        <p:nvSpPr>
          <p:cNvPr id="57347" name="Rectangle 5"/>
          <p:cNvSpPr txBox="1">
            <a:spLocks noGrp="1" noChangeArrowheads="1"/>
          </p:cNvSpPr>
          <p:nvPr/>
        </p:nvSpPr>
        <p:spPr bwMode="auto">
          <a:xfrm>
            <a:off x="7772400" y="6400800"/>
            <a:ext cx="838200" cy="228600"/>
          </a:xfrm>
          <a:prstGeom prst="rect">
            <a:avLst/>
          </a:prstGeom>
          <a:noFill/>
          <a:ln w="9525">
            <a:noFill/>
            <a:miter lim="800000"/>
            <a:headEnd/>
            <a:tailEnd/>
          </a:ln>
        </p:spPr>
        <p:txBody>
          <a:bodyPr/>
          <a:lstStyle/>
          <a:p>
            <a:r>
              <a:rPr lang="en-US" sz="1100">
                <a:solidFill>
                  <a:srgbClr val="606060"/>
                </a:solidFill>
                <a:ea typeface="ＭＳ Ｐゴシック" pitchFamily="34" charset="-128"/>
              </a:rPr>
              <a:t>Promises</a:t>
            </a:r>
          </a:p>
        </p:txBody>
      </p:sp>
      <p:grpSp>
        <p:nvGrpSpPr>
          <p:cNvPr id="57348" name="Group 1"/>
          <p:cNvGrpSpPr>
            <a:grpSpLocks/>
          </p:cNvGrpSpPr>
          <p:nvPr/>
        </p:nvGrpSpPr>
        <p:grpSpPr bwMode="auto">
          <a:xfrm>
            <a:off x="3733800" y="2717800"/>
            <a:ext cx="5176838" cy="4140200"/>
            <a:chOff x="11289" y="1244600"/>
            <a:chExt cx="6242755" cy="4368800"/>
          </a:xfrm>
        </p:grpSpPr>
        <p:pic>
          <p:nvPicPr>
            <p:cNvPr id="57349" name="Picture 7" descr="C:\Documents and Settings\Sravya\Desktop\Debby Rain.g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289" y="1244600"/>
              <a:ext cx="6242755" cy="4368800"/>
            </a:xfrm>
            <a:prstGeom prst="rect">
              <a:avLst/>
            </a:prstGeom>
            <a:noFill/>
            <a:ln w="9525">
              <a:noFill/>
              <a:miter lim="800000"/>
              <a:headEnd/>
              <a:tailEnd/>
            </a:ln>
          </p:spPr>
        </p:pic>
        <p:sp>
          <p:nvSpPr>
            <p:cNvPr id="57350" name="Rectangle 5"/>
            <p:cNvSpPr>
              <a:spLocks noChangeArrowheads="1"/>
            </p:cNvSpPr>
            <p:nvPr/>
          </p:nvSpPr>
          <p:spPr bwMode="auto">
            <a:xfrm>
              <a:off x="457200" y="2895600"/>
              <a:ext cx="990600" cy="304800"/>
            </a:xfrm>
            <a:prstGeom prst="rect">
              <a:avLst/>
            </a:prstGeom>
            <a:solidFill>
              <a:schemeClr val="accent1"/>
            </a:solidFill>
            <a:ln w="9525">
              <a:solidFill>
                <a:schemeClr val="tx1"/>
              </a:solidFill>
              <a:miter lim="800000"/>
              <a:headEnd/>
              <a:tailEnd/>
            </a:ln>
          </p:spPr>
          <p:txBody>
            <a:bodyPr wrap="none" anchor="ctr"/>
            <a:lstStyle/>
            <a:p>
              <a:pPr algn="ctr"/>
              <a:r>
                <a:rPr lang="en-US"/>
                <a:t>GFS</a:t>
              </a:r>
            </a:p>
          </p:txBody>
        </p:sp>
        <p:sp>
          <p:nvSpPr>
            <p:cNvPr id="57351" name="Rectangle 6"/>
            <p:cNvSpPr>
              <a:spLocks noChangeArrowheads="1"/>
            </p:cNvSpPr>
            <p:nvPr/>
          </p:nvSpPr>
          <p:spPr bwMode="auto">
            <a:xfrm>
              <a:off x="2667000" y="2895600"/>
              <a:ext cx="990600" cy="304800"/>
            </a:xfrm>
            <a:prstGeom prst="rect">
              <a:avLst/>
            </a:prstGeom>
            <a:solidFill>
              <a:schemeClr val="accent1"/>
            </a:solidFill>
            <a:ln w="9525">
              <a:solidFill>
                <a:schemeClr val="tx1"/>
              </a:solidFill>
              <a:miter lim="800000"/>
              <a:headEnd/>
              <a:tailEnd/>
            </a:ln>
          </p:spPr>
          <p:txBody>
            <a:bodyPr wrap="none" anchor="ctr"/>
            <a:lstStyle/>
            <a:p>
              <a:pPr algn="ctr"/>
              <a:r>
                <a:rPr lang="en-US"/>
                <a:t>HWRF</a:t>
              </a:r>
            </a:p>
          </p:txBody>
        </p:sp>
        <p:sp>
          <p:nvSpPr>
            <p:cNvPr id="57352" name="Rectangle 7"/>
            <p:cNvSpPr>
              <a:spLocks noChangeArrowheads="1"/>
            </p:cNvSpPr>
            <p:nvPr/>
          </p:nvSpPr>
          <p:spPr bwMode="auto">
            <a:xfrm>
              <a:off x="4724400" y="2895600"/>
              <a:ext cx="990600" cy="304800"/>
            </a:xfrm>
            <a:prstGeom prst="rect">
              <a:avLst/>
            </a:prstGeom>
            <a:solidFill>
              <a:schemeClr val="accent1"/>
            </a:solidFill>
            <a:ln w="9525">
              <a:solidFill>
                <a:schemeClr val="tx1"/>
              </a:solidFill>
              <a:miter lim="800000"/>
              <a:headEnd/>
              <a:tailEnd/>
            </a:ln>
          </p:spPr>
          <p:txBody>
            <a:bodyPr wrap="none" anchor="ctr"/>
            <a:lstStyle/>
            <a:p>
              <a:pPr algn="ctr"/>
              <a:r>
                <a:rPr lang="en-US"/>
                <a:t>GFDL</a:t>
              </a:r>
            </a:p>
          </p:txBody>
        </p:sp>
      </p:grpSp>
      <p:sp>
        <p:nvSpPr>
          <p:cNvPr id="57353" name="Oval 8"/>
          <p:cNvSpPr>
            <a:spLocks noChangeArrowheads="1"/>
          </p:cNvSpPr>
          <p:nvPr/>
        </p:nvSpPr>
        <p:spPr bwMode="auto">
          <a:xfrm>
            <a:off x="5867400" y="4191000"/>
            <a:ext cx="990600" cy="457200"/>
          </a:xfrm>
          <a:prstGeom prst="ellipse">
            <a:avLst/>
          </a:prstGeom>
          <a:noFill/>
          <a:ln w="9525">
            <a:solidFill>
              <a:srgbClr val="FF0000"/>
            </a:solidFill>
            <a:round/>
            <a:headEnd/>
            <a:tailEnd/>
          </a:ln>
        </p:spPr>
        <p:txBody>
          <a:bodyPr wrap="none" anchor="ctr"/>
          <a:lstStyle/>
          <a:p>
            <a:endParaRPr lang="en-US"/>
          </a:p>
        </p:txBody>
      </p:sp>
      <p:pic>
        <p:nvPicPr>
          <p:cNvPr id="16414" name="Picture 30" descr="H:\Gopal Pic\cyclone_deaths.g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800" y="1143000"/>
            <a:ext cx="3200400" cy="2767013"/>
          </a:xfrm>
          <a:prstGeom prst="rect">
            <a:avLst/>
          </a:prstGeom>
          <a:noFill/>
          <a:ln w="9525">
            <a:noFill/>
            <a:miter lim="800000"/>
            <a:headEnd/>
            <a:tailEnd/>
          </a:ln>
        </p:spPr>
      </p:pic>
      <p:pic>
        <p:nvPicPr>
          <p:cNvPr id="57355" name="Picture 15" descr="noaa_trans_back_dark_RSmith.gif"/>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76200"/>
            <a:ext cx="623888" cy="609600"/>
          </a:xfrm>
          <a:prstGeom prst="rect">
            <a:avLst/>
          </a:prstGeom>
          <a:noFill/>
          <a:ln w="9525">
            <a:noFill/>
            <a:miter lim="800000"/>
            <a:headEnd/>
            <a:tailEnd/>
          </a:ln>
        </p:spPr>
      </p:pic>
      <p:sp>
        <p:nvSpPr>
          <p:cNvPr id="57357" name="Rectangle 5"/>
          <p:cNvSpPr txBox="1">
            <a:spLocks noGrp="1" noChangeArrowheads="1"/>
          </p:cNvSpPr>
          <p:nvPr/>
        </p:nvSpPr>
        <p:spPr bwMode="auto">
          <a:xfrm>
            <a:off x="533400" y="6324600"/>
            <a:ext cx="2133600" cy="304800"/>
          </a:xfrm>
          <a:prstGeom prst="rect">
            <a:avLst/>
          </a:prstGeom>
          <a:noFill/>
          <a:ln w="9525">
            <a:noFill/>
            <a:miter lim="800000"/>
            <a:headEnd/>
            <a:tailEnd/>
          </a:ln>
        </p:spPr>
        <p:txBody>
          <a:bodyPr/>
          <a:lstStyle/>
          <a:p>
            <a:r>
              <a:rPr lang="en-US" sz="1100">
                <a:solidFill>
                  <a:srgbClr val="606060"/>
                </a:solidFill>
                <a:ea typeface="ＭＳ Ｐゴシック" pitchFamily="34" charset="-128"/>
              </a:rPr>
              <a:t>NOAA-HFIP Advancements</a:t>
            </a: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txBox="1">
            <a:spLocks noGrp="1" noChangeArrowheads="1"/>
          </p:cNvSpPr>
          <p:nvPr/>
        </p:nvSpPr>
        <p:spPr bwMode="auto">
          <a:xfrm>
            <a:off x="8001000" y="6400800"/>
            <a:ext cx="838200" cy="228600"/>
          </a:xfrm>
          <a:prstGeom prst="rect">
            <a:avLst/>
          </a:prstGeom>
          <a:noFill/>
          <a:ln w="9525">
            <a:noFill/>
            <a:miter lim="800000"/>
            <a:headEnd/>
            <a:tailEnd/>
          </a:ln>
        </p:spPr>
        <p:txBody>
          <a:bodyPr/>
          <a:lstStyle/>
          <a:p>
            <a:r>
              <a:rPr lang="en-US" sz="1100">
                <a:solidFill>
                  <a:srgbClr val="606060"/>
                </a:solidFill>
                <a:ea typeface="ＭＳ Ｐゴシック" pitchFamily="34" charset="-128"/>
              </a:rPr>
              <a:t>Promises</a:t>
            </a:r>
          </a:p>
        </p:txBody>
      </p:sp>
      <p:pic>
        <p:nvPicPr>
          <p:cNvPr id="26627" name="Picture 2"/>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76800" y="1066800"/>
            <a:ext cx="3886200" cy="2667000"/>
          </a:xfrm>
          <a:prstGeom prst="rect">
            <a:avLst/>
          </a:prstGeom>
          <a:noFill/>
          <a:ln w="9525">
            <a:noFill/>
            <a:miter lim="800000"/>
            <a:headEnd/>
            <a:tailEnd/>
          </a:ln>
        </p:spPr>
      </p:pic>
      <p:pic>
        <p:nvPicPr>
          <p:cNvPr id="26628" name="Picture 4"/>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53000" y="3733800"/>
            <a:ext cx="3962400" cy="2895600"/>
          </a:xfrm>
          <a:prstGeom prst="rect">
            <a:avLst/>
          </a:prstGeom>
          <a:noFill/>
          <a:ln w="9525">
            <a:noFill/>
            <a:miter lim="800000"/>
            <a:headEnd/>
            <a:tailEnd/>
          </a:ln>
        </p:spPr>
      </p:pic>
      <p:sp>
        <p:nvSpPr>
          <p:cNvPr id="26629" name="Oval 93"/>
          <p:cNvSpPr>
            <a:spLocks noChangeArrowheads="1"/>
          </p:cNvSpPr>
          <p:nvPr/>
        </p:nvSpPr>
        <p:spPr bwMode="auto">
          <a:xfrm>
            <a:off x="6400800" y="1981200"/>
            <a:ext cx="1066800" cy="381000"/>
          </a:xfrm>
          <a:prstGeom prst="ellipse">
            <a:avLst/>
          </a:prstGeom>
          <a:noFill/>
          <a:ln w="9525">
            <a:solidFill>
              <a:schemeClr val="hlink"/>
            </a:solidFill>
            <a:round/>
            <a:headEnd/>
            <a:tailEnd/>
          </a:ln>
        </p:spPr>
        <p:txBody>
          <a:bodyPr wrap="none" anchor="ctr"/>
          <a:lstStyle/>
          <a:p>
            <a:pPr algn="ctr"/>
            <a:r>
              <a:rPr lang="en-US" sz="1200"/>
              <a:t>9km HWRF</a:t>
            </a:r>
          </a:p>
        </p:txBody>
      </p:sp>
      <p:sp>
        <p:nvSpPr>
          <p:cNvPr id="26630" name="Line 94"/>
          <p:cNvSpPr>
            <a:spLocks noChangeShapeType="1"/>
          </p:cNvSpPr>
          <p:nvPr/>
        </p:nvSpPr>
        <p:spPr bwMode="auto">
          <a:xfrm>
            <a:off x="6781800" y="2819400"/>
            <a:ext cx="457200" cy="228600"/>
          </a:xfrm>
          <a:prstGeom prst="line">
            <a:avLst/>
          </a:prstGeom>
          <a:noFill/>
          <a:ln w="9525">
            <a:solidFill>
              <a:srgbClr val="FF0000"/>
            </a:solidFill>
            <a:round/>
            <a:headEnd/>
            <a:tailEnd type="triangle" w="med" len="med"/>
          </a:ln>
        </p:spPr>
        <p:txBody>
          <a:bodyPr/>
          <a:lstStyle/>
          <a:p>
            <a:endParaRPr lang="en-US"/>
          </a:p>
        </p:txBody>
      </p:sp>
      <p:sp>
        <p:nvSpPr>
          <p:cNvPr id="26631" name="Oval 95"/>
          <p:cNvSpPr>
            <a:spLocks noChangeArrowheads="1"/>
          </p:cNvSpPr>
          <p:nvPr/>
        </p:nvSpPr>
        <p:spPr bwMode="auto">
          <a:xfrm>
            <a:off x="7162800" y="2971800"/>
            <a:ext cx="1066800" cy="381000"/>
          </a:xfrm>
          <a:prstGeom prst="ellipse">
            <a:avLst/>
          </a:prstGeom>
          <a:noFill/>
          <a:ln w="9525">
            <a:solidFill>
              <a:srgbClr val="FF0000"/>
            </a:solidFill>
            <a:round/>
            <a:headEnd/>
            <a:tailEnd/>
          </a:ln>
        </p:spPr>
        <p:txBody>
          <a:bodyPr wrap="none" anchor="ctr"/>
          <a:lstStyle/>
          <a:p>
            <a:pPr algn="ctr"/>
            <a:r>
              <a:rPr lang="en-US" sz="1200"/>
              <a:t>3km HWRF</a:t>
            </a:r>
          </a:p>
        </p:txBody>
      </p:sp>
      <p:sp>
        <p:nvSpPr>
          <p:cNvPr id="26632" name="Oval 96"/>
          <p:cNvSpPr>
            <a:spLocks noChangeArrowheads="1"/>
          </p:cNvSpPr>
          <p:nvPr/>
        </p:nvSpPr>
        <p:spPr bwMode="auto">
          <a:xfrm>
            <a:off x="5867400" y="4648200"/>
            <a:ext cx="1066800" cy="381000"/>
          </a:xfrm>
          <a:prstGeom prst="ellipse">
            <a:avLst/>
          </a:prstGeom>
          <a:noFill/>
          <a:ln w="9525">
            <a:solidFill>
              <a:schemeClr val="hlink"/>
            </a:solidFill>
            <a:round/>
            <a:headEnd/>
            <a:tailEnd/>
          </a:ln>
        </p:spPr>
        <p:txBody>
          <a:bodyPr wrap="none" anchor="ctr"/>
          <a:lstStyle/>
          <a:p>
            <a:pPr algn="ctr"/>
            <a:r>
              <a:rPr lang="en-US" sz="1200"/>
              <a:t>9km HWRF</a:t>
            </a:r>
          </a:p>
        </p:txBody>
      </p:sp>
      <p:sp>
        <p:nvSpPr>
          <p:cNvPr id="26633" name="Oval 97"/>
          <p:cNvSpPr>
            <a:spLocks noChangeArrowheads="1"/>
          </p:cNvSpPr>
          <p:nvPr/>
        </p:nvSpPr>
        <p:spPr bwMode="auto">
          <a:xfrm>
            <a:off x="7162800" y="5715000"/>
            <a:ext cx="1066800" cy="381000"/>
          </a:xfrm>
          <a:prstGeom prst="ellipse">
            <a:avLst/>
          </a:prstGeom>
          <a:noFill/>
          <a:ln w="9525">
            <a:solidFill>
              <a:srgbClr val="FF0000"/>
            </a:solidFill>
            <a:round/>
            <a:headEnd/>
            <a:tailEnd/>
          </a:ln>
        </p:spPr>
        <p:txBody>
          <a:bodyPr wrap="none" anchor="ctr"/>
          <a:lstStyle/>
          <a:p>
            <a:pPr algn="ctr"/>
            <a:r>
              <a:rPr lang="en-US" sz="1200"/>
              <a:t>3km HWRF</a:t>
            </a:r>
          </a:p>
        </p:txBody>
      </p:sp>
      <p:sp>
        <p:nvSpPr>
          <p:cNvPr id="26634" name="Line 98"/>
          <p:cNvSpPr>
            <a:spLocks noChangeShapeType="1"/>
          </p:cNvSpPr>
          <p:nvPr/>
        </p:nvSpPr>
        <p:spPr bwMode="auto">
          <a:xfrm>
            <a:off x="7086600" y="5486400"/>
            <a:ext cx="457200" cy="228600"/>
          </a:xfrm>
          <a:prstGeom prst="line">
            <a:avLst/>
          </a:prstGeom>
          <a:noFill/>
          <a:ln w="9525">
            <a:solidFill>
              <a:srgbClr val="FF0000"/>
            </a:solidFill>
            <a:round/>
            <a:headEnd/>
            <a:tailEnd type="triangle" w="med" len="med"/>
          </a:ln>
        </p:spPr>
        <p:txBody>
          <a:bodyPr/>
          <a:lstStyle/>
          <a:p>
            <a:endParaRPr lang="en-US"/>
          </a:p>
        </p:txBody>
      </p:sp>
      <p:sp>
        <p:nvSpPr>
          <p:cNvPr id="26635" name="Line 99"/>
          <p:cNvSpPr>
            <a:spLocks noChangeShapeType="1"/>
          </p:cNvSpPr>
          <p:nvPr/>
        </p:nvSpPr>
        <p:spPr bwMode="auto">
          <a:xfrm flipV="1">
            <a:off x="5791200" y="4953000"/>
            <a:ext cx="228600" cy="304800"/>
          </a:xfrm>
          <a:prstGeom prst="line">
            <a:avLst/>
          </a:prstGeom>
          <a:noFill/>
          <a:ln w="9525">
            <a:solidFill>
              <a:schemeClr val="hlink"/>
            </a:solidFill>
            <a:round/>
            <a:headEnd/>
            <a:tailEnd type="triangle" w="med" len="med"/>
          </a:ln>
        </p:spPr>
        <p:txBody>
          <a:bodyPr/>
          <a:lstStyle/>
          <a:p>
            <a:endParaRPr lang="en-US"/>
          </a:p>
        </p:txBody>
      </p:sp>
      <p:sp>
        <p:nvSpPr>
          <p:cNvPr id="26636" name="Line 101"/>
          <p:cNvSpPr>
            <a:spLocks noChangeShapeType="1"/>
          </p:cNvSpPr>
          <p:nvPr/>
        </p:nvSpPr>
        <p:spPr bwMode="auto">
          <a:xfrm flipV="1">
            <a:off x="6248400" y="2286000"/>
            <a:ext cx="304800" cy="152400"/>
          </a:xfrm>
          <a:prstGeom prst="line">
            <a:avLst/>
          </a:prstGeom>
          <a:noFill/>
          <a:ln w="9525">
            <a:solidFill>
              <a:schemeClr val="hlink"/>
            </a:solidFill>
            <a:round/>
            <a:headEnd/>
            <a:tailEnd type="triangle" w="med" len="med"/>
          </a:ln>
        </p:spPr>
        <p:txBody>
          <a:bodyPr/>
          <a:lstStyle/>
          <a:p>
            <a:endParaRPr lang="en-US"/>
          </a:p>
        </p:txBody>
      </p:sp>
      <p:sp>
        <p:nvSpPr>
          <p:cNvPr id="26637" name="TextBox 7"/>
          <p:cNvSpPr txBox="1">
            <a:spLocks noChangeArrowheads="1"/>
          </p:cNvSpPr>
          <p:nvPr/>
        </p:nvSpPr>
        <p:spPr bwMode="auto">
          <a:xfrm>
            <a:off x="5181600" y="1447800"/>
            <a:ext cx="3124200" cy="366713"/>
          </a:xfrm>
          <a:prstGeom prst="rect">
            <a:avLst/>
          </a:prstGeom>
          <a:noFill/>
          <a:ln w="9525">
            <a:noFill/>
            <a:miter lim="800000"/>
            <a:headEnd/>
            <a:tailEnd/>
          </a:ln>
        </p:spPr>
        <p:txBody>
          <a:bodyPr>
            <a:spAutoFit/>
          </a:bodyPr>
          <a:lstStyle/>
          <a:p>
            <a:r>
              <a:rPr lang="en-US" b="1">
                <a:latin typeface="Calibri" pitchFamily="34" charset="0"/>
              </a:rPr>
              <a:t>EPAC: Mean 34-kt Radius Error</a:t>
            </a:r>
          </a:p>
        </p:txBody>
      </p:sp>
      <p:sp>
        <p:nvSpPr>
          <p:cNvPr id="26638" name="TextBox 7"/>
          <p:cNvSpPr txBox="1">
            <a:spLocks noChangeArrowheads="1"/>
          </p:cNvSpPr>
          <p:nvPr/>
        </p:nvSpPr>
        <p:spPr bwMode="auto">
          <a:xfrm>
            <a:off x="5257800" y="4114800"/>
            <a:ext cx="3124200" cy="366713"/>
          </a:xfrm>
          <a:prstGeom prst="rect">
            <a:avLst/>
          </a:prstGeom>
          <a:noFill/>
          <a:ln w="9525">
            <a:noFill/>
            <a:miter lim="800000"/>
            <a:headEnd/>
            <a:tailEnd/>
          </a:ln>
        </p:spPr>
        <p:txBody>
          <a:bodyPr>
            <a:spAutoFit/>
          </a:bodyPr>
          <a:lstStyle/>
          <a:p>
            <a:r>
              <a:rPr lang="en-US" b="1">
                <a:latin typeface="Calibri" pitchFamily="34" charset="0"/>
              </a:rPr>
              <a:t>EPAC: Mean 65-kt Radius Error</a:t>
            </a:r>
          </a:p>
        </p:txBody>
      </p:sp>
      <p:grpSp>
        <p:nvGrpSpPr>
          <p:cNvPr id="26639" name="Group 106"/>
          <p:cNvGrpSpPr>
            <a:grpSpLocks/>
          </p:cNvGrpSpPr>
          <p:nvPr/>
        </p:nvGrpSpPr>
        <p:grpSpPr bwMode="auto">
          <a:xfrm>
            <a:off x="4763" y="1570038"/>
            <a:ext cx="4567237" cy="4221162"/>
            <a:chOff x="107" y="1344"/>
            <a:chExt cx="2389" cy="2208"/>
          </a:xfrm>
        </p:grpSpPr>
        <p:pic>
          <p:nvPicPr>
            <p:cNvPr id="26640" name="Picture 77" descr="C:\Users\gopal\Desktop\AL092012_0829_0730_contour08.png"/>
            <p:cNvPicPr>
              <a:picLocks noChangeAspect="1" noChangeArrowheads="1"/>
            </p:cNvPicPr>
            <p:nvPr/>
          </p:nvPicPr>
          <p:blipFill>
            <a:blip r:embed="rId5" cstate="email">
              <a:extLst>
                <a:ext uri="{28A0092B-C50C-407E-A947-70E740481C1C}">
                  <a14:useLocalDpi xmlns:a14="http://schemas.microsoft.com/office/drawing/2010/main"/>
                </a:ext>
              </a:extLst>
            </a:blip>
            <a:srcRect l="12308" t="19231" r="12308" b="19231"/>
            <a:stretch>
              <a:fillRect/>
            </a:stretch>
          </p:blipFill>
          <p:spPr bwMode="auto">
            <a:xfrm>
              <a:off x="107" y="1344"/>
              <a:ext cx="2389" cy="1824"/>
            </a:xfrm>
            <a:prstGeom prst="rect">
              <a:avLst/>
            </a:prstGeom>
            <a:noFill/>
            <a:ln w="9525">
              <a:noFill/>
              <a:miter lim="800000"/>
              <a:headEnd/>
              <a:tailEnd/>
            </a:ln>
          </p:spPr>
        </p:pic>
        <p:sp>
          <p:nvSpPr>
            <p:cNvPr id="26641" name="Rectangle 78"/>
            <p:cNvSpPr>
              <a:spLocks noChangeArrowheads="1"/>
            </p:cNvSpPr>
            <p:nvPr/>
          </p:nvSpPr>
          <p:spPr bwMode="auto">
            <a:xfrm>
              <a:off x="240" y="3168"/>
              <a:ext cx="2064" cy="384"/>
            </a:xfrm>
            <a:prstGeom prst="rect">
              <a:avLst/>
            </a:prstGeom>
            <a:noFill/>
            <a:ln w="9525">
              <a:noFill/>
              <a:miter lim="800000"/>
              <a:headEnd/>
              <a:tailEnd/>
            </a:ln>
          </p:spPr>
          <p:txBody>
            <a:bodyPr wrap="none" anchor="ctr"/>
            <a:lstStyle/>
            <a:p>
              <a:pPr algn="ctr"/>
              <a:r>
                <a:rPr lang="en-US"/>
                <a:t>Size Matters!</a:t>
              </a:r>
            </a:p>
            <a:p>
              <a:pPr algn="ctr"/>
              <a:r>
                <a:rPr lang="en-US"/>
                <a:t>(e.g. storm surge)</a:t>
              </a:r>
            </a:p>
          </p:txBody>
        </p:sp>
        <p:sp>
          <p:nvSpPr>
            <p:cNvPr id="26642" name="Oval 80"/>
            <p:cNvSpPr>
              <a:spLocks noChangeArrowheads="1"/>
            </p:cNvSpPr>
            <p:nvPr/>
          </p:nvSpPr>
          <p:spPr bwMode="auto">
            <a:xfrm>
              <a:off x="1296" y="2256"/>
              <a:ext cx="576" cy="576"/>
            </a:xfrm>
            <a:prstGeom prst="ellipse">
              <a:avLst/>
            </a:prstGeom>
            <a:noFill/>
            <a:ln w="28575">
              <a:solidFill>
                <a:srgbClr val="FF0000"/>
              </a:solidFill>
              <a:round/>
              <a:headEnd/>
              <a:tailEnd/>
            </a:ln>
          </p:spPr>
          <p:txBody>
            <a:bodyPr wrap="none" anchor="ctr"/>
            <a:lstStyle/>
            <a:p>
              <a:pPr algn="ctr"/>
              <a:r>
                <a:rPr lang="en-US" sz="1400" b="1">
                  <a:latin typeface="Calibri" pitchFamily="34" charset="0"/>
                </a:rPr>
                <a:t>Radius </a:t>
              </a:r>
            </a:p>
            <a:p>
              <a:pPr algn="ctr"/>
              <a:r>
                <a:rPr lang="en-US" sz="1400" b="1">
                  <a:latin typeface="Calibri" pitchFamily="34" charset="0"/>
                </a:rPr>
                <a:t>Of Maximum </a:t>
              </a:r>
            </a:p>
            <a:p>
              <a:pPr algn="ctr"/>
              <a:r>
                <a:rPr lang="en-US" sz="1400" b="1">
                  <a:latin typeface="Calibri" pitchFamily="34" charset="0"/>
                </a:rPr>
                <a:t>winds</a:t>
              </a:r>
            </a:p>
          </p:txBody>
        </p:sp>
        <p:sp>
          <p:nvSpPr>
            <p:cNvPr id="26643" name="Oval 81"/>
            <p:cNvSpPr>
              <a:spLocks noChangeArrowheads="1"/>
            </p:cNvSpPr>
            <p:nvPr/>
          </p:nvSpPr>
          <p:spPr bwMode="auto">
            <a:xfrm>
              <a:off x="1728" y="1632"/>
              <a:ext cx="576" cy="576"/>
            </a:xfrm>
            <a:prstGeom prst="ellipse">
              <a:avLst/>
            </a:prstGeom>
            <a:noFill/>
            <a:ln w="28575">
              <a:solidFill>
                <a:srgbClr val="FF0000"/>
              </a:solidFill>
              <a:round/>
              <a:headEnd/>
              <a:tailEnd/>
            </a:ln>
          </p:spPr>
          <p:txBody>
            <a:bodyPr wrap="none" anchor="ctr"/>
            <a:lstStyle/>
            <a:p>
              <a:pPr algn="ctr"/>
              <a:r>
                <a:rPr lang="en-US" sz="1400" b="1">
                  <a:latin typeface="Calibri" pitchFamily="34" charset="0"/>
                </a:rPr>
                <a:t>Radius </a:t>
              </a:r>
            </a:p>
            <a:p>
              <a:pPr algn="ctr"/>
              <a:r>
                <a:rPr lang="en-US" sz="1400" b="1">
                  <a:latin typeface="Calibri" pitchFamily="34" charset="0"/>
                </a:rPr>
                <a:t>Of 34 kt</a:t>
              </a:r>
            </a:p>
            <a:p>
              <a:pPr algn="ctr"/>
              <a:r>
                <a:rPr lang="en-US" sz="1400" b="1">
                  <a:latin typeface="Calibri" pitchFamily="34" charset="0"/>
                </a:rPr>
                <a:t>winds</a:t>
              </a:r>
            </a:p>
          </p:txBody>
        </p:sp>
        <p:sp>
          <p:nvSpPr>
            <p:cNvPr id="26644" name="Line 83"/>
            <p:cNvSpPr>
              <a:spLocks noChangeShapeType="1"/>
            </p:cNvSpPr>
            <p:nvPr/>
          </p:nvSpPr>
          <p:spPr bwMode="auto">
            <a:xfrm flipV="1">
              <a:off x="1296" y="1968"/>
              <a:ext cx="528" cy="288"/>
            </a:xfrm>
            <a:prstGeom prst="line">
              <a:avLst/>
            </a:prstGeom>
            <a:noFill/>
            <a:ln w="28575">
              <a:solidFill>
                <a:srgbClr val="FF0000"/>
              </a:solidFill>
              <a:round/>
              <a:headEnd/>
              <a:tailEnd type="triangle" w="med" len="med"/>
            </a:ln>
          </p:spPr>
          <p:txBody>
            <a:bodyPr/>
            <a:lstStyle/>
            <a:p>
              <a:endParaRPr lang="en-US"/>
            </a:p>
          </p:txBody>
        </p:sp>
        <p:sp>
          <p:nvSpPr>
            <p:cNvPr id="26645" name="Rectangle 85"/>
            <p:cNvSpPr>
              <a:spLocks noChangeArrowheads="1"/>
            </p:cNvSpPr>
            <p:nvPr/>
          </p:nvSpPr>
          <p:spPr bwMode="auto">
            <a:xfrm>
              <a:off x="912" y="2928"/>
              <a:ext cx="912" cy="144"/>
            </a:xfrm>
            <a:prstGeom prst="rect">
              <a:avLst/>
            </a:prstGeom>
            <a:noFill/>
            <a:ln w="9525">
              <a:noFill/>
              <a:miter lim="800000"/>
              <a:headEnd/>
              <a:tailEnd/>
            </a:ln>
          </p:spPr>
          <p:txBody>
            <a:bodyPr wrap="none" anchor="ctr"/>
            <a:lstStyle/>
            <a:p>
              <a:pPr algn="ctr"/>
              <a:r>
                <a:rPr lang="en-US" sz="1200" b="1">
                  <a:latin typeface="Calibri" pitchFamily="34" charset="0"/>
                </a:rPr>
                <a:t>NOAA-H*Wind Analysis</a:t>
              </a:r>
            </a:p>
          </p:txBody>
        </p:sp>
        <p:sp>
          <p:nvSpPr>
            <p:cNvPr id="26646" name="Line 105"/>
            <p:cNvSpPr>
              <a:spLocks noChangeShapeType="1"/>
            </p:cNvSpPr>
            <p:nvPr/>
          </p:nvSpPr>
          <p:spPr bwMode="auto">
            <a:xfrm>
              <a:off x="1296" y="2256"/>
              <a:ext cx="240" cy="96"/>
            </a:xfrm>
            <a:prstGeom prst="line">
              <a:avLst/>
            </a:prstGeom>
            <a:noFill/>
            <a:ln w="28575">
              <a:solidFill>
                <a:srgbClr val="FF0000"/>
              </a:solidFill>
              <a:round/>
              <a:headEnd/>
              <a:tailEnd type="triangle" w="med" len="med"/>
            </a:ln>
          </p:spPr>
          <p:txBody>
            <a:bodyPr/>
            <a:lstStyle/>
            <a:p>
              <a:endParaRPr lang="en-US"/>
            </a:p>
          </p:txBody>
        </p:sp>
      </p:grpSp>
      <p:sp>
        <p:nvSpPr>
          <p:cNvPr id="26648" name="Title 1"/>
          <p:cNvSpPr txBox="1">
            <a:spLocks/>
          </p:cNvSpPr>
          <p:nvPr/>
        </p:nvSpPr>
        <p:spPr bwMode="auto">
          <a:xfrm>
            <a:off x="228600" y="304800"/>
            <a:ext cx="8686800" cy="762000"/>
          </a:xfrm>
          <a:prstGeom prst="rect">
            <a:avLst/>
          </a:prstGeom>
          <a:noFill/>
          <a:ln w="9525">
            <a:noFill/>
            <a:miter lim="800000"/>
            <a:headEnd/>
            <a:tailEnd/>
          </a:ln>
        </p:spPr>
        <p:txBody>
          <a:bodyPr anchor="ctr"/>
          <a:lstStyle/>
          <a:p>
            <a:pPr algn="ctr">
              <a:lnSpc>
                <a:spcPct val="80000"/>
              </a:lnSpc>
            </a:pPr>
            <a:r>
              <a:rPr lang="en-US" sz="2800" b="1" i="1">
                <a:solidFill>
                  <a:srgbClr val="A60101"/>
                </a:solidFill>
                <a:latin typeface="Calibri" pitchFamily="34" charset="0"/>
              </a:rPr>
              <a:t>        HWRF: Advancing Tropical Cyclone Size Predictions</a:t>
            </a:r>
          </a:p>
        </p:txBody>
      </p:sp>
      <p:pic>
        <p:nvPicPr>
          <p:cNvPr id="26649" name="Picture 15" descr="noaa_trans_back_dark_RSmith.gif"/>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23008" y="67614"/>
            <a:ext cx="623888" cy="609600"/>
          </a:xfrm>
          <a:prstGeom prst="rect">
            <a:avLst/>
          </a:prstGeom>
          <a:noFill/>
          <a:ln w="9525">
            <a:noFill/>
            <a:miter lim="800000"/>
            <a:headEnd/>
            <a:tailEnd/>
          </a:ln>
        </p:spPr>
      </p:pic>
      <p:sp>
        <p:nvSpPr>
          <p:cNvPr id="26651" name="Rectangle 5"/>
          <p:cNvSpPr txBox="1">
            <a:spLocks noGrp="1" noChangeArrowheads="1"/>
          </p:cNvSpPr>
          <p:nvPr/>
        </p:nvSpPr>
        <p:spPr bwMode="auto">
          <a:xfrm>
            <a:off x="533400" y="6324600"/>
            <a:ext cx="2133600" cy="304800"/>
          </a:xfrm>
          <a:prstGeom prst="rect">
            <a:avLst/>
          </a:prstGeom>
          <a:noFill/>
          <a:ln w="9525">
            <a:noFill/>
            <a:miter lim="800000"/>
            <a:headEnd/>
            <a:tailEnd/>
          </a:ln>
        </p:spPr>
        <p:txBody>
          <a:bodyPr/>
          <a:lstStyle/>
          <a:p>
            <a:r>
              <a:rPr lang="en-US" sz="1100">
                <a:solidFill>
                  <a:srgbClr val="606060"/>
                </a:solidFill>
                <a:ea typeface="ＭＳ Ｐゴシック" pitchFamily="34" charset="-128"/>
              </a:rPr>
              <a:t>NOAA-HFIP Advancements</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1" name="Title 1"/>
          <p:cNvSpPr txBox="1">
            <a:spLocks/>
          </p:cNvSpPr>
          <p:nvPr/>
        </p:nvSpPr>
        <p:spPr bwMode="auto">
          <a:xfrm>
            <a:off x="1066800" y="304800"/>
            <a:ext cx="7848600" cy="762000"/>
          </a:xfrm>
          <a:prstGeom prst="rect">
            <a:avLst/>
          </a:prstGeom>
          <a:noFill/>
          <a:ln w="9525">
            <a:noFill/>
            <a:miter lim="800000"/>
            <a:headEnd/>
            <a:tailEnd/>
          </a:ln>
        </p:spPr>
        <p:txBody>
          <a:bodyPr anchor="ctr"/>
          <a:lstStyle/>
          <a:p>
            <a:pPr algn="ctr">
              <a:lnSpc>
                <a:spcPct val="80000"/>
              </a:lnSpc>
            </a:pPr>
            <a:r>
              <a:rPr lang="en-US" sz="2800" b="1" i="1">
                <a:solidFill>
                  <a:srgbClr val="A60101"/>
                </a:solidFill>
                <a:latin typeface="Calibri" pitchFamily="34" charset="0"/>
              </a:rPr>
              <a:t>Airborne Observations For Advancing Tropical Cyclone Forecasts</a:t>
            </a:r>
          </a:p>
        </p:txBody>
      </p:sp>
      <p:pic>
        <p:nvPicPr>
          <p:cNvPr id="75782" name="Picture 15" descr="noaa_trans_back_dark_RSmith.g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912" y="39710"/>
            <a:ext cx="623888" cy="609600"/>
          </a:xfrm>
          <a:prstGeom prst="rect">
            <a:avLst/>
          </a:prstGeom>
          <a:noFill/>
          <a:ln w="9525">
            <a:noFill/>
            <a:miter lim="800000"/>
            <a:headEnd/>
            <a:tailEnd/>
          </a:ln>
        </p:spPr>
      </p:pic>
      <p:pic>
        <p:nvPicPr>
          <p:cNvPr id="75783"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95800" y="1219200"/>
            <a:ext cx="3886200" cy="2590800"/>
          </a:xfrm>
          <a:prstGeom prst="rect">
            <a:avLst/>
          </a:prstGeom>
          <a:noFill/>
          <a:ln w="9525">
            <a:noFill/>
            <a:miter lim="800000"/>
            <a:headEnd/>
            <a:tailEnd/>
          </a:ln>
        </p:spPr>
      </p:pic>
      <p:pic>
        <p:nvPicPr>
          <p:cNvPr id="75784" name="Picture 2" descr="P3sid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800" y="3886200"/>
            <a:ext cx="4114800" cy="2743200"/>
          </a:xfrm>
          <a:prstGeom prst="rect">
            <a:avLst/>
          </a:prstGeom>
          <a:noFill/>
          <a:ln w="9525">
            <a:noFill/>
            <a:miter lim="800000"/>
            <a:headEnd/>
            <a:tailEnd/>
          </a:ln>
        </p:spPr>
      </p:pic>
      <p:sp>
        <p:nvSpPr>
          <p:cNvPr id="75785" name="Text Box 3"/>
          <p:cNvSpPr txBox="1">
            <a:spLocks noChangeArrowheads="1"/>
          </p:cNvSpPr>
          <p:nvPr/>
        </p:nvSpPr>
        <p:spPr bwMode="auto">
          <a:xfrm>
            <a:off x="685800" y="1219200"/>
            <a:ext cx="3505200" cy="2432050"/>
          </a:xfrm>
          <a:prstGeom prst="rect">
            <a:avLst/>
          </a:prstGeom>
          <a:noFill/>
          <a:ln w="9525">
            <a:noFill/>
            <a:miter lim="800000"/>
            <a:headEnd/>
            <a:tailEnd/>
          </a:ln>
        </p:spPr>
        <p:txBody>
          <a:bodyPr>
            <a:spAutoFit/>
          </a:bodyPr>
          <a:lstStyle/>
          <a:p>
            <a:pPr eaLnBrk="0" hangingPunct="0"/>
            <a:r>
              <a:rPr lang="en-US" altLang="zh-CN" sz="1400" b="1" u="sng">
                <a:solidFill>
                  <a:schemeClr val="accent1"/>
                </a:solidFill>
                <a:latin typeface="Times" pitchFamily="18" charset="0"/>
              </a:rPr>
              <a:t>NOAA Gulfstream-IV jet:</a:t>
            </a:r>
          </a:p>
          <a:p>
            <a:pPr eaLnBrk="0" hangingPunct="0">
              <a:buFont typeface="Wingdings" pitchFamily="2" charset="2"/>
              <a:buChar char="§"/>
            </a:pPr>
            <a:r>
              <a:rPr lang="en-US" altLang="zh-CN" sz="1400" b="1">
                <a:latin typeface="Times" pitchFamily="18" charset="0"/>
              </a:rPr>
              <a:t> Flight altitude: </a:t>
            </a:r>
          </a:p>
          <a:p>
            <a:pPr marL="639763" lvl="1" indent="-182563" eaLnBrk="0" hangingPunct="0">
              <a:buFont typeface="Wingdings" pitchFamily="2" charset="2"/>
              <a:buChar char="Ø"/>
            </a:pPr>
            <a:r>
              <a:rPr lang="en-US" altLang="zh-CN" sz="1400" b="1">
                <a:latin typeface="Times" pitchFamily="18" charset="0"/>
              </a:rPr>
              <a:t> ~45,000 ft (13700 m, 150 hPa)</a:t>
            </a:r>
          </a:p>
          <a:p>
            <a:pPr eaLnBrk="0" hangingPunct="0">
              <a:buFont typeface="Wingdings" pitchFamily="2" charset="2"/>
              <a:buChar char="§"/>
            </a:pPr>
            <a:r>
              <a:rPr lang="en-US" altLang="zh-CN" sz="1400" b="1">
                <a:latin typeface="Times" pitchFamily="18" charset="0"/>
              </a:rPr>
              <a:t> Purpose</a:t>
            </a:r>
            <a:endParaRPr lang="zh-CN" altLang="en-US" sz="1400" b="1">
              <a:latin typeface="Times" pitchFamily="18" charset="0"/>
            </a:endParaRPr>
          </a:p>
          <a:p>
            <a:pPr marL="639763" lvl="1" indent="-182563" eaLnBrk="0" hangingPunct="0">
              <a:buFont typeface="Wingdings" pitchFamily="2" charset="2"/>
              <a:buChar char="Ø"/>
            </a:pPr>
            <a:r>
              <a:rPr lang="en-US" altLang="zh-CN" sz="1400" b="1">
                <a:latin typeface="Times" pitchFamily="18" charset="0"/>
              </a:rPr>
              <a:t>synoptic</a:t>
            </a:r>
            <a:endParaRPr lang="zh-CN" altLang="en-US" sz="1400" b="1">
              <a:latin typeface="Times" pitchFamily="18" charset="0"/>
            </a:endParaRPr>
          </a:p>
          <a:p>
            <a:pPr eaLnBrk="0" hangingPunct="0">
              <a:buFont typeface="Wingdings" pitchFamily="2" charset="2"/>
              <a:buChar char="§"/>
            </a:pPr>
            <a:r>
              <a:rPr lang="en-US" altLang="zh-CN" sz="1400" b="1">
                <a:latin typeface="Times" pitchFamily="18" charset="0"/>
              </a:rPr>
              <a:t> Instrument</a:t>
            </a:r>
          </a:p>
          <a:p>
            <a:pPr marL="639763" lvl="2" indent="-182563" eaLnBrk="0" hangingPunct="0">
              <a:buFont typeface="Wingdings" pitchFamily="2" charset="2"/>
              <a:buChar char="Ø"/>
            </a:pPr>
            <a:r>
              <a:rPr lang="en-US" altLang="zh-CN" sz="1400" b="1">
                <a:latin typeface="Times" pitchFamily="18" charset="0"/>
              </a:rPr>
              <a:t>GPS </a:t>
            </a:r>
            <a:r>
              <a:rPr lang="zh-CN" altLang="en-US" sz="1400" b="1">
                <a:latin typeface="Times" pitchFamily="18" charset="0"/>
              </a:rPr>
              <a:t> </a:t>
            </a:r>
            <a:r>
              <a:rPr lang="en-US" altLang="zh-CN" sz="1400" b="1">
                <a:latin typeface="Times" pitchFamily="18" charset="0"/>
              </a:rPr>
              <a:t>dropsonde</a:t>
            </a:r>
          </a:p>
          <a:p>
            <a:pPr eaLnBrk="0" hangingPunct="0">
              <a:buFont typeface="Wingdings" pitchFamily="2" charset="2"/>
              <a:buChar char="§"/>
            </a:pPr>
            <a:r>
              <a:rPr lang="en-US" altLang="zh-CN" sz="1400" b="1">
                <a:latin typeface="Times" pitchFamily="18" charset="0"/>
              </a:rPr>
              <a:t> Observation frequency</a:t>
            </a:r>
            <a:endParaRPr lang="zh-CN" altLang="en-US" sz="1400" b="1">
              <a:latin typeface="Times" pitchFamily="18" charset="0"/>
            </a:endParaRPr>
          </a:p>
          <a:p>
            <a:pPr marL="639763" lvl="1" indent="-182563" eaLnBrk="0" hangingPunct="0">
              <a:buFont typeface="Wingdings" pitchFamily="2" charset="2"/>
              <a:buChar char="Ø"/>
            </a:pPr>
            <a:r>
              <a:rPr lang="en-US" altLang="zh-CN" sz="1400" b="1">
                <a:latin typeface="Times" pitchFamily="18" charset="0"/>
              </a:rPr>
              <a:t>Flight level: 1 Hz</a:t>
            </a:r>
          </a:p>
          <a:p>
            <a:pPr marL="639763" lvl="1" indent="-182563" eaLnBrk="0" hangingPunct="0">
              <a:buFont typeface="Wingdings" pitchFamily="2" charset="2"/>
              <a:buChar char="Ø"/>
            </a:pPr>
            <a:r>
              <a:rPr lang="en-US" altLang="zh-CN" sz="1400" b="1">
                <a:latin typeface="Times" pitchFamily="18" charset="0"/>
              </a:rPr>
              <a:t>dropsonde: ~30 </a:t>
            </a:r>
            <a:r>
              <a:rPr lang="zh-CN" altLang="en-US" sz="1400" b="1">
                <a:latin typeface="Times" pitchFamily="18" charset="0"/>
              </a:rPr>
              <a:t>个</a:t>
            </a:r>
            <a:endParaRPr lang="en-US" altLang="zh-CN" sz="1400" b="1">
              <a:latin typeface="Times" pitchFamily="18" charset="0"/>
            </a:endParaRPr>
          </a:p>
          <a:p>
            <a:pPr marL="639763" lvl="1" indent="-182563" eaLnBrk="0" hangingPunct="0">
              <a:buFont typeface="Wingdings" pitchFamily="2" charset="2"/>
              <a:buChar char="Ø"/>
            </a:pPr>
            <a:r>
              <a:rPr lang="en-US" altLang="zh-CN" sz="1400" b="1">
                <a:latin typeface="Times" pitchFamily="18" charset="0"/>
              </a:rPr>
              <a:t>interval: 150-200  km</a:t>
            </a:r>
            <a:endParaRPr lang="zh-CN" altLang="en-US" sz="1400" b="1">
              <a:latin typeface="Times" pitchFamily="18" charset="0"/>
            </a:endParaRPr>
          </a:p>
        </p:txBody>
      </p:sp>
      <p:sp>
        <p:nvSpPr>
          <p:cNvPr id="5" name="Text Box 3"/>
          <p:cNvSpPr txBox="1">
            <a:spLocks noChangeArrowheads="1"/>
          </p:cNvSpPr>
          <p:nvPr/>
        </p:nvSpPr>
        <p:spPr bwMode="auto">
          <a:xfrm>
            <a:off x="4648200" y="4117975"/>
            <a:ext cx="3657600" cy="2282825"/>
          </a:xfrm>
          <a:prstGeom prst="rect">
            <a:avLst/>
          </a:prstGeom>
          <a:noFill/>
          <a:ln w="9525">
            <a:noFill/>
            <a:miter lim="800000"/>
            <a:headEnd/>
            <a:tailEnd/>
          </a:ln>
          <a:effectLst/>
        </p:spPr>
        <p:txBody>
          <a:bodyPr>
            <a:spAutoFit/>
          </a:bodyPr>
          <a:lstStyle/>
          <a:p>
            <a:pPr eaLnBrk="0" hangingPunct="0"/>
            <a:r>
              <a:rPr lang="en-US" sz="1200" b="1" u="sng">
                <a:solidFill>
                  <a:schemeClr val="tx2"/>
                </a:solidFill>
                <a:latin typeface="Times" pitchFamily="18" charset="0"/>
                <a:ea typeface="ＭＳ Ｐゴシック" pitchFamily="34" charset="-128"/>
              </a:rPr>
              <a:t>NOAA P-3:</a:t>
            </a:r>
          </a:p>
          <a:p>
            <a:pPr eaLnBrk="0" hangingPunct="0">
              <a:buFont typeface="Wingdings" pitchFamily="2" charset="2"/>
              <a:buChar char="§"/>
            </a:pPr>
            <a:r>
              <a:rPr lang="en-US" altLang="zh-CN" sz="1200" b="1">
                <a:latin typeface="Times" pitchFamily="18" charset="0"/>
              </a:rPr>
              <a:t>Flight altitude</a:t>
            </a:r>
          </a:p>
          <a:p>
            <a:pPr marL="639763" lvl="1" indent="-182563" eaLnBrk="0" hangingPunct="0">
              <a:buFont typeface="Wingdings" pitchFamily="2" charset="2"/>
              <a:buChar char="Ø"/>
            </a:pPr>
            <a:r>
              <a:rPr lang="en-US" sz="1200" b="1">
                <a:latin typeface="Times" pitchFamily="18" charset="0"/>
                <a:ea typeface="ＭＳ Ｐゴシック" pitchFamily="34" charset="-128"/>
              </a:rPr>
              <a:t> ~25,000 ft (7600</a:t>
            </a:r>
            <a:r>
              <a:rPr lang="en-US" altLang="zh-CN" sz="1200" b="1">
                <a:latin typeface="Times" pitchFamily="18" charset="0"/>
              </a:rPr>
              <a:t>m, 400 hPa)</a:t>
            </a:r>
            <a:endParaRPr lang="en-US" sz="1200" b="1">
              <a:latin typeface="Times" pitchFamily="18" charset="0"/>
              <a:ea typeface="ＭＳ Ｐゴシック" pitchFamily="34" charset="-128"/>
            </a:endParaRPr>
          </a:p>
          <a:p>
            <a:pPr eaLnBrk="0" hangingPunct="0">
              <a:buFont typeface="Wingdings" pitchFamily="2" charset="2"/>
              <a:buChar char="§"/>
            </a:pPr>
            <a:r>
              <a:rPr lang="en-US" altLang="zh-CN" sz="1200" b="1">
                <a:latin typeface="Times" pitchFamily="18" charset="0"/>
              </a:rPr>
              <a:t>Purpose</a:t>
            </a:r>
            <a:endParaRPr lang="en-US" sz="1200" b="1">
              <a:latin typeface="Times" pitchFamily="18" charset="0"/>
              <a:ea typeface="ＭＳ Ｐゴシック" pitchFamily="34" charset="-128"/>
            </a:endParaRPr>
          </a:p>
          <a:p>
            <a:pPr marL="639763" lvl="1" indent="-182563" eaLnBrk="0" hangingPunct="0">
              <a:buFont typeface="Wingdings" pitchFamily="2" charset="2"/>
              <a:buChar char="Ø"/>
            </a:pPr>
            <a:r>
              <a:rPr lang="en-US" altLang="zh-CN" sz="1200" b="1">
                <a:latin typeface="Times" pitchFamily="18" charset="0"/>
              </a:rPr>
              <a:t>Inner core</a:t>
            </a:r>
            <a:endParaRPr lang="en-US" sz="1200" b="1">
              <a:latin typeface="Times" pitchFamily="18" charset="0"/>
              <a:ea typeface="ＭＳ Ｐゴシック" pitchFamily="34" charset="-128"/>
            </a:endParaRPr>
          </a:p>
          <a:p>
            <a:pPr eaLnBrk="0" hangingPunct="0">
              <a:buFont typeface="Wingdings" pitchFamily="2" charset="2"/>
              <a:buChar char="§"/>
            </a:pPr>
            <a:r>
              <a:rPr lang="en-US" altLang="zh-CN" sz="1200" b="1">
                <a:latin typeface="Times" pitchFamily="18" charset="0"/>
              </a:rPr>
              <a:t>Instrument</a:t>
            </a:r>
            <a:r>
              <a:rPr lang="en-US" sz="1200" b="1">
                <a:latin typeface="Times" pitchFamily="18" charset="0"/>
                <a:ea typeface="ＭＳ Ｐゴシック" pitchFamily="34" charset="-128"/>
              </a:rPr>
              <a:t> </a:t>
            </a:r>
          </a:p>
          <a:p>
            <a:pPr marL="639763" lvl="1" indent="-182563" eaLnBrk="0" hangingPunct="0">
              <a:buFont typeface="Wingdings" pitchFamily="2" charset="2"/>
              <a:buChar char="Ø"/>
            </a:pPr>
            <a:r>
              <a:rPr lang="en-US" sz="1200" b="1">
                <a:latin typeface="Times" pitchFamily="18" charset="0"/>
                <a:ea typeface="ＭＳ Ｐゴシック" pitchFamily="34" charset="-128"/>
              </a:rPr>
              <a:t>GPS </a:t>
            </a:r>
            <a:r>
              <a:rPr lang="en-US" altLang="zh-CN" sz="1200" b="1">
                <a:latin typeface="Times" pitchFamily="18" charset="0"/>
              </a:rPr>
              <a:t>dropsonde</a:t>
            </a:r>
            <a:endParaRPr lang="en-US" sz="1200" b="1">
              <a:latin typeface="Times" pitchFamily="18" charset="0"/>
              <a:ea typeface="ＭＳ Ｐゴシック" pitchFamily="34" charset="-128"/>
            </a:endParaRPr>
          </a:p>
          <a:p>
            <a:pPr marL="639763" lvl="1" indent="-182563" eaLnBrk="0" hangingPunct="0">
              <a:buFont typeface="Wingdings" pitchFamily="2" charset="2"/>
              <a:buChar char="Ø"/>
            </a:pPr>
            <a:r>
              <a:rPr lang="en-US" sz="1200" b="1">
                <a:latin typeface="Times" pitchFamily="18" charset="0"/>
                <a:ea typeface="ＭＳ Ｐゴシック" pitchFamily="34" charset="-128"/>
              </a:rPr>
              <a:t>AXBT, </a:t>
            </a:r>
            <a:r>
              <a:rPr lang="en-US" altLang="zh-CN" sz="1200" b="1">
                <a:latin typeface="Times" pitchFamily="18" charset="0"/>
              </a:rPr>
              <a:t>AXCP, AXCTD, Bouy</a:t>
            </a:r>
            <a:endParaRPr lang="en-US" sz="1200" b="1">
              <a:latin typeface="Times" pitchFamily="18" charset="0"/>
              <a:ea typeface="ＭＳ Ｐゴシック" pitchFamily="34" charset="-128"/>
            </a:endParaRPr>
          </a:p>
          <a:p>
            <a:pPr marL="639763" lvl="1" indent="-182563" eaLnBrk="0" hangingPunct="0">
              <a:buFont typeface="Wingdings" pitchFamily="2" charset="2"/>
              <a:buChar char="Ø"/>
            </a:pPr>
            <a:r>
              <a:rPr lang="en-US" sz="1200" b="1">
                <a:latin typeface="Times" pitchFamily="18" charset="0"/>
                <a:ea typeface="ＭＳ Ｐゴシック" pitchFamily="34" charset="-128"/>
              </a:rPr>
              <a:t>Doppler Radar</a:t>
            </a:r>
          </a:p>
          <a:p>
            <a:pPr marL="639763" lvl="1" indent="-182563" eaLnBrk="0" hangingPunct="0">
              <a:buFont typeface="Wingdings" pitchFamily="2" charset="2"/>
              <a:buChar char="Ø"/>
            </a:pPr>
            <a:r>
              <a:rPr lang="en-US" sz="1200" b="1">
                <a:latin typeface="Times" pitchFamily="18" charset="0"/>
                <a:ea typeface="ＭＳ Ｐゴシック" pitchFamily="34" charset="-128"/>
              </a:rPr>
              <a:t>SFMR, DWRL etc.</a:t>
            </a:r>
          </a:p>
          <a:p>
            <a:pPr eaLnBrk="0" hangingPunct="0">
              <a:buFont typeface="Wingdings" pitchFamily="2" charset="2"/>
              <a:buChar char="Ø"/>
            </a:pPr>
            <a:r>
              <a:rPr lang="en-US" altLang="zh-CN" sz="1200" b="1">
                <a:latin typeface="Times" pitchFamily="18" charset="0"/>
              </a:rPr>
              <a:t>Observation frequency</a:t>
            </a:r>
            <a:endParaRPr lang="en-US" sz="1200" b="1">
              <a:latin typeface="Times" pitchFamily="18" charset="0"/>
              <a:ea typeface="ＭＳ Ｐゴシック" pitchFamily="34" charset="-128"/>
            </a:endParaRPr>
          </a:p>
          <a:p>
            <a:pPr marL="639763" lvl="1" indent="-182563" eaLnBrk="0" hangingPunct="0">
              <a:buFont typeface="Wingdings" pitchFamily="2" charset="2"/>
              <a:buChar char="Ø"/>
            </a:pPr>
            <a:r>
              <a:rPr lang="en-US" altLang="zh-CN" sz="1200" b="1">
                <a:latin typeface="Times" pitchFamily="18" charset="0"/>
              </a:rPr>
              <a:t>dropsonde: ~</a:t>
            </a:r>
            <a:r>
              <a:rPr lang="en-US" sz="1200" b="1">
                <a:latin typeface="Times" pitchFamily="18" charset="0"/>
                <a:ea typeface="ＭＳ Ｐゴシック" pitchFamily="34" charset="-128"/>
              </a:rPr>
              <a:t>30 </a:t>
            </a:r>
            <a:r>
              <a:rPr lang="zh-CN" altLang="en-US" sz="1200" b="1">
                <a:latin typeface="Times" pitchFamily="18" charset="0"/>
              </a:rPr>
              <a:t>个</a:t>
            </a:r>
            <a:endParaRPr lang="en-US" altLang="zh-CN" sz="1200" b="1">
              <a:latin typeface="Times" pitchFamily="18" charset="0"/>
            </a:endParaRPr>
          </a:p>
        </p:txBody>
      </p:sp>
      <p:sp>
        <p:nvSpPr>
          <p:cNvPr id="75788" name="Oval 12"/>
          <p:cNvSpPr>
            <a:spLocks noChangeArrowheads="1"/>
          </p:cNvSpPr>
          <p:nvPr/>
        </p:nvSpPr>
        <p:spPr bwMode="auto">
          <a:xfrm>
            <a:off x="5638800" y="1371600"/>
            <a:ext cx="1219200" cy="381000"/>
          </a:xfrm>
          <a:prstGeom prst="ellipse">
            <a:avLst/>
          </a:prstGeom>
          <a:noFill/>
          <a:ln w="9525">
            <a:noFill/>
            <a:round/>
            <a:headEnd/>
            <a:tailEnd/>
          </a:ln>
          <a:effectLst/>
        </p:spPr>
        <p:txBody>
          <a:bodyPr wrap="none" anchor="ctr"/>
          <a:lstStyle/>
          <a:p>
            <a:pPr algn="ctr"/>
            <a:r>
              <a:rPr lang="en-US"/>
              <a:t>NOAA G-IV</a:t>
            </a:r>
          </a:p>
        </p:txBody>
      </p:sp>
      <p:sp>
        <p:nvSpPr>
          <p:cNvPr id="75789" name="Oval 13"/>
          <p:cNvSpPr>
            <a:spLocks noChangeArrowheads="1"/>
          </p:cNvSpPr>
          <p:nvPr/>
        </p:nvSpPr>
        <p:spPr bwMode="auto">
          <a:xfrm>
            <a:off x="1676400" y="4114800"/>
            <a:ext cx="1219200" cy="381000"/>
          </a:xfrm>
          <a:prstGeom prst="ellipse">
            <a:avLst/>
          </a:prstGeom>
          <a:noFill/>
          <a:ln w="9525">
            <a:noFill/>
            <a:round/>
            <a:headEnd/>
            <a:tailEnd/>
          </a:ln>
          <a:effectLst/>
        </p:spPr>
        <p:txBody>
          <a:bodyPr wrap="none" anchor="ctr"/>
          <a:lstStyle/>
          <a:p>
            <a:pPr algn="ctr"/>
            <a:r>
              <a:rPr lang="en-US"/>
              <a:t>NOAA P-3</a:t>
            </a: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97296" y="3657600"/>
            <a:ext cx="3178048" cy="2383536"/>
          </a:xfrm>
          <a:prstGeom prst="rect">
            <a:avLst/>
          </a:prstGeom>
        </p:spPr>
      </p:pic>
      <p:sp>
        <p:nvSpPr>
          <p:cNvPr id="18" name="TextBox 17"/>
          <p:cNvSpPr txBox="1"/>
          <p:nvPr/>
        </p:nvSpPr>
        <p:spPr>
          <a:xfrm>
            <a:off x="3124200" y="1519238"/>
            <a:ext cx="2667000" cy="1815882"/>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marL="100584" indent="-100584" algn="ctr" defTabSz="457200" fontAlgn="auto">
              <a:spcBef>
                <a:spcPts val="0"/>
              </a:spcBef>
              <a:spcAft>
                <a:spcPts val="0"/>
              </a:spcAft>
              <a:defRPr/>
            </a:pPr>
            <a:r>
              <a:rPr lang="en-US" sz="1400" b="1" dirty="0" smtClean="0">
                <a:solidFill>
                  <a:schemeClr val="tx1"/>
                </a:solidFill>
              </a:rPr>
              <a:t>HWRF Team at EMC has made significant efforts in assimilating real-time NOAA-P3 Tail Doppler data at the inner core of hurricanes for operational HWRF and produced parallel runs (HWFG) whenever there are aircraft data.</a:t>
            </a:r>
            <a:endParaRPr lang="en-US" sz="1400" b="1" dirty="0">
              <a:solidFill>
                <a:schemeClr val="tx1"/>
              </a:solidFill>
            </a:endParaRPr>
          </a:p>
        </p:txBody>
      </p:sp>
      <p:sp>
        <p:nvSpPr>
          <p:cNvPr id="15367" name="Rectangle 38"/>
          <p:cNvSpPr>
            <a:spLocks noChangeArrowheads="1"/>
          </p:cNvSpPr>
          <p:nvPr/>
        </p:nvSpPr>
        <p:spPr bwMode="auto">
          <a:xfrm>
            <a:off x="1828800" y="381000"/>
            <a:ext cx="7010400" cy="396875"/>
          </a:xfrm>
          <a:prstGeom prst="rect">
            <a:avLst/>
          </a:prstGeom>
          <a:noFill/>
          <a:ln w="9525">
            <a:noFill/>
            <a:miter lim="800000"/>
            <a:headEnd/>
            <a:tailEnd/>
          </a:ln>
        </p:spPr>
        <p:txBody>
          <a:bodyPr>
            <a:spAutoFit/>
          </a:bodyPr>
          <a:lstStyle/>
          <a:p>
            <a:pPr algn="ctr"/>
            <a:endParaRPr lang="en-US" sz="2000" b="1">
              <a:solidFill>
                <a:srgbClr val="376092"/>
              </a:solidFill>
              <a:latin typeface="Calibri" pitchFamily="34" charset="0"/>
            </a:endParaRPr>
          </a:p>
        </p:txBody>
      </p:sp>
      <p:pic>
        <p:nvPicPr>
          <p:cNvPr id="35844" name="Picture 20"/>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827713" y="1295400"/>
            <a:ext cx="3011487" cy="2259013"/>
          </a:xfrm>
          <a:prstGeom prst="rect">
            <a:avLst/>
          </a:prstGeom>
          <a:noFill/>
          <a:ln w="9525">
            <a:noFill/>
            <a:miter lim="800000"/>
            <a:headEnd/>
            <a:tailEnd/>
          </a:ln>
        </p:spPr>
      </p:pic>
      <p:sp>
        <p:nvSpPr>
          <p:cNvPr id="35846" name="TextBox 25"/>
          <p:cNvSpPr txBox="1">
            <a:spLocks noChangeArrowheads="1"/>
          </p:cNvSpPr>
          <p:nvPr/>
        </p:nvSpPr>
        <p:spPr bwMode="auto">
          <a:xfrm>
            <a:off x="6248400" y="1447800"/>
            <a:ext cx="2514600" cy="646113"/>
          </a:xfrm>
          <a:prstGeom prst="rect">
            <a:avLst/>
          </a:prstGeom>
          <a:solidFill>
            <a:srgbClr val="FFFFFF">
              <a:alpha val="49019"/>
            </a:srgbClr>
          </a:solidFill>
          <a:ln w="9525">
            <a:noFill/>
            <a:miter lim="800000"/>
            <a:headEnd/>
            <a:tailEnd/>
          </a:ln>
        </p:spPr>
        <p:txBody>
          <a:bodyPr>
            <a:spAutoFit/>
          </a:bodyPr>
          <a:lstStyle/>
          <a:p>
            <a:pPr algn="ctr" defTabSz="457200"/>
            <a:r>
              <a:rPr lang="en-US" sz="1200">
                <a:latin typeface="Franklin Gothic Demi" pitchFamily="34" charset="0"/>
              </a:rPr>
              <a:t>ISAAC  Initial vortex (wind) </a:t>
            </a:r>
          </a:p>
          <a:p>
            <a:pPr algn="ctr" defTabSz="457200"/>
            <a:r>
              <a:rPr lang="en-US" sz="1200">
                <a:latin typeface="Franklin Gothic Demi" pitchFamily="34" charset="0"/>
              </a:rPr>
              <a:t>Operational HWRF (No Data Assimilation)</a:t>
            </a:r>
          </a:p>
        </p:txBody>
      </p:sp>
      <p:sp>
        <p:nvSpPr>
          <p:cNvPr id="35847" name="TextBox 26"/>
          <p:cNvSpPr txBox="1">
            <a:spLocks noChangeArrowheads="1"/>
          </p:cNvSpPr>
          <p:nvPr/>
        </p:nvSpPr>
        <p:spPr bwMode="auto">
          <a:xfrm>
            <a:off x="6248400" y="3810000"/>
            <a:ext cx="2286000" cy="646113"/>
          </a:xfrm>
          <a:prstGeom prst="rect">
            <a:avLst/>
          </a:prstGeom>
          <a:solidFill>
            <a:srgbClr val="FFFFFF">
              <a:alpha val="50195"/>
            </a:srgbClr>
          </a:solidFill>
          <a:ln w="9525">
            <a:noFill/>
            <a:miter lim="800000"/>
            <a:headEnd/>
            <a:tailEnd/>
          </a:ln>
        </p:spPr>
        <p:txBody>
          <a:bodyPr>
            <a:spAutoFit/>
          </a:bodyPr>
          <a:lstStyle/>
          <a:p>
            <a:pPr algn="ctr" defTabSz="457200"/>
            <a:r>
              <a:rPr lang="en-US" sz="1200">
                <a:latin typeface="Franklin Gothic Demi" pitchFamily="34" charset="0"/>
              </a:rPr>
              <a:t>ISAAC Initial vortex (wind)</a:t>
            </a:r>
          </a:p>
          <a:p>
            <a:pPr algn="ctr" defTabSz="457200"/>
            <a:r>
              <a:rPr lang="en-US" sz="1200">
                <a:latin typeface="Franklin Gothic Demi" pitchFamily="34" charset="0"/>
              </a:rPr>
              <a:t>with assimilation of observations</a:t>
            </a:r>
          </a:p>
        </p:txBody>
      </p:sp>
      <p:sp>
        <p:nvSpPr>
          <p:cNvPr id="35848" name="Oval 50"/>
          <p:cNvSpPr>
            <a:spLocks noChangeArrowheads="1"/>
          </p:cNvSpPr>
          <p:nvPr/>
        </p:nvSpPr>
        <p:spPr bwMode="auto">
          <a:xfrm>
            <a:off x="6324600" y="4419600"/>
            <a:ext cx="1066800" cy="1143000"/>
          </a:xfrm>
          <a:prstGeom prst="ellipse">
            <a:avLst/>
          </a:prstGeom>
          <a:noFill/>
          <a:ln w="19050">
            <a:solidFill>
              <a:srgbClr val="FF0000"/>
            </a:solidFill>
            <a:round/>
            <a:headEnd/>
            <a:tailEnd/>
          </a:ln>
        </p:spPr>
        <p:txBody>
          <a:bodyPr wrap="none" anchor="ctr"/>
          <a:lstStyle/>
          <a:p>
            <a:pPr algn="ctr"/>
            <a:r>
              <a:rPr lang="en-US"/>
              <a:t>Dry and </a:t>
            </a:r>
          </a:p>
          <a:p>
            <a:pPr algn="ctr"/>
            <a:r>
              <a:rPr lang="en-US"/>
              <a:t>Sheared</a:t>
            </a:r>
          </a:p>
          <a:p>
            <a:pPr algn="ctr"/>
            <a:r>
              <a:rPr lang="en-US"/>
              <a:t>vortex</a:t>
            </a:r>
          </a:p>
        </p:txBody>
      </p:sp>
      <p:cxnSp>
        <p:nvCxnSpPr>
          <p:cNvPr id="35" name="Straight Arrow Connector 34"/>
          <p:cNvCxnSpPr/>
          <p:nvPr/>
        </p:nvCxnSpPr>
        <p:spPr>
          <a:xfrm flipH="1" flipV="1">
            <a:off x="666750" y="1616075"/>
            <a:ext cx="95250" cy="60325"/>
          </a:xfrm>
          <a:prstGeom prst="straightConnector1">
            <a:avLst/>
          </a:prstGeom>
          <a:ln w="76200" cmpd="sng">
            <a:solidFill>
              <a:schemeClr val="bg1"/>
            </a:solidFill>
            <a:headEnd type="none"/>
            <a:tailEnd type="triangle"/>
          </a:ln>
        </p:spPr>
        <p:style>
          <a:lnRef idx="2">
            <a:schemeClr val="accent1"/>
          </a:lnRef>
          <a:fillRef idx="0">
            <a:schemeClr val="accent1"/>
          </a:fillRef>
          <a:effectRef idx="1">
            <a:schemeClr val="accent1"/>
          </a:effectRef>
          <a:fontRef idx="minor">
            <a:schemeClr val="tx1"/>
          </a:fontRef>
        </p:style>
      </p:cxnSp>
      <p:pic>
        <p:nvPicPr>
          <p:cNvPr id="35886" name="Picture 33" descr="Screen shot 2012-08-30 at 3.08.28 PM.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6875" y="1371600"/>
            <a:ext cx="2346325" cy="2276475"/>
          </a:xfrm>
          <a:prstGeom prst="rect">
            <a:avLst/>
          </a:prstGeom>
          <a:noFill/>
          <a:ln w="9525">
            <a:noFill/>
            <a:miter lim="800000"/>
            <a:headEnd/>
            <a:tailEnd/>
          </a:ln>
        </p:spPr>
      </p:pic>
      <p:pic>
        <p:nvPicPr>
          <p:cNvPr id="27" name="Picture 26" descr="20120827H1wind30.gif"/>
          <p:cNvPicPr>
            <a:picLocks/>
          </p:cNvPicPr>
          <p:nvPr/>
        </p:nvPicPr>
        <p:blipFill>
          <a:blip r:embed="rId5" cstate="email">
            <a:extLst>
              <a:ext uri="{28A0092B-C50C-407E-A947-70E740481C1C}">
                <a14:useLocalDpi xmlns:a14="http://schemas.microsoft.com/office/drawing/2010/main"/>
              </a:ext>
            </a:extLst>
          </a:blip>
          <a:srcRect l="7896" t="9338" r="20055" b="11201"/>
          <a:stretch>
            <a:fillRect/>
          </a:stretch>
        </p:blipFill>
        <p:spPr bwMode="auto">
          <a:xfrm>
            <a:off x="533400" y="1676400"/>
            <a:ext cx="2133600" cy="1981200"/>
          </a:xfrm>
          <a:prstGeom prst="rect">
            <a:avLst/>
          </a:prstGeom>
          <a:noFill/>
          <a:ln w="9525">
            <a:noFill/>
            <a:miter lim="800000"/>
            <a:headEnd/>
            <a:tailEnd/>
          </a:ln>
        </p:spPr>
      </p:pic>
      <p:sp>
        <p:nvSpPr>
          <p:cNvPr id="35893" name="Title 1"/>
          <p:cNvSpPr txBox="1">
            <a:spLocks/>
          </p:cNvSpPr>
          <p:nvPr/>
        </p:nvSpPr>
        <p:spPr bwMode="auto">
          <a:xfrm>
            <a:off x="1066800" y="381000"/>
            <a:ext cx="7772400" cy="762000"/>
          </a:xfrm>
          <a:prstGeom prst="rect">
            <a:avLst/>
          </a:prstGeom>
          <a:noFill/>
          <a:ln w="9525">
            <a:noFill/>
            <a:miter lim="800000"/>
            <a:headEnd/>
            <a:tailEnd/>
          </a:ln>
        </p:spPr>
        <p:txBody>
          <a:bodyPr anchor="ctr"/>
          <a:lstStyle/>
          <a:p>
            <a:pPr algn="ctr">
              <a:lnSpc>
                <a:spcPct val="80000"/>
              </a:lnSpc>
            </a:pPr>
            <a:r>
              <a:rPr lang="en-US" sz="2800" b="1" i="1">
                <a:solidFill>
                  <a:srgbClr val="A60101"/>
                </a:solidFill>
                <a:latin typeface="Calibri" pitchFamily="34" charset="0"/>
              </a:rPr>
              <a:t>        HWRF: Advancing Tropical Cyclone Intensity Predictions Using P3 Observations</a:t>
            </a:r>
          </a:p>
        </p:txBody>
      </p:sp>
      <p:pic>
        <p:nvPicPr>
          <p:cNvPr id="35894" name="Picture 15" descr="noaa_trans_back_dark_RSmith.gif"/>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862" y="9659"/>
            <a:ext cx="623888" cy="609600"/>
          </a:xfrm>
          <a:prstGeom prst="rect">
            <a:avLst/>
          </a:prstGeom>
          <a:noFill/>
          <a:ln w="9525">
            <a:noFill/>
            <a:miter lim="800000"/>
            <a:headEnd/>
            <a:tailEnd/>
          </a:ln>
        </p:spPr>
      </p:pic>
      <p:sp>
        <p:nvSpPr>
          <p:cNvPr id="35896" name="Rectangle 5"/>
          <p:cNvSpPr txBox="1">
            <a:spLocks noGrp="1" noChangeArrowheads="1"/>
          </p:cNvSpPr>
          <p:nvPr/>
        </p:nvSpPr>
        <p:spPr bwMode="auto">
          <a:xfrm>
            <a:off x="6705600" y="6400800"/>
            <a:ext cx="2133600" cy="304800"/>
          </a:xfrm>
          <a:prstGeom prst="rect">
            <a:avLst/>
          </a:prstGeom>
          <a:noFill/>
          <a:ln w="9525">
            <a:noFill/>
            <a:miter lim="800000"/>
            <a:headEnd/>
            <a:tailEnd/>
          </a:ln>
        </p:spPr>
        <p:txBody>
          <a:bodyPr/>
          <a:lstStyle/>
          <a:p>
            <a:r>
              <a:rPr lang="en-US" sz="1100">
                <a:solidFill>
                  <a:srgbClr val="606060"/>
                </a:solidFill>
                <a:ea typeface="ＭＳ Ｐゴシック" pitchFamily="34" charset="-128"/>
              </a:rPr>
              <a:t>NOAA-HFIP Advancements</a:t>
            </a:r>
          </a:p>
        </p:txBody>
      </p:sp>
      <p:pic>
        <p:nvPicPr>
          <p:cNvPr id="19" name="Content Placeholder 7" descr="fig_ALAL2012_wind.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19100" y="3744858"/>
            <a:ext cx="5372100" cy="2896253"/>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752600"/>
            <a:ext cx="8229600" cy="4525963"/>
          </a:xfrm>
        </p:spPr>
        <p:txBody>
          <a:bodyPr/>
          <a:lstStyle/>
          <a:p>
            <a:pPr algn="just"/>
            <a:r>
              <a:rPr lang="en-US" sz="2800" dirty="0" smtClean="0">
                <a:solidFill>
                  <a:srgbClr val="000066"/>
                </a:solidFill>
              </a:rPr>
              <a:t>Unified community HWRF modeling system provides a unique opportunity to expand its applications for tropical cyclone forecasts over the world.</a:t>
            </a:r>
          </a:p>
          <a:p>
            <a:pPr algn="just"/>
            <a:r>
              <a:rPr lang="en-US" sz="2800" dirty="0" smtClean="0">
                <a:solidFill>
                  <a:srgbClr val="000066"/>
                </a:solidFill>
              </a:rPr>
              <a:t>We started looking into performance of the HWRF model for Western Pacific typhoons.</a:t>
            </a:r>
          </a:p>
          <a:p>
            <a:pPr algn="just"/>
            <a:r>
              <a:rPr lang="en-US" sz="2800" dirty="0" smtClean="0">
                <a:solidFill>
                  <a:srgbClr val="000066"/>
                </a:solidFill>
              </a:rPr>
              <a:t>NOAA’s Hurricane Forecast Improvement Project provided avenues for extending applications of HWRF for all tropical cyclone basins of the world.</a:t>
            </a:r>
            <a:endParaRPr lang="en-US" sz="2800" dirty="0">
              <a:solidFill>
                <a:srgbClr val="000066"/>
              </a:solidFill>
            </a:endParaRPr>
          </a:p>
        </p:txBody>
      </p:sp>
      <p:sp>
        <p:nvSpPr>
          <p:cNvPr id="2" name="Slide Number Placeholder 1"/>
          <p:cNvSpPr>
            <a:spLocks noGrp="1"/>
          </p:cNvSpPr>
          <p:nvPr>
            <p:ph type="sldNum" sz="quarter" idx="12"/>
          </p:nvPr>
        </p:nvSpPr>
        <p:spPr/>
        <p:txBody>
          <a:bodyPr/>
          <a:lstStyle/>
          <a:p>
            <a:pPr>
              <a:defRPr/>
            </a:pPr>
            <a:fld id="{6ABF3884-10D7-4AAD-AB84-7B2A9A775280}" type="slidenum">
              <a:rPr lang="en-US" smtClean="0"/>
              <a:pPr>
                <a:defRPr/>
              </a:pPr>
              <a:t>25</a:t>
            </a:fld>
            <a:endParaRPr lang="en-US" dirty="0"/>
          </a:p>
        </p:txBody>
      </p:sp>
      <p:sp>
        <p:nvSpPr>
          <p:cNvPr id="3" name="TextBox 2"/>
          <p:cNvSpPr txBox="1"/>
          <p:nvPr/>
        </p:nvSpPr>
        <p:spPr>
          <a:xfrm>
            <a:off x="762000" y="381000"/>
            <a:ext cx="7696200" cy="830997"/>
          </a:xfrm>
          <a:prstGeom prst="rect">
            <a:avLst/>
          </a:prstGeom>
          <a:noFill/>
        </p:spPr>
        <p:txBody>
          <a:bodyPr wrap="square" rtlCol="0">
            <a:spAutoFit/>
          </a:bodyPr>
          <a:lstStyle/>
          <a:p>
            <a:pPr algn="ctr"/>
            <a:r>
              <a:rPr lang="en-US" sz="2400" dirty="0" smtClean="0">
                <a:solidFill>
                  <a:srgbClr val="006600"/>
                </a:solidFill>
                <a:effectLst>
                  <a:outerShdw blurRad="38100" dist="38100" dir="2700000" algn="tl">
                    <a:srgbClr val="000000">
                      <a:alpha val="43137"/>
                    </a:srgbClr>
                  </a:outerShdw>
                </a:effectLst>
              </a:rPr>
              <a:t>Extending Applications of HWRF Modeling System for Tropical Cyclones of the </a:t>
            </a:r>
            <a:r>
              <a:rPr lang="en-US" sz="2400" dirty="0" err="1" smtClean="0">
                <a:solidFill>
                  <a:srgbClr val="006600"/>
                </a:solidFill>
                <a:effectLst>
                  <a:outerShdw blurRad="38100" dist="38100" dir="2700000" algn="tl">
                    <a:srgbClr val="000000">
                      <a:alpha val="43137"/>
                    </a:srgbClr>
                  </a:outerShdw>
                </a:effectLst>
              </a:rPr>
              <a:t>the</a:t>
            </a:r>
            <a:r>
              <a:rPr lang="en-US" sz="2400" dirty="0" smtClean="0">
                <a:solidFill>
                  <a:srgbClr val="006600"/>
                </a:solidFill>
                <a:effectLst>
                  <a:outerShdw blurRad="38100" dist="38100" dir="2700000" algn="tl">
                    <a:srgbClr val="000000">
                      <a:alpha val="43137"/>
                    </a:srgbClr>
                  </a:outerShdw>
                </a:effectLst>
              </a:rPr>
              <a:t> Western Pacific Ocean</a:t>
            </a:r>
            <a:endParaRPr lang="en-US" sz="2400" dirty="0">
              <a:solidFill>
                <a:srgbClr val="00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8479346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ABF3884-10D7-4AAD-AB84-7B2A9A775280}" type="slidenum">
              <a:rPr lang="en-US" smtClean="0"/>
              <a:pPr>
                <a:defRPr/>
              </a:pPr>
              <a:t>26</a:t>
            </a:fld>
            <a:endParaRPr lang="en-US"/>
          </a:p>
        </p:txBody>
      </p:sp>
      <p:pic>
        <p:nvPicPr>
          <p:cNvPr id="23554" name="Picture 2" descr="C:\Documents and Settings\vijay.tallapragada\Desktop\JANGMI19W.2008092700.track.png"/>
          <p:cNvPicPr>
            <a:picLocks noChangeAspect="1" noChangeArrowheads="1"/>
          </p:cNvPicPr>
          <p:nvPr/>
        </p:nvPicPr>
        <p:blipFill>
          <a:blip r:embed="rId2" cstate="email">
            <a:extLst>
              <a:ext uri="{28A0092B-C50C-407E-A947-70E740481C1C}">
                <a14:useLocalDpi xmlns:a14="http://schemas.microsoft.com/office/drawing/2010/main"/>
              </a:ext>
            </a:extLst>
          </a:blip>
          <a:srcRect t="7500"/>
          <a:stretch>
            <a:fillRect/>
          </a:stretch>
        </p:blipFill>
        <p:spPr bwMode="auto">
          <a:xfrm>
            <a:off x="0" y="3686172"/>
            <a:ext cx="4572000" cy="3171828"/>
          </a:xfrm>
          <a:prstGeom prst="rect">
            <a:avLst/>
          </a:prstGeom>
          <a:noFill/>
        </p:spPr>
      </p:pic>
      <p:pic>
        <p:nvPicPr>
          <p:cNvPr id="23555" name="Picture 3" descr="C:\Documents and Settings\vijay.tallapragada\Desktop\JANGMI19W.2008092700.Vmax.png"/>
          <p:cNvPicPr>
            <a:picLocks noChangeAspect="1" noChangeArrowheads="1"/>
          </p:cNvPicPr>
          <p:nvPr/>
        </p:nvPicPr>
        <p:blipFill>
          <a:blip r:embed="rId3" cstate="email">
            <a:extLst>
              <a:ext uri="{28A0092B-C50C-407E-A947-70E740481C1C}">
                <a14:useLocalDpi xmlns:a14="http://schemas.microsoft.com/office/drawing/2010/main"/>
              </a:ext>
            </a:extLst>
          </a:blip>
          <a:srcRect t="7500"/>
          <a:stretch>
            <a:fillRect/>
          </a:stretch>
        </p:blipFill>
        <p:spPr bwMode="auto">
          <a:xfrm>
            <a:off x="4572000" y="3686172"/>
            <a:ext cx="4572000" cy="3171828"/>
          </a:xfrm>
          <a:prstGeom prst="rect">
            <a:avLst/>
          </a:prstGeom>
          <a:noFill/>
        </p:spPr>
      </p:pic>
      <p:pic>
        <p:nvPicPr>
          <p:cNvPr id="23556" name="Picture 4" descr="C:\Documents and Settings\vijay.tallapragada\Desktop\maxwindswath.g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4419600" cy="3314700"/>
          </a:xfrm>
          <a:prstGeom prst="rect">
            <a:avLst/>
          </a:prstGeom>
          <a:noFill/>
        </p:spPr>
      </p:pic>
      <p:pic>
        <p:nvPicPr>
          <p:cNvPr id="23557" name="Picture 5" descr="C:\Documents and Settings\vijay.tallapragada\Desktop\maxprecipswath.gif"/>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724400" y="0"/>
            <a:ext cx="4419600" cy="3314700"/>
          </a:xfrm>
          <a:prstGeom prst="rect">
            <a:avLst/>
          </a:prstGeom>
          <a:noFill/>
        </p:spPr>
      </p:pic>
      <p:sp>
        <p:nvSpPr>
          <p:cNvPr id="7" name="TextBox 6"/>
          <p:cNvSpPr txBox="1"/>
          <p:nvPr/>
        </p:nvSpPr>
        <p:spPr>
          <a:xfrm>
            <a:off x="1295400" y="3352800"/>
            <a:ext cx="6934200" cy="369332"/>
          </a:xfrm>
          <a:prstGeom prst="rect">
            <a:avLst/>
          </a:prstGeom>
          <a:noFill/>
        </p:spPr>
        <p:txBody>
          <a:bodyPr wrap="square" rtlCol="0">
            <a:spAutoFit/>
          </a:bodyPr>
          <a:lstStyle/>
          <a:p>
            <a:pPr algn="ctr"/>
            <a:r>
              <a:rPr lang="en-US" dirty="0" smtClean="0">
                <a:solidFill>
                  <a:srgbClr val="006600"/>
                </a:solidFill>
                <a:effectLst>
                  <a:outerShdw blurRad="38100" dist="38100" dir="2700000" algn="tl">
                    <a:srgbClr val="000000">
                      <a:alpha val="43137"/>
                    </a:srgbClr>
                  </a:outerShdw>
                </a:effectLst>
              </a:rPr>
              <a:t>HWRF Forecasts for Typhoon </a:t>
            </a:r>
            <a:r>
              <a:rPr lang="en-US" dirty="0" err="1" smtClean="0">
                <a:solidFill>
                  <a:srgbClr val="006600"/>
                </a:solidFill>
                <a:effectLst>
                  <a:outerShdw blurRad="38100" dist="38100" dir="2700000" algn="tl">
                    <a:srgbClr val="000000">
                      <a:alpha val="43137"/>
                    </a:srgbClr>
                  </a:outerShdw>
                </a:effectLst>
              </a:rPr>
              <a:t>Jangmi</a:t>
            </a:r>
            <a:r>
              <a:rPr lang="en-US" dirty="0" smtClean="0">
                <a:solidFill>
                  <a:srgbClr val="006600"/>
                </a:solidFill>
                <a:effectLst>
                  <a:outerShdw blurRad="38100" dist="38100" dir="2700000" algn="tl">
                    <a:srgbClr val="000000">
                      <a:alpha val="43137"/>
                    </a:srgbClr>
                  </a:outerShdw>
                </a:effectLst>
              </a:rPr>
              <a:t> (19W), IC 2008092700</a:t>
            </a:r>
            <a:endParaRPr lang="en-US" dirty="0">
              <a:solidFill>
                <a:srgbClr val="0066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0539793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6ABF3884-10D7-4AAD-AB84-7B2A9A775280}" type="slidenum">
              <a:rPr lang="en-US" smtClean="0"/>
              <a:pPr>
                <a:defRPr/>
              </a:pPr>
              <a:t>27</a:t>
            </a:fld>
            <a:endParaRPr lang="en-US"/>
          </a:p>
        </p:txBody>
      </p:sp>
      <p:pic>
        <p:nvPicPr>
          <p:cNvPr id="22530" name="Picture 2" descr="C:\Documents and Settings\vijay.tallapragada\Desktop\all-10m.gif"/>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4165600" cy="3124200"/>
          </a:xfrm>
          <a:prstGeom prst="rect">
            <a:avLst/>
          </a:prstGeom>
          <a:noFill/>
        </p:spPr>
      </p:pic>
      <p:pic>
        <p:nvPicPr>
          <p:cNvPr id="22531" name="Picture 3" descr="C:\Documents and Settings\vijay.tallapragada\Desktop\all-precip.gif"/>
          <p:cNvPicPr>
            <a:picLocks noChangeAspect="1" noChangeArrowheads="1" noCrop="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76800" y="0"/>
            <a:ext cx="4267200" cy="3200400"/>
          </a:xfrm>
          <a:prstGeom prst="rect">
            <a:avLst/>
          </a:prstGeom>
          <a:noFill/>
        </p:spPr>
      </p:pic>
      <p:pic>
        <p:nvPicPr>
          <p:cNvPr id="22532" name="Picture 4" descr="C:\Documents and Settings\vijay.tallapragada\Desktop\all-microwave-85h.gif"/>
          <p:cNvPicPr>
            <a:picLocks noChangeAspect="1" noChangeArrowheads="1" noCrop="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3714750"/>
            <a:ext cx="4191000" cy="3143250"/>
          </a:xfrm>
          <a:prstGeom prst="rect">
            <a:avLst/>
          </a:prstGeom>
          <a:noFill/>
        </p:spPr>
      </p:pic>
      <p:pic>
        <p:nvPicPr>
          <p:cNvPr id="22533" name="Picture 5" descr="C:\Documents and Settings\vijay.tallapragada\Desktop\all-vort-850.gif"/>
          <p:cNvPicPr>
            <a:picLocks noChangeAspect="1" noChangeArrowheads="1" noCrop="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76800" y="3657600"/>
            <a:ext cx="4267200" cy="3200400"/>
          </a:xfrm>
          <a:prstGeom prst="rect">
            <a:avLst/>
          </a:prstGeom>
          <a:noFill/>
        </p:spPr>
      </p:pic>
    </p:spTree>
    <p:extLst>
      <p:ext uri="{BB962C8B-B14F-4D97-AF65-F5344CB8AC3E}">
        <p14:creationId xmlns:p14="http://schemas.microsoft.com/office/powerpoint/2010/main" val="884189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28600" y="3200400"/>
            <a:ext cx="8763000" cy="3200400"/>
          </a:xfrm>
        </p:spPr>
        <p:txBody>
          <a:bodyPr>
            <a:normAutofit fontScale="92500" lnSpcReduction="10000"/>
          </a:bodyPr>
          <a:lstStyle/>
          <a:p>
            <a:pPr marL="457200" indent="-457200" algn="l">
              <a:buFont typeface="Arial" pitchFamily="34" charset="0"/>
              <a:buChar char="•"/>
            </a:pPr>
            <a:r>
              <a:rPr lang="en-US" dirty="0" smtClean="0">
                <a:solidFill>
                  <a:schemeClr val="tx1"/>
                </a:solidFill>
              </a:rPr>
              <a:t>HWRF for Western Pacific Region was initiated to expand the applications of HWRF model in support of JTWC operations in that basin.</a:t>
            </a:r>
          </a:p>
          <a:p>
            <a:pPr marL="457200" indent="-457200" algn="l">
              <a:buFont typeface="Arial" pitchFamily="34" charset="0"/>
              <a:buChar char="•"/>
            </a:pPr>
            <a:r>
              <a:rPr lang="en-US" dirty="0" smtClean="0">
                <a:solidFill>
                  <a:schemeClr val="tx1"/>
                </a:solidFill>
              </a:rPr>
              <a:t>This project was supported by HFIP, and EMC is solely responsible for development and implementation of HWRF for the Western Pacific Region</a:t>
            </a:r>
            <a:endParaRPr lang="en-US" dirty="0">
              <a:solidFill>
                <a:schemeClr val="tx1"/>
              </a:solidFill>
            </a:endParaRPr>
          </a:p>
        </p:txBody>
      </p:sp>
      <p:sp>
        <p:nvSpPr>
          <p:cNvPr id="2" name="Title 1"/>
          <p:cNvSpPr>
            <a:spLocks noGrp="1"/>
          </p:cNvSpPr>
          <p:nvPr>
            <p:ph type="ctrTitle"/>
          </p:nvPr>
        </p:nvSpPr>
        <p:spPr>
          <a:xfrm>
            <a:off x="533400" y="685800"/>
            <a:ext cx="7772400" cy="1470025"/>
          </a:xfrm>
        </p:spPr>
        <p:txBody>
          <a:bodyPr>
            <a:normAutofit/>
          </a:bodyPr>
          <a:lstStyle/>
          <a:p>
            <a:r>
              <a:rPr lang="en-US" sz="3600" b="1" dirty="0" smtClean="0">
                <a:solidFill>
                  <a:srgbClr val="000099"/>
                </a:solidFill>
              </a:rPr>
              <a:t>HWRF performance in the West-Pacific basin during 2012 season</a:t>
            </a:r>
            <a:endParaRPr lang="en-US" sz="3600" b="1" dirty="0">
              <a:solidFill>
                <a:srgbClr val="000099"/>
              </a:solidFill>
            </a:endParaRPr>
          </a:p>
        </p:txBody>
      </p:sp>
      <p:pic>
        <p:nvPicPr>
          <p:cNvPr id="5" name="Picture 15" descr="noaa_trans_back_dark_RSmith.g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69319612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76800" y="533400"/>
            <a:ext cx="4114800" cy="3133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76800" y="3733800"/>
            <a:ext cx="4114800" cy="2910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04800" y="152400"/>
            <a:ext cx="8229600" cy="457200"/>
          </a:xfrm>
        </p:spPr>
        <p:txBody>
          <a:bodyPr>
            <a:noAutofit/>
          </a:bodyPr>
          <a:lstStyle/>
          <a:p>
            <a:pPr algn="ctr"/>
            <a:r>
              <a:rPr lang="en-US" sz="2400" b="1" dirty="0" smtClean="0">
                <a:solidFill>
                  <a:srgbClr val="0000FF"/>
                </a:solidFill>
                <a:cs typeface="Arial" pitchFamily="34" charset="0"/>
              </a:rPr>
              <a:t> Operational HWRF for Western-Pacific Basin</a:t>
            </a:r>
            <a:endParaRPr lang="en-US" sz="2400" b="1" dirty="0">
              <a:solidFill>
                <a:srgbClr val="0000FF"/>
              </a:solidFill>
              <a:cs typeface="Arial" pitchFamily="34" charset="0"/>
            </a:endParaRPr>
          </a:p>
        </p:txBody>
      </p:sp>
      <p:sp>
        <p:nvSpPr>
          <p:cNvPr id="13" name="Slide Number Placeholder 12"/>
          <p:cNvSpPr>
            <a:spLocks noGrp="1"/>
          </p:cNvSpPr>
          <p:nvPr>
            <p:ph type="sldNum" sz="quarter" idx="12"/>
          </p:nvPr>
        </p:nvSpPr>
        <p:spPr/>
        <p:txBody>
          <a:bodyPr/>
          <a:lstStyle/>
          <a:p>
            <a:fld id="{8AA51038-482A-4A2F-8234-A72E8F7D54EC}" type="slidenum">
              <a:rPr lang="en-US" smtClean="0"/>
              <a:pPr/>
              <a:t>29</a:t>
            </a:fld>
            <a:endParaRPr lang="en-US"/>
          </a:p>
        </p:txBody>
      </p:sp>
      <p:sp>
        <p:nvSpPr>
          <p:cNvPr id="8" name="TextBox 7"/>
          <p:cNvSpPr txBox="1"/>
          <p:nvPr/>
        </p:nvSpPr>
        <p:spPr>
          <a:xfrm>
            <a:off x="7162800" y="5562600"/>
            <a:ext cx="1371600" cy="369332"/>
          </a:xfrm>
          <a:prstGeom prst="rect">
            <a:avLst/>
          </a:prstGeom>
          <a:noFill/>
        </p:spPr>
        <p:txBody>
          <a:bodyPr wrap="square" rtlCol="0">
            <a:spAutoFit/>
          </a:bodyPr>
          <a:lstStyle/>
          <a:p>
            <a:r>
              <a:rPr lang="en-US" b="1" dirty="0" smtClean="0"/>
              <a:t>Intensity</a:t>
            </a:r>
            <a:endParaRPr lang="en-US" b="1" dirty="0"/>
          </a:p>
        </p:txBody>
      </p:sp>
      <p:sp>
        <p:nvSpPr>
          <p:cNvPr id="9" name="TextBox 8"/>
          <p:cNvSpPr txBox="1"/>
          <p:nvPr/>
        </p:nvSpPr>
        <p:spPr>
          <a:xfrm>
            <a:off x="7315200" y="2743200"/>
            <a:ext cx="1371600" cy="369332"/>
          </a:xfrm>
          <a:prstGeom prst="rect">
            <a:avLst/>
          </a:prstGeom>
          <a:noFill/>
        </p:spPr>
        <p:txBody>
          <a:bodyPr wrap="square" rtlCol="0">
            <a:spAutoFit/>
          </a:bodyPr>
          <a:lstStyle/>
          <a:p>
            <a:r>
              <a:rPr lang="en-US" b="1" dirty="0" smtClean="0"/>
              <a:t>Track</a:t>
            </a:r>
            <a:endParaRPr lang="en-US" b="1" dirty="0"/>
          </a:p>
        </p:txBody>
      </p:sp>
      <p:sp>
        <p:nvSpPr>
          <p:cNvPr id="12" name="TextBox 11"/>
          <p:cNvSpPr txBox="1"/>
          <p:nvPr/>
        </p:nvSpPr>
        <p:spPr>
          <a:xfrm>
            <a:off x="228600" y="914400"/>
            <a:ext cx="4572000" cy="5377513"/>
          </a:xfrm>
          <a:prstGeom prst="rect">
            <a:avLst/>
          </a:prstGeom>
          <a:noFill/>
        </p:spPr>
        <p:txBody>
          <a:bodyPr wrap="square" lIns="82945" tIns="41473" rIns="82945" bIns="41473" rtlCol="0">
            <a:spAutoFit/>
          </a:bodyPr>
          <a:lstStyle/>
          <a:p>
            <a:pPr marL="342900" indent="-342900">
              <a:buFont typeface="Wingdings" pitchFamily="2" charset="2"/>
              <a:buChar char="q"/>
            </a:pPr>
            <a:r>
              <a:rPr lang="en-US" sz="1200" b="1" dirty="0" smtClean="0">
                <a:latin typeface="Arial" pitchFamily="34" charset="0"/>
                <a:cs typeface="Arial" pitchFamily="34" charset="0"/>
              </a:rPr>
              <a:t>For the first time, Real-Time forecast guidance from NCEP Operational HWRF is made available for JTWC for all Western Pacific storms starting with </a:t>
            </a:r>
            <a:r>
              <a:rPr lang="en-US" sz="1200" b="1" dirty="0" err="1" smtClean="0">
                <a:latin typeface="Arial" pitchFamily="34" charset="0"/>
                <a:cs typeface="Arial" pitchFamily="34" charset="0"/>
              </a:rPr>
              <a:t>Sanvu</a:t>
            </a:r>
            <a:r>
              <a:rPr lang="en-US" sz="1200" b="1" dirty="0" smtClean="0">
                <a:latin typeface="Arial" pitchFamily="34" charset="0"/>
                <a:cs typeface="Arial" pitchFamily="34" charset="0"/>
              </a:rPr>
              <a:t> (03W) from May 21, 2012.  </a:t>
            </a:r>
          </a:p>
          <a:p>
            <a:pPr marL="342900" indent="-342900">
              <a:buFont typeface="Wingdings" pitchFamily="2" charset="2"/>
              <a:buChar char="q"/>
            </a:pPr>
            <a:endParaRPr lang="en-US" sz="1200" b="1" dirty="0" smtClean="0">
              <a:latin typeface="Arial" pitchFamily="34" charset="0"/>
              <a:cs typeface="Arial" pitchFamily="34" charset="0"/>
            </a:endParaRPr>
          </a:p>
          <a:p>
            <a:pPr marL="342900" indent="-342900">
              <a:buFont typeface="Wingdings" pitchFamily="2" charset="2"/>
              <a:buChar char="q"/>
            </a:pPr>
            <a:r>
              <a:rPr lang="en-US" sz="1200" b="1" dirty="0" smtClean="0">
                <a:latin typeface="Arial" pitchFamily="34" charset="0"/>
                <a:cs typeface="Arial" pitchFamily="34" charset="0"/>
              </a:rPr>
              <a:t>Operational HWRF configuration for Western Pacific includes modified vortex initialization and no ocean coupling (atmosphere only).</a:t>
            </a:r>
          </a:p>
          <a:p>
            <a:pPr marL="342900" indent="-342900">
              <a:buFont typeface="Wingdings" pitchFamily="2" charset="2"/>
              <a:buChar char="q"/>
            </a:pPr>
            <a:endParaRPr lang="en-US" sz="1200" b="1" dirty="0" smtClean="0">
              <a:latin typeface="Arial" pitchFamily="34" charset="0"/>
              <a:cs typeface="Arial" pitchFamily="34" charset="0"/>
            </a:endParaRPr>
          </a:p>
          <a:p>
            <a:pPr marL="342900" indent="-342900">
              <a:buFont typeface="Wingdings" pitchFamily="2" charset="2"/>
              <a:buChar char="q"/>
            </a:pPr>
            <a:r>
              <a:rPr lang="en-US" sz="1200" b="1" dirty="0" smtClean="0">
                <a:latin typeface="Arial" pitchFamily="34" charset="0"/>
                <a:cs typeface="Arial" pitchFamily="34" charset="0"/>
              </a:rPr>
              <a:t>All operational products, including synthetic satellite imagery, high-frequency track &amp; intensity forecasts, and additional special graphics requested by JTWC are provided through HWRF website: http://www.emc.ncep.noaa.gov/HWRF/WestPacific/ </a:t>
            </a:r>
          </a:p>
          <a:p>
            <a:pPr marL="342900" indent="-342900">
              <a:buFont typeface="Wingdings" pitchFamily="2" charset="2"/>
              <a:buChar char="q"/>
            </a:pPr>
            <a:endParaRPr lang="en-US" sz="1200" b="1" dirty="0" smtClean="0">
              <a:latin typeface="Arial" pitchFamily="34" charset="0"/>
              <a:cs typeface="Arial" pitchFamily="34" charset="0"/>
            </a:endParaRPr>
          </a:p>
          <a:p>
            <a:pPr marL="342900" indent="-342900">
              <a:buFont typeface="Wingdings" pitchFamily="2" charset="2"/>
              <a:buChar char="q"/>
            </a:pPr>
            <a:r>
              <a:rPr lang="en-US" sz="1200" b="1" dirty="0" smtClean="0">
                <a:latin typeface="Arial" pitchFamily="34" charset="0"/>
                <a:cs typeface="Arial" pitchFamily="34" charset="0"/>
              </a:rPr>
              <a:t>The model setup and real-time delivery of products are accomplished using HFIP supported resources on Jet (dedicated reservations) and sophisticated automation tools developed by the HWRF team. ~80% on-time delivery of products for use by JTWC.</a:t>
            </a:r>
          </a:p>
          <a:p>
            <a:endParaRPr lang="en-US" sz="1000" dirty="0" smtClean="0">
              <a:latin typeface="Arial" pitchFamily="34" charset="0"/>
              <a:cs typeface="Arial" pitchFamily="34" charset="0"/>
            </a:endParaRPr>
          </a:p>
          <a:p>
            <a:pPr marL="228600" indent="-228600">
              <a:buFont typeface="Courier New" pitchFamily="49" charset="0"/>
              <a:buChar char="o"/>
            </a:pPr>
            <a:r>
              <a:rPr lang="en-US" sz="1200" b="1" dirty="0" smtClean="0">
                <a:solidFill>
                  <a:srgbClr val="006600"/>
                </a:solidFill>
                <a:latin typeface="Arial" pitchFamily="34" charset="0"/>
                <a:cs typeface="Arial" pitchFamily="34" charset="0"/>
              </a:rPr>
              <a:t>Results have been quite encouraging: HWRF track errors better than COAMPS-TC and GFDN</a:t>
            </a:r>
          </a:p>
          <a:p>
            <a:pPr marL="228600" indent="-228600">
              <a:buFont typeface="Courier New" pitchFamily="49" charset="0"/>
              <a:buChar char="o"/>
            </a:pPr>
            <a:endParaRPr lang="en-US" sz="1200" b="1" dirty="0" smtClean="0">
              <a:solidFill>
                <a:srgbClr val="006600"/>
              </a:solidFill>
              <a:latin typeface="Arial" pitchFamily="34" charset="0"/>
              <a:cs typeface="Arial" pitchFamily="34" charset="0"/>
            </a:endParaRPr>
          </a:p>
          <a:p>
            <a:pPr marL="228600" indent="-228600">
              <a:buFont typeface="Courier New" pitchFamily="49" charset="0"/>
              <a:buChar char="o"/>
            </a:pPr>
            <a:r>
              <a:rPr lang="en-US" sz="1200" b="1" dirty="0">
                <a:solidFill>
                  <a:srgbClr val="006600"/>
                </a:solidFill>
                <a:latin typeface="Arial" pitchFamily="34" charset="0"/>
                <a:cs typeface="Arial" pitchFamily="34" charset="0"/>
              </a:rPr>
              <a:t>HWRF </a:t>
            </a:r>
            <a:r>
              <a:rPr lang="en-US" sz="1200" b="1" dirty="0" smtClean="0">
                <a:solidFill>
                  <a:srgbClr val="006600"/>
                </a:solidFill>
                <a:latin typeface="Arial" pitchFamily="34" charset="0"/>
                <a:cs typeface="Arial" pitchFamily="34" charset="0"/>
              </a:rPr>
              <a:t>intensity </a:t>
            </a:r>
            <a:r>
              <a:rPr lang="en-US" sz="1200" b="1" dirty="0">
                <a:solidFill>
                  <a:srgbClr val="006600"/>
                </a:solidFill>
                <a:latin typeface="Arial" pitchFamily="34" charset="0"/>
                <a:cs typeface="Arial" pitchFamily="34" charset="0"/>
              </a:rPr>
              <a:t>errors </a:t>
            </a:r>
            <a:r>
              <a:rPr lang="en-US" sz="1200" b="1" dirty="0" smtClean="0">
                <a:solidFill>
                  <a:srgbClr val="006600"/>
                </a:solidFill>
                <a:latin typeface="Arial" pitchFamily="34" charset="0"/>
                <a:cs typeface="Arial" pitchFamily="34" charset="0"/>
              </a:rPr>
              <a:t>comparable to </a:t>
            </a:r>
            <a:r>
              <a:rPr lang="en-US" sz="1200" b="1" dirty="0">
                <a:solidFill>
                  <a:srgbClr val="006600"/>
                </a:solidFill>
                <a:latin typeface="Arial" pitchFamily="34" charset="0"/>
                <a:cs typeface="Arial" pitchFamily="34" charset="0"/>
              </a:rPr>
              <a:t>COAMPS-TC and </a:t>
            </a:r>
            <a:r>
              <a:rPr lang="en-US" sz="1200" b="1" dirty="0" smtClean="0">
                <a:solidFill>
                  <a:srgbClr val="006600"/>
                </a:solidFill>
                <a:latin typeface="Arial" pitchFamily="34" charset="0"/>
                <a:cs typeface="Arial" pitchFamily="34" charset="0"/>
              </a:rPr>
              <a:t>GFDN</a:t>
            </a:r>
            <a:endParaRPr lang="en-US" sz="1200" b="1" dirty="0">
              <a:solidFill>
                <a:srgbClr val="006600"/>
              </a:solidFill>
              <a:latin typeface="Arial" pitchFamily="34" charset="0"/>
              <a:cs typeface="Arial" pitchFamily="34" charset="0"/>
            </a:endParaRPr>
          </a:p>
          <a:p>
            <a:pPr marL="228600" indent="-228600">
              <a:buFont typeface="Courier New" pitchFamily="49" charset="0"/>
              <a:buChar char="o"/>
            </a:pPr>
            <a:endParaRPr lang="en-US" sz="1200" b="1" dirty="0">
              <a:solidFill>
                <a:srgbClr val="006600"/>
              </a:solidFill>
              <a:latin typeface="Arial" pitchFamily="34" charset="0"/>
              <a:cs typeface="Arial" pitchFamily="34" charset="0"/>
            </a:endParaRPr>
          </a:p>
          <a:p>
            <a:pPr marL="228600" indent="-228600">
              <a:buFont typeface="Courier New" pitchFamily="49" charset="0"/>
              <a:buChar char="o"/>
            </a:pPr>
            <a:r>
              <a:rPr lang="en-US" sz="1200" b="1" dirty="0" smtClean="0">
                <a:solidFill>
                  <a:srgbClr val="006600"/>
                </a:solidFill>
                <a:latin typeface="Arial" pitchFamily="34" charset="0"/>
                <a:cs typeface="Arial" pitchFamily="34" charset="0"/>
              </a:rPr>
              <a:t>GFDN and COAMPS-TC use NOGAPS while HWRF uses GFS for IC &amp; BC</a:t>
            </a:r>
          </a:p>
        </p:txBody>
      </p:sp>
      <p:pic>
        <p:nvPicPr>
          <p:cNvPr id="10" name="Picture 15" descr="noaa_trans_back_dark_RSmith.gif"/>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180340767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46038"/>
            <a:ext cx="8229600" cy="1143000"/>
          </a:xfrm>
        </p:spPr>
        <p:txBody>
          <a:bodyPr/>
          <a:lstStyle/>
          <a:p>
            <a:pPr eaLnBrk="1" hangingPunct="1"/>
            <a:r>
              <a:rPr lang="en-US" sz="2800" b="1" dirty="0" smtClean="0">
                <a:solidFill>
                  <a:schemeClr val="accent6">
                    <a:lumMod val="75000"/>
                  </a:schemeClr>
                </a:solidFill>
                <a:ea typeface="ＭＳ Ｐゴシック" pitchFamily="34" charset="-128"/>
              </a:rPr>
              <a:t>NOAA Center for Weather and</a:t>
            </a:r>
            <a:br>
              <a:rPr lang="en-US" sz="2800" b="1" dirty="0" smtClean="0">
                <a:solidFill>
                  <a:schemeClr val="accent6">
                    <a:lumMod val="75000"/>
                  </a:schemeClr>
                </a:solidFill>
                <a:ea typeface="ＭＳ Ｐゴシック" pitchFamily="34" charset="-128"/>
              </a:rPr>
            </a:br>
            <a:r>
              <a:rPr lang="en-US" sz="2800" b="1" dirty="0" smtClean="0">
                <a:solidFill>
                  <a:schemeClr val="accent6">
                    <a:lumMod val="75000"/>
                  </a:schemeClr>
                </a:solidFill>
                <a:ea typeface="ＭＳ Ｐゴシック" pitchFamily="34" charset="-128"/>
              </a:rPr>
              <a:t> Climate Prediction</a:t>
            </a:r>
            <a:endParaRPr lang="en-US" sz="3200" b="1" dirty="0" smtClean="0">
              <a:solidFill>
                <a:schemeClr val="accent6">
                  <a:lumMod val="75000"/>
                </a:schemeClr>
              </a:solidFill>
              <a:ea typeface="ＭＳ Ｐゴシック" pitchFamily="34" charset="-128"/>
            </a:endParaRPr>
          </a:p>
        </p:txBody>
      </p:sp>
      <p:sp>
        <p:nvSpPr>
          <p:cNvPr id="13317" name="Slide Number Placeholder 7"/>
          <p:cNvSpPr>
            <a:spLocks noGrp="1"/>
          </p:cNvSpPr>
          <p:nvPr>
            <p:ph type="sldNum" sz="quarter" idx="12"/>
          </p:nvPr>
        </p:nvSpPr>
        <p:spPr>
          <a:xfrm>
            <a:off x="6934200" y="6610350"/>
            <a:ext cx="21336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35FE1154-4119-4892-B7EF-71BB9A3598D2}" type="slidenum">
              <a:rPr lang="en-US" sz="1400" smtClean="0">
                <a:ea typeface="ＭＳ Ｐゴシック" pitchFamily="34" charset="-128"/>
              </a:rPr>
              <a:pPr eaLnBrk="1" hangingPunct="1"/>
              <a:t>3</a:t>
            </a:fld>
            <a:endParaRPr lang="en-US" sz="1400" dirty="0" smtClean="0">
              <a:ea typeface="ＭＳ Ｐゴシック" pitchFamily="34" charset="-128"/>
            </a:endParaRPr>
          </a:p>
        </p:txBody>
      </p:sp>
      <p:sp>
        <p:nvSpPr>
          <p:cNvPr id="13319" name="Rectangle 2"/>
          <p:cNvSpPr>
            <a:spLocks noChangeArrowheads="1"/>
          </p:cNvSpPr>
          <p:nvPr/>
        </p:nvSpPr>
        <p:spPr bwMode="auto">
          <a:xfrm>
            <a:off x="52388" y="1268315"/>
            <a:ext cx="4460875"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buFont typeface="Arial" charset="0"/>
              <a:buChar char="•"/>
            </a:pPr>
            <a:r>
              <a:rPr lang="en-US" b="1" dirty="0"/>
              <a:t>Four-story, 268,762 square foot building in Riverdale, MD will house 800+ Federal employees, and contractors</a:t>
            </a:r>
          </a:p>
          <a:p>
            <a:pPr marL="800100" lvl="1" indent="-342900">
              <a:buFont typeface="Arial" charset="0"/>
              <a:buChar char="•"/>
            </a:pPr>
            <a:r>
              <a:rPr lang="en-US" sz="1400" b="1" dirty="0">
                <a:solidFill>
                  <a:srgbClr val="0000FF"/>
                </a:solidFill>
              </a:rPr>
              <a:t>5 NCEP Centers (NCO, EMC, HPC, OPC, CPC)</a:t>
            </a:r>
          </a:p>
          <a:p>
            <a:pPr marL="800100" lvl="1" indent="-342900">
              <a:buFont typeface="Arial" charset="0"/>
              <a:buChar char="•"/>
            </a:pPr>
            <a:r>
              <a:rPr lang="en-US" sz="1400" b="1" dirty="0">
                <a:solidFill>
                  <a:srgbClr val="0000FF"/>
                </a:solidFill>
              </a:rPr>
              <a:t>NESDIS Center for Satellite Applications and Research (STAR)</a:t>
            </a:r>
          </a:p>
          <a:p>
            <a:pPr marL="800100" lvl="1" indent="-342900">
              <a:buFont typeface="Arial" charset="0"/>
              <a:buChar char="•"/>
            </a:pPr>
            <a:r>
              <a:rPr lang="en-US" sz="1400" b="1" dirty="0">
                <a:solidFill>
                  <a:srgbClr val="0000FF"/>
                </a:solidFill>
              </a:rPr>
              <a:t>NESDIS Satellite Analysis Branch (SAB)</a:t>
            </a:r>
          </a:p>
          <a:p>
            <a:pPr marL="800100" lvl="1" indent="-342900">
              <a:buFont typeface="Arial" charset="0"/>
              <a:buChar char="•"/>
            </a:pPr>
            <a:r>
              <a:rPr lang="en-US" sz="1400" b="1" dirty="0">
                <a:solidFill>
                  <a:srgbClr val="0000FF"/>
                </a:solidFill>
              </a:rPr>
              <a:t>OAR Air Resources Laboratory</a:t>
            </a:r>
          </a:p>
          <a:p>
            <a:pPr marL="342900" indent="-342900">
              <a:buFont typeface="Arial" charset="0"/>
              <a:buChar char="•"/>
            </a:pPr>
            <a:endParaRPr lang="en-US" b="1" dirty="0">
              <a:solidFill>
                <a:srgbClr val="FF0000"/>
              </a:solidFill>
            </a:endParaRPr>
          </a:p>
          <a:p>
            <a:pPr marL="342900" indent="-342900">
              <a:buFont typeface="Arial" charset="0"/>
              <a:buChar char="•"/>
            </a:pPr>
            <a:r>
              <a:rPr lang="en-US" b="1" dirty="0" smtClean="0"/>
              <a:t>Includes </a:t>
            </a:r>
            <a:r>
              <a:rPr lang="en-US" b="1" dirty="0"/>
              <a:t>465 seat auditorium &amp; conference center, library, deli, fitness center and health </a:t>
            </a:r>
            <a:r>
              <a:rPr lang="en-US" b="1" dirty="0" smtClean="0"/>
              <a:t>unit</a:t>
            </a:r>
          </a:p>
          <a:p>
            <a:pPr marL="342900" indent="-342900">
              <a:buFont typeface="Arial" charset="0"/>
              <a:buChar char="•"/>
            </a:pPr>
            <a:endParaRPr lang="en-US" b="1" dirty="0" smtClean="0">
              <a:solidFill>
                <a:srgbClr val="FF0000"/>
              </a:solidFill>
            </a:endParaRPr>
          </a:p>
          <a:p>
            <a:pPr marL="342900" indent="-342900">
              <a:buFont typeface="Arial" charset="0"/>
              <a:buChar char="•"/>
            </a:pPr>
            <a:r>
              <a:rPr lang="en-US" b="1" dirty="0" smtClean="0">
                <a:solidFill>
                  <a:srgbClr val="FF0000"/>
                </a:solidFill>
              </a:rPr>
              <a:t>Includes </a:t>
            </a:r>
            <a:r>
              <a:rPr lang="en-US" b="1" dirty="0">
                <a:solidFill>
                  <a:srgbClr val="FF0000"/>
                </a:solidFill>
              </a:rPr>
              <a:t>40 spaces for visiting scientists</a:t>
            </a:r>
          </a:p>
          <a:p>
            <a:pPr marL="342900" indent="-342900">
              <a:buFont typeface="Arial" charset="0"/>
              <a:buChar char="•"/>
            </a:pPr>
            <a:endParaRPr lang="en-US" b="1" dirty="0" smtClean="0"/>
          </a:p>
          <a:p>
            <a:pPr marL="342900" indent="-342900">
              <a:buFont typeface="Arial" charset="0"/>
              <a:buChar char="•"/>
            </a:pPr>
            <a:r>
              <a:rPr lang="en-US" b="1" dirty="0" smtClean="0"/>
              <a:t>Represents </a:t>
            </a:r>
            <a:r>
              <a:rPr lang="en-US" b="1" dirty="0"/>
              <a:t>a “Game Changer” in our </a:t>
            </a:r>
            <a:r>
              <a:rPr lang="en-US" b="1" dirty="0" smtClean="0"/>
              <a:t>ability </a:t>
            </a:r>
            <a:r>
              <a:rPr lang="en-US" b="1" dirty="0"/>
              <a:t>to do business</a:t>
            </a:r>
          </a:p>
          <a:p>
            <a:pPr marL="342900" indent="-342900">
              <a:buFont typeface="Arial" charset="0"/>
              <a:buChar char="•"/>
            </a:pPr>
            <a:endParaRPr lang="en-US" b="1" dirty="0"/>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74336" y="1409701"/>
            <a:ext cx="4169664" cy="2779776"/>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97782" y="4847971"/>
            <a:ext cx="2646218" cy="1746504"/>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12412" y="3721481"/>
            <a:ext cx="2871216" cy="1914144"/>
          </a:xfrm>
          <a:prstGeom prst="rect">
            <a:avLst/>
          </a:prstGeom>
        </p:spPr>
      </p:pic>
    </p:spTree>
    <p:extLst>
      <p:ext uri="{BB962C8B-B14F-4D97-AF65-F5344CB8AC3E}">
        <p14:creationId xmlns:p14="http://schemas.microsoft.com/office/powerpoint/2010/main" val="417288789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idx="4294967295"/>
          </p:nvPr>
        </p:nvSpPr>
        <p:spPr>
          <a:xfrm>
            <a:off x="533400" y="228600"/>
            <a:ext cx="8229600" cy="1143000"/>
          </a:xfrm>
        </p:spPr>
        <p:txBody>
          <a:bodyPr/>
          <a:lstStyle/>
          <a:p>
            <a:r>
              <a:rPr lang="en-US" sz="3600"/>
              <a:t>West-Pacific track verification</a:t>
            </a:r>
          </a:p>
        </p:txBody>
      </p:sp>
      <p:pic>
        <p:nvPicPr>
          <p:cNvPr id="57351" name="Picture 2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4988" y="1209675"/>
            <a:ext cx="4113212"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2" name="Picture 3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4988" y="4267200"/>
            <a:ext cx="4113212"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3" name="Picture 4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48200" y="1447800"/>
            <a:ext cx="411321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4" name="Text Box 10"/>
          <p:cNvSpPr txBox="1">
            <a:spLocks noChangeArrowheads="1"/>
          </p:cNvSpPr>
          <p:nvPr/>
        </p:nvSpPr>
        <p:spPr bwMode="auto">
          <a:xfrm>
            <a:off x="0" y="0"/>
            <a:ext cx="9144000" cy="366713"/>
          </a:xfrm>
          <a:prstGeom prst="rect">
            <a:avLst/>
          </a:prstGeom>
          <a:solidFill>
            <a:srgbClr val="C0C0C0">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b="1">
                <a:solidFill>
                  <a:schemeClr val="folHlink"/>
                </a:solidFill>
              </a:rPr>
              <a:t>WPAC experiment</a:t>
            </a:r>
          </a:p>
        </p:txBody>
      </p:sp>
      <p:sp>
        <p:nvSpPr>
          <p:cNvPr id="57355" name="Text Box 11"/>
          <p:cNvSpPr txBox="1">
            <a:spLocks noChangeArrowheads="1"/>
          </p:cNvSpPr>
          <p:nvPr/>
        </p:nvSpPr>
        <p:spPr bwMode="auto">
          <a:xfrm>
            <a:off x="2743200" y="35052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absolute error</a:t>
            </a:r>
          </a:p>
        </p:txBody>
      </p:sp>
      <p:sp>
        <p:nvSpPr>
          <p:cNvPr id="57356" name="Text Box 12"/>
          <p:cNvSpPr txBox="1">
            <a:spLocks noChangeArrowheads="1"/>
          </p:cNvSpPr>
          <p:nvPr/>
        </p:nvSpPr>
        <p:spPr bwMode="auto">
          <a:xfrm>
            <a:off x="6705600" y="35052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along track error</a:t>
            </a:r>
          </a:p>
        </p:txBody>
      </p:sp>
      <p:sp>
        <p:nvSpPr>
          <p:cNvPr id="57357" name="Text Box 13"/>
          <p:cNvSpPr txBox="1">
            <a:spLocks noChangeArrowheads="1"/>
          </p:cNvSpPr>
          <p:nvPr/>
        </p:nvSpPr>
        <p:spPr bwMode="auto">
          <a:xfrm>
            <a:off x="914400" y="61722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cross track error</a:t>
            </a:r>
          </a:p>
        </p:txBody>
      </p:sp>
      <p:sp>
        <p:nvSpPr>
          <p:cNvPr id="57358" name="Text Box 14"/>
          <p:cNvSpPr txBox="1">
            <a:spLocks noChangeArrowheads="1"/>
          </p:cNvSpPr>
          <p:nvPr/>
        </p:nvSpPr>
        <p:spPr bwMode="auto">
          <a:xfrm>
            <a:off x="4800600" y="4567238"/>
            <a:ext cx="4267200" cy="2290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Char char="•"/>
            </a:pPr>
            <a:r>
              <a:rPr lang="en-US"/>
              <a:t> HWRF is the best as compared to the other US operational regional models;</a:t>
            </a:r>
          </a:p>
          <a:p>
            <a:pPr>
              <a:spcBef>
                <a:spcPct val="50000"/>
              </a:spcBef>
              <a:buFontTx/>
              <a:buChar char="•"/>
            </a:pPr>
            <a:r>
              <a:rPr lang="en-US"/>
              <a:t> Cross track errors are persistently neutral, indicating model has no left/right bias overall</a:t>
            </a:r>
          </a:p>
          <a:p>
            <a:pPr>
              <a:spcBef>
                <a:spcPct val="50000"/>
              </a:spcBef>
              <a:buFontTx/>
              <a:buChar char="•"/>
            </a:pPr>
            <a:r>
              <a:rPr lang="en-US"/>
              <a:t> Slow bias for 72h but then faster later on</a:t>
            </a:r>
          </a:p>
        </p:txBody>
      </p:sp>
    </p:spTree>
    <p:extLst>
      <p:ext uri="{BB962C8B-B14F-4D97-AF65-F5344CB8AC3E}">
        <p14:creationId xmlns:p14="http://schemas.microsoft.com/office/powerpoint/2010/main" val="163165077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3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idx="4294967295"/>
          </p:nvPr>
        </p:nvSpPr>
        <p:spPr>
          <a:xfrm>
            <a:off x="533400" y="381000"/>
            <a:ext cx="8229600" cy="1143000"/>
          </a:xfrm>
        </p:spPr>
        <p:txBody>
          <a:bodyPr/>
          <a:lstStyle/>
          <a:p>
            <a:r>
              <a:rPr lang="en-US" sz="3600"/>
              <a:t>West-Pacific track error distribution</a:t>
            </a:r>
          </a:p>
        </p:txBody>
      </p:sp>
      <p:pic>
        <p:nvPicPr>
          <p:cNvPr id="59397"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752600"/>
            <a:ext cx="4570413" cy="350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Picture 1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0" y="1752600"/>
            <a:ext cx="4570413" cy="350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9" name="Text Box 7"/>
          <p:cNvSpPr txBox="1">
            <a:spLocks noChangeArrowheads="1"/>
          </p:cNvSpPr>
          <p:nvPr/>
        </p:nvSpPr>
        <p:spPr bwMode="auto">
          <a:xfrm>
            <a:off x="0" y="0"/>
            <a:ext cx="9144000" cy="366713"/>
          </a:xfrm>
          <a:prstGeom prst="rect">
            <a:avLst/>
          </a:prstGeom>
          <a:solidFill>
            <a:srgbClr val="C0C0C0">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b="1">
                <a:solidFill>
                  <a:schemeClr val="folHlink"/>
                </a:solidFill>
              </a:rPr>
              <a:t>WPAC experiment</a:t>
            </a:r>
          </a:p>
        </p:txBody>
      </p:sp>
      <p:sp>
        <p:nvSpPr>
          <p:cNvPr id="59400" name="Text Box 8"/>
          <p:cNvSpPr txBox="1">
            <a:spLocks noChangeArrowheads="1"/>
          </p:cNvSpPr>
          <p:nvPr/>
        </p:nvSpPr>
        <p:spPr bwMode="auto">
          <a:xfrm>
            <a:off x="2590800" y="19812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t>12-h track error</a:t>
            </a:r>
          </a:p>
        </p:txBody>
      </p:sp>
      <p:sp>
        <p:nvSpPr>
          <p:cNvPr id="59401" name="Text Box 9"/>
          <p:cNvSpPr txBox="1">
            <a:spLocks noChangeArrowheads="1"/>
          </p:cNvSpPr>
          <p:nvPr/>
        </p:nvSpPr>
        <p:spPr bwMode="auto">
          <a:xfrm>
            <a:off x="7239000" y="19812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t>48-h track error</a:t>
            </a:r>
          </a:p>
        </p:txBody>
      </p:sp>
      <p:sp>
        <p:nvSpPr>
          <p:cNvPr id="59402" name="Text Box 10"/>
          <p:cNvSpPr txBox="1">
            <a:spLocks noChangeArrowheads="1"/>
          </p:cNvSpPr>
          <p:nvPr/>
        </p:nvSpPr>
        <p:spPr bwMode="auto">
          <a:xfrm>
            <a:off x="304800" y="5562600"/>
            <a:ext cx="8458200"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Char char="•"/>
            </a:pPr>
            <a:r>
              <a:rPr lang="en-US"/>
              <a:t>Shading: absolute track error (nm)</a:t>
            </a:r>
          </a:p>
          <a:p>
            <a:pPr>
              <a:spcBef>
                <a:spcPct val="50000"/>
              </a:spcBef>
              <a:buFontTx/>
              <a:buChar char="•"/>
            </a:pPr>
            <a:r>
              <a:rPr lang="en-US"/>
              <a:t>Vector: along/cross track error (left/right means left/right bias, north/south means faster/slower translational speed)</a:t>
            </a:r>
          </a:p>
        </p:txBody>
      </p:sp>
      <p:sp>
        <p:nvSpPr>
          <p:cNvPr id="59405" name="Freeform 13"/>
          <p:cNvSpPr>
            <a:spLocks/>
          </p:cNvSpPr>
          <p:nvPr/>
        </p:nvSpPr>
        <p:spPr bwMode="auto">
          <a:xfrm>
            <a:off x="6096000" y="2590800"/>
            <a:ext cx="1231900" cy="1612900"/>
          </a:xfrm>
          <a:custGeom>
            <a:avLst/>
            <a:gdLst>
              <a:gd name="T0" fmla="*/ 776 w 776"/>
              <a:gd name="T1" fmla="*/ 152 h 1016"/>
              <a:gd name="T2" fmla="*/ 104 w 776"/>
              <a:gd name="T3" fmla="*/ 104 h 1016"/>
              <a:gd name="T4" fmla="*/ 152 w 776"/>
              <a:gd name="T5" fmla="*/ 776 h 1016"/>
              <a:gd name="T6" fmla="*/ 728 w 776"/>
              <a:gd name="T7" fmla="*/ 1016 h 1016"/>
            </a:gdLst>
            <a:ahLst/>
            <a:cxnLst>
              <a:cxn ang="0">
                <a:pos x="T0" y="T1"/>
              </a:cxn>
              <a:cxn ang="0">
                <a:pos x="T2" y="T3"/>
              </a:cxn>
              <a:cxn ang="0">
                <a:pos x="T4" y="T5"/>
              </a:cxn>
              <a:cxn ang="0">
                <a:pos x="T6" y="T7"/>
              </a:cxn>
            </a:cxnLst>
            <a:rect l="0" t="0" r="r" b="b"/>
            <a:pathLst>
              <a:path w="776" h="1016">
                <a:moveTo>
                  <a:pt x="776" y="152"/>
                </a:moveTo>
                <a:cubicBezTo>
                  <a:pt x="492" y="76"/>
                  <a:pt x="208" y="0"/>
                  <a:pt x="104" y="104"/>
                </a:cubicBezTo>
                <a:cubicBezTo>
                  <a:pt x="0" y="208"/>
                  <a:pt x="48" y="624"/>
                  <a:pt x="152" y="776"/>
                </a:cubicBezTo>
                <a:cubicBezTo>
                  <a:pt x="256" y="928"/>
                  <a:pt x="632" y="976"/>
                  <a:pt x="728" y="1016"/>
                </a:cubicBezTo>
              </a:path>
            </a:pathLst>
          </a:custGeom>
          <a:noFill/>
          <a:ln w="63500">
            <a:solidFill>
              <a:srgbClr val="333333"/>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13089363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4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idx="4294967295"/>
          </p:nvPr>
        </p:nvSpPr>
        <p:spPr>
          <a:xfrm>
            <a:off x="533400" y="381000"/>
            <a:ext cx="8229600" cy="1143000"/>
          </a:xfrm>
        </p:spPr>
        <p:txBody>
          <a:bodyPr/>
          <a:lstStyle/>
          <a:p>
            <a:r>
              <a:rPr lang="en-US" sz="3600"/>
              <a:t>West-Pacific intensity verification</a:t>
            </a:r>
          </a:p>
        </p:txBody>
      </p:sp>
      <p:pic>
        <p:nvPicPr>
          <p:cNvPr id="58374" name="Picture 29"/>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981200"/>
            <a:ext cx="4570413"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5" name="Picture 3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3588" y="1952625"/>
            <a:ext cx="4570412" cy="322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6" name="Text Box 8"/>
          <p:cNvSpPr txBox="1">
            <a:spLocks noChangeArrowheads="1"/>
          </p:cNvSpPr>
          <p:nvPr/>
        </p:nvSpPr>
        <p:spPr bwMode="auto">
          <a:xfrm>
            <a:off x="0" y="0"/>
            <a:ext cx="9144000" cy="366713"/>
          </a:xfrm>
          <a:prstGeom prst="rect">
            <a:avLst/>
          </a:prstGeom>
          <a:solidFill>
            <a:srgbClr val="C0C0C0">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b="1">
                <a:solidFill>
                  <a:schemeClr val="folHlink"/>
                </a:solidFill>
              </a:rPr>
              <a:t>WPAC experiment</a:t>
            </a:r>
          </a:p>
        </p:txBody>
      </p:sp>
      <p:sp>
        <p:nvSpPr>
          <p:cNvPr id="58377" name="Text Box 9"/>
          <p:cNvSpPr txBox="1">
            <a:spLocks noChangeArrowheads="1"/>
          </p:cNvSpPr>
          <p:nvPr/>
        </p:nvSpPr>
        <p:spPr bwMode="auto">
          <a:xfrm>
            <a:off x="2743200" y="4510088"/>
            <a:ext cx="1905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absolute error</a:t>
            </a:r>
          </a:p>
        </p:txBody>
      </p:sp>
      <p:sp>
        <p:nvSpPr>
          <p:cNvPr id="58378" name="Text Box 10"/>
          <p:cNvSpPr txBox="1">
            <a:spLocks noChangeArrowheads="1"/>
          </p:cNvSpPr>
          <p:nvPr/>
        </p:nvSpPr>
        <p:spPr bwMode="auto">
          <a:xfrm>
            <a:off x="8077200" y="4495800"/>
            <a:ext cx="76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bias</a:t>
            </a:r>
          </a:p>
        </p:txBody>
      </p:sp>
      <p:sp>
        <p:nvSpPr>
          <p:cNvPr id="58379" name="Text Box 11"/>
          <p:cNvSpPr txBox="1">
            <a:spLocks noChangeArrowheads="1"/>
          </p:cNvSpPr>
          <p:nvPr/>
        </p:nvSpPr>
        <p:spPr bwMode="auto">
          <a:xfrm>
            <a:off x="304800" y="5562600"/>
            <a:ext cx="8458200" cy="77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Char char="•"/>
            </a:pPr>
            <a:r>
              <a:rPr lang="en-US"/>
              <a:t> HWRF Intensity skill is best for frst day but then slowly degrade;</a:t>
            </a:r>
          </a:p>
          <a:p>
            <a:pPr>
              <a:spcBef>
                <a:spcPct val="50000"/>
              </a:spcBef>
              <a:buFontTx/>
              <a:buChar char="•"/>
            </a:pPr>
            <a:r>
              <a:rPr lang="en-US"/>
              <a:t> Tends to have negative bias toward the end of forecasts</a:t>
            </a:r>
          </a:p>
        </p:txBody>
      </p:sp>
    </p:spTree>
    <p:extLst>
      <p:ext uri="{BB962C8B-B14F-4D97-AF65-F5344CB8AC3E}">
        <p14:creationId xmlns:p14="http://schemas.microsoft.com/office/powerpoint/2010/main" val="23104638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idx="4294967295"/>
          </p:nvPr>
        </p:nvSpPr>
        <p:spPr>
          <a:xfrm>
            <a:off x="533400" y="381000"/>
            <a:ext cx="8229600" cy="1143000"/>
          </a:xfrm>
        </p:spPr>
        <p:txBody>
          <a:bodyPr/>
          <a:lstStyle/>
          <a:p>
            <a:r>
              <a:rPr lang="en-US" sz="3600"/>
              <a:t>West-Pacific intensity error distribution</a:t>
            </a:r>
          </a:p>
        </p:txBody>
      </p:sp>
      <p:pic>
        <p:nvPicPr>
          <p:cNvPr id="60421" name="Picture 1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801813"/>
            <a:ext cx="4570413" cy="337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2" name="Picture 1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3588" y="1806575"/>
            <a:ext cx="4570412" cy="337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3" name="Text Box 7"/>
          <p:cNvSpPr txBox="1">
            <a:spLocks noChangeArrowheads="1"/>
          </p:cNvSpPr>
          <p:nvPr/>
        </p:nvSpPr>
        <p:spPr bwMode="auto">
          <a:xfrm>
            <a:off x="0" y="0"/>
            <a:ext cx="9144000" cy="366713"/>
          </a:xfrm>
          <a:prstGeom prst="rect">
            <a:avLst/>
          </a:prstGeom>
          <a:solidFill>
            <a:srgbClr val="C0C0C0">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b="1">
                <a:solidFill>
                  <a:schemeClr val="folHlink"/>
                </a:solidFill>
              </a:rPr>
              <a:t>WPAC experiment</a:t>
            </a:r>
          </a:p>
        </p:txBody>
      </p:sp>
      <p:sp>
        <p:nvSpPr>
          <p:cNvPr id="60424" name="Text Box 8"/>
          <p:cNvSpPr txBox="1">
            <a:spLocks noChangeArrowheads="1"/>
          </p:cNvSpPr>
          <p:nvPr/>
        </p:nvSpPr>
        <p:spPr bwMode="auto">
          <a:xfrm>
            <a:off x="304800" y="5562600"/>
            <a:ext cx="8458200"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Char char="•"/>
            </a:pPr>
            <a:r>
              <a:rPr lang="en-US"/>
              <a:t> Shading: absolute intensity error (kt)</a:t>
            </a:r>
          </a:p>
          <a:p>
            <a:pPr>
              <a:spcBef>
                <a:spcPct val="50000"/>
              </a:spcBef>
              <a:buFontTx/>
              <a:buChar char="•"/>
            </a:pPr>
            <a:r>
              <a:rPr lang="en-US"/>
              <a:t> Over-intensificaion over East China sea, but under-intensification to the East of Vietnam Sea.</a:t>
            </a:r>
          </a:p>
        </p:txBody>
      </p:sp>
      <p:sp>
        <p:nvSpPr>
          <p:cNvPr id="60425" name="Text Box 9"/>
          <p:cNvSpPr txBox="1">
            <a:spLocks noChangeArrowheads="1"/>
          </p:cNvSpPr>
          <p:nvPr/>
        </p:nvSpPr>
        <p:spPr bwMode="auto">
          <a:xfrm>
            <a:off x="2362200" y="1981200"/>
            <a:ext cx="198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t>12-h VMAX error</a:t>
            </a:r>
          </a:p>
        </p:txBody>
      </p:sp>
      <p:sp>
        <p:nvSpPr>
          <p:cNvPr id="60426" name="Text Box 10"/>
          <p:cNvSpPr txBox="1">
            <a:spLocks noChangeArrowheads="1"/>
          </p:cNvSpPr>
          <p:nvPr/>
        </p:nvSpPr>
        <p:spPr bwMode="auto">
          <a:xfrm>
            <a:off x="7010400" y="1981200"/>
            <a:ext cx="2057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b="1"/>
              <a:t>48-h VMAX error</a:t>
            </a:r>
          </a:p>
        </p:txBody>
      </p:sp>
      <p:sp>
        <p:nvSpPr>
          <p:cNvPr id="60427" name="Oval 11"/>
          <p:cNvSpPr>
            <a:spLocks noChangeArrowheads="1"/>
          </p:cNvSpPr>
          <p:nvPr/>
        </p:nvSpPr>
        <p:spPr bwMode="auto">
          <a:xfrm>
            <a:off x="1600200" y="2743200"/>
            <a:ext cx="533400" cy="838200"/>
          </a:xfrm>
          <a:prstGeom prst="ellipse">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8" name="Oval 12"/>
          <p:cNvSpPr>
            <a:spLocks noChangeArrowheads="1"/>
          </p:cNvSpPr>
          <p:nvPr/>
        </p:nvSpPr>
        <p:spPr bwMode="auto">
          <a:xfrm>
            <a:off x="685800" y="3200400"/>
            <a:ext cx="609600" cy="609600"/>
          </a:xfrm>
          <a:prstGeom prst="ellipse">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9" name="Oval 13"/>
          <p:cNvSpPr>
            <a:spLocks noChangeArrowheads="1"/>
          </p:cNvSpPr>
          <p:nvPr/>
        </p:nvSpPr>
        <p:spPr bwMode="auto">
          <a:xfrm>
            <a:off x="6172200" y="2743200"/>
            <a:ext cx="533400" cy="838200"/>
          </a:xfrm>
          <a:prstGeom prst="ellipse">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30" name="Oval 14"/>
          <p:cNvSpPr>
            <a:spLocks noChangeArrowheads="1"/>
          </p:cNvSpPr>
          <p:nvPr/>
        </p:nvSpPr>
        <p:spPr bwMode="auto">
          <a:xfrm>
            <a:off x="5257800" y="3200400"/>
            <a:ext cx="609600" cy="609600"/>
          </a:xfrm>
          <a:prstGeom prst="ellipse">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91084142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4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042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04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43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04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4" grpId="0"/>
      <p:bldP spid="60427" grpId="0" animBg="1"/>
      <p:bldP spid="60428" grpId="0" animBg="1"/>
      <p:bldP spid="60429" grpId="0" animBg="1"/>
      <p:bldP spid="6043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idx="4294967295"/>
          </p:nvPr>
        </p:nvSpPr>
        <p:spPr>
          <a:xfrm>
            <a:off x="533400" y="152400"/>
            <a:ext cx="8229600" cy="1143000"/>
          </a:xfrm>
        </p:spPr>
        <p:txBody>
          <a:bodyPr/>
          <a:lstStyle/>
          <a:p>
            <a:r>
              <a:rPr lang="en-US" sz="3600"/>
              <a:t>West-Pacific storm structure distribution</a:t>
            </a:r>
          </a:p>
        </p:txBody>
      </p:sp>
      <p:pic>
        <p:nvPicPr>
          <p:cNvPr id="61445" name="Picture 2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7200" y="1295400"/>
            <a:ext cx="4113213"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3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3400" y="4267200"/>
            <a:ext cx="4113213"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7" name="Picture 3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24400" y="1295400"/>
            <a:ext cx="411321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8" name="Text Box 8"/>
          <p:cNvSpPr txBox="1">
            <a:spLocks noChangeArrowheads="1"/>
          </p:cNvSpPr>
          <p:nvPr/>
        </p:nvSpPr>
        <p:spPr bwMode="auto">
          <a:xfrm>
            <a:off x="0" y="0"/>
            <a:ext cx="9144000" cy="366713"/>
          </a:xfrm>
          <a:prstGeom prst="rect">
            <a:avLst/>
          </a:prstGeom>
          <a:solidFill>
            <a:srgbClr val="C0C0C0">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b="1">
                <a:solidFill>
                  <a:schemeClr val="folHlink"/>
                </a:solidFill>
              </a:rPr>
              <a:t>WPAC experiment</a:t>
            </a:r>
          </a:p>
        </p:txBody>
      </p:sp>
      <p:sp>
        <p:nvSpPr>
          <p:cNvPr id="61449" name="Text Box 9"/>
          <p:cNvSpPr txBox="1">
            <a:spLocks noChangeArrowheads="1"/>
          </p:cNvSpPr>
          <p:nvPr/>
        </p:nvSpPr>
        <p:spPr bwMode="auto">
          <a:xfrm>
            <a:off x="4800600" y="4495800"/>
            <a:ext cx="4267200" cy="229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Char char="•"/>
            </a:pPr>
            <a:r>
              <a:rPr lang="en-US"/>
              <a:t> HWRF is the best as compared to the other operational regional models;</a:t>
            </a:r>
          </a:p>
          <a:p>
            <a:pPr>
              <a:spcBef>
                <a:spcPct val="50000"/>
              </a:spcBef>
              <a:buFontTx/>
              <a:buChar char="•"/>
            </a:pPr>
            <a:r>
              <a:rPr lang="en-US"/>
              <a:t> Storm outer size shows consistent radii error over the course of forecast</a:t>
            </a:r>
          </a:p>
          <a:p>
            <a:pPr>
              <a:spcBef>
                <a:spcPct val="50000"/>
              </a:spcBef>
              <a:buFontTx/>
              <a:buChar char="•"/>
            </a:pPr>
            <a:r>
              <a:rPr lang="en-US"/>
              <a:t> Inner core size seems to get contracted too much near the end of 5-day forecasts</a:t>
            </a:r>
          </a:p>
        </p:txBody>
      </p:sp>
      <p:sp>
        <p:nvSpPr>
          <p:cNvPr id="61450" name="Text Box 10"/>
          <p:cNvSpPr txBox="1">
            <a:spLocks noChangeArrowheads="1"/>
          </p:cNvSpPr>
          <p:nvPr/>
        </p:nvSpPr>
        <p:spPr bwMode="auto">
          <a:xfrm>
            <a:off x="762000" y="3290888"/>
            <a:ext cx="1676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34-kt radius</a:t>
            </a:r>
          </a:p>
        </p:txBody>
      </p:sp>
      <p:sp>
        <p:nvSpPr>
          <p:cNvPr id="61451" name="Text Box 11"/>
          <p:cNvSpPr txBox="1">
            <a:spLocks noChangeArrowheads="1"/>
          </p:cNvSpPr>
          <p:nvPr/>
        </p:nvSpPr>
        <p:spPr bwMode="auto">
          <a:xfrm>
            <a:off x="5105400" y="3352800"/>
            <a:ext cx="1676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50-kt radius</a:t>
            </a:r>
          </a:p>
        </p:txBody>
      </p:sp>
      <p:sp>
        <p:nvSpPr>
          <p:cNvPr id="61452" name="Text Box 12"/>
          <p:cNvSpPr txBox="1">
            <a:spLocks noChangeArrowheads="1"/>
          </p:cNvSpPr>
          <p:nvPr/>
        </p:nvSpPr>
        <p:spPr bwMode="auto">
          <a:xfrm>
            <a:off x="914400" y="6186488"/>
            <a:ext cx="1676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64-kt radius</a:t>
            </a:r>
          </a:p>
        </p:txBody>
      </p:sp>
    </p:spTree>
    <p:extLst>
      <p:ext uri="{BB962C8B-B14F-4D97-AF65-F5344CB8AC3E}">
        <p14:creationId xmlns:p14="http://schemas.microsoft.com/office/powerpoint/2010/main" val="87773245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6" name="Picture 1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9600" y="4117975"/>
            <a:ext cx="3765550" cy="2740025"/>
          </a:xfrm>
          <a:prstGeom prst="rect">
            <a:avLst/>
          </a:prstGeom>
          <a:noFill/>
          <a:extLst>
            <a:ext uri="{909E8E84-426E-40dd-AFC4-6F175D3DCCD1}">
              <a14:hiddenFill xmlns:a14="http://schemas.microsoft.com/office/drawing/2010/main">
                <a:solidFill>
                  <a:srgbClr val="FFFFFF"/>
                </a:solidFill>
              </a14:hiddenFill>
            </a:ext>
          </a:extLst>
        </p:spPr>
      </p:pic>
      <p:pic>
        <p:nvPicPr>
          <p:cNvPr id="14345" name="Picture 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68850" y="1447800"/>
            <a:ext cx="3765550" cy="2590800"/>
          </a:xfrm>
          <a:prstGeom prst="rect">
            <a:avLst/>
          </a:prstGeom>
          <a:noFill/>
          <a:extLst>
            <a:ext uri="{909E8E84-426E-40dd-AFC4-6F175D3DCCD1}">
              <a14:hiddenFill xmlns:a14="http://schemas.microsoft.com/office/drawing/2010/main">
                <a:solidFill>
                  <a:srgbClr val="FFFFFF"/>
                </a:solidFill>
              </a14:hiddenFill>
            </a:ext>
          </a:extLst>
        </p:spPr>
      </p:pic>
      <p:sp>
        <p:nvSpPr>
          <p:cNvPr id="14337" name="Title 1"/>
          <p:cNvSpPr>
            <a:spLocks noGrp="1"/>
          </p:cNvSpPr>
          <p:nvPr>
            <p:ph type="title" idx="4294967295"/>
          </p:nvPr>
        </p:nvSpPr>
        <p:spPr>
          <a:xfrm>
            <a:off x="457200" y="428625"/>
            <a:ext cx="8229600" cy="866775"/>
          </a:xfrm>
        </p:spPr>
        <p:txBody>
          <a:bodyPr/>
          <a:lstStyle/>
          <a:p>
            <a:r>
              <a:rPr lang="en-US" sz="2800" b="1" dirty="0" smtClean="0">
                <a:solidFill>
                  <a:schemeClr val="accent6">
                    <a:lumMod val="75000"/>
                  </a:schemeClr>
                </a:solidFill>
              </a:rPr>
              <a:t>Verification compared to regional models in WPAC</a:t>
            </a:r>
            <a:endParaRPr lang="en-US" sz="2800" b="1" dirty="0">
              <a:solidFill>
                <a:schemeClr val="accent6">
                  <a:lumMod val="75000"/>
                </a:schemeClr>
              </a:solidFill>
            </a:endParaRPr>
          </a:p>
        </p:txBody>
      </p:sp>
      <p:pic>
        <p:nvPicPr>
          <p:cNvPr id="14338" name="Picture 2" descr="http://www.emc.ncep.noaa.gov/gc_wmb/vxt/chanh/tmp/wpac/WPAL2012_with_TWRF/fig_WPAL2012_bia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9600" y="1447800"/>
            <a:ext cx="37719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TextBox 7"/>
          <p:cNvSpPr txBox="1">
            <a:spLocks noChangeArrowheads="1"/>
          </p:cNvSpPr>
          <p:nvPr/>
        </p:nvSpPr>
        <p:spPr bwMode="auto">
          <a:xfrm>
            <a:off x="3505200" y="3352800"/>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t>bias</a:t>
            </a:r>
          </a:p>
        </p:txBody>
      </p:sp>
      <p:sp>
        <p:nvSpPr>
          <p:cNvPr id="14342" name="TextBox 8"/>
          <p:cNvSpPr txBox="1">
            <a:spLocks noChangeArrowheads="1"/>
          </p:cNvSpPr>
          <p:nvPr/>
        </p:nvSpPr>
        <p:spPr bwMode="auto">
          <a:xfrm>
            <a:off x="3505200" y="6172200"/>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t>track</a:t>
            </a:r>
          </a:p>
        </p:txBody>
      </p:sp>
      <p:sp>
        <p:nvSpPr>
          <p:cNvPr id="14343" name="TextBox 9"/>
          <p:cNvSpPr txBox="1">
            <a:spLocks noChangeArrowheads="1"/>
          </p:cNvSpPr>
          <p:nvPr/>
        </p:nvSpPr>
        <p:spPr bwMode="auto">
          <a:xfrm>
            <a:off x="7391400" y="3352800"/>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t>intensity</a:t>
            </a:r>
          </a:p>
        </p:txBody>
      </p:sp>
      <p:sp>
        <p:nvSpPr>
          <p:cNvPr id="14347" name="Text Box 11"/>
          <p:cNvSpPr txBox="1">
            <a:spLocks noChangeArrowheads="1"/>
          </p:cNvSpPr>
          <p:nvPr/>
        </p:nvSpPr>
        <p:spPr bwMode="auto">
          <a:xfrm>
            <a:off x="0" y="0"/>
            <a:ext cx="9144000" cy="366713"/>
          </a:xfrm>
          <a:prstGeom prst="rect">
            <a:avLst/>
          </a:prstGeom>
          <a:solidFill>
            <a:srgbClr val="C0C0C0">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b="1">
                <a:solidFill>
                  <a:schemeClr val="folHlink"/>
                </a:solidFill>
              </a:rPr>
              <a:t>WPAC experiment</a:t>
            </a:r>
          </a:p>
        </p:txBody>
      </p:sp>
      <p:sp>
        <p:nvSpPr>
          <p:cNvPr id="14349" name="Text Box 13"/>
          <p:cNvSpPr txBox="1">
            <a:spLocks noChangeArrowheads="1"/>
          </p:cNvSpPr>
          <p:nvPr/>
        </p:nvSpPr>
        <p:spPr bwMode="auto">
          <a:xfrm>
            <a:off x="4800600" y="4343400"/>
            <a:ext cx="4267200"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Char char="•"/>
            </a:pPr>
            <a:r>
              <a:rPr lang="en-US" dirty="0"/>
              <a:t> HWRF outperforms other operational regional models in the WPAC basin including Taiwan and ACCESS forecasts;</a:t>
            </a:r>
          </a:p>
          <a:p>
            <a:pPr>
              <a:spcBef>
                <a:spcPct val="50000"/>
              </a:spcBef>
              <a:buFontTx/>
              <a:buChar char="•"/>
            </a:pPr>
            <a:r>
              <a:rPr lang="en-US" dirty="0"/>
              <a:t> HWRF shows true benefit </a:t>
            </a:r>
            <a:r>
              <a:rPr lang="en-US" dirty="0" smtClean="0"/>
              <a:t>as </a:t>
            </a:r>
            <a:r>
              <a:rPr lang="en-US" dirty="0"/>
              <a:t>compared to </a:t>
            </a:r>
            <a:r>
              <a:rPr lang="en-US" dirty="0" smtClean="0"/>
              <a:t>other regional modeling efforts</a:t>
            </a:r>
            <a:endParaRPr lang="en-US" dirty="0"/>
          </a:p>
        </p:txBody>
      </p:sp>
    </p:spTree>
    <p:extLst>
      <p:ext uri="{BB962C8B-B14F-4D97-AF65-F5344CB8AC3E}">
        <p14:creationId xmlns:p14="http://schemas.microsoft.com/office/powerpoint/2010/main" val="9059060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Rectangle 6"/>
          <p:cNvSpPr>
            <a:spLocks noChangeArrowheads="1"/>
          </p:cNvSpPr>
          <p:nvPr/>
        </p:nvSpPr>
        <p:spPr bwMode="auto">
          <a:xfrm>
            <a:off x="0" y="914400"/>
            <a:ext cx="9144000" cy="59436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9697" name="Picture 1" descr="fig_BOLAVEN16W_HWRF_track (1).png"/>
          <p:cNvPicPr>
            <a:picLocks noGrp="1" noChangeAspect="1"/>
          </p:cNvPicPr>
          <p:nvPr isPhoto="1"/>
        </p:nvPicPr>
        <p:blipFill>
          <a:blip r:embed="rId2" cstate="email">
            <a:extLst>
              <a:ext uri="{28A0092B-C50C-407E-A947-70E740481C1C}">
                <a14:useLocalDpi xmlns:a14="http://schemas.microsoft.com/office/drawing/2010/main"/>
              </a:ext>
            </a:extLst>
          </a:blip>
          <a:srcRect/>
          <a:stretch>
            <a:fillRect/>
          </a:stretch>
        </p:blipFill>
        <p:spPr bwMode="auto">
          <a:xfrm>
            <a:off x="374650" y="914400"/>
            <a:ext cx="4049713"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8" name="Picture 2" descr="fig_BOLAVEN16W_HWRF_vmax.png"/>
          <p:cNvPicPr>
            <a:picLocks noGrp="1" noChangeAspect="1"/>
          </p:cNvPicPr>
          <p:nvPr isPhoto="1"/>
        </p:nvPicPr>
        <p:blipFill>
          <a:blip r:embed="rId3" cstate="email">
            <a:extLst>
              <a:ext uri="{28A0092B-C50C-407E-A947-70E740481C1C}">
                <a14:useLocalDpi xmlns:a14="http://schemas.microsoft.com/office/drawing/2010/main"/>
              </a:ext>
            </a:extLst>
          </a:blip>
          <a:srcRect/>
          <a:stretch>
            <a:fillRect/>
          </a:stretch>
        </p:blipFill>
        <p:spPr bwMode="auto">
          <a:xfrm>
            <a:off x="4686300" y="1900238"/>
            <a:ext cx="4114800"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Box 3"/>
          <p:cNvSpPr txBox="1">
            <a:spLocks noChangeArrowheads="1"/>
          </p:cNvSpPr>
          <p:nvPr/>
        </p:nvSpPr>
        <p:spPr bwMode="auto">
          <a:xfrm>
            <a:off x="2438400" y="304800"/>
            <a:ext cx="4114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r>
              <a:rPr lang="en-US" sz="3200"/>
              <a:t>BOLAVEN-16W</a:t>
            </a:r>
          </a:p>
        </p:txBody>
      </p:sp>
      <p:sp>
        <p:nvSpPr>
          <p:cNvPr id="29701" name="Text Box 5"/>
          <p:cNvSpPr txBox="1">
            <a:spLocks noChangeArrowheads="1"/>
          </p:cNvSpPr>
          <p:nvPr/>
        </p:nvSpPr>
        <p:spPr bwMode="auto">
          <a:xfrm>
            <a:off x="0" y="0"/>
            <a:ext cx="9144000" cy="366713"/>
          </a:xfrm>
          <a:prstGeom prst="rect">
            <a:avLst/>
          </a:prstGeom>
          <a:solidFill>
            <a:srgbClr val="C0C0C0">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b="1">
                <a:solidFill>
                  <a:schemeClr val="folHlink"/>
                </a:solidFill>
              </a:rPr>
              <a:t>WPAC experiment</a:t>
            </a:r>
          </a:p>
        </p:txBody>
      </p:sp>
    </p:spTree>
    <p:extLst>
      <p:ext uri="{BB962C8B-B14F-4D97-AF65-F5344CB8AC3E}">
        <p14:creationId xmlns:p14="http://schemas.microsoft.com/office/powerpoint/2010/main" val="212738752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descr="C:\Users\vijay.tallapragada\Desktop\new\track.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48200" y="228600"/>
            <a:ext cx="4343400" cy="325755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vijay.tallapragada\Desktop\new\in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95800" y="3429000"/>
            <a:ext cx="4482445" cy="3257549"/>
          </a:xfrm>
          <a:prstGeom prst="rect">
            <a:avLst/>
          </a:prstGeom>
          <a:noFill/>
          <a:extLst>
            <a:ext uri="{909E8E84-426E-40dd-AFC4-6F175D3DCCD1}">
              <a14:hiddenFill xmlns:a14="http://schemas.microsoft.com/office/drawing/2010/main">
                <a:solidFill>
                  <a:srgbClr val="FFFFFF"/>
                </a:solidFill>
              </a14:hiddenFill>
            </a:ext>
          </a:extLst>
        </p:spPr>
      </p:pic>
      <p:pic>
        <p:nvPicPr>
          <p:cNvPr id="34818"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800" y="1524000"/>
            <a:ext cx="3733800" cy="2362200"/>
          </a:xfrm>
          <a:prstGeom prst="rect">
            <a:avLst/>
          </a:prstGeom>
          <a:noFill/>
          <a:ln w="9525">
            <a:noFill/>
            <a:miter lim="800000"/>
            <a:headEnd/>
            <a:tailEnd/>
          </a:ln>
        </p:spPr>
      </p:pic>
      <p:sp>
        <p:nvSpPr>
          <p:cNvPr id="5" name="Title 4"/>
          <p:cNvSpPr>
            <a:spLocks noGrp="1"/>
          </p:cNvSpPr>
          <p:nvPr>
            <p:ph type="title"/>
          </p:nvPr>
        </p:nvSpPr>
        <p:spPr>
          <a:xfrm>
            <a:off x="457200" y="99219"/>
            <a:ext cx="4876800" cy="411162"/>
          </a:xfrm>
        </p:spPr>
        <p:txBody>
          <a:bodyPr>
            <a:noAutofit/>
          </a:bodyPr>
          <a:lstStyle/>
          <a:p>
            <a:r>
              <a:rPr lang="en-US" sz="2400" b="1" dirty="0" smtClean="0">
                <a:solidFill>
                  <a:srgbClr val="0000FF"/>
                </a:solidFill>
                <a:cs typeface="Arial" pitchFamily="34" charset="0"/>
              </a:rPr>
              <a:t>HWRF for North Indian Ocean Basin</a:t>
            </a:r>
            <a:endParaRPr lang="en-US" sz="2400" b="1" dirty="0">
              <a:solidFill>
                <a:srgbClr val="0000FF"/>
              </a:solidFill>
              <a:cs typeface="Arial" pitchFamily="34" charset="0"/>
            </a:endParaRPr>
          </a:p>
        </p:txBody>
      </p:sp>
      <p:sp>
        <p:nvSpPr>
          <p:cNvPr id="4" name="Slide Number Placeholder 3"/>
          <p:cNvSpPr>
            <a:spLocks noGrp="1"/>
          </p:cNvSpPr>
          <p:nvPr>
            <p:ph type="sldNum" sz="quarter" idx="12"/>
          </p:nvPr>
        </p:nvSpPr>
        <p:spPr/>
        <p:txBody>
          <a:bodyPr/>
          <a:lstStyle/>
          <a:p>
            <a:pPr>
              <a:defRPr/>
            </a:pPr>
            <a:fld id="{191E5191-9473-415E-A269-2D0EA2242D5D}" type="slidenum">
              <a:rPr lang="en-US" smtClean="0"/>
              <a:pPr>
                <a:defRPr/>
              </a:pPr>
              <a:t>37</a:t>
            </a:fld>
            <a:endParaRPr lang="en-US"/>
          </a:p>
        </p:txBody>
      </p:sp>
      <p:sp>
        <p:nvSpPr>
          <p:cNvPr id="6" name="Subtitle 5"/>
          <p:cNvSpPr>
            <a:spLocks noGrp="1"/>
          </p:cNvSpPr>
          <p:nvPr>
            <p:ph sz="quarter" idx="1"/>
          </p:nvPr>
        </p:nvSpPr>
        <p:spPr>
          <a:xfrm>
            <a:off x="152400" y="685800"/>
            <a:ext cx="4495800" cy="762000"/>
          </a:xfrm>
        </p:spPr>
        <p:txBody>
          <a:bodyPr>
            <a:normAutofit fontScale="92500" lnSpcReduction="10000"/>
          </a:bodyPr>
          <a:lstStyle/>
          <a:p>
            <a:r>
              <a:rPr lang="en-US" sz="1600" b="1" dirty="0" smtClean="0"/>
              <a:t>Operational implementation of HWRF in India</a:t>
            </a:r>
          </a:p>
          <a:p>
            <a:r>
              <a:rPr lang="en-US" sz="1600" b="1" dirty="0" smtClean="0"/>
              <a:t>http://www.imd.gov.in/section/nhac/dynamic/cyclone_fdp/CycloneFDP.htm</a:t>
            </a:r>
          </a:p>
        </p:txBody>
      </p:sp>
      <p:sp>
        <p:nvSpPr>
          <p:cNvPr id="2" name="Oval 1"/>
          <p:cNvSpPr/>
          <p:nvPr/>
        </p:nvSpPr>
        <p:spPr>
          <a:xfrm>
            <a:off x="3039533" y="3200400"/>
            <a:ext cx="762000" cy="152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629400" y="1447800"/>
            <a:ext cx="990600" cy="76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248400" y="1371600"/>
            <a:ext cx="990600" cy="76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5486400" y="5638800"/>
            <a:ext cx="2743200" cy="646331"/>
          </a:xfrm>
          <a:prstGeom prst="rect">
            <a:avLst/>
          </a:prstGeom>
          <a:noFill/>
        </p:spPr>
        <p:txBody>
          <a:bodyPr wrap="square" rtlCol="0">
            <a:spAutoFit/>
          </a:bodyPr>
          <a:lstStyle/>
          <a:p>
            <a:r>
              <a:rPr lang="en-US" sz="1200" b="1" dirty="0" smtClean="0"/>
              <a:t>2007: </a:t>
            </a:r>
            <a:r>
              <a:rPr lang="en-US" sz="1200" b="1" dirty="0" err="1" smtClean="0"/>
              <a:t>Gonu</a:t>
            </a:r>
            <a:r>
              <a:rPr lang="en-US" sz="1200" b="1" dirty="0" smtClean="0"/>
              <a:t> (AS), </a:t>
            </a:r>
            <a:r>
              <a:rPr lang="en-US" sz="1200" b="1" dirty="0" err="1" smtClean="0"/>
              <a:t>Sidr</a:t>
            </a:r>
            <a:r>
              <a:rPr lang="en-US" sz="1200" b="1" dirty="0" smtClean="0"/>
              <a:t> (BB)</a:t>
            </a:r>
          </a:p>
          <a:p>
            <a:r>
              <a:rPr lang="en-US" sz="1200" b="1" dirty="0" smtClean="0"/>
              <a:t>2008: </a:t>
            </a:r>
            <a:r>
              <a:rPr lang="en-US" sz="1200" b="1" dirty="0" err="1" smtClean="0"/>
              <a:t>Nargis</a:t>
            </a:r>
            <a:r>
              <a:rPr lang="en-US" sz="1200" b="1" dirty="0" smtClean="0"/>
              <a:t> (BB)</a:t>
            </a:r>
          </a:p>
          <a:p>
            <a:r>
              <a:rPr lang="en-US" sz="1200" b="1" dirty="0" smtClean="0"/>
              <a:t>2011: Thane (BB)</a:t>
            </a:r>
            <a:endParaRPr lang="en-US" sz="1200" b="1" dirty="0"/>
          </a:p>
        </p:txBody>
      </p:sp>
      <p:sp>
        <p:nvSpPr>
          <p:cNvPr id="18" name="Subtitle 5"/>
          <p:cNvSpPr txBox="1">
            <a:spLocks/>
          </p:cNvSpPr>
          <p:nvPr/>
        </p:nvSpPr>
        <p:spPr>
          <a:xfrm>
            <a:off x="152400" y="4191000"/>
            <a:ext cx="4495800" cy="2438400"/>
          </a:xfrm>
          <a:prstGeom prst="rect">
            <a:avLst/>
          </a:prstGeom>
        </p:spPr>
        <p:txBody>
          <a:bodyPr vert="horz">
            <a:noAutofit/>
          </a:bodyPr>
          <a:lstStyle/>
          <a:p>
            <a:pPr marL="274320" marR="0" lvl="0" indent="-274320" algn="l" defTabSz="914400" rtl="0" eaLnBrk="1" fontAlgn="auto" latinLnBrk="0" hangingPunct="1">
              <a:lnSpc>
                <a:spcPct val="100000"/>
              </a:lnSpc>
              <a:spcBef>
                <a:spcPts val="580"/>
              </a:spcBef>
              <a:spcAft>
                <a:spcPts val="0"/>
              </a:spcAft>
              <a:buClr>
                <a:schemeClr val="accent1"/>
              </a:buClr>
              <a:buSzPct val="85000"/>
              <a:buFont typeface="Wingdings 2"/>
              <a:buChar char=""/>
              <a:tabLst/>
              <a:defRPr/>
            </a:pPr>
            <a:r>
              <a:rPr kumimoji="0" lang="en-US" sz="1200" b="1" i="0" u="none" strike="noStrike" kern="1200" cap="none" spc="0" normalizeH="0" baseline="0" noProof="0" dirty="0" smtClean="0">
                <a:ln>
                  <a:noFill/>
                </a:ln>
                <a:solidFill>
                  <a:schemeClr val="tx1"/>
                </a:solidFill>
                <a:effectLst/>
                <a:uLnTx/>
                <a:uFillTx/>
              </a:rPr>
              <a:t>Technology transfer of HWRF to IMD in June</a:t>
            </a:r>
            <a:r>
              <a:rPr kumimoji="0" lang="en-US" sz="1200" b="1" i="0" u="none" strike="noStrike" kern="1200" cap="none" spc="0" normalizeH="0" noProof="0" dirty="0" smtClean="0">
                <a:ln>
                  <a:noFill/>
                </a:ln>
                <a:solidFill>
                  <a:schemeClr val="tx1"/>
                </a:solidFill>
                <a:effectLst/>
                <a:uLnTx/>
                <a:uFillTx/>
              </a:rPr>
              <a:t> </a:t>
            </a:r>
            <a:r>
              <a:rPr kumimoji="0" lang="en-US" sz="1200" b="1" i="0" u="none" strike="noStrike" kern="1200" cap="none" spc="0" normalizeH="0" baseline="0" noProof="0" dirty="0" smtClean="0">
                <a:ln>
                  <a:noFill/>
                </a:ln>
                <a:solidFill>
                  <a:schemeClr val="tx1"/>
                </a:solidFill>
                <a:effectLst/>
                <a:uLnTx/>
                <a:uFillTx/>
              </a:rPr>
              <a:t>2011 (NOAA-</a:t>
            </a:r>
            <a:r>
              <a:rPr kumimoji="0" lang="en-US" sz="1200" b="1" i="0" u="none" strike="noStrike" kern="1200" cap="none" spc="0" normalizeH="0" baseline="0" noProof="0" dirty="0" err="1" smtClean="0">
                <a:ln>
                  <a:noFill/>
                </a:ln>
                <a:solidFill>
                  <a:schemeClr val="tx1"/>
                </a:solidFill>
                <a:effectLst/>
                <a:uLnTx/>
                <a:uFillTx/>
              </a:rPr>
              <a:t>MoES</a:t>
            </a:r>
            <a:r>
              <a:rPr kumimoji="0" lang="en-US" sz="1200" b="1" i="0" u="none" strike="noStrike" kern="1200" cap="none" spc="0" normalizeH="0" baseline="0" noProof="0" dirty="0" smtClean="0">
                <a:ln>
                  <a:noFill/>
                </a:ln>
                <a:solidFill>
                  <a:schemeClr val="tx1"/>
                </a:solidFill>
                <a:effectLst/>
                <a:uLnTx/>
                <a:uFillTx/>
              </a:rPr>
              <a:t> </a:t>
            </a:r>
            <a:r>
              <a:rPr kumimoji="0" lang="en-US" sz="1200" b="1" i="0" u="none" strike="noStrike" kern="1200" cap="none" spc="0" normalizeH="0" baseline="0" noProof="0" dirty="0" err="1" smtClean="0">
                <a:ln>
                  <a:noFill/>
                </a:ln>
                <a:solidFill>
                  <a:schemeClr val="tx1"/>
                </a:solidFill>
                <a:effectLst/>
                <a:uLnTx/>
                <a:uFillTx/>
              </a:rPr>
              <a:t>MoU</a:t>
            </a:r>
            <a:r>
              <a:rPr kumimoji="0" lang="en-US" sz="1200" b="1" i="0" u="none" strike="noStrike" kern="1200" cap="none" spc="0" normalizeH="0" baseline="0" noProof="0" dirty="0" smtClean="0">
                <a:ln>
                  <a:noFill/>
                </a:ln>
                <a:solidFill>
                  <a:schemeClr val="tx1"/>
                </a:solidFill>
                <a:effectLst/>
                <a:uLnTx/>
                <a:uFillTx/>
              </a:rPr>
              <a:t>/IA)</a:t>
            </a:r>
          </a:p>
          <a:p>
            <a:pPr marL="274320" marR="0" lvl="0" indent="-274320" algn="l" defTabSz="914400" rtl="0" eaLnBrk="1" fontAlgn="auto" latinLnBrk="0" hangingPunct="1">
              <a:lnSpc>
                <a:spcPct val="100000"/>
              </a:lnSpc>
              <a:spcBef>
                <a:spcPts val="580"/>
              </a:spcBef>
              <a:spcAft>
                <a:spcPts val="0"/>
              </a:spcAft>
              <a:buClr>
                <a:schemeClr val="accent1"/>
              </a:buClr>
              <a:buSzPct val="85000"/>
              <a:buFont typeface="Wingdings 2"/>
              <a:buChar char=""/>
              <a:tabLst/>
              <a:defRPr/>
            </a:pPr>
            <a:r>
              <a:rPr lang="en-US" sz="1200" b="1" dirty="0" smtClean="0"/>
              <a:t>7-day workshop and tutorial on HWRF  at </a:t>
            </a:r>
            <a:r>
              <a:rPr lang="en-US" sz="1200" b="1" dirty="0" err="1" smtClean="0"/>
              <a:t>Bhubaneshwar</a:t>
            </a:r>
            <a:r>
              <a:rPr lang="en-US" sz="1200" b="1" dirty="0" smtClean="0"/>
              <a:t>, India in July 2012 (sponsored by IUSSTF/</a:t>
            </a:r>
            <a:r>
              <a:rPr lang="en-US" sz="1200" b="1" dirty="0" err="1" smtClean="0"/>
              <a:t>MoES</a:t>
            </a:r>
            <a:r>
              <a:rPr lang="en-US" sz="1200" b="1" dirty="0" smtClean="0"/>
              <a:t>)</a:t>
            </a:r>
            <a:endParaRPr kumimoji="0" lang="en-US" sz="1200" b="1" i="0" u="none" strike="noStrike" kern="1200" cap="none" spc="0" normalizeH="0" baseline="0" noProof="0" dirty="0" smtClean="0">
              <a:ln>
                <a:noFill/>
              </a:ln>
              <a:solidFill>
                <a:schemeClr val="tx1"/>
              </a:solidFill>
              <a:effectLst/>
              <a:uLnTx/>
              <a:uFillTx/>
            </a:endParaRPr>
          </a:p>
          <a:p>
            <a:pPr marL="274320" marR="0" lvl="0" indent="-274320" algn="l" defTabSz="914400" rtl="0" eaLnBrk="1" fontAlgn="auto" latinLnBrk="0" hangingPunct="1">
              <a:lnSpc>
                <a:spcPct val="100000"/>
              </a:lnSpc>
              <a:spcBef>
                <a:spcPts val="580"/>
              </a:spcBef>
              <a:spcAft>
                <a:spcPts val="0"/>
              </a:spcAft>
              <a:buClr>
                <a:schemeClr val="accent1"/>
              </a:buClr>
              <a:buSzPct val="85000"/>
              <a:buFont typeface="Wingdings 2"/>
              <a:buChar char=""/>
              <a:tabLst/>
              <a:defRPr/>
            </a:pPr>
            <a:r>
              <a:rPr kumimoji="0" lang="en-US" sz="1200" b="1" i="0" u="none" strike="noStrike" kern="1200" cap="none" spc="0" normalizeH="0" baseline="0" noProof="0" dirty="0" smtClean="0">
                <a:ln>
                  <a:noFill/>
                </a:ln>
                <a:solidFill>
                  <a:schemeClr val="tx1"/>
                </a:solidFill>
                <a:effectLst/>
                <a:uLnTx/>
                <a:uFillTx/>
              </a:rPr>
              <a:t>HWRF Team provided Real-Time guidance</a:t>
            </a:r>
            <a:r>
              <a:rPr kumimoji="0" lang="en-US" sz="1200" b="1" i="0" u="none" strike="noStrike" kern="1200" cap="none" spc="0" normalizeH="0" noProof="0" dirty="0" smtClean="0">
                <a:ln>
                  <a:noFill/>
                </a:ln>
                <a:solidFill>
                  <a:schemeClr val="tx1"/>
                </a:solidFill>
                <a:effectLst/>
                <a:uLnTx/>
                <a:uFillTx/>
              </a:rPr>
              <a:t> to all tropical cyclones for 2012 season using 27/9/3 uncoupled configuration</a:t>
            </a:r>
            <a:endParaRPr kumimoji="0" lang="en-US" sz="1200" b="1" i="0" u="none" strike="noStrike" kern="1200" cap="none" spc="0" normalizeH="0" baseline="0" noProof="0" dirty="0" smtClean="0">
              <a:ln>
                <a:noFill/>
              </a:ln>
              <a:solidFill>
                <a:schemeClr val="tx1"/>
              </a:solidFill>
              <a:effectLst/>
              <a:uLnTx/>
              <a:uFillTx/>
            </a:endParaRPr>
          </a:p>
          <a:p>
            <a:pPr marL="274320" lvl="0" indent="-274320">
              <a:spcBef>
                <a:spcPts val="580"/>
              </a:spcBef>
              <a:buClr>
                <a:schemeClr val="accent1"/>
              </a:buClr>
              <a:buSzPct val="85000"/>
              <a:buFont typeface="Wingdings 2"/>
              <a:buChar char=""/>
            </a:pPr>
            <a:r>
              <a:rPr kumimoji="0" lang="en-US" sz="1200" b="1" i="0" u="none" strike="noStrike" kern="1200" cap="none" spc="0" normalizeH="0" baseline="0" noProof="0" dirty="0" smtClean="0">
                <a:ln>
                  <a:noFill/>
                </a:ln>
                <a:solidFill>
                  <a:schemeClr val="tx1"/>
                </a:solidFill>
                <a:effectLst/>
                <a:uLnTx/>
                <a:uFillTx/>
              </a:rPr>
              <a:t>Products available from EMC HWRF </a:t>
            </a:r>
            <a:r>
              <a:rPr lang="en-US" sz="1200" b="1" dirty="0" smtClean="0"/>
              <a:t>Website at: http://www.emc.ncep.noaa.gov/gc_wmb/vxt/PARA/Zhan</a:t>
            </a:r>
          </a:p>
        </p:txBody>
      </p:sp>
      <p:sp>
        <p:nvSpPr>
          <p:cNvPr id="19" name="TextBox 18"/>
          <p:cNvSpPr txBox="1"/>
          <p:nvPr/>
        </p:nvSpPr>
        <p:spPr>
          <a:xfrm>
            <a:off x="5105400" y="1143000"/>
            <a:ext cx="1143000" cy="1200329"/>
          </a:xfrm>
          <a:prstGeom prst="rect">
            <a:avLst/>
          </a:prstGeom>
          <a:noFill/>
        </p:spPr>
        <p:txBody>
          <a:bodyPr wrap="square" rtlCol="0">
            <a:spAutoFit/>
          </a:bodyPr>
          <a:lstStyle/>
          <a:p>
            <a:r>
              <a:rPr lang="en-US" b="1" dirty="0" smtClean="0">
                <a:solidFill>
                  <a:srgbClr val="FF0000"/>
                </a:solidFill>
              </a:rPr>
              <a:t>HWRF</a:t>
            </a:r>
          </a:p>
          <a:p>
            <a:r>
              <a:rPr lang="en-US" b="1" dirty="0" smtClean="0">
                <a:solidFill>
                  <a:srgbClr val="00CC00"/>
                </a:solidFill>
              </a:rPr>
              <a:t>GFDN</a:t>
            </a:r>
          </a:p>
          <a:p>
            <a:r>
              <a:rPr lang="en-US" b="1" dirty="0" smtClean="0">
                <a:solidFill>
                  <a:srgbClr val="0000FF"/>
                </a:solidFill>
              </a:rPr>
              <a:t>GFS</a:t>
            </a:r>
          </a:p>
          <a:p>
            <a:r>
              <a:rPr lang="en-US" b="1" dirty="0" smtClean="0">
                <a:solidFill>
                  <a:srgbClr val="00B0F0"/>
                </a:solidFill>
              </a:rPr>
              <a:t>JTWC</a:t>
            </a:r>
          </a:p>
        </p:txBody>
      </p:sp>
      <p:sp>
        <p:nvSpPr>
          <p:cNvPr id="20" name="TextBox 19"/>
          <p:cNvSpPr txBox="1"/>
          <p:nvPr/>
        </p:nvSpPr>
        <p:spPr>
          <a:xfrm>
            <a:off x="7467600" y="4267200"/>
            <a:ext cx="1371600" cy="369332"/>
          </a:xfrm>
          <a:prstGeom prst="rect">
            <a:avLst/>
          </a:prstGeom>
          <a:noFill/>
        </p:spPr>
        <p:txBody>
          <a:bodyPr wrap="square" rtlCol="0">
            <a:spAutoFit/>
          </a:bodyPr>
          <a:lstStyle/>
          <a:p>
            <a:r>
              <a:rPr lang="en-US" b="1" dirty="0" smtClean="0"/>
              <a:t>Intensity</a:t>
            </a:r>
            <a:endParaRPr lang="en-US" b="1" dirty="0"/>
          </a:p>
        </p:txBody>
      </p:sp>
      <p:sp>
        <p:nvSpPr>
          <p:cNvPr id="21" name="TextBox 20"/>
          <p:cNvSpPr txBox="1"/>
          <p:nvPr/>
        </p:nvSpPr>
        <p:spPr>
          <a:xfrm>
            <a:off x="7467600" y="990600"/>
            <a:ext cx="1371600" cy="369332"/>
          </a:xfrm>
          <a:prstGeom prst="rect">
            <a:avLst/>
          </a:prstGeom>
          <a:noFill/>
        </p:spPr>
        <p:txBody>
          <a:bodyPr wrap="square" rtlCol="0">
            <a:spAutoFit/>
          </a:bodyPr>
          <a:lstStyle/>
          <a:p>
            <a:r>
              <a:rPr lang="en-US" b="1" dirty="0" smtClean="0"/>
              <a:t>Track</a:t>
            </a:r>
            <a:endParaRPr lang="en-US" b="1" dirty="0"/>
          </a:p>
        </p:txBody>
      </p:sp>
      <p:pic>
        <p:nvPicPr>
          <p:cNvPr id="22" name="Picture 15" descr="noaa_trans_back_dark_RSmith.gif"/>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258992017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2" cstate="print"/>
          <a:srcRect/>
          <a:stretch>
            <a:fillRect/>
          </a:stretch>
        </p:blipFill>
        <p:spPr bwMode="auto">
          <a:xfrm>
            <a:off x="762000" y="3124200"/>
            <a:ext cx="7772400" cy="3733800"/>
          </a:xfrm>
          <a:prstGeom prst="rect">
            <a:avLst/>
          </a:prstGeom>
          <a:noFill/>
          <a:ln w="9525">
            <a:noFill/>
            <a:miter lim="800000"/>
            <a:headEnd/>
            <a:tailEnd/>
          </a:ln>
        </p:spPr>
      </p:pic>
      <p:sp>
        <p:nvSpPr>
          <p:cNvPr id="4" name="Title 3"/>
          <p:cNvSpPr>
            <a:spLocks noGrp="1"/>
          </p:cNvSpPr>
          <p:nvPr>
            <p:ph type="title"/>
          </p:nvPr>
        </p:nvSpPr>
        <p:spPr>
          <a:xfrm>
            <a:off x="914400" y="274638"/>
            <a:ext cx="7772400" cy="563562"/>
          </a:xfrm>
        </p:spPr>
        <p:txBody>
          <a:bodyPr>
            <a:normAutofit fontScale="90000"/>
          </a:bodyPr>
          <a:lstStyle/>
          <a:p>
            <a:r>
              <a:rPr lang="en-US" sz="3200" b="1" dirty="0" smtClean="0">
                <a:solidFill>
                  <a:srgbClr val="0000CC"/>
                </a:solidFill>
              </a:rPr>
              <a:t>Ongoing Developments - Infrastructure</a:t>
            </a:r>
            <a:endParaRPr lang="en-US" sz="3200" b="1" dirty="0">
              <a:solidFill>
                <a:srgbClr val="0000CC"/>
              </a:solidFill>
            </a:endParaRPr>
          </a:p>
        </p:txBody>
      </p:sp>
      <p:sp>
        <p:nvSpPr>
          <p:cNvPr id="2" name="Slide Number Placeholder 1"/>
          <p:cNvSpPr>
            <a:spLocks noGrp="1"/>
          </p:cNvSpPr>
          <p:nvPr>
            <p:ph type="sldNum" sz="quarter" idx="12"/>
          </p:nvPr>
        </p:nvSpPr>
        <p:spPr/>
        <p:txBody>
          <a:bodyPr/>
          <a:lstStyle/>
          <a:p>
            <a:pPr>
              <a:defRPr/>
            </a:pPr>
            <a:fld id="{002FF862-36DB-404A-91CF-CA23CB844B86}" type="slidenum">
              <a:rPr lang="en-US" smtClean="0"/>
              <a:pPr>
                <a:defRPr/>
              </a:pPr>
              <a:t>38</a:t>
            </a:fld>
            <a:endParaRPr lang="en-US"/>
          </a:p>
        </p:txBody>
      </p:sp>
      <p:sp>
        <p:nvSpPr>
          <p:cNvPr id="5" name="Content Placeholder 4"/>
          <p:cNvSpPr>
            <a:spLocks noGrp="1"/>
          </p:cNvSpPr>
          <p:nvPr>
            <p:ph sz="quarter" idx="1"/>
          </p:nvPr>
        </p:nvSpPr>
        <p:spPr>
          <a:xfrm>
            <a:off x="304800" y="838200"/>
            <a:ext cx="8382000" cy="2743200"/>
          </a:xfrm>
        </p:spPr>
        <p:txBody>
          <a:bodyPr>
            <a:normAutofit/>
          </a:bodyPr>
          <a:lstStyle/>
          <a:p>
            <a:r>
              <a:rPr lang="en-US" sz="2400" dirty="0" smtClean="0"/>
              <a:t>HWRF in ESMF framework:</a:t>
            </a:r>
          </a:p>
          <a:p>
            <a:pPr lvl="1"/>
            <a:r>
              <a:rPr lang="en-US" sz="2000" dirty="0" smtClean="0"/>
              <a:t>Align with long-term strategies for unified modeling framework (NEMS)</a:t>
            </a:r>
          </a:p>
          <a:p>
            <a:pPr lvl="1"/>
            <a:r>
              <a:rPr lang="en-US" sz="2000" dirty="0" smtClean="0"/>
              <a:t>Take advantage of other components in the ESMF framework for ocean (HYCOM) and wave (WWIII) models for coupling through ESMF coupler</a:t>
            </a:r>
          </a:p>
          <a:p>
            <a:pPr lvl="1"/>
            <a:r>
              <a:rPr lang="en-US" sz="2000" dirty="0" smtClean="0"/>
              <a:t>Follow the procedure adopted by NMM-B to develop the ESMF wrapper for HWRF</a:t>
            </a:r>
            <a:endParaRPr lang="en-US" sz="2000" dirty="0"/>
          </a:p>
          <a:p>
            <a:pPr lvl="1"/>
            <a:endParaRPr lang="en-US" sz="2000" dirty="0"/>
          </a:p>
          <a:p>
            <a:pPr lvl="1"/>
            <a:endParaRPr lang="en-US" sz="2000" dirty="0" smtClean="0"/>
          </a:p>
        </p:txBody>
      </p:sp>
      <p:pic>
        <p:nvPicPr>
          <p:cNvPr id="7" name="Picture 15" descr="noaa_trans_back_dark_RSmith.gi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1071429961"/>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6673" name="Picture 2" descr="move_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38550" y="1489075"/>
            <a:ext cx="4972050" cy="3921125"/>
          </a:xfrm>
          <a:prstGeom prst="rect">
            <a:avLst/>
          </a:prstGeom>
          <a:noFill/>
          <a:ln w="9525">
            <a:noFill/>
            <a:miter lim="800000"/>
            <a:headEnd/>
            <a:tailEnd/>
          </a:ln>
        </p:spPr>
      </p:pic>
      <p:grpSp>
        <p:nvGrpSpPr>
          <p:cNvPr id="2" name="Group 3"/>
          <p:cNvGrpSpPr>
            <a:grpSpLocks/>
          </p:cNvGrpSpPr>
          <p:nvPr/>
        </p:nvGrpSpPr>
        <p:grpSpPr bwMode="auto">
          <a:xfrm>
            <a:off x="7086600" y="3810000"/>
            <a:ext cx="914400" cy="914400"/>
            <a:chOff x="4464" y="2400"/>
            <a:chExt cx="576" cy="576"/>
          </a:xfrm>
        </p:grpSpPr>
        <p:sp>
          <p:nvSpPr>
            <p:cNvPr id="156702" name="Rectangle 4"/>
            <p:cNvSpPr>
              <a:spLocks noChangeArrowheads="1"/>
            </p:cNvSpPr>
            <p:nvPr/>
          </p:nvSpPr>
          <p:spPr bwMode="auto">
            <a:xfrm>
              <a:off x="4464" y="2400"/>
              <a:ext cx="576" cy="576"/>
            </a:xfrm>
            <a:prstGeom prst="rect">
              <a:avLst/>
            </a:prstGeom>
            <a:solidFill>
              <a:srgbClr val="00FFFF">
                <a:alpha val="50195"/>
              </a:srgbClr>
            </a:solidFill>
            <a:ln w="12700">
              <a:solidFill>
                <a:schemeClr val="tx1"/>
              </a:solidFill>
              <a:miter lim="800000"/>
              <a:headEnd/>
              <a:tailEnd/>
            </a:ln>
          </p:spPr>
          <p:txBody>
            <a:bodyPr wrap="none" anchor="ctr">
              <a:spAutoFit/>
            </a:bodyPr>
            <a:lstStyle/>
            <a:p>
              <a:endParaRPr lang="en-US"/>
            </a:p>
          </p:txBody>
        </p:sp>
        <p:sp>
          <p:nvSpPr>
            <p:cNvPr id="156703" name="Rectangle 5"/>
            <p:cNvSpPr>
              <a:spLocks noChangeArrowheads="1"/>
            </p:cNvSpPr>
            <p:nvPr/>
          </p:nvSpPr>
          <p:spPr bwMode="auto">
            <a:xfrm>
              <a:off x="4608" y="2544"/>
              <a:ext cx="288" cy="288"/>
            </a:xfrm>
            <a:prstGeom prst="rect">
              <a:avLst/>
            </a:prstGeom>
            <a:solidFill>
              <a:srgbClr val="00FFFF">
                <a:alpha val="50195"/>
              </a:srgbClr>
            </a:solidFill>
            <a:ln w="12700">
              <a:solidFill>
                <a:schemeClr val="tx1"/>
              </a:solidFill>
              <a:prstDash val="dash"/>
              <a:miter lim="800000"/>
              <a:headEnd/>
              <a:tailEnd/>
            </a:ln>
          </p:spPr>
          <p:txBody>
            <a:bodyPr anchor="ctr">
              <a:spAutoFit/>
            </a:bodyPr>
            <a:lstStyle/>
            <a:p>
              <a:endParaRPr lang="en-US"/>
            </a:p>
          </p:txBody>
        </p:sp>
      </p:grpSp>
      <p:grpSp>
        <p:nvGrpSpPr>
          <p:cNvPr id="3" name="Group 6"/>
          <p:cNvGrpSpPr>
            <a:grpSpLocks/>
          </p:cNvGrpSpPr>
          <p:nvPr/>
        </p:nvGrpSpPr>
        <p:grpSpPr bwMode="auto">
          <a:xfrm>
            <a:off x="3638550" y="1489075"/>
            <a:ext cx="4972050" cy="3921125"/>
            <a:chOff x="2292" y="938"/>
            <a:chExt cx="3132" cy="2470"/>
          </a:xfrm>
        </p:grpSpPr>
        <p:pic>
          <p:nvPicPr>
            <p:cNvPr id="156698" name="Picture 7" descr="move_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92" y="938"/>
              <a:ext cx="3132" cy="2470"/>
            </a:xfrm>
            <a:prstGeom prst="rect">
              <a:avLst/>
            </a:prstGeom>
            <a:noFill/>
            <a:ln w="9525">
              <a:noFill/>
              <a:miter lim="800000"/>
              <a:headEnd/>
              <a:tailEnd/>
            </a:ln>
          </p:spPr>
        </p:pic>
        <p:grpSp>
          <p:nvGrpSpPr>
            <p:cNvPr id="4" name="Group 8"/>
            <p:cNvGrpSpPr>
              <a:grpSpLocks/>
            </p:cNvGrpSpPr>
            <p:nvPr/>
          </p:nvGrpSpPr>
          <p:grpSpPr bwMode="auto">
            <a:xfrm>
              <a:off x="3792" y="2256"/>
              <a:ext cx="576" cy="576"/>
              <a:chOff x="4464" y="2400"/>
              <a:chExt cx="576" cy="576"/>
            </a:xfrm>
          </p:grpSpPr>
          <p:sp>
            <p:nvSpPr>
              <p:cNvPr id="156700" name="Rectangle 9"/>
              <p:cNvSpPr>
                <a:spLocks noChangeArrowheads="1"/>
              </p:cNvSpPr>
              <p:nvPr/>
            </p:nvSpPr>
            <p:spPr bwMode="auto">
              <a:xfrm>
                <a:off x="4464" y="2400"/>
                <a:ext cx="576" cy="576"/>
              </a:xfrm>
              <a:prstGeom prst="rect">
                <a:avLst/>
              </a:prstGeom>
              <a:solidFill>
                <a:srgbClr val="00FFFF">
                  <a:alpha val="50195"/>
                </a:srgbClr>
              </a:solidFill>
              <a:ln w="12700">
                <a:solidFill>
                  <a:schemeClr val="tx1"/>
                </a:solidFill>
                <a:miter lim="800000"/>
                <a:headEnd/>
                <a:tailEnd/>
              </a:ln>
            </p:spPr>
            <p:txBody>
              <a:bodyPr wrap="none" anchor="ctr">
                <a:spAutoFit/>
              </a:bodyPr>
              <a:lstStyle/>
              <a:p>
                <a:endParaRPr lang="en-US"/>
              </a:p>
            </p:txBody>
          </p:sp>
          <p:sp>
            <p:nvSpPr>
              <p:cNvPr id="156701" name="Rectangle 10"/>
              <p:cNvSpPr>
                <a:spLocks noChangeArrowheads="1"/>
              </p:cNvSpPr>
              <p:nvPr/>
            </p:nvSpPr>
            <p:spPr bwMode="auto">
              <a:xfrm>
                <a:off x="4608" y="2544"/>
                <a:ext cx="288" cy="288"/>
              </a:xfrm>
              <a:prstGeom prst="rect">
                <a:avLst/>
              </a:prstGeom>
              <a:solidFill>
                <a:srgbClr val="00FFFF">
                  <a:alpha val="50195"/>
                </a:srgbClr>
              </a:solidFill>
              <a:ln w="12700">
                <a:solidFill>
                  <a:schemeClr val="tx1"/>
                </a:solidFill>
                <a:prstDash val="dash"/>
                <a:miter lim="800000"/>
                <a:headEnd/>
                <a:tailEnd/>
              </a:ln>
            </p:spPr>
            <p:txBody>
              <a:bodyPr anchor="ctr">
                <a:spAutoFit/>
              </a:bodyPr>
              <a:lstStyle/>
              <a:p>
                <a:endParaRPr lang="en-US"/>
              </a:p>
            </p:txBody>
          </p:sp>
        </p:grpSp>
      </p:grpSp>
      <p:grpSp>
        <p:nvGrpSpPr>
          <p:cNvPr id="5" name="Group 11"/>
          <p:cNvGrpSpPr>
            <a:grpSpLocks/>
          </p:cNvGrpSpPr>
          <p:nvPr/>
        </p:nvGrpSpPr>
        <p:grpSpPr bwMode="auto">
          <a:xfrm>
            <a:off x="3638550" y="1489075"/>
            <a:ext cx="4972050" cy="3921125"/>
            <a:chOff x="2292" y="938"/>
            <a:chExt cx="3132" cy="2470"/>
          </a:xfrm>
        </p:grpSpPr>
        <p:pic>
          <p:nvPicPr>
            <p:cNvPr id="156694" name="Picture 12" descr="move_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92" y="938"/>
              <a:ext cx="3132" cy="2470"/>
            </a:xfrm>
            <a:prstGeom prst="rect">
              <a:avLst/>
            </a:prstGeom>
            <a:noFill/>
            <a:ln w="9525">
              <a:noFill/>
              <a:miter lim="800000"/>
              <a:headEnd/>
              <a:tailEnd/>
            </a:ln>
          </p:spPr>
        </p:pic>
        <p:grpSp>
          <p:nvGrpSpPr>
            <p:cNvPr id="6" name="Group 13"/>
            <p:cNvGrpSpPr>
              <a:grpSpLocks/>
            </p:cNvGrpSpPr>
            <p:nvPr/>
          </p:nvGrpSpPr>
          <p:grpSpPr bwMode="auto">
            <a:xfrm>
              <a:off x="3312" y="1920"/>
              <a:ext cx="576" cy="576"/>
              <a:chOff x="4464" y="2400"/>
              <a:chExt cx="576" cy="576"/>
            </a:xfrm>
          </p:grpSpPr>
          <p:sp>
            <p:nvSpPr>
              <p:cNvPr id="156696" name="Rectangle 14"/>
              <p:cNvSpPr>
                <a:spLocks noChangeArrowheads="1"/>
              </p:cNvSpPr>
              <p:nvPr/>
            </p:nvSpPr>
            <p:spPr bwMode="auto">
              <a:xfrm>
                <a:off x="4464" y="2400"/>
                <a:ext cx="576" cy="576"/>
              </a:xfrm>
              <a:prstGeom prst="rect">
                <a:avLst/>
              </a:prstGeom>
              <a:solidFill>
                <a:srgbClr val="00FFFF">
                  <a:alpha val="50195"/>
                </a:srgbClr>
              </a:solidFill>
              <a:ln w="12700">
                <a:solidFill>
                  <a:schemeClr val="tx1"/>
                </a:solidFill>
                <a:miter lim="800000"/>
                <a:headEnd/>
                <a:tailEnd/>
              </a:ln>
            </p:spPr>
            <p:txBody>
              <a:bodyPr wrap="none" anchor="ctr">
                <a:spAutoFit/>
              </a:bodyPr>
              <a:lstStyle/>
              <a:p>
                <a:endParaRPr lang="en-US"/>
              </a:p>
            </p:txBody>
          </p:sp>
          <p:sp>
            <p:nvSpPr>
              <p:cNvPr id="156697" name="Rectangle 15"/>
              <p:cNvSpPr>
                <a:spLocks noChangeArrowheads="1"/>
              </p:cNvSpPr>
              <p:nvPr/>
            </p:nvSpPr>
            <p:spPr bwMode="auto">
              <a:xfrm>
                <a:off x="4608" y="2544"/>
                <a:ext cx="288" cy="288"/>
              </a:xfrm>
              <a:prstGeom prst="rect">
                <a:avLst/>
              </a:prstGeom>
              <a:solidFill>
                <a:srgbClr val="00FFFF">
                  <a:alpha val="50195"/>
                </a:srgbClr>
              </a:solidFill>
              <a:ln w="12700">
                <a:solidFill>
                  <a:schemeClr val="tx1"/>
                </a:solidFill>
                <a:prstDash val="dash"/>
                <a:miter lim="800000"/>
                <a:headEnd/>
                <a:tailEnd/>
              </a:ln>
            </p:spPr>
            <p:txBody>
              <a:bodyPr anchor="ctr">
                <a:spAutoFit/>
              </a:bodyPr>
              <a:lstStyle/>
              <a:p>
                <a:endParaRPr lang="en-US"/>
              </a:p>
            </p:txBody>
          </p:sp>
        </p:grpSp>
      </p:grpSp>
      <p:grpSp>
        <p:nvGrpSpPr>
          <p:cNvPr id="7" name="Group 16"/>
          <p:cNvGrpSpPr>
            <a:grpSpLocks/>
          </p:cNvGrpSpPr>
          <p:nvPr/>
        </p:nvGrpSpPr>
        <p:grpSpPr bwMode="auto">
          <a:xfrm>
            <a:off x="3638550" y="1489075"/>
            <a:ext cx="4972050" cy="3921125"/>
            <a:chOff x="2292" y="938"/>
            <a:chExt cx="3132" cy="2470"/>
          </a:xfrm>
        </p:grpSpPr>
        <p:pic>
          <p:nvPicPr>
            <p:cNvPr id="156690" name="Picture 17" descr="move_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292" y="938"/>
              <a:ext cx="3132" cy="2470"/>
            </a:xfrm>
            <a:prstGeom prst="rect">
              <a:avLst/>
            </a:prstGeom>
            <a:noFill/>
            <a:ln w="9525">
              <a:noFill/>
              <a:miter lim="800000"/>
              <a:headEnd/>
              <a:tailEnd/>
            </a:ln>
          </p:spPr>
        </p:pic>
        <p:grpSp>
          <p:nvGrpSpPr>
            <p:cNvPr id="8" name="Group 18"/>
            <p:cNvGrpSpPr>
              <a:grpSpLocks/>
            </p:cNvGrpSpPr>
            <p:nvPr/>
          </p:nvGrpSpPr>
          <p:grpSpPr bwMode="auto">
            <a:xfrm>
              <a:off x="3024" y="1296"/>
              <a:ext cx="576" cy="576"/>
              <a:chOff x="4464" y="2400"/>
              <a:chExt cx="576" cy="576"/>
            </a:xfrm>
          </p:grpSpPr>
          <p:sp>
            <p:nvSpPr>
              <p:cNvPr id="156692" name="Rectangle 19"/>
              <p:cNvSpPr>
                <a:spLocks noChangeArrowheads="1"/>
              </p:cNvSpPr>
              <p:nvPr/>
            </p:nvSpPr>
            <p:spPr bwMode="auto">
              <a:xfrm>
                <a:off x="4464" y="2400"/>
                <a:ext cx="576" cy="576"/>
              </a:xfrm>
              <a:prstGeom prst="rect">
                <a:avLst/>
              </a:prstGeom>
              <a:solidFill>
                <a:srgbClr val="00FFFF">
                  <a:alpha val="50195"/>
                </a:srgbClr>
              </a:solidFill>
              <a:ln w="12700">
                <a:solidFill>
                  <a:schemeClr val="tx1"/>
                </a:solidFill>
                <a:miter lim="800000"/>
                <a:headEnd/>
                <a:tailEnd/>
              </a:ln>
            </p:spPr>
            <p:txBody>
              <a:bodyPr wrap="none" anchor="ctr">
                <a:spAutoFit/>
              </a:bodyPr>
              <a:lstStyle/>
              <a:p>
                <a:endParaRPr lang="en-US"/>
              </a:p>
            </p:txBody>
          </p:sp>
          <p:sp>
            <p:nvSpPr>
              <p:cNvPr id="156693" name="Rectangle 20"/>
              <p:cNvSpPr>
                <a:spLocks noChangeArrowheads="1"/>
              </p:cNvSpPr>
              <p:nvPr/>
            </p:nvSpPr>
            <p:spPr bwMode="auto">
              <a:xfrm>
                <a:off x="4608" y="2544"/>
                <a:ext cx="288" cy="288"/>
              </a:xfrm>
              <a:prstGeom prst="rect">
                <a:avLst/>
              </a:prstGeom>
              <a:solidFill>
                <a:srgbClr val="00FFFF">
                  <a:alpha val="50195"/>
                </a:srgbClr>
              </a:solidFill>
              <a:ln w="12700">
                <a:solidFill>
                  <a:schemeClr val="tx1"/>
                </a:solidFill>
                <a:prstDash val="dash"/>
                <a:miter lim="800000"/>
                <a:headEnd/>
                <a:tailEnd/>
              </a:ln>
            </p:spPr>
            <p:txBody>
              <a:bodyPr anchor="ctr">
                <a:spAutoFit/>
              </a:bodyPr>
              <a:lstStyle/>
              <a:p>
                <a:endParaRPr lang="en-US"/>
              </a:p>
            </p:txBody>
          </p:sp>
        </p:grpSp>
      </p:grpSp>
      <p:sp>
        <p:nvSpPr>
          <p:cNvPr id="178197" name="Freeform 21"/>
          <p:cNvSpPr>
            <a:spLocks/>
          </p:cNvSpPr>
          <p:nvPr/>
        </p:nvSpPr>
        <p:spPr bwMode="auto">
          <a:xfrm>
            <a:off x="3946525" y="1608138"/>
            <a:ext cx="3200400" cy="3581400"/>
          </a:xfrm>
          <a:custGeom>
            <a:avLst/>
            <a:gdLst>
              <a:gd name="T0" fmla="*/ 1524000 w 2016"/>
              <a:gd name="T1" fmla="*/ 0 h 2256"/>
              <a:gd name="T2" fmla="*/ 1524000 w 2016"/>
              <a:gd name="T3" fmla="*/ 457200 h 2256"/>
              <a:gd name="T4" fmla="*/ 1371600 w 2016"/>
              <a:gd name="T5" fmla="*/ 457200 h 2256"/>
              <a:gd name="T6" fmla="*/ 1371600 w 2016"/>
              <a:gd name="T7" fmla="*/ 914400 h 2256"/>
              <a:gd name="T8" fmla="*/ 1066800 w 2016"/>
              <a:gd name="T9" fmla="*/ 914400 h 2256"/>
              <a:gd name="T10" fmla="*/ 1066800 w 2016"/>
              <a:gd name="T11" fmla="*/ 1066800 h 2256"/>
              <a:gd name="T12" fmla="*/ 914400 w 2016"/>
              <a:gd name="T13" fmla="*/ 1066800 h 2256"/>
              <a:gd name="T14" fmla="*/ 762000 w 2016"/>
              <a:gd name="T15" fmla="*/ 1066800 h 2256"/>
              <a:gd name="T16" fmla="*/ 762000 w 2016"/>
              <a:gd name="T17" fmla="*/ 1752600 h 2256"/>
              <a:gd name="T18" fmla="*/ 1066800 w 2016"/>
              <a:gd name="T19" fmla="*/ 1752600 h 2256"/>
              <a:gd name="T20" fmla="*/ 1066800 w 2016"/>
              <a:gd name="T21" fmla="*/ 1828800 h 2256"/>
              <a:gd name="T22" fmla="*/ 1219200 w 2016"/>
              <a:gd name="T23" fmla="*/ 1828800 h 2256"/>
              <a:gd name="T24" fmla="*/ 1219200 w 2016"/>
              <a:gd name="T25" fmla="*/ 2057400 h 2256"/>
              <a:gd name="T26" fmla="*/ 1447800 w 2016"/>
              <a:gd name="T27" fmla="*/ 2057400 h 2256"/>
              <a:gd name="T28" fmla="*/ 1447800 w 2016"/>
              <a:gd name="T29" fmla="*/ 2286000 h 2256"/>
              <a:gd name="T30" fmla="*/ 1600200 w 2016"/>
              <a:gd name="T31" fmla="*/ 2286000 h 2256"/>
              <a:gd name="T32" fmla="*/ 1600200 w 2016"/>
              <a:gd name="T33" fmla="*/ 2438400 h 2256"/>
              <a:gd name="T34" fmla="*/ 1828800 w 2016"/>
              <a:gd name="T35" fmla="*/ 2438400 h 2256"/>
              <a:gd name="T36" fmla="*/ 1828800 w 2016"/>
              <a:gd name="T37" fmla="*/ 2819400 h 2256"/>
              <a:gd name="T38" fmla="*/ 2133600 w 2016"/>
              <a:gd name="T39" fmla="*/ 2819400 h 2256"/>
              <a:gd name="T40" fmla="*/ 2133600 w 2016"/>
              <a:gd name="T41" fmla="*/ 2971799 h 2256"/>
              <a:gd name="T42" fmla="*/ 2743200 w 2016"/>
              <a:gd name="T43" fmla="*/ 2971799 h 2256"/>
              <a:gd name="T44" fmla="*/ 2743200 w 2016"/>
              <a:gd name="T45" fmla="*/ 3124199 h 2256"/>
              <a:gd name="T46" fmla="*/ 3200400 w 2016"/>
              <a:gd name="T47" fmla="*/ 3124199 h 2256"/>
              <a:gd name="T48" fmla="*/ 3200400 w 2016"/>
              <a:gd name="T49" fmla="*/ 3581400 h 2256"/>
              <a:gd name="T50" fmla="*/ 2743200 w 2016"/>
              <a:gd name="T51" fmla="*/ 3581400 h 2256"/>
              <a:gd name="T52" fmla="*/ 2743200 w 2016"/>
              <a:gd name="T53" fmla="*/ 3276600 h 2256"/>
              <a:gd name="T54" fmla="*/ 685800 w 2016"/>
              <a:gd name="T55" fmla="*/ 3276600 h 2256"/>
              <a:gd name="T56" fmla="*/ 685800 w 2016"/>
              <a:gd name="T57" fmla="*/ 2819400 h 2256"/>
              <a:gd name="T58" fmla="*/ 0 w 2016"/>
              <a:gd name="T59" fmla="*/ 2819400 h 2256"/>
              <a:gd name="T60" fmla="*/ 0 w 2016"/>
              <a:gd name="T61" fmla="*/ 2362200 h 2256"/>
              <a:gd name="T62" fmla="*/ 152400 w 2016"/>
              <a:gd name="T63" fmla="*/ 2362200 h 2256"/>
              <a:gd name="T64" fmla="*/ 152400 w 2016"/>
              <a:gd name="T65" fmla="*/ 1676400 h 2256"/>
              <a:gd name="T66" fmla="*/ 0 w 2016"/>
              <a:gd name="T67" fmla="*/ 1676400 h 2256"/>
              <a:gd name="T68" fmla="*/ 0 w 2016"/>
              <a:gd name="T69" fmla="*/ 0 h 22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16"/>
              <a:gd name="T106" fmla="*/ 0 h 2256"/>
              <a:gd name="T107" fmla="*/ 2016 w 2016"/>
              <a:gd name="T108" fmla="*/ 2256 h 22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16" h="2256">
                <a:moveTo>
                  <a:pt x="960" y="0"/>
                </a:moveTo>
                <a:lnTo>
                  <a:pt x="960" y="288"/>
                </a:lnTo>
                <a:lnTo>
                  <a:pt x="864" y="288"/>
                </a:lnTo>
                <a:lnTo>
                  <a:pt x="864" y="576"/>
                </a:lnTo>
                <a:lnTo>
                  <a:pt x="672" y="576"/>
                </a:lnTo>
                <a:lnTo>
                  <a:pt x="672" y="672"/>
                </a:lnTo>
                <a:lnTo>
                  <a:pt x="576" y="672"/>
                </a:lnTo>
                <a:lnTo>
                  <a:pt x="480" y="672"/>
                </a:lnTo>
                <a:lnTo>
                  <a:pt x="480" y="1104"/>
                </a:lnTo>
                <a:lnTo>
                  <a:pt x="672" y="1104"/>
                </a:lnTo>
                <a:lnTo>
                  <a:pt x="672" y="1152"/>
                </a:lnTo>
                <a:lnTo>
                  <a:pt x="768" y="1152"/>
                </a:lnTo>
                <a:lnTo>
                  <a:pt x="768" y="1296"/>
                </a:lnTo>
                <a:lnTo>
                  <a:pt x="912" y="1296"/>
                </a:lnTo>
                <a:lnTo>
                  <a:pt x="912" y="1440"/>
                </a:lnTo>
                <a:lnTo>
                  <a:pt x="1008" y="1440"/>
                </a:lnTo>
                <a:lnTo>
                  <a:pt x="1008" y="1536"/>
                </a:lnTo>
                <a:lnTo>
                  <a:pt x="1152" y="1536"/>
                </a:lnTo>
                <a:lnTo>
                  <a:pt x="1152" y="1776"/>
                </a:lnTo>
                <a:lnTo>
                  <a:pt x="1344" y="1776"/>
                </a:lnTo>
                <a:lnTo>
                  <a:pt x="1344" y="1872"/>
                </a:lnTo>
                <a:lnTo>
                  <a:pt x="1728" y="1872"/>
                </a:lnTo>
                <a:lnTo>
                  <a:pt x="1728" y="1968"/>
                </a:lnTo>
                <a:lnTo>
                  <a:pt x="2016" y="1968"/>
                </a:lnTo>
                <a:lnTo>
                  <a:pt x="2016" y="2256"/>
                </a:lnTo>
                <a:lnTo>
                  <a:pt x="1728" y="2256"/>
                </a:lnTo>
                <a:lnTo>
                  <a:pt x="1728" y="2064"/>
                </a:lnTo>
                <a:lnTo>
                  <a:pt x="432" y="2064"/>
                </a:lnTo>
                <a:lnTo>
                  <a:pt x="432" y="1776"/>
                </a:lnTo>
                <a:lnTo>
                  <a:pt x="0" y="1776"/>
                </a:lnTo>
                <a:lnTo>
                  <a:pt x="0" y="1488"/>
                </a:lnTo>
                <a:lnTo>
                  <a:pt x="96" y="1488"/>
                </a:lnTo>
                <a:lnTo>
                  <a:pt x="96" y="1056"/>
                </a:lnTo>
                <a:lnTo>
                  <a:pt x="0" y="1056"/>
                </a:lnTo>
                <a:lnTo>
                  <a:pt x="0" y="0"/>
                </a:lnTo>
              </a:path>
            </a:pathLst>
          </a:custGeom>
          <a:solidFill>
            <a:srgbClr val="FF9900">
              <a:alpha val="50195"/>
            </a:srgbClr>
          </a:solidFill>
          <a:ln w="12700" cap="flat" cmpd="sng">
            <a:solidFill>
              <a:srgbClr val="FF9900"/>
            </a:solidFill>
            <a:prstDash val="solid"/>
            <a:round/>
            <a:headEnd/>
            <a:tailEnd/>
          </a:ln>
        </p:spPr>
        <p:txBody>
          <a:bodyPr wrap="none" anchor="ctr">
            <a:spAutoFit/>
          </a:bodyPr>
          <a:lstStyle/>
          <a:p>
            <a:endParaRPr lang="en-US"/>
          </a:p>
        </p:txBody>
      </p:sp>
      <p:grpSp>
        <p:nvGrpSpPr>
          <p:cNvPr id="9" name="Group 22"/>
          <p:cNvGrpSpPr>
            <a:grpSpLocks/>
          </p:cNvGrpSpPr>
          <p:nvPr/>
        </p:nvGrpSpPr>
        <p:grpSpPr bwMode="auto">
          <a:xfrm>
            <a:off x="4264025" y="3632200"/>
            <a:ext cx="2336800" cy="1214438"/>
            <a:chOff x="2686" y="2288"/>
            <a:chExt cx="1472" cy="765"/>
          </a:xfrm>
        </p:grpSpPr>
        <p:sp>
          <p:nvSpPr>
            <p:cNvPr id="156688" name="Rectangle 23"/>
            <p:cNvSpPr>
              <a:spLocks noChangeArrowheads="1"/>
            </p:cNvSpPr>
            <p:nvPr/>
          </p:nvSpPr>
          <p:spPr bwMode="auto">
            <a:xfrm>
              <a:off x="2686" y="2288"/>
              <a:ext cx="377" cy="309"/>
            </a:xfrm>
            <a:prstGeom prst="rect">
              <a:avLst/>
            </a:prstGeom>
            <a:solidFill>
              <a:srgbClr val="FF0000">
                <a:alpha val="50195"/>
              </a:srgbClr>
            </a:solidFill>
            <a:ln w="12700">
              <a:solidFill>
                <a:srgbClr val="993300"/>
              </a:solidFill>
              <a:miter lim="800000"/>
              <a:headEnd/>
              <a:tailEnd/>
            </a:ln>
          </p:spPr>
          <p:txBody>
            <a:bodyPr wrap="none" anchor="ctr">
              <a:spAutoFit/>
            </a:bodyPr>
            <a:lstStyle/>
            <a:p>
              <a:endParaRPr lang="en-US"/>
            </a:p>
          </p:txBody>
        </p:sp>
        <p:sp>
          <p:nvSpPr>
            <p:cNvPr id="156689" name="Rectangle 24"/>
            <p:cNvSpPr>
              <a:spLocks noChangeArrowheads="1"/>
            </p:cNvSpPr>
            <p:nvPr/>
          </p:nvSpPr>
          <p:spPr bwMode="auto">
            <a:xfrm>
              <a:off x="3791" y="2906"/>
              <a:ext cx="367" cy="147"/>
            </a:xfrm>
            <a:prstGeom prst="rect">
              <a:avLst/>
            </a:prstGeom>
            <a:solidFill>
              <a:srgbClr val="FF0000">
                <a:alpha val="50195"/>
              </a:srgbClr>
            </a:solidFill>
            <a:ln w="12700">
              <a:solidFill>
                <a:srgbClr val="993300"/>
              </a:solidFill>
              <a:miter lim="800000"/>
              <a:headEnd/>
              <a:tailEnd/>
            </a:ln>
          </p:spPr>
          <p:txBody>
            <a:bodyPr wrap="none" anchor="ctr">
              <a:spAutoFit/>
            </a:bodyPr>
            <a:lstStyle/>
            <a:p>
              <a:endParaRPr lang="en-US"/>
            </a:p>
          </p:txBody>
        </p:sp>
      </p:grpSp>
      <p:sp>
        <p:nvSpPr>
          <p:cNvPr id="156680" name="Rectangle 25"/>
          <p:cNvSpPr>
            <a:spLocks noGrp="1" noChangeArrowheads="1"/>
          </p:cNvSpPr>
          <p:nvPr>
            <p:ph type="title"/>
          </p:nvPr>
        </p:nvSpPr>
        <p:spPr>
          <a:xfrm>
            <a:off x="457200" y="274638"/>
            <a:ext cx="8229600" cy="563562"/>
          </a:xfrm>
        </p:spPr>
        <p:txBody>
          <a:bodyPr>
            <a:normAutofit fontScale="90000"/>
          </a:bodyPr>
          <a:lstStyle/>
          <a:p>
            <a:r>
              <a:rPr lang="en-US" sz="4000" b="1" dirty="0" smtClean="0">
                <a:solidFill>
                  <a:srgbClr val="000099"/>
                </a:solidFill>
                <a:effectLst>
                  <a:outerShdw blurRad="38100" dist="38100" dir="2700000" algn="tl">
                    <a:srgbClr val="000000">
                      <a:alpha val="43137"/>
                    </a:srgbClr>
                  </a:outerShdw>
                </a:effectLst>
              </a:rPr>
              <a:t>Coupling to Wave-Watch III</a:t>
            </a:r>
          </a:p>
        </p:txBody>
      </p:sp>
      <p:sp>
        <p:nvSpPr>
          <p:cNvPr id="33" name="Slide Number Placeholder 32"/>
          <p:cNvSpPr>
            <a:spLocks noGrp="1"/>
          </p:cNvSpPr>
          <p:nvPr>
            <p:ph type="sldNum" sz="quarter" idx="12"/>
          </p:nvPr>
        </p:nvSpPr>
        <p:spPr/>
        <p:txBody>
          <a:bodyPr/>
          <a:lstStyle/>
          <a:p>
            <a:pPr>
              <a:defRPr/>
            </a:pPr>
            <a:fld id="{16B16B9A-86BE-4F1E-A333-31E1B1CA184C}" type="slidenum">
              <a:rPr lang="en-US" smtClean="0"/>
              <a:pPr>
                <a:defRPr/>
              </a:pPr>
              <a:t>39</a:t>
            </a:fld>
            <a:endParaRPr lang="en-US"/>
          </a:p>
        </p:txBody>
      </p:sp>
      <p:sp>
        <p:nvSpPr>
          <p:cNvPr id="156681" name="Rectangle 26"/>
          <p:cNvSpPr>
            <a:spLocks noChangeArrowheads="1"/>
          </p:cNvSpPr>
          <p:nvPr/>
        </p:nvSpPr>
        <p:spPr bwMode="auto">
          <a:xfrm>
            <a:off x="1143000" y="1066800"/>
            <a:ext cx="6858000" cy="76200"/>
          </a:xfrm>
          <a:prstGeom prst="rect">
            <a:avLst/>
          </a:prstGeom>
          <a:solidFill>
            <a:srgbClr val="00FFFF"/>
          </a:solidFill>
          <a:ln w="3175">
            <a:solidFill>
              <a:srgbClr val="0000FF"/>
            </a:solidFill>
            <a:miter lim="800000"/>
            <a:headEnd/>
            <a:tailEnd/>
          </a:ln>
        </p:spPr>
        <p:txBody>
          <a:bodyPr wrap="none" anchor="ctr"/>
          <a:lstStyle/>
          <a:p>
            <a:endParaRPr lang="en-US"/>
          </a:p>
        </p:txBody>
      </p:sp>
      <p:sp>
        <p:nvSpPr>
          <p:cNvPr id="156682" name="Text Box 27"/>
          <p:cNvSpPr txBox="1">
            <a:spLocks noChangeArrowheads="1"/>
          </p:cNvSpPr>
          <p:nvPr/>
        </p:nvSpPr>
        <p:spPr bwMode="auto">
          <a:xfrm>
            <a:off x="6781800" y="1600200"/>
            <a:ext cx="2209800" cy="915988"/>
          </a:xfrm>
          <a:prstGeom prst="rect">
            <a:avLst/>
          </a:prstGeom>
          <a:noFill/>
          <a:ln w="9525">
            <a:noFill/>
            <a:miter lim="800000"/>
            <a:headEnd/>
            <a:tailEnd/>
          </a:ln>
        </p:spPr>
        <p:txBody>
          <a:bodyPr>
            <a:spAutoFit/>
          </a:bodyPr>
          <a:lstStyle/>
          <a:p>
            <a:pPr algn="ctr">
              <a:spcBef>
                <a:spcPct val="50000"/>
              </a:spcBef>
            </a:pPr>
            <a:r>
              <a:rPr lang="en-US" b="0">
                <a:latin typeface="Helvetica" pitchFamily="34" charset="0"/>
              </a:rPr>
              <a:t>Deep ocean model resolution dictated by GFS model</a:t>
            </a:r>
          </a:p>
        </p:txBody>
      </p:sp>
      <p:sp>
        <p:nvSpPr>
          <p:cNvPr id="178204" name="Text Box 28"/>
          <p:cNvSpPr txBox="1">
            <a:spLocks noChangeArrowheads="1"/>
          </p:cNvSpPr>
          <p:nvPr/>
        </p:nvSpPr>
        <p:spPr bwMode="auto">
          <a:xfrm>
            <a:off x="6934200" y="2667000"/>
            <a:ext cx="2209800" cy="1190625"/>
          </a:xfrm>
          <a:prstGeom prst="rect">
            <a:avLst/>
          </a:prstGeom>
          <a:noFill/>
          <a:ln w="9525">
            <a:noFill/>
            <a:miter lim="800000"/>
            <a:headEnd/>
            <a:tailEnd/>
          </a:ln>
        </p:spPr>
        <p:txBody>
          <a:bodyPr>
            <a:spAutoFit/>
          </a:bodyPr>
          <a:lstStyle/>
          <a:p>
            <a:pPr algn="ctr">
              <a:spcBef>
                <a:spcPct val="50000"/>
              </a:spcBef>
            </a:pPr>
            <a:r>
              <a:rPr lang="en-US" b="0">
                <a:latin typeface="Helvetica" pitchFamily="34" charset="0"/>
              </a:rPr>
              <a:t>Higher coastal model resolution dictated by model economy</a:t>
            </a:r>
          </a:p>
        </p:txBody>
      </p:sp>
      <p:sp>
        <p:nvSpPr>
          <p:cNvPr id="178205" name="Text Box 29"/>
          <p:cNvSpPr txBox="1">
            <a:spLocks noChangeArrowheads="1"/>
          </p:cNvSpPr>
          <p:nvPr/>
        </p:nvSpPr>
        <p:spPr bwMode="auto">
          <a:xfrm>
            <a:off x="7010400" y="3886200"/>
            <a:ext cx="2133600" cy="915988"/>
          </a:xfrm>
          <a:prstGeom prst="rect">
            <a:avLst/>
          </a:prstGeom>
          <a:noFill/>
          <a:ln w="9525">
            <a:noFill/>
            <a:miter lim="800000"/>
            <a:headEnd/>
            <a:tailEnd/>
          </a:ln>
        </p:spPr>
        <p:txBody>
          <a:bodyPr>
            <a:spAutoFit/>
          </a:bodyPr>
          <a:lstStyle/>
          <a:p>
            <a:pPr algn="ctr">
              <a:spcBef>
                <a:spcPct val="50000"/>
              </a:spcBef>
            </a:pPr>
            <a:r>
              <a:rPr lang="en-US" b="0">
                <a:latin typeface="Helvetica" pitchFamily="34" charset="0"/>
              </a:rPr>
              <a:t>Highest model resolution in areas of special interest</a:t>
            </a:r>
          </a:p>
        </p:txBody>
      </p:sp>
      <p:sp>
        <p:nvSpPr>
          <p:cNvPr id="178206" name="Text Box 30"/>
          <p:cNvSpPr txBox="1">
            <a:spLocks noChangeArrowheads="1"/>
          </p:cNvSpPr>
          <p:nvPr/>
        </p:nvSpPr>
        <p:spPr bwMode="auto">
          <a:xfrm>
            <a:off x="5257800" y="5486400"/>
            <a:ext cx="3276600" cy="646331"/>
          </a:xfrm>
          <a:prstGeom prst="rect">
            <a:avLst/>
          </a:prstGeom>
          <a:noFill/>
          <a:ln w="9525">
            <a:noFill/>
            <a:miter lim="800000"/>
            <a:headEnd/>
            <a:tailEnd/>
          </a:ln>
        </p:spPr>
        <p:txBody>
          <a:bodyPr>
            <a:spAutoFit/>
          </a:bodyPr>
          <a:lstStyle/>
          <a:p>
            <a:pPr algn="ctr">
              <a:spcBef>
                <a:spcPct val="50000"/>
              </a:spcBef>
            </a:pPr>
            <a:r>
              <a:rPr lang="en-US" b="0" dirty="0">
                <a:latin typeface="Helvetica" pitchFamily="34" charset="0"/>
              </a:rPr>
              <a:t>Hurricane nests moving with </a:t>
            </a:r>
            <a:r>
              <a:rPr lang="en-US" b="0" dirty="0" smtClean="0">
                <a:latin typeface="Helvetica" pitchFamily="34" charset="0"/>
              </a:rPr>
              <a:t>storm(s) from HWRF</a:t>
            </a:r>
            <a:endParaRPr lang="en-US" b="0" dirty="0">
              <a:latin typeface="Helvetica" pitchFamily="34" charset="0"/>
            </a:endParaRPr>
          </a:p>
        </p:txBody>
      </p:sp>
      <p:sp>
        <p:nvSpPr>
          <p:cNvPr id="178215" name="Line 39"/>
          <p:cNvSpPr>
            <a:spLocks noChangeShapeType="1"/>
          </p:cNvSpPr>
          <p:nvPr/>
        </p:nvSpPr>
        <p:spPr bwMode="auto">
          <a:xfrm flipV="1">
            <a:off x="7010400" y="4343400"/>
            <a:ext cx="457200" cy="1219200"/>
          </a:xfrm>
          <a:prstGeom prst="line">
            <a:avLst/>
          </a:prstGeom>
          <a:noFill/>
          <a:ln w="19050">
            <a:solidFill>
              <a:srgbClr val="000080"/>
            </a:solidFill>
            <a:round/>
            <a:headEnd/>
            <a:tailEnd type="triangle" w="med" len="med"/>
          </a:ln>
        </p:spPr>
        <p:txBody>
          <a:bodyPr wrap="none" anchor="ctr">
            <a:spAutoFit/>
          </a:bodyPr>
          <a:lstStyle/>
          <a:p>
            <a:endParaRPr lang="en-US"/>
          </a:p>
        </p:txBody>
      </p:sp>
      <p:sp>
        <p:nvSpPr>
          <p:cNvPr id="156687" name="Rectangle 40"/>
          <p:cNvSpPr>
            <a:spLocks noChangeArrowheads="1"/>
          </p:cNvSpPr>
          <p:nvPr/>
        </p:nvSpPr>
        <p:spPr bwMode="auto">
          <a:xfrm>
            <a:off x="0" y="1295400"/>
            <a:ext cx="3733800" cy="5334000"/>
          </a:xfrm>
          <a:prstGeom prst="rect">
            <a:avLst/>
          </a:prstGeom>
          <a:noFill/>
          <a:ln w="9525">
            <a:noFill/>
            <a:miter lim="800000"/>
            <a:headEnd/>
            <a:tailEnd/>
          </a:ln>
        </p:spPr>
        <p:txBody>
          <a:bodyPr/>
          <a:lstStyle/>
          <a:p>
            <a:pPr marL="342900" indent="-342900" eaLnBrk="0" hangingPunct="0">
              <a:lnSpc>
                <a:spcPct val="90000"/>
              </a:lnSpc>
              <a:spcBef>
                <a:spcPct val="20000"/>
              </a:spcBef>
              <a:buFontTx/>
              <a:buChar char="•"/>
            </a:pPr>
            <a:r>
              <a:rPr lang="en-US" sz="2000" dirty="0"/>
              <a:t>NOAA/NCEP in-house wave model, based on WAM.</a:t>
            </a:r>
          </a:p>
          <a:p>
            <a:pPr marL="342900" indent="-342900" eaLnBrk="0" hangingPunct="0">
              <a:lnSpc>
                <a:spcPct val="90000"/>
              </a:lnSpc>
              <a:spcBef>
                <a:spcPct val="20000"/>
              </a:spcBef>
              <a:buFontTx/>
              <a:buChar char="•"/>
            </a:pPr>
            <a:r>
              <a:rPr lang="en-US" sz="2000" dirty="0"/>
              <a:t>Operational global and (nested) regional model.</a:t>
            </a:r>
          </a:p>
          <a:p>
            <a:pPr marL="342900" indent="-342900" eaLnBrk="0" hangingPunct="0">
              <a:lnSpc>
                <a:spcPct val="90000"/>
              </a:lnSpc>
              <a:spcBef>
                <a:spcPct val="20000"/>
              </a:spcBef>
              <a:buFontTx/>
              <a:buChar char="•"/>
            </a:pPr>
            <a:r>
              <a:rPr lang="en-US" sz="2000" dirty="0"/>
              <a:t>Specialized Atlantic and Pacific hurricane wave models with blended winds from GFS and GFDL model.</a:t>
            </a:r>
          </a:p>
          <a:p>
            <a:pPr marL="342900" indent="-342900" eaLnBrk="0" hangingPunct="0">
              <a:lnSpc>
                <a:spcPct val="90000"/>
              </a:lnSpc>
              <a:spcBef>
                <a:spcPct val="20000"/>
              </a:spcBef>
              <a:buFontTx/>
              <a:buChar char="•"/>
            </a:pPr>
            <a:r>
              <a:rPr lang="en-US" sz="2000" dirty="0"/>
              <a:t>WAVEWATCH III will be coupled to HWRF</a:t>
            </a:r>
          </a:p>
        </p:txBody>
      </p:sp>
      <p:pic>
        <p:nvPicPr>
          <p:cNvPr id="35" name="Picture 15" descr="noaa_trans_back_dark_RSmith.gif"/>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37251828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8204"/>
                                        </p:tgtEl>
                                        <p:attrNameLst>
                                          <p:attrName>style.visibility</p:attrName>
                                        </p:attrNameLst>
                                      </p:cBhvr>
                                      <p:to>
                                        <p:strVal val="visible"/>
                                      </p:to>
                                    </p:set>
                                    <p:anim calcmode="lin" valueType="num">
                                      <p:cBhvr>
                                        <p:cTn id="7" dur="500" fill="hold"/>
                                        <p:tgtEl>
                                          <p:spTgt spid="178204"/>
                                        </p:tgtEl>
                                        <p:attrNameLst>
                                          <p:attrName>ppt_w</p:attrName>
                                        </p:attrNameLst>
                                      </p:cBhvr>
                                      <p:tavLst>
                                        <p:tav tm="0">
                                          <p:val>
                                            <p:fltVal val="0"/>
                                          </p:val>
                                        </p:tav>
                                        <p:tav tm="100000">
                                          <p:val>
                                            <p:strVal val="#ppt_w"/>
                                          </p:val>
                                        </p:tav>
                                      </p:tavLst>
                                    </p:anim>
                                    <p:anim calcmode="lin" valueType="num">
                                      <p:cBhvr>
                                        <p:cTn id="8" dur="500" fill="hold"/>
                                        <p:tgtEl>
                                          <p:spTgt spid="17820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178197"/>
                                        </p:tgtEl>
                                        <p:attrNameLst>
                                          <p:attrName>style.visibility</p:attrName>
                                        </p:attrNameLst>
                                      </p:cBhvr>
                                      <p:to>
                                        <p:strVal val="visible"/>
                                      </p:to>
                                    </p:set>
                                    <p:animEffect transition="in" filter="dissolve">
                                      <p:cBhvr>
                                        <p:cTn id="12" dur="500"/>
                                        <p:tgtEl>
                                          <p:spTgt spid="178197"/>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178205"/>
                                        </p:tgtEl>
                                        <p:attrNameLst>
                                          <p:attrName>style.visibility</p:attrName>
                                        </p:attrNameLst>
                                      </p:cBhvr>
                                      <p:to>
                                        <p:strVal val="visible"/>
                                      </p:to>
                                    </p:set>
                                    <p:anim calcmode="lin" valueType="num">
                                      <p:cBhvr>
                                        <p:cTn id="17" dur="500" fill="hold"/>
                                        <p:tgtEl>
                                          <p:spTgt spid="178205"/>
                                        </p:tgtEl>
                                        <p:attrNameLst>
                                          <p:attrName>ppt_w</p:attrName>
                                        </p:attrNameLst>
                                      </p:cBhvr>
                                      <p:tavLst>
                                        <p:tav tm="0">
                                          <p:val>
                                            <p:fltVal val="0"/>
                                          </p:val>
                                        </p:tav>
                                        <p:tav tm="100000">
                                          <p:val>
                                            <p:strVal val="#ppt_w"/>
                                          </p:val>
                                        </p:tav>
                                      </p:tavLst>
                                    </p:anim>
                                    <p:anim calcmode="lin" valueType="num">
                                      <p:cBhvr>
                                        <p:cTn id="18" dur="500" fill="hold"/>
                                        <p:tgtEl>
                                          <p:spTgt spid="178205"/>
                                        </p:tgtEl>
                                        <p:attrNameLst>
                                          <p:attrName>ppt_h</p:attrName>
                                        </p:attrNameLst>
                                      </p:cBhvr>
                                      <p:tavLst>
                                        <p:tav tm="0">
                                          <p:val>
                                            <p:fltVal val="0"/>
                                          </p:val>
                                        </p:tav>
                                        <p:tav tm="100000">
                                          <p:val>
                                            <p:strVal val="#ppt_h"/>
                                          </p:val>
                                        </p:tav>
                                      </p:tavLst>
                                    </p:anim>
                                  </p:childTnLst>
                                </p:cTn>
                              </p:par>
                            </p:childTnLst>
                          </p:cTn>
                        </p:par>
                        <p:par>
                          <p:cTn id="19" fill="hold">
                            <p:stCondLst>
                              <p:cond delay="500"/>
                            </p:stCondLst>
                            <p:childTnLst>
                              <p:par>
                                <p:cTn id="20" presetID="9"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178206"/>
                                        </p:tgtEl>
                                        <p:attrNameLst>
                                          <p:attrName>style.visibility</p:attrName>
                                        </p:attrNameLst>
                                      </p:cBhvr>
                                      <p:to>
                                        <p:strVal val="visible"/>
                                      </p:to>
                                    </p:set>
                                    <p:anim calcmode="lin" valueType="num">
                                      <p:cBhvr>
                                        <p:cTn id="27" dur="500" fill="hold"/>
                                        <p:tgtEl>
                                          <p:spTgt spid="178206"/>
                                        </p:tgtEl>
                                        <p:attrNameLst>
                                          <p:attrName>ppt_w</p:attrName>
                                        </p:attrNameLst>
                                      </p:cBhvr>
                                      <p:tavLst>
                                        <p:tav tm="0">
                                          <p:val>
                                            <p:fltVal val="0"/>
                                          </p:val>
                                        </p:tav>
                                        <p:tav tm="100000">
                                          <p:val>
                                            <p:strVal val="#ppt_w"/>
                                          </p:val>
                                        </p:tav>
                                      </p:tavLst>
                                    </p:anim>
                                    <p:anim calcmode="lin" valueType="num">
                                      <p:cBhvr>
                                        <p:cTn id="28" dur="500" fill="hold"/>
                                        <p:tgtEl>
                                          <p:spTgt spid="178206"/>
                                        </p:tgtEl>
                                        <p:attrNameLst>
                                          <p:attrName>ppt_h</p:attrName>
                                        </p:attrNameLst>
                                      </p:cBhvr>
                                      <p:tavLst>
                                        <p:tav tm="0">
                                          <p:val>
                                            <p:fltVal val="0"/>
                                          </p:val>
                                        </p:tav>
                                        <p:tav tm="100000">
                                          <p:val>
                                            <p:strVal val="#ppt_h"/>
                                          </p:val>
                                        </p:tav>
                                      </p:tavLst>
                                    </p:anim>
                                  </p:childTnLst>
                                </p:cTn>
                              </p:par>
                            </p:childTnLst>
                          </p:cTn>
                        </p:par>
                        <p:par>
                          <p:cTn id="29" fill="hold">
                            <p:stCondLst>
                              <p:cond delay="500"/>
                            </p:stCondLst>
                            <p:childTnLst>
                              <p:par>
                                <p:cTn id="30" presetID="9"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dissolve">
                                      <p:cBhvr>
                                        <p:cTn id="32" dur="500"/>
                                        <p:tgtEl>
                                          <p:spTgt spid="2"/>
                                        </p:tgtEl>
                                      </p:cBhvr>
                                    </p:animEffect>
                                  </p:childTnLst>
                                </p:cTn>
                              </p:par>
                            </p:childTnLst>
                          </p:cTn>
                        </p:par>
                        <p:par>
                          <p:cTn id="33" fill="hold">
                            <p:stCondLst>
                              <p:cond delay="1000"/>
                            </p:stCondLst>
                            <p:childTnLst>
                              <p:par>
                                <p:cTn id="34" presetID="1" presetClass="entr" presetSubtype="0" fill="hold" grpId="0" nodeType="afterEffect">
                                  <p:stCondLst>
                                    <p:cond delay="0"/>
                                  </p:stCondLst>
                                  <p:childTnLst>
                                    <p:set>
                                      <p:cBhvr>
                                        <p:cTn id="35" dur="1" fill="hold">
                                          <p:stCondLst>
                                            <p:cond delay="499"/>
                                          </p:stCondLst>
                                        </p:cTn>
                                        <p:tgtEl>
                                          <p:spTgt spid="178215"/>
                                        </p:tgtEl>
                                        <p:attrNameLst>
                                          <p:attrName>style.visibility</p:attrName>
                                        </p:attrNameLst>
                                      </p:cBhvr>
                                      <p:to>
                                        <p:strVal val="visible"/>
                                      </p:to>
                                    </p:set>
                                  </p:childTnLst>
                                  <p:subTnLst>
                                    <p:set>
                                      <p:cBhvr override="childStyle">
                                        <p:cTn dur="1" fill="hold" display="0" masterRel="nextClick" afterEffect="1"/>
                                        <p:tgtEl>
                                          <p:spTgt spid="178215"/>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dissolve">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dissolve">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dissolve">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97" grpId="0" animBg="1"/>
      <p:bldP spid="178204" grpId="0" autoUpdateAnimBg="0"/>
      <p:bldP spid="178205" grpId="0" autoUpdateAnimBg="0"/>
      <p:bldP spid="178206" grpId="0" autoUpdateAnimBg="0"/>
      <p:bldP spid="1782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Freeform 3"/>
          <p:cNvSpPr>
            <a:spLocks/>
          </p:cNvSpPr>
          <p:nvPr/>
        </p:nvSpPr>
        <p:spPr bwMode="auto">
          <a:xfrm>
            <a:off x="2286000" y="1357313"/>
            <a:ext cx="4800600" cy="3810000"/>
          </a:xfrm>
          <a:custGeom>
            <a:avLst/>
            <a:gdLst>
              <a:gd name="T0" fmla="*/ 0 w 2963"/>
              <a:gd name="T1" fmla="*/ 2147483647 h 2136"/>
              <a:gd name="T2" fmla="*/ 2147483647 w 2963"/>
              <a:gd name="T3" fmla="*/ 2147483647 h 2136"/>
              <a:gd name="T4" fmla="*/ 2147483647 w 2963"/>
              <a:gd name="T5" fmla="*/ 2147483647 h 2136"/>
              <a:gd name="T6" fmla="*/ 2147483647 w 2963"/>
              <a:gd name="T7" fmla="*/ 2147483647 h 2136"/>
              <a:gd name="T8" fmla="*/ 2147483647 w 2963"/>
              <a:gd name="T9" fmla="*/ 2147483647 h 2136"/>
              <a:gd name="T10" fmla="*/ 2147483647 w 2963"/>
              <a:gd name="T11" fmla="*/ 0 h 2136"/>
              <a:gd name="T12" fmla="*/ 0 60000 65536"/>
              <a:gd name="T13" fmla="*/ 0 60000 65536"/>
              <a:gd name="T14" fmla="*/ 0 60000 65536"/>
              <a:gd name="T15" fmla="*/ 0 60000 65536"/>
              <a:gd name="T16" fmla="*/ 0 60000 65536"/>
              <a:gd name="T17" fmla="*/ 0 60000 65536"/>
              <a:gd name="T18" fmla="*/ 0 w 2963"/>
              <a:gd name="T19" fmla="*/ 0 h 2136"/>
              <a:gd name="T20" fmla="*/ 2963 w 2963"/>
              <a:gd name="T21" fmla="*/ 2136 h 2136"/>
            </a:gdLst>
            <a:ahLst/>
            <a:cxnLst>
              <a:cxn ang="T12">
                <a:pos x="T0" y="T1"/>
              </a:cxn>
              <a:cxn ang="T13">
                <a:pos x="T2" y="T3"/>
              </a:cxn>
              <a:cxn ang="T14">
                <a:pos x="T4" y="T5"/>
              </a:cxn>
              <a:cxn ang="T15">
                <a:pos x="T6" y="T7"/>
              </a:cxn>
              <a:cxn ang="T16">
                <a:pos x="T8" y="T9"/>
              </a:cxn>
              <a:cxn ang="T17">
                <a:pos x="T10" y="T11"/>
              </a:cxn>
            </a:cxnLst>
            <a:rect l="T18" t="T19" r="T20" b="T21"/>
            <a:pathLst>
              <a:path w="2963" h="2136">
                <a:moveTo>
                  <a:pt x="0" y="2136"/>
                </a:moveTo>
                <a:cubicBezTo>
                  <a:pt x="57" y="1906"/>
                  <a:pt x="114" y="1675"/>
                  <a:pt x="228" y="1445"/>
                </a:cubicBezTo>
                <a:cubicBezTo>
                  <a:pt x="342" y="1215"/>
                  <a:pt x="484" y="953"/>
                  <a:pt x="684" y="754"/>
                </a:cubicBezTo>
                <a:cubicBezTo>
                  <a:pt x="883" y="555"/>
                  <a:pt x="1162" y="370"/>
                  <a:pt x="1425" y="251"/>
                </a:cubicBezTo>
                <a:cubicBezTo>
                  <a:pt x="1688" y="132"/>
                  <a:pt x="2004" y="84"/>
                  <a:pt x="2260" y="42"/>
                </a:cubicBezTo>
                <a:cubicBezTo>
                  <a:pt x="2516" y="0"/>
                  <a:pt x="2817" y="9"/>
                  <a:pt x="2963" y="0"/>
                </a:cubicBezTo>
              </a:path>
            </a:pathLst>
          </a:custGeom>
          <a:noFill/>
          <a:ln w="28575">
            <a:solidFill>
              <a:srgbClr val="FF9933"/>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dirty="0"/>
          </a:p>
        </p:txBody>
      </p:sp>
      <p:sp>
        <p:nvSpPr>
          <p:cNvPr id="5124" name="Freeform 4"/>
          <p:cNvSpPr>
            <a:spLocks/>
          </p:cNvSpPr>
          <p:nvPr/>
        </p:nvSpPr>
        <p:spPr bwMode="auto">
          <a:xfrm>
            <a:off x="2286000" y="2381250"/>
            <a:ext cx="4800600" cy="2816225"/>
          </a:xfrm>
          <a:custGeom>
            <a:avLst/>
            <a:gdLst>
              <a:gd name="T0" fmla="*/ 0 w 2964"/>
              <a:gd name="T1" fmla="*/ 2147483647 h 1753"/>
              <a:gd name="T2" fmla="*/ 2147483647 w 2964"/>
              <a:gd name="T3" fmla="*/ 2147483647 h 1753"/>
              <a:gd name="T4" fmla="*/ 2147483647 w 2964"/>
              <a:gd name="T5" fmla="*/ 2147483647 h 1753"/>
              <a:gd name="T6" fmla="*/ 2147483647 w 2964"/>
              <a:gd name="T7" fmla="*/ 2147483647 h 1753"/>
              <a:gd name="T8" fmla="*/ 2147483647 w 2964"/>
              <a:gd name="T9" fmla="*/ 2147483647 h 1753"/>
              <a:gd name="T10" fmla="*/ 2147483647 w 2964"/>
              <a:gd name="T11" fmla="*/ 2147483647 h 1753"/>
              <a:gd name="T12" fmla="*/ 2147483647 w 2964"/>
              <a:gd name="T13" fmla="*/ 2147483647 h 1753"/>
              <a:gd name="T14" fmla="*/ 2147483647 w 2964"/>
              <a:gd name="T15" fmla="*/ 0 h 1753"/>
              <a:gd name="T16" fmla="*/ 0 60000 65536"/>
              <a:gd name="T17" fmla="*/ 0 60000 65536"/>
              <a:gd name="T18" fmla="*/ 0 60000 65536"/>
              <a:gd name="T19" fmla="*/ 0 60000 65536"/>
              <a:gd name="T20" fmla="*/ 0 60000 65536"/>
              <a:gd name="T21" fmla="*/ 0 60000 65536"/>
              <a:gd name="T22" fmla="*/ 0 60000 65536"/>
              <a:gd name="T23" fmla="*/ 0 60000 65536"/>
              <a:gd name="T24" fmla="*/ 0 w 2964"/>
              <a:gd name="T25" fmla="*/ 0 h 1753"/>
              <a:gd name="T26" fmla="*/ 2964 w 2964"/>
              <a:gd name="T27" fmla="*/ 1753 h 17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64" h="1753">
                <a:moveTo>
                  <a:pt x="0" y="1753"/>
                </a:moveTo>
                <a:cubicBezTo>
                  <a:pt x="52" y="1624"/>
                  <a:pt x="98" y="1509"/>
                  <a:pt x="170" y="1381"/>
                </a:cubicBezTo>
                <a:cubicBezTo>
                  <a:pt x="242" y="1253"/>
                  <a:pt x="341" y="1105"/>
                  <a:pt x="431" y="987"/>
                </a:cubicBezTo>
                <a:cubicBezTo>
                  <a:pt x="521" y="869"/>
                  <a:pt x="591" y="772"/>
                  <a:pt x="708" y="672"/>
                </a:cubicBezTo>
                <a:cubicBezTo>
                  <a:pt x="825" y="572"/>
                  <a:pt x="969" y="476"/>
                  <a:pt x="1135" y="387"/>
                </a:cubicBezTo>
                <a:cubicBezTo>
                  <a:pt x="1301" y="298"/>
                  <a:pt x="1484" y="199"/>
                  <a:pt x="1703" y="139"/>
                </a:cubicBezTo>
                <a:cubicBezTo>
                  <a:pt x="1922" y="79"/>
                  <a:pt x="2237" y="50"/>
                  <a:pt x="2447" y="27"/>
                </a:cubicBezTo>
                <a:cubicBezTo>
                  <a:pt x="2657" y="4"/>
                  <a:pt x="2856" y="6"/>
                  <a:pt x="2964" y="0"/>
                </a:cubicBezTo>
              </a:path>
            </a:pathLst>
          </a:custGeom>
          <a:noFill/>
          <a:ln w="28575">
            <a:solidFill>
              <a:srgbClr val="FF9933"/>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endParaRPr lang="en-US" dirty="0"/>
          </a:p>
        </p:txBody>
      </p:sp>
      <p:sp>
        <p:nvSpPr>
          <p:cNvPr id="5125" name="Line 5"/>
          <p:cNvSpPr>
            <a:spLocks noChangeShapeType="1"/>
          </p:cNvSpPr>
          <p:nvPr/>
        </p:nvSpPr>
        <p:spPr bwMode="auto">
          <a:xfrm>
            <a:off x="7086600" y="1371600"/>
            <a:ext cx="0" cy="1066800"/>
          </a:xfrm>
          <a:prstGeom prst="line">
            <a:avLst/>
          </a:prstGeom>
          <a:noFill/>
          <a:ln w="28575">
            <a:solidFill>
              <a:srgbClr val="FF9933"/>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319494" name="Text Box 6"/>
          <p:cNvSpPr txBox="1">
            <a:spLocks noChangeArrowheads="1"/>
          </p:cNvSpPr>
          <p:nvPr/>
        </p:nvSpPr>
        <p:spPr bwMode="auto">
          <a:xfrm>
            <a:off x="7010400" y="1676400"/>
            <a:ext cx="1143000" cy="457200"/>
          </a:xfrm>
          <a:prstGeom prst="rect">
            <a:avLst/>
          </a:prstGeom>
          <a:noFill/>
          <a:ln w="28575">
            <a:noFill/>
            <a:miter lim="800000"/>
            <a:headEnd/>
            <a:tailEnd/>
          </a:ln>
          <a:effectLst>
            <a:outerShdw algn="ctr" rotWithShape="0">
              <a:schemeClr val="tx1"/>
            </a:outerShdw>
          </a:effectLst>
        </p:spPr>
        <p:txBody>
          <a:bodyPr lIns="91432" tIns="45716" rIns="91432" bIns="45716">
            <a:spAutoFit/>
          </a:bodyPr>
          <a:lstStyle/>
          <a:p>
            <a:pPr eaLnBrk="0" hangingPunct="0">
              <a:defRPr/>
            </a:pPr>
            <a:r>
              <a:rPr lang="en-US" sz="1200" b="1" i="1" dirty="0">
                <a:effectLst>
                  <a:outerShdw blurRad="38100" dist="38100" dir="2700000" algn="tl">
                    <a:srgbClr val="C0C0C0"/>
                  </a:outerShdw>
                </a:effectLst>
                <a:latin typeface="Arial" charset="0"/>
                <a:cs typeface="Times New Roman" pitchFamily="18" charset="0"/>
              </a:rPr>
              <a:t>Forecast </a:t>
            </a:r>
          </a:p>
          <a:p>
            <a:pPr eaLnBrk="0" hangingPunct="0">
              <a:defRPr/>
            </a:pPr>
            <a:r>
              <a:rPr lang="en-US" sz="1200" b="1" i="1" dirty="0">
                <a:effectLst>
                  <a:outerShdw blurRad="38100" dist="38100" dir="2700000" algn="tl">
                    <a:srgbClr val="C0C0C0"/>
                  </a:outerShdw>
                </a:effectLst>
                <a:latin typeface="Arial" charset="0"/>
                <a:cs typeface="Times New Roman" pitchFamily="18" charset="0"/>
              </a:rPr>
              <a:t>Uncertainty</a:t>
            </a:r>
          </a:p>
        </p:txBody>
      </p:sp>
      <p:sp>
        <p:nvSpPr>
          <p:cNvPr id="319495" name="Text Box 7"/>
          <p:cNvSpPr txBox="1">
            <a:spLocks noChangeArrowheads="1"/>
          </p:cNvSpPr>
          <p:nvPr/>
        </p:nvSpPr>
        <p:spPr bwMode="auto">
          <a:xfrm>
            <a:off x="1752600" y="4708525"/>
            <a:ext cx="1006475" cy="304800"/>
          </a:xfrm>
          <a:prstGeom prst="rect">
            <a:avLst/>
          </a:prstGeom>
          <a:gradFill rotWithShape="0">
            <a:gsLst>
              <a:gs pos="0">
                <a:srgbClr val="CCFFCC"/>
              </a:gs>
              <a:gs pos="100000">
                <a:srgbClr val="339933"/>
              </a:gs>
            </a:gsLst>
            <a:path path="shape">
              <a:fillToRect l="50000" t="50000" r="50000" b="50000"/>
            </a:path>
          </a:gradFill>
          <a:ln w="28575">
            <a:solidFill>
              <a:schemeClr val="bg2"/>
            </a:solidFill>
            <a:miter lim="800000"/>
            <a:headEnd/>
            <a:tailEnd/>
          </a:ln>
          <a:effectLst/>
        </p:spPr>
        <p:txBody>
          <a:bodyPr lIns="91432" tIns="45716" rIns="91432" bIns="45716">
            <a:spAutoFit/>
          </a:bodyPr>
          <a:lstStyle/>
          <a:p>
            <a:pPr algn="ctr" eaLnBrk="0" hangingPunct="0">
              <a:defRPr/>
            </a:pPr>
            <a:r>
              <a:rPr lang="en-US" sz="1200" b="1" i="1" dirty="0">
                <a:solidFill>
                  <a:schemeClr val="bg2"/>
                </a:solidFill>
                <a:effectLst>
                  <a:outerShdw blurRad="38100" dist="38100" dir="2700000" algn="tl">
                    <a:srgbClr val="000000"/>
                  </a:outerShdw>
                </a:effectLst>
                <a:latin typeface="Arial" charset="0"/>
                <a:cs typeface="Times New Roman" pitchFamily="18" charset="0"/>
              </a:rPr>
              <a:t>Minutes</a:t>
            </a:r>
          </a:p>
        </p:txBody>
      </p:sp>
      <p:sp>
        <p:nvSpPr>
          <p:cNvPr id="319496" name="Text Box 8"/>
          <p:cNvSpPr txBox="1">
            <a:spLocks noChangeArrowheads="1"/>
          </p:cNvSpPr>
          <p:nvPr/>
        </p:nvSpPr>
        <p:spPr bwMode="auto">
          <a:xfrm>
            <a:off x="2078038" y="4232275"/>
            <a:ext cx="1020762" cy="303213"/>
          </a:xfrm>
          <a:prstGeom prst="rect">
            <a:avLst/>
          </a:prstGeom>
          <a:gradFill rotWithShape="0">
            <a:gsLst>
              <a:gs pos="0">
                <a:srgbClr val="CCFFCC"/>
              </a:gs>
              <a:gs pos="100000">
                <a:srgbClr val="339933"/>
              </a:gs>
            </a:gsLst>
            <a:path path="shape">
              <a:fillToRect l="50000" t="50000" r="50000" b="50000"/>
            </a:path>
          </a:gradFill>
          <a:ln w="28575">
            <a:solidFill>
              <a:schemeClr val="bg2"/>
            </a:solidFill>
            <a:miter lim="800000"/>
            <a:headEnd/>
            <a:tailEnd/>
          </a:ln>
          <a:effectLst/>
        </p:spPr>
        <p:txBody>
          <a:bodyPr lIns="91432" tIns="45716" rIns="91432" bIns="45716">
            <a:spAutoFit/>
          </a:bodyPr>
          <a:lstStyle/>
          <a:p>
            <a:pPr algn="ctr" eaLnBrk="0" hangingPunct="0">
              <a:defRPr/>
            </a:pPr>
            <a:r>
              <a:rPr lang="en-US" sz="1200" b="1" i="1" dirty="0">
                <a:solidFill>
                  <a:schemeClr val="bg2"/>
                </a:solidFill>
                <a:effectLst>
                  <a:outerShdw blurRad="38100" dist="38100" dir="2700000" algn="tl">
                    <a:srgbClr val="000000"/>
                  </a:outerShdw>
                </a:effectLst>
                <a:latin typeface="Arial" charset="0"/>
                <a:cs typeface="Times New Roman" pitchFamily="18" charset="0"/>
              </a:rPr>
              <a:t>Hours</a:t>
            </a:r>
          </a:p>
        </p:txBody>
      </p:sp>
      <p:sp>
        <p:nvSpPr>
          <p:cNvPr id="319497" name="Text Box 9"/>
          <p:cNvSpPr txBox="1">
            <a:spLocks noChangeArrowheads="1"/>
          </p:cNvSpPr>
          <p:nvPr/>
        </p:nvSpPr>
        <p:spPr bwMode="auto">
          <a:xfrm>
            <a:off x="2381250" y="3754438"/>
            <a:ext cx="1046163" cy="301625"/>
          </a:xfrm>
          <a:prstGeom prst="rect">
            <a:avLst/>
          </a:prstGeom>
          <a:gradFill rotWithShape="0">
            <a:gsLst>
              <a:gs pos="0">
                <a:srgbClr val="CCFFCC"/>
              </a:gs>
              <a:gs pos="100000">
                <a:srgbClr val="339933"/>
              </a:gs>
            </a:gsLst>
            <a:path path="shape">
              <a:fillToRect l="50000" t="50000" r="50000" b="50000"/>
            </a:path>
          </a:gradFill>
          <a:ln w="28575">
            <a:solidFill>
              <a:schemeClr val="bg2"/>
            </a:solidFill>
            <a:miter lim="800000"/>
            <a:headEnd/>
            <a:tailEnd/>
          </a:ln>
          <a:effectLst/>
        </p:spPr>
        <p:txBody>
          <a:bodyPr lIns="91432" tIns="45716" rIns="91432" bIns="45716">
            <a:spAutoFit/>
          </a:bodyPr>
          <a:lstStyle/>
          <a:p>
            <a:pPr algn="ctr" eaLnBrk="0" hangingPunct="0">
              <a:defRPr/>
            </a:pPr>
            <a:r>
              <a:rPr lang="en-US" sz="1200" b="1" i="1" dirty="0">
                <a:solidFill>
                  <a:schemeClr val="bg2"/>
                </a:solidFill>
                <a:effectLst>
                  <a:outerShdw blurRad="38100" dist="38100" dir="2700000" algn="tl">
                    <a:srgbClr val="000000"/>
                  </a:outerShdw>
                </a:effectLst>
                <a:latin typeface="Arial" charset="0"/>
                <a:cs typeface="Times New Roman" pitchFamily="18" charset="0"/>
              </a:rPr>
              <a:t>Days</a:t>
            </a:r>
          </a:p>
        </p:txBody>
      </p:sp>
      <p:sp>
        <p:nvSpPr>
          <p:cNvPr id="319498" name="Text Box 10"/>
          <p:cNvSpPr txBox="1">
            <a:spLocks noChangeArrowheads="1"/>
          </p:cNvSpPr>
          <p:nvPr/>
        </p:nvSpPr>
        <p:spPr bwMode="auto">
          <a:xfrm>
            <a:off x="2679700" y="3278188"/>
            <a:ext cx="1082675" cy="303212"/>
          </a:xfrm>
          <a:prstGeom prst="rect">
            <a:avLst/>
          </a:prstGeom>
          <a:gradFill rotWithShape="0">
            <a:gsLst>
              <a:gs pos="0">
                <a:srgbClr val="CCFFCC"/>
              </a:gs>
              <a:gs pos="100000">
                <a:srgbClr val="339933"/>
              </a:gs>
            </a:gsLst>
            <a:path path="shape">
              <a:fillToRect l="50000" t="50000" r="50000" b="50000"/>
            </a:path>
          </a:gradFill>
          <a:ln w="28575">
            <a:solidFill>
              <a:schemeClr val="bg2"/>
            </a:solidFill>
            <a:miter lim="800000"/>
            <a:headEnd/>
            <a:tailEnd/>
          </a:ln>
          <a:effectLst/>
        </p:spPr>
        <p:txBody>
          <a:bodyPr lIns="91432" tIns="45716" rIns="91432" bIns="45716">
            <a:spAutoFit/>
          </a:bodyPr>
          <a:lstStyle/>
          <a:p>
            <a:pPr algn="ctr" eaLnBrk="0" hangingPunct="0">
              <a:defRPr/>
            </a:pPr>
            <a:r>
              <a:rPr lang="en-US" sz="1200" b="1" i="1" dirty="0">
                <a:solidFill>
                  <a:schemeClr val="bg2"/>
                </a:solidFill>
                <a:effectLst>
                  <a:outerShdw blurRad="38100" dist="38100" dir="2700000" algn="tl">
                    <a:srgbClr val="000000"/>
                  </a:outerShdw>
                </a:effectLst>
                <a:latin typeface="Arial" charset="0"/>
                <a:cs typeface="Times New Roman" pitchFamily="18" charset="0"/>
              </a:rPr>
              <a:t>1 Week</a:t>
            </a:r>
          </a:p>
        </p:txBody>
      </p:sp>
      <p:sp>
        <p:nvSpPr>
          <p:cNvPr id="319499" name="Text Box 11"/>
          <p:cNvSpPr txBox="1">
            <a:spLocks noChangeArrowheads="1"/>
          </p:cNvSpPr>
          <p:nvPr/>
        </p:nvSpPr>
        <p:spPr bwMode="auto">
          <a:xfrm>
            <a:off x="3114675" y="2814638"/>
            <a:ext cx="1125538" cy="303212"/>
          </a:xfrm>
          <a:prstGeom prst="rect">
            <a:avLst/>
          </a:prstGeom>
          <a:gradFill rotWithShape="0">
            <a:gsLst>
              <a:gs pos="0">
                <a:srgbClr val="FF9933"/>
              </a:gs>
              <a:gs pos="100000">
                <a:srgbClr val="800000"/>
              </a:gs>
            </a:gsLst>
            <a:path path="shape">
              <a:fillToRect l="50000" t="50000" r="50000" b="50000"/>
            </a:path>
          </a:gradFill>
          <a:ln w="28575">
            <a:solidFill>
              <a:schemeClr val="bg2"/>
            </a:solidFill>
            <a:miter lim="800000"/>
            <a:headEnd/>
            <a:tailEnd/>
          </a:ln>
          <a:effectLst/>
        </p:spPr>
        <p:txBody>
          <a:bodyPr lIns="91432" tIns="45716" rIns="91432" bIns="45716">
            <a:spAutoFit/>
          </a:bodyPr>
          <a:lstStyle/>
          <a:p>
            <a:pPr algn="ctr" eaLnBrk="0" hangingPunct="0">
              <a:defRPr/>
            </a:pPr>
            <a:r>
              <a:rPr lang="en-US" sz="1200" b="1" i="1" dirty="0">
                <a:effectLst>
                  <a:outerShdw blurRad="38100" dist="38100" dir="2700000" algn="tl">
                    <a:srgbClr val="FFFFFF"/>
                  </a:outerShdw>
                </a:effectLst>
                <a:latin typeface="Arial" charset="0"/>
                <a:cs typeface="Times New Roman" pitchFamily="18" charset="0"/>
              </a:rPr>
              <a:t>2 Week</a:t>
            </a:r>
          </a:p>
        </p:txBody>
      </p:sp>
      <p:sp>
        <p:nvSpPr>
          <p:cNvPr id="319500" name="Text Box 12"/>
          <p:cNvSpPr txBox="1">
            <a:spLocks noChangeArrowheads="1"/>
          </p:cNvSpPr>
          <p:nvPr/>
        </p:nvSpPr>
        <p:spPr bwMode="auto">
          <a:xfrm>
            <a:off x="3575050" y="2382838"/>
            <a:ext cx="1179513" cy="303212"/>
          </a:xfrm>
          <a:prstGeom prst="rect">
            <a:avLst/>
          </a:prstGeom>
          <a:gradFill rotWithShape="0">
            <a:gsLst>
              <a:gs pos="0">
                <a:srgbClr val="FF9933"/>
              </a:gs>
              <a:gs pos="100000">
                <a:srgbClr val="800000"/>
              </a:gs>
            </a:gsLst>
            <a:path path="shape">
              <a:fillToRect l="50000" t="50000" r="50000" b="50000"/>
            </a:path>
          </a:gradFill>
          <a:ln w="28575">
            <a:solidFill>
              <a:schemeClr val="bg2"/>
            </a:solidFill>
            <a:miter lim="800000"/>
            <a:headEnd/>
            <a:tailEnd/>
          </a:ln>
          <a:effectLst/>
        </p:spPr>
        <p:txBody>
          <a:bodyPr lIns="91432" tIns="45716" rIns="91432" bIns="45716">
            <a:spAutoFit/>
          </a:bodyPr>
          <a:lstStyle/>
          <a:p>
            <a:pPr algn="ctr" eaLnBrk="0" hangingPunct="0">
              <a:defRPr/>
            </a:pPr>
            <a:r>
              <a:rPr lang="en-US" sz="1200" b="1" i="1" dirty="0">
                <a:effectLst>
                  <a:outerShdw blurRad="38100" dist="38100" dir="2700000" algn="tl">
                    <a:srgbClr val="FFFFFF"/>
                  </a:outerShdw>
                </a:effectLst>
                <a:latin typeface="Arial" charset="0"/>
                <a:cs typeface="Times New Roman" pitchFamily="18" charset="0"/>
              </a:rPr>
              <a:t>Months</a:t>
            </a:r>
          </a:p>
        </p:txBody>
      </p:sp>
      <p:sp>
        <p:nvSpPr>
          <p:cNvPr id="319501" name="Text Box 13"/>
          <p:cNvSpPr txBox="1">
            <a:spLocks noChangeArrowheads="1"/>
          </p:cNvSpPr>
          <p:nvPr/>
        </p:nvSpPr>
        <p:spPr bwMode="auto">
          <a:xfrm>
            <a:off x="4505325" y="1974850"/>
            <a:ext cx="1177925" cy="301625"/>
          </a:xfrm>
          <a:prstGeom prst="rect">
            <a:avLst/>
          </a:prstGeom>
          <a:gradFill rotWithShape="0">
            <a:gsLst>
              <a:gs pos="0">
                <a:srgbClr val="FF9933"/>
              </a:gs>
              <a:gs pos="100000">
                <a:srgbClr val="800000"/>
              </a:gs>
            </a:gsLst>
            <a:path path="shape">
              <a:fillToRect l="50000" t="50000" r="50000" b="50000"/>
            </a:path>
          </a:gradFill>
          <a:ln w="28575">
            <a:solidFill>
              <a:schemeClr val="bg2"/>
            </a:solidFill>
            <a:miter lim="800000"/>
            <a:headEnd/>
            <a:tailEnd/>
          </a:ln>
          <a:effectLst/>
        </p:spPr>
        <p:txBody>
          <a:bodyPr lIns="91432" tIns="45716" rIns="91432" bIns="45716">
            <a:spAutoFit/>
          </a:bodyPr>
          <a:lstStyle/>
          <a:p>
            <a:pPr algn="ctr" eaLnBrk="0" hangingPunct="0">
              <a:defRPr/>
            </a:pPr>
            <a:r>
              <a:rPr lang="en-US" sz="1200" b="1" i="1" dirty="0">
                <a:effectLst>
                  <a:outerShdw blurRad="38100" dist="38100" dir="2700000" algn="tl">
                    <a:srgbClr val="FFFFFF"/>
                  </a:outerShdw>
                </a:effectLst>
                <a:latin typeface="Arial" charset="0"/>
                <a:cs typeface="Times New Roman" pitchFamily="18" charset="0"/>
              </a:rPr>
              <a:t>Seasons</a:t>
            </a:r>
          </a:p>
        </p:txBody>
      </p:sp>
      <p:sp>
        <p:nvSpPr>
          <p:cNvPr id="319502" name="Text Box 14"/>
          <p:cNvSpPr txBox="1">
            <a:spLocks noChangeArrowheads="1"/>
          </p:cNvSpPr>
          <p:nvPr/>
        </p:nvSpPr>
        <p:spPr bwMode="auto">
          <a:xfrm>
            <a:off x="5821363" y="1725613"/>
            <a:ext cx="1160462" cy="303212"/>
          </a:xfrm>
          <a:prstGeom prst="rect">
            <a:avLst/>
          </a:prstGeom>
          <a:gradFill rotWithShape="0">
            <a:gsLst>
              <a:gs pos="0">
                <a:srgbClr val="FF9933"/>
              </a:gs>
              <a:gs pos="100000">
                <a:srgbClr val="800000"/>
              </a:gs>
            </a:gsLst>
            <a:path path="shape">
              <a:fillToRect l="50000" t="50000" r="50000" b="50000"/>
            </a:path>
          </a:gradFill>
          <a:ln w="28575">
            <a:solidFill>
              <a:schemeClr val="bg2"/>
            </a:solidFill>
            <a:miter lim="800000"/>
            <a:headEnd/>
            <a:tailEnd/>
          </a:ln>
          <a:effectLst/>
        </p:spPr>
        <p:txBody>
          <a:bodyPr lIns="91432" tIns="45716" rIns="91432" bIns="45716">
            <a:spAutoFit/>
          </a:bodyPr>
          <a:lstStyle/>
          <a:p>
            <a:pPr algn="ctr" eaLnBrk="0" hangingPunct="0">
              <a:defRPr/>
            </a:pPr>
            <a:r>
              <a:rPr lang="en-US" sz="1200" b="1" i="1" dirty="0">
                <a:effectLst>
                  <a:outerShdw blurRad="38100" dist="38100" dir="2700000" algn="tl">
                    <a:srgbClr val="FFFFFF"/>
                  </a:outerShdw>
                </a:effectLst>
                <a:latin typeface="Arial" charset="0"/>
                <a:cs typeface="Times New Roman" pitchFamily="18" charset="0"/>
              </a:rPr>
              <a:t>Years</a:t>
            </a:r>
          </a:p>
        </p:txBody>
      </p:sp>
      <p:sp>
        <p:nvSpPr>
          <p:cNvPr id="5135" name="Rectangle 15"/>
          <p:cNvSpPr>
            <a:spLocks noGrp="1" noChangeArrowheads="1"/>
          </p:cNvSpPr>
          <p:nvPr>
            <p:ph type="title" idx="4294967295"/>
          </p:nvPr>
        </p:nvSpPr>
        <p:spPr>
          <a:xfrm>
            <a:off x="857250" y="76200"/>
            <a:ext cx="7492866" cy="1143000"/>
          </a:xfrm>
        </p:spPr>
        <p:txBody>
          <a:bodyPr/>
          <a:lstStyle/>
          <a:p>
            <a:pPr eaLnBrk="1" hangingPunct="1"/>
            <a:r>
              <a:rPr lang="en-US" sz="3200" b="1" dirty="0" smtClean="0">
                <a:latin typeface="Arial" pitchFamily="34" charset="0"/>
                <a:cs typeface="Arial" pitchFamily="34" charset="0"/>
              </a:rPr>
              <a:t>Seamless Suite of NOAA Operational Numerical Guidance Systems</a:t>
            </a:r>
          </a:p>
        </p:txBody>
      </p:sp>
      <p:grpSp>
        <p:nvGrpSpPr>
          <p:cNvPr id="5136" name="Group 21"/>
          <p:cNvGrpSpPr>
            <a:grpSpLocks/>
          </p:cNvGrpSpPr>
          <p:nvPr/>
        </p:nvGrpSpPr>
        <p:grpSpPr bwMode="auto">
          <a:xfrm>
            <a:off x="0" y="1641475"/>
            <a:ext cx="1649413" cy="3538538"/>
            <a:chOff x="18" y="1034"/>
            <a:chExt cx="1039" cy="2229"/>
          </a:xfrm>
        </p:grpSpPr>
        <p:grpSp>
          <p:nvGrpSpPr>
            <p:cNvPr id="5180" name="Group 22"/>
            <p:cNvGrpSpPr>
              <a:grpSpLocks/>
            </p:cNvGrpSpPr>
            <p:nvPr/>
          </p:nvGrpSpPr>
          <p:grpSpPr bwMode="auto">
            <a:xfrm>
              <a:off x="878" y="1034"/>
              <a:ext cx="179" cy="2229"/>
              <a:chOff x="878" y="1034"/>
              <a:chExt cx="179" cy="2229"/>
            </a:xfrm>
          </p:grpSpPr>
          <p:sp>
            <p:nvSpPr>
              <p:cNvPr id="5188" name="Line 23"/>
              <p:cNvSpPr>
                <a:spLocks noChangeShapeType="1"/>
              </p:cNvSpPr>
              <p:nvPr/>
            </p:nvSpPr>
            <p:spPr bwMode="auto">
              <a:xfrm>
                <a:off x="952" y="1034"/>
                <a:ext cx="0" cy="2229"/>
              </a:xfrm>
              <a:prstGeom prst="line">
                <a:avLst/>
              </a:prstGeom>
              <a:noFill/>
              <a:ln w="2857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5189" name="Text Box 24"/>
              <p:cNvSpPr txBox="1">
                <a:spLocks noChangeArrowheads="1"/>
              </p:cNvSpPr>
              <p:nvPr/>
            </p:nvSpPr>
            <p:spPr bwMode="auto">
              <a:xfrm rot="-5400000">
                <a:off x="386" y="2148"/>
                <a:ext cx="1164" cy="179"/>
              </a:xfrm>
              <a:prstGeom prst="rect">
                <a:avLst/>
              </a:prstGeom>
              <a:gradFill rotWithShape="0">
                <a:gsLst>
                  <a:gs pos="0">
                    <a:srgbClr val="767647"/>
                  </a:gs>
                  <a:gs pos="50000">
                    <a:srgbClr val="FFFF99"/>
                  </a:gs>
                  <a:gs pos="100000">
                    <a:srgbClr val="767647"/>
                  </a:gs>
                </a:gsLst>
                <a:lin ang="0" scaled="1"/>
              </a:gradFill>
              <a:ln>
                <a:noFill/>
              </a:ln>
              <a:effectLst>
                <a:outerShdw algn="ctr" rotWithShape="0">
                  <a:schemeClr val="tx1"/>
                </a:outerShdw>
              </a:effectLst>
              <a:extLst>
                <a:ext uri="{91240B29-F687-4f45-9708-019B960494DF}">
                  <a14:hiddenLine xmlns:a14="http://schemas.microsoft.com/office/drawing/2010/main" w="28575">
                    <a:solidFill>
                      <a:srgbClr val="000000"/>
                    </a:solidFill>
                    <a:miter lim="800000"/>
                    <a:headEnd/>
                    <a:tailEnd/>
                  </a14:hiddenLine>
                </a:ext>
              </a:extLst>
            </p:spPr>
            <p:txBody>
              <a:bodyPr wrap="none"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a:lnSpc>
                    <a:spcPct val="90000"/>
                  </a:lnSpc>
                </a:pPr>
                <a:r>
                  <a:rPr lang="en-US" sz="1400" b="1" dirty="0">
                    <a:solidFill>
                      <a:schemeClr val="bg2"/>
                    </a:solidFill>
                    <a:cs typeface="Times New Roman" pitchFamily="18" charset="0"/>
                  </a:rPr>
                  <a:t>Forecast Lead Time</a:t>
                </a:r>
              </a:p>
            </p:txBody>
          </p:sp>
        </p:grpSp>
        <p:grpSp>
          <p:nvGrpSpPr>
            <p:cNvPr id="5181" name="Group 25"/>
            <p:cNvGrpSpPr>
              <a:grpSpLocks/>
            </p:cNvGrpSpPr>
            <p:nvPr/>
          </p:nvGrpSpPr>
          <p:grpSpPr bwMode="auto">
            <a:xfrm>
              <a:off x="18" y="1231"/>
              <a:ext cx="895" cy="1922"/>
              <a:chOff x="18" y="1231"/>
              <a:chExt cx="895" cy="1922"/>
            </a:xfrm>
          </p:grpSpPr>
          <p:sp>
            <p:nvSpPr>
              <p:cNvPr id="319514" name="Text Box 26"/>
              <p:cNvSpPr txBox="1">
                <a:spLocks noChangeArrowheads="1"/>
              </p:cNvSpPr>
              <p:nvPr/>
            </p:nvSpPr>
            <p:spPr bwMode="auto">
              <a:xfrm>
                <a:off x="18" y="2865"/>
                <a:ext cx="895" cy="288"/>
              </a:xfrm>
              <a:prstGeom prst="rect">
                <a:avLst/>
              </a:prstGeom>
              <a:noFill/>
              <a:ln w="9525">
                <a:noFill/>
                <a:miter lim="800000"/>
                <a:headEnd/>
                <a:tailEnd/>
              </a:ln>
              <a:effectLst/>
            </p:spPr>
            <p:txBody>
              <a:bodyPr>
                <a:spAutoFit/>
              </a:bodyPr>
              <a:lstStyle/>
              <a:p>
                <a:pPr algn="r">
                  <a:spcBef>
                    <a:spcPct val="50000"/>
                  </a:spcBef>
                  <a:defRPr/>
                </a:pPr>
                <a:r>
                  <a:rPr lang="en-US" sz="1200" dirty="0">
                    <a:effectLst>
                      <a:outerShdw blurRad="38100" dist="38100" dir="2700000" algn="tl">
                        <a:srgbClr val="C0C0C0"/>
                      </a:outerShdw>
                    </a:effectLst>
                    <a:latin typeface="Arial" charset="0"/>
                    <a:cs typeface="Times New Roman" pitchFamily="18" charset="0"/>
                  </a:rPr>
                  <a:t>Warnings &amp; Alert Coordination</a:t>
                </a:r>
              </a:p>
            </p:txBody>
          </p:sp>
          <p:sp>
            <p:nvSpPr>
              <p:cNvPr id="319515" name="Text Box 27"/>
              <p:cNvSpPr txBox="1">
                <a:spLocks noChangeArrowheads="1"/>
              </p:cNvSpPr>
              <p:nvPr/>
            </p:nvSpPr>
            <p:spPr bwMode="auto">
              <a:xfrm>
                <a:off x="287" y="2550"/>
                <a:ext cx="626" cy="173"/>
              </a:xfrm>
              <a:prstGeom prst="rect">
                <a:avLst/>
              </a:prstGeom>
              <a:noFill/>
              <a:ln w="9525">
                <a:noFill/>
                <a:miter lim="800000"/>
                <a:headEnd/>
                <a:tailEnd/>
              </a:ln>
              <a:effectLst/>
            </p:spPr>
            <p:txBody>
              <a:bodyPr>
                <a:spAutoFit/>
              </a:bodyPr>
              <a:lstStyle/>
              <a:p>
                <a:pPr algn="r">
                  <a:spcBef>
                    <a:spcPct val="50000"/>
                  </a:spcBef>
                  <a:defRPr/>
                </a:pPr>
                <a:r>
                  <a:rPr lang="en-US" sz="1200" dirty="0">
                    <a:effectLst>
                      <a:outerShdw blurRad="38100" dist="38100" dir="2700000" algn="tl">
                        <a:srgbClr val="C0C0C0"/>
                      </a:outerShdw>
                    </a:effectLst>
                    <a:latin typeface="Arial" charset="0"/>
                    <a:cs typeface="Times New Roman" pitchFamily="18" charset="0"/>
                  </a:rPr>
                  <a:t>Watches</a:t>
                </a:r>
              </a:p>
            </p:txBody>
          </p:sp>
          <p:sp>
            <p:nvSpPr>
              <p:cNvPr id="319516" name="Text Box 28"/>
              <p:cNvSpPr txBox="1">
                <a:spLocks noChangeArrowheads="1"/>
              </p:cNvSpPr>
              <p:nvPr/>
            </p:nvSpPr>
            <p:spPr bwMode="auto">
              <a:xfrm>
                <a:off x="187" y="2235"/>
                <a:ext cx="726" cy="173"/>
              </a:xfrm>
              <a:prstGeom prst="rect">
                <a:avLst/>
              </a:prstGeom>
              <a:noFill/>
              <a:ln w="9525">
                <a:noFill/>
                <a:miter lim="800000"/>
                <a:headEnd/>
                <a:tailEnd/>
              </a:ln>
              <a:effectLst/>
            </p:spPr>
            <p:txBody>
              <a:bodyPr>
                <a:spAutoFit/>
              </a:bodyPr>
              <a:lstStyle/>
              <a:p>
                <a:pPr algn="r">
                  <a:spcBef>
                    <a:spcPct val="50000"/>
                  </a:spcBef>
                  <a:defRPr/>
                </a:pPr>
                <a:r>
                  <a:rPr lang="en-US" sz="1200" dirty="0">
                    <a:effectLst>
                      <a:outerShdw blurRad="38100" dist="38100" dir="2700000" algn="tl">
                        <a:srgbClr val="C0C0C0"/>
                      </a:outerShdw>
                    </a:effectLst>
                    <a:latin typeface="Arial" charset="0"/>
                    <a:cs typeface="Times New Roman" pitchFamily="18" charset="0"/>
                  </a:rPr>
                  <a:t>Forecasts</a:t>
                </a:r>
              </a:p>
            </p:txBody>
          </p:sp>
          <p:sp>
            <p:nvSpPr>
              <p:cNvPr id="5185" name="Text Box 29"/>
              <p:cNvSpPr txBox="1">
                <a:spLocks noChangeArrowheads="1"/>
              </p:cNvSpPr>
              <p:nvPr/>
            </p:nvSpPr>
            <p:spPr bwMode="auto">
              <a:xfrm>
                <a:off x="93" y="1794"/>
                <a:ext cx="8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eaLnBrk="1" hangingPunct="1">
                  <a:spcBef>
                    <a:spcPct val="50000"/>
                  </a:spcBef>
                </a:pPr>
                <a:r>
                  <a:rPr lang="en-US" sz="1200" dirty="0">
                    <a:cs typeface="Times New Roman" pitchFamily="18" charset="0"/>
                  </a:rPr>
                  <a:t>Threats Assessments</a:t>
                </a:r>
              </a:p>
            </p:txBody>
          </p:sp>
          <p:sp>
            <p:nvSpPr>
              <p:cNvPr id="319518" name="Text Box 30"/>
              <p:cNvSpPr txBox="1">
                <a:spLocks noChangeArrowheads="1"/>
              </p:cNvSpPr>
              <p:nvPr/>
            </p:nvSpPr>
            <p:spPr bwMode="auto">
              <a:xfrm>
                <a:off x="208" y="1544"/>
                <a:ext cx="705" cy="173"/>
              </a:xfrm>
              <a:prstGeom prst="rect">
                <a:avLst/>
              </a:prstGeom>
              <a:noFill/>
              <a:ln w="9525">
                <a:noFill/>
                <a:miter lim="800000"/>
                <a:headEnd/>
                <a:tailEnd/>
              </a:ln>
              <a:effectLst/>
            </p:spPr>
            <p:txBody>
              <a:bodyPr>
                <a:spAutoFit/>
              </a:bodyPr>
              <a:lstStyle/>
              <a:p>
                <a:pPr algn="r">
                  <a:spcBef>
                    <a:spcPct val="50000"/>
                  </a:spcBef>
                  <a:defRPr/>
                </a:pPr>
                <a:r>
                  <a:rPr lang="en-US" sz="1200" dirty="0">
                    <a:effectLst>
                      <a:outerShdw blurRad="38100" dist="38100" dir="2700000" algn="tl">
                        <a:srgbClr val="C0C0C0"/>
                      </a:outerShdw>
                    </a:effectLst>
                    <a:latin typeface="Arial" charset="0"/>
                    <a:cs typeface="Times New Roman" pitchFamily="18" charset="0"/>
                  </a:rPr>
                  <a:t>Guidance</a:t>
                </a:r>
              </a:p>
            </p:txBody>
          </p:sp>
          <p:sp>
            <p:nvSpPr>
              <p:cNvPr id="319519" name="Text Box 31"/>
              <p:cNvSpPr txBox="1">
                <a:spLocks noChangeArrowheads="1"/>
              </p:cNvSpPr>
              <p:nvPr/>
            </p:nvSpPr>
            <p:spPr bwMode="auto">
              <a:xfrm>
                <a:off x="338" y="1231"/>
                <a:ext cx="575" cy="173"/>
              </a:xfrm>
              <a:prstGeom prst="rect">
                <a:avLst/>
              </a:prstGeom>
              <a:noFill/>
              <a:ln w="9525">
                <a:noFill/>
                <a:miter lim="800000"/>
                <a:headEnd/>
                <a:tailEnd/>
              </a:ln>
              <a:effectLst/>
            </p:spPr>
            <p:txBody>
              <a:bodyPr>
                <a:spAutoFit/>
              </a:bodyPr>
              <a:lstStyle/>
              <a:p>
                <a:pPr algn="r">
                  <a:spcBef>
                    <a:spcPct val="50000"/>
                  </a:spcBef>
                  <a:defRPr/>
                </a:pPr>
                <a:r>
                  <a:rPr lang="en-US" sz="1200" dirty="0">
                    <a:effectLst>
                      <a:outerShdw blurRad="38100" dist="38100" dir="2700000" algn="tl">
                        <a:srgbClr val="C0C0C0"/>
                      </a:outerShdw>
                    </a:effectLst>
                    <a:latin typeface="Arial" charset="0"/>
                    <a:cs typeface="Times New Roman" pitchFamily="18" charset="0"/>
                  </a:rPr>
                  <a:t>Outlook</a:t>
                </a:r>
              </a:p>
            </p:txBody>
          </p:sp>
        </p:grpSp>
      </p:grpSp>
      <p:grpSp>
        <p:nvGrpSpPr>
          <p:cNvPr id="5137" name="Group 32"/>
          <p:cNvGrpSpPr>
            <a:grpSpLocks/>
          </p:cNvGrpSpPr>
          <p:nvPr/>
        </p:nvGrpSpPr>
        <p:grpSpPr bwMode="auto">
          <a:xfrm>
            <a:off x="1482725" y="5049838"/>
            <a:ext cx="7569200" cy="274637"/>
            <a:chOff x="952" y="3181"/>
            <a:chExt cx="4768" cy="173"/>
          </a:xfrm>
        </p:grpSpPr>
        <p:sp>
          <p:nvSpPr>
            <p:cNvPr id="5178" name="Line 33"/>
            <p:cNvSpPr>
              <a:spLocks noChangeShapeType="1"/>
            </p:cNvSpPr>
            <p:nvPr/>
          </p:nvSpPr>
          <p:spPr bwMode="auto">
            <a:xfrm>
              <a:off x="952" y="3263"/>
              <a:ext cx="4768"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dirty="0"/>
            </a:p>
          </p:txBody>
        </p:sp>
        <p:sp>
          <p:nvSpPr>
            <p:cNvPr id="5179" name="Text Box 34"/>
            <p:cNvSpPr txBox="1">
              <a:spLocks noChangeArrowheads="1"/>
            </p:cNvSpPr>
            <p:nvPr/>
          </p:nvSpPr>
          <p:spPr bwMode="auto">
            <a:xfrm>
              <a:off x="2807" y="3181"/>
              <a:ext cx="783" cy="173"/>
            </a:xfrm>
            <a:prstGeom prst="rect">
              <a:avLst/>
            </a:prstGeom>
            <a:gradFill rotWithShape="0">
              <a:gsLst>
                <a:gs pos="0">
                  <a:srgbClr val="767647"/>
                </a:gs>
                <a:gs pos="50000">
                  <a:srgbClr val="FFFF99"/>
                </a:gs>
                <a:gs pos="100000">
                  <a:srgbClr val="767647"/>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eaLnBrk="1" hangingPunct="1">
                <a:spcBef>
                  <a:spcPct val="50000"/>
                </a:spcBef>
              </a:pPr>
              <a:r>
                <a:rPr lang="en-US" sz="1200" b="1" dirty="0">
                  <a:solidFill>
                    <a:schemeClr val="bg2"/>
                  </a:solidFill>
                  <a:cs typeface="Times New Roman" pitchFamily="18" charset="0"/>
                </a:rPr>
                <a:t>Benefits</a:t>
              </a:r>
            </a:p>
          </p:txBody>
        </p:sp>
      </p:grpSp>
      <p:sp>
        <p:nvSpPr>
          <p:cNvPr id="5139" name="Text Box 46"/>
          <p:cNvSpPr txBox="1">
            <a:spLocks noChangeArrowheads="1"/>
          </p:cNvSpPr>
          <p:nvPr/>
        </p:nvSpPr>
        <p:spPr bwMode="auto">
          <a:xfrm rot="-3836886">
            <a:off x="2509044" y="5677694"/>
            <a:ext cx="900113"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Maritime</a:t>
            </a:r>
          </a:p>
        </p:txBody>
      </p:sp>
      <p:sp>
        <p:nvSpPr>
          <p:cNvPr id="5140" name="Text Box 47"/>
          <p:cNvSpPr txBox="1">
            <a:spLocks noChangeArrowheads="1"/>
          </p:cNvSpPr>
          <p:nvPr/>
        </p:nvSpPr>
        <p:spPr bwMode="auto">
          <a:xfrm rot="-3833730">
            <a:off x="1692276" y="5743575"/>
            <a:ext cx="1092200"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Life &amp; Property</a:t>
            </a:r>
          </a:p>
        </p:txBody>
      </p:sp>
      <p:sp>
        <p:nvSpPr>
          <p:cNvPr id="5141" name="Text Box 48"/>
          <p:cNvSpPr txBox="1">
            <a:spLocks noChangeArrowheads="1"/>
          </p:cNvSpPr>
          <p:nvPr/>
        </p:nvSpPr>
        <p:spPr bwMode="auto">
          <a:xfrm rot="-3833730">
            <a:off x="2652713" y="5897562"/>
            <a:ext cx="1339850"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Space Operations</a:t>
            </a:r>
          </a:p>
        </p:txBody>
      </p:sp>
      <p:sp>
        <p:nvSpPr>
          <p:cNvPr id="5142" name="Text Box 49"/>
          <p:cNvSpPr txBox="1">
            <a:spLocks noChangeArrowheads="1"/>
          </p:cNvSpPr>
          <p:nvPr/>
        </p:nvSpPr>
        <p:spPr bwMode="auto">
          <a:xfrm rot="-3833730">
            <a:off x="6010276" y="5613400"/>
            <a:ext cx="838200"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Recreation</a:t>
            </a:r>
          </a:p>
        </p:txBody>
      </p:sp>
      <p:sp>
        <p:nvSpPr>
          <p:cNvPr id="5143" name="Text Box 50"/>
          <p:cNvSpPr txBox="1">
            <a:spLocks noChangeArrowheads="1"/>
          </p:cNvSpPr>
          <p:nvPr/>
        </p:nvSpPr>
        <p:spPr bwMode="auto">
          <a:xfrm rot="-3833730">
            <a:off x="6384926" y="5622925"/>
            <a:ext cx="850900"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Ecosystem</a:t>
            </a:r>
          </a:p>
        </p:txBody>
      </p:sp>
      <p:sp>
        <p:nvSpPr>
          <p:cNvPr id="5144" name="Text Box 51"/>
          <p:cNvSpPr txBox="1">
            <a:spLocks noChangeArrowheads="1"/>
          </p:cNvSpPr>
          <p:nvPr/>
        </p:nvSpPr>
        <p:spPr bwMode="auto">
          <a:xfrm rot="-3833730">
            <a:off x="7092951" y="5673725"/>
            <a:ext cx="958850"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Environment</a:t>
            </a:r>
          </a:p>
        </p:txBody>
      </p:sp>
      <p:sp>
        <p:nvSpPr>
          <p:cNvPr id="5145" name="Text Box 52"/>
          <p:cNvSpPr txBox="1">
            <a:spLocks noChangeArrowheads="1"/>
          </p:cNvSpPr>
          <p:nvPr/>
        </p:nvSpPr>
        <p:spPr bwMode="auto">
          <a:xfrm rot="-3833730">
            <a:off x="3417888" y="5864225"/>
            <a:ext cx="1273175"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Emergency Mgmt </a:t>
            </a:r>
          </a:p>
        </p:txBody>
      </p:sp>
      <p:sp>
        <p:nvSpPr>
          <p:cNvPr id="5146" name="Text Box 53"/>
          <p:cNvSpPr txBox="1">
            <a:spLocks noChangeArrowheads="1"/>
          </p:cNvSpPr>
          <p:nvPr/>
        </p:nvSpPr>
        <p:spPr bwMode="auto">
          <a:xfrm rot="-3833730">
            <a:off x="5648325" y="5624513"/>
            <a:ext cx="860425"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Agriculture</a:t>
            </a:r>
          </a:p>
        </p:txBody>
      </p:sp>
      <p:sp>
        <p:nvSpPr>
          <p:cNvPr id="5147" name="Text Box 54"/>
          <p:cNvSpPr txBox="1">
            <a:spLocks noChangeArrowheads="1"/>
          </p:cNvSpPr>
          <p:nvPr/>
        </p:nvSpPr>
        <p:spPr bwMode="auto">
          <a:xfrm rot="-3836886">
            <a:off x="5023644" y="5812631"/>
            <a:ext cx="1354138"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r>
              <a:rPr lang="en-US" sz="1000" b="1" dirty="0">
                <a:cs typeface="Times New Roman" pitchFamily="18" charset="0"/>
              </a:rPr>
              <a:t>Reservoir Control</a:t>
            </a:r>
          </a:p>
        </p:txBody>
      </p:sp>
      <p:sp>
        <p:nvSpPr>
          <p:cNvPr id="5148" name="Text Box 55"/>
          <p:cNvSpPr txBox="1">
            <a:spLocks noChangeArrowheads="1"/>
          </p:cNvSpPr>
          <p:nvPr/>
        </p:nvSpPr>
        <p:spPr bwMode="auto">
          <a:xfrm rot="-3836886">
            <a:off x="4391819" y="5801519"/>
            <a:ext cx="1182687"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Energy Planning</a:t>
            </a:r>
          </a:p>
        </p:txBody>
      </p:sp>
      <p:sp>
        <p:nvSpPr>
          <p:cNvPr id="5149" name="Text Box 56"/>
          <p:cNvSpPr txBox="1">
            <a:spLocks noChangeArrowheads="1"/>
          </p:cNvSpPr>
          <p:nvPr/>
        </p:nvSpPr>
        <p:spPr bwMode="auto">
          <a:xfrm rot="-3833730">
            <a:off x="4092576" y="5646737"/>
            <a:ext cx="838200"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Commerce</a:t>
            </a:r>
          </a:p>
        </p:txBody>
      </p:sp>
      <p:sp>
        <p:nvSpPr>
          <p:cNvPr id="5150" name="Text Box 57"/>
          <p:cNvSpPr txBox="1">
            <a:spLocks noChangeArrowheads="1"/>
          </p:cNvSpPr>
          <p:nvPr/>
        </p:nvSpPr>
        <p:spPr bwMode="auto">
          <a:xfrm rot="-3833730">
            <a:off x="4930775" y="5656263"/>
            <a:ext cx="923925"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Hydropower</a:t>
            </a:r>
          </a:p>
        </p:txBody>
      </p:sp>
      <p:sp>
        <p:nvSpPr>
          <p:cNvPr id="5151" name="Text Box 58"/>
          <p:cNvSpPr txBox="1">
            <a:spLocks noChangeArrowheads="1"/>
          </p:cNvSpPr>
          <p:nvPr/>
        </p:nvSpPr>
        <p:spPr bwMode="auto">
          <a:xfrm rot="-3836886">
            <a:off x="3212306" y="5703094"/>
            <a:ext cx="950913"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Fire Weather</a:t>
            </a:r>
          </a:p>
        </p:txBody>
      </p:sp>
      <p:sp>
        <p:nvSpPr>
          <p:cNvPr id="5152" name="Text Box 59"/>
          <p:cNvSpPr txBox="1">
            <a:spLocks noChangeArrowheads="1"/>
          </p:cNvSpPr>
          <p:nvPr/>
        </p:nvSpPr>
        <p:spPr bwMode="auto">
          <a:xfrm rot="-3833730">
            <a:off x="6831013" y="5530850"/>
            <a:ext cx="666750"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Health</a:t>
            </a:r>
          </a:p>
        </p:txBody>
      </p:sp>
      <p:sp>
        <p:nvSpPr>
          <p:cNvPr id="5153" name="Text Box 60"/>
          <p:cNvSpPr txBox="1">
            <a:spLocks noChangeArrowheads="1"/>
          </p:cNvSpPr>
          <p:nvPr/>
        </p:nvSpPr>
        <p:spPr bwMode="auto">
          <a:xfrm rot="-3833730">
            <a:off x="2209801" y="5608637"/>
            <a:ext cx="762000" cy="244475"/>
          </a:xfrm>
          <a:prstGeom prst="rect">
            <a:avLst/>
          </a:prstGeom>
          <a:noFill/>
          <a:ln>
            <a:noFill/>
          </a:ln>
          <a:effectLst>
            <a:outerShdw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lIns="91432" tIns="45716" rIns="91432" bIns="45716">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r"/>
            <a:r>
              <a:rPr lang="en-US" sz="1000" b="1" dirty="0">
                <a:cs typeface="Times New Roman" pitchFamily="18" charset="0"/>
              </a:rPr>
              <a:t>Aviation</a:t>
            </a:r>
          </a:p>
        </p:txBody>
      </p:sp>
      <p:sp>
        <p:nvSpPr>
          <p:cNvPr id="5154" name="Text Box 19"/>
          <p:cNvSpPr txBox="1">
            <a:spLocks noChangeArrowheads="1"/>
          </p:cNvSpPr>
          <p:nvPr/>
        </p:nvSpPr>
        <p:spPr bwMode="auto">
          <a:xfrm>
            <a:off x="4300282" y="2709329"/>
            <a:ext cx="4724400" cy="307777"/>
          </a:xfrm>
          <a:prstGeom prst="rect">
            <a:avLst/>
          </a:prstGeom>
          <a:noFill/>
          <a:ln>
            <a:noFill/>
          </a:ln>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eaLnBrk="1" hangingPunct="1">
              <a:buFontTx/>
              <a:buChar char="•"/>
            </a:pPr>
            <a:r>
              <a:rPr lang="en-US" sz="1400" b="1" dirty="0"/>
              <a:t>North American Ensemble Forecast System</a:t>
            </a:r>
          </a:p>
        </p:txBody>
      </p:sp>
      <p:sp>
        <p:nvSpPr>
          <p:cNvPr id="5155" name="Text Box 20"/>
          <p:cNvSpPr txBox="1">
            <a:spLocks noChangeArrowheads="1"/>
          </p:cNvSpPr>
          <p:nvPr/>
        </p:nvSpPr>
        <p:spPr bwMode="auto">
          <a:xfrm>
            <a:off x="5653203" y="2421463"/>
            <a:ext cx="2377574" cy="307777"/>
          </a:xfrm>
          <a:prstGeom prst="rect">
            <a:avLst/>
          </a:prstGeom>
          <a:noFill/>
          <a:ln>
            <a:noFill/>
          </a:ln>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eaLnBrk="1" hangingPunct="1">
              <a:buFontTx/>
              <a:buChar char="•"/>
            </a:pPr>
            <a:r>
              <a:rPr lang="en-US" sz="1400" b="1" dirty="0"/>
              <a:t>Climate Forecast System</a:t>
            </a:r>
          </a:p>
        </p:txBody>
      </p:sp>
      <p:sp>
        <p:nvSpPr>
          <p:cNvPr id="5156" name="Text Box 35"/>
          <p:cNvSpPr txBox="1">
            <a:spLocks noChangeArrowheads="1"/>
          </p:cNvSpPr>
          <p:nvPr/>
        </p:nvSpPr>
        <p:spPr bwMode="auto">
          <a:xfrm>
            <a:off x="3810622" y="3579278"/>
            <a:ext cx="3012363" cy="307777"/>
          </a:xfrm>
          <a:prstGeom prst="rect">
            <a:avLst/>
          </a:prstGeom>
          <a:noFill/>
          <a:ln>
            <a:noFill/>
          </a:ln>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eaLnBrk="1" hangingPunct="1">
              <a:buFontTx/>
              <a:buChar char="•"/>
            </a:pPr>
            <a:r>
              <a:rPr lang="en-US" sz="1400" b="1" dirty="0">
                <a:solidFill>
                  <a:srgbClr val="FF0000"/>
                </a:solidFill>
              </a:rPr>
              <a:t>Short-Range Ensemble Forecast</a:t>
            </a:r>
          </a:p>
        </p:txBody>
      </p:sp>
      <p:sp>
        <p:nvSpPr>
          <p:cNvPr id="5157" name="Text Box 40"/>
          <p:cNvSpPr txBox="1">
            <a:spLocks noChangeArrowheads="1"/>
          </p:cNvSpPr>
          <p:nvPr/>
        </p:nvSpPr>
        <p:spPr bwMode="auto">
          <a:xfrm>
            <a:off x="4236800" y="3261778"/>
            <a:ext cx="228620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eaLnBrk="1" hangingPunct="1">
              <a:buFontTx/>
              <a:buChar char="•"/>
            </a:pPr>
            <a:r>
              <a:rPr lang="en-US" sz="1400" b="1" dirty="0">
                <a:solidFill>
                  <a:srgbClr val="FF0000"/>
                </a:solidFill>
              </a:rPr>
              <a:t>Global Forecast System</a:t>
            </a:r>
          </a:p>
        </p:txBody>
      </p:sp>
      <p:sp>
        <p:nvSpPr>
          <p:cNvPr id="5158" name="Text Box 41"/>
          <p:cNvSpPr txBox="1">
            <a:spLocks noChangeArrowheads="1"/>
          </p:cNvSpPr>
          <p:nvPr/>
        </p:nvSpPr>
        <p:spPr bwMode="auto">
          <a:xfrm>
            <a:off x="3484978" y="3903128"/>
            <a:ext cx="25889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eaLnBrk="1" hangingPunct="1">
              <a:buFontTx/>
              <a:buChar char="•"/>
            </a:pPr>
            <a:r>
              <a:rPr lang="en-US" sz="1400" b="1" dirty="0"/>
              <a:t>North American Mesoscale </a:t>
            </a:r>
          </a:p>
        </p:txBody>
      </p:sp>
      <p:sp>
        <p:nvSpPr>
          <p:cNvPr id="5159" name="Text Box 42"/>
          <p:cNvSpPr txBox="1">
            <a:spLocks noChangeArrowheads="1"/>
          </p:cNvSpPr>
          <p:nvPr/>
        </p:nvSpPr>
        <p:spPr bwMode="auto">
          <a:xfrm>
            <a:off x="3168508" y="4402468"/>
            <a:ext cx="14606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eaLnBrk="1" hangingPunct="1">
              <a:buFontTx/>
              <a:buChar char="•"/>
            </a:pPr>
            <a:r>
              <a:rPr lang="en-US" sz="1400" b="1" dirty="0" smtClean="0">
                <a:solidFill>
                  <a:srgbClr val="FF0000"/>
                </a:solidFill>
              </a:rPr>
              <a:t>Rapid Refresh</a:t>
            </a:r>
            <a:endParaRPr lang="en-US" sz="1400" b="1" dirty="0">
              <a:solidFill>
                <a:srgbClr val="FF0000"/>
              </a:solidFill>
            </a:endParaRPr>
          </a:p>
        </p:txBody>
      </p:sp>
      <p:sp>
        <p:nvSpPr>
          <p:cNvPr id="5160" name="Text Box 43"/>
          <p:cNvSpPr txBox="1">
            <a:spLocks noChangeArrowheads="1"/>
          </p:cNvSpPr>
          <p:nvPr/>
        </p:nvSpPr>
        <p:spPr bwMode="auto">
          <a:xfrm>
            <a:off x="2978457" y="4724400"/>
            <a:ext cx="19078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eaLnBrk="1" hangingPunct="1">
              <a:buFontTx/>
              <a:buChar char="•"/>
            </a:pPr>
            <a:r>
              <a:rPr lang="en-US" sz="1400" b="1" dirty="0"/>
              <a:t>Dispersion </a:t>
            </a:r>
            <a:r>
              <a:rPr lang="en-US" sz="1400" b="1" dirty="0" smtClean="0"/>
              <a:t>(smoke)</a:t>
            </a:r>
            <a:endParaRPr lang="en-US" sz="1400" b="1" dirty="0"/>
          </a:p>
        </p:txBody>
      </p:sp>
      <p:sp>
        <p:nvSpPr>
          <p:cNvPr id="5161" name="Text Box 40"/>
          <p:cNvSpPr txBox="1">
            <a:spLocks noChangeArrowheads="1"/>
          </p:cNvSpPr>
          <p:nvPr/>
        </p:nvSpPr>
        <p:spPr bwMode="auto">
          <a:xfrm>
            <a:off x="4484086" y="2956978"/>
            <a:ext cx="31822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eaLnBrk="1" hangingPunct="1">
              <a:buFontTx/>
              <a:buChar char="•"/>
            </a:pPr>
            <a:r>
              <a:rPr lang="en-US" sz="1400" b="1" dirty="0">
                <a:solidFill>
                  <a:srgbClr val="FF0000"/>
                </a:solidFill>
              </a:rPr>
              <a:t>Global Ensemble Forecast System</a:t>
            </a:r>
          </a:p>
        </p:txBody>
      </p:sp>
      <p:sp>
        <p:nvSpPr>
          <p:cNvPr id="5162" name="Text Box 53"/>
          <p:cNvSpPr txBox="1">
            <a:spLocks noChangeArrowheads="1"/>
          </p:cNvSpPr>
          <p:nvPr/>
        </p:nvSpPr>
        <p:spPr bwMode="auto">
          <a:xfrm>
            <a:off x="4326518" y="4141068"/>
            <a:ext cx="1946687"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marL="119063" indent="-119063" eaLnBrk="1" hangingPunct="1">
              <a:buFont typeface="Arial" pitchFamily="34" charset="0"/>
              <a:buChar char="•"/>
            </a:pPr>
            <a:r>
              <a:rPr lang="en-US" sz="1400" b="1" dirty="0" smtClean="0">
                <a:solidFill>
                  <a:srgbClr val="FF0000"/>
                </a:solidFill>
              </a:rPr>
              <a:t>Regional Hurricane</a:t>
            </a:r>
          </a:p>
          <a:p>
            <a:pPr marL="119063" indent="-119063" algn="ctr" eaLnBrk="1" hangingPunct="1">
              <a:buFont typeface="Arial" pitchFamily="34" charset="0"/>
              <a:buChar char="•"/>
            </a:pPr>
            <a:r>
              <a:rPr lang="en-US" sz="800" b="1" dirty="0" smtClean="0">
                <a:solidFill>
                  <a:srgbClr val="FF0000"/>
                </a:solidFill>
              </a:rPr>
              <a:t>(HWRF &amp; GFDL)</a:t>
            </a:r>
            <a:endParaRPr lang="en-US" sz="800" b="1" dirty="0">
              <a:solidFill>
                <a:srgbClr val="FF0000"/>
              </a:solidFill>
            </a:endParaRPr>
          </a:p>
        </p:txBody>
      </p:sp>
      <p:sp>
        <p:nvSpPr>
          <p:cNvPr id="5163" name="Text Box 54"/>
          <p:cNvSpPr txBox="1">
            <a:spLocks noChangeArrowheads="1"/>
          </p:cNvSpPr>
          <p:nvPr/>
        </p:nvSpPr>
        <p:spPr bwMode="auto">
          <a:xfrm>
            <a:off x="5930475" y="3900151"/>
            <a:ext cx="86600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marL="119063" indent="-119063" eaLnBrk="1" hangingPunct="1">
              <a:buFont typeface="Arial" pitchFamily="34" charset="0"/>
              <a:buChar char="•"/>
            </a:pPr>
            <a:r>
              <a:rPr lang="en-US" sz="1400" b="1" dirty="0"/>
              <a:t>Waves</a:t>
            </a:r>
          </a:p>
        </p:txBody>
      </p:sp>
      <p:sp>
        <p:nvSpPr>
          <p:cNvPr id="5164" name="Text Box 55"/>
          <p:cNvSpPr txBox="1">
            <a:spLocks noChangeArrowheads="1"/>
          </p:cNvSpPr>
          <p:nvPr/>
        </p:nvSpPr>
        <p:spPr bwMode="auto">
          <a:xfrm>
            <a:off x="6734663" y="3900151"/>
            <a:ext cx="24591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marL="119063" indent="-119063" eaLnBrk="1" hangingPunct="1">
              <a:buFont typeface="Arial" pitchFamily="34" charset="0"/>
              <a:buChar char="•"/>
            </a:pPr>
            <a:r>
              <a:rPr lang="en-US" sz="1400" b="1" dirty="0" smtClean="0"/>
              <a:t>Global Ocean</a:t>
            </a:r>
            <a:endParaRPr lang="en-US" sz="1400" b="1" dirty="0"/>
          </a:p>
        </p:txBody>
      </p:sp>
      <p:sp>
        <p:nvSpPr>
          <p:cNvPr id="5165" name="Text Box 56"/>
          <p:cNvSpPr txBox="1">
            <a:spLocks noChangeArrowheads="1"/>
          </p:cNvSpPr>
          <p:nvPr/>
        </p:nvSpPr>
        <p:spPr bwMode="auto">
          <a:xfrm>
            <a:off x="6213542" y="4137846"/>
            <a:ext cx="163564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marL="119063" indent="-119063" eaLnBrk="1" hangingPunct="1">
              <a:buFont typeface="Arial" pitchFamily="34" charset="0"/>
              <a:buChar char="•"/>
            </a:pPr>
            <a:r>
              <a:rPr lang="en-US" sz="1400" b="1" dirty="0">
                <a:solidFill>
                  <a:srgbClr val="FF0000"/>
                </a:solidFill>
              </a:rPr>
              <a:t> Space </a:t>
            </a:r>
            <a:r>
              <a:rPr lang="en-US" sz="1400" b="1" dirty="0" smtClean="0">
                <a:solidFill>
                  <a:srgbClr val="FF0000"/>
                </a:solidFill>
              </a:rPr>
              <a:t>Weather</a:t>
            </a:r>
            <a:endParaRPr lang="en-US" sz="1400" b="1" dirty="0">
              <a:solidFill>
                <a:srgbClr val="FF0000"/>
              </a:solidFill>
            </a:endParaRPr>
          </a:p>
        </p:txBody>
      </p:sp>
      <p:sp>
        <p:nvSpPr>
          <p:cNvPr id="2" name="TextBox 1"/>
          <p:cNvSpPr txBox="1"/>
          <p:nvPr/>
        </p:nvSpPr>
        <p:spPr>
          <a:xfrm>
            <a:off x="1431604" y="1272143"/>
            <a:ext cx="3578865" cy="369332"/>
          </a:xfrm>
          <a:prstGeom prst="rect">
            <a:avLst/>
          </a:prstGeom>
          <a:noFill/>
        </p:spPr>
        <p:txBody>
          <a:bodyPr wrap="none" rtlCol="0">
            <a:spAutoFit/>
          </a:bodyPr>
          <a:lstStyle/>
          <a:p>
            <a:r>
              <a:rPr lang="en-US" b="1" dirty="0">
                <a:solidFill>
                  <a:srgbClr val="0000FF"/>
                </a:solidFill>
                <a:latin typeface="Arial" pitchFamily="34" charset="0"/>
                <a:cs typeface="Arial" pitchFamily="34" charset="0"/>
              </a:rPr>
              <a:t>Spanning Weather and Climate</a:t>
            </a:r>
            <a:endParaRPr lang="en-US" dirty="0">
              <a:solidFill>
                <a:srgbClr val="0000FF"/>
              </a:solidFill>
            </a:endParaRPr>
          </a:p>
        </p:txBody>
      </p:sp>
      <p:sp>
        <p:nvSpPr>
          <p:cNvPr id="58" name="Text Box 56"/>
          <p:cNvSpPr txBox="1">
            <a:spLocks noChangeArrowheads="1"/>
          </p:cNvSpPr>
          <p:nvPr/>
        </p:nvSpPr>
        <p:spPr bwMode="auto">
          <a:xfrm>
            <a:off x="7188200" y="4674255"/>
            <a:ext cx="1930400" cy="523220"/>
          </a:xfrm>
          <a:prstGeom prst="rect">
            <a:avLst/>
          </a:prstGeom>
          <a:noFill/>
          <a:ln w="9525">
            <a:solidFill>
              <a:schemeClr val="tx1"/>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marL="119063" indent="-119063" eaLnBrk="1" hangingPunct="1">
              <a:buFont typeface="Arial" pitchFamily="34" charset="0"/>
              <a:buChar char="•"/>
            </a:pPr>
            <a:r>
              <a:rPr lang="en-US" sz="1400" b="1" dirty="0" smtClean="0">
                <a:solidFill>
                  <a:schemeClr val="bg1">
                    <a:lumMod val="65000"/>
                  </a:schemeClr>
                </a:solidFill>
              </a:rPr>
              <a:t>Tsunami</a:t>
            </a:r>
          </a:p>
          <a:p>
            <a:pPr marL="119063" indent="-119063" eaLnBrk="1" hangingPunct="1">
              <a:buFont typeface="Arial" pitchFamily="34" charset="0"/>
              <a:buChar char="•"/>
            </a:pPr>
            <a:r>
              <a:rPr lang="en-US" sz="1400" b="1" dirty="0" smtClean="0">
                <a:solidFill>
                  <a:schemeClr val="bg1">
                    <a:lumMod val="65000"/>
                  </a:schemeClr>
                </a:solidFill>
              </a:rPr>
              <a:t>Whole Atmosphere</a:t>
            </a:r>
            <a:endParaRPr lang="en-US" sz="1400" b="1" dirty="0">
              <a:solidFill>
                <a:schemeClr val="bg1">
                  <a:lumMod val="65000"/>
                </a:schemeClr>
              </a:solidFill>
            </a:endParaRPr>
          </a:p>
        </p:txBody>
      </p:sp>
      <p:sp>
        <p:nvSpPr>
          <p:cNvPr id="59" name="Text Box 54"/>
          <p:cNvSpPr txBox="1">
            <a:spLocks noChangeArrowheads="1"/>
          </p:cNvSpPr>
          <p:nvPr/>
        </p:nvSpPr>
        <p:spPr bwMode="auto">
          <a:xfrm>
            <a:off x="6735250" y="3584833"/>
            <a:ext cx="166269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marL="119063" indent="-119063" eaLnBrk="1" hangingPunct="1">
              <a:buFont typeface="Arial" pitchFamily="34" charset="0"/>
              <a:buChar char="•"/>
            </a:pPr>
            <a:r>
              <a:rPr lang="en-US" sz="1400" b="1" dirty="0" smtClean="0">
                <a:solidFill>
                  <a:srgbClr val="FF0000"/>
                </a:solidFill>
              </a:rPr>
              <a:t>Wave Ensemble</a:t>
            </a:r>
            <a:endParaRPr lang="en-US" sz="1400" b="1" dirty="0">
              <a:solidFill>
                <a:srgbClr val="FF0000"/>
              </a:solidFill>
            </a:endParaRPr>
          </a:p>
        </p:txBody>
      </p:sp>
      <p:sp>
        <p:nvSpPr>
          <p:cNvPr id="61" name="Text Box 56"/>
          <p:cNvSpPr txBox="1">
            <a:spLocks noChangeArrowheads="1"/>
          </p:cNvSpPr>
          <p:nvPr/>
        </p:nvSpPr>
        <p:spPr bwMode="auto">
          <a:xfrm>
            <a:off x="8109024" y="3903699"/>
            <a:ext cx="733214" cy="307777"/>
          </a:xfrm>
          <a:prstGeom prst="rect">
            <a:avLst/>
          </a:prstGeom>
          <a:noFill/>
          <a:ln w="9525">
            <a:no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marL="119063" indent="-119063" eaLnBrk="1" hangingPunct="1">
              <a:buFont typeface="Arial" pitchFamily="34" charset="0"/>
              <a:buChar char="•"/>
            </a:pPr>
            <a:r>
              <a:rPr lang="en-US" sz="1400" b="1" dirty="0" smtClean="0">
                <a:solidFill>
                  <a:srgbClr val="FF0000"/>
                </a:solidFill>
              </a:rPr>
              <a:t>Bays</a:t>
            </a:r>
            <a:endParaRPr lang="en-US" sz="1400" b="1" dirty="0">
              <a:solidFill>
                <a:srgbClr val="FF0000"/>
              </a:solidFill>
            </a:endParaRPr>
          </a:p>
        </p:txBody>
      </p:sp>
      <p:sp>
        <p:nvSpPr>
          <p:cNvPr id="62" name="Text Box 56"/>
          <p:cNvSpPr txBox="1">
            <a:spLocks noChangeArrowheads="1"/>
          </p:cNvSpPr>
          <p:nvPr/>
        </p:nvSpPr>
        <p:spPr bwMode="auto">
          <a:xfrm>
            <a:off x="7676626" y="4149625"/>
            <a:ext cx="143212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marL="119063" indent="-119063" eaLnBrk="1" hangingPunct="1">
              <a:buFont typeface="Arial" pitchFamily="34" charset="0"/>
              <a:buChar char="•"/>
            </a:pPr>
            <a:r>
              <a:rPr lang="en-US" sz="1400" b="1" dirty="0"/>
              <a:t> </a:t>
            </a:r>
            <a:r>
              <a:rPr lang="en-US" sz="1400" b="1" dirty="0" smtClean="0"/>
              <a:t>Storm Surge</a:t>
            </a:r>
            <a:endParaRPr lang="en-US" sz="1400" b="1" dirty="0"/>
          </a:p>
        </p:txBody>
      </p:sp>
      <p:sp>
        <p:nvSpPr>
          <p:cNvPr id="63" name="Text Box 40"/>
          <p:cNvSpPr txBox="1">
            <a:spLocks noChangeArrowheads="1"/>
          </p:cNvSpPr>
          <p:nvPr/>
        </p:nvSpPr>
        <p:spPr bwMode="auto">
          <a:xfrm>
            <a:off x="6471575" y="3267431"/>
            <a:ext cx="12506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eaLnBrk="1" hangingPunct="1">
              <a:buFontTx/>
              <a:buChar char="•"/>
            </a:pPr>
            <a:r>
              <a:rPr lang="en-US" sz="1400" b="1" dirty="0">
                <a:solidFill>
                  <a:srgbClr val="FF0000"/>
                </a:solidFill>
              </a:rPr>
              <a:t>Global </a:t>
            </a:r>
            <a:r>
              <a:rPr lang="en-US" sz="1400" b="1" dirty="0" smtClean="0">
                <a:solidFill>
                  <a:srgbClr val="FF0000"/>
                </a:solidFill>
              </a:rPr>
              <a:t>Dust</a:t>
            </a:r>
            <a:endParaRPr lang="en-US" sz="1400" b="1" dirty="0">
              <a:solidFill>
                <a:srgbClr val="FF0000"/>
              </a:solidFill>
            </a:endParaRPr>
          </a:p>
        </p:txBody>
      </p:sp>
      <p:sp>
        <p:nvSpPr>
          <p:cNvPr id="64" name="Text Box 41"/>
          <p:cNvSpPr txBox="1">
            <a:spLocks noChangeArrowheads="1"/>
          </p:cNvSpPr>
          <p:nvPr/>
        </p:nvSpPr>
        <p:spPr bwMode="auto">
          <a:xfrm>
            <a:off x="3481969" y="4140000"/>
            <a:ext cx="8947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eaLnBrk="1" hangingPunct="1">
              <a:buFontTx/>
              <a:buChar char="•"/>
            </a:pPr>
            <a:r>
              <a:rPr lang="en-US" sz="1400" b="1" dirty="0" smtClean="0"/>
              <a:t>Fire </a:t>
            </a:r>
            <a:r>
              <a:rPr lang="en-US" sz="1400" b="1" dirty="0" err="1" smtClean="0"/>
              <a:t>Wx</a:t>
            </a:r>
            <a:endParaRPr lang="en-US" sz="1400" b="1" dirty="0"/>
          </a:p>
        </p:txBody>
      </p:sp>
      <p:sp>
        <p:nvSpPr>
          <p:cNvPr id="65" name="Slide Number Placeholder 1"/>
          <p:cNvSpPr txBox="1">
            <a:spLocks/>
          </p:cNvSpPr>
          <p:nvPr/>
        </p:nvSpPr>
        <p:spPr bwMode="auto">
          <a:xfrm>
            <a:off x="7010400" y="661987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r" rtl="0" eaLnBrk="0" fontAlgn="base" hangingPunct="0">
              <a:spcBef>
                <a:spcPct val="0"/>
              </a:spcBef>
              <a:spcAft>
                <a:spcPct val="0"/>
              </a:spcAft>
              <a:defRPr sz="1400" kern="1200">
                <a:solidFill>
                  <a:schemeClr val="tx1"/>
                </a:solidFill>
                <a:latin typeface="Arial" pitchFamily="34" charset="0"/>
                <a:ea typeface="+mn-ea"/>
                <a:cs typeface="+mn-cs"/>
              </a:defRPr>
            </a:lvl1pPr>
            <a:lvl2pPr marL="742950" indent="-285750" algn="l" rtl="0" eaLnBrk="0" fontAlgn="base" hangingPunct="0">
              <a:spcBef>
                <a:spcPct val="0"/>
              </a:spcBef>
              <a:spcAft>
                <a:spcPct val="0"/>
              </a:spcAft>
              <a:defRPr sz="2000" kern="1200">
                <a:solidFill>
                  <a:schemeClr val="tx1"/>
                </a:solidFill>
                <a:latin typeface="Arial" pitchFamily="34" charset="0"/>
                <a:ea typeface="+mn-ea"/>
                <a:cs typeface="+mn-cs"/>
              </a:defRPr>
            </a:lvl2pPr>
            <a:lvl3pPr marL="1143000" indent="-228600" algn="l" rtl="0" eaLnBrk="0" fontAlgn="base" hangingPunct="0">
              <a:spcBef>
                <a:spcPct val="0"/>
              </a:spcBef>
              <a:spcAft>
                <a:spcPct val="0"/>
              </a:spcAft>
              <a:defRPr sz="2000" kern="1200">
                <a:solidFill>
                  <a:schemeClr val="tx1"/>
                </a:solidFill>
                <a:latin typeface="Arial" pitchFamily="34" charset="0"/>
                <a:ea typeface="+mn-ea"/>
                <a:cs typeface="+mn-cs"/>
              </a:defRPr>
            </a:lvl3pPr>
            <a:lvl4pPr marL="1600200" indent="-228600" algn="l" rtl="0" eaLnBrk="0" fontAlgn="base" hangingPunct="0">
              <a:spcBef>
                <a:spcPct val="0"/>
              </a:spcBef>
              <a:spcAft>
                <a:spcPct val="0"/>
              </a:spcAft>
              <a:defRPr sz="2000" kern="1200">
                <a:solidFill>
                  <a:schemeClr val="tx1"/>
                </a:solidFill>
                <a:latin typeface="Arial" pitchFamily="34" charset="0"/>
                <a:ea typeface="+mn-ea"/>
                <a:cs typeface="+mn-cs"/>
              </a:defRPr>
            </a:lvl4pPr>
            <a:lvl5pPr marL="2057400" indent="-228600" algn="l" rtl="0" eaLnBrk="0" fontAlgn="base" hangingPunct="0">
              <a:spcBef>
                <a:spcPct val="0"/>
              </a:spcBef>
              <a:spcAft>
                <a:spcPct val="0"/>
              </a:spcAft>
              <a:defRPr sz="2000" kern="1200">
                <a:solidFill>
                  <a:schemeClr val="tx1"/>
                </a:solidFill>
                <a:latin typeface="Arial" pitchFamily="34" charset="0"/>
                <a:ea typeface="+mn-ea"/>
                <a:cs typeface="+mn-cs"/>
              </a:defRPr>
            </a:lvl5pPr>
            <a:lvl6pPr marL="2514600" indent="-228600" algn="ctr" defTabSz="914400" rtl="0" eaLnBrk="0" fontAlgn="base" latinLnBrk="0" hangingPunct="0">
              <a:spcBef>
                <a:spcPct val="0"/>
              </a:spcBef>
              <a:spcAft>
                <a:spcPct val="0"/>
              </a:spcAft>
              <a:defRPr sz="2000" kern="1200">
                <a:solidFill>
                  <a:schemeClr val="tx1"/>
                </a:solidFill>
                <a:latin typeface="Arial" pitchFamily="34" charset="0"/>
                <a:ea typeface="+mn-ea"/>
                <a:cs typeface="+mn-cs"/>
              </a:defRPr>
            </a:lvl6pPr>
            <a:lvl7pPr marL="2971800" indent="-228600" algn="ctr" defTabSz="914400" rtl="0" eaLnBrk="0" fontAlgn="base" latinLnBrk="0" hangingPunct="0">
              <a:spcBef>
                <a:spcPct val="0"/>
              </a:spcBef>
              <a:spcAft>
                <a:spcPct val="0"/>
              </a:spcAft>
              <a:defRPr sz="2000" kern="1200">
                <a:solidFill>
                  <a:schemeClr val="tx1"/>
                </a:solidFill>
                <a:latin typeface="Arial" pitchFamily="34" charset="0"/>
                <a:ea typeface="+mn-ea"/>
                <a:cs typeface="+mn-cs"/>
              </a:defRPr>
            </a:lvl7pPr>
            <a:lvl8pPr marL="3429000" indent="-228600" algn="ctr" defTabSz="914400" rtl="0" eaLnBrk="0" fontAlgn="base" latinLnBrk="0" hangingPunct="0">
              <a:spcBef>
                <a:spcPct val="0"/>
              </a:spcBef>
              <a:spcAft>
                <a:spcPct val="0"/>
              </a:spcAft>
              <a:defRPr sz="2000" kern="1200">
                <a:solidFill>
                  <a:schemeClr val="tx1"/>
                </a:solidFill>
                <a:latin typeface="Arial" pitchFamily="34" charset="0"/>
                <a:ea typeface="+mn-ea"/>
                <a:cs typeface="+mn-cs"/>
              </a:defRPr>
            </a:lvl8pPr>
            <a:lvl9pPr marL="3886200" indent="-228600" algn="ctr" defTabSz="914400" rtl="0" eaLnBrk="0" fontAlgn="base" latinLnBrk="0" hangingPunct="0">
              <a:spcBef>
                <a:spcPct val="0"/>
              </a:spcBef>
              <a:spcAft>
                <a:spcPct val="0"/>
              </a:spcAft>
              <a:defRPr sz="2000" kern="1200">
                <a:solidFill>
                  <a:schemeClr val="tx1"/>
                </a:solidFill>
                <a:latin typeface="Arial" pitchFamily="34" charset="0"/>
                <a:ea typeface="+mn-ea"/>
                <a:cs typeface="+mn-cs"/>
              </a:defRPr>
            </a:lvl9pPr>
          </a:lstStyle>
          <a:p>
            <a:pPr eaLnBrk="1" hangingPunct="1"/>
            <a:fld id="{410D2B8E-DF8D-4DBA-AD95-C31F7F00B7FF}" type="slidenum">
              <a:rPr lang="en-US" smtClean="0"/>
              <a:pPr eaLnBrk="1" hangingPunct="1"/>
              <a:t>4</a:t>
            </a:fld>
            <a:endParaRPr lang="en-US" dirty="0" smtClean="0"/>
          </a:p>
        </p:txBody>
      </p:sp>
      <p:sp>
        <p:nvSpPr>
          <p:cNvPr id="3" name="Oval 2"/>
          <p:cNvSpPr/>
          <p:nvPr/>
        </p:nvSpPr>
        <p:spPr>
          <a:xfrm>
            <a:off x="4484086" y="4057587"/>
            <a:ext cx="1789119" cy="61666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726255"/>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Line 3"/>
          <p:cNvSpPr>
            <a:spLocks noChangeShapeType="1"/>
          </p:cNvSpPr>
          <p:nvPr/>
        </p:nvSpPr>
        <p:spPr bwMode="auto">
          <a:xfrm>
            <a:off x="6948488" y="3213100"/>
            <a:ext cx="0" cy="649288"/>
          </a:xfrm>
          <a:prstGeom prst="line">
            <a:avLst/>
          </a:prstGeom>
          <a:noFill/>
          <a:ln w="76200">
            <a:solidFill>
              <a:schemeClr val="bg1"/>
            </a:solidFill>
            <a:round/>
            <a:headEnd/>
            <a:tailEnd type="triangle" w="med" len="med"/>
          </a:ln>
        </p:spPr>
        <p:txBody>
          <a:bodyPr/>
          <a:lstStyle/>
          <a:p>
            <a:endParaRPr lang="en-US"/>
          </a:p>
        </p:txBody>
      </p:sp>
      <p:sp>
        <p:nvSpPr>
          <p:cNvPr id="164867" name="Text Box 4"/>
          <p:cNvSpPr txBox="1">
            <a:spLocks noChangeArrowheads="1"/>
          </p:cNvSpPr>
          <p:nvPr/>
        </p:nvSpPr>
        <p:spPr bwMode="auto">
          <a:xfrm>
            <a:off x="0" y="0"/>
            <a:ext cx="9144000" cy="520784"/>
          </a:xfrm>
          <a:prstGeom prst="rect">
            <a:avLst/>
          </a:prstGeom>
          <a:noFill/>
          <a:ln w="9525">
            <a:noFill/>
            <a:miter lim="800000"/>
            <a:headEnd/>
            <a:tailEnd/>
          </a:ln>
        </p:spPr>
        <p:txBody>
          <a:bodyPr>
            <a:spAutoFit/>
          </a:bodyPr>
          <a:lstStyle/>
          <a:p>
            <a:pPr algn="ctr">
              <a:lnSpc>
                <a:spcPct val="87000"/>
              </a:lnSpc>
              <a:spcBef>
                <a:spcPct val="50000"/>
              </a:spcBef>
              <a:buClr>
                <a:srgbClr val="FFFFFF"/>
              </a:buClr>
              <a:buSzPct val="100000"/>
              <a:buFont typeface="Times New Roman" pitchFamily="18" charset="0"/>
              <a:buNone/>
            </a:pPr>
            <a:r>
              <a:rPr lang="en-US" sz="3200" b="1" dirty="0">
                <a:effectLst>
                  <a:outerShdw blurRad="38100" dist="38100" dir="2700000" algn="tl">
                    <a:srgbClr val="000000">
                      <a:alpha val="43137"/>
                    </a:srgbClr>
                  </a:outerShdw>
                </a:effectLst>
                <a:latin typeface="+mj-lt"/>
              </a:rPr>
              <a:t>Coupling to Land Surface Model</a:t>
            </a:r>
          </a:p>
        </p:txBody>
      </p:sp>
      <p:pic>
        <p:nvPicPr>
          <p:cNvPr id="164868" name="Picture 5" descr="Noah-simplified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03800" y="692150"/>
            <a:ext cx="4098925" cy="2736850"/>
          </a:xfrm>
          <a:prstGeom prst="rect">
            <a:avLst/>
          </a:prstGeom>
          <a:noFill/>
          <a:ln w="9525">
            <a:noFill/>
            <a:miter lim="800000"/>
            <a:headEnd/>
            <a:tailEnd/>
          </a:ln>
        </p:spPr>
      </p:pic>
      <p:grpSp>
        <p:nvGrpSpPr>
          <p:cNvPr id="2" name="Group 6"/>
          <p:cNvGrpSpPr>
            <a:grpSpLocks/>
          </p:cNvGrpSpPr>
          <p:nvPr/>
        </p:nvGrpSpPr>
        <p:grpSpPr bwMode="auto">
          <a:xfrm>
            <a:off x="107950" y="692150"/>
            <a:ext cx="4464050" cy="3673475"/>
            <a:chOff x="68" y="436"/>
            <a:chExt cx="2812" cy="2314"/>
          </a:xfrm>
        </p:grpSpPr>
        <p:pic>
          <p:nvPicPr>
            <p:cNvPr id="164874" name="Picture 7" descr="HWR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 y="436"/>
              <a:ext cx="2812" cy="2314"/>
            </a:xfrm>
            <a:prstGeom prst="rect">
              <a:avLst/>
            </a:prstGeom>
            <a:noFill/>
            <a:ln w="9525">
              <a:noFill/>
              <a:miter lim="800000"/>
              <a:headEnd/>
              <a:tailEnd/>
            </a:ln>
          </p:spPr>
        </p:pic>
        <p:sp>
          <p:nvSpPr>
            <p:cNvPr id="164875" name="Text Box 8"/>
            <p:cNvSpPr txBox="1">
              <a:spLocks noChangeArrowheads="1"/>
            </p:cNvSpPr>
            <p:nvPr/>
          </p:nvSpPr>
          <p:spPr bwMode="auto">
            <a:xfrm>
              <a:off x="1973" y="2296"/>
              <a:ext cx="635" cy="242"/>
            </a:xfrm>
            <a:prstGeom prst="rect">
              <a:avLst/>
            </a:prstGeom>
            <a:solidFill>
              <a:srgbClr val="FF6600"/>
            </a:solidFill>
            <a:ln w="9525">
              <a:noFill/>
              <a:miter lim="800000"/>
              <a:headEnd/>
              <a:tailEnd/>
            </a:ln>
          </p:spPr>
          <p:txBody>
            <a:bodyPr>
              <a:spAutoFit/>
            </a:bodyPr>
            <a:lstStyle/>
            <a:p>
              <a:pPr>
                <a:lnSpc>
                  <a:spcPct val="87000"/>
                </a:lnSpc>
                <a:spcBef>
                  <a:spcPct val="50000"/>
                </a:spcBef>
                <a:buClr>
                  <a:srgbClr val="FFFFFF"/>
                </a:buClr>
                <a:buSzPct val="100000"/>
                <a:buFont typeface="Times New Roman" pitchFamily="18" charset="0"/>
                <a:buNone/>
              </a:pPr>
              <a:r>
                <a:rPr lang="en-US" sz="2200" b="0">
                  <a:solidFill>
                    <a:srgbClr val="008000"/>
                  </a:solidFill>
                  <a:latin typeface="Times New Roman" pitchFamily="18" charset="0"/>
                </a:rPr>
                <a:t>LSM</a:t>
              </a:r>
            </a:p>
          </p:txBody>
        </p:sp>
      </p:grpSp>
      <p:grpSp>
        <p:nvGrpSpPr>
          <p:cNvPr id="3" name="Group 9"/>
          <p:cNvGrpSpPr>
            <a:grpSpLocks/>
          </p:cNvGrpSpPr>
          <p:nvPr/>
        </p:nvGrpSpPr>
        <p:grpSpPr bwMode="auto">
          <a:xfrm>
            <a:off x="5003800" y="3860800"/>
            <a:ext cx="4140200" cy="2592388"/>
            <a:chOff x="3152" y="2523"/>
            <a:chExt cx="2608" cy="1679"/>
          </a:xfrm>
        </p:grpSpPr>
        <p:pic>
          <p:nvPicPr>
            <p:cNvPr id="164872" name="Picture 10" descr="CONU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52" y="2523"/>
              <a:ext cx="2608" cy="1679"/>
            </a:xfrm>
            <a:prstGeom prst="rect">
              <a:avLst/>
            </a:prstGeom>
            <a:noFill/>
            <a:ln w="9525">
              <a:noFill/>
              <a:miter lim="800000"/>
              <a:headEnd/>
              <a:tailEnd/>
            </a:ln>
          </p:spPr>
        </p:pic>
        <p:sp>
          <p:nvSpPr>
            <p:cNvPr id="164873" name="Text Box 11"/>
            <p:cNvSpPr txBox="1">
              <a:spLocks noChangeArrowheads="1"/>
            </p:cNvSpPr>
            <p:nvPr/>
          </p:nvSpPr>
          <p:spPr bwMode="auto">
            <a:xfrm>
              <a:off x="4558" y="2523"/>
              <a:ext cx="1156" cy="231"/>
            </a:xfrm>
            <a:prstGeom prst="rect">
              <a:avLst/>
            </a:prstGeom>
            <a:noFill/>
            <a:ln w="9525">
              <a:noFill/>
              <a:miter lim="800000"/>
              <a:headEnd/>
              <a:tailEnd/>
            </a:ln>
          </p:spPr>
          <p:txBody>
            <a:bodyPr>
              <a:spAutoFit/>
            </a:bodyPr>
            <a:lstStyle/>
            <a:p>
              <a:pPr>
                <a:lnSpc>
                  <a:spcPct val="87000"/>
                </a:lnSpc>
                <a:buClr>
                  <a:srgbClr val="FFFFFF"/>
                </a:buClr>
                <a:buSzPct val="100000"/>
                <a:buFont typeface="Times New Roman" pitchFamily="18" charset="0"/>
                <a:buNone/>
              </a:pPr>
              <a:r>
                <a:rPr lang="en-US" sz="2000">
                  <a:solidFill>
                    <a:srgbClr val="008000"/>
                  </a:solidFill>
                  <a:latin typeface="Times New Roman" pitchFamily="18" charset="0"/>
                </a:rPr>
                <a:t>Routing Model</a:t>
              </a:r>
              <a:endParaRPr lang="en-US" sz="2000" b="0">
                <a:solidFill>
                  <a:srgbClr val="008000"/>
                </a:solidFill>
                <a:latin typeface="Times New Roman" pitchFamily="18" charset="0"/>
              </a:endParaRPr>
            </a:p>
          </p:txBody>
        </p:sp>
      </p:grpSp>
      <p:sp>
        <p:nvSpPr>
          <p:cNvPr id="164871" name="Line 12"/>
          <p:cNvSpPr>
            <a:spLocks noChangeShapeType="1"/>
          </p:cNvSpPr>
          <p:nvPr/>
        </p:nvSpPr>
        <p:spPr bwMode="auto">
          <a:xfrm flipH="1">
            <a:off x="3851275" y="2420938"/>
            <a:ext cx="1152525" cy="1368425"/>
          </a:xfrm>
          <a:prstGeom prst="line">
            <a:avLst/>
          </a:prstGeom>
          <a:noFill/>
          <a:ln w="57150">
            <a:solidFill>
              <a:schemeClr val="bg1"/>
            </a:solidFill>
            <a:round/>
            <a:headEnd type="arrow" w="med" len="med"/>
            <a:tailEnd/>
          </a:ln>
        </p:spPr>
        <p:txBody>
          <a:bodyPr/>
          <a:lstStyle/>
          <a:p>
            <a:endParaRPr lang="en-US"/>
          </a:p>
        </p:txBody>
      </p:sp>
      <p:sp>
        <p:nvSpPr>
          <p:cNvPr id="13" name="Slide Number Placeholder 12"/>
          <p:cNvSpPr>
            <a:spLocks noGrp="1"/>
          </p:cNvSpPr>
          <p:nvPr>
            <p:ph type="sldNum" sz="quarter" idx="12"/>
          </p:nvPr>
        </p:nvSpPr>
        <p:spPr/>
        <p:txBody>
          <a:bodyPr/>
          <a:lstStyle/>
          <a:p>
            <a:pPr>
              <a:defRPr/>
            </a:pPr>
            <a:fld id="{6ABF3884-10D7-4AAD-AB84-7B2A9A775280}" type="slidenum">
              <a:rPr lang="en-US" smtClean="0"/>
              <a:pPr>
                <a:defRPr/>
              </a:pPr>
              <a:t>40</a:t>
            </a:fld>
            <a:endParaRPr lang="en-US"/>
          </a:p>
        </p:txBody>
      </p:sp>
      <p:sp>
        <p:nvSpPr>
          <p:cNvPr id="14" name="TextBox 13"/>
          <p:cNvSpPr txBox="1"/>
          <p:nvPr/>
        </p:nvSpPr>
        <p:spPr>
          <a:xfrm>
            <a:off x="-11723" y="4671536"/>
            <a:ext cx="5105400" cy="923330"/>
          </a:xfrm>
          <a:prstGeom prst="rect">
            <a:avLst/>
          </a:prstGeom>
          <a:noFill/>
        </p:spPr>
        <p:txBody>
          <a:bodyPr wrap="square" rtlCol="0">
            <a:spAutoFit/>
          </a:bodyPr>
          <a:lstStyle/>
          <a:p>
            <a:pPr>
              <a:buFont typeface="Arial" pitchFamily="34" charset="0"/>
              <a:buChar char="•"/>
            </a:pPr>
            <a:r>
              <a:rPr lang="en-US" dirty="0" smtClean="0">
                <a:solidFill>
                  <a:srgbClr val="0000CC"/>
                </a:solidFill>
              </a:rPr>
              <a:t>Most of the work was completed</a:t>
            </a:r>
          </a:p>
          <a:p>
            <a:pPr>
              <a:buFont typeface="Arial" pitchFamily="34" charset="0"/>
              <a:buChar char="•"/>
            </a:pPr>
            <a:r>
              <a:rPr lang="en-US" dirty="0" smtClean="0">
                <a:solidFill>
                  <a:srgbClr val="0000CC"/>
                </a:solidFill>
              </a:rPr>
              <a:t>T&amp;E for down-stream applications</a:t>
            </a:r>
          </a:p>
          <a:p>
            <a:endParaRPr lang="en-US" dirty="0">
              <a:solidFill>
                <a:srgbClr val="0000CC"/>
              </a:solidFill>
            </a:endParaRPr>
          </a:p>
        </p:txBody>
      </p:sp>
      <p:pic>
        <p:nvPicPr>
          <p:cNvPr id="15" name="Picture 15" descr="noaa_trans_back_dark_RSmith.gif"/>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2050216290"/>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304800"/>
          </a:xfrm>
        </p:spPr>
        <p:txBody>
          <a:bodyPr>
            <a:noAutofit/>
          </a:bodyPr>
          <a:lstStyle/>
          <a:p>
            <a:r>
              <a:rPr lang="en-US" sz="2400" b="1" dirty="0" smtClean="0">
                <a:solidFill>
                  <a:srgbClr val="0000FF"/>
                </a:solidFill>
              </a:rPr>
              <a:t>Priorities for Operational HWRF for 2013 hurricane season</a:t>
            </a:r>
            <a:endParaRPr lang="en-US" sz="2400" b="1" dirty="0">
              <a:solidFill>
                <a:srgbClr val="0000FF"/>
              </a:solidFill>
            </a:endParaRPr>
          </a:p>
        </p:txBody>
      </p:sp>
      <p:sp>
        <p:nvSpPr>
          <p:cNvPr id="8" name="Slide Number Placeholder 7"/>
          <p:cNvSpPr>
            <a:spLocks noGrp="1"/>
          </p:cNvSpPr>
          <p:nvPr>
            <p:ph type="sldNum" sz="quarter" idx="12"/>
          </p:nvPr>
        </p:nvSpPr>
        <p:spPr/>
        <p:txBody>
          <a:bodyPr/>
          <a:lstStyle/>
          <a:p>
            <a:fld id="{8AA51038-482A-4A2F-8234-A72E8F7D54EC}" type="slidenum">
              <a:rPr lang="en-US" smtClean="0"/>
              <a:pPr/>
              <a:t>41</a:t>
            </a:fld>
            <a:endParaRPr lang="en-US"/>
          </a:p>
        </p:txBody>
      </p:sp>
      <p:sp>
        <p:nvSpPr>
          <p:cNvPr id="3" name="Rectangle 2"/>
          <p:cNvSpPr/>
          <p:nvPr/>
        </p:nvSpPr>
        <p:spPr>
          <a:xfrm>
            <a:off x="663166" y="541471"/>
            <a:ext cx="2822247" cy="369332"/>
          </a:xfrm>
          <a:prstGeom prst="rect">
            <a:avLst/>
          </a:prstGeom>
        </p:spPr>
        <p:txBody>
          <a:bodyPr wrap="none">
            <a:spAutoFit/>
          </a:bodyPr>
          <a:lstStyle/>
          <a:p>
            <a:r>
              <a:rPr lang="en-US" dirty="0">
                <a:solidFill>
                  <a:srgbClr val="FF0000"/>
                </a:solidFill>
                <a:latin typeface="Arial" pitchFamily="34" charset="0"/>
                <a:cs typeface="Arial" pitchFamily="34" charset="0"/>
              </a:rPr>
              <a:t>NHC’s Wish List for </a:t>
            </a:r>
            <a:r>
              <a:rPr lang="en-US" dirty="0" smtClean="0">
                <a:solidFill>
                  <a:srgbClr val="FF0000"/>
                </a:solidFill>
                <a:latin typeface="Arial" pitchFamily="34" charset="0"/>
                <a:cs typeface="Arial" pitchFamily="34" charset="0"/>
              </a:rPr>
              <a:t>2013:</a:t>
            </a:r>
            <a:endParaRPr lang="en-US" dirty="0">
              <a:solidFill>
                <a:srgbClr val="FF0000"/>
              </a:solidFill>
            </a:endParaRPr>
          </a:p>
        </p:txBody>
      </p:sp>
      <p:sp>
        <p:nvSpPr>
          <p:cNvPr id="6" name="Rectangle 5"/>
          <p:cNvSpPr/>
          <p:nvPr/>
        </p:nvSpPr>
        <p:spPr>
          <a:xfrm>
            <a:off x="743139" y="932507"/>
            <a:ext cx="8153400" cy="1200329"/>
          </a:xfrm>
          <a:prstGeom prst="rect">
            <a:avLst/>
          </a:prstGeom>
        </p:spPr>
        <p:txBody>
          <a:bodyPr wrap="square">
            <a:spAutoFit/>
          </a:bodyPr>
          <a:lstStyle/>
          <a:p>
            <a:pPr>
              <a:lnSpc>
                <a:spcPct val="90000"/>
              </a:lnSpc>
            </a:pPr>
            <a:r>
              <a:rPr lang="en-US" sz="1600" b="1" dirty="0">
                <a:solidFill>
                  <a:srgbClr val="00B050"/>
                </a:solidFill>
                <a:latin typeface="Arial" pitchFamily="34" charset="0"/>
                <a:cs typeface="Arial" pitchFamily="34" charset="0"/>
              </a:rPr>
              <a:t>Improved regional hurricane model guidance for intensity; request continued EMC participation and support of HFIP model development activities</a:t>
            </a:r>
          </a:p>
          <a:p>
            <a:pPr>
              <a:lnSpc>
                <a:spcPct val="90000"/>
              </a:lnSpc>
            </a:pPr>
            <a:endParaRPr lang="en-US" sz="1600" b="1" dirty="0" smtClean="0">
              <a:solidFill>
                <a:srgbClr val="00B050"/>
              </a:solidFill>
              <a:latin typeface="Arial" pitchFamily="34" charset="0"/>
              <a:cs typeface="Arial" pitchFamily="34" charset="0"/>
            </a:endParaRPr>
          </a:p>
          <a:p>
            <a:pPr>
              <a:lnSpc>
                <a:spcPct val="90000"/>
              </a:lnSpc>
            </a:pPr>
            <a:r>
              <a:rPr lang="en-US" sz="1600" b="1" dirty="0" smtClean="0">
                <a:solidFill>
                  <a:srgbClr val="00B050"/>
                </a:solidFill>
                <a:latin typeface="Arial" pitchFamily="34" charset="0"/>
                <a:cs typeface="Arial" pitchFamily="34" charset="0"/>
              </a:rPr>
              <a:t>Assimilation </a:t>
            </a:r>
            <a:r>
              <a:rPr lang="en-US" sz="1600" b="1" dirty="0">
                <a:solidFill>
                  <a:srgbClr val="00B050"/>
                </a:solidFill>
                <a:latin typeface="Arial" pitchFamily="34" charset="0"/>
                <a:cs typeface="Arial" pitchFamily="34" charset="0"/>
              </a:rPr>
              <a:t>of inner-core aircraft data (Tail Doppler, flight-level, </a:t>
            </a:r>
            <a:r>
              <a:rPr lang="en-US" sz="1600" b="1" dirty="0" err="1">
                <a:solidFill>
                  <a:srgbClr val="00B050"/>
                </a:solidFill>
                <a:latin typeface="Arial" pitchFamily="34" charset="0"/>
                <a:cs typeface="Arial" pitchFamily="34" charset="0"/>
              </a:rPr>
              <a:t>dropsonde</a:t>
            </a:r>
            <a:r>
              <a:rPr lang="en-US" sz="1600" b="1" dirty="0">
                <a:solidFill>
                  <a:srgbClr val="00B050"/>
                </a:solidFill>
                <a:latin typeface="Arial" pitchFamily="34" charset="0"/>
                <a:cs typeface="Arial" pitchFamily="34" charset="0"/>
              </a:rPr>
              <a:t> winds) in the HWRF initialization</a:t>
            </a:r>
          </a:p>
        </p:txBody>
      </p:sp>
      <p:pic>
        <p:nvPicPr>
          <p:cNvPr id="9" name="Picture 15" descr="noaa_trans_back_dark_RSmith.g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graphicFrame>
        <p:nvGraphicFramePr>
          <p:cNvPr id="11" name="Table 10"/>
          <p:cNvGraphicFramePr>
            <a:graphicFrameLocks noGrp="1"/>
          </p:cNvGraphicFramePr>
          <p:nvPr>
            <p:extLst>
              <p:ext uri="{D42A27DB-BD31-4B8C-83A1-F6EECF244321}">
                <p14:modId xmlns:p14="http://schemas.microsoft.com/office/powerpoint/2010/main" val="160797606"/>
              </p:ext>
            </p:extLst>
          </p:nvPr>
        </p:nvGraphicFramePr>
        <p:xfrm>
          <a:off x="292376" y="2251624"/>
          <a:ext cx="8610602" cy="4521144"/>
        </p:xfrm>
        <a:graphic>
          <a:graphicData uri="http://schemas.openxmlformats.org/drawingml/2006/table">
            <a:tbl>
              <a:tblPr firstRow="1" firstCol="1" bandRow="1">
                <a:tableStyleId>{5C22544A-7EE6-4342-B048-85BDC9FD1C3A}</a:tableStyleId>
              </a:tblPr>
              <a:tblGrid>
                <a:gridCol w="1066800"/>
                <a:gridCol w="1600200"/>
                <a:gridCol w="914400"/>
                <a:gridCol w="914400"/>
                <a:gridCol w="990600"/>
                <a:gridCol w="990600"/>
                <a:gridCol w="927021"/>
                <a:gridCol w="1206581"/>
              </a:tblGrid>
              <a:tr h="381000">
                <a:tc rowSpan="2">
                  <a:txBody>
                    <a:bodyPr/>
                    <a:lstStyle/>
                    <a:p>
                      <a:pPr marL="0" marR="0">
                        <a:lnSpc>
                          <a:spcPct val="115000"/>
                        </a:lnSpc>
                        <a:spcBef>
                          <a:spcPts val="0"/>
                        </a:spcBef>
                        <a:spcAft>
                          <a:spcPts val="0"/>
                        </a:spcAft>
                      </a:pPr>
                      <a:r>
                        <a:rPr lang="en-US" sz="1200" b="1" dirty="0">
                          <a:effectLst/>
                          <a:latin typeface="Arial" pitchFamily="34" charset="0"/>
                          <a:cs typeface="Arial" pitchFamily="34" charset="0"/>
                        </a:rPr>
                        <a:t> </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rowSpan="2">
                  <a:txBody>
                    <a:bodyPr/>
                    <a:lstStyle/>
                    <a:p>
                      <a:pPr marL="0" marR="0">
                        <a:lnSpc>
                          <a:spcPct val="115000"/>
                        </a:lnSpc>
                        <a:spcBef>
                          <a:spcPts val="0"/>
                        </a:spcBef>
                        <a:spcAft>
                          <a:spcPts val="0"/>
                        </a:spcAft>
                      </a:pPr>
                      <a:r>
                        <a:rPr lang="en-US" sz="1200" b="1" dirty="0">
                          <a:effectLst/>
                          <a:latin typeface="Arial" pitchFamily="34" charset="0"/>
                          <a:cs typeface="Arial" pitchFamily="34" charset="0"/>
                        </a:rPr>
                        <a:t>Baseline</a:t>
                      </a:r>
                    </a:p>
                    <a:p>
                      <a:pPr marL="0" marR="0">
                        <a:lnSpc>
                          <a:spcPct val="115000"/>
                        </a:lnSpc>
                        <a:spcBef>
                          <a:spcPts val="0"/>
                        </a:spcBef>
                        <a:spcAft>
                          <a:spcPts val="0"/>
                        </a:spcAft>
                      </a:pPr>
                      <a:r>
                        <a:rPr lang="en-US" sz="1200" b="1" dirty="0">
                          <a:effectLst/>
                          <a:latin typeface="Arial" pitchFamily="34" charset="0"/>
                          <a:cs typeface="Arial" pitchFamily="34" charset="0"/>
                        </a:rPr>
                        <a:t>(H130)</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gridSpan="5">
                  <a:txBody>
                    <a:bodyPr/>
                    <a:lstStyle/>
                    <a:p>
                      <a:pPr marL="0" marR="0" algn="ctr">
                        <a:lnSpc>
                          <a:spcPct val="115000"/>
                        </a:lnSpc>
                        <a:spcBef>
                          <a:spcPts val="0"/>
                        </a:spcBef>
                        <a:spcAft>
                          <a:spcPts val="0"/>
                        </a:spcAft>
                      </a:pPr>
                      <a:r>
                        <a:rPr lang="en-US" sz="1200" b="1" dirty="0">
                          <a:effectLst/>
                          <a:latin typeface="Arial" pitchFamily="34" charset="0"/>
                          <a:cs typeface="Arial" pitchFamily="34" charset="0"/>
                        </a:rPr>
                        <a:t>Physics upgrades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algn="ctr">
                        <a:lnSpc>
                          <a:spcPct val="115000"/>
                        </a:lnSpc>
                        <a:spcBef>
                          <a:spcPts val="0"/>
                        </a:spcBef>
                        <a:spcAft>
                          <a:spcPts val="0"/>
                        </a:spcAft>
                      </a:pPr>
                      <a:r>
                        <a:rPr lang="en-US" sz="1200" b="1" dirty="0" smtClean="0">
                          <a:effectLst/>
                          <a:latin typeface="Arial" pitchFamily="34" charset="0"/>
                          <a:cs typeface="Arial" pitchFamily="34" charset="0"/>
                        </a:rPr>
                        <a:t>Combined</a:t>
                      </a:r>
                      <a:endParaRPr lang="en-US" sz="1200" b="1" dirty="0">
                        <a:effectLst/>
                        <a:latin typeface="Arial" pitchFamily="34" charset="0"/>
                        <a:cs typeface="Arial" pitchFamily="34" charset="0"/>
                      </a:endParaRPr>
                    </a:p>
                    <a:p>
                      <a:pPr marL="0" marR="0" algn="ctr">
                        <a:lnSpc>
                          <a:spcPct val="115000"/>
                        </a:lnSpc>
                        <a:spcBef>
                          <a:spcPts val="0"/>
                        </a:spcBef>
                        <a:spcAft>
                          <a:spcPts val="0"/>
                        </a:spcAft>
                      </a:pPr>
                      <a:r>
                        <a:rPr lang="en-US" sz="1200" b="1" dirty="0">
                          <a:effectLst/>
                          <a:latin typeface="Arial" pitchFamily="34" charset="0"/>
                          <a:cs typeface="Arial" pitchFamily="34" charset="0"/>
                        </a:rPr>
                        <a:t>(H213)</a:t>
                      </a:r>
                      <a:endParaRPr lang="en-US" sz="1200" b="1" dirty="0">
                        <a:effectLst/>
                        <a:latin typeface="Arial" pitchFamily="34" charset="0"/>
                        <a:ea typeface="MS Mincho"/>
                        <a:cs typeface="Arial" pitchFamily="34" charset="0"/>
                      </a:endParaRPr>
                    </a:p>
                    <a:p>
                      <a:pPr marL="0" marR="0" algn="ctr">
                        <a:lnSpc>
                          <a:spcPct val="115000"/>
                        </a:lnSpc>
                        <a:spcBef>
                          <a:spcPts val="0"/>
                        </a:spcBef>
                        <a:spcAft>
                          <a:spcPts val="0"/>
                        </a:spcAft>
                      </a:pPr>
                      <a:r>
                        <a:rPr lang="en-US" sz="1200" b="1" dirty="0">
                          <a:effectLst/>
                          <a:latin typeface="Arial" pitchFamily="34" charset="0"/>
                          <a:cs typeface="Arial" pitchFamily="34" charset="0"/>
                        </a:rPr>
                        <a:t> </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r>
              <a:tr h="510530">
                <a:tc vMerge="1">
                  <a:txBody>
                    <a:bodyPr/>
                    <a:lstStyle/>
                    <a:p>
                      <a:endParaRPr lang="en-US"/>
                    </a:p>
                  </a:txBody>
                  <a:tcPr/>
                </a:tc>
                <a:tc vMerge="1">
                  <a:txBody>
                    <a:bodyPr/>
                    <a:lstStyle/>
                    <a:p>
                      <a:endParaRPr lang="en-US"/>
                    </a:p>
                  </a:txBody>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PBL2 (H131)</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a:txBody>
                    <a:bodyPr/>
                    <a:lstStyle/>
                    <a:p>
                      <a:pPr marL="0" marR="0">
                        <a:lnSpc>
                          <a:spcPct val="115000"/>
                        </a:lnSpc>
                        <a:spcBef>
                          <a:spcPts val="0"/>
                        </a:spcBef>
                        <a:spcAft>
                          <a:spcPts val="0"/>
                        </a:spcAft>
                      </a:pPr>
                      <a:r>
                        <a:rPr lang="en-US" sz="1200" b="1" dirty="0" err="1">
                          <a:effectLst/>
                          <a:latin typeface="Arial" pitchFamily="34" charset="0"/>
                          <a:cs typeface="Arial" pitchFamily="34" charset="0"/>
                        </a:rPr>
                        <a:t>Meso</a:t>
                      </a:r>
                      <a:r>
                        <a:rPr lang="en-US" sz="1200" b="1" dirty="0">
                          <a:effectLst/>
                          <a:latin typeface="Arial" pitchFamily="34" charset="0"/>
                          <a:cs typeface="Arial" pitchFamily="34" charset="0"/>
                        </a:rPr>
                        <a:t>-SAS (H132)</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RRTMG (H133)</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MP </a:t>
                      </a:r>
                    </a:p>
                    <a:p>
                      <a:pPr marL="0" marR="0">
                        <a:lnSpc>
                          <a:spcPct val="115000"/>
                        </a:lnSpc>
                        <a:spcBef>
                          <a:spcPts val="0"/>
                        </a:spcBef>
                        <a:spcAft>
                          <a:spcPts val="0"/>
                        </a:spcAft>
                      </a:pPr>
                      <a:r>
                        <a:rPr lang="en-US" sz="1200" b="1" dirty="0">
                          <a:effectLst/>
                          <a:latin typeface="Arial" pitchFamily="34" charset="0"/>
                          <a:cs typeface="Arial" pitchFamily="34" charset="0"/>
                        </a:rPr>
                        <a:t>(H134)</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Ocean</a:t>
                      </a:r>
                    </a:p>
                    <a:p>
                      <a:pPr marL="0" marR="0">
                        <a:lnSpc>
                          <a:spcPct val="115000"/>
                        </a:lnSpc>
                        <a:spcBef>
                          <a:spcPts val="0"/>
                        </a:spcBef>
                        <a:spcAft>
                          <a:spcPts val="0"/>
                        </a:spcAft>
                      </a:pPr>
                      <a:r>
                        <a:rPr lang="en-US" sz="1200" b="1" dirty="0">
                          <a:effectLst/>
                          <a:latin typeface="Arial" pitchFamily="34" charset="0"/>
                          <a:cs typeface="Arial" pitchFamily="34" charset="0"/>
                        </a:rPr>
                        <a:t>(H135)</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vMerge="1">
                  <a:txBody>
                    <a:bodyPr/>
                    <a:lstStyle/>
                    <a:p>
                      <a:pPr marL="0" marR="0">
                        <a:lnSpc>
                          <a:spcPct val="115000"/>
                        </a:lnSpc>
                        <a:spcBef>
                          <a:spcPts val="0"/>
                        </a:spcBef>
                        <a:spcAft>
                          <a:spcPts val="0"/>
                        </a:spcAft>
                      </a:pP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16846">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Description</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Revised </a:t>
                      </a:r>
                      <a:r>
                        <a:rPr lang="en-US" sz="1200" b="1" dirty="0" err="1">
                          <a:effectLst/>
                          <a:latin typeface="Arial" pitchFamily="34" charset="0"/>
                          <a:cs typeface="Arial" pitchFamily="34" charset="0"/>
                        </a:rPr>
                        <a:t>init</a:t>
                      </a:r>
                      <a:r>
                        <a:rPr lang="en-US" sz="1200" b="1" dirty="0">
                          <a:effectLst/>
                          <a:latin typeface="Arial" pitchFamily="34" charset="0"/>
                          <a:cs typeface="Arial" pitchFamily="34" charset="0"/>
                        </a:rPr>
                        <a:t>/GSI</a:t>
                      </a:r>
                    </a:p>
                    <a:p>
                      <a:pPr marL="0" marR="0">
                        <a:lnSpc>
                          <a:spcPct val="115000"/>
                        </a:lnSpc>
                        <a:spcBef>
                          <a:spcPts val="0"/>
                        </a:spcBef>
                        <a:spcAft>
                          <a:spcPts val="0"/>
                        </a:spcAft>
                      </a:pPr>
                      <a:r>
                        <a:rPr lang="en-US" sz="1200" b="1" dirty="0">
                          <a:effectLst/>
                          <a:latin typeface="Arial" pitchFamily="34" charset="0"/>
                          <a:cs typeface="Arial" pitchFamily="34" charset="0"/>
                        </a:rPr>
                        <a:t>New nest parent interpolations</a:t>
                      </a:r>
                    </a:p>
                    <a:p>
                      <a:pPr marL="0" marR="0">
                        <a:lnSpc>
                          <a:spcPct val="115000"/>
                        </a:lnSpc>
                        <a:spcBef>
                          <a:spcPts val="0"/>
                        </a:spcBef>
                        <a:spcAft>
                          <a:spcPts val="0"/>
                        </a:spcAft>
                      </a:pPr>
                      <a:r>
                        <a:rPr lang="en-US" sz="1200" b="1" dirty="0">
                          <a:effectLst/>
                          <a:latin typeface="Arial" pitchFamily="34" charset="0"/>
                          <a:cs typeface="Arial" pitchFamily="34" charset="0"/>
                        </a:rPr>
                        <a:t>Radiation bug fix</a:t>
                      </a:r>
                    </a:p>
                    <a:p>
                      <a:pPr marL="0" marR="0">
                        <a:lnSpc>
                          <a:spcPct val="115000"/>
                        </a:lnSpc>
                        <a:spcBef>
                          <a:spcPts val="0"/>
                        </a:spcBef>
                        <a:spcAft>
                          <a:spcPts val="0"/>
                        </a:spcAft>
                      </a:pPr>
                      <a:r>
                        <a:rPr lang="en-US" sz="1200" b="1" dirty="0">
                          <a:effectLst/>
                          <a:latin typeface="Arial" pitchFamily="34" charset="0"/>
                          <a:cs typeface="Arial" pitchFamily="34" charset="0"/>
                        </a:rPr>
                        <a:t>Revised nest movement</a:t>
                      </a:r>
                    </a:p>
                    <a:p>
                      <a:pPr marL="0" marR="0">
                        <a:lnSpc>
                          <a:spcPct val="115000"/>
                        </a:lnSpc>
                        <a:spcBef>
                          <a:spcPts val="0"/>
                        </a:spcBef>
                        <a:spcAft>
                          <a:spcPts val="0"/>
                        </a:spcAft>
                      </a:pPr>
                      <a:r>
                        <a:rPr lang="en-US" sz="1200" b="1" dirty="0">
                          <a:effectLst/>
                          <a:latin typeface="Arial" pitchFamily="34" charset="0"/>
                          <a:cs typeface="Arial" pitchFamily="34" charset="0"/>
                        </a:rPr>
                        <a:t>Increased frequency of Physics calls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Variable </a:t>
                      </a:r>
                      <a:r>
                        <a:rPr lang="en-US" sz="1200" b="1" dirty="0" err="1">
                          <a:effectLst/>
                          <a:latin typeface="Arial" pitchFamily="34" charset="0"/>
                          <a:cs typeface="Arial" pitchFamily="34" charset="0"/>
                        </a:rPr>
                        <a:t>Ric</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err="1">
                          <a:effectLst/>
                          <a:latin typeface="Arial" pitchFamily="34" charset="0"/>
                          <a:cs typeface="Arial" pitchFamily="34" charset="0"/>
                        </a:rPr>
                        <a:t>Meso</a:t>
                      </a:r>
                      <a:r>
                        <a:rPr lang="en-US" sz="1200" b="1" dirty="0">
                          <a:effectLst/>
                          <a:latin typeface="Arial" pitchFamily="34" charset="0"/>
                          <a:cs typeface="Arial" pitchFamily="34" charset="0"/>
                        </a:rPr>
                        <a:t> SAS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Radiation</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2 way </a:t>
                      </a:r>
                      <a:r>
                        <a:rPr lang="en-US" sz="1200" b="1" dirty="0" smtClean="0">
                          <a:effectLst/>
                          <a:latin typeface="Arial" pitchFamily="34" charset="0"/>
                          <a:cs typeface="Arial" pitchFamily="34" charset="0"/>
                        </a:rPr>
                        <a:t>interaction</a:t>
                      </a:r>
                      <a:r>
                        <a:rPr lang="en-US" sz="1200" b="1" baseline="0" dirty="0" smtClean="0">
                          <a:effectLst/>
                          <a:latin typeface="Arial" pitchFamily="34" charset="0"/>
                          <a:cs typeface="Arial" pitchFamily="34" charset="0"/>
                        </a:rPr>
                        <a:t> </a:t>
                      </a:r>
                      <a:r>
                        <a:rPr lang="en-US" sz="1200" b="1" dirty="0" smtClean="0">
                          <a:effectLst/>
                          <a:latin typeface="Arial" pitchFamily="34" charset="0"/>
                          <a:cs typeface="Arial" pitchFamily="34" charset="0"/>
                        </a:rPr>
                        <a:t>of </a:t>
                      </a:r>
                      <a:r>
                        <a:rPr lang="en-US" sz="1200" b="1" dirty="0">
                          <a:effectLst/>
                          <a:latin typeface="Arial" pitchFamily="34" charset="0"/>
                          <a:cs typeface="Arial" pitchFamily="34" charset="0"/>
                        </a:rPr>
                        <a:t>MP species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200" b="1" dirty="0">
                          <a:effectLst/>
                          <a:latin typeface="Arial" pitchFamily="34" charset="0"/>
                          <a:cs typeface="Arial" pitchFamily="34" charset="0"/>
                        </a:rPr>
                        <a:t>Removal of flux truncation</a:t>
                      </a:r>
                    </a:p>
                    <a:p>
                      <a:pPr marL="0" marR="0" algn="ctr">
                        <a:lnSpc>
                          <a:spcPct val="115000"/>
                        </a:lnSpc>
                        <a:spcBef>
                          <a:spcPts val="0"/>
                        </a:spcBef>
                        <a:spcAft>
                          <a:spcPts val="0"/>
                        </a:spcAft>
                      </a:pPr>
                      <a:r>
                        <a:rPr lang="en-US" sz="1200" b="1" dirty="0">
                          <a:effectLst/>
                          <a:latin typeface="Arial" pitchFamily="34" charset="0"/>
                          <a:cs typeface="Arial" pitchFamily="34" charset="0"/>
                        </a:rPr>
                        <a:t>MPI-POM?</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Baseline+ physics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65795">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Cases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Whole 2012 storms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Priority </a:t>
                      </a:r>
                      <a:r>
                        <a:rPr lang="en-US" sz="1200" b="1" dirty="0" smtClean="0">
                          <a:effectLst/>
                          <a:latin typeface="Arial" pitchFamily="34" charset="0"/>
                          <a:cs typeface="Arial" pitchFamily="34" charset="0"/>
                        </a:rPr>
                        <a:t>/All 2012 cases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smtClean="0">
                          <a:effectLst/>
                          <a:latin typeface="Arial" pitchFamily="34" charset="0"/>
                          <a:cs typeface="Arial" pitchFamily="34" charset="0"/>
                        </a:rPr>
                        <a:t>Priority /All 2012 cases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smtClean="0">
                          <a:effectLst/>
                          <a:latin typeface="Arial" pitchFamily="34" charset="0"/>
                          <a:cs typeface="Arial" pitchFamily="34" charset="0"/>
                        </a:rPr>
                        <a:t>Priority /All 2012 cases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smtClean="0">
                          <a:effectLst/>
                          <a:latin typeface="Arial" pitchFamily="34" charset="0"/>
                          <a:cs typeface="Arial" pitchFamily="34" charset="0"/>
                        </a:rPr>
                        <a:t>Priority /All 2012 cases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smtClean="0">
                          <a:effectLst/>
                          <a:latin typeface="Arial" pitchFamily="34" charset="0"/>
                          <a:cs typeface="Arial" pitchFamily="34" charset="0"/>
                        </a:rPr>
                        <a:t>Priority /All 2012 cases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2010+2011+ 2012 all storms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26349">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Due date</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Jan. </a:t>
                      </a:r>
                      <a:r>
                        <a:rPr lang="en-US" sz="1200" b="1" dirty="0" smtClean="0">
                          <a:effectLst/>
                          <a:latin typeface="Arial" pitchFamily="34" charset="0"/>
                          <a:cs typeface="Arial" pitchFamily="34" charset="0"/>
                        </a:rPr>
                        <a:t>15</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smtClean="0">
                          <a:effectLst/>
                          <a:latin typeface="Arial" pitchFamily="34" charset="0"/>
                          <a:cs typeface="Arial" pitchFamily="34" charset="0"/>
                        </a:rPr>
                        <a:t>Jan. 15/ Feb. </a:t>
                      </a:r>
                      <a:r>
                        <a:rPr lang="en-US" sz="1200" b="1" dirty="0">
                          <a:effectLst/>
                          <a:latin typeface="Arial" pitchFamily="34" charset="0"/>
                          <a:cs typeface="Arial" pitchFamily="34" charset="0"/>
                        </a:rPr>
                        <a:t>15</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smtClean="0">
                          <a:effectLst/>
                          <a:latin typeface="Arial" pitchFamily="34" charset="0"/>
                          <a:cs typeface="Arial" pitchFamily="34" charset="0"/>
                        </a:rPr>
                        <a:t>Jan. 15/ Feb. 15</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smtClean="0">
                          <a:effectLst/>
                          <a:latin typeface="Arial" pitchFamily="34" charset="0"/>
                          <a:cs typeface="Arial" pitchFamily="34" charset="0"/>
                        </a:rPr>
                        <a:t>Jan. 15/ Feb. 15</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smtClean="0">
                          <a:effectLst/>
                          <a:latin typeface="Arial" pitchFamily="34" charset="0"/>
                          <a:cs typeface="Arial" pitchFamily="34" charset="0"/>
                        </a:rPr>
                        <a:t>Jan. 15/ Feb. 15</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smtClean="0">
                          <a:effectLst/>
                          <a:latin typeface="Arial" pitchFamily="34" charset="0"/>
                          <a:cs typeface="Arial" pitchFamily="34" charset="0"/>
                        </a:rPr>
                        <a:t>Jan. 15/ Feb. 15</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smtClean="0">
                          <a:effectLst/>
                          <a:latin typeface="Arial" pitchFamily="34" charset="0"/>
                          <a:cs typeface="Arial" pitchFamily="34" charset="0"/>
                        </a:rPr>
                        <a:t>April 15</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26349">
                <a:tc>
                  <a:txBody>
                    <a:bodyPr/>
                    <a:lstStyle/>
                    <a:p>
                      <a:pPr marL="0" marR="0">
                        <a:lnSpc>
                          <a:spcPct val="115000"/>
                        </a:lnSpc>
                        <a:spcBef>
                          <a:spcPts val="0"/>
                        </a:spcBef>
                        <a:spcAft>
                          <a:spcPts val="0"/>
                        </a:spcAft>
                      </a:pPr>
                      <a:r>
                        <a:rPr lang="en-US" sz="1200" b="1" dirty="0">
                          <a:effectLst/>
                          <a:latin typeface="Arial" pitchFamily="34" charset="0"/>
                          <a:cs typeface="Arial" pitchFamily="34" charset="0"/>
                        </a:rPr>
                        <a:t>Platform</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99FF"/>
                    </a:solidFill>
                  </a:tcPr>
                </a:tc>
                <a:tc>
                  <a:txBody>
                    <a:bodyPr/>
                    <a:lstStyle/>
                    <a:p>
                      <a:pPr marL="0" marR="0">
                        <a:lnSpc>
                          <a:spcPct val="115000"/>
                        </a:lnSpc>
                        <a:spcBef>
                          <a:spcPts val="0"/>
                        </a:spcBef>
                        <a:spcAft>
                          <a:spcPts val="0"/>
                        </a:spcAft>
                      </a:pPr>
                      <a:r>
                        <a:rPr lang="en-US" sz="1200" b="1" dirty="0" smtClean="0">
                          <a:effectLst/>
                          <a:latin typeface="Arial" pitchFamily="34" charset="0"/>
                          <a:cs typeface="Arial" pitchFamily="34" charset="0"/>
                        </a:rPr>
                        <a:t>Jet/Zeus/WCOSS*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a:effectLst/>
                          <a:latin typeface="Arial" pitchFamily="34" charset="0"/>
                          <a:cs typeface="Arial" pitchFamily="34" charset="0"/>
                        </a:rPr>
                        <a:t>Jet</a:t>
                      </a:r>
                      <a:endParaRPr lang="en-US" sz="1200" b="1">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a:effectLst/>
                          <a:latin typeface="Arial" pitchFamily="34" charset="0"/>
                          <a:cs typeface="Arial" pitchFamily="34" charset="0"/>
                        </a:rPr>
                        <a:t>Jet</a:t>
                      </a:r>
                      <a:endParaRPr lang="en-US" sz="1200" b="1">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a:effectLst/>
                          <a:latin typeface="Arial" pitchFamily="34" charset="0"/>
                          <a:cs typeface="Arial" pitchFamily="34" charset="0"/>
                        </a:rPr>
                        <a:t>Zeus</a:t>
                      </a:r>
                      <a:endParaRPr lang="en-US" sz="1200" b="1">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a:effectLst/>
                          <a:latin typeface="Arial" pitchFamily="34" charset="0"/>
                          <a:cs typeface="Arial" pitchFamily="34" charset="0"/>
                        </a:rPr>
                        <a:t>Zeus</a:t>
                      </a:r>
                      <a:endParaRPr lang="en-US" sz="1200" b="1">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200" b="1">
                          <a:effectLst/>
                          <a:latin typeface="Arial" pitchFamily="34" charset="0"/>
                          <a:cs typeface="Arial" pitchFamily="34" charset="0"/>
                        </a:rPr>
                        <a:t>Jet</a:t>
                      </a:r>
                      <a:endParaRPr lang="en-US" sz="1200" b="1">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dirty="0" smtClean="0">
                          <a:effectLst/>
                          <a:latin typeface="Arial" pitchFamily="34" charset="0"/>
                          <a:cs typeface="Arial" pitchFamily="34" charset="0"/>
                        </a:rPr>
                        <a:t>Jet/WCOSS*</a:t>
                      </a:r>
                      <a:endParaRPr lang="en-US" sz="1200" b="1" dirty="0">
                        <a:effectLst/>
                        <a:latin typeface="Arial" pitchFamily="34" charset="0"/>
                        <a:ea typeface="MS Mincho"/>
                        <a:cs typeface="Arial" pitchFamily="34" charset="0"/>
                      </a:endParaRPr>
                    </a:p>
                  </a:txBody>
                  <a:tcPr marL="55036" marR="550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492625865"/>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4143"/>
            <a:ext cx="5105400" cy="509257"/>
          </a:xfrm>
        </p:spPr>
        <p:txBody>
          <a:bodyPr>
            <a:normAutofit/>
          </a:bodyPr>
          <a:lstStyle/>
          <a:p>
            <a:pPr algn="ctr"/>
            <a:r>
              <a:rPr lang="en-US" sz="2400" b="1" dirty="0" smtClean="0">
                <a:solidFill>
                  <a:srgbClr val="0000FF"/>
                </a:solidFill>
              </a:rPr>
              <a:t>New Baseline* for 2013 HWRF</a:t>
            </a:r>
            <a:endParaRPr lang="en-US" sz="2400" b="1" dirty="0">
              <a:solidFill>
                <a:srgbClr val="0000FF"/>
              </a:solidFill>
            </a:endParaRPr>
          </a:p>
        </p:txBody>
      </p:sp>
      <p:sp>
        <p:nvSpPr>
          <p:cNvPr id="3" name="Content Placeholder 2"/>
          <p:cNvSpPr>
            <a:spLocks noGrp="1"/>
          </p:cNvSpPr>
          <p:nvPr>
            <p:ph idx="1"/>
          </p:nvPr>
        </p:nvSpPr>
        <p:spPr>
          <a:xfrm>
            <a:off x="533400" y="685800"/>
            <a:ext cx="8610600" cy="5715000"/>
          </a:xfrm>
        </p:spPr>
        <p:txBody>
          <a:bodyPr>
            <a:normAutofit fontScale="92500" lnSpcReduction="10000"/>
          </a:bodyPr>
          <a:lstStyle/>
          <a:p>
            <a:pPr lvl="0"/>
            <a:r>
              <a:rPr lang="en-US" sz="1600" b="1" dirty="0">
                <a:latin typeface="Arial" pitchFamily="34" charset="0"/>
                <a:cs typeface="Arial" pitchFamily="34" charset="0"/>
              </a:rPr>
              <a:t>Define the baseline configuration (H130</a:t>
            </a:r>
            <a:r>
              <a:rPr lang="en-US" sz="1600" b="1" dirty="0" smtClean="0">
                <a:latin typeface="Arial" pitchFamily="34" charset="0"/>
                <a:cs typeface="Arial" pitchFamily="34" charset="0"/>
              </a:rPr>
              <a:t>) (individual components tested for all 2012 storms):</a:t>
            </a:r>
            <a:endParaRPr lang="en-US" sz="1600" dirty="0">
              <a:latin typeface="Arial" pitchFamily="34" charset="0"/>
              <a:cs typeface="Arial" pitchFamily="34" charset="0"/>
            </a:endParaRPr>
          </a:p>
          <a:p>
            <a:pPr lvl="0"/>
            <a:r>
              <a:rPr lang="en-US" sz="1600" dirty="0">
                <a:latin typeface="Arial" pitchFamily="34" charset="0"/>
                <a:cs typeface="Arial" pitchFamily="34" charset="0"/>
              </a:rPr>
              <a:t>Revised vortex initialization </a:t>
            </a:r>
            <a:r>
              <a:rPr lang="en-US" sz="1600" dirty="0" smtClean="0">
                <a:latin typeface="Arial" pitchFamily="34" charset="0"/>
                <a:cs typeface="Arial" pitchFamily="34" charset="0"/>
              </a:rPr>
              <a:t>scheme</a:t>
            </a:r>
            <a:endParaRPr lang="en-US" sz="1600" b="1" dirty="0">
              <a:latin typeface="Arial" pitchFamily="34" charset="0"/>
              <a:cs typeface="Arial" pitchFamily="34" charset="0"/>
            </a:endParaRPr>
          </a:p>
          <a:p>
            <a:pPr lvl="0"/>
            <a:r>
              <a:rPr lang="en-US" sz="1600" dirty="0">
                <a:latin typeface="Arial" pitchFamily="34" charset="0"/>
                <a:cs typeface="Arial" pitchFamily="34" charset="0"/>
              </a:rPr>
              <a:t>Infrastructure </a:t>
            </a:r>
            <a:r>
              <a:rPr lang="en-US" sz="1600" dirty="0" smtClean="0">
                <a:latin typeface="Arial" pitchFamily="34" charset="0"/>
                <a:cs typeface="Arial" pitchFamily="34" charset="0"/>
              </a:rPr>
              <a:t>changes with new nest-parent interpolation</a:t>
            </a:r>
          </a:p>
          <a:p>
            <a:pPr lvl="0"/>
            <a:r>
              <a:rPr lang="en-US" sz="1600" dirty="0" smtClean="0">
                <a:latin typeface="Arial" pitchFamily="34" charset="0"/>
                <a:cs typeface="Arial" pitchFamily="34" charset="0"/>
              </a:rPr>
              <a:t>Revised nest-motion algorithm based on PDYN from d01/d02   and increased frequency of physics calls</a:t>
            </a:r>
          </a:p>
          <a:p>
            <a:pPr lvl="0"/>
            <a:r>
              <a:rPr lang="en-US" sz="1600" dirty="0" smtClean="0">
                <a:latin typeface="Arial" pitchFamily="34" charset="0"/>
                <a:cs typeface="Arial" pitchFamily="34" charset="0"/>
              </a:rPr>
              <a:t>Revised </a:t>
            </a:r>
            <a:r>
              <a:rPr lang="en-US" sz="1600" dirty="0">
                <a:latin typeface="Arial" pitchFamily="34" charset="0"/>
                <a:cs typeface="Arial" pitchFamily="34" charset="0"/>
              </a:rPr>
              <a:t>GSI </a:t>
            </a:r>
            <a:r>
              <a:rPr lang="en-US" sz="1600" dirty="0" smtClean="0">
                <a:latin typeface="Arial" pitchFamily="34" charset="0"/>
                <a:cs typeface="Arial" pitchFamily="34" charset="0"/>
              </a:rPr>
              <a:t>(one-way hybrid, with TDR and flight level DA capability) with modified vortex initialization procedure</a:t>
            </a:r>
          </a:p>
          <a:p>
            <a:r>
              <a:rPr lang="en-US" sz="1600" b="1" dirty="0">
                <a:latin typeface="Arial" pitchFamily="34" charset="0"/>
                <a:cs typeface="Arial" pitchFamily="34" charset="0"/>
              </a:rPr>
              <a:t> * </a:t>
            </a:r>
            <a:r>
              <a:rPr lang="en-US" sz="1600" b="1" dirty="0" smtClean="0">
                <a:solidFill>
                  <a:srgbClr val="FF0000"/>
                </a:solidFill>
                <a:latin typeface="Arial" pitchFamily="34" charset="0"/>
                <a:cs typeface="Arial" pitchFamily="34" charset="0"/>
              </a:rPr>
              <a:t>Performance </a:t>
            </a:r>
            <a:r>
              <a:rPr lang="en-US" sz="1600" b="1" dirty="0">
                <a:solidFill>
                  <a:srgbClr val="FF0000"/>
                </a:solidFill>
                <a:latin typeface="Arial" pitchFamily="34" charset="0"/>
                <a:cs typeface="Arial" pitchFamily="34" charset="0"/>
              </a:rPr>
              <a:t>of the baseline configuration should be equal or better </a:t>
            </a:r>
            <a:r>
              <a:rPr lang="en-US" sz="1600" b="1" dirty="0" smtClean="0">
                <a:solidFill>
                  <a:srgbClr val="FF0000"/>
                </a:solidFill>
                <a:latin typeface="Arial" pitchFamily="34" charset="0"/>
                <a:cs typeface="Arial" pitchFamily="34" charset="0"/>
              </a:rPr>
              <a:t>than </a:t>
            </a:r>
            <a:r>
              <a:rPr lang="en-US" sz="1600" b="1" dirty="0">
                <a:solidFill>
                  <a:srgbClr val="FF0000"/>
                </a:solidFill>
                <a:latin typeface="Arial" pitchFamily="34" charset="0"/>
                <a:cs typeface="Arial" pitchFamily="34" charset="0"/>
              </a:rPr>
              <a:t>the operational </a:t>
            </a:r>
            <a:r>
              <a:rPr lang="en-US" sz="1600" b="1" dirty="0" smtClean="0">
                <a:solidFill>
                  <a:srgbClr val="FF0000"/>
                </a:solidFill>
                <a:latin typeface="Arial" pitchFamily="34" charset="0"/>
                <a:cs typeface="Arial" pitchFamily="34" charset="0"/>
              </a:rPr>
              <a:t>HWRF</a:t>
            </a:r>
          </a:p>
          <a:p>
            <a:pPr marL="0" indent="0">
              <a:buNone/>
            </a:pPr>
            <a:endParaRPr lang="en-US" sz="1600" dirty="0" smtClean="0">
              <a:solidFill>
                <a:srgbClr val="FF0000"/>
              </a:solidFill>
              <a:latin typeface="Arial" pitchFamily="34" charset="0"/>
              <a:cs typeface="Arial" pitchFamily="34" charset="0"/>
            </a:endParaRPr>
          </a:p>
          <a:p>
            <a:pPr marL="0" indent="0">
              <a:buNone/>
            </a:pPr>
            <a:endParaRPr lang="en-US" sz="1600" dirty="0" smtClean="0">
              <a:solidFill>
                <a:srgbClr val="FF0000"/>
              </a:solidFill>
              <a:latin typeface="Arial" pitchFamily="34" charset="0"/>
              <a:cs typeface="Arial" pitchFamily="34" charset="0"/>
            </a:endParaRPr>
          </a:p>
          <a:p>
            <a:pPr lvl="0"/>
            <a:r>
              <a:rPr lang="en-US" sz="1600" b="1" dirty="0" smtClean="0">
                <a:latin typeface="Arial" pitchFamily="34" charset="0"/>
                <a:cs typeface="Arial" pitchFamily="34" charset="0"/>
              </a:rPr>
              <a:t>Physics upgrades on top of the baseline configuration, Two-stage testing; idealized and real cases</a:t>
            </a:r>
          </a:p>
          <a:p>
            <a:pPr lvl="0"/>
            <a:r>
              <a:rPr lang="en-US" sz="1600" dirty="0" smtClean="0">
                <a:latin typeface="Arial" pitchFamily="34" charset="0"/>
                <a:cs typeface="Arial" pitchFamily="34" charset="0"/>
              </a:rPr>
              <a:t>Revised PBL scheme with various critical Richardson number approach </a:t>
            </a:r>
            <a:r>
              <a:rPr lang="en-US" sz="1600" b="1" dirty="0" smtClean="0">
                <a:latin typeface="Arial" pitchFamily="34" charset="0"/>
                <a:cs typeface="Arial" pitchFamily="34" charset="0"/>
              </a:rPr>
              <a:t>H131</a:t>
            </a:r>
            <a:endParaRPr lang="en-US" sz="1600" dirty="0" smtClean="0">
              <a:latin typeface="Arial" pitchFamily="34" charset="0"/>
              <a:cs typeface="Arial" pitchFamily="34" charset="0"/>
            </a:endParaRPr>
          </a:p>
          <a:p>
            <a:pPr lvl="0"/>
            <a:r>
              <a:rPr lang="en-US" sz="1600" dirty="0" err="1" smtClean="0">
                <a:latin typeface="Arial" pitchFamily="34" charset="0"/>
                <a:cs typeface="Arial" pitchFamily="34" charset="0"/>
              </a:rPr>
              <a:t>Meso</a:t>
            </a:r>
            <a:r>
              <a:rPr lang="en-US" sz="1600" dirty="0" smtClean="0">
                <a:latin typeface="Arial" pitchFamily="34" charset="0"/>
                <a:cs typeface="Arial" pitchFamily="34" charset="0"/>
              </a:rPr>
              <a:t> SAS: </a:t>
            </a:r>
            <a:r>
              <a:rPr lang="en-US" sz="1600" b="1" dirty="0" smtClean="0">
                <a:latin typeface="Arial" pitchFamily="34" charset="0"/>
                <a:cs typeface="Arial" pitchFamily="34" charset="0"/>
              </a:rPr>
              <a:t>H132</a:t>
            </a:r>
            <a:endParaRPr lang="en-US" sz="1600" dirty="0" smtClean="0">
              <a:latin typeface="Arial" pitchFamily="34" charset="0"/>
              <a:cs typeface="Arial" pitchFamily="34" charset="0"/>
            </a:endParaRPr>
          </a:p>
          <a:p>
            <a:pPr lvl="0"/>
            <a:r>
              <a:rPr lang="en-US" sz="1600" dirty="0" smtClean="0">
                <a:latin typeface="Arial" pitchFamily="34" charset="0"/>
                <a:cs typeface="Arial" pitchFamily="34" charset="0"/>
              </a:rPr>
              <a:t>RRTMG radiation scheme: </a:t>
            </a:r>
            <a:r>
              <a:rPr lang="en-US" sz="1600" b="1" dirty="0" smtClean="0">
                <a:latin typeface="Arial" pitchFamily="34" charset="0"/>
                <a:cs typeface="Arial" pitchFamily="34" charset="0"/>
              </a:rPr>
              <a:t>H133</a:t>
            </a:r>
          </a:p>
          <a:p>
            <a:pPr lvl="0"/>
            <a:r>
              <a:rPr lang="en-US" sz="1600" dirty="0" smtClean="0">
                <a:latin typeface="Arial" pitchFamily="34" charset="0"/>
                <a:cs typeface="Arial" pitchFamily="34" charset="0"/>
              </a:rPr>
              <a:t>Microphysics feedback: </a:t>
            </a:r>
            <a:r>
              <a:rPr lang="en-US" sz="1600" b="1" dirty="0" smtClean="0">
                <a:latin typeface="Arial" pitchFamily="34" charset="0"/>
                <a:cs typeface="Arial" pitchFamily="34" charset="0"/>
              </a:rPr>
              <a:t>H134</a:t>
            </a:r>
          </a:p>
          <a:p>
            <a:pPr lvl="0"/>
            <a:r>
              <a:rPr lang="en-US" sz="1600" dirty="0" smtClean="0">
                <a:latin typeface="Arial" pitchFamily="34" charset="0"/>
                <a:cs typeface="Arial" pitchFamily="34" charset="0"/>
              </a:rPr>
              <a:t>Removal of flux truncation and 3-D ocean for Eastern Pacific basin: </a:t>
            </a:r>
            <a:r>
              <a:rPr lang="en-US" sz="1600" b="1" dirty="0" smtClean="0">
                <a:latin typeface="Arial" pitchFamily="34" charset="0"/>
                <a:cs typeface="Arial" pitchFamily="34" charset="0"/>
              </a:rPr>
              <a:t>H135</a:t>
            </a:r>
          </a:p>
          <a:p>
            <a:pPr lvl="0"/>
            <a:r>
              <a:rPr lang="en-US" sz="1600" dirty="0" smtClean="0">
                <a:latin typeface="Arial" pitchFamily="34" charset="0"/>
                <a:cs typeface="Arial" pitchFamily="34" charset="0"/>
              </a:rPr>
              <a:t>Evaluation of results, Model diagnostics, web-based graphics and extended verification based on HFIP ADD efforts</a:t>
            </a:r>
          </a:p>
          <a:p>
            <a:r>
              <a:rPr lang="en-US" sz="1600" b="1" dirty="0" smtClean="0">
                <a:solidFill>
                  <a:srgbClr val="FF0000"/>
                </a:solidFill>
                <a:latin typeface="Arial" pitchFamily="34" charset="0"/>
                <a:cs typeface="Arial" pitchFamily="34" charset="0"/>
              </a:rPr>
              <a:t>*Goal is to accomplish at least 20% improvement in intensity forecast skill from the combination of new baseline and physics upgrades</a:t>
            </a:r>
            <a:endParaRPr lang="en-US" sz="1600" dirty="0" smtClean="0">
              <a:latin typeface="Arial" pitchFamily="34" charset="0"/>
              <a:cs typeface="Arial" pitchFamily="34" charset="0"/>
            </a:endParaRPr>
          </a:p>
          <a:p>
            <a:pPr marL="0" indent="0">
              <a:buNone/>
            </a:pPr>
            <a:endParaRPr lang="en-US" sz="1600" dirty="0">
              <a:solidFill>
                <a:srgbClr val="FF0000"/>
              </a:solidFill>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8AA51038-482A-4A2F-8234-A72E8F7D54EC}" type="slidenum">
              <a:rPr lang="en-US" smtClean="0"/>
              <a:pPr/>
              <a:t>42</a:t>
            </a:fld>
            <a:endParaRPr lang="en-US"/>
          </a:p>
        </p:txBody>
      </p:sp>
      <p:sp>
        <p:nvSpPr>
          <p:cNvPr id="5" name="Title 1"/>
          <p:cNvSpPr txBox="1">
            <a:spLocks/>
          </p:cNvSpPr>
          <p:nvPr/>
        </p:nvSpPr>
        <p:spPr>
          <a:xfrm>
            <a:off x="1981200" y="2945771"/>
            <a:ext cx="5105400" cy="509257"/>
          </a:xfrm>
          <a:prstGeom prst="rect">
            <a:avLst/>
          </a:prstGeom>
        </p:spPr>
        <p:txBody>
          <a:bodyPr bIns="91440" anchor="b"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rgbClr val="0000FF"/>
                </a:solidFill>
                <a:effectLst/>
                <a:uLnTx/>
                <a:uFillTx/>
                <a:latin typeface="+mj-lt"/>
                <a:ea typeface="+mj-ea"/>
                <a:cs typeface="+mj-cs"/>
              </a:rPr>
              <a:t>Physics Upgrades*</a:t>
            </a:r>
            <a:endParaRPr kumimoji="0" lang="en-US" sz="2400" b="1" i="0" u="none" strike="noStrike" kern="1200" cap="none" spc="0" normalizeH="0" baseline="0" noProof="0" dirty="0">
              <a:ln>
                <a:noFill/>
              </a:ln>
              <a:solidFill>
                <a:srgbClr val="0000FF"/>
              </a:solidFill>
              <a:effectLst/>
              <a:uLnTx/>
              <a:uFillTx/>
              <a:latin typeface="+mj-lt"/>
              <a:ea typeface="+mj-ea"/>
              <a:cs typeface="+mj-cs"/>
            </a:endParaRPr>
          </a:p>
        </p:txBody>
      </p:sp>
      <p:pic>
        <p:nvPicPr>
          <p:cNvPr id="6" name="Picture 15" descr="noaa_trans_back_dark_RSmith.g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411643906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vijay.t.tallapragada\Downloads\fig_ALAL1012_wind.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19600" y="628039"/>
            <a:ext cx="4552950" cy="321958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vijay.t.tallapragada\Downloads\fig_ALAL1012_tker.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 y="665389"/>
            <a:ext cx="4244975" cy="300180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vijay.t.tallapragada\Downloads\fig_ALAL1012_bia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028" y="3581400"/>
            <a:ext cx="4685371" cy="3313227"/>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s://mail-attachment.googleusercontent.com/attachment/u/0/?ui=2&amp;ik=06bb26b75b&amp;view=att&amp;th=13b3dcaffeaf2da2&amp;attid=0.2&amp;disp=inline&amp;safe=1&amp;zw&amp;saduie=AG9B_P8caS4yHBg-3PE4uHQbkzoc&amp;sadet=1353958999422&amp;sads=gWEzTi8MmleFTN05-VrxuBcr184"/>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Box 3"/>
          <p:cNvSpPr txBox="1"/>
          <p:nvPr/>
        </p:nvSpPr>
        <p:spPr>
          <a:xfrm>
            <a:off x="372045" y="45580"/>
            <a:ext cx="8933521" cy="461665"/>
          </a:xfrm>
          <a:prstGeom prst="rect">
            <a:avLst/>
          </a:prstGeom>
          <a:noFill/>
        </p:spPr>
        <p:txBody>
          <a:bodyPr wrap="square" rtlCol="0">
            <a:spAutoFit/>
          </a:bodyPr>
          <a:lstStyle/>
          <a:p>
            <a:pPr algn="ctr"/>
            <a:r>
              <a:rPr lang="en-US" sz="2400" b="1" dirty="0" smtClean="0">
                <a:solidFill>
                  <a:srgbClr val="0000FF"/>
                </a:solidFill>
                <a:latin typeface="+mj-lt"/>
              </a:rPr>
              <a:t>Convective Parameterization for high-resolution grids (</a:t>
            </a:r>
            <a:r>
              <a:rPr lang="en-US" sz="2400" b="1" dirty="0" err="1" smtClean="0">
                <a:solidFill>
                  <a:srgbClr val="0000FF"/>
                </a:solidFill>
                <a:latin typeface="+mj-lt"/>
              </a:rPr>
              <a:t>Meso</a:t>
            </a:r>
            <a:r>
              <a:rPr lang="en-US" sz="2400" b="1" dirty="0" smtClean="0">
                <a:solidFill>
                  <a:srgbClr val="0000FF"/>
                </a:solidFill>
                <a:latin typeface="+mj-lt"/>
              </a:rPr>
              <a:t>-SAS)</a:t>
            </a:r>
            <a:endParaRPr lang="en-US" sz="2400" b="1" dirty="0">
              <a:solidFill>
                <a:srgbClr val="0000FF"/>
              </a:solidFill>
              <a:latin typeface="+mj-lt"/>
            </a:endParaRPr>
          </a:p>
        </p:txBody>
      </p:sp>
      <p:sp>
        <p:nvSpPr>
          <p:cNvPr id="5" name="TextBox 4"/>
          <p:cNvSpPr txBox="1"/>
          <p:nvPr/>
        </p:nvSpPr>
        <p:spPr>
          <a:xfrm>
            <a:off x="2971800" y="1143000"/>
            <a:ext cx="1066800" cy="369332"/>
          </a:xfrm>
          <a:prstGeom prst="rect">
            <a:avLst/>
          </a:prstGeom>
          <a:noFill/>
        </p:spPr>
        <p:txBody>
          <a:bodyPr wrap="square" rtlCol="0">
            <a:spAutoFit/>
          </a:bodyPr>
          <a:lstStyle/>
          <a:p>
            <a:r>
              <a:rPr lang="en-US" dirty="0" smtClean="0"/>
              <a:t>TRACK</a:t>
            </a:r>
            <a:endParaRPr lang="en-US" dirty="0"/>
          </a:p>
        </p:txBody>
      </p:sp>
      <p:sp>
        <p:nvSpPr>
          <p:cNvPr id="9" name="TextBox 8"/>
          <p:cNvSpPr txBox="1"/>
          <p:nvPr/>
        </p:nvSpPr>
        <p:spPr>
          <a:xfrm>
            <a:off x="7315200" y="1134533"/>
            <a:ext cx="1447800" cy="369332"/>
          </a:xfrm>
          <a:prstGeom prst="rect">
            <a:avLst/>
          </a:prstGeom>
          <a:noFill/>
        </p:spPr>
        <p:txBody>
          <a:bodyPr wrap="square" rtlCol="0">
            <a:spAutoFit/>
          </a:bodyPr>
          <a:lstStyle/>
          <a:p>
            <a:r>
              <a:rPr lang="en-US" dirty="0" smtClean="0"/>
              <a:t>INTENSITY</a:t>
            </a:r>
            <a:endParaRPr lang="en-US" dirty="0"/>
          </a:p>
        </p:txBody>
      </p:sp>
      <p:sp>
        <p:nvSpPr>
          <p:cNvPr id="10" name="TextBox 9"/>
          <p:cNvSpPr txBox="1"/>
          <p:nvPr/>
        </p:nvSpPr>
        <p:spPr>
          <a:xfrm>
            <a:off x="3559175" y="4038600"/>
            <a:ext cx="838200" cy="369332"/>
          </a:xfrm>
          <a:prstGeom prst="rect">
            <a:avLst/>
          </a:prstGeom>
          <a:noFill/>
        </p:spPr>
        <p:txBody>
          <a:bodyPr wrap="square" rtlCol="0">
            <a:spAutoFit/>
          </a:bodyPr>
          <a:lstStyle/>
          <a:p>
            <a:r>
              <a:rPr lang="en-US" dirty="0" smtClean="0"/>
              <a:t>BIAS</a:t>
            </a:r>
            <a:endParaRPr lang="en-US" dirty="0"/>
          </a:p>
        </p:txBody>
      </p:sp>
      <p:sp>
        <p:nvSpPr>
          <p:cNvPr id="6" name="TextBox 5"/>
          <p:cNvSpPr txBox="1"/>
          <p:nvPr/>
        </p:nvSpPr>
        <p:spPr>
          <a:xfrm>
            <a:off x="2781300" y="2526330"/>
            <a:ext cx="1143000" cy="369332"/>
          </a:xfrm>
          <a:prstGeom prst="rect">
            <a:avLst/>
          </a:prstGeom>
          <a:noFill/>
        </p:spPr>
        <p:txBody>
          <a:bodyPr wrap="square" rtlCol="0">
            <a:spAutoFit/>
          </a:bodyPr>
          <a:lstStyle/>
          <a:p>
            <a:r>
              <a:rPr lang="en-US" dirty="0" smtClean="0">
                <a:solidFill>
                  <a:srgbClr val="00B0F0"/>
                </a:solidFill>
              </a:rPr>
              <a:t>MESO SAS</a:t>
            </a:r>
            <a:endParaRPr lang="en-US" dirty="0">
              <a:solidFill>
                <a:srgbClr val="00B0F0"/>
              </a:solidFill>
            </a:endParaRPr>
          </a:p>
        </p:txBody>
      </p:sp>
      <p:sp>
        <p:nvSpPr>
          <p:cNvPr id="7" name="TextBox 6"/>
          <p:cNvSpPr txBox="1"/>
          <p:nvPr/>
        </p:nvSpPr>
        <p:spPr>
          <a:xfrm>
            <a:off x="971084" y="2062663"/>
            <a:ext cx="1410629" cy="646331"/>
          </a:xfrm>
          <a:prstGeom prst="rect">
            <a:avLst/>
          </a:prstGeom>
          <a:noFill/>
        </p:spPr>
        <p:txBody>
          <a:bodyPr wrap="square" rtlCol="0">
            <a:spAutoFit/>
          </a:bodyPr>
          <a:lstStyle/>
          <a:p>
            <a:r>
              <a:rPr lang="en-US" dirty="0" smtClean="0">
                <a:solidFill>
                  <a:srgbClr val="FF0000"/>
                </a:solidFill>
              </a:rPr>
              <a:t>Operational HWRF</a:t>
            </a:r>
            <a:endParaRPr lang="en-US" dirty="0">
              <a:solidFill>
                <a:srgbClr val="FF0000"/>
              </a:solidFill>
            </a:endParaRPr>
          </a:p>
        </p:txBody>
      </p:sp>
      <p:sp>
        <p:nvSpPr>
          <p:cNvPr id="8" name="Rectangle 7"/>
          <p:cNvSpPr/>
          <p:nvPr/>
        </p:nvSpPr>
        <p:spPr>
          <a:xfrm>
            <a:off x="4648200" y="3962400"/>
            <a:ext cx="4419600" cy="2862322"/>
          </a:xfrm>
          <a:prstGeom prst="rect">
            <a:avLst/>
          </a:prstGeom>
        </p:spPr>
        <p:txBody>
          <a:bodyPr wrap="square">
            <a:spAutoFit/>
          </a:bodyPr>
          <a:lstStyle/>
          <a:p>
            <a:r>
              <a:rPr lang="en-US" sz="1200" b="1" dirty="0">
                <a:latin typeface="Arial" pitchFamily="34" charset="0"/>
                <a:cs typeface="Arial" pitchFamily="34" charset="0"/>
              </a:rPr>
              <a:t>Operational SAS scheme is not designed for high-resolution </a:t>
            </a:r>
            <a:r>
              <a:rPr lang="en-US" sz="1200" b="1" dirty="0" smtClean="0">
                <a:latin typeface="Arial" pitchFamily="34" charset="0"/>
                <a:cs typeface="Arial" pitchFamily="34" charset="0"/>
              </a:rPr>
              <a:t>models: </a:t>
            </a:r>
            <a:endParaRPr lang="en-US" sz="1200" b="1" dirty="0">
              <a:latin typeface="Arial" pitchFamily="34" charset="0"/>
              <a:cs typeface="Arial" pitchFamily="34" charset="0"/>
            </a:endParaRPr>
          </a:p>
          <a:p>
            <a:pPr>
              <a:buNone/>
            </a:pPr>
            <a:endParaRPr lang="en-US" sz="1200" b="1" dirty="0" smtClean="0">
              <a:latin typeface="Arial" pitchFamily="34" charset="0"/>
              <a:cs typeface="Arial" pitchFamily="34" charset="0"/>
            </a:endParaRPr>
          </a:p>
          <a:p>
            <a:pPr>
              <a:buNone/>
            </a:pPr>
            <a:r>
              <a:rPr lang="en-US" sz="1200" b="1" dirty="0" smtClean="0">
                <a:latin typeface="Arial" pitchFamily="34" charset="0"/>
                <a:cs typeface="Arial" pitchFamily="34" charset="0"/>
              </a:rPr>
              <a:t>Basic </a:t>
            </a:r>
            <a:r>
              <a:rPr lang="en-US" sz="1200" b="1" dirty="0">
                <a:latin typeface="Arial" pitchFamily="34" charset="0"/>
                <a:cs typeface="Arial" pitchFamily="34" charset="0"/>
              </a:rPr>
              <a:t>assumption: updraft area is very small compared to the model grid </a:t>
            </a:r>
            <a:r>
              <a:rPr lang="en-US" sz="1200" b="1" dirty="0" smtClean="0">
                <a:latin typeface="Arial" pitchFamily="34" charset="0"/>
                <a:cs typeface="Arial" pitchFamily="34" charset="0"/>
              </a:rPr>
              <a:t>size – which begins </a:t>
            </a:r>
            <a:r>
              <a:rPr lang="en-US" sz="1200" b="1" dirty="0">
                <a:latin typeface="Arial" pitchFamily="34" charset="0"/>
                <a:cs typeface="Arial" pitchFamily="34" charset="0"/>
              </a:rPr>
              <a:t>to break down </a:t>
            </a:r>
            <a:r>
              <a:rPr lang="en-US" sz="1200" b="1" dirty="0" smtClean="0">
                <a:latin typeface="Arial" pitchFamily="34" charset="0"/>
                <a:cs typeface="Arial" pitchFamily="34" charset="0"/>
              </a:rPr>
              <a:t>at resolution &lt;10 km. </a:t>
            </a:r>
            <a:endParaRPr lang="en-US" sz="1200" b="1" dirty="0">
              <a:latin typeface="Arial" pitchFamily="34" charset="0"/>
              <a:cs typeface="Arial" pitchFamily="34" charset="0"/>
            </a:endParaRPr>
          </a:p>
          <a:p>
            <a:endParaRPr lang="en-US" sz="1200" b="1" dirty="0" smtClean="0">
              <a:latin typeface="Arial" pitchFamily="34" charset="0"/>
              <a:cs typeface="Arial" pitchFamily="34" charset="0"/>
            </a:endParaRPr>
          </a:p>
          <a:p>
            <a:r>
              <a:rPr lang="en-US" sz="1200" b="1" dirty="0" smtClean="0">
                <a:latin typeface="Arial" pitchFamily="34" charset="0"/>
                <a:cs typeface="Arial" pitchFamily="34" charset="0"/>
              </a:rPr>
              <a:t>At </a:t>
            </a:r>
            <a:r>
              <a:rPr lang="en-US" sz="1200" b="1" dirty="0">
                <a:latin typeface="Arial" pitchFamily="34" charset="0"/>
                <a:cs typeface="Arial" pitchFamily="34" charset="0"/>
              </a:rPr>
              <a:t>0.5-10km model resolution, </a:t>
            </a:r>
            <a:r>
              <a:rPr lang="en-US" sz="1200" b="1" dirty="0" smtClean="0">
                <a:latin typeface="Arial" pitchFamily="34" charset="0"/>
                <a:cs typeface="Arial" pitchFamily="34" charset="0"/>
              </a:rPr>
              <a:t>use </a:t>
            </a:r>
            <a:r>
              <a:rPr lang="en-US" sz="1200" b="1" dirty="0">
                <a:latin typeface="Arial" pitchFamily="34" charset="0"/>
                <a:cs typeface="Arial" pitchFamily="34" charset="0"/>
              </a:rPr>
              <a:t>of </a:t>
            </a:r>
            <a:r>
              <a:rPr lang="en-US" sz="1200" b="1" dirty="0" smtClean="0">
                <a:latin typeface="Arial" pitchFamily="34" charset="0"/>
                <a:cs typeface="Arial" pitchFamily="34" charset="0"/>
              </a:rPr>
              <a:t>explicit MP scheme </a:t>
            </a:r>
            <a:r>
              <a:rPr lang="en-US" sz="1200" b="1" dirty="0">
                <a:latin typeface="Arial" pitchFamily="34" charset="0"/>
                <a:cs typeface="Arial" pitchFamily="34" charset="0"/>
              </a:rPr>
              <a:t>is still problematic </a:t>
            </a:r>
            <a:r>
              <a:rPr lang="en-US" sz="1200" b="1" dirty="0" smtClean="0">
                <a:latin typeface="Arial" pitchFamily="34" charset="0"/>
                <a:cs typeface="Arial" pitchFamily="34" charset="0"/>
              </a:rPr>
              <a:t>(vertical </a:t>
            </a:r>
            <a:r>
              <a:rPr lang="en-US" sz="1200" b="1" dirty="0">
                <a:latin typeface="Arial" pitchFamily="34" charset="0"/>
                <a:cs typeface="Arial" pitchFamily="34" charset="0"/>
              </a:rPr>
              <a:t>motion may not be large </a:t>
            </a:r>
            <a:r>
              <a:rPr lang="en-US" sz="1200" b="1" dirty="0" smtClean="0">
                <a:latin typeface="Arial" pitchFamily="34" charset="0"/>
                <a:cs typeface="Arial" pitchFamily="34" charset="0"/>
              </a:rPr>
              <a:t>enough) and creates grid-point storms</a:t>
            </a:r>
          </a:p>
          <a:p>
            <a:endParaRPr lang="en-US" sz="1200" b="1" dirty="0">
              <a:latin typeface="Arial" pitchFamily="34" charset="0"/>
              <a:cs typeface="Arial" pitchFamily="34" charset="0"/>
            </a:endParaRPr>
          </a:p>
          <a:p>
            <a:r>
              <a:rPr lang="en-US" sz="1200" b="1" dirty="0" err="1" smtClean="0">
                <a:latin typeface="Arial" pitchFamily="34" charset="0"/>
                <a:cs typeface="Arial" pitchFamily="34" charset="0"/>
              </a:rPr>
              <a:t>Hua</a:t>
            </a:r>
            <a:r>
              <a:rPr lang="en-US" sz="1200" b="1" dirty="0" smtClean="0">
                <a:latin typeface="Arial" pitchFamily="34" charset="0"/>
                <a:cs typeface="Arial" pitchFamily="34" charset="0"/>
              </a:rPr>
              <a:t>-Lu Pan re-derived the SAS scheme </a:t>
            </a:r>
            <a:r>
              <a:rPr lang="en-US" sz="1200" b="1" dirty="0">
                <a:latin typeface="Arial" pitchFamily="34" charset="0"/>
                <a:cs typeface="Arial" pitchFamily="34" charset="0"/>
              </a:rPr>
              <a:t>by removing the assumption that the updraft area be small, and make it possible to form the </a:t>
            </a:r>
            <a:r>
              <a:rPr lang="en-US" sz="1200" b="1" dirty="0" err="1">
                <a:latin typeface="Arial" pitchFamily="34" charset="0"/>
                <a:cs typeface="Arial" pitchFamily="34" charset="0"/>
              </a:rPr>
              <a:t>meso</a:t>
            </a:r>
            <a:r>
              <a:rPr lang="en-US" sz="1200" b="1" dirty="0">
                <a:latin typeface="Arial" pitchFamily="34" charset="0"/>
                <a:cs typeface="Arial" pitchFamily="34" charset="0"/>
              </a:rPr>
              <a:t>-SAS scheme which can be used in high resolution models</a:t>
            </a:r>
            <a:r>
              <a:rPr lang="en-US" sz="1200" b="1" dirty="0" smtClean="0">
                <a:latin typeface="Arial" pitchFamily="34" charset="0"/>
                <a:cs typeface="Arial" pitchFamily="34" charset="0"/>
              </a:rPr>
              <a:t>.</a:t>
            </a:r>
            <a:endParaRPr lang="en-US" sz="1200" b="1" dirty="0">
              <a:latin typeface="Arial" pitchFamily="34" charset="0"/>
              <a:cs typeface="Arial" pitchFamily="34" charset="0"/>
            </a:endParaRPr>
          </a:p>
        </p:txBody>
      </p:sp>
      <p:sp>
        <p:nvSpPr>
          <p:cNvPr id="3" name="Slide Number Placeholder 2"/>
          <p:cNvSpPr>
            <a:spLocks noGrp="1"/>
          </p:cNvSpPr>
          <p:nvPr>
            <p:ph type="sldNum" sz="quarter" idx="12"/>
          </p:nvPr>
        </p:nvSpPr>
        <p:spPr/>
        <p:txBody>
          <a:bodyPr/>
          <a:lstStyle/>
          <a:p>
            <a:fld id="{8AA51038-482A-4A2F-8234-A72E8F7D54EC}" type="slidenum">
              <a:rPr lang="en-US" smtClean="0"/>
              <a:pPr/>
              <a:t>43</a:t>
            </a:fld>
            <a:endParaRPr lang="en-US" dirty="0"/>
          </a:p>
        </p:txBody>
      </p:sp>
      <p:pic>
        <p:nvPicPr>
          <p:cNvPr id="14" name="Picture 15" descr="noaa_trans_back_dark_RSmith.gif"/>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859570692"/>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152400"/>
            <a:ext cx="5105400" cy="509257"/>
          </a:xfrm>
        </p:spPr>
        <p:txBody>
          <a:bodyPr>
            <a:normAutofit/>
          </a:bodyPr>
          <a:lstStyle/>
          <a:p>
            <a:pPr algn="ctr"/>
            <a:r>
              <a:rPr lang="en-US" sz="2400" b="1" dirty="0" smtClean="0">
                <a:solidFill>
                  <a:srgbClr val="0000FF"/>
                </a:solidFill>
              </a:rPr>
              <a:t>HFIP Stream 1.5/ Stream 2.0 efforts</a:t>
            </a:r>
            <a:endParaRPr lang="en-US" sz="2400" b="1" dirty="0">
              <a:solidFill>
                <a:srgbClr val="0000FF"/>
              </a:solidFill>
            </a:endParaRPr>
          </a:p>
        </p:txBody>
      </p:sp>
      <p:sp>
        <p:nvSpPr>
          <p:cNvPr id="3" name="Content Placeholder 2"/>
          <p:cNvSpPr>
            <a:spLocks noGrp="1"/>
          </p:cNvSpPr>
          <p:nvPr>
            <p:ph idx="1"/>
          </p:nvPr>
        </p:nvSpPr>
        <p:spPr>
          <a:xfrm>
            <a:off x="304800" y="1143000"/>
            <a:ext cx="8610600" cy="4953000"/>
          </a:xfrm>
        </p:spPr>
        <p:txBody>
          <a:bodyPr>
            <a:normAutofit/>
          </a:bodyPr>
          <a:lstStyle/>
          <a:p>
            <a:pPr lvl="0">
              <a:lnSpc>
                <a:spcPct val="200000"/>
              </a:lnSpc>
            </a:pPr>
            <a:r>
              <a:rPr lang="en-US" sz="1600" b="1" dirty="0" smtClean="0">
                <a:latin typeface="Arial" pitchFamily="34" charset="0"/>
                <a:cs typeface="Arial" pitchFamily="34" charset="0"/>
              </a:rPr>
              <a:t>Physics driven HWRF ensembles   -----    </a:t>
            </a:r>
            <a:r>
              <a:rPr lang="en-US" sz="1600" b="1" dirty="0" smtClean="0">
                <a:solidFill>
                  <a:srgbClr val="0000FF"/>
                </a:solidFill>
                <a:latin typeface="Arial" pitchFamily="34" charset="0"/>
                <a:cs typeface="Arial" pitchFamily="34" charset="0"/>
              </a:rPr>
              <a:t>Stream 1.5</a:t>
            </a:r>
          </a:p>
          <a:p>
            <a:pPr lvl="0">
              <a:lnSpc>
                <a:spcPct val="200000"/>
              </a:lnSpc>
            </a:pPr>
            <a:r>
              <a:rPr lang="en-US" sz="1600" b="1" dirty="0" smtClean="0">
                <a:latin typeface="Arial" pitchFamily="34" charset="0"/>
                <a:cs typeface="Arial" pitchFamily="34" charset="0"/>
              </a:rPr>
              <a:t>Suite of High-resolution Physics     -----    </a:t>
            </a:r>
            <a:r>
              <a:rPr lang="en-US" sz="1600" b="1" dirty="0" smtClean="0">
                <a:solidFill>
                  <a:srgbClr val="0000FF"/>
                </a:solidFill>
                <a:latin typeface="Arial" pitchFamily="34" charset="0"/>
                <a:cs typeface="Arial" pitchFamily="34" charset="0"/>
              </a:rPr>
              <a:t>Stream 1.5</a:t>
            </a:r>
          </a:p>
          <a:p>
            <a:pPr>
              <a:lnSpc>
                <a:spcPct val="200000"/>
              </a:lnSpc>
            </a:pPr>
            <a:r>
              <a:rPr lang="en-US" sz="1600" b="1" dirty="0" smtClean="0">
                <a:latin typeface="Arial" pitchFamily="34" charset="0"/>
                <a:cs typeface="Arial" pitchFamily="34" charset="0"/>
              </a:rPr>
              <a:t>HWRF-MPIPOM </a:t>
            </a:r>
            <a:r>
              <a:rPr lang="en-US" sz="1600" b="1" dirty="0">
                <a:latin typeface="Arial" pitchFamily="34" charset="0"/>
                <a:cs typeface="Arial" pitchFamily="34" charset="0"/>
              </a:rPr>
              <a:t>(including 3D ocean for Eastern Pacific) -----    </a:t>
            </a:r>
            <a:r>
              <a:rPr lang="en-US" sz="1600" b="1" dirty="0">
                <a:solidFill>
                  <a:srgbClr val="0000FF"/>
                </a:solidFill>
                <a:latin typeface="Arial" pitchFamily="34" charset="0"/>
                <a:cs typeface="Arial" pitchFamily="34" charset="0"/>
              </a:rPr>
              <a:t>Stream </a:t>
            </a:r>
            <a:r>
              <a:rPr lang="en-US" sz="1600" b="1" dirty="0" smtClean="0">
                <a:solidFill>
                  <a:srgbClr val="0000FF"/>
                </a:solidFill>
                <a:latin typeface="Arial" pitchFamily="34" charset="0"/>
                <a:cs typeface="Arial" pitchFamily="34" charset="0"/>
              </a:rPr>
              <a:t>1.5</a:t>
            </a:r>
          </a:p>
          <a:p>
            <a:pPr>
              <a:lnSpc>
                <a:spcPct val="200000"/>
              </a:lnSpc>
            </a:pPr>
            <a:r>
              <a:rPr lang="en-US" sz="1600" b="1" dirty="0">
                <a:solidFill>
                  <a:srgbClr val="FF0000"/>
                </a:solidFill>
                <a:effectLst>
                  <a:outerShdw blurRad="38100" dist="38100" dir="2700000" algn="tl">
                    <a:srgbClr val="000000">
                      <a:alpha val="43137"/>
                    </a:srgbClr>
                  </a:outerShdw>
                </a:effectLst>
                <a:latin typeface="Arial" pitchFamily="34" charset="0"/>
                <a:cs typeface="Arial" pitchFamily="34" charset="0"/>
              </a:rPr>
              <a:t>FY2013 HWRF for Western Pacific and Indian Ocean basins</a:t>
            </a:r>
            <a:r>
              <a:rPr lang="en-US" sz="1600" b="1" dirty="0">
                <a:latin typeface="Arial" pitchFamily="34" charset="0"/>
                <a:cs typeface="Arial" pitchFamily="34" charset="0"/>
              </a:rPr>
              <a:t> -----    </a:t>
            </a:r>
            <a:r>
              <a:rPr lang="en-US" sz="1600" b="1" dirty="0">
                <a:solidFill>
                  <a:srgbClr val="0000FF"/>
                </a:solidFill>
                <a:latin typeface="Arial" pitchFamily="34" charset="0"/>
                <a:cs typeface="Arial" pitchFamily="34" charset="0"/>
              </a:rPr>
              <a:t>Stream 1.5</a:t>
            </a:r>
            <a:r>
              <a:rPr lang="en-US" sz="1600" b="1" dirty="0" smtClean="0">
                <a:solidFill>
                  <a:srgbClr val="0000FF"/>
                </a:solidFill>
                <a:latin typeface="Arial" pitchFamily="34" charset="0"/>
                <a:cs typeface="Arial" pitchFamily="34" charset="0"/>
              </a:rPr>
              <a:t>*</a:t>
            </a:r>
            <a:endParaRPr lang="en-US" sz="1600" b="1" dirty="0">
              <a:solidFill>
                <a:srgbClr val="0000FF"/>
              </a:solidFill>
              <a:latin typeface="Arial" pitchFamily="34" charset="0"/>
              <a:cs typeface="Arial" pitchFamily="34" charset="0"/>
            </a:endParaRPr>
          </a:p>
          <a:p>
            <a:pPr lvl="0">
              <a:lnSpc>
                <a:spcPct val="200000"/>
              </a:lnSpc>
            </a:pPr>
            <a:r>
              <a:rPr lang="en-US" sz="1600" b="1" dirty="0" smtClean="0">
                <a:latin typeface="Arial" pitchFamily="34" charset="0"/>
                <a:cs typeface="Arial" pitchFamily="34" charset="0"/>
              </a:rPr>
              <a:t>Basin-scale HWRF with regional hybrid-DA   ----- </a:t>
            </a:r>
            <a:r>
              <a:rPr lang="en-US" sz="1600" b="1" dirty="0" smtClean="0">
                <a:solidFill>
                  <a:srgbClr val="FF9900"/>
                </a:solidFill>
                <a:latin typeface="Arial" pitchFamily="34" charset="0"/>
                <a:cs typeface="Arial" pitchFamily="34" charset="0"/>
              </a:rPr>
              <a:t>Stream 2.0</a:t>
            </a:r>
          </a:p>
          <a:p>
            <a:pPr>
              <a:lnSpc>
                <a:spcPct val="200000"/>
              </a:lnSpc>
            </a:pPr>
            <a:r>
              <a:rPr lang="en-US" sz="1600" b="1" dirty="0" smtClean="0">
                <a:latin typeface="Arial" pitchFamily="34" charset="0"/>
                <a:cs typeface="Arial" pitchFamily="34" charset="0"/>
              </a:rPr>
              <a:t>Basin-Scale HWRF with multiple moveable </a:t>
            </a:r>
            <a:r>
              <a:rPr lang="en-US" sz="1600" b="1" dirty="0">
                <a:latin typeface="Arial" pitchFamily="34" charset="0"/>
                <a:cs typeface="Arial" pitchFamily="34" charset="0"/>
              </a:rPr>
              <a:t>domains    ----- </a:t>
            </a:r>
            <a:r>
              <a:rPr lang="en-US" sz="1600" b="1" dirty="0">
                <a:solidFill>
                  <a:srgbClr val="FF9900"/>
                </a:solidFill>
                <a:latin typeface="Arial" pitchFamily="34" charset="0"/>
                <a:cs typeface="Arial" pitchFamily="34" charset="0"/>
              </a:rPr>
              <a:t>Stream </a:t>
            </a:r>
            <a:r>
              <a:rPr lang="en-US" sz="1600" b="1" dirty="0" smtClean="0">
                <a:solidFill>
                  <a:srgbClr val="FF9900"/>
                </a:solidFill>
                <a:latin typeface="Arial" pitchFamily="34" charset="0"/>
                <a:cs typeface="Arial" pitchFamily="34" charset="0"/>
              </a:rPr>
              <a:t>2.0</a:t>
            </a:r>
            <a:endParaRPr lang="en-US" sz="1600" b="1" dirty="0" smtClean="0">
              <a:latin typeface="Arial" pitchFamily="34" charset="0"/>
              <a:cs typeface="Arial" pitchFamily="34" charset="0"/>
            </a:endParaRPr>
          </a:p>
          <a:p>
            <a:pPr>
              <a:lnSpc>
                <a:spcPct val="200000"/>
              </a:lnSpc>
            </a:pPr>
            <a:r>
              <a:rPr lang="en-US" sz="1600" b="1" dirty="0" smtClean="0">
                <a:latin typeface="Arial" pitchFamily="34" charset="0"/>
                <a:cs typeface="Arial" pitchFamily="34" charset="0"/>
              </a:rPr>
              <a:t>Three-way </a:t>
            </a:r>
            <a:r>
              <a:rPr lang="en-US" sz="1600" b="1" dirty="0">
                <a:latin typeface="Arial" pitchFamily="34" charset="0"/>
                <a:cs typeface="Arial" pitchFamily="34" charset="0"/>
              </a:rPr>
              <a:t>coupled HWRF-POM-WWIII system ----- </a:t>
            </a:r>
            <a:r>
              <a:rPr lang="en-US" sz="1600" b="1" dirty="0">
                <a:solidFill>
                  <a:srgbClr val="FF9900"/>
                </a:solidFill>
                <a:latin typeface="Arial" pitchFamily="34" charset="0"/>
                <a:cs typeface="Arial" pitchFamily="34" charset="0"/>
              </a:rPr>
              <a:t>Stream </a:t>
            </a:r>
            <a:r>
              <a:rPr lang="en-US" sz="1600" b="1" dirty="0" smtClean="0">
                <a:solidFill>
                  <a:srgbClr val="FF9900"/>
                </a:solidFill>
                <a:latin typeface="Arial" pitchFamily="34" charset="0"/>
                <a:cs typeface="Arial" pitchFamily="34" charset="0"/>
              </a:rPr>
              <a:t>2.0</a:t>
            </a:r>
            <a:endParaRPr lang="en-US" sz="1600" b="1" dirty="0" smtClean="0">
              <a:latin typeface="Arial" pitchFamily="34" charset="0"/>
              <a:cs typeface="Arial" pitchFamily="34" charset="0"/>
            </a:endParaRPr>
          </a:p>
          <a:p>
            <a:pPr lvl="0">
              <a:lnSpc>
                <a:spcPct val="200000"/>
              </a:lnSpc>
            </a:pPr>
            <a:r>
              <a:rPr lang="en-US" sz="1600" b="1" dirty="0" smtClean="0">
                <a:latin typeface="Arial" pitchFamily="34" charset="0"/>
                <a:cs typeface="Arial" pitchFamily="34" charset="0"/>
              </a:rPr>
              <a:t>Continued evaluation of HWRF-HYCOM coupled system </a:t>
            </a:r>
            <a:r>
              <a:rPr lang="en-US" sz="1600" b="1" dirty="0">
                <a:latin typeface="Arial" pitchFamily="34" charset="0"/>
                <a:cs typeface="Arial" pitchFamily="34" charset="0"/>
              </a:rPr>
              <a:t>----- </a:t>
            </a:r>
            <a:r>
              <a:rPr lang="en-US" sz="1600" b="1" dirty="0">
                <a:solidFill>
                  <a:srgbClr val="FF9900"/>
                </a:solidFill>
                <a:latin typeface="Arial" pitchFamily="34" charset="0"/>
                <a:cs typeface="Arial" pitchFamily="34" charset="0"/>
              </a:rPr>
              <a:t>Stream 2.0</a:t>
            </a:r>
            <a:endParaRPr lang="en-US" sz="1600" b="1" dirty="0" smtClean="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8AA51038-482A-4A2F-8234-A72E8F7D54EC}" type="slidenum">
              <a:rPr lang="en-US" smtClean="0"/>
              <a:pPr/>
              <a:t>44</a:t>
            </a:fld>
            <a:endParaRPr lang="en-US"/>
          </a:p>
        </p:txBody>
      </p:sp>
      <p:pic>
        <p:nvPicPr>
          <p:cNvPr id="5" name="Picture 15" descr="noaa_trans_back_dark_RSmith.g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1937632549"/>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274638"/>
            <a:ext cx="7772400" cy="715962"/>
          </a:xfrm>
        </p:spPr>
        <p:txBody>
          <a:bodyPr>
            <a:normAutofit/>
          </a:bodyPr>
          <a:lstStyle/>
          <a:p>
            <a:r>
              <a:rPr lang="en-US" sz="2400" b="1" dirty="0" smtClean="0">
                <a:solidFill>
                  <a:srgbClr val="0000FF"/>
                </a:solidFill>
              </a:rPr>
              <a:t>Ensemble Prediction System for HWRF – HFIP Stream 1.5 </a:t>
            </a:r>
            <a:endParaRPr lang="en-US" sz="2400" b="1" dirty="0">
              <a:solidFill>
                <a:srgbClr val="0000FF"/>
              </a:solidFill>
            </a:endParaRPr>
          </a:p>
        </p:txBody>
      </p:sp>
      <p:sp>
        <p:nvSpPr>
          <p:cNvPr id="3" name="Subtitle 2"/>
          <p:cNvSpPr>
            <a:spLocks noGrp="1"/>
          </p:cNvSpPr>
          <p:nvPr>
            <p:ph sz="quarter" idx="1"/>
          </p:nvPr>
        </p:nvSpPr>
        <p:spPr>
          <a:xfrm>
            <a:off x="381000" y="1447800"/>
            <a:ext cx="8610600" cy="4572000"/>
          </a:xfrm>
        </p:spPr>
        <p:txBody>
          <a:bodyPr>
            <a:normAutofit fontScale="62500" lnSpcReduction="20000"/>
          </a:bodyPr>
          <a:lstStyle/>
          <a:p>
            <a:pPr marL="0" indent="0">
              <a:buNone/>
            </a:pPr>
            <a:r>
              <a:rPr lang="en-US" b="1" dirty="0" smtClean="0">
                <a:solidFill>
                  <a:srgbClr val="FF0000"/>
                </a:solidFill>
              </a:rPr>
              <a:t>1.   IC/BC Perturbations</a:t>
            </a:r>
          </a:p>
          <a:p>
            <a:pPr marL="0" indent="0">
              <a:buNone/>
            </a:pPr>
            <a:r>
              <a:rPr lang="en-US" b="1" dirty="0">
                <a:solidFill>
                  <a:schemeClr val="tx1"/>
                </a:solidFill>
              </a:rPr>
              <a:t> </a:t>
            </a:r>
            <a:r>
              <a:rPr lang="en-US" b="1" dirty="0" smtClean="0">
                <a:solidFill>
                  <a:schemeClr val="tx1"/>
                </a:solidFill>
              </a:rPr>
              <a:t>      - Large scale flow based, either from GEFS/ETR or GEFS/</a:t>
            </a:r>
            <a:r>
              <a:rPr lang="en-US" b="1" dirty="0" err="1" smtClean="0">
                <a:solidFill>
                  <a:schemeClr val="tx1"/>
                </a:solidFill>
              </a:rPr>
              <a:t>EnKF</a:t>
            </a:r>
            <a:r>
              <a:rPr lang="en-US" b="1" dirty="0" smtClean="0">
                <a:solidFill>
                  <a:schemeClr val="tx1"/>
                </a:solidFill>
              </a:rPr>
              <a:t>;</a:t>
            </a:r>
          </a:p>
          <a:p>
            <a:pPr marL="0" indent="0">
              <a:buNone/>
            </a:pPr>
            <a:r>
              <a:rPr lang="en-US" b="1" dirty="0">
                <a:solidFill>
                  <a:schemeClr val="tx1"/>
                </a:solidFill>
              </a:rPr>
              <a:t> </a:t>
            </a:r>
            <a:r>
              <a:rPr lang="en-US" b="1" dirty="0" smtClean="0">
                <a:solidFill>
                  <a:schemeClr val="tx1"/>
                </a:solidFill>
              </a:rPr>
              <a:t>      - Initialize the HWRF system from Global EPS-based fields as IC and BC;</a:t>
            </a:r>
            <a:r>
              <a:rPr lang="en-US" b="1" dirty="0">
                <a:solidFill>
                  <a:schemeClr val="tx1"/>
                </a:solidFill>
              </a:rPr>
              <a:t> </a:t>
            </a:r>
            <a:endParaRPr lang="en-US" b="1" dirty="0" smtClean="0">
              <a:solidFill>
                <a:schemeClr val="tx1"/>
              </a:solidFill>
            </a:endParaRPr>
          </a:p>
          <a:p>
            <a:pPr marL="0" indent="0">
              <a:buNone/>
            </a:pPr>
            <a:r>
              <a:rPr lang="en-US" b="1" dirty="0">
                <a:solidFill>
                  <a:schemeClr val="tx1"/>
                </a:solidFill>
              </a:rPr>
              <a:t> </a:t>
            </a:r>
            <a:r>
              <a:rPr lang="en-US" b="1" dirty="0" smtClean="0">
                <a:solidFill>
                  <a:schemeClr val="tx1"/>
                </a:solidFill>
              </a:rPr>
              <a:t>      - Reduce uncertainties in model IC/BC in the large scale flows.</a:t>
            </a:r>
          </a:p>
          <a:p>
            <a:pPr marL="0" indent="0">
              <a:buNone/>
            </a:pPr>
            <a:endParaRPr lang="en-US" b="1" dirty="0" smtClean="0">
              <a:solidFill>
                <a:schemeClr val="tx1"/>
              </a:solidFill>
            </a:endParaRPr>
          </a:p>
          <a:p>
            <a:pPr marL="0" indent="0">
              <a:buNone/>
            </a:pPr>
            <a:r>
              <a:rPr lang="en-US" b="1" dirty="0" smtClean="0">
                <a:solidFill>
                  <a:srgbClr val="FF0000"/>
                </a:solidFill>
              </a:rPr>
              <a:t> 2.    Model Physics Perturbations</a:t>
            </a:r>
          </a:p>
          <a:p>
            <a:pPr marL="0" indent="0">
              <a:buNone/>
            </a:pPr>
            <a:r>
              <a:rPr lang="en-US" b="1" dirty="0" smtClean="0">
                <a:solidFill>
                  <a:schemeClr val="tx1"/>
                </a:solidFill>
              </a:rPr>
              <a:t>       - Physics –based method;</a:t>
            </a:r>
          </a:p>
          <a:p>
            <a:pPr marL="0" indent="0">
              <a:buNone/>
            </a:pPr>
            <a:r>
              <a:rPr lang="en-US" b="1" dirty="0" smtClean="0">
                <a:solidFill>
                  <a:schemeClr val="tx1"/>
                </a:solidFill>
              </a:rPr>
              <a:t>       - </a:t>
            </a:r>
            <a:r>
              <a:rPr lang="en-US" b="1" dirty="0">
                <a:solidFill>
                  <a:schemeClr val="tx1"/>
                </a:solidFill>
              </a:rPr>
              <a:t>Stochastic Perturbed Parameterization Tendencies (SPPT); </a:t>
            </a:r>
            <a:endParaRPr lang="en-US" b="1" dirty="0" smtClean="0">
              <a:solidFill>
                <a:schemeClr val="tx1"/>
              </a:solidFill>
            </a:endParaRPr>
          </a:p>
          <a:p>
            <a:pPr marL="0" indent="0">
              <a:buNone/>
            </a:pPr>
            <a:r>
              <a:rPr lang="en-US" b="1" dirty="0">
                <a:solidFill>
                  <a:schemeClr val="tx1"/>
                </a:solidFill>
              </a:rPr>
              <a:t> </a:t>
            </a:r>
            <a:r>
              <a:rPr lang="en-US" b="1" dirty="0" smtClean="0">
                <a:solidFill>
                  <a:schemeClr val="tx1"/>
                </a:solidFill>
              </a:rPr>
              <a:t>      - </a:t>
            </a:r>
            <a:r>
              <a:rPr lang="en-US" b="1" dirty="0" smtClean="0">
                <a:solidFill>
                  <a:srgbClr val="0070C0"/>
                </a:solidFill>
              </a:rPr>
              <a:t>Perturbing the convective trigger in the current SAS scheme to generate                 </a:t>
            </a:r>
          </a:p>
          <a:p>
            <a:pPr marL="0" indent="0">
              <a:buNone/>
            </a:pPr>
            <a:r>
              <a:rPr lang="en-US" b="1" dirty="0">
                <a:solidFill>
                  <a:srgbClr val="0070C0"/>
                </a:solidFill>
              </a:rPr>
              <a:t> </a:t>
            </a:r>
            <a:r>
              <a:rPr lang="en-US" b="1" dirty="0" smtClean="0">
                <a:solidFill>
                  <a:srgbClr val="0070C0"/>
                </a:solidFill>
              </a:rPr>
              <a:t>         ensembles;</a:t>
            </a:r>
          </a:p>
          <a:p>
            <a:pPr marL="0" indent="0">
              <a:buNone/>
            </a:pPr>
            <a:endParaRPr lang="en-US" b="1" dirty="0">
              <a:solidFill>
                <a:srgbClr val="0070C0"/>
              </a:solidFill>
            </a:endParaRPr>
          </a:p>
          <a:p>
            <a:pPr marL="0" indent="0">
              <a:buNone/>
            </a:pPr>
            <a:r>
              <a:rPr lang="en-US" b="1" dirty="0" smtClean="0">
                <a:solidFill>
                  <a:srgbClr val="FF0000"/>
                </a:solidFill>
              </a:rPr>
              <a:t>3.     10-20 ensemble members will be generated by combining the above two   </a:t>
            </a:r>
          </a:p>
          <a:p>
            <a:pPr marL="0" indent="0">
              <a:buNone/>
            </a:pPr>
            <a:r>
              <a:rPr lang="en-US" b="1" dirty="0">
                <a:solidFill>
                  <a:srgbClr val="FF0000"/>
                </a:solidFill>
              </a:rPr>
              <a:t> </a:t>
            </a:r>
            <a:r>
              <a:rPr lang="en-US" b="1" dirty="0" smtClean="0">
                <a:solidFill>
                  <a:srgbClr val="FF0000"/>
                </a:solidFill>
              </a:rPr>
              <a:t>       perturbations.</a:t>
            </a:r>
            <a:endParaRPr lang="en-US" b="1" dirty="0">
              <a:solidFill>
                <a:srgbClr val="FF0000"/>
              </a:solidFill>
            </a:endParaRPr>
          </a:p>
        </p:txBody>
      </p:sp>
      <p:sp>
        <p:nvSpPr>
          <p:cNvPr id="2" name="Slide Number Placeholder 1"/>
          <p:cNvSpPr>
            <a:spLocks noGrp="1"/>
          </p:cNvSpPr>
          <p:nvPr>
            <p:ph type="sldNum" sz="quarter" idx="12"/>
          </p:nvPr>
        </p:nvSpPr>
        <p:spPr/>
        <p:txBody>
          <a:bodyPr/>
          <a:lstStyle/>
          <a:p>
            <a:fld id="{8AA51038-482A-4A2F-8234-A72E8F7D54EC}" type="slidenum">
              <a:rPr lang="en-US" smtClean="0"/>
              <a:pPr/>
              <a:t>45</a:t>
            </a:fld>
            <a:endParaRPr lang="en-US"/>
          </a:p>
        </p:txBody>
      </p:sp>
      <p:pic>
        <p:nvPicPr>
          <p:cNvPr id="5" name="Picture 15" descr="noaa_trans_back_dark_RSmith.g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3711143066"/>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152400"/>
            <a:ext cx="9067800" cy="461665"/>
          </a:xfrm>
          <a:prstGeom prst="rect">
            <a:avLst/>
          </a:prstGeom>
          <a:noFill/>
        </p:spPr>
        <p:txBody>
          <a:bodyPr wrap="square" rtlCol="0">
            <a:spAutoFit/>
          </a:bodyPr>
          <a:lstStyle/>
          <a:p>
            <a:pPr algn="ctr"/>
            <a:r>
              <a:rPr lang="en-US" sz="2400" b="1" dirty="0" smtClean="0">
                <a:solidFill>
                  <a:srgbClr val="0000FF"/>
                </a:solidFill>
                <a:latin typeface="+mj-lt"/>
              </a:rPr>
              <a:t>20 member ensemble by perturbing convective trigger in SAS</a:t>
            </a:r>
            <a:endParaRPr lang="en-US" sz="2400" b="1" dirty="0">
              <a:solidFill>
                <a:srgbClr val="0000FF"/>
              </a:solidFill>
              <a:latin typeface="+mj-lt"/>
            </a:endParaRPr>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3400" y="1066800"/>
            <a:ext cx="3581400" cy="2851397"/>
          </a:xfrm>
          <a:prstGeom prst="rect">
            <a:avLst/>
          </a:prstGeom>
          <a:noFill/>
          <a:ln w="9525">
            <a:noFill/>
            <a:miter lim="800000"/>
            <a:headEnd/>
            <a:tailEnd/>
          </a:ln>
        </p:spPr>
      </p:pic>
      <p:pic>
        <p:nvPicPr>
          <p:cNvPr id="102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0600" y="990600"/>
            <a:ext cx="3669495" cy="2971800"/>
          </a:xfrm>
          <a:prstGeom prst="rect">
            <a:avLst/>
          </a:prstGeom>
          <a:noFill/>
          <a:ln w="9525">
            <a:noFill/>
            <a:miter lim="800000"/>
            <a:headEnd/>
            <a:tailEnd/>
          </a:ln>
        </p:spPr>
      </p:pic>
      <p:pic>
        <p:nvPicPr>
          <p:cNvPr id="1028"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3400" y="3886200"/>
            <a:ext cx="3740051" cy="2971800"/>
          </a:xfrm>
          <a:prstGeom prst="rect">
            <a:avLst/>
          </a:prstGeom>
          <a:noFill/>
          <a:ln w="9525">
            <a:noFill/>
            <a:miter lim="800000"/>
            <a:headEnd/>
            <a:tailEnd/>
          </a:ln>
        </p:spPr>
      </p:pic>
      <p:pic>
        <p:nvPicPr>
          <p:cNvPr id="1029"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76800" y="3962400"/>
            <a:ext cx="3668590" cy="2895600"/>
          </a:xfrm>
          <a:prstGeom prst="rect">
            <a:avLst/>
          </a:prstGeom>
          <a:noFill/>
          <a:ln w="9525">
            <a:noFill/>
            <a:miter lim="800000"/>
            <a:headEnd/>
            <a:tailEnd/>
          </a:ln>
        </p:spPr>
      </p:pic>
      <p:sp>
        <p:nvSpPr>
          <p:cNvPr id="3" name="TextBox 2"/>
          <p:cNvSpPr txBox="1"/>
          <p:nvPr/>
        </p:nvSpPr>
        <p:spPr>
          <a:xfrm>
            <a:off x="6019800" y="3032289"/>
            <a:ext cx="2296990" cy="461665"/>
          </a:xfrm>
          <a:prstGeom prst="rect">
            <a:avLst/>
          </a:prstGeom>
          <a:noFill/>
        </p:spPr>
        <p:txBody>
          <a:bodyPr wrap="square" rtlCol="0">
            <a:spAutoFit/>
          </a:bodyPr>
          <a:lstStyle/>
          <a:p>
            <a:r>
              <a:rPr lang="en-US" sz="1200" b="1" dirty="0" smtClean="0">
                <a:solidFill>
                  <a:srgbClr val="FF0000"/>
                </a:solidFill>
              </a:rPr>
              <a:t>Large forecast skill variations among ensemble members</a:t>
            </a:r>
            <a:endParaRPr lang="en-US" sz="1200" b="1" dirty="0">
              <a:solidFill>
                <a:srgbClr val="FF0000"/>
              </a:solidFill>
            </a:endParaRPr>
          </a:p>
        </p:txBody>
      </p:sp>
      <p:sp>
        <p:nvSpPr>
          <p:cNvPr id="2" name="Slide Number Placeholder 1"/>
          <p:cNvSpPr>
            <a:spLocks noGrp="1"/>
          </p:cNvSpPr>
          <p:nvPr>
            <p:ph type="sldNum" sz="quarter" idx="12"/>
          </p:nvPr>
        </p:nvSpPr>
        <p:spPr/>
        <p:txBody>
          <a:bodyPr/>
          <a:lstStyle/>
          <a:p>
            <a:fld id="{8AA51038-482A-4A2F-8234-A72E8F7D54EC}" type="slidenum">
              <a:rPr lang="en-US" smtClean="0"/>
              <a:pPr/>
              <a:t>46</a:t>
            </a:fld>
            <a:endParaRPr lang="en-US"/>
          </a:p>
        </p:txBody>
      </p:sp>
      <p:pic>
        <p:nvPicPr>
          <p:cNvPr id="9" name="Picture 15" descr="noaa_trans_back_dark_RSmith.gif"/>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132878536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601" y="801864"/>
            <a:ext cx="8229600" cy="655638"/>
          </a:xfrm>
        </p:spPr>
        <p:txBody>
          <a:bodyPr>
            <a:normAutofit/>
          </a:bodyPr>
          <a:lstStyle/>
          <a:p>
            <a:pPr algn="ctr"/>
            <a:r>
              <a:rPr lang="en-US" sz="2000" b="1" dirty="0" smtClean="0">
                <a:solidFill>
                  <a:schemeClr val="tx1"/>
                </a:solidFill>
                <a:latin typeface="Arial" pitchFamily="34" charset="0"/>
                <a:cs typeface="Arial" pitchFamily="34" charset="0"/>
              </a:rPr>
              <a:t>Isaac-Ileana-Kirk real-time forecast</a:t>
            </a:r>
            <a:endParaRPr lang="en-US" sz="2000" b="1" dirty="0">
              <a:solidFill>
                <a:schemeClr val="tx1"/>
              </a:solidFill>
              <a:latin typeface="Arial" pitchFamily="34" charset="0"/>
              <a:cs typeface="Arial" pitchFamily="34" charset="0"/>
            </a:endParaRPr>
          </a:p>
        </p:txBody>
      </p:sp>
      <p:pic>
        <p:nvPicPr>
          <p:cNvPr id="3" name="Picture 2" descr="HWRF-Basinscale_2012-08-27-18Z_ISAAC09L-KIRK11L-ILEANA09E.gif"/>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8639" y="1447800"/>
            <a:ext cx="7629525" cy="5126355"/>
          </a:xfrm>
          <a:prstGeom prst="rect">
            <a:avLst/>
          </a:prstGeom>
        </p:spPr>
      </p:pic>
      <p:sp>
        <p:nvSpPr>
          <p:cNvPr id="4" name="TextBox 3"/>
          <p:cNvSpPr txBox="1"/>
          <p:nvPr/>
        </p:nvSpPr>
        <p:spPr>
          <a:xfrm>
            <a:off x="768639" y="5775609"/>
            <a:ext cx="7629525" cy="830997"/>
          </a:xfrm>
          <a:prstGeom prst="rect">
            <a:avLst/>
          </a:prstGeom>
          <a:noFill/>
        </p:spPr>
        <p:txBody>
          <a:bodyPr wrap="square" rtlCol="0">
            <a:spAutoFit/>
          </a:bodyPr>
          <a:lstStyle/>
          <a:p>
            <a:pPr algn="ctr"/>
            <a:r>
              <a:rPr lang="en-US" sz="2400" b="1" dirty="0" smtClean="0">
                <a:solidFill>
                  <a:schemeClr val="bg1"/>
                </a:solidFill>
                <a:latin typeface="+mj-lt"/>
              </a:rPr>
              <a:t>Advancements to Operational HWRF – Basin Scale Configuration with multiple moveable nests</a:t>
            </a:r>
            <a:endParaRPr lang="en-US" sz="2400" b="1" dirty="0">
              <a:solidFill>
                <a:schemeClr val="bg1"/>
              </a:solidFill>
              <a:latin typeface="+mj-lt"/>
            </a:endParaRPr>
          </a:p>
        </p:txBody>
      </p:sp>
      <p:sp>
        <p:nvSpPr>
          <p:cNvPr id="5" name="Slide Number Placeholder 4"/>
          <p:cNvSpPr>
            <a:spLocks noGrp="1"/>
          </p:cNvSpPr>
          <p:nvPr>
            <p:ph type="sldNum" sz="quarter" idx="12"/>
          </p:nvPr>
        </p:nvSpPr>
        <p:spPr/>
        <p:txBody>
          <a:bodyPr/>
          <a:lstStyle/>
          <a:p>
            <a:fld id="{4BDC5036-E40C-4E54-80AD-0E8CCFEA85B1}" type="slidenum">
              <a:rPr lang="en-US" smtClean="0"/>
              <a:pPr/>
              <a:t>47</a:t>
            </a:fld>
            <a:endParaRPr lang="en-US" dirty="0"/>
          </a:p>
        </p:txBody>
      </p:sp>
      <p:sp>
        <p:nvSpPr>
          <p:cNvPr id="6" name="Title 1"/>
          <p:cNvSpPr txBox="1">
            <a:spLocks/>
          </p:cNvSpPr>
          <p:nvPr/>
        </p:nvSpPr>
        <p:spPr bwMode="auto">
          <a:xfrm>
            <a:off x="533400" y="39864"/>
            <a:ext cx="7772400" cy="762000"/>
          </a:xfrm>
          <a:prstGeom prst="rect">
            <a:avLst/>
          </a:prstGeom>
          <a:noFill/>
          <a:ln w="9525">
            <a:noFill/>
            <a:miter lim="800000"/>
            <a:headEnd/>
            <a:tailEnd/>
          </a:ln>
        </p:spPr>
        <p:txBody>
          <a:bodyPr anchor="ctr"/>
          <a:lstStyle/>
          <a:p>
            <a:pPr algn="ctr">
              <a:lnSpc>
                <a:spcPct val="80000"/>
              </a:lnSpc>
            </a:pPr>
            <a:r>
              <a:rPr lang="en-US" sz="2800" b="1" i="1" dirty="0">
                <a:solidFill>
                  <a:srgbClr val="A60101"/>
                </a:solidFill>
                <a:latin typeface="Calibri" pitchFamily="34" charset="0"/>
              </a:rPr>
              <a:t>        HWRF: Addressing the Next Generation Needs for a “Weather-Ready” Nation </a:t>
            </a:r>
          </a:p>
        </p:txBody>
      </p:sp>
      <p:pic>
        <p:nvPicPr>
          <p:cNvPr id="7" name="Picture 15" descr="noaa_trans_back_dark_RSmith.gi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2431630661"/>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2169" y="813000"/>
            <a:ext cx="3382818" cy="369332"/>
          </a:xfrm>
          <a:prstGeom prst="rect">
            <a:avLst/>
          </a:prstGeom>
          <a:noFill/>
        </p:spPr>
        <p:txBody>
          <a:bodyPr wrap="square" rtlCol="0">
            <a:spAutoFit/>
          </a:bodyPr>
          <a:lstStyle/>
          <a:p>
            <a:pPr algn="ctr"/>
            <a:r>
              <a:rPr lang="en-US" dirty="0" smtClean="0"/>
              <a:t>Atlantic Track error</a:t>
            </a:r>
            <a:endParaRPr lang="en-US" dirty="0"/>
          </a:p>
        </p:txBody>
      </p:sp>
      <p:sp>
        <p:nvSpPr>
          <p:cNvPr id="5" name="TextBox 4"/>
          <p:cNvSpPr txBox="1"/>
          <p:nvPr/>
        </p:nvSpPr>
        <p:spPr>
          <a:xfrm>
            <a:off x="5334000" y="914400"/>
            <a:ext cx="3382818" cy="372133"/>
          </a:xfrm>
          <a:prstGeom prst="rect">
            <a:avLst/>
          </a:prstGeom>
          <a:noFill/>
        </p:spPr>
        <p:txBody>
          <a:bodyPr wrap="square" rtlCol="0">
            <a:spAutoFit/>
          </a:bodyPr>
          <a:lstStyle/>
          <a:p>
            <a:pPr algn="ctr"/>
            <a:r>
              <a:rPr lang="en-US" dirty="0" smtClean="0"/>
              <a:t>Eastern Pacific Track error</a:t>
            </a:r>
            <a:endParaRPr lang="en-US" dirty="0"/>
          </a:p>
        </p:txBody>
      </p:sp>
      <p:sp>
        <p:nvSpPr>
          <p:cNvPr id="6" name="TextBox 5"/>
          <p:cNvSpPr txBox="1"/>
          <p:nvPr/>
        </p:nvSpPr>
        <p:spPr>
          <a:xfrm>
            <a:off x="427182" y="76200"/>
            <a:ext cx="8412018" cy="461665"/>
          </a:xfrm>
          <a:prstGeom prst="rect">
            <a:avLst/>
          </a:prstGeom>
          <a:noFill/>
        </p:spPr>
        <p:txBody>
          <a:bodyPr wrap="square" rtlCol="0">
            <a:spAutoFit/>
          </a:bodyPr>
          <a:lstStyle/>
          <a:p>
            <a:pPr algn="ctr"/>
            <a:r>
              <a:rPr lang="en-US" sz="2400" b="1" dirty="0" smtClean="0">
                <a:solidFill>
                  <a:srgbClr val="0000FF"/>
                </a:solidFill>
                <a:latin typeface="+mj-lt"/>
              </a:rPr>
              <a:t>Basin Scale Multi-domain HWRF performance (2012)</a:t>
            </a:r>
            <a:endParaRPr lang="en-US" sz="2400" b="1" dirty="0">
              <a:solidFill>
                <a:srgbClr val="0000FF"/>
              </a:solidFill>
              <a:latin typeface="+mj-lt"/>
            </a:endParaRPr>
          </a:p>
        </p:txBody>
      </p:sp>
      <p:sp>
        <p:nvSpPr>
          <p:cNvPr id="7" name="TextBox 6"/>
          <p:cNvSpPr txBox="1"/>
          <p:nvPr/>
        </p:nvSpPr>
        <p:spPr>
          <a:xfrm>
            <a:off x="612169" y="4419600"/>
            <a:ext cx="6858000" cy="369332"/>
          </a:xfrm>
          <a:prstGeom prst="rect">
            <a:avLst/>
          </a:prstGeom>
          <a:noFill/>
        </p:spPr>
        <p:txBody>
          <a:bodyPr wrap="square" rtlCol="0">
            <a:spAutoFit/>
          </a:bodyPr>
          <a:lstStyle/>
          <a:p>
            <a:pPr algn="ctr"/>
            <a:r>
              <a:rPr lang="en-US" b="1" dirty="0" smtClean="0"/>
              <a:t>Improved track forecast skill in the Atlantic from Basin-Scale HWRF </a:t>
            </a:r>
            <a:endParaRPr lang="en-US" b="1" dirty="0"/>
          </a:p>
        </p:txBody>
      </p:sp>
      <p:sp>
        <p:nvSpPr>
          <p:cNvPr id="8" name="Slide Number Placeholder 7"/>
          <p:cNvSpPr>
            <a:spLocks noGrp="1"/>
          </p:cNvSpPr>
          <p:nvPr>
            <p:ph type="sldNum" sz="quarter" idx="12"/>
          </p:nvPr>
        </p:nvSpPr>
        <p:spPr>
          <a:xfrm>
            <a:off x="35791" y="6248400"/>
            <a:ext cx="457200" cy="457200"/>
          </a:xfrm>
        </p:spPr>
        <p:txBody>
          <a:bodyPr/>
          <a:lstStyle/>
          <a:p>
            <a:fld id="{4BDC5036-E40C-4E54-80AD-0E8CCFEA85B1}" type="slidenum">
              <a:rPr lang="en-US" smtClean="0"/>
              <a:pPr/>
              <a:t>48</a:t>
            </a:fld>
            <a:endParaRPr lang="en-US" dirty="0"/>
          </a:p>
        </p:txBody>
      </p:sp>
      <p:pic>
        <p:nvPicPr>
          <p:cNvPr id="9" name="Picture 7"/>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2991" y="1362733"/>
            <a:ext cx="4114800" cy="2910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0600" y="1345800"/>
            <a:ext cx="4114800" cy="2910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80866" y="4953000"/>
            <a:ext cx="8104649" cy="1477328"/>
          </a:xfrm>
          <a:prstGeom prst="rect">
            <a:avLst/>
          </a:prstGeom>
          <a:noFill/>
        </p:spPr>
        <p:txBody>
          <a:bodyPr wrap="square" rtlCol="0">
            <a:spAutoFit/>
          </a:bodyPr>
          <a:lstStyle/>
          <a:p>
            <a:pPr marL="342900" indent="-342900">
              <a:buFont typeface="Courier New" pitchFamily="49" charset="0"/>
              <a:buChar char="o"/>
            </a:pPr>
            <a:r>
              <a:rPr lang="en-US" dirty="0" smtClean="0"/>
              <a:t>Regional </a:t>
            </a:r>
            <a:r>
              <a:rPr lang="en-US" dirty="0" err="1" smtClean="0"/>
              <a:t>EnKF</a:t>
            </a:r>
            <a:r>
              <a:rPr lang="en-US" dirty="0" smtClean="0"/>
              <a:t>-GSI based data assimilation system is actively being developed for the basin-scale HWRF </a:t>
            </a:r>
            <a:r>
              <a:rPr lang="en-US" dirty="0"/>
              <a:t>through support from HFIP </a:t>
            </a:r>
            <a:r>
              <a:rPr lang="en-US" dirty="0" smtClean="0"/>
              <a:t>with a possible 2014 implementation (EMC/ESRL/OU/DTC collaboration)</a:t>
            </a:r>
          </a:p>
          <a:p>
            <a:pPr marL="342900" indent="-342900">
              <a:buFont typeface="Courier New" pitchFamily="49" charset="0"/>
              <a:buChar char="o"/>
            </a:pPr>
            <a:r>
              <a:rPr lang="en-US" dirty="0" smtClean="0"/>
              <a:t>Computational efficiency of basin-scale HWRF with multiple moveable domains is a challenging task and is explored by EMC/AOML</a:t>
            </a:r>
          </a:p>
        </p:txBody>
      </p:sp>
      <p:pic>
        <p:nvPicPr>
          <p:cNvPr id="10" name="Picture 15" descr="noaa_trans_back_dark_RSmith.gif"/>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306526276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
          <p:cNvSpPr txBox="1">
            <a:spLocks noChangeArrowheads="1"/>
          </p:cNvSpPr>
          <p:nvPr/>
        </p:nvSpPr>
        <p:spPr bwMode="auto">
          <a:xfrm>
            <a:off x="0" y="3124200"/>
            <a:ext cx="1447800" cy="947738"/>
          </a:xfrm>
          <a:prstGeom prst="rect">
            <a:avLst/>
          </a:prstGeom>
          <a:noFill/>
          <a:ln w="9525">
            <a:noFill/>
            <a:miter lim="800000"/>
            <a:headEnd/>
            <a:tailEnd/>
          </a:ln>
        </p:spPr>
        <p:txBody>
          <a:bodyPr lIns="90000" tIns="46800" rIns="90000" bIns="46800">
            <a:spAutoFit/>
          </a:bodyPr>
          <a:lstStyle/>
          <a:p>
            <a:pP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2400">
              <a:latin typeface="Times New Roman" pitchFamily="18" charset="0"/>
            </a:endParaRPr>
          </a:p>
          <a:p>
            <a:pP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sz="2400">
              <a:latin typeface="Times New Roman" pitchFamily="18" charset="0"/>
            </a:endParaRPr>
          </a:p>
        </p:txBody>
      </p:sp>
      <p:sp>
        <p:nvSpPr>
          <p:cNvPr id="18435" name="Text Box 2"/>
          <p:cNvSpPr txBox="1">
            <a:spLocks noChangeArrowheads="1"/>
          </p:cNvSpPr>
          <p:nvPr/>
        </p:nvSpPr>
        <p:spPr bwMode="auto">
          <a:xfrm rot="10800000">
            <a:off x="0" y="4821238"/>
            <a:ext cx="1219200" cy="515937"/>
          </a:xfrm>
          <a:prstGeom prst="rect">
            <a:avLst/>
          </a:prstGeom>
          <a:noFill/>
          <a:ln w="9525">
            <a:noFill/>
            <a:miter lim="800000"/>
            <a:headEnd/>
            <a:tailEnd/>
          </a:ln>
        </p:spPr>
        <p:txBody>
          <a:bodyPr lIns="90000" tIns="46800" rIns="90000" bIns="46800">
            <a:spAutoFit/>
          </a:bodyPr>
          <a:lstStyle/>
          <a:p>
            <a:pPr>
              <a:spcBef>
                <a:spcPts val="150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b="0">
                <a:latin typeface="Times New Roman" pitchFamily="18" charset="0"/>
              </a:rPr>
              <a:t> </a:t>
            </a:r>
          </a:p>
        </p:txBody>
      </p:sp>
      <p:sp>
        <p:nvSpPr>
          <p:cNvPr id="18436" name="Text Box 6"/>
          <p:cNvSpPr txBox="1">
            <a:spLocks noChangeArrowheads="1"/>
          </p:cNvSpPr>
          <p:nvPr/>
        </p:nvSpPr>
        <p:spPr bwMode="auto">
          <a:xfrm>
            <a:off x="3124200" y="4953000"/>
            <a:ext cx="2133600" cy="476250"/>
          </a:xfrm>
          <a:prstGeom prst="rect">
            <a:avLst/>
          </a:prstGeom>
          <a:noFill/>
          <a:ln w="9525">
            <a:noFill/>
            <a:miter lim="800000"/>
            <a:headEnd/>
            <a:tailEnd/>
          </a:ln>
        </p:spPr>
        <p:txBody>
          <a:bodyPr lIns="90000" tIns="46800" rIns="90000" bIns="46800">
            <a:spAutoFit/>
          </a:bodyPr>
          <a:lstStyle/>
          <a:p>
            <a:pPr>
              <a:spcBef>
                <a:spcPts val="12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000">
                <a:latin typeface="Times New Roman" pitchFamily="18" charset="0"/>
              </a:rPr>
              <a:t>  </a:t>
            </a:r>
          </a:p>
        </p:txBody>
      </p:sp>
      <p:sp>
        <p:nvSpPr>
          <p:cNvPr id="18437" name="Text Box 7"/>
          <p:cNvSpPr txBox="1">
            <a:spLocks noChangeArrowheads="1"/>
          </p:cNvSpPr>
          <p:nvPr/>
        </p:nvSpPr>
        <p:spPr bwMode="auto">
          <a:xfrm>
            <a:off x="3200400" y="5943600"/>
            <a:ext cx="2514600" cy="476250"/>
          </a:xfrm>
          <a:prstGeom prst="rect">
            <a:avLst/>
          </a:prstGeom>
          <a:noFill/>
          <a:ln w="9525">
            <a:noFill/>
            <a:miter lim="800000"/>
            <a:headEnd/>
            <a:tailEnd/>
          </a:ln>
        </p:spPr>
        <p:txBody>
          <a:bodyPr lIns="90000" tIns="46800" rIns="90000" bIns="46800">
            <a:spAutoFit/>
          </a:bodyPr>
          <a:lstStyle/>
          <a:p>
            <a:pPr>
              <a:spcBef>
                <a:spcPts val="12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000">
                <a:latin typeface="Times New Roman" pitchFamily="18" charset="0"/>
              </a:rPr>
              <a:t> </a:t>
            </a:r>
          </a:p>
        </p:txBody>
      </p:sp>
      <p:grpSp>
        <p:nvGrpSpPr>
          <p:cNvPr id="2" name="Group 9"/>
          <p:cNvGrpSpPr>
            <a:grpSpLocks/>
          </p:cNvGrpSpPr>
          <p:nvPr/>
        </p:nvGrpSpPr>
        <p:grpSpPr bwMode="auto">
          <a:xfrm>
            <a:off x="609600" y="76200"/>
            <a:ext cx="8002588" cy="444730"/>
            <a:chOff x="432" y="144"/>
            <a:chExt cx="4752" cy="341"/>
          </a:xfrm>
        </p:grpSpPr>
        <p:sp>
          <p:nvSpPr>
            <p:cNvPr id="18491" name="AutoShape 10"/>
            <p:cNvSpPr>
              <a:spLocks noChangeArrowheads="1"/>
            </p:cNvSpPr>
            <p:nvPr/>
          </p:nvSpPr>
          <p:spPr bwMode="auto">
            <a:xfrm>
              <a:off x="432" y="144"/>
              <a:ext cx="4752" cy="312"/>
            </a:xfrm>
            <a:prstGeom prst="roundRect">
              <a:avLst>
                <a:gd name="adj" fmla="val 319"/>
              </a:avLst>
            </a:prstGeom>
            <a:noFill/>
            <a:ln w="38227">
              <a:noFill/>
              <a:round/>
              <a:headEnd/>
              <a:tailEnd/>
            </a:ln>
          </p:spPr>
          <p:txBody>
            <a:bodyPr wrap="none" anchor="ctr"/>
            <a:lstStyle/>
            <a:p>
              <a:pPr eaLnBrk="0" hangingPunct="0"/>
              <a:endParaRPr lang="en-US" sz="2400" b="0">
                <a:solidFill>
                  <a:schemeClr val="bg1"/>
                </a:solidFill>
                <a:latin typeface="Times New Roman" pitchFamily="18" charset="0"/>
              </a:endParaRPr>
            </a:p>
          </p:txBody>
        </p:sp>
        <p:sp>
          <p:nvSpPr>
            <p:cNvPr id="18492" name="Text Box 11"/>
            <p:cNvSpPr txBox="1">
              <a:spLocks noChangeArrowheads="1"/>
            </p:cNvSpPr>
            <p:nvPr/>
          </p:nvSpPr>
          <p:spPr bwMode="auto">
            <a:xfrm>
              <a:off x="432" y="144"/>
              <a:ext cx="4752" cy="341"/>
            </a:xfrm>
            <a:prstGeom prst="rect">
              <a:avLst/>
            </a:prstGeom>
            <a:noFill/>
            <a:ln w="9525">
              <a:noFill/>
              <a:miter lim="800000"/>
              <a:headEnd/>
              <a:tailEnd/>
            </a:ln>
          </p:spPr>
          <p:txBody>
            <a:bodyPr lIns="90000" tIns="46800" rIns="90000" bIns="46800">
              <a:spAutoFit/>
            </a:bodyPr>
            <a:lstStyle/>
            <a:p>
              <a:pPr algn="ctr">
                <a:lnSpc>
                  <a:spcPct val="101000"/>
                </a:lnSpc>
                <a:spcBef>
                  <a:spcPts val="1500"/>
                </a:spcBef>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400" b="1" dirty="0">
                  <a:solidFill>
                    <a:srgbClr val="0000FF"/>
                  </a:solidFill>
                  <a:effectLst>
                    <a:outerShdw blurRad="38100" dist="38100" dir="2700000" algn="tl">
                      <a:srgbClr val="000000">
                        <a:alpha val="43137"/>
                      </a:srgbClr>
                    </a:outerShdw>
                  </a:effectLst>
                  <a:latin typeface="+mj-lt"/>
                </a:rPr>
                <a:t>Advancing the HWRF System </a:t>
              </a:r>
              <a:r>
                <a:rPr lang="en-GB" sz="2400" b="1" dirty="0" smtClean="0">
                  <a:solidFill>
                    <a:srgbClr val="0000FF"/>
                  </a:solidFill>
                  <a:effectLst>
                    <a:outerShdw blurRad="38100" dist="38100" dir="2700000" algn="tl">
                      <a:srgbClr val="000000">
                        <a:alpha val="43137"/>
                      </a:srgbClr>
                    </a:outerShdw>
                  </a:effectLst>
                  <a:latin typeface="+mj-lt"/>
                </a:rPr>
                <a:t>FY2013 </a:t>
              </a:r>
              <a:r>
                <a:rPr lang="en-GB" sz="2400" b="1" dirty="0">
                  <a:solidFill>
                    <a:srgbClr val="0000FF"/>
                  </a:solidFill>
                  <a:effectLst>
                    <a:outerShdw blurRad="38100" dist="38100" dir="2700000" algn="tl">
                      <a:srgbClr val="000000">
                        <a:alpha val="43137"/>
                      </a:srgbClr>
                    </a:outerShdw>
                  </a:effectLst>
                  <a:latin typeface="+mj-lt"/>
                </a:rPr>
                <a:t>&amp; Beyond</a:t>
              </a:r>
            </a:p>
          </p:txBody>
        </p:sp>
      </p:grpSp>
      <p:sp>
        <p:nvSpPr>
          <p:cNvPr id="18440" name="Text Box 18"/>
          <p:cNvSpPr txBox="1">
            <a:spLocks noChangeArrowheads="1"/>
          </p:cNvSpPr>
          <p:nvPr/>
        </p:nvSpPr>
        <p:spPr bwMode="auto">
          <a:xfrm>
            <a:off x="5638800" y="5105400"/>
            <a:ext cx="3200400" cy="433388"/>
          </a:xfrm>
          <a:prstGeom prst="rect">
            <a:avLst/>
          </a:prstGeom>
          <a:noFill/>
          <a:ln w="9525">
            <a:noFill/>
            <a:miter lim="800000"/>
            <a:headEnd/>
            <a:tailEnd/>
          </a:ln>
        </p:spPr>
        <p:txBody>
          <a:bodyPr lIns="90000" tIns="46800" rIns="90000" bIns="46800">
            <a:spAutoFit/>
          </a:bodyPr>
          <a:lstStyle/>
          <a:p>
            <a:pPr>
              <a:lnSpc>
                <a:spcPct val="101000"/>
              </a:lnSpc>
              <a:spcBef>
                <a:spcPts val="1125"/>
              </a:spcBef>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b="0"/>
              <a:t>. </a:t>
            </a:r>
          </a:p>
        </p:txBody>
      </p:sp>
      <p:sp>
        <p:nvSpPr>
          <p:cNvPr id="15" name="Slide Number Placeholder 14"/>
          <p:cNvSpPr>
            <a:spLocks noGrp="1"/>
          </p:cNvSpPr>
          <p:nvPr>
            <p:ph type="sldNum" sz="quarter" idx="12"/>
          </p:nvPr>
        </p:nvSpPr>
        <p:spPr/>
        <p:txBody>
          <a:bodyPr/>
          <a:lstStyle/>
          <a:p>
            <a:fld id="{8AA51038-482A-4A2F-8234-A72E8F7D54EC}" type="slidenum">
              <a:rPr lang="en-US" smtClean="0"/>
              <a:pPr/>
              <a:t>49</a:t>
            </a:fld>
            <a:endParaRPr lang="en-US"/>
          </a:p>
        </p:txBody>
      </p:sp>
      <p:graphicFrame>
        <p:nvGraphicFramePr>
          <p:cNvPr id="18514" name="Group 82"/>
          <p:cNvGraphicFramePr>
            <a:graphicFrameLocks noGrp="1"/>
          </p:cNvGraphicFramePr>
          <p:nvPr>
            <p:ph sz="quarter" idx="1"/>
            <p:extLst>
              <p:ext uri="{D42A27DB-BD31-4B8C-83A1-F6EECF244321}">
                <p14:modId xmlns:p14="http://schemas.microsoft.com/office/powerpoint/2010/main" val="2484660414"/>
              </p:ext>
            </p:extLst>
          </p:nvPr>
        </p:nvGraphicFramePr>
        <p:xfrm>
          <a:off x="297180" y="533400"/>
          <a:ext cx="8465820" cy="5440680"/>
        </p:xfrm>
        <a:graphic>
          <a:graphicData uri="http://schemas.openxmlformats.org/drawingml/2006/table">
            <a:tbl>
              <a:tblPr/>
              <a:tblGrid>
                <a:gridCol w="1295400"/>
                <a:gridCol w="1793240"/>
                <a:gridCol w="1295400"/>
                <a:gridCol w="1259840"/>
                <a:gridCol w="1450340"/>
                <a:gridCol w="1371600"/>
              </a:tblGrid>
              <a:tr h="381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rPr>
                        <a:t>2013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rPr>
                        <a:t>2014*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rPr>
                        <a:t>2015*</a:t>
                      </a:r>
                    </a:p>
                  </a:txBody>
                  <a:tcPr horzOverflow="overflow">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rPr>
                        <a:t>2016*</a:t>
                      </a:r>
                    </a:p>
                  </a:txBody>
                  <a:tcPr horzOverflow="overflow">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rPr>
                        <a:t>2017*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7540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Resolution/ Infrastructure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New Nest-Parent Interpolations; expanded domain size &amp; new nest movement algorithm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75"/>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Increased vertical resolution with higher model top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FFA7"/>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community R2O efforts (HFIP), Multiple moving domains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rgbClr val="C4FFA7"/>
                    </a:solidFill>
                  </a:tcPr>
                </a:tc>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1200" b="1" i="0" u="none" strike="noStrike" cap="none" normalizeH="0" baseline="0" dirty="0" smtClean="0">
                          <a:ln>
                            <a:noFill/>
                          </a:ln>
                          <a:solidFill>
                            <a:schemeClr val="tx1"/>
                          </a:solidFill>
                          <a:effectLst/>
                          <a:latin typeface="Arial" charset="0"/>
                        </a:rPr>
                        <a:t>Upgrades to infrastructure - NEMS/ESMF/NMM-B, Other oceanic basins, HWRF Ensembles, Global to local scale modeling for hurricanes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FFA7"/>
                    </a:solidFill>
                  </a:tcPr>
                </a:tc>
                <a:tc hMerge="1">
                  <a:txBody>
                    <a:bodyPr/>
                    <a:lstStyle/>
                    <a:p>
                      <a:endParaRPr lang="en-US"/>
                    </a:p>
                  </a:txBody>
                  <a:tcPr/>
                </a:tc>
              </a:tr>
              <a:tr h="7556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Physics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charset="0"/>
                        </a:rPr>
                        <a:t>Meso</a:t>
                      </a:r>
                      <a:r>
                        <a:rPr kumimoji="0" lang="en-US" sz="1200" b="1" i="0" u="none" strike="noStrike" cap="none" normalizeH="0" baseline="0" dirty="0" smtClean="0">
                          <a:ln>
                            <a:noFill/>
                          </a:ln>
                          <a:solidFill>
                            <a:schemeClr val="tx1"/>
                          </a:solidFill>
                          <a:effectLst/>
                          <a:latin typeface="Arial" charset="0"/>
                        </a:rPr>
                        <a:t>-SAS, Modified PBL, Improved microphysics &amp; Radiation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75"/>
                    </a:solidFill>
                  </a:tcPr>
                </a:tc>
                <a:tc gridSpan="4">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Microphysics, Radiation, Surface Physics, Coupling to Waves and Land Surface, Physics for high-resolution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FFA7"/>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7540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DA/ Vortex Initialization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Modified vortex initialization and One-Way Hybrid with inner-core TDR and flight level DA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75"/>
                    </a:solidFill>
                  </a:tcPr>
                </a:tc>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Inner core DA (TDR, satellite), cloudy radiance assimilation Two-Way regional Hybrid DA</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 Ensembles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FFA7"/>
                    </a:solidFill>
                  </a:tcPr>
                </a:tc>
                <a:tc hMerge="1">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600" b="1"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Hybrid-</a:t>
                      </a:r>
                      <a:r>
                        <a:rPr kumimoji="0" lang="en-US" sz="1200" b="1" i="0" u="none" strike="noStrike" cap="none" normalizeH="0" baseline="0" dirty="0" err="1" smtClean="0">
                          <a:ln>
                            <a:noFill/>
                          </a:ln>
                          <a:solidFill>
                            <a:schemeClr val="tx1"/>
                          </a:solidFill>
                          <a:effectLst/>
                          <a:latin typeface="Arial" charset="0"/>
                        </a:rPr>
                        <a:t>EnKF</a:t>
                      </a:r>
                      <a:r>
                        <a:rPr kumimoji="0" lang="en-US" sz="1200" b="1" i="0" u="none" strike="noStrike" cap="none" normalizeH="0" baseline="0" dirty="0" smtClean="0">
                          <a:ln>
                            <a:noFill/>
                          </a:ln>
                          <a:solidFill>
                            <a:schemeClr val="tx1"/>
                          </a:solidFill>
                          <a:effectLst/>
                          <a:latin typeface="Arial" charset="0"/>
                        </a:rPr>
                        <a:t> DA, advanced vortex relocation procedure, improved GSI/Hybrid techniques, DA for moving nests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FFA7"/>
                    </a:solidFill>
                  </a:tcPr>
                </a:tc>
                <a:tc hMerge="1">
                  <a:txBody>
                    <a:bodyPr/>
                    <a:lstStyle/>
                    <a:p>
                      <a:endParaRPr lang="en-US"/>
                    </a:p>
                  </a:txBody>
                  <a:tcPr/>
                </a:tc>
              </a:tr>
              <a:tr h="525780">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kern="1200" cap="none" normalizeH="0" baseline="0" dirty="0" smtClean="0">
                          <a:ln>
                            <a:noFill/>
                          </a:ln>
                          <a:solidFill>
                            <a:schemeClr val="tx1"/>
                          </a:solidFill>
                          <a:effectLst/>
                          <a:latin typeface="Arial" charset="0"/>
                          <a:ea typeface="+mn-ea"/>
                          <a:cs typeface="+mn-cs"/>
                        </a:rPr>
                        <a:t>Ocean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kern="1200" cap="none" normalizeH="0" baseline="0" dirty="0" smtClean="0">
                          <a:ln>
                            <a:noFill/>
                          </a:ln>
                          <a:solidFill>
                            <a:schemeClr val="tx1"/>
                          </a:solidFill>
                          <a:effectLst/>
                          <a:latin typeface="Arial" charset="0"/>
                          <a:ea typeface="+mn-ea"/>
                          <a:cs typeface="+mn-cs"/>
                        </a:rPr>
                        <a:t>3-D ocean for Eastern Pacific &amp; removal of flux truncation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75"/>
                    </a:solidFill>
                  </a:tcPr>
                </a:tc>
                <a:tc gridSpan="4">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Improved ocean data assimilation, physics and resolution, unified coupled system for ATL &amp; EPAC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FFA7"/>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20040">
                <a:tc vMerge="1">
                  <a:txBody>
                    <a:bodyPr/>
                    <a:lstStyle/>
                    <a:p>
                      <a:endParaRPr lang="en-US"/>
                    </a:p>
                  </a:txBody>
                  <a:tcPr/>
                </a:tc>
                <a:tc gridSpan="5">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HWRF-HYCOM for all oceanic basins (driven by Global RTOFS)</a:t>
                      </a:r>
                      <a:endParaRPr kumimoji="0" lang="en-US" sz="1200" b="1" i="0" u="none" strike="noStrike" kern="1200" cap="none" normalizeH="0" baseline="0" dirty="0" smtClean="0">
                        <a:ln>
                          <a:noFill/>
                        </a:ln>
                        <a:solidFill>
                          <a:schemeClr val="tx1"/>
                        </a:solidFill>
                        <a:effectLst/>
                        <a:latin typeface="Arial" charset="0"/>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FFA7"/>
                    </a:solidFill>
                  </a:tcPr>
                </a:tc>
                <a:tc hMerge="1">
                  <a:txBody>
                    <a:bodyPr/>
                    <a:lstStyle/>
                    <a:p>
                      <a:endParaRPr lang="en-US" dirty="0"/>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CC00"/>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04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Waves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grid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Atmosphere-Ocean-Wave Coupling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FFA7"/>
                    </a:solidFill>
                  </a:tcPr>
                </a:tc>
                <a:tc hMerge="1">
                  <a:txBody>
                    <a:bodyPr/>
                    <a:lstStyle/>
                    <a:p>
                      <a:endParaRPr lang="en-US"/>
                    </a:p>
                  </a:txBody>
                  <a:tcPr/>
                </a:tc>
                <a:tc gridSpan="3">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Multi-grid surf zone physics, effects of sea spray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4FFA7"/>
                    </a:solidFill>
                  </a:tcPr>
                </a:tc>
                <a:tc hMerge="1">
                  <a:txBody>
                    <a:bodyPr/>
                    <a:lstStyle/>
                    <a:p>
                      <a:endParaRPr lang="en-US"/>
                    </a:p>
                  </a:txBody>
                  <a:tcPr/>
                </a:tc>
                <a:tc hMerge="1">
                  <a:txBody>
                    <a:bodyPr/>
                    <a:lstStyle/>
                    <a:p>
                      <a:endParaRPr lang="en-US"/>
                    </a:p>
                  </a:txBody>
                  <a:tcPr/>
                </a:tc>
              </a:tr>
              <a:tr h="5826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Diagnostics and Product Development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gridSpan="5">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rPr>
                        <a:t>HWRF Ensemble based products, Coupling to Hydrological/ Surge/ Inundation models, advanced model diagnostics based on observations, improved product development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4FFA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18486" name="Text Box 56"/>
          <p:cNvSpPr txBox="1">
            <a:spLocks noChangeArrowheads="1"/>
          </p:cNvSpPr>
          <p:nvPr/>
        </p:nvSpPr>
        <p:spPr bwMode="auto">
          <a:xfrm>
            <a:off x="762000" y="6248400"/>
            <a:ext cx="1981200" cy="366712"/>
          </a:xfrm>
          <a:prstGeom prst="rect">
            <a:avLst/>
          </a:prstGeom>
          <a:solidFill>
            <a:srgbClr val="FFFF00"/>
          </a:solidFill>
          <a:ln w="9525">
            <a:noFill/>
            <a:miter lim="800000"/>
            <a:headEnd/>
            <a:tailEnd/>
          </a:ln>
        </p:spPr>
        <p:txBody>
          <a:bodyPr>
            <a:spAutoFit/>
          </a:bodyPr>
          <a:lstStyle/>
          <a:p>
            <a:pPr>
              <a:spcBef>
                <a:spcPct val="50000"/>
              </a:spcBef>
            </a:pPr>
            <a:r>
              <a:rPr lang="en-US" b="0" dirty="0" smtClean="0"/>
              <a:t>2013 </a:t>
            </a:r>
            <a:r>
              <a:rPr lang="en-US" b="0" dirty="0"/>
              <a:t>upgrades</a:t>
            </a:r>
          </a:p>
        </p:txBody>
      </p:sp>
      <p:sp>
        <p:nvSpPr>
          <p:cNvPr id="18487" name="Text Box 57"/>
          <p:cNvSpPr txBox="1">
            <a:spLocks noChangeArrowheads="1"/>
          </p:cNvSpPr>
          <p:nvPr/>
        </p:nvSpPr>
        <p:spPr bwMode="auto">
          <a:xfrm>
            <a:off x="2944368" y="6241780"/>
            <a:ext cx="3581400" cy="369332"/>
          </a:xfrm>
          <a:prstGeom prst="rect">
            <a:avLst/>
          </a:prstGeom>
          <a:solidFill>
            <a:srgbClr val="99FF66"/>
          </a:solidFill>
          <a:ln w="9525">
            <a:noFill/>
            <a:miter lim="800000"/>
            <a:headEnd/>
            <a:tailEnd/>
          </a:ln>
        </p:spPr>
        <p:txBody>
          <a:bodyPr wrap="square">
            <a:spAutoFit/>
          </a:bodyPr>
          <a:lstStyle/>
          <a:p>
            <a:pPr>
              <a:spcBef>
                <a:spcPct val="50000"/>
              </a:spcBef>
            </a:pPr>
            <a:r>
              <a:rPr lang="en-US" b="0" dirty="0" smtClean="0"/>
              <a:t>Planned/ongoing </a:t>
            </a:r>
            <a:r>
              <a:rPr lang="en-US" b="0" dirty="0"/>
              <a:t>developments</a:t>
            </a:r>
          </a:p>
        </p:txBody>
      </p:sp>
      <p:sp>
        <p:nvSpPr>
          <p:cNvPr id="18488" name="Text Box 58"/>
          <p:cNvSpPr txBox="1">
            <a:spLocks noChangeArrowheads="1"/>
          </p:cNvSpPr>
          <p:nvPr/>
        </p:nvSpPr>
        <p:spPr bwMode="auto">
          <a:xfrm>
            <a:off x="6705600" y="6234938"/>
            <a:ext cx="2133600" cy="369332"/>
          </a:xfrm>
          <a:prstGeom prst="rect">
            <a:avLst/>
          </a:prstGeom>
          <a:solidFill>
            <a:srgbClr val="FF9900"/>
          </a:solidFill>
          <a:ln w="9525">
            <a:noFill/>
            <a:miter lim="800000"/>
            <a:headEnd/>
            <a:tailEnd/>
          </a:ln>
        </p:spPr>
        <p:txBody>
          <a:bodyPr>
            <a:spAutoFit/>
          </a:bodyPr>
          <a:lstStyle/>
          <a:p>
            <a:pPr>
              <a:spcBef>
                <a:spcPct val="50000"/>
              </a:spcBef>
            </a:pPr>
            <a:r>
              <a:rPr lang="en-US" b="0" dirty="0" smtClean="0"/>
              <a:t>*Resource permitting</a:t>
            </a:r>
            <a:endParaRPr lang="en-US" b="0" dirty="0"/>
          </a:p>
        </p:txBody>
      </p:sp>
      <p:pic>
        <p:nvPicPr>
          <p:cNvPr id="16" name="Picture 15" descr="noaa_trans_back_dark_RSmith.gi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3225214001"/>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9746E004-F12B-4F5D-8BC2-F72E133A53DC}" type="slidenum">
              <a:rPr lang="en-US" smtClean="0"/>
              <a:pPr>
                <a:defRPr/>
              </a:pPr>
              <a:t>5</a:t>
            </a:fld>
            <a:endParaRPr lang="en-US"/>
          </a:p>
        </p:txBody>
      </p:sp>
      <p:pic>
        <p:nvPicPr>
          <p:cNvPr id="3074"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42437" y="1273870"/>
            <a:ext cx="8300402" cy="532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457200" y="61913"/>
            <a:ext cx="82296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en-US" sz="3200" b="1" dirty="0" smtClean="0"/>
              <a:t>NOAA Operational Computing:</a:t>
            </a:r>
          </a:p>
          <a:p>
            <a:pPr eaLnBrk="1" hangingPunct="1"/>
            <a:r>
              <a:rPr lang="en-US" sz="3200" b="1" dirty="0" smtClean="0"/>
              <a:t>IBM </a:t>
            </a:r>
            <a:r>
              <a:rPr lang="en-US" sz="3200" b="1" dirty="0" err="1" smtClean="0"/>
              <a:t>iDataPlex</a:t>
            </a:r>
            <a:r>
              <a:rPr lang="en-US" sz="3200" b="1" dirty="0" smtClean="0"/>
              <a:t> System</a:t>
            </a:r>
          </a:p>
        </p:txBody>
      </p:sp>
      <p:sp>
        <p:nvSpPr>
          <p:cNvPr id="2" name="Oval 1"/>
          <p:cNvSpPr/>
          <p:nvPr/>
        </p:nvSpPr>
        <p:spPr>
          <a:xfrm>
            <a:off x="5257800" y="3124200"/>
            <a:ext cx="17526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2075010"/>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8AA51038-482A-4A2F-8234-A72E8F7D54EC}" type="slidenum">
              <a:rPr lang="en-US" smtClean="0"/>
              <a:pPr/>
              <a:t>50</a:t>
            </a:fld>
            <a:endParaRPr lang="en-US" dirty="0"/>
          </a:p>
        </p:txBody>
      </p:sp>
      <p:sp>
        <p:nvSpPr>
          <p:cNvPr id="169985" name="Title 3"/>
          <p:cNvSpPr>
            <a:spLocks noGrp="1"/>
          </p:cNvSpPr>
          <p:nvPr>
            <p:ph type="ctrTitle" idx="4294967295"/>
          </p:nvPr>
        </p:nvSpPr>
        <p:spPr>
          <a:xfrm>
            <a:off x="1371600" y="1905000"/>
            <a:ext cx="7772400" cy="1470025"/>
          </a:xfrm>
        </p:spPr>
        <p:txBody>
          <a:bodyPr lIns="82945" tIns="41473" rIns="82945" bIns="41473"/>
          <a:lstStyle/>
          <a:p>
            <a:r>
              <a:rPr lang="en-US" b="1" dirty="0" smtClean="0">
                <a:solidFill>
                  <a:srgbClr val="006600"/>
                </a:solidFill>
                <a:effectLst>
                  <a:outerShdw blurRad="38100" dist="38100" dir="2700000" algn="tl">
                    <a:srgbClr val="000000">
                      <a:alpha val="43137"/>
                    </a:srgbClr>
                  </a:outerShdw>
                </a:effectLst>
              </a:rPr>
              <a:t>Thanks for your attention</a:t>
            </a:r>
          </a:p>
        </p:txBody>
      </p:sp>
      <p:sp>
        <p:nvSpPr>
          <p:cNvPr id="169986" name="Subtitle 4"/>
          <p:cNvSpPr>
            <a:spLocks noGrp="1"/>
          </p:cNvSpPr>
          <p:nvPr>
            <p:ph type="subTitle" idx="4294967295"/>
          </p:nvPr>
        </p:nvSpPr>
        <p:spPr>
          <a:xfrm>
            <a:off x="2743200" y="3276600"/>
            <a:ext cx="6400800" cy="1752600"/>
          </a:xfrm>
        </p:spPr>
        <p:txBody>
          <a:bodyPr lIns="82945" tIns="41473" rIns="82945" bIns="41473"/>
          <a:lstStyle/>
          <a:p>
            <a:pPr marL="0" indent="0" algn="ctr">
              <a:buNone/>
            </a:pPr>
            <a:endParaRPr lang="en-US" dirty="0" smtClean="0"/>
          </a:p>
          <a:p>
            <a:pPr marL="0" indent="0" algn="ctr">
              <a:buNone/>
            </a:pPr>
            <a:r>
              <a:rPr lang="en-US" dirty="0" smtClean="0"/>
              <a:t>Questions?</a:t>
            </a:r>
          </a:p>
          <a:p>
            <a:pPr marL="0" indent="0" algn="ctr">
              <a:buNone/>
            </a:pPr>
            <a:endParaRPr lang="en-US" dirty="0" smtClean="0"/>
          </a:p>
        </p:txBody>
      </p:sp>
      <p:sp>
        <p:nvSpPr>
          <p:cNvPr id="169987" name="Rectangle 4"/>
          <p:cNvSpPr>
            <a:spLocks noChangeArrowheads="1"/>
          </p:cNvSpPr>
          <p:nvPr/>
        </p:nvSpPr>
        <p:spPr bwMode="auto">
          <a:xfrm>
            <a:off x="1849952" y="381002"/>
            <a:ext cx="6126722" cy="1938982"/>
          </a:xfrm>
          <a:prstGeom prst="rect">
            <a:avLst/>
          </a:prstGeom>
          <a:noFill/>
          <a:ln w="9525">
            <a:noFill/>
            <a:miter lim="800000"/>
            <a:headEnd/>
            <a:tailEnd/>
          </a:ln>
        </p:spPr>
        <p:txBody>
          <a:bodyPr wrap="none" lIns="91430" tIns="45715" rIns="91430" bIns="45715">
            <a:spAutoFit/>
          </a:bodyPr>
          <a:lstStyle/>
          <a:p>
            <a:pPr algn="ctr"/>
            <a:r>
              <a:rPr lang="en-US" sz="2800" b="1" dirty="0">
                <a:solidFill>
                  <a:srgbClr val="000099"/>
                </a:solidFill>
                <a:latin typeface="+mj-lt"/>
              </a:rPr>
              <a:t>Real-time and pre-implementation T&amp;E </a:t>
            </a:r>
          </a:p>
          <a:p>
            <a:pPr algn="ctr"/>
            <a:r>
              <a:rPr lang="en-US" sz="2800" b="1" dirty="0">
                <a:solidFill>
                  <a:srgbClr val="000099"/>
                </a:solidFill>
                <a:latin typeface="+mj-lt"/>
              </a:rPr>
              <a:t>HWRF products:  </a:t>
            </a:r>
          </a:p>
          <a:p>
            <a:pPr algn="ctr"/>
            <a:endParaRPr lang="en-US" sz="2800" b="1" dirty="0">
              <a:solidFill>
                <a:srgbClr val="000099"/>
              </a:solidFill>
              <a:latin typeface="+mj-lt"/>
            </a:endParaRPr>
          </a:p>
          <a:p>
            <a:pPr algn="ctr"/>
            <a:r>
              <a:rPr lang="en-US" b="1" dirty="0">
                <a:solidFill>
                  <a:schemeClr val="tx2">
                    <a:lumMod val="50000"/>
                  </a:schemeClr>
                </a:solidFill>
                <a:latin typeface="+mj-lt"/>
              </a:rPr>
              <a:t>http://www.emc.ncep.noaa.gov/gc_wmb/vxt/index.html</a:t>
            </a:r>
          </a:p>
          <a:p>
            <a:pPr algn="ctr"/>
            <a:endParaRPr lang="en-US" b="1" dirty="0">
              <a:latin typeface="+mj-lt"/>
            </a:endParaRPr>
          </a:p>
        </p:txBody>
      </p:sp>
      <p:pic>
        <p:nvPicPr>
          <p:cNvPr id="169988" name="Picture 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72100" y="5661026"/>
            <a:ext cx="3771900" cy="1196975"/>
          </a:xfrm>
          <a:prstGeom prst="rect">
            <a:avLst/>
          </a:prstGeom>
          <a:noFill/>
          <a:ln w="9525" algn="ctr">
            <a:noFill/>
            <a:miter lim="800000"/>
            <a:headEnd/>
            <a:tailEnd/>
          </a:ln>
        </p:spPr>
      </p:pic>
      <p:sp>
        <p:nvSpPr>
          <p:cNvPr id="169989" name="Text Box 6"/>
          <p:cNvSpPr txBox="1">
            <a:spLocks noChangeArrowheads="1"/>
          </p:cNvSpPr>
          <p:nvPr/>
        </p:nvSpPr>
        <p:spPr bwMode="auto">
          <a:xfrm>
            <a:off x="0" y="4114800"/>
            <a:ext cx="5486400" cy="1892816"/>
          </a:xfrm>
          <a:prstGeom prst="rect">
            <a:avLst/>
          </a:prstGeom>
          <a:noFill/>
          <a:ln w="9525">
            <a:noFill/>
            <a:miter lim="800000"/>
            <a:headEnd/>
            <a:tailEnd/>
          </a:ln>
        </p:spPr>
        <p:txBody>
          <a:bodyPr wrap="square" lIns="91430" tIns="45715" rIns="91430" bIns="45715">
            <a:spAutoFit/>
          </a:bodyPr>
          <a:lstStyle/>
          <a:p>
            <a:pPr>
              <a:spcBef>
                <a:spcPct val="50000"/>
              </a:spcBef>
            </a:pPr>
            <a:r>
              <a:rPr lang="en-US" dirty="0">
                <a:solidFill>
                  <a:srgbClr val="000099"/>
                </a:solidFill>
              </a:rPr>
              <a:t>Acknowledgements:</a:t>
            </a:r>
          </a:p>
          <a:p>
            <a:pPr>
              <a:spcBef>
                <a:spcPct val="50000"/>
              </a:spcBef>
            </a:pPr>
            <a:r>
              <a:rPr lang="en-US" i="1" dirty="0"/>
              <a:t>HWRF team at EMC</a:t>
            </a:r>
          </a:p>
          <a:p>
            <a:pPr>
              <a:spcBef>
                <a:spcPct val="50000"/>
              </a:spcBef>
            </a:pPr>
            <a:r>
              <a:rPr lang="en-US" i="1" dirty="0"/>
              <a:t>EMC and HFIP Management</a:t>
            </a:r>
          </a:p>
          <a:p>
            <a:pPr>
              <a:spcBef>
                <a:spcPct val="50000"/>
              </a:spcBef>
            </a:pPr>
            <a:r>
              <a:rPr lang="en-US" i="1" dirty="0" smtClean="0"/>
              <a:t>Collaborations </a:t>
            </a:r>
            <a:r>
              <a:rPr lang="en-US" i="1" dirty="0"/>
              <a:t>with NHC, DTC, </a:t>
            </a:r>
            <a:r>
              <a:rPr lang="en-US" i="1" dirty="0" smtClean="0"/>
              <a:t>HRD/AOML, PSD/ESRL, GFDL</a:t>
            </a:r>
            <a:r>
              <a:rPr lang="en-US" i="1" dirty="0"/>
              <a:t>, URI, </a:t>
            </a:r>
            <a:r>
              <a:rPr lang="en-US" i="1" dirty="0" smtClean="0"/>
              <a:t>UMD, FSU, CIRA </a:t>
            </a:r>
            <a:r>
              <a:rPr lang="en-US" i="1" dirty="0"/>
              <a:t>and other HFIP </a:t>
            </a:r>
            <a:r>
              <a:rPr lang="en-US" i="1" dirty="0" smtClean="0"/>
              <a:t>partners</a:t>
            </a:r>
          </a:p>
        </p:txBody>
      </p:sp>
      <p:pic>
        <p:nvPicPr>
          <p:cNvPr id="8" name="Picture 15" descr="noaa_trans_back_dark_RSmith.gif"/>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1231776977"/>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2400" b="1" dirty="0" smtClean="0">
                <a:solidFill>
                  <a:srgbClr val="006600"/>
                </a:solidFill>
                <a:effectLst>
                  <a:outerShdw blurRad="38100" dist="38100" dir="2700000" algn="tl">
                    <a:srgbClr val="000000">
                      <a:alpha val="43137"/>
                    </a:srgbClr>
                  </a:outerShdw>
                </a:effectLst>
              </a:rPr>
              <a:t>HWRF for Tropical Cyclones over the Western Pacific Region</a:t>
            </a:r>
            <a:endParaRPr lang="en-US" sz="2400" b="1" dirty="0">
              <a:solidFill>
                <a:srgbClr val="006600"/>
              </a:solidFill>
              <a:effectLst>
                <a:outerShdw blurRad="38100" dist="38100" dir="2700000" algn="tl">
                  <a:srgbClr val="000000">
                    <a:alpha val="43137"/>
                  </a:srgbClr>
                </a:outerShdw>
              </a:effectLst>
            </a:endParaRPr>
          </a:p>
        </p:txBody>
      </p:sp>
      <p:sp>
        <p:nvSpPr>
          <p:cNvPr id="7" name="Content Placeholder 6"/>
          <p:cNvSpPr>
            <a:spLocks noGrp="1"/>
          </p:cNvSpPr>
          <p:nvPr>
            <p:ph idx="1"/>
          </p:nvPr>
        </p:nvSpPr>
        <p:spPr>
          <a:xfrm>
            <a:off x="457200" y="1600200"/>
            <a:ext cx="8229600" cy="4876800"/>
          </a:xfrm>
        </p:spPr>
        <p:txBody>
          <a:bodyPr/>
          <a:lstStyle/>
          <a:p>
            <a:pPr marL="0" indent="228600" algn="just">
              <a:lnSpc>
                <a:spcPct val="150000"/>
              </a:lnSpc>
              <a:spcBef>
                <a:spcPts val="0"/>
              </a:spcBef>
              <a:spcAft>
                <a:spcPts val="600"/>
              </a:spcAft>
            </a:pPr>
            <a:r>
              <a:rPr lang="en-US" sz="2000" dirty="0" smtClean="0">
                <a:latin typeface="+mj-lt"/>
                <a:ea typeface="Times New Roman"/>
              </a:rPr>
              <a:t>This visit to STI/CMA is aimed at providing an overview of operational HWRF and explore possible avenues for collaboration among NOAA scientists and STI scientists.</a:t>
            </a:r>
          </a:p>
          <a:p>
            <a:pPr marL="0" indent="228600" algn="just">
              <a:lnSpc>
                <a:spcPct val="150000"/>
              </a:lnSpc>
              <a:spcBef>
                <a:spcPts val="0"/>
              </a:spcBef>
              <a:spcAft>
                <a:spcPts val="600"/>
              </a:spcAft>
            </a:pPr>
            <a:r>
              <a:rPr lang="en-US" sz="2000" kern="1400" dirty="0" smtClean="0">
                <a:solidFill>
                  <a:srgbClr val="000000"/>
                </a:solidFill>
                <a:latin typeface="+mj-lt"/>
                <a:ea typeface="Times New Roman"/>
              </a:rPr>
              <a:t>We are p</a:t>
            </a:r>
            <a:r>
              <a:rPr lang="en-US" sz="2000" dirty="0" smtClean="0">
                <a:latin typeface="+mj-lt"/>
                <a:ea typeface="Times New Roman"/>
              </a:rPr>
              <a:t>roviding a framework for joint development of the next generation research and operational system for advanced tropical cyclone modeling research and forecasting, with mutual benefits to partner organizations.</a:t>
            </a:r>
            <a:endParaRPr lang="en-US" sz="2000" dirty="0" smtClean="0">
              <a:latin typeface="+mj-lt"/>
            </a:endParaRPr>
          </a:p>
          <a:p>
            <a:endParaRPr lang="en-US" sz="2000" dirty="0">
              <a:latin typeface="+mj-lt"/>
            </a:endParaRPr>
          </a:p>
        </p:txBody>
      </p:sp>
      <p:sp>
        <p:nvSpPr>
          <p:cNvPr id="2" name="Slide Number Placeholder 1"/>
          <p:cNvSpPr>
            <a:spLocks noGrp="1"/>
          </p:cNvSpPr>
          <p:nvPr>
            <p:ph type="sldNum" sz="quarter" idx="12"/>
          </p:nvPr>
        </p:nvSpPr>
        <p:spPr/>
        <p:txBody>
          <a:bodyPr/>
          <a:lstStyle/>
          <a:p>
            <a:pPr>
              <a:defRPr/>
            </a:pPr>
            <a:fld id="{6ABF3884-10D7-4AAD-AB84-7B2A9A775280}" type="slidenum">
              <a:rPr lang="en-US" smtClean="0"/>
              <a:pPr>
                <a:defRPr/>
              </a:pPr>
              <a:t>51</a:t>
            </a:fld>
            <a:endParaRPr lang="en-US"/>
          </a:p>
        </p:txBody>
      </p:sp>
    </p:spTree>
    <p:extLst>
      <p:ext uri="{BB962C8B-B14F-4D97-AF65-F5344CB8AC3E}">
        <p14:creationId xmlns:p14="http://schemas.microsoft.com/office/powerpoint/2010/main" val="3075229246"/>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smtClean="0">
                <a:solidFill>
                  <a:srgbClr val="006600"/>
                </a:solidFill>
                <a:effectLst>
                  <a:outerShdw blurRad="38100" dist="38100" dir="2700000" algn="tl">
                    <a:srgbClr val="000000">
                      <a:alpha val="43137"/>
                    </a:srgbClr>
                  </a:outerShdw>
                </a:effectLst>
              </a:rPr>
              <a:t>Requirements for Transition to Operations (T2O)</a:t>
            </a:r>
            <a:r>
              <a:rPr lang="en-US" sz="2400" b="1" dirty="0" smtClean="0">
                <a:solidFill>
                  <a:srgbClr val="000000"/>
                </a:solidFill>
                <a:latin typeface="Times New Roman"/>
                <a:ea typeface="Times New Roman"/>
                <a:cs typeface="Times New Roman"/>
              </a:rPr>
              <a:t> </a:t>
            </a:r>
            <a:br>
              <a:rPr lang="en-US" sz="2400" b="1" dirty="0" smtClean="0">
                <a:solidFill>
                  <a:srgbClr val="000000"/>
                </a:solidFill>
                <a:latin typeface="Times New Roman"/>
                <a:ea typeface="Times New Roman"/>
                <a:cs typeface="Times New Roman"/>
              </a:rPr>
            </a:br>
            <a:r>
              <a:rPr lang="en-US" sz="3200" b="1" dirty="0" smtClean="0">
                <a:solidFill>
                  <a:srgbClr val="000000"/>
                </a:solidFill>
                <a:latin typeface="Times New Roman"/>
                <a:ea typeface="Times New Roman"/>
                <a:cs typeface="Times New Roman"/>
              </a:rPr>
              <a:t/>
            </a:r>
            <a:br>
              <a:rPr lang="en-US" sz="3200" b="1" dirty="0" smtClean="0">
                <a:solidFill>
                  <a:srgbClr val="000000"/>
                </a:solidFill>
                <a:latin typeface="Times New Roman"/>
                <a:ea typeface="Times New Roman"/>
                <a:cs typeface="Times New Roman"/>
              </a:rPr>
            </a:br>
            <a:r>
              <a:rPr lang="en-US" sz="2400" b="1" dirty="0" smtClean="0">
                <a:solidFill>
                  <a:srgbClr val="006600"/>
                </a:solidFill>
                <a:latin typeface="Times New Roman"/>
                <a:ea typeface="Times New Roman"/>
                <a:cs typeface="Times New Roman"/>
              </a:rPr>
              <a:t>Performance testing – case load, evaluation criteria:</a:t>
            </a:r>
            <a:r>
              <a:rPr lang="en-US" sz="2400" b="1" dirty="0" smtClean="0">
                <a:solidFill>
                  <a:srgbClr val="006600"/>
                </a:solidFill>
                <a:latin typeface="Calibri"/>
                <a:ea typeface="Calibri"/>
                <a:cs typeface="Times New Roman"/>
              </a:rPr>
              <a:t/>
            </a:r>
            <a:br>
              <a:rPr lang="en-US" sz="2400" b="1" dirty="0" smtClean="0">
                <a:solidFill>
                  <a:srgbClr val="006600"/>
                </a:solidFill>
                <a:latin typeface="Calibri"/>
                <a:ea typeface="Calibri"/>
                <a:cs typeface="Times New Roman"/>
              </a:rPr>
            </a:br>
            <a:endParaRPr lang="en-US" sz="3200" b="1" dirty="0">
              <a:solidFill>
                <a:srgbClr val="0066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304800" y="1447800"/>
            <a:ext cx="8610600" cy="5029200"/>
          </a:xfrm>
        </p:spPr>
        <p:txBody>
          <a:bodyPr/>
          <a:lstStyle/>
          <a:p>
            <a:pPr lvl="0" algn="just">
              <a:lnSpc>
                <a:spcPct val="115000"/>
              </a:lnSpc>
              <a:spcBef>
                <a:spcPts val="0"/>
              </a:spcBef>
              <a:spcAft>
                <a:spcPts val="0"/>
              </a:spcAft>
              <a:buFont typeface="+mj-lt"/>
              <a:buAutoNum type="arabicPeriod"/>
            </a:pPr>
            <a:r>
              <a:rPr lang="en-US" sz="2400" dirty="0" smtClean="0">
                <a:solidFill>
                  <a:srgbClr val="000000"/>
                </a:solidFill>
                <a:latin typeface="Times New Roman"/>
                <a:ea typeface="Times New Roman"/>
                <a:cs typeface="Times New Roman"/>
              </a:rPr>
              <a:t>The HWRF Modeling System for Western Pacific Ocean uses the same configuration as the NCEP operational HWRF (atmospheric model only), and has been benchmarked for its performance.</a:t>
            </a:r>
            <a:endParaRPr lang="en-US" sz="2400" dirty="0" smtClean="0">
              <a:latin typeface="Calibri"/>
              <a:ea typeface="Calibri"/>
              <a:cs typeface="Times New Roman"/>
            </a:endParaRPr>
          </a:p>
          <a:p>
            <a:pPr lvl="0" algn="just">
              <a:lnSpc>
                <a:spcPct val="115000"/>
              </a:lnSpc>
              <a:spcBef>
                <a:spcPts val="0"/>
              </a:spcBef>
              <a:spcAft>
                <a:spcPts val="0"/>
              </a:spcAft>
              <a:buFont typeface="+mj-lt"/>
              <a:buAutoNum type="arabicPeriod"/>
            </a:pPr>
            <a:r>
              <a:rPr lang="en-US" sz="2400" dirty="0" smtClean="0">
                <a:solidFill>
                  <a:srgbClr val="000000"/>
                </a:solidFill>
                <a:latin typeface="Times New Roman"/>
                <a:ea typeface="Times New Roman"/>
                <a:cs typeface="Times New Roman"/>
              </a:rPr>
              <a:t>The baseline configuration for HWRF Transfer of Technology and Training is available through community based repository at NOAA/DTC.</a:t>
            </a:r>
            <a:endParaRPr lang="en-US" sz="2400" dirty="0" smtClean="0">
              <a:latin typeface="Calibri"/>
              <a:ea typeface="Calibri"/>
              <a:cs typeface="Times New Roman"/>
            </a:endParaRPr>
          </a:p>
          <a:p>
            <a:pPr lvl="0" algn="just">
              <a:lnSpc>
                <a:spcPct val="115000"/>
              </a:lnSpc>
              <a:spcBef>
                <a:spcPts val="0"/>
              </a:spcBef>
              <a:spcAft>
                <a:spcPts val="0"/>
              </a:spcAft>
              <a:buFont typeface="+mj-lt"/>
              <a:buAutoNum type="arabicPeriod"/>
            </a:pPr>
            <a:r>
              <a:rPr lang="en-US" sz="2400" dirty="0" smtClean="0">
                <a:solidFill>
                  <a:srgbClr val="000000"/>
                </a:solidFill>
                <a:latin typeface="Times New Roman"/>
                <a:ea typeface="Times New Roman"/>
                <a:cs typeface="Times New Roman"/>
              </a:rPr>
              <a:t>The baseline configuration has been evaluated for 2012 typhoon season in real-time with forecast guidance products delivered to JTWC.</a:t>
            </a:r>
            <a:endParaRPr lang="en-US" sz="2400" dirty="0" smtClean="0">
              <a:latin typeface="Calibri"/>
              <a:ea typeface="Calibri"/>
              <a:cs typeface="Times New Roman"/>
            </a:endParaRPr>
          </a:p>
          <a:p>
            <a:pPr lvl="0" algn="just">
              <a:lnSpc>
                <a:spcPct val="115000"/>
              </a:lnSpc>
              <a:spcBef>
                <a:spcPts val="0"/>
              </a:spcBef>
              <a:spcAft>
                <a:spcPts val="0"/>
              </a:spcAft>
              <a:buFont typeface="+mj-lt"/>
              <a:buAutoNum type="arabicPeriod"/>
            </a:pPr>
            <a:r>
              <a:rPr lang="en-US" sz="2400" dirty="0" smtClean="0">
                <a:solidFill>
                  <a:srgbClr val="000000"/>
                </a:solidFill>
                <a:latin typeface="Times New Roman"/>
                <a:ea typeface="Times New Roman"/>
                <a:cs typeface="Times New Roman"/>
              </a:rPr>
              <a:t>Evaluation of model performance includes estimation of track, intensity and structure errors in comparison to official JTWC forecast errors.  </a:t>
            </a:r>
            <a:endParaRPr lang="en-US" sz="2400" dirty="0" smtClean="0">
              <a:latin typeface="Calibri"/>
              <a:ea typeface="Calibri"/>
              <a:cs typeface="Times New Roman"/>
            </a:endParaRPr>
          </a:p>
        </p:txBody>
      </p:sp>
      <p:sp>
        <p:nvSpPr>
          <p:cNvPr id="4" name="Slide Number Placeholder 3"/>
          <p:cNvSpPr>
            <a:spLocks noGrp="1"/>
          </p:cNvSpPr>
          <p:nvPr>
            <p:ph type="sldNum" sz="quarter" idx="12"/>
          </p:nvPr>
        </p:nvSpPr>
        <p:spPr/>
        <p:txBody>
          <a:bodyPr/>
          <a:lstStyle/>
          <a:p>
            <a:pPr>
              <a:defRPr/>
            </a:pPr>
            <a:fld id="{191E5191-9473-415E-A269-2D0EA2242D5D}" type="slidenum">
              <a:rPr lang="en-US" smtClean="0"/>
              <a:pPr>
                <a:defRPr/>
              </a:pPr>
              <a:t>52</a:t>
            </a:fld>
            <a:endParaRPr lang="en-US"/>
          </a:p>
        </p:txBody>
      </p:sp>
    </p:spTree>
    <p:extLst>
      <p:ext uri="{BB962C8B-B14F-4D97-AF65-F5344CB8AC3E}">
        <p14:creationId xmlns:p14="http://schemas.microsoft.com/office/powerpoint/2010/main" val="2301776892"/>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b="1" dirty="0" smtClean="0">
                <a:solidFill>
                  <a:srgbClr val="006600"/>
                </a:solidFill>
                <a:effectLst>
                  <a:outerShdw blurRad="38100" dist="38100" dir="2700000" algn="tl">
                    <a:srgbClr val="000000">
                      <a:alpha val="43137"/>
                    </a:srgbClr>
                  </a:outerShdw>
                </a:effectLst>
                <a:latin typeface="Times New Roman"/>
                <a:ea typeface="Times New Roman"/>
              </a:rPr>
              <a:t>System functionality – initialization and data assimilation, Ocean Coupling and Computational Performance</a:t>
            </a:r>
            <a:endParaRPr lang="en-US" sz="2400" b="1" dirty="0">
              <a:solidFill>
                <a:srgbClr val="0066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600200"/>
            <a:ext cx="8229600" cy="5105400"/>
          </a:xfrm>
        </p:spPr>
        <p:txBody>
          <a:bodyPr/>
          <a:lstStyle/>
          <a:p>
            <a:pPr lvl="0" algn="just">
              <a:lnSpc>
                <a:spcPct val="115000"/>
              </a:lnSpc>
              <a:spcBef>
                <a:spcPts val="0"/>
              </a:spcBef>
              <a:spcAft>
                <a:spcPts val="0"/>
              </a:spcAft>
              <a:buFont typeface="+mj-lt"/>
              <a:buAutoNum type="arabicPeriod"/>
            </a:pPr>
            <a:r>
              <a:rPr lang="en-US" sz="1800" b="1" dirty="0" smtClean="0">
                <a:solidFill>
                  <a:srgbClr val="000000"/>
                </a:solidFill>
                <a:latin typeface="+mj-lt"/>
                <a:ea typeface="Times New Roman"/>
                <a:cs typeface="Times New Roman"/>
              </a:rPr>
              <a:t>Reconfiguring Vortex Initialization for Western Pacific basin is completed.</a:t>
            </a:r>
            <a:endParaRPr lang="en-US" sz="1800" b="1" dirty="0" smtClean="0">
              <a:latin typeface="+mj-lt"/>
              <a:ea typeface="Calibri"/>
              <a:cs typeface="Times New Roman"/>
            </a:endParaRPr>
          </a:p>
          <a:p>
            <a:pPr lvl="0" algn="just">
              <a:lnSpc>
                <a:spcPct val="115000"/>
              </a:lnSpc>
              <a:spcBef>
                <a:spcPts val="0"/>
              </a:spcBef>
              <a:spcAft>
                <a:spcPts val="0"/>
              </a:spcAft>
              <a:buFont typeface="+mj-lt"/>
              <a:buAutoNum type="arabicPeriod"/>
            </a:pPr>
            <a:r>
              <a:rPr lang="en-US" sz="1800" b="1" dirty="0" smtClean="0">
                <a:solidFill>
                  <a:srgbClr val="000000"/>
                </a:solidFill>
                <a:latin typeface="+mj-lt"/>
                <a:ea typeface="Times New Roman"/>
                <a:cs typeface="Times New Roman"/>
              </a:rPr>
              <a:t>Data assimilation through GSI will include testing the capability of ingesting aircraft and ground based Doppler Radar datasets when available. </a:t>
            </a:r>
          </a:p>
          <a:p>
            <a:pPr lvl="0" algn="just">
              <a:lnSpc>
                <a:spcPct val="115000"/>
              </a:lnSpc>
              <a:spcBef>
                <a:spcPts val="0"/>
              </a:spcBef>
              <a:spcAft>
                <a:spcPts val="0"/>
              </a:spcAft>
              <a:buFont typeface="+mj-lt"/>
              <a:buAutoNum type="arabicPeriod"/>
            </a:pPr>
            <a:r>
              <a:rPr lang="en-US" sz="1800" b="1" dirty="0" smtClean="0">
                <a:solidFill>
                  <a:srgbClr val="000000"/>
                </a:solidFill>
                <a:latin typeface="+mj-lt"/>
                <a:ea typeface="Times New Roman"/>
                <a:cs typeface="Times New Roman"/>
              </a:rPr>
              <a:t>EMC will lay out the requirements for ocean coupling and provide guidance to interested collaborators.  The infrastructure to run the coupled modeling system is a pre-requisite to undertake this project.  </a:t>
            </a:r>
            <a:endParaRPr lang="en-US" sz="1800" b="1" dirty="0" smtClean="0">
              <a:latin typeface="+mj-lt"/>
              <a:ea typeface="Calibri"/>
              <a:cs typeface="Times New Roman"/>
            </a:endParaRPr>
          </a:p>
          <a:p>
            <a:pPr lvl="0" algn="just">
              <a:lnSpc>
                <a:spcPct val="115000"/>
              </a:lnSpc>
              <a:spcBef>
                <a:spcPts val="0"/>
              </a:spcBef>
              <a:spcAft>
                <a:spcPts val="0"/>
              </a:spcAft>
              <a:buFont typeface="+mj-lt"/>
              <a:buAutoNum type="arabicPeriod"/>
            </a:pPr>
            <a:r>
              <a:rPr lang="en-US" sz="1800" b="1" dirty="0" smtClean="0">
                <a:solidFill>
                  <a:srgbClr val="000000"/>
                </a:solidFill>
                <a:latin typeface="+mj-lt"/>
                <a:ea typeface="Times New Roman"/>
                <a:cs typeface="Times New Roman"/>
              </a:rPr>
              <a:t>EMC will also provide software and instructions to eventually couple the atmospheric model to a wave, surge and hydrology models for landfall related applications.</a:t>
            </a:r>
            <a:r>
              <a:rPr lang="en-IN" sz="1800" b="1" dirty="0" smtClean="0">
                <a:solidFill>
                  <a:srgbClr val="000000"/>
                </a:solidFill>
                <a:latin typeface="+mj-lt"/>
                <a:ea typeface="Times New Roman"/>
                <a:cs typeface="Times New Roman"/>
              </a:rPr>
              <a:t> </a:t>
            </a:r>
          </a:p>
          <a:p>
            <a:pPr lvl="0" algn="just">
              <a:lnSpc>
                <a:spcPct val="115000"/>
              </a:lnSpc>
              <a:spcBef>
                <a:spcPts val="0"/>
              </a:spcBef>
              <a:spcAft>
                <a:spcPts val="0"/>
              </a:spcAft>
              <a:buFont typeface="+mj-lt"/>
              <a:buAutoNum type="arabicPeriod"/>
            </a:pPr>
            <a:r>
              <a:rPr lang="en-IN" sz="1800" b="1" dirty="0" smtClean="0">
                <a:solidFill>
                  <a:srgbClr val="000000"/>
                </a:solidFill>
                <a:latin typeface="+mj-lt"/>
                <a:ea typeface="Times New Roman"/>
                <a:cs typeface="Times New Roman"/>
              </a:rPr>
              <a:t>EMC will provide suggested computational configurations for retrospective testing of the HWRF model.  Optimizing the computational performance is the sole responsibility of the collaborators.</a:t>
            </a:r>
            <a:endParaRPr lang="en-US" sz="1800" b="1" dirty="0" smtClean="0">
              <a:latin typeface="+mj-lt"/>
              <a:ea typeface="Calibri"/>
              <a:cs typeface="Times New Roman"/>
            </a:endParaRPr>
          </a:p>
          <a:p>
            <a:pPr lvl="0" algn="just">
              <a:lnSpc>
                <a:spcPct val="115000"/>
              </a:lnSpc>
              <a:spcBef>
                <a:spcPts val="0"/>
              </a:spcBef>
              <a:spcAft>
                <a:spcPts val="1000"/>
              </a:spcAft>
              <a:buFont typeface="+mj-lt"/>
              <a:buAutoNum type="arabicPeriod"/>
            </a:pPr>
            <a:r>
              <a:rPr lang="en-IN" sz="1800" b="1" dirty="0" smtClean="0">
                <a:solidFill>
                  <a:srgbClr val="000000"/>
                </a:solidFill>
                <a:latin typeface="+mj-lt"/>
                <a:ea typeface="Times New Roman"/>
                <a:cs typeface="Times New Roman"/>
              </a:rPr>
              <a:t>Defining the work flow and identifying the operational products can be based on forecaster requirements, and the collaborating agencies will set the time lines for the product delivery.</a:t>
            </a:r>
            <a:endParaRPr lang="en-US" sz="1800" b="1" dirty="0" smtClean="0">
              <a:latin typeface="+mj-lt"/>
              <a:ea typeface="Calibri"/>
              <a:cs typeface="Times New Roman"/>
            </a:endParaRPr>
          </a:p>
        </p:txBody>
      </p:sp>
      <p:sp>
        <p:nvSpPr>
          <p:cNvPr id="4" name="Slide Number Placeholder 3"/>
          <p:cNvSpPr>
            <a:spLocks noGrp="1"/>
          </p:cNvSpPr>
          <p:nvPr>
            <p:ph type="sldNum" sz="quarter" idx="12"/>
          </p:nvPr>
        </p:nvSpPr>
        <p:spPr/>
        <p:txBody>
          <a:bodyPr/>
          <a:lstStyle/>
          <a:p>
            <a:pPr>
              <a:defRPr/>
            </a:pPr>
            <a:fld id="{191E5191-9473-415E-A269-2D0EA2242D5D}" type="slidenum">
              <a:rPr lang="en-US" smtClean="0"/>
              <a:pPr>
                <a:defRPr/>
              </a:pPr>
              <a:t>53</a:t>
            </a:fld>
            <a:endParaRPr lang="en-US"/>
          </a:p>
        </p:txBody>
      </p:sp>
    </p:spTree>
    <p:extLst>
      <p:ext uri="{BB962C8B-B14F-4D97-AF65-F5344CB8AC3E}">
        <p14:creationId xmlns:p14="http://schemas.microsoft.com/office/powerpoint/2010/main" val="1580442280"/>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solidFill>
                  <a:srgbClr val="006600"/>
                </a:solidFill>
                <a:effectLst>
                  <a:outerShdw blurRad="38100" dist="38100" dir="2700000" algn="tl">
                    <a:srgbClr val="000000">
                      <a:alpha val="43137"/>
                    </a:srgbClr>
                  </a:outerShdw>
                </a:effectLst>
              </a:rPr>
              <a:t>R2O requirements and Support</a:t>
            </a:r>
            <a:endParaRPr lang="en-US" sz="4000" b="1" dirty="0">
              <a:solidFill>
                <a:srgbClr val="0066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lvl="0" algn="just">
              <a:lnSpc>
                <a:spcPct val="115000"/>
              </a:lnSpc>
              <a:spcBef>
                <a:spcPts val="0"/>
              </a:spcBef>
              <a:spcAft>
                <a:spcPts val="0"/>
              </a:spcAft>
              <a:buFont typeface="+mj-lt"/>
              <a:buAutoNum type="arabicPeriod"/>
            </a:pPr>
            <a:r>
              <a:rPr lang="en-IN" sz="2400" dirty="0" smtClean="0">
                <a:latin typeface="+mj-lt"/>
                <a:ea typeface="Times New Roman"/>
                <a:cs typeface="Times New Roman"/>
              </a:rPr>
              <a:t>It is desirable to establish a framework to conduct advanced research on tropical cyclones using operational HWRF.</a:t>
            </a:r>
            <a:endParaRPr lang="en-US" sz="2400" dirty="0" smtClean="0">
              <a:latin typeface="+mj-lt"/>
              <a:ea typeface="Calibri"/>
              <a:cs typeface="Times New Roman"/>
            </a:endParaRPr>
          </a:p>
          <a:p>
            <a:pPr lvl="0" algn="just">
              <a:lnSpc>
                <a:spcPct val="115000"/>
              </a:lnSpc>
              <a:spcBef>
                <a:spcPts val="0"/>
              </a:spcBef>
              <a:spcAft>
                <a:spcPts val="0"/>
              </a:spcAft>
              <a:buFont typeface="+mj-lt"/>
              <a:buAutoNum type="arabicPeriod"/>
            </a:pPr>
            <a:r>
              <a:rPr lang="en-IN" sz="2400" dirty="0" smtClean="0">
                <a:latin typeface="+mj-lt"/>
                <a:ea typeface="Times New Roman"/>
                <a:cs typeface="Times New Roman"/>
              </a:rPr>
              <a:t>Designate “points of contact” for several tasks and use subversion based efficient code management protocols</a:t>
            </a:r>
            <a:endParaRPr lang="en-US" sz="2400" dirty="0" smtClean="0">
              <a:latin typeface="+mj-lt"/>
              <a:ea typeface="Calibri"/>
              <a:cs typeface="Times New Roman"/>
            </a:endParaRPr>
          </a:p>
          <a:p>
            <a:pPr lvl="0" algn="just">
              <a:lnSpc>
                <a:spcPct val="115000"/>
              </a:lnSpc>
              <a:spcBef>
                <a:spcPts val="0"/>
              </a:spcBef>
              <a:spcAft>
                <a:spcPts val="0"/>
              </a:spcAft>
              <a:buFont typeface="+mj-lt"/>
              <a:buAutoNum type="arabicPeriod"/>
            </a:pPr>
            <a:r>
              <a:rPr lang="en-IN" sz="2400" dirty="0" smtClean="0">
                <a:latin typeface="+mj-lt"/>
                <a:ea typeface="Times New Roman"/>
                <a:cs typeface="Times New Roman"/>
              </a:rPr>
              <a:t>Establish pathways for sustained collaboration and conduct workshops/training programs at regular intervals</a:t>
            </a:r>
          </a:p>
          <a:p>
            <a:pPr lvl="0" algn="just">
              <a:lnSpc>
                <a:spcPct val="115000"/>
              </a:lnSpc>
              <a:spcBef>
                <a:spcPts val="0"/>
              </a:spcBef>
              <a:spcAft>
                <a:spcPts val="0"/>
              </a:spcAft>
              <a:buFont typeface="+mj-lt"/>
              <a:buAutoNum type="arabicPeriod"/>
            </a:pPr>
            <a:r>
              <a:rPr lang="en-IN" sz="2400" dirty="0" smtClean="0">
                <a:latin typeface="+mj-lt"/>
                <a:ea typeface="Calibri"/>
                <a:cs typeface="Times New Roman"/>
              </a:rPr>
              <a:t>Keep up to date with latest advancements for HWRF</a:t>
            </a:r>
            <a:endParaRPr lang="en-US" sz="2400" dirty="0" smtClean="0">
              <a:latin typeface="+mj-lt"/>
              <a:ea typeface="Calibri"/>
              <a:cs typeface="Times New Roman"/>
            </a:endParaRPr>
          </a:p>
          <a:p>
            <a:pPr lvl="0" algn="just">
              <a:lnSpc>
                <a:spcPct val="115000"/>
              </a:lnSpc>
              <a:spcBef>
                <a:spcPts val="0"/>
              </a:spcBef>
              <a:spcAft>
                <a:spcPts val="1000"/>
              </a:spcAft>
              <a:buFont typeface="+mj-lt"/>
              <a:buAutoNum type="arabicPeriod"/>
            </a:pPr>
            <a:r>
              <a:rPr lang="en-IN" sz="2400" dirty="0" smtClean="0">
                <a:latin typeface="+mj-lt"/>
                <a:ea typeface="Times New Roman"/>
                <a:cs typeface="Times New Roman"/>
              </a:rPr>
              <a:t>Continue working with NOAA on fulfilling objectives of improving the tropical cyclone forecast skill across all oceanic basins.</a:t>
            </a:r>
            <a:endParaRPr lang="en-US" sz="2400" dirty="0" smtClean="0">
              <a:latin typeface="+mj-lt"/>
              <a:ea typeface="Calibri"/>
              <a:cs typeface="Times New Roman"/>
            </a:endParaRPr>
          </a:p>
        </p:txBody>
      </p:sp>
      <p:sp>
        <p:nvSpPr>
          <p:cNvPr id="4" name="Slide Number Placeholder 3"/>
          <p:cNvSpPr>
            <a:spLocks noGrp="1"/>
          </p:cNvSpPr>
          <p:nvPr>
            <p:ph type="sldNum" sz="quarter" idx="12"/>
          </p:nvPr>
        </p:nvSpPr>
        <p:spPr/>
        <p:txBody>
          <a:bodyPr/>
          <a:lstStyle/>
          <a:p>
            <a:pPr>
              <a:defRPr/>
            </a:pPr>
            <a:fld id="{191E5191-9473-415E-A269-2D0EA2242D5D}" type="slidenum">
              <a:rPr lang="en-US" smtClean="0"/>
              <a:pPr>
                <a:defRPr/>
              </a:pPr>
              <a:t>54</a:t>
            </a:fld>
            <a:endParaRPr lang="en-US"/>
          </a:p>
        </p:txBody>
      </p:sp>
    </p:spTree>
    <p:extLst>
      <p:ext uri="{BB962C8B-B14F-4D97-AF65-F5344CB8AC3E}">
        <p14:creationId xmlns:p14="http://schemas.microsoft.com/office/powerpoint/2010/main" val="269898171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152400"/>
            <a:ext cx="8229600" cy="639763"/>
          </a:xfrm>
        </p:spPr>
        <p:txBody>
          <a:bodyPr/>
          <a:lstStyle/>
          <a:p>
            <a:pPr eaLnBrk="1" hangingPunct="1"/>
            <a:r>
              <a:rPr lang="en-US" sz="3200" b="1" dirty="0" smtClean="0">
                <a:solidFill>
                  <a:srgbClr val="009900"/>
                </a:solidFill>
                <a:effectLst>
                  <a:outerShdw blurRad="38100" dist="38100" dir="2700000" algn="tl">
                    <a:srgbClr val="000000">
                      <a:alpha val="43137"/>
                    </a:srgbClr>
                  </a:outerShdw>
                </a:effectLst>
              </a:rPr>
              <a:t>Evolution of HWRF</a:t>
            </a:r>
          </a:p>
        </p:txBody>
      </p:sp>
      <p:sp>
        <p:nvSpPr>
          <p:cNvPr id="26626" name="Content Placeholder 2"/>
          <p:cNvSpPr>
            <a:spLocks noGrp="1"/>
          </p:cNvSpPr>
          <p:nvPr>
            <p:ph idx="1"/>
          </p:nvPr>
        </p:nvSpPr>
        <p:spPr>
          <a:xfrm>
            <a:off x="304800" y="838200"/>
            <a:ext cx="8686800" cy="5867400"/>
          </a:xfrm>
        </p:spPr>
        <p:txBody>
          <a:bodyPr/>
          <a:lstStyle/>
          <a:p>
            <a:pPr eaLnBrk="1" hangingPunct="1">
              <a:lnSpc>
                <a:spcPct val="80000"/>
              </a:lnSpc>
              <a:spcBef>
                <a:spcPts val="800"/>
              </a:spcBef>
            </a:pPr>
            <a:r>
              <a:rPr lang="en-US" sz="2400" dirty="0"/>
              <a:t>Hurricane Weather Research and Forecasting (HWRF) is the operational hurricane forecast model developed at NCEP/EMC, based on WRF-NMM software </a:t>
            </a:r>
            <a:r>
              <a:rPr lang="en-US" sz="2400" dirty="0" smtClean="0"/>
              <a:t>infrastructure</a:t>
            </a:r>
          </a:p>
          <a:p>
            <a:pPr eaLnBrk="1" hangingPunct="1">
              <a:lnSpc>
                <a:spcPct val="80000"/>
              </a:lnSpc>
              <a:spcBef>
                <a:spcPts val="800"/>
              </a:spcBef>
            </a:pPr>
            <a:r>
              <a:rPr lang="en-US" sz="2200" b="1" dirty="0" smtClean="0"/>
              <a:t>Initial implementation in 2007 hurricane season</a:t>
            </a:r>
          </a:p>
          <a:p>
            <a:pPr lvl="1" eaLnBrk="1" hangingPunct="1">
              <a:lnSpc>
                <a:spcPct val="80000"/>
              </a:lnSpc>
              <a:spcBef>
                <a:spcPts val="800"/>
              </a:spcBef>
            </a:pPr>
            <a:r>
              <a:rPr lang="en-US" sz="1600" b="1" dirty="0" smtClean="0">
                <a:solidFill>
                  <a:srgbClr val="000099"/>
                </a:solidFill>
              </a:rPr>
              <a:t>Model design and development of movable nested grid started in 2002 </a:t>
            </a:r>
            <a:r>
              <a:rPr lang="en-US" sz="1600" b="1" dirty="0">
                <a:solidFill>
                  <a:srgbClr val="000099"/>
                </a:solidFill>
              </a:rPr>
              <a:t>in collaboration with NOAA's Geophysical Fluid Dynamics Laboratory (GFDL) scientists and the University of Rhode Island (URI)</a:t>
            </a:r>
            <a:endParaRPr lang="en-US" sz="1600" b="1" dirty="0" smtClean="0">
              <a:solidFill>
                <a:srgbClr val="000099"/>
              </a:solidFill>
            </a:endParaRPr>
          </a:p>
          <a:p>
            <a:pPr lvl="1" eaLnBrk="1" hangingPunct="1">
              <a:lnSpc>
                <a:spcPct val="80000"/>
              </a:lnSpc>
              <a:spcBef>
                <a:spcPts val="800"/>
              </a:spcBef>
            </a:pPr>
            <a:r>
              <a:rPr lang="en-US" sz="1600" b="1" dirty="0" smtClean="0">
                <a:solidFill>
                  <a:srgbClr val="000099"/>
                </a:solidFill>
              </a:rPr>
              <a:t>Initial HWRF workshop at NSF in 2004</a:t>
            </a:r>
          </a:p>
          <a:p>
            <a:pPr lvl="1" eaLnBrk="1" hangingPunct="1">
              <a:lnSpc>
                <a:spcPct val="80000"/>
              </a:lnSpc>
              <a:spcBef>
                <a:spcPts val="800"/>
              </a:spcBef>
            </a:pPr>
            <a:r>
              <a:rPr lang="en-US" sz="1600" b="1" dirty="0" smtClean="0">
                <a:solidFill>
                  <a:srgbClr val="000099"/>
                </a:solidFill>
              </a:rPr>
              <a:t>28 different configurations tested individually (each with about 200 simulations) before initial implementation</a:t>
            </a:r>
          </a:p>
          <a:p>
            <a:pPr lvl="1" eaLnBrk="1" hangingPunct="1">
              <a:lnSpc>
                <a:spcPct val="80000"/>
              </a:lnSpc>
              <a:spcBef>
                <a:spcPts val="800"/>
              </a:spcBef>
            </a:pPr>
            <a:r>
              <a:rPr lang="en-US" sz="1600" b="1" dirty="0" smtClean="0">
                <a:solidFill>
                  <a:srgbClr val="000099"/>
                </a:solidFill>
              </a:rPr>
              <a:t>Extensive 3-season (2004-2006) pre-implementation testing of HWRF for all storms in the Atlantic and Eastern Pacific basins</a:t>
            </a:r>
          </a:p>
          <a:p>
            <a:pPr eaLnBrk="1" hangingPunct="1">
              <a:lnSpc>
                <a:spcPct val="80000"/>
              </a:lnSpc>
              <a:spcBef>
                <a:spcPts val="800"/>
              </a:spcBef>
            </a:pPr>
            <a:r>
              <a:rPr lang="en-US" sz="2200" b="1" dirty="0" smtClean="0"/>
              <a:t>Vortex initialization upgrades in 2008 </a:t>
            </a:r>
          </a:p>
          <a:p>
            <a:pPr lvl="1" eaLnBrk="1" hangingPunct="1">
              <a:lnSpc>
                <a:spcPct val="80000"/>
              </a:lnSpc>
              <a:spcBef>
                <a:spcPts val="800"/>
              </a:spcBef>
            </a:pPr>
            <a:r>
              <a:rPr lang="en-US" sz="1600" b="1" dirty="0" smtClean="0">
                <a:solidFill>
                  <a:srgbClr val="000099"/>
                </a:solidFill>
              </a:rPr>
              <a:t>Address intensity bias for weaker systems, modifications to storm balance</a:t>
            </a:r>
            <a:r>
              <a:rPr lang="en-US" sz="1600" dirty="0" smtClean="0">
                <a:solidFill>
                  <a:srgbClr val="000099"/>
                </a:solidFill>
              </a:rPr>
              <a:t> </a:t>
            </a:r>
          </a:p>
          <a:p>
            <a:pPr eaLnBrk="1" hangingPunct="1">
              <a:lnSpc>
                <a:spcPct val="80000"/>
              </a:lnSpc>
              <a:spcBef>
                <a:spcPts val="800"/>
              </a:spcBef>
            </a:pPr>
            <a:r>
              <a:rPr lang="en-US" sz="2200" b="1" dirty="0" smtClean="0"/>
              <a:t>Infrastructure upgrade and transition to P6 in 2009</a:t>
            </a:r>
          </a:p>
          <a:p>
            <a:pPr lvl="1" eaLnBrk="1" hangingPunct="1">
              <a:lnSpc>
                <a:spcPct val="80000"/>
              </a:lnSpc>
              <a:spcBef>
                <a:spcPts val="800"/>
              </a:spcBef>
            </a:pPr>
            <a:r>
              <a:rPr lang="en-US" sz="1600" b="1" dirty="0" smtClean="0">
                <a:solidFill>
                  <a:srgbClr val="000099"/>
                </a:solidFill>
              </a:rPr>
              <a:t>Capability enhancements to allow coupling to </a:t>
            </a:r>
            <a:r>
              <a:rPr lang="en-US" sz="1600" b="1" dirty="0" err="1" smtClean="0">
                <a:solidFill>
                  <a:srgbClr val="000099"/>
                </a:solidFill>
              </a:rPr>
              <a:t>HyCOM</a:t>
            </a:r>
            <a:r>
              <a:rPr lang="en-US" sz="1600" b="1" dirty="0" smtClean="0">
                <a:solidFill>
                  <a:srgbClr val="000099"/>
                </a:solidFill>
              </a:rPr>
              <a:t> and Wave Watch-III</a:t>
            </a:r>
          </a:p>
          <a:p>
            <a:pPr eaLnBrk="1" hangingPunct="1">
              <a:lnSpc>
                <a:spcPct val="80000"/>
              </a:lnSpc>
              <a:spcBef>
                <a:spcPts val="800"/>
              </a:spcBef>
            </a:pPr>
            <a:r>
              <a:rPr lang="en-US" sz="2200" b="1" dirty="0" smtClean="0"/>
              <a:t>Physics and initialization upgrades in 2010 to improve the forecast skill.</a:t>
            </a:r>
          </a:p>
          <a:p>
            <a:pPr lvl="1" eaLnBrk="1" hangingPunct="1">
              <a:lnSpc>
                <a:spcPct val="80000"/>
              </a:lnSpc>
              <a:spcBef>
                <a:spcPts val="800"/>
              </a:spcBef>
            </a:pPr>
            <a:r>
              <a:rPr lang="en-US" sz="1600" b="1" dirty="0" smtClean="0">
                <a:solidFill>
                  <a:srgbClr val="000099"/>
                </a:solidFill>
              </a:rPr>
              <a:t>Modified surface physics formulation and use of Gravity Wave Drag parameterization</a:t>
            </a:r>
          </a:p>
          <a:p>
            <a:pPr lvl="1" eaLnBrk="1" hangingPunct="1">
              <a:lnSpc>
                <a:spcPct val="80000"/>
              </a:lnSpc>
              <a:spcBef>
                <a:spcPts val="800"/>
              </a:spcBef>
            </a:pPr>
            <a:r>
              <a:rPr lang="en-US" sz="1600" b="1" dirty="0" smtClean="0">
                <a:solidFill>
                  <a:srgbClr val="000099"/>
                </a:solidFill>
              </a:rPr>
              <a:t>Addition of satellite radiance data assimilation in the hurricane environment</a:t>
            </a:r>
          </a:p>
        </p:txBody>
      </p:sp>
      <p:sp>
        <p:nvSpPr>
          <p:cNvPr id="26627" name="Text Box 10"/>
          <p:cNvSpPr txBox="1">
            <a:spLocks noChangeArrowheads="1"/>
          </p:cNvSpPr>
          <p:nvPr/>
        </p:nvSpPr>
        <p:spPr bwMode="auto">
          <a:xfrm>
            <a:off x="7696200" y="6324600"/>
            <a:ext cx="1104900" cy="327025"/>
          </a:xfrm>
          <a:prstGeom prst="rect">
            <a:avLst/>
          </a:prstGeom>
          <a:noFill/>
          <a:ln w="9525">
            <a:noFill/>
            <a:miter lim="800000"/>
            <a:headEnd/>
            <a:tailEnd/>
          </a:ln>
        </p:spPr>
        <p:txBody>
          <a:bodyPr lIns="82945" tIns="41473" rIns="82945" bIns="41473">
            <a:spAutoFit/>
          </a:bodyPr>
          <a:lstStyle/>
          <a:p>
            <a:pPr algn="ctr" defTabSz="828675" eaLnBrk="0" hangingPunct="0">
              <a:spcBef>
                <a:spcPct val="50000"/>
              </a:spcBef>
            </a:pPr>
            <a:fld id="{E7EC6918-2764-4169-8E0A-B030F69519C4}" type="slidenum">
              <a:rPr lang="en-US" sz="1600">
                <a:solidFill>
                  <a:srgbClr val="FF0000"/>
                </a:solidFill>
              </a:rPr>
              <a:pPr algn="ctr" defTabSz="828675" eaLnBrk="0" hangingPunct="0">
                <a:spcBef>
                  <a:spcPct val="50000"/>
                </a:spcBef>
              </a:pPr>
              <a:t>6</a:t>
            </a:fld>
            <a:endParaRPr lang="en-US" sz="1600">
              <a:solidFill>
                <a:srgbClr val="FF0000"/>
              </a:solidFill>
            </a:endParaRPr>
          </a:p>
        </p:txBody>
      </p:sp>
      <p:sp>
        <p:nvSpPr>
          <p:cNvPr id="5" name="Slide Number Placeholder 4"/>
          <p:cNvSpPr>
            <a:spLocks noGrp="1"/>
          </p:cNvSpPr>
          <p:nvPr>
            <p:ph type="sldNum" sz="quarter" idx="12"/>
          </p:nvPr>
        </p:nvSpPr>
        <p:spPr/>
        <p:txBody>
          <a:bodyPr/>
          <a:lstStyle/>
          <a:p>
            <a:pPr>
              <a:defRPr/>
            </a:pPr>
            <a:fld id="{191E5191-9473-415E-A269-2D0EA2242D5D}" type="slidenum">
              <a:rPr lang="en-US" smtClean="0"/>
              <a:pPr>
                <a:defRPr/>
              </a:pPr>
              <a:t>6</a:t>
            </a:fld>
            <a:endParaRPr lang="en-US"/>
          </a:p>
        </p:txBody>
      </p:sp>
    </p:spTree>
    <p:extLst>
      <p:ext uri="{BB962C8B-B14F-4D97-AF65-F5344CB8AC3E}">
        <p14:creationId xmlns:p14="http://schemas.microsoft.com/office/powerpoint/2010/main" val="114916247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74638"/>
            <a:ext cx="8229600" cy="715962"/>
          </a:xfrm>
        </p:spPr>
        <p:txBody>
          <a:bodyPr/>
          <a:lstStyle/>
          <a:p>
            <a:r>
              <a:rPr lang="en-US" sz="3200" b="1" dirty="0" smtClean="0">
                <a:solidFill>
                  <a:srgbClr val="000099"/>
                </a:solidFill>
              </a:rPr>
              <a:t>HWRF in Community Modeling Framework</a:t>
            </a:r>
            <a:endParaRPr lang="en-US" sz="3200" b="1" dirty="0">
              <a:solidFill>
                <a:srgbClr val="000099"/>
              </a:solidFill>
            </a:endParaRPr>
          </a:p>
        </p:txBody>
      </p:sp>
      <p:sp>
        <p:nvSpPr>
          <p:cNvPr id="4099" name="Text Box 3"/>
          <p:cNvSpPr txBox="1">
            <a:spLocks noChangeArrowheads="1"/>
          </p:cNvSpPr>
          <p:nvPr/>
        </p:nvSpPr>
        <p:spPr bwMode="auto">
          <a:xfrm>
            <a:off x="442175" y="1143000"/>
            <a:ext cx="8305800" cy="4418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eaLnBrk="1" hangingPunct="1">
              <a:lnSpc>
                <a:spcPct val="80000"/>
              </a:lnSpc>
              <a:spcBef>
                <a:spcPts val="800"/>
              </a:spcBef>
              <a:buFont typeface="Arial" pitchFamily="34" charset="0"/>
              <a:buChar char="•"/>
            </a:pPr>
            <a:r>
              <a:rPr lang="en-US" sz="2200" b="1" dirty="0"/>
              <a:t>2011 HWRF as a community hurricane model supported by DTC</a:t>
            </a:r>
          </a:p>
          <a:p>
            <a:pPr marL="742950" lvl="1" indent="-285750" eaLnBrk="1" hangingPunct="1">
              <a:lnSpc>
                <a:spcPct val="80000"/>
              </a:lnSpc>
              <a:spcBef>
                <a:spcPts val="800"/>
              </a:spcBef>
              <a:buFont typeface="Arial" pitchFamily="34" charset="0"/>
              <a:buChar char="•"/>
            </a:pPr>
            <a:r>
              <a:rPr lang="en-US" sz="1600" b="1" dirty="0">
                <a:solidFill>
                  <a:srgbClr val="000099"/>
                </a:solidFill>
              </a:rPr>
              <a:t>Upgrade WRF infrastructure to align with latest community repository</a:t>
            </a:r>
          </a:p>
          <a:p>
            <a:pPr marL="742950" lvl="1" indent="-285750" eaLnBrk="1" hangingPunct="1">
              <a:lnSpc>
                <a:spcPct val="80000"/>
              </a:lnSpc>
              <a:spcBef>
                <a:spcPts val="800"/>
              </a:spcBef>
              <a:buFont typeface="Arial" pitchFamily="34" charset="0"/>
              <a:buChar char="•"/>
            </a:pPr>
            <a:r>
              <a:rPr lang="en-US" sz="1600" b="1" dirty="0">
                <a:solidFill>
                  <a:srgbClr val="000099"/>
                </a:solidFill>
              </a:rPr>
              <a:t>Support O2R and </a:t>
            </a:r>
            <a:r>
              <a:rPr lang="en-US" sz="1600" b="1" dirty="0" smtClean="0">
                <a:solidFill>
                  <a:srgbClr val="000099"/>
                </a:solidFill>
              </a:rPr>
              <a:t>R2O</a:t>
            </a:r>
            <a:endParaRPr lang="en-US" dirty="0"/>
          </a:p>
          <a:p>
            <a:pPr>
              <a:spcBef>
                <a:spcPct val="50000"/>
              </a:spcBef>
              <a:buFontTx/>
              <a:buChar char="•"/>
            </a:pPr>
            <a:r>
              <a:rPr lang="en-US" dirty="0"/>
              <a:t> HWRF has been constantly improved to increase the forecast skill for track, intensity and structure;</a:t>
            </a:r>
          </a:p>
          <a:p>
            <a:pPr>
              <a:spcBef>
                <a:spcPct val="50000"/>
              </a:spcBef>
              <a:buFontTx/>
              <a:buChar char="•"/>
            </a:pPr>
            <a:r>
              <a:rPr lang="en-US" dirty="0"/>
              <a:t> The current 2012 operational has several major upgrades with triple nested capability at 3-km resolution. For the first time support the WPAC basin under JTWC’s request (uncoupled mode). Full coupled implementation for the WPAC basin is undergoing;</a:t>
            </a:r>
          </a:p>
          <a:p>
            <a:pPr>
              <a:spcBef>
                <a:spcPct val="50000"/>
              </a:spcBef>
              <a:buFontTx/>
              <a:buChar char="•"/>
            </a:pPr>
            <a:r>
              <a:rPr lang="en-US" dirty="0"/>
              <a:t> HWRF development is a result of multi-agency efforts </a:t>
            </a:r>
            <a:r>
              <a:rPr lang="en-US" i="1" dirty="0"/>
              <a:t>EMC, HRD/AOML, DTC, ESRL, URI, GFDL, NHC. </a:t>
            </a:r>
            <a:r>
              <a:rPr lang="en-US" dirty="0"/>
              <a:t>EMC is the line office that focuses on operational forecasts and </a:t>
            </a:r>
            <a:r>
              <a:rPr lang="en-US" dirty="0" smtClean="0"/>
              <a:t>guidance, apart from facilitating research and development for various applications.</a:t>
            </a:r>
            <a:endParaRPr lang="en-US" dirty="0"/>
          </a:p>
        </p:txBody>
      </p:sp>
      <p:pic>
        <p:nvPicPr>
          <p:cNvPr id="4" name="Picture 15" descr="noaa_trans_back_dark_RSmith.g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8600" y="228600"/>
            <a:ext cx="623888" cy="609600"/>
          </a:xfrm>
          <a:prstGeom prst="rect">
            <a:avLst/>
          </a:prstGeom>
          <a:noFill/>
          <a:ln w="9525">
            <a:noFill/>
            <a:miter lim="800000"/>
            <a:headEnd/>
            <a:tailEnd/>
          </a:ln>
        </p:spPr>
      </p:pic>
    </p:spTree>
    <p:extLst>
      <p:ext uri="{BB962C8B-B14F-4D97-AF65-F5344CB8AC3E}">
        <p14:creationId xmlns:p14="http://schemas.microsoft.com/office/powerpoint/2010/main" val="94477161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30163"/>
            <a:ext cx="8229600" cy="868363"/>
          </a:xfrm>
        </p:spPr>
        <p:txBody>
          <a:bodyPr/>
          <a:lstStyle/>
          <a:p>
            <a:r>
              <a:rPr lang="en-US" sz="3200" b="1" dirty="0">
                <a:solidFill>
                  <a:srgbClr val="000099"/>
                </a:solidFill>
              </a:rPr>
              <a:t>HWRF </a:t>
            </a:r>
            <a:r>
              <a:rPr lang="en-US" sz="3200" b="1" dirty="0" smtClean="0">
                <a:solidFill>
                  <a:srgbClr val="000099"/>
                </a:solidFill>
              </a:rPr>
              <a:t>Development Process</a:t>
            </a:r>
            <a:endParaRPr lang="en-US" sz="3200" b="1" dirty="0">
              <a:solidFill>
                <a:srgbClr val="000099"/>
              </a:solidFill>
            </a:endParaRP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04800" y="749300"/>
            <a:ext cx="8583613" cy="610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15" descr="noaa_trans_back_dark_RSmith.gi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197" y="0"/>
            <a:ext cx="623888" cy="609600"/>
          </a:xfrm>
          <a:prstGeom prst="rect">
            <a:avLst/>
          </a:prstGeom>
          <a:noFill/>
          <a:ln w="9525">
            <a:noFill/>
            <a:miter lim="800000"/>
            <a:headEnd/>
            <a:tailEnd/>
          </a:ln>
        </p:spPr>
      </p:pic>
    </p:spTree>
    <p:extLst>
      <p:ext uri="{BB962C8B-B14F-4D97-AF65-F5344CB8AC3E}">
        <p14:creationId xmlns:p14="http://schemas.microsoft.com/office/powerpoint/2010/main" val="396604558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41249" y="301086"/>
            <a:ext cx="9155151" cy="6489018"/>
            <a:chOff x="141249" y="301086"/>
            <a:chExt cx="9155151" cy="6489018"/>
          </a:xfrm>
        </p:grpSpPr>
        <p:sp>
          <p:nvSpPr>
            <p:cNvPr id="4" name="Rounded Rectangle 3"/>
            <p:cNvSpPr/>
            <p:nvPr/>
          </p:nvSpPr>
          <p:spPr>
            <a:xfrm>
              <a:off x="1371600" y="762000"/>
              <a:ext cx="2667000" cy="762000"/>
            </a:xfrm>
            <a:prstGeom prst="roundRect">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spcBef>
                  <a:spcPct val="50000"/>
                </a:spcBef>
              </a:pPr>
              <a:r>
                <a:rPr lang="en-US" b="1" i="1" dirty="0" smtClean="0">
                  <a:solidFill>
                    <a:schemeClr val="bg1"/>
                  </a:solidFill>
                  <a:latin typeface="Calibri" pitchFamily="-64" charset="0"/>
                </a:rPr>
                <a:t>HWRF Vortex</a:t>
              </a:r>
            </a:p>
            <a:p>
              <a:pPr algn="ctr">
                <a:lnSpc>
                  <a:spcPct val="60000"/>
                </a:lnSpc>
                <a:spcBef>
                  <a:spcPct val="50000"/>
                </a:spcBef>
              </a:pPr>
              <a:r>
                <a:rPr lang="en-US" b="1" i="1" dirty="0" smtClean="0">
                  <a:solidFill>
                    <a:schemeClr val="bg1"/>
                  </a:solidFill>
                  <a:latin typeface="Calibri" pitchFamily="-64" charset="0"/>
                </a:rPr>
                <a:t>Assimilation &amp; GSI</a:t>
              </a:r>
              <a:endParaRPr lang="en-US" sz="1400" dirty="0">
                <a:solidFill>
                  <a:schemeClr val="bg1"/>
                </a:solidFill>
                <a:latin typeface="Calibri" pitchFamily="-64" charset="0"/>
              </a:endParaRPr>
            </a:p>
          </p:txBody>
        </p:sp>
        <p:sp>
          <p:nvSpPr>
            <p:cNvPr id="5" name="Rounded Rectangle 4"/>
            <p:cNvSpPr/>
            <p:nvPr/>
          </p:nvSpPr>
          <p:spPr>
            <a:xfrm>
              <a:off x="4267200" y="762000"/>
              <a:ext cx="2680008" cy="762000"/>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Calibri" pitchFamily="-64" charset="0"/>
                </a:rPr>
                <a:t>WRF pre-processing system</a:t>
              </a:r>
            </a:p>
            <a:p>
              <a:pPr algn="ctr"/>
              <a:r>
                <a:rPr lang="en-US" sz="1600" dirty="0" smtClean="0">
                  <a:solidFill>
                    <a:schemeClr val="bg1"/>
                  </a:solidFill>
                  <a:latin typeface="Calibri" pitchFamily="-64" charset="0"/>
                </a:rPr>
                <a:t>Flexibility for testing initial</a:t>
              </a:r>
            </a:p>
            <a:p>
              <a:pPr algn="ctr"/>
              <a:r>
                <a:rPr lang="en-US" sz="1600" dirty="0" smtClean="0">
                  <a:solidFill>
                    <a:schemeClr val="bg1"/>
                  </a:solidFill>
                  <a:latin typeface="Calibri" pitchFamily="-64" charset="0"/>
                </a:rPr>
                <a:t>Conditions for research</a:t>
              </a:r>
              <a:endParaRPr lang="en-US" sz="1600" dirty="0">
                <a:solidFill>
                  <a:schemeClr val="bg1"/>
                </a:solidFill>
                <a:latin typeface="Calibri" pitchFamily="-64" charset="0"/>
              </a:endParaRPr>
            </a:p>
          </p:txBody>
        </p:sp>
        <p:sp>
          <p:nvSpPr>
            <p:cNvPr id="6" name="Rounded Rectangle 5"/>
            <p:cNvSpPr/>
            <p:nvPr/>
          </p:nvSpPr>
          <p:spPr>
            <a:xfrm>
              <a:off x="1371600" y="1730298"/>
              <a:ext cx="2667000" cy="762000"/>
            </a:xfrm>
            <a:prstGeom prst="roundRect">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itchFamily="-64" charset="0"/>
                </a:rPr>
                <a:t>NMM dynamics  with</a:t>
              </a:r>
            </a:p>
            <a:p>
              <a:pPr algn="ctr"/>
              <a:r>
                <a:rPr lang="en-US" dirty="0" smtClean="0">
                  <a:solidFill>
                    <a:schemeClr val="bg1"/>
                  </a:solidFill>
                  <a:latin typeface="Calibri" pitchFamily="-64" charset="0"/>
                </a:rPr>
                <a:t>one moving nest</a:t>
              </a:r>
              <a:endParaRPr lang="en-US" sz="1400" dirty="0">
                <a:solidFill>
                  <a:schemeClr val="bg1"/>
                </a:solidFill>
                <a:latin typeface="Calibri" pitchFamily="-64" charset="0"/>
              </a:endParaRPr>
            </a:p>
          </p:txBody>
        </p:sp>
        <p:sp>
          <p:nvSpPr>
            <p:cNvPr id="7" name="Rounded Rectangle 6"/>
            <p:cNvSpPr/>
            <p:nvPr/>
          </p:nvSpPr>
          <p:spPr>
            <a:xfrm>
              <a:off x="1371600" y="2698596"/>
              <a:ext cx="2667000" cy="762000"/>
            </a:xfrm>
            <a:prstGeom prst="roundRect">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itchFamily="-64" charset="0"/>
                </a:rPr>
                <a:t>Operating resolution 27:</a:t>
              </a:r>
              <a:r>
                <a:rPr lang="en-US" b="1" u="sng" dirty="0" smtClean="0">
                  <a:solidFill>
                    <a:schemeClr val="bg1"/>
                  </a:solidFill>
                  <a:latin typeface="Calibri" pitchFamily="-64" charset="0"/>
                </a:rPr>
                <a:t>9</a:t>
              </a:r>
              <a:endParaRPr lang="en-US" u="sng" dirty="0">
                <a:solidFill>
                  <a:schemeClr val="bg1"/>
                </a:solidFill>
                <a:latin typeface="Calibri" pitchFamily="-64" charset="0"/>
              </a:endParaRPr>
            </a:p>
          </p:txBody>
        </p:sp>
        <p:sp>
          <p:nvSpPr>
            <p:cNvPr id="8" name="Rounded Rectangle 7"/>
            <p:cNvSpPr/>
            <p:nvPr/>
          </p:nvSpPr>
          <p:spPr>
            <a:xfrm>
              <a:off x="1371600" y="3657600"/>
              <a:ext cx="2667000" cy="762000"/>
            </a:xfrm>
            <a:prstGeom prst="roundRect">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itchFamily="-64" charset="0"/>
                </a:rPr>
                <a:t>GFDL/GFS Physics/</a:t>
              </a:r>
            </a:p>
            <a:p>
              <a:pPr algn="ctr"/>
              <a:r>
                <a:rPr lang="en-US" dirty="0" smtClean="0">
                  <a:solidFill>
                    <a:schemeClr val="bg1"/>
                  </a:solidFill>
                  <a:latin typeface="Calibri" pitchFamily="-64" charset="0"/>
                </a:rPr>
                <a:t>Slab LSM</a:t>
              </a:r>
              <a:endParaRPr lang="en-US" dirty="0">
                <a:solidFill>
                  <a:schemeClr val="bg1"/>
                </a:solidFill>
                <a:latin typeface="Calibri" pitchFamily="-64" charset="0"/>
              </a:endParaRPr>
            </a:p>
          </p:txBody>
        </p:sp>
        <p:sp>
          <p:nvSpPr>
            <p:cNvPr id="9" name="Rounded Rectangle 8"/>
            <p:cNvSpPr/>
            <p:nvPr/>
          </p:nvSpPr>
          <p:spPr>
            <a:xfrm>
              <a:off x="1371600" y="4637049"/>
              <a:ext cx="2667000" cy="762000"/>
            </a:xfrm>
            <a:prstGeom prst="roundRect">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itchFamily="-64" charset="0"/>
                </a:rPr>
                <a:t>HWRF post-processor</a:t>
              </a:r>
            </a:p>
            <a:p>
              <a:pPr algn="ctr"/>
              <a:r>
                <a:rPr lang="en-US" dirty="0" smtClean="0">
                  <a:solidFill>
                    <a:schemeClr val="bg1"/>
                  </a:solidFill>
                  <a:latin typeface="Calibri" pitchFamily="-64" charset="0"/>
                </a:rPr>
                <a:t>&amp; HPLOT</a:t>
              </a:r>
              <a:endParaRPr lang="en-US" dirty="0">
                <a:solidFill>
                  <a:schemeClr val="bg1"/>
                </a:solidFill>
                <a:latin typeface="Calibri" pitchFamily="-64" charset="0"/>
              </a:endParaRPr>
            </a:p>
          </p:txBody>
        </p:sp>
        <p:sp>
          <p:nvSpPr>
            <p:cNvPr id="10" name="Rounded Rectangle 9"/>
            <p:cNvSpPr/>
            <p:nvPr/>
          </p:nvSpPr>
          <p:spPr>
            <a:xfrm>
              <a:off x="4267200" y="1728216"/>
              <a:ext cx="2667000" cy="762000"/>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latin typeface="Calibri" pitchFamily="-64" charset="0"/>
                </a:rPr>
                <a:t>NMM dynamics  with </a:t>
              </a:r>
            </a:p>
            <a:p>
              <a:pPr algn="ctr"/>
              <a:r>
                <a:rPr lang="en-US" b="1" dirty="0" smtClean="0">
                  <a:solidFill>
                    <a:schemeClr val="bg1"/>
                  </a:solidFill>
                  <a:latin typeface="Calibri" pitchFamily="-64" charset="0"/>
                </a:rPr>
                <a:t> multiple moving nests</a:t>
              </a:r>
              <a:r>
                <a:rPr lang="en-US" dirty="0" smtClean="0">
                  <a:solidFill>
                    <a:schemeClr val="bg1"/>
                  </a:solidFill>
                  <a:latin typeface="Calibri" pitchFamily="-64" charset="0"/>
                </a:rPr>
                <a:t> </a:t>
              </a:r>
              <a:endParaRPr lang="en-US" dirty="0">
                <a:solidFill>
                  <a:schemeClr val="bg1"/>
                </a:solidFill>
                <a:latin typeface="Calibri" pitchFamily="-64" charset="0"/>
              </a:endParaRPr>
            </a:p>
          </p:txBody>
        </p:sp>
        <p:sp>
          <p:nvSpPr>
            <p:cNvPr id="11" name="Rounded Rectangle 10"/>
            <p:cNvSpPr/>
            <p:nvPr/>
          </p:nvSpPr>
          <p:spPr>
            <a:xfrm>
              <a:off x="4267200" y="2697480"/>
              <a:ext cx="2667000" cy="762000"/>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itchFamily="-64" charset="0"/>
                </a:rPr>
                <a:t>Operating resolution</a:t>
              </a:r>
            </a:p>
            <a:p>
              <a:pPr algn="ctr"/>
              <a:r>
                <a:rPr lang="en-US" dirty="0" smtClean="0">
                  <a:solidFill>
                    <a:schemeClr val="bg1"/>
                  </a:solidFill>
                  <a:latin typeface="Calibri" pitchFamily="-64" charset="0"/>
                </a:rPr>
                <a:t>27:</a:t>
              </a:r>
              <a:r>
                <a:rPr lang="en-US" b="1" u="sng" dirty="0" smtClean="0">
                  <a:solidFill>
                    <a:schemeClr val="bg1"/>
                  </a:solidFill>
                  <a:latin typeface="Calibri" pitchFamily="-64" charset="0"/>
                </a:rPr>
                <a:t>9</a:t>
              </a:r>
              <a:r>
                <a:rPr lang="en-US" dirty="0" smtClean="0">
                  <a:solidFill>
                    <a:schemeClr val="bg1"/>
                  </a:solidFill>
                  <a:latin typeface="Calibri" pitchFamily="-64" charset="0"/>
                </a:rPr>
                <a:t>, 9:</a:t>
              </a:r>
              <a:r>
                <a:rPr lang="en-US" b="1" u="sng" dirty="0" smtClean="0">
                  <a:solidFill>
                    <a:schemeClr val="bg1"/>
                  </a:solidFill>
                  <a:latin typeface="Calibri" pitchFamily="-64" charset="0"/>
                </a:rPr>
                <a:t>3</a:t>
              </a:r>
              <a:r>
                <a:rPr lang="en-US" dirty="0" smtClean="0">
                  <a:solidFill>
                    <a:schemeClr val="bg1"/>
                  </a:solidFill>
                  <a:latin typeface="Calibri" pitchFamily="-64" charset="0"/>
                </a:rPr>
                <a:t> and </a:t>
              </a:r>
              <a:r>
                <a:rPr lang="en-US" dirty="0" smtClean="0">
                  <a:solidFill>
                    <a:srgbClr val="FF0000"/>
                  </a:solidFill>
                  <a:latin typeface="Calibri" pitchFamily="-64" charset="0"/>
                </a:rPr>
                <a:t>27:9:</a:t>
              </a:r>
              <a:r>
                <a:rPr lang="en-US" b="1" u="sng" dirty="0" smtClean="0">
                  <a:solidFill>
                    <a:srgbClr val="FF0000"/>
                  </a:solidFill>
                  <a:latin typeface="Calibri" pitchFamily="-64" charset="0"/>
                </a:rPr>
                <a:t>3</a:t>
              </a:r>
              <a:endParaRPr lang="en-US" sz="1600" dirty="0">
                <a:solidFill>
                  <a:srgbClr val="FF0000"/>
                </a:solidFill>
                <a:latin typeface="Calibri" pitchFamily="-64" charset="0"/>
              </a:endParaRPr>
            </a:p>
          </p:txBody>
        </p:sp>
        <p:sp>
          <p:nvSpPr>
            <p:cNvPr id="12" name="Rounded Rectangle 11"/>
            <p:cNvSpPr/>
            <p:nvPr/>
          </p:nvSpPr>
          <p:spPr>
            <a:xfrm>
              <a:off x="4267200" y="3657600"/>
              <a:ext cx="2667000" cy="762000"/>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itchFamily="-64" charset="0"/>
                </a:rPr>
                <a:t>GFDL/GFS Physics/</a:t>
              </a:r>
            </a:p>
            <a:p>
              <a:pPr algn="ctr"/>
              <a:r>
                <a:rPr lang="en-US" dirty="0" smtClean="0">
                  <a:solidFill>
                    <a:schemeClr val="bg1"/>
                  </a:solidFill>
                  <a:latin typeface="Calibri" pitchFamily="-64" charset="0"/>
                </a:rPr>
                <a:t>NOAH LSM</a:t>
              </a:r>
            </a:p>
            <a:p>
              <a:pPr algn="ctr"/>
              <a:r>
                <a:rPr lang="en-US" b="1" i="1" dirty="0" smtClean="0">
                  <a:solidFill>
                    <a:schemeClr val="bg1"/>
                  </a:solidFill>
                  <a:latin typeface="Calibri" pitchFamily="-64" charset="0"/>
                </a:rPr>
                <a:t>Consistent w/ 3 km res.</a:t>
              </a:r>
              <a:r>
                <a:rPr lang="en-US" sz="1600" dirty="0" smtClean="0">
                  <a:solidFill>
                    <a:schemeClr val="bg1"/>
                  </a:solidFill>
                </a:rPr>
                <a:t> </a:t>
              </a:r>
              <a:endParaRPr lang="en-US" sz="1600" dirty="0">
                <a:solidFill>
                  <a:schemeClr val="bg1"/>
                </a:solidFill>
              </a:endParaRPr>
            </a:p>
          </p:txBody>
        </p:sp>
        <p:sp>
          <p:nvSpPr>
            <p:cNvPr id="13" name="Rounded Rectangle 12"/>
            <p:cNvSpPr/>
            <p:nvPr/>
          </p:nvSpPr>
          <p:spPr>
            <a:xfrm>
              <a:off x="4267200" y="4637049"/>
              <a:ext cx="2667000" cy="762000"/>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50000"/>
                </a:spcBef>
              </a:pPr>
              <a:r>
                <a:rPr lang="en-US" dirty="0" smtClean="0">
                  <a:solidFill>
                    <a:schemeClr val="bg1"/>
                  </a:solidFill>
                  <a:latin typeface="Calibri" pitchFamily="-64" charset="0"/>
                </a:rPr>
                <a:t>Diapost: High Res.  Hurricane Post-Processing system</a:t>
              </a:r>
              <a:endParaRPr lang="en-US" dirty="0">
                <a:solidFill>
                  <a:schemeClr val="bg1"/>
                </a:solidFill>
                <a:latin typeface="Calibri" pitchFamily="-64" charset="0"/>
              </a:endParaRPr>
            </a:p>
          </p:txBody>
        </p:sp>
        <p:sp>
          <p:nvSpPr>
            <p:cNvPr id="14" name="Rounded Rectangle 13"/>
            <p:cNvSpPr/>
            <p:nvPr/>
          </p:nvSpPr>
          <p:spPr>
            <a:xfrm>
              <a:off x="7077456" y="2700528"/>
              <a:ext cx="1984248" cy="762000"/>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Calibri" pitchFamily="-64" charset="0"/>
                </a:rPr>
                <a:t>Hurricane </a:t>
              </a:r>
              <a:r>
                <a:rPr lang="en-US" sz="1600" dirty="0" err="1" smtClean="0">
                  <a:solidFill>
                    <a:schemeClr val="bg1"/>
                  </a:solidFill>
                  <a:latin typeface="Calibri" pitchFamily="-64" charset="0"/>
                </a:rPr>
                <a:t>EnKF</a:t>
              </a:r>
              <a:r>
                <a:rPr lang="en-US" sz="1600" dirty="0" smtClean="0">
                  <a:solidFill>
                    <a:schemeClr val="bg1"/>
                  </a:solidFill>
                  <a:latin typeface="Calibri" pitchFamily="-64" charset="0"/>
                </a:rPr>
                <a:t> Data </a:t>
              </a:r>
            </a:p>
            <a:p>
              <a:pPr algn="ctr"/>
              <a:r>
                <a:rPr lang="en-US" sz="1600" dirty="0" smtClean="0">
                  <a:solidFill>
                    <a:schemeClr val="bg1"/>
                  </a:solidFill>
                  <a:latin typeface="Calibri" pitchFamily="-64" charset="0"/>
                </a:rPr>
                <a:t>Assimilation System (HEDAS)</a:t>
              </a:r>
              <a:endParaRPr lang="en-US" sz="1600" dirty="0">
                <a:solidFill>
                  <a:schemeClr val="bg1"/>
                </a:solidFill>
                <a:latin typeface="Calibri" pitchFamily="-64" charset="0"/>
              </a:endParaRPr>
            </a:p>
          </p:txBody>
        </p:sp>
        <p:sp>
          <p:nvSpPr>
            <p:cNvPr id="15" name="Rounded Rectangle 14"/>
            <p:cNvSpPr/>
            <p:nvPr/>
          </p:nvSpPr>
          <p:spPr>
            <a:xfrm>
              <a:off x="7073592" y="3657600"/>
              <a:ext cx="1981200" cy="762000"/>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Calibri" pitchFamily="-64" charset="0"/>
                </a:rPr>
                <a:t>Framework also </a:t>
              </a:r>
            </a:p>
            <a:p>
              <a:pPr algn="ctr"/>
              <a:r>
                <a:rPr lang="en-US" sz="1600" dirty="0" smtClean="0">
                  <a:solidFill>
                    <a:schemeClr val="bg1"/>
                  </a:solidFill>
                  <a:latin typeface="Calibri" pitchFamily="-64" charset="0"/>
                </a:rPr>
                <a:t>Includes Idealized</a:t>
              </a:r>
            </a:p>
            <a:p>
              <a:pPr algn="ctr"/>
              <a:r>
                <a:rPr lang="en-US" sz="1600" dirty="0" smtClean="0">
                  <a:solidFill>
                    <a:schemeClr val="bg1"/>
                  </a:solidFill>
                  <a:latin typeface="Calibri" pitchFamily="-64" charset="0"/>
                </a:rPr>
                <a:t>Cases/ 1-D HYCOM</a:t>
              </a:r>
              <a:endParaRPr lang="en-US" sz="1600" dirty="0">
                <a:solidFill>
                  <a:schemeClr val="bg1"/>
                </a:solidFill>
                <a:latin typeface="Calibri" pitchFamily="-64" charset="0"/>
              </a:endParaRPr>
            </a:p>
          </p:txBody>
        </p:sp>
        <p:sp>
          <p:nvSpPr>
            <p:cNvPr id="16" name="Rounded Rectangle 15"/>
            <p:cNvSpPr/>
            <p:nvPr/>
          </p:nvSpPr>
          <p:spPr>
            <a:xfrm>
              <a:off x="1371600" y="5504988"/>
              <a:ext cx="2667000" cy="457200"/>
            </a:xfrm>
            <a:prstGeom prst="roundRect">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Calibri" pitchFamily="-64" charset="0"/>
                </a:rPr>
                <a:t>Release Version HWRF V3.2</a:t>
              </a:r>
            </a:p>
            <a:p>
              <a:pPr algn="ctr"/>
              <a:r>
                <a:rPr lang="en-US" sz="1600" dirty="0" smtClean="0">
                  <a:solidFill>
                    <a:schemeClr val="bg1"/>
                  </a:solidFill>
                  <a:latin typeface="Calibri" pitchFamily="-64" charset="0"/>
                </a:rPr>
                <a:t>2010</a:t>
              </a:r>
              <a:endParaRPr lang="en-US" sz="1600" dirty="0">
                <a:solidFill>
                  <a:schemeClr val="bg1"/>
                </a:solidFill>
                <a:latin typeface="Calibri" pitchFamily="-64" charset="0"/>
              </a:endParaRPr>
            </a:p>
          </p:txBody>
        </p:sp>
        <p:sp>
          <p:nvSpPr>
            <p:cNvPr id="17" name="Rounded Rectangle 16"/>
            <p:cNvSpPr/>
            <p:nvPr/>
          </p:nvSpPr>
          <p:spPr>
            <a:xfrm>
              <a:off x="715750" y="6123310"/>
              <a:ext cx="2133600" cy="613314"/>
            </a:xfrm>
            <a:prstGeom prst="round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FF0000"/>
                  </a:solidFill>
                  <a:latin typeface="Calibri" pitchFamily="-64" charset="0"/>
                </a:rPr>
                <a:t>HWRF V3.4 2012 Implementation</a:t>
              </a:r>
              <a:endParaRPr lang="en-US" sz="2000" b="1" dirty="0">
                <a:solidFill>
                  <a:srgbClr val="FF0000"/>
                </a:solidFill>
                <a:latin typeface="Calibri" pitchFamily="-64" charset="0"/>
              </a:endParaRPr>
            </a:p>
          </p:txBody>
        </p:sp>
        <p:sp>
          <p:nvSpPr>
            <p:cNvPr id="18" name="Rounded Rectangle 17"/>
            <p:cNvSpPr/>
            <p:nvPr/>
          </p:nvSpPr>
          <p:spPr>
            <a:xfrm>
              <a:off x="3467100" y="6173719"/>
              <a:ext cx="2667000" cy="616385"/>
            </a:xfrm>
            <a:prstGeom prst="roundRect">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rgbClr val="FFC000"/>
                  </a:solidFill>
                  <a:latin typeface="Calibri" pitchFamily="-64" charset="0"/>
                </a:rPr>
                <a:t>27:9:3 REAL-TIME HFIP STREAM 1.5 SYSTEM (2011)</a:t>
              </a:r>
              <a:endParaRPr lang="en-US" sz="1600" b="1" dirty="0">
                <a:solidFill>
                  <a:srgbClr val="FFC000"/>
                </a:solidFill>
                <a:latin typeface="Calibri" pitchFamily="-64" charset="0"/>
              </a:endParaRPr>
            </a:p>
          </p:txBody>
        </p:sp>
        <p:sp>
          <p:nvSpPr>
            <p:cNvPr id="19" name="Rounded Rectangle 18"/>
            <p:cNvSpPr/>
            <p:nvPr/>
          </p:nvSpPr>
          <p:spPr>
            <a:xfrm>
              <a:off x="6400800" y="5744167"/>
              <a:ext cx="2514600" cy="992457"/>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accent5">
                      <a:lumMod val="50000"/>
                    </a:schemeClr>
                  </a:solidFill>
                  <a:latin typeface="Calibri" pitchFamily="-64" charset="0"/>
                </a:rPr>
                <a:t>Tropical Prediction System</a:t>
              </a:r>
            </a:p>
            <a:p>
              <a:pPr algn="ctr"/>
              <a:r>
                <a:rPr lang="en-US" sz="1600" b="1" dirty="0" smtClean="0">
                  <a:solidFill>
                    <a:schemeClr val="accent5">
                      <a:lumMod val="50000"/>
                    </a:schemeClr>
                  </a:solidFill>
                  <a:latin typeface="Calibri" pitchFamily="-64" charset="0"/>
                </a:rPr>
                <a:t>(HWRF-GEN)</a:t>
              </a:r>
              <a:endParaRPr lang="en-US" sz="1200" b="1" dirty="0" smtClean="0">
                <a:solidFill>
                  <a:schemeClr val="accent5">
                    <a:lumMod val="50000"/>
                  </a:schemeClr>
                </a:solidFill>
                <a:latin typeface="Calibri" pitchFamily="-64" charset="0"/>
              </a:endParaRPr>
            </a:p>
            <a:p>
              <a:pPr algn="ctr"/>
              <a:r>
                <a:rPr lang="en-US" sz="1600" b="1" dirty="0" smtClean="0">
                  <a:solidFill>
                    <a:schemeClr val="accent5">
                      <a:lumMod val="50000"/>
                    </a:schemeClr>
                  </a:solidFill>
                  <a:latin typeface="Calibri" pitchFamily="-64" charset="0"/>
                </a:rPr>
                <a:t>Basin-Scale &amp;</a:t>
              </a:r>
            </a:p>
            <a:p>
              <a:pPr algn="ctr"/>
              <a:r>
                <a:rPr lang="en-US" sz="1600" b="1" dirty="0" smtClean="0">
                  <a:solidFill>
                    <a:schemeClr val="accent5">
                      <a:lumMod val="50000"/>
                    </a:schemeClr>
                  </a:solidFill>
                  <a:latin typeface="Calibri" pitchFamily="-64" charset="0"/>
                </a:rPr>
                <a:t>Multiple-Movable Nests</a:t>
              </a:r>
              <a:endParaRPr lang="en-US" sz="1200" b="1" dirty="0">
                <a:solidFill>
                  <a:schemeClr val="accent5">
                    <a:lumMod val="50000"/>
                  </a:schemeClr>
                </a:solidFill>
                <a:latin typeface="Calibri" pitchFamily="-64" charset="0"/>
              </a:endParaRPr>
            </a:p>
          </p:txBody>
        </p:sp>
        <p:sp>
          <p:nvSpPr>
            <p:cNvPr id="20" name="Rounded Rectangle 19"/>
            <p:cNvSpPr/>
            <p:nvPr/>
          </p:nvSpPr>
          <p:spPr>
            <a:xfrm>
              <a:off x="141249" y="3657600"/>
              <a:ext cx="1102110" cy="762000"/>
            </a:xfrm>
            <a:prstGeom prst="roundRect">
              <a:avLst/>
            </a:prstGeom>
            <a:solidFill>
              <a:schemeClr val="accent5">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itchFamily="-64" charset="0"/>
                </a:rPr>
                <a:t>Ocean Coupled</a:t>
              </a:r>
              <a:endParaRPr lang="en-US" dirty="0">
                <a:solidFill>
                  <a:schemeClr val="bg1"/>
                </a:solidFill>
                <a:latin typeface="Calibri" pitchFamily="-64" charset="0"/>
              </a:endParaRPr>
            </a:p>
          </p:txBody>
        </p:sp>
        <p:cxnSp>
          <p:nvCxnSpPr>
            <p:cNvPr id="21" name="Straight Connector 20"/>
            <p:cNvCxnSpPr>
              <a:stCxn id="4" idx="2"/>
              <a:endCxn id="6" idx="0"/>
            </p:cNvCxnSpPr>
            <p:nvPr/>
          </p:nvCxnSpPr>
          <p:spPr>
            <a:xfrm>
              <a:off x="2705100" y="1524000"/>
              <a:ext cx="0" cy="206298"/>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706624" y="2503449"/>
              <a:ext cx="0" cy="206298"/>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706624" y="3451302"/>
              <a:ext cx="0" cy="206298"/>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706624" y="4432608"/>
              <a:ext cx="0" cy="206298"/>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607204" y="1522143"/>
              <a:ext cx="0" cy="206298"/>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603490" y="2494155"/>
              <a:ext cx="0" cy="206298"/>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605272" y="3462453"/>
              <a:ext cx="0" cy="206298"/>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605272" y="4430751"/>
              <a:ext cx="0" cy="206298"/>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2706624" y="5402763"/>
              <a:ext cx="0" cy="109728"/>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592551" y="5977053"/>
              <a:ext cx="0" cy="206298"/>
            </a:xfrm>
            <a:prstGeom prst="line">
              <a:avLst/>
            </a:prstGeom>
            <a:ln w="25400" cmpd="sng">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800600" y="5410200"/>
              <a:ext cx="0" cy="777240"/>
            </a:xfrm>
            <a:prstGeom prst="line">
              <a:avLst/>
            </a:prstGeom>
            <a:ln w="25400" cmpd="sng">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6039242" y="6400800"/>
              <a:ext cx="475488" cy="0"/>
            </a:xfrm>
            <a:prstGeom prst="straightConnector1">
              <a:avLst/>
            </a:prstGeom>
            <a:ln w="25400" cmpd="sng">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2821632" y="6400800"/>
              <a:ext cx="645468" cy="0"/>
            </a:xfrm>
            <a:prstGeom prst="straightConnector1">
              <a:avLst/>
            </a:prstGeom>
            <a:ln w="25400" cmpd="sng">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241109" y="4038600"/>
              <a:ext cx="137160" cy="0"/>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934200" y="3084576"/>
              <a:ext cx="146304" cy="0"/>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6934200" y="4038600"/>
              <a:ext cx="146304" cy="0"/>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86212" y="304800"/>
              <a:ext cx="3733800" cy="369332"/>
            </a:xfrm>
            <a:prstGeom prst="rect">
              <a:avLst/>
            </a:prstGeom>
            <a:noFill/>
          </p:spPr>
          <p:txBody>
            <a:bodyPr wrap="square" rtlCol="0">
              <a:spAutoFit/>
            </a:bodyPr>
            <a:lstStyle/>
            <a:p>
              <a:pPr algn="r"/>
              <a:r>
                <a:rPr lang="en-US" b="1" dirty="0" smtClean="0">
                  <a:solidFill>
                    <a:srgbClr val="000099"/>
                  </a:solidFill>
                  <a:latin typeface="Calibri" pitchFamily="-64" charset="0"/>
                </a:rPr>
                <a:t>NCEP Operational HWRF (2.0) 2007</a:t>
              </a:r>
              <a:r>
                <a:rPr lang="en-US" sz="1600" b="1" dirty="0" smtClean="0">
                  <a:solidFill>
                    <a:srgbClr val="000099"/>
                  </a:solidFill>
                  <a:latin typeface="Calibri" pitchFamily="-64" charset="0"/>
                </a:rPr>
                <a:t> </a:t>
              </a:r>
              <a:endParaRPr lang="en-US" sz="1600" b="1" dirty="0">
                <a:solidFill>
                  <a:srgbClr val="000099"/>
                </a:solidFill>
                <a:latin typeface="Calibri" pitchFamily="-64" charset="0"/>
              </a:endParaRPr>
            </a:p>
          </p:txBody>
        </p:sp>
        <p:sp>
          <p:nvSpPr>
            <p:cNvPr id="38" name="TextBox 37"/>
            <p:cNvSpPr txBox="1"/>
            <p:nvPr/>
          </p:nvSpPr>
          <p:spPr>
            <a:xfrm>
              <a:off x="4267200" y="301086"/>
              <a:ext cx="5029200" cy="369332"/>
            </a:xfrm>
            <a:prstGeom prst="rect">
              <a:avLst/>
            </a:prstGeom>
            <a:noFill/>
          </p:spPr>
          <p:txBody>
            <a:bodyPr wrap="square" rtlCol="0">
              <a:spAutoFit/>
            </a:bodyPr>
            <a:lstStyle/>
            <a:p>
              <a:r>
                <a:rPr lang="en-US" b="1" dirty="0" smtClean="0">
                  <a:solidFill>
                    <a:srgbClr val="000099"/>
                  </a:solidFill>
                  <a:latin typeface="Calibri" pitchFamily="-64" charset="0"/>
                </a:rPr>
                <a:t>AOML/HRD HWRFX (V3.0.1) 2008-2011</a:t>
              </a:r>
              <a:endParaRPr lang="en-US" sz="1600" b="1" dirty="0">
                <a:solidFill>
                  <a:srgbClr val="000099"/>
                </a:solidFill>
                <a:latin typeface="Calibri" pitchFamily="-64" charset="0"/>
              </a:endParaRPr>
            </a:p>
          </p:txBody>
        </p:sp>
        <p:cxnSp>
          <p:nvCxnSpPr>
            <p:cNvPr id="39" name="Straight Arrow Connector 38"/>
            <p:cNvCxnSpPr/>
            <p:nvPr/>
          </p:nvCxnSpPr>
          <p:spPr>
            <a:xfrm>
              <a:off x="4038600" y="1143000"/>
              <a:ext cx="228600" cy="0"/>
            </a:xfrm>
            <a:prstGeom prst="straightConnector1">
              <a:avLst/>
            </a:prstGeom>
            <a:ln w="25400" cmpd="sng">
              <a:solidFill>
                <a:schemeClr val="tx1"/>
              </a:solidFill>
              <a:tailEnd type="stealth"/>
            </a:ln>
          </p:spPr>
          <p:style>
            <a:lnRef idx="1">
              <a:schemeClr val="accent1"/>
            </a:lnRef>
            <a:fillRef idx="0">
              <a:schemeClr val="accent1"/>
            </a:fillRef>
            <a:effectRef idx="0">
              <a:schemeClr val="accent1"/>
            </a:effectRef>
            <a:fontRef idx="minor">
              <a:schemeClr val="tx1"/>
            </a:fontRef>
          </p:style>
        </p:cxnSp>
      </p:grpSp>
      <p:sp>
        <p:nvSpPr>
          <p:cNvPr id="2" name="Slide Number Placeholder 1"/>
          <p:cNvSpPr>
            <a:spLocks noGrp="1"/>
          </p:cNvSpPr>
          <p:nvPr>
            <p:ph type="sldNum" sz="quarter" idx="12"/>
          </p:nvPr>
        </p:nvSpPr>
        <p:spPr/>
        <p:txBody>
          <a:bodyPr/>
          <a:lstStyle/>
          <a:p>
            <a:pPr>
              <a:defRPr/>
            </a:pPr>
            <a:fld id="{002FF862-36DB-404A-91CF-CA23CB844B86}" type="slidenum">
              <a:rPr lang="en-US" smtClean="0"/>
              <a:pPr>
                <a:defRPr/>
              </a:pPr>
              <a:t>9</a:t>
            </a:fld>
            <a:endParaRPr lang="en-US"/>
          </a:p>
        </p:txBody>
      </p:sp>
      <p:cxnSp>
        <p:nvCxnSpPr>
          <p:cNvPr id="41" name="Straight Arrow Connector 40"/>
          <p:cNvCxnSpPr>
            <a:stCxn id="16" idx="3"/>
          </p:cNvCxnSpPr>
          <p:nvPr/>
        </p:nvCxnSpPr>
        <p:spPr>
          <a:xfrm>
            <a:off x="4038600" y="5733588"/>
            <a:ext cx="76200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pic>
        <p:nvPicPr>
          <p:cNvPr id="42" name="Picture 15" descr="noaa_trans_back_dark_RSmith.g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53" y="14669"/>
            <a:ext cx="623888" cy="609600"/>
          </a:xfrm>
          <a:prstGeom prst="rect">
            <a:avLst/>
          </a:prstGeom>
          <a:noFill/>
          <a:ln w="9525">
            <a:noFill/>
            <a:miter lim="800000"/>
            <a:headEnd/>
            <a:tailEnd/>
          </a:ln>
        </p:spPr>
      </p:pic>
    </p:spTree>
    <p:extLst>
      <p:ext uri="{BB962C8B-B14F-4D97-AF65-F5344CB8AC3E}">
        <p14:creationId xmlns:p14="http://schemas.microsoft.com/office/powerpoint/2010/main" val="87663654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5097</TotalTime>
  <Words>4823</Words>
  <Application>Microsoft Macintosh PowerPoint</Application>
  <PresentationFormat>On-screen Show (4:3)</PresentationFormat>
  <Paragraphs>731</Paragraphs>
  <Slides>54</Slides>
  <Notes>13</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54</vt:i4>
      </vt:variant>
    </vt:vector>
  </HeadingPairs>
  <TitlesOfParts>
    <vt:vector size="56" baseType="lpstr">
      <vt:lpstr>Office Theme</vt:lpstr>
      <vt:lpstr>Drawing</vt:lpstr>
      <vt:lpstr>PowerPoint Presentation</vt:lpstr>
      <vt:lpstr>Outline</vt:lpstr>
      <vt:lpstr>NOAA Center for Weather and  Climate Prediction</vt:lpstr>
      <vt:lpstr>Seamless Suite of NOAA Operational Numerical Guidance Systems</vt:lpstr>
      <vt:lpstr>PowerPoint Presentation</vt:lpstr>
      <vt:lpstr>Evolution of HWRF</vt:lpstr>
      <vt:lpstr>HWRF in Community Modeling Framework</vt:lpstr>
      <vt:lpstr>HWRF Development Process</vt:lpstr>
      <vt:lpstr>PowerPoint Presentation</vt:lpstr>
      <vt:lpstr>PowerPoint Presentation</vt:lpstr>
      <vt:lpstr>FY2012 High-Resolution Triple-Nested HWRF </vt:lpstr>
      <vt:lpstr>Operational HWRF Progress and Improvement w.r.t 2011 (FY2012 Operational Goals: 10% improvement in track and intensity at all times)</vt:lpstr>
      <vt:lpstr>Verification of Operational HWRF for 2012 season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HWRF performance in the West-Pacific basin during 2012 season</vt:lpstr>
      <vt:lpstr> Operational HWRF for Western-Pacific Basin</vt:lpstr>
      <vt:lpstr>West-Pacific track verification</vt:lpstr>
      <vt:lpstr>West-Pacific track error distribution</vt:lpstr>
      <vt:lpstr>West-Pacific intensity verification</vt:lpstr>
      <vt:lpstr>West-Pacific intensity error distribution</vt:lpstr>
      <vt:lpstr>West-Pacific storm structure distribution</vt:lpstr>
      <vt:lpstr>Verification compared to regional models in WPAC</vt:lpstr>
      <vt:lpstr>PowerPoint Presentation</vt:lpstr>
      <vt:lpstr>HWRF for North Indian Ocean Basin</vt:lpstr>
      <vt:lpstr>Ongoing Developments - Infrastructure</vt:lpstr>
      <vt:lpstr>Coupling to Wave-Watch III</vt:lpstr>
      <vt:lpstr>PowerPoint Presentation</vt:lpstr>
      <vt:lpstr>Priorities for Operational HWRF for 2013 hurricane season</vt:lpstr>
      <vt:lpstr>New Baseline* for 2013 HWRF</vt:lpstr>
      <vt:lpstr>PowerPoint Presentation</vt:lpstr>
      <vt:lpstr>HFIP Stream 1.5/ Stream 2.0 efforts</vt:lpstr>
      <vt:lpstr>Ensemble Prediction System for HWRF – HFIP Stream 1.5 </vt:lpstr>
      <vt:lpstr>PowerPoint Presentation</vt:lpstr>
      <vt:lpstr>Isaac-Ileana-Kirk real-time forecast</vt:lpstr>
      <vt:lpstr>PowerPoint Presentation</vt:lpstr>
      <vt:lpstr>PowerPoint Presentation</vt:lpstr>
      <vt:lpstr>Thanks for your attention</vt:lpstr>
      <vt:lpstr>HWRF for Tropical Cyclones over the Western Pacific Region</vt:lpstr>
      <vt:lpstr>Requirements for Transition to Operations (T2O)   Performance testing – case load, evaluation criteria: </vt:lpstr>
      <vt:lpstr>System functionality – initialization and data assimilation, Ocean Coupling and Computational Performance</vt:lpstr>
      <vt:lpstr>R2O requirements and Support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Sun.Gopal</dc:creator>
  <cp:lastModifiedBy>Frank Marks</cp:lastModifiedBy>
  <cp:revision>253</cp:revision>
  <dcterms:created xsi:type="dcterms:W3CDTF">2012-08-29T19:08:19Z</dcterms:created>
  <dcterms:modified xsi:type="dcterms:W3CDTF">2013-01-08T15:39:44Z</dcterms:modified>
</cp:coreProperties>
</file>