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80" r:id="rId3"/>
    <p:sldId id="281" r:id="rId4"/>
    <p:sldId id="282" r:id="rId5"/>
    <p:sldId id="287" r:id="rId6"/>
    <p:sldId id="285" r:id="rId7"/>
    <p:sldId id="286" r:id="rId8"/>
    <p:sldId id="288" r:id="rId9"/>
    <p:sldId id="265" r:id="rId10"/>
    <p:sldId id="266" r:id="rId11"/>
    <p:sldId id="268" r:id="rId12"/>
    <p:sldId id="267" r:id="rId13"/>
    <p:sldId id="275" r:id="rId14"/>
    <p:sldId id="258" r:id="rId15"/>
    <p:sldId id="277" r:id="rId16"/>
    <p:sldId id="257" r:id="rId17"/>
    <p:sldId id="278" r:id="rId18"/>
    <p:sldId id="263" r:id="rId19"/>
    <p:sldId id="283" r:id="rId20"/>
    <p:sldId id="284" r:id="rId21"/>
    <p:sldId id="261" r:id="rId22"/>
    <p:sldId id="262" r:id="rId23"/>
    <p:sldId id="269" r:id="rId24"/>
    <p:sldId id="289" r:id="rId25"/>
    <p:sldId id="270" r:id="rId26"/>
    <p:sldId id="290" r:id="rId27"/>
    <p:sldId id="272" r:id="rId28"/>
    <p:sldId id="271" r:id="rId29"/>
    <p:sldId id="264" r:id="rId30"/>
    <p:sldId id="276" r:id="rId31"/>
    <p:sldId id="259" r:id="rId32"/>
    <p:sldId id="279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214" autoAdjust="0"/>
  </p:normalViewPr>
  <p:slideViewPr>
    <p:cSldViewPr snapToGrid="0" snapToObjects="1">
      <p:cViewPr>
        <p:scale>
          <a:sx n="134" d="100"/>
          <a:sy n="134" d="100"/>
        </p:scale>
        <p:origin x="-632" y="-2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handoutMaster" Target="handoutMasters/handout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4D5FCE-42CA-8D43-A250-C34602E8F875}" type="datetimeFigureOut">
              <a:rPr lang="en-US" smtClean="0"/>
              <a:t>1/2/13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A1013-7FCE-9E48-8EF4-1B83C8FF17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6875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913B08-F061-B24D-91AB-61BFA51BDE29}" type="datetimeFigureOut">
              <a:rPr lang="en-US" smtClean="0"/>
              <a:t>1/2/13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104163-E8E1-C84F-A20B-A2EF678DAA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04214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14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>
              <a:latin typeface="Calibri" charset="0"/>
              <a:ea typeface="宋体" charset="0"/>
              <a:cs typeface="宋体" charset="0"/>
            </a:endParaRPr>
          </a:p>
        </p:txBody>
      </p:sp>
      <p:sp>
        <p:nvSpPr>
          <p:cNvPr id="6144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eaLnBrk="1" hangingPunct="1"/>
            <a:fld id="{CCCDE275-9592-DF4B-AE4D-A16001021193}" type="slidenum">
              <a:rPr lang="en-US" altLang="zh-CN" sz="1200">
                <a:ea typeface="宋体" charset="0"/>
                <a:cs typeface="宋体" charset="0"/>
              </a:rPr>
              <a:pPr algn="r" eaLnBrk="1" hangingPunct="1"/>
              <a:t>14</a:t>
            </a:fld>
            <a:endParaRPr lang="en-US" altLang="zh-CN" sz="1200">
              <a:ea typeface="宋体" charset="0"/>
              <a:cs typeface="宋体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1046-20CA-624F-A0A8-7C02909BBA6C}" type="datetime1">
              <a:rPr lang="en-US" smtClean="0"/>
              <a:t>1/2/13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131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C175-0EA3-E642-BEB5-70EC683D9D4A}" type="datetime1">
              <a:rPr lang="en-US" smtClean="0"/>
              <a:t>1/2/13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88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158F1-A20D-8B43-AACF-DFF4C4765B19}" type="datetime1">
              <a:rPr lang="en-US" smtClean="0"/>
              <a:t>1/2/13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002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EBACD-CB4E-754E-8440-0B82DD699E7F}" type="datetime1">
              <a:rPr lang="en-US" smtClean="0"/>
              <a:t>1/2/13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748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3F963-25A6-334C-9CBE-535F907489DF}" type="datetime1">
              <a:rPr lang="en-US" smtClean="0"/>
              <a:t>1/2/13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372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3D385-FFB9-8B4C-BBE4-96BF134D252A}" type="datetime1">
              <a:rPr lang="en-US" smtClean="0"/>
              <a:t>1/2/13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610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75E5-9096-F341-A41D-806BBB9FA094}" type="datetime1">
              <a:rPr lang="en-US" smtClean="0"/>
              <a:t>1/2/13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84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DEE7-099C-F049-99DD-9D00B9C3B7A1}" type="datetime1">
              <a:rPr lang="en-US" smtClean="0"/>
              <a:t>1/2/13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466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537BF-0175-E347-AB72-3ED65263F44B}" type="datetime1">
              <a:rPr lang="en-US" smtClean="0"/>
              <a:t>1/2/13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217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729F5-AB3B-4444-8075-1097BD7FA7CC}" type="datetime1">
              <a:rPr lang="en-US" smtClean="0"/>
              <a:t>1/2/13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660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C72FB-8024-2846-AE6F-5C5E2D798578}" type="datetime1">
              <a:rPr lang="en-US" smtClean="0"/>
              <a:t>1/2/13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569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4C988-4D3C-C846-91F4-C2A23FBAE313}" type="datetime1">
              <a:rPr lang="en-US" smtClean="0"/>
              <a:t>1/2/13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1B4C9-00BC-EA47-9869-3F9C0A88C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0889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gif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20" Type="http://schemas.openxmlformats.org/officeDocument/2006/relationships/image" Target="../media/image43.png"/><Relationship Id="rId21" Type="http://schemas.openxmlformats.org/officeDocument/2006/relationships/image" Target="../media/image44.png"/><Relationship Id="rId22" Type="http://schemas.openxmlformats.org/officeDocument/2006/relationships/image" Target="../media/image45.png"/><Relationship Id="rId23" Type="http://schemas.openxmlformats.org/officeDocument/2006/relationships/image" Target="../media/image46.png"/><Relationship Id="rId24" Type="http://schemas.openxmlformats.org/officeDocument/2006/relationships/image" Target="../media/image47.png"/><Relationship Id="rId25" Type="http://schemas.openxmlformats.org/officeDocument/2006/relationships/image" Target="../media/image48.png"/><Relationship Id="rId26" Type="http://schemas.openxmlformats.org/officeDocument/2006/relationships/image" Target="../media/image49.png"/><Relationship Id="rId27" Type="http://schemas.openxmlformats.org/officeDocument/2006/relationships/image" Target="../media/image50.png"/><Relationship Id="rId28" Type="http://schemas.openxmlformats.org/officeDocument/2006/relationships/image" Target="../media/image51.png"/><Relationship Id="rId29" Type="http://schemas.openxmlformats.org/officeDocument/2006/relationships/image" Target="../media/image52.png"/><Relationship Id="rId30" Type="http://schemas.openxmlformats.org/officeDocument/2006/relationships/image" Target="../media/image53.png"/><Relationship Id="rId31" Type="http://schemas.openxmlformats.org/officeDocument/2006/relationships/image" Target="../media/image54.png"/><Relationship Id="rId32" Type="http://schemas.openxmlformats.org/officeDocument/2006/relationships/image" Target="../media/image55.png"/><Relationship Id="rId10" Type="http://schemas.openxmlformats.org/officeDocument/2006/relationships/image" Target="../media/image33.png"/><Relationship Id="rId11" Type="http://schemas.openxmlformats.org/officeDocument/2006/relationships/image" Target="../media/image34.png"/><Relationship Id="rId12" Type="http://schemas.openxmlformats.org/officeDocument/2006/relationships/image" Target="../media/image35.png"/><Relationship Id="rId13" Type="http://schemas.openxmlformats.org/officeDocument/2006/relationships/image" Target="../media/image36.png"/><Relationship Id="rId14" Type="http://schemas.openxmlformats.org/officeDocument/2006/relationships/image" Target="../media/image37.png"/><Relationship Id="rId15" Type="http://schemas.openxmlformats.org/officeDocument/2006/relationships/image" Target="../media/image38.png"/><Relationship Id="rId16" Type="http://schemas.openxmlformats.org/officeDocument/2006/relationships/image" Target="../media/image39.png"/><Relationship Id="rId17" Type="http://schemas.openxmlformats.org/officeDocument/2006/relationships/image" Target="../media/image40.png"/><Relationship Id="rId18" Type="http://schemas.openxmlformats.org/officeDocument/2006/relationships/image" Target="../media/image41.png"/><Relationship Id="rId19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8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gif"/><Relationship Id="rId3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gif"/><Relationship Id="rId3" Type="http://schemas.openxmlformats.org/officeDocument/2006/relationships/image" Target="../media/image59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Basin-scale Multiple Movable Nest HWRF Modeling System</a:t>
            </a:r>
            <a:br>
              <a:rPr lang="en-US" dirty="0" smtClean="0"/>
            </a:br>
            <a:r>
              <a:rPr lang="en-US" sz="27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--A </a:t>
            </a:r>
            <a:r>
              <a:rPr lang="en-US" sz="27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p</a:t>
            </a:r>
            <a:r>
              <a:rPr lang="en-US" sz="27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athway toward operational implementation</a:t>
            </a:r>
            <a:endParaRPr lang="en-US" sz="27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09392"/>
            <a:ext cx="6400800" cy="2200033"/>
          </a:xfrm>
        </p:spPr>
        <p:txBody>
          <a:bodyPr>
            <a:normAutofit fontScale="47500" lnSpcReduction="20000"/>
          </a:bodyPr>
          <a:lstStyle/>
          <a:p>
            <a:r>
              <a:rPr lang="en-US" dirty="0" smtClean="0"/>
              <a:t>Xuejin Zhang &amp; </a:t>
            </a:r>
            <a:r>
              <a:rPr lang="en-US" dirty="0" err="1" smtClean="0"/>
              <a:t>Thiago</a:t>
            </a:r>
            <a:r>
              <a:rPr lang="en-US" dirty="0" smtClean="0"/>
              <a:t> </a:t>
            </a:r>
            <a:r>
              <a:rPr lang="en-US" dirty="0" err="1" smtClean="0"/>
              <a:t>Quirino</a:t>
            </a:r>
            <a:endParaRPr lang="en-US" dirty="0" smtClean="0"/>
          </a:p>
          <a:p>
            <a:r>
              <a:rPr lang="en-US" dirty="0" smtClean="0"/>
              <a:t>UM/CIMAS &amp; AOML/HRD</a:t>
            </a:r>
          </a:p>
          <a:p>
            <a:endParaRPr lang="en-US" dirty="0" smtClean="0"/>
          </a:p>
          <a:p>
            <a:r>
              <a:rPr lang="en-US" dirty="0" smtClean="0"/>
              <a:t>Collaborators:</a:t>
            </a:r>
          </a:p>
          <a:p>
            <a:r>
              <a:rPr lang="en-US" dirty="0" smtClean="0"/>
              <a:t>AOML/HRD modeling group</a:t>
            </a:r>
          </a:p>
          <a:p>
            <a:r>
              <a:rPr lang="en-US" dirty="0" smtClean="0"/>
              <a:t>NCEP/EMC HWRF Team</a:t>
            </a:r>
          </a:p>
          <a:p>
            <a:endParaRPr lang="en-US" dirty="0"/>
          </a:p>
          <a:p>
            <a:r>
              <a:rPr lang="en-US" dirty="0" smtClean="0"/>
              <a:t>Acknowledgement:</a:t>
            </a:r>
          </a:p>
          <a:p>
            <a:r>
              <a:rPr lang="en-US" dirty="0" smtClean="0"/>
              <a:t>This research funded by NOAA/HFIP  </a:t>
            </a:r>
            <a:r>
              <a:rPr lang="en-US" dirty="0"/>
              <a:t>(</a:t>
            </a:r>
            <a:r>
              <a:rPr lang="en-US" dirty="0" smtClean="0"/>
              <a:t>NOAA </a:t>
            </a:r>
            <a:r>
              <a:rPr lang="en-US" dirty="0"/>
              <a:t>Award: </a:t>
            </a:r>
            <a:r>
              <a:rPr lang="en-US" dirty="0" smtClean="0"/>
              <a:t>NA12NWS4680007)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200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Initialization framework (Current)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53695" y="4591070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WPS</a:t>
            </a:r>
          </a:p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Generate static terrestrial data for all resolution domains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44669" y="3668044"/>
            <a:ext cx="2510284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Relocation &amp; Merging</a:t>
            </a:r>
          </a:p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Generate static terrestrial data for 27-km resolution domain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53695" y="1416852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WPS</a:t>
            </a:r>
          </a:p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Generate static terrestrial data for 27-km resolution domain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516050" y="1416006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Prep-hybrid</a:t>
            </a:r>
          </a:p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Generate ICs &amp; BCs for 27-km resolution domain from GFS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681282" y="1416006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Filtering</a:t>
            </a:r>
          </a:p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Filter vortex in ICs from GFS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849371" y="1335916"/>
            <a:ext cx="1880559" cy="99372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Bogus or Cycling</a:t>
            </a:r>
          </a:p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Create bogus vortex or modify vortex cycled from previous cycle based on </a:t>
            </a:r>
            <a:r>
              <a:rPr lang="en-US" sz="1200" b="1" dirty="0" err="1" smtClean="0">
                <a:solidFill>
                  <a:schemeClr val="tx1"/>
                </a:solidFill>
              </a:rPr>
              <a:t>tcvital</a:t>
            </a:r>
            <a:r>
              <a:rPr lang="en-US" sz="12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681281" y="2534569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GFS environment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849370" y="2534569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HWRF vortex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759532" y="4774222"/>
            <a:ext cx="1880559" cy="831858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GSI DA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324059" y="5711961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Forecast System</a:t>
            </a:r>
          </a:p>
        </p:txBody>
      </p:sp>
      <p:cxnSp>
        <p:nvCxnSpPr>
          <p:cNvPr id="17" name="Straight Arrow Connector 16"/>
          <p:cNvCxnSpPr>
            <a:stCxn id="4" idx="3"/>
            <a:endCxn id="5" idx="1"/>
          </p:cNvCxnSpPr>
          <p:nvPr/>
        </p:nvCxnSpPr>
        <p:spPr>
          <a:xfrm flipV="1">
            <a:off x="2234254" y="1831935"/>
            <a:ext cx="281796" cy="846"/>
          </a:xfrm>
          <a:prstGeom prst="straightConnector1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4396512" y="1829067"/>
            <a:ext cx="281796" cy="846"/>
          </a:xfrm>
          <a:prstGeom prst="straightConnector1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6" idx="2"/>
            <a:endCxn id="11" idx="0"/>
          </p:cNvCxnSpPr>
          <p:nvPr/>
        </p:nvCxnSpPr>
        <p:spPr>
          <a:xfrm flipH="1">
            <a:off x="5621561" y="2247864"/>
            <a:ext cx="1" cy="286705"/>
          </a:xfrm>
          <a:prstGeom prst="straightConnector1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endCxn id="12" idx="0"/>
          </p:cNvCxnSpPr>
          <p:nvPr/>
        </p:nvCxnSpPr>
        <p:spPr>
          <a:xfrm>
            <a:off x="7789650" y="2329645"/>
            <a:ext cx="0" cy="204924"/>
          </a:xfrm>
          <a:prstGeom prst="straightConnector1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3" idx="2"/>
          </p:cNvCxnSpPr>
          <p:nvPr/>
        </p:nvCxnSpPr>
        <p:spPr>
          <a:xfrm flipH="1">
            <a:off x="1293974" y="5422928"/>
            <a:ext cx="1" cy="704962"/>
          </a:xfrm>
          <a:prstGeom prst="line">
            <a:avLst/>
          </a:prstGeom>
          <a:ln w="4445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1276723" y="6127890"/>
            <a:ext cx="2057400" cy="0"/>
          </a:xfrm>
          <a:prstGeom prst="straightConnector1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7" idx="2"/>
          </p:cNvCxnSpPr>
          <p:nvPr/>
        </p:nvCxnSpPr>
        <p:spPr>
          <a:xfrm>
            <a:off x="6699811" y="4499902"/>
            <a:ext cx="1" cy="274320"/>
          </a:xfrm>
          <a:prstGeom prst="line">
            <a:avLst/>
          </a:prstGeom>
          <a:ln w="44450">
            <a:solidFill>
              <a:srgbClr val="FFC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H="1">
            <a:off x="5204618" y="6136516"/>
            <a:ext cx="1495194" cy="0"/>
          </a:xfrm>
          <a:prstGeom prst="straightConnector1">
            <a:avLst/>
          </a:prstGeom>
          <a:ln w="44450">
            <a:solidFill>
              <a:srgbClr val="FFC000"/>
            </a:solidFill>
            <a:prstDash val="sysDot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>
            <a:stCxn id="28" idx="2"/>
          </p:cNvCxnSpPr>
          <p:nvPr/>
        </p:nvCxnSpPr>
        <p:spPr>
          <a:xfrm rot="16200000" flipH="1">
            <a:off x="2552764" y="4269995"/>
            <a:ext cx="2345535" cy="538398"/>
          </a:xfrm>
          <a:prstGeom prst="bentConnector3">
            <a:avLst/>
          </a:prstGeom>
          <a:ln w="44450">
            <a:solidFill>
              <a:schemeClr val="accent2">
                <a:lumMod val="75000"/>
              </a:schemeClr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6"/>
          <p:cNvCxnSpPr>
            <a:stCxn id="11" idx="2"/>
            <a:endCxn id="7" idx="0"/>
          </p:cNvCxnSpPr>
          <p:nvPr/>
        </p:nvCxnSpPr>
        <p:spPr>
          <a:xfrm rot="16200000" flipH="1">
            <a:off x="6009878" y="2978110"/>
            <a:ext cx="301617" cy="1078250"/>
          </a:xfrm>
          <a:prstGeom prst="bentConnector3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Elbow Connector 58"/>
          <p:cNvCxnSpPr>
            <a:stCxn id="12" idx="2"/>
            <a:endCxn id="7" idx="0"/>
          </p:cNvCxnSpPr>
          <p:nvPr/>
        </p:nvCxnSpPr>
        <p:spPr>
          <a:xfrm rot="5400000">
            <a:off x="7093923" y="2972316"/>
            <a:ext cx="301617" cy="1089839"/>
          </a:xfrm>
          <a:prstGeom prst="bentConnector3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stCxn id="13" idx="2"/>
          </p:cNvCxnSpPr>
          <p:nvPr/>
        </p:nvCxnSpPr>
        <p:spPr>
          <a:xfrm flipH="1">
            <a:off x="6699811" y="5606080"/>
            <a:ext cx="1" cy="539496"/>
          </a:xfrm>
          <a:prstGeom prst="line">
            <a:avLst/>
          </a:prstGeom>
          <a:ln w="44450">
            <a:solidFill>
              <a:srgbClr val="FFC000"/>
            </a:solidFill>
            <a:prstDash val="sysDot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4511531" y="4083973"/>
            <a:ext cx="932688" cy="0"/>
          </a:xfrm>
          <a:prstGeom prst="line">
            <a:avLst/>
          </a:prstGeom>
          <a:ln w="4445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>
            <a:off x="4537410" y="4083973"/>
            <a:ext cx="0" cy="1627987"/>
          </a:xfrm>
          <a:prstGeom prst="straightConnector1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27"/>
          <p:cNvSpPr/>
          <p:nvPr/>
        </p:nvSpPr>
        <p:spPr>
          <a:xfrm>
            <a:off x="2516052" y="2534569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Trigger Mechanism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 flipH="1">
            <a:off x="3457565" y="2256911"/>
            <a:ext cx="1" cy="286705"/>
          </a:xfrm>
          <a:prstGeom prst="straightConnector1">
            <a:avLst/>
          </a:prstGeom>
          <a:ln w="44450">
            <a:solidFill>
              <a:schemeClr val="accent2">
                <a:lumMod val="75000"/>
              </a:schemeClr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endCxn id="15" idx="0"/>
          </p:cNvCxnSpPr>
          <p:nvPr/>
        </p:nvCxnSpPr>
        <p:spPr>
          <a:xfrm rot="5400000">
            <a:off x="2448346" y="3648774"/>
            <a:ext cx="3879181" cy="247193"/>
          </a:xfrm>
          <a:prstGeom prst="bentConnector3">
            <a:avLst/>
          </a:prstGeom>
          <a:ln w="44450">
            <a:solidFill>
              <a:schemeClr val="accent2">
                <a:lumMod val="75000"/>
              </a:schemeClr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368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Initialization framework (Future)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353695" y="4591070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WPS</a:t>
            </a:r>
          </a:p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Generate static terrestrial data for all resolution domains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44669" y="3668044"/>
            <a:ext cx="2510284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Relocation &amp; Merging</a:t>
            </a:r>
          </a:p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Generate static terrestrial data for 27-km resolution domain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53695" y="1416852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WPS</a:t>
            </a:r>
          </a:p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Generate static terrestrial data for 27-km resolution domain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516050" y="1416006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Prep-hybrid</a:t>
            </a:r>
          </a:p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Generate ICs &amp; BCs for 27-km resolution domain from GFS Ensemble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681282" y="1416006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Vortex Separation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681281" y="2534569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GFS Ensemble environment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849370" y="2534569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GFS Ensemble vortex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759532" y="4774222"/>
            <a:ext cx="1880559" cy="831858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Hybrid DA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324059" y="5711961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Forecast System</a:t>
            </a:r>
          </a:p>
        </p:txBody>
      </p:sp>
      <p:cxnSp>
        <p:nvCxnSpPr>
          <p:cNvPr id="17" name="Straight Arrow Connector 16"/>
          <p:cNvCxnSpPr>
            <a:stCxn id="4" idx="3"/>
            <a:endCxn id="5" idx="1"/>
          </p:cNvCxnSpPr>
          <p:nvPr/>
        </p:nvCxnSpPr>
        <p:spPr>
          <a:xfrm flipV="1">
            <a:off x="2234254" y="1831935"/>
            <a:ext cx="281796" cy="846"/>
          </a:xfrm>
          <a:prstGeom prst="straightConnector1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4396512" y="1829067"/>
            <a:ext cx="281796" cy="846"/>
          </a:xfrm>
          <a:prstGeom prst="straightConnector1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6" idx="2"/>
            <a:endCxn id="11" idx="0"/>
          </p:cNvCxnSpPr>
          <p:nvPr/>
        </p:nvCxnSpPr>
        <p:spPr>
          <a:xfrm flipH="1">
            <a:off x="5621561" y="2247864"/>
            <a:ext cx="1" cy="286705"/>
          </a:xfrm>
          <a:prstGeom prst="straightConnector1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3" idx="2"/>
          </p:cNvCxnSpPr>
          <p:nvPr/>
        </p:nvCxnSpPr>
        <p:spPr>
          <a:xfrm flipH="1">
            <a:off x="1293974" y="5422928"/>
            <a:ext cx="1" cy="704962"/>
          </a:xfrm>
          <a:prstGeom prst="line">
            <a:avLst/>
          </a:prstGeom>
          <a:ln w="4445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1276723" y="6127890"/>
            <a:ext cx="2057400" cy="0"/>
          </a:xfrm>
          <a:prstGeom prst="straightConnector1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7" idx="2"/>
          </p:cNvCxnSpPr>
          <p:nvPr/>
        </p:nvCxnSpPr>
        <p:spPr>
          <a:xfrm>
            <a:off x="6699811" y="4499902"/>
            <a:ext cx="1" cy="274320"/>
          </a:xfrm>
          <a:prstGeom prst="line">
            <a:avLst/>
          </a:prstGeom>
          <a:ln w="4445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H="1">
            <a:off x="5204618" y="6136516"/>
            <a:ext cx="1495194" cy="0"/>
          </a:xfrm>
          <a:prstGeom prst="straightConnector1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6"/>
          <p:cNvCxnSpPr>
            <a:stCxn id="11" idx="2"/>
            <a:endCxn id="7" idx="0"/>
          </p:cNvCxnSpPr>
          <p:nvPr/>
        </p:nvCxnSpPr>
        <p:spPr>
          <a:xfrm rot="16200000" flipH="1">
            <a:off x="6009878" y="2978110"/>
            <a:ext cx="301617" cy="1078250"/>
          </a:xfrm>
          <a:prstGeom prst="bentConnector3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Elbow Connector 58"/>
          <p:cNvCxnSpPr>
            <a:stCxn id="12" idx="2"/>
            <a:endCxn id="7" idx="0"/>
          </p:cNvCxnSpPr>
          <p:nvPr/>
        </p:nvCxnSpPr>
        <p:spPr>
          <a:xfrm rot="5400000">
            <a:off x="7093923" y="2972316"/>
            <a:ext cx="301617" cy="1089839"/>
          </a:xfrm>
          <a:prstGeom prst="bentConnector3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stCxn id="13" idx="2"/>
          </p:cNvCxnSpPr>
          <p:nvPr/>
        </p:nvCxnSpPr>
        <p:spPr>
          <a:xfrm flipH="1">
            <a:off x="6699811" y="5606080"/>
            <a:ext cx="1" cy="539496"/>
          </a:xfrm>
          <a:prstGeom prst="line">
            <a:avLst/>
          </a:prstGeom>
          <a:ln w="44450">
            <a:solidFill>
              <a:srgbClr val="FFC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6561841" y="1829067"/>
            <a:ext cx="1227809" cy="3714"/>
          </a:xfrm>
          <a:prstGeom prst="line">
            <a:avLst/>
          </a:prstGeom>
          <a:ln w="4445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endCxn id="12" idx="0"/>
          </p:cNvCxnSpPr>
          <p:nvPr/>
        </p:nvCxnSpPr>
        <p:spPr>
          <a:xfrm>
            <a:off x="7789650" y="1829067"/>
            <a:ext cx="0" cy="705502"/>
          </a:xfrm>
          <a:prstGeom prst="straightConnector1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25" idx="2"/>
          </p:cNvCxnSpPr>
          <p:nvPr/>
        </p:nvCxnSpPr>
        <p:spPr>
          <a:xfrm rot="16200000" flipH="1">
            <a:off x="2687568" y="4135190"/>
            <a:ext cx="2345534" cy="808007"/>
          </a:xfrm>
          <a:prstGeom prst="bentConnector3">
            <a:avLst/>
          </a:prstGeom>
          <a:ln w="44450">
            <a:solidFill>
              <a:schemeClr val="accent2">
                <a:lumMod val="75000"/>
              </a:schemeClr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2516052" y="2534569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Trigger Mechanism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 flipH="1">
            <a:off x="3457565" y="2256911"/>
            <a:ext cx="1" cy="286705"/>
          </a:xfrm>
          <a:prstGeom prst="straightConnector1">
            <a:avLst/>
          </a:prstGeom>
          <a:ln w="44450">
            <a:solidFill>
              <a:schemeClr val="accent2">
                <a:lumMod val="75000"/>
              </a:schemeClr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730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Initialization framework (Future final)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353695" y="1416852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WPS</a:t>
            </a:r>
          </a:p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Generate static terrestrial data for 27-km resolution domain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516050" y="1416006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Prep-hybrid</a:t>
            </a:r>
          </a:p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Generate ICs &amp; BCs for 27-km resolution domain from GFS Ensemble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681282" y="1416006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GFS/HWRF Ensemble ICs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681281" y="2534569"/>
            <a:ext cx="1880559" cy="831858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Hybrid DA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849370" y="2534569"/>
            <a:ext cx="1880559" cy="831858"/>
          </a:xfrm>
          <a:prstGeom prst="round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Vortex DA</a:t>
            </a:r>
          </a:p>
        </p:txBody>
      </p:sp>
      <p:cxnSp>
        <p:nvCxnSpPr>
          <p:cNvPr id="17" name="Straight Arrow Connector 16"/>
          <p:cNvCxnSpPr>
            <a:stCxn id="4" idx="3"/>
            <a:endCxn id="5" idx="1"/>
          </p:cNvCxnSpPr>
          <p:nvPr/>
        </p:nvCxnSpPr>
        <p:spPr>
          <a:xfrm flipV="1">
            <a:off x="2234254" y="1831935"/>
            <a:ext cx="281796" cy="846"/>
          </a:xfrm>
          <a:prstGeom prst="straightConnector1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4396512" y="1829067"/>
            <a:ext cx="281796" cy="846"/>
          </a:xfrm>
          <a:prstGeom prst="straightConnector1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6" idx="2"/>
            <a:endCxn id="11" idx="0"/>
          </p:cNvCxnSpPr>
          <p:nvPr/>
        </p:nvCxnSpPr>
        <p:spPr>
          <a:xfrm flipH="1">
            <a:off x="5621561" y="2247864"/>
            <a:ext cx="1" cy="286705"/>
          </a:xfrm>
          <a:prstGeom prst="straightConnector1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6"/>
          <p:cNvCxnSpPr>
            <a:stCxn id="11" idx="2"/>
          </p:cNvCxnSpPr>
          <p:nvPr/>
        </p:nvCxnSpPr>
        <p:spPr>
          <a:xfrm rot="16200000" flipH="1">
            <a:off x="6009878" y="2978110"/>
            <a:ext cx="301617" cy="1078250"/>
          </a:xfrm>
          <a:prstGeom prst="bentConnector3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Elbow Connector 58"/>
          <p:cNvCxnSpPr>
            <a:stCxn id="12" idx="2"/>
          </p:cNvCxnSpPr>
          <p:nvPr/>
        </p:nvCxnSpPr>
        <p:spPr>
          <a:xfrm rot="5400000">
            <a:off x="7093923" y="2972316"/>
            <a:ext cx="301617" cy="1089839"/>
          </a:xfrm>
          <a:prstGeom prst="bentConnector3">
            <a:avLst/>
          </a:prstGeom>
          <a:ln w="44450">
            <a:solidFill>
              <a:srgbClr val="FFC000"/>
            </a:solidFill>
            <a:prstDash val="sysDot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2"/>
          <p:cNvSpPr/>
          <p:nvPr/>
        </p:nvSpPr>
        <p:spPr>
          <a:xfrm>
            <a:off x="353695" y="2543616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WPS</a:t>
            </a:r>
          </a:p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Generate static terrestrial data for all resolution domains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324059" y="3664507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Forecast System</a:t>
            </a:r>
          </a:p>
        </p:txBody>
      </p:sp>
      <p:cxnSp>
        <p:nvCxnSpPr>
          <p:cNvPr id="43" name="Straight Connector 42"/>
          <p:cNvCxnSpPr>
            <a:stCxn id="3" idx="2"/>
          </p:cNvCxnSpPr>
          <p:nvPr/>
        </p:nvCxnSpPr>
        <p:spPr>
          <a:xfrm flipH="1">
            <a:off x="1293974" y="3375474"/>
            <a:ext cx="1" cy="704962"/>
          </a:xfrm>
          <a:prstGeom prst="line">
            <a:avLst/>
          </a:prstGeom>
          <a:ln w="4445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1276723" y="4080436"/>
            <a:ext cx="2057400" cy="0"/>
          </a:xfrm>
          <a:prstGeom prst="straightConnector1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H="1">
            <a:off x="5204618" y="4089062"/>
            <a:ext cx="1495194" cy="0"/>
          </a:xfrm>
          <a:prstGeom prst="straightConnector1">
            <a:avLst/>
          </a:prstGeom>
          <a:ln w="44450">
            <a:solidFill>
              <a:srgbClr val="FFC000"/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>
            <a:off x="6699811" y="3558626"/>
            <a:ext cx="1" cy="539496"/>
          </a:xfrm>
          <a:prstGeom prst="line">
            <a:avLst/>
          </a:prstGeom>
          <a:ln w="44450">
            <a:solidFill>
              <a:srgbClr val="FFC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6561841" y="1829067"/>
            <a:ext cx="1227809" cy="3714"/>
          </a:xfrm>
          <a:prstGeom prst="line">
            <a:avLst/>
          </a:prstGeom>
          <a:ln w="44450">
            <a:solidFill>
              <a:srgbClr val="FFC00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endCxn id="12" idx="0"/>
          </p:cNvCxnSpPr>
          <p:nvPr/>
        </p:nvCxnSpPr>
        <p:spPr>
          <a:xfrm>
            <a:off x="7789650" y="1829067"/>
            <a:ext cx="0" cy="705502"/>
          </a:xfrm>
          <a:prstGeom prst="straightConnector1">
            <a:avLst/>
          </a:prstGeom>
          <a:ln w="44450">
            <a:solidFill>
              <a:srgbClr val="FFC000"/>
            </a:solidFill>
            <a:prstDash val="sysDot"/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>
            <a:stCxn id="23" idx="2"/>
            <a:endCxn id="15" idx="0"/>
          </p:cNvCxnSpPr>
          <p:nvPr/>
        </p:nvCxnSpPr>
        <p:spPr>
          <a:xfrm rot="16200000" flipH="1">
            <a:off x="3711295" y="3111463"/>
            <a:ext cx="298080" cy="808007"/>
          </a:xfrm>
          <a:prstGeom prst="bentConnector3">
            <a:avLst/>
          </a:prstGeom>
          <a:ln w="44450">
            <a:solidFill>
              <a:schemeClr val="accent2">
                <a:lumMod val="75000"/>
              </a:schemeClr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2516052" y="2534569"/>
            <a:ext cx="1880559" cy="8318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FFC000"/>
                </a:solidFill>
              </a:rPr>
              <a:t>Trigger Mechanism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3457565" y="2256911"/>
            <a:ext cx="1" cy="286705"/>
          </a:xfrm>
          <a:prstGeom prst="straightConnector1">
            <a:avLst/>
          </a:prstGeom>
          <a:ln w="44450">
            <a:solidFill>
              <a:schemeClr val="accent2">
                <a:lumMod val="75000"/>
              </a:schemeClr>
            </a:solidFill>
            <a:tail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3603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Trigger mechanism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Decide forecast configuration from </a:t>
            </a:r>
            <a:r>
              <a:rPr lang="en-US" dirty="0" err="1" smtClean="0"/>
              <a:t>tcvital</a:t>
            </a:r>
            <a:endParaRPr lang="en-US" dirty="0" smtClean="0"/>
          </a:p>
          <a:p>
            <a:pPr lvl="1"/>
            <a:r>
              <a:rPr lang="en-US" sz="2400" dirty="0"/>
              <a:t>N</a:t>
            </a:r>
            <a:r>
              <a:rPr lang="en-US" sz="2400" dirty="0" smtClean="0"/>
              <a:t>umber of storms</a:t>
            </a:r>
          </a:p>
          <a:p>
            <a:pPr lvl="1"/>
            <a:r>
              <a:rPr lang="en-US" sz="2400" dirty="0"/>
              <a:t>P</a:t>
            </a:r>
            <a:r>
              <a:rPr lang="en-US" sz="2400" dirty="0" smtClean="0"/>
              <a:t>riority storm if number of storms more than four</a:t>
            </a:r>
          </a:p>
          <a:p>
            <a:pPr lvl="1"/>
            <a:r>
              <a:rPr lang="en-US" sz="2400" dirty="0" smtClean="0"/>
              <a:t>Forecast length (Need genesis forecast product)</a:t>
            </a:r>
          </a:p>
          <a:p>
            <a:r>
              <a:rPr lang="en-US" dirty="0" smtClean="0"/>
              <a:t>Set up domain location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Prepare vortex initialization domains (until hybrid DA available)</a:t>
            </a:r>
          </a:p>
          <a:p>
            <a:r>
              <a:rPr lang="en-US" dirty="0" smtClean="0"/>
              <a:t>Allocate resources (disk space, CPUs, running time, and post-processing resource)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0617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 idx="4294967295"/>
          </p:nvPr>
        </p:nvSpPr>
        <p:spPr>
          <a:xfrm>
            <a:off x="381000" y="0"/>
            <a:ext cx="82296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Basin-scale Model Configurations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318136570"/>
              </p:ext>
            </p:extLst>
          </p:nvPr>
        </p:nvGraphicFramePr>
        <p:xfrm>
          <a:off x="65088" y="457200"/>
          <a:ext cx="8774112" cy="6188122"/>
        </p:xfrm>
        <a:graphic>
          <a:graphicData uri="http://schemas.openxmlformats.org/drawingml/2006/table">
            <a:tbl>
              <a:tblPr/>
              <a:tblGrid>
                <a:gridCol w="1974979"/>
                <a:gridCol w="3293933"/>
                <a:gridCol w="3505200"/>
              </a:tblGrid>
              <a:tr h="365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2012 HWRF Operational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Basin-scale Model (Stream 2)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22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Domain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27 KM: 77.76˚ X 77.76˚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9 KM: 10.56˚ X 10.2˚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strike="noStrike" cap="none" normalizeH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Fill>
                            <a:solidFill>
                              <a:srgbClr val="C00000"/>
                            </a:solidFill>
                          </a:uFill>
                          <a:latin typeface="Calibri" pitchFamily="34" charset="0"/>
                        </a:rPr>
                        <a:t>3 KM: 6.12˚ X 5.42</a:t>
                      </a:r>
                      <a:r>
                        <a:rPr lang="en-US" sz="1600" b="1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˚</a:t>
                      </a:r>
                      <a:endParaRPr lang="en-US" sz="1600" b="1" dirty="0" smtClean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27 KM: 178.20˚ X 77.58˚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9 KM: 10.56˚ X 10.2˚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i="0" strike="noStrike" cap="none" normalizeH="0" dirty="0" smtClean="0">
                          <a:ln>
                            <a:noFill/>
                          </a:ln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/>
                          <a:uFill>
                            <a:solidFill>
                              <a:srgbClr val="C00000"/>
                            </a:solidFill>
                          </a:uFill>
                          <a:latin typeface="Calibri" pitchFamily="34" charset="0"/>
                        </a:rPr>
                        <a:t>3 KM: 6.12˚ X 5.42</a:t>
                      </a:r>
                      <a:r>
                        <a:rPr lang="en-US" sz="1600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</a:rPr>
                        <a:t>˚</a:t>
                      </a:r>
                      <a:endParaRPr lang="en-US" sz="1600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>
                        <a:alpha val="50000"/>
                      </a:srgbClr>
                    </a:solidFill>
                  </a:tcPr>
                </a:tc>
              </a:tr>
              <a:tr h="822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Vortex Initialization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strike="noStrike" cap="none" normalizeH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Fill>
                            <a:solidFill>
                              <a:srgbClr val="C00000"/>
                            </a:solidFill>
                          </a:uFill>
                          <a:latin typeface="Calibri" pitchFamily="34" charset="0"/>
                        </a:rPr>
                        <a:t>Modified Vortex Initialization at 3 KM, with 30x30</a:t>
                      </a:r>
                      <a:r>
                        <a:rPr kumimoji="0" lang="en-US" sz="1600" b="1" i="0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Fill>
                            <a:solidFill>
                              <a:srgbClr val="C00000"/>
                            </a:solidFill>
                          </a:uFill>
                          <a:latin typeface="Calibri" pitchFamily="34" charset="0"/>
                        </a:rPr>
                        <a:t>o</a:t>
                      </a:r>
                      <a:r>
                        <a:rPr kumimoji="0" lang="en-US" sz="1600" b="1" i="0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Fill>
                            <a:solidFill>
                              <a:srgbClr val="C00000"/>
                            </a:solidFill>
                          </a:uFill>
                          <a:latin typeface="Calibri" pitchFamily="34" charset="0"/>
                        </a:rPr>
                        <a:t> analysis domain and GSI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27KM: GFS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9-3 KM: No, Downscaled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>
                        <a:alpha val="50000"/>
                      </a:srgbClr>
                    </a:solidFill>
                  </a:tcPr>
                </a:tc>
              </a:tr>
              <a:tr h="365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Cycling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Yes (3 km vortex only)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No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>
                        <a:alpha val="50000"/>
                      </a:srgbClr>
                    </a:solidFill>
                  </a:tcPr>
                </a:tc>
              </a:tr>
              <a:tr h="6400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Ocean Coupling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27-9 KM: Yes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3 KM: No, Downscaled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27-9-3 KM: No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>
                        <a:alpha val="50000"/>
                      </a:srgbClr>
                    </a:solidFill>
                  </a:tcPr>
                </a:tc>
              </a:tr>
              <a:tr h="365755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Physics schemes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5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Microphysics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Modified Ferrier (High-Res)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Modified Ferrier (High-Res)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>
                        <a:alpha val="50000"/>
                      </a:srgbClr>
                    </a:solidFill>
                  </a:tcPr>
                </a:tc>
              </a:tr>
              <a:tr h="365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Radiation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GFDL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GFDL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>
                        <a:alpha val="50000"/>
                      </a:srgbClr>
                    </a:solidFill>
                  </a:tcPr>
                </a:tc>
              </a:tr>
              <a:tr h="365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Surface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GFDL (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High_res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)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GFDL (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High_res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)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>
                        <a:alpha val="50000"/>
                      </a:srgbClr>
                    </a:solidFill>
                  </a:tcPr>
                </a:tc>
              </a:tr>
              <a:tr h="365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PBL Scheme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2012 GFS (</a:t>
                      </a:r>
                      <a:r>
                        <a:rPr kumimoji="0" lang="en-US" sz="16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High_res</a:t>
                      </a:r>
                      <a:r>
                        <a:rPr kumimoji="0" 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)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2012 GFS (</a:t>
                      </a:r>
                      <a:r>
                        <a:rPr kumimoji="0" lang="en-US" sz="16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High_res</a:t>
                      </a:r>
                      <a:r>
                        <a:rPr kumimoji="0" 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)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>
                        <a:alpha val="50000"/>
                      </a:srgbClr>
                    </a:solidFill>
                  </a:tcPr>
                </a:tc>
              </a:tr>
              <a:tr h="6103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Convection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SAS (High-Res), No CP (3 KM), Shallow Convection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SAS (High-Res), No CP (3 KM), Shallow Convection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>
                        <a:alpha val="50000"/>
                      </a:srgbClr>
                    </a:solidFill>
                  </a:tcPr>
                </a:tc>
              </a:tr>
              <a:tr h="365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Land Surface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GFDL Slab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GFDL Slab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>
                        <a:alpha val="50000"/>
                      </a:srgbClr>
                    </a:solidFill>
                  </a:tcPr>
                </a:tc>
              </a:tr>
              <a:tr h="365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GWD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Yes(27km); No(9-3km)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</a:rPr>
                        <a:t>No(27km); No(9-3km)</a:t>
                      </a:r>
                    </a:p>
                  </a:txBody>
                  <a:tcPr marL="91428" marR="91428" marT="45719" marB="4571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015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Isaac-Ileana-Kirk real-time forecast</a:t>
            </a:r>
            <a:endParaRPr lang="en-US" dirty="0"/>
          </a:p>
        </p:txBody>
      </p:sp>
      <p:pic>
        <p:nvPicPr>
          <p:cNvPr id="3" name="Picture 2" descr="HWRF-Basinscale_2012-08-27-18Z_ISAAC09L-KIRK11L-ILEANA09E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639" y="1521543"/>
            <a:ext cx="7629525" cy="51263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305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Retrospective &amp; Real-time Forecasts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Cycles start from 00Z 05/19/2012 to 00Z 11/04/2012</a:t>
            </a:r>
          </a:p>
          <a:p>
            <a:r>
              <a:rPr lang="en-US" dirty="0" smtClean="0"/>
              <a:t>Real-time test: Isaac (37 cycles); Sandy (33 cycles)</a:t>
            </a:r>
          </a:p>
          <a:p>
            <a:r>
              <a:rPr lang="en-US" dirty="0" smtClean="0"/>
              <a:t>Web products:</a:t>
            </a:r>
          </a:p>
          <a:p>
            <a:pPr lvl="1"/>
            <a:r>
              <a:rPr lang="en-US" dirty="0" smtClean="0"/>
              <a:t>3 categories (27km environment; 3km moving nest; multi-model)</a:t>
            </a:r>
          </a:p>
          <a:p>
            <a:pPr lvl="1"/>
            <a:r>
              <a:rPr lang="en-US" dirty="0" smtClean="0"/>
              <a:t>20 products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https://</a:t>
            </a:r>
            <a:r>
              <a:rPr lang="en-US" dirty="0" err="1" smtClean="0"/>
              <a:t>storm.aoml.noaa.gov</a:t>
            </a:r>
            <a:r>
              <a:rPr lang="en-US" dirty="0" smtClean="0"/>
              <a:t>/basin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3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</a:t>
            </a:r>
            <a:r>
              <a:rPr lang="en-US" dirty="0" smtClean="0"/>
              <a:t>odel functionality and Sandy real-time forecast</a:t>
            </a:r>
            <a:endParaRPr lang="en-US" dirty="0"/>
          </a:p>
        </p:txBody>
      </p:sp>
      <p:pic>
        <p:nvPicPr>
          <p:cNvPr id="3" name="Picture 2" descr="HWRF-Basinscale_2012-10-25-18Z_18L-19L-17E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860" y="1521695"/>
            <a:ext cx="7732395" cy="518350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275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80" y="5037450"/>
            <a:ext cx="1577340" cy="146306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7978" y="5037450"/>
            <a:ext cx="1508760" cy="146306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8537" y="5037416"/>
            <a:ext cx="1508760" cy="146310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6131" y="5037416"/>
            <a:ext cx="1508760" cy="146306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4891" y="5037416"/>
            <a:ext cx="1531666" cy="146306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71742" y="5037416"/>
            <a:ext cx="1508760" cy="1463069"/>
          </a:xfrm>
          <a:prstGeom prst="rect">
            <a:avLst/>
          </a:prstGeom>
        </p:spPr>
      </p:pic>
      <p:grpSp>
        <p:nvGrpSpPr>
          <p:cNvPr id="45" name="Group 44"/>
          <p:cNvGrpSpPr/>
          <p:nvPr/>
        </p:nvGrpSpPr>
        <p:grpSpPr>
          <a:xfrm>
            <a:off x="63080" y="679992"/>
            <a:ext cx="9017422" cy="4681962"/>
            <a:chOff x="63080" y="679992"/>
            <a:chExt cx="9017422" cy="468196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21549" y="679993"/>
              <a:ext cx="1508737" cy="1463103"/>
            </a:xfrm>
            <a:prstGeom prst="rect">
              <a:avLst/>
            </a:prstGeom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080" y="679992"/>
              <a:ext cx="1577340" cy="146312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98537" y="680043"/>
              <a:ext cx="1508760" cy="146306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86131" y="680043"/>
              <a:ext cx="1508760" cy="1463069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71742" y="680043"/>
              <a:ext cx="1508760" cy="1463069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080" y="2132478"/>
              <a:ext cx="1577340" cy="1463069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17978" y="2132478"/>
              <a:ext cx="1508760" cy="1463069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98537" y="2132478"/>
              <a:ext cx="1508760" cy="1463069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86131" y="2132478"/>
              <a:ext cx="1508760" cy="1463069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84308" y="2132478"/>
              <a:ext cx="1508760" cy="1463069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71742" y="2132478"/>
              <a:ext cx="1508760" cy="1463069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080" y="3584964"/>
              <a:ext cx="1577340" cy="1463069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17978" y="3584964"/>
              <a:ext cx="1508760" cy="1463069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98537" y="3584964"/>
              <a:ext cx="1508760" cy="1463069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86131" y="3584964"/>
              <a:ext cx="1508760" cy="1463069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84308" y="3584964"/>
              <a:ext cx="1508737" cy="1463069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2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71742" y="3584964"/>
              <a:ext cx="1508760" cy="1463069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232833" y="690626"/>
              <a:ext cx="1227667" cy="27699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2012102406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61067" y="693943"/>
              <a:ext cx="1227667" cy="27699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2012102412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242733" y="693943"/>
              <a:ext cx="1227667" cy="27699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2012102418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724399" y="701158"/>
              <a:ext cx="1227667" cy="27699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2012102500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708900" y="696546"/>
              <a:ext cx="1227667" cy="27699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2012102512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232833" y="2160915"/>
              <a:ext cx="8703734" cy="280362"/>
              <a:chOff x="232833" y="1881408"/>
              <a:chExt cx="8703734" cy="280362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232833" y="1884771"/>
                <a:ext cx="1227667" cy="27699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bg1"/>
                    </a:solidFill>
                  </a:rPr>
                  <a:t>2012102518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1761067" y="1883039"/>
                <a:ext cx="1227667" cy="27699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bg1"/>
                    </a:solidFill>
                  </a:rPr>
                  <a:t>2012102600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3242733" y="1881408"/>
                <a:ext cx="1227667" cy="27699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bg1"/>
                    </a:solidFill>
                  </a:rPr>
                  <a:t>2012102606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4724399" y="1881408"/>
                <a:ext cx="1227667" cy="27699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bg1"/>
                    </a:solidFill>
                  </a:rPr>
                  <a:t>2012102612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227233" y="1884771"/>
                <a:ext cx="1227667" cy="27699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bg1"/>
                    </a:solidFill>
                  </a:rPr>
                  <a:t>2012102618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7708900" y="1881408"/>
                <a:ext cx="1227667" cy="27699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bg1"/>
                    </a:solidFill>
                  </a:rPr>
                  <a:t>2012102700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232833" y="3616713"/>
              <a:ext cx="1227667" cy="27699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2012102706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761067" y="3616713"/>
              <a:ext cx="1227667" cy="27699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2012102712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242733" y="3616713"/>
              <a:ext cx="1227667" cy="27699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2012102718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724399" y="3616713"/>
              <a:ext cx="1227667" cy="27699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2012102800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227233" y="3616713"/>
              <a:ext cx="1227667" cy="27699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2012102806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708900" y="3616713"/>
              <a:ext cx="1227667" cy="27699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2012102812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234264" y="5081592"/>
              <a:ext cx="8703734" cy="280362"/>
              <a:chOff x="232833" y="1881408"/>
              <a:chExt cx="8703734" cy="280362"/>
            </a:xfrm>
          </p:grpSpPr>
          <p:sp>
            <p:nvSpPr>
              <p:cNvPr id="52" name="TextBox 51"/>
              <p:cNvSpPr txBox="1"/>
              <p:nvPr/>
            </p:nvSpPr>
            <p:spPr>
              <a:xfrm>
                <a:off x="232833" y="1884771"/>
                <a:ext cx="1227667" cy="27699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bg1"/>
                    </a:solidFill>
                  </a:rPr>
                  <a:t>2012102818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1761067" y="1883039"/>
                <a:ext cx="1227667" cy="27699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bg1"/>
                    </a:solidFill>
                  </a:rPr>
                  <a:t>2012102900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3242733" y="1881408"/>
                <a:ext cx="1227667" cy="27699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bg1"/>
                    </a:solidFill>
                  </a:rPr>
                  <a:t>2012102906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4724399" y="1881408"/>
                <a:ext cx="1227667" cy="27699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bg1"/>
                    </a:solidFill>
                  </a:rPr>
                  <a:t>2012102912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6227233" y="1884771"/>
                <a:ext cx="1227667" cy="27699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bg1"/>
                    </a:solidFill>
                  </a:rPr>
                  <a:t>2012102918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7708900" y="1881408"/>
                <a:ext cx="1227667" cy="276999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bg1"/>
                    </a:solidFill>
                  </a:rPr>
                  <a:t>2012103000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07590" y="6553434"/>
            <a:ext cx="731520" cy="243825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4569" y="6550371"/>
            <a:ext cx="731520" cy="246888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 rotWithShape="1"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6992" y="6553434"/>
            <a:ext cx="731520" cy="246888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 rotWithShape="1"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5081" y="6553434"/>
            <a:ext cx="731520" cy="246888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3169" y="6553434"/>
            <a:ext cx="731520" cy="246888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79132" y="6550371"/>
            <a:ext cx="731520" cy="246888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3588" y="6553434"/>
            <a:ext cx="731520" cy="246888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2702528" y="148005"/>
            <a:ext cx="4005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Hurricane Sandy Track Forecasts</a:t>
            </a:r>
            <a:endParaRPr lang="en-US" sz="2000" dirty="0"/>
          </a:p>
        </p:txBody>
      </p:sp>
      <p:grpSp>
        <p:nvGrpSpPr>
          <p:cNvPr id="44" name="Group 43"/>
          <p:cNvGrpSpPr/>
          <p:nvPr/>
        </p:nvGrpSpPr>
        <p:grpSpPr>
          <a:xfrm>
            <a:off x="6084308" y="679992"/>
            <a:ext cx="1508760" cy="1463069"/>
            <a:chOff x="6084308" y="679992"/>
            <a:chExt cx="1508760" cy="146306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84308" y="679992"/>
              <a:ext cx="1508760" cy="1463069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6227233" y="693943"/>
              <a:ext cx="1227667" cy="276999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2012102506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6" name="Slide Number Placeholder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285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85185E-6 L -0.24618 0.30138 " pathEditMode="relative" ptsTypes="AA">
                                      <p:cBhvr>
                                        <p:cTn id="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500mbgif.gif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369" y="2021631"/>
            <a:ext cx="8614410" cy="443611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480469" y="5006991"/>
            <a:ext cx="2175435" cy="615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Shading: T at 500 </a:t>
            </a:r>
            <a:r>
              <a:rPr lang="en-US" sz="1000" dirty="0" err="1" smtClean="0">
                <a:latin typeface="Times New Roman" pitchFamily="18" charset="0"/>
                <a:cs typeface="Times New Roman" pitchFamily="18" charset="0"/>
              </a:rPr>
              <a:t>hPa</a:t>
            </a:r>
            <a:endParaRPr lang="en-US" sz="1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Contour: GHT at 500 </a:t>
            </a:r>
            <a:r>
              <a:rPr lang="en-US" sz="1000" dirty="0" err="1" smtClean="0">
                <a:latin typeface="Times New Roman" pitchFamily="18" charset="0"/>
                <a:cs typeface="Times New Roman" pitchFamily="18" charset="0"/>
              </a:rPr>
              <a:t>hPa</a:t>
            </a:r>
            <a:endParaRPr lang="en-US" sz="1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Vector: Flow averaged between  </a:t>
            </a:r>
          </a:p>
          <a:p>
            <a:r>
              <a:rPr lang="en-US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             500 </a:t>
            </a:r>
            <a:r>
              <a:rPr lang="en-US" sz="1000" dirty="0" err="1" smtClean="0">
                <a:latin typeface="Times New Roman" pitchFamily="18" charset="0"/>
                <a:cs typeface="Times New Roman" pitchFamily="18" charset="0"/>
              </a:rPr>
              <a:t>hPa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 and 200 </a:t>
            </a:r>
            <a:r>
              <a:rPr lang="en-US" sz="1000" dirty="0" err="1" smtClean="0">
                <a:latin typeface="Times New Roman" pitchFamily="18" charset="0"/>
                <a:cs typeface="Times New Roman" pitchFamily="18" charset="0"/>
              </a:rPr>
              <a:t>hPa</a:t>
            </a:r>
            <a:endParaRPr lang="en-US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58668" y="1376186"/>
            <a:ext cx="6037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</a:rPr>
              <a:t>Sandy Forecast by Basin</a:t>
            </a:r>
            <a:r>
              <a:rPr lang="en-US" sz="2800" b="1" dirty="0">
                <a:solidFill>
                  <a:srgbClr val="FFFF00"/>
                </a:solidFill>
              </a:rPr>
              <a:t>-scale HWRF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61187" y="6488668"/>
            <a:ext cx="2082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Credit to </a:t>
            </a:r>
            <a:r>
              <a:rPr lang="en-US" dirty="0" err="1" smtClean="0"/>
              <a:t>Hua</a:t>
            </a:r>
            <a:r>
              <a:rPr lang="en-US" dirty="0" smtClean="0"/>
              <a:t> Chen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655" y="2369401"/>
            <a:ext cx="2083962" cy="1931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599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Richardson’s Forecast Factory</a:t>
            </a:r>
            <a:endParaRPr lang="en-US" dirty="0"/>
          </a:p>
        </p:txBody>
      </p:sp>
      <p:pic>
        <p:nvPicPr>
          <p:cNvPr id="4" name="Picture 3" descr="Part one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300" y="1297856"/>
            <a:ext cx="4330700" cy="2381250"/>
          </a:xfrm>
          <a:prstGeom prst="rect">
            <a:avLst/>
          </a:prstGeom>
        </p:spPr>
      </p:pic>
      <p:pic>
        <p:nvPicPr>
          <p:cNvPr id="5" name="Picture 4" descr="Part two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300" y="3666895"/>
            <a:ext cx="4330700" cy="2451100"/>
          </a:xfrm>
          <a:prstGeom prst="rect">
            <a:avLst/>
          </a:prstGeom>
        </p:spPr>
      </p:pic>
      <p:pic>
        <p:nvPicPr>
          <p:cNvPr id="6" name="Picture 5" descr="Part three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0011" y="1297856"/>
            <a:ext cx="4235450" cy="965200"/>
          </a:xfrm>
          <a:prstGeom prst="rect">
            <a:avLst/>
          </a:prstGeom>
        </p:spPr>
      </p:pic>
      <p:pic>
        <p:nvPicPr>
          <p:cNvPr id="7" name="Picture 6" descr="Part four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0011" y="2246929"/>
            <a:ext cx="4233672" cy="691982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4685693" y="2933218"/>
            <a:ext cx="4359399" cy="3592696"/>
            <a:chOff x="4685693" y="2933218"/>
            <a:chExt cx="4359399" cy="3592696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85693" y="2933218"/>
              <a:ext cx="4239768" cy="330860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178491" y="6156582"/>
              <a:ext cx="386660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u="sng" dirty="0" smtClean="0">
                  <a:solidFill>
                    <a:srgbClr val="CCFFCC"/>
                  </a:solidFill>
                </a:rPr>
                <a:t>Drawing </a:t>
              </a:r>
              <a:r>
                <a:rPr lang="en-US" b="1" u="sng" dirty="0">
                  <a:solidFill>
                    <a:srgbClr val="CCFFCC"/>
                  </a:solidFill>
                </a:rPr>
                <a:t>by F. Schuiten (© F. </a:t>
              </a:r>
              <a:r>
                <a:rPr lang="en-US" b="1" u="sng" dirty="0" err="1" smtClean="0">
                  <a:solidFill>
                    <a:srgbClr val="CCFFCC"/>
                  </a:solidFill>
                </a:rPr>
                <a:t>Schuiten</a:t>
              </a:r>
              <a:r>
                <a:rPr lang="en-US" b="1" u="sng" dirty="0" smtClean="0">
                  <a:solidFill>
                    <a:srgbClr val="CCFFCC"/>
                  </a:solidFill>
                </a:rPr>
                <a:t>)</a:t>
              </a:r>
              <a:endParaRPr lang="en-US" dirty="0">
                <a:solidFill>
                  <a:srgbClr val="CCFFCC"/>
                </a:solidFill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241300" y="6041892"/>
            <a:ext cx="4572000" cy="58477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u="sng" dirty="0" smtClean="0">
                <a:solidFill>
                  <a:srgbClr val="CCFFCC"/>
                </a:solidFill>
              </a:rPr>
              <a:t>Weather Predication by Numerical Process</a:t>
            </a:r>
            <a:r>
              <a:rPr lang="en-US" b="1" dirty="0" smtClean="0">
                <a:solidFill>
                  <a:srgbClr val="CCFFCC"/>
                </a:solidFill>
              </a:rPr>
              <a:t/>
            </a:r>
            <a:br>
              <a:rPr lang="en-US" b="1" dirty="0" smtClean="0">
                <a:solidFill>
                  <a:srgbClr val="CCFFCC"/>
                </a:solidFill>
              </a:rPr>
            </a:br>
            <a:r>
              <a:rPr lang="en-US" sz="1400" b="1" dirty="0" smtClean="0">
                <a:solidFill>
                  <a:srgbClr val="CCFFCC"/>
                </a:solidFill>
              </a:rPr>
              <a:t>(L. F. Richardson 1922, Cambridge University Press)</a:t>
            </a:r>
            <a:endParaRPr lang="en-US" sz="1400" b="1" dirty="0">
              <a:solidFill>
                <a:srgbClr val="CCFFCC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639455" y="2574636"/>
            <a:ext cx="2840181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34818" y="2713182"/>
            <a:ext cx="4144818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37133" y="2854037"/>
            <a:ext cx="4144818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37133" y="2992577"/>
            <a:ext cx="2399140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68378" y="4481924"/>
            <a:ext cx="3903800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28783" y="4625443"/>
            <a:ext cx="4144818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28783" y="4758658"/>
            <a:ext cx="4144818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28783" y="4882992"/>
            <a:ext cx="4144818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27360" y="5023665"/>
            <a:ext cx="4144818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27360" y="5165761"/>
            <a:ext cx="2052722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902259" y="1444281"/>
            <a:ext cx="3983298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742162" y="1578919"/>
            <a:ext cx="4144818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4742162" y="1712134"/>
            <a:ext cx="3152961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902259" y="1845349"/>
            <a:ext cx="3984721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902259" y="1988868"/>
            <a:ext cx="3986144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4745008" y="2123506"/>
            <a:ext cx="4144818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745008" y="2256721"/>
            <a:ext cx="2723832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412012" y="2523151"/>
            <a:ext cx="2477814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745008" y="2656366"/>
            <a:ext cx="1951193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96133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0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295202"/>
            <a:ext cx="7213600" cy="4263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 rot="16200000">
            <a:off x="29229" y="2236010"/>
            <a:ext cx="12573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Pressure (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hPa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38400" y="673575"/>
            <a:ext cx="4491317" cy="553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Time-Height cross section of temperature perturbation (the mean is defined as 1000 km × 1000 km area averaged surrounding the storm center) 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12657" y="5069660"/>
            <a:ext cx="12573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MSLP  (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hPa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69215" y="6343651"/>
            <a:ext cx="776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25/18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44678" y="6343651"/>
            <a:ext cx="776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26/18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27566" y="6343651"/>
            <a:ext cx="776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27/18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11059" y="6343651"/>
            <a:ext cx="776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28/18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96000" y="6343651"/>
            <a:ext cx="776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29/18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78888" y="6343651"/>
            <a:ext cx="776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30/18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8" r="5226"/>
          <a:stretch/>
        </p:blipFill>
        <p:spPr bwMode="auto">
          <a:xfrm>
            <a:off x="914400" y="4539996"/>
            <a:ext cx="7214616" cy="1873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TextBox 25"/>
          <p:cNvSpPr txBox="1"/>
          <p:nvPr/>
        </p:nvSpPr>
        <p:spPr>
          <a:xfrm>
            <a:off x="1422400" y="4639017"/>
            <a:ext cx="4378199" cy="184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Time series of central pressure from basin scale HWRF and best track 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61187" y="6480245"/>
            <a:ext cx="2082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Credit to </a:t>
            </a:r>
            <a:r>
              <a:rPr lang="en-US" dirty="0" err="1" smtClean="0"/>
              <a:t>Hua</a:t>
            </a:r>
            <a:r>
              <a:rPr lang="en-US" dirty="0" smtClean="0"/>
              <a:t> Chen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599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749" y="11550"/>
            <a:ext cx="8895127" cy="6492741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805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893" y="11989"/>
            <a:ext cx="8897112" cy="6469471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544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_ALAL2012_tker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816"/>
          <a:stretch/>
        </p:blipFill>
        <p:spPr>
          <a:xfrm>
            <a:off x="127000" y="441414"/>
            <a:ext cx="8890000" cy="650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74818" y="34646"/>
            <a:ext cx="3382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Track error (Atlantic 09-19)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361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74818" y="34646"/>
            <a:ext cx="3382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Track error (Atlantic 01-19)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24</a:t>
            </a:fld>
            <a:endParaRPr lang="en-US"/>
          </a:p>
        </p:txBody>
      </p:sp>
      <p:pic>
        <p:nvPicPr>
          <p:cNvPr id="5" name="Picture 4" descr="fig_ALAL2012_tker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" y="498067"/>
            <a:ext cx="88900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809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_EPAL2012_tker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640"/>
          <a:stretch/>
        </p:blipFill>
        <p:spPr>
          <a:xfrm>
            <a:off x="127000" y="464504"/>
            <a:ext cx="8890000" cy="6464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74818" y="57736"/>
            <a:ext cx="3382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Track error (East Pacific 09-17)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4529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74818" y="57736"/>
            <a:ext cx="3382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Track error (East </a:t>
            </a:r>
            <a:r>
              <a:rPr lang="en-US" sz="2000" smtClean="0"/>
              <a:t>Pacific 01-</a:t>
            </a:r>
            <a:r>
              <a:rPr lang="en-US" sz="2000" dirty="0" smtClean="0"/>
              <a:t>17)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26</a:t>
            </a:fld>
            <a:endParaRPr lang="en-US"/>
          </a:p>
        </p:txBody>
      </p:sp>
      <p:pic>
        <p:nvPicPr>
          <p:cNvPr id="5" name="Picture 4" descr="fig_EPAL2012_tker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7"/>
          <a:stretch/>
        </p:blipFill>
        <p:spPr>
          <a:xfrm>
            <a:off x="127000" y="649224"/>
            <a:ext cx="8890000" cy="600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8724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_ALAL2012_tfsp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199"/>
          <a:stretch/>
        </p:blipFill>
        <p:spPr>
          <a:xfrm>
            <a:off x="127000" y="519828"/>
            <a:ext cx="8890000" cy="6273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40183" y="92371"/>
            <a:ext cx="3509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Track error FSP (Atlantic 09-19)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048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_EPAL2012_tfsp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199"/>
          <a:stretch/>
        </p:blipFill>
        <p:spPr>
          <a:xfrm>
            <a:off x="127000" y="519828"/>
            <a:ext cx="8890000" cy="6273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70905" y="69281"/>
            <a:ext cx="381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Track error FSP (East Pacific 09-17)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727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</a:t>
            </a:r>
            <a:r>
              <a:rPr lang="en-US" dirty="0" smtClean="0"/>
              <a:t>ngoing work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Complete verification of the season retrospective forecasts</a:t>
            </a:r>
          </a:p>
          <a:p>
            <a:r>
              <a:rPr lang="en-US" dirty="0" smtClean="0"/>
              <a:t>Diagnose differences among good and bad cases</a:t>
            </a:r>
          </a:p>
          <a:p>
            <a:r>
              <a:rPr lang="en-US" dirty="0" smtClean="0"/>
              <a:t>Automate vortex initialization and create a benchmark</a:t>
            </a:r>
          </a:p>
          <a:p>
            <a:r>
              <a:rPr lang="en-US" dirty="0" smtClean="0"/>
              <a:t>Test different initial conditions from different DA systems</a:t>
            </a:r>
          </a:p>
          <a:p>
            <a:r>
              <a:rPr lang="en-US" dirty="0" smtClean="0"/>
              <a:t>Implement UPP for basin-scale modeling system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9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Richardson’s Forecast Factory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" y="1251724"/>
            <a:ext cx="8846820" cy="483298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13027" y="6084709"/>
            <a:ext cx="8682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NOAA Center for Weather and Climate Predication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0948600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Optimize the code to meet the operational time </a:t>
            </a:r>
            <a:r>
              <a:rPr lang="en-US" dirty="0" smtClean="0"/>
              <a:t>constraint</a:t>
            </a:r>
            <a:endParaRPr lang="en-US" u="sng" dirty="0">
              <a:solidFill>
                <a:srgbClr val="FFFF00"/>
              </a:solidFill>
            </a:endParaRPr>
          </a:p>
          <a:p>
            <a:r>
              <a:rPr lang="en-US" dirty="0" smtClean="0"/>
              <a:t>Initialize the forecast system</a:t>
            </a:r>
          </a:p>
          <a:p>
            <a:r>
              <a:rPr lang="en-US" dirty="0" smtClean="0"/>
              <a:t>Ocean coupling</a:t>
            </a:r>
          </a:p>
          <a:p>
            <a:r>
              <a:rPr lang="en-US" dirty="0" smtClean="0"/>
              <a:t>Post-processing</a:t>
            </a:r>
          </a:p>
          <a:p>
            <a:r>
              <a:rPr lang="en-US" dirty="0" smtClean="0"/>
              <a:t>Forecast products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523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Basin-scale HWRF Configuration </a:t>
            </a:r>
            <a:r>
              <a:rPr lang="en-US" dirty="0"/>
              <a:t>T</a:t>
            </a:r>
            <a:r>
              <a:rPr lang="en-US" dirty="0" smtClean="0"/>
              <a:t>est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8EEC-74C8-4792-BA84-8BC990AA5E62}" type="slidenum">
              <a:rPr lang="en-US" smtClean="0">
                <a:solidFill>
                  <a:prstClr val="white">
                    <a:shade val="50000"/>
                  </a:prstClr>
                </a:solidFill>
              </a:rPr>
              <a:pPr/>
              <a:t>31</a:t>
            </a:fld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491651"/>
              </p:ext>
            </p:extLst>
          </p:nvPr>
        </p:nvGraphicFramePr>
        <p:xfrm>
          <a:off x="381000" y="1600200"/>
          <a:ext cx="8382000" cy="310896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095500"/>
                <a:gridCol w="2095500"/>
                <a:gridCol w="2095500"/>
                <a:gridCol w="2095500"/>
              </a:tblGrid>
              <a:tr h="37084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Number of Nest Domains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Wall</a:t>
                      </a:r>
                      <a:r>
                        <a:rPr lang="en-US" sz="2400" baseline="0" dirty="0" smtClean="0"/>
                        <a:t> Clock Time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</a:pPr>
                      <a:r>
                        <a:rPr lang="en-US" sz="2400" dirty="0" smtClean="0"/>
                        <a:t>CPUs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27 km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No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50 </a:t>
                      </a:r>
                      <a:r>
                        <a:rPr lang="en-US" sz="2400" dirty="0" err="1" smtClean="0"/>
                        <a:t>mins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196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27-9-3 km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 (1</a:t>
                      </a:r>
                      <a:r>
                        <a:rPr lang="en-US" sz="2400" baseline="0" dirty="0" smtClean="0"/>
                        <a:t> storm)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137 </a:t>
                      </a:r>
                      <a:r>
                        <a:rPr lang="en-US" sz="2400" dirty="0" err="1" smtClean="0"/>
                        <a:t>mins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196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27-9-3 km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4 (2 storms)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256 </a:t>
                      </a:r>
                      <a:r>
                        <a:rPr lang="en-US" sz="2400" dirty="0" err="1" smtClean="0"/>
                        <a:t>mins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196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27-9-3 km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6</a:t>
                      </a:r>
                      <a:r>
                        <a:rPr lang="en-US" sz="2400" baseline="0" dirty="0" smtClean="0"/>
                        <a:t> (3 storms)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363 </a:t>
                      </a:r>
                      <a:r>
                        <a:rPr lang="en-US" sz="2400" dirty="0" err="1" smtClean="0"/>
                        <a:t>mins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196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27-9-3 km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8 (4 storms)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430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en-US" sz="2400" baseline="0" dirty="0" err="1" smtClean="0"/>
                        <a:t>mins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196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4927580"/>
            <a:ext cx="3072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Note: Optimization ongoing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390660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modeling system is under development </a:t>
            </a:r>
            <a:r>
              <a:rPr lang="en-US" smtClean="0"/>
              <a:t>and showing </a:t>
            </a:r>
            <a:r>
              <a:rPr lang="en-US" dirty="0" smtClean="0"/>
              <a:t>significant improvement on track forecast</a:t>
            </a:r>
          </a:p>
          <a:p>
            <a:r>
              <a:rPr lang="en-US" dirty="0" smtClean="0"/>
              <a:t>Vortex initialization through DA or cycling is an essential part to improve intensity forecasts</a:t>
            </a:r>
          </a:p>
          <a:p>
            <a:r>
              <a:rPr lang="en-US" dirty="0" smtClean="0"/>
              <a:t>Forecast efficiency will be critical to the pathway toward operational implementation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993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Richardson’s Forecast Factory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13027" y="6084709"/>
            <a:ext cx="8682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NOAA Center for Weather and Climate Predication</a:t>
            </a:r>
            <a:endParaRPr lang="en-US" sz="2800" b="1" dirty="0"/>
          </a:p>
        </p:txBody>
      </p:sp>
      <p:grpSp>
        <p:nvGrpSpPr>
          <p:cNvPr id="12" name="Group 11"/>
          <p:cNvGrpSpPr/>
          <p:nvPr/>
        </p:nvGrpSpPr>
        <p:grpSpPr>
          <a:xfrm>
            <a:off x="22676" y="1338146"/>
            <a:ext cx="9114710" cy="4572000"/>
            <a:chOff x="22676" y="1338146"/>
            <a:chExt cx="9114710" cy="4572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676" y="1338146"/>
              <a:ext cx="3048000" cy="228600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676" y="3624146"/>
              <a:ext cx="3048000" cy="228600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70676" y="1338146"/>
              <a:ext cx="3048000" cy="228600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89386" y="3624146"/>
              <a:ext cx="3048000" cy="228600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70676" y="3624146"/>
              <a:ext cx="3048000" cy="228600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89386" y="1338146"/>
              <a:ext cx="3048000" cy="2286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695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0" y="1098550"/>
            <a:ext cx="9144000" cy="5143500"/>
            <a:chOff x="0" y="1098427"/>
            <a:chExt cx="9144000" cy="5143500"/>
          </a:xfrm>
        </p:grpSpPr>
        <p:pic>
          <p:nvPicPr>
            <p:cNvPr id="37891" name="Picture 2" descr="526_igorjuliakarl20100916.jp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98427"/>
              <a:ext cx="9144000" cy="514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892" name="TextBox 3"/>
            <p:cNvSpPr txBox="1">
              <a:spLocks noChangeArrowheads="1"/>
            </p:cNvSpPr>
            <p:nvPr/>
          </p:nvSpPr>
          <p:spPr bwMode="auto">
            <a:xfrm>
              <a:off x="780410" y="4087795"/>
              <a:ext cx="54861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>
                  <a:solidFill>
                    <a:schemeClr val="bg1"/>
                  </a:solidFill>
                </a:rPr>
                <a:t>Karl</a:t>
              </a:r>
            </a:p>
          </p:txBody>
        </p:sp>
        <p:sp>
          <p:nvSpPr>
            <p:cNvPr id="37893" name="TextBox 4"/>
            <p:cNvSpPr txBox="1">
              <a:spLocks noChangeArrowheads="1"/>
            </p:cNvSpPr>
            <p:nvPr/>
          </p:nvSpPr>
          <p:spPr bwMode="auto">
            <a:xfrm>
              <a:off x="4624311" y="3947909"/>
              <a:ext cx="55656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>
                  <a:solidFill>
                    <a:srgbClr val="000000"/>
                  </a:solidFill>
                </a:rPr>
                <a:t>Igor</a:t>
              </a:r>
            </a:p>
          </p:txBody>
        </p:sp>
        <p:sp>
          <p:nvSpPr>
            <p:cNvPr id="37894" name="TextBox 5"/>
            <p:cNvSpPr txBox="1">
              <a:spLocks noChangeArrowheads="1"/>
            </p:cNvSpPr>
            <p:nvPr/>
          </p:nvSpPr>
          <p:spPr bwMode="auto">
            <a:xfrm>
              <a:off x="6572305" y="3718482"/>
              <a:ext cx="59606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>
                  <a:solidFill>
                    <a:srgbClr val="000000"/>
                  </a:solidFill>
                </a:rPr>
                <a:t>Julia</a:t>
              </a:r>
            </a:p>
          </p:txBody>
        </p:sp>
      </p:grpSp>
      <p:sp>
        <p:nvSpPr>
          <p:cNvPr id="37890" name="TextBox 1"/>
          <p:cNvSpPr txBox="1">
            <a:spLocks noChangeArrowheads="1"/>
          </p:cNvSpPr>
          <p:nvPr/>
        </p:nvSpPr>
        <p:spPr bwMode="auto">
          <a:xfrm>
            <a:off x="473075" y="398463"/>
            <a:ext cx="79867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2800" b="1" u="sng">
                <a:solidFill>
                  <a:srgbClr val="FFFF00"/>
                </a:solidFill>
              </a:rPr>
              <a:t>What next?</a:t>
            </a:r>
          </a:p>
        </p:txBody>
      </p:sp>
    </p:spTree>
    <p:extLst>
      <p:ext uri="{BB962C8B-B14F-4D97-AF65-F5344CB8AC3E}">
        <p14:creationId xmlns:p14="http://schemas.microsoft.com/office/powerpoint/2010/main" val="886659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Annual Storm Days (ATL+EP)</a:t>
            </a:r>
          </a:p>
        </p:txBody>
      </p:sp>
      <p:pic>
        <p:nvPicPr>
          <p:cNvPr id="38914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1100" y="1206500"/>
            <a:ext cx="6781800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255713" y="5775325"/>
          <a:ext cx="6527800" cy="782640"/>
        </p:xfrm>
        <a:graphic>
          <a:graphicData uri="http://schemas.openxmlformats.org/drawingml/2006/table">
            <a:tbl>
              <a:tblPr/>
              <a:tblGrid>
                <a:gridCol w="825500"/>
                <a:gridCol w="1155700"/>
                <a:gridCol w="1130300"/>
                <a:gridCol w="1155700"/>
                <a:gridCol w="1092200"/>
                <a:gridCol w="1168400"/>
              </a:tblGrid>
              <a:tr h="195660"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1+ storm days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2+ storm days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3+ storm days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4+ storm days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storm days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195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ATL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87.4(57.6%)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31.3(35.8%)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9.6(11.1%)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1.4(1.6%)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151.8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195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EP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77.8(48.0%)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25.5(32.8%)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5.4(6.2%)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0.3(0.4%)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161.9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  <a:tr h="1956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ATL+EP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124.7(65.1%)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66.2(53.1%)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31.1(35.6%)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10.9(8.8%)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191.6</a:t>
                      </a:r>
                    </a:p>
                  </a:txBody>
                  <a:tcPr marL="12700" marR="12700" marT="12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38578" y="2787324"/>
            <a:ext cx="5198237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</a:rPr>
              <a:t>Not include invest cases!</a:t>
            </a:r>
          </a:p>
        </p:txBody>
      </p:sp>
    </p:spTree>
    <p:extLst>
      <p:ext uri="{BB962C8B-B14F-4D97-AF65-F5344CB8AC3E}">
        <p14:creationId xmlns:p14="http://schemas.microsoft.com/office/powerpoint/2010/main" val="2643508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7" name="Group 30"/>
          <p:cNvGrpSpPr>
            <a:grpSpLocks/>
          </p:cNvGrpSpPr>
          <p:nvPr/>
        </p:nvGrpSpPr>
        <p:grpSpPr bwMode="auto">
          <a:xfrm>
            <a:off x="128588" y="774398"/>
            <a:ext cx="8951912" cy="5997877"/>
            <a:chOff x="128019" y="774851"/>
            <a:chExt cx="8952496" cy="5997310"/>
          </a:xfrm>
        </p:grpSpPr>
        <p:grpSp>
          <p:nvGrpSpPr>
            <p:cNvPr id="39950" name="Group 8"/>
            <p:cNvGrpSpPr>
              <a:grpSpLocks/>
            </p:cNvGrpSpPr>
            <p:nvPr/>
          </p:nvGrpSpPr>
          <p:grpSpPr bwMode="auto">
            <a:xfrm>
              <a:off x="128019" y="774851"/>
              <a:ext cx="8751571" cy="5296861"/>
              <a:chOff x="128019" y="1065425"/>
              <a:chExt cx="8751571" cy="5296861"/>
            </a:xfrm>
          </p:grpSpPr>
          <p:pic>
            <p:nvPicPr>
              <p:cNvPr id="39963" name="Picture 2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8791" t="-2" r="6131" b="6250"/>
              <a:stretch>
                <a:fillRect/>
              </a:stretch>
            </p:blipFill>
            <p:spPr bwMode="auto">
              <a:xfrm>
                <a:off x="128019" y="3797789"/>
                <a:ext cx="3098019" cy="2560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964" name="Picture 3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8791" t="153" r="6131" b="6100"/>
              <a:stretch>
                <a:fillRect/>
              </a:stretch>
            </p:blipFill>
            <p:spPr bwMode="auto">
              <a:xfrm>
                <a:off x="128019" y="1069849"/>
                <a:ext cx="3098019" cy="2560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965" name="Picture 4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8791" r="6133" b="6250"/>
              <a:stretch>
                <a:fillRect/>
              </a:stretch>
            </p:blipFill>
            <p:spPr bwMode="auto">
              <a:xfrm>
                <a:off x="2981924" y="1065425"/>
                <a:ext cx="3097983" cy="2560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966" name="Picture 5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8771" r="6152" b="6248"/>
              <a:stretch>
                <a:fillRect/>
              </a:stretch>
            </p:blipFill>
            <p:spPr bwMode="auto">
              <a:xfrm>
                <a:off x="2974812" y="3798941"/>
                <a:ext cx="3097910" cy="2560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967" name="Picture 6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8867" t="-6250" r="6055" b="6250"/>
              <a:stretch>
                <a:fillRect/>
              </a:stretch>
            </p:blipFill>
            <p:spPr bwMode="auto">
              <a:xfrm>
                <a:off x="5781607" y="3631278"/>
                <a:ext cx="3097983" cy="2731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968" name="Picture 7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0043" r="6085" b="6248"/>
              <a:stretch>
                <a:fillRect/>
              </a:stretch>
            </p:blipFill>
            <p:spPr bwMode="auto">
              <a:xfrm>
                <a:off x="5824655" y="1065425"/>
                <a:ext cx="3054096" cy="2560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9951" name="TextBox 9"/>
            <p:cNvSpPr txBox="1">
              <a:spLocks noChangeArrowheads="1"/>
            </p:cNvSpPr>
            <p:nvPr/>
          </p:nvSpPr>
          <p:spPr bwMode="auto">
            <a:xfrm>
              <a:off x="1368776" y="5980695"/>
              <a:ext cx="623142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2400" b="1" u="sng" dirty="0">
                  <a:solidFill>
                    <a:srgbClr val="FFFF00"/>
                  </a:solidFill>
                </a:rPr>
                <a:t>850hPa Streamlines and </a:t>
              </a:r>
              <a:r>
                <a:rPr lang="en-US" sz="2400" b="1" u="sng" dirty="0" err="1">
                  <a:solidFill>
                    <a:srgbClr val="FFFF00"/>
                  </a:solidFill>
                </a:rPr>
                <a:t>Isotachs</a:t>
              </a:r>
              <a:r>
                <a:rPr lang="en-US" sz="2400" b="1" u="sng" dirty="0">
                  <a:solidFill>
                    <a:srgbClr val="FFFF00"/>
                  </a:solidFill>
                </a:rPr>
                <a:t> (</a:t>
              </a:r>
              <a:r>
                <a:rPr lang="en-US" sz="2400" b="1" u="sng" dirty="0" err="1">
                  <a:solidFill>
                    <a:srgbClr val="FFFF00"/>
                  </a:solidFill>
                </a:rPr>
                <a:t>kts</a:t>
              </a:r>
              <a:r>
                <a:rPr lang="en-US" sz="2400" b="1" u="sng" dirty="0">
                  <a:solidFill>
                    <a:srgbClr val="FFFF00"/>
                  </a:solidFill>
                </a:rPr>
                <a:t>)</a:t>
              </a:r>
              <a:endParaRPr lang="en-US" sz="2400" u="sng" dirty="0"/>
            </a:p>
          </p:txBody>
        </p:sp>
        <p:sp>
          <p:nvSpPr>
            <p:cNvPr id="39952" name="Rectangle 10"/>
            <p:cNvSpPr>
              <a:spLocks noChangeArrowheads="1"/>
            </p:cNvSpPr>
            <p:nvPr/>
          </p:nvSpPr>
          <p:spPr bwMode="auto">
            <a:xfrm>
              <a:off x="1788735" y="6402829"/>
              <a:ext cx="729178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Credit to EMC HWRF webpage http://www.emc.ncep.noaa.gov/gc_wmb/vxt</a:t>
              </a:r>
            </a:p>
          </p:txBody>
        </p:sp>
        <p:sp>
          <p:nvSpPr>
            <p:cNvPr id="12" name="Oval 11"/>
            <p:cNvSpPr/>
            <p:nvPr/>
          </p:nvSpPr>
          <p:spPr>
            <a:xfrm>
              <a:off x="1463193" y="4681622"/>
              <a:ext cx="346098" cy="333343"/>
            </a:xfrm>
            <a:prstGeom prst="ellipse">
              <a:avLst/>
            </a:prstGeom>
            <a:noFill/>
            <a:ln w="25400">
              <a:solidFill>
                <a:srgbClr val="660066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1725148" y="2067256"/>
              <a:ext cx="344509" cy="334931"/>
            </a:xfrm>
            <a:prstGeom prst="ellipse">
              <a:avLst/>
            </a:prstGeom>
            <a:noFill/>
            <a:ln w="25400">
              <a:solidFill>
                <a:srgbClr val="660066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4252613" y="1714864"/>
              <a:ext cx="346098" cy="333343"/>
            </a:xfrm>
            <a:prstGeom prst="ellipse">
              <a:avLst/>
            </a:prstGeom>
            <a:noFill/>
            <a:ln w="25400">
              <a:solidFill>
                <a:schemeClr val="accent1">
                  <a:shade val="95000"/>
                  <a:satMod val="10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3908103" y="4230814"/>
              <a:ext cx="344510" cy="333343"/>
            </a:xfrm>
            <a:prstGeom prst="ellipse">
              <a:avLst/>
            </a:prstGeom>
            <a:noFill/>
            <a:ln w="25400">
              <a:solidFill>
                <a:schemeClr val="accent1">
                  <a:shade val="95000"/>
                  <a:satMod val="10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6857870" y="4064142"/>
              <a:ext cx="344510" cy="333343"/>
            </a:xfrm>
            <a:prstGeom prst="ellipse">
              <a:avLst/>
            </a:prstGeom>
            <a:noFill/>
            <a:ln w="25400">
              <a:solidFill>
                <a:schemeClr val="accent1">
                  <a:shade val="95000"/>
                  <a:satMod val="10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7181741" y="1548193"/>
              <a:ext cx="346098" cy="333343"/>
            </a:xfrm>
            <a:prstGeom prst="ellipse">
              <a:avLst/>
            </a:prstGeom>
            <a:noFill/>
            <a:ln w="25400">
              <a:solidFill>
                <a:schemeClr val="accent1">
                  <a:shade val="95000"/>
                  <a:satMod val="10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1215527" y="4564158"/>
              <a:ext cx="346098" cy="334930"/>
            </a:xfrm>
            <a:prstGeom prst="ellipse">
              <a:avLst/>
            </a:prstGeom>
            <a:noFill/>
            <a:ln w="25400">
              <a:solidFill>
                <a:schemeClr val="accent1">
                  <a:shade val="95000"/>
                  <a:satMod val="10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1442555" y="1975189"/>
              <a:ext cx="346098" cy="333343"/>
            </a:xfrm>
            <a:prstGeom prst="ellipse">
              <a:avLst/>
            </a:prstGeom>
            <a:noFill/>
            <a:ln w="25400">
              <a:solidFill>
                <a:schemeClr val="accent1">
                  <a:shade val="95000"/>
                  <a:satMod val="10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4166882" y="4500664"/>
              <a:ext cx="346098" cy="333343"/>
            </a:xfrm>
            <a:prstGeom prst="ellipse">
              <a:avLst/>
            </a:prstGeom>
            <a:noFill/>
            <a:ln w="25400">
              <a:solidFill>
                <a:srgbClr val="660066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6932488" y="4397485"/>
              <a:ext cx="346098" cy="333343"/>
            </a:xfrm>
            <a:prstGeom prst="ellipse">
              <a:avLst/>
            </a:prstGeom>
            <a:noFill/>
            <a:ln w="25400">
              <a:solidFill>
                <a:srgbClr val="660066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39938" name="TextBox 1"/>
          <p:cNvSpPr txBox="1">
            <a:spLocks noChangeArrowheads="1"/>
          </p:cNvSpPr>
          <p:nvPr/>
        </p:nvSpPr>
        <p:spPr bwMode="auto">
          <a:xfrm>
            <a:off x="398463" y="947738"/>
            <a:ext cx="25606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Initialize Earl Vortex</a:t>
            </a:r>
          </a:p>
        </p:txBody>
      </p:sp>
      <p:sp>
        <p:nvSpPr>
          <p:cNvPr id="39939" name="TextBox 22"/>
          <p:cNvSpPr txBox="1">
            <a:spLocks noChangeArrowheads="1"/>
          </p:cNvSpPr>
          <p:nvPr/>
        </p:nvSpPr>
        <p:spPr bwMode="auto">
          <a:xfrm>
            <a:off x="400050" y="3675063"/>
            <a:ext cx="25606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Initialize Fiona Vortex</a:t>
            </a:r>
          </a:p>
        </p:txBody>
      </p:sp>
      <p:sp>
        <p:nvSpPr>
          <p:cNvPr id="39940" name="TextBox 21"/>
          <p:cNvSpPr txBox="1">
            <a:spLocks noChangeArrowheads="1"/>
          </p:cNvSpPr>
          <p:nvPr/>
        </p:nvSpPr>
        <p:spPr bwMode="auto">
          <a:xfrm>
            <a:off x="1368425" y="1731963"/>
            <a:ext cx="536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1400">
                <a:solidFill>
                  <a:srgbClr val="000000"/>
                </a:solidFill>
              </a:rPr>
              <a:t>Earl</a:t>
            </a:r>
          </a:p>
        </p:txBody>
      </p:sp>
      <p:sp>
        <p:nvSpPr>
          <p:cNvPr id="39941" name="TextBox 24"/>
          <p:cNvSpPr txBox="1">
            <a:spLocks noChangeArrowheads="1"/>
          </p:cNvSpPr>
          <p:nvPr/>
        </p:nvSpPr>
        <p:spPr bwMode="auto">
          <a:xfrm>
            <a:off x="1639888" y="2332038"/>
            <a:ext cx="64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1400">
                <a:solidFill>
                  <a:srgbClr val="000000"/>
                </a:solidFill>
              </a:rPr>
              <a:t>Fiona</a:t>
            </a:r>
          </a:p>
        </p:txBody>
      </p:sp>
      <p:sp>
        <p:nvSpPr>
          <p:cNvPr id="39942" name="TextBox 25"/>
          <p:cNvSpPr txBox="1">
            <a:spLocks noChangeArrowheads="1"/>
          </p:cNvSpPr>
          <p:nvPr/>
        </p:nvSpPr>
        <p:spPr bwMode="auto">
          <a:xfrm>
            <a:off x="1100138" y="4289425"/>
            <a:ext cx="536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1400">
                <a:solidFill>
                  <a:srgbClr val="000000"/>
                </a:solidFill>
              </a:rPr>
              <a:t>Earl</a:t>
            </a:r>
          </a:p>
        </p:txBody>
      </p:sp>
      <p:sp>
        <p:nvSpPr>
          <p:cNvPr id="39943" name="TextBox 26"/>
          <p:cNvSpPr txBox="1">
            <a:spLocks noChangeArrowheads="1"/>
          </p:cNvSpPr>
          <p:nvPr/>
        </p:nvSpPr>
        <p:spPr bwMode="auto">
          <a:xfrm>
            <a:off x="4167188" y="1416050"/>
            <a:ext cx="536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1400">
                <a:solidFill>
                  <a:srgbClr val="000000"/>
                </a:solidFill>
              </a:rPr>
              <a:t>Earl</a:t>
            </a:r>
          </a:p>
        </p:txBody>
      </p:sp>
      <p:sp>
        <p:nvSpPr>
          <p:cNvPr id="39944" name="TextBox 27"/>
          <p:cNvSpPr txBox="1">
            <a:spLocks noChangeArrowheads="1"/>
          </p:cNvSpPr>
          <p:nvPr/>
        </p:nvSpPr>
        <p:spPr bwMode="auto">
          <a:xfrm>
            <a:off x="7083425" y="1295400"/>
            <a:ext cx="536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1400">
                <a:solidFill>
                  <a:srgbClr val="000000"/>
                </a:solidFill>
              </a:rPr>
              <a:t>Earl</a:t>
            </a:r>
          </a:p>
        </p:txBody>
      </p:sp>
      <p:sp>
        <p:nvSpPr>
          <p:cNvPr id="39945" name="TextBox 28"/>
          <p:cNvSpPr txBox="1">
            <a:spLocks noChangeArrowheads="1"/>
          </p:cNvSpPr>
          <p:nvPr/>
        </p:nvSpPr>
        <p:spPr bwMode="auto">
          <a:xfrm>
            <a:off x="3898900" y="4056063"/>
            <a:ext cx="5365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1400">
                <a:solidFill>
                  <a:srgbClr val="000000"/>
                </a:solidFill>
              </a:rPr>
              <a:t>Earl</a:t>
            </a:r>
          </a:p>
        </p:txBody>
      </p:sp>
      <p:sp>
        <p:nvSpPr>
          <p:cNvPr id="39946" name="TextBox 29"/>
          <p:cNvSpPr txBox="1">
            <a:spLocks noChangeArrowheads="1"/>
          </p:cNvSpPr>
          <p:nvPr/>
        </p:nvSpPr>
        <p:spPr bwMode="auto">
          <a:xfrm>
            <a:off x="7104063" y="4041775"/>
            <a:ext cx="5381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1400">
                <a:solidFill>
                  <a:srgbClr val="000000"/>
                </a:solidFill>
              </a:rPr>
              <a:t>Earl</a:t>
            </a:r>
          </a:p>
        </p:txBody>
      </p:sp>
      <p:sp>
        <p:nvSpPr>
          <p:cNvPr id="39947" name="TextBox 31"/>
          <p:cNvSpPr txBox="1">
            <a:spLocks noChangeArrowheads="1"/>
          </p:cNvSpPr>
          <p:nvPr/>
        </p:nvSpPr>
        <p:spPr bwMode="auto">
          <a:xfrm>
            <a:off x="1368425" y="4424363"/>
            <a:ext cx="64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1400">
                <a:solidFill>
                  <a:srgbClr val="000000"/>
                </a:solidFill>
              </a:rPr>
              <a:t>Fiona</a:t>
            </a:r>
          </a:p>
        </p:txBody>
      </p:sp>
      <p:sp>
        <p:nvSpPr>
          <p:cNvPr id="39948" name="TextBox 32"/>
          <p:cNvSpPr txBox="1">
            <a:spLocks noChangeArrowheads="1"/>
          </p:cNvSpPr>
          <p:nvPr/>
        </p:nvSpPr>
        <p:spPr bwMode="auto">
          <a:xfrm>
            <a:off x="4114800" y="4235450"/>
            <a:ext cx="64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1400">
                <a:solidFill>
                  <a:srgbClr val="000000"/>
                </a:solidFill>
              </a:rPr>
              <a:t>Fiona</a:t>
            </a:r>
          </a:p>
        </p:txBody>
      </p:sp>
      <p:sp>
        <p:nvSpPr>
          <p:cNvPr id="39949" name="TextBox 33"/>
          <p:cNvSpPr txBox="1">
            <a:spLocks noChangeArrowheads="1"/>
          </p:cNvSpPr>
          <p:nvPr/>
        </p:nvSpPr>
        <p:spPr bwMode="auto">
          <a:xfrm>
            <a:off x="7161213" y="4389438"/>
            <a:ext cx="6413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1400">
                <a:solidFill>
                  <a:srgbClr val="000000"/>
                </a:solidFill>
              </a:rPr>
              <a:t>Fiona</a:t>
            </a:r>
          </a:p>
        </p:txBody>
      </p:sp>
      <p:sp>
        <p:nvSpPr>
          <p:cNvPr id="35" name="TextBox 9"/>
          <p:cNvSpPr txBox="1">
            <a:spLocks noChangeArrowheads="1"/>
          </p:cNvSpPr>
          <p:nvPr/>
        </p:nvSpPr>
        <p:spPr bwMode="auto">
          <a:xfrm>
            <a:off x="1443383" y="204129"/>
            <a:ext cx="6231021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sz="32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Storm</a:t>
            </a:r>
            <a:r>
              <a:rPr lang="en-US" sz="3200" b="1" u="sng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-Storm </a:t>
            </a:r>
            <a:r>
              <a:rPr lang="en-US" sz="32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Interactions?!</a:t>
            </a:r>
            <a:endParaRPr lang="en-US" sz="3200" b="1" u="sng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81374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West Pacific Dual TCs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632416"/>
            <a:ext cx="4064000" cy="3251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1200" y="2632416"/>
            <a:ext cx="40640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819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Modeling System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457200" y="1556178"/>
            <a:ext cx="2325255" cy="350511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u="sng" dirty="0" smtClean="0">
                <a:solidFill>
                  <a:srgbClr val="FFC000"/>
                </a:solidFill>
                <a:latin typeface="Helvetica"/>
                <a:cs typeface="Helvetica"/>
              </a:rPr>
              <a:t>Initialization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600" b="1" dirty="0" smtClean="0">
                <a:latin typeface="Helvetica"/>
                <a:cs typeface="Helvetica"/>
              </a:rPr>
              <a:t>Static terrestrial initialization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600" b="1" dirty="0">
                <a:latin typeface="Helvetica"/>
                <a:cs typeface="Helvetica"/>
              </a:rPr>
              <a:t>Initialization &amp; Cycling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600" b="1" dirty="0" smtClean="0">
                <a:latin typeface="Helvetica"/>
                <a:cs typeface="Helvetica"/>
              </a:rPr>
              <a:t>Vortex initialization (Relocation &amp; modification)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600" b="1" dirty="0" smtClean="0">
                <a:solidFill>
                  <a:srgbClr val="92D050"/>
                </a:solidFill>
                <a:latin typeface="Helvetica"/>
                <a:cs typeface="Helvetica"/>
              </a:rPr>
              <a:t>Data assimilation </a:t>
            </a:r>
            <a:endParaRPr lang="en-US" sz="1600" b="1" dirty="0">
              <a:solidFill>
                <a:srgbClr val="92D050"/>
              </a:solidFill>
              <a:latin typeface="Helvetica"/>
              <a:cs typeface="Helvetica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397897" y="1556178"/>
            <a:ext cx="2378831" cy="350511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u="sng" dirty="0" smtClean="0">
                <a:solidFill>
                  <a:srgbClr val="FFC000"/>
                </a:solidFill>
                <a:latin typeface="Helvetica"/>
                <a:cs typeface="Helvetica"/>
              </a:rPr>
              <a:t>Forecast System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  <a:latin typeface="Helvetica"/>
                <a:cs typeface="Helvetica"/>
              </a:rPr>
              <a:t>Trigger mechanism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  <a:latin typeface="Helvetica"/>
                <a:cs typeface="Helvetica"/>
              </a:rPr>
              <a:t>Resource allocation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  <a:latin typeface="Helvetica"/>
                <a:cs typeface="Helvetica"/>
              </a:rPr>
              <a:t>Submission &amp; monitor system (jobs &amp; resources management</a:t>
            </a:r>
            <a:r>
              <a:rPr lang="en-US" sz="1400" b="1" dirty="0" smtClean="0">
                <a:solidFill>
                  <a:schemeClr val="tx1"/>
                </a:solidFill>
                <a:latin typeface="Helvetica"/>
                <a:cs typeface="Helvetica"/>
              </a:rPr>
              <a:t>)</a:t>
            </a:r>
          </a:p>
          <a:p>
            <a:pPr algn="ctr"/>
            <a:endParaRPr lang="en-US" sz="2000" dirty="0">
              <a:latin typeface="Helvetica"/>
              <a:cs typeface="Helvetica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369227" y="1556178"/>
            <a:ext cx="2488340" cy="350511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u="sng" dirty="0">
                <a:solidFill>
                  <a:srgbClr val="FFC000"/>
                </a:solidFill>
                <a:latin typeface="Helvetica"/>
                <a:cs typeface="Helvetica"/>
              </a:rPr>
              <a:t>P</a:t>
            </a:r>
            <a:r>
              <a:rPr lang="en-US" sz="1600" b="1" u="sng" dirty="0" smtClean="0">
                <a:solidFill>
                  <a:srgbClr val="FFC000"/>
                </a:solidFill>
                <a:latin typeface="Helvetica"/>
                <a:cs typeface="Helvetica"/>
              </a:rPr>
              <a:t>roducts</a:t>
            </a:r>
          </a:p>
          <a:p>
            <a:pPr algn="ctr"/>
            <a:r>
              <a:rPr lang="en-US" sz="1600" b="1" u="sng" dirty="0" smtClean="0">
                <a:solidFill>
                  <a:srgbClr val="FFC000"/>
                </a:solidFill>
                <a:latin typeface="Helvetica"/>
                <a:cs typeface="Helvetica"/>
              </a:rPr>
              <a:t>&amp;</a:t>
            </a:r>
          </a:p>
          <a:p>
            <a:pPr algn="ctr"/>
            <a:r>
              <a:rPr lang="en-US" sz="1600" b="1" u="sng" dirty="0" smtClean="0">
                <a:solidFill>
                  <a:srgbClr val="FFC000"/>
                </a:solidFill>
                <a:latin typeface="Helvetica"/>
                <a:cs typeface="Helvetica"/>
              </a:rPr>
              <a:t>Dissemination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600" b="1" dirty="0" smtClean="0">
                <a:latin typeface="Helvetica"/>
                <a:cs typeface="Helvetica"/>
              </a:rPr>
              <a:t>Post-processing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600" b="1" dirty="0" smtClean="0">
                <a:latin typeface="Helvetica"/>
                <a:cs typeface="Helvetica"/>
              </a:rPr>
              <a:t>Diagnostic &amp; forecast products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600" b="1" dirty="0" smtClean="0">
                <a:latin typeface="Helvetica"/>
                <a:cs typeface="Helvetica"/>
              </a:rPr>
              <a:t>Web products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600" b="1" dirty="0" smtClean="0">
                <a:latin typeface="Helvetica"/>
                <a:cs typeface="Helvetica"/>
              </a:rPr>
              <a:t>Product real-time dissemination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600" b="1" dirty="0" smtClean="0">
                <a:latin typeface="Helvetica"/>
                <a:cs typeface="Helvetica"/>
              </a:rPr>
              <a:t>Tape archive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600" b="1" dirty="0" err="1" smtClean="0">
                <a:solidFill>
                  <a:srgbClr val="92D050"/>
                </a:solidFill>
                <a:latin typeface="Helvetica"/>
                <a:cs typeface="Helvetica"/>
              </a:rPr>
              <a:t>Grib</a:t>
            </a:r>
            <a:r>
              <a:rPr lang="en-US" sz="1600" b="1" dirty="0" smtClean="0">
                <a:solidFill>
                  <a:srgbClr val="92D050"/>
                </a:solidFill>
                <a:latin typeface="Helvetica"/>
                <a:cs typeface="Helvetica"/>
              </a:rPr>
              <a:t> file generation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1600" b="1" dirty="0" smtClean="0">
                <a:solidFill>
                  <a:srgbClr val="92D050"/>
                </a:solidFill>
                <a:latin typeface="Helvetica"/>
                <a:cs typeface="Helvetica"/>
              </a:rPr>
              <a:t>UPP implementation</a:t>
            </a:r>
            <a:endParaRPr lang="en-US" sz="1400" b="1" dirty="0" smtClean="0">
              <a:solidFill>
                <a:srgbClr val="92D050"/>
              </a:solidFill>
              <a:latin typeface="Helvetica"/>
              <a:cs typeface="Helvetica"/>
            </a:endParaRPr>
          </a:p>
          <a:p>
            <a:pPr marL="171450" indent="-171450">
              <a:buFont typeface="Arial" pitchFamily="34" charset="0"/>
              <a:buChar char="•"/>
            </a:pPr>
            <a:endParaRPr lang="en-US" sz="1400" b="1" dirty="0">
              <a:latin typeface="Helvetica"/>
              <a:cs typeface="Helvetica"/>
            </a:endParaRPr>
          </a:p>
        </p:txBody>
      </p:sp>
      <p:sp>
        <p:nvSpPr>
          <p:cNvPr id="3" name="Right Arrow 2"/>
          <p:cNvSpPr/>
          <p:nvPr/>
        </p:nvSpPr>
        <p:spPr>
          <a:xfrm>
            <a:off x="2782455" y="3145111"/>
            <a:ext cx="583589" cy="133467"/>
          </a:xfrm>
          <a:prstGeom prst="rightArrow">
            <a:avLst/>
          </a:prstGeom>
          <a:ln w="76200" cmpd="sng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5763110" y="3158460"/>
            <a:ext cx="583589" cy="133467"/>
          </a:xfrm>
          <a:prstGeom prst="rightArrow">
            <a:avLst/>
          </a:prstGeom>
          <a:ln w="76200" cmpd="sng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1B4C9-00BC-EA47-9869-3F9C0A88CB0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978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</TotalTime>
  <Words>1261</Words>
  <Application>Microsoft Macintosh PowerPoint</Application>
  <PresentationFormat>On-screen Show (4:3)</PresentationFormat>
  <Paragraphs>302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Basin-scale Multiple Movable Nest HWRF Modeling System --A pathway toward operational implementation</vt:lpstr>
      <vt:lpstr>Richardson’s Forecast Factory</vt:lpstr>
      <vt:lpstr>Richardson’s Forecast Factory</vt:lpstr>
      <vt:lpstr>Richardson’s Forecast Factory</vt:lpstr>
      <vt:lpstr>PowerPoint Presentation</vt:lpstr>
      <vt:lpstr>Annual Storm Days (ATL+EP)</vt:lpstr>
      <vt:lpstr>PowerPoint Presentation</vt:lpstr>
      <vt:lpstr>West Pacific Dual TCs</vt:lpstr>
      <vt:lpstr>The Modeling System</vt:lpstr>
      <vt:lpstr>Initialization framework (Current)</vt:lpstr>
      <vt:lpstr>Initialization framework (Future)</vt:lpstr>
      <vt:lpstr>Initialization framework (Future final)</vt:lpstr>
      <vt:lpstr>Trigger mechanism</vt:lpstr>
      <vt:lpstr>Basin-scale Model Configurations</vt:lpstr>
      <vt:lpstr>Isaac-Ileana-Kirk real-time forecast</vt:lpstr>
      <vt:lpstr>Retrospective &amp; Real-time Forecasts</vt:lpstr>
      <vt:lpstr>Model functionality and Sandy real-time forecast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Ongoing work</vt:lpstr>
      <vt:lpstr>Challenges</vt:lpstr>
      <vt:lpstr>Basin-scale HWRF Configuration Test</vt:lpstr>
      <vt:lpstr>Conclusion</vt:lpstr>
    </vt:vector>
  </TitlesOfParts>
  <Company>AOML/HRD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Basin-scale Multiple Movable Nest Modeling System</dc:title>
  <dc:creator>Xuejin Zhang</dc:creator>
  <cp:lastModifiedBy>Frank Marks</cp:lastModifiedBy>
  <cp:revision>83</cp:revision>
  <dcterms:created xsi:type="dcterms:W3CDTF">2012-11-06T02:00:25Z</dcterms:created>
  <dcterms:modified xsi:type="dcterms:W3CDTF">2013-01-02T17:32:12Z</dcterms:modified>
</cp:coreProperties>
</file>