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3"/>
  </p:notesMasterIdLst>
  <p:sldIdLst>
    <p:sldId id="268" r:id="rId2"/>
    <p:sldId id="438" r:id="rId3"/>
    <p:sldId id="517" r:id="rId4"/>
    <p:sldId id="518" r:id="rId5"/>
    <p:sldId id="495" r:id="rId6"/>
    <p:sldId id="516" r:id="rId7"/>
    <p:sldId id="511" r:id="rId8"/>
    <p:sldId id="512" r:id="rId9"/>
    <p:sldId id="514" r:id="rId10"/>
    <p:sldId id="519" r:id="rId11"/>
    <p:sldId id="488" r:id="rId12"/>
    <p:sldId id="520" r:id="rId13"/>
    <p:sldId id="449" r:id="rId14"/>
    <p:sldId id="499" r:id="rId15"/>
    <p:sldId id="447" r:id="rId16"/>
    <p:sldId id="502" r:id="rId17"/>
    <p:sldId id="475" r:id="rId18"/>
    <p:sldId id="484" r:id="rId19"/>
    <p:sldId id="521" r:id="rId20"/>
    <p:sldId id="498" r:id="rId21"/>
    <p:sldId id="497" r:id="rId22"/>
    <p:sldId id="456" r:id="rId23"/>
    <p:sldId id="491" r:id="rId24"/>
    <p:sldId id="503" r:id="rId25"/>
    <p:sldId id="523" r:id="rId26"/>
    <p:sldId id="524" r:id="rId27"/>
    <p:sldId id="525" r:id="rId28"/>
    <p:sldId id="526" r:id="rId29"/>
    <p:sldId id="522" r:id="rId30"/>
    <p:sldId id="501" r:id="rId31"/>
    <p:sldId id="430" r:id="rId32"/>
    <p:sldId id="527" r:id="rId33"/>
    <p:sldId id="432" r:id="rId34"/>
    <p:sldId id="494" r:id="rId35"/>
    <p:sldId id="453" r:id="rId36"/>
    <p:sldId id="482" r:id="rId37"/>
    <p:sldId id="496" r:id="rId38"/>
    <p:sldId id="507" r:id="rId39"/>
    <p:sldId id="401" r:id="rId40"/>
    <p:sldId id="515" r:id="rId41"/>
    <p:sldId id="510" r:id="rId4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pitchFamily="80" charset="0"/>
        <a:ea typeface="ＭＳ Ｐゴシック" pitchFamily="80" charset="-128"/>
        <a:cs typeface="ＭＳ Ｐゴシック" pitchFamily="80" charset="-128"/>
      </a:defRPr>
    </a:lvl1pPr>
    <a:lvl2pPr marL="457200" algn="l" rtl="0" fontAlgn="base">
      <a:spcBef>
        <a:spcPct val="0"/>
      </a:spcBef>
      <a:spcAft>
        <a:spcPct val="0"/>
      </a:spcAft>
      <a:defRPr sz="2400" kern="1200">
        <a:solidFill>
          <a:schemeClr val="tx1"/>
        </a:solidFill>
        <a:latin typeface="Times" pitchFamily="80" charset="0"/>
        <a:ea typeface="ＭＳ Ｐゴシック" pitchFamily="80" charset="-128"/>
        <a:cs typeface="ＭＳ Ｐゴシック" pitchFamily="80" charset="-128"/>
      </a:defRPr>
    </a:lvl2pPr>
    <a:lvl3pPr marL="914400" algn="l" rtl="0" fontAlgn="base">
      <a:spcBef>
        <a:spcPct val="0"/>
      </a:spcBef>
      <a:spcAft>
        <a:spcPct val="0"/>
      </a:spcAft>
      <a:defRPr sz="2400" kern="1200">
        <a:solidFill>
          <a:schemeClr val="tx1"/>
        </a:solidFill>
        <a:latin typeface="Times" pitchFamily="80" charset="0"/>
        <a:ea typeface="ＭＳ Ｐゴシック" pitchFamily="80" charset="-128"/>
        <a:cs typeface="ＭＳ Ｐゴシック" pitchFamily="80" charset="-128"/>
      </a:defRPr>
    </a:lvl3pPr>
    <a:lvl4pPr marL="1371600" algn="l" rtl="0" fontAlgn="base">
      <a:spcBef>
        <a:spcPct val="0"/>
      </a:spcBef>
      <a:spcAft>
        <a:spcPct val="0"/>
      </a:spcAft>
      <a:defRPr sz="2400" kern="1200">
        <a:solidFill>
          <a:schemeClr val="tx1"/>
        </a:solidFill>
        <a:latin typeface="Times" pitchFamily="80" charset="0"/>
        <a:ea typeface="ＭＳ Ｐゴシック" pitchFamily="80" charset="-128"/>
        <a:cs typeface="ＭＳ Ｐゴシック" pitchFamily="80" charset="-128"/>
      </a:defRPr>
    </a:lvl4pPr>
    <a:lvl5pPr marL="1828800" algn="l" rtl="0" fontAlgn="base">
      <a:spcBef>
        <a:spcPct val="0"/>
      </a:spcBef>
      <a:spcAft>
        <a:spcPct val="0"/>
      </a:spcAft>
      <a:defRPr sz="2400" kern="1200">
        <a:solidFill>
          <a:schemeClr val="tx1"/>
        </a:solidFill>
        <a:latin typeface="Times" pitchFamily="80" charset="0"/>
        <a:ea typeface="ＭＳ Ｐゴシック" pitchFamily="80" charset="-128"/>
        <a:cs typeface="ＭＳ Ｐゴシック" pitchFamily="80" charset="-128"/>
      </a:defRPr>
    </a:lvl5pPr>
    <a:lvl6pPr marL="2286000" algn="l" defTabSz="457200" rtl="0" eaLnBrk="1" latinLnBrk="0" hangingPunct="1">
      <a:defRPr sz="2400" kern="1200">
        <a:solidFill>
          <a:schemeClr val="tx1"/>
        </a:solidFill>
        <a:latin typeface="Times" pitchFamily="80" charset="0"/>
        <a:ea typeface="ＭＳ Ｐゴシック" pitchFamily="80" charset="-128"/>
        <a:cs typeface="ＭＳ Ｐゴシック" pitchFamily="80" charset="-128"/>
      </a:defRPr>
    </a:lvl6pPr>
    <a:lvl7pPr marL="2743200" algn="l" defTabSz="457200" rtl="0" eaLnBrk="1" latinLnBrk="0" hangingPunct="1">
      <a:defRPr sz="2400" kern="1200">
        <a:solidFill>
          <a:schemeClr val="tx1"/>
        </a:solidFill>
        <a:latin typeface="Times" pitchFamily="80" charset="0"/>
        <a:ea typeface="ＭＳ Ｐゴシック" pitchFamily="80" charset="-128"/>
        <a:cs typeface="ＭＳ Ｐゴシック" pitchFamily="80" charset="-128"/>
      </a:defRPr>
    </a:lvl7pPr>
    <a:lvl8pPr marL="3200400" algn="l" defTabSz="457200" rtl="0" eaLnBrk="1" latinLnBrk="0" hangingPunct="1">
      <a:defRPr sz="2400" kern="1200">
        <a:solidFill>
          <a:schemeClr val="tx1"/>
        </a:solidFill>
        <a:latin typeface="Times" pitchFamily="80" charset="0"/>
        <a:ea typeface="ＭＳ Ｐゴシック" pitchFamily="80" charset="-128"/>
        <a:cs typeface="ＭＳ Ｐゴシック" pitchFamily="80" charset="-128"/>
      </a:defRPr>
    </a:lvl8pPr>
    <a:lvl9pPr marL="3657600" algn="l" defTabSz="457200" rtl="0" eaLnBrk="1" latinLnBrk="0" hangingPunct="1">
      <a:defRPr sz="2400" kern="1200">
        <a:solidFill>
          <a:schemeClr val="tx1"/>
        </a:solidFill>
        <a:latin typeface="Times" pitchFamily="80" charset="0"/>
        <a:ea typeface="ＭＳ Ｐゴシック" pitchFamily="80" charset="-128"/>
        <a:cs typeface="ＭＳ Ｐゴシック" pitchFamily="80"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4EA"/>
    <a:srgbClr val="7F7F7F"/>
    <a:srgbClr val="67918D"/>
    <a:srgbClr val="7DAFAB"/>
    <a:srgbClr val="89AFA7"/>
    <a:srgbClr val="57EDFF"/>
    <a:srgbClr val="D539ED"/>
    <a:srgbClr val="CDE3E3"/>
    <a:srgbClr val="FFE9FE"/>
    <a:srgbClr val="FFF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22" autoAdjust="0"/>
    <p:restoredTop sz="87372" autoAdjust="0"/>
  </p:normalViewPr>
  <p:slideViewPr>
    <p:cSldViewPr>
      <p:cViewPr varScale="1">
        <p:scale>
          <a:sx n="82" d="100"/>
          <a:sy n="82" d="100"/>
        </p:scale>
        <p:origin x="-600" y="-104"/>
      </p:cViewPr>
      <p:guideLst>
        <p:guide orient="horz" pos="2160"/>
        <p:guide pos="2880"/>
      </p:guideLst>
    </p:cSldViewPr>
  </p:slideViewPr>
  <p:outlineViewPr>
    <p:cViewPr>
      <p:scale>
        <a:sx n="33" d="100"/>
        <a:sy n="33" d="100"/>
      </p:scale>
      <p:origin x="0" y="4096"/>
    </p:cViewPr>
  </p:outlineViewPr>
  <p:notesTextViewPr>
    <p:cViewPr>
      <p:scale>
        <a:sx n="114" d="100"/>
        <a:sy n="114" d="100"/>
      </p:scale>
      <p:origin x="0" y="0"/>
    </p:cViewPr>
  </p:notesTextViewPr>
  <p:sorterViewPr>
    <p:cViewPr>
      <p:scale>
        <a:sx n="111" d="100"/>
        <a:sy n="111"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image" Target="../media/image6.emf"/><Relationship Id="rId2"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image" Target="../media/image37.emf"/><Relationship Id="rId2"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ＭＳ Ｐゴシック" charset="0"/>
                <a:cs typeface="+mn-cs"/>
              </a:defRPr>
            </a:lvl1pPr>
          </a:lstStyle>
          <a:p>
            <a:pPr>
              <a:defRPr/>
            </a:pPr>
            <a:endParaRPr lang="en-US"/>
          </a:p>
        </p:txBody>
      </p:sp>
      <p:sp>
        <p:nvSpPr>
          <p:cNvPr id="628739" name="Rectangle 3"/>
          <p:cNvSpPr>
            <a:spLocks noGrp="1" noChangeArrowheads="1"/>
          </p:cNvSpPr>
          <p:nvPr>
            <p:ph type="dt" idx="1"/>
          </p:nvPr>
        </p:nvSpPr>
        <p:spPr bwMode="auto">
          <a:xfrm>
            <a:off x="388620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ＭＳ Ｐゴシック" charset="0"/>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28741" name="Rectangle 5"/>
          <p:cNvSpPr>
            <a:spLocks noGrp="1" noChangeArrowheads="1"/>
          </p:cNvSpPr>
          <p:nvPr>
            <p:ph type="body" sz="quarter" idx="3"/>
          </p:nvPr>
        </p:nvSpPr>
        <p:spPr bwMode="auto">
          <a:xfrm>
            <a:off x="914400" y="4343400"/>
            <a:ext cx="50292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28742" name="Rectangle 6"/>
          <p:cNvSpPr>
            <a:spLocks noGrp="1" noChangeArrowheads="1"/>
          </p:cNvSpPr>
          <p:nvPr>
            <p:ph type="ftr" sz="quarter" idx="4"/>
          </p:nvPr>
        </p:nvSpPr>
        <p:spPr bwMode="auto">
          <a:xfrm>
            <a:off x="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ＭＳ Ｐゴシック" charset="0"/>
                <a:cs typeface="+mn-cs"/>
              </a:defRPr>
            </a:lvl1pPr>
          </a:lstStyle>
          <a:p>
            <a:pPr>
              <a:defRPr/>
            </a:pPr>
            <a:endParaRPr lang="en-US"/>
          </a:p>
        </p:txBody>
      </p:sp>
      <p:sp>
        <p:nvSpPr>
          <p:cNvPr id="628743" name="Rectangle 7"/>
          <p:cNvSpPr>
            <a:spLocks noGrp="1" noChangeArrowheads="1"/>
          </p:cNvSpPr>
          <p:nvPr>
            <p:ph type="sldNum" sz="quarter" idx="5"/>
          </p:nvPr>
        </p:nvSpPr>
        <p:spPr bwMode="auto">
          <a:xfrm>
            <a:off x="388620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defRPr sz="1200">
                <a:latin typeface="Times" charset="0"/>
                <a:ea typeface="ＭＳ Ｐゴシック" charset="0"/>
                <a:cs typeface="+mn-cs"/>
              </a:defRPr>
            </a:lvl1pPr>
          </a:lstStyle>
          <a:p>
            <a:pPr>
              <a:defRPr/>
            </a:pPr>
            <a:fld id="{4B3A0632-B964-4F69-AF58-68CCAAECDEEB}" type="slidenum">
              <a:rPr lang="en-US"/>
              <a:pPr>
                <a:defRPr/>
              </a:pPr>
              <a:t>‹#›</a:t>
            </a:fld>
            <a:endParaRPr lang="en-US"/>
          </a:p>
        </p:txBody>
      </p:sp>
    </p:spTree>
    <p:extLst>
      <p:ext uri="{BB962C8B-B14F-4D97-AF65-F5344CB8AC3E}">
        <p14:creationId xmlns:p14="http://schemas.microsoft.com/office/powerpoint/2010/main" val="1344965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587682-4467-4F59-93F3-DB8829F6ACC3}" type="slidenum">
              <a:rPr lang="en-US"/>
              <a:pPr>
                <a:defRPr/>
              </a:pPr>
              <a:t>1</a:t>
            </a:fld>
            <a:endParaRPr lang="en-US"/>
          </a:p>
        </p:txBody>
      </p:sp>
      <p:sp>
        <p:nvSpPr>
          <p:cNvPr id="153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eriod"/>
            </a:pPr>
            <a:r>
              <a:rPr lang="en-US" dirty="0" smtClean="0">
                <a:latin typeface="Times" pitchFamily="80" charset="0"/>
                <a:ea typeface="ＭＳ Ｐゴシック" pitchFamily="80" charset="-128"/>
                <a:cs typeface="ＭＳ Ｐゴシック" pitchFamily="80" charset="-128"/>
              </a:rPr>
              <a:t>Use JW temperature  fields exactly as prescribed, although need to convert it into potential temperature and expressed in terms of physical altitude.</a:t>
            </a:r>
          </a:p>
          <a:p>
            <a:pPr marL="228600" indent="-228600">
              <a:buFontTx/>
              <a:buAutoNum type="arabicPeriod"/>
            </a:pPr>
            <a:r>
              <a:rPr lang="en-US" dirty="0" smtClean="0">
                <a:latin typeface="Times" pitchFamily="80" charset="0"/>
                <a:ea typeface="ＭＳ Ｐゴシック" pitchFamily="80" charset="-128"/>
                <a:cs typeface="ＭＳ Ｐゴシック" pitchFamily="80" charset="-128"/>
              </a:rPr>
              <a:t>Invert </a:t>
            </a:r>
            <a:r>
              <a:rPr lang="en-US" dirty="0" err="1" smtClean="0">
                <a:latin typeface="Times" pitchFamily="80" charset="0"/>
                <a:ea typeface="ＭＳ Ｐゴシック" pitchFamily="80" charset="-128"/>
                <a:cs typeface="ＭＳ Ｐゴシック" pitchFamily="80" charset="-128"/>
              </a:rPr>
              <a:t>geopotential</a:t>
            </a:r>
            <a:r>
              <a:rPr lang="en-US" dirty="0" smtClean="0">
                <a:latin typeface="Times" pitchFamily="80" charset="0"/>
                <a:ea typeface="ＭＳ Ｐゴシック" pitchFamily="80" charset="-128"/>
                <a:cs typeface="ＭＳ Ｐゴシック" pitchFamily="80" charset="-128"/>
              </a:rPr>
              <a:t> to  find pressure vs. altitude (done approximately).</a:t>
            </a:r>
          </a:p>
          <a:p>
            <a:pPr marL="228600" indent="-228600">
              <a:buFontTx/>
              <a:buAutoNum type="arabicPeriod"/>
            </a:pPr>
            <a:r>
              <a:rPr lang="en-US" dirty="0" smtClean="0">
                <a:latin typeface="Times" pitchFamily="80" charset="0"/>
                <a:ea typeface="ＭＳ Ｐゴシック" pitchFamily="80" charset="-128"/>
                <a:cs typeface="ＭＳ Ｐゴシック" pitchFamily="80" charset="-128"/>
              </a:rPr>
              <a:t>However, zonal wind is determined from compatibility conditions (basically a thermal wind type equation) which require balance for </a:t>
            </a:r>
            <a:r>
              <a:rPr lang="en-US" dirty="0" err="1" smtClean="0">
                <a:latin typeface="Times" pitchFamily="80" charset="0"/>
                <a:ea typeface="ＭＳ Ｐゴシック" pitchFamily="80" charset="-128"/>
                <a:cs typeface="ＭＳ Ｐゴシック" pitchFamily="80" charset="-128"/>
              </a:rPr>
              <a:t>anelastic</a:t>
            </a:r>
            <a:r>
              <a:rPr lang="en-US" dirty="0" smtClean="0">
                <a:latin typeface="Times" pitchFamily="80" charset="0"/>
                <a:ea typeface="ＭＳ Ｐゴシック" pitchFamily="80" charset="-128"/>
                <a:cs typeface="ＭＳ Ｐゴシック" pitchFamily="80" charset="-128"/>
              </a:rPr>
              <a:t> equation set. </a:t>
            </a:r>
          </a:p>
          <a:p>
            <a:pPr marL="228600" indent="-228600">
              <a:buFontTx/>
              <a:buAutoNum type="arabicPeriod"/>
            </a:pPr>
            <a:r>
              <a:rPr lang="en-US" dirty="0" smtClean="0">
                <a:latin typeface="Times" pitchFamily="80" charset="0"/>
                <a:ea typeface="ＭＳ Ｐゴシック" pitchFamily="80" charset="-128"/>
                <a:cs typeface="ＭＳ Ｐゴシック" pitchFamily="80" charset="-128"/>
              </a:rPr>
              <a:t>The “balanced” zonal wind is about 5% stronger than the JW specification.</a:t>
            </a:r>
            <a:endParaRPr lang="en-US" dirty="0">
              <a:latin typeface="Times" pitchFamily="80" charset="0"/>
              <a:ea typeface="ＭＳ Ｐゴシック" pitchFamily="80" charset="-128"/>
              <a:cs typeface="ＭＳ Ｐゴシック" pitchFamily="80" charset="-128"/>
            </a:endParaRPr>
          </a:p>
        </p:txBody>
      </p:sp>
      <p:sp>
        <p:nvSpPr>
          <p:cNvPr id="4" name="Slide Number Placeholder 3"/>
          <p:cNvSpPr>
            <a:spLocks noGrp="1"/>
          </p:cNvSpPr>
          <p:nvPr>
            <p:ph type="sldNum" sz="quarter" idx="10"/>
          </p:nvPr>
        </p:nvSpPr>
        <p:spPr/>
        <p:txBody>
          <a:bodyPr/>
          <a:lstStyle/>
          <a:p>
            <a:pPr>
              <a:defRPr/>
            </a:pPr>
            <a:fld id="{4B3A0632-B964-4F69-AF58-68CCAAECDEEB}" type="slidenum">
              <a:rPr lang="en-US" smtClean="0"/>
              <a:pPr>
                <a:defRPr/>
              </a:pPr>
              <a:t>12</a:t>
            </a:fld>
            <a:endParaRPr lang="en-US"/>
          </a:p>
        </p:txBody>
      </p:sp>
    </p:spTree>
    <p:extLst>
      <p:ext uri="{BB962C8B-B14F-4D97-AF65-F5344CB8AC3E}">
        <p14:creationId xmlns:p14="http://schemas.microsoft.com/office/powerpoint/2010/main" val="3254421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4F70E-4BCB-4075-8BD3-240EB689C835}" type="slidenum">
              <a:rPr lang="en-US"/>
              <a:pPr>
                <a:defRPr/>
              </a:pPr>
              <a:t>13</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p:spPr>
        <p:txBody>
          <a:bodyPr/>
          <a:lstStyle/>
          <a:p>
            <a:pPr marL="228600" indent="-228600">
              <a:buFontTx/>
              <a:buAutoNum type="arabicPeriod"/>
            </a:pPr>
            <a:r>
              <a:rPr lang="en-US">
                <a:latin typeface="Times" pitchFamily="80" charset="0"/>
                <a:ea typeface="ＭＳ Ｐゴシック" pitchFamily="80" charset="-128"/>
                <a:cs typeface="ＭＳ Ｐゴシック" pitchFamily="80" charset="-128"/>
              </a:rPr>
              <a:t>The balanced initialization for EULAG results in phase speeds about 5% too fast, using u00 = 35 m/s as per JW prescription. However, this balanced profile does not match the mean zonal wind of JW. When u00 is reduced 5%, then the mean wind for EULAG</a:t>
            </a:r>
            <a:r>
              <a:rPr lang="ja-JP" altLang="en-US">
                <a:latin typeface="Arial" pitchFamily="80" charset="0"/>
                <a:ea typeface="ＭＳ Ｐゴシック" pitchFamily="80" charset="-128"/>
                <a:cs typeface="ＭＳ Ｐゴシック" pitchFamily="80" charset="-128"/>
              </a:rPr>
              <a:t>’</a:t>
            </a:r>
            <a:r>
              <a:rPr lang="en-US">
                <a:latin typeface="Times" pitchFamily="80" charset="0"/>
                <a:ea typeface="ＭＳ Ｐゴシック" pitchFamily="80" charset="-128"/>
                <a:cs typeface="ＭＳ Ｐゴシック" pitchFamily="80" charset="-128"/>
              </a:rPr>
              <a:t>s zonal wind profile matches that for JW and so do the resulting phase speeds</a:t>
            </a:r>
            <a:r>
              <a:rPr lang="en-US" smtClean="0">
                <a:latin typeface="Times" pitchFamily="80" charset="0"/>
                <a:ea typeface="ＭＳ Ｐゴシック" pitchFamily="80" charset="-128"/>
                <a:cs typeface="ＭＳ Ｐゴシック" pitchFamily="80" charset="-128"/>
              </a:rPr>
              <a:t>!</a:t>
            </a:r>
          </a:p>
          <a:p>
            <a:pPr marL="228600" indent="-228600">
              <a:buFontTx/>
              <a:buAutoNum type="arabicPeriod"/>
            </a:pPr>
            <a:r>
              <a:rPr lang="en-US" smtClean="0">
                <a:latin typeface="Times" pitchFamily="80" charset="0"/>
                <a:ea typeface="ＭＳ Ｐゴシック" pitchFamily="80" charset="-128"/>
                <a:cs typeface="ＭＳ Ｐゴシック" pitchFamily="80" charset="-128"/>
              </a:rPr>
              <a:t>Lambda(sigma) is wavenumber like term arising from environmental stability: lambda^2 = f0^2/(sigma * dp^2); and sigma = -RT_o / p_o dThe/dp</a:t>
            </a:r>
          </a:p>
          <a:p>
            <a:pPr marL="228600" indent="-228600">
              <a:buFontTx/>
              <a:buAutoNum type="arabicPeriod"/>
            </a:pPr>
            <a:r>
              <a:rPr lang="en-US" smtClean="0">
                <a:latin typeface="Times" pitchFamily="80" charset="0"/>
                <a:ea typeface="ＭＳ Ｐゴシック" pitchFamily="80" charset="-128"/>
                <a:cs typeface="ＭＳ Ｐゴシック" pitchFamily="80" charset="-128"/>
              </a:rPr>
              <a:t>Estimated time scales for growth are ~ 2.0 days, vs 1.5 in EULAG results. Growth ~ - const * u_T and ~ sigma</a:t>
            </a:r>
            <a:endParaRPr lang="en-US">
              <a:latin typeface="Times" pitchFamily="80" charset="0"/>
              <a:ea typeface="ＭＳ Ｐゴシック" pitchFamily="80" charset="-128"/>
              <a:cs typeface="ＭＳ Ｐゴシック" pitchFamily="8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E9697F-B00D-482A-ABF0-9F5CAD84E200}" type="slidenum">
              <a:rPr lang="en-US"/>
              <a:pPr>
                <a:defRPr/>
              </a:pPr>
              <a:t>14</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p:spPr>
        <p:txBody>
          <a:bodyPr/>
          <a:lstStyle/>
          <a:p>
            <a:pPr marL="228600" indent="-228600">
              <a:buFontTx/>
              <a:buAutoNum type="arabicPeriod"/>
            </a:pPr>
            <a:r>
              <a:rPr lang="en-US" smtClean="0">
                <a:latin typeface="Times" pitchFamily="80" charset="0"/>
                <a:ea typeface="ＭＳ Ｐゴシック" pitchFamily="80" charset="-128"/>
                <a:cs typeface="ＭＳ Ｐゴシック" pitchFamily="80" charset="-128"/>
              </a:rPr>
              <a:t>1</a:t>
            </a:r>
            <a:r>
              <a:rPr lang="en-US" baseline="30000" smtClean="0">
                <a:latin typeface="Times" pitchFamily="80" charset="0"/>
                <a:ea typeface="ＭＳ Ｐゴシック" pitchFamily="80" charset="-128"/>
                <a:cs typeface="ＭＳ Ｐゴシック" pitchFamily="80" charset="-128"/>
              </a:rPr>
              <a:t>st</a:t>
            </a:r>
            <a:r>
              <a:rPr lang="en-US" smtClean="0">
                <a:latin typeface="Times" pitchFamily="80" charset="0"/>
                <a:ea typeface="ＭＳ Ｐゴシック" pitchFamily="80" charset="-128"/>
                <a:cs typeface="ＭＳ Ｐゴシック" pitchFamily="80" charset="-128"/>
              </a:rPr>
              <a:t> disguished ray given by point of MAXIMUM growth. This define wave packet CORE.</a:t>
            </a:r>
          </a:p>
          <a:p>
            <a:pPr marL="228600" indent="-228600">
              <a:buFontTx/>
              <a:buAutoNum type="arabicPeriod"/>
            </a:pPr>
            <a:r>
              <a:rPr lang="en-US" smtClean="0">
                <a:latin typeface="Times" pitchFamily="80" charset="0"/>
                <a:ea typeface="ＭＳ Ｐゴシック" pitchFamily="80" charset="-128"/>
                <a:cs typeface="ＭＳ Ｐゴシック" pitchFamily="80" charset="-128"/>
              </a:rPr>
              <a:t>Other two are leading and trailing edges. Here trailing edge is stationary (not true in general).</a:t>
            </a:r>
          </a:p>
          <a:p>
            <a:pPr marL="228600" indent="-228600">
              <a:buFontTx/>
              <a:buAutoNum type="arabicPeriod"/>
            </a:pPr>
            <a:r>
              <a:rPr lang="en-US" smtClean="0">
                <a:latin typeface="Times" pitchFamily="80" charset="0"/>
                <a:ea typeface="ＭＳ Ｐゴシック" pitchFamily="80" charset="-128"/>
                <a:cs typeface="ＭＳ Ｐゴシック" pitchFamily="80" charset="-128"/>
              </a:rPr>
              <a:t>NOTE group velocity &gt; phase speed at leading edge </a:t>
            </a:r>
            <a:r>
              <a:rPr lang="en-US" smtClean="0">
                <a:latin typeface="Times" pitchFamily="80" charset="0"/>
                <a:ea typeface="ＭＳ Ｐゴシック" pitchFamily="80" charset="-128"/>
                <a:cs typeface="ＭＳ Ｐゴシック" pitchFamily="80" charset="-128"/>
                <a:sym typeface="Wingdings" pitchFamily="80" charset="2"/>
              </a:rPr>
              <a:t> leading edge goes faster and faster (up to jet speed).</a:t>
            </a:r>
            <a:endParaRPr lang="en-US">
              <a:latin typeface="Times" pitchFamily="80" charset="0"/>
              <a:ea typeface="ＭＳ Ｐゴシック" pitchFamily="80" charset="-128"/>
              <a:cs typeface="ＭＳ Ｐゴシック" pitchFamily="8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178665-1758-4AD5-ACD8-FF3EE167D58B}" type="slidenum">
              <a:rPr lang="en-US"/>
              <a:pPr>
                <a:defRPr/>
              </a:pPr>
              <a:t>15</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p:spPr>
        <p:txBody>
          <a:bodyPr/>
          <a:lstStyle/>
          <a:p>
            <a:pPr marL="228600" indent="-228600">
              <a:buFontTx/>
              <a:buAutoNum type="arabicPeriod"/>
            </a:pPr>
            <a:r>
              <a:rPr lang="en-US" dirty="0" smtClean="0">
                <a:latin typeface="Times" pitchFamily="80" charset="0"/>
                <a:ea typeface="ＭＳ Ｐゴシック" pitchFamily="80" charset="-128"/>
                <a:cs typeface="ＭＳ Ｐゴシック" pitchFamily="80" charset="-128"/>
              </a:rPr>
              <a:t>epsilon(p) is pressure</a:t>
            </a:r>
            <a:r>
              <a:rPr lang="en-US" baseline="0" dirty="0" smtClean="0">
                <a:latin typeface="Times" pitchFamily="80" charset="0"/>
                <a:ea typeface="ＭＳ Ｐゴシック" pitchFamily="80" charset="-128"/>
                <a:cs typeface="ＭＳ Ｐゴシック" pitchFamily="80" charset="-128"/>
              </a:rPr>
              <a:t> convergence – needs to increase with grid size in order to maintain high accuracy</a:t>
            </a:r>
          </a:p>
          <a:p>
            <a:pPr marL="228600" indent="-228600">
              <a:buFontTx/>
              <a:buAutoNum type="arabicPeriod"/>
            </a:pPr>
            <a:r>
              <a:rPr lang="en-US" baseline="0" dirty="0" smtClean="0">
                <a:latin typeface="Times" pitchFamily="80" charset="0"/>
                <a:ea typeface="ＭＳ Ｐゴシック" pitchFamily="80" charset="-128"/>
                <a:cs typeface="ＭＳ Ｐゴシック" pitchFamily="80" charset="-128"/>
              </a:rPr>
              <a:t>Note problem size ~ 8x  greater from one grid to next one below.</a:t>
            </a:r>
          </a:p>
          <a:p>
            <a:pPr marL="228600" indent="-228600">
              <a:buFontTx/>
              <a:buAutoNum type="arabicPeriod"/>
            </a:pPr>
            <a:r>
              <a:rPr lang="en-US" baseline="0" dirty="0" smtClean="0">
                <a:latin typeface="Times" pitchFamily="80" charset="0"/>
                <a:ea typeface="ＭＳ Ｐゴシック" pitchFamily="80" charset="-128"/>
                <a:cs typeface="ＭＳ Ｐゴシック" pitchFamily="80" charset="-128"/>
              </a:rPr>
              <a:t>Required CPU CPU time also increases ~ 8x from one grid to next larger one, provided epsilon is SAME. </a:t>
            </a:r>
            <a:r>
              <a:rPr lang="en-US" baseline="0" dirty="0" smtClean="0">
                <a:latin typeface="Times" pitchFamily="80" charset="0"/>
                <a:ea typeface="ＭＳ Ｐゴシック" pitchFamily="80" charset="-128"/>
                <a:cs typeface="ＭＳ Ｐゴシック" pitchFamily="80" charset="-128"/>
                <a:sym typeface="Wingdings"/>
              </a:rPr>
              <a:t> strong scaling</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Times" pitchFamily="80" charset="0"/>
                <a:ea typeface="ＭＳ Ｐゴシック" pitchFamily="80" charset="-128"/>
                <a:cs typeface="ＭＳ Ｐゴシック" pitchFamily="80" charset="-128"/>
                <a:sym typeface="Wingdings"/>
              </a:rPr>
              <a:t>In practice, however, </a:t>
            </a:r>
            <a:r>
              <a:rPr lang="en-US" baseline="0" dirty="0" smtClean="0">
                <a:latin typeface="Times" pitchFamily="80" charset="0"/>
                <a:ea typeface="ＭＳ Ｐゴシック" pitchFamily="80" charset="-128"/>
                <a:cs typeface="ＭＳ Ｐゴシック" pitchFamily="80" charset="-128"/>
              </a:rPr>
              <a:t>need to increase level of convergence  with grid size in order to maintain high accuracy; readily gauged by contamination of flow in Southern hemisphere.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Times" pitchFamily="80" charset="0"/>
                <a:ea typeface="ＭＳ Ｐゴシック" pitchFamily="80" charset="-128"/>
                <a:cs typeface="ＭＳ Ｐゴシック" pitchFamily="80" charset="-128"/>
              </a:rPr>
              <a:t>Note decreases in epsilon </a:t>
            </a:r>
            <a:r>
              <a:rPr lang="en-US" baseline="0" dirty="0" smtClean="0">
                <a:latin typeface="Times" pitchFamily="80" charset="0"/>
                <a:ea typeface="ＭＳ Ｐゴシック" pitchFamily="80" charset="-128"/>
                <a:cs typeface="ＭＳ Ｐゴシック" pitchFamily="80" charset="-128"/>
                <a:sym typeface="Wingdings"/>
              </a:rPr>
              <a:t> DOUBLE required CPU time.</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Times" pitchFamily="80" charset="0"/>
                <a:ea typeface="ＭＳ Ｐゴシック" pitchFamily="80" charset="-128"/>
                <a:cs typeface="ＭＳ Ｐゴシック" pitchFamily="80" charset="-128"/>
                <a:sym typeface="Wingdings"/>
              </a:rPr>
              <a:t>Note </a:t>
            </a:r>
            <a:r>
              <a:rPr lang="en-US" baseline="0" dirty="0" err="1" smtClean="0">
                <a:latin typeface="Times" pitchFamily="80" charset="0"/>
                <a:ea typeface="ＭＳ Ｐゴシック" pitchFamily="80" charset="-128"/>
                <a:cs typeface="ＭＳ Ｐゴシック" pitchFamily="80" charset="-128"/>
                <a:sym typeface="Wingdings"/>
              </a:rPr>
              <a:t>Bassi</a:t>
            </a:r>
            <a:r>
              <a:rPr lang="en-US" baseline="0" dirty="0" smtClean="0">
                <a:latin typeface="Times" pitchFamily="80" charset="0"/>
                <a:ea typeface="ＭＳ Ｐゴシック" pitchFamily="80" charset="-128"/>
                <a:cs typeface="ＭＳ Ｐゴシック" pitchFamily="80" charset="-128"/>
                <a:sym typeface="Wingdings"/>
              </a:rPr>
              <a:t> ~ 2x speed of Hopper.</a:t>
            </a:r>
            <a:endParaRPr lang="en-US" baseline="0" dirty="0" smtClean="0">
              <a:latin typeface="Times" pitchFamily="80" charset="0"/>
              <a:ea typeface="ＭＳ Ｐゴシック" pitchFamily="80" charset="-128"/>
              <a:cs typeface="ＭＳ Ｐゴシック" pitchFamily="80" charset="-128"/>
            </a:endParaRPr>
          </a:p>
          <a:p>
            <a:pPr marL="228600" indent="-228600">
              <a:buFontTx/>
              <a:buAutoNum type="arabicPeriod"/>
            </a:pPr>
            <a:endParaRPr lang="en-US" baseline="0" dirty="0" smtClean="0">
              <a:latin typeface="Times" pitchFamily="80" charset="0"/>
              <a:ea typeface="ＭＳ Ｐゴシック" pitchFamily="80" charset="-128"/>
              <a:cs typeface="ＭＳ Ｐゴシック" pitchFamily="8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191169C-DA70-4792-93F8-036E884FACEB}" type="slidenum">
              <a:rPr lang="en-US"/>
              <a:pPr>
                <a:defRPr/>
              </a:pPr>
              <a:t>16</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p:spPr>
        <p:txBody>
          <a:bodyPr/>
          <a:lstStyle/>
          <a:p>
            <a:pPr marL="228600" indent="-228600">
              <a:buFontTx/>
              <a:buAutoNum type="arabicPeriod"/>
            </a:pPr>
            <a:r>
              <a:rPr lang="en-US" smtClean="0">
                <a:latin typeface="Times" pitchFamily="80" charset="0"/>
                <a:ea typeface="ＭＳ Ｐゴシック" pitchFamily="80" charset="-128"/>
                <a:cs typeface="ＭＳ Ｐゴシック" pitchFamily="80" charset="-128"/>
              </a:rPr>
              <a:t>Latitude circles @ 15, 45, 75 degrees.</a:t>
            </a:r>
          </a:p>
          <a:p>
            <a:pPr marL="228600" indent="-228600">
              <a:buFontTx/>
              <a:buAutoNum type="arabicPeriod"/>
            </a:pPr>
            <a:r>
              <a:rPr lang="en-US" smtClean="0">
                <a:latin typeface="Times" pitchFamily="80" charset="0"/>
                <a:ea typeface="ＭＳ Ｐゴシック" pitchFamily="80" charset="-128"/>
                <a:cs typeface="ＭＳ Ｐゴシック" pitchFamily="80" charset="-128"/>
              </a:rPr>
              <a:t>LEFT</a:t>
            </a:r>
            <a:r>
              <a:rPr lang="en-US">
                <a:latin typeface="Times" pitchFamily="80" charset="0"/>
                <a:ea typeface="ＭＳ Ｐゴシック" pitchFamily="80" charset="-128"/>
                <a:cs typeface="ＭＳ Ｐゴシック" pitchFamily="80" charset="-128"/>
              </a:rPr>
              <a:t>: linear baroclinic wave regime: highly regular well defined DISPERSIVE wave train. Wave speed is westward RELATIVE TO MEAN ZONAL WIND; with longer waves having faster relative westerly motion.</a:t>
            </a:r>
          </a:p>
          <a:p>
            <a:pPr marL="228600" indent="-228600">
              <a:buFontTx/>
              <a:buAutoNum type="arabicPeriod"/>
            </a:pPr>
            <a:r>
              <a:rPr lang="en-US">
                <a:latin typeface="Times" pitchFamily="80" charset="0"/>
                <a:ea typeface="ＭＳ Ｐゴシック" pitchFamily="80" charset="-128"/>
                <a:cs typeface="ＭＳ Ｐゴシック" pitchFamily="80" charset="-128"/>
              </a:rPr>
              <a:t>RIGHT: nonliinear breaking baroclinic wave regime: leading edge of wave packet still linear but packet core is undergoing breaking with generation of extreme gradients limited by numerical resolution followed by wake region of broken waves in trailing portion of wave packet.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805638-BB50-494E-81BB-E1BD2FEC651C}" type="slidenum">
              <a:rPr lang="en-US"/>
              <a:pPr>
                <a:defRPr/>
              </a:pPr>
              <a:t>17</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p:spPr>
        <p:txBody>
          <a:bodyPr/>
          <a:lstStyle/>
          <a:p>
            <a:pPr marL="228600" indent="-228600">
              <a:buFontTx/>
              <a:buAutoNum type="arabicPeriod"/>
            </a:pPr>
            <a:r>
              <a:rPr lang="en-US">
                <a:latin typeface="Times" pitchFamily="80" charset="0"/>
                <a:ea typeface="ＭＳ Ｐゴシック" pitchFamily="80" charset="-128"/>
                <a:cs typeface="ＭＳ Ｐゴシック" pitchFamily="80" charset="-128"/>
              </a:rPr>
              <a:t>UPPER RIGHT: FV dycore resolution is 0.5 x 0.625 degrees (colors). EULAG results at 1.4 x 1.4 degrees (BOLD blue solid &amp; dashed contours). EULAG matches FV phase speed and amplitude in wave packet core. </a:t>
            </a:r>
            <a:r>
              <a:rPr lang="en-US" smtClean="0">
                <a:latin typeface="Times" pitchFamily="80" charset="0"/>
                <a:ea typeface="ＭＳ Ｐゴシック" pitchFamily="80" charset="-128"/>
                <a:cs typeface="ＭＳ Ｐゴシック" pitchFamily="80" charset="-128"/>
              </a:rPr>
              <a:t>In particular </a:t>
            </a:r>
            <a:r>
              <a:rPr lang="en-US">
                <a:latin typeface="Times" pitchFamily="80" charset="0"/>
                <a:ea typeface="ＭＳ Ｐゴシック" pitchFamily="80" charset="-128"/>
                <a:cs typeface="ＭＳ Ｐゴシック" pitchFamily="80" charset="-128"/>
              </a:rPr>
              <a:t>the delta in wave speed is 0.1 m/</a:t>
            </a:r>
            <a:r>
              <a:rPr lang="en-US" smtClean="0">
                <a:latin typeface="Times" pitchFamily="80" charset="0"/>
                <a:ea typeface="ＭＳ Ｐゴシック" pitchFamily="80" charset="-128"/>
                <a:cs typeface="ＭＳ Ｐゴシック" pitchFamily="80" charset="-128"/>
              </a:rPr>
              <a:t>s ~ 1%.</a:t>
            </a:r>
            <a:endParaRPr lang="en-US">
              <a:latin typeface="Times" pitchFamily="80" charset="0"/>
              <a:ea typeface="ＭＳ Ｐゴシック" pitchFamily="80" charset="-128"/>
              <a:cs typeface="ＭＳ Ｐゴシック" pitchFamily="80" charset="-128"/>
            </a:endParaRPr>
          </a:p>
          <a:p>
            <a:pPr marL="228600" indent="-228600">
              <a:buFontTx/>
              <a:buAutoNum type="arabicPeriod"/>
            </a:pPr>
            <a:r>
              <a:rPr lang="en-US">
                <a:latin typeface="Times" pitchFamily="80" charset="0"/>
                <a:ea typeface="ＭＳ Ｐゴシック" pitchFamily="80" charset="-128"/>
                <a:cs typeface="ＭＳ Ｐゴシック" pitchFamily="80" charset="-128"/>
              </a:rPr>
              <a:t>LOWER RIGHT: Effects of grid resolution on EULAG results show numerical dispersion effects are negligible in wave packet core.</a:t>
            </a:r>
          </a:p>
          <a:p>
            <a:pPr marL="228600" indent="-228600">
              <a:buFontTx/>
              <a:buAutoNum type="arabicPeriod"/>
            </a:pPr>
            <a:r>
              <a:rPr lang="en-US">
                <a:latin typeface="Times" pitchFamily="80" charset="0"/>
                <a:ea typeface="ＭＳ Ｐゴシック" pitchFamily="80" charset="-128"/>
                <a:cs typeface="ＭＳ Ｐゴシック" pitchFamily="80" charset="-128"/>
              </a:rPr>
              <a:t>Grid dependent resolution effects on dispersion do not fully account for differences between EULAG and JW at wave packet edges.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34766F-26BA-4446-AEBF-70C2BF9FC97C}" type="slidenum">
              <a:rPr lang="en-US"/>
              <a:pPr>
                <a:defRPr/>
              </a:pPr>
              <a:t>18</a:t>
            </a:fld>
            <a:endParaRPr lang="en-US"/>
          </a:p>
        </p:txBody>
      </p:sp>
      <p:sp>
        <p:nvSpPr>
          <p:cNvPr id="180226" name="Rectangle 2"/>
          <p:cNvSpPr>
            <a:spLocks noGrp="1" noRot="1" noChangeAspect="1" noChangeArrowheads="1" noTextEdit="1"/>
          </p:cNvSpPr>
          <p:nvPr>
            <p:ph type="sldImg"/>
          </p:nvPr>
        </p:nvSpPr>
        <p:spPr>
          <a:ln/>
        </p:spPr>
      </p:sp>
      <p:sp>
        <p:nvSpPr>
          <p:cNvPr id="648195" name="Rectangle 3"/>
          <p:cNvSpPr>
            <a:spLocks noGrp="1" noChangeArrowheads="1"/>
          </p:cNvSpPr>
          <p:nvPr>
            <p:ph type="body" idx="1"/>
          </p:nvPr>
        </p:nvSpPr>
        <p:spPr/>
        <p:txBody>
          <a:bodyPr/>
          <a:lstStyle/>
          <a:p>
            <a:pPr marL="228600" indent="-228600" eaLnBrk="1" hangingPunct="1">
              <a:buFont typeface="Arial" charset="0"/>
              <a:buNone/>
              <a:defRPr/>
            </a:pPr>
            <a:r>
              <a:rPr lang="en-US" dirty="0" smtClean="0">
                <a:cs typeface="+mn-cs"/>
              </a:rPr>
              <a:t>DEEP WAVEBREAKING REGIME</a:t>
            </a:r>
          </a:p>
          <a:p>
            <a:pPr marL="228600" indent="-228600" eaLnBrk="1" hangingPunct="1">
              <a:buFont typeface="Arial" charset="0"/>
              <a:buNone/>
              <a:defRPr/>
            </a:pPr>
            <a:r>
              <a:rPr lang="en-US" dirty="0" smtClean="0">
                <a:cs typeface="+mn-cs"/>
              </a:rPr>
              <a:t>1. LEFT:  JW </a:t>
            </a:r>
            <a:r>
              <a:rPr lang="en-US" dirty="0" err="1" smtClean="0">
                <a:cs typeface="+mn-cs"/>
              </a:rPr>
              <a:t>Eulerian</a:t>
            </a:r>
            <a:r>
              <a:rPr lang="en-US" dirty="0" smtClean="0">
                <a:cs typeface="+mn-cs"/>
              </a:rPr>
              <a:t> spectral </a:t>
            </a:r>
            <a:r>
              <a:rPr lang="en-US" dirty="0" err="1" smtClean="0">
                <a:cs typeface="+mn-cs"/>
              </a:rPr>
              <a:t>dycore</a:t>
            </a:r>
            <a:r>
              <a:rPr lang="en-US" dirty="0" smtClean="0">
                <a:cs typeface="+mn-cs"/>
              </a:rPr>
              <a:t> resolution with T172 equivalent  0.7 x 0.7 degree resolution (NYQ = mode 256).</a:t>
            </a:r>
          </a:p>
          <a:p>
            <a:pPr marL="228600" indent="-228600" eaLnBrk="1" hangingPunct="1">
              <a:buFont typeface="Arial" charset="0"/>
              <a:buNone/>
              <a:defRPr/>
            </a:pPr>
            <a:r>
              <a:rPr lang="en-US" dirty="0" smtClean="0">
                <a:cs typeface="+mn-cs"/>
              </a:rPr>
              <a:t>2. RIGHT: EULAG 0.7 x 07 degree resolution result.</a:t>
            </a:r>
          </a:p>
          <a:p>
            <a:pPr marL="228600" indent="-228600" eaLnBrk="1" hangingPunct="1">
              <a:buFont typeface="Arial" charset="0"/>
              <a:buNone/>
              <a:defRPr/>
            </a:pPr>
            <a:r>
              <a:rPr lang="en-US" dirty="0" smtClean="0">
                <a:cs typeface="+mn-cs"/>
              </a:rPr>
              <a:t>GOOD AGREEMENT: Amplitude of major HI</a:t>
            </a:r>
            <a:r>
              <a:rPr lang="ja-JP" altLang="en-US" dirty="0" smtClean="0">
                <a:latin typeface="Arial"/>
                <a:cs typeface="+mn-cs"/>
              </a:rPr>
              <a:t>’</a:t>
            </a:r>
            <a:r>
              <a:rPr lang="en-US" dirty="0" smtClean="0">
                <a:cs typeface="+mn-cs"/>
              </a:rPr>
              <a:t>s and LO</a:t>
            </a:r>
            <a:r>
              <a:rPr lang="ja-JP" altLang="en-US" dirty="0" smtClean="0">
                <a:latin typeface="Arial"/>
                <a:cs typeface="+mn-cs"/>
              </a:rPr>
              <a:t>’</a:t>
            </a:r>
            <a:r>
              <a:rPr lang="en-US" dirty="0" smtClean="0">
                <a:cs typeface="+mn-cs"/>
              </a:rPr>
              <a:t>s as well as locations of major LO</a:t>
            </a:r>
            <a:r>
              <a:rPr lang="ja-JP" altLang="en-US" dirty="0" smtClean="0">
                <a:latin typeface="Arial"/>
                <a:cs typeface="+mn-cs"/>
              </a:rPr>
              <a:t>’</a:t>
            </a:r>
            <a:r>
              <a:rPr lang="en-US" dirty="0" smtClean="0">
                <a:cs typeface="+mn-cs"/>
              </a:rPr>
              <a:t>s. Only location of one of major HI</a:t>
            </a:r>
            <a:r>
              <a:rPr lang="ja-JP" altLang="en-US" dirty="0" smtClean="0">
                <a:latin typeface="Arial"/>
                <a:cs typeface="+mn-cs"/>
              </a:rPr>
              <a:t>’</a:t>
            </a:r>
            <a:r>
              <a:rPr lang="en-US" dirty="0" smtClean="0">
                <a:cs typeface="+mn-cs"/>
              </a:rPr>
              <a:t>s is a good match (near 270 deg. Long.).</a:t>
            </a:r>
          </a:p>
          <a:p>
            <a:pPr marL="228600" indent="-228600" eaLnBrk="1" hangingPunct="1">
              <a:buFont typeface="Arial" charset="0"/>
              <a:buNone/>
              <a:defRPr/>
            </a:pPr>
            <a:r>
              <a:rPr lang="en-US" dirty="0" smtClean="0">
                <a:cs typeface="+mn-cs"/>
              </a:rPr>
              <a:t>LESS AGREEMENT:  Other HI</a:t>
            </a:r>
            <a:r>
              <a:rPr lang="ja-JP" altLang="en-US" dirty="0" smtClean="0">
                <a:latin typeface="Arial"/>
                <a:cs typeface="+mn-cs"/>
              </a:rPr>
              <a:t>’</a:t>
            </a:r>
            <a:r>
              <a:rPr lang="en-US" dirty="0" smtClean="0">
                <a:cs typeface="+mn-cs"/>
              </a:rPr>
              <a:t>s showing deltas upward of 20 deg. long. with EULAG more advanced. EULAG wake region more developed. Leading HI and LO in JW results near 120 deg. long. greatly attenuated in EULAG results. Note proximity to wake region.</a:t>
            </a:r>
          </a:p>
          <a:p>
            <a:pPr marL="228600" indent="-228600" eaLnBrk="1" hangingPunct="1">
              <a:buFont typeface="Arial" charset="0"/>
              <a:buNone/>
              <a:defRPr/>
            </a:pPr>
            <a:r>
              <a:rPr lang="en-US" dirty="0" smtClean="0">
                <a:cs typeface="+mn-cs"/>
              </a:rPr>
              <a:t>SUMMARY: DIFFERENCES between EULAG and JW exist, but there is broad agreement in a number of major features and overall global structure of flow.</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DF9F26-E922-4E43-8531-D67CAF3D136A}" type="slidenum">
              <a:rPr lang="en-US"/>
              <a:pPr>
                <a:defRPr/>
              </a:pPr>
              <a:t>19</a:t>
            </a:fld>
            <a:endParaRPr lang="en-US"/>
          </a:p>
        </p:txBody>
      </p:sp>
      <p:sp>
        <p:nvSpPr>
          <p:cNvPr id="182274" name="Rectangle 2"/>
          <p:cNvSpPr>
            <a:spLocks noGrp="1" noRot="1" noChangeAspect="1" noChangeArrowheads="1" noTextEdit="1"/>
          </p:cNvSpPr>
          <p:nvPr>
            <p:ph type="sldImg"/>
          </p:nvPr>
        </p:nvSpPr>
        <p:spPr>
          <a:ln/>
        </p:spPr>
      </p:sp>
      <p:sp>
        <p:nvSpPr>
          <p:cNvPr id="648195" name="Rectangle 3"/>
          <p:cNvSpPr>
            <a:spLocks noGrp="1" noChangeArrowheads="1"/>
          </p:cNvSpPr>
          <p:nvPr>
            <p:ph type="body" idx="1"/>
          </p:nvPr>
        </p:nvSpPr>
        <p:spPr/>
        <p:txBody>
          <a:bodyPr/>
          <a:lstStyle/>
          <a:p>
            <a:pPr marL="228600" indent="-228600" eaLnBrk="1" hangingPunct="1">
              <a:buFont typeface="Arial" charset="0"/>
              <a:buNone/>
              <a:defRPr/>
            </a:pPr>
            <a:r>
              <a:rPr lang="en-US" dirty="0" smtClean="0">
                <a:cs typeface="+mn-cs"/>
              </a:rPr>
              <a:t>DEEP WAVEBREAKING REGIME at 15 days – COMPARISON with</a:t>
            </a:r>
            <a:r>
              <a:rPr lang="en-US" baseline="0" dirty="0" smtClean="0">
                <a:cs typeface="+mn-cs"/>
              </a:rPr>
              <a:t> MPAS</a:t>
            </a:r>
            <a:endParaRPr lang="en-US" dirty="0" smtClean="0">
              <a:cs typeface="+mn-cs"/>
            </a:endParaRPr>
          </a:p>
          <a:p>
            <a:pPr marL="228600" indent="-228600" eaLnBrk="1" hangingPunct="1">
              <a:buFont typeface="Arial" charset="0"/>
              <a:buAutoNum type="arabicPeriod"/>
              <a:defRPr/>
            </a:pPr>
            <a:r>
              <a:rPr lang="en-US" dirty="0" smtClean="0">
                <a:cs typeface="+mn-cs"/>
              </a:rPr>
              <a:t>TOP: EULAG 0.35 x 0.37 degree resolution result.</a:t>
            </a:r>
          </a:p>
          <a:p>
            <a:pPr marL="228600" marR="0" indent="-228600" algn="l" defTabSz="914400" rtl="0" eaLnBrk="1" fontAlgn="base" latinLnBrk="0" hangingPunct="1">
              <a:lnSpc>
                <a:spcPct val="100000"/>
              </a:lnSpc>
              <a:spcBef>
                <a:spcPct val="30000"/>
              </a:spcBef>
              <a:spcAft>
                <a:spcPct val="0"/>
              </a:spcAft>
              <a:buClrTx/>
              <a:buSzTx/>
              <a:buFont typeface="Arial" charset="0"/>
              <a:buAutoNum type="arabicPeriod"/>
              <a:tabLst/>
              <a:defRPr/>
            </a:pPr>
            <a:r>
              <a:rPr lang="en-US" sz="1200" kern="1200" dirty="0" smtClean="0">
                <a:solidFill>
                  <a:schemeClr val="tx1"/>
                </a:solidFill>
                <a:latin typeface="Times" charset="0"/>
                <a:ea typeface="ＭＳ Ｐゴシック" charset="0"/>
                <a:cs typeface="ＭＳ Ｐゴシック" charset="0"/>
              </a:rPr>
              <a:t>2. BOTTOM:  MPAS with unknown</a:t>
            </a:r>
            <a:r>
              <a:rPr lang="en-US" sz="1200" kern="1200" baseline="0" dirty="0" smtClean="0">
                <a:solidFill>
                  <a:schemeClr val="tx1"/>
                </a:solidFill>
                <a:latin typeface="Times" charset="0"/>
                <a:ea typeface="ＭＳ Ｐゴシック" charset="0"/>
                <a:cs typeface="ＭＳ Ｐゴシック" charset="0"/>
              </a:rPr>
              <a:t> </a:t>
            </a:r>
            <a:r>
              <a:rPr lang="en-US" sz="1200" kern="1200" dirty="0" smtClean="0">
                <a:solidFill>
                  <a:schemeClr val="tx1"/>
                </a:solidFill>
                <a:latin typeface="Times" charset="0"/>
                <a:ea typeface="ＭＳ Ｐゴシック" charset="0"/>
                <a:cs typeface="ＭＳ Ｐゴシック" charset="0"/>
              </a:rPr>
              <a:t>resolution (appear</a:t>
            </a:r>
            <a:r>
              <a:rPr lang="en-US" sz="1200" kern="1200" baseline="0" dirty="0" smtClean="0">
                <a:solidFill>
                  <a:schemeClr val="tx1"/>
                </a:solidFill>
                <a:latin typeface="Times" charset="0"/>
                <a:ea typeface="ＭＳ Ｐゴシック" charset="0"/>
                <a:cs typeface="ＭＳ Ｐゴシック" charset="0"/>
              </a:rPr>
              <a:t>s at least equal to EULAG’s</a:t>
            </a:r>
            <a:r>
              <a:rPr lang="en-US" sz="1200" kern="1200" dirty="0" smtClean="0">
                <a:solidFill>
                  <a:schemeClr val="tx1"/>
                </a:solidFill>
                <a:latin typeface="Times" charset="0"/>
                <a:ea typeface="ＭＳ Ｐゴシック" charset="0"/>
                <a:cs typeface="ＭＳ Ｐゴシック" charset="0"/>
              </a:rPr>
              <a:t>). Note mean diff = 1000 </a:t>
            </a:r>
            <a:r>
              <a:rPr lang="en-US" sz="1200" kern="1200" dirty="0" err="1" smtClean="0">
                <a:solidFill>
                  <a:schemeClr val="tx1"/>
                </a:solidFill>
                <a:latin typeface="Times" charset="0"/>
                <a:ea typeface="ＭＳ Ｐゴシック" charset="0"/>
                <a:cs typeface="ＭＳ Ｐゴシック" charset="0"/>
              </a:rPr>
              <a:t>kms</a:t>
            </a:r>
            <a:r>
              <a:rPr lang="en-US" sz="1200" kern="1200" dirty="0" smtClean="0">
                <a:solidFill>
                  <a:schemeClr val="tx1"/>
                </a:solidFill>
                <a:latin typeface="Times" charset="0"/>
                <a:ea typeface="ＭＳ Ｐゴシック" charset="0"/>
                <a:cs typeface="ＭＳ Ｐゴシック" charset="0"/>
              </a:rPr>
              <a:t> vs. mean difference = 320 </a:t>
            </a:r>
            <a:r>
              <a:rPr lang="en-US" sz="1200" kern="1200" dirty="0" err="1" smtClean="0">
                <a:solidFill>
                  <a:schemeClr val="tx1"/>
                </a:solidFill>
                <a:latin typeface="Times" charset="0"/>
                <a:ea typeface="ＭＳ Ｐゴシック" charset="0"/>
                <a:cs typeface="ＭＳ Ｐゴシック" charset="0"/>
              </a:rPr>
              <a:t>kms</a:t>
            </a:r>
            <a:r>
              <a:rPr lang="en-US" sz="1200" kern="1200" dirty="0" smtClean="0">
                <a:solidFill>
                  <a:schemeClr val="tx1"/>
                </a:solidFill>
                <a:latin typeface="Times" charset="0"/>
                <a:ea typeface="ＭＳ Ｐゴシック" charset="0"/>
                <a:cs typeface="ＭＳ Ｐゴシック" charset="0"/>
              </a:rPr>
              <a:t> @ 9 days </a:t>
            </a:r>
            <a:r>
              <a:rPr lang="en-US" sz="1200" kern="1200" dirty="0" smtClean="0">
                <a:solidFill>
                  <a:schemeClr val="tx1"/>
                </a:solidFill>
                <a:latin typeface="Times" charset="0"/>
                <a:ea typeface="ＭＳ Ｐゴシック" charset="0"/>
                <a:cs typeface="ＭＳ Ｐゴシック" charset="0"/>
                <a:sym typeface="Wingdings"/>
              </a:rPr>
              <a:t> diff in phase</a:t>
            </a:r>
            <a:r>
              <a:rPr lang="en-US" sz="1200" kern="1200" baseline="0" dirty="0" smtClean="0">
                <a:solidFill>
                  <a:schemeClr val="tx1"/>
                </a:solidFill>
                <a:latin typeface="Times" charset="0"/>
                <a:ea typeface="ＭＳ Ｐゴシック" charset="0"/>
                <a:cs typeface="ＭＳ Ｐゴシック" charset="0"/>
                <a:sym typeface="Wingdings"/>
              </a:rPr>
              <a:t> speeds of 1.3 m/s ~ 7%.</a:t>
            </a:r>
            <a:endParaRPr lang="en-US" sz="1200" kern="1200" dirty="0" smtClean="0">
              <a:solidFill>
                <a:schemeClr val="tx1"/>
              </a:solidFill>
              <a:latin typeface="Times" charset="0"/>
              <a:ea typeface="ＭＳ Ｐゴシック" charset="0"/>
              <a:cs typeface="ＭＳ Ｐゴシック" charset="0"/>
            </a:endParaRPr>
          </a:p>
          <a:p>
            <a:pPr marL="228600" indent="-228600" eaLnBrk="1" hangingPunct="1">
              <a:buFont typeface="Arial" charset="0"/>
              <a:buAutoNum type="arabicPeriod" startAt="3"/>
              <a:defRPr/>
            </a:pPr>
            <a:r>
              <a:rPr lang="en-US" dirty="0" smtClean="0">
                <a:cs typeface="+mn-cs"/>
              </a:rPr>
              <a:t>Good overall agreement on morphology of field.</a:t>
            </a:r>
            <a:r>
              <a:rPr lang="en-US" baseline="0" dirty="0" smtClean="0">
                <a:cs typeface="+mn-cs"/>
              </a:rPr>
              <a:t> </a:t>
            </a:r>
            <a:r>
              <a:rPr lang="en-US" dirty="0" smtClean="0">
                <a:cs typeface="+mn-cs"/>
              </a:rPr>
              <a:t>Amplitudes of major HI</a:t>
            </a:r>
            <a:r>
              <a:rPr lang="ja-JP" altLang="en-US" dirty="0" smtClean="0">
                <a:latin typeface="Arial"/>
                <a:cs typeface="+mn-cs"/>
              </a:rPr>
              <a:t>’</a:t>
            </a:r>
            <a:r>
              <a:rPr lang="en-US" dirty="0" smtClean="0">
                <a:cs typeface="+mn-cs"/>
              </a:rPr>
              <a:t>s</a:t>
            </a:r>
            <a:r>
              <a:rPr lang="en-US" baseline="0" dirty="0" smtClean="0">
                <a:cs typeface="+mn-cs"/>
              </a:rPr>
              <a:t> show reasonably good match</a:t>
            </a:r>
            <a:r>
              <a:rPr lang="en-US" dirty="0" smtClean="0">
                <a:cs typeface="+mn-cs"/>
              </a:rPr>
              <a:t> ( EULAG </a:t>
            </a:r>
            <a:r>
              <a:rPr lang="en-US" dirty="0" err="1" smtClean="0">
                <a:cs typeface="+mn-cs"/>
              </a:rPr>
              <a:t>ave</a:t>
            </a:r>
            <a:r>
              <a:rPr lang="en-US" baseline="0" dirty="0" smtClean="0">
                <a:cs typeface="+mn-cs"/>
              </a:rPr>
              <a:t> @ -7%)</a:t>
            </a:r>
            <a:r>
              <a:rPr lang="en-US" dirty="0" smtClean="0">
                <a:cs typeface="+mn-cs"/>
              </a:rPr>
              <a:t>;  </a:t>
            </a:r>
            <a:r>
              <a:rPr lang="en-US" dirty="0" err="1" smtClean="0">
                <a:cs typeface="+mn-cs"/>
              </a:rPr>
              <a:t>vs</a:t>
            </a:r>
            <a:r>
              <a:rPr lang="en-US" dirty="0" smtClean="0">
                <a:cs typeface="+mn-cs"/>
              </a:rPr>
              <a:t> LO</a:t>
            </a:r>
            <a:r>
              <a:rPr lang="ja-JP" altLang="en-US" dirty="0" smtClean="0">
                <a:latin typeface="Arial"/>
                <a:cs typeface="+mn-cs"/>
              </a:rPr>
              <a:t>’</a:t>
            </a:r>
            <a:r>
              <a:rPr lang="en-US" dirty="0" smtClean="0">
                <a:cs typeface="+mn-cs"/>
              </a:rPr>
              <a:t>snot as good (EUL </a:t>
            </a:r>
            <a:r>
              <a:rPr lang="en-US" dirty="0" err="1" smtClean="0">
                <a:cs typeface="+mn-cs"/>
              </a:rPr>
              <a:t>ave</a:t>
            </a:r>
            <a:r>
              <a:rPr lang="en-US" dirty="0" smtClean="0">
                <a:cs typeface="+mn-cs"/>
              </a:rPr>
              <a:t>  @ + 25% for 2 greatest</a:t>
            </a:r>
            <a:r>
              <a:rPr lang="en-US" baseline="0" dirty="0" smtClean="0">
                <a:cs typeface="+mn-cs"/>
              </a:rPr>
              <a:t> LO’s, but 2. and 2.7x greater for 3</a:t>
            </a:r>
            <a:r>
              <a:rPr lang="en-US" baseline="30000" dirty="0" smtClean="0">
                <a:cs typeface="+mn-cs"/>
              </a:rPr>
              <a:t>rd</a:t>
            </a:r>
            <a:r>
              <a:rPr lang="en-US" baseline="0" dirty="0" smtClean="0">
                <a:cs typeface="+mn-cs"/>
              </a:rPr>
              <a:t> and 4</a:t>
            </a:r>
            <a:r>
              <a:rPr lang="en-US" baseline="30000" dirty="0" smtClean="0">
                <a:cs typeface="+mn-cs"/>
              </a:rPr>
              <a:t>th</a:t>
            </a:r>
            <a:r>
              <a:rPr lang="en-US" baseline="0" dirty="0" smtClean="0">
                <a:cs typeface="+mn-cs"/>
              </a:rPr>
              <a:t> LO’s). EULAG’s l</a:t>
            </a:r>
            <a:r>
              <a:rPr lang="en-US" dirty="0" smtClean="0">
                <a:cs typeface="+mn-cs"/>
              </a:rPr>
              <a:t>ocations of major LO</a:t>
            </a:r>
            <a:r>
              <a:rPr lang="ja-JP" altLang="en-US" dirty="0" smtClean="0">
                <a:latin typeface="Arial"/>
                <a:cs typeface="+mn-cs"/>
              </a:rPr>
              <a:t>’</a:t>
            </a:r>
            <a:r>
              <a:rPr lang="en-US" dirty="0" smtClean="0">
                <a:cs typeface="+mn-cs"/>
              </a:rPr>
              <a:t>s and</a:t>
            </a:r>
            <a:r>
              <a:rPr lang="en-US" baseline="0" dirty="0" smtClean="0">
                <a:cs typeface="+mn-cs"/>
              </a:rPr>
              <a:t> easternmost HI’s ~ 20 deg. advanced, decreasing to ~ 10 </a:t>
            </a:r>
            <a:r>
              <a:rPr lang="en-US" baseline="0" dirty="0" err="1" smtClean="0">
                <a:cs typeface="+mn-cs"/>
              </a:rPr>
              <a:t>deg</a:t>
            </a:r>
            <a:r>
              <a:rPr lang="en-US" baseline="0" dirty="0" smtClean="0">
                <a:cs typeface="+mn-cs"/>
              </a:rPr>
              <a:t> for </a:t>
            </a:r>
            <a:r>
              <a:rPr lang="en-US" baseline="0" dirty="0" err="1" smtClean="0">
                <a:cs typeface="+mn-cs"/>
              </a:rPr>
              <a:t>westernost</a:t>
            </a:r>
            <a:r>
              <a:rPr lang="en-US" baseline="0" dirty="0" smtClean="0">
                <a:cs typeface="+mn-cs"/>
              </a:rPr>
              <a:t> HI</a:t>
            </a:r>
            <a:r>
              <a:rPr lang="en-US" dirty="0" smtClean="0">
                <a:cs typeface="+mn-cs"/>
              </a:rPr>
              <a:t>.</a:t>
            </a:r>
          </a:p>
          <a:p>
            <a:pPr marL="0" indent="0" eaLnBrk="1" hangingPunct="1">
              <a:buFont typeface="Arial" charset="0"/>
              <a:buNone/>
              <a:defRPr/>
            </a:pPr>
            <a:r>
              <a:rPr lang="en-US" dirty="0" smtClean="0">
                <a:cs typeface="+mn-cs"/>
              </a:rPr>
              <a:t>4.</a:t>
            </a:r>
            <a:r>
              <a:rPr lang="en-US" baseline="0" dirty="0" smtClean="0">
                <a:cs typeface="+mn-cs"/>
              </a:rPr>
              <a:t> </a:t>
            </a:r>
            <a:r>
              <a:rPr lang="en-US" dirty="0" smtClean="0">
                <a:cs typeface="+mn-cs"/>
              </a:rPr>
              <a:t> Note that EULAG wake region more QUIESCENT. </a:t>
            </a:r>
          </a:p>
          <a:p>
            <a:pPr marL="0" indent="0" eaLnBrk="1" hangingPunct="1">
              <a:buFont typeface="Arial" charset="0"/>
              <a:buNone/>
              <a:defRPr/>
            </a:pPr>
            <a:r>
              <a:rPr lang="en-US" dirty="0" smtClean="0">
                <a:cs typeface="+mn-cs"/>
              </a:rPr>
              <a:t>SUMMARY: DIFFERENCES in</a:t>
            </a:r>
            <a:r>
              <a:rPr lang="en-US" baseline="0" dirty="0" smtClean="0">
                <a:cs typeface="+mn-cs"/>
              </a:rPr>
              <a:t> details </a:t>
            </a:r>
            <a:r>
              <a:rPr lang="en-US" dirty="0" smtClean="0">
                <a:cs typeface="+mn-cs"/>
              </a:rPr>
              <a:t>exist, but there is broad agreement in the</a:t>
            </a:r>
            <a:r>
              <a:rPr lang="en-US" baseline="0" dirty="0" smtClean="0">
                <a:cs typeface="+mn-cs"/>
              </a:rPr>
              <a:t> number of</a:t>
            </a:r>
            <a:r>
              <a:rPr lang="en-US" dirty="0" smtClean="0">
                <a:cs typeface="+mn-cs"/>
              </a:rPr>
              <a:t> major features and overall global structure of flow.</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DF9F26-E922-4E43-8531-D67CAF3D136A}" type="slidenum">
              <a:rPr lang="en-US"/>
              <a:pPr>
                <a:defRPr/>
              </a:pPr>
              <a:t>20</a:t>
            </a:fld>
            <a:endParaRPr lang="en-US"/>
          </a:p>
        </p:txBody>
      </p:sp>
      <p:sp>
        <p:nvSpPr>
          <p:cNvPr id="182274" name="Rectangle 2"/>
          <p:cNvSpPr>
            <a:spLocks noGrp="1" noRot="1" noChangeAspect="1" noChangeArrowheads="1" noTextEdit="1"/>
          </p:cNvSpPr>
          <p:nvPr>
            <p:ph type="sldImg"/>
          </p:nvPr>
        </p:nvSpPr>
        <p:spPr>
          <a:ln/>
        </p:spPr>
      </p:sp>
      <p:sp>
        <p:nvSpPr>
          <p:cNvPr id="648195" name="Rectangle 3"/>
          <p:cNvSpPr>
            <a:spLocks noGrp="1" noChangeArrowheads="1"/>
          </p:cNvSpPr>
          <p:nvPr>
            <p:ph type="body" idx="1"/>
          </p:nvPr>
        </p:nvSpPr>
        <p:spPr/>
        <p:txBody>
          <a:bodyPr/>
          <a:lstStyle/>
          <a:p>
            <a:pPr marL="228600" indent="-228600" eaLnBrk="1" hangingPunct="1">
              <a:buFont typeface="Arial" charset="0"/>
              <a:buNone/>
              <a:defRPr/>
            </a:pPr>
            <a:r>
              <a:rPr lang="en-US" dirty="0" smtClean="0">
                <a:cs typeface="+mn-cs"/>
              </a:rPr>
              <a:t>DEEP WAVEBREAKING REGIME</a:t>
            </a:r>
          </a:p>
          <a:p>
            <a:pPr marL="228600" indent="-228600" eaLnBrk="1" hangingPunct="1">
              <a:buFont typeface="Arial" charset="0"/>
              <a:buNone/>
              <a:defRPr/>
            </a:pPr>
            <a:r>
              <a:rPr lang="en-US" dirty="0" smtClean="0">
                <a:cs typeface="+mn-cs"/>
              </a:rPr>
              <a:t>1. LEFT:  JW </a:t>
            </a:r>
            <a:r>
              <a:rPr lang="en-US" dirty="0" err="1" smtClean="0">
                <a:cs typeface="+mn-cs"/>
              </a:rPr>
              <a:t>Eulerian</a:t>
            </a:r>
            <a:r>
              <a:rPr lang="en-US" dirty="0" smtClean="0">
                <a:cs typeface="+mn-cs"/>
              </a:rPr>
              <a:t> spectral </a:t>
            </a:r>
            <a:r>
              <a:rPr lang="en-US" dirty="0" err="1" smtClean="0">
                <a:cs typeface="+mn-cs"/>
              </a:rPr>
              <a:t>dycore</a:t>
            </a:r>
            <a:r>
              <a:rPr lang="en-US" dirty="0" smtClean="0">
                <a:cs typeface="+mn-cs"/>
              </a:rPr>
              <a:t> resolution with T172 equivalent  0.7 x 0.7 degree resolution (NYQ = mode 256).</a:t>
            </a:r>
          </a:p>
          <a:p>
            <a:pPr marL="228600" indent="-228600" eaLnBrk="1" hangingPunct="1">
              <a:buFont typeface="Arial" charset="0"/>
              <a:buNone/>
              <a:defRPr/>
            </a:pPr>
            <a:r>
              <a:rPr lang="en-US" dirty="0" smtClean="0">
                <a:cs typeface="+mn-cs"/>
              </a:rPr>
              <a:t>2. RIGHT: EULAG 0.7 x 07 degree resolution result.</a:t>
            </a:r>
          </a:p>
          <a:p>
            <a:pPr marL="228600" indent="-228600" eaLnBrk="1" hangingPunct="1">
              <a:buFont typeface="Arial" charset="0"/>
              <a:buNone/>
              <a:defRPr/>
            </a:pPr>
            <a:r>
              <a:rPr lang="en-US" dirty="0" smtClean="0">
                <a:cs typeface="+mn-cs"/>
              </a:rPr>
              <a:t>GOOD AGREEMENT: Amplitude of major HI</a:t>
            </a:r>
            <a:r>
              <a:rPr lang="ja-JP" altLang="en-US" dirty="0" smtClean="0">
                <a:latin typeface="Arial"/>
                <a:cs typeface="+mn-cs"/>
              </a:rPr>
              <a:t>’</a:t>
            </a:r>
            <a:r>
              <a:rPr lang="en-US" dirty="0" smtClean="0">
                <a:cs typeface="+mn-cs"/>
              </a:rPr>
              <a:t>s and LO</a:t>
            </a:r>
            <a:r>
              <a:rPr lang="ja-JP" altLang="en-US" dirty="0" smtClean="0">
                <a:latin typeface="Arial"/>
                <a:cs typeface="+mn-cs"/>
              </a:rPr>
              <a:t>’</a:t>
            </a:r>
            <a:r>
              <a:rPr lang="en-US" dirty="0" smtClean="0">
                <a:cs typeface="+mn-cs"/>
              </a:rPr>
              <a:t>s as well as locations of major LO</a:t>
            </a:r>
            <a:r>
              <a:rPr lang="ja-JP" altLang="en-US" dirty="0" smtClean="0">
                <a:latin typeface="Arial"/>
                <a:cs typeface="+mn-cs"/>
              </a:rPr>
              <a:t>’</a:t>
            </a:r>
            <a:r>
              <a:rPr lang="en-US" dirty="0" smtClean="0">
                <a:cs typeface="+mn-cs"/>
              </a:rPr>
              <a:t>s. Only location of one of major HI</a:t>
            </a:r>
            <a:r>
              <a:rPr lang="ja-JP" altLang="en-US" dirty="0" smtClean="0">
                <a:latin typeface="Arial"/>
                <a:cs typeface="+mn-cs"/>
              </a:rPr>
              <a:t>’</a:t>
            </a:r>
            <a:r>
              <a:rPr lang="en-US" dirty="0" smtClean="0">
                <a:cs typeface="+mn-cs"/>
              </a:rPr>
              <a:t>s is a good match (near 270 deg. Long.).</a:t>
            </a:r>
          </a:p>
          <a:p>
            <a:pPr marL="228600" indent="-228600" eaLnBrk="1" hangingPunct="1">
              <a:buFont typeface="Arial" charset="0"/>
              <a:buNone/>
              <a:defRPr/>
            </a:pPr>
            <a:r>
              <a:rPr lang="en-US" dirty="0" smtClean="0">
                <a:cs typeface="+mn-cs"/>
              </a:rPr>
              <a:t>LESS AGREEMENT:  Other HI</a:t>
            </a:r>
            <a:r>
              <a:rPr lang="ja-JP" altLang="en-US" dirty="0" smtClean="0">
                <a:latin typeface="Arial"/>
                <a:cs typeface="+mn-cs"/>
              </a:rPr>
              <a:t>’</a:t>
            </a:r>
            <a:r>
              <a:rPr lang="en-US" dirty="0" smtClean="0">
                <a:cs typeface="+mn-cs"/>
              </a:rPr>
              <a:t>s showing deltas upward of 20 deg. long. with EULAG more advanced. EULAG wake region more developed. Leading HI and LO in JW results near 120 deg. long. greatly attenuated in EULAG results. Note proximity to wake region.</a:t>
            </a:r>
          </a:p>
          <a:p>
            <a:pPr marL="228600" indent="-228600" eaLnBrk="1" hangingPunct="1">
              <a:buFont typeface="Arial" charset="0"/>
              <a:buNone/>
              <a:defRPr/>
            </a:pPr>
            <a:r>
              <a:rPr lang="en-US" dirty="0" smtClean="0">
                <a:cs typeface="+mn-cs"/>
              </a:rPr>
              <a:t>SUMMARY: DIFFERENCES between EULAG and JW exist, but there is broad agreement in a number of major features and overall global structure of flow.</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thing</a:t>
            </a:r>
            <a:r>
              <a:rPr lang="en-US" baseline="0" dirty="0" smtClean="0"/>
              <a:t> is to note difference in WAKE REGION: 135 -&gt; 180 deg. longitude. HI RES is MUCH more QUIESCENT.</a:t>
            </a:r>
            <a:endParaRPr lang="en-US" dirty="0"/>
          </a:p>
        </p:txBody>
      </p:sp>
      <p:sp>
        <p:nvSpPr>
          <p:cNvPr id="4" name="Slide Number Placeholder 3"/>
          <p:cNvSpPr>
            <a:spLocks noGrp="1"/>
          </p:cNvSpPr>
          <p:nvPr>
            <p:ph type="sldNum" sz="quarter" idx="10"/>
          </p:nvPr>
        </p:nvSpPr>
        <p:spPr/>
        <p:txBody>
          <a:bodyPr/>
          <a:lstStyle/>
          <a:p>
            <a:pPr>
              <a:defRPr/>
            </a:pPr>
            <a:fld id="{4B3A0632-B964-4F69-AF58-68CCAAECDEEB}" type="slidenum">
              <a:rPr lang="en-US" smtClean="0"/>
              <a:pPr>
                <a:defRPr/>
              </a:pPr>
              <a:t>21</a:t>
            </a:fld>
            <a:endParaRPr lang="en-US"/>
          </a:p>
        </p:txBody>
      </p:sp>
    </p:spTree>
    <p:extLst>
      <p:ext uri="{BB962C8B-B14F-4D97-AF65-F5344CB8AC3E}">
        <p14:creationId xmlns:p14="http://schemas.microsoft.com/office/powerpoint/2010/main" val="692175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6DF0CE5-222B-4840-A1CC-62C6CC0CBE63}" type="slidenum">
              <a:rPr lang="en-US"/>
              <a:pPr>
                <a:defRPr/>
              </a:pPr>
              <a:t>2</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pPr marL="228600" indent="-228600">
              <a:buFontTx/>
              <a:buAutoNum type="arabicPeriod"/>
            </a:pPr>
            <a:r>
              <a:rPr lang="en-US" sz="2000">
                <a:latin typeface="Times" pitchFamily="80" charset="0"/>
                <a:ea typeface="ＭＳ Ｐゴシック" pitchFamily="80" charset="-128"/>
                <a:cs typeface="ＭＳ Ｐゴシック" pitchFamily="80" charset="-128"/>
              </a:rPr>
              <a:t> QUITE SIMPLY …</a:t>
            </a:r>
          </a:p>
          <a:p>
            <a:pPr marL="228600" indent="-228600"/>
            <a:r>
              <a:rPr lang="en-US">
                <a:latin typeface="Times" pitchFamily="80" charset="0"/>
                <a:ea typeface="ＭＳ Ｐゴシック" pitchFamily="80" charset="-128"/>
                <a:cs typeface="ＭＳ Ｐゴシック" pitchFamily="80" charset="-128"/>
              </a:rPr>
              <a:t>2. OFFERS OPPORTUNITY FOR multi-wave scale interactions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8D5CC90-1078-4CD8-A01E-BBA654B926D9}" type="slidenum">
              <a:rPr lang="en-US"/>
              <a:pPr>
                <a:defRPr/>
              </a:pPr>
              <a:t>22</a:t>
            </a:fld>
            <a:endParaRPr lang="en-US"/>
          </a:p>
        </p:txBody>
      </p:sp>
      <p:sp>
        <p:nvSpPr>
          <p:cNvPr id="191490"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p:txBody>
          <a:bodyPr/>
          <a:lstStyle/>
          <a:p>
            <a:pPr marL="228600" indent="-228600">
              <a:buFontTx/>
              <a:buAutoNum type="arabicPeriod"/>
              <a:defRPr/>
            </a:pPr>
            <a:r>
              <a:rPr lang="en-US" dirty="0" smtClean="0"/>
              <a:t>environmental properties controlling </a:t>
            </a:r>
            <a:r>
              <a:rPr lang="en-US" dirty="0" err="1" smtClean="0"/>
              <a:t>baroclinic</a:t>
            </a:r>
            <a:r>
              <a:rPr lang="en-US" dirty="0" smtClean="0"/>
              <a:t> wave propagation are mean wind, thermal wind, and stability – determined via elementary 2-layer model (Holton 2004). All 3 environmental properties affect phase speed but mean wind is dominate factor. </a:t>
            </a:r>
          </a:p>
          <a:p>
            <a:pPr>
              <a:defRPr/>
            </a:pP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E4797E-2C53-4544-9862-9973652319B3}" type="slidenum">
              <a:rPr lang="en-US"/>
              <a:pPr>
                <a:defRPr/>
              </a:pPr>
              <a:t>23</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p:spPr>
        <p:txBody>
          <a:bodyPr/>
          <a:lstStyle/>
          <a:p>
            <a:pPr marL="228600" indent="-228600">
              <a:buFontTx/>
              <a:buAutoNum type="arabicPeriod"/>
            </a:pPr>
            <a:r>
              <a:rPr lang="en-US">
                <a:latin typeface="Times" pitchFamily="80" charset="0"/>
                <a:ea typeface="ＭＳ Ｐゴシック" pitchFamily="80" charset="-128"/>
                <a:cs typeface="ＭＳ Ｐゴシック" pitchFamily="80" charset="-128"/>
              </a:rPr>
              <a:t>One day period from 277.0 to 278.0 days.</a:t>
            </a:r>
          </a:p>
          <a:p>
            <a:pPr marL="228600" indent="-228600">
              <a:buFontTx/>
              <a:buAutoNum type="arabicPeriod"/>
            </a:pPr>
            <a:r>
              <a:rPr lang="en-US">
                <a:latin typeface="Times" pitchFamily="80" charset="0"/>
                <a:ea typeface="ＭＳ Ｐゴシック" pitchFamily="80" charset="-128"/>
                <a:cs typeface="ＭＳ Ｐゴシック" pitchFamily="80" charset="-128"/>
              </a:rPr>
              <a:t>Expanded time interval for packet evolution requires movement in longitude!</a:t>
            </a:r>
          </a:p>
          <a:p>
            <a:pPr marL="228600" indent="-228600">
              <a:buFontTx/>
              <a:buAutoNum type="arabicPeriod"/>
            </a:pPr>
            <a:r>
              <a:rPr lang="en-US">
                <a:latin typeface="Times" pitchFamily="80" charset="0"/>
                <a:ea typeface="ＭＳ Ｐゴシック" pitchFamily="80" charset="-128"/>
                <a:cs typeface="ＭＳ Ｐゴシック" pitchFamily="80" charset="-128"/>
              </a:rPr>
              <a:t>Delta(w) = 1 cm/s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815C52-06EB-40E3-A215-500DA6A9FC92}" type="slidenum">
              <a:rPr lang="en-US"/>
              <a:pPr>
                <a:defRPr/>
              </a:pPr>
              <a:t>24</a:t>
            </a:fld>
            <a:endParaRPr lang="en-US"/>
          </a:p>
        </p:txBody>
      </p:sp>
      <p:sp>
        <p:nvSpPr>
          <p:cNvPr id="19353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p:txBody>
          <a:bodyPr/>
          <a:lstStyle/>
          <a:p>
            <a:pPr marL="228600" indent="-228600">
              <a:buFontTx/>
              <a:buAutoNum type="arabicPeriod"/>
              <a:defRPr/>
            </a:pPr>
            <a:r>
              <a:rPr lang="en-US" dirty="0" smtClean="0"/>
              <a:t>Richardson extrapolation -&gt; (200, 6) km for horizontal</a:t>
            </a:r>
            <a:r>
              <a:rPr lang="en-US" baseline="0" dirty="0" smtClean="0"/>
              <a:t> and vertical wavelengths. Periods very fast ~ 15 min.</a:t>
            </a:r>
          </a:p>
          <a:p>
            <a:pPr marL="228600" indent="-228600">
              <a:buFontTx/>
              <a:buAutoNum type="arabicPeriod"/>
              <a:defRPr/>
            </a:pPr>
            <a:r>
              <a:rPr lang="en-US" baseline="0" dirty="0" smtClean="0"/>
              <a:t>0.35 deg. solution is very close to “converged” vs. Richardson extrapolation.</a:t>
            </a:r>
            <a:endParaRPr lang="en-US" dirty="0" smtClean="0"/>
          </a:p>
          <a:p>
            <a:pPr>
              <a:defRPr/>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815C52-06EB-40E3-A215-500DA6A9FC92}" type="slidenum">
              <a:rPr lang="en-US"/>
              <a:pPr>
                <a:defRPr/>
              </a:pPr>
              <a:t>25</a:t>
            </a:fld>
            <a:endParaRPr lang="en-US"/>
          </a:p>
        </p:txBody>
      </p:sp>
      <p:sp>
        <p:nvSpPr>
          <p:cNvPr id="19353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p:txBody>
          <a:bodyPr/>
          <a:lstStyle/>
          <a:p>
            <a:pPr marL="228600" indent="-228600">
              <a:buFontTx/>
              <a:buAutoNum type="arabicPeriod"/>
              <a:defRPr/>
            </a:pPr>
            <a:r>
              <a:rPr lang="en-US" dirty="0" smtClean="0"/>
              <a:t>Low-Pass upper </a:t>
            </a:r>
            <a:r>
              <a:rPr lang="en-US" dirty="0" err="1" smtClean="0"/>
              <a:t>wavefield</a:t>
            </a:r>
            <a:r>
              <a:rPr lang="en-US" dirty="0" smtClean="0"/>
              <a:t> has</a:t>
            </a:r>
            <a:r>
              <a:rPr lang="en-US" baseline="0" dirty="0" smtClean="0"/>
              <a:t> horizontal wavelength of 900 </a:t>
            </a:r>
            <a:r>
              <a:rPr lang="en-US" baseline="0" dirty="0" err="1" smtClean="0"/>
              <a:t>kms</a:t>
            </a:r>
            <a:r>
              <a:rPr lang="en-US" baseline="0" dirty="0" smtClean="0"/>
              <a:t> with vertical wavelength of 4 </a:t>
            </a:r>
            <a:r>
              <a:rPr lang="en-US" baseline="0" dirty="0" err="1" smtClean="0"/>
              <a:t>kms</a:t>
            </a:r>
            <a:r>
              <a:rPr lang="en-US" baseline="0" dirty="0" smtClean="0"/>
              <a:t>, </a:t>
            </a:r>
          </a:p>
          <a:p>
            <a:pPr marL="0" indent="0">
              <a:buFontTx/>
              <a:buNone/>
              <a:defRPr/>
            </a:pPr>
            <a:r>
              <a:rPr lang="en-US" baseline="0" dirty="0" smtClean="0"/>
              <a:t>     with a period &gt;&gt; 15 min.</a:t>
            </a:r>
          </a:p>
          <a:p>
            <a:pPr marL="228600" indent="-228600">
              <a:buFontTx/>
              <a:buAutoNum type="arabicPeriod" startAt="2"/>
              <a:defRPr/>
            </a:pPr>
            <a:r>
              <a:rPr lang="en-US" baseline="0" dirty="0" smtClean="0"/>
              <a:t>High-Pass </a:t>
            </a:r>
            <a:r>
              <a:rPr lang="en-US" baseline="0" dirty="0" err="1" smtClean="0"/>
              <a:t>wavefield</a:t>
            </a:r>
            <a:r>
              <a:rPr lang="en-US" baseline="0" dirty="0" smtClean="0"/>
              <a:t> has horizontal and vertical wavelengths of 200 and 6 </a:t>
            </a:r>
            <a:r>
              <a:rPr lang="en-US" baseline="0" dirty="0" err="1" smtClean="0"/>
              <a:t>kms</a:t>
            </a:r>
            <a:r>
              <a:rPr lang="en-US" baseline="0" dirty="0" smtClean="0"/>
              <a:t>, respectively, with </a:t>
            </a:r>
          </a:p>
          <a:p>
            <a:pPr marL="0" indent="0">
              <a:buFontTx/>
              <a:buNone/>
              <a:defRPr/>
            </a:pPr>
            <a:r>
              <a:rPr lang="en-US" baseline="0" dirty="0" smtClean="0"/>
              <a:t>     period ~ 15 min.</a:t>
            </a:r>
            <a:endParaRPr lang="en-US" dirty="0" smtClean="0"/>
          </a:p>
          <a:p>
            <a:pPr>
              <a:defRPr/>
            </a:pP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815C52-06EB-40E3-A215-500DA6A9FC92}" type="slidenum">
              <a:rPr lang="en-US"/>
              <a:pPr>
                <a:defRPr/>
              </a:pPr>
              <a:t>26</a:t>
            </a:fld>
            <a:endParaRPr lang="en-US"/>
          </a:p>
        </p:txBody>
      </p:sp>
      <p:sp>
        <p:nvSpPr>
          <p:cNvPr id="19353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p:txBody>
          <a:bodyPr/>
          <a:lstStyle/>
          <a:p>
            <a:pPr marL="228600" indent="-228600">
              <a:buFontTx/>
              <a:buAutoNum type="arabicPeriod"/>
              <a:defRPr/>
            </a:pPr>
            <a:r>
              <a:rPr lang="en-US" dirty="0" smtClean="0"/>
              <a:t>This is vertical wind minus local average in layer just</a:t>
            </a:r>
            <a:r>
              <a:rPr lang="en-US" baseline="0" dirty="0" smtClean="0"/>
              <a:t> above surface, k=8.</a:t>
            </a:r>
          </a:p>
          <a:p>
            <a:pPr marL="228600" indent="-228600">
              <a:buFontTx/>
              <a:buAutoNum type="arabicPeriod"/>
              <a:defRPr/>
            </a:pPr>
            <a:r>
              <a:rPr lang="en-US" baseline="0" dirty="0" smtClean="0"/>
              <a:t>It is in the region of strongest vertical winds in troposphere (does get matched by mid stratosphere).</a:t>
            </a:r>
          </a:p>
          <a:p>
            <a:pPr marL="228600" indent="-228600">
              <a:buFontTx/>
              <a:buAutoNum type="arabicPeriod"/>
              <a:defRPr/>
            </a:pPr>
            <a:r>
              <a:rPr lang="en-US" baseline="0" dirty="0" smtClean="0"/>
              <a:t>Total amplitude ~ 9.1 cm/s</a:t>
            </a:r>
            <a:endParaRPr lang="en-US" dirty="0" smtClean="0"/>
          </a:p>
          <a:p>
            <a:pPr>
              <a:defRPr/>
            </a:pP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815C52-06EB-40E3-A215-500DA6A9FC92}" type="slidenum">
              <a:rPr lang="en-US"/>
              <a:pPr>
                <a:defRPr/>
              </a:pPr>
              <a:t>27</a:t>
            </a:fld>
            <a:endParaRPr lang="en-US"/>
          </a:p>
        </p:txBody>
      </p:sp>
      <p:sp>
        <p:nvSpPr>
          <p:cNvPr id="19353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p:txBody>
          <a:bodyPr/>
          <a:lstStyle/>
          <a:p>
            <a:pPr marL="228600" indent="-228600">
              <a:buFontTx/>
              <a:buAutoNum type="arabicPeriod"/>
              <a:defRPr/>
            </a:pPr>
            <a:r>
              <a:rPr lang="en-US" dirty="0" smtClean="0"/>
              <a:t>Low-</a:t>
            </a:r>
            <a:r>
              <a:rPr lang="en-US" baseline="0" dirty="0" smtClean="0"/>
              <a:t>pass field captures local synoptic structure.</a:t>
            </a:r>
          </a:p>
          <a:p>
            <a:pPr marL="228600" indent="-228600">
              <a:buFontTx/>
              <a:buAutoNum type="arabicPeriod"/>
              <a:defRPr/>
            </a:pPr>
            <a:r>
              <a:rPr lang="en-US" baseline="0" dirty="0" smtClean="0"/>
              <a:t>Again, based upon </a:t>
            </a:r>
            <a:r>
              <a:rPr lang="en-US" baseline="0" dirty="0" err="1" smtClean="0"/>
              <a:t>wP</a:t>
            </a:r>
            <a:r>
              <a:rPr lang="en-US" baseline="0" dirty="0" smtClean="0"/>
              <a:t> field.</a:t>
            </a:r>
          </a:p>
          <a:p>
            <a:pPr marL="228600" indent="-228600">
              <a:buFontTx/>
              <a:buAutoNum type="arabicPeriod"/>
              <a:defRPr/>
            </a:pPr>
            <a:r>
              <a:rPr lang="en-US" baseline="0" dirty="0" smtClean="0"/>
              <a:t>Accounts for 35% of total vertical wind amplitude (31% renormalized).</a:t>
            </a:r>
            <a:endParaRPr lang="en-US" dirty="0" smtClean="0"/>
          </a:p>
          <a:p>
            <a:pPr>
              <a:defRPr/>
            </a:pP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815C52-06EB-40E3-A215-500DA6A9FC92}" type="slidenum">
              <a:rPr lang="en-US"/>
              <a:pPr>
                <a:defRPr/>
              </a:pPr>
              <a:t>28</a:t>
            </a:fld>
            <a:endParaRPr lang="en-US"/>
          </a:p>
        </p:txBody>
      </p:sp>
      <p:sp>
        <p:nvSpPr>
          <p:cNvPr id="19353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p:txBody>
          <a:bodyPr/>
          <a:lstStyle/>
          <a:p>
            <a:pPr marL="228600" indent="-228600">
              <a:buFontTx/>
              <a:buAutoNum type="arabicPeriod"/>
              <a:defRPr/>
            </a:pPr>
            <a:r>
              <a:rPr lang="en-US" dirty="0" smtClean="0"/>
              <a:t>High-pass vertical wind, based</a:t>
            </a:r>
            <a:r>
              <a:rPr lang="en-US" baseline="0" dirty="0" smtClean="0"/>
              <a:t> upon local perturbation </a:t>
            </a:r>
            <a:r>
              <a:rPr lang="en-US" baseline="0" dirty="0" err="1" smtClean="0"/>
              <a:t>wxy</a:t>
            </a:r>
            <a:r>
              <a:rPr lang="en-US" baseline="0" dirty="0" smtClean="0"/>
              <a:t>.</a:t>
            </a:r>
          </a:p>
          <a:p>
            <a:pPr marL="228600" indent="-228600">
              <a:buFontTx/>
              <a:buAutoNum type="arabicPeriod"/>
              <a:defRPr/>
            </a:pPr>
            <a:r>
              <a:rPr lang="en-US" baseline="0" dirty="0" smtClean="0"/>
              <a:t>Captures a range of smaller and larger waves.</a:t>
            </a:r>
          </a:p>
          <a:p>
            <a:pPr marL="228600" indent="-228600">
              <a:buFontTx/>
              <a:buAutoNum type="arabicPeriod"/>
              <a:defRPr/>
            </a:pPr>
            <a:r>
              <a:rPr lang="en-US" baseline="0" dirty="0" smtClean="0"/>
              <a:t>Accounts for 77% of total vertical wind amplitude (69% renormalized).</a:t>
            </a:r>
            <a:endParaRPr lang="en-US" dirty="0" smtClean="0"/>
          </a:p>
          <a:p>
            <a:pPr>
              <a:defRPr/>
            </a:pP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815C52-06EB-40E3-A215-500DA6A9FC92}" type="slidenum">
              <a:rPr lang="en-US"/>
              <a:pPr>
                <a:defRPr/>
              </a:pPr>
              <a:t>29</a:t>
            </a:fld>
            <a:endParaRPr lang="en-US"/>
          </a:p>
        </p:txBody>
      </p:sp>
      <p:sp>
        <p:nvSpPr>
          <p:cNvPr id="19353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p:txBody>
          <a:bodyPr/>
          <a:lstStyle/>
          <a:p>
            <a:pPr marL="228600" indent="-228600">
              <a:buFontTx/>
              <a:buAutoNum type="arabicPeriod"/>
              <a:defRPr/>
            </a:pPr>
            <a:r>
              <a:rPr lang="en-US" dirty="0" smtClean="0"/>
              <a:t>Eddy fluxes give ACCELERATIONS of field</a:t>
            </a:r>
            <a:r>
              <a:rPr lang="en-US" baseline="0" dirty="0" smtClean="0"/>
              <a:t> due to interaction with another field (vertical wind; </a:t>
            </a:r>
            <a:r>
              <a:rPr lang="en-US" baseline="0" dirty="0" err="1" smtClean="0"/>
              <a:t>eg</a:t>
            </a:r>
            <a:r>
              <a:rPr lang="en-US" baseline="0" dirty="0" smtClean="0"/>
              <a:t>, m/s^2 or K/s).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When </a:t>
            </a:r>
            <a:r>
              <a:rPr lang="en-US" baseline="0" dirty="0" err="1" smtClean="0"/>
              <a:t>mulitipled</a:t>
            </a:r>
            <a:r>
              <a:rPr lang="en-US" baseline="0" dirty="0" smtClean="0"/>
              <a:t> by 1 day, then results show changes after one day (</a:t>
            </a:r>
            <a:r>
              <a:rPr lang="en-US" baseline="0" dirty="0" err="1" smtClean="0"/>
              <a:t>eg</a:t>
            </a:r>
            <a:r>
              <a:rPr lang="en-US" baseline="0" dirty="0" smtClean="0"/>
              <a:t>, m/s or K). </a:t>
            </a:r>
            <a:r>
              <a:rPr lang="en-US" dirty="0" smtClean="0"/>
              <a:t>Note net</a:t>
            </a:r>
            <a:r>
              <a:rPr lang="en-US" baseline="0" dirty="0" smtClean="0"/>
              <a:t> surface changes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of ~ 1 K, and 1 m/s per day.</a:t>
            </a:r>
            <a:endParaRPr lang="en-US" dirty="0" smtClean="0"/>
          </a:p>
          <a:p>
            <a:pPr marL="0" indent="0">
              <a:buFontTx/>
              <a:buNone/>
              <a:defRPr/>
            </a:pPr>
            <a:r>
              <a:rPr lang="en-US" dirty="0" smtClean="0"/>
              <a:t>2.   Note upper GW absorber at z &gt; 15 km. </a:t>
            </a:r>
          </a:p>
          <a:p>
            <a:pPr marL="0" indent="0">
              <a:buFontTx/>
              <a:buNone/>
              <a:defRPr/>
            </a:pPr>
            <a:r>
              <a:rPr lang="en-US" dirty="0" smtClean="0"/>
              <a:t>3.</a:t>
            </a:r>
            <a:r>
              <a:rPr lang="en-US" baseline="0" dirty="0" smtClean="0"/>
              <a:t>   </a:t>
            </a:r>
            <a:r>
              <a:rPr lang="en-US" dirty="0" smtClean="0"/>
              <a:t>High-Pass</a:t>
            </a:r>
            <a:r>
              <a:rPr lang="en-US" baseline="0" dirty="0" smtClean="0"/>
              <a:t> eddy flux is negligible except near surface </a:t>
            </a:r>
            <a:r>
              <a:rPr lang="en-US" baseline="0" dirty="0" smtClean="0">
                <a:sym typeface="Wingdings"/>
              </a:rPr>
              <a:t> Low-pass structures account for all of eddy flux</a:t>
            </a:r>
          </a:p>
          <a:p>
            <a:pPr marL="0" indent="0">
              <a:buFontTx/>
              <a:buNone/>
              <a:defRPr/>
            </a:pPr>
            <a:r>
              <a:rPr lang="en-US" baseline="0" dirty="0" smtClean="0">
                <a:sym typeface="Wingdings"/>
              </a:rPr>
              <a:t>         in this region. This is key inference. High-pass eddy flux is generally opposed to low-pass flux near surface.</a:t>
            </a:r>
            <a:endParaRPr lang="en-US" baseline="0" dirty="0" smtClean="0"/>
          </a:p>
          <a:p>
            <a:pPr marL="228600" indent="-228600">
              <a:buFontTx/>
              <a:buAutoNum type="arabicPeriod" startAt="3"/>
              <a:defRPr/>
            </a:pPr>
            <a:r>
              <a:rPr lang="en-US" baseline="0" dirty="0" err="1" smtClean="0"/>
              <a:t>u’w</a:t>
            </a:r>
            <a:r>
              <a:rPr lang="en-US" baseline="0" dirty="0" smtClean="0"/>
              <a:t>’ eddy flux shows strongest response from smaller scale </a:t>
            </a:r>
            <a:r>
              <a:rPr lang="en-US" baseline="0" dirty="0" err="1" smtClean="0"/>
              <a:t>gw’s</a:t>
            </a:r>
            <a:r>
              <a:rPr lang="en-US" baseline="0" dirty="0" smtClean="0"/>
              <a:t> (high-pass). In this case, small scale wave</a:t>
            </a:r>
          </a:p>
          <a:p>
            <a:pPr marL="0" indent="0">
              <a:buFontTx/>
              <a:buNone/>
              <a:defRPr/>
            </a:pPr>
            <a:r>
              <a:rPr lang="en-US" baseline="0" dirty="0" smtClean="0"/>
              <a:t>         interactions account for the bulk of the acceleration of zonal wind near the surface. </a:t>
            </a:r>
          </a:p>
          <a:p>
            <a:pPr marL="0" indent="0">
              <a:buFontTx/>
              <a:buNone/>
              <a:defRPr/>
            </a:pPr>
            <a:r>
              <a:rPr lang="en-US" baseline="0" dirty="0" smtClean="0"/>
              <a:t>4.  </a:t>
            </a:r>
            <a:r>
              <a:rPr lang="en-US" baseline="0" dirty="0" err="1" smtClean="0"/>
              <a:t>th’w</a:t>
            </a:r>
            <a:r>
              <a:rPr lang="en-US" baseline="0" dirty="0" smtClean="0"/>
              <a:t>’ eddy flux shows that low-pass flux dominates even in near surface region. </a:t>
            </a:r>
            <a:r>
              <a:rPr lang="en-US" baseline="0" dirty="0" err="1" smtClean="0"/>
              <a:t>v’w</a:t>
            </a:r>
            <a:r>
              <a:rPr lang="en-US" baseline="0" dirty="0" smtClean="0"/>
              <a:t>’ is intermediate.</a:t>
            </a:r>
            <a:endParaRPr lang="en-US" dirty="0" smtClean="0"/>
          </a:p>
          <a:p>
            <a:pPr>
              <a:defRPr/>
            </a:pP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A52F86-962B-45C3-93F1-4C51F73D8667}" type="slidenum">
              <a:rPr lang="en-US"/>
              <a:pPr>
                <a:defRPr/>
              </a:pPr>
              <a:t>30</a:t>
            </a:fld>
            <a:endParaRPr lang="en-US"/>
          </a:p>
        </p:txBody>
      </p:sp>
      <p:sp>
        <p:nvSpPr>
          <p:cNvPr id="195586"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p:txBody>
          <a:bodyPr/>
          <a:lstStyle/>
          <a:p>
            <a:pPr marL="228600" indent="-228600">
              <a:buFontTx/>
              <a:buAutoNum type="arabicPeriod"/>
              <a:defRPr/>
            </a:pPr>
            <a:r>
              <a:rPr lang="en-US" dirty="0" smtClean="0"/>
              <a:t>environmental properties controlling </a:t>
            </a:r>
            <a:r>
              <a:rPr lang="en-US" dirty="0" err="1" smtClean="0"/>
              <a:t>baroclinic</a:t>
            </a:r>
            <a:r>
              <a:rPr lang="en-US" dirty="0" smtClean="0"/>
              <a:t> wave propagation are mean wind, thermal wind, and stability – determined via elementary 2-layer model (Holton 2004). All 3 environmental properties affect phase speed but mean wind is dominate factor. </a:t>
            </a:r>
          </a:p>
          <a:p>
            <a:pPr>
              <a:defRPr/>
            </a:pP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A52F86-962B-45C3-93F1-4C51F73D8667}" type="slidenum">
              <a:rPr lang="en-US"/>
              <a:pPr>
                <a:defRPr/>
              </a:pPr>
              <a:t>32</a:t>
            </a:fld>
            <a:endParaRPr lang="en-US"/>
          </a:p>
        </p:txBody>
      </p:sp>
      <p:sp>
        <p:nvSpPr>
          <p:cNvPr id="195586"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p:txBody>
          <a:bodyPr/>
          <a:lstStyle/>
          <a:p>
            <a:pPr marL="228600" indent="-228600">
              <a:buFontTx/>
              <a:buAutoNum type="arabicPeriod"/>
              <a:defRPr/>
            </a:pPr>
            <a:r>
              <a:rPr lang="en-US" dirty="0" smtClean="0"/>
              <a:t>environmental properties controlling </a:t>
            </a:r>
            <a:r>
              <a:rPr lang="en-US" dirty="0" err="1" smtClean="0"/>
              <a:t>baroclinic</a:t>
            </a:r>
            <a:r>
              <a:rPr lang="en-US" dirty="0" smtClean="0"/>
              <a:t> wave propagation are mean wind, thermal wind, and stability – determined via elementary 2-layer model (Holton 2004). All 3 environmental properties affect phase speed but mean wind is dominate factor. </a:t>
            </a:r>
          </a:p>
          <a:p>
            <a:pPr>
              <a:defRPr/>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a:t>
            </a:r>
            <a:r>
              <a:rPr lang="en-US" dirty="0" err="1" smtClean="0"/>
              <a:t>hyperviscoisy</a:t>
            </a:r>
            <a:r>
              <a:rPr lang="en-US" baseline="0" dirty="0" smtClean="0"/>
              <a:t> may  have 2p or der </a:t>
            </a:r>
            <a:r>
              <a:rPr lang="en-US" baseline="0" dirty="0" err="1" smtClean="0"/>
              <a:t>Laplacian</a:t>
            </a:r>
            <a:r>
              <a:rPr lang="en-US" baseline="0" dirty="0" smtClean="0"/>
              <a:t> (ultraviolet dissipation) and -2m order inverse </a:t>
            </a:r>
            <a:r>
              <a:rPr lang="en-US" baseline="0" dirty="0" err="1" smtClean="0"/>
              <a:t>Laplacian</a:t>
            </a:r>
            <a:r>
              <a:rPr lang="en-US" baseline="0" dirty="0" smtClean="0"/>
              <a:t> (infrared dissipation); </a:t>
            </a:r>
            <a:r>
              <a:rPr lang="en-US" baseline="0" dirty="0" err="1" smtClean="0"/>
              <a:t>m,p</a:t>
            </a:r>
            <a:r>
              <a:rPr lang="en-US" baseline="0" dirty="0" smtClean="0"/>
              <a:t> integer</a:t>
            </a:r>
            <a:endParaRPr lang="en-US" dirty="0"/>
          </a:p>
        </p:txBody>
      </p:sp>
      <p:sp>
        <p:nvSpPr>
          <p:cNvPr id="4" name="Slide Number Placeholder 3"/>
          <p:cNvSpPr>
            <a:spLocks noGrp="1"/>
          </p:cNvSpPr>
          <p:nvPr>
            <p:ph type="sldNum" sz="quarter" idx="10"/>
          </p:nvPr>
        </p:nvSpPr>
        <p:spPr/>
        <p:txBody>
          <a:bodyPr/>
          <a:lstStyle/>
          <a:p>
            <a:pPr>
              <a:defRPr/>
            </a:pPr>
            <a:fld id="{8F661393-9DF0-F848-B0D7-24611C45D32C}" type="slidenum">
              <a:rPr lang="en-US" smtClean="0"/>
              <a:pPr>
                <a:defRPr/>
              </a:pPr>
              <a:t>4</a:t>
            </a:fld>
            <a:endParaRPr lang="en-US"/>
          </a:p>
        </p:txBody>
      </p:sp>
    </p:spTree>
    <p:extLst>
      <p:ext uri="{BB962C8B-B14F-4D97-AF65-F5344CB8AC3E}">
        <p14:creationId xmlns:p14="http://schemas.microsoft.com/office/powerpoint/2010/main" val="498592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3DEAF8-2B04-4A30-9194-23D4F782CFDD}" type="slidenum">
              <a:rPr lang="en-US"/>
              <a:pPr>
                <a:defRPr/>
              </a:pPr>
              <a:t>33</a:t>
            </a:fld>
            <a:endParaRPr lang="en-US"/>
          </a:p>
        </p:txBody>
      </p:sp>
      <p:sp>
        <p:nvSpPr>
          <p:cNvPr id="29698" name="Rectangle 2"/>
          <p:cNvSpPr>
            <a:spLocks noGrp="1" noRot="1" noChangeAspect="1" noChangeArrowheads="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atin typeface="Times" pitchFamily="80" charset="0"/>
                <a:ea typeface="ＭＳ Ｐゴシック" pitchFamily="80" charset="-128"/>
                <a:cs typeface="ＭＳ Ｐゴシック" pitchFamily="80" charset="-128"/>
              </a:rPr>
              <a:t>1. Bannon: piezotropic exponent (ie, rev. adiabatic expansion) for anelastic 1/(1-Gam*R/g) where Gam = lapse rate. For Gam = 10K/km, then exponent = 1.4 =cp/cv=gam, but for 7 and 0 K/km it is 1.25 and 1.</a:t>
            </a:r>
          </a:p>
          <a:p>
            <a:r>
              <a:rPr lang="en-US">
                <a:latin typeface="Times" pitchFamily="80" charset="0"/>
                <a:ea typeface="ＭＳ Ｐゴシック" pitchFamily="80" charset="-128"/>
                <a:cs typeface="ＭＳ Ｐゴシック" pitchFamily="80" charset="-128"/>
              </a:rPr>
              <a:t>2.Bannon: anelastic system DOES have isentropic compressibility = rho^-1 x drho/dp (basic state variables). CANNOT rewrite in terms of sound speed… so use gam*R*T = g*H_rho instead.</a:t>
            </a:r>
          </a:p>
          <a:p>
            <a:r>
              <a:rPr lang="en-US">
                <a:latin typeface="Times" pitchFamily="80" charset="0"/>
                <a:ea typeface="ＭＳ Ｐゴシック" pitchFamily="80" charset="-128"/>
                <a:cs typeface="ＭＳ Ｐゴシック" pitchFamily="80" charset="-128"/>
              </a:rPr>
              <a:t>3. Davies et al., FIGURE - compressible, hydrostatic, and psuedo incompressible all same; anelastic shows significant phase errors for deep waves; error independent of zonal wavelength.</a:t>
            </a:r>
          </a:p>
          <a:p>
            <a:r>
              <a:rPr lang="en-US">
                <a:latin typeface="Times" pitchFamily="80" charset="0"/>
                <a:ea typeface="ＭＳ Ｐゴシック" pitchFamily="80" charset="-128"/>
                <a:cs typeface="ＭＳ Ｐゴシック" pitchFamily="80" charset="-128"/>
              </a:rPr>
              <a:t>4. NOT RECOMMENDED for NWP or climate simulation at ANY SCALES.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990D32-4239-43C6-9E15-FBE4878790CE}" type="slidenum">
              <a:rPr lang="en-US"/>
              <a:pPr>
                <a:defRPr/>
              </a:pPr>
              <a:t>34</a:t>
            </a:fld>
            <a:endParaRPr lang="en-US"/>
          </a:p>
        </p:txBody>
      </p:sp>
      <p:sp>
        <p:nvSpPr>
          <p:cNvPr id="163842" name="Rectangle 2"/>
          <p:cNvSpPr>
            <a:spLocks noGrp="1" noRot="1" noChangeAspect="1" noChangeArrowheads="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a:buFontTx/>
              <a:buAutoNum type="arabicPeriod"/>
            </a:pPr>
            <a:r>
              <a:rPr lang="en-US">
                <a:latin typeface="Times" pitchFamily="80" charset="0"/>
                <a:ea typeface="ＭＳ Ｐゴシック" pitchFamily="80" charset="-128"/>
                <a:cs typeface="ＭＳ Ｐゴシック" pitchFamily="80" charset="-128"/>
              </a:rPr>
              <a:t>Static stability is essentially ~ N</a:t>
            </a:r>
            <a:r>
              <a:rPr lang="en-US" baseline="30000">
                <a:latin typeface="Times" pitchFamily="80" charset="0"/>
                <a:ea typeface="ＭＳ Ｐゴシック" pitchFamily="80" charset="-128"/>
                <a:cs typeface="ＭＳ Ｐゴシック" pitchFamily="80" charset="-128"/>
              </a:rPr>
              <a:t>2</a:t>
            </a:r>
            <a:endParaRPr lang="en-US">
              <a:latin typeface="Times" pitchFamily="80" charset="0"/>
              <a:ea typeface="ＭＳ Ｐゴシック" pitchFamily="80" charset="-128"/>
              <a:cs typeface="ＭＳ Ｐゴシック" pitchFamily="80" charset="-128"/>
            </a:endParaRPr>
          </a:p>
          <a:p>
            <a:pPr marL="228600" indent="-228600">
              <a:buFontTx/>
              <a:buAutoNum type="arabicPeriod"/>
            </a:pPr>
            <a:r>
              <a:rPr lang="en-US">
                <a:latin typeface="Times" pitchFamily="80" charset="0"/>
                <a:ea typeface="ＭＳ Ｐゴシック" pitchFamily="80" charset="-128"/>
                <a:cs typeface="ＭＳ Ｐゴシック" pitchFamily="80" charset="-128"/>
              </a:rPr>
              <a:t>Mu gives </a:t>
            </a:r>
            <a:r>
              <a:rPr lang="ja-JP" altLang="en-US">
                <a:latin typeface="Arial" pitchFamily="80" charset="0"/>
                <a:ea typeface="ＭＳ Ｐゴシック" pitchFamily="80" charset="-128"/>
                <a:cs typeface="ＭＳ Ｐゴシック" pitchFamily="80" charset="-128"/>
              </a:rPr>
              <a:t>“</a:t>
            </a:r>
            <a:r>
              <a:rPr lang="en-US">
                <a:latin typeface="Times" pitchFamily="80" charset="0"/>
                <a:ea typeface="ＭＳ Ｐゴシック" pitchFamily="80" charset="-128"/>
                <a:cs typeface="ＭＳ Ｐゴシック" pitchFamily="80" charset="-128"/>
              </a:rPr>
              <a:t>correction</a:t>
            </a:r>
            <a:r>
              <a:rPr lang="ja-JP" altLang="en-US">
                <a:latin typeface="Arial" pitchFamily="80" charset="0"/>
                <a:ea typeface="ＭＳ Ｐゴシック" pitchFamily="80" charset="-128"/>
                <a:cs typeface="ＭＳ Ｐゴシック" pitchFamily="80" charset="-128"/>
              </a:rPr>
              <a:t>”</a:t>
            </a:r>
            <a:r>
              <a:rPr lang="en-US">
                <a:latin typeface="Times" pitchFamily="80" charset="0"/>
                <a:ea typeface="ＭＳ Ｐゴシック" pitchFamily="80" charset="-128"/>
                <a:cs typeface="ＭＳ Ｐゴシック" pitchFamily="80" charset="-128"/>
              </a:rPr>
              <a:t> for density stratification.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451D19-C343-44F9-9646-51D802F0BE3E}" type="slidenum">
              <a:rPr lang="en-US"/>
              <a:pPr>
                <a:defRPr/>
              </a:pPr>
              <a:t>35</a:t>
            </a:fld>
            <a:endParaRPr lang="en-US"/>
          </a:p>
        </p:txBody>
      </p:sp>
      <p:sp>
        <p:nvSpPr>
          <p:cNvPr id="19458" name="Rectangle 2"/>
          <p:cNvSpPr>
            <a:spLocks noGrp="1" noRot="1" noChangeAspect="1" noChangeArrowheads="1"/>
          </p:cNvSpPr>
          <p:nvPr>
            <p:ph type="sldImg"/>
          </p:nvPr>
        </p:nvSpPr>
        <p:spPr>
          <a:solidFill>
            <a:srgbClr val="FFFFFF"/>
          </a:solidFill>
          <a:ln/>
        </p:spPr>
      </p:sp>
      <p:sp>
        <p:nvSpPr>
          <p:cNvPr id="19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a:buFontTx/>
              <a:buAutoNum type="arabicPeriod"/>
            </a:pPr>
            <a:r>
              <a:rPr lang="en-US" dirty="0">
                <a:latin typeface="Times" pitchFamily="80" charset="0"/>
                <a:ea typeface="ＭＳ Ｐゴシック" pitchFamily="80" charset="-128"/>
                <a:cs typeface="ＭＳ Ｐゴシック" pitchFamily="80" charset="-128"/>
              </a:rPr>
              <a:t>Static stability is essentially ~ N</a:t>
            </a:r>
            <a:r>
              <a:rPr lang="en-US" baseline="30000" dirty="0">
                <a:latin typeface="Times" pitchFamily="80" charset="0"/>
                <a:ea typeface="ＭＳ Ｐゴシック" pitchFamily="80" charset="-128"/>
                <a:cs typeface="ＭＳ Ｐゴシック" pitchFamily="80" charset="-128"/>
              </a:rPr>
              <a:t>2</a:t>
            </a:r>
            <a:endParaRPr lang="en-US" dirty="0">
              <a:latin typeface="Times" pitchFamily="80" charset="0"/>
              <a:ea typeface="ＭＳ Ｐゴシック" pitchFamily="80" charset="-128"/>
              <a:cs typeface="ＭＳ Ｐゴシック" pitchFamily="80" charset="-128"/>
            </a:endParaRPr>
          </a:p>
          <a:p>
            <a:pPr marL="228600" indent="-228600">
              <a:buFontTx/>
              <a:buAutoNum type="arabicPeriod"/>
            </a:pPr>
            <a:r>
              <a:rPr lang="en-US" dirty="0">
                <a:latin typeface="Times" pitchFamily="80" charset="0"/>
                <a:ea typeface="ＭＳ Ｐゴシック" pitchFamily="80" charset="-128"/>
                <a:cs typeface="ＭＳ Ｐゴシック" pitchFamily="80" charset="-128"/>
              </a:rPr>
              <a:t>Mu gives </a:t>
            </a:r>
            <a:r>
              <a:rPr lang="ja-JP" altLang="en-US" dirty="0">
                <a:latin typeface="Arial" pitchFamily="80" charset="0"/>
                <a:ea typeface="ＭＳ Ｐゴシック" pitchFamily="80" charset="-128"/>
                <a:cs typeface="ＭＳ Ｐゴシック" pitchFamily="80" charset="-128"/>
              </a:rPr>
              <a:t>“</a:t>
            </a:r>
            <a:r>
              <a:rPr lang="en-US" dirty="0">
                <a:latin typeface="Times" pitchFamily="80" charset="0"/>
                <a:ea typeface="ＭＳ Ｐゴシック" pitchFamily="80" charset="-128"/>
                <a:cs typeface="ＭＳ Ｐゴシック" pitchFamily="80" charset="-128"/>
              </a:rPr>
              <a:t>correction</a:t>
            </a:r>
            <a:r>
              <a:rPr lang="ja-JP" altLang="en-US" dirty="0">
                <a:latin typeface="Arial" pitchFamily="80" charset="0"/>
                <a:ea typeface="ＭＳ Ｐゴシック" pitchFamily="80" charset="-128"/>
                <a:cs typeface="ＭＳ Ｐゴシック" pitchFamily="80" charset="-128"/>
              </a:rPr>
              <a:t>”</a:t>
            </a:r>
            <a:r>
              <a:rPr lang="en-US" dirty="0">
                <a:latin typeface="Times" pitchFamily="80" charset="0"/>
                <a:ea typeface="ＭＳ Ｐゴシック" pitchFamily="80" charset="-128"/>
                <a:cs typeface="ＭＳ Ｐゴシック" pitchFamily="80" charset="-128"/>
              </a:rPr>
              <a:t> for density stratification.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DA24C3-CF19-4EC7-8F9C-B25EB23CF0FD}" type="slidenum">
              <a:rPr lang="en-US"/>
              <a:pPr>
                <a:defRPr/>
              </a:pPr>
              <a:t>36</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p:spPr>
        <p:txBody>
          <a:bodyPr/>
          <a:lstStyle/>
          <a:p>
            <a:endParaRPr lang="en-US">
              <a:latin typeface="Times" pitchFamily="80" charset="0"/>
              <a:ea typeface="ＭＳ Ｐゴシック" pitchFamily="80" charset="-128"/>
              <a:cs typeface="ＭＳ Ｐゴシック" pitchFamily="80"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5C3EE9-3D30-4B21-8D2D-FFA541A82997}" type="slidenum">
              <a:rPr lang="en-US"/>
              <a:pPr>
                <a:defRPr/>
              </a:pPr>
              <a:t>37</a:t>
            </a:fld>
            <a:endParaRPr lang="en-US"/>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a:buFontTx/>
              <a:buAutoNum type="arabicPeriod"/>
            </a:pPr>
            <a:r>
              <a:rPr lang="en-US">
                <a:latin typeface="Times" pitchFamily="80" charset="0"/>
                <a:ea typeface="ＭＳ Ｐゴシック" pitchFamily="80" charset="-128"/>
                <a:cs typeface="ＭＳ Ｐゴシック" pitchFamily="80" charset="-128"/>
              </a:rPr>
              <a:t>Static stability is essentially ~ N</a:t>
            </a:r>
            <a:r>
              <a:rPr lang="en-US" baseline="30000">
                <a:latin typeface="Times" pitchFamily="80" charset="0"/>
                <a:ea typeface="ＭＳ Ｐゴシック" pitchFamily="80" charset="-128"/>
                <a:cs typeface="ＭＳ Ｐゴシック" pitchFamily="80" charset="-128"/>
              </a:rPr>
              <a:t>2</a:t>
            </a:r>
            <a:endParaRPr lang="en-US">
              <a:latin typeface="Times" pitchFamily="80" charset="0"/>
              <a:ea typeface="ＭＳ Ｐゴシック" pitchFamily="80" charset="-128"/>
              <a:cs typeface="ＭＳ Ｐゴシック" pitchFamily="80" charset="-128"/>
            </a:endParaRPr>
          </a:p>
          <a:p>
            <a:pPr marL="228600" indent="-228600">
              <a:buFontTx/>
              <a:buAutoNum type="arabicPeriod"/>
            </a:pPr>
            <a:r>
              <a:rPr lang="en-US">
                <a:latin typeface="Times" pitchFamily="80" charset="0"/>
                <a:ea typeface="ＭＳ Ｐゴシック" pitchFamily="80" charset="-128"/>
                <a:cs typeface="ＭＳ Ｐゴシック" pitchFamily="80" charset="-128"/>
              </a:rPr>
              <a:t>Mu gives </a:t>
            </a:r>
            <a:r>
              <a:rPr lang="ja-JP" altLang="en-US">
                <a:latin typeface="Arial" pitchFamily="80" charset="0"/>
                <a:ea typeface="ＭＳ Ｐゴシック" pitchFamily="80" charset="-128"/>
                <a:cs typeface="ＭＳ Ｐゴシック" pitchFamily="80" charset="-128"/>
              </a:rPr>
              <a:t>“</a:t>
            </a:r>
            <a:r>
              <a:rPr lang="en-US">
                <a:latin typeface="Times" pitchFamily="80" charset="0"/>
                <a:ea typeface="ＭＳ Ｐゴシック" pitchFamily="80" charset="-128"/>
                <a:cs typeface="ＭＳ Ｐゴシック" pitchFamily="80" charset="-128"/>
              </a:rPr>
              <a:t>correction</a:t>
            </a:r>
            <a:r>
              <a:rPr lang="ja-JP" altLang="en-US">
                <a:latin typeface="Arial" pitchFamily="80" charset="0"/>
                <a:ea typeface="ＭＳ Ｐゴシック" pitchFamily="80" charset="-128"/>
                <a:cs typeface="ＭＳ Ｐゴシック" pitchFamily="80" charset="-128"/>
              </a:rPr>
              <a:t>”</a:t>
            </a:r>
            <a:r>
              <a:rPr lang="en-US">
                <a:latin typeface="Times" pitchFamily="80" charset="0"/>
                <a:ea typeface="ＭＳ Ｐゴシック" pitchFamily="80" charset="-128"/>
                <a:cs typeface="ＭＳ Ｐゴシック" pitchFamily="80" charset="-128"/>
              </a:rPr>
              <a:t> for density stratification.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err="1" smtClean="0"/>
              <a:t>u_o</a:t>
            </a:r>
            <a:r>
              <a:rPr lang="en-US" dirty="0" smtClean="0"/>
              <a:t> = -25 m/s, constant stability with N ~ 0.02 1/s,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forcing with small</a:t>
            </a:r>
            <a:r>
              <a:rPr lang="en-US" baseline="0" dirty="0" smtClean="0"/>
              <a:t> amplitude disturbance at </a:t>
            </a:r>
            <a:r>
              <a:rPr lang="en-US" baseline="0" dirty="0" err="1" smtClean="0"/>
              <a:t>tropopause</a:t>
            </a:r>
            <a:r>
              <a:rPr lang="en-US" baseline="0" dirty="0" smtClean="0"/>
              <a:t> that is proxy for traveling squall line</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smtClean="0"/>
              <a:t>Traveling squall  line parameters: </a:t>
            </a:r>
            <a:r>
              <a:rPr lang="en-US" baseline="0" dirty="0" err="1" smtClean="0"/>
              <a:t>xm</a:t>
            </a:r>
            <a:r>
              <a:rPr lang="en-US" baseline="0" dirty="0" smtClean="0"/>
              <a:t> = - 30 km; c= + 7 m/s; amp = 200 m, </a:t>
            </a:r>
            <a:r>
              <a:rPr lang="en-US" baseline="0" dirty="0" err="1" smtClean="0"/>
              <a:t>sx</a:t>
            </a:r>
            <a:r>
              <a:rPr lang="en-US" baseline="0" dirty="0" smtClean="0"/>
              <a:t> = 2 km; </a:t>
            </a:r>
            <a:r>
              <a:rPr lang="en-US" baseline="0" dirty="0" err="1" smtClean="0"/>
              <a:t>stime</a:t>
            </a:r>
            <a:r>
              <a:rPr lang="en-US" baseline="0" dirty="0" smtClean="0"/>
              <a:t> = 1 hr.</a:t>
            </a:r>
          </a:p>
          <a:p>
            <a:pPr marL="228600" indent="-228600">
              <a:buAutoNum type="arabicPeriod"/>
            </a:pPr>
            <a:r>
              <a:rPr lang="en-US" baseline="0" dirty="0" smtClean="0"/>
              <a:t>Grid size is 625 m </a:t>
            </a:r>
            <a:r>
              <a:rPr lang="en-US" baseline="0" dirty="0" err="1" smtClean="0"/>
              <a:t>dx,dz</a:t>
            </a:r>
            <a:r>
              <a:rPr lang="en-US" baseline="0" dirty="0" smtClean="0"/>
              <a:t>. </a:t>
            </a:r>
            <a:r>
              <a:rPr lang="en-US" baseline="0" dirty="0" err="1" smtClean="0"/>
              <a:t>Timestep</a:t>
            </a:r>
            <a:r>
              <a:rPr lang="en-US" baseline="0" dirty="0" smtClean="0"/>
              <a:t> = 5s???</a:t>
            </a:r>
            <a:endParaRPr lang="en-US" dirty="0"/>
          </a:p>
        </p:txBody>
      </p:sp>
      <p:sp>
        <p:nvSpPr>
          <p:cNvPr id="4" name="Slide Number Placeholder 3"/>
          <p:cNvSpPr>
            <a:spLocks noGrp="1"/>
          </p:cNvSpPr>
          <p:nvPr>
            <p:ph type="sldNum" sz="quarter" idx="10"/>
          </p:nvPr>
        </p:nvSpPr>
        <p:spPr/>
        <p:txBody>
          <a:bodyPr/>
          <a:lstStyle/>
          <a:p>
            <a:pPr>
              <a:defRPr/>
            </a:pPr>
            <a:fld id="{8F661393-9DF0-F848-B0D7-24611C45D32C}" type="slidenum">
              <a:rPr lang="en-US" smtClean="0"/>
              <a:pPr>
                <a:defRPr/>
              </a:pPr>
              <a:t>38</a:t>
            </a:fld>
            <a:endParaRPr lang="en-US"/>
          </a:p>
        </p:txBody>
      </p:sp>
    </p:spTree>
    <p:extLst>
      <p:ext uri="{BB962C8B-B14F-4D97-AF65-F5344CB8AC3E}">
        <p14:creationId xmlns:p14="http://schemas.microsoft.com/office/powerpoint/2010/main" val="541333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p:spPr>
        <p:txBody>
          <a:bodyPr/>
          <a:lstStyle/>
          <a:p>
            <a:pPr marL="228600" indent="-228600">
              <a:buAutoNum type="arabicPeriod"/>
            </a:pPr>
            <a:r>
              <a:rPr lang="en-US" dirty="0" smtClean="0">
                <a:latin typeface="Times" pitchFamily="80" charset="0"/>
                <a:ea typeface="ＭＳ Ｐゴシック" pitchFamily="80" charset="-128"/>
                <a:cs typeface="ＭＳ Ｐゴシック" pitchFamily="80" charset="-128"/>
              </a:rPr>
              <a:t>3D simulation</a:t>
            </a:r>
            <a:r>
              <a:rPr lang="en-US" baseline="0" dirty="0" smtClean="0">
                <a:latin typeface="Times" pitchFamily="80" charset="0"/>
                <a:ea typeface="ＭＳ Ｐゴシック" pitchFamily="80" charset="-128"/>
                <a:cs typeface="ＭＳ Ｐゴシック" pitchFamily="80" charset="-128"/>
              </a:rPr>
              <a:t> @ 380 m resolution. 240 km domain. </a:t>
            </a:r>
          </a:p>
          <a:p>
            <a:pPr marL="228600" indent="-228600">
              <a:buAutoNum type="arabicPeriod"/>
            </a:pPr>
            <a:r>
              <a:rPr lang="en-US" baseline="0" dirty="0" smtClean="0">
                <a:latin typeface="Times" pitchFamily="80" charset="0"/>
                <a:ea typeface="ＭＳ Ｐゴシック" pitchFamily="80" charset="-128"/>
                <a:cs typeface="ＭＳ Ｐゴシック" pitchFamily="80" charset="-128"/>
              </a:rPr>
              <a:t>Non traveling </a:t>
            </a:r>
            <a:r>
              <a:rPr lang="en-US" baseline="0" dirty="0" err="1" smtClean="0">
                <a:latin typeface="Times" pitchFamily="80" charset="0"/>
                <a:ea typeface="ＭＳ Ｐゴシック" pitchFamily="80" charset="-128"/>
                <a:cs typeface="ＭＳ Ｐゴシック" pitchFamily="80" charset="-128"/>
              </a:rPr>
              <a:t>gaussian</a:t>
            </a:r>
            <a:r>
              <a:rPr lang="en-US" baseline="0" dirty="0" smtClean="0">
                <a:latin typeface="Times" pitchFamily="80" charset="0"/>
                <a:ea typeface="ＭＳ Ｐゴシック" pitchFamily="80" charset="-128"/>
                <a:cs typeface="ＭＳ Ｐゴシック" pitchFamily="80" charset="-128"/>
              </a:rPr>
              <a:t> proxy, but same spatial and time scales as for 2D case.</a:t>
            </a:r>
          </a:p>
        </p:txBody>
      </p:sp>
      <p:sp>
        <p:nvSpPr>
          <p:cNvPr id="4" name="Slide Number Placeholder 3"/>
          <p:cNvSpPr>
            <a:spLocks noGrp="1"/>
          </p:cNvSpPr>
          <p:nvPr>
            <p:ph type="sldNum" sz="quarter" idx="5"/>
          </p:nvPr>
        </p:nvSpPr>
        <p:spPr/>
        <p:txBody>
          <a:bodyPr/>
          <a:lstStyle/>
          <a:p>
            <a:pPr>
              <a:defRPr/>
            </a:pPr>
            <a:fld id="{0FF99329-E429-496D-8DCE-7FD5121D8867}" type="slidenum">
              <a:rPr lang="en-US" smtClean="0"/>
              <a:pPr>
                <a:defRPr/>
              </a:pPr>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p:spPr>
        <p:txBody>
          <a:bodyPr/>
          <a:lstStyle/>
          <a:p>
            <a:pPr marL="228600" indent="-228600">
              <a:buAutoNum type="arabicPeriod"/>
            </a:pPr>
            <a:r>
              <a:rPr lang="en-US" dirty="0" smtClean="0">
                <a:latin typeface="Times" pitchFamily="80" charset="0"/>
                <a:ea typeface="ＭＳ Ｐゴシック" pitchFamily="80" charset="-128"/>
                <a:cs typeface="ＭＳ Ｐゴシック" pitchFamily="80" charset="-128"/>
              </a:rPr>
              <a:t>Summer polar </a:t>
            </a:r>
            <a:r>
              <a:rPr lang="en-US" dirty="0" err="1" smtClean="0">
                <a:latin typeface="Times" pitchFamily="80" charset="0"/>
                <a:ea typeface="ＭＳ Ｐゴシック" pitchFamily="80" charset="-128"/>
                <a:cs typeface="ＭＳ Ｐゴシック" pitchFamily="80" charset="-128"/>
              </a:rPr>
              <a:t>mesopause</a:t>
            </a:r>
            <a:r>
              <a:rPr lang="en-US" baseline="0" dirty="0" smtClean="0">
                <a:latin typeface="Times" pitchFamily="80" charset="0"/>
                <a:ea typeface="ＭＳ Ｐゴシック" pitchFamily="80" charset="-128"/>
                <a:cs typeface="ＭＳ Ｐゴシック" pitchFamily="80" charset="-128"/>
              </a:rPr>
              <a:t> (~ 90 </a:t>
            </a:r>
            <a:r>
              <a:rPr lang="en-US" baseline="0" dirty="0" err="1" smtClean="0">
                <a:latin typeface="Times" pitchFamily="80" charset="0"/>
                <a:ea typeface="ＭＳ Ｐゴシック" pitchFamily="80" charset="-128"/>
                <a:cs typeface="ＭＳ Ｐゴシック" pitchFamily="80" charset="-128"/>
              </a:rPr>
              <a:t>kms</a:t>
            </a:r>
            <a:r>
              <a:rPr lang="en-US" baseline="0" dirty="0" smtClean="0">
                <a:latin typeface="Times" pitchFamily="80" charset="0"/>
                <a:ea typeface="ＭＳ Ｐゴシック" pitchFamily="80" charset="-128"/>
                <a:cs typeface="ＭＳ Ｐゴシック" pitchFamily="80" charset="-128"/>
              </a:rPr>
              <a:t>) is ~ 30K colder than it would be if in </a:t>
            </a:r>
            <a:r>
              <a:rPr lang="en-US" baseline="0" dirty="0" err="1" smtClean="0">
                <a:latin typeface="Times" pitchFamily="80" charset="0"/>
                <a:ea typeface="ＭＳ Ｐゴシック" pitchFamily="80" charset="-128"/>
                <a:cs typeface="ＭＳ Ｐゴシック" pitchFamily="80" charset="-128"/>
              </a:rPr>
              <a:t>radiative</a:t>
            </a:r>
            <a:r>
              <a:rPr lang="en-US" baseline="0" dirty="0" smtClean="0">
                <a:latin typeface="Times" pitchFamily="80" charset="0"/>
                <a:ea typeface="ＭＳ Ｐゴシック" pitchFamily="80" charset="-128"/>
                <a:cs typeface="ＭＳ Ｐゴシック" pitchFamily="80" charset="-128"/>
              </a:rPr>
              <a:t> equilibrium.</a:t>
            </a:r>
          </a:p>
          <a:p>
            <a:pPr marL="228600" indent="-228600">
              <a:buAutoNum type="arabicPeriod"/>
            </a:pPr>
            <a:r>
              <a:rPr lang="en-US" baseline="0" dirty="0" smtClean="0">
                <a:latin typeface="Times" pitchFamily="80" charset="0"/>
                <a:ea typeface="ＭＳ Ｐゴシック" pitchFamily="80" charset="-128"/>
                <a:cs typeface="ＭＳ Ｐゴシック" pitchFamily="80" charset="-128"/>
              </a:rPr>
              <a:t>Much of winter polar atmosphere temperature &gt; than that of </a:t>
            </a:r>
            <a:r>
              <a:rPr lang="en-US" baseline="0" dirty="0" err="1" smtClean="0">
                <a:latin typeface="Times" pitchFamily="80" charset="0"/>
                <a:ea typeface="ＭＳ Ｐゴシック" pitchFamily="80" charset="-128"/>
                <a:cs typeface="ＭＳ Ｐゴシック" pitchFamily="80" charset="-128"/>
              </a:rPr>
              <a:t>radiative</a:t>
            </a:r>
            <a:r>
              <a:rPr lang="en-US" baseline="0" dirty="0" smtClean="0">
                <a:latin typeface="Times" pitchFamily="80" charset="0"/>
                <a:ea typeface="ＭＳ Ｐゴシック" pitchFamily="80" charset="-128"/>
                <a:cs typeface="ＭＳ Ｐゴシック" pitchFamily="80" charset="-128"/>
              </a:rPr>
              <a:t> equilibrium throughout middle atmosphere</a:t>
            </a:r>
          </a:p>
          <a:p>
            <a:pPr marL="228600" indent="-228600">
              <a:buAutoNum type="arabicPeriod"/>
            </a:pPr>
            <a:r>
              <a:rPr lang="en-US" baseline="0" dirty="0" smtClean="0">
                <a:latin typeface="Times" pitchFamily="80" charset="0"/>
                <a:ea typeface="ＭＳ Ｐゴシック" pitchFamily="80" charset="-128"/>
                <a:cs typeface="ＭＳ Ｐゴシック" pitchFamily="80" charset="-128"/>
              </a:rPr>
              <a:t>above from MIDDLE ATM DYN (AHL 1987), p9.</a:t>
            </a:r>
          </a:p>
          <a:p>
            <a:pPr marL="228600" indent="-228600">
              <a:buAutoNum type="arabicPeriod"/>
            </a:pPr>
            <a:r>
              <a:rPr lang="en-US" baseline="0" dirty="0" smtClean="0">
                <a:latin typeface="Times" pitchFamily="80" charset="0"/>
                <a:ea typeface="ＭＳ Ｐゴシック" pitchFamily="80" charset="-128"/>
                <a:cs typeface="ＭＳ Ｐゴシック" pitchFamily="80" charset="-128"/>
              </a:rPr>
              <a:t>This requires reversal of </a:t>
            </a:r>
            <a:r>
              <a:rPr lang="en-US" baseline="0" dirty="0" err="1" smtClean="0">
                <a:latin typeface="Times" pitchFamily="80" charset="0"/>
                <a:ea typeface="ＭＳ Ｐゴシック" pitchFamily="80" charset="-128"/>
                <a:cs typeface="ＭＳ Ｐゴシック" pitchFamily="80" charset="-128"/>
              </a:rPr>
              <a:t>meridional</a:t>
            </a:r>
            <a:r>
              <a:rPr lang="en-US" baseline="0" dirty="0" smtClean="0">
                <a:latin typeface="Times" pitchFamily="80" charset="0"/>
                <a:ea typeface="ＭＳ Ｐゴシック" pitchFamily="80" charset="-128"/>
                <a:cs typeface="ＭＳ Ｐゴシック" pitchFamily="80" charset="-128"/>
              </a:rPr>
              <a:t> flows at higher levels...</a:t>
            </a:r>
          </a:p>
          <a:p>
            <a:pPr marL="228600" indent="-228600">
              <a:buAutoNum type="arabicPeriod"/>
            </a:pPr>
            <a:r>
              <a:rPr lang="en-US" dirty="0" smtClean="0">
                <a:latin typeface="Times" pitchFamily="80" charset="0"/>
                <a:ea typeface="ＭＳ Ｐゴシック" pitchFamily="80" charset="-128"/>
                <a:cs typeface="ＭＳ Ｐゴシック" pitchFamily="80" charset="-128"/>
              </a:rPr>
              <a:t>ILES + </a:t>
            </a:r>
            <a:r>
              <a:rPr lang="en-US" dirty="0" err="1" smtClean="0">
                <a:latin typeface="Times" pitchFamily="80" charset="0"/>
                <a:ea typeface="ＭＳ Ｐゴシック" pitchFamily="80" charset="-128"/>
                <a:cs typeface="ＭＳ Ｐゴシック" pitchFamily="80" charset="-128"/>
              </a:rPr>
              <a:t>mpdata</a:t>
            </a:r>
            <a:r>
              <a:rPr lang="en-US" dirty="0" smtClean="0">
                <a:latin typeface="Times" pitchFamily="80" charset="0"/>
                <a:ea typeface="ＭＳ Ｐゴシック" pitchFamily="80" charset="-128"/>
                <a:cs typeface="ＭＳ Ｐゴシック" pitchFamily="80" charset="-128"/>
              </a:rPr>
              <a:t> </a:t>
            </a:r>
            <a:r>
              <a:rPr lang="en-US" dirty="0" smtClean="0">
                <a:latin typeface="Times" pitchFamily="80" charset="0"/>
                <a:ea typeface="ＭＳ Ｐゴシック" pitchFamily="80" charset="-128"/>
                <a:cs typeface="ＭＳ Ｐゴシック" pitchFamily="80" charset="-128"/>
                <a:sym typeface="Wingdings" pitchFamily="80" charset="2"/>
              </a:rPr>
              <a:t> </a:t>
            </a:r>
            <a:r>
              <a:rPr lang="en-US" dirty="0" smtClean="0">
                <a:latin typeface="Times" pitchFamily="80" charset="0"/>
                <a:ea typeface="ＭＳ Ｐゴシック" pitchFamily="80" charset="-128"/>
                <a:cs typeface="ＭＳ Ｐゴシック" pitchFamily="80" charset="-128"/>
              </a:rPr>
              <a:t>high resolution models yield leading order dissipation terms that are consistent with turbulence (Rider, IJNMF 2006)</a:t>
            </a:r>
          </a:p>
        </p:txBody>
      </p:sp>
      <p:sp>
        <p:nvSpPr>
          <p:cNvPr id="4" name="Slide Number Placeholder 3"/>
          <p:cNvSpPr>
            <a:spLocks noGrp="1"/>
          </p:cNvSpPr>
          <p:nvPr>
            <p:ph type="sldNum" sz="quarter" idx="5"/>
          </p:nvPr>
        </p:nvSpPr>
        <p:spPr/>
        <p:txBody>
          <a:bodyPr/>
          <a:lstStyle/>
          <a:p>
            <a:pPr>
              <a:defRPr/>
            </a:pPr>
            <a:fld id="{0FF99329-E429-496D-8DCE-7FD5121D8867}" type="slidenum">
              <a:rPr lang="en-US" smtClean="0"/>
              <a:pPr>
                <a:defRPr/>
              </a:pPr>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Note transition in downscale</a:t>
            </a:r>
            <a:r>
              <a:rPr lang="en-US" baseline="0" dirty="0" smtClean="0"/>
              <a:t> energy transfer at </a:t>
            </a:r>
            <a:r>
              <a:rPr lang="en-US" baseline="0" dirty="0" err="1" smtClean="0"/>
              <a:t>ln</a:t>
            </a:r>
            <a:r>
              <a:rPr lang="en-US" baseline="0" dirty="0" smtClean="0"/>
              <a:t>(k) = +1 </a:t>
            </a:r>
            <a:r>
              <a:rPr lang="en-US" baseline="0" dirty="0" smtClean="0">
                <a:sym typeface="Wingdings"/>
              </a:rPr>
              <a:t> k = 2.7 km^-1  lx = 2.3 km = critical buoyancy wavenumber</a:t>
            </a:r>
          </a:p>
          <a:p>
            <a:pPr marL="228600" indent="-228600">
              <a:buAutoNum type="arabicPeriod"/>
            </a:pPr>
            <a:r>
              <a:rPr lang="en-US" baseline="0" dirty="0" smtClean="0">
                <a:sym typeface="Wingdings"/>
              </a:rPr>
              <a:t>Downscale of critical wavenumber the slope = -5/3 suggesting classical 3D inertial </a:t>
            </a:r>
            <a:r>
              <a:rPr lang="en-US" baseline="0" dirty="0" err="1" smtClean="0">
                <a:sym typeface="Wingdings"/>
              </a:rPr>
              <a:t>subrange</a:t>
            </a:r>
            <a:r>
              <a:rPr lang="en-US" baseline="0" dirty="0" smtClean="0">
                <a:sym typeface="Wingdings"/>
              </a:rPr>
              <a:t> (realistically speaking, ~ 2 km seems bit big?</a:t>
            </a:r>
          </a:p>
          <a:p>
            <a:pPr marL="228600" indent="-228600">
              <a:buAutoNum type="arabicPeriod"/>
            </a:pPr>
            <a:r>
              <a:rPr lang="en-US" baseline="0" dirty="0" smtClean="0">
                <a:sym typeface="Wingdings"/>
              </a:rPr>
              <a:t>Upscale of critical wavenumber the slope = -3 suggesting quasi-2D cascade (NOTE 2D simulations show ONLY – 3 slope downscale of energy injection point.</a:t>
            </a:r>
          </a:p>
          <a:p>
            <a:pPr marL="228600" indent="-228600">
              <a:buAutoNum type="arabicPeriod"/>
            </a:pPr>
            <a:r>
              <a:rPr lang="en-US" baseline="0" dirty="0" smtClean="0">
                <a:sym typeface="Wingdings"/>
              </a:rPr>
              <a:t>Downscale of energy injection point slope ~ -5/3 suggesting revered </a:t>
            </a:r>
            <a:r>
              <a:rPr lang="en-US" baseline="0" dirty="0" err="1" smtClean="0">
                <a:sym typeface="Wingdings"/>
              </a:rPr>
              <a:t>enstrophy</a:t>
            </a:r>
            <a:r>
              <a:rPr lang="en-US" baseline="0" dirty="0" smtClean="0">
                <a:sym typeface="Wingdings"/>
              </a:rPr>
              <a:t> cascade. Recall Gage &amp; </a:t>
            </a:r>
            <a:r>
              <a:rPr lang="en-US" baseline="0" dirty="0" err="1" smtClean="0">
                <a:sym typeface="Wingdings"/>
              </a:rPr>
              <a:t>Nastron</a:t>
            </a:r>
            <a:r>
              <a:rPr lang="en-US" baseline="0" dirty="0" smtClean="0">
                <a:sym typeface="Wingdings"/>
              </a:rPr>
              <a:t> spectra show -3 in </a:t>
            </a:r>
            <a:r>
              <a:rPr lang="en-US" baseline="0" dirty="0" err="1" smtClean="0">
                <a:sym typeface="Wingdings"/>
              </a:rPr>
              <a:t>mesocale</a:t>
            </a:r>
            <a:r>
              <a:rPr lang="en-US" baseline="0" dirty="0" smtClean="0">
                <a:sym typeface="Wingdings"/>
              </a:rPr>
              <a:t> so this CANNOT be physical mechanism behind that.</a:t>
            </a:r>
            <a:endParaRPr lang="en-US" dirty="0"/>
          </a:p>
        </p:txBody>
      </p:sp>
      <p:sp>
        <p:nvSpPr>
          <p:cNvPr id="4" name="Slide Number Placeholder 3"/>
          <p:cNvSpPr>
            <a:spLocks noGrp="1"/>
          </p:cNvSpPr>
          <p:nvPr>
            <p:ph type="sldNum" sz="quarter" idx="10"/>
          </p:nvPr>
        </p:nvSpPr>
        <p:spPr/>
        <p:txBody>
          <a:bodyPr/>
          <a:lstStyle/>
          <a:p>
            <a:pPr>
              <a:defRPr/>
            </a:pPr>
            <a:fld id="{8F661393-9DF0-F848-B0D7-24611C45D32C}" type="slidenum">
              <a:rPr lang="en-US" smtClean="0"/>
              <a:pPr>
                <a:defRPr/>
              </a:pPr>
              <a:t>41</a:t>
            </a:fld>
            <a:endParaRPr lang="en-US"/>
          </a:p>
        </p:txBody>
      </p:sp>
    </p:spTree>
    <p:extLst>
      <p:ext uri="{BB962C8B-B14F-4D97-AF65-F5344CB8AC3E}">
        <p14:creationId xmlns:p14="http://schemas.microsoft.com/office/powerpoint/2010/main" val="3948884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EF991C-5B6D-4C85-8E34-1F903F0BE582}" type="slidenum">
              <a:rPr lang="en-US"/>
              <a:pPr>
                <a:defRPr/>
              </a:pPr>
              <a:t>5</a:t>
            </a:fld>
            <a:endParaRPr lang="en-US"/>
          </a:p>
        </p:txBody>
      </p:sp>
      <p:sp>
        <p:nvSpPr>
          <p:cNvPr id="23554" name="Rectangle 2"/>
          <p:cNvSpPr>
            <a:spLocks noGrp="1" noRot="1" noChangeAspect="1" noChangeArrowheads="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a:buFontTx/>
              <a:buAutoNum type="arabicPeriod"/>
            </a:pPr>
            <a:r>
              <a:rPr lang="en-US" dirty="0" smtClean="0">
                <a:latin typeface="Times" pitchFamily="80" charset="0"/>
                <a:ea typeface="ＭＳ Ｐゴシック" pitchFamily="80" charset="-128"/>
                <a:cs typeface="ＭＳ Ｐゴシック" pitchFamily="80" charset="-128"/>
              </a:rPr>
              <a:t>Figure shows that coarsest solution, which still has ~ 8 nodes per wave, is roll like instability </a:t>
            </a:r>
            <a:r>
              <a:rPr lang="en-US" dirty="0" err="1" smtClean="0">
                <a:latin typeface="Times" pitchFamily="80" charset="0"/>
                <a:ea typeface="ＭＳ Ｐゴシック" pitchFamily="80" charset="-128"/>
                <a:cs typeface="ＭＳ Ｐゴシック" pitchFamily="80" charset="-128"/>
              </a:rPr>
              <a:t>vs</a:t>
            </a:r>
            <a:r>
              <a:rPr lang="en-US" dirty="0" smtClean="0">
                <a:latin typeface="Times" pitchFamily="80" charset="0"/>
                <a:ea typeface="ＭＳ Ｐゴシック" pitchFamily="80" charset="-128"/>
                <a:cs typeface="ＭＳ Ｐゴシック" pitchFamily="80" charset="-128"/>
              </a:rPr>
              <a:t> cellular structures seen at finer resolutions.</a:t>
            </a:r>
            <a:endParaRPr lang="en-US" dirty="0">
              <a:latin typeface="Times" pitchFamily="80" charset="0"/>
              <a:ea typeface="ＭＳ Ｐゴシック" pitchFamily="80" charset="-128"/>
              <a:cs typeface="ＭＳ Ｐゴシック" pitchFamily="80" charset="-128"/>
            </a:endParaRPr>
          </a:p>
          <a:p>
            <a:pPr marL="228600" indent="-228600">
              <a:buFontTx/>
              <a:buAutoNum type="arabicPeriod"/>
            </a:pPr>
            <a:r>
              <a:rPr lang="en-US" dirty="0" smtClean="0">
                <a:latin typeface="Times" pitchFamily="80" charset="0"/>
                <a:ea typeface="ＭＳ Ｐゴシック" pitchFamily="80" charset="-128"/>
                <a:cs typeface="ＭＳ Ｐゴシック" pitchFamily="80" charset="-128"/>
              </a:rPr>
              <a:t>With ILES, even coarsest resolution will show cellular rather than roll like structure – as long as grid can resolve it.</a:t>
            </a:r>
            <a:endParaRPr lang="en-US" dirty="0">
              <a:latin typeface="Times" pitchFamily="80" charset="0"/>
              <a:ea typeface="ＭＳ Ｐゴシック" pitchFamily="80" charset="-128"/>
              <a:cs typeface="ＭＳ Ｐゴシック" pitchFamily="8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No</a:t>
            </a:r>
            <a:r>
              <a:rPr lang="en-US" baseline="0" dirty="0" smtClean="0"/>
              <a:t> cellular convection regime appears to exist. Right away, solutions appear to show similitude in turbulent structures.</a:t>
            </a:r>
          </a:p>
          <a:p>
            <a:r>
              <a:rPr lang="en-US" baseline="0" dirty="0" smtClean="0"/>
              <a:t>2.  </a:t>
            </a:r>
            <a:r>
              <a:rPr lang="en-US" dirty="0" smtClean="0"/>
              <a:t>With ILES, coarsening</a:t>
            </a:r>
            <a:r>
              <a:rPr lang="en-US" baseline="0" dirty="0" smtClean="0"/>
              <a:t> of finest resolution result to lower resolution of coarser grid simulations DO look like actual simulations.</a:t>
            </a:r>
            <a:endParaRPr lang="en-US" dirty="0"/>
          </a:p>
        </p:txBody>
      </p:sp>
      <p:sp>
        <p:nvSpPr>
          <p:cNvPr id="4" name="Slide Number Placeholder 3"/>
          <p:cNvSpPr>
            <a:spLocks noGrp="1"/>
          </p:cNvSpPr>
          <p:nvPr>
            <p:ph type="sldNum" sz="quarter" idx="10"/>
          </p:nvPr>
        </p:nvSpPr>
        <p:spPr/>
        <p:txBody>
          <a:bodyPr/>
          <a:lstStyle/>
          <a:p>
            <a:pPr>
              <a:defRPr/>
            </a:pPr>
            <a:fld id="{8F661393-9DF0-F848-B0D7-24611C45D32C}" type="slidenum">
              <a:rPr lang="en-US" smtClean="0"/>
              <a:pPr>
                <a:defRPr/>
              </a:pPr>
              <a:t>6</a:t>
            </a:fld>
            <a:endParaRPr lang="en-US"/>
          </a:p>
        </p:txBody>
      </p:sp>
    </p:spTree>
    <p:extLst>
      <p:ext uri="{BB962C8B-B14F-4D97-AF65-F5344CB8AC3E}">
        <p14:creationId xmlns:p14="http://schemas.microsoft.com/office/powerpoint/2010/main" val="396182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E4A89E-5FE5-5345-8DB8-94A36F0ABB9D}" type="slidenum">
              <a:rPr lang="en-US"/>
              <a:pPr>
                <a:defRPr/>
              </a:pPr>
              <a:t>8</a:t>
            </a:fld>
            <a:endParaRPr lang="en-US"/>
          </a:p>
        </p:txBody>
      </p:sp>
      <p:sp>
        <p:nvSpPr>
          <p:cNvPr id="67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8915" name="Rectangle 3"/>
          <p:cNvSpPr>
            <a:spLocks noGrp="1" noChangeArrowheads="1"/>
          </p:cNvSpPr>
          <p:nvPr>
            <p:ph type="body" idx="1"/>
          </p:nvPr>
        </p:nvSpPr>
        <p:spPr/>
        <p:txBody>
          <a:bodyPr/>
          <a:lstStyle/>
          <a:p>
            <a:pPr marL="228600" indent="-228600" eaLnBrk="1" hangingPunct="1">
              <a:buFontTx/>
              <a:buAutoNum type="arabicPeriod"/>
              <a:defRPr/>
            </a:pPr>
            <a:r>
              <a:rPr lang="en-US"/>
              <a:t>NFT works by maintaining  </a:t>
            </a:r>
            <a:r>
              <a:rPr lang="ja-JP" altLang="en-US">
                <a:latin typeface="Arial" charset="0"/>
              </a:rPr>
              <a:t>“</a:t>
            </a:r>
            <a:r>
              <a:rPr lang="en-US" altLang="ja-JP"/>
              <a:t>convexity</a:t>
            </a:r>
            <a:r>
              <a:rPr lang="ja-JP" altLang="en-US">
                <a:latin typeface="Arial" charset="0"/>
              </a:rPr>
              <a:t>”</a:t>
            </a:r>
            <a:r>
              <a:rPr lang="en-US" altLang="ja-JP"/>
              <a:t> of flow; NOT flux limiting.</a:t>
            </a:r>
          </a:p>
          <a:p>
            <a:pPr marL="228600" indent="-228600" eaLnBrk="1" hangingPunct="1">
              <a:defRPr/>
            </a:pPr>
            <a:r>
              <a:rPr lang="en-US"/>
              <a:t>2. Pressure equation generated via exact projection of momentum equations onto continuity. Allows conservation to round off error.</a:t>
            </a:r>
          </a:p>
          <a:p>
            <a:pPr marL="228600" indent="-228600" eaLnBrk="1" hangingPunct="1">
              <a:defRPr/>
            </a:pPr>
            <a:r>
              <a:rPr lang="en-US"/>
              <a:t>3. Implicit theta integration increase accuracy of gravity waves. Generally, working with perturbation fields allows subtraction of known balances from equations and improves convergence/accuracy.</a:t>
            </a:r>
          </a:p>
          <a:p>
            <a:pPr marL="228600" indent="-228600" eaLnBrk="1" hangingPunct="1">
              <a:defRPr/>
            </a:pPr>
            <a:r>
              <a:rPr lang="en-US"/>
              <a:t>4. Default anelastic is lipps-hemler.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E4A89E-5FE5-5345-8DB8-94A36F0ABB9D}" type="slidenum">
              <a:rPr lang="en-US"/>
              <a:pPr>
                <a:defRPr/>
              </a:pPr>
              <a:t>9</a:t>
            </a:fld>
            <a:endParaRPr lang="en-US"/>
          </a:p>
        </p:txBody>
      </p:sp>
      <p:sp>
        <p:nvSpPr>
          <p:cNvPr id="67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8915" name="Rectangle 3"/>
          <p:cNvSpPr>
            <a:spLocks noGrp="1" noChangeArrowheads="1"/>
          </p:cNvSpPr>
          <p:nvPr>
            <p:ph type="body" idx="1"/>
          </p:nvPr>
        </p:nvSpPr>
        <p:spPr/>
        <p:txBody>
          <a:bodyPr/>
          <a:lstStyle/>
          <a:p>
            <a:pPr marL="228600" indent="-228600" eaLnBrk="1" hangingPunct="1">
              <a:buFontTx/>
              <a:buAutoNum type="arabicPeriod"/>
              <a:defRPr/>
            </a:pPr>
            <a:r>
              <a:rPr lang="en-US"/>
              <a:t>NFT works by maintaining  </a:t>
            </a:r>
            <a:r>
              <a:rPr lang="ja-JP" altLang="en-US">
                <a:latin typeface="Arial" charset="0"/>
              </a:rPr>
              <a:t>“</a:t>
            </a:r>
            <a:r>
              <a:rPr lang="en-US" altLang="ja-JP"/>
              <a:t>convexity</a:t>
            </a:r>
            <a:r>
              <a:rPr lang="ja-JP" altLang="en-US">
                <a:latin typeface="Arial" charset="0"/>
              </a:rPr>
              <a:t>”</a:t>
            </a:r>
            <a:r>
              <a:rPr lang="en-US" altLang="ja-JP"/>
              <a:t> of flow; NOT flux limiting.</a:t>
            </a:r>
          </a:p>
          <a:p>
            <a:pPr marL="228600" indent="-228600" eaLnBrk="1" hangingPunct="1">
              <a:defRPr/>
            </a:pPr>
            <a:r>
              <a:rPr lang="en-US"/>
              <a:t>2. Pressure equation generated via exact projection of momentum equations onto continuity. Allows conservation to round off error.</a:t>
            </a:r>
          </a:p>
          <a:p>
            <a:pPr marL="228600" indent="-228600" eaLnBrk="1" hangingPunct="1">
              <a:defRPr/>
            </a:pPr>
            <a:r>
              <a:rPr lang="en-US"/>
              <a:t>3. Implicit theta integration increase accuracy of gravity waves. Generally, working with perturbation fields allows subtraction of known balances from equations and improves convergence/accuracy.</a:t>
            </a:r>
          </a:p>
          <a:p>
            <a:pPr marL="228600" indent="-228600" eaLnBrk="1" hangingPunct="1">
              <a:defRPr/>
            </a:pPr>
            <a:r>
              <a:rPr lang="en-US"/>
              <a:t>4. Default anelastic is lipps-hemler.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eriod"/>
            </a:pPr>
            <a:r>
              <a:rPr lang="en-US" sz="1200" dirty="0" err="1" smtClean="0">
                <a:latin typeface="Times" pitchFamily="80" charset="0"/>
                <a:ea typeface="ＭＳ Ｐゴシック" pitchFamily="80" charset="-128"/>
                <a:cs typeface="ＭＳ Ｐゴシック" pitchFamily="80" charset="-128"/>
              </a:rPr>
              <a:t>Baroclinic</a:t>
            </a:r>
            <a:r>
              <a:rPr lang="en-US" sz="1200" dirty="0" smtClean="0">
                <a:latin typeface="Times" pitchFamily="80" charset="0"/>
                <a:ea typeface="ＭＳ Ｐゴシック" pitchFamily="80" charset="-128"/>
                <a:cs typeface="ＭＳ Ｐゴシック" pitchFamily="80" charset="-128"/>
              </a:rPr>
              <a:t> instabilities grow by converting PE associated with mean horizontal Grad(T) required for thermal wind balance (Holton, p 229) … into perturbation KE</a:t>
            </a:r>
          </a:p>
          <a:p>
            <a:pPr marL="228600" indent="-228600">
              <a:buFontTx/>
              <a:buAutoNum type="arabicPeriod"/>
            </a:pPr>
            <a:r>
              <a:rPr lang="en-US" dirty="0" smtClean="0">
                <a:latin typeface="Times" pitchFamily="80" charset="0"/>
                <a:ea typeface="ＭＳ Ｐゴシック" pitchFamily="80" charset="-128"/>
                <a:cs typeface="ＭＳ Ｐゴシック" pitchFamily="80" charset="-128"/>
              </a:rPr>
              <a:t>Initially seeded disturbance is </a:t>
            </a:r>
            <a:r>
              <a:rPr lang="en-US" dirty="0" err="1" smtClean="0">
                <a:latin typeface="Times" pitchFamily="80" charset="0"/>
                <a:ea typeface="ＭＳ Ｐゴシック" pitchFamily="80" charset="-128"/>
                <a:cs typeface="ＭＳ Ｐゴシック" pitchFamily="80" charset="-128"/>
              </a:rPr>
              <a:t>barotropic</a:t>
            </a:r>
            <a:r>
              <a:rPr lang="en-US" dirty="0" smtClean="0">
                <a:latin typeface="Times" pitchFamily="80" charset="0"/>
                <a:ea typeface="ＭＳ Ｐゴシック" pitchFamily="80" charset="-128"/>
                <a:cs typeface="ＭＳ Ｐゴシック" pitchFamily="80" charset="-128"/>
              </a:rPr>
              <a:t>, 1 m/s at 40 deg. N and 40 deg. Long.</a:t>
            </a:r>
          </a:p>
          <a:p>
            <a:endParaRPr lang="en-US" dirty="0"/>
          </a:p>
        </p:txBody>
      </p:sp>
      <p:sp>
        <p:nvSpPr>
          <p:cNvPr id="4" name="Slide Number Placeholder 3"/>
          <p:cNvSpPr>
            <a:spLocks noGrp="1"/>
          </p:cNvSpPr>
          <p:nvPr>
            <p:ph type="sldNum" sz="quarter" idx="10"/>
          </p:nvPr>
        </p:nvSpPr>
        <p:spPr/>
        <p:txBody>
          <a:bodyPr/>
          <a:lstStyle/>
          <a:p>
            <a:pPr>
              <a:defRPr/>
            </a:pPr>
            <a:fld id="{4B3A0632-B964-4F69-AF58-68CCAAECDEEB}" type="slidenum">
              <a:rPr lang="en-US" smtClean="0"/>
              <a:pPr>
                <a:defRPr/>
              </a:pPr>
              <a:t>10</a:t>
            </a:fld>
            <a:endParaRPr lang="en-US"/>
          </a:p>
        </p:txBody>
      </p:sp>
    </p:spTree>
    <p:extLst>
      <p:ext uri="{BB962C8B-B14F-4D97-AF65-F5344CB8AC3E}">
        <p14:creationId xmlns:p14="http://schemas.microsoft.com/office/powerpoint/2010/main" val="3254421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94EE1D-0A32-4532-BA24-98971DB7F62F}" type="slidenum">
              <a:rPr lang="en-US"/>
              <a:pPr>
                <a:defRPr/>
              </a:pPr>
              <a:t>11</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p:spPr>
        <p:txBody>
          <a:bodyPr/>
          <a:lstStyle/>
          <a:p>
            <a:pPr marL="228600" indent="-228600">
              <a:buFontTx/>
              <a:buAutoNum type="arabicPeriod"/>
            </a:pPr>
            <a:r>
              <a:rPr lang="en-US" smtClean="0">
                <a:latin typeface="Times" pitchFamily="80" charset="0"/>
                <a:ea typeface="ＭＳ Ｐゴシック" pitchFamily="80" charset="-128"/>
                <a:cs typeface="ＭＳ Ｐゴシック" pitchFamily="80" charset="-128"/>
              </a:rPr>
              <a:t>H is density scale height.</a:t>
            </a:r>
            <a:endParaRPr lang="en-US">
              <a:latin typeface="Times" pitchFamily="80" charset="0"/>
              <a:ea typeface="ＭＳ Ｐゴシック" pitchFamily="80" charset="-128"/>
              <a:cs typeface="ＭＳ Ｐゴシック" pitchFamily="80" charset="-128"/>
            </a:endParaRPr>
          </a:p>
          <a:p>
            <a:pPr marL="228600" indent="-228600">
              <a:buFontTx/>
              <a:buAutoNum type="arabicPeriod"/>
            </a:pPr>
            <a:r>
              <a:rPr lang="en-US" smtClean="0">
                <a:latin typeface="Times" pitchFamily="80" charset="0"/>
                <a:ea typeface="ＭＳ Ｐゴシック" pitchFamily="80" charset="-128"/>
                <a:cs typeface="ＭＳ Ｐゴシック" pitchFamily="80" charset="-128"/>
              </a:rPr>
              <a:t>Various correspond to vertical wavelength (depth) of baroclinic wave.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B4F39E-47D0-4372-9331-96C1CCFFB8EC}" type="slidenum">
              <a:rPr lang="en-US"/>
              <a:pPr>
                <a:defRPr/>
              </a:pPr>
              <a:t>‹#›</a:t>
            </a:fld>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B1AF9F-D077-4279-9539-1BE79A269899}" type="slidenum">
              <a:rPr lang="en-US"/>
              <a:pPr>
                <a:defRPr/>
              </a:pPr>
              <a:t>‹#›</a:t>
            </a:fld>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C96F11-4B6F-4266-B442-A7875261376E}" type="slidenum">
              <a:rPr lang="en-US"/>
              <a:pPr>
                <a:defRPr/>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6889A3-DFF2-44AA-9E72-9E576F553299}" type="slidenum">
              <a:rPr lang="en-US"/>
              <a:pPr>
                <a:defRPr/>
              </a:pPr>
              <a:t>‹#›</a:t>
            </a:fld>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877624-EB53-4419-BB3D-B45ADEB37C6D}" type="slidenum">
              <a:rPr lang="en-US"/>
              <a:pPr>
                <a:defRPr/>
              </a:pPr>
              <a:t>‹#›</a:t>
            </a:fld>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0F7B65-331F-4436-BAC1-F23BBDD67D1E}" type="slidenum">
              <a:rPr lang="en-US"/>
              <a:pPr>
                <a:defRPr/>
              </a:pPr>
              <a:t>‹#›</a:t>
            </a:fld>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6CB131-7448-4A68-861C-8ECBAC804260}" type="slidenum">
              <a:rPr lang="en-US"/>
              <a:pPr>
                <a:defRPr/>
              </a:pPr>
              <a:t>‹#›</a:t>
            </a:fld>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B413F77-A74A-4082-8D52-2326A2C9425B}" type="slidenum">
              <a:rPr lang="en-US"/>
              <a:pPr>
                <a:defRPr/>
              </a:pPr>
              <a:t>‹#›</a:t>
            </a:fld>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C8BDA8-97A4-42BF-B724-10913F4AE9E5}" type="slidenum">
              <a:rPr lang="en-US"/>
              <a:pPr>
                <a:defRPr/>
              </a:pPr>
              <a:t>‹#›</a:t>
            </a:fld>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9377E2-2257-49EB-A582-F748E460732F}" type="slidenum">
              <a:rPr lang="en-US"/>
              <a:pPr>
                <a:defRPr/>
              </a:pPr>
              <a:t>‹#›</a:t>
            </a:fld>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22CC29-4245-46E5-BDFE-389E080BBC9F}" type="slidenum">
              <a:rPr lang="en-US"/>
              <a:pPr>
                <a:defRPr/>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400">
                <a:latin typeface="Times"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400">
                <a:latin typeface="Times"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latin typeface="Times" charset="0"/>
                <a:ea typeface="ＭＳ Ｐゴシック" charset="0"/>
                <a:cs typeface="+mn-cs"/>
              </a:defRPr>
            </a:lvl1pPr>
          </a:lstStyle>
          <a:p>
            <a:pPr>
              <a:defRPr/>
            </a:pPr>
            <a:fld id="{1605194F-E652-48A5-B329-6B06227E72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mailto:jprusa@bellsouth.net"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1.xml"/><Relationship Id="rId4" Type="http://schemas.openxmlformats.org/officeDocument/2006/relationships/image" Target="../media/image10.png"/><Relationship Id="rId5" Type="http://schemas.openxmlformats.org/officeDocument/2006/relationships/oleObject" Target="../embeddings/oleObject1.bin"/><Relationship Id="rId6" Type="http://schemas.openxmlformats.org/officeDocument/2006/relationships/image" Target="../media/image6.emf"/><Relationship Id="rId7" Type="http://schemas.openxmlformats.org/officeDocument/2006/relationships/oleObject" Target="../embeddings/oleObject2.bin"/><Relationship Id="rId8" Type="http://schemas.openxmlformats.org/officeDocument/2006/relationships/image" Target="../media/image7.emf"/><Relationship Id="rId9" Type="http://schemas.openxmlformats.org/officeDocument/2006/relationships/oleObject" Target="../embeddings/oleObject3.bin"/><Relationship Id="rId10"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5.bin"/><Relationship Id="rId5" Type="http://schemas.openxmlformats.org/officeDocument/2006/relationships/image" Target="../media/image37.emf"/><Relationship Id="rId6" Type="http://schemas.openxmlformats.org/officeDocument/2006/relationships/oleObject" Target="../embeddings/oleObject6.bin"/><Relationship Id="rId7" Type="http://schemas.openxmlformats.org/officeDocument/2006/relationships/image" Target="../media/image38.emf"/><Relationship Id="rId8" Type="http://schemas.openxmlformats.org/officeDocument/2006/relationships/oleObject" Target="../embeddings/oleObject7.bin"/><Relationship Id="rId9" Type="http://schemas.openxmlformats.org/officeDocument/2006/relationships/image" Target="../media/image39.emf"/><Relationship Id="rId10" Type="http://schemas.openxmlformats.org/officeDocument/2006/relationships/oleObject" Target="../embeddings/oleObject8.bin"/><Relationship Id="rId11" Type="http://schemas.openxmlformats.org/officeDocument/2006/relationships/image" Target="../media/image4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5.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7.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mov"/><Relationship Id="rId2" Type="http://schemas.openxmlformats.org/officeDocument/2006/relationships/video" Target="../media/media1.mo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5" descr="Title page image"/>
          <p:cNvPicPr>
            <a:picLocks noChangeAspect="1" noChangeArrowheads="1"/>
          </p:cNvPicPr>
          <p:nvPr/>
        </p:nvPicPr>
        <p:blipFill>
          <a:blip r:embed="rId3">
            <a:lum bright="-30000"/>
          </a:blip>
          <a:srcRect t="10010" r="3812" b="13922"/>
          <a:stretch>
            <a:fillRect/>
          </a:stretch>
        </p:blipFill>
        <p:spPr bwMode="auto">
          <a:xfrm>
            <a:off x="0" y="-73025"/>
            <a:ext cx="9236075" cy="6967538"/>
          </a:xfrm>
          <a:prstGeom prst="rect">
            <a:avLst/>
          </a:prstGeom>
          <a:noFill/>
          <a:ln w="9525">
            <a:noFill/>
            <a:miter lim="800000"/>
            <a:headEnd/>
            <a:tailEnd/>
          </a:ln>
        </p:spPr>
      </p:pic>
      <p:sp>
        <p:nvSpPr>
          <p:cNvPr id="14346" name="Text Box 10"/>
          <p:cNvSpPr txBox="1">
            <a:spLocks noChangeArrowheads="1"/>
          </p:cNvSpPr>
          <p:nvPr/>
        </p:nvSpPr>
        <p:spPr bwMode="auto">
          <a:xfrm>
            <a:off x="1127125" y="2193925"/>
            <a:ext cx="184150" cy="457200"/>
          </a:xfrm>
          <a:prstGeom prst="rect">
            <a:avLst/>
          </a:prstGeom>
          <a:noFill/>
          <a:ln>
            <a:noFill/>
          </a:ln>
          <a:effectLst/>
          <a:extLst/>
        </p:spPr>
        <p:txBody>
          <a:bodyPr wrap="none">
            <a:spAutoFit/>
          </a:bodyPr>
          <a:lstStyle/>
          <a:p>
            <a:pPr eaLnBrk="0" hangingPunct="0">
              <a:defRPr/>
            </a:pPr>
            <a:endParaRPr lang="en-US">
              <a:latin typeface="Times" charset="0"/>
              <a:ea typeface="ＭＳ Ｐゴシック" charset="0"/>
              <a:cs typeface="+mn-cs"/>
            </a:endParaRPr>
          </a:p>
        </p:txBody>
      </p:sp>
      <p:sp>
        <p:nvSpPr>
          <p:cNvPr id="14347" name="Text Box 11"/>
          <p:cNvSpPr txBox="1">
            <a:spLocks noChangeArrowheads="1"/>
          </p:cNvSpPr>
          <p:nvPr/>
        </p:nvSpPr>
        <p:spPr bwMode="auto">
          <a:xfrm>
            <a:off x="5943600" y="2971800"/>
            <a:ext cx="2057400" cy="519113"/>
          </a:xfrm>
          <a:prstGeom prst="rect">
            <a:avLst/>
          </a:prstGeom>
          <a:noFill/>
          <a:ln>
            <a:noFill/>
          </a:ln>
          <a:effectLst/>
          <a:extLst/>
        </p:spPr>
        <p:txBody>
          <a:bodyPr>
            <a:prstTxWarp prst="textNoShape">
              <a:avLst/>
            </a:prstTxWarp>
            <a:spAutoFit/>
          </a:bodyPr>
          <a:lstStyle/>
          <a:p>
            <a:pPr eaLnBrk="0" hangingPunct="0"/>
            <a:r>
              <a:rPr lang="en-US" sz="2800">
                <a:solidFill>
                  <a:srgbClr val="FFAECA"/>
                </a:solidFill>
              </a:rPr>
              <a:t>J.M. Prusa</a:t>
            </a:r>
            <a:r>
              <a:rPr lang="en-US" sz="2800" baseline="30000">
                <a:solidFill>
                  <a:srgbClr val="FFAECA"/>
                </a:solidFill>
              </a:rPr>
              <a:t>1</a:t>
            </a:r>
            <a:endParaRPr lang="en-US" sz="3200" baseline="30000">
              <a:solidFill>
                <a:srgbClr val="FFAECA"/>
              </a:solidFill>
            </a:endParaRPr>
          </a:p>
        </p:txBody>
      </p:sp>
      <p:sp>
        <p:nvSpPr>
          <p:cNvPr id="14350" name="Text Box 14"/>
          <p:cNvSpPr txBox="1">
            <a:spLocks noChangeArrowheads="1"/>
          </p:cNvSpPr>
          <p:nvPr/>
        </p:nvSpPr>
        <p:spPr bwMode="auto">
          <a:xfrm>
            <a:off x="685800" y="5715000"/>
            <a:ext cx="8153400" cy="627063"/>
          </a:xfrm>
          <a:prstGeom prst="rect">
            <a:avLst/>
          </a:prstGeom>
          <a:noFill/>
          <a:ln>
            <a:noFill/>
          </a:ln>
          <a:effectLst/>
          <a:extLst/>
        </p:spPr>
        <p:txBody>
          <a:bodyPr>
            <a:prstTxWarp prst="textNoShape">
              <a:avLst/>
            </a:prstTxWarp>
            <a:spAutoFit/>
          </a:bodyPr>
          <a:lstStyle/>
          <a:p>
            <a:pPr>
              <a:lnSpc>
                <a:spcPct val="60000"/>
              </a:lnSpc>
              <a:spcBef>
                <a:spcPct val="20000"/>
              </a:spcBef>
            </a:pPr>
            <a:endParaRPr lang="en-US" baseline="30000">
              <a:solidFill>
                <a:schemeClr val="bg1"/>
              </a:solidFill>
            </a:endParaRPr>
          </a:p>
          <a:p>
            <a:pPr>
              <a:lnSpc>
                <a:spcPct val="60000"/>
              </a:lnSpc>
              <a:spcBef>
                <a:spcPct val="20000"/>
              </a:spcBef>
            </a:pPr>
            <a:r>
              <a:rPr lang="en-US" baseline="30000">
                <a:solidFill>
                  <a:srgbClr val="CCF6FF"/>
                </a:solidFill>
              </a:rPr>
              <a:t>1</a:t>
            </a:r>
            <a:r>
              <a:rPr lang="en-US">
                <a:solidFill>
                  <a:srgbClr val="CCF6FF"/>
                </a:solidFill>
              </a:rPr>
              <a:t>Teraflux Corporation, Boca Raton, FL; </a:t>
            </a:r>
            <a:r>
              <a:rPr lang="en-US">
                <a:solidFill>
                  <a:srgbClr val="CCF6FF"/>
                </a:solidFill>
                <a:hlinkClick r:id="rId4"/>
              </a:rPr>
              <a:t>jprusa@bellsouth.net</a:t>
            </a:r>
            <a:endParaRPr lang="en-US" baseline="30000">
              <a:solidFill>
                <a:srgbClr val="CCF6FF"/>
              </a:solidFill>
            </a:endParaRPr>
          </a:p>
          <a:p>
            <a:pPr>
              <a:lnSpc>
                <a:spcPct val="60000"/>
              </a:lnSpc>
              <a:spcBef>
                <a:spcPct val="20000"/>
              </a:spcBef>
            </a:pPr>
            <a:endParaRPr lang="en-US" sz="800">
              <a:solidFill>
                <a:srgbClr val="BCCDFF"/>
              </a:solidFill>
              <a:effectLst>
                <a:outerShdw blurRad="38100" dist="38100" dir="2700000" algn="tl">
                  <a:srgbClr val="DDDDDD"/>
                </a:outerShdw>
              </a:effectLst>
            </a:endParaRPr>
          </a:p>
        </p:txBody>
      </p:sp>
      <p:sp>
        <p:nvSpPr>
          <p:cNvPr id="14352" name="Text Box 16"/>
          <p:cNvSpPr txBox="1">
            <a:spLocks noGrp="1" noChangeArrowheads="1"/>
          </p:cNvSpPr>
          <p:nvPr>
            <p:ph type="title"/>
          </p:nvPr>
        </p:nvSpPr>
        <p:spPr>
          <a:xfrm>
            <a:off x="539552" y="304800"/>
            <a:ext cx="8496944" cy="1752600"/>
          </a:xfrm>
          <a:extLst/>
        </p:spPr>
        <p:txBody>
          <a:bodyPr/>
          <a:lstStyle/>
          <a:p>
            <a:pPr algn="l">
              <a:defRPr/>
            </a:pPr>
            <a:r>
              <a:rPr lang="en-US" sz="4200" b="1" dirty="0" smtClean="0">
                <a:ln>
                  <a:solidFill>
                    <a:schemeClr val="accent5"/>
                  </a:solidFill>
                </a:ln>
                <a:solidFill>
                  <a:srgbClr val="FFFDDD"/>
                </a:solidFill>
                <a:effectLst/>
                <a:cs typeface="+mj-cs"/>
              </a:rPr>
              <a:t>Multi-scale Interactions in Global Simulations of </a:t>
            </a:r>
            <a:r>
              <a:rPr lang="en-US" sz="4200" b="1" dirty="0" err="1" smtClean="0">
                <a:ln>
                  <a:solidFill>
                    <a:schemeClr val="accent5"/>
                  </a:solidFill>
                </a:ln>
                <a:solidFill>
                  <a:srgbClr val="FFFDDD"/>
                </a:solidFill>
                <a:effectLst/>
              </a:rPr>
              <a:t>Baroclinic</a:t>
            </a:r>
            <a:r>
              <a:rPr lang="en-US" sz="4200" b="1" dirty="0" smtClean="0">
                <a:ln>
                  <a:solidFill>
                    <a:schemeClr val="accent5"/>
                  </a:solidFill>
                </a:ln>
                <a:solidFill>
                  <a:srgbClr val="FFFDDD"/>
                </a:solidFill>
                <a:effectLst/>
              </a:rPr>
              <a:t> Instability</a:t>
            </a:r>
            <a:endParaRPr lang="en-US" sz="4200" b="1" dirty="0" smtClean="0">
              <a:ln>
                <a:solidFill>
                  <a:schemeClr val="accent5"/>
                </a:solidFill>
              </a:ln>
              <a:solidFill>
                <a:srgbClr val="FFFDDD"/>
              </a:solidFill>
              <a:effectLst/>
              <a:cs typeface="+mj-cs"/>
            </a:endParaRPr>
          </a:p>
        </p:txBody>
      </p:sp>
      <p:sp>
        <p:nvSpPr>
          <p:cNvPr id="3" name="Rectangle 2"/>
          <p:cNvSpPr/>
          <p:nvPr/>
        </p:nvSpPr>
        <p:spPr>
          <a:xfrm>
            <a:off x="1981200" y="2133600"/>
            <a:ext cx="7162800" cy="603250"/>
          </a:xfrm>
          <a:prstGeom prst="rect">
            <a:avLst/>
          </a:prstGeom>
        </p:spPr>
        <p:txBody>
          <a:bodyPr>
            <a:prstTxWarp prst="textNoShape">
              <a:avLst/>
            </a:prstTxWarp>
            <a:spAutoFit/>
          </a:bodyPr>
          <a:lstStyle/>
          <a:p>
            <a:pPr>
              <a:lnSpc>
                <a:spcPct val="60000"/>
              </a:lnSpc>
              <a:spcBef>
                <a:spcPct val="20000"/>
              </a:spcBef>
            </a:pPr>
            <a:r>
              <a:rPr lang="en-US">
                <a:solidFill>
                  <a:srgbClr val="C7C7C7"/>
                </a:solidFill>
              </a:rPr>
              <a:t>Hurricane Research Division, National Oceanic and  </a:t>
            </a:r>
          </a:p>
          <a:p>
            <a:pPr>
              <a:lnSpc>
                <a:spcPct val="60000"/>
              </a:lnSpc>
              <a:spcBef>
                <a:spcPct val="20000"/>
              </a:spcBef>
            </a:pPr>
            <a:r>
              <a:rPr lang="en-US">
                <a:solidFill>
                  <a:srgbClr val="C7C7C7"/>
                </a:solidFill>
              </a:rPr>
              <a:t>                       Atmospheric Administration, Oct. 3, 2013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DBFB"/>
            </a:gs>
            <a:gs pos="100000">
              <a:srgbClr val="CCF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609600" y="685800"/>
            <a:ext cx="7848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r>
              <a:rPr lang="en-US" dirty="0" smtClean="0">
                <a:cs typeface="ＭＳ Ｐゴシック" pitchFamily="80" charset="-128"/>
              </a:rPr>
              <a:t>JW </a:t>
            </a:r>
            <a:r>
              <a:rPr lang="en-US" dirty="0" err="1" smtClean="0">
                <a:cs typeface="ＭＳ Ｐゴシック" pitchFamily="80" charset="-128"/>
              </a:rPr>
              <a:t>Baroclinic</a:t>
            </a:r>
            <a:r>
              <a:rPr lang="en-US" dirty="0" smtClean="0">
                <a:cs typeface="ＭＳ Ｐゴシック" pitchFamily="80" charset="-128"/>
              </a:rPr>
              <a:t> Instability Test</a:t>
            </a:r>
            <a:br>
              <a:rPr lang="en-US" dirty="0" smtClean="0">
                <a:cs typeface="ＭＳ Ｐゴシック" pitchFamily="80" charset="-128"/>
              </a:rPr>
            </a:br>
            <a:r>
              <a:rPr lang="en-US" sz="2400" dirty="0" smtClean="0">
                <a:cs typeface="ＭＳ Ｐゴシック" pitchFamily="80" charset="-128"/>
              </a:rPr>
              <a:t>(</a:t>
            </a:r>
            <a:r>
              <a:rPr lang="en-US" sz="2400" dirty="0" err="1" smtClean="0">
                <a:cs typeface="ＭＳ Ｐゴシック" pitchFamily="80" charset="-128"/>
              </a:rPr>
              <a:t>Jablonowski</a:t>
            </a:r>
            <a:r>
              <a:rPr lang="en-US" sz="2400" dirty="0" smtClean="0">
                <a:cs typeface="ＭＳ Ｐゴシック" pitchFamily="80" charset="-128"/>
              </a:rPr>
              <a:t> and Williamson, QJRMS 2006)</a:t>
            </a:r>
            <a:endParaRPr lang="en-US" dirty="0">
              <a:cs typeface="ＭＳ Ｐゴシック" pitchFamily="80" charset="-128"/>
            </a:endParaRPr>
          </a:p>
        </p:txBody>
      </p:sp>
      <p:sp>
        <p:nvSpPr>
          <p:cNvPr id="11" name="Rectangle 3"/>
          <p:cNvSpPr>
            <a:spLocks noChangeArrowheads="1"/>
          </p:cNvSpPr>
          <p:nvPr/>
        </p:nvSpPr>
        <p:spPr bwMode="auto">
          <a:xfrm>
            <a:off x="1143000" y="1676400"/>
            <a:ext cx="6858000" cy="519113"/>
          </a:xfrm>
          <a:prstGeom prst="rect">
            <a:avLst/>
          </a:prstGeom>
          <a:noFill/>
          <a:ln>
            <a:noFill/>
          </a:ln>
          <a:effectLst/>
          <a:extLst/>
        </p:spPr>
        <p:txBody>
          <a:bodyPr>
            <a:spAutoFit/>
          </a:bodyPr>
          <a:lstStyle/>
          <a:p>
            <a:pPr>
              <a:spcBef>
                <a:spcPct val="20000"/>
              </a:spcBef>
              <a:buFontTx/>
              <a:buChar char="•"/>
              <a:defRPr/>
            </a:pPr>
            <a:r>
              <a:rPr lang="en-US">
                <a:latin typeface="Times" charset="0"/>
                <a:ea typeface="ＭＳ Ｐゴシック" charset="0"/>
                <a:cs typeface="ＭＳ Ｐゴシック" charset="0"/>
              </a:rPr>
              <a:t>  </a:t>
            </a:r>
            <a:r>
              <a:rPr lang="en-US" sz="2800">
                <a:effectLst>
                  <a:outerShdw blurRad="38100" dist="38100" dir="2700000" algn="tl">
                    <a:srgbClr val="FFFFFF"/>
                  </a:outerShdw>
                </a:effectLst>
                <a:latin typeface="Times" charset="0"/>
                <a:ea typeface="ＭＳ Ｐゴシック" charset="0"/>
                <a:cs typeface="ＭＳ Ｐゴシック" charset="0"/>
              </a:rPr>
              <a:t> </a:t>
            </a:r>
            <a:r>
              <a:rPr lang="en-US">
                <a:latin typeface="Times" charset="0"/>
                <a:ea typeface="ＭＳ Ｐゴシック" charset="0"/>
                <a:cs typeface="ＭＳ Ｐゴシック" charset="0"/>
              </a:rPr>
              <a:t>Idealized dry global baroclinic instability test</a:t>
            </a:r>
          </a:p>
        </p:txBody>
      </p:sp>
      <p:sp>
        <p:nvSpPr>
          <p:cNvPr id="12" name="Rectangle 4"/>
          <p:cNvSpPr>
            <a:spLocks noChangeArrowheads="1"/>
          </p:cNvSpPr>
          <p:nvPr/>
        </p:nvSpPr>
        <p:spPr bwMode="auto">
          <a:xfrm>
            <a:off x="1143000" y="2285902"/>
            <a:ext cx="7239000" cy="822193"/>
          </a:xfrm>
          <a:prstGeom prst="rect">
            <a:avLst/>
          </a:prstGeom>
          <a:noFill/>
          <a:ln w="9525">
            <a:noFill/>
            <a:miter lim="800000"/>
            <a:headEnd/>
            <a:tailEnd/>
          </a:ln>
        </p:spPr>
        <p:txBody>
          <a:bodyPr>
            <a:prstTxWarp prst="textNoShape">
              <a:avLst/>
            </a:prstTxWarp>
            <a:spAutoFit/>
          </a:bodyPr>
          <a:lstStyle/>
          <a:p>
            <a:pPr eaLnBrk="0" hangingPunct="0"/>
            <a:r>
              <a:rPr lang="en-US" dirty="0"/>
              <a:t>•   Balanced initial state with prescribed environmental profiles</a:t>
            </a:r>
          </a:p>
        </p:txBody>
      </p:sp>
      <p:grpSp>
        <p:nvGrpSpPr>
          <p:cNvPr id="2" name="Group 1"/>
          <p:cNvGrpSpPr/>
          <p:nvPr/>
        </p:nvGrpSpPr>
        <p:grpSpPr>
          <a:xfrm>
            <a:off x="1143000" y="3200155"/>
            <a:ext cx="7315200" cy="2102096"/>
            <a:chOff x="1143000" y="3200155"/>
            <a:chExt cx="7315200" cy="2102096"/>
          </a:xfrm>
        </p:grpSpPr>
        <p:sp>
          <p:nvSpPr>
            <p:cNvPr id="13" name="Rectangle 5"/>
            <p:cNvSpPr>
              <a:spLocks noChangeArrowheads="1"/>
            </p:cNvSpPr>
            <p:nvPr/>
          </p:nvSpPr>
          <p:spPr bwMode="auto">
            <a:xfrm>
              <a:off x="1143000" y="3200155"/>
              <a:ext cx="6858000" cy="822193"/>
            </a:xfrm>
            <a:prstGeom prst="rect">
              <a:avLst/>
            </a:prstGeom>
            <a:noFill/>
            <a:ln w="9525">
              <a:noFill/>
              <a:miter lim="800000"/>
              <a:headEnd/>
              <a:tailEnd/>
            </a:ln>
          </p:spPr>
          <p:txBody>
            <a:bodyPr>
              <a:prstTxWarp prst="textNoShape">
                <a:avLst/>
              </a:prstTxWarp>
              <a:spAutoFit/>
            </a:bodyPr>
            <a:lstStyle/>
            <a:p>
              <a:pPr eaLnBrk="0" hangingPunct="0"/>
              <a:r>
                <a:rPr lang="en-US" dirty="0"/>
                <a:t>•   Gaussian perturbation in zonal wind introduced to seed a perturbation to </a:t>
              </a:r>
              <a:r>
                <a:rPr lang="ja-JP" altLang="en-US" dirty="0">
                  <a:latin typeface="Arial" pitchFamily="80" charset="0"/>
                </a:rPr>
                <a:t>“</a:t>
              </a:r>
              <a:r>
                <a:rPr lang="en-US" dirty="0"/>
                <a:t>grow</a:t>
              </a:r>
              <a:r>
                <a:rPr lang="ja-JP" altLang="en-US" dirty="0">
                  <a:latin typeface="Arial" pitchFamily="80" charset="0"/>
                </a:rPr>
                <a:t>”</a:t>
              </a:r>
              <a:r>
                <a:rPr lang="en-US" dirty="0"/>
                <a:t> </a:t>
              </a:r>
              <a:r>
                <a:rPr lang="en-US" dirty="0" err="1"/>
                <a:t>baroclinic</a:t>
              </a:r>
              <a:r>
                <a:rPr lang="en-US" dirty="0"/>
                <a:t> instability</a:t>
              </a:r>
            </a:p>
          </p:txBody>
        </p:sp>
        <p:sp>
          <p:nvSpPr>
            <p:cNvPr id="14" name="Rectangle 6"/>
            <p:cNvSpPr>
              <a:spLocks noChangeArrowheads="1"/>
            </p:cNvSpPr>
            <p:nvPr/>
          </p:nvSpPr>
          <p:spPr bwMode="auto">
            <a:xfrm>
              <a:off x="1143000" y="4114800"/>
              <a:ext cx="7315200" cy="1187451"/>
            </a:xfrm>
            <a:prstGeom prst="rect">
              <a:avLst/>
            </a:prstGeom>
            <a:noFill/>
            <a:ln w="9525">
              <a:noFill/>
              <a:miter lim="800000"/>
              <a:headEnd/>
              <a:tailEnd/>
            </a:ln>
          </p:spPr>
          <p:txBody>
            <a:bodyPr>
              <a:prstTxWarp prst="textNoShape">
                <a:avLst/>
              </a:prstTxWarp>
              <a:spAutoFit/>
            </a:bodyPr>
            <a:lstStyle/>
            <a:p>
              <a:pPr eaLnBrk="0" hangingPunct="0"/>
              <a:r>
                <a:rPr lang="en-US" dirty="0"/>
                <a:t>•   Instability grows linearly for first 6 days. Characterized  by (</a:t>
              </a:r>
              <a:r>
                <a:rPr lang="en-US" dirty="0" err="1"/>
                <a:t>i</a:t>
              </a:r>
              <a:r>
                <a:rPr lang="en-US" dirty="0"/>
                <a:t>) distinct </a:t>
              </a:r>
              <a:r>
                <a:rPr lang="en-US" dirty="0" err="1"/>
                <a:t>baroclinic</a:t>
              </a:r>
              <a:r>
                <a:rPr lang="en-US" dirty="0"/>
                <a:t> waves, and (ii) amplitudes that grow exponentially in time </a:t>
              </a:r>
            </a:p>
          </p:txBody>
        </p:sp>
      </p:grpSp>
      <p:sp>
        <p:nvSpPr>
          <p:cNvPr id="15" name="Rectangle 7"/>
          <p:cNvSpPr>
            <a:spLocks noChangeArrowheads="1"/>
          </p:cNvSpPr>
          <p:nvPr/>
        </p:nvSpPr>
        <p:spPr bwMode="auto">
          <a:xfrm>
            <a:off x="1143000" y="5410200"/>
            <a:ext cx="7467600" cy="822325"/>
          </a:xfrm>
          <a:prstGeom prst="rect">
            <a:avLst/>
          </a:prstGeom>
          <a:noFill/>
          <a:ln w="9525">
            <a:noFill/>
            <a:miter lim="800000"/>
            <a:headEnd/>
            <a:tailEnd/>
          </a:ln>
        </p:spPr>
        <p:txBody>
          <a:bodyPr>
            <a:prstTxWarp prst="textNoShape">
              <a:avLst/>
            </a:prstTxWarp>
            <a:spAutoFit/>
          </a:bodyPr>
          <a:lstStyle/>
          <a:p>
            <a:pPr eaLnBrk="0" hangingPunct="0"/>
            <a:r>
              <a:rPr lang="en-US" dirty="0"/>
              <a:t>•   Nonlinear effects strong at 8 days and wave breaking after 10 days</a:t>
            </a:r>
          </a:p>
        </p:txBody>
      </p:sp>
    </p:spTree>
    <p:extLst>
      <p:ext uri="{BB962C8B-B14F-4D97-AF65-F5344CB8AC3E}">
        <p14:creationId xmlns:p14="http://schemas.microsoft.com/office/powerpoint/2010/main" val="22067522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40000"/>
                <a:satMod val="350000"/>
              </a:schemeClr>
            </a:gs>
            <a:gs pos="40000">
              <a:schemeClr val="bg2">
                <a:tint val="45000"/>
                <a:shade val="99000"/>
                <a:satMod val="350000"/>
              </a:schemeClr>
            </a:gs>
            <a:gs pos="100000">
              <a:schemeClr val="bg2">
                <a:shade val="20000"/>
                <a:satMod val="255000"/>
              </a:schemeClr>
            </a:gs>
          </a:gsLst>
          <a:lin ang="12900000" scaled="0"/>
          <a:tileRect/>
        </a:gra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838200" y="533400"/>
            <a:ext cx="7772400" cy="762000"/>
          </a:xfrm>
        </p:spPr>
        <p:txBody>
          <a:bodyPr/>
          <a:lstStyle/>
          <a:p>
            <a:pPr algn="l"/>
            <a:r>
              <a:rPr lang="en-US" sz="2800" b="1" dirty="0" smtClean="0">
                <a:solidFill>
                  <a:srgbClr val="00007E"/>
                </a:solidFill>
                <a:cs typeface="ＭＳ Ｐゴシック" pitchFamily="80" charset="-128"/>
              </a:rPr>
              <a:t>Consistency of </a:t>
            </a:r>
            <a:r>
              <a:rPr lang="en-US" sz="2800" b="1" dirty="0" err="1" smtClean="0">
                <a:solidFill>
                  <a:srgbClr val="00007E"/>
                </a:solidFill>
                <a:cs typeface="ＭＳ Ｐゴシック" pitchFamily="80" charset="-128"/>
              </a:rPr>
              <a:t>anelastic</a:t>
            </a:r>
            <a:r>
              <a:rPr lang="en-US" sz="2800" b="1" dirty="0" smtClean="0">
                <a:solidFill>
                  <a:srgbClr val="00007E"/>
                </a:solidFill>
                <a:cs typeface="ＭＳ Ｐゴシック" pitchFamily="80" charset="-128"/>
              </a:rPr>
              <a:t> modes with compressible modes </a:t>
            </a:r>
            <a:r>
              <a:rPr lang="en-US" sz="2000" b="1" dirty="0" smtClean="0">
                <a:solidFill>
                  <a:srgbClr val="00007E"/>
                </a:solidFill>
                <a:cs typeface="ＭＳ Ｐゴシック" pitchFamily="80" charset="-128"/>
              </a:rPr>
              <a:t>(AK2009) </a:t>
            </a:r>
            <a:endParaRPr lang="en-US" sz="2000" b="1" dirty="0" smtClean="0">
              <a:cs typeface="ＭＳ Ｐゴシック" pitchFamily="80" charset="-128"/>
            </a:endParaRPr>
          </a:p>
        </p:txBody>
      </p:sp>
      <p:sp>
        <p:nvSpPr>
          <p:cNvPr id="164867" name="TextBox 3"/>
          <p:cNvSpPr txBox="1">
            <a:spLocks noChangeArrowheads="1"/>
          </p:cNvSpPr>
          <p:nvPr/>
        </p:nvSpPr>
        <p:spPr bwMode="auto">
          <a:xfrm>
            <a:off x="6553200" y="1905000"/>
            <a:ext cx="2362200" cy="3662541"/>
          </a:xfrm>
          <a:prstGeom prst="rect">
            <a:avLst/>
          </a:prstGeom>
          <a:noFill/>
          <a:ln w="9525">
            <a:noFill/>
            <a:miter lim="800000"/>
            <a:headEnd/>
            <a:tailEnd/>
          </a:ln>
        </p:spPr>
        <p:txBody>
          <a:bodyPr>
            <a:prstTxWarp prst="textNoShape">
              <a:avLst/>
            </a:prstTxWarp>
            <a:spAutoFit/>
          </a:bodyPr>
          <a:lstStyle/>
          <a:p>
            <a:pPr eaLnBrk="0" hangingPunct="0"/>
            <a:r>
              <a:rPr lang="en-US" dirty="0">
                <a:solidFill>
                  <a:srgbClr val="000090"/>
                </a:solidFill>
              </a:rPr>
              <a:t>BAROCLINIC WAVES: </a:t>
            </a:r>
            <a:r>
              <a:rPr lang="en-US" i="1" dirty="0">
                <a:solidFill>
                  <a:srgbClr val="000090"/>
                </a:solidFill>
              </a:rPr>
              <a:t>β</a:t>
            </a:r>
            <a:r>
              <a:rPr lang="en-US" dirty="0">
                <a:solidFill>
                  <a:srgbClr val="000090"/>
                </a:solidFill>
              </a:rPr>
              <a:t>-plane modal analysis</a:t>
            </a:r>
          </a:p>
          <a:p>
            <a:pPr eaLnBrk="0" hangingPunct="0"/>
            <a:r>
              <a:rPr lang="en-US" sz="800" dirty="0">
                <a:solidFill>
                  <a:srgbClr val="000090"/>
                </a:solidFill>
                <a:sym typeface="Wingdings" pitchFamily="80" charset="2"/>
              </a:rPr>
              <a:t>______________________________________</a:t>
            </a:r>
          </a:p>
          <a:p>
            <a:pPr eaLnBrk="0" hangingPunct="0"/>
            <a:endParaRPr lang="en-US" sz="800" dirty="0">
              <a:solidFill>
                <a:srgbClr val="000090"/>
              </a:solidFill>
              <a:sym typeface="Wingdings" pitchFamily="80" charset="2"/>
            </a:endParaRPr>
          </a:p>
          <a:p>
            <a:pPr eaLnBrk="0" hangingPunct="0"/>
            <a:r>
              <a:rPr lang="en-US" dirty="0">
                <a:solidFill>
                  <a:srgbClr val="FF0000"/>
                </a:solidFill>
              </a:rPr>
              <a:t>Red line               </a:t>
            </a:r>
            <a:r>
              <a:rPr lang="en-US" i="1" dirty="0" err="1">
                <a:solidFill>
                  <a:srgbClr val="000090"/>
                </a:solidFill>
              </a:rPr>
              <a:t>λ</a:t>
            </a:r>
            <a:r>
              <a:rPr lang="en-US" dirty="0">
                <a:solidFill>
                  <a:srgbClr val="000090"/>
                </a:solidFill>
              </a:rPr>
              <a:t> </a:t>
            </a:r>
            <a:r>
              <a:rPr lang="en-US" dirty="0" smtClean="0">
                <a:solidFill>
                  <a:srgbClr val="000090"/>
                </a:solidFill>
              </a:rPr>
              <a:t>= </a:t>
            </a:r>
            <a:r>
              <a:rPr lang="en-US" dirty="0">
                <a:solidFill>
                  <a:srgbClr val="000090"/>
                </a:solidFill>
              </a:rPr>
              <a:t>4000 km which is known to be </a:t>
            </a:r>
            <a:r>
              <a:rPr lang="en-US" dirty="0" smtClean="0">
                <a:solidFill>
                  <a:srgbClr val="000090"/>
                </a:solidFill>
              </a:rPr>
              <a:t>~ gravest </a:t>
            </a:r>
            <a:r>
              <a:rPr lang="en-US" dirty="0">
                <a:solidFill>
                  <a:srgbClr val="000090"/>
                </a:solidFill>
              </a:rPr>
              <a:t>mode for Earth’s atmosphere</a:t>
            </a:r>
          </a:p>
        </p:txBody>
      </p:sp>
      <p:pic>
        <p:nvPicPr>
          <p:cNvPr id="164868" name="Picture 2" descr="beta phase error.pdf"/>
          <p:cNvPicPr>
            <a:picLocks noChangeAspect="1"/>
          </p:cNvPicPr>
          <p:nvPr/>
        </p:nvPicPr>
        <p:blipFill>
          <a:blip r:embed="rId3"/>
          <a:srcRect l="12125" t="8006" r="10229" b="43999"/>
          <a:stretch>
            <a:fillRect/>
          </a:stretch>
        </p:blipFill>
        <p:spPr bwMode="auto">
          <a:xfrm>
            <a:off x="838200" y="1676400"/>
            <a:ext cx="5619750" cy="4495800"/>
          </a:xfrm>
          <a:prstGeom prst="rect">
            <a:avLst/>
          </a:prstGeom>
          <a:solidFill>
            <a:schemeClr val="bg1"/>
          </a:solid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DBFB"/>
            </a:gs>
            <a:gs pos="100000">
              <a:srgbClr val="CCF6FF"/>
            </a:gs>
          </a:gsLst>
          <a:lin ang="10800000" scaled="0"/>
          <a:tileRect/>
        </a:gradFill>
        <a:effectLst/>
      </p:bgPr>
    </p:bg>
    <p:spTree>
      <p:nvGrpSpPr>
        <p:cNvPr id="1" name=""/>
        <p:cNvGrpSpPr/>
        <p:nvPr/>
      </p:nvGrpSpPr>
      <p:grpSpPr>
        <a:xfrm>
          <a:off x="0" y="0"/>
          <a:ext cx="0" cy="0"/>
          <a:chOff x="0" y="0"/>
          <a:chExt cx="0" cy="0"/>
        </a:xfrm>
      </p:grpSpPr>
      <p:sp>
        <p:nvSpPr>
          <p:cNvPr id="16" name="Text Box 9"/>
          <p:cNvSpPr txBox="1">
            <a:spLocks noChangeArrowheads="1"/>
          </p:cNvSpPr>
          <p:nvPr/>
        </p:nvSpPr>
        <p:spPr bwMode="auto">
          <a:xfrm>
            <a:off x="914400" y="3124200"/>
            <a:ext cx="7543800" cy="1552575"/>
          </a:xfrm>
          <a:prstGeom prst="rect">
            <a:avLst/>
          </a:prstGeom>
          <a:noFill/>
          <a:ln w="9525">
            <a:noFill/>
            <a:miter lim="800000"/>
            <a:headEnd/>
            <a:tailEnd/>
          </a:ln>
        </p:spPr>
        <p:txBody>
          <a:bodyPr>
            <a:prstTxWarp prst="textNoShape">
              <a:avLst/>
            </a:prstTxWarp>
            <a:spAutoFit/>
          </a:bodyPr>
          <a:lstStyle/>
          <a:p>
            <a:pPr eaLnBrk="0" hangingPunct="0"/>
            <a:r>
              <a:rPr lang="en-US" dirty="0">
                <a:latin typeface="Wingdings" pitchFamily="80" charset="2"/>
                <a:ea typeface="Wingdings" pitchFamily="80" charset="2"/>
                <a:cs typeface="Wingdings" pitchFamily="80" charset="2"/>
                <a:sym typeface="Wingdings" pitchFamily="80" charset="2"/>
              </a:rPr>
              <a:t></a:t>
            </a:r>
            <a:r>
              <a:rPr lang="en-US" dirty="0"/>
              <a:t> A good match in linear regime will not occur unless the parameters controlling the waves (</a:t>
            </a:r>
            <a:r>
              <a:rPr lang="en-US" i="1" dirty="0"/>
              <a:t>mean wind at steering level</a:t>
            </a:r>
            <a:r>
              <a:rPr lang="en-US" dirty="0"/>
              <a:t>, </a:t>
            </a:r>
            <a:r>
              <a:rPr lang="en-US" i="1" dirty="0"/>
              <a:t>thermal wind</a:t>
            </a:r>
            <a:r>
              <a:rPr lang="en-US" dirty="0"/>
              <a:t>,  </a:t>
            </a:r>
            <a:r>
              <a:rPr lang="en-US" i="1" dirty="0"/>
              <a:t>f</a:t>
            </a:r>
            <a:r>
              <a:rPr lang="en-US" dirty="0"/>
              <a:t>,  </a:t>
            </a:r>
            <a:r>
              <a:rPr lang="en-US" i="1" dirty="0">
                <a:latin typeface="Symbol" pitchFamily="80" charset="2"/>
              </a:rPr>
              <a:t>b</a:t>
            </a:r>
            <a:r>
              <a:rPr lang="en-US" dirty="0"/>
              <a:t>, </a:t>
            </a:r>
            <a:r>
              <a:rPr lang="en-US" i="1" dirty="0"/>
              <a:t>H</a:t>
            </a:r>
            <a:r>
              <a:rPr lang="en-US" dirty="0"/>
              <a:t>, </a:t>
            </a:r>
            <a:r>
              <a:rPr lang="en-US" i="1" dirty="0"/>
              <a:t>N</a:t>
            </a:r>
            <a:r>
              <a:rPr lang="en-US" dirty="0"/>
              <a:t>, ...) for the balanced </a:t>
            </a:r>
            <a:r>
              <a:rPr lang="en-US" dirty="0" err="1"/>
              <a:t>anelastic</a:t>
            </a:r>
            <a:r>
              <a:rPr lang="en-US" dirty="0"/>
              <a:t> model also match those of JW initialization.</a:t>
            </a:r>
          </a:p>
        </p:txBody>
      </p:sp>
      <p:sp>
        <p:nvSpPr>
          <p:cNvPr id="17" name="Rectangle 18"/>
          <p:cNvSpPr>
            <a:spLocks noChangeArrowheads="1"/>
          </p:cNvSpPr>
          <p:nvPr/>
        </p:nvSpPr>
        <p:spPr bwMode="auto">
          <a:xfrm>
            <a:off x="990600" y="685800"/>
            <a:ext cx="6553200" cy="1066800"/>
          </a:xfrm>
          <a:prstGeom prst="rect">
            <a:avLst/>
          </a:prstGeom>
          <a:noFill/>
          <a:ln w="9525">
            <a:noFill/>
            <a:miter lim="800000"/>
            <a:headEnd/>
            <a:tailEnd/>
          </a:ln>
        </p:spPr>
        <p:txBody>
          <a:bodyPr>
            <a:prstTxWarp prst="textNoShape">
              <a:avLst/>
            </a:prstTxWarp>
            <a:spAutoFit/>
          </a:bodyPr>
          <a:lstStyle/>
          <a:p>
            <a:pPr eaLnBrk="0" hangingPunct="0"/>
            <a:r>
              <a:rPr lang="en-US" sz="3200" b="1"/>
              <a:t>Balanced initialization given in JW is not correct for EULAG</a:t>
            </a:r>
            <a:endParaRPr lang="en-US" sz="2800" b="1"/>
          </a:p>
        </p:txBody>
      </p:sp>
      <p:sp>
        <p:nvSpPr>
          <p:cNvPr id="18" name="Rectangle 19"/>
          <p:cNvSpPr>
            <a:spLocks noChangeArrowheads="1"/>
          </p:cNvSpPr>
          <p:nvPr/>
        </p:nvSpPr>
        <p:spPr bwMode="auto">
          <a:xfrm>
            <a:off x="914400" y="4724400"/>
            <a:ext cx="7543800" cy="1552575"/>
          </a:xfrm>
          <a:prstGeom prst="rect">
            <a:avLst/>
          </a:prstGeom>
          <a:noFill/>
          <a:ln>
            <a:noFill/>
          </a:ln>
          <a:effectLst/>
          <a:extLst/>
        </p:spPr>
        <p:txBody>
          <a:bodyPr>
            <a:spAutoFit/>
          </a:bodyPr>
          <a:lstStyle/>
          <a:p>
            <a:pPr eaLnBrk="0" hangingPunct="0">
              <a:defRPr/>
            </a:pPr>
            <a:r>
              <a:rPr lang="en-US" dirty="0">
                <a:latin typeface="Wingdings"/>
                <a:ea typeface="Wingdings"/>
                <a:cs typeface="Wingdings"/>
                <a:sym typeface="Wingdings"/>
              </a:rPr>
              <a:t></a:t>
            </a:r>
            <a:r>
              <a:rPr lang="en-US" dirty="0">
                <a:latin typeface="Times" charset="0"/>
                <a:ea typeface="ＭＳ Ｐゴシック" charset="0"/>
                <a:cs typeface="ＭＳ Ｐゴシック" charset="0"/>
              </a:rPr>
              <a:t> A 2-layer </a:t>
            </a:r>
            <a:r>
              <a:rPr lang="en-US" dirty="0" err="1">
                <a:latin typeface="Times" charset="0"/>
                <a:ea typeface="ＭＳ Ｐゴシック" charset="0"/>
                <a:cs typeface="ＭＳ Ｐゴシック" charset="0"/>
              </a:rPr>
              <a:t>baroclinic</a:t>
            </a:r>
            <a:r>
              <a:rPr lang="en-US" dirty="0">
                <a:latin typeface="Times" charset="0"/>
                <a:ea typeface="ＭＳ Ｐゴシック" charset="0"/>
                <a:cs typeface="ＭＳ Ｐゴシック" charset="0"/>
              </a:rPr>
              <a:t> instability model (Holton, </a:t>
            </a:r>
            <a:r>
              <a:rPr lang="en-US" u="sng" dirty="0">
                <a:latin typeface="Times" charset="0"/>
                <a:ea typeface="ＭＳ Ｐゴシック" charset="0"/>
                <a:cs typeface="ＭＳ Ｐゴシック" charset="0"/>
              </a:rPr>
              <a:t>Dynamic Meteorology</a:t>
            </a:r>
            <a:r>
              <a:rPr lang="en-US" dirty="0">
                <a:latin typeface="Times" charset="0"/>
                <a:ea typeface="ＭＳ Ｐゴシック" charset="0"/>
                <a:cs typeface="ＭＳ Ｐゴシック" charset="0"/>
              </a:rPr>
              <a:t> 2004) establishes the linear wave growth to be sensitive to 3 parameters − the </a:t>
            </a:r>
            <a:r>
              <a:rPr lang="en-US" dirty="0">
                <a:solidFill>
                  <a:srgbClr val="3A0000"/>
                </a:solidFill>
                <a:effectLst>
                  <a:outerShdw blurRad="38100" dist="38100" dir="2700000" algn="tl">
                    <a:srgbClr val="000000"/>
                  </a:outerShdw>
                </a:effectLst>
                <a:latin typeface="Times" charset="0"/>
                <a:ea typeface="ＭＳ Ｐゴシック" charset="0"/>
                <a:cs typeface="ＭＳ Ｐゴシック" charset="0"/>
              </a:rPr>
              <a:t>mean wind</a:t>
            </a:r>
            <a:r>
              <a:rPr lang="en-US" dirty="0">
                <a:latin typeface="Times" charset="0"/>
                <a:ea typeface="ＭＳ Ｐゴシック" charset="0"/>
                <a:cs typeface="ＭＳ Ｐゴシック" charset="0"/>
              </a:rPr>
              <a:t> </a:t>
            </a:r>
            <a:r>
              <a:rPr lang="en-US" dirty="0">
                <a:solidFill>
                  <a:srgbClr val="3A0000"/>
                </a:solidFill>
                <a:effectLst>
                  <a:outerShdw blurRad="38100" dist="38100" dir="2700000" algn="tl">
                    <a:srgbClr val="000000"/>
                  </a:outerShdw>
                </a:effectLst>
                <a:latin typeface="Times" charset="0"/>
                <a:ea typeface="ＭＳ Ｐゴシック" charset="0"/>
                <a:cs typeface="ＭＳ Ｐゴシック" charset="0"/>
              </a:rPr>
              <a:t>&lt;</a:t>
            </a:r>
            <a:r>
              <a:rPr lang="en-US" dirty="0" err="1">
                <a:solidFill>
                  <a:srgbClr val="3A0000"/>
                </a:solidFill>
                <a:effectLst>
                  <a:outerShdw blurRad="38100" dist="38100" dir="2700000" algn="tl">
                    <a:srgbClr val="000000"/>
                  </a:outerShdw>
                </a:effectLst>
                <a:latin typeface="Times" charset="0"/>
                <a:ea typeface="ＭＳ Ｐゴシック" charset="0"/>
                <a:cs typeface="ＭＳ Ｐゴシック" charset="0"/>
              </a:rPr>
              <a:t>u</a:t>
            </a:r>
            <a:r>
              <a:rPr lang="en-US" baseline="-25000" dirty="0" err="1">
                <a:solidFill>
                  <a:srgbClr val="3A0000"/>
                </a:solidFill>
                <a:effectLst>
                  <a:outerShdw blurRad="38100" dist="38100" dir="2700000" algn="tl">
                    <a:srgbClr val="000000"/>
                  </a:outerShdw>
                </a:effectLst>
                <a:latin typeface="Times" charset="0"/>
                <a:ea typeface="ＭＳ Ｐゴシック" charset="0"/>
                <a:cs typeface="ＭＳ Ｐゴシック" charset="0"/>
              </a:rPr>
              <a:t>e</a:t>
            </a:r>
            <a:r>
              <a:rPr lang="en-US" dirty="0">
                <a:solidFill>
                  <a:srgbClr val="3A0000"/>
                </a:solidFill>
                <a:effectLst>
                  <a:outerShdw blurRad="38100" dist="38100" dir="2700000" algn="tl">
                    <a:srgbClr val="000000"/>
                  </a:outerShdw>
                </a:effectLst>
                <a:latin typeface="Times" charset="0"/>
                <a:ea typeface="ＭＳ Ｐゴシック" charset="0"/>
                <a:cs typeface="ＭＳ Ｐゴシック" charset="0"/>
              </a:rPr>
              <a:t>&gt;</a:t>
            </a:r>
            <a:r>
              <a:rPr lang="en-US" dirty="0">
                <a:latin typeface="Times" charset="0"/>
                <a:ea typeface="ＭＳ Ｐゴシック" charset="0"/>
                <a:cs typeface="ＭＳ Ｐゴシック" charset="0"/>
              </a:rPr>
              <a:t>, </a:t>
            </a:r>
            <a:r>
              <a:rPr lang="en-US" dirty="0">
                <a:solidFill>
                  <a:srgbClr val="3A0000"/>
                </a:solidFill>
                <a:effectLst>
                  <a:outerShdw blurRad="38100" dist="38100" dir="2700000" algn="tl">
                    <a:srgbClr val="000000"/>
                  </a:outerShdw>
                </a:effectLst>
                <a:latin typeface="Times" charset="0"/>
                <a:ea typeface="ＭＳ Ｐゴシック" charset="0"/>
                <a:cs typeface="ＭＳ Ｐゴシック" charset="0"/>
              </a:rPr>
              <a:t>thermal wind</a:t>
            </a:r>
            <a:r>
              <a:rPr lang="en-US" dirty="0">
                <a:latin typeface="Times" charset="0"/>
                <a:ea typeface="ＭＳ Ｐゴシック" charset="0"/>
                <a:cs typeface="ＭＳ Ｐゴシック" charset="0"/>
              </a:rPr>
              <a:t> </a:t>
            </a:r>
            <a:r>
              <a:rPr lang="en-US" dirty="0" err="1">
                <a:solidFill>
                  <a:srgbClr val="3A0000"/>
                </a:solidFill>
                <a:effectLst>
                  <a:outerShdw blurRad="38100" dist="38100" dir="2700000" algn="tl">
                    <a:srgbClr val="000000"/>
                  </a:outerShdw>
                </a:effectLst>
                <a:latin typeface="Times" charset="0"/>
                <a:ea typeface="ＭＳ Ｐゴシック" charset="0"/>
                <a:cs typeface="ＭＳ Ｐゴシック" charset="0"/>
              </a:rPr>
              <a:t>u</a:t>
            </a:r>
            <a:r>
              <a:rPr lang="en-US" baseline="-25000" dirty="0" err="1">
                <a:solidFill>
                  <a:srgbClr val="3A0000"/>
                </a:solidFill>
                <a:effectLst>
                  <a:outerShdw blurRad="38100" dist="38100" dir="2700000" algn="tl">
                    <a:srgbClr val="000000"/>
                  </a:outerShdw>
                </a:effectLst>
                <a:latin typeface="Times" charset="0"/>
                <a:ea typeface="ＭＳ Ｐゴシック" charset="0"/>
                <a:cs typeface="ＭＳ Ｐゴシック" charset="0"/>
              </a:rPr>
              <a:t>T</a:t>
            </a:r>
            <a:r>
              <a:rPr lang="en-US" dirty="0">
                <a:latin typeface="Times" charset="0"/>
                <a:ea typeface="ＭＳ Ｐゴシック" charset="0"/>
                <a:cs typeface="ＭＳ Ｐゴシック" charset="0"/>
              </a:rPr>
              <a:t>, and </a:t>
            </a:r>
            <a:r>
              <a:rPr lang="en-US" dirty="0">
                <a:solidFill>
                  <a:srgbClr val="3A0000"/>
                </a:solidFill>
                <a:effectLst>
                  <a:outerShdw blurRad="38100" dist="38100" dir="2700000" algn="tl">
                    <a:srgbClr val="000000"/>
                  </a:outerShdw>
                </a:effectLst>
                <a:latin typeface="Times" charset="0"/>
                <a:ea typeface="ＭＳ Ｐゴシック" charset="0"/>
                <a:cs typeface="ＭＳ Ｐゴシック" charset="0"/>
              </a:rPr>
              <a:t>static stability </a:t>
            </a:r>
            <a:r>
              <a:rPr lang="en-US" dirty="0">
                <a:solidFill>
                  <a:srgbClr val="3A0000"/>
                </a:solidFill>
                <a:effectLst>
                  <a:outerShdw blurRad="38100" dist="38100" dir="2700000" algn="tl">
                    <a:srgbClr val="000000"/>
                  </a:outerShdw>
                </a:effectLst>
                <a:latin typeface="Times" charset="0"/>
                <a:ea typeface="ＭＳ Ｐゴシック" charset="0"/>
                <a:cs typeface="ＭＳ Ｐゴシック" charset="0"/>
                <a:sym typeface="Symbol" charset="0"/>
              </a:rPr>
              <a:t></a:t>
            </a:r>
            <a:r>
              <a:rPr lang="en-US" dirty="0">
                <a:latin typeface="Times" charset="0"/>
                <a:ea typeface="ＭＳ Ｐゴシック" charset="0"/>
                <a:cs typeface="ＭＳ Ｐゴシック" charset="0"/>
              </a:rPr>
              <a:t>.</a:t>
            </a:r>
          </a:p>
        </p:txBody>
      </p:sp>
      <p:sp>
        <p:nvSpPr>
          <p:cNvPr id="19" name="TextBox 2"/>
          <p:cNvSpPr txBox="1">
            <a:spLocks noChangeArrowheads="1"/>
          </p:cNvSpPr>
          <p:nvPr/>
        </p:nvSpPr>
        <p:spPr bwMode="auto">
          <a:xfrm>
            <a:off x="914400" y="1905000"/>
            <a:ext cx="7620000" cy="1187450"/>
          </a:xfrm>
          <a:prstGeom prst="rect">
            <a:avLst/>
          </a:prstGeom>
          <a:noFill/>
          <a:ln w="9525">
            <a:noFill/>
            <a:miter lim="800000"/>
            <a:headEnd/>
            <a:tailEnd/>
          </a:ln>
        </p:spPr>
        <p:txBody>
          <a:bodyPr>
            <a:prstTxWarp prst="textNoShape">
              <a:avLst/>
            </a:prstTxWarp>
            <a:spAutoFit/>
          </a:bodyPr>
          <a:lstStyle/>
          <a:p>
            <a:pPr eaLnBrk="0" hangingPunct="0"/>
            <a:r>
              <a:rPr lang="en-US">
                <a:latin typeface="Wingdings" pitchFamily="80" charset="2"/>
                <a:ea typeface="Wingdings" pitchFamily="80" charset="2"/>
                <a:cs typeface="Wingdings" pitchFamily="80" charset="2"/>
                <a:sym typeface="Wingdings" pitchFamily="80" charset="2"/>
              </a:rPr>
              <a:t></a:t>
            </a:r>
            <a:r>
              <a:rPr lang="en-US">
                <a:sym typeface="Wingdings" pitchFamily="80" charset="2"/>
              </a:rPr>
              <a:t> </a:t>
            </a:r>
            <a:r>
              <a:rPr lang="en-US"/>
              <a:t>The geostrophically balanced IC of JW is not balanced for EULAG’s anelastic equation set </a:t>
            </a:r>
            <a:r>
              <a:rPr lang="en-US">
                <a:sym typeface="Wingdings" pitchFamily="80" charset="2"/>
              </a:rPr>
              <a:t> necessary to modify at least one of specified environmental profiles.</a:t>
            </a:r>
            <a:endParaRPr lang="en-US"/>
          </a:p>
        </p:txBody>
      </p:sp>
    </p:spTree>
    <p:extLst>
      <p:ext uri="{BB962C8B-B14F-4D97-AF65-F5344CB8AC3E}">
        <p14:creationId xmlns:p14="http://schemas.microsoft.com/office/powerpoint/2010/main" val="248722440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0" name="Rectangle 4"/>
          <p:cNvSpPr>
            <a:spLocks noChangeArrowheads="1"/>
          </p:cNvSpPr>
          <p:nvPr/>
        </p:nvSpPr>
        <p:spPr bwMode="auto">
          <a:xfrm>
            <a:off x="990600" y="685800"/>
            <a:ext cx="6553200" cy="579438"/>
          </a:xfrm>
          <a:prstGeom prst="rect">
            <a:avLst/>
          </a:prstGeom>
          <a:noFill/>
          <a:ln w="9525">
            <a:noFill/>
            <a:miter lim="800000"/>
            <a:headEnd/>
            <a:tailEnd/>
          </a:ln>
        </p:spPr>
        <p:txBody>
          <a:bodyPr>
            <a:prstTxWarp prst="textNoShape">
              <a:avLst/>
            </a:prstTxWarp>
            <a:spAutoFit/>
          </a:bodyPr>
          <a:lstStyle/>
          <a:p>
            <a:pPr eaLnBrk="0" hangingPunct="0"/>
            <a:r>
              <a:rPr lang="en-US" sz="3200"/>
              <a:t>2-layer model </a:t>
            </a:r>
            <a:r>
              <a:rPr lang="en-US" sz="2800"/>
              <a:t>(Holton 2004)</a:t>
            </a:r>
            <a:r>
              <a:rPr lang="en-US" sz="3200"/>
              <a:t>, cont.</a:t>
            </a:r>
            <a:endParaRPr lang="en-US" sz="2800"/>
          </a:p>
        </p:txBody>
      </p:sp>
      <p:sp>
        <p:nvSpPr>
          <p:cNvPr id="715782" name="Rectangle 6"/>
          <p:cNvSpPr>
            <a:spLocks noChangeArrowheads="1"/>
          </p:cNvSpPr>
          <p:nvPr/>
        </p:nvSpPr>
        <p:spPr bwMode="auto">
          <a:xfrm>
            <a:off x="838200" y="1371600"/>
            <a:ext cx="7467600" cy="946150"/>
          </a:xfrm>
          <a:prstGeom prst="rect">
            <a:avLst/>
          </a:prstGeom>
          <a:noFill/>
          <a:ln>
            <a:noFill/>
          </a:ln>
          <a:effectLst/>
          <a:extLst/>
        </p:spPr>
        <p:txBody>
          <a:bodyPr>
            <a:spAutoFit/>
          </a:bodyPr>
          <a:lstStyle/>
          <a:p>
            <a:pPr eaLnBrk="0" hangingPunct="0">
              <a:defRPr/>
            </a:pPr>
            <a:r>
              <a:rPr lang="en-US" sz="2800" dirty="0">
                <a:latin typeface="Times" charset="0"/>
                <a:ea typeface="ＭＳ Ｐゴシック" charset="0"/>
                <a:cs typeface="ＭＳ Ｐゴシック" charset="0"/>
              </a:rPr>
              <a:t>The thermal wind effect is </a:t>
            </a:r>
            <a:r>
              <a:rPr lang="en-US" sz="2800" dirty="0">
                <a:effectLst>
                  <a:outerShdw blurRad="38100" dist="38100" dir="2700000" algn="tl">
                    <a:srgbClr val="FFFFFF"/>
                  </a:outerShdw>
                </a:effectLst>
                <a:latin typeface="Times" charset="0"/>
                <a:ea typeface="ＭＳ Ｐゴシック" charset="0"/>
                <a:cs typeface="ＭＳ Ｐゴシック" charset="0"/>
              </a:rPr>
              <a:t>secondary</a:t>
            </a:r>
            <a:r>
              <a:rPr lang="en-US" sz="2800" dirty="0">
                <a:latin typeface="Times" charset="0"/>
                <a:ea typeface="ＭＳ Ｐゴシック" charset="0"/>
                <a:cs typeface="ＭＳ Ｐゴシック" charset="0"/>
              </a:rPr>
              <a:t> on </a:t>
            </a:r>
            <a:r>
              <a:rPr lang="en-US" sz="2800" i="1" dirty="0">
                <a:latin typeface="Times" charset="0"/>
                <a:ea typeface="ＭＳ Ｐゴシック" charset="0"/>
                <a:cs typeface="ＭＳ Ｐゴシック" charset="0"/>
              </a:rPr>
              <a:t>phase speeds</a:t>
            </a:r>
            <a:r>
              <a:rPr lang="en-US" sz="2800" dirty="0">
                <a:latin typeface="Times" charset="0"/>
                <a:ea typeface="ＭＳ Ｐゴシック" charset="0"/>
                <a:cs typeface="ＭＳ Ｐゴシック" charset="0"/>
              </a:rPr>
              <a:t>, but </a:t>
            </a:r>
            <a:r>
              <a:rPr lang="en-US" sz="2800" dirty="0">
                <a:effectLst>
                  <a:outerShdw blurRad="38100" dist="38100" dir="2700000" algn="tl">
                    <a:srgbClr val="FFFFFF"/>
                  </a:outerShdw>
                </a:effectLst>
                <a:latin typeface="Times" charset="0"/>
                <a:ea typeface="ＭＳ Ｐゴシック" charset="0"/>
                <a:cs typeface="ＭＳ Ｐゴシック" charset="0"/>
              </a:rPr>
              <a:t>dominates</a:t>
            </a:r>
            <a:r>
              <a:rPr lang="en-US" sz="2800" dirty="0">
                <a:latin typeface="Times" charset="0"/>
                <a:ea typeface="ＭＳ Ｐゴシック" charset="0"/>
                <a:cs typeface="ＭＳ Ｐゴシック" charset="0"/>
              </a:rPr>
              <a:t> </a:t>
            </a:r>
            <a:r>
              <a:rPr lang="en-US" sz="2800" i="1" dirty="0">
                <a:latin typeface="Times" charset="0"/>
                <a:ea typeface="ＭＳ Ｐゴシック" charset="0"/>
                <a:cs typeface="ＭＳ Ｐゴシック" charset="0"/>
              </a:rPr>
              <a:t>disturbance growth rates</a:t>
            </a:r>
            <a:r>
              <a:rPr lang="en-US" sz="2800" dirty="0">
                <a:latin typeface="Times" charset="0"/>
                <a:ea typeface="ＭＳ Ｐゴシック" charset="0"/>
                <a:cs typeface="ＭＳ Ｐゴシック" charset="0"/>
              </a:rPr>
              <a:t>.</a:t>
            </a:r>
          </a:p>
        </p:txBody>
      </p:sp>
      <p:pic>
        <p:nvPicPr>
          <p:cNvPr id="117042" name="Picture 7" descr="Balanced Wind"/>
          <p:cNvPicPr>
            <a:picLocks noChangeAspect="1" noChangeArrowheads="1"/>
          </p:cNvPicPr>
          <p:nvPr/>
        </p:nvPicPr>
        <p:blipFill>
          <a:blip r:embed="rId4"/>
          <a:srcRect/>
          <a:stretch>
            <a:fillRect/>
          </a:stretch>
        </p:blipFill>
        <p:spPr bwMode="auto">
          <a:xfrm>
            <a:off x="6096000" y="2819400"/>
            <a:ext cx="2439988" cy="3276600"/>
          </a:xfrm>
          <a:prstGeom prst="rect">
            <a:avLst/>
          </a:prstGeom>
          <a:noFill/>
          <a:ln w="9525">
            <a:noFill/>
            <a:miter lim="800000"/>
            <a:headEnd/>
            <a:tailEnd/>
          </a:ln>
        </p:spPr>
      </p:pic>
      <p:graphicFrame>
        <p:nvGraphicFramePr>
          <p:cNvPr id="117035" name="Object 299"/>
          <p:cNvGraphicFramePr>
            <a:graphicFrameLocks noChangeAspect="1"/>
          </p:cNvGraphicFramePr>
          <p:nvPr/>
        </p:nvGraphicFramePr>
        <p:xfrm>
          <a:off x="1066800" y="2438400"/>
          <a:ext cx="1981200" cy="527050"/>
        </p:xfrm>
        <a:graphic>
          <a:graphicData uri="http://schemas.openxmlformats.org/presentationml/2006/ole">
            <mc:AlternateContent xmlns:mc="http://schemas.openxmlformats.org/markup-compatibility/2006">
              <mc:Choice xmlns:v="urn:schemas-microsoft-com:vml" Requires="v">
                <p:oleObj spid="_x0000_s117146" name="Equation" r:id="rId5" imgW="812800" imgH="215900" progId="">
                  <p:embed/>
                </p:oleObj>
              </mc:Choice>
              <mc:Fallback>
                <p:oleObj name="Equation" r:id="rId5" imgW="812800" imgH="215900" progId="">
                  <p:embed/>
                  <p:pic>
                    <p:nvPicPr>
                      <p:cNvPr id="0" name="Picture 2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438400"/>
                        <a:ext cx="1981200" cy="5270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17037" name="Object 301"/>
          <p:cNvGraphicFramePr>
            <a:graphicFrameLocks noChangeAspect="1"/>
          </p:cNvGraphicFramePr>
          <p:nvPr/>
        </p:nvGraphicFramePr>
        <p:xfrm>
          <a:off x="1066800" y="3048000"/>
          <a:ext cx="3810000" cy="989013"/>
        </p:xfrm>
        <a:graphic>
          <a:graphicData uri="http://schemas.openxmlformats.org/presentationml/2006/ole">
            <mc:AlternateContent xmlns:mc="http://schemas.openxmlformats.org/markup-compatibility/2006">
              <mc:Choice xmlns:v="urn:schemas-microsoft-com:vml" Requires="v">
                <p:oleObj spid="_x0000_s117147" name="Equation" r:id="rId7" imgW="1612900" imgH="419100" progId="">
                  <p:embed/>
                </p:oleObj>
              </mc:Choice>
              <mc:Fallback>
                <p:oleObj name="Equation" r:id="rId7" imgW="1612900" imgH="419100" progId="">
                  <p:embed/>
                  <p:pic>
                    <p:nvPicPr>
                      <p:cNvPr id="0" name="Picture 3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3048000"/>
                        <a:ext cx="3810000" cy="98901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17038" name="Object 302"/>
          <p:cNvGraphicFramePr>
            <a:graphicFrameLocks noChangeAspect="1"/>
          </p:cNvGraphicFramePr>
          <p:nvPr/>
        </p:nvGraphicFramePr>
        <p:xfrm>
          <a:off x="3962400" y="2514600"/>
          <a:ext cx="1371600" cy="396875"/>
        </p:xfrm>
        <a:graphic>
          <a:graphicData uri="http://schemas.openxmlformats.org/presentationml/2006/ole">
            <mc:AlternateContent xmlns:mc="http://schemas.openxmlformats.org/markup-compatibility/2006">
              <mc:Choice xmlns:v="urn:schemas-microsoft-com:vml" Requires="v">
                <p:oleObj spid="_x0000_s117148" name="Equation" r:id="rId9" imgW="571500" imgH="165100" progId="">
                  <p:embed/>
                </p:oleObj>
              </mc:Choice>
              <mc:Fallback>
                <p:oleObj name="Equation" r:id="rId9" imgW="571500" imgH="165100" progId="">
                  <p:embed/>
                  <p:pic>
                    <p:nvPicPr>
                      <p:cNvPr id="0" name="Picture 3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0" y="2514600"/>
                        <a:ext cx="1371600" cy="3968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7043" name="Rectangle 15"/>
          <p:cNvSpPr>
            <a:spLocks noChangeArrowheads="1"/>
          </p:cNvSpPr>
          <p:nvPr/>
        </p:nvSpPr>
        <p:spPr bwMode="auto">
          <a:xfrm>
            <a:off x="2895600" y="2514600"/>
            <a:ext cx="1081088" cy="457200"/>
          </a:xfrm>
          <a:prstGeom prst="rect">
            <a:avLst/>
          </a:prstGeom>
          <a:noFill/>
          <a:ln w="9525">
            <a:noFill/>
            <a:miter lim="800000"/>
            <a:headEnd/>
            <a:tailEnd/>
          </a:ln>
        </p:spPr>
        <p:txBody>
          <a:bodyPr wrap="none">
            <a:prstTxWarp prst="textNoShape">
              <a:avLst/>
            </a:prstTxWarp>
            <a:spAutoFit/>
          </a:bodyPr>
          <a:lstStyle/>
          <a:p>
            <a:pPr eaLnBrk="0" hangingPunct="0"/>
            <a:r>
              <a:rPr lang="en-US" dirty="0"/>
              <a:t>, where</a:t>
            </a:r>
          </a:p>
        </p:txBody>
      </p:sp>
      <p:grpSp>
        <p:nvGrpSpPr>
          <p:cNvPr id="2" name="Group 1"/>
          <p:cNvGrpSpPr/>
          <p:nvPr/>
        </p:nvGrpSpPr>
        <p:grpSpPr>
          <a:xfrm>
            <a:off x="990600" y="4038600"/>
            <a:ext cx="4724400" cy="2119313"/>
            <a:chOff x="990600" y="4038600"/>
            <a:chExt cx="4724400" cy="2119313"/>
          </a:xfrm>
        </p:grpSpPr>
        <p:graphicFrame>
          <p:nvGraphicFramePr>
            <p:cNvPr id="117036" name="Object 300"/>
            <p:cNvGraphicFramePr>
              <a:graphicFrameLocks noChangeAspect="1"/>
            </p:cNvGraphicFramePr>
            <p:nvPr>
              <p:extLst>
                <p:ext uri="{D42A27DB-BD31-4B8C-83A1-F6EECF244321}">
                  <p14:modId xmlns:p14="http://schemas.microsoft.com/office/powerpoint/2010/main" val="3958036846"/>
                </p:ext>
              </p:extLst>
            </p:nvPr>
          </p:nvGraphicFramePr>
          <p:xfrm>
            <a:off x="990600" y="4038600"/>
            <a:ext cx="4724400" cy="962025"/>
          </p:xfrm>
          <a:graphic>
            <a:graphicData uri="http://schemas.openxmlformats.org/presentationml/2006/ole">
              <mc:AlternateContent xmlns:mc="http://schemas.openxmlformats.org/markup-compatibility/2006">
                <mc:Choice xmlns:v="urn:schemas-microsoft-com:vml" Requires="v">
                  <p:oleObj spid="_x0000_s117149" name="Equation" r:id="rId11" imgW="2057400" imgH="419100" progId="">
                    <p:embed/>
                  </p:oleObj>
                </mc:Choice>
                <mc:Fallback>
                  <p:oleObj name="Equation" r:id="rId11" imgW="2057400" imgH="419100" progId="">
                    <p:embed/>
                    <p:pic>
                      <p:nvPicPr>
                        <p:cNvPr id="0" name="Picture 3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0" y="4038600"/>
                          <a:ext cx="4724400" cy="9620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7044" name="Rectangle 16"/>
            <p:cNvSpPr>
              <a:spLocks noChangeArrowheads="1"/>
            </p:cNvSpPr>
            <p:nvPr/>
          </p:nvSpPr>
          <p:spPr bwMode="auto">
            <a:xfrm>
              <a:off x="990600" y="5257800"/>
              <a:ext cx="4648200" cy="519113"/>
            </a:xfrm>
            <a:prstGeom prst="rect">
              <a:avLst/>
            </a:prstGeom>
            <a:noFill/>
            <a:ln w="9525">
              <a:noFill/>
              <a:miter lim="800000"/>
              <a:headEnd/>
              <a:tailEnd/>
            </a:ln>
          </p:spPr>
          <p:txBody>
            <a:bodyPr>
              <a:prstTxWarp prst="textNoShape">
                <a:avLst/>
              </a:prstTxWarp>
              <a:spAutoFit/>
            </a:bodyPr>
            <a:lstStyle/>
            <a:p>
              <a:pPr eaLnBrk="0" hangingPunct="0"/>
              <a:r>
                <a:rPr lang="en-US" sz="2800"/>
                <a:t>If </a:t>
              </a:r>
              <a:r>
                <a:rPr lang="en-US" sz="2800" i="1"/>
                <a:t>D</a:t>
              </a:r>
              <a:r>
                <a:rPr lang="en-US" sz="2800"/>
                <a:t> &lt; 0, then </a:t>
              </a:r>
              <a:r>
                <a:rPr lang="en-US" sz="2800" i="1"/>
                <a:t>D</a:t>
              </a:r>
              <a:r>
                <a:rPr lang="en-US" sz="2800" baseline="30000"/>
                <a:t>1/2 </a:t>
              </a:r>
              <a:r>
                <a:rPr lang="en-US" sz="2800"/>
                <a:t>= i</a:t>
              </a:r>
              <a:r>
                <a:rPr lang="en-US" sz="2800" i="1">
                  <a:sym typeface="Symbol" pitchFamily="80" charset="2"/>
                </a:rPr>
                <a:t></a:t>
              </a:r>
              <a:r>
                <a:rPr lang="en-US" sz="2800">
                  <a:sym typeface="Symbol" pitchFamily="80" charset="2"/>
                </a:rPr>
                <a:t> and </a:t>
              </a:r>
              <a:endParaRPr lang="en-US"/>
            </a:p>
          </p:txBody>
        </p:sp>
        <p:sp>
          <p:nvSpPr>
            <p:cNvPr id="117045" name="Rectangle 19"/>
            <p:cNvSpPr>
              <a:spLocks noChangeArrowheads="1"/>
            </p:cNvSpPr>
            <p:nvPr/>
          </p:nvSpPr>
          <p:spPr bwMode="auto">
            <a:xfrm>
              <a:off x="990600" y="5638800"/>
              <a:ext cx="4311650" cy="519113"/>
            </a:xfrm>
            <a:prstGeom prst="rect">
              <a:avLst/>
            </a:prstGeom>
            <a:noFill/>
            <a:ln w="9525">
              <a:noFill/>
              <a:miter lim="800000"/>
              <a:headEnd/>
              <a:tailEnd/>
            </a:ln>
          </p:spPr>
          <p:txBody>
            <a:bodyPr wrap="none">
              <a:prstTxWarp prst="textNoShape">
                <a:avLst/>
              </a:prstTxWarp>
              <a:spAutoFit/>
            </a:bodyPr>
            <a:lstStyle/>
            <a:p>
              <a:pPr eaLnBrk="0" hangingPunct="0"/>
              <a:r>
                <a:rPr lang="en-US" sz="2800" i="1">
                  <a:sym typeface="Symbol" pitchFamily="80" charset="2"/>
                </a:rPr>
                <a:t> </a:t>
              </a:r>
              <a:r>
                <a:rPr lang="en-US" sz="2800"/>
                <a:t>= 1/(</a:t>
              </a:r>
              <a:r>
                <a:rPr lang="en-US" sz="2800" i="1"/>
                <a:t>k</a:t>
              </a:r>
              <a:r>
                <a:rPr lang="en-US" sz="2800"/>
                <a:t> </a:t>
              </a:r>
              <a:r>
                <a:rPr lang="en-US" sz="2800" i="1">
                  <a:sym typeface="Symbol" pitchFamily="80" charset="2"/>
                </a:rPr>
                <a:t></a:t>
              </a:r>
              <a:r>
                <a:rPr lang="en-US" sz="2800"/>
                <a:t>) is the growth rate </a:t>
              </a:r>
            </a:p>
          </p:txBody>
        </p:sp>
      </p:grpSp>
      <p:sp>
        <p:nvSpPr>
          <p:cNvPr id="117046" name="Line 20"/>
          <p:cNvSpPr>
            <a:spLocks noChangeShapeType="1"/>
          </p:cNvSpPr>
          <p:nvPr/>
        </p:nvSpPr>
        <p:spPr bwMode="auto">
          <a:xfrm>
            <a:off x="6324600" y="2895600"/>
            <a:ext cx="0" cy="297180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117047" name="Line 21"/>
          <p:cNvSpPr>
            <a:spLocks noChangeShapeType="1"/>
          </p:cNvSpPr>
          <p:nvPr/>
        </p:nvSpPr>
        <p:spPr bwMode="auto">
          <a:xfrm>
            <a:off x="6324600" y="5867400"/>
            <a:ext cx="2209800"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117048" name="Rectangle 22"/>
          <p:cNvSpPr>
            <a:spLocks noChangeArrowheads="1"/>
          </p:cNvSpPr>
          <p:nvPr/>
        </p:nvSpPr>
        <p:spPr bwMode="auto">
          <a:xfrm>
            <a:off x="6858000" y="6019800"/>
            <a:ext cx="1050925"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t>u</a:t>
            </a:r>
            <a:r>
              <a:rPr lang="en-US" sz="2000" baseline="-25000"/>
              <a:t>e</a:t>
            </a:r>
            <a:r>
              <a:rPr lang="en-US" sz="2000"/>
              <a:t> (ms</a:t>
            </a:r>
            <a:r>
              <a:rPr lang="en-US" sz="2000" baseline="30000"/>
              <a:t>-1</a:t>
            </a:r>
            <a:r>
              <a:rPr lang="en-US" sz="2000"/>
              <a:t>)</a:t>
            </a:r>
            <a:endParaRPr lang="en-US"/>
          </a:p>
        </p:txBody>
      </p:sp>
      <p:sp>
        <p:nvSpPr>
          <p:cNvPr id="117049" name="Rectangle 23"/>
          <p:cNvSpPr>
            <a:spLocks noChangeArrowheads="1"/>
          </p:cNvSpPr>
          <p:nvPr/>
        </p:nvSpPr>
        <p:spPr bwMode="auto">
          <a:xfrm rot="-5400000">
            <a:off x="5486400" y="3505200"/>
            <a:ext cx="854075"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t>z (km)</a:t>
            </a:r>
          </a:p>
        </p:txBody>
      </p:sp>
      <p:sp>
        <p:nvSpPr>
          <p:cNvPr id="117050" name="Rectangle 24"/>
          <p:cNvSpPr>
            <a:spLocks noChangeArrowheads="1"/>
          </p:cNvSpPr>
          <p:nvPr/>
        </p:nvSpPr>
        <p:spPr bwMode="auto">
          <a:xfrm>
            <a:off x="6477000" y="2514600"/>
            <a:ext cx="1841500"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t>Env. zonal wind</a:t>
            </a:r>
          </a:p>
        </p:txBody>
      </p:sp>
      <p:sp>
        <p:nvSpPr>
          <p:cNvPr id="117051" name="Rectangle 25"/>
          <p:cNvSpPr>
            <a:spLocks noChangeArrowheads="1"/>
          </p:cNvSpPr>
          <p:nvPr/>
        </p:nvSpPr>
        <p:spPr bwMode="auto">
          <a:xfrm>
            <a:off x="7391400" y="3200400"/>
            <a:ext cx="522288"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t>JW</a:t>
            </a:r>
          </a:p>
        </p:txBody>
      </p:sp>
      <p:sp>
        <p:nvSpPr>
          <p:cNvPr id="117052" name="Rectangle 26"/>
          <p:cNvSpPr>
            <a:spLocks noChangeArrowheads="1"/>
          </p:cNvSpPr>
          <p:nvPr/>
        </p:nvSpPr>
        <p:spPr bwMode="auto">
          <a:xfrm>
            <a:off x="6858000" y="3733800"/>
            <a:ext cx="1087438" cy="396875"/>
          </a:xfrm>
          <a:prstGeom prst="rect">
            <a:avLst/>
          </a:prstGeom>
          <a:noFill/>
          <a:ln w="9525">
            <a:noFill/>
            <a:miter lim="800000"/>
            <a:headEnd/>
            <a:tailEnd/>
          </a:ln>
        </p:spPr>
        <p:txBody>
          <a:bodyPr>
            <a:prstTxWarp prst="textNoShape">
              <a:avLst/>
            </a:prstTxWarp>
            <a:spAutoFit/>
          </a:bodyPr>
          <a:lstStyle/>
          <a:p>
            <a:pPr eaLnBrk="0" hangingPunct="0"/>
            <a:r>
              <a:rPr lang="en-US" sz="2000"/>
              <a:t>balanced</a:t>
            </a:r>
          </a:p>
        </p:txBody>
      </p:sp>
      <p:sp>
        <p:nvSpPr>
          <p:cNvPr id="117053" name="Rectangle 27"/>
          <p:cNvSpPr>
            <a:spLocks noChangeArrowheads="1"/>
          </p:cNvSpPr>
          <p:nvPr/>
        </p:nvSpPr>
        <p:spPr bwMode="auto">
          <a:xfrm>
            <a:off x="6705600" y="4267200"/>
            <a:ext cx="1347788"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t>balanced &amp;</a:t>
            </a:r>
          </a:p>
        </p:txBody>
      </p:sp>
      <p:sp>
        <p:nvSpPr>
          <p:cNvPr id="117054" name="Line 28"/>
          <p:cNvSpPr>
            <a:spLocks noChangeShapeType="1"/>
          </p:cNvSpPr>
          <p:nvPr/>
        </p:nvSpPr>
        <p:spPr bwMode="auto">
          <a:xfrm>
            <a:off x="7848600" y="3429000"/>
            <a:ext cx="381000" cy="76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17055" name="Line 29"/>
          <p:cNvSpPr>
            <a:spLocks noChangeShapeType="1"/>
          </p:cNvSpPr>
          <p:nvPr/>
        </p:nvSpPr>
        <p:spPr bwMode="auto">
          <a:xfrm flipV="1">
            <a:off x="7924800" y="3962400"/>
            <a:ext cx="4572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17056" name="Rectangle 30"/>
          <p:cNvSpPr>
            <a:spLocks noChangeArrowheads="1"/>
          </p:cNvSpPr>
          <p:nvPr/>
        </p:nvSpPr>
        <p:spPr bwMode="auto">
          <a:xfrm>
            <a:off x="6858000" y="4495800"/>
            <a:ext cx="1044575"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t>matched</a:t>
            </a:r>
          </a:p>
        </p:txBody>
      </p:sp>
      <p:sp>
        <p:nvSpPr>
          <p:cNvPr id="117057" name="Line 31"/>
          <p:cNvSpPr>
            <a:spLocks noChangeShapeType="1"/>
          </p:cNvSpPr>
          <p:nvPr/>
        </p:nvSpPr>
        <p:spPr bwMode="auto">
          <a:xfrm>
            <a:off x="7924800" y="4648200"/>
            <a:ext cx="381000" cy="76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0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4"/>
          <p:cNvSpPr>
            <a:spLocks noChangeArrowheads="1"/>
          </p:cNvSpPr>
          <p:nvPr/>
        </p:nvSpPr>
        <p:spPr bwMode="auto">
          <a:xfrm>
            <a:off x="838200" y="685800"/>
            <a:ext cx="7467600" cy="1309688"/>
          </a:xfrm>
          <a:prstGeom prst="rect">
            <a:avLst/>
          </a:prstGeom>
          <a:noFill/>
          <a:ln w="9525">
            <a:noFill/>
            <a:miter lim="800000"/>
            <a:headEnd/>
            <a:tailEnd/>
          </a:ln>
        </p:spPr>
        <p:txBody>
          <a:bodyPr>
            <a:prstTxWarp prst="textNoShape">
              <a:avLst/>
            </a:prstTxWarp>
            <a:spAutoFit/>
          </a:bodyPr>
          <a:lstStyle/>
          <a:p>
            <a:pPr eaLnBrk="0" hangingPunct="0"/>
            <a:r>
              <a:rPr lang="en-US" sz="3200" b="1"/>
              <a:t>Baroclinic WAVE PACKET growth </a:t>
            </a:r>
            <a:r>
              <a:rPr lang="en-US"/>
              <a:t>(Pierrehumbert and Swanson, Ann. Rev. Fluid Mech. 1995)</a:t>
            </a:r>
          </a:p>
        </p:txBody>
      </p:sp>
      <p:pic>
        <p:nvPicPr>
          <p:cNvPr id="171010" name="Picture 1" descr="baroclinic wave packet growth.png"/>
          <p:cNvPicPr>
            <a:picLocks noChangeAspect="1"/>
          </p:cNvPicPr>
          <p:nvPr/>
        </p:nvPicPr>
        <p:blipFill>
          <a:blip r:embed="rId3"/>
          <a:srcRect/>
          <a:stretch>
            <a:fillRect/>
          </a:stretch>
        </p:blipFill>
        <p:spPr bwMode="auto">
          <a:xfrm>
            <a:off x="533400" y="1752600"/>
            <a:ext cx="3810000" cy="3200400"/>
          </a:xfrm>
          <a:prstGeom prst="rect">
            <a:avLst/>
          </a:prstGeom>
          <a:noFill/>
          <a:ln w="9525">
            <a:noFill/>
            <a:miter lim="800000"/>
            <a:headEnd/>
            <a:tailEnd/>
          </a:ln>
        </p:spPr>
      </p:pic>
      <p:pic>
        <p:nvPicPr>
          <p:cNvPr id="171011" name="Picture 2" descr="baroclinic wave packet evolution.png"/>
          <p:cNvPicPr>
            <a:picLocks noChangeAspect="1"/>
          </p:cNvPicPr>
          <p:nvPr/>
        </p:nvPicPr>
        <p:blipFill>
          <a:blip r:embed="rId4"/>
          <a:srcRect/>
          <a:stretch>
            <a:fillRect/>
          </a:stretch>
        </p:blipFill>
        <p:spPr bwMode="auto">
          <a:xfrm>
            <a:off x="4495800" y="1752600"/>
            <a:ext cx="4114800" cy="3200400"/>
          </a:xfrm>
          <a:prstGeom prst="rect">
            <a:avLst/>
          </a:prstGeom>
          <a:noFill/>
          <a:ln w="9525">
            <a:noFill/>
            <a:miter lim="800000"/>
            <a:headEnd/>
            <a:tailEnd/>
          </a:ln>
        </p:spPr>
      </p:pic>
      <p:sp>
        <p:nvSpPr>
          <p:cNvPr id="171012" name="TextBox 3"/>
          <p:cNvSpPr txBox="1">
            <a:spLocks noChangeArrowheads="1"/>
          </p:cNvSpPr>
          <p:nvPr/>
        </p:nvSpPr>
        <p:spPr bwMode="auto">
          <a:xfrm>
            <a:off x="762000" y="5486400"/>
            <a:ext cx="7485063" cy="457200"/>
          </a:xfrm>
          <a:prstGeom prst="rect">
            <a:avLst/>
          </a:prstGeom>
          <a:noFill/>
          <a:ln w="9525">
            <a:noFill/>
            <a:miter lim="800000"/>
            <a:headEnd/>
            <a:tailEnd/>
          </a:ln>
        </p:spPr>
        <p:txBody>
          <a:bodyPr wrap="none">
            <a:prstTxWarp prst="textNoShape">
              <a:avLst/>
            </a:prstTxWarp>
            <a:spAutoFit/>
          </a:bodyPr>
          <a:lstStyle/>
          <a:p>
            <a:pPr eaLnBrk="0" hangingPunct="0"/>
            <a:r>
              <a:rPr lang="en-US">
                <a:latin typeface="Wingdings" pitchFamily="80" charset="2"/>
                <a:ea typeface="Wingdings" pitchFamily="80" charset="2"/>
                <a:cs typeface="Wingdings" pitchFamily="80" charset="2"/>
                <a:sym typeface="Wingdings" pitchFamily="80" charset="2"/>
              </a:rPr>
              <a:t></a:t>
            </a:r>
            <a:r>
              <a:rPr lang="en-US">
                <a:sym typeface="Wingdings" pitchFamily="80" charset="2"/>
              </a:rPr>
              <a:t> Superposition of many normal modes using </a:t>
            </a:r>
            <a:r>
              <a:rPr lang="en-US"/>
              <a:t>delta function</a:t>
            </a:r>
          </a:p>
        </p:txBody>
      </p:sp>
      <p:sp>
        <p:nvSpPr>
          <p:cNvPr id="171013" name="TextBox 4"/>
          <p:cNvSpPr txBox="1">
            <a:spLocks noChangeArrowheads="1"/>
          </p:cNvSpPr>
          <p:nvPr/>
        </p:nvSpPr>
        <p:spPr bwMode="auto">
          <a:xfrm>
            <a:off x="762000" y="5105400"/>
            <a:ext cx="6232525" cy="457200"/>
          </a:xfrm>
          <a:prstGeom prst="rect">
            <a:avLst/>
          </a:prstGeom>
          <a:noFill/>
          <a:ln w="9525">
            <a:noFill/>
            <a:miter lim="800000"/>
            <a:headEnd/>
            <a:tailEnd/>
          </a:ln>
        </p:spPr>
        <p:txBody>
          <a:bodyPr wrap="none">
            <a:prstTxWarp prst="textNoShape">
              <a:avLst/>
            </a:prstTxWarp>
            <a:spAutoFit/>
          </a:bodyPr>
          <a:lstStyle/>
          <a:p>
            <a:pPr eaLnBrk="0" hangingPunct="0"/>
            <a:r>
              <a:rPr lang="en-US">
                <a:latin typeface="Wingdings" pitchFamily="80" charset="2"/>
                <a:ea typeface="Wingdings" pitchFamily="80" charset="2"/>
                <a:cs typeface="Wingdings" pitchFamily="80" charset="2"/>
                <a:sym typeface="Wingdings" pitchFamily="80" charset="2"/>
              </a:rPr>
              <a:t></a:t>
            </a:r>
            <a:r>
              <a:rPr lang="en-US">
                <a:sym typeface="Wingdings" pitchFamily="80" charset="2"/>
              </a:rPr>
              <a:t> </a:t>
            </a:r>
            <a:r>
              <a:rPr lang="en-US"/>
              <a:t>Charney problem in zonally unbounded domain</a:t>
            </a:r>
          </a:p>
        </p:txBody>
      </p:sp>
      <p:sp>
        <p:nvSpPr>
          <p:cNvPr id="171014" name="TextBox 5"/>
          <p:cNvSpPr txBox="1">
            <a:spLocks noChangeArrowheads="1"/>
          </p:cNvSpPr>
          <p:nvPr/>
        </p:nvSpPr>
        <p:spPr bwMode="auto">
          <a:xfrm>
            <a:off x="762000" y="5943600"/>
            <a:ext cx="7664450" cy="457200"/>
          </a:xfrm>
          <a:prstGeom prst="rect">
            <a:avLst/>
          </a:prstGeom>
          <a:noFill/>
          <a:ln w="9525">
            <a:noFill/>
            <a:miter lim="800000"/>
            <a:headEnd/>
            <a:tailEnd/>
          </a:ln>
        </p:spPr>
        <p:txBody>
          <a:bodyPr wrap="none">
            <a:prstTxWarp prst="textNoShape">
              <a:avLst/>
            </a:prstTxWarp>
            <a:spAutoFit/>
          </a:bodyPr>
          <a:lstStyle/>
          <a:p>
            <a:pPr eaLnBrk="0" hangingPunct="0"/>
            <a:r>
              <a:rPr lang="en-US">
                <a:latin typeface="Wingdings" pitchFamily="80" charset="2"/>
                <a:ea typeface="Wingdings" pitchFamily="80" charset="2"/>
                <a:cs typeface="Wingdings" pitchFamily="80" charset="2"/>
                <a:sym typeface="Wingdings" pitchFamily="80" charset="2"/>
              </a:rPr>
              <a:t></a:t>
            </a:r>
            <a:r>
              <a:rPr lang="en-US">
                <a:sym typeface="Wingdings" pitchFamily="80" charset="2"/>
              </a:rPr>
              <a:t> </a:t>
            </a:r>
            <a:r>
              <a:rPr lang="en-US"/>
              <a:t>Method of stationary phase (t </a:t>
            </a:r>
            <a:r>
              <a:rPr lang="en-US">
                <a:sym typeface="Wingdings" pitchFamily="80" charset="2"/>
              </a:rPr>
              <a:t> ∞) :</a:t>
            </a:r>
            <a:r>
              <a:rPr lang="en-US"/>
              <a:t> </a:t>
            </a:r>
            <a:r>
              <a:rPr lang="en-US">
                <a:sym typeface="Wingdings" pitchFamily="80" charset="2"/>
              </a:rPr>
              <a:t> 3 distinguished rays </a:t>
            </a:r>
            <a:endParaRPr lang="en-US"/>
          </a:p>
        </p:txBody>
      </p:sp>
      <p:cxnSp>
        <p:nvCxnSpPr>
          <p:cNvPr id="171015" name="Straight Connector 7"/>
          <p:cNvCxnSpPr>
            <a:cxnSpLocks noChangeShapeType="1"/>
          </p:cNvCxnSpPr>
          <p:nvPr/>
        </p:nvCxnSpPr>
        <p:spPr bwMode="auto">
          <a:xfrm flipH="1">
            <a:off x="1643063" y="2203450"/>
            <a:ext cx="1295400" cy="2209800"/>
          </a:xfrm>
          <a:prstGeom prst="line">
            <a:avLst/>
          </a:prstGeom>
          <a:noFill/>
          <a:ln w="12700">
            <a:solidFill>
              <a:srgbClr val="FF0000"/>
            </a:solidFill>
            <a:round/>
            <a:headEnd/>
            <a:tailEnd/>
          </a:ln>
        </p:spPr>
      </p:cxnSp>
      <p:sp>
        <p:nvSpPr>
          <p:cNvPr id="171016" name="TextBox 8"/>
          <p:cNvSpPr txBox="1">
            <a:spLocks noChangeArrowheads="1"/>
          </p:cNvSpPr>
          <p:nvPr/>
        </p:nvSpPr>
        <p:spPr bwMode="auto">
          <a:xfrm>
            <a:off x="7239000" y="1847850"/>
            <a:ext cx="1143000" cy="831850"/>
          </a:xfrm>
          <a:prstGeom prst="rect">
            <a:avLst/>
          </a:prstGeom>
          <a:noFill/>
          <a:ln w="9525">
            <a:solidFill>
              <a:srgbClr val="FF0000"/>
            </a:solidFill>
            <a:miter lim="800000"/>
            <a:headEnd/>
            <a:tailEnd/>
          </a:ln>
        </p:spPr>
        <p:txBody>
          <a:bodyPr wrap="none">
            <a:prstTxWarp prst="textNoShape">
              <a:avLst/>
            </a:prstTxWarp>
            <a:spAutoFit/>
          </a:bodyPr>
          <a:lstStyle/>
          <a:p>
            <a:pPr eaLnBrk="0" hangingPunct="0"/>
            <a:r>
              <a:rPr lang="en-US" i="1">
                <a:latin typeface="Symbol" pitchFamily="80" charset="2"/>
              </a:rPr>
              <a:t>b</a:t>
            </a:r>
            <a:r>
              <a:rPr lang="en-US"/>
              <a:t>*= 0.5</a:t>
            </a:r>
          </a:p>
          <a:p>
            <a:pPr eaLnBrk="0" hangingPunct="0"/>
            <a:r>
              <a:rPr lang="en-US" i="1"/>
              <a:t>u(0)</a:t>
            </a:r>
            <a:r>
              <a:rPr lang="en-US"/>
              <a:t>=0</a:t>
            </a:r>
          </a:p>
        </p:txBody>
      </p:sp>
      <p:cxnSp>
        <p:nvCxnSpPr>
          <p:cNvPr id="171017" name="Straight Arrow Connector 10"/>
          <p:cNvCxnSpPr>
            <a:cxnSpLocks noChangeShapeType="1"/>
          </p:cNvCxnSpPr>
          <p:nvPr/>
        </p:nvCxnSpPr>
        <p:spPr bwMode="auto">
          <a:xfrm>
            <a:off x="2243138" y="1981200"/>
            <a:ext cx="0" cy="457200"/>
          </a:xfrm>
          <a:prstGeom prst="straightConnector1">
            <a:avLst/>
          </a:prstGeom>
          <a:noFill/>
          <a:ln w="38100">
            <a:solidFill>
              <a:srgbClr val="0000FF"/>
            </a:solidFill>
            <a:round/>
            <a:headEnd/>
            <a:tailEnd type="arrow" w="med" len="med"/>
          </a:ln>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 Box 3"/>
          <p:cNvSpPr txBox="1">
            <a:spLocks noChangeArrowheads="1"/>
          </p:cNvSpPr>
          <p:nvPr/>
        </p:nvSpPr>
        <p:spPr bwMode="auto">
          <a:xfrm>
            <a:off x="1905000" y="457200"/>
            <a:ext cx="5410200" cy="1077218"/>
          </a:xfrm>
          <a:prstGeom prst="rect">
            <a:avLst/>
          </a:prstGeom>
          <a:noFill/>
          <a:ln w="9525">
            <a:noFill/>
            <a:miter lim="800000"/>
            <a:headEnd/>
            <a:tailEnd/>
          </a:ln>
        </p:spPr>
        <p:txBody>
          <a:bodyPr>
            <a:prstTxWarp prst="textNoShape">
              <a:avLst/>
            </a:prstTxWarp>
            <a:spAutoFit/>
          </a:bodyPr>
          <a:lstStyle/>
          <a:p>
            <a:pPr algn="ctr" eaLnBrk="0" hangingPunct="0"/>
            <a:r>
              <a:rPr lang="en-US" sz="3200" b="1" dirty="0" err="1"/>
              <a:t>Baroclinic</a:t>
            </a:r>
            <a:r>
              <a:rPr lang="en-US" sz="3200" b="1" dirty="0"/>
              <a:t> Instability Test: </a:t>
            </a:r>
          </a:p>
          <a:p>
            <a:pPr algn="ctr" eaLnBrk="0" hangingPunct="0"/>
            <a:r>
              <a:rPr lang="en-US" sz="3200" b="1" dirty="0"/>
              <a:t>EULAG simulations</a:t>
            </a:r>
            <a:endParaRPr lang="en-US" sz="2000" b="1" dirty="0"/>
          </a:p>
        </p:txBody>
      </p:sp>
      <p:sp>
        <p:nvSpPr>
          <p:cNvPr id="173058" name="TextBox 1"/>
          <p:cNvSpPr txBox="1">
            <a:spLocks noChangeArrowheads="1"/>
          </p:cNvSpPr>
          <p:nvPr/>
        </p:nvSpPr>
        <p:spPr bwMode="auto">
          <a:xfrm>
            <a:off x="990600" y="1676400"/>
            <a:ext cx="6738093" cy="523220"/>
          </a:xfrm>
          <a:prstGeom prst="rect">
            <a:avLst/>
          </a:prstGeom>
          <a:noFill/>
          <a:ln w="9525">
            <a:noFill/>
            <a:miter lim="800000"/>
            <a:headEnd/>
            <a:tailEnd/>
          </a:ln>
        </p:spPr>
        <p:txBody>
          <a:bodyPr wrap="none">
            <a:prstTxWarp prst="textNoShape">
              <a:avLst/>
            </a:prstTxWarp>
            <a:spAutoFit/>
          </a:bodyPr>
          <a:lstStyle/>
          <a:p>
            <a:pPr eaLnBrk="0" hangingPunct="0"/>
            <a:r>
              <a:rPr lang="en-US" sz="2800" b="1" dirty="0"/>
              <a:t>Horizontal Grid: </a:t>
            </a:r>
            <a:r>
              <a:rPr lang="en-US" sz="2800" b="1" dirty="0" smtClean="0"/>
              <a:t>uniform zonal </a:t>
            </a:r>
            <a:r>
              <a:rPr lang="en-US" sz="2800" b="1" dirty="0"/>
              <a:t>and global</a:t>
            </a:r>
          </a:p>
        </p:txBody>
      </p:sp>
      <p:graphicFrame>
        <p:nvGraphicFramePr>
          <p:cNvPr id="4" name="Table 3"/>
          <p:cNvGraphicFramePr>
            <a:graphicFrameLocks noGrp="1"/>
          </p:cNvGraphicFramePr>
          <p:nvPr>
            <p:extLst>
              <p:ext uri="{D42A27DB-BD31-4B8C-83A1-F6EECF244321}">
                <p14:modId xmlns:p14="http://schemas.microsoft.com/office/powerpoint/2010/main" val="3233354491"/>
              </p:ext>
            </p:extLst>
          </p:nvPr>
        </p:nvGraphicFramePr>
        <p:xfrm>
          <a:off x="827584" y="2204864"/>
          <a:ext cx="7560840" cy="2377440"/>
        </p:xfrm>
        <a:graphic>
          <a:graphicData uri="http://schemas.openxmlformats.org/drawingml/2006/table">
            <a:tbl>
              <a:tblPr firstRow="1" bandRow="1">
                <a:tableStyleId>{5C22544A-7EE6-4342-B048-85BDC9FD1C3A}</a:tableStyleId>
              </a:tblPr>
              <a:tblGrid>
                <a:gridCol w="1260140"/>
                <a:gridCol w="1260140"/>
                <a:gridCol w="1732693"/>
                <a:gridCol w="787587"/>
                <a:gridCol w="1260140"/>
                <a:gridCol w="1260140"/>
              </a:tblGrid>
              <a:tr h="523240">
                <a:tc>
                  <a:txBody>
                    <a:bodyPr/>
                    <a:lstStyle/>
                    <a:p>
                      <a:pPr algn="ctr"/>
                      <a:r>
                        <a:rPr lang="en-US" dirty="0" smtClean="0">
                          <a:solidFill>
                            <a:schemeClr val="tx2"/>
                          </a:solidFill>
                        </a:rPr>
                        <a:t>grid size</a:t>
                      </a:r>
                      <a:endParaRPr lang="en-US" dirty="0">
                        <a:solidFill>
                          <a:schemeClr val="tx2"/>
                        </a:solidFill>
                      </a:endParaRPr>
                    </a:p>
                  </a:txBody>
                  <a:tcPr/>
                </a:tc>
                <a:tc>
                  <a:txBody>
                    <a:bodyPr/>
                    <a:lstStyle/>
                    <a:p>
                      <a:pPr algn="ctr"/>
                      <a:r>
                        <a:rPr lang="en-US" dirty="0" smtClean="0">
                          <a:solidFill>
                            <a:srgbClr val="000000"/>
                          </a:solidFill>
                        </a:rPr>
                        <a:t>resolution</a:t>
                      </a:r>
                      <a:endParaRPr lang="en-US" dirty="0">
                        <a:solidFill>
                          <a:srgbClr val="000000"/>
                        </a:solidFill>
                      </a:endParaRPr>
                    </a:p>
                  </a:txBody>
                  <a:tcPr/>
                </a:tc>
                <a:tc>
                  <a:txBody>
                    <a:bodyPr/>
                    <a:lstStyle/>
                    <a:p>
                      <a:pPr algn="ctr"/>
                      <a:r>
                        <a:rPr lang="en-US" dirty="0" smtClean="0">
                          <a:solidFill>
                            <a:srgbClr val="000000"/>
                          </a:solidFill>
                        </a:rPr>
                        <a:t>machine</a:t>
                      </a:r>
                      <a:endParaRPr lang="en-US" dirty="0">
                        <a:solidFill>
                          <a:srgbClr val="000000"/>
                        </a:solidFill>
                      </a:endParaRPr>
                    </a:p>
                  </a:txBody>
                  <a:tcPr/>
                </a:tc>
                <a:tc>
                  <a:txBody>
                    <a:bodyPr/>
                    <a:lstStyle/>
                    <a:p>
                      <a:pPr algn="ctr"/>
                      <a:r>
                        <a:rPr lang="en-US" dirty="0" smtClean="0">
                          <a:solidFill>
                            <a:srgbClr val="000000"/>
                          </a:solidFill>
                        </a:rPr>
                        <a:t>cores</a:t>
                      </a:r>
                      <a:endParaRPr lang="en-US" dirty="0">
                        <a:solidFill>
                          <a:srgbClr val="000000"/>
                        </a:solidFill>
                      </a:endParaRPr>
                    </a:p>
                  </a:txBody>
                  <a:tcPr/>
                </a:tc>
                <a:tc>
                  <a:txBody>
                    <a:bodyPr/>
                    <a:lstStyle/>
                    <a:p>
                      <a:pPr algn="ctr"/>
                      <a:r>
                        <a:rPr lang="en-US" dirty="0" smtClean="0">
                          <a:solidFill>
                            <a:srgbClr val="000000"/>
                          </a:solidFill>
                        </a:rPr>
                        <a:t>WC/day</a:t>
                      </a:r>
                      <a:endParaRPr lang="en-US" dirty="0">
                        <a:solidFill>
                          <a:srgbClr val="000000"/>
                        </a:solidFill>
                      </a:endParaRPr>
                    </a:p>
                  </a:txBody>
                  <a:tcPr/>
                </a:tc>
                <a:tc>
                  <a:txBody>
                    <a:bodyPr/>
                    <a:lstStyle/>
                    <a:p>
                      <a:pPr algn="ctr"/>
                      <a:r>
                        <a:rPr lang="en-US" dirty="0" smtClean="0">
                          <a:solidFill>
                            <a:srgbClr val="000000"/>
                          </a:solidFill>
                          <a:latin typeface="Symbol"/>
                        </a:rPr>
                        <a:t>e</a:t>
                      </a:r>
                      <a:r>
                        <a:rPr lang="en-US" dirty="0" smtClean="0">
                          <a:solidFill>
                            <a:srgbClr val="000000"/>
                          </a:solidFill>
                          <a:latin typeface="+mj-lt"/>
                        </a:rPr>
                        <a:t>(p)</a:t>
                      </a:r>
                      <a:endParaRPr lang="en-US" dirty="0">
                        <a:solidFill>
                          <a:srgbClr val="000000"/>
                        </a:solidFill>
                        <a:latin typeface="Symbol"/>
                      </a:endParaRPr>
                    </a:p>
                  </a:txBody>
                  <a:tcPr/>
                </a:tc>
              </a:tr>
              <a:tr h="370840">
                <a:tc>
                  <a:txBody>
                    <a:bodyPr/>
                    <a:lstStyle/>
                    <a:p>
                      <a:pPr algn="ctr"/>
                      <a:r>
                        <a:rPr lang="en-US" dirty="0" smtClean="0"/>
                        <a:t>128 x 64</a:t>
                      </a:r>
                      <a:endParaRPr lang="en-US" dirty="0"/>
                    </a:p>
                  </a:txBody>
                  <a:tcPr/>
                </a:tc>
                <a:tc>
                  <a:txBody>
                    <a:bodyPr/>
                    <a:lstStyle/>
                    <a:p>
                      <a:pPr algn="ctr"/>
                      <a:r>
                        <a:rPr lang="en-US" dirty="0" smtClean="0"/>
                        <a:t>2.8</a:t>
                      </a:r>
                      <a:r>
                        <a:rPr lang="en-US" baseline="30000" dirty="0" smtClean="0"/>
                        <a:t>o</a:t>
                      </a:r>
                      <a:endParaRPr lang="en-US" dirty="0"/>
                    </a:p>
                  </a:txBody>
                  <a:tcPr/>
                </a:tc>
                <a:tc>
                  <a:txBody>
                    <a:bodyPr/>
                    <a:lstStyle/>
                    <a:p>
                      <a:pPr algn="ctr"/>
                      <a:r>
                        <a:rPr lang="en-US" dirty="0" err="1" smtClean="0"/>
                        <a:t>Bassi</a:t>
                      </a:r>
                      <a:r>
                        <a:rPr lang="en-US" dirty="0" smtClean="0"/>
                        <a:t>-NERSC</a:t>
                      </a:r>
                      <a:endParaRPr lang="en-US" dirty="0"/>
                    </a:p>
                  </a:txBody>
                  <a:tcPr/>
                </a:tc>
                <a:tc>
                  <a:txBody>
                    <a:bodyPr/>
                    <a:lstStyle/>
                    <a:p>
                      <a:pPr algn="ctr"/>
                      <a:r>
                        <a:rPr lang="en-US" dirty="0" smtClean="0"/>
                        <a:t>16</a:t>
                      </a:r>
                      <a:endParaRPr lang="en-US" dirty="0"/>
                    </a:p>
                  </a:txBody>
                  <a:tcPr/>
                </a:tc>
                <a:tc>
                  <a:txBody>
                    <a:bodyPr/>
                    <a:lstStyle/>
                    <a:p>
                      <a:pPr algn="ctr"/>
                      <a:r>
                        <a:rPr lang="en-US" dirty="0" smtClean="0"/>
                        <a:t>1.2 min</a:t>
                      </a:r>
                      <a:endParaRPr lang="en-US" dirty="0"/>
                    </a:p>
                  </a:txBody>
                  <a:tcPr/>
                </a:tc>
                <a:tc>
                  <a:txBody>
                    <a:bodyPr/>
                    <a:lstStyle/>
                    <a:p>
                      <a:pPr algn="ctr"/>
                      <a:r>
                        <a:rPr lang="en-US" dirty="0" smtClean="0"/>
                        <a:t>3.e-5</a:t>
                      </a:r>
                      <a:endParaRPr lang="en-US"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256 x 144</a:t>
                      </a:r>
                    </a:p>
                  </a:txBody>
                  <a:tcPr/>
                </a:tc>
                <a:tc>
                  <a:txBody>
                    <a:bodyPr/>
                    <a:lstStyle/>
                    <a:p>
                      <a:pPr algn="ctr"/>
                      <a:r>
                        <a:rPr lang="en-US" dirty="0" smtClean="0"/>
                        <a:t>1.4</a:t>
                      </a:r>
                      <a:r>
                        <a:rPr lang="en-US" baseline="30000" dirty="0" smtClean="0"/>
                        <a:t>o</a:t>
                      </a:r>
                      <a:endParaRPr lang="en-US" dirty="0"/>
                    </a:p>
                  </a:txBody>
                  <a:tcPr/>
                </a:tc>
                <a:tc>
                  <a:txBody>
                    <a:bodyPr/>
                    <a:lstStyle/>
                    <a:p>
                      <a:pPr algn="ctr"/>
                      <a:r>
                        <a:rPr lang="en-US" dirty="0" smtClean="0"/>
                        <a:t>Hopper-NERSC</a:t>
                      </a:r>
                      <a:endParaRPr lang="en-US" dirty="0"/>
                    </a:p>
                  </a:txBody>
                  <a:tcPr/>
                </a:tc>
                <a:tc>
                  <a:txBody>
                    <a:bodyPr/>
                    <a:lstStyle/>
                    <a:p>
                      <a:pPr algn="ctr"/>
                      <a:r>
                        <a:rPr lang="en-US" dirty="0" smtClean="0"/>
                        <a:t>144</a:t>
                      </a:r>
                      <a:endParaRPr lang="en-US" dirty="0"/>
                    </a:p>
                  </a:txBody>
                  <a:tcPr/>
                </a:tc>
                <a:tc>
                  <a:txBody>
                    <a:bodyPr/>
                    <a:lstStyle/>
                    <a:p>
                      <a:pPr algn="ctr"/>
                      <a:r>
                        <a:rPr lang="en-US" dirty="0" smtClean="0"/>
                        <a:t>5 min</a:t>
                      </a:r>
                      <a:endParaRPr lang="en-US" dirty="0"/>
                    </a:p>
                  </a:txBody>
                  <a:tcPr/>
                </a:tc>
                <a:tc>
                  <a:txBody>
                    <a:bodyPr/>
                    <a:lstStyle/>
                    <a:p>
                      <a:pPr algn="ctr"/>
                      <a:r>
                        <a:rPr lang="en-US" dirty="0" smtClean="0"/>
                        <a:t>1.e-5</a:t>
                      </a:r>
                      <a:endParaRPr lang="en-US"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512 x 240</a:t>
                      </a:r>
                    </a:p>
                  </a:txBody>
                  <a:tcPr/>
                </a:tc>
                <a:tc>
                  <a:txBody>
                    <a:bodyPr/>
                    <a:lstStyle/>
                    <a:p>
                      <a:pPr algn="ctr"/>
                      <a:r>
                        <a:rPr lang="en-US" dirty="0" smtClean="0"/>
                        <a:t>0.7</a:t>
                      </a:r>
                      <a:r>
                        <a:rPr lang="en-US" baseline="30000" dirty="0" smtClean="0"/>
                        <a:t>o</a:t>
                      </a:r>
                      <a:endParaRPr lang="en-US" dirty="0"/>
                    </a:p>
                  </a:txBody>
                  <a:tcPr/>
                </a:tc>
                <a:tc>
                  <a:txBody>
                    <a:bodyPr/>
                    <a:lstStyle/>
                    <a:p>
                      <a:pPr algn="ctr"/>
                      <a:r>
                        <a:rPr lang="en-US" dirty="0" smtClean="0"/>
                        <a:t>Hopper-NERSC</a:t>
                      </a:r>
                      <a:endParaRPr lang="en-US" dirty="0"/>
                    </a:p>
                  </a:txBody>
                  <a:tcPr/>
                </a:tc>
                <a:tc>
                  <a:txBody>
                    <a:bodyPr/>
                    <a:lstStyle/>
                    <a:p>
                      <a:pPr algn="ctr"/>
                      <a:r>
                        <a:rPr lang="en-US" dirty="0" smtClean="0"/>
                        <a:t>480</a:t>
                      </a:r>
                      <a:endParaRPr lang="en-US" dirty="0"/>
                    </a:p>
                  </a:txBody>
                  <a:tcPr/>
                </a:tc>
                <a:tc>
                  <a:txBody>
                    <a:bodyPr/>
                    <a:lstStyle/>
                    <a:p>
                      <a:pPr algn="ctr"/>
                      <a:r>
                        <a:rPr lang="en-US" dirty="0" smtClean="0"/>
                        <a:t>20 min</a:t>
                      </a:r>
                      <a:endParaRPr lang="en-US" dirty="0"/>
                    </a:p>
                  </a:txBody>
                  <a:tcPr/>
                </a:tc>
                <a:tc>
                  <a:txBody>
                    <a:bodyPr/>
                    <a:lstStyle/>
                    <a:p>
                      <a:pPr algn="ctr"/>
                      <a:r>
                        <a:rPr lang="en-US" dirty="0" smtClean="0"/>
                        <a:t>3.e-6</a:t>
                      </a:r>
                      <a:endParaRPr lang="en-US" dirty="0"/>
                    </a:p>
                  </a:txBody>
                  <a:tcPr/>
                </a:tc>
              </a:tr>
              <a:tr h="370840">
                <a:tc>
                  <a:txBody>
                    <a:bodyPr/>
                    <a:lstStyle/>
                    <a:p>
                      <a:pPr algn="ctr"/>
                      <a:r>
                        <a:rPr lang="en-US" dirty="0" smtClean="0"/>
                        <a:t>1024 x 480</a:t>
                      </a:r>
                      <a:endParaRPr lang="en-US" dirty="0"/>
                    </a:p>
                  </a:txBody>
                  <a:tcPr/>
                </a:tc>
                <a:tc>
                  <a:txBody>
                    <a:bodyPr/>
                    <a:lstStyle/>
                    <a:p>
                      <a:pPr algn="ctr"/>
                      <a:r>
                        <a:rPr lang="en-US" dirty="0" smtClean="0"/>
                        <a:t>0.35</a:t>
                      </a:r>
                      <a:r>
                        <a:rPr lang="en-US" baseline="30000" dirty="0" smtClean="0"/>
                        <a:t>o</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Hopper-NERSC</a:t>
                      </a:r>
                    </a:p>
                  </a:txBody>
                  <a:tcPr/>
                </a:tc>
                <a:tc>
                  <a:txBody>
                    <a:bodyPr/>
                    <a:lstStyle/>
                    <a:p>
                      <a:pPr algn="ctr"/>
                      <a:r>
                        <a:rPr lang="en-US" dirty="0" smtClean="0"/>
                        <a:t>1920</a:t>
                      </a:r>
                      <a:endParaRPr lang="en-US" dirty="0"/>
                    </a:p>
                  </a:txBody>
                  <a:tcPr/>
                </a:tc>
                <a:tc>
                  <a:txBody>
                    <a:bodyPr/>
                    <a:lstStyle/>
                    <a:p>
                      <a:pPr algn="ctr"/>
                      <a:r>
                        <a:rPr lang="en-US" dirty="0" smtClean="0"/>
                        <a:t>40 min</a:t>
                      </a:r>
                      <a:endParaRPr lang="en-US" dirty="0"/>
                    </a:p>
                  </a:txBody>
                  <a:tcPr/>
                </a:tc>
                <a:tc>
                  <a:txBody>
                    <a:bodyPr/>
                    <a:lstStyle/>
                    <a:p>
                      <a:pPr algn="ctr"/>
                      <a:r>
                        <a:rPr lang="en-US" dirty="0" smtClean="0"/>
                        <a:t>3.e-6</a:t>
                      </a:r>
                      <a:endParaRPr lang="en-US" dirty="0"/>
                    </a:p>
                  </a:txBody>
                  <a:tcPr/>
                </a:tc>
              </a:tr>
              <a:tr h="370840">
                <a:tc>
                  <a:txBody>
                    <a:bodyPr/>
                    <a:lstStyle/>
                    <a:p>
                      <a:pPr algn="ctr"/>
                      <a:r>
                        <a:rPr lang="en-US" dirty="0" smtClean="0"/>
                        <a:t>“</a:t>
                      </a:r>
                      <a:endParaRPr lang="en-US" dirty="0"/>
                    </a:p>
                  </a:txBody>
                  <a:tcPr/>
                </a:tc>
                <a:tc>
                  <a:txBody>
                    <a:bodyPr/>
                    <a:lstStyle/>
                    <a:p>
                      <a:pPr algn="ctr"/>
                      <a:r>
                        <a:rPr lang="en-US" dirty="0" smtClean="0"/>
                        <a:t>“</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a:t>
                      </a:r>
                    </a:p>
                  </a:txBody>
                  <a:tcPr/>
                </a:tc>
                <a:tc>
                  <a:txBody>
                    <a:bodyPr/>
                    <a:lstStyle/>
                    <a:p>
                      <a:pPr algn="ctr"/>
                      <a:r>
                        <a:rPr lang="en-US" dirty="0" smtClean="0"/>
                        <a:t>“</a:t>
                      </a:r>
                      <a:endParaRPr lang="en-US" dirty="0"/>
                    </a:p>
                  </a:txBody>
                  <a:tcPr/>
                </a:tc>
                <a:tc>
                  <a:txBody>
                    <a:bodyPr/>
                    <a:lstStyle/>
                    <a:p>
                      <a:pPr algn="ctr"/>
                      <a:r>
                        <a:rPr lang="en-US" dirty="0" smtClean="0"/>
                        <a:t>90 min</a:t>
                      </a:r>
                      <a:endParaRPr lang="en-US" dirty="0"/>
                    </a:p>
                  </a:txBody>
                  <a:tcPr/>
                </a:tc>
                <a:tc>
                  <a:txBody>
                    <a:bodyPr/>
                    <a:lstStyle/>
                    <a:p>
                      <a:pPr algn="ctr"/>
                      <a:r>
                        <a:rPr lang="en-US" dirty="0" smtClean="0"/>
                        <a:t>3.e-7</a:t>
                      </a:r>
                      <a:endParaRPr lang="en-US" dirty="0"/>
                    </a:p>
                  </a:txBody>
                  <a:tcPr/>
                </a:tc>
              </a:tr>
            </a:tbl>
          </a:graphicData>
        </a:graphic>
      </p:graphicFrame>
      <p:sp>
        <p:nvSpPr>
          <p:cNvPr id="173097" name="TextBox 4"/>
          <p:cNvSpPr txBox="1">
            <a:spLocks noChangeArrowheads="1"/>
          </p:cNvSpPr>
          <p:nvPr/>
        </p:nvSpPr>
        <p:spPr bwMode="auto">
          <a:xfrm>
            <a:off x="1043608" y="4725144"/>
            <a:ext cx="7315200" cy="1614488"/>
          </a:xfrm>
          <a:prstGeom prst="rect">
            <a:avLst/>
          </a:prstGeom>
          <a:noFill/>
          <a:ln w="9525">
            <a:noFill/>
            <a:miter lim="800000"/>
            <a:headEnd/>
            <a:tailEnd/>
          </a:ln>
        </p:spPr>
        <p:txBody>
          <a:bodyPr>
            <a:prstTxWarp prst="textNoShape">
              <a:avLst/>
            </a:prstTxWarp>
            <a:spAutoFit/>
          </a:bodyPr>
          <a:lstStyle/>
          <a:p>
            <a:pPr eaLnBrk="0" hangingPunct="0"/>
            <a:r>
              <a:rPr lang="en-US" sz="2800" b="1" dirty="0"/>
              <a:t>Vertical Grid: same for all simulations – </a:t>
            </a:r>
          </a:p>
          <a:p>
            <a:pPr eaLnBrk="0" hangingPunct="0"/>
            <a:r>
              <a:rPr lang="en-US" dirty="0"/>
              <a:t>47 nodes distributed with exponential stretch, highest resolution of 200 m at ground, increasing with a scale height of 10.2 </a:t>
            </a:r>
            <a:r>
              <a:rPr lang="en-US" dirty="0" err="1"/>
              <a:t>kms</a:t>
            </a:r>
            <a:r>
              <a:rPr lang="en-US" dirty="0"/>
              <a:t>, top at 23 km (rigid lid).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ext Box 3"/>
          <p:cNvSpPr txBox="1">
            <a:spLocks noChangeArrowheads="1"/>
          </p:cNvSpPr>
          <p:nvPr/>
        </p:nvSpPr>
        <p:spPr bwMode="auto">
          <a:xfrm>
            <a:off x="762000" y="381000"/>
            <a:ext cx="7924800" cy="1066800"/>
          </a:xfrm>
          <a:prstGeom prst="rect">
            <a:avLst/>
          </a:prstGeom>
          <a:noFill/>
          <a:ln w="9525">
            <a:noFill/>
            <a:miter lim="800000"/>
            <a:headEnd/>
            <a:tailEnd/>
          </a:ln>
        </p:spPr>
        <p:txBody>
          <a:bodyPr>
            <a:prstTxWarp prst="textNoShape">
              <a:avLst/>
            </a:prstTxWarp>
            <a:spAutoFit/>
          </a:bodyPr>
          <a:lstStyle/>
          <a:p>
            <a:pPr eaLnBrk="0" hangingPunct="0"/>
            <a:r>
              <a:rPr lang="en-US" sz="3200"/>
              <a:t>Baroclinic Instability Test: Linear and wave-breaking regimes </a:t>
            </a:r>
            <a:r>
              <a:rPr lang="en-US" sz="2000"/>
              <a:t>(Jablonowski and Williamson, QJRMS 2006)</a:t>
            </a:r>
          </a:p>
        </p:txBody>
      </p:sp>
      <p:pic>
        <p:nvPicPr>
          <p:cNvPr id="175106" name="Picture 4" descr="vxy_NP_512_06d v_b"/>
          <p:cNvPicPr>
            <a:picLocks noChangeAspect="1" noChangeArrowheads="1"/>
          </p:cNvPicPr>
          <p:nvPr/>
        </p:nvPicPr>
        <p:blipFill>
          <a:blip r:embed="rId3"/>
          <a:srcRect/>
          <a:stretch>
            <a:fillRect/>
          </a:stretch>
        </p:blipFill>
        <p:spPr bwMode="auto">
          <a:xfrm>
            <a:off x="685800" y="2057400"/>
            <a:ext cx="3711575" cy="3683000"/>
          </a:xfrm>
          <a:prstGeom prst="rect">
            <a:avLst/>
          </a:prstGeom>
          <a:noFill/>
          <a:ln w="9525">
            <a:noFill/>
            <a:miter lim="800000"/>
            <a:headEnd/>
            <a:tailEnd/>
          </a:ln>
        </p:spPr>
      </p:pic>
      <p:pic>
        <p:nvPicPr>
          <p:cNvPr id="175107" name="Picture 5" descr="vxy_NP_512_11d v_b"/>
          <p:cNvPicPr>
            <a:picLocks noChangeAspect="1" noChangeArrowheads="1"/>
          </p:cNvPicPr>
          <p:nvPr/>
        </p:nvPicPr>
        <p:blipFill>
          <a:blip r:embed="rId4"/>
          <a:srcRect/>
          <a:stretch>
            <a:fillRect/>
          </a:stretch>
        </p:blipFill>
        <p:spPr bwMode="auto">
          <a:xfrm>
            <a:off x="4724400" y="2057400"/>
            <a:ext cx="3751263" cy="3659188"/>
          </a:xfrm>
          <a:prstGeom prst="rect">
            <a:avLst/>
          </a:prstGeom>
          <a:noFill/>
          <a:ln w="9525">
            <a:noFill/>
            <a:miter lim="800000"/>
            <a:headEnd/>
            <a:tailEnd/>
          </a:ln>
        </p:spPr>
      </p:pic>
      <p:sp>
        <p:nvSpPr>
          <p:cNvPr id="713734" name="Rectangle 6"/>
          <p:cNvSpPr>
            <a:spLocks noChangeArrowheads="1"/>
          </p:cNvSpPr>
          <p:nvPr/>
        </p:nvSpPr>
        <p:spPr bwMode="auto">
          <a:xfrm>
            <a:off x="685800" y="1447800"/>
            <a:ext cx="7943050" cy="461665"/>
          </a:xfrm>
          <a:prstGeom prst="rect">
            <a:avLst/>
          </a:prstGeom>
          <a:noFill/>
          <a:ln>
            <a:noFill/>
          </a:ln>
          <a:effectLst/>
          <a:extLst/>
        </p:spPr>
        <p:txBody>
          <a:bodyPr wrap="none">
            <a:spAutoFit/>
          </a:bodyPr>
          <a:lstStyle/>
          <a:p>
            <a:pPr eaLnBrk="0" hangingPunct="0">
              <a:defRPr/>
            </a:pPr>
            <a:r>
              <a:rPr lang="en-US" dirty="0">
                <a:solidFill>
                  <a:srgbClr val="3A0000"/>
                </a:solidFill>
                <a:effectLst>
                  <a:outerShdw blurRad="38100" dist="38100" dir="2700000" algn="tl">
                    <a:srgbClr val="000000"/>
                  </a:outerShdw>
                </a:effectLst>
                <a:latin typeface="Times" charset="0"/>
                <a:ea typeface="ＭＳ Ｐゴシック" charset="0"/>
                <a:cs typeface="ＭＳ Ｐゴシック" charset="0"/>
              </a:rPr>
              <a:t>EULAG: </a:t>
            </a:r>
            <a:r>
              <a:rPr lang="en-US" dirty="0" err="1">
                <a:solidFill>
                  <a:srgbClr val="3A0000"/>
                </a:solidFill>
                <a:effectLst>
                  <a:outerShdw blurRad="38100" dist="38100" dir="2700000" algn="tl">
                    <a:srgbClr val="000000"/>
                  </a:outerShdw>
                </a:effectLst>
                <a:latin typeface="Times" charset="0"/>
                <a:ea typeface="ＭＳ Ｐゴシック" charset="0"/>
                <a:cs typeface="ＭＳ Ｐゴシック" charset="0"/>
              </a:rPr>
              <a:t>Meridional</a:t>
            </a:r>
            <a:r>
              <a:rPr lang="en-US" dirty="0">
                <a:solidFill>
                  <a:srgbClr val="3A0000"/>
                </a:solidFill>
                <a:effectLst>
                  <a:outerShdw blurRad="38100" dist="38100" dir="2700000" algn="tl">
                    <a:srgbClr val="000000"/>
                  </a:outerShdw>
                </a:effectLst>
                <a:latin typeface="Times" charset="0"/>
                <a:ea typeface="ＭＳ Ｐゴシック" charset="0"/>
                <a:cs typeface="ＭＳ Ｐゴシック" charset="0"/>
              </a:rPr>
              <a:t> surface wind </a:t>
            </a:r>
            <a:r>
              <a:rPr lang="en-US" dirty="0" smtClean="0">
                <a:solidFill>
                  <a:srgbClr val="3A0000"/>
                </a:solidFill>
                <a:effectLst>
                  <a:outerShdw blurRad="38100" dist="38100" dir="2700000" algn="tl">
                    <a:srgbClr val="000000"/>
                  </a:outerShdw>
                </a:effectLst>
                <a:latin typeface="Times" charset="0"/>
                <a:ea typeface="ＭＳ Ｐゴシック" charset="0"/>
                <a:cs typeface="ＭＳ Ｐゴシック" charset="0"/>
              </a:rPr>
              <a:t>11 d </a:t>
            </a:r>
            <a:r>
              <a:rPr lang="en-US" dirty="0">
                <a:solidFill>
                  <a:srgbClr val="3A0000"/>
                </a:solidFill>
                <a:effectLst>
                  <a:outerShdw blurRad="38100" dist="38100" dir="2700000" algn="tl">
                    <a:srgbClr val="000000"/>
                  </a:outerShdw>
                </a:effectLst>
                <a:latin typeface="Times" charset="0"/>
                <a:ea typeface="ＭＳ Ｐゴシック" charset="0"/>
                <a:cs typeface="ＭＳ Ｐゴシック" charset="0"/>
              </a:rPr>
              <a:t>(global 0.7</a:t>
            </a:r>
            <a:r>
              <a:rPr lang="en-US" baseline="30000" dirty="0">
                <a:solidFill>
                  <a:srgbClr val="3A0000"/>
                </a:solidFill>
                <a:effectLst>
                  <a:outerShdw blurRad="38100" dist="38100" dir="2700000" algn="tl">
                    <a:srgbClr val="000000"/>
                  </a:outerShdw>
                </a:effectLst>
                <a:latin typeface="Times" charset="0"/>
                <a:ea typeface="ＭＳ Ｐゴシック" charset="0"/>
                <a:cs typeface="ＭＳ Ｐゴシック" charset="0"/>
              </a:rPr>
              <a:t>o</a:t>
            </a:r>
            <a:r>
              <a:rPr lang="en-US" dirty="0">
                <a:solidFill>
                  <a:srgbClr val="3A0000"/>
                </a:solidFill>
                <a:effectLst>
                  <a:outerShdw blurRad="38100" dist="38100" dir="2700000" algn="tl">
                    <a:srgbClr val="000000"/>
                  </a:outerShdw>
                </a:effectLst>
                <a:latin typeface="Times" charset="0"/>
                <a:ea typeface="ＭＳ Ｐゴシック" charset="0"/>
                <a:cs typeface="ＭＳ Ｐゴシック" charset="0"/>
              </a:rPr>
              <a:t> resolution)</a:t>
            </a:r>
          </a:p>
        </p:txBody>
      </p:sp>
      <p:sp>
        <p:nvSpPr>
          <p:cNvPr id="175109" name="Rectangle 7"/>
          <p:cNvSpPr>
            <a:spLocks noChangeArrowheads="1"/>
          </p:cNvSpPr>
          <p:nvPr/>
        </p:nvSpPr>
        <p:spPr bwMode="auto">
          <a:xfrm>
            <a:off x="990600" y="5791200"/>
            <a:ext cx="3286125"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t>(mx, mn, cnt)=(6, -6, 0.8) ms</a:t>
            </a:r>
            <a:r>
              <a:rPr lang="en-US" sz="2000" baseline="30000"/>
              <a:t>-1</a:t>
            </a:r>
            <a:endParaRPr lang="en-US"/>
          </a:p>
        </p:txBody>
      </p:sp>
      <p:sp>
        <p:nvSpPr>
          <p:cNvPr id="175110" name="Rectangle 8"/>
          <p:cNvSpPr>
            <a:spLocks noChangeArrowheads="1"/>
          </p:cNvSpPr>
          <p:nvPr/>
        </p:nvSpPr>
        <p:spPr bwMode="auto">
          <a:xfrm>
            <a:off x="4876800" y="5791200"/>
            <a:ext cx="3349625"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t>(mx, mn, cnt)=(40, -40, 3) ms</a:t>
            </a:r>
            <a:r>
              <a:rPr lang="en-US" sz="2000" baseline="30000"/>
              <a:t>-1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3" descr="JW 6d compare 256 v2"/>
          <p:cNvPicPr>
            <a:picLocks noChangeAspect="1" noChangeArrowheads="1"/>
          </p:cNvPicPr>
          <p:nvPr/>
        </p:nvPicPr>
        <p:blipFill>
          <a:blip r:embed="rId3"/>
          <a:srcRect/>
          <a:stretch>
            <a:fillRect/>
          </a:stretch>
        </p:blipFill>
        <p:spPr bwMode="auto">
          <a:xfrm>
            <a:off x="533400" y="914400"/>
            <a:ext cx="5715000" cy="3048000"/>
          </a:xfrm>
          <a:prstGeom prst="rect">
            <a:avLst/>
          </a:prstGeom>
          <a:noFill/>
          <a:ln w="9525">
            <a:noFill/>
            <a:miter lim="800000"/>
            <a:headEnd/>
            <a:tailEnd/>
          </a:ln>
        </p:spPr>
      </p:pic>
      <p:sp>
        <p:nvSpPr>
          <p:cNvPr id="177154" name="Rectangle 4"/>
          <p:cNvSpPr>
            <a:spLocks noChangeArrowheads="1"/>
          </p:cNvSpPr>
          <p:nvPr/>
        </p:nvSpPr>
        <p:spPr bwMode="auto">
          <a:xfrm>
            <a:off x="6324600" y="1066800"/>
            <a:ext cx="2514600" cy="1798638"/>
          </a:xfrm>
          <a:prstGeom prst="rect">
            <a:avLst/>
          </a:prstGeom>
          <a:noFill/>
          <a:ln w="9525">
            <a:noFill/>
            <a:miter lim="800000"/>
            <a:headEnd/>
            <a:tailEnd/>
          </a:ln>
        </p:spPr>
        <p:txBody>
          <a:bodyPr>
            <a:prstTxWarp prst="textNoShape">
              <a:avLst/>
            </a:prstTxWarp>
            <a:spAutoFit/>
          </a:bodyPr>
          <a:lstStyle/>
          <a:p>
            <a:pPr eaLnBrk="0" hangingPunct="0"/>
            <a:r>
              <a:rPr lang="en-US" sz="2000">
                <a:solidFill>
                  <a:schemeClr val="tx2"/>
                </a:solidFill>
              </a:rPr>
              <a:t>Color fill- JW results using CAM FV dycore</a:t>
            </a:r>
          </a:p>
          <a:p>
            <a:pPr eaLnBrk="0" hangingPunct="0"/>
            <a:endParaRPr lang="en-US" sz="1200"/>
          </a:p>
          <a:p>
            <a:pPr eaLnBrk="0" hangingPunct="0"/>
            <a:r>
              <a:rPr lang="en-US" sz="2000">
                <a:solidFill>
                  <a:srgbClr val="0000FF"/>
                </a:solidFill>
              </a:rPr>
              <a:t>Blue dots/dashes – EULAG 1.4 deg. res.</a:t>
            </a:r>
            <a:endParaRPr lang="en-US">
              <a:solidFill>
                <a:srgbClr val="0000FF"/>
              </a:solidFill>
            </a:endParaRPr>
          </a:p>
        </p:txBody>
      </p:sp>
      <p:sp>
        <p:nvSpPr>
          <p:cNvPr id="177155" name="Text Box 8"/>
          <p:cNvSpPr txBox="1">
            <a:spLocks noChangeArrowheads="1"/>
          </p:cNvSpPr>
          <p:nvPr/>
        </p:nvSpPr>
        <p:spPr bwMode="auto">
          <a:xfrm>
            <a:off x="838200" y="381000"/>
            <a:ext cx="6777038" cy="579438"/>
          </a:xfrm>
          <a:prstGeom prst="rect">
            <a:avLst/>
          </a:prstGeom>
          <a:noFill/>
          <a:ln w="9525">
            <a:noFill/>
            <a:miter lim="800000"/>
            <a:headEnd/>
            <a:tailEnd/>
          </a:ln>
        </p:spPr>
        <p:txBody>
          <a:bodyPr wrap="none">
            <a:prstTxWarp prst="textNoShape">
              <a:avLst/>
            </a:prstTxWarp>
            <a:spAutoFit/>
          </a:bodyPr>
          <a:lstStyle/>
          <a:p>
            <a:pPr eaLnBrk="0" hangingPunct="0"/>
            <a:r>
              <a:rPr lang="en-US" sz="3200"/>
              <a:t>Surface Pressure Comparisons @ 6 days</a:t>
            </a:r>
          </a:p>
        </p:txBody>
      </p:sp>
      <p:sp>
        <p:nvSpPr>
          <p:cNvPr id="177156" name="TextBox 3"/>
          <p:cNvSpPr txBox="1">
            <a:spLocks noChangeArrowheads="1"/>
          </p:cNvSpPr>
          <p:nvPr/>
        </p:nvSpPr>
        <p:spPr bwMode="auto">
          <a:xfrm>
            <a:off x="6400800" y="2514600"/>
            <a:ext cx="2514600" cy="822325"/>
          </a:xfrm>
          <a:prstGeom prst="rect">
            <a:avLst/>
          </a:prstGeom>
          <a:noFill/>
          <a:ln w="9525">
            <a:noFill/>
            <a:miter lim="800000"/>
            <a:headEnd/>
            <a:tailEnd/>
          </a:ln>
        </p:spPr>
        <p:txBody>
          <a:bodyPr>
            <a:prstTxWarp prst="textNoShape">
              <a:avLst/>
            </a:prstTxWarp>
            <a:spAutoFit/>
          </a:bodyPr>
          <a:lstStyle/>
          <a:p>
            <a:pPr eaLnBrk="0" hangingPunct="0"/>
            <a:r>
              <a:rPr lang="en-US"/>
              <a:t>mean difference : 110 ± 65 kms</a:t>
            </a:r>
          </a:p>
        </p:txBody>
      </p:sp>
      <p:sp>
        <p:nvSpPr>
          <p:cNvPr id="177157" name="TextBox 4"/>
          <p:cNvSpPr txBox="1">
            <a:spLocks noChangeArrowheads="1"/>
          </p:cNvSpPr>
          <p:nvPr/>
        </p:nvSpPr>
        <p:spPr bwMode="auto">
          <a:xfrm>
            <a:off x="5708650" y="4906963"/>
            <a:ext cx="184150" cy="457200"/>
          </a:xfrm>
          <a:prstGeom prst="rect">
            <a:avLst/>
          </a:prstGeom>
          <a:noFill/>
          <a:ln w="9525">
            <a:noFill/>
            <a:miter lim="800000"/>
            <a:headEnd/>
            <a:tailEnd/>
          </a:ln>
        </p:spPr>
        <p:txBody>
          <a:bodyPr wrap="none">
            <a:prstTxWarp prst="textNoShape">
              <a:avLst/>
            </a:prstTxWarp>
            <a:spAutoFit/>
          </a:bodyPr>
          <a:lstStyle/>
          <a:p>
            <a:pPr eaLnBrk="0" hangingPunct="0"/>
            <a:endParaRPr lang="en-US"/>
          </a:p>
        </p:txBody>
      </p:sp>
      <p:grpSp>
        <p:nvGrpSpPr>
          <p:cNvPr id="177158" name="Group 6"/>
          <p:cNvGrpSpPr>
            <a:grpSpLocks/>
          </p:cNvGrpSpPr>
          <p:nvPr/>
        </p:nvGrpSpPr>
        <p:grpSpPr bwMode="auto">
          <a:xfrm>
            <a:off x="6553200" y="3241675"/>
            <a:ext cx="1943100" cy="776288"/>
            <a:chOff x="6553200" y="3352800"/>
            <a:chExt cx="1942393" cy="776258"/>
          </a:xfrm>
        </p:grpSpPr>
        <p:sp>
          <p:nvSpPr>
            <p:cNvPr id="177164" name="TextBox 1"/>
            <p:cNvSpPr txBox="1">
              <a:spLocks noChangeArrowheads="1"/>
            </p:cNvSpPr>
            <p:nvPr/>
          </p:nvSpPr>
          <p:spPr bwMode="auto">
            <a:xfrm>
              <a:off x="6629372" y="3671875"/>
              <a:ext cx="1866221" cy="457183"/>
            </a:xfrm>
            <a:prstGeom prst="rect">
              <a:avLst/>
            </a:prstGeom>
            <a:noFill/>
            <a:ln w="12700">
              <a:noFill/>
              <a:miter lim="800000"/>
              <a:headEnd/>
              <a:tailEnd/>
            </a:ln>
          </p:spPr>
          <p:txBody>
            <a:bodyPr wrap="none">
              <a:prstTxWarp prst="textNoShape">
                <a:avLst/>
              </a:prstTxWarp>
              <a:spAutoFit/>
            </a:bodyPr>
            <a:lstStyle/>
            <a:p>
              <a:pPr eaLnBrk="0" hangingPunct="0"/>
              <a:r>
                <a:rPr lang="en-US"/>
                <a:t>Δ</a:t>
              </a:r>
              <a:r>
                <a:rPr lang="en-US" i="1"/>
                <a:t>c</a:t>
              </a:r>
              <a:r>
                <a:rPr lang="en-US" i="1" baseline="-25000"/>
                <a:t>x</a:t>
              </a:r>
              <a:r>
                <a:rPr lang="en-US"/>
                <a:t>/</a:t>
              </a:r>
              <a:r>
                <a:rPr lang="en-US" i="1"/>
                <a:t>c</a:t>
              </a:r>
              <a:r>
                <a:rPr lang="en-US" i="1" baseline="-25000"/>
                <a:t>x</a:t>
              </a:r>
              <a:r>
                <a:rPr lang="en-US" baseline="-25000"/>
                <a:t> </a:t>
              </a:r>
              <a:r>
                <a:rPr lang="en-US"/>
                <a:t>~ 1.0%</a:t>
              </a:r>
            </a:p>
          </p:txBody>
        </p:sp>
        <p:sp>
          <p:nvSpPr>
            <p:cNvPr id="177165" name="TextBox 5"/>
            <p:cNvSpPr txBox="1">
              <a:spLocks noChangeArrowheads="1"/>
            </p:cNvSpPr>
            <p:nvPr/>
          </p:nvSpPr>
          <p:spPr bwMode="auto">
            <a:xfrm>
              <a:off x="6553200" y="3352800"/>
              <a:ext cx="1540902" cy="457183"/>
            </a:xfrm>
            <a:prstGeom prst="rect">
              <a:avLst/>
            </a:prstGeom>
            <a:noFill/>
            <a:ln w="9525">
              <a:noFill/>
              <a:miter lim="800000"/>
              <a:headEnd/>
              <a:tailEnd/>
            </a:ln>
          </p:spPr>
          <p:txBody>
            <a:bodyPr wrap="none">
              <a:prstTxWarp prst="textNoShape">
                <a:avLst/>
              </a:prstTxWarp>
              <a:spAutoFit/>
            </a:bodyPr>
            <a:lstStyle/>
            <a:p>
              <a:pPr eaLnBrk="0" hangingPunct="0"/>
              <a:r>
                <a:rPr lang="en-US">
                  <a:sym typeface="Wingdings" pitchFamily="80" charset="2"/>
                </a:rPr>
                <a:t> 0.2 ms</a:t>
              </a:r>
              <a:r>
                <a:rPr lang="en-US" baseline="30000">
                  <a:sym typeface="Wingdings" pitchFamily="80" charset="2"/>
                </a:rPr>
                <a:t>-1</a:t>
              </a:r>
              <a:endParaRPr lang="en-US"/>
            </a:p>
          </p:txBody>
        </p:sp>
      </p:grpSp>
      <p:sp>
        <p:nvSpPr>
          <p:cNvPr id="177159" name="TextBox 7"/>
          <p:cNvSpPr txBox="1">
            <a:spLocks noChangeArrowheads="1"/>
          </p:cNvSpPr>
          <p:nvPr/>
        </p:nvSpPr>
        <p:spPr bwMode="auto">
          <a:xfrm>
            <a:off x="838200" y="4114800"/>
            <a:ext cx="7221538" cy="457200"/>
          </a:xfrm>
          <a:prstGeom prst="rect">
            <a:avLst/>
          </a:prstGeom>
          <a:noFill/>
          <a:ln w="9525">
            <a:noFill/>
            <a:miter lim="800000"/>
            <a:headEnd/>
            <a:tailEnd/>
          </a:ln>
        </p:spPr>
        <p:txBody>
          <a:bodyPr wrap="none">
            <a:prstTxWarp prst="textNoShape">
              <a:avLst/>
            </a:prstTxWarp>
            <a:spAutoFit/>
          </a:bodyPr>
          <a:lstStyle/>
          <a:p>
            <a:pPr eaLnBrk="0" hangingPunct="0"/>
            <a:r>
              <a:rPr lang="en-US"/>
              <a:t>wave packet core: 4 kms </a:t>
            </a:r>
            <a:r>
              <a:rPr lang="en-US">
                <a:sym typeface="Wingdings" pitchFamily="80" charset="2"/>
              </a:rPr>
              <a:t> 0.01 ms</a:t>
            </a:r>
            <a:r>
              <a:rPr lang="en-US" baseline="30000">
                <a:sym typeface="Wingdings" pitchFamily="80" charset="2"/>
              </a:rPr>
              <a:t>-1</a:t>
            </a:r>
            <a:r>
              <a:rPr lang="en-US">
                <a:sym typeface="Wingdings" pitchFamily="80" charset="2"/>
              </a:rPr>
              <a:t>  </a:t>
            </a:r>
            <a:r>
              <a:rPr lang="en-US"/>
              <a:t>Δ</a:t>
            </a:r>
            <a:r>
              <a:rPr lang="en-US" i="1"/>
              <a:t>c</a:t>
            </a:r>
            <a:r>
              <a:rPr lang="en-US" i="1" baseline="-25000"/>
              <a:t>x</a:t>
            </a:r>
            <a:r>
              <a:rPr lang="en-US"/>
              <a:t>/</a:t>
            </a:r>
            <a:r>
              <a:rPr lang="en-US" i="1"/>
              <a:t>c</a:t>
            </a:r>
            <a:r>
              <a:rPr lang="en-US" i="1" baseline="-25000"/>
              <a:t>x</a:t>
            </a:r>
            <a:r>
              <a:rPr lang="en-US" baseline="-25000"/>
              <a:t> </a:t>
            </a:r>
            <a:r>
              <a:rPr lang="en-US"/>
              <a:t>~ 0.001%</a:t>
            </a:r>
          </a:p>
        </p:txBody>
      </p:sp>
      <p:grpSp>
        <p:nvGrpSpPr>
          <p:cNvPr id="3" name="Group 2"/>
          <p:cNvGrpSpPr>
            <a:grpSpLocks/>
          </p:cNvGrpSpPr>
          <p:nvPr/>
        </p:nvGrpSpPr>
        <p:grpSpPr bwMode="auto">
          <a:xfrm>
            <a:off x="381000" y="4724400"/>
            <a:ext cx="8229600" cy="1736725"/>
            <a:chOff x="381000" y="4724400"/>
            <a:chExt cx="8229600" cy="1737456"/>
          </a:xfrm>
        </p:grpSpPr>
        <p:sp>
          <p:nvSpPr>
            <p:cNvPr id="177161" name="TextBox 8"/>
            <p:cNvSpPr txBox="1">
              <a:spLocks noChangeArrowheads="1"/>
            </p:cNvSpPr>
            <p:nvPr/>
          </p:nvSpPr>
          <p:spPr bwMode="auto">
            <a:xfrm>
              <a:off x="381000" y="4724400"/>
              <a:ext cx="3876675" cy="579681"/>
            </a:xfrm>
            <a:prstGeom prst="rect">
              <a:avLst/>
            </a:prstGeom>
            <a:noFill/>
            <a:ln w="9525">
              <a:noFill/>
              <a:miter lim="800000"/>
              <a:headEnd/>
              <a:tailEnd/>
            </a:ln>
          </p:spPr>
          <p:txBody>
            <a:bodyPr wrap="none">
              <a:prstTxWarp prst="textNoShape">
                <a:avLst/>
              </a:prstTxWarp>
              <a:spAutoFit/>
            </a:bodyPr>
            <a:lstStyle/>
            <a:p>
              <a:pPr eaLnBrk="0" hangingPunct="0"/>
              <a:r>
                <a:rPr lang="en-US" sz="3200"/>
                <a:t>@ 8 days (not shown):</a:t>
              </a:r>
            </a:p>
          </p:txBody>
        </p:sp>
        <p:sp>
          <p:nvSpPr>
            <p:cNvPr id="177162" name="TextBox 10"/>
            <p:cNvSpPr txBox="1">
              <a:spLocks noChangeArrowheads="1"/>
            </p:cNvSpPr>
            <p:nvPr/>
          </p:nvSpPr>
          <p:spPr bwMode="auto">
            <a:xfrm>
              <a:off x="1447800" y="4800632"/>
              <a:ext cx="7021513" cy="822671"/>
            </a:xfrm>
            <a:prstGeom prst="rect">
              <a:avLst/>
            </a:prstGeom>
            <a:noFill/>
            <a:ln w="9525">
              <a:noFill/>
              <a:miter lim="800000"/>
              <a:headEnd/>
              <a:tailEnd/>
            </a:ln>
          </p:spPr>
          <p:txBody>
            <a:bodyPr>
              <a:prstTxWarp prst="textNoShape">
                <a:avLst/>
              </a:prstTxWarp>
              <a:spAutoFit/>
            </a:bodyPr>
            <a:lstStyle/>
            <a:p>
              <a:pPr eaLnBrk="0" hangingPunct="0"/>
              <a:r>
                <a:rPr lang="en-US"/>
                <a:t>                                    mean difference : 140 ± 120 kms </a:t>
              </a:r>
            </a:p>
            <a:p>
              <a:pPr eaLnBrk="0" hangingPunct="0"/>
              <a:r>
                <a:rPr lang="en-US">
                  <a:sym typeface="Wingdings" pitchFamily="80" charset="2"/>
                </a:rPr>
                <a:t> 0.2 ms</a:t>
              </a:r>
              <a:r>
                <a:rPr lang="en-US" baseline="30000">
                  <a:sym typeface="Wingdings" pitchFamily="80" charset="2"/>
                </a:rPr>
                <a:t>-1</a:t>
              </a:r>
              <a:r>
                <a:rPr lang="en-US">
                  <a:sym typeface="Wingdings" pitchFamily="80" charset="2"/>
                </a:rPr>
                <a:t>.  Wave packet core: </a:t>
              </a:r>
              <a:r>
                <a:rPr lang="en-US">
                  <a:solidFill>
                    <a:srgbClr val="800000"/>
                  </a:solidFill>
                  <a:sym typeface="Wingdings" pitchFamily="80" charset="2"/>
                </a:rPr>
                <a:t>again negligible!</a:t>
              </a:r>
              <a:endParaRPr lang="en-US">
                <a:solidFill>
                  <a:srgbClr val="800000"/>
                </a:solidFill>
              </a:endParaRPr>
            </a:p>
          </p:txBody>
        </p:sp>
        <p:sp>
          <p:nvSpPr>
            <p:cNvPr id="177163" name="TextBox 12"/>
            <p:cNvSpPr txBox="1">
              <a:spLocks noChangeArrowheads="1"/>
            </p:cNvSpPr>
            <p:nvPr/>
          </p:nvSpPr>
          <p:spPr bwMode="auto">
            <a:xfrm>
              <a:off x="533400" y="5639185"/>
              <a:ext cx="8077200" cy="822671"/>
            </a:xfrm>
            <a:prstGeom prst="rect">
              <a:avLst/>
            </a:prstGeom>
            <a:noFill/>
            <a:ln w="9525">
              <a:noFill/>
              <a:miter lim="800000"/>
              <a:headEnd/>
              <a:tailEnd/>
            </a:ln>
          </p:spPr>
          <p:txBody>
            <a:bodyPr>
              <a:prstTxWarp prst="textNoShape">
                <a:avLst/>
              </a:prstTxWarp>
              <a:spAutoFit/>
            </a:bodyPr>
            <a:lstStyle/>
            <a:p>
              <a:pPr eaLnBrk="0" hangingPunct="0"/>
              <a:r>
                <a:rPr lang="en-US"/>
                <a:t>Increasing resolution: 0.7 and 0.35 deg </a:t>
              </a:r>
              <a:r>
                <a:rPr lang="en-US">
                  <a:sym typeface="Wingdings" pitchFamily="80" charset="2"/>
                </a:rPr>
                <a:t> decreases </a:t>
              </a:r>
              <a:r>
                <a:rPr lang="en-US">
                  <a:solidFill>
                    <a:srgbClr val="800000"/>
                  </a:solidFill>
                  <a:sym typeface="Wingdings" pitchFamily="80" charset="2"/>
                </a:rPr>
                <a:t>dispersion</a:t>
              </a:r>
              <a:r>
                <a:rPr lang="en-US">
                  <a:sym typeface="Wingdings" pitchFamily="80" charset="2"/>
                </a:rPr>
                <a:t> relative</a:t>
              </a:r>
              <a:r>
                <a:rPr lang="en-US"/>
                <a:t> to JW results, more so at trailing edge</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6" name="Rectangle 16"/>
          <p:cNvSpPr>
            <a:spLocks noChangeArrowheads="1"/>
          </p:cNvSpPr>
          <p:nvPr/>
        </p:nvSpPr>
        <p:spPr bwMode="auto">
          <a:xfrm>
            <a:off x="4495800" y="1447800"/>
            <a:ext cx="76200" cy="4114800"/>
          </a:xfrm>
          <a:prstGeom prst="rect">
            <a:avLst/>
          </a:prstGeom>
          <a:solidFill>
            <a:schemeClr val="bg1"/>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624657" name="Rectangle 17"/>
          <p:cNvSpPr>
            <a:spLocks noChangeArrowheads="1"/>
          </p:cNvSpPr>
          <p:nvPr/>
        </p:nvSpPr>
        <p:spPr bwMode="auto">
          <a:xfrm>
            <a:off x="381000" y="5410200"/>
            <a:ext cx="8382000" cy="304800"/>
          </a:xfrm>
          <a:prstGeom prst="rect">
            <a:avLst/>
          </a:prstGeom>
          <a:solidFill>
            <a:schemeClr val="bg1"/>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pic>
        <p:nvPicPr>
          <p:cNvPr id="179203" name="Picture 34" descr="gmetaNP.fig1a_512V_11d_k01_pxy-psurf_2x2yfil_stereo.png"/>
          <p:cNvPicPr>
            <a:picLocks noChangeAspect="1"/>
          </p:cNvPicPr>
          <p:nvPr/>
        </p:nvPicPr>
        <p:blipFill>
          <a:blip r:embed="rId3"/>
          <a:srcRect/>
          <a:stretch>
            <a:fillRect/>
          </a:stretch>
        </p:blipFill>
        <p:spPr bwMode="auto">
          <a:xfrm>
            <a:off x="4419600" y="1524000"/>
            <a:ext cx="4356100" cy="4075113"/>
          </a:xfrm>
          <a:prstGeom prst="rect">
            <a:avLst/>
          </a:prstGeom>
          <a:noFill/>
          <a:ln w="9525">
            <a:noFill/>
            <a:miter lim="800000"/>
            <a:headEnd/>
            <a:tailEnd/>
          </a:ln>
        </p:spPr>
      </p:pic>
      <p:pic>
        <p:nvPicPr>
          <p:cNvPr id="179204" name="Picture 35" descr="JW psurf 11 days.png"/>
          <p:cNvPicPr>
            <a:picLocks noChangeAspect="1"/>
          </p:cNvPicPr>
          <p:nvPr/>
        </p:nvPicPr>
        <p:blipFill>
          <a:blip r:embed="rId4"/>
          <a:srcRect/>
          <a:stretch>
            <a:fillRect/>
          </a:stretch>
        </p:blipFill>
        <p:spPr bwMode="auto">
          <a:xfrm>
            <a:off x="381000" y="1447800"/>
            <a:ext cx="4267200" cy="4019550"/>
          </a:xfrm>
          <a:prstGeom prst="rect">
            <a:avLst/>
          </a:prstGeom>
          <a:noFill/>
          <a:ln w="9525">
            <a:noFill/>
            <a:miter lim="800000"/>
            <a:headEnd/>
            <a:tailEnd/>
          </a:ln>
        </p:spPr>
      </p:pic>
      <p:sp>
        <p:nvSpPr>
          <p:cNvPr id="624652" name="Rectangle 12"/>
          <p:cNvSpPr>
            <a:spLocks noChangeArrowheads="1"/>
          </p:cNvSpPr>
          <p:nvPr/>
        </p:nvSpPr>
        <p:spPr bwMode="auto">
          <a:xfrm>
            <a:off x="762000" y="762000"/>
            <a:ext cx="3421063" cy="701675"/>
          </a:xfrm>
          <a:prstGeom prst="rect">
            <a:avLst/>
          </a:prstGeom>
          <a:noFill/>
          <a:ln>
            <a:noFill/>
          </a:ln>
          <a:effectLst/>
          <a:extLst/>
        </p:spPr>
        <p:txBody>
          <a:bodyPr wrap="none">
            <a:spAutoFit/>
          </a:bodyPr>
          <a:lstStyle/>
          <a:p>
            <a:pPr eaLnBrk="0" hangingPunct="0">
              <a:defRPr/>
            </a:pPr>
            <a:r>
              <a:rPr lang="en-US" sz="2000" dirty="0">
                <a:solidFill>
                  <a:srgbClr val="0000FF"/>
                </a:solidFill>
                <a:effectLst>
                  <a:outerShdw blurRad="38100" dist="38100" dir="2700000" algn="tl">
                    <a:srgbClr val="000000"/>
                  </a:outerShdw>
                </a:effectLst>
                <a:latin typeface="Times" charset="0"/>
                <a:ea typeface="ＭＳ Ｐゴシック" charset="0"/>
                <a:cs typeface="+mn-cs"/>
              </a:rPr>
              <a:t>      JW results using CAM</a:t>
            </a:r>
          </a:p>
          <a:p>
            <a:pPr eaLnBrk="0" hangingPunct="0">
              <a:defRPr/>
            </a:pPr>
            <a:r>
              <a:rPr lang="en-US" sz="2000" dirty="0" err="1">
                <a:solidFill>
                  <a:srgbClr val="0000FF"/>
                </a:solidFill>
                <a:effectLst>
                  <a:outerShdw blurRad="38100" dist="38100" dir="2700000" algn="tl">
                    <a:srgbClr val="000000"/>
                  </a:outerShdw>
                </a:effectLst>
                <a:latin typeface="Times" charset="0"/>
                <a:ea typeface="ＭＳ Ｐゴシック" charset="0"/>
                <a:cs typeface="+mn-cs"/>
              </a:rPr>
              <a:t>Eulerian</a:t>
            </a:r>
            <a:r>
              <a:rPr lang="en-US" sz="2000" dirty="0">
                <a:solidFill>
                  <a:srgbClr val="0000FF"/>
                </a:solidFill>
                <a:effectLst>
                  <a:outerShdw blurRad="38100" dist="38100" dir="2700000" algn="tl">
                    <a:srgbClr val="000000"/>
                  </a:outerShdw>
                </a:effectLst>
                <a:latin typeface="Times" charset="0"/>
                <a:ea typeface="ＭＳ Ｐゴシック" charset="0"/>
                <a:cs typeface="+mn-cs"/>
              </a:rPr>
              <a:t> spectral </a:t>
            </a:r>
            <a:r>
              <a:rPr lang="en-US" sz="2000" dirty="0" err="1">
                <a:solidFill>
                  <a:srgbClr val="0000FF"/>
                </a:solidFill>
                <a:effectLst>
                  <a:outerShdw blurRad="38100" dist="38100" dir="2700000" algn="tl">
                    <a:srgbClr val="000000"/>
                  </a:outerShdw>
                </a:effectLst>
                <a:latin typeface="Times" charset="0"/>
                <a:ea typeface="ＭＳ Ｐゴシック" charset="0"/>
                <a:cs typeface="+mn-cs"/>
              </a:rPr>
              <a:t>dycore</a:t>
            </a:r>
            <a:r>
              <a:rPr lang="en-US" sz="2000" dirty="0">
                <a:solidFill>
                  <a:srgbClr val="0000FF"/>
                </a:solidFill>
                <a:effectLst>
                  <a:outerShdw blurRad="38100" dist="38100" dir="2700000" algn="tl">
                    <a:srgbClr val="000000"/>
                  </a:outerShdw>
                </a:effectLst>
                <a:latin typeface="Times" charset="0"/>
                <a:ea typeface="ＭＳ Ｐゴシック" charset="0"/>
                <a:cs typeface="+mn-cs"/>
              </a:rPr>
              <a:t> (T172)</a:t>
            </a:r>
            <a:endParaRPr lang="en-US" sz="2000" dirty="0">
              <a:latin typeface="Times" charset="0"/>
              <a:ea typeface="ＭＳ Ｐゴシック" charset="0"/>
              <a:cs typeface="+mn-cs"/>
            </a:endParaRPr>
          </a:p>
        </p:txBody>
      </p:sp>
      <p:sp>
        <p:nvSpPr>
          <p:cNvPr id="624653" name="Rectangle 13"/>
          <p:cNvSpPr>
            <a:spLocks noChangeArrowheads="1"/>
          </p:cNvSpPr>
          <p:nvPr/>
        </p:nvSpPr>
        <p:spPr bwMode="auto">
          <a:xfrm>
            <a:off x="5410200" y="762000"/>
            <a:ext cx="2819400" cy="701675"/>
          </a:xfrm>
          <a:prstGeom prst="rect">
            <a:avLst/>
          </a:prstGeom>
          <a:noFill/>
          <a:ln>
            <a:noFill/>
          </a:ln>
          <a:effectLst/>
          <a:extLst/>
        </p:spPr>
        <p:txBody>
          <a:bodyPr>
            <a:spAutoFit/>
          </a:bodyPr>
          <a:lstStyle/>
          <a:p>
            <a:pPr eaLnBrk="0" hangingPunct="0">
              <a:defRPr/>
            </a:pPr>
            <a:r>
              <a:rPr lang="en-US" sz="2000">
                <a:solidFill>
                  <a:srgbClr val="0000FF"/>
                </a:solidFill>
                <a:effectLst>
                  <a:outerShdw blurRad="38100" dist="38100" dir="2700000" algn="tl">
                    <a:srgbClr val="000000"/>
                  </a:outerShdw>
                </a:effectLst>
                <a:latin typeface="Times" charset="0"/>
                <a:ea typeface="ＭＳ Ｐゴシック" charset="0"/>
                <a:cs typeface="+mn-cs"/>
              </a:rPr>
              <a:t>EULAG results using </a:t>
            </a:r>
          </a:p>
          <a:p>
            <a:pPr eaLnBrk="0" hangingPunct="0">
              <a:defRPr/>
            </a:pPr>
            <a:r>
              <a:rPr lang="en-US" sz="2000">
                <a:solidFill>
                  <a:srgbClr val="0000FF"/>
                </a:solidFill>
                <a:effectLst>
                  <a:outerShdw blurRad="38100" dist="38100" dir="2700000" algn="tl">
                    <a:srgbClr val="000000"/>
                  </a:outerShdw>
                </a:effectLst>
                <a:latin typeface="Times" charset="0"/>
                <a:ea typeface="ＭＳ Ｐゴシック" charset="0"/>
                <a:cs typeface="+mn-cs"/>
              </a:rPr>
              <a:t>Eulerian advection (0.7</a:t>
            </a:r>
            <a:r>
              <a:rPr lang="en-US" sz="2000" baseline="30000">
                <a:solidFill>
                  <a:srgbClr val="0000FF"/>
                </a:solidFill>
                <a:effectLst>
                  <a:outerShdw blurRad="38100" dist="38100" dir="2700000" algn="tl">
                    <a:srgbClr val="000000"/>
                  </a:outerShdw>
                </a:effectLst>
                <a:latin typeface="Times" charset="0"/>
                <a:ea typeface="ＭＳ Ｐゴシック" charset="0"/>
                <a:cs typeface="+mn-cs"/>
              </a:rPr>
              <a:t>o</a:t>
            </a:r>
            <a:r>
              <a:rPr lang="en-US" sz="2000">
                <a:solidFill>
                  <a:srgbClr val="0000FF"/>
                </a:solidFill>
                <a:effectLst>
                  <a:outerShdw blurRad="38100" dist="38100" dir="2700000" algn="tl">
                    <a:srgbClr val="000000"/>
                  </a:outerShdw>
                </a:effectLst>
                <a:latin typeface="Times" charset="0"/>
                <a:ea typeface="ＭＳ Ｐゴシック" charset="0"/>
                <a:cs typeface="+mn-cs"/>
              </a:rPr>
              <a:t>)</a:t>
            </a:r>
            <a:endParaRPr lang="en-US" sz="2000">
              <a:latin typeface="Times" charset="0"/>
              <a:ea typeface="ＭＳ Ｐゴシック" charset="0"/>
              <a:cs typeface="+mn-cs"/>
            </a:endParaRPr>
          </a:p>
        </p:txBody>
      </p:sp>
      <p:sp>
        <p:nvSpPr>
          <p:cNvPr id="624655" name="Rectangle 15"/>
          <p:cNvSpPr>
            <a:spLocks noChangeArrowheads="1"/>
          </p:cNvSpPr>
          <p:nvPr/>
        </p:nvSpPr>
        <p:spPr bwMode="auto">
          <a:xfrm>
            <a:off x="1524000" y="228600"/>
            <a:ext cx="6378575" cy="579438"/>
          </a:xfrm>
          <a:prstGeom prst="rect">
            <a:avLst/>
          </a:prstGeom>
          <a:noFill/>
          <a:ln>
            <a:noFill/>
          </a:ln>
          <a:effectLst/>
          <a:extLst/>
        </p:spPr>
        <p:txBody>
          <a:bodyPr wrap="none">
            <a:spAutoFit/>
          </a:bodyPr>
          <a:lstStyle/>
          <a:p>
            <a:pPr eaLnBrk="0" hangingPunct="0">
              <a:defRPr/>
            </a:pPr>
            <a:r>
              <a:rPr lang="en-US" sz="3200" dirty="0">
                <a:latin typeface="Times" charset="0"/>
                <a:ea typeface="ＭＳ Ｐゴシック" charset="0"/>
                <a:cs typeface="+mn-cs"/>
              </a:rPr>
              <a:t>Surface Pressure @ </a:t>
            </a:r>
            <a:r>
              <a:rPr lang="en-US" sz="2800" dirty="0">
                <a:latin typeface="Times" charset="0"/>
                <a:ea typeface="ＭＳ Ｐゴシック" charset="0"/>
                <a:cs typeface="+mn-cs"/>
              </a:rPr>
              <a:t>11 days; </a:t>
            </a:r>
            <a:r>
              <a:rPr lang="en-US" sz="2800" dirty="0" err="1">
                <a:latin typeface="Times" charset="0"/>
                <a:ea typeface="ＭＳ Ｐゴシック" charset="0"/>
                <a:cs typeface="+mn-cs"/>
              </a:rPr>
              <a:t>cnt</a:t>
            </a:r>
            <a:r>
              <a:rPr lang="en-US" sz="2800" dirty="0">
                <a:latin typeface="Times" charset="0"/>
                <a:ea typeface="ＭＳ Ｐゴシック" charset="0"/>
                <a:cs typeface="+mn-cs"/>
              </a:rPr>
              <a:t> = 5 </a:t>
            </a:r>
            <a:r>
              <a:rPr lang="en-US" sz="2800" dirty="0" err="1">
                <a:latin typeface="Times" charset="0"/>
                <a:ea typeface="ＭＳ Ｐゴシック" charset="0"/>
                <a:cs typeface="+mn-cs"/>
              </a:rPr>
              <a:t>hPa</a:t>
            </a:r>
            <a:endParaRPr lang="en-US" dirty="0">
              <a:latin typeface="Times" charset="0"/>
              <a:ea typeface="ＭＳ Ｐゴシック" charset="0"/>
              <a:cs typeface="+mn-cs"/>
            </a:endParaRPr>
          </a:p>
        </p:txBody>
      </p:sp>
      <p:sp>
        <p:nvSpPr>
          <p:cNvPr id="179208" name="Oval 17"/>
          <p:cNvSpPr>
            <a:spLocks noChangeArrowheads="1"/>
          </p:cNvSpPr>
          <p:nvPr/>
        </p:nvSpPr>
        <p:spPr bwMode="auto">
          <a:xfrm flipV="1">
            <a:off x="6611938" y="4373563"/>
            <a:ext cx="152400" cy="152400"/>
          </a:xfrm>
          <a:prstGeom prst="ellipse">
            <a:avLst/>
          </a:prstGeom>
          <a:solidFill>
            <a:srgbClr val="FF6600">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79209" name="Oval 19"/>
          <p:cNvSpPr>
            <a:spLocks noChangeArrowheads="1"/>
          </p:cNvSpPr>
          <p:nvPr/>
        </p:nvSpPr>
        <p:spPr bwMode="auto">
          <a:xfrm flipV="1">
            <a:off x="5740400" y="3951288"/>
            <a:ext cx="152400" cy="152400"/>
          </a:xfrm>
          <a:prstGeom prst="ellipse">
            <a:avLst/>
          </a:prstGeom>
          <a:solidFill>
            <a:srgbClr val="FF6600">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79210" name="Oval 26"/>
          <p:cNvSpPr>
            <a:spLocks noChangeArrowheads="1"/>
          </p:cNvSpPr>
          <p:nvPr/>
        </p:nvSpPr>
        <p:spPr bwMode="auto">
          <a:xfrm flipV="1">
            <a:off x="7432675" y="3854450"/>
            <a:ext cx="88900" cy="88900"/>
          </a:xfrm>
          <a:prstGeom prst="ellipse">
            <a:avLst/>
          </a:prstGeom>
          <a:solidFill>
            <a:srgbClr val="FF6600">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79211" name="Oval 27"/>
          <p:cNvSpPr>
            <a:spLocks noChangeArrowheads="1"/>
          </p:cNvSpPr>
          <p:nvPr/>
        </p:nvSpPr>
        <p:spPr bwMode="auto">
          <a:xfrm flipV="1">
            <a:off x="6503988" y="3941763"/>
            <a:ext cx="176212" cy="185737"/>
          </a:xfrm>
          <a:prstGeom prst="ellipse">
            <a:avLst/>
          </a:prstGeom>
          <a:solidFill>
            <a:srgbClr val="3366FF">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79212" name="Oval 28"/>
          <p:cNvSpPr>
            <a:spLocks noChangeArrowheads="1"/>
          </p:cNvSpPr>
          <p:nvPr/>
        </p:nvSpPr>
        <p:spPr bwMode="auto">
          <a:xfrm flipV="1">
            <a:off x="6116638" y="3924300"/>
            <a:ext cx="152400" cy="152400"/>
          </a:xfrm>
          <a:prstGeom prst="ellipse">
            <a:avLst/>
          </a:prstGeom>
          <a:solidFill>
            <a:srgbClr val="3366FF">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79213" name="Rectangle 2"/>
          <p:cNvSpPr>
            <a:spLocks noChangeArrowheads="1"/>
          </p:cNvSpPr>
          <p:nvPr/>
        </p:nvSpPr>
        <p:spPr bwMode="auto">
          <a:xfrm>
            <a:off x="4572000" y="1447800"/>
            <a:ext cx="4191000" cy="76200"/>
          </a:xfrm>
          <a:prstGeom prst="rect">
            <a:avLst/>
          </a:prstGeom>
          <a:solidFill>
            <a:schemeClr val="bg1"/>
          </a:solidFill>
          <a:ln w="9525">
            <a:noFill/>
            <a:round/>
            <a:headEnd/>
            <a:tailEnd/>
          </a:ln>
        </p:spPr>
        <p:txBody>
          <a:bodyPr>
            <a:prstTxWarp prst="textNoShape">
              <a:avLst/>
            </a:prstTxWarp>
          </a:bodyPr>
          <a:lstStyle/>
          <a:p>
            <a:pPr eaLnBrk="0" hangingPunct="0"/>
            <a:endParaRPr lang="en-US" sz="3600">
              <a:solidFill>
                <a:srgbClr val="FFB1E4"/>
              </a:solidFill>
            </a:endParaRPr>
          </a:p>
        </p:txBody>
      </p:sp>
      <p:cxnSp>
        <p:nvCxnSpPr>
          <p:cNvPr id="179214" name="Straight Connector 47"/>
          <p:cNvCxnSpPr>
            <a:cxnSpLocks noChangeShapeType="1"/>
          </p:cNvCxnSpPr>
          <p:nvPr/>
        </p:nvCxnSpPr>
        <p:spPr bwMode="auto">
          <a:xfrm flipV="1">
            <a:off x="6672263" y="3200400"/>
            <a:ext cx="1100137" cy="779463"/>
          </a:xfrm>
          <a:prstGeom prst="line">
            <a:avLst/>
          </a:prstGeom>
          <a:noFill/>
          <a:ln w="9525">
            <a:solidFill>
              <a:srgbClr val="808080"/>
            </a:solidFill>
            <a:round/>
            <a:headEnd/>
            <a:tailEnd/>
          </a:ln>
        </p:spPr>
      </p:cxnSp>
      <p:cxnSp>
        <p:nvCxnSpPr>
          <p:cNvPr id="51" name="Straight Connector 50"/>
          <p:cNvCxnSpPr/>
          <p:nvPr/>
        </p:nvCxnSpPr>
        <p:spPr bwMode="auto">
          <a:xfrm>
            <a:off x="6757988" y="4478338"/>
            <a:ext cx="555625" cy="123825"/>
          </a:xfrm>
          <a:prstGeom prst="line">
            <a:avLst/>
          </a:prstGeom>
          <a:solidFill>
            <a:schemeClr val="accent1"/>
          </a:solidFill>
          <a:ln w="9525" cap="flat" cmpd="sng" algn="ctr">
            <a:solidFill>
              <a:schemeClr val="accent4"/>
            </a:solidFill>
            <a:prstDash val="solid"/>
            <a:round/>
            <a:headEnd type="none" w="med" len="med"/>
            <a:tailEnd type="none" w="med" len="med"/>
          </a:ln>
          <a:effectLst/>
          <a:extLst/>
        </p:spPr>
      </p:cxnSp>
      <p:sp>
        <p:nvSpPr>
          <p:cNvPr id="179216" name="TextBox 55"/>
          <p:cNvSpPr txBox="1">
            <a:spLocks noChangeArrowheads="1"/>
          </p:cNvSpPr>
          <p:nvPr/>
        </p:nvSpPr>
        <p:spPr bwMode="auto">
          <a:xfrm>
            <a:off x="7315200" y="4495800"/>
            <a:ext cx="609600" cy="228600"/>
          </a:xfrm>
          <a:prstGeom prst="rect">
            <a:avLst/>
          </a:prstGeom>
          <a:noFill/>
          <a:ln w="9525">
            <a:noFill/>
            <a:miter lim="800000"/>
            <a:headEnd/>
            <a:tailEnd/>
          </a:ln>
        </p:spPr>
        <p:txBody>
          <a:bodyPr>
            <a:prstTxWarp prst="textNoShape">
              <a:avLst/>
            </a:prstTxWarp>
            <a:spAutoFit/>
          </a:bodyPr>
          <a:lstStyle/>
          <a:p>
            <a:pPr eaLnBrk="0" hangingPunct="0"/>
            <a:r>
              <a:rPr lang="en-US" sz="900"/>
              <a:t>23  hPa</a:t>
            </a:r>
          </a:p>
        </p:txBody>
      </p:sp>
      <p:sp>
        <p:nvSpPr>
          <p:cNvPr id="179217" name="TextBox 58"/>
          <p:cNvSpPr txBox="1">
            <a:spLocks noChangeArrowheads="1"/>
          </p:cNvSpPr>
          <p:nvPr/>
        </p:nvSpPr>
        <p:spPr bwMode="auto">
          <a:xfrm>
            <a:off x="7513638" y="2992438"/>
            <a:ext cx="717550" cy="228600"/>
          </a:xfrm>
          <a:prstGeom prst="rect">
            <a:avLst/>
          </a:prstGeom>
          <a:noFill/>
          <a:ln w="9525">
            <a:noFill/>
            <a:miter lim="800000"/>
            <a:headEnd/>
            <a:tailEnd/>
          </a:ln>
        </p:spPr>
        <p:txBody>
          <a:bodyPr>
            <a:prstTxWarp prst="textNoShape">
              <a:avLst/>
            </a:prstTxWarp>
            <a:spAutoFit/>
          </a:bodyPr>
          <a:lstStyle/>
          <a:p>
            <a:pPr eaLnBrk="0" hangingPunct="0"/>
            <a:r>
              <a:rPr lang="en-US" sz="900"/>
              <a:t>- 76  hPa</a:t>
            </a:r>
          </a:p>
        </p:txBody>
      </p:sp>
      <p:sp>
        <p:nvSpPr>
          <p:cNvPr id="179218" name="TextBox 31"/>
          <p:cNvSpPr txBox="1">
            <a:spLocks noChangeArrowheads="1"/>
          </p:cNvSpPr>
          <p:nvPr/>
        </p:nvSpPr>
        <p:spPr bwMode="auto">
          <a:xfrm>
            <a:off x="457200" y="5715000"/>
            <a:ext cx="8382000" cy="457200"/>
          </a:xfrm>
          <a:prstGeom prst="rect">
            <a:avLst/>
          </a:prstGeom>
          <a:noFill/>
          <a:ln w="9525">
            <a:noFill/>
            <a:miter lim="800000"/>
            <a:headEnd/>
            <a:tailEnd/>
          </a:ln>
        </p:spPr>
        <p:txBody>
          <a:bodyPr>
            <a:prstTxWarp prst="textNoShape">
              <a:avLst/>
            </a:prstTxWarp>
            <a:spAutoFit/>
          </a:bodyPr>
          <a:lstStyle/>
          <a:p>
            <a:pPr eaLnBrk="0" hangingPunct="0"/>
            <a:r>
              <a:rPr lang="en-US"/>
              <a:t>mean difference : 525 ± 375 kms; (max, min) = (1275, 125) kms</a:t>
            </a:r>
          </a:p>
        </p:txBody>
      </p:sp>
      <p:sp>
        <p:nvSpPr>
          <p:cNvPr id="179219" name="Oval 14"/>
          <p:cNvSpPr>
            <a:spLocks noChangeArrowheads="1"/>
          </p:cNvSpPr>
          <p:nvPr/>
        </p:nvSpPr>
        <p:spPr bwMode="auto">
          <a:xfrm flipV="1">
            <a:off x="1600200" y="3986213"/>
            <a:ext cx="152400" cy="152400"/>
          </a:xfrm>
          <a:prstGeom prst="ellipse">
            <a:avLst/>
          </a:prstGeom>
          <a:solidFill>
            <a:srgbClr val="FF6600">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79220" name="Oval 16"/>
          <p:cNvSpPr>
            <a:spLocks noChangeArrowheads="1"/>
          </p:cNvSpPr>
          <p:nvPr/>
        </p:nvSpPr>
        <p:spPr bwMode="auto">
          <a:xfrm flipV="1">
            <a:off x="2335213" y="4410075"/>
            <a:ext cx="152400" cy="152400"/>
          </a:xfrm>
          <a:prstGeom prst="ellipse">
            <a:avLst/>
          </a:prstGeom>
          <a:solidFill>
            <a:srgbClr val="FF6600">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79221" name="Oval 30"/>
          <p:cNvSpPr>
            <a:spLocks noChangeArrowheads="1"/>
          </p:cNvSpPr>
          <p:nvPr/>
        </p:nvSpPr>
        <p:spPr bwMode="auto">
          <a:xfrm flipV="1">
            <a:off x="2016125" y="3979863"/>
            <a:ext cx="152400" cy="152400"/>
          </a:xfrm>
          <a:prstGeom prst="ellipse">
            <a:avLst/>
          </a:prstGeom>
          <a:solidFill>
            <a:srgbClr val="3366FF">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79222" name="Oval 31"/>
          <p:cNvSpPr>
            <a:spLocks noChangeArrowheads="1"/>
          </p:cNvSpPr>
          <p:nvPr/>
        </p:nvSpPr>
        <p:spPr bwMode="auto">
          <a:xfrm flipV="1">
            <a:off x="2830513" y="3979863"/>
            <a:ext cx="152400" cy="152400"/>
          </a:xfrm>
          <a:prstGeom prst="ellipse">
            <a:avLst/>
          </a:prstGeom>
          <a:solidFill>
            <a:srgbClr val="3366FF">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79223" name="Oval 32"/>
          <p:cNvSpPr>
            <a:spLocks noChangeArrowheads="1"/>
          </p:cNvSpPr>
          <p:nvPr/>
        </p:nvSpPr>
        <p:spPr bwMode="auto">
          <a:xfrm flipV="1">
            <a:off x="1870075" y="3727450"/>
            <a:ext cx="88900" cy="88900"/>
          </a:xfrm>
          <a:prstGeom prst="ellipse">
            <a:avLst/>
          </a:prstGeom>
          <a:solidFill>
            <a:srgbClr val="3366FF">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cxnSp>
        <p:nvCxnSpPr>
          <p:cNvPr id="179224" name="Straight Connector 11"/>
          <p:cNvCxnSpPr>
            <a:cxnSpLocks noChangeShapeType="1"/>
          </p:cNvCxnSpPr>
          <p:nvPr/>
        </p:nvCxnSpPr>
        <p:spPr bwMode="auto">
          <a:xfrm>
            <a:off x="2455863" y="4556125"/>
            <a:ext cx="228600" cy="381000"/>
          </a:xfrm>
          <a:prstGeom prst="line">
            <a:avLst/>
          </a:prstGeom>
          <a:noFill/>
          <a:ln w="9525">
            <a:solidFill>
              <a:srgbClr val="808080"/>
            </a:solidFill>
            <a:round/>
            <a:headEnd/>
            <a:tailEnd/>
          </a:ln>
        </p:spPr>
      </p:cxnSp>
      <p:sp>
        <p:nvSpPr>
          <p:cNvPr id="179225" name="TextBox 73"/>
          <p:cNvSpPr txBox="1">
            <a:spLocks noChangeArrowheads="1"/>
          </p:cNvSpPr>
          <p:nvPr/>
        </p:nvSpPr>
        <p:spPr bwMode="auto">
          <a:xfrm>
            <a:off x="2514600" y="4903788"/>
            <a:ext cx="514350" cy="228600"/>
          </a:xfrm>
          <a:prstGeom prst="rect">
            <a:avLst/>
          </a:prstGeom>
          <a:noFill/>
          <a:ln w="9525">
            <a:noFill/>
            <a:miter lim="800000"/>
            <a:headEnd/>
            <a:tailEnd/>
          </a:ln>
        </p:spPr>
        <p:txBody>
          <a:bodyPr>
            <a:prstTxWarp prst="textNoShape">
              <a:avLst/>
            </a:prstTxWarp>
            <a:spAutoFit/>
          </a:bodyPr>
          <a:lstStyle/>
          <a:p>
            <a:pPr eaLnBrk="0" hangingPunct="0"/>
            <a:r>
              <a:rPr lang="en-US" sz="900"/>
              <a:t>30 hPa</a:t>
            </a:r>
          </a:p>
        </p:txBody>
      </p:sp>
      <p:cxnSp>
        <p:nvCxnSpPr>
          <p:cNvPr id="179226" name="Straight Connector 85"/>
          <p:cNvCxnSpPr>
            <a:cxnSpLocks noChangeShapeType="1"/>
          </p:cNvCxnSpPr>
          <p:nvPr/>
        </p:nvCxnSpPr>
        <p:spPr bwMode="auto">
          <a:xfrm flipH="1">
            <a:off x="2470150" y="3151188"/>
            <a:ext cx="381000" cy="762000"/>
          </a:xfrm>
          <a:prstGeom prst="line">
            <a:avLst/>
          </a:prstGeom>
          <a:noFill/>
          <a:ln w="9525">
            <a:solidFill>
              <a:srgbClr val="808080"/>
            </a:solidFill>
            <a:round/>
            <a:headEnd/>
            <a:tailEnd/>
          </a:ln>
        </p:spPr>
      </p:cxnSp>
      <p:sp>
        <p:nvSpPr>
          <p:cNvPr id="179227" name="TextBox 88"/>
          <p:cNvSpPr txBox="1">
            <a:spLocks noChangeArrowheads="1"/>
          </p:cNvSpPr>
          <p:nvPr/>
        </p:nvSpPr>
        <p:spPr bwMode="auto">
          <a:xfrm>
            <a:off x="2590800" y="2949575"/>
            <a:ext cx="603250" cy="228600"/>
          </a:xfrm>
          <a:prstGeom prst="rect">
            <a:avLst/>
          </a:prstGeom>
          <a:noFill/>
          <a:ln w="9525">
            <a:noFill/>
            <a:miter lim="800000"/>
            <a:headEnd/>
            <a:tailEnd/>
          </a:ln>
        </p:spPr>
        <p:txBody>
          <a:bodyPr>
            <a:prstTxWarp prst="textNoShape">
              <a:avLst/>
            </a:prstTxWarp>
            <a:spAutoFit/>
          </a:bodyPr>
          <a:lstStyle/>
          <a:p>
            <a:pPr eaLnBrk="0" hangingPunct="0"/>
            <a:r>
              <a:rPr lang="en-US" sz="900"/>
              <a:t>-75 hPa</a:t>
            </a:r>
          </a:p>
        </p:txBody>
      </p:sp>
      <p:sp>
        <p:nvSpPr>
          <p:cNvPr id="179228" name="Oval 26"/>
          <p:cNvSpPr>
            <a:spLocks noChangeArrowheads="1"/>
          </p:cNvSpPr>
          <p:nvPr/>
        </p:nvSpPr>
        <p:spPr bwMode="auto">
          <a:xfrm flipV="1">
            <a:off x="5854700" y="3433763"/>
            <a:ext cx="88900" cy="88900"/>
          </a:xfrm>
          <a:prstGeom prst="ellipse">
            <a:avLst/>
          </a:prstGeom>
          <a:solidFill>
            <a:srgbClr val="FF6600">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79229" name="Oval 28"/>
          <p:cNvSpPr>
            <a:spLocks noChangeArrowheads="1"/>
          </p:cNvSpPr>
          <p:nvPr/>
        </p:nvSpPr>
        <p:spPr bwMode="auto">
          <a:xfrm flipV="1">
            <a:off x="5976938" y="3644900"/>
            <a:ext cx="93662" cy="88900"/>
          </a:xfrm>
          <a:prstGeom prst="ellipse">
            <a:avLst/>
          </a:prstGeom>
          <a:solidFill>
            <a:srgbClr val="3366FF">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79230" name="Oval 26"/>
          <p:cNvSpPr>
            <a:spLocks noChangeArrowheads="1"/>
          </p:cNvSpPr>
          <p:nvPr/>
        </p:nvSpPr>
        <p:spPr bwMode="auto">
          <a:xfrm flipV="1">
            <a:off x="3189288" y="3992563"/>
            <a:ext cx="88900" cy="88900"/>
          </a:xfrm>
          <a:prstGeom prst="ellipse">
            <a:avLst/>
          </a:prstGeom>
          <a:solidFill>
            <a:srgbClr val="FF6600">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79231" name="Oval 27"/>
          <p:cNvSpPr>
            <a:spLocks noChangeArrowheads="1"/>
          </p:cNvSpPr>
          <p:nvPr/>
        </p:nvSpPr>
        <p:spPr bwMode="auto">
          <a:xfrm flipV="1">
            <a:off x="2338388" y="3897313"/>
            <a:ext cx="176212" cy="185737"/>
          </a:xfrm>
          <a:prstGeom prst="ellipse">
            <a:avLst/>
          </a:prstGeom>
          <a:solidFill>
            <a:srgbClr val="3366FF">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79232" name="Oval 26"/>
          <p:cNvSpPr>
            <a:spLocks noChangeArrowheads="1"/>
          </p:cNvSpPr>
          <p:nvPr/>
        </p:nvSpPr>
        <p:spPr bwMode="auto">
          <a:xfrm flipV="1">
            <a:off x="1635125" y="3505200"/>
            <a:ext cx="88900" cy="88900"/>
          </a:xfrm>
          <a:prstGeom prst="ellipse">
            <a:avLst/>
          </a:prstGeom>
          <a:solidFill>
            <a:srgbClr val="FF6600">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79233" name="Oval 28"/>
          <p:cNvSpPr>
            <a:spLocks noChangeArrowheads="1"/>
          </p:cNvSpPr>
          <p:nvPr/>
        </p:nvSpPr>
        <p:spPr bwMode="auto">
          <a:xfrm flipV="1">
            <a:off x="7097713" y="4076700"/>
            <a:ext cx="92075" cy="88900"/>
          </a:xfrm>
          <a:prstGeom prst="ellipse">
            <a:avLst/>
          </a:prstGeom>
          <a:solidFill>
            <a:srgbClr val="3366FF">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79234" name="TextBox 46"/>
          <p:cNvSpPr txBox="1">
            <a:spLocks noChangeArrowheads="1"/>
          </p:cNvSpPr>
          <p:nvPr/>
        </p:nvSpPr>
        <p:spPr bwMode="auto">
          <a:xfrm>
            <a:off x="1447800" y="6096000"/>
            <a:ext cx="5807075" cy="457200"/>
          </a:xfrm>
          <a:prstGeom prst="rect">
            <a:avLst/>
          </a:prstGeom>
          <a:noFill/>
          <a:ln w="9525">
            <a:noFill/>
            <a:miter lim="800000"/>
            <a:headEnd/>
            <a:tailEnd/>
          </a:ln>
        </p:spPr>
        <p:txBody>
          <a:bodyPr wrap="none">
            <a:prstTxWarp prst="textNoShape">
              <a:avLst/>
            </a:prstTxWarp>
            <a:spAutoFit/>
          </a:bodyPr>
          <a:lstStyle/>
          <a:p>
            <a:pPr marL="342900" indent="-342900" eaLnBrk="0" hangingPunct="0">
              <a:buFont typeface="Wingdings" pitchFamily="80" charset="2"/>
              <a:buChar char="à"/>
            </a:pPr>
            <a:r>
              <a:rPr lang="en-US">
                <a:sym typeface="Wingdings" pitchFamily="80" charset="2"/>
              </a:rPr>
              <a:t>in past 3 days, </a:t>
            </a:r>
            <a:r>
              <a:rPr lang="en-US"/>
              <a:t>Δ</a:t>
            </a:r>
            <a:r>
              <a:rPr lang="en-US" i="1"/>
              <a:t>c</a:t>
            </a:r>
            <a:r>
              <a:rPr lang="en-US" i="1" baseline="-25000"/>
              <a:t> </a:t>
            </a:r>
            <a:r>
              <a:rPr lang="en-US" i="1"/>
              <a:t>≈</a:t>
            </a:r>
            <a:r>
              <a:rPr lang="en-US">
                <a:sym typeface="Wingdings" pitchFamily="80" charset="2"/>
              </a:rPr>
              <a:t>1.5 ms</a:t>
            </a:r>
            <a:r>
              <a:rPr lang="en-US" baseline="30000">
                <a:sym typeface="Wingdings" pitchFamily="80" charset="2"/>
              </a:rPr>
              <a:t>-1</a:t>
            </a:r>
            <a:r>
              <a:rPr lang="en-US">
                <a:sym typeface="Wingdings" pitchFamily="80" charset="2"/>
              </a:rPr>
              <a:t>  </a:t>
            </a:r>
            <a:r>
              <a:rPr lang="en-US"/>
              <a:t>Δ</a:t>
            </a:r>
            <a:r>
              <a:rPr lang="en-US" i="1"/>
              <a:t>c</a:t>
            </a:r>
            <a:r>
              <a:rPr lang="en-US" i="1" baseline="-25000"/>
              <a:t>x</a:t>
            </a:r>
            <a:r>
              <a:rPr lang="en-US"/>
              <a:t>/</a:t>
            </a:r>
            <a:r>
              <a:rPr lang="en-US" i="1"/>
              <a:t>c</a:t>
            </a:r>
            <a:r>
              <a:rPr lang="en-US" i="1" baseline="-25000"/>
              <a:t>x</a:t>
            </a:r>
            <a:r>
              <a:rPr lang="en-US" baseline="-25000"/>
              <a:t> </a:t>
            </a:r>
            <a:r>
              <a:rPr lang="en-US"/>
              <a:t>~ 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67544" y="404665"/>
            <a:ext cx="8177233" cy="5512042"/>
            <a:chOff x="467544" y="780275"/>
            <a:chExt cx="8177233" cy="5512042"/>
          </a:xfrm>
        </p:grpSpPr>
        <p:pic>
          <p:nvPicPr>
            <p:cNvPr id="2" name="Picture 1" descr="EULAG_1024V_intel-MPAS_15d_v5.pdf"/>
            <p:cNvPicPr>
              <a:picLocks noChangeAspect="1"/>
            </p:cNvPicPr>
            <p:nvPr/>
          </p:nvPicPr>
          <p:blipFill rotWithShape="1">
            <a:blip r:embed="rId3">
              <a:extLst>
                <a:ext uri="{28A0092B-C50C-407E-A947-70E740481C1C}">
                  <a14:useLocalDpi xmlns:a14="http://schemas.microsoft.com/office/drawing/2010/main" val="0"/>
                </a:ext>
              </a:extLst>
            </a:blip>
            <a:srcRect t="17026" b="2599"/>
            <a:stretch/>
          </p:blipFill>
          <p:spPr>
            <a:xfrm>
              <a:off x="467544" y="780275"/>
              <a:ext cx="8177233" cy="5512042"/>
            </a:xfrm>
            <a:prstGeom prst="rect">
              <a:avLst/>
            </a:prstGeom>
          </p:spPr>
        </p:pic>
        <p:sp>
          <p:nvSpPr>
            <p:cNvPr id="4" name="Rectangle 3"/>
            <p:cNvSpPr/>
            <p:nvPr/>
          </p:nvSpPr>
          <p:spPr bwMode="auto">
            <a:xfrm>
              <a:off x="5364088" y="836712"/>
              <a:ext cx="251520" cy="28803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FFB1E4"/>
                </a:solidFill>
                <a:effectLst/>
                <a:latin typeface="Times" charset="0"/>
                <a:ea typeface="ＭＳ Ｐゴシック" charset="0"/>
              </a:endParaRPr>
            </a:p>
          </p:txBody>
        </p:sp>
        <p:sp>
          <p:nvSpPr>
            <p:cNvPr id="3" name="TextBox 2"/>
            <p:cNvSpPr txBox="1"/>
            <p:nvPr/>
          </p:nvSpPr>
          <p:spPr>
            <a:xfrm>
              <a:off x="5223552" y="795960"/>
              <a:ext cx="1877203" cy="338554"/>
            </a:xfrm>
            <a:prstGeom prst="rect">
              <a:avLst/>
            </a:prstGeom>
            <a:noFill/>
          </p:spPr>
          <p:txBody>
            <a:bodyPr wrap="none" rtlCol="0">
              <a:spAutoFit/>
            </a:bodyPr>
            <a:lstStyle/>
            <a:p>
              <a:r>
                <a:rPr lang="en-US" sz="1600" dirty="0" smtClean="0"/>
                <a:t>15 (0.36</a:t>
              </a:r>
              <a:r>
                <a:rPr lang="en-US" sz="1600" baseline="30000" dirty="0" smtClean="0"/>
                <a:t>o</a:t>
              </a:r>
              <a:r>
                <a:rPr lang="en-US" sz="1600" dirty="0" smtClean="0"/>
                <a:t> resolution)</a:t>
              </a:r>
              <a:endParaRPr lang="en-US" sz="1600" dirty="0"/>
            </a:p>
          </p:txBody>
        </p:sp>
      </p:grpSp>
      <p:sp>
        <p:nvSpPr>
          <p:cNvPr id="181296" name="TextBox 31"/>
          <p:cNvSpPr txBox="1">
            <a:spLocks noChangeArrowheads="1"/>
          </p:cNvSpPr>
          <p:nvPr/>
        </p:nvSpPr>
        <p:spPr bwMode="auto">
          <a:xfrm>
            <a:off x="395536" y="5985968"/>
            <a:ext cx="8352928" cy="461665"/>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chemeClr val="accent2">
                    <a:lumMod val="50000"/>
                  </a:schemeClr>
                </a:solidFill>
              </a:rPr>
              <a:t>mean difference : </a:t>
            </a:r>
            <a:r>
              <a:rPr lang="en-US" dirty="0" smtClean="0">
                <a:solidFill>
                  <a:schemeClr val="accent2">
                    <a:lumMod val="50000"/>
                  </a:schemeClr>
                </a:solidFill>
              </a:rPr>
              <a:t>1000 </a:t>
            </a:r>
            <a:r>
              <a:rPr lang="en-US" dirty="0">
                <a:solidFill>
                  <a:schemeClr val="accent2">
                    <a:lumMod val="50000"/>
                  </a:schemeClr>
                </a:solidFill>
              </a:rPr>
              <a:t>± 400 </a:t>
            </a:r>
            <a:r>
              <a:rPr lang="en-US" dirty="0" err="1">
                <a:solidFill>
                  <a:schemeClr val="accent2">
                    <a:lumMod val="50000"/>
                  </a:schemeClr>
                </a:solidFill>
              </a:rPr>
              <a:t>kms</a:t>
            </a:r>
            <a:r>
              <a:rPr lang="en-US" dirty="0">
                <a:solidFill>
                  <a:schemeClr val="accent2">
                    <a:lumMod val="50000"/>
                  </a:schemeClr>
                </a:solidFill>
              </a:rPr>
              <a:t>;  (max, min) = (</a:t>
            </a:r>
            <a:r>
              <a:rPr lang="en-US" dirty="0" smtClean="0">
                <a:solidFill>
                  <a:schemeClr val="accent2">
                    <a:lumMod val="50000"/>
                  </a:schemeClr>
                </a:solidFill>
              </a:rPr>
              <a:t>1700</a:t>
            </a:r>
            <a:r>
              <a:rPr lang="en-US" dirty="0">
                <a:solidFill>
                  <a:schemeClr val="accent2">
                    <a:lumMod val="50000"/>
                  </a:schemeClr>
                </a:solidFill>
              </a:rPr>
              <a:t>, </a:t>
            </a:r>
            <a:r>
              <a:rPr lang="en-US" dirty="0" smtClean="0">
                <a:solidFill>
                  <a:schemeClr val="accent2">
                    <a:lumMod val="50000"/>
                  </a:schemeClr>
                </a:solidFill>
              </a:rPr>
              <a:t>650</a:t>
            </a:r>
            <a:r>
              <a:rPr lang="en-US" dirty="0">
                <a:solidFill>
                  <a:schemeClr val="accent2">
                    <a:lumMod val="50000"/>
                  </a:schemeClr>
                </a:solidFill>
              </a:rPr>
              <a:t>) </a:t>
            </a:r>
            <a:r>
              <a:rPr lang="en-US" dirty="0" err="1">
                <a:solidFill>
                  <a:schemeClr val="accent2">
                    <a:lumMod val="50000"/>
                  </a:schemeClr>
                </a:solidFill>
              </a:rPr>
              <a:t>kms</a:t>
            </a:r>
            <a:endParaRPr lang="en-US" dirty="0">
              <a:solidFill>
                <a:schemeClr val="accent2">
                  <a:lumMod val="50000"/>
                </a:schemeClr>
              </a:solidFill>
            </a:endParaRPr>
          </a:p>
        </p:txBody>
      </p:sp>
    </p:spTree>
    <p:extLst>
      <p:ext uri="{BB962C8B-B14F-4D97-AF65-F5344CB8AC3E}">
        <p14:creationId xmlns:p14="http://schemas.microsoft.com/office/powerpoint/2010/main" val="3609210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7918D"/>
            </a:gs>
            <a:gs pos="100000">
              <a:srgbClr val="FFFFFF"/>
            </a:gs>
          </a:gsLst>
          <a:lin ang="16200000" scaled="0"/>
          <a:tileRect/>
        </a:gradFill>
        <a:effectLst/>
      </p:bgPr>
    </p:bg>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609600" y="838200"/>
            <a:ext cx="7848600" cy="685800"/>
          </a:xfrm>
        </p:spPr>
        <p:txBody>
          <a:bodyPr/>
          <a:lstStyle/>
          <a:p>
            <a:r>
              <a:rPr lang="en-US">
                <a:cs typeface="ＭＳ Ｐゴシック" pitchFamily="80" charset="-128"/>
              </a:rPr>
              <a:t>Why Study Baroclinic Dynamics?</a:t>
            </a:r>
            <a:endParaRPr lang="en-US" sz="2400">
              <a:cs typeface="ＭＳ Ｐゴシック" pitchFamily="80" charset="-128"/>
            </a:endParaRPr>
          </a:p>
        </p:txBody>
      </p:sp>
      <p:sp>
        <p:nvSpPr>
          <p:cNvPr id="16388" name="Rectangle 8"/>
          <p:cNvSpPr>
            <a:spLocks noChangeArrowheads="1"/>
          </p:cNvSpPr>
          <p:nvPr/>
        </p:nvSpPr>
        <p:spPr bwMode="auto">
          <a:xfrm>
            <a:off x="827584" y="2924944"/>
            <a:ext cx="6954838" cy="822384"/>
          </a:xfrm>
          <a:prstGeom prst="rect">
            <a:avLst/>
          </a:prstGeom>
          <a:noFill/>
          <a:ln w="9525">
            <a:noFill/>
            <a:miter lim="800000"/>
            <a:headEnd/>
            <a:tailEnd/>
          </a:ln>
        </p:spPr>
        <p:txBody>
          <a:bodyPr>
            <a:prstTxWarp prst="textNoShape">
              <a:avLst/>
            </a:prstTxWarp>
            <a:spAutoFit/>
          </a:bodyPr>
          <a:lstStyle/>
          <a:p>
            <a:pPr eaLnBrk="0" hangingPunct="0"/>
            <a:r>
              <a:rPr lang="en-US" dirty="0"/>
              <a:t>•   J. </a:t>
            </a:r>
            <a:r>
              <a:rPr lang="en-US" dirty="0" err="1"/>
              <a:t>Charney</a:t>
            </a:r>
            <a:r>
              <a:rPr lang="en-US" dirty="0"/>
              <a:t> (</a:t>
            </a:r>
            <a:r>
              <a:rPr lang="en-US" i="1" dirty="0"/>
              <a:t>J. Meteor</a:t>
            </a:r>
            <a:r>
              <a:rPr lang="en-US" dirty="0"/>
              <a:t> 1947), E. </a:t>
            </a:r>
            <a:r>
              <a:rPr lang="en-US" dirty="0" err="1"/>
              <a:t>Eady</a:t>
            </a:r>
            <a:r>
              <a:rPr lang="en-US" dirty="0"/>
              <a:t> (</a:t>
            </a:r>
            <a:r>
              <a:rPr lang="en-US" i="1" dirty="0" err="1"/>
              <a:t>Tellus</a:t>
            </a:r>
            <a:r>
              <a:rPr lang="en-US" dirty="0"/>
              <a:t> 1949), </a:t>
            </a:r>
          </a:p>
          <a:p>
            <a:pPr eaLnBrk="0" hangingPunct="0"/>
            <a:r>
              <a:rPr lang="en-US" dirty="0"/>
              <a:t>     and J. </a:t>
            </a:r>
            <a:r>
              <a:rPr lang="en-US" dirty="0" err="1"/>
              <a:t>Smagorinsky</a:t>
            </a:r>
            <a:r>
              <a:rPr lang="en-US" dirty="0"/>
              <a:t> (</a:t>
            </a:r>
            <a:r>
              <a:rPr lang="en-US" i="1" dirty="0"/>
              <a:t>MWR</a:t>
            </a:r>
            <a:r>
              <a:rPr lang="en-US" dirty="0"/>
              <a:t> 1963)</a:t>
            </a:r>
          </a:p>
        </p:txBody>
      </p:sp>
      <p:sp>
        <p:nvSpPr>
          <p:cNvPr id="16389" name="Rectangle 6"/>
          <p:cNvSpPr>
            <a:spLocks noChangeArrowheads="1"/>
          </p:cNvSpPr>
          <p:nvPr/>
        </p:nvSpPr>
        <p:spPr bwMode="auto">
          <a:xfrm>
            <a:off x="827584" y="1628800"/>
            <a:ext cx="7620000" cy="1187451"/>
          </a:xfrm>
          <a:prstGeom prst="rect">
            <a:avLst/>
          </a:prstGeom>
          <a:noFill/>
          <a:ln w="9525">
            <a:noFill/>
            <a:miter lim="800000"/>
            <a:headEnd/>
            <a:tailEnd/>
          </a:ln>
        </p:spPr>
        <p:txBody>
          <a:bodyPr>
            <a:prstTxWarp prst="textNoShape">
              <a:avLst/>
            </a:prstTxWarp>
            <a:spAutoFit/>
          </a:bodyPr>
          <a:lstStyle/>
          <a:p>
            <a:pPr eaLnBrk="0" hangingPunct="0"/>
            <a:r>
              <a:rPr lang="en-US" dirty="0"/>
              <a:t>•   </a:t>
            </a:r>
            <a:r>
              <a:rPr lang="en-US" dirty="0" err="1"/>
              <a:t>Baroclinic</a:t>
            </a:r>
            <a:r>
              <a:rPr lang="en-US" dirty="0"/>
              <a:t> instability is the </a:t>
            </a:r>
            <a:r>
              <a:rPr lang="en-US" i="1" dirty="0">
                <a:solidFill>
                  <a:srgbClr val="660066"/>
                </a:solidFill>
              </a:rPr>
              <a:t>most important </a:t>
            </a:r>
            <a:r>
              <a:rPr lang="en-US" dirty="0"/>
              <a:t>form of instability in the atmosphere, as it is responsible for mid-latitude cyclones (Houghton, 1986)</a:t>
            </a:r>
          </a:p>
        </p:txBody>
      </p:sp>
      <p:grpSp>
        <p:nvGrpSpPr>
          <p:cNvPr id="2" name="Group 1"/>
          <p:cNvGrpSpPr/>
          <p:nvPr/>
        </p:nvGrpSpPr>
        <p:grpSpPr>
          <a:xfrm>
            <a:off x="838200" y="3962400"/>
            <a:ext cx="6858000" cy="1828800"/>
            <a:chOff x="838200" y="3962400"/>
            <a:chExt cx="6858000" cy="1828800"/>
          </a:xfrm>
        </p:grpSpPr>
        <p:sp>
          <p:nvSpPr>
            <p:cNvPr id="16387" name="Rectangle 6"/>
            <p:cNvSpPr>
              <a:spLocks noChangeArrowheads="1"/>
            </p:cNvSpPr>
            <p:nvPr/>
          </p:nvSpPr>
          <p:spPr bwMode="auto">
            <a:xfrm>
              <a:off x="838200" y="3962400"/>
              <a:ext cx="6858000" cy="1187450"/>
            </a:xfrm>
            <a:prstGeom prst="rect">
              <a:avLst/>
            </a:prstGeom>
            <a:noFill/>
            <a:ln w="9525">
              <a:noFill/>
              <a:miter lim="800000"/>
              <a:headEnd/>
              <a:tailEnd/>
            </a:ln>
          </p:spPr>
          <p:txBody>
            <a:bodyPr>
              <a:prstTxWarp prst="textNoShape">
                <a:avLst/>
              </a:prstTxWarp>
              <a:spAutoFit/>
            </a:bodyPr>
            <a:lstStyle/>
            <a:p>
              <a:pPr eaLnBrk="0" hangingPunct="0"/>
              <a:r>
                <a:rPr lang="en-US" dirty="0"/>
                <a:t>•   </a:t>
              </a:r>
              <a:r>
                <a:rPr lang="en-US" dirty="0" err="1"/>
                <a:t>Baroclinic</a:t>
              </a:r>
              <a:r>
                <a:rPr lang="en-US" dirty="0"/>
                <a:t> wave breaking </a:t>
              </a:r>
              <a:r>
                <a:rPr lang="en-US" i="1" dirty="0">
                  <a:solidFill>
                    <a:srgbClr val="660066"/>
                  </a:solidFill>
                </a:rPr>
                <a:t>radiates gravity waves</a:t>
              </a:r>
              <a:r>
                <a:rPr lang="en-US" dirty="0"/>
                <a:t>, which act to restore geostrophic balance (Holton, 2004)  </a:t>
              </a:r>
              <a:r>
                <a:rPr lang="en-US" b="1" dirty="0"/>
                <a:t>–</a:t>
              </a:r>
              <a:r>
                <a:rPr lang="en-US" dirty="0"/>
                <a:t>&gt; multi-scale physics</a:t>
              </a:r>
            </a:p>
          </p:txBody>
        </p:sp>
        <p:sp>
          <p:nvSpPr>
            <p:cNvPr id="16390" name="TextBox 2"/>
            <p:cNvSpPr txBox="1">
              <a:spLocks noChangeArrowheads="1"/>
            </p:cNvSpPr>
            <p:nvPr/>
          </p:nvSpPr>
          <p:spPr bwMode="auto">
            <a:xfrm>
              <a:off x="838200" y="5334000"/>
              <a:ext cx="6369050" cy="457200"/>
            </a:xfrm>
            <a:prstGeom prst="rect">
              <a:avLst/>
            </a:prstGeom>
            <a:noFill/>
            <a:ln w="9525">
              <a:noFill/>
              <a:miter lim="800000"/>
              <a:headEnd/>
              <a:tailEnd/>
            </a:ln>
          </p:spPr>
          <p:txBody>
            <a:bodyPr wrap="none">
              <a:prstTxWarp prst="textNoShape">
                <a:avLst/>
              </a:prstTxWarp>
              <a:spAutoFit/>
            </a:bodyPr>
            <a:lstStyle/>
            <a:p>
              <a:pPr eaLnBrk="0" hangingPunct="0"/>
              <a:r>
                <a:rPr lang="en-US"/>
                <a:t>•  Good AGM test case for multi-scale interactions</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1" descr="gmetaNPstereo.2195106_512V_16d_mpdatm3_pONLY_k01_x2y2fil_5hPA(AI) copy.png"/>
          <p:cNvPicPr>
            <a:picLocks noChangeAspect="1"/>
          </p:cNvPicPr>
          <p:nvPr/>
        </p:nvPicPr>
        <p:blipFill>
          <a:blip r:embed="rId3"/>
          <a:srcRect/>
          <a:stretch>
            <a:fillRect/>
          </a:stretch>
        </p:blipFill>
        <p:spPr bwMode="auto">
          <a:xfrm>
            <a:off x="4362450" y="1524000"/>
            <a:ext cx="4324350" cy="4038600"/>
          </a:xfrm>
          <a:prstGeom prst="rect">
            <a:avLst/>
          </a:prstGeom>
          <a:noFill/>
          <a:ln w="9525">
            <a:noFill/>
            <a:miter lim="800000"/>
            <a:headEnd/>
            <a:tailEnd/>
          </a:ln>
        </p:spPr>
      </p:pic>
      <p:pic>
        <p:nvPicPr>
          <p:cNvPr id="181250" name="Picture 7" descr="JW_16d_v2a"/>
          <p:cNvPicPr>
            <a:picLocks noChangeAspect="1" noChangeArrowheads="1"/>
          </p:cNvPicPr>
          <p:nvPr/>
        </p:nvPicPr>
        <p:blipFill>
          <a:blip r:embed="rId4"/>
          <a:srcRect/>
          <a:stretch>
            <a:fillRect/>
          </a:stretch>
        </p:blipFill>
        <p:spPr bwMode="auto">
          <a:xfrm>
            <a:off x="381000" y="1447800"/>
            <a:ext cx="4114800" cy="4114800"/>
          </a:xfrm>
          <a:prstGeom prst="rect">
            <a:avLst/>
          </a:prstGeom>
          <a:noFill/>
          <a:ln w="9525">
            <a:noFill/>
            <a:miter lim="800000"/>
            <a:headEnd/>
            <a:tailEnd/>
          </a:ln>
        </p:spPr>
      </p:pic>
      <p:sp>
        <p:nvSpPr>
          <p:cNvPr id="624652" name="Rectangle 12"/>
          <p:cNvSpPr>
            <a:spLocks noChangeArrowheads="1"/>
          </p:cNvSpPr>
          <p:nvPr/>
        </p:nvSpPr>
        <p:spPr bwMode="auto">
          <a:xfrm>
            <a:off x="762000" y="762000"/>
            <a:ext cx="3421063" cy="701675"/>
          </a:xfrm>
          <a:prstGeom prst="rect">
            <a:avLst/>
          </a:prstGeom>
          <a:noFill/>
          <a:ln>
            <a:noFill/>
          </a:ln>
          <a:effectLst/>
          <a:extLst/>
        </p:spPr>
        <p:txBody>
          <a:bodyPr wrap="none">
            <a:spAutoFit/>
          </a:bodyPr>
          <a:lstStyle/>
          <a:p>
            <a:pPr eaLnBrk="0" hangingPunct="0">
              <a:defRPr/>
            </a:pPr>
            <a:r>
              <a:rPr lang="en-US" sz="2000" dirty="0">
                <a:solidFill>
                  <a:srgbClr val="0000FF"/>
                </a:solidFill>
                <a:effectLst>
                  <a:outerShdw blurRad="38100" dist="38100" dir="2700000" algn="tl">
                    <a:srgbClr val="000000"/>
                  </a:outerShdw>
                </a:effectLst>
                <a:latin typeface="Times" charset="0"/>
                <a:ea typeface="ＭＳ Ｐゴシック" charset="0"/>
                <a:cs typeface="+mn-cs"/>
              </a:rPr>
              <a:t>      JW results using CAM</a:t>
            </a:r>
          </a:p>
          <a:p>
            <a:pPr eaLnBrk="0" hangingPunct="0">
              <a:defRPr/>
            </a:pPr>
            <a:r>
              <a:rPr lang="en-US" sz="2000" dirty="0" err="1">
                <a:solidFill>
                  <a:srgbClr val="0000FF"/>
                </a:solidFill>
                <a:effectLst>
                  <a:outerShdw blurRad="38100" dist="38100" dir="2700000" algn="tl">
                    <a:srgbClr val="000000"/>
                  </a:outerShdw>
                </a:effectLst>
                <a:latin typeface="Times" charset="0"/>
                <a:ea typeface="ＭＳ Ｐゴシック" charset="0"/>
                <a:cs typeface="+mn-cs"/>
              </a:rPr>
              <a:t>Eulerian</a:t>
            </a:r>
            <a:r>
              <a:rPr lang="en-US" sz="2000" dirty="0">
                <a:solidFill>
                  <a:srgbClr val="0000FF"/>
                </a:solidFill>
                <a:effectLst>
                  <a:outerShdw blurRad="38100" dist="38100" dir="2700000" algn="tl">
                    <a:srgbClr val="000000"/>
                  </a:outerShdw>
                </a:effectLst>
                <a:latin typeface="Times" charset="0"/>
                <a:ea typeface="ＭＳ Ｐゴシック" charset="0"/>
                <a:cs typeface="+mn-cs"/>
              </a:rPr>
              <a:t> spectral </a:t>
            </a:r>
            <a:r>
              <a:rPr lang="en-US" sz="2000" dirty="0" err="1">
                <a:solidFill>
                  <a:srgbClr val="0000FF"/>
                </a:solidFill>
                <a:effectLst>
                  <a:outerShdw blurRad="38100" dist="38100" dir="2700000" algn="tl">
                    <a:srgbClr val="000000"/>
                  </a:outerShdw>
                </a:effectLst>
                <a:latin typeface="Times" charset="0"/>
                <a:ea typeface="ＭＳ Ｐゴシック" charset="0"/>
                <a:cs typeface="+mn-cs"/>
              </a:rPr>
              <a:t>dycore</a:t>
            </a:r>
            <a:r>
              <a:rPr lang="en-US" sz="2000" dirty="0">
                <a:solidFill>
                  <a:srgbClr val="0000FF"/>
                </a:solidFill>
                <a:effectLst>
                  <a:outerShdw blurRad="38100" dist="38100" dir="2700000" algn="tl">
                    <a:srgbClr val="000000"/>
                  </a:outerShdw>
                </a:effectLst>
                <a:latin typeface="Times" charset="0"/>
                <a:ea typeface="ＭＳ Ｐゴシック" charset="0"/>
                <a:cs typeface="+mn-cs"/>
              </a:rPr>
              <a:t> (T172)</a:t>
            </a:r>
            <a:endParaRPr lang="en-US" sz="2000" dirty="0">
              <a:latin typeface="Times" charset="0"/>
              <a:ea typeface="ＭＳ Ｐゴシック" charset="0"/>
              <a:cs typeface="+mn-cs"/>
            </a:endParaRPr>
          </a:p>
        </p:txBody>
      </p:sp>
      <p:sp>
        <p:nvSpPr>
          <p:cNvPr id="624653" name="Rectangle 13"/>
          <p:cNvSpPr>
            <a:spLocks noChangeArrowheads="1"/>
          </p:cNvSpPr>
          <p:nvPr/>
        </p:nvSpPr>
        <p:spPr bwMode="auto">
          <a:xfrm>
            <a:off x="5410200" y="762000"/>
            <a:ext cx="2819400" cy="701675"/>
          </a:xfrm>
          <a:prstGeom prst="rect">
            <a:avLst/>
          </a:prstGeom>
          <a:noFill/>
          <a:ln>
            <a:noFill/>
          </a:ln>
          <a:effectLst/>
          <a:extLst/>
        </p:spPr>
        <p:txBody>
          <a:bodyPr>
            <a:spAutoFit/>
          </a:bodyPr>
          <a:lstStyle/>
          <a:p>
            <a:pPr eaLnBrk="0" hangingPunct="0">
              <a:defRPr/>
            </a:pPr>
            <a:r>
              <a:rPr lang="en-US" sz="2000">
                <a:solidFill>
                  <a:srgbClr val="0000FF"/>
                </a:solidFill>
                <a:effectLst>
                  <a:outerShdw blurRad="38100" dist="38100" dir="2700000" algn="tl">
                    <a:srgbClr val="000000"/>
                  </a:outerShdw>
                </a:effectLst>
                <a:latin typeface="Times" charset="0"/>
                <a:ea typeface="ＭＳ Ｐゴシック" charset="0"/>
                <a:cs typeface="+mn-cs"/>
              </a:rPr>
              <a:t>EULAG results using </a:t>
            </a:r>
          </a:p>
          <a:p>
            <a:pPr eaLnBrk="0" hangingPunct="0">
              <a:defRPr/>
            </a:pPr>
            <a:r>
              <a:rPr lang="en-US" sz="2000">
                <a:solidFill>
                  <a:srgbClr val="0000FF"/>
                </a:solidFill>
                <a:effectLst>
                  <a:outerShdw blurRad="38100" dist="38100" dir="2700000" algn="tl">
                    <a:srgbClr val="000000"/>
                  </a:outerShdw>
                </a:effectLst>
                <a:latin typeface="Times" charset="0"/>
                <a:ea typeface="ＭＳ Ｐゴシック" charset="0"/>
                <a:cs typeface="+mn-cs"/>
              </a:rPr>
              <a:t>Eulerian advection (0.7</a:t>
            </a:r>
            <a:r>
              <a:rPr lang="en-US" sz="2000" baseline="30000">
                <a:solidFill>
                  <a:srgbClr val="0000FF"/>
                </a:solidFill>
                <a:effectLst>
                  <a:outerShdw blurRad="38100" dist="38100" dir="2700000" algn="tl">
                    <a:srgbClr val="000000"/>
                  </a:outerShdw>
                </a:effectLst>
                <a:latin typeface="Times" charset="0"/>
                <a:ea typeface="ＭＳ Ｐゴシック" charset="0"/>
                <a:cs typeface="+mn-cs"/>
              </a:rPr>
              <a:t>o</a:t>
            </a:r>
            <a:r>
              <a:rPr lang="en-US" sz="2000">
                <a:solidFill>
                  <a:srgbClr val="0000FF"/>
                </a:solidFill>
                <a:effectLst>
                  <a:outerShdw blurRad="38100" dist="38100" dir="2700000" algn="tl">
                    <a:srgbClr val="000000"/>
                  </a:outerShdw>
                </a:effectLst>
                <a:latin typeface="Times" charset="0"/>
                <a:ea typeface="ＭＳ Ｐゴシック" charset="0"/>
                <a:cs typeface="+mn-cs"/>
              </a:rPr>
              <a:t>)</a:t>
            </a:r>
            <a:endParaRPr lang="en-US" sz="2000">
              <a:latin typeface="Times" charset="0"/>
              <a:ea typeface="ＭＳ Ｐゴシック" charset="0"/>
              <a:cs typeface="+mn-cs"/>
            </a:endParaRPr>
          </a:p>
        </p:txBody>
      </p:sp>
      <p:sp>
        <p:nvSpPr>
          <p:cNvPr id="624654" name="Oval 14"/>
          <p:cNvSpPr>
            <a:spLocks noChangeArrowheads="1"/>
          </p:cNvSpPr>
          <p:nvPr/>
        </p:nvSpPr>
        <p:spPr bwMode="auto">
          <a:xfrm>
            <a:off x="990600" y="1905000"/>
            <a:ext cx="3352800" cy="3352800"/>
          </a:xfrm>
          <a:prstGeom prst="ellipse">
            <a:avLst/>
          </a:prstGeom>
          <a:solidFill>
            <a:schemeClr val="bg1">
              <a:alpha val="36000"/>
            </a:scheme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624655" name="Rectangle 15"/>
          <p:cNvSpPr>
            <a:spLocks noChangeArrowheads="1"/>
          </p:cNvSpPr>
          <p:nvPr/>
        </p:nvSpPr>
        <p:spPr bwMode="auto">
          <a:xfrm>
            <a:off x="1600200" y="228600"/>
            <a:ext cx="6289675" cy="579438"/>
          </a:xfrm>
          <a:prstGeom prst="rect">
            <a:avLst/>
          </a:prstGeom>
          <a:noFill/>
          <a:ln>
            <a:noFill/>
          </a:ln>
          <a:effectLst/>
          <a:extLst/>
        </p:spPr>
        <p:txBody>
          <a:bodyPr wrap="none">
            <a:spAutoFit/>
          </a:bodyPr>
          <a:lstStyle/>
          <a:p>
            <a:pPr eaLnBrk="0" hangingPunct="0">
              <a:defRPr/>
            </a:pPr>
            <a:r>
              <a:rPr lang="en-US" sz="3200" dirty="0">
                <a:latin typeface="Times" charset="0"/>
                <a:ea typeface="ＭＳ Ｐゴシック" charset="0"/>
                <a:cs typeface="+mn-cs"/>
              </a:rPr>
              <a:t>Surface Pressure @ </a:t>
            </a:r>
            <a:r>
              <a:rPr lang="en-US" sz="2800" dirty="0">
                <a:latin typeface="Times" charset="0"/>
                <a:ea typeface="ＭＳ Ｐゴシック" charset="0"/>
                <a:cs typeface="+mn-cs"/>
              </a:rPr>
              <a:t>16 days; </a:t>
            </a:r>
            <a:r>
              <a:rPr lang="en-US" sz="2800" dirty="0" err="1">
                <a:latin typeface="Times" charset="0"/>
                <a:ea typeface="ＭＳ Ｐゴシック" charset="0"/>
                <a:cs typeface="+mn-cs"/>
              </a:rPr>
              <a:t>cnt</a:t>
            </a:r>
            <a:r>
              <a:rPr lang="en-US" sz="2800" dirty="0">
                <a:latin typeface="Times" charset="0"/>
                <a:ea typeface="ＭＳ Ｐゴシック" charset="0"/>
                <a:cs typeface="+mn-cs"/>
              </a:rPr>
              <a:t> = 5hPa</a:t>
            </a:r>
            <a:endParaRPr lang="en-US" dirty="0">
              <a:latin typeface="Times" charset="0"/>
              <a:ea typeface="ＭＳ Ｐゴシック" charset="0"/>
              <a:cs typeface="+mn-cs"/>
            </a:endParaRPr>
          </a:p>
        </p:txBody>
      </p:sp>
      <p:sp>
        <p:nvSpPr>
          <p:cNvPr id="624656" name="Rectangle 16"/>
          <p:cNvSpPr>
            <a:spLocks noChangeArrowheads="1"/>
          </p:cNvSpPr>
          <p:nvPr/>
        </p:nvSpPr>
        <p:spPr bwMode="auto">
          <a:xfrm>
            <a:off x="4495800" y="1447800"/>
            <a:ext cx="76200" cy="4114800"/>
          </a:xfrm>
          <a:prstGeom prst="rect">
            <a:avLst/>
          </a:prstGeom>
          <a:solidFill>
            <a:schemeClr val="bg1"/>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624657" name="Rectangle 17"/>
          <p:cNvSpPr>
            <a:spLocks noChangeArrowheads="1"/>
          </p:cNvSpPr>
          <p:nvPr/>
        </p:nvSpPr>
        <p:spPr bwMode="auto">
          <a:xfrm>
            <a:off x="381000" y="5562600"/>
            <a:ext cx="8305800" cy="152400"/>
          </a:xfrm>
          <a:prstGeom prst="rect">
            <a:avLst/>
          </a:prstGeom>
          <a:solidFill>
            <a:schemeClr val="bg1"/>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181257" name="Oval 2"/>
          <p:cNvSpPr>
            <a:spLocks noChangeArrowheads="1"/>
          </p:cNvSpPr>
          <p:nvPr/>
        </p:nvSpPr>
        <p:spPr bwMode="auto">
          <a:xfrm flipV="1">
            <a:off x="1911350" y="2784475"/>
            <a:ext cx="152400" cy="152400"/>
          </a:xfrm>
          <a:prstGeom prst="ellipse">
            <a:avLst/>
          </a:prstGeom>
          <a:solidFill>
            <a:srgbClr val="FF6600">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1258" name="Oval 14"/>
          <p:cNvSpPr>
            <a:spLocks noChangeArrowheads="1"/>
          </p:cNvSpPr>
          <p:nvPr/>
        </p:nvSpPr>
        <p:spPr bwMode="auto">
          <a:xfrm flipV="1">
            <a:off x="3090863" y="2774950"/>
            <a:ext cx="152400" cy="152400"/>
          </a:xfrm>
          <a:prstGeom prst="ellipse">
            <a:avLst/>
          </a:prstGeom>
          <a:solidFill>
            <a:srgbClr val="FF6600">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1259" name="Oval 15"/>
          <p:cNvSpPr>
            <a:spLocks noChangeArrowheads="1"/>
          </p:cNvSpPr>
          <p:nvPr/>
        </p:nvSpPr>
        <p:spPr bwMode="auto">
          <a:xfrm flipV="1">
            <a:off x="3349625" y="3849688"/>
            <a:ext cx="152400" cy="152400"/>
          </a:xfrm>
          <a:prstGeom prst="ellipse">
            <a:avLst/>
          </a:prstGeom>
          <a:solidFill>
            <a:srgbClr val="FF6600">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1260" name="Oval 16"/>
          <p:cNvSpPr>
            <a:spLocks noChangeArrowheads="1"/>
          </p:cNvSpPr>
          <p:nvPr/>
        </p:nvSpPr>
        <p:spPr bwMode="auto">
          <a:xfrm flipV="1">
            <a:off x="2390775" y="4473575"/>
            <a:ext cx="152400" cy="152400"/>
          </a:xfrm>
          <a:prstGeom prst="ellipse">
            <a:avLst/>
          </a:prstGeom>
          <a:solidFill>
            <a:srgbClr val="FF6600">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1261" name="Oval 17"/>
          <p:cNvSpPr>
            <a:spLocks noChangeArrowheads="1"/>
          </p:cNvSpPr>
          <p:nvPr/>
        </p:nvSpPr>
        <p:spPr bwMode="auto">
          <a:xfrm flipV="1">
            <a:off x="6710363" y="4410075"/>
            <a:ext cx="152400" cy="152400"/>
          </a:xfrm>
          <a:prstGeom prst="ellipse">
            <a:avLst/>
          </a:prstGeom>
          <a:solidFill>
            <a:srgbClr val="FF6600">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1262" name="Oval 19"/>
          <p:cNvSpPr>
            <a:spLocks noChangeArrowheads="1"/>
          </p:cNvSpPr>
          <p:nvPr/>
        </p:nvSpPr>
        <p:spPr bwMode="auto">
          <a:xfrm flipV="1">
            <a:off x="7437438" y="3514725"/>
            <a:ext cx="152400" cy="152400"/>
          </a:xfrm>
          <a:prstGeom prst="ellipse">
            <a:avLst/>
          </a:prstGeom>
          <a:solidFill>
            <a:srgbClr val="FF6600">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1263" name="Oval 20"/>
          <p:cNvSpPr>
            <a:spLocks noChangeArrowheads="1"/>
          </p:cNvSpPr>
          <p:nvPr/>
        </p:nvSpPr>
        <p:spPr bwMode="auto">
          <a:xfrm flipV="1">
            <a:off x="6858000" y="2590800"/>
            <a:ext cx="152400" cy="152400"/>
          </a:xfrm>
          <a:prstGeom prst="ellipse">
            <a:avLst/>
          </a:prstGeom>
          <a:solidFill>
            <a:srgbClr val="FF6600"/>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1264" name="Oval 22"/>
          <p:cNvSpPr>
            <a:spLocks noChangeArrowheads="1"/>
          </p:cNvSpPr>
          <p:nvPr/>
        </p:nvSpPr>
        <p:spPr bwMode="auto">
          <a:xfrm flipV="1">
            <a:off x="6664325" y="3194050"/>
            <a:ext cx="230188" cy="219075"/>
          </a:xfrm>
          <a:prstGeom prst="ellipse">
            <a:avLst/>
          </a:prstGeom>
          <a:solidFill>
            <a:srgbClr val="3366FF">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1265" name="Oval 25"/>
          <p:cNvSpPr>
            <a:spLocks noChangeArrowheads="1"/>
          </p:cNvSpPr>
          <p:nvPr/>
        </p:nvSpPr>
        <p:spPr bwMode="auto">
          <a:xfrm flipV="1">
            <a:off x="7421563" y="4073525"/>
            <a:ext cx="88900" cy="88900"/>
          </a:xfrm>
          <a:prstGeom prst="ellipse">
            <a:avLst/>
          </a:prstGeom>
          <a:solidFill>
            <a:srgbClr val="3366FF">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1266" name="Oval 26"/>
          <p:cNvSpPr>
            <a:spLocks noChangeArrowheads="1"/>
          </p:cNvSpPr>
          <p:nvPr/>
        </p:nvSpPr>
        <p:spPr bwMode="auto">
          <a:xfrm flipV="1">
            <a:off x="5884863" y="2941638"/>
            <a:ext cx="88900" cy="88900"/>
          </a:xfrm>
          <a:prstGeom prst="ellipse">
            <a:avLst/>
          </a:prstGeom>
          <a:solidFill>
            <a:srgbClr val="FF6600">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1267" name="Oval 27"/>
          <p:cNvSpPr>
            <a:spLocks noChangeArrowheads="1"/>
          </p:cNvSpPr>
          <p:nvPr/>
        </p:nvSpPr>
        <p:spPr bwMode="auto">
          <a:xfrm flipV="1">
            <a:off x="6953250" y="3697288"/>
            <a:ext cx="152400" cy="152400"/>
          </a:xfrm>
          <a:prstGeom prst="ellipse">
            <a:avLst/>
          </a:prstGeom>
          <a:solidFill>
            <a:srgbClr val="3366FF">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1268" name="Oval 28"/>
          <p:cNvSpPr>
            <a:spLocks noChangeArrowheads="1"/>
          </p:cNvSpPr>
          <p:nvPr/>
        </p:nvSpPr>
        <p:spPr bwMode="auto">
          <a:xfrm flipV="1">
            <a:off x="6165850" y="2903538"/>
            <a:ext cx="152400" cy="152400"/>
          </a:xfrm>
          <a:prstGeom prst="ellipse">
            <a:avLst/>
          </a:prstGeom>
          <a:solidFill>
            <a:srgbClr val="3366FF">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1269" name="Oval 29"/>
          <p:cNvSpPr>
            <a:spLocks noChangeArrowheads="1"/>
          </p:cNvSpPr>
          <p:nvPr/>
        </p:nvSpPr>
        <p:spPr bwMode="auto">
          <a:xfrm flipV="1">
            <a:off x="2686050" y="3213100"/>
            <a:ext cx="230188" cy="220663"/>
          </a:xfrm>
          <a:prstGeom prst="ellipse">
            <a:avLst/>
          </a:prstGeom>
          <a:solidFill>
            <a:srgbClr val="3366FF">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1270" name="Oval 30"/>
          <p:cNvSpPr>
            <a:spLocks noChangeArrowheads="1"/>
          </p:cNvSpPr>
          <p:nvPr/>
        </p:nvSpPr>
        <p:spPr bwMode="auto">
          <a:xfrm flipV="1">
            <a:off x="2193925" y="3016250"/>
            <a:ext cx="152400" cy="152400"/>
          </a:xfrm>
          <a:prstGeom prst="ellipse">
            <a:avLst/>
          </a:prstGeom>
          <a:solidFill>
            <a:srgbClr val="3366FF">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1271" name="Oval 31"/>
          <p:cNvSpPr>
            <a:spLocks noChangeArrowheads="1"/>
          </p:cNvSpPr>
          <p:nvPr/>
        </p:nvSpPr>
        <p:spPr bwMode="auto">
          <a:xfrm flipV="1">
            <a:off x="3013075" y="3562350"/>
            <a:ext cx="152400" cy="152400"/>
          </a:xfrm>
          <a:prstGeom prst="ellipse">
            <a:avLst/>
          </a:prstGeom>
          <a:solidFill>
            <a:srgbClr val="3366FF">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1272" name="Oval 32"/>
          <p:cNvSpPr>
            <a:spLocks noChangeArrowheads="1"/>
          </p:cNvSpPr>
          <p:nvPr/>
        </p:nvSpPr>
        <p:spPr bwMode="auto">
          <a:xfrm flipV="1">
            <a:off x="3057525" y="4267200"/>
            <a:ext cx="88900" cy="88900"/>
          </a:xfrm>
          <a:prstGeom prst="ellipse">
            <a:avLst/>
          </a:prstGeom>
          <a:solidFill>
            <a:srgbClr val="3366FF">
              <a:alpha val="79999"/>
            </a:srgbClr>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1273" name="Rectangle 2"/>
          <p:cNvSpPr>
            <a:spLocks noChangeArrowheads="1"/>
          </p:cNvSpPr>
          <p:nvPr/>
        </p:nvSpPr>
        <p:spPr bwMode="auto">
          <a:xfrm>
            <a:off x="4495800" y="1447800"/>
            <a:ext cx="4191000" cy="76200"/>
          </a:xfrm>
          <a:prstGeom prst="rect">
            <a:avLst/>
          </a:prstGeom>
          <a:solidFill>
            <a:schemeClr val="bg1"/>
          </a:solidFill>
          <a:ln w="9525">
            <a:noFill/>
            <a:round/>
            <a:headEnd/>
            <a:tailEnd/>
          </a:ln>
        </p:spPr>
        <p:txBody>
          <a:bodyPr>
            <a:prstTxWarp prst="textNoShape">
              <a:avLst/>
            </a:prstTxWarp>
          </a:bodyPr>
          <a:lstStyle/>
          <a:p>
            <a:pPr eaLnBrk="0" hangingPunct="0"/>
            <a:endParaRPr lang="en-US" sz="3600">
              <a:solidFill>
                <a:srgbClr val="FFB1E4"/>
              </a:solidFill>
            </a:endParaRPr>
          </a:p>
        </p:txBody>
      </p:sp>
      <p:cxnSp>
        <p:nvCxnSpPr>
          <p:cNvPr id="181274" name="Straight Connector 4"/>
          <p:cNvCxnSpPr>
            <a:cxnSpLocks noChangeShapeType="1"/>
          </p:cNvCxnSpPr>
          <p:nvPr/>
        </p:nvCxnSpPr>
        <p:spPr bwMode="auto">
          <a:xfrm flipV="1">
            <a:off x="7578725" y="3336925"/>
            <a:ext cx="381000" cy="228600"/>
          </a:xfrm>
          <a:prstGeom prst="line">
            <a:avLst/>
          </a:prstGeom>
          <a:noFill/>
          <a:ln w="9525">
            <a:solidFill>
              <a:srgbClr val="969696"/>
            </a:solidFill>
            <a:round/>
            <a:headEnd/>
            <a:tailEnd/>
          </a:ln>
        </p:spPr>
      </p:cxnSp>
      <p:cxnSp>
        <p:nvCxnSpPr>
          <p:cNvPr id="181275" name="Straight Connector 9"/>
          <p:cNvCxnSpPr>
            <a:cxnSpLocks noChangeShapeType="1"/>
          </p:cNvCxnSpPr>
          <p:nvPr/>
        </p:nvCxnSpPr>
        <p:spPr bwMode="auto">
          <a:xfrm>
            <a:off x="7497763" y="4137025"/>
            <a:ext cx="579437" cy="663575"/>
          </a:xfrm>
          <a:prstGeom prst="line">
            <a:avLst/>
          </a:prstGeom>
          <a:noFill/>
          <a:ln w="9525">
            <a:solidFill>
              <a:srgbClr val="969696"/>
            </a:solidFill>
            <a:round/>
            <a:headEnd/>
            <a:tailEnd/>
          </a:ln>
        </p:spPr>
      </p:cxnSp>
      <p:cxnSp>
        <p:nvCxnSpPr>
          <p:cNvPr id="181276" name="Straight Connector 11"/>
          <p:cNvCxnSpPr>
            <a:cxnSpLocks noChangeShapeType="1"/>
          </p:cNvCxnSpPr>
          <p:nvPr/>
        </p:nvCxnSpPr>
        <p:spPr bwMode="auto">
          <a:xfrm flipH="1">
            <a:off x="3241675" y="2484438"/>
            <a:ext cx="304800" cy="304800"/>
          </a:xfrm>
          <a:prstGeom prst="line">
            <a:avLst/>
          </a:prstGeom>
          <a:noFill/>
          <a:ln w="9525">
            <a:solidFill>
              <a:srgbClr val="969696"/>
            </a:solidFill>
            <a:round/>
            <a:headEnd/>
            <a:tailEnd/>
          </a:ln>
        </p:spPr>
      </p:cxnSp>
      <p:cxnSp>
        <p:nvCxnSpPr>
          <p:cNvPr id="181277" name="Straight Connector 37"/>
          <p:cNvCxnSpPr>
            <a:cxnSpLocks noChangeShapeType="1"/>
          </p:cNvCxnSpPr>
          <p:nvPr/>
        </p:nvCxnSpPr>
        <p:spPr bwMode="auto">
          <a:xfrm flipH="1" flipV="1">
            <a:off x="5575300" y="1960563"/>
            <a:ext cx="630238" cy="960437"/>
          </a:xfrm>
          <a:prstGeom prst="line">
            <a:avLst/>
          </a:prstGeom>
          <a:noFill/>
          <a:ln w="9525">
            <a:solidFill>
              <a:srgbClr val="969696"/>
            </a:solidFill>
            <a:round/>
            <a:headEnd/>
            <a:tailEnd/>
          </a:ln>
        </p:spPr>
      </p:cxnSp>
      <p:cxnSp>
        <p:nvCxnSpPr>
          <p:cNvPr id="181278" name="Straight Connector 43"/>
          <p:cNvCxnSpPr>
            <a:cxnSpLocks noChangeShapeType="1"/>
          </p:cNvCxnSpPr>
          <p:nvPr/>
        </p:nvCxnSpPr>
        <p:spPr bwMode="auto">
          <a:xfrm flipV="1">
            <a:off x="6997700" y="1981200"/>
            <a:ext cx="774700" cy="647700"/>
          </a:xfrm>
          <a:prstGeom prst="line">
            <a:avLst/>
          </a:prstGeom>
          <a:noFill/>
          <a:ln w="9525">
            <a:solidFill>
              <a:srgbClr val="969696"/>
            </a:solidFill>
            <a:round/>
            <a:headEnd/>
            <a:tailEnd/>
          </a:ln>
        </p:spPr>
      </p:cxnSp>
      <p:cxnSp>
        <p:nvCxnSpPr>
          <p:cNvPr id="181279" name="Straight Connector 45"/>
          <p:cNvCxnSpPr>
            <a:cxnSpLocks noChangeShapeType="1"/>
          </p:cNvCxnSpPr>
          <p:nvPr/>
        </p:nvCxnSpPr>
        <p:spPr bwMode="auto">
          <a:xfrm flipV="1">
            <a:off x="6878638" y="2362200"/>
            <a:ext cx="1198562" cy="904875"/>
          </a:xfrm>
          <a:prstGeom prst="line">
            <a:avLst/>
          </a:prstGeom>
          <a:noFill/>
          <a:ln w="9525">
            <a:solidFill>
              <a:srgbClr val="969696"/>
            </a:solidFill>
            <a:round/>
            <a:headEnd/>
            <a:tailEnd/>
          </a:ln>
        </p:spPr>
      </p:cxnSp>
      <p:cxnSp>
        <p:nvCxnSpPr>
          <p:cNvPr id="181280" name="Straight Connector 47"/>
          <p:cNvCxnSpPr>
            <a:cxnSpLocks noChangeShapeType="1"/>
          </p:cNvCxnSpPr>
          <p:nvPr/>
        </p:nvCxnSpPr>
        <p:spPr bwMode="auto">
          <a:xfrm>
            <a:off x="7086600" y="3779838"/>
            <a:ext cx="990600" cy="0"/>
          </a:xfrm>
          <a:prstGeom prst="line">
            <a:avLst/>
          </a:prstGeom>
          <a:noFill/>
          <a:ln w="9525">
            <a:solidFill>
              <a:schemeClr val="tx1"/>
            </a:solidFill>
            <a:round/>
            <a:headEnd/>
            <a:tailEnd/>
          </a:ln>
        </p:spPr>
      </p:cxnSp>
      <p:cxnSp>
        <p:nvCxnSpPr>
          <p:cNvPr id="51" name="Straight Connector 50"/>
          <p:cNvCxnSpPr/>
          <p:nvPr/>
        </p:nvCxnSpPr>
        <p:spPr bwMode="auto">
          <a:xfrm>
            <a:off x="6835775" y="4524375"/>
            <a:ext cx="860425" cy="733425"/>
          </a:xfrm>
          <a:prstGeom prst="line">
            <a:avLst/>
          </a:prstGeom>
          <a:solidFill>
            <a:schemeClr val="accent1"/>
          </a:solidFill>
          <a:ln w="9525" cap="flat" cmpd="sng" algn="ctr">
            <a:solidFill>
              <a:schemeClr val="accent3"/>
            </a:solidFill>
            <a:prstDash val="solid"/>
            <a:round/>
            <a:headEnd type="none" w="med" len="med"/>
            <a:tailEnd type="none" w="med" len="med"/>
          </a:ln>
          <a:effectLst/>
          <a:extLst/>
        </p:spPr>
      </p:cxnSp>
      <p:sp>
        <p:nvSpPr>
          <p:cNvPr id="181282" name="TextBox 23"/>
          <p:cNvSpPr txBox="1">
            <a:spLocks noChangeArrowheads="1"/>
          </p:cNvSpPr>
          <p:nvPr/>
        </p:nvSpPr>
        <p:spPr bwMode="auto">
          <a:xfrm>
            <a:off x="7902575" y="3181350"/>
            <a:ext cx="609600" cy="228600"/>
          </a:xfrm>
          <a:prstGeom prst="rect">
            <a:avLst/>
          </a:prstGeom>
          <a:noFill/>
          <a:ln w="9525">
            <a:noFill/>
            <a:miter lim="800000"/>
            <a:headEnd/>
            <a:tailEnd/>
          </a:ln>
        </p:spPr>
        <p:txBody>
          <a:bodyPr>
            <a:prstTxWarp prst="textNoShape">
              <a:avLst/>
            </a:prstTxWarp>
            <a:spAutoFit/>
          </a:bodyPr>
          <a:lstStyle/>
          <a:p>
            <a:pPr eaLnBrk="0" hangingPunct="0"/>
            <a:r>
              <a:rPr lang="en-US" sz="900"/>
              <a:t>42 hPa</a:t>
            </a:r>
          </a:p>
        </p:txBody>
      </p:sp>
      <p:sp>
        <p:nvSpPr>
          <p:cNvPr id="181283" name="TextBox 54"/>
          <p:cNvSpPr txBox="1">
            <a:spLocks noChangeArrowheads="1"/>
          </p:cNvSpPr>
          <p:nvPr/>
        </p:nvSpPr>
        <p:spPr bwMode="auto">
          <a:xfrm>
            <a:off x="7896225" y="4762500"/>
            <a:ext cx="617538" cy="228600"/>
          </a:xfrm>
          <a:prstGeom prst="rect">
            <a:avLst/>
          </a:prstGeom>
          <a:noFill/>
          <a:ln w="9525">
            <a:noFill/>
            <a:miter lim="800000"/>
            <a:headEnd/>
            <a:tailEnd/>
          </a:ln>
        </p:spPr>
        <p:txBody>
          <a:bodyPr>
            <a:prstTxWarp prst="textNoShape">
              <a:avLst/>
            </a:prstTxWarp>
            <a:spAutoFit/>
          </a:bodyPr>
          <a:lstStyle/>
          <a:p>
            <a:pPr eaLnBrk="0" hangingPunct="0"/>
            <a:r>
              <a:rPr lang="en-US" sz="900"/>
              <a:t>- 20 hPa</a:t>
            </a:r>
          </a:p>
        </p:txBody>
      </p:sp>
      <p:sp>
        <p:nvSpPr>
          <p:cNvPr id="181284" name="TextBox 55"/>
          <p:cNvSpPr txBox="1">
            <a:spLocks noChangeArrowheads="1"/>
          </p:cNvSpPr>
          <p:nvPr/>
        </p:nvSpPr>
        <p:spPr bwMode="auto">
          <a:xfrm>
            <a:off x="7493000" y="5200650"/>
            <a:ext cx="609600" cy="228600"/>
          </a:xfrm>
          <a:prstGeom prst="rect">
            <a:avLst/>
          </a:prstGeom>
          <a:noFill/>
          <a:ln w="9525">
            <a:noFill/>
            <a:miter lim="800000"/>
            <a:headEnd/>
            <a:tailEnd/>
          </a:ln>
        </p:spPr>
        <p:txBody>
          <a:bodyPr>
            <a:prstTxWarp prst="textNoShape">
              <a:avLst/>
            </a:prstTxWarp>
            <a:spAutoFit/>
          </a:bodyPr>
          <a:lstStyle/>
          <a:p>
            <a:pPr eaLnBrk="0" hangingPunct="0"/>
            <a:r>
              <a:rPr lang="en-US" sz="900"/>
              <a:t>41 hPa</a:t>
            </a:r>
          </a:p>
        </p:txBody>
      </p:sp>
      <p:sp>
        <p:nvSpPr>
          <p:cNvPr id="181285" name="TextBox 58"/>
          <p:cNvSpPr txBox="1">
            <a:spLocks noChangeArrowheads="1"/>
          </p:cNvSpPr>
          <p:nvPr/>
        </p:nvSpPr>
        <p:spPr bwMode="auto">
          <a:xfrm>
            <a:off x="8001000" y="3605213"/>
            <a:ext cx="457200" cy="365125"/>
          </a:xfrm>
          <a:prstGeom prst="rect">
            <a:avLst/>
          </a:prstGeom>
          <a:noFill/>
          <a:ln w="9525">
            <a:noFill/>
            <a:miter lim="800000"/>
            <a:headEnd/>
            <a:tailEnd/>
          </a:ln>
        </p:spPr>
        <p:txBody>
          <a:bodyPr>
            <a:prstTxWarp prst="textNoShape">
              <a:avLst/>
            </a:prstTxWarp>
            <a:spAutoFit/>
          </a:bodyPr>
          <a:lstStyle/>
          <a:p>
            <a:pPr eaLnBrk="0" hangingPunct="0"/>
            <a:r>
              <a:rPr lang="en-US" sz="900"/>
              <a:t>- 62 </a:t>
            </a:r>
          </a:p>
          <a:p>
            <a:pPr eaLnBrk="0" hangingPunct="0"/>
            <a:r>
              <a:rPr lang="en-US" sz="900"/>
              <a:t>hPa</a:t>
            </a:r>
          </a:p>
        </p:txBody>
      </p:sp>
      <p:sp>
        <p:nvSpPr>
          <p:cNvPr id="181286" name="TextBox 64"/>
          <p:cNvSpPr txBox="1">
            <a:spLocks noChangeArrowheads="1"/>
          </p:cNvSpPr>
          <p:nvPr/>
        </p:nvSpPr>
        <p:spPr bwMode="auto">
          <a:xfrm>
            <a:off x="8054975" y="2136775"/>
            <a:ext cx="479425" cy="365125"/>
          </a:xfrm>
          <a:prstGeom prst="rect">
            <a:avLst/>
          </a:prstGeom>
          <a:noFill/>
          <a:ln w="9525">
            <a:noFill/>
            <a:miter lim="800000"/>
            <a:headEnd/>
            <a:tailEnd/>
          </a:ln>
        </p:spPr>
        <p:txBody>
          <a:bodyPr>
            <a:prstTxWarp prst="textNoShape">
              <a:avLst/>
            </a:prstTxWarp>
            <a:spAutoFit/>
          </a:bodyPr>
          <a:lstStyle/>
          <a:p>
            <a:pPr eaLnBrk="0" hangingPunct="0"/>
            <a:r>
              <a:rPr lang="en-US" sz="900"/>
              <a:t>-111           hPa</a:t>
            </a:r>
          </a:p>
        </p:txBody>
      </p:sp>
      <p:sp>
        <p:nvSpPr>
          <p:cNvPr id="181287" name="TextBox 65"/>
          <p:cNvSpPr txBox="1">
            <a:spLocks noChangeArrowheads="1"/>
          </p:cNvSpPr>
          <p:nvPr/>
        </p:nvSpPr>
        <p:spPr bwMode="auto">
          <a:xfrm>
            <a:off x="7564438" y="1739900"/>
            <a:ext cx="609600" cy="228600"/>
          </a:xfrm>
          <a:prstGeom prst="rect">
            <a:avLst/>
          </a:prstGeom>
          <a:noFill/>
          <a:ln w="9525">
            <a:noFill/>
            <a:miter lim="800000"/>
            <a:headEnd/>
            <a:tailEnd/>
          </a:ln>
        </p:spPr>
        <p:txBody>
          <a:bodyPr>
            <a:prstTxWarp prst="textNoShape">
              <a:avLst/>
            </a:prstTxWarp>
            <a:spAutoFit/>
          </a:bodyPr>
          <a:lstStyle/>
          <a:p>
            <a:pPr eaLnBrk="0" hangingPunct="0"/>
            <a:r>
              <a:rPr lang="en-US" sz="900"/>
              <a:t>32 hPa</a:t>
            </a:r>
          </a:p>
        </p:txBody>
      </p:sp>
      <p:sp>
        <p:nvSpPr>
          <p:cNvPr id="181288" name="TextBox 66"/>
          <p:cNvSpPr txBox="1">
            <a:spLocks noChangeArrowheads="1"/>
          </p:cNvSpPr>
          <p:nvPr/>
        </p:nvSpPr>
        <p:spPr bwMode="auto">
          <a:xfrm>
            <a:off x="5270500" y="1727200"/>
            <a:ext cx="609600" cy="228600"/>
          </a:xfrm>
          <a:prstGeom prst="rect">
            <a:avLst/>
          </a:prstGeom>
          <a:noFill/>
          <a:ln w="9525">
            <a:noFill/>
            <a:miter lim="800000"/>
            <a:headEnd/>
            <a:tailEnd/>
          </a:ln>
        </p:spPr>
        <p:txBody>
          <a:bodyPr>
            <a:prstTxWarp prst="textNoShape">
              <a:avLst/>
            </a:prstTxWarp>
            <a:spAutoFit/>
          </a:bodyPr>
          <a:lstStyle/>
          <a:p>
            <a:pPr eaLnBrk="0" hangingPunct="0"/>
            <a:r>
              <a:rPr lang="en-US" sz="900"/>
              <a:t>-11 hPa</a:t>
            </a:r>
          </a:p>
        </p:txBody>
      </p:sp>
      <p:sp>
        <p:nvSpPr>
          <p:cNvPr id="181289" name="TextBox 70"/>
          <p:cNvSpPr txBox="1">
            <a:spLocks noChangeArrowheads="1"/>
          </p:cNvSpPr>
          <p:nvPr/>
        </p:nvSpPr>
        <p:spPr bwMode="auto">
          <a:xfrm>
            <a:off x="5084763" y="2738438"/>
            <a:ext cx="514350" cy="228600"/>
          </a:xfrm>
          <a:prstGeom prst="rect">
            <a:avLst/>
          </a:prstGeom>
          <a:noFill/>
          <a:ln w="9525">
            <a:noFill/>
            <a:miter lim="800000"/>
            <a:headEnd/>
            <a:tailEnd/>
          </a:ln>
        </p:spPr>
        <p:txBody>
          <a:bodyPr>
            <a:prstTxWarp prst="textNoShape">
              <a:avLst/>
            </a:prstTxWarp>
            <a:spAutoFit/>
          </a:bodyPr>
          <a:lstStyle/>
          <a:p>
            <a:pPr eaLnBrk="0" hangingPunct="0"/>
            <a:r>
              <a:rPr lang="en-US" sz="900"/>
              <a:t>9 hPa</a:t>
            </a:r>
          </a:p>
        </p:txBody>
      </p:sp>
      <p:sp>
        <p:nvSpPr>
          <p:cNvPr id="181290" name="TextBox 73"/>
          <p:cNvSpPr txBox="1">
            <a:spLocks noChangeArrowheads="1"/>
          </p:cNvSpPr>
          <p:nvPr/>
        </p:nvSpPr>
        <p:spPr bwMode="auto">
          <a:xfrm>
            <a:off x="3352800" y="2282825"/>
            <a:ext cx="512763" cy="228600"/>
          </a:xfrm>
          <a:prstGeom prst="rect">
            <a:avLst/>
          </a:prstGeom>
          <a:noFill/>
          <a:ln w="9525">
            <a:noFill/>
            <a:miter lim="800000"/>
            <a:headEnd/>
            <a:tailEnd/>
          </a:ln>
        </p:spPr>
        <p:txBody>
          <a:bodyPr>
            <a:prstTxWarp prst="textNoShape">
              <a:avLst/>
            </a:prstTxWarp>
            <a:spAutoFit/>
          </a:bodyPr>
          <a:lstStyle/>
          <a:p>
            <a:pPr eaLnBrk="0" hangingPunct="0"/>
            <a:r>
              <a:rPr lang="en-US" sz="900"/>
              <a:t>35 hPa</a:t>
            </a:r>
          </a:p>
        </p:txBody>
      </p:sp>
      <p:cxnSp>
        <p:nvCxnSpPr>
          <p:cNvPr id="181291" name="Straight Connector 74"/>
          <p:cNvCxnSpPr>
            <a:cxnSpLocks noChangeShapeType="1"/>
          </p:cNvCxnSpPr>
          <p:nvPr/>
        </p:nvCxnSpPr>
        <p:spPr bwMode="auto">
          <a:xfrm flipH="1">
            <a:off x="1458913" y="2889250"/>
            <a:ext cx="457200" cy="228600"/>
          </a:xfrm>
          <a:prstGeom prst="line">
            <a:avLst/>
          </a:prstGeom>
          <a:noFill/>
          <a:ln w="9525">
            <a:solidFill>
              <a:srgbClr val="969696"/>
            </a:solidFill>
            <a:round/>
            <a:headEnd/>
            <a:tailEnd/>
          </a:ln>
        </p:spPr>
      </p:cxnSp>
      <p:sp>
        <p:nvSpPr>
          <p:cNvPr id="181292" name="TextBox 76"/>
          <p:cNvSpPr txBox="1">
            <a:spLocks noChangeArrowheads="1"/>
          </p:cNvSpPr>
          <p:nvPr/>
        </p:nvSpPr>
        <p:spPr bwMode="auto">
          <a:xfrm>
            <a:off x="1150938" y="3063875"/>
            <a:ext cx="514350" cy="228600"/>
          </a:xfrm>
          <a:prstGeom prst="rect">
            <a:avLst/>
          </a:prstGeom>
          <a:noFill/>
          <a:ln w="9525">
            <a:noFill/>
            <a:miter lim="800000"/>
            <a:headEnd/>
            <a:tailEnd/>
          </a:ln>
        </p:spPr>
        <p:txBody>
          <a:bodyPr>
            <a:prstTxWarp prst="textNoShape">
              <a:avLst/>
            </a:prstTxWarp>
            <a:spAutoFit/>
          </a:bodyPr>
          <a:lstStyle/>
          <a:p>
            <a:pPr eaLnBrk="0" hangingPunct="0"/>
            <a:r>
              <a:rPr lang="en-US" sz="900"/>
              <a:t>20 hPa</a:t>
            </a:r>
          </a:p>
        </p:txBody>
      </p:sp>
      <p:cxnSp>
        <p:nvCxnSpPr>
          <p:cNvPr id="181293" name="Straight Connector 77"/>
          <p:cNvCxnSpPr>
            <a:cxnSpLocks noChangeShapeType="1"/>
          </p:cNvCxnSpPr>
          <p:nvPr/>
        </p:nvCxnSpPr>
        <p:spPr bwMode="auto">
          <a:xfrm flipH="1" flipV="1">
            <a:off x="5497513" y="2884488"/>
            <a:ext cx="398462" cy="92075"/>
          </a:xfrm>
          <a:prstGeom prst="line">
            <a:avLst/>
          </a:prstGeom>
          <a:noFill/>
          <a:ln w="9525">
            <a:solidFill>
              <a:srgbClr val="969696"/>
            </a:solidFill>
            <a:round/>
            <a:headEnd/>
            <a:tailEnd/>
          </a:ln>
        </p:spPr>
      </p:cxnSp>
      <p:cxnSp>
        <p:nvCxnSpPr>
          <p:cNvPr id="181294" name="Straight Connector 85"/>
          <p:cNvCxnSpPr>
            <a:cxnSpLocks noChangeShapeType="1"/>
          </p:cNvCxnSpPr>
          <p:nvPr/>
        </p:nvCxnSpPr>
        <p:spPr bwMode="auto">
          <a:xfrm flipH="1" flipV="1">
            <a:off x="3128963" y="4348163"/>
            <a:ext cx="223837" cy="395287"/>
          </a:xfrm>
          <a:prstGeom prst="line">
            <a:avLst/>
          </a:prstGeom>
          <a:noFill/>
          <a:ln w="9525">
            <a:solidFill>
              <a:srgbClr val="969696"/>
            </a:solidFill>
            <a:round/>
            <a:headEnd/>
            <a:tailEnd/>
          </a:ln>
        </p:spPr>
      </p:cxnSp>
      <p:sp>
        <p:nvSpPr>
          <p:cNvPr id="181295" name="TextBox 88"/>
          <p:cNvSpPr txBox="1">
            <a:spLocks noChangeArrowheads="1"/>
          </p:cNvSpPr>
          <p:nvPr/>
        </p:nvSpPr>
        <p:spPr bwMode="auto">
          <a:xfrm>
            <a:off x="3157538" y="4700588"/>
            <a:ext cx="603250" cy="228600"/>
          </a:xfrm>
          <a:prstGeom prst="rect">
            <a:avLst/>
          </a:prstGeom>
          <a:noFill/>
          <a:ln w="9525">
            <a:noFill/>
            <a:miter lim="800000"/>
            <a:headEnd/>
            <a:tailEnd/>
          </a:ln>
        </p:spPr>
        <p:txBody>
          <a:bodyPr>
            <a:prstTxWarp prst="textNoShape">
              <a:avLst/>
            </a:prstTxWarp>
            <a:spAutoFit/>
          </a:bodyPr>
          <a:lstStyle/>
          <a:p>
            <a:pPr eaLnBrk="0" hangingPunct="0"/>
            <a:r>
              <a:rPr lang="en-US" sz="900"/>
              <a:t>-25 hPa</a:t>
            </a:r>
          </a:p>
        </p:txBody>
      </p:sp>
      <p:sp>
        <p:nvSpPr>
          <p:cNvPr id="181296" name="TextBox 31"/>
          <p:cNvSpPr txBox="1">
            <a:spLocks noChangeArrowheads="1"/>
          </p:cNvSpPr>
          <p:nvPr/>
        </p:nvSpPr>
        <p:spPr bwMode="auto">
          <a:xfrm>
            <a:off x="381000" y="5715000"/>
            <a:ext cx="8305800" cy="457200"/>
          </a:xfrm>
          <a:prstGeom prst="rect">
            <a:avLst/>
          </a:prstGeom>
          <a:noFill/>
          <a:ln w="9525">
            <a:noFill/>
            <a:miter lim="800000"/>
            <a:headEnd/>
            <a:tailEnd/>
          </a:ln>
        </p:spPr>
        <p:txBody>
          <a:bodyPr>
            <a:prstTxWarp prst="textNoShape">
              <a:avLst/>
            </a:prstTxWarp>
            <a:spAutoFit/>
          </a:bodyPr>
          <a:lstStyle/>
          <a:p>
            <a:pPr eaLnBrk="0" hangingPunct="0"/>
            <a:r>
              <a:rPr lang="en-US"/>
              <a:t>mean difference : 1300 ± 400 kms;  (max, min) = (1800, 400) kms</a:t>
            </a:r>
          </a:p>
        </p:txBody>
      </p:sp>
      <p:sp>
        <p:nvSpPr>
          <p:cNvPr id="181297" name="TextBox 3"/>
          <p:cNvSpPr txBox="1">
            <a:spLocks noChangeArrowheads="1"/>
          </p:cNvSpPr>
          <p:nvPr/>
        </p:nvSpPr>
        <p:spPr bwMode="auto">
          <a:xfrm>
            <a:off x="1524000" y="6096000"/>
            <a:ext cx="5840413" cy="457200"/>
          </a:xfrm>
          <a:prstGeom prst="rect">
            <a:avLst/>
          </a:prstGeom>
          <a:noFill/>
          <a:ln w="9525">
            <a:noFill/>
            <a:miter lim="800000"/>
            <a:headEnd/>
            <a:tailEnd/>
          </a:ln>
        </p:spPr>
        <p:txBody>
          <a:bodyPr wrap="none">
            <a:prstTxWarp prst="textNoShape">
              <a:avLst/>
            </a:prstTxWarp>
            <a:spAutoFit/>
          </a:bodyPr>
          <a:lstStyle/>
          <a:p>
            <a:pPr eaLnBrk="0" hangingPunct="0"/>
            <a:r>
              <a:rPr lang="en-US">
                <a:sym typeface="Wingdings" pitchFamily="80" charset="2"/>
              </a:rPr>
              <a:t> in past 5 days, </a:t>
            </a:r>
            <a:r>
              <a:rPr lang="en-US"/>
              <a:t>Δ</a:t>
            </a:r>
            <a:r>
              <a:rPr lang="en-US" i="1"/>
              <a:t>c</a:t>
            </a:r>
            <a:r>
              <a:rPr lang="en-US" i="1" baseline="-25000"/>
              <a:t> </a:t>
            </a:r>
            <a:r>
              <a:rPr lang="en-US" i="1"/>
              <a:t>≈</a:t>
            </a:r>
            <a:r>
              <a:rPr lang="en-US">
                <a:sym typeface="Wingdings" pitchFamily="80" charset="2"/>
              </a:rPr>
              <a:t>1.8 ms</a:t>
            </a:r>
            <a:r>
              <a:rPr lang="en-US" baseline="30000">
                <a:sym typeface="Wingdings" pitchFamily="80" charset="2"/>
              </a:rPr>
              <a:t>-1</a:t>
            </a:r>
            <a:r>
              <a:rPr lang="en-US">
                <a:sym typeface="Wingdings" pitchFamily="80" charset="2"/>
              </a:rPr>
              <a:t>  </a:t>
            </a:r>
            <a:r>
              <a:rPr lang="en-US"/>
              <a:t>Δ</a:t>
            </a:r>
            <a:r>
              <a:rPr lang="en-US" i="1"/>
              <a:t>c</a:t>
            </a:r>
            <a:r>
              <a:rPr lang="en-US" i="1" baseline="-25000"/>
              <a:t>x</a:t>
            </a:r>
            <a:r>
              <a:rPr lang="en-US"/>
              <a:t>/</a:t>
            </a:r>
            <a:r>
              <a:rPr lang="en-US" i="1"/>
              <a:t>c</a:t>
            </a:r>
            <a:r>
              <a:rPr lang="en-US" i="1" baseline="-25000"/>
              <a:t>x</a:t>
            </a:r>
            <a:r>
              <a:rPr lang="en-US" baseline="-25000"/>
              <a:t> </a:t>
            </a:r>
            <a:r>
              <a:rPr lang="en-US"/>
              <a:t>~ 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Oval 7"/>
          <p:cNvSpPr>
            <a:spLocks noChangeArrowheads="1"/>
          </p:cNvSpPr>
          <p:nvPr/>
        </p:nvSpPr>
        <p:spPr bwMode="auto">
          <a:xfrm>
            <a:off x="685800" y="609600"/>
            <a:ext cx="4038600" cy="4038600"/>
          </a:xfrm>
          <a:prstGeom prst="ellipse">
            <a:avLst/>
          </a:prstGeom>
          <a:solidFill>
            <a:srgbClr val="FFDBFB"/>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85346" name="Oval 6"/>
          <p:cNvSpPr>
            <a:spLocks noChangeArrowheads="1"/>
          </p:cNvSpPr>
          <p:nvPr/>
        </p:nvSpPr>
        <p:spPr bwMode="auto">
          <a:xfrm>
            <a:off x="4495800" y="2286000"/>
            <a:ext cx="4038600" cy="4038600"/>
          </a:xfrm>
          <a:prstGeom prst="ellipse">
            <a:avLst/>
          </a:prstGeom>
          <a:solidFill>
            <a:srgbClr val="FFDBFB"/>
          </a:solidFill>
          <a:ln w="9525">
            <a:noFill/>
            <a:round/>
            <a:headEnd/>
            <a:tailEnd/>
          </a:ln>
        </p:spPr>
        <p:txBody>
          <a:bodyPr>
            <a:prstTxWarp prst="textNoShape">
              <a:avLst/>
            </a:prstTxWarp>
          </a:bodyPr>
          <a:lstStyle/>
          <a:p>
            <a:pPr eaLnBrk="0" hangingPunct="0"/>
            <a:endParaRPr lang="en-US" sz="3600">
              <a:solidFill>
                <a:srgbClr val="FFB1E4"/>
              </a:solidFill>
            </a:endParaRPr>
          </a:p>
        </p:txBody>
      </p:sp>
      <p:pic>
        <p:nvPicPr>
          <p:cNvPr id="185347" name="Picture 5" descr="gmetaNP.2465747_1024V_4x_16d_thONLY_k01(AI) copy.pdf"/>
          <p:cNvPicPr>
            <a:picLocks noChangeAspect="1"/>
          </p:cNvPicPr>
          <p:nvPr/>
        </p:nvPicPr>
        <p:blipFill>
          <a:blip r:embed="rId3"/>
          <a:srcRect t="16966" b="17126"/>
          <a:stretch>
            <a:fillRect/>
          </a:stretch>
        </p:blipFill>
        <p:spPr bwMode="auto">
          <a:xfrm>
            <a:off x="3200400" y="1447800"/>
            <a:ext cx="6629400" cy="5715000"/>
          </a:xfrm>
          <a:prstGeom prst="rect">
            <a:avLst/>
          </a:prstGeom>
          <a:noFill/>
          <a:ln w="9525">
            <a:noFill/>
            <a:miter lim="800000"/>
            <a:headEnd/>
            <a:tailEnd/>
          </a:ln>
        </p:spPr>
      </p:pic>
      <p:pic>
        <p:nvPicPr>
          <p:cNvPr id="185348" name="Content Placeholder 3" descr="gmetaNP.2178217_256V_16d_mpdatm3_thONLY_k01(AI) copy.pdf"/>
          <p:cNvPicPr>
            <a:picLocks noGrp="1" noChangeAspect="1"/>
          </p:cNvPicPr>
          <p:nvPr>
            <p:ph idx="1"/>
          </p:nvPr>
        </p:nvPicPr>
        <p:blipFill>
          <a:blip r:embed="rId4"/>
          <a:srcRect l="12721" t="24666" r="15135" b="23099"/>
          <a:stretch>
            <a:fillRect/>
          </a:stretch>
        </p:blipFill>
        <p:spPr>
          <a:xfrm>
            <a:off x="228600" y="431800"/>
            <a:ext cx="4814888" cy="4521200"/>
          </a:xfrm>
        </p:spPr>
      </p:pic>
      <p:sp>
        <p:nvSpPr>
          <p:cNvPr id="185349" name="TextBox 8"/>
          <p:cNvSpPr txBox="1">
            <a:spLocks noChangeArrowheads="1"/>
          </p:cNvSpPr>
          <p:nvPr/>
        </p:nvSpPr>
        <p:spPr bwMode="auto">
          <a:xfrm>
            <a:off x="5257800" y="1676400"/>
            <a:ext cx="2706688" cy="457200"/>
          </a:xfrm>
          <a:prstGeom prst="rect">
            <a:avLst/>
          </a:prstGeom>
          <a:noFill/>
          <a:ln w="9525">
            <a:noFill/>
            <a:miter lim="800000"/>
            <a:headEnd/>
            <a:tailEnd/>
          </a:ln>
        </p:spPr>
        <p:txBody>
          <a:bodyPr wrap="none">
            <a:prstTxWarp prst="textNoShape">
              <a:avLst/>
            </a:prstTxWarp>
            <a:spAutoFit/>
          </a:bodyPr>
          <a:lstStyle/>
          <a:p>
            <a:pPr eaLnBrk="0" hangingPunct="0"/>
            <a:r>
              <a:rPr lang="en-US"/>
              <a:t>0.35 deg. Resolution</a:t>
            </a:r>
          </a:p>
        </p:txBody>
      </p:sp>
      <p:sp>
        <p:nvSpPr>
          <p:cNvPr id="185350" name="TextBox 9"/>
          <p:cNvSpPr txBox="1">
            <a:spLocks noChangeArrowheads="1"/>
          </p:cNvSpPr>
          <p:nvPr/>
        </p:nvSpPr>
        <p:spPr bwMode="auto">
          <a:xfrm>
            <a:off x="4343400" y="609600"/>
            <a:ext cx="4267200" cy="946150"/>
          </a:xfrm>
          <a:prstGeom prst="rect">
            <a:avLst/>
          </a:prstGeom>
          <a:noFill/>
          <a:ln w="9525">
            <a:noFill/>
            <a:miter lim="800000"/>
            <a:headEnd/>
            <a:tailEnd/>
          </a:ln>
        </p:spPr>
        <p:txBody>
          <a:bodyPr>
            <a:prstTxWarp prst="textNoShape">
              <a:avLst/>
            </a:prstTxWarp>
            <a:spAutoFit/>
          </a:bodyPr>
          <a:lstStyle/>
          <a:p>
            <a:pPr eaLnBrk="0" hangingPunct="0"/>
            <a:r>
              <a:rPr lang="en-US" sz="2800" b="1"/>
              <a:t>EULAG Surface Potential</a:t>
            </a:r>
          </a:p>
          <a:p>
            <a:pPr eaLnBrk="0" hangingPunct="0"/>
            <a:r>
              <a:rPr lang="en-US" sz="2800" b="1"/>
              <a:t>     Temp. @ 16 days</a:t>
            </a:r>
          </a:p>
        </p:txBody>
      </p:sp>
      <p:sp>
        <p:nvSpPr>
          <p:cNvPr id="185351" name="TextBox 10"/>
          <p:cNvSpPr txBox="1">
            <a:spLocks noChangeArrowheads="1"/>
          </p:cNvSpPr>
          <p:nvPr/>
        </p:nvSpPr>
        <p:spPr bwMode="auto">
          <a:xfrm>
            <a:off x="1295400" y="4953000"/>
            <a:ext cx="2554288" cy="457200"/>
          </a:xfrm>
          <a:prstGeom prst="rect">
            <a:avLst/>
          </a:prstGeom>
          <a:noFill/>
          <a:ln w="9525">
            <a:noFill/>
            <a:miter lim="800000"/>
            <a:headEnd/>
            <a:tailEnd/>
          </a:ln>
        </p:spPr>
        <p:txBody>
          <a:bodyPr wrap="none">
            <a:prstTxWarp prst="textNoShape">
              <a:avLst/>
            </a:prstTxWarp>
            <a:spAutoFit/>
          </a:bodyPr>
          <a:lstStyle/>
          <a:p>
            <a:pPr eaLnBrk="0" hangingPunct="0"/>
            <a:r>
              <a:rPr lang="en-US"/>
              <a:t>1.4 deg. Resolution</a:t>
            </a:r>
          </a:p>
        </p:txBody>
      </p:sp>
      <p:sp>
        <p:nvSpPr>
          <p:cNvPr id="185352" name="TextBox 1"/>
          <p:cNvSpPr txBox="1">
            <a:spLocks noChangeArrowheads="1"/>
          </p:cNvSpPr>
          <p:nvPr/>
        </p:nvSpPr>
        <p:spPr bwMode="auto">
          <a:xfrm>
            <a:off x="1066800" y="5486400"/>
            <a:ext cx="3429000" cy="830997"/>
          </a:xfrm>
          <a:prstGeom prst="rect">
            <a:avLst/>
          </a:prstGeom>
          <a:noFill/>
          <a:ln w="9525">
            <a:noFill/>
            <a:miter lim="800000"/>
            <a:headEnd/>
            <a:tailEnd/>
          </a:ln>
        </p:spPr>
        <p:txBody>
          <a:bodyPr>
            <a:prstTxWarp prst="textNoShape">
              <a:avLst/>
            </a:prstTxWarp>
            <a:spAutoFit/>
          </a:bodyPr>
          <a:lstStyle/>
          <a:p>
            <a:pPr eaLnBrk="0" hangingPunct="0"/>
            <a:r>
              <a:rPr lang="en-US" dirty="0"/>
              <a:t>lower </a:t>
            </a:r>
            <a:r>
              <a:rPr lang="en-US" dirty="0" smtClean="0"/>
              <a:t>resolution shows a</a:t>
            </a:r>
            <a:r>
              <a:rPr lang="en-US" dirty="0" smtClean="0">
                <a:sym typeface="Wingdings" pitchFamily="80" charset="2"/>
              </a:rPr>
              <a:t> more </a:t>
            </a:r>
            <a:r>
              <a:rPr lang="en-US" dirty="0">
                <a:sym typeface="Wingdings" pitchFamily="80" charset="2"/>
              </a:rPr>
              <a:t>disturbed wake...</a:t>
            </a:r>
            <a:endParaRPr lang="en-US" dirty="0"/>
          </a:p>
        </p:txBody>
      </p:sp>
      <p:grpSp>
        <p:nvGrpSpPr>
          <p:cNvPr id="15" name="Group 14"/>
          <p:cNvGrpSpPr/>
          <p:nvPr/>
        </p:nvGrpSpPr>
        <p:grpSpPr>
          <a:xfrm>
            <a:off x="899592" y="1340768"/>
            <a:ext cx="5616086" cy="2986958"/>
            <a:chOff x="899592" y="1340768"/>
            <a:chExt cx="5616086" cy="2986958"/>
          </a:xfrm>
        </p:grpSpPr>
        <p:grpSp>
          <p:nvGrpSpPr>
            <p:cNvPr id="13" name="Group 12"/>
            <p:cNvGrpSpPr/>
            <p:nvPr/>
          </p:nvGrpSpPr>
          <p:grpSpPr>
            <a:xfrm>
              <a:off x="899592" y="1340768"/>
              <a:ext cx="1799662" cy="1296144"/>
              <a:chOff x="899592" y="1340768"/>
              <a:chExt cx="1799662" cy="1296144"/>
            </a:xfrm>
          </p:grpSpPr>
          <p:cxnSp>
            <p:nvCxnSpPr>
              <p:cNvPr id="12" name="Straight Connector 11"/>
              <p:cNvCxnSpPr/>
              <p:nvPr/>
            </p:nvCxnSpPr>
            <p:spPr bwMode="auto">
              <a:xfrm>
                <a:off x="1424814" y="1340768"/>
                <a:ext cx="1274440" cy="1274440"/>
              </a:xfrm>
              <a:prstGeom prst="line">
                <a:avLst/>
              </a:prstGeom>
              <a:solidFill>
                <a:schemeClr val="accent1"/>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a:off x="899592" y="2636912"/>
                <a:ext cx="1797909" cy="0"/>
              </a:xfrm>
              <a:prstGeom prst="line">
                <a:avLst/>
              </a:prstGeom>
              <a:solidFill>
                <a:schemeClr val="accent1"/>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4" name="Group 13"/>
            <p:cNvGrpSpPr/>
            <p:nvPr/>
          </p:nvGrpSpPr>
          <p:grpSpPr>
            <a:xfrm>
              <a:off x="4716016" y="3053286"/>
              <a:ext cx="1799662" cy="1274440"/>
              <a:chOff x="4716016" y="3053286"/>
              <a:chExt cx="1799662" cy="1274440"/>
            </a:xfrm>
          </p:grpSpPr>
          <p:cxnSp>
            <p:nvCxnSpPr>
              <p:cNvPr id="25" name="Straight Connector 24"/>
              <p:cNvCxnSpPr/>
              <p:nvPr/>
            </p:nvCxnSpPr>
            <p:spPr bwMode="auto">
              <a:xfrm>
                <a:off x="5241238" y="3053286"/>
                <a:ext cx="1274440" cy="1274440"/>
              </a:xfrm>
              <a:prstGeom prst="line">
                <a:avLst/>
              </a:prstGeom>
              <a:solidFill>
                <a:schemeClr val="accent1"/>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4716016" y="4317280"/>
                <a:ext cx="1797909" cy="0"/>
              </a:xfrm>
              <a:prstGeom prst="line">
                <a:avLst/>
              </a:prstGeom>
              <a:solidFill>
                <a:schemeClr val="accent1"/>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Oval 2"/>
          <p:cNvSpPr>
            <a:spLocks noChangeArrowheads="1"/>
          </p:cNvSpPr>
          <p:nvPr/>
        </p:nvSpPr>
        <p:spPr bwMode="auto">
          <a:xfrm>
            <a:off x="595313" y="1116013"/>
            <a:ext cx="4038600" cy="4038600"/>
          </a:xfrm>
          <a:prstGeom prst="ellipse">
            <a:avLst/>
          </a:prstGeom>
          <a:solidFill>
            <a:srgbClr val="CDE3E3"/>
          </a:solidFill>
          <a:ln w="9525">
            <a:noFill/>
            <a:round/>
            <a:headEnd/>
            <a:tailEnd/>
          </a:ln>
        </p:spPr>
        <p:txBody>
          <a:bodyPr>
            <a:prstTxWarp prst="textNoShape">
              <a:avLst/>
            </a:prstTxWarp>
          </a:bodyPr>
          <a:lstStyle/>
          <a:p>
            <a:pPr eaLnBrk="0" hangingPunct="0"/>
            <a:endParaRPr lang="en-US" sz="3600">
              <a:solidFill>
                <a:srgbClr val="FFB1E4"/>
              </a:solidFill>
            </a:endParaRPr>
          </a:p>
        </p:txBody>
      </p:sp>
      <p:pic>
        <p:nvPicPr>
          <p:cNvPr id="190466" name="Picture 1" descr="gmetaNP.2183881_512V_11d_mpdatam3_wONLY_k28_x2y2fil(AI) copy.pdf"/>
          <p:cNvPicPr>
            <a:picLocks noChangeAspect="1"/>
          </p:cNvPicPr>
          <p:nvPr/>
        </p:nvPicPr>
        <p:blipFill>
          <a:blip r:embed="rId3"/>
          <a:srcRect t="22064" b="20020"/>
          <a:stretch>
            <a:fillRect/>
          </a:stretch>
        </p:blipFill>
        <p:spPr bwMode="auto">
          <a:xfrm>
            <a:off x="-685800" y="762000"/>
            <a:ext cx="6608763" cy="4953000"/>
          </a:xfrm>
          <a:prstGeom prst="rect">
            <a:avLst/>
          </a:prstGeom>
          <a:noFill/>
          <a:ln w="9525">
            <a:noFill/>
            <a:miter lim="800000"/>
            <a:headEnd/>
            <a:tailEnd/>
          </a:ln>
        </p:spPr>
      </p:pic>
      <p:sp>
        <p:nvSpPr>
          <p:cNvPr id="190467" name="Oval 8"/>
          <p:cNvSpPr>
            <a:spLocks noChangeArrowheads="1"/>
          </p:cNvSpPr>
          <p:nvPr/>
        </p:nvSpPr>
        <p:spPr bwMode="auto">
          <a:xfrm>
            <a:off x="4557713" y="2389188"/>
            <a:ext cx="3962400" cy="3962400"/>
          </a:xfrm>
          <a:prstGeom prst="ellipse">
            <a:avLst/>
          </a:prstGeom>
          <a:solidFill>
            <a:srgbClr val="FFE9FE"/>
          </a:solidFill>
          <a:ln w="9525">
            <a:noFill/>
            <a:round/>
            <a:headEnd/>
            <a:tailEnd/>
          </a:ln>
        </p:spPr>
        <p:txBody>
          <a:bodyPr>
            <a:prstTxWarp prst="textNoShape">
              <a:avLst/>
            </a:prstTxWarp>
          </a:bodyPr>
          <a:lstStyle/>
          <a:p>
            <a:pPr eaLnBrk="0" hangingPunct="0"/>
            <a:endParaRPr lang="en-US" sz="3600">
              <a:solidFill>
                <a:srgbClr val="FFB1E4"/>
              </a:solidFill>
            </a:endParaRPr>
          </a:p>
        </p:txBody>
      </p:sp>
      <p:pic>
        <p:nvPicPr>
          <p:cNvPr id="190468" name="Picture 3" descr="gmetaNP.2183881_512V_11d_mpdatam3_k01_thONLY(AI) copy.pdf"/>
          <p:cNvPicPr>
            <a:picLocks noChangeAspect="1"/>
          </p:cNvPicPr>
          <p:nvPr/>
        </p:nvPicPr>
        <p:blipFill>
          <a:blip r:embed="rId4"/>
          <a:srcRect l="6119" t="21472" r="6938" b="21204"/>
          <a:stretch>
            <a:fillRect/>
          </a:stretch>
        </p:blipFill>
        <p:spPr bwMode="auto">
          <a:xfrm>
            <a:off x="3657600" y="1949450"/>
            <a:ext cx="5699125" cy="4876800"/>
          </a:xfrm>
          <a:prstGeom prst="rect">
            <a:avLst/>
          </a:prstGeom>
          <a:noFill/>
          <a:ln w="9525">
            <a:noFill/>
            <a:miter lim="800000"/>
            <a:headEnd/>
            <a:tailEnd/>
          </a:ln>
        </p:spPr>
      </p:pic>
      <p:sp>
        <p:nvSpPr>
          <p:cNvPr id="190469" name="Rectangle 2"/>
          <p:cNvSpPr>
            <a:spLocks noGrp="1" noChangeArrowheads="1"/>
          </p:cNvSpPr>
          <p:nvPr>
            <p:ph type="title"/>
          </p:nvPr>
        </p:nvSpPr>
        <p:spPr>
          <a:xfrm>
            <a:off x="3581400" y="533400"/>
            <a:ext cx="5257800" cy="914400"/>
          </a:xfrm>
        </p:spPr>
        <p:txBody>
          <a:bodyPr/>
          <a:lstStyle/>
          <a:p>
            <a:r>
              <a:rPr lang="en-US" sz="2800" smtClean="0">
                <a:cs typeface="ＭＳ Ｐゴシック" pitchFamily="80" charset="-128"/>
              </a:rPr>
              <a:t>EULAG 0.7</a:t>
            </a:r>
            <a:r>
              <a:rPr lang="en-US" sz="2800" baseline="30000" smtClean="0">
                <a:cs typeface="ＭＳ Ｐゴシック" pitchFamily="80" charset="-128"/>
              </a:rPr>
              <a:t>o</a:t>
            </a:r>
            <a:r>
              <a:rPr lang="en-US" sz="2800" smtClean="0">
                <a:cs typeface="ＭＳ Ｐゴシック" pitchFamily="80" charset="-128"/>
              </a:rPr>
              <a:t> simulation @ 11         days :  small waves in wake</a:t>
            </a:r>
          </a:p>
        </p:txBody>
      </p:sp>
      <p:sp>
        <p:nvSpPr>
          <p:cNvPr id="190470" name="TextBox 5"/>
          <p:cNvSpPr txBox="1">
            <a:spLocks noChangeArrowheads="1"/>
          </p:cNvSpPr>
          <p:nvPr/>
        </p:nvSpPr>
        <p:spPr bwMode="auto">
          <a:xfrm>
            <a:off x="838200" y="5410200"/>
            <a:ext cx="3810000" cy="701675"/>
          </a:xfrm>
          <a:prstGeom prst="rect">
            <a:avLst/>
          </a:prstGeom>
          <a:noFill/>
          <a:ln w="9525">
            <a:noFill/>
            <a:miter lim="800000"/>
            <a:headEnd/>
            <a:tailEnd/>
          </a:ln>
        </p:spPr>
        <p:txBody>
          <a:bodyPr>
            <a:prstTxWarp prst="textNoShape">
              <a:avLst/>
            </a:prstTxWarp>
            <a:spAutoFit/>
          </a:bodyPr>
          <a:lstStyle/>
          <a:p>
            <a:pPr eaLnBrk="0" hangingPunct="0"/>
            <a:r>
              <a:rPr lang="en-US" sz="2000"/>
              <a:t>w @ 7.5 kms altitude – </a:t>
            </a:r>
          </a:p>
          <a:p>
            <a:pPr eaLnBrk="0" hangingPunct="0"/>
            <a:r>
              <a:rPr lang="en-US" sz="2000"/>
              <a:t>(max,min) = (0.014, -0.016) ms</a:t>
            </a:r>
            <a:r>
              <a:rPr lang="en-US" sz="2000" baseline="30000"/>
              <a:t>-1</a:t>
            </a:r>
            <a:endParaRPr lang="en-US" sz="2000"/>
          </a:p>
        </p:txBody>
      </p:sp>
      <p:sp>
        <p:nvSpPr>
          <p:cNvPr id="190471" name="TextBox 9"/>
          <p:cNvSpPr txBox="1">
            <a:spLocks noChangeArrowheads="1"/>
          </p:cNvSpPr>
          <p:nvPr/>
        </p:nvSpPr>
        <p:spPr bwMode="auto">
          <a:xfrm>
            <a:off x="4648200" y="1752600"/>
            <a:ext cx="4114800" cy="396875"/>
          </a:xfrm>
          <a:prstGeom prst="rect">
            <a:avLst/>
          </a:prstGeom>
          <a:noFill/>
          <a:ln w="9525">
            <a:noFill/>
            <a:miter lim="800000"/>
            <a:headEnd/>
            <a:tailEnd/>
          </a:ln>
        </p:spPr>
        <p:txBody>
          <a:bodyPr>
            <a:prstTxWarp prst="textNoShape">
              <a:avLst/>
            </a:prstTxWarp>
            <a:spAutoFit/>
          </a:bodyPr>
          <a:lstStyle/>
          <a:p>
            <a:pPr eaLnBrk="0" hangingPunct="0"/>
            <a:r>
              <a:rPr lang="en-US" sz="2000"/>
              <a:t>Surface </a:t>
            </a:r>
            <a:r>
              <a:rPr lang="en-US" sz="2000" i="1">
                <a:latin typeface="Symbol" pitchFamily="80" charset="2"/>
              </a:rPr>
              <a:t>q</a:t>
            </a:r>
            <a:r>
              <a:rPr lang="en-US" sz="2000"/>
              <a:t> – (max,min) = (309, 230) 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p:nvPr>
        </p:nvSpPr>
        <p:spPr>
          <a:xfrm>
            <a:off x="838200" y="228600"/>
            <a:ext cx="7772400" cy="762000"/>
          </a:xfrm>
        </p:spPr>
        <p:txBody>
          <a:bodyPr/>
          <a:lstStyle/>
          <a:p>
            <a:pPr algn="l"/>
            <a:r>
              <a:rPr lang="en-US" sz="2800" smtClean="0">
                <a:solidFill>
                  <a:srgbClr val="00007E"/>
                </a:solidFill>
                <a:cs typeface="ＭＳ Ｐゴシック" pitchFamily="80" charset="-128"/>
              </a:rPr>
              <a:t>Consistency with compressible modes </a:t>
            </a:r>
            <a:r>
              <a:rPr lang="en-US" sz="2000" smtClean="0">
                <a:solidFill>
                  <a:srgbClr val="00007E"/>
                </a:solidFill>
                <a:cs typeface="ＭＳ Ｐゴシック" pitchFamily="80" charset="-128"/>
              </a:rPr>
              <a:t>(AK2009) </a:t>
            </a:r>
            <a:endParaRPr lang="en-US" sz="2000" smtClean="0">
              <a:cs typeface="ＭＳ Ｐゴシック" pitchFamily="80" charset="-128"/>
            </a:endParaRPr>
          </a:p>
        </p:txBody>
      </p:sp>
      <p:pic>
        <p:nvPicPr>
          <p:cNvPr id="188418" name="Picture 1"/>
          <p:cNvPicPr>
            <a:picLocks noChangeAspect="1"/>
          </p:cNvPicPr>
          <p:nvPr/>
        </p:nvPicPr>
        <p:blipFill>
          <a:blip r:embed="rId3"/>
          <a:srcRect/>
          <a:stretch>
            <a:fillRect/>
          </a:stretch>
        </p:blipFill>
        <p:spPr bwMode="auto">
          <a:xfrm>
            <a:off x="762000" y="990600"/>
            <a:ext cx="5715000" cy="5181600"/>
          </a:xfrm>
          <a:prstGeom prst="rect">
            <a:avLst/>
          </a:prstGeom>
          <a:noFill/>
          <a:ln w="9525">
            <a:noFill/>
            <a:miter lim="800000"/>
            <a:headEnd/>
            <a:tailEnd/>
          </a:ln>
        </p:spPr>
      </p:pic>
      <p:sp>
        <p:nvSpPr>
          <p:cNvPr id="188419" name="TextBox 3"/>
          <p:cNvSpPr txBox="1">
            <a:spLocks noChangeArrowheads="1"/>
          </p:cNvSpPr>
          <p:nvPr/>
        </p:nvSpPr>
        <p:spPr bwMode="auto">
          <a:xfrm>
            <a:off x="6553200" y="1219200"/>
            <a:ext cx="2209800" cy="1066800"/>
          </a:xfrm>
          <a:prstGeom prst="rect">
            <a:avLst/>
          </a:prstGeom>
          <a:noFill/>
          <a:ln w="9525">
            <a:noFill/>
            <a:miter lim="800000"/>
            <a:headEnd/>
            <a:tailEnd/>
          </a:ln>
        </p:spPr>
        <p:txBody>
          <a:bodyPr>
            <a:prstTxWarp prst="textNoShape">
              <a:avLst/>
            </a:prstTxWarp>
            <a:spAutoFit/>
          </a:bodyPr>
          <a:lstStyle/>
          <a:p>
            <a:pPr eaLnBrk="0" hangingPunct="0"/>
            <a:r>
              <a:rPr lang="en-US">
                <a:solidFill>
                  <a:srgbClr val="000090"/>
                </a:solidFill>
              </a:rPr>
              <a:t>Gravity wave modes: </a:t>
            </a:r>
            <a:r>
              <a:rPr lang="en-US" i="1">
                <a:solidFill>
                  <a:srgbClr val="000090"/>
                </a:solidFill>
              </a:rPr>
              <a:t>f</a:t>
            </a:r>
            <a:r>
              <a:rPr lang="en-US">
                <a:solidFill>
                  <a:srgbClr val="000090"/>
                </a:solidFill>
              </a:rPr>
              <a:t>-plane </a:t>
            </a:r>
            <a:r>
              <a:rPr lang="en-US" sz="800">
                <a:solidFill>
                  <a:srgbClr val="000090"/>
                </a:solidFill>
                <a:sym typeface="Wingdings" pitchFamily="80" charset="2"/>
              </a:rPr>
              <a:t>______________________________________</a:t>
            </a:r>
          </a:p>
          <a:p>
            <a:pPr eaLnBrk="0" hangingPunct="0"/>
            <a:endParaRPr lang="en-US" sz="800">
              <a:solidFill>
                <a:srgbClr val="000090"/>
              </a:solidFill>
              <a:sym typeface="Wingdings" pitchFamily="80" charset="2"/>
            </a:endParaRPr>
          </a:p>
        </p:txBody>
      </p:sp>
      <p:cxnSp>
        <p:nvCxnSpPr>
          <p:cNvPr id="3" name="Straight Connector 2"/>
          <p:cNvCxnSpPr/>
          <p:nvPr/>
        </p:nvCxnSpPr>
        <p:spPr bwMode="auto">
          <a:xfrm>
            <a:off x="4820800" y="1365350"/>
            <a:ext cx="0" cy="2232248"/>
          </a:xfrm>
          <a:prstGeom prst="line">
            <a:avLst/>
          </a:prstGeom>
          <a:solidFill>
            <a:schemeClr val="accent1"/>
          </a:solidFill>
          <a:ln w="28575" cap="flat" cmpd="sng" algn="ctr">
            <a:solidFill>
              <a:srgbClr val="660066"/>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6732240" y="2492896"/>
            <a:ext cx="2193329" cy="3416320"/>
          </a:xfrm>
          <a:prstGeom prst="rect">
            <a:avLst/>
          </a:prstGeom>
          <a:noFill/>
        </p:spPr>
        <p:txBody>
          <a:bodyPr wrap="none" rtlCol="0">
            <a:spAutoFit/>
          </a:bodyPr>
          <a:lstStyle/>
          <a:p>
            <a:r>
              <a:rPr lang="en-US" dirty="0" smtClean="0">
                <a:solidFill>
                  <a:schemeClr val="accent2">
                    <a:lumMod val="50000"/>
                  </a:schemeClr>
                </a:solidFill>
              </a:rPr>
              <a:t>red line @ </a:t>
            </a:r>
          </a:p>
          <a:p>
            <a:r>
              <a:rPr lang="en-US" dirty="0" smtClean="0">
                <a:solidFill>
                  <a:schemeClr val="accent2">
                    <a:lumMod val="50000"/>
                  </a:schemeClr>
                </a:solidFill>
              </a:rPr>
              <a:t>         2000 km</a:t>
            </a:r>
          </a:p>
          <a:p>
            <a:endParaRPr lang="en-US" dirty="0">
              <a:solidFill>
                <a:schemeClr val="accent2">
                  <a:lumMod val="50000"/>
                </a:schemeClr>
              </a:solidFill>
            </a:endParaRPr>
          </a:p>
          <a:p>
            <a:r>
              <a:rPr lang="en-US" dirty="0" smtClean="0">
                <a:solidFill>
                  <a:schemeClr val="accent2">
                    <a:lumMod val="50000"/>
                  </a:schemeClr>
                </a:solidFill>
              </a:rPr>
              <a:t>blue dot @</a:t>
            </a:r>
          </a:p>
          <a:p>
            <a:r>
              <a:rPr lang="en-US" dirty="0">
                <a:solidFill>
                  <a:schemeClr val="accent2">
                    <a:lumMod val="50000"/>
                  </a:schemeClr>
                </a:solidFill>
              </a:rPr>
              <a:t> </a:t>
            </a:r>
            <a:r>
              <a:rPr lang="en-US" dirty="0" smtClean="0">
                <a:solidFill>
                  <a:schemeClr val="accent2">
                    <a:lumMod val="50000"/>
                  </a:schemeClr>
                </a:solidFill>
              </a:rPr>
              <a:t>           400 km</a:t>
            </a:r>
          </a:p>
          <a:p>
            <a:endParaRPr lang="en-US" dirty="0">
              <a:solidFill>
                <a:schemeClr val="accent2">
                  <a:lumMod val="50000"/>
                </a:schemeClr>
              </a:solidFill>
            </a:endParaRPr>
          </a:p>
          <a:p>
            <a:r>
              <a:rPr lang="en-US" dirty="0" smtClean="0">
                <a:solidFill>
                  <a:schemeClr val="accent2">
                    <a:lumMod val="50000"/>
                  </a:schemeClr>
                </a:solidFill>
              </a:rPr>
              <a:t>purple line @</a:t>
            </a:r>
          </a:p>
          <a:p>
            <a:r>
              <a:rPr lang="en-US" dirty="0">
                <a:solidFill>
                  <a:schemeClr val="accent2">
                    <a:lumMod val="50000"/>
                  </a:schemeClr>
                </a:solidFill>
              </a:rPr>
              <a:t> </a:t>
            </a:r>
            <a:r>
              <a:rPr lang="en-US" dirty="0" smtClean="0">
                <a:solidFill>
                  <a:schemeClr val="accent2">
                    <a:lumMod val="50000"/>
                  </a:schemeClr>
                </a:solidFill>
              </a:rPr>
              <a:t>            25 km</a:t>
            </a:r>
          </a:p>
          <a:p>
            <a:r>
              <a:rPr lang="en-US" dirty="0" smtClean="0">
                <a:solidFill>
                  <a:schemeClr val="accent2">
                    <a:lumMod val="50000"/>
                  </a:schemeClr>
                </a:solidFill>
              </a:rPr>
              <a:t>(grid resolution)</a:t>
            </a:r>
            <a:endParaRPr lang="en-US" dirty="0">
              <a:solidFill>
                <a:schemeClr val="accent2">
                  <a:lumMod val="50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10"/>
          <p:cNvSpPr>
            <a:spLocks noChangeArrowheads="1"/>
          </p:cNvSpPr>
          <p:nvPr/>
        </p:nvSpPr>
        <p:spPr bwMode="auto">
          <a:xfrm>
            <a:off x="1143000" y="4648200"/>
            <a:ext cx="7010400" cy="1524000"/>
          </a:xfrm>
          <a:prstGeom prst="rect">
            <a:avLst/>
          </a:prstGeom>
          <a:solidFill>
            <a:srgbClr val="CDE3E3"/>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92514" name="Rectangle 9"/>
          <p:cNvSpPr>
            <a:spLocks noChangeArrowheads="1"/>
          </p:cNvSpPr>
          <p:nvPr/>
        </p:nvSpPr>
        <p:spPr bwMode="auto">
          <a:xfrm>
            <a:off x="1143000" y="2743200"/>
            <a:ext cx="7010400" cy="1447800"/>
          </a:xfrm>
          <a:prstGeom prst="rect">
            <a:avLst/>
          </a:prstGeom>
          <a:solidFill>
            <a:srgbClr val="CDE3E3"/>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92515" name="Rectangle 5"/>
          <p:cNvSpPr>
            <a:spLocks noChangeArrowheads="1"/>
          </p:cNvSpPr>
          <p:nvPr/>
        </p:nvSpPr>
        <p:spPr bwMode="auto">
          <a:xfrm>
            <a:off x="1169988" y="914400"/>
            <a:ext cx="7010400" cy="1447800"/>
          </a:xfrm>
          <a:prstGeom prst="rect">
            <a:avLst/>
          </a:prstGeom>
          <a:solidFill>
            <a:srgbClr val="CDE3E3"/>
          </a:solidFill>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192516" name="Rectangle 2"/>
          <p:cNvSpPr>
            <a:spLocks noGrp="1" noChangeArrowheads="1"/>
          </p:cNvSpPr>
          <p:nvPr>
            <p:ph type="title"/>
          </p:nvPr>
        </p:nvSpPr>
        <p:spPr>
          <a:xfrm>
            <a:off x="533400" y="76200"/>
            <a:ext cx="7772400" cy="914400"/>
          </a:xfrm>
        </p:spPr>
        <p:txBody>
          <a:bodyPr/>
          <a:lstStyle/>
          <a:p>
            <a:r>
              <a:rPr lang="en-US" sz="2800" dirty="0" smtClean="0">
                <a:cs typeface="ＭＳ Ｐゴシック" pitchFamily="80" charset="-128"/>
              </a:rPr>
              <a:t>Small waves – XZ slices of w @ 50</a:t>
            </a:r>
            <a:r>
              <a:rPr lang="en-US" sz="2800" baseline="30000" dirty="0" smtClean="0">
                <a:cs typeface="ＭＳ Ｐゴシック" pitchFamily="80" charset="-128"/>
              </a:rPr>
              <a:t>o</a:t>
            </a:r>
            <a:r>
              <a:rPr lang="en-US" sz="2800" dirty="0" smtClean="0">
                <a:cs typeface="ＭＳ Ｐゴシック" pitchFamily="80" charset="-128"/>
              </a:rPr>
              <a:t> N</a:t>
            </a:r>
          </a:p>
        </p:txBody>
      </p:sp>
      <p:pic>
        <p:nvPicPr>
          <p:cNvPr id="192517" name="Picture 1" descr="gmetaXZphy.2555967_256V_11.0d_wxz__j112_i95-152_x2z2fil(AI) copy.pdf"/>
          <p:cNvPicPr>
            <a:picLocks noChangeAspect="1"/>
          </p:cNvPicPr>
          <p:nvPr/>
        </p:nvPicPr>
        <p:blipFill>
          <a:blip r:embed="rId3"/>
          <a:srcRect t="33096" b="28293"/>
          <a:stretch>
            <a:fillRect/>
          </a:stretch>
        </p:blipFill>
        <p:spPr bwMode="auto">
          <a:xfrm>
            <a:off x="0" y="762000"/>
            <a:ext cx="9372600" cy="1981200"/>
          </a:xfrm>
          <a:prstGeom prst="rect">
            <a:avLst/>
          </a:prstGeom>
          <a:noFill/>
          <a:ln w="9525">
            <a:noFill/>
            <a:miter lim="800000"/>
            <a:headEnd/>
            <a:tailEnd/>
          </a:ln>
        </p:spPr>
      </p:pic>
      <p:pic>
        <p:nvPicPr>
          <p:cNvPr id="192518" name="Picture 2" descr="gmetaXZphy.2183881_512V_11d_mpdatam3_wONLY_j187_i189-303_x2z2fil(AI) copy.pdf"/>
          <p:cNvPicPr>
            <a:picLocks noChangeAspect="1"/>
          </p:cNvPicPr>
          <p:nvPr/>
        </p:nvPicPr>
        <p:blipFill>
          <a:blip r:embed="rId4"/>
          <a:srcRect t="30338" b="28294"/>
          <a:stretch>
            <a:fillRect/>
          </a:stretch>
        </p:blipFill>
        <p:spPr bwMode="auto">
          <a:xfrm>
            <a:off x="-15875" y="2438400"/>
            <a:ext cx="9372600" cy="2133600"/>
          </a:xfrm>
          <a:prstGeom prst="rect">
            <a:avLst/>
          </a:prstGeom>
          <a:noFill/>
          <a:ln w="9525">
            <a:noFill/>
            <a:miter lim="800000"/>
            <a:headEnd/>
            <a:tailEnd/>
          </a:ln>
        </p:spPr>
      </p:pic>
      <p:pic>
        <p:nvPicPr>
          <p:cNvPr id="192519" name="Picture 3" descr="gmetaXZphy.2393351_1024V_4x_11d_xzNEW_wONLY_i377-604_x2z2fil_j375(AI) copy.pdf"/>
          <p:cNvPicPr>
            <a:picLocks noChangeAspect="1"/>
          </p:cNvPicPr>
          <p:nvPr/>
        </p:nvPicPr>
        <p:blipFill>
          <a:blip r:embed="rId5"/>
          <a:srcRect t="31519" b="28098"/>
          <a:stretch>
            <a:fillRect/>
          </a:stretch>
        </p:blipFill>
        <p:spPr bwMode="auto">
          <a:xfrm>
            <a:off x="0" y="4419600"/>
            <a:ext cx="9372600" cy="2133600"/>
          </a:xfrm>
          <a:prstGeom prst="rect">
            <a:avLst/>
          </a:prstGeom>
          <a:noFill/>
          <a:ln w="9525">
            <a:noFill/>
            <a:miter lim="800000"/>
            <a:headEnd/>
            <a:tailEnd/>
          </a:ln>
        </p:spPr>
      </p:pic>
      <p:sp>
        <p:nvSpPr>
          <p:cNvPr id="192520" name="TextBox 4"/>
          <p:cNvSpPr txBox="1">
            <a:spLocks noChangeArrowheads="1"/>
          </p:cNvSpPr>
          <p:nvPr/>
        </p:nvSpPr>
        <p:spPr bwMode="auto">
          <a:xfrm>
            <a:off x="1225550" y="4600575"/>
            <a:ext cx="660400" cy="366713"/>
          </a:xfrm>
          <a:prstGeom prst="rect">
            <a:avLst/>
          </a:prstGeom>
          <a:noFill/>
          <a:ln w="9525">
            <a:noFill/>
            <a:miter lim="800000"/>
            <a:headEnd/>
            <a:tailEnd/>
          </a:ln>
        </p:spPr>
        <p:txBody>
          <a:bodyPr wrap="none">
            <a:prstTxWarp prst="textNoShape">
              <a:avLst/>
            </a:prstTxWarp>
            <a:spAutoFit/>
          </a:bodyPr>
          <a:lstStyle/>
          <a:p>
            <a:pPr eaLnBrk="0" hangingPunct="0"/>
            <a:r>
              <a:rPr lang="en-US" sz="1800"/>
              <a:t>0.35</a:t>
            </a:r>
            <a:r>
              <a:rPr lang="en-US" sz="1800" baseline="30000"/>
              <a:t>o</a:t>
            </a:r>
            <a:endParaRPr lang="en-US" sz="1800"/>
          </a:p>
        </p:txBody>
      </p:sp>
      <p:sp>
        <p:nvSpPr>
          <p:cNvPr id="192521" name="TextBox 6"/>
          <p:cNvSpPr txBox="1">
            <a:spLocks noChangeArrowheads="1"/>
          </p:cNvSpPr>
          <p:nvPr/>
        </p:nvSpPr>
        <p:spPr bwMode="auto">
          <a:xfrm>
            <a:off x="1189038" y="835025"/>
            <a:ext cx="546100" cy="366713"/>
          </a:xfrm>
          <a:prstGeom prst="rect">
            <a:avLst/>
          </a:prstGeom>
          <a:noFill/>
          <a:ln w="9525">
            <a:noFill/>
            <a:miter lim="800000"/>
            <a:headEnd/>
            <a:tailEnd/>
          </a:ln>
        </p:spPr>
        <p:txBody>
          <a:bodyPr wrap="none">
            <a:prstTxWarp prst="textNoShape">
              <a:avLst/>
            </a:prstTxWarp>
            <a:spAutoFit/>
          </a:bodyPr>
          <a:lstStyle/>
          <a:p>
            <a:pPr eaLnBrk="0" hangingPunct="0"/>
            <a:r>
              <a:rPr lang="en-US" sz="1800"/>
              <a:t>1.4</a:t>
            </a:r>
            <a:r>
              <a:rPr lang="en-US" sz="1800" baseline="30000"/>
              <a:t>o</a:t>
            </a:r>
            <a:endParaRPr lang="en-US" sz="1800"/>
          </a:p>
        </p:txBody>
      </p:sp>
      <p:sp>
        <p:nvSpPr>
          <p:cNvPr id="192522" name="TextBox 7"/>
          <p:cNvSpPr txBox="1">
            <a:spLocks noChangeArrowheads="1"/>
          </p:cNvSpPr>
          <p:nvPr/>
        </p:nvSpPr>
        <p:spPr bwMode="auto">
          <a:xfrm>
            <a:off x="1216025" y="2673350"/>
            <a:ext cx="546100" cy="366713"/>
          </a:xfrm>
          <a:prstGeom prst="rect">
            <a:avLst/>
          </a:prstGeom>
          <a:noFill/>
          <a:ln w="9525">
            <a:noFill/>
            <a:miter lim="800000"/>
            <a:headEnd/>
            <a:tailEnd/>
          </a:ln>
        </p:spPr>
        <p:txBody>
          <a:bodyPr wrap="none">
            <a:prstTxWarp prst="textNoShape">
              <a:avLst/>
            </a:prstTxWarp>
            <a:spAutoFit/>
          </a:bodyPr>
          <a:lstStyle/>
          <a:p>
            <a:pPr eaLnBrk="0" hangingPunct="0"/>
            <a:r>
              <a:rPr lang="en-US" sz="1800"/>
              <a:t>0.7</a:t>
            </a:r>
            <a:r>
              <a:rPr lang="en-US" sz="1800" baseline="30000"/>
              <a:t>o</a:t>
            </a:r>
            <a:endParaRPr lang="en-US" sz="18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wxz_1024_intel_11d_j37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36912"/>
            <a:ext cx="9144000" cy="3927423"/>
          </a:xfrm>
          <a:prstGeom prst="rect">
            <a:avLst/>
          </a:prstGeom>
        </p:spPr>
      </p:pic>
      <p:pic>
        <p:nvPicPr>
          <p:cNvPr id="3" name="Picture 2" descr="Lwxz_1024_intel_11d_j375.png"/>
          <p:cNvPicPr>
            <a:picLocks noChangeAspect="1"/>
          </p:cNvPicPr>
          <p:nvPr/>
        </p:nvPicPr>
        <p:blipFill rotWithShape="1">
          <a:blip r:embed="rId4">
            <a:extLst>
              <a:ext uri="{28A0092B-C50C-407E-A947-70E740481C1C}">
                <a14:useLocalDpi xmlns:a14="http://schemas.microsoft.com/office/drawing/2010/main" val="0"/>
              </a:ext>
            </a:extLst>
          </a:blip>
          <a:srcRect t="29523"/>
          <a:stretch/>
        </p:blipFill>
        <p:spPr>
          <a:xfrm>
            <a:off x="0" y="764704"/>
            <a:ext cx="9144000" cy="2810178"/>
          </a:xfrm>
          <a:prstGeom prst="rect">
            <a:avLst/>
          </a:prstGeom>
        </p:spPr>
      </p:pic>
      <p:sp>
        <p:nvSpPr>
          <p:cNvPr id="5" name="TextBox 4"/>
          <p:cNvSpPr txBox="1"/>
          <p:nvPr/>
        </p:nvSpPr>
        <p:spPr>
          <a:xfrm>
            <a:off x="1362616" y="523142"/>
            <a:ext cx="6492382" cy="461665"/>
          </a:xfrm>
          <a:prstGeom prst="rect">
            <a:avLst/>
          </a:prstGeom>
          <a:noFill/>
        </p:spPr>
        <p:txBody>
          <a:bodyPr wrap="none" rtlCol="0">
            <a:spAutoFit/>
          </a:bodyPr>
          <a:lstStyle/>
          <a:p>
            <a:r>
              <a:rPr lang="en-US" dirty="0" smtClean="0">
                <a:solidFill>
                  <a:srgbClr val="FFFF00"/>
                </a:solidFill>
              </a:rPr>
              <a:t>Low-Pass </a:t>
            </a:r>
            <a:r>
              <a:rPr lang="en-US" dirty="0" err="1" smtClean="0">
                <a:solidFill>
                  <a:srgbClr val="FFFF00"/>
                </a:solidFill>
              </a:rPr>
              <a:t>wxz</a:t>
            </a:r>
            <a:r>
              <a:rPr lang="en-US" dirty="0" smtClean="0">
                <a:solidFill>
                  <a:srgbClr val="FFFF00"/>
                </a:solidFill>
              </a:rPr>
              <a:t> with 400 km filter: 11 d @ 50.1</a:t>
            </a:r>
            <a:r>
              <a:rPr lang="en-US" baseline="30000" dirty="0" smtClean="0">
                <a:solidFill>
                  <a:srgbClr val="FFFF00"/>
                </a:solidFill>
              </a:rPr>
              <a:t>o</a:t>
            </a:r>
            <a:r>
              <a:rPr lang="en-US" dirty="0" smtClean="0">
                <a:solidFill>
                  <a:srgbClr val="FFFF00"/>
                </a:solidFill>
              </a:rPr>
              <a:t> lat.</a:t>
            </a:r>
            <a:endParaRPr lang="en-US" dirty="0">
              <a:solidFill>
                <a:srgbClr val="FFFF00"/>
              </a:solidFill>
            </a:endParaRPr>
          </a:p>
        </p:txBody>
      </p:sp>
      <p:sp>
        <p:nvSpPr>
          <p:cNvPr id="16" name="TextBox 15"/>
          <p:cNvSpPr txBox="1"/>
          <p:nvPr/>
        </p:nvSpPr>
        <p:spPr>
          <a:xfrm>
            <a:off x="1372672" y="3573016"/>
            <a:ext cx="6535213" cy="461665"/>
          </a:xfrm>
          <a:prstGeom prst="rect">
            <a:avLst/>
          </a:prstGeom>
          <a:noFill/>
        </p:spPr>
        <p:txBody>
          <a:bodyPr wrap="none" rtlCol="0">
            <a:spAutoFit/>
          </a:bodyPr>
          <a:lstStyle/>
          <a:p>
            <a:r>
              <a:rPr lang="en-US" dirty="0" smtClean="0">
                <a:solidFill>
                  <a:srgbClr val="FFFF00"/>
                </a:solidFill>
              </a:rPr>
              <a:t>High-Pass </a:t>
            </a:r>
            <a:r>
              <a:rPr lang="en-US" dirty="0" err="1" smtClean="0">
                <a:solidFill>
                  <a:srgbClr val="FFFF00"/>
                </a:solidFill>
              </a:rPr>
              <a:t>wxz</a:t>
            </a:r>
            <a:r>
              <a:rPr lang="en-US" dirty="0" smtClean="0">
                <a:solidFill>
                  <a:srgbClr val="FFFF00"/>
                </a:solidFill>
              </a:rPr>
              <a:t> with 400 km filter: 11 d @ 50.1</a:t>
            </a:r>
            <a:r>
              <a:rPr lang="en-US" baseline="30000" dirty="0" smtClean="0">
                <a:solidFill>
                  <a:srgbClr val="FFFF00"/>
                </a:solidFill>
              </a:rPr>
              <a:t>o</a:t>
            </a:r>
            <a:r>
              <a:rPr lang="en-US" dirty="0" smtClean="0">
                <a:solidFill>
                  <a:srgbClr val="FFFF00"/>
                </a:solidFill>
              </a:rPr>
              <a:t> lat.</a:t>
            </a:r>
            <a:endParaRPr lang="en-US" dirty="0">
              <a:solidFill>
                <a:srgbClr val="FFFF00"/>
              </a:solidFill>
            </a:endParaRPr>
          </a:p>
        </p:txBody>
      </p:sp>
    </p:spTree>
    <p:extLst>
      <p:ext uri="{BB962C8B-B14F-4D97-AF65-F5344CB8AC3E}">
        <p14:creationId xmlns:p14="http://schemas.microsoft.com/office/powerpoint/2010/main" val="15316975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TextBox 5"/>
          <p:cNvSpPr txBox="1"/>
          <p:nvPr/>
        </p:nvSpPr>
        <p:spPr>
          <a:xfrm>
            <a:off x="1835696" y="764704"/>
            <a:ext cx="5192497" cy="461665"/>
          </a:xfrm>
          <a:prstGeom prst="rect">
            <a:avLst/>
          </a:prstGeom>
          <a:noFill/>
        </p:spPr>
        <p:txBody>
          <a:bodyPr wrap="none" rtlCol="0">
            <a:spAutoFit/>
          </a:bodyPr>
          <a:lstStyle/>
          <a:p>
            <a:r>
              <a:rPr lang="en-US" dirty="0" smtClean="0">
                <a:solidFill>
                  <a:srgbClr val="FFFF00"/>
                </a:solidFill>
              </a:rPr>
              <a:t>Vertical wind – </a:t>
            </a:r>
            <a:r>
              <a:rPr lang="en-US" dirty="0" err="1" smtClean="0">
                <a:solidFill>
                  <a:srgbClr val="FFFF00"/>
                </a:solidFill>
              </a:rPr>
              <a:t>wxy</a:t>
            </a:r>
            <a:r>
              <a:rPr lang="en-US" dirty="0" smtClean="0">
                <a:solidFill>
                  <a:srgbClr val="FFFF00"/>
                </a:solidFill>
              </a:rPr>
              <a:t> : 11 d @ 1.5 km alt.</a:t>
            </a:r>
            <a:endParaRPr lang="en-US" dirty="0">
              <a:solidFill>
                <a:srgbClr val="FFFF00"/>
              </a:solidFill>
            </a:endParaRPr>
          </a:p>
        </p:txBody>
      </p:sp>
      <p:pic>
        <p:nvPicPr>
          <p:cNvPr id="7" name="Picture 6" descr="Pwxy_1024V_intel_11d_k08_v2.png"/>
          <p:cNvPicPr>
            <a:picLocks noChangeAspect="1"/>
          </p:cNvPicPr>
          <p:nvPr/>
        </p:nvPicPr>
        <p:blipFill rotWithShape="1">
          <a:blip r:embed="rId3">
            <a:extLst>
              <a:ext uri="{28A0092B-C50C-407E-A947-70E740481C1C}">
                <a14:useLocalDpi xmlns:a14="http://schemas.microsoft.com/office/drawing/2010/main" val="0"/>
              </a:ext>
            </a:extLst>
          </a:blip>
          <a:srcRect t="9530"/>
          <a:stretch/>
        </p:blipFill>
        <p:spPr>
          <a:xfrm>
            <a:off x="0" y="1270143"/>
            <a:ext cx="9144000" cy="4824232"/>
          </a:xfrm>
          <a:prstGeom prst="rect">
            <a:avLst/>
          </a:prstGeom>
        </p:spPr>
      </p:pic>
    </p:spTree>
    <p:extLst>
      <p:ext uri="{BB962C8B-B14F-4D97-AF65-F5344CB8AC3E}">
        <p14:creationId xmlns:p14="http://schemas.microsoft.com/office/powerpoint/2010/main" val="2119446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LPwxy_1024V_intel_11d_k08_v2.png"/>
          <p:cNvPicPr>
            <a:picLocks noChangeAspect="1"/>
          </p:cNvPicPr>
          <p:nvPr/>
        </p:nvPicPr>
        <p:blipFill rotWithShape="1">
          <a:blip r:embed="rId3">
            <a:extLst>
              <a:ext uri="{28A0092B-C50C-407E-A947-70E740481C1C}">
                <a14:useLocalDpi xmlns:a14="http://schemas.microsoft.com/office/drawing/2010/main" val="0"/>
              </a:ext>
            </a:extLst>
          </a:blip>
          <a:srcRect t="7500"/>
          <a:stretch/>
        </p:blipFill>
        <p:spPr>
          <a:xfrm>
            <a:off x="0" y="1161717"/>
            <a:ext cx="9144000" cy="4930208"/>
          </a:xfrm>
          <a:prstGeom prst="rect">
            <a:avLst/>
          </a:prstGeom>
        </p:spPr>
      </p:pic>
      <p:sp>
        <p:nvSpPr>
          <p:cNvPr id="6" name="TextBox 5"/>
          <p:cNvSpPr txBox="1"/>
          <p:nvPr/>
        </p:nvSpPr>
        <p:spPr>
          <a:xfrm>
            <a:off x="1403648" y="764704"/>
            <a:ext cx="6740397" cy="461665"/>
          </a:xfrm>
          <a:prstGeom prst="rect">
            <a:avLst/>
          </a:prstGeom>
          <a:noFill/>
        </p:spPr>
        <p:txBody>
          <a:bodyPr wrap="none" rtlCol="0">
            <a:spAutoFit/>
          </a:bodyPr>
          <a:lstStyle/>
          <a:p>
            <a:r>
              <a:rPr lang="en-US" dirty="0" smtClean="0">
                <a:solidFill>
                  <a:srgbClr val="FFFF00"/>
                </a:solidFill>
              </a:rPr>
              <a:t>Low-Pass </a:t>
            </a:r>
            <a:r>
              <a:rPr lang="en-US" dirty="0" err="1" smtClean="0">
                <a:solidFill>
                  <a:srgbClr val="FFFF00"/>
                </a:solidFill>
              </a:rPr>
              <a:t>wxy</a:t>
            </a:r>
            <a:r>
              <a:rPr lang="en-US" dirty="0" smtClean="0">
                <a:solidFill>
                  <a:srgbClr val="FFFF00"/>
                </a:solidFill>
              </a:rPr>
              <a:t> with 400 km filter: 11 d @ 1.5 km alt.</a:t>
            </a:r>
            <a:endParaRPr lang="en-US" dirty="0">
              <a:solidFill>
                <a:srgbClr val="FFFF00"/>
              </a:solidFill>
            </a:endParaRPr>
          </a:p>
        </p:txBody>
      </p:sp>
    </p:spTree>
    <p:extLst>
      <p:ext uri="{BB962C8B-B14F-4D97-AF65-F5344CB8AC3E}">
        <p14:creationId xmlns:p14="http://schemas.microsoft.com/office/powerpoint/2010/main" val="14724787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TextBox 5"/>
          <p:cNvSpPr txBox="1"/>
          <p:nvPr/>
        </p:nvSpPr>
        <p:spPr>
          <a:xfrm>
            <a:off x="1259632" y="764704"/>
            <a:ext cx="6791793" cy="461665"/>
          </a:xfrm>
          <a:prstGeom prst="rect">
            <a:avLst/>
          </a:prstGeom>
          <a:noFill/>
        </p:spPr>
        <p:txBody>
          <a:bodyPr wrap="none" rtlCol="0">
            <a:spAutoFit/>
          </a:bodyPr>
          <a:lstStyle/>
          <a:p>
            <a:r>
              <a:rPr lang="en-US" dirty="0" smtClean="0">
                <a:solidFill>
                  <a:srgbClr val="FFFF00"/>
                </a:solidFill>
              </a:rPr>
              <a:t>High-Pass </a:t>
            </a:r>
            <a:r>
              <a:rPr lang="en-US" dirty="0" err="1" smtClean="0">
                <a:solidFill>
                  <a:srgbClr val="FFFF00"/>
                </a:solidFill>
              </a:rPr>
              <a:t>wxy</a:t>
            </a:r>
            <a:r>
              <a:rPr lang="en-US" dirty="0" smtClean="0">
                <a:solidFill>
                  <a:srgbClr val="FFFF00"/>
                </a:solidFill>
              </a:rPr>
              <a:t> with 400 km filter: 11 d @ 1.5 km alt.</a:t>
            </a:r>
            <a:endParaRPr lang="en-US" dirty="0">
              <a:solidFill>
                <a:srgbClr val="FFFF00"/>
              </a:solidFill>
            </a:endParaRPr>
          </a:p>
        </p:txBody>
      </p:sp>
      <p:pic>
        <p:nvPicPr>
          <p:cNvPr id="3" name="Picture 2" descr="HPwxy_1024V_intel_11d_k08_v2.png"/>
          <p:cNvPicPr>
            <a:picLocks noChangeAspect="1"/>
          </p:cNvPicPr>
          <p:nvPr/>
        </p:nvPicPr>
        <p:blipFill rotWithShape="1">
          <a:blip r:embed="rId3">
            <a:extLst>
              <a:ext uri="{28A0092B-C50C-407E-A947-70E740481C1C}">
                <a14:useLocalDpi xmlns:a14="http://schemas.microsoft.com/office/drawing/2010/main" val="0"/>
              </a:ext>
            </a:extLst>
          </a:blip>
          <a:srcRect t="9764"/>
          <a:stretch/>
        </p:blipFill>
        <p:spPr>
          <a:xfrm>
            <a:off x="0" y="1270143"/>
            <a:ext cx="9144000" cy="4813966"/>
          </a:xfrm>
          <a:prstGeom prst="rect">
            <a:avLst/>
          </a:prstGeom>
        </p:spPr>
      </p:pic>
    </p:spTree>
    <p:extLst>
      <p:ext uri="{BB962C8B-B14F-4D97-AF65-F5344CB8AC3E}">
        <p14:creationId xmlns:p14="http://schemas.microsoft.com/office/powerpoint/2010/main" val="27806047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6" name="Rectangle 2"/>
          <p:cNvSpPr>
            <a:spLocks noGrp="1" noChangeArrowheads="1"/>
          </p:cNvSpPr>
          <p:nvPr>
            <p:ph type="title"/>
          </p:nvPr>
        </p:nvSpPr>
        <p:spPr>
          <a:xfrm>
            <a:off x="755576" y="404664"/>
            <a:ext cx="7772400" cy="914400"/>
          </a:xfrm>
        </p:spPr>
        <p:txBody>
          <a:bodyPr/>
          <a:lstStyle/>
          <a:p>
            <a:r>
              <a:rPr lang="en-US" sz="2400" dirty="0" smtClean="0">
                <a:cs typeface="ＭＳ Ｐゴシック" pitchFamily="80" charset="-128"/>
              </a:rPr>
              <a:t>Eddy Fluxes associated with synoptic scales vs. small waves: XZ slices @ 50</a:t>
            </a:r>
            <a:r>
              <a:rPr lang="en-US" sz="2400" baseline="30000" dirty="0" smtClean="0">
                <a:cs typeface="ＭＳ Ｐゴシック" pitchFamily="80" charset="-128"/>
              </a:rPr>
              <a:t>o</a:t>
            </a:r>
            <a:r>
              <a:rPr lang="en-US" sz="2400" dirty="0" smtClean="0">
                <a:cs typeface="ＭＳ Ｐゴシック" pitchFamily="80" charset="-128"/>
              </a:rPr>
              <a:t> N, 130</a:t>
            </a:r>
            <a:r>
              <a:rPr lang="en-US" sz="2400" baseline="30000" dirty="0" smtClean="0">
                <a:cs typeface="ＭＳ Ｐゴシック" pitchFamily="80" charset="-128"/>
              </a:rPr>
              <a:t>o</a:t>
            </a:r>
            <a:r>
              <a:rPr lang="en-US" sz="2400" dirty="0" smtClean="0">
                <a:cs typeface="ＭＳ Ｐゴシック" pitchFamily="80" charset="-128"/>
              </a:rPr>
              <a:t> – 210</a:t>
            </a:r>
            <a:r>
              <a:rPr lang="en-US" sz="2400" baseline="30000" dirty="0" smtClean="0">
                <a:cs typeface="ＭＳ Ｐゴシック" pitchFamily="80" charset="-128"/>
              </a:rPr>
              <a:t>o</a:t>
            </a:r>
            <a:r>
              <a:rPr lang="en-US" sz="2400" dirty="0" smtClean="0">
                <a:cs typeface="ＭＳ Ｐゴシック" pitchFamily="80" charset="-128"/>
              </a:rPr>
              <a:t> longitude; 0.35</a:t>
            </a:r>
            <a:r>
              <a:rPr lang="en-US" sz="2400" baseline="30000" dirty="0" smtClean="0">
                <a:cs typeface="ＭＳ Ｐゴシック" pitchFamily="80" charset="-128"/>
              </a:rPr>
              <a:t>o</a:t>
            </a:r>
            <a:r>
              <a:rPr lang="en-US" sz="2400" dirty="0" smtClean="0">
                <a:cs typeface="ＭＳ Ｐゴシック" pitchFamily="80" charset="-128"/>
              </a:rPr>
              <a:t> resolution.</a:t>
            </a:r>
          </a:p>
        </p:txBody>
      </p:sp>
      <p:pic>
        <p:nvPicPr>
          <p:cNvPr id="4" name="Picture 3" descr="EP flux_1024V_intel_11d.pdf"/>
          <p:cNvPicPr>
            <a:picLocks noChangeAspect="1"/>
          </p:cNvPicPr>
          <p:nvPr/>
        </p:nvPicPr>
        <p:blipFill rotWithShape="1">
          <a:blip r:embed="rId3">
            <a:extLst>
              <a:ext uri="{28A0092B-C50C-407E-A947-70E740481C1C}">
                <a14:useLocalDpi xmlns:a14="http://schemas.microsoft.com/office/drawing/2010/main" val="0"/>
              </a:ext>
            </a:extLst>
          </a:blip>
          <a:srcRect l="6990" t="10605" r="4180" b="41727"/>
          <a:stretch/>
        </p:blipFill>
        <p:spPr>
          <a:xfrm>
            <a:off x="467544" y="1556792"/>
            <a:ext cx="8208912" cy="4968552"/>
          </a:xfrm>
          <a:prstGeom prst="rect">
            <a:avLst/>
          </a:prstGeom>
          <a:solidFill>
            <a:srgbClr val="FFFFFF"/>
          </a:solidFill>
          <a:ln>
            <a:solidFill>
              <a:srgbClr val="D539ED"/>
            </a:solidFill>
            <a:prstDash val="sysDash"/>
          </a:ln>
        </p:spPr>
      </p:pic>
      <p:sp>
        <p:nvSpPr>
          <p:cNvPr id="5" name="Rectangle 4"/>
          <p:cNvSpPr/>
          <p:nvPr/>
        </p:nvSpPr>
        <p:spPr bwMode="auto">
          <a:xfrm>
            <a:off x="1043608" y="5924307"/>
            <a:ext cx="7200800" cy="216024"/>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FFB1E4"/>
              </a:solidFill>
              <a:effectLst/>
              <a:latin typeface="Times" charset="0"/>
              <a:ea typeface="ＭＳ Ｐゴシック" charset="0"/>
            </a:endParaRPr>
          </a:p>
        </p:txBody>
      </p:sp>
      <p:sp>
        <p:nvSpPr>
          <p:cNvPr id="6" name="TextBox 5"/>
          <p:cNvSpPr txBox="1"/>
          <p:nvPr/>
        </p:nvSpPr>
        <p:spPr>
          <a:xfrm>
            <a:off x="1780181" y="5838672"/>
            <a:ext cx="420988" cy="338554"/>
          </a:xfrm>
          <a:prstGeom prst="rect">
            <a:avLst/>
          </a:prstGeom>
          <a:noFill/>
        </p:spPr>
        <p:txBody>
          <a:bodyPr wrap="square" rtlCol="0">
            <a:spAutoFit/>
          </a:bodyPr>
          <a:lstStyle/>
          <a:p>
            <a:r>
              <a:rPr lang="en-US" sz="1600" dirty="0" smtClean="0"/>
              <a:t>K</a:t>
            </a:r>
            <a:endParaRPr lang="en-US" sz="1600" dirty="0"/>
          </a:p>
        </p:txBody>
      </p:sp>
      <p:sp>
        <p:nvSpPr>
          <p:cNvPr id="20" name="TextBox 19"/>
          <p:cNvSpPr txBox="1"/>
          <p:nvPr/>
        </p:nvSpPr>
        <p:spPr>
          <a:xfrm>
            <a:off x="4348709" y="5805192"/>
            <a:ext cx="479180" cy="338554"/>
          </a:xfrm>
          <a:prstGeom prst="rect">
            <a:avLst/>
          </a:prstGeom>
          <a:noFill/>
        </p:spPr>
        <p:txBody>
          <a:bodyPr wrap="square" rtlCol="0">
            <a:spAutoFit/>
          </a:bodyPr>
          <a:lstStyle/>
          <a:p>
            <a:r>
              <a:rPr lang="en-US" sz="1600" dirty="0" smtClean="0"/>
              <a:t>m/s</a:t>
            </a:r>
            <a:endParaRPr lang="en-US" sz="1600" dirty="0"/>
          </a:p>
        </p:txBody>
      </p:sp>
      <p:sp>
        <p:nvSpPr>
          <p:cNvPr id="21" name="TextBox 20"/>
          <p:cNvSpPr txBox="1"/>
          <p:nvPr/>
        </p:nvSpPr>
        <p:spPr>
          <a:xfrm>
            <a:off x="7087605" y="5802692"/>
            <a:ext cx="479180" cy="338554"/>
          </a:xfrm>
          <a:prstGeom prst="rect">
            <a:avLst/>
          </a:prstGeom>
          <a:noFill/>
        </p:spPr>
        <p:txBody>
          <a:bodyPr wrap="square" rtlCol="0">
            <a:spAutoFit/>
          </a:bodyPr>
          <a:lstStyle/>
          <a:p>
            <a:r>
              <a:rPr lang="en-US" sz="1600" dirty="0" smtClean="0"/>
              <a:t>m/s</a:t>
            </a:r>
            <a:endParaRPr lang="en-US" sz="1600" dirty="0"/>
          </a:p>
        </p:txBody>
      </p:sp>
      <p:sp>
        <p:nvSpPr>
          <p:cNvPr id="7" name="TextBox 6"/>
          <p:cNvSpPr txBox="1"/>
          <p:nvPr/>
        </p:nvSpPr>
        <p:spPr>
          <a:xfrm>
            <a:off x="1979712" y="2492896"/>
            <a:ext cx="968159" cy="276999"/>
          </a:xfrm>
          <a:prstGeom prst="rect">
            <a:avLst/>
          </a:prstGeom>
          <a:noFill/>
        </p:spPr>
        <p:txBody>
          <a:bodyPr wrap="none" rtlCol="0">
            <a:spAutoFit/>
          </a:bodyPr>
          <a:lstStyle/>
          <a:p>
            <a:r>
              <a:rPr lang="en-US" sz="1200" dirty="0" err="1" smtClean="0"/>
              <a:t>mult</a:t>
            </a:r>
            <a:r>
              <a:rPr lang="en-US" sz="1200" dirty="0" smtClean="0"/>
              <a:t> = 1 day</a:t>
            </a:r>
            <a:endParaRPr lang="en-US" sz="1200" dirty="0"/>
          </a:p>
        </p:txBody>
      </p:sp>
      <p:sp>
        <p:nvSpPr>
          <p:cNvPr id="10" name="TextBox 9"/>
          <p:cNvSpPr txBox="1"/>
          <p:nvPr/>
        </p:nvSpPr>
        <p:spPr>
          <a:xfrm>
            <a:off x="4706185" y="1988840"/>
            <a:ext cx="1082222" cy="1569660"/>
          </a:xfrm>
          <a:prstGeom prst="rect">
            <a:avLst/>
          </a:prstGeom>
          <a:noFill/>
        </p:spPr>
        <p:txBody>
          <a:bodyPr wrap="none" rtlCol="0">
            <a:spAutoFit/>
          </a:bodyPr>
          <a:lstStyle/>
          <a:p>
            <a:pPr algn="ctr"/>
            <a:r>
              <a:rPr lang="en-US" sz="1200" dirty="0" smtClean="0"/>
              <a:t>full field</a:t>
            </a:r>
          </a:p>
          <a:p>
            <a:pPr algn="ctr"/>
            <a:endParaRPr lang="en-US" sz="1200" dirty="0"/>
          </a:p>
          <a:p>
            <a:pPr algn="ctr"/>
            <a:r>
              <a:rPr lang="en-US" sz="1200" dirty="0" smtClean="0"/>
              <a:t>high-pass</a:t>
            </a:r>
          </a:p>
          <a:p>
            <a:pPr algn="ctr"/>
            <a:endParaRPr lang="en-US" sz="1200" dirty="0"/>
          </a:p>
          <a:p>
            <a:pPr algn="ctr"/>
            <a:r>
              <a:rPr lang="en-US" sz="1200" dirty="0" smtClean="0"/>
              <a:t>low-</a:t>
            </a:r>
            <a:r>
              <a:rPr lang="en-US" sz="1200" dirty="0" smtClean="0"/>
              <a:t>pass</a:t>
            </a:r>
          </a:p>
          <a:p>
            <a:pPr algn="ctr"/>
            <a:endParaRPr lang="en-US" sz="1200" dirty="0"/>
          </a:p>
          <a:p>
            <a:pPr algn="ctr"/>
            <a:endParaRPr lang="en-US" sz="1200" dirty="0" smtClean="0"/>
          </a:p>
          <a:p>
            <a:pPr algn="ctr"/>
            <a:r>
              <a:rPr lang="en-US" sz="1200" dirty="0" smtClean="0"/>
              <a:t>(400 km filter)</a:t>
            </a:r>
            <a:endParaRPr lang="en-US" sz="1200" dirty="0"/>
          </a:p>
        </p:txBody>
      </p:sp>
      <p:cxnSp>
        <p:nvCxnSpPr>
          <p:cNvPr id="12" name="Straight Connector 11"/>
          <p:cNvCxnSpPr/>
          <p:nvPr/>
        </p:nvCxnSpPr>
        <p:spPr bwMode="auto">
          <a:xfrm>
            <a:off x="5004048" y="2254459"/>
            <a:ext cx="504056"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p:nvPr/>
        </p:nvCxnSpPr>
        <p:spPr bwMode="auto">
          <a:xfrm>
            <a:off x="5004048" y="2636912"/>
            <a:ext cx="504056" cy="0"/>
          </a:xfrm>
          <a:prstGeom prst="line">
            <a:avLst/>
          </a:prstGeom>
          <a:solidFill>
            <a:schemeClr val="accent1"/>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p:cNvCxnSpPr/>
          <p:nvPr/>
        </p:nvCxnSpPr>
        <p:spPr bwMode="auto">
          <a:xfrm>
            <a:off x="5004048" y="2996952"/>
            <a:ext cx="504056" cy="0"/>
          </a:xfrm>
          <a:prstGeom prst="line">
            <a:avLst/>
          </a:prstGeom>
          <a:solidFill>
            <a:schemeClr val="accent1"/>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p:cNvSpPr txBox="1"/>
          <p:nvPr/>
        </p:nvSpPr>
        <p:spPr>
          <a:xfrm>
            <a:off x="7303535" y="2867878"/>
            <a:ext cx="1107996" cy="492443"/>
          </a:xfrm>
          <a:prstGeom prst="rect">
            <a:avLst/>
          </a:prstGeom>
          <a:noFill/>
        </p:spPr>
        <p:txBody>
          <a:bodyPr wrap="none" rtlCol="0">
            <a:spAutoFit/>
          </a:bodyPr>
          <a:lstStyle/>
          <a:p>
            <a:pPr algn="ctr"/>
            <a:r>
              <a:rPr lang="en-US" sz="1200" dirty="0" smtClean="0"/>
              <a:t>upper absorber</a:t>
            </a:r>
          </a:p>
          <a:p>
            <a:pPr algn="ctr"/>
            <a:endParaRPr lang="en-US" sz="200" dirty="0" smtClean="0"/>
          </a:p>
          <a:p>
            <a:pPr algn="ctr"/>
            <a:r>
              <a:rPr lang="en-US" sz="1200" dirty="0" smtClean="0"/>
              <a:t>boundary</a:t>
            </a:r>
            <a:endParaRPr lang="en-US" sz="1200" dirty="0"/>
          </a:p>
        </p:txBody>
      </p:sp>
      <p:cxnSp>
        <p:nvCxnSpPr>
          <p:cNvPr id="31" name="Straight Connector 30"/>
          <p:cNvCxnSpPr/>
          <p:nvPr/>
        </p:nvCxnSpPr>
        <p:spPr bwMode="auto">
          <a:xfrm>
            <a:off x="6300192" y="3140968"/>
            <a:ext cx="2160240" cy="0"/>
          </a:xfrm>
          <a:prstGeom prst="line">
            <a:avLst/>
          </a:prstGeom>
          <a:solidFill>
            <a:schemeClr val="accent1"/>
          </a:solidFill>
          <a:ln w="12700" cap="flat" cmpd="sng" algn="ctr">
            <a:solidFill>
              <a:srgbClr val="D539ED"/>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348680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DBFB"/>
            </a:gs>
            <a:gs pos="100000">
              <a:srgbClr val="CCF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609600"/>
          </a:xfrm>
        </p:spPr>
        <p:txBody>
          <a:bodyPr/>
          <a:lstStyle/>
          <a:p>
            <a:pPr>
              <a:defRPr/>
            </a:pPr>
            <a:r>
              <a:rPr lang="en-US" sz="3200" b="1" dirty="0" err="1" smtClean="0"/>
              <a:t>Multiscale</a:t>
            </a:r>
            <a:r>
              <a:rPr lang="en-US" sz="3200" b="1" dirty="0" smtClean="0"/>
              <a:t> Model Prerequisites?</a:t>
            </a:r>
            <a:endParaRPr lang="en-US" sz="3200" b="1" dirty="0"/>
          </a:p>
        </p:txBody>
      </p:sp>
      <p:sp>
        <p:nvSpPr>
          <p:cNvPr id="23554" name="TextBox 3"/>
          <p:cNvSpPr txBox="1">
            <a:spLocks noChangeArrowheads="1"/>
          </p:cNvSpPr>
          <p:nvPr/>
        </p:nvSpPr>
        <p:spPr bwMode="auto">
          <a:xfrm>
            <a:off x="683568" y="2276872"/>
            <a:ext cx="7696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smtClean="0">
                <a:latin typeface="+mn-lt"/>
                <a:cs typeface="Wingdings" charset="0"/>
                <a:sym typeface="Wingdings" charset="0"/>
              </a:rPr>
              <a:t>OBVIOUS: </a:t>
            </a:r>
          </a:p>
          <a:p>
            <a:r>
              <a:rPr lang="en-US" dirty="0" smtClean="0">
                <a:latin typeface="Wingdings"/>
                <a:ea typeface="Wingdings"/>
                <a:cs typeface="Wingdings"/>
                <a:sym typeface="Wingdings"/>
              </a:rPr>
              <a:t></a:t>
            </a:r>
            <a:r>
              <a:rPr lang="en-US" sz="800" dirty="0">
                <a:latin typeface="Wingdings"/>
                <a:ea typeface="Wingdings"/>
                <a:cs typeface="Wingdings"/>
                <a:sym typeface="Wingdings"/>
              </a:rPr>
              <a:t> </a:t>
            </a:r>
            <a:r>
              <a:rPr lang="en-US" dirty="0">
                <a:latin typeface="+mn-lt"/>
                <a:cs typeface="Wingdings" charset="0"/>
                <a:sym typeface="Wingdings" charset="0"/>
              </a:rPr>
              <a:t>r</a:t>
            </a:r>
            <a:r>
              <a:rPr lang="en-US" dirty="0" smtClean="0">
                <a:latin typeface="+mn-lt"/>
                <a:cs typeface="Wingdings" charset="0"/>
                <a:sym typeface="Wingdings" charset="0"/>
              </a:rPr>
              <a:t>etain single scale (</a:t>
            </a:r>
            <a:r>
              <a:rPr lang="en-US" dirty="0" err="1" smtClean="0"/>
              <a:t>eg</a:t>
            </a:r>
            <a:r>
              <a:rPr lang="en-US" dirty="0"/>
              <a:t>., </a:t>
            </a:r>
            <a:r>
              <a:rPr lang="en-US" dirty="0" err="1"/>
              <a:t>mesoscale</a:t>
            </a:r>
            <a:r>
              <a:rPr lang="en-US" dirty="0"/>
              <a:t>,  </a:t>
            </a:r>
            <a:r>
              <a:rPr lang="en-US" dirty="0" smtClean="0"/>
              <a:t>planetary, …) model qualities such as conservative property, low dispersion error, and so on …</a:t>
            </a:r>
          </a:p>
        </p:txBody>
      </p:sp>
      <p:sp>
        <p:nvSpPr>
          <p:cNvPr id="23555" name="Rectangle 4"/>
          <p:cNvSpPr>
            <a:spLocks noChangeArrowheads="1"/>
          </p:cNvSpPr>
          <p:nvPr/>
        </p:nvSpPr>
        <p:spPr bwMode="auto">
          <a:xfrm>
            <a:off x="683568" y="1268760"/>
            <a:ext cx="800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Wingdings" charset="0"/>
                <a:cs typeface="Wingdings" charset="0"/>
                <a:sym typeface="Wingdings" charset="0"/>
              </a:rPr>
              <a:t></a:t>
            </a:r>
            <a:r>
              <a:rPr lang="en-US" sz="800" dirty="0">
                <a:latin typeface="Wingdings" charset="0"/>
                <a:cs typeface="Wingdings" charset="0"/>
                <a:sym typeface="Wingdings" charset="0"/>
              </a:rPr>
              <a:t> </a:t>
            </a:r>
            <a:r>
              <a:rPr lang="en-US" dirty="0" smtClean="0"/>
              <a:t>Scalability to </a:t>
            </a:r>
            <a:r>
              <a:rPr lang="en-US" dirty="0" err="1"/>
              <a:t>petascale</a:t>
            </a:r>
            <a:r>
              <a:rPr lang="en-US" dirty="0"/>
              <a:t>/</a:t>
            </a:r>
            <a:r>
              <a:rPr lang="en-US" dirty="0" err="1"/>
              <a:t>exascale</a:t>
            </a:r>
            <a:r>
              <a:rPr lang="en-US" dirty="0"/>
              <a:t> </a:t>
            </a:r>
            <a:r>
              <a:rPr lang="en-US" dirty="0" smtClean="0"/>
              <a:t>computing ( &gt;&gt; 10</a:t>
            </a:r>
            <a:r>
              <a:rPr lang="en-US" baseline="30000" dirty="0" smtClean="0"/>
              <a:t>12</a:t>
            </a:r>
            <a:r>
              <a:rPr lang="en-US" dirty="0" smtClean="0"/>
              <a:t> flops).</a:t>
            </a:r>
            <a:endParaRPr lang="en-US" dirty="0"/>
          </a:p>
        </p:txBody>
      </p:sp>
      <p:sp>
        <p:nvSpPr>
          <p:cNvPr id="5" name="TextBox 4"/>
          <p:cNvSpPr txBox="1"/>
          <p:nvPr/>
        </p:nvSpPr>
        <p:spPr>
          <a:xfrm>
            <a:off x="2987824" y="1916832"/>
            <a:ext cx="2934367" cy="461665"/>
          </a:xfrm>
          <a:prstGeom prst="rect">
            <a:avLst/>
          </a:prstGeom>
          <a:noFill/>
        </p:spPr>
        <p:txBody>
          <a:bodyPr wrap="none" rtlCol="0">
            <a:spAutoFit/>
          </a:bodyPr>
          <a:lstStyle/>
          <a:p>
            <a:r>
              <a:rPr lang="en-US" i="1" dirty="0" smtClean="0"/>
              <a:t>What other qualities?</a:t>
            </a:r>
            <a:endParaRPr lang="en-US" i="1" dirty="0"/>
          </a:p>
        </p:txBody>
      </p:sp>
      <p:sp>
        <p:nvSpPr>
          <p:cNvPr id="3" name="TextBox 2"/>
          <p:cNvSpPr txBox="1"/>
          <p:nvPr/>
        </p:nvSpPr>
        <p:spPr>
          <a:xfrm>
            <a:off x="683568" y="3789040"/>
            <a:ext cx="5735013" cy="1200328"/>
          </a:xfrm>
          <a:prstGeom prst="rect">
            <a:avLst/>
          </a:prstGeom>
          <a:noFill/>
        </p:spPr>
        <p:txBody>
          <a:bodyPr wrap="none" rtlCol="0">
            <a:spAutoFit/>
          </a:bodyPr>
          <a:lstStyle/>
          <a:p>
            <a:r>
              <a:rPr lang="en-US" dirty="0" smtClean="0">
                <a:latin typeface="Wingdings"/>
                <a:ea typeface="Wingdings"/>
                <a:cs typeface="Wingdings"/>
                <a:sym typeface="Wingdings"/>
              </a:rPr>
              <a:t></a:t>
            </a:r>
            <a:r>
              <a:rPr lang="en-US" dirty="0" smtClean="0">
                <a:cs typeface="Wingdings" charset="0"/>
                <a:sym typeface="Wingdings" charset="0"/>
              </a:rPr>
              <a:t> atmospheric </a:t>
            </a:r>
            <a:r>
              <a:rPr lang="en-US" dirty="0">
                <a:cs typeface="Wingdings" charset="0"/>
                <a:sym typeface="Wingdings" charset="0"/>
              </a:rPr>
              <a:t>and ocean </a:t>
            </a:r>
            <a:r>
              <a:rPr lang="en-US" dirty="0" smtClean="0">
                <a:cs typeface="Wingdings" charset="0"/>
                <a:sym typeface="Wingdings" charset="0"/>
              </a:rPr>
              <a:t>applications:</a:t>
            </a:r>
          </a:p>
          <a:p>
            <a:r>
              <a:rPr lang="en-US" dirty="0" smtClean="0">
                <a:cs typeface="Wingdings" charset="0"/>
                <a:sym typeface="Wingdings" charset="0"/>
              </a:rPr>
              <a:t>		 </a:t>
            </a:r>
            <a:r>
              <a:rPr lang="en-US" dirty="0"/>
              <a:t>hydrostatic -&gt; </a:t>
            </a:r>
            <a:r>
              <a:rPr lang="en-US" dirty="0" err="1"/>
              <a:t>nonhydrostatic</a:t>
            </a:r>
            <a:r>
              <a:rPr lang="en-US" dirty="0"/>
              <a:t> </a:t>
            </a:r>
          </a:p>
          <a:p>
            <a:endParaRPr lang="en-US" dirty="0"/>
          </a:p>
        </p:txBody>
      </p:sp>
      <p:sp>
        <p:nvSpPr>
          <p:cNvPr id="6" name="TextBox 5"/>
          <p:cNvSpPr txBox="1"/>
          <p:nvPr/>
        </p:nvSpPr>
        <p:spPr>
          <a:xfrm>
            <a:off x="683568" y="4941168"/>
            <a:ext cx="7848600" cy="830997"/>
          </a:xfrm>
          <a:prstGeom prst="rect">
            <a:avLst/>
          </a:prstGeom>
          <a:noFill/>
        </p:spPr>
        <p:txBody>
          <a:bodyPr wrap="square" rtlCol="0">
            <a:spAutoFit/>
          </a:bodyPr>
          <a:lstStyle/>
          <a:p>
            <a:r>
              <a:rPr lang="en-US" dirty="0" smtClean="0"/>
              <a:t>NOT OBVIOUS? Model has to “allow” </a:t>
            </a:r>
            <a:r>
              <a:rPr lang="en-US" dirty="0" err="1" smtClean="0"/>
              <a:t>mutiscale</a:t>
            </a:r>
            <a:r>
              <a:rPr lang="en-US" dirty="0" smtClean="0"/>
              <a:t> interaction between larger and smaller scales</a:t>
            </a:r>
            <a:endParaRPr lang="en-US" dirty="0"/>
          </a:p>
        </p:txBody>
      </p:sp>
      <p:sp>
        <p:nvSpPr>
          <p:cNvPr id="4" name="TextBox 3"/>
          <p:cNvSpPr txBox="1"/>
          <p:nvPr/>
        </p:nvSpPr>
        <p:spPr>
          <a:xfrm>
            <a:off x="2051720" y="5805264"/>
            <a:ext cx="5557932" cy="461665"/>
          </a:xfrm>
          <a:prstGeom prst="rect">
            <a:avLst/>
          </a:prstGeom>
          <a:noFill/>
        </p:spPr>
        <p:txBody>
          <a:bodyPr wrap="none" rtlCol="0">
            <a:spAutoFit/>
          </a:bodyPr>
          <a:lstStyle/>
          <a:p>
            <a:r>
              <a:rPr lang="en-US" b="1" dirty="0" smtClean="0">
                <a:solidFill>
                  <a:srgbClr val="FF0000"/>
                </a:solidFill>
                <a:latin typeface="Wingdings"/>
                <a:ea typeface="Wingdings"/>
                <a:cs typeface="Wingdings"/>
                <a:sym typeface="Wingdings"/>
              </a:rPr>
              <a:t></a:t>
            </a:r>
            <a:r>
              <a:rPr lang="en-US" b="1" dirty="0" smtClean="0">
                <a:solidFill>
                  <a:srgbClr val="FF0000"/>
                </a:solidFill>
              </a:rPr>
              <a:t> how to handle aliasing, i.e. </a:t>
            </a:r>
            <a:r>
              <a:rPr lang="en-US" b="1" i="1" dirty="0" smtClean="0">
                <a:solidFill>
                  <a:srgbClr val="FF0000"/>
                </a:solidFill>
              </a:rPr>
              <a:t>grid noise</a:t>
            </a:r>
            <a:r>
              <a:rPr lang="en-US" b="1" dirty="0" smtClean="0">
                <a:solidFill>
                  <a:srgbClr val="FF0000"/>
                </a:solidFill>
              </a:rPr>
              <a:t>?</a:t>
            </a:r>
            <a:endParaRPr lang="en-US" b="1"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3" grpId="0"/>
      <p:bldP spid="6"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p:nvPr>
        </p:nvSpPr>
        <p:spPr>
          <a:xfrm>
            <a:off x="533400" y="76200"/>
            <a:ext cx="7772400" cy="914400"/>
          </a:xfrm>
        </p:spPr>
        <p:txBody>
          <a:bodyPr/>
          <a:lstStyle/>
          <a:p>
            <a:r>
              <a:rPr lang="en-US" dirty="0" smtClean="0">
                <a:cs typeface="ＭＳ Ｐゴシック" pitchFamily="80" charset="-128"/>
              </a:rPr>
              <a:t>Summary</a:t>
            </a:r>
          </a:p>
        </p:txBody>
      </p:sp>
      <p:sp>
        <p:nvSpPr>
          <p:cNvPr id="45061" name="Rectangle 5"/>
          <p:cNvSpPr>
            <a:spLocks noChangeArrowheads="1"/>
          </p:cNvSpPr>
          <p:nvPr/>
        </p:nvSpPr>
        <p:spPr bwMode="auto">
          <a:xfrm>
            <a:off x="755576" y="3933056"/>
            <a:ext cx="7848600" cy="1095685"/>
          </a:xfrm>
          <a:prstGeom prst="rect">
            <a:avLst/>
          </a:prstGeom>
          <a:noFill/>
          <a:ln w="9525">
            <a:noFill/>
            <a:miter lim="800000"/>
            <a:headEnd/>
            <a:tailEnd/>
          </a:ln>
        </p:spPr>
        <p:txBody>
          <a:bodyPr>
            <a:prstTxWarp prst="textNoShape">
              <a:avLst/>
            </a:prstTxWarp>
            <a:spAutoFit/>
          </a:bodyPr>
          <a:lstStyle/>
          <a:p>
            <a:pPr>
              <a:lnSpc>
                <a:spcPct val="90000"/>
              </a:lnSpc>
              <a:spcBef>
                <a:spcPct val="20000"/>
              </a:spcBef>
              <a:buFontTx/>
              <a:buChar char="•"/>
            </a:pPr>
            <a:r>
              <a:rPr lang="en-US" dirty="0"/>
              <a:t> </a:t>
            </a:r>
            <a:r>
              <a:rPr lang="en-US" b="1" dirty="0"/>
              <a:t>Wake region at trailing edge: </a:t>
            </a:r>
            <a:r>
              <a:rPr lang="en-US" dirty="0"/>
              <a:t>0.7 and 0.35 deg. simulations show ubiquitous small scale </a:t>
            </a:r>
            <a:r>
              <a:rPr lang="en-US" dirty="0" smtClean="0"/>
              <a:t>gravity wave activity. </a:t>
            </a:r>
            <a:r>
              <a:rPr lang="en-US" dirty="0"/>
              <a:t>Wake becomes more </a:t>
            </a:r>
            <a:r>
              <a:rPr lang="en-US" dirty="0" smtClean="0"/>
              <a:t>quiescent with the appearance of these waves.</a:t>
            </a:r>
            <a:endParaRPr lang="en-US" dirty="0"/>
          </a:p>
        </p:txBody>
      </p:sp>
      <p:sp>
        <p:nvSpPr>
          <p:cNvPr id="194563" name="Rectangle 6"/>
          <p:cNvSpPr>
            <a:spLocks noChangeArrowheads="1"/>
          </p:cNvSpPr>
          <p:nvPr/>
        </p:nvSpPr>
        <p:spPr bwMode="auto">
          <a:xfrm>
            <a:off x="762000" y="914400"/>
            <a:ext cx="7848600" cy="1187450"/>
          </a:xfrm>
          <a:prstGeom prst="rect">
            <a:avLst/>
          </a:prstGeom>
          <a:noFill/>
          <a:ln w="9525">
            <a:noFill/>
            <a:miter lim="800000"/>
            <a:headEnd/>
            <a:tailEnd/>
          </a:ln>
        </p:spPr>
        <p:txBody>
          <a:bodyPr>
            <a:prstTxWarp prst="textNoShape">
              <a:avLst/>
            </a:prstTxWarp>
            <a:spAutoFit/>
          </a:bodyPr>
          <a:lstStyle/>
          <a:p>
            <a:pPr eaLnBrk="0" hangingPunct="0"/>
            <a:r>
              <a:rPr lang="en-US" dirty="0"/>
              <a:t>• </a:t>
            </a:r>
            <a:r>
              <a:rPr lang="en-US" b="1" dirty="0"/>
              <a:t>Linear wave regime ( ≤ 8 days):</a:t>
            </a:r>
            <a:r>
              <a:rPr lang="en-US" dirty="0"/>
              <a:t> excellent agreement with JW (2006) in regards to phase speeds and amplitudes. Differ-</a:t>
            </a:r>
            <a:r>
              <a:rPr lang="en-US" dirty="0" err="1"/>
              <a:t>ences</a:t>
            </a:r>
            <a:r>
              <a:rPr lang="en-US" dirty="0"/>
              <a:t> in wave packet mean speed are negligible (&lt;&lt; 1%).</a:t>
            </a:r>
          </a:p>
        </p:txBody>
      </p:sp>
      <p:sp>
        <p:nvSpPr>
          <p:cNvPr id="6" name="Rectangle 5"/>
          <p:cNvSpPr>
            <a:spLocks noChangeArrowheads="1"/>
          </p:cNvSpPr>
          <p:nvPr/>
        </p:nvSpPr>
        <p:spPr bwMode="auto">
          <a:xfrm>
            <a:off x="755576" y="2132856"/>
            <a:ext cx="7848600" cy="1760482"/>
          </a:xfrm>
          <a:prstGeom prst="rect">
            <a:avLst/>
          </a:prstGeom>
          <a:noFill/>
          <a:ln w="9525">
            <a:noFill/>
            <a:miter lim="800000"/>
            <a:headEnd/>
            <a:tailEnd/>
          </a:ln>
        </p:spPr>
        <p:txBody>
          <a:bodyPr>
            <a:prstTxWarp prst="textNoShape">
              <a:avLst/>
            </a:prstTxWarp>
            <a:spAutoFit/>
          </a:bodyPr>
          <a:lstStyle/>
          <a:p>
            <a:pPr>
              <a:lnSpc>
                <a:spcPct val="90000"/>
              </a:lnSpc>
              <a:spcBef>
                <a:spcPct val="20000"/>
              </a:spcBef>
              <a:buFontTx/>
              <a:buChar char="•"/>
            </a:pPr>
            <a:r>
              <a:rPr lang="en-US" dirty="0"/>
              <a:t> </a:t>
            </a:r>
            <a:r>
              <a:rPr lang="en-US" b="1" dirty="0" err="1"/>
              <a:t>Wavebreaking</a:t>
            </a:r>
            <a:r>
              <a:rPr lang="en-US" b="1" dirty="0"/>
              <a:t> regime (&gt; </a:t>
            </a:r>
            <a:r>
              <a:rPr lang="en-US" b="1" dirty="0" smtClean="0"/>
              <a:t>9 </a:t>
            </a:r>
            <a:r>
              <a:rPr lang="en-US" b="1" dirty="0"/>
              <a:t>days):</a:t>
            </a:r>
            <a:r>
              <a:rPr lang="en-US" dirty="0"/>
              <a:t> comparison is still quite good in terms of general morphology, but EULAG </a:t>
            </a:r>
            <a:r>
              <a:rPr lang="en-US" dirty="0" err="1"/>
              <a:t>baroclinic</a:t>
            </a:r>
            <a:r>
              <a:rPr lang="en-US" dirty="0"/>
              <a:t> wave packet now moves faster than that of JW by up to 9% (by 16 days). EULAG results show </a:t>
            </a:r>
            <a:r>
              <a:rPr lang="en-US" b="1" dirty="0"/>
              <a:t>very high </a:t>
            </a:r>
            <a:r>
              <a:rPr lang="en-US" dirty="0"/>
              <a:t>surface gradients in winds and potential temperature fields.</a:t>
            </a:r>
          </a:p>
        </p:txBody>
      </p:sp>
      <p:sp>
        <p:nvSpPr>
          <p:cNvPr id="2" name="TextBox 1"/>
          <p:cNvSpPr txBox="1"/>
          <p:nvPr/>
        </p:nvSpPr>
        <p:spPr>
          <a:xfrm>
            <a:off x="1068704" y="5607219"/>
            <a:ext cx="184666" cy="461665"/>
          </a:xfrm>
          <a:prstGeom prst="rect">
            <a:avLst/>
          </a:prstGeom>
          <a:noFill/>
        </p:spPr>
        <p:txBody>
          <a:bodyPr wrap="none" rtlCol="0">
            <a:spAutoFit/>
          </a:bodyPr>
          <a:lstStyle/>
          <a:p>
            <a:endParaRPr lang="en-US" dirty="0"/>
          </a:p>
        </p:txBody>
      </p:sp>
      <p:sp>
        <p:nvSpPr>
          <p:cNvPr id="8" name="Rectangle 5"/>
          <p:cNvSpPr>
            <a:spLocks noChangeArrowheads="1"/>
          </p:cNvSpPr>
          <p:nvPr/>
        </p:nvSpPr>
        <p:spPr bwMode="auto">
          <a:xfrm>
            <a:off x="755576" y="5085184"/>
            <a:ext cx="7848600" cy="1095685"/>
          </a:xfrm>
          <a:prstGeom prst="rect">
            <a:avLst/>
          </a:prstGeom>
          <a:noFill/>
          <a:ln w="9525">
            <a:noFill/>
            <a:miter lim="800000"/>
            <a:headEnd/>
            <a:tailEnd/>
          </a:ln>
        </p:spPr>
        <p:txBody>
          <a:bodyPr>
            <a:prstTxWarp prst="textNoShape">
              <a:avLst/>
            </a:prstTxWarp>
            <a:spAutoFit/>
          </a:bodyPr>
          <a:lstStyle/>
          <a:p>
            <a:pPr>
              <a:lnSpc>
                <a:spcPct val="90000"/>
              </a:lnSpc>
              <a:spcBef>
                <a:spcPct val="20000"/>
              </a:spcBef>
              <a:buFontTx/>
              <a:buChar char="•"/>
            </a:pPr>
            <a:r>
              <a:rPr lang="en-US" dirty="0"/>
              <a:t> </a:t>
            </a:r>
            <a:r>
              <a:rPr lang="en-US" b="1" dirty="0" smtClean="0"/>
              <a:t>Eddy flux: </a:t>
            </a:r>
            <a:r>
              <a:rPr lang="en-US" dirty="0" smtClean="0"/>
              <a:t>0.35 </a:t>
            </a:r>
            <a:r>
              <a:rPr lang="en-US" dirty="0"/>
              <a:t>deg. </a:t>
            </a:r>
            <a:r>
              <a:rPr lang="en-US" dirty="0" smtClean="0"/>
              <a:t>simulations – small scale gravity waves act to oppose large scale synoptic motions; effect is strongest on zonal wind.</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4" descr="cn_image.size.hurricane-sandy-satellite-2.jpg"/>
          <p:cNvPicPr>
            <a:picLocks noChangeAspect="1"/>
          </p:cNvPicPr>
          <p:nvPr/>
        </p:nvPicPr>
        <p:blipFill>
          <a:blip r:embed="rId2"/>
          <a:srcRect/>
          <a:stretch>
            <a:fillRect/>
          </a:stretch>
        </p:blipFill>
        <p:spPr bwMode="auto">
          <a:xfrm>
            <a:off x="34925" y="0"/>
            <a:ext cx="9109075" cy="68326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p:nvPr>
        </p:nvSpPr>
        <p:spPr>
          <a:xfrm>
            <a:off x="539552" y="332656"/>
            <a:ext cx="7772400" cy="914400"/>
          </a:xfrm>
        </p:spPr>
        <p:txBody>
          <a:bodyPr/>
          <a:lstStyle/>
          <a:p>
            <a:r>
              <a:rPr lang="en-US" dirty="0" smtClean="0">
                <a:cs typeface="ＭＳ Ｐゴシック" pitchFamily="80" charset="-128"/>
              </a:rPr>
              <a:t>Remarks</a:t>
            </a:r>
          </a:p>
        </p:txBody>
      </p:sp>
      <p:sp>
        <p:nvSpPr>
          <p:cNvPr id="194563" name="Rectangle 6"/>
          <p:cNvSpPr>
            <a:spLocks noChangeArrowheads="1"/>
          </p:cNvSpPr>
          <p:nvPr/>
        </p:nvSpPr>
        <p:spPr bwMode="auto">
          <a:xfrm>
            <a:off x="755576" y="2646960"/>
            <a:ext cx="7848600" cy="1569660"/>
          </a:xfrm>
          <a:prstGeom prst="rect">
            <a:avLst/>
          </a:prstGeom>
          <a:noFill/>
          <a:ln w="9525">
            <a:noFill/>
            <a:miter lim="800000"/>
            <a:headEnd/>
            <a:tailEnd/>
          </a:ln>
        </p:spPr>
        <p:txBody>
          <a:bodyPr>
            <a:prstTxWarp prst="textNoShape">
              <a:avLst/>
            </a:prstTxWarp>
            <a:spAutoFit/>
          </a:bodyPr>
          <a:lstStyle/>
          <a:p>
            <a:pPr eaLnBrk="0" hangingPunct="0"/>
            <a:r>
              <a:rPr lang="en-US" dirty="0"/>
              <a:t>• </a:t>
            </a:r>
            <a:r>
              <a:rPr lang="en-US" b="1" dirty="0" smtClean="0"/>
              <a:t>Small scale gravity waves: </a:t>
            </a:r>
            <a:r>
              <a:rPr lang="en-US" dirty="0"/>
              <a:t>T</a:t>
            </a:r>
            <a:r>
              <a:rPr lang="en-US" dirty="0" smtClean="0"/>
              <a:t>hese waves generate small eddy-stress amplitudes compared to the synoptic structures; yet they appear to manifest in the long term to modify the large scales in the JW </a:t>
            </a:r>
            <a:r>
              <a:rPr lang="en-US" dirty="0" err="1" smtClean="0"/>
              <a:t>baroclinic</a:t>
            </a:r>
            <a:r>
              <a:rPr lang="en-US" dirty="0" smtClean="0"/>
              <a:t> instability test case.</a:t>
            </a:r>
            <a:endParaRPr lang="en-US" dirty="0"/>
          </a:p>
        </p:txBody>
      </p:sp>
      <p:sp>
        <p:nvSpPr>
          <p:cNvPr id="2" name="TextBox 1"/>
          <p:cNvSpPr txBox="1"/>
          <p:nvPr/>
        </p:nvSpPr>
        <p:spPr>
          <a:xfrm>
            <a:off x="1068704" y="5607219"/>
            <a:ext cx="184666" cy="461665"/>
          </a:xfrm>
          <a:prstGeom prst="rect">
            <a:avLst/>
          </a:prstGeom>
          <a:noFill/>
        </p:spPr>
        <p:txBody>
          <a:bodyPr wrap="none" rtlCol="0">
            <a:spAutoFit/>
          </a:bodyPr>
          <a:lstStyle/>
          <a:p>
            <a:endParaRPr lang="en-US" dirty="0"/>
          </a:p>
        </p:txBody>
      </p:sp>
      <p:grpSp>
        <p:nvGrpSpPr>
          <p:cNvPr id="3" name="Group 2"/>
          <p:cNvGrpSpPr/>
          <p:nvPr/>
        </p:nvGrpSpPr>
        <p:grpSpPr>
          <a:xfrm>
            <a:off x="827584" y="4437112"/>
            <a:ext cx="7848600" cy="1799039"/>
            <a:chOff x="827584" y="4437112"/>
            <a:chExt cx="7848600" cy="1799039"/>
          </a:xfrm>
        </p:grpSpPr>
        <p:sp>
          <p:nvSpPr>
            <p:cNvPr id="45061" name="Rectangle 5"/>
            <p:cNvSpPr>
              <a:spLocks noChangeArrowheads="1"/>
            </p:cNvSpPr>
            <p:nvPr/>
          </p:nvSpPr>
          <p:spPr bwMode="auto">
            <a:xfrm>
              <a:off x="2555776" y="5301208"/>
              <a:ext cx="3960440" cy="430887"/>
            </a:xfrm>
            <a:prstGeom prst="rect">
              <a:avLst/>
            </a:prstGeom>
            <a:noFill/>
            <a:ln w="9525">
              <a:noFill/>
              <a:miter lim="800000"/>
              <a:headEnd/>
              <a:tailEnd/>
            </a:ln>
          </p:spPr>
          <p:txBody>
            <a:bodyPr wrap="square">
              <a:prstTxWarp prst="textNoShape">
                <a:avLst/>
              </a:prstTxWarp>
              <a:spAutoFit/>
            </a:bodyPr>
            <a:lstStyle/>
            <a:p>
              <a:pPr>
                <a:lnSpc>
                  <a:spcPct val="90000"/>
                </a:lnSpc>
                <a:spcBef>
                  <a:spcPct val="20000"/>
                </a:spcBef>
              </a:pPr>
              <a:r>
                <a:rPr lang="en-US" dirty="0" smtClean="0"/>
                <a:t>1. Long term predictions, and </a:t>
              </a:r>
              <a:endParaRPr lang="en-US" dirty="0"/>
            </a:p>
          </p:txBody>
        </p:sp>
        <p:sp>
          <p:nvSpPr>
            <p:cNvPr id="6" name="Rectangle 5"/>
            <p:cNvSpPr>
              <a:spLocks noChangeArrowheads="1"/>
            </p:cNvSpPr>
            <p:nvPr/>
          </p:nvSpPr>
          <p:spPr bwMode="auto">
            <a:xfrm>
              <a:off x="827584" y="4437112"/>
              <a:ext cx="7848600" cy="763286"/>
            </a:xfrm>
            <a:prstGeom prst="rect">
              <a:avLst/>
            </a:prstGeom>
            <a:noFill/>
            <a:ln w="9525">
              <a:noFill/>
              <a:miter lim="800000"/>
              <a:headEnd/>
              <a:tailEnd/>
            </a:ln>
          </p:spPr>
          <p:txBody>
            <a:bodyPr>
              <a:prstTxWarp prst="textNoShape">
                <a:avLst/>
              </a:prstTxWarp>
              <a:spAutoFit/>
            </a:bodyPr>
            <a:lstStyle/>
            <a:p>
              <a:pPr>
                <a:lnSpc>
                  <a:spcPct val="90000"/>
                </a:lnSpc>
                <a:spcBef>
                  <a:spcPct val="20000"/>
                </a:spcBef>
                <a:buFontTx/>
                <a:buChar char="•"/>
              </a:pPr>
              <a:r>
                <a:rPr lang="en-US" dirty="0"/>
                <a:t> </a:t>
              </a:r>
              <a:r>
                <a:rPr lang="en-US" b="1" dirty="0" smtClean="0"/>
                <a:t>Consequences?</a:t>
              </a:r>
              <a:r>
                <a:rPr lang="en-US" dirty="0" smtClean="0"/>
                <a:t> The simulations suggest that small scale GW’s near the grid resolution may impact:</a:t>
              </a:r>
              <a:endParaRPr lang="en-US" dirty="0"/>
            </a:p>
          </p:txBody>
        </p:sp>
        <p:sp>
          <p:nvSpPr>
            <p:cNvPr id="9" name="Rectangle 5"/>
            <p:cNvSpPr>
              <a:spLocks noChangeArrowheads="1"/>
            </p:cNvSpPr>
            <p:nvPr/>
          </p:nvSpPr>
          <p:spPr bwMode="auto">
            <a:xfrm>
              <a:off x="2267744" y="5805264"/>
              <a:ext cx="4824536" cy="430887"/>
            </a:xfrm>
            <a:prstGeom prst="rect">
              <a:avLst/>
            </a:prstGeom>
            <a:noFill/>
            <a:ln w="9525">
              <a:noFill/>
              <a:miter lim="800000"/>
              <a:headEnd/>
              <a:tailEnd/>
            </a:ln>
          </p:spPr>
          <p:txBody>
            <a:bodyPr wrap="square">
              <a:prstTxWarp prst="textNoShape">
                <a:avLst/>
              </a:prstTxWarp>
              <a:spAutoFit/>
            </a:bodyPr>
            <a:lstStyle/>
            <a:p>
              <a:pPr>
                <a:lnSpc>
                  <a:spcPct val="90000"/>
                </a:lnSpc>
                <a:spcBef>
                  <a:spcPct val="20000"/>
                </a:spcBef>
              </a:pPr>
              <a:r>
                <a:rPr lang="en-US" dirty="0" smtClean="0"/>
                <a:t>2. Downscaling for Regional Models.</a:t>
              </a:r>
              <a:endParaRPr lang="en-US" dirty="0"/>
            </a:p>
          </p:txBody>
        </p:sp>
      </p:grpSp>
      <p:sp>
        <p:nvSpPr>
          <p:cNvPr id="10" name="Rectangle 9"/>
          <p:cNvSpPr>
            <a:spLocks noChangeArrowheads="1"/>
          </p:cNvSpPr>
          <p:nvPr/>
        </p:nvSpPr>
        <p:spPr bwMode="auto">
          <a:xfrm>
            <a:off x="827584" y="1340768"/>
            <a:ext cx="7848600" cy="1095685"/>
          </a:xfrm>
          <a:prstGeom prst="rect">
            <a:avLst/>
          </a:prstGeom>
          <a:noFill/>
          <a:ln w="9525">
            <a:noFill/>
            <a:miter lim="800000"/>
            <a:headEnd/>
            <a:tailEnd/>
          </a:ln>
        </p:spPr>
        <p:txBody>
          <a:bodyPr>
            <a:prstTxWarp prst="textNoShape">
              <a:avLst/>
            </a:prstTxWarp>
            <a:spAutoFit/>
          </a:bodyPr>
          <a:lstStyle/>
          <a:p>
            <a:pPr>
              <a:lnSpc>
                <a:spcPct val="90000"/>
              </a:lnSpc>
              <a:spcBef>
                <a:spcPct val="20000"/>
              </a:spcBef>
              <a:buFontTx/>
              <a:buChar char="•"/>
            </a:pPr>
            <a:r>
              <a:rPr lang="en-US" dirty="0"/>
              <a:t> </a:t>
            </a:r>
            <a:r>
              <a:rPr lang="en-US" b="1" dirty="0" smtClean="0"/>
              <a:t>Yet to be completed:</a:t>
            </a:r>
            <a:r>
              <a:rPr lang="en-US" dirty="0" smtClean="0"/>
              <a:t> Detailed diagnostics for larger </a:t>
            </a:r>
            <a:r>
              <a:rPr lang="en-US" dirty="0" err="1" smtClean="0"/>
              <a:t>inertio</a:t>
            </a:r>
            <a:r>
              <a:rPr lang="en-US" dirty="0" smtClean="0"/>
              <a:t>- and smaller scale “</a:t>
            </a:r>
            <a:r>
              <a:rPr lang="en-US" dirty="0" err="1" smtClean="0"/>
              <a:t>nonhydrostatic</a:t>
            </a:r>
            <a:r>
              <a:rPr lang="en-US" dirty="0" smtClean="0"/>
              <a:t>” gravity waves (following methodology in </a:t>
            </a:r>
            <a:r>
              <a:rPr lang="en-US" dirty="0" err="1" smtClean="0"/>
              <a:t>Prusa</a:t>
            </a:r>
            <a:r>
              <a:rPr lang="en-US" dirty="0" smtClean="0"/>
              <a:t> and </a:t>
            </a:r>
            <a:r>
              <a:rPr lang="en-US" dirty="0" err="1" smtClean="0"/>
              <a:t>Gutowski</a:t>
            </a:r>
            <a:r>
              <a:rPr lang="en-US" dirty="0" smtClean="0"/>
              <a:t>, </a:t>
            </a:r>
            <a:r>
              <a:rPr lang="en-US" i="1" dirty="0" err="1" smtClean="0"/>
              <a:t>Acta</a:t>
            </a:r>
            <a:r>
              <a:rPr lang="en-US" i="1" dirty="0" smtClean="0"/>
              <a:t> </a:t>
            </a:r>
            <a:r>
              <a:rPr lang="en-US" i="1" dirty="0" err="1" smtClean="0"/>
              <a:t>Geophy</a:t>
            </a:r>
            <a:r>
              <a:rPr lang="en-US" i="1" dirty="0" smtClean="0"/>
              <a:t>.</a:t>
            </a:r>
            <a:r>
              <a:rPr lang="en-US" dirty="0" smtClean="0"/>
              <a:t>, 2011). </a:t>
            </a:r>
            <a:endParaRPr lang="en-US" dirty="0"/>
          </a:p>
        </p:txBody>
      </p:sp>
    </p:spTree>
    <p:extLst>
      <p:ext uri="{BB962C8B-B14F-4D97-AF65-F5344CB8AC3E}">
        <p14:creationId xmlns:p14="http://schemas.microsoft.com/office/powerpoint/2010/main" val="27186730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p:cNvSpPr>
            <a:spLocks noGrp="1" noChangeArrowheads="1"/>
          </p:cNvSpPr>
          <p:nvPr>
            <p:ph idx="1"/>
          </p:nvPr>
        </p:nvSpPr>
        <p:spPr>
          <a:xfrm>
            <a:off x="762000" y="457200"/>
            <a:ext cx="7696200" cy="457200"/>
          </a:xfrm>
        </p:spPr>
        <p:txBody>
          <a:bodyPr/>
          <a:lstStyle/>
          <a:p>
            <a:pPr>
              <a:lnSpc>
                <a:spcPct val="90000"/>
              </a:lnSpc>
              <a:buFontTx/>
              <a:buNone/>
              <a:defRPr/>
            </a:pPr>
            <a:r>
              <a:rPr lang="en-US" sz="2800" dirty="0">
                <a:solidFill>
                  <a:srgbClr val="3A0000"/>
                </a:solidFill>
                <a:effectLst>
                  <a:outerShdw blurRad="38100" dist="38100" dir="2700000" algn="tl">
                    <a:srgbClr val="000000"/>
                  </a:outerShdw>
                </a:effectLst>
                <a:latin typeface="Palatino" charset="0"/>
              </a:rPr>
              <a:t>Linear </a:t>
            </a:r>
            <a:r>
              <a:rPr lang="en-US" sz="2800" dirty="0" smtClean="0">
                <a:solidFill>
                  <a:srgbClr val="3A0000"/>
                </a:solidFill>
                <a:effectLst>
                  <a:outerShdw blurRad="38100" dist="38100" dir="2700000" algn="tl">
                    <a:srgbClr val="000000"/>
                  </a:outerShdw>
                </a:effectLst>
                <a:latin typeface="Palatino" charset="0"/>
              </a:rPr>
              <a:t>Modal Analyses of sound-proof models: </a:t>
            </a:r>
            <a:endParaRPr lang="en-US" sz="2400" dirty="0"/>
          </a:p>
        </p:txBody>
      </p:sp>
      <p:sp>
        <p:nvSpPr>
          <p:cNvPr id="28674" name="Rectangle 5"/>
          <p:cNvSpPr>
            <a:spLocks noChangeArrowheads="1"/>
          </p:cNvSpPr>
          <p:nvPr/>
        </p:nvSpPr>
        <p:spPr bwMode="auto">
          <a:xfrm>
            <a:off x="762000" y="990600"/>
            <a:ext cx="7772400" cy="1249363"/>
          </a:xfrm>
          <a:prstGeom prst="rect">
            <a:avLst/>
          </a:prstGeom>
          <a:noFill/>
          <a:ln w="9525">
            <a:noFill/>
            <a:miter lim="800000"/>
            <a:headEnd/>
            <a:tailEnd/>
          </a:ln>
        </p:spPr>
        <p:txBody>
          <a:bodyPr>
            <a:prstTxWarp prst="textNoShape">
              <a:avLst/>
            </a:prstTxWarp>
            <a:spAutoFit/>
          </a:bodyPr>
          <a:lstStyle/>
          <a:p>
            <a:pPr eaLnBrk="0" hangingPunct="0"/>
            <a:r>
              <a:rPr lang="en-US" sz="2800"/>
              <a:t>• </a:t>
            </a:r>
            <a:r>
              <a:rPr lang="en-US"/>
              <a:t> Davies et al, </a:t>
            </a:r>
            <a:r>
              <a:rPr lang="en-US" i="1"/>
              <a:t>QJRMS</a:t>
            </a:r>
            <a:r>
              <a:rPr lang="en-US"/>
              <a:t> 2003 – 2D normal mode </a:t>
            </a:r>
            <a:r>
              <a:rPr lang="en-US" i="1"/>
              <a:t>f</a:t>
            </a:r>
            <a:r>
              <a:rPr lang="en-US"/>
              <a:t>-plane, isothermal analysis used to rigorously examine sound-</a:t>
            </a:r>
          </a:p>
          <a:p>
            <a:pPr eaLnBrk="0" hangingPunct="0"/>
            <a:r>
              <a:rPr lang="en-US"/>
              <a:t>proof systems:</a:t>
            </a:r>
          </a:p>
        </p:txBody>
      </p:sp>
      <p:sp>
        <p:nvSpPr>
          <p:cNvPr id="28675" name="Rectangle 16"/>
          <p:cNvSpPr>
            <a:spLocks noChangeArrowheads="1"/>
          </p:cNvSpPr>
          <p:nvPr/>
        </p:nvSpPr>
        <p:spPr bwMode="auto">
          <a:xfrm>
            <a:off x="685800" y="2286000"/>
            <a:ext cx="7458075" cy="396875"/>
          </a:xfrm>
          <a:prstGeom prst="rect">
            <a:avLst/>
          </a:prstGeom>
          <a:noFill/>
          <a:ln w="9525">
            <a:noFill/>
            <a:miter lim="800000"/>
            <a:headEnd/>
            <a:tailEnd/>
          </a:ln>
        </p:spPr>
        <p:txBody>
          <a:bodyPr>
            <a:prstTxWarp prst="textNoShape">
              <a:avLst/>
            </a:prstTxWarp>
            <a:spAutoFit/>
          </a:bodyPr>
          <a:lstStyle/>
          <a:p>
            <a:pPr eaLnBrk="0" hangingPunct="0"/>
            <a:endParaRPr lang="en-US" sz="2000"/>
          </a:p>
        </p:txBody>
      </p:sp>
      <p:sp>
        <p:nvSpPr>
          <p:cNvPr id="28676" name="Rectangle 18"/>
          <p:cNvSpPr>
            <a:spLocks noChangeArrowheads="1"/>
          </p:cNvSpPr>
          <p:nvPr/>
        </p:nvSpPr>
        <p:spPr bwMode="auto">
          <a:xfrm>
            <a:off x="609600" y="3124200"/>
            <a:ext cx="4038600" cy="1311275"/>
          </a:xfrm>
          <a:prstGeom prst="rect">
            <a:avLst/>
          </a:prstGeom>
          <a:noFill/>
          <a:ln w="9525">
            <a:noFill/>
            <a:miter lim="800000"/>
            <a:headEnd/>
            <a:tailEnd/>
          </a:ln>
        </p:spPr>
        <p:txBody>
          <a:bodyPr>
            <a:prstTxWarp prst="textNoShape">
              <a:avLst/>
            </a:prstTxWarp>
            <a:spAutoFit/>
          </a:bodyPr>
          <a:lstStyle/>
          <a:p>
            <a:pPr eaLnBrk="0" hangingPunct="0"/>
            <a:r>
              <a:rPr lang="en-US" sz="2000">
                <a:solidFill>
                  <a:srgbClr val="3A0000"/>
                </a:solidFill>
              </a:rPr>
              <a:t>(ii) Anelastic not good for amplitudes and height scales of external plane-tary modes, nor for finite amplitude </a:t>
            </a:r>
          </a:p>
          <a:p>
            <a:pPr eaLnBrk="0" hangingPunct="0"/>
            <a:r>
              <a:rPr lang="en-US" sz="2000">
                <a:solidFill>
                  <a:srgbClr val="3A0000"/>
                </a:solidFill>
              </a:rPr>
              <a:t>Lamb (acoustic) waves</a:t>
            </a:r>
            <a:endParaRPr lang="en-US" sz="2000"/>
          </a:p>
        </p:txBody>
      </p:sp>
      <p:sp>
        <p:nvSpPr>
          <p:cNvPr id="28677" name="Rectangle 19"/>
          <p:cNvSpPr>
            <a:spLocks noChangeArrowheads="1"/>
          </p:cNvSpPr>
          <p:nvPr/>
        </p:nvSpPr>
        <p:spPr bwMode="auto">
          <a:xfrm>
            <a:off x="609600" y="4572000"/>
            <a:ext cx="4267200" cy="701675"/>
          </a:xfrm>
          <a:prstGeom prst="rect">
            <a:avLst/>
          </a:prstGeom>
          <a:noFill/>
          <a:ln w="9525">
            <a:noFill/>
            <a:miter lim="800000"/>
            <a:headEnd/>
            <a:tailEnd/>
          </a:ln>
        </p:spPr>
        <p:txBody>
          <a:bodyPr>
            <a:prstTxWarp prst="textNoShape">
              <a:avLst/>
            </a:prstTxWarp>
            <a:spAutoFit/>
          </a:bodyPr>
          <a:lstStyle/>
          <a:p>
            <a:pPr eaLnBrk="0" hangingPunct="0"/>
            <a:r>
              <a:rPr lang="en-US" sz="2000">
                <a:solidFill>
                  <a:srgbClr val="3A0000"/>
                </a:solidFill>
              </a:rPr>
              <a:t>(iii) Anelastic introduces phase error for deep wave modes</a:t>
            </a:r>
            <a:r>
              <a:rPr lang="en-US" sz="2000"/>
              <a:t>  </a:t>
            </a:r>
          </a:p>
        </p:txBody>
      </p:sp>
      <p:pic>
        <p:nvPicPr>
          <p:cNvPr id="28678" name="Picture 26" descr="Davies et al"/>
          <p:cNvPicPr>
            <a:picLocks noChangeAspect="1" noChangeArrowheads="1"/>
          </p:cNvPicPr>
          <p:nvPr/>
        </p:nvPicPr>
        <p:blipFill>
          <a:blip r:embed="rId3"/>
          <a:srcRect/>
          <a:stretch>
            <a:fillRect/>
          </a:stretch>
        </p:blipFill>
        <p:spPr bwMode="auto">
          <a:xfrm>
            <a:off x="4876800" y="2057400"/>
            <a:ext cx="3681413" cy="3048000"/>
          </a:xfrm>
          <a:prstGeom prst="rect">
            <a:avLst/>
          </a:prstGeom>
          <a:noFill/>
          <a:ln w="9525">
            <a:noFill/>
            <a:miter lim="800000"/>
            <a:headEnd/>
            <a:tailEnd/>
          </a:ln>
        </p:spPr>
      </p:pic>
      <p:sp>
        <p:nvSpPr>
          <p:cNvPr id="28679" name="Rectangle 27"/>
          <p:cNvSpPr>
            <a:spLocks noChangeArrowheads="1"/>
          </p:cNvSpPr>
          <p:nvPr/>
        </p:nvSpPr>
        <p:spPr bwMode="auto">
          <a:xfrm>
            <a:off x="762000" y="5410200"/>
            <a:ext cx="7543800" cy="822325"/>
          </a:xfrm>
          <a:prstGeom prst="rect">
            <a:avLst/>
          </a:prstGeom>
          <a:noFill/>
          <a:ln w="9525">
            <a:noFill/>
            <a:miter lim="800000"/>
            <a:headEnd/>
            <a:tailEnd/>
          </a:ln>
        </p:spPr>
        <p:txBody>
          <a:bodyPr>
            <a:prstTxWarp prst="textNoShape">
              <a:avLst/>
            </a:prstTxWarp>
            <a:spAutoFit/>
          </a:bodyPr>
          <a:lstStyle/>
          <a:p>
            <a:pPr eaLnBrk="0" hangingPunct="0"/>
            <a:r>
              <a:rPr lang="en-US"/>
              <a:t>•   Arakawa and Konor (</a:t>
            </a:r>
            <a:r>
              <a:rPr lang="en-US" i="1"/>
              <a:t>MWR</a:t>
            </a:r>
            <a:r>
              <a:rPr lang="en-US"/>
              <a:t> 2009) – analysis of Davies et al. extended to </a:t>
            </a:r>
            <a:r>
              <a:rPr lang="en-US" i="1">
                <a:sym typeface="Symbol" pitchFamily="80" charset="2"/>
              </a:rPr>
              <a:t></a:t>
            </a:r>
            <a:r>
              <a:rPr lang="en-US">
                <a:sym typeface="Symbol" pitchFamily="80" charset="2"/>
              </a:rPr>
              <a:t>-plane with similar conclusions.</a:t>
            </a:r>
            <a:endParaRPr lang="en-US"/>
          </a:p>
        </p:txBody>
      </p:sp>
      <p:sp>
        <p:nvSpPr>
          <p:cNvPr id="28680" name="Rectangle 28"/>
          <p:cNvSpPr>
            <a:spLocks noChangeArrowheads="1"/>
          </p:cNvSpPr>
          <p:nvPr/>
        </p:nvSpPr>
        <p:spPr bwMode="auto">
          <a:xfrm>
            <a:off x="685800" y="2332038"/>
            <a:ext cx="3556000" cy="701675"/>
          </a:xfrm>
          <a:prstGeom prst="rect">
            <a:avLst/>
          </a:prstGeom>
          <a:noFill/>
          <a:ln w="9525">
            <a:noFill/>
            <a:miter lim="800000"/>
            <a:headEnd/>
            <a:tailEnd/>
          </a:ln>
        </p:spPr>
        <p:txBody>
          <a:bodyPr wrap="none">
            <a:prstTxWarp prst="textNoShape">
              <a:avLst/>
            </a:prstTxWarp>
            <a:spAutoFit/>
          </a:bodyPr>
          <a:lstStyle/>
          <a:p>
            <a:pPr eaLnBrk="0" hangingPunct="0"/>
            <a:r>
              <a:rPr lang="en-US" sz="2000"/>
              <a:t>(i) </a:t>
            </a:r>
            <a:r>
              <a:rPr lang="ja-JP" altLang="en-US" sz="2000">
                <a:latin typeface="Arial" pitchFamily="80" charset="0"/>
              </a:rPr>
              <a:t>“</a:t>
            </a:r>
            <a:r>
              <a:rPr lang="en-US" sz="2000"/>
              <a:t>merit for small-scale motions</a:t>
            </a:r>
          </a:p>
          <a:p>
            <a:pPr eaLnBrk="0" hangingPunct="0"/>
            <a:r>
              <a:rPr lang="en-US" sz="2000"/>
              <a:t>is well recognized</a:t>
            </a:r>
            <a:r>
              <a:rPr lang="ja-JP" altLang="en-US" sz="2000">
                <a:latin typeface="Arial" pitchFamily="80" charset="0"/>
              </a:rPr>
              <a:t>”</a:t>
            </a:r>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970" name="Rectangle 2"/>
          <p:cNvSpPr>
            <a:spLocks noGrp="1" noChangeArrowheads="1"/>
          </p:cNvSpPr>
          <p:nvPr>
            <p:ph idx="1"/>
          </p:nvPr>
        </p:nvSpPr>
        <p:spPr>
          <a:xfrm>
            <a:off x="533400" y="762000"/>
            <a:ext cx="7620000" cy="762000"/>
          </a:xfrm>
        </p:spPr>
        <p:txBody>
          <a:bodyPr/>
          <a:lstStyle/>
          <a:p>
            <a:pPr algn="ctr">
              <a:buFontTx/>
              <a:buNone/>
            </a:pPr>
            <a:r>
              <a:rPr lang="en-US" sz="3600" dirty="0" smtClean="0">
                <a:cs typeface="ＭＳ Ｐゴシック" pitchFamily="80" charset="-128"/>
              </a:rPr>
              <a:t>AK 2009 modal equations:</a:t>
            </a:r>
          </a:p>
        </p:txBody>
      </p:sp>
      <p:sp>
        <p:nvSpPr>
          <p:cNvPr id="162971" name="Rectangle 24"/>
          <p:cNvSpPr>
            <a:spLocks noChangeArrowheads="1"/>
          </p:cNvSpPr>
          <p:nvPr/>
        </p:nvSpPr>
        <p:spPr bwMode="auto">
          <a:xfrm>
            <a:off x="7527925" y="4759325"/>
            <a:ext cx="184150" cy="457200"/>
          </a:xfrm>
          <a:prstGeom prst="rect">
            <a:avLst/>
          </a:prstGeom>
          <a:noFill/>
          <a:ln w="9525">
            <a:noFill/>
            <a:miter lim="800000"/>
            <a:headEnd/>
            <a:tailEnd/>
          </a:ln>
        </p:spPr>
        <p:txBody>
          <a:bodyPr wrap="none">
            <a:prstTxWarp prst="textNoShape">
              <a:avLst/>
            </a:prstTxWarp>
            <a:spAutoFit/>
          </a:bodyPr>
          <a:lstStyle/>
          <a:p>
            <a:pPr eaLnBrk="0" hangingPunct="0"/>
            <a:endParaRPr lang="en-US"/>
          </a:p>
        </p:txBody>
      </p:sp>
      <p:sp useBgFill="1">
        <p:nvSpPr>
          <p:cNvPr id="162972" name="Rectangle 3"/>
          <p:cNvSpPr>
            <a:spLocks noChangeArrowheads="1"/>
          </p:cNvSpPr>
          <p:nvPr/>
        </p:nvSpPr>
        <p:spPr bwMode="auto">
          <a:xfrm>
            <a:off x="4243388" y="2743200"/>
            <a:ext cx="328612" cy="381000"/>
          </a:xfrm>
          <a:prstGeom prst="rect">
            <a:avLst/>
          </a:prstGeom>
          <a:ln w="9525">
            <a:noFill/>
            <a:round/>
            <a:headEnd/>
            <a:tailEnd/>
          </a:ln>
        </p:spPr>
        <p:txBody>
          <a:bodyPr>
            <a:prstTxWarp prst="textNoShape">
              <a:avLst/>
            </a:prstTxWarp>
          </a:bodyPr>
          <a:lstStyle/>
          <a:p>
            <a:pPr eaLnBrk="0" hangingPunct="0"/>
            <a:endParaRPr lang="en-US" sz="3600">
              <a:solidFill>
                <a:srgbClr val="FFB1E4"/>
              </a:solidFill>
            </a:endParaRPr>
          </a:p>
        </p:txBody>
      </p:sp>
      <p:grpSp>
        <p:nvGrpSpPr>
          <p:cNvPr id="162973" name="Group 6"/>
          <p:cNvGrpSpPr>
            <a:grpSpLocks/>
          </p:cNvGrpSpPr>
          <p:nvPr/>
        </p:nvGrpSpPr>
        <p:grpSpPr bwMode="auto">
          <a:xfrm>
            <a:off x="914400" y="1676400"/>
            <a:ext cx="7391400" cy="4054475"/>
            <a:chOff x="914400" y="1676400"/>
            <a:chExt cx="7391400" cy="4054237"/>
          </a:xfrm>
        </p:grpSpPr>
        <p:sp>
          <p:nvSpPr>
            <p:cNvPr id="162974" name="Rectangle 21"/>
            <p:cNvSpPr>
              <a:spLocks noChangeArrowheads="1"/>
            </p:cNvSpPr>
            <p:nvPr/>
          </p:nvSpPr>
          <p:spPr bwMode="auto">
            <a:xfrm>
              <a:off x="914400" y="4190852"/>
              <a:ext cx="7391400" cy="457174"/>
            </a:xfrm>
            <a:prstGeom prst="rect">
              <a:avLst/>
            </a:prstGeom>
            <a:noFill/>
            <a:ln w="9525">
              <a:noFill/>
              <a:miter lim="800000"/>
              <a:headEnd/>
              <a:tailEnd/>
            </a:ln>
          </p:spPr>
          <p:txBody>
            <a:bodyPr>
              <a:prstTxWarp prst="textNoShape">
                <a:avLst/>
              </a:prstTxWarp>
              <a:spAutoFit/>
            </a:bodyPr>
            <a:lstStyle/>
            <a:p>
              <a:pPr eaLnBrk="0" hangingPunct="0"/>
              <a:r>
                <a:rPr lang="en-US">
                  <a:latin typeface="Wingdings" pitchFamily="80" charset="2"/>
                  <a:ea typeface="Wingdings" pitchFamily="80" charset="2"/>
                  <a:cs typeface="Wingdings" pitchFamily="80" charset="2"/>
                  <a:sym typeface="Wingdings" pitchFamily="80" charset="2"/>
                </a:rPr>
                <a:t></a:t>
              </a:r>
              <a:r>
                <a:rPr lang="en-US" sz="800">
                  <a:latin typeface="Wingdings" pitchFamily="80" charset="2"/>
                  <a:ea typeface="Wingdings" pitchFamily="80" charset="2"/>
                  <a:cs typeface="Wingdings" pitchFamily="80" charset="2"/>
                  <a:sym typeface="Wingdings" pitchFamily="80" charset="2"/>
                </a:rPr>
                <a:t>  </a:t>
              </a:r>
              <a:r>
                <a:rPr lang="en-US"/>
                <a:t>Requisite parameters: (</a:t>
              </a:r>
              <a:r>
                <a:rPr lang="en-US" i="1">
                  <a:sym typeface="Symbol" pitchFamily="80" charset="2"/>
                </a:rPr>
                <a:t>β</a:t>
              </a:r>
              <a:r>
                <a:rPr lang="en-US" i="1"/>
                <a:t>, f</a:t>
              </a:r>
              <a:r>
                <a:rPr lang="en-US" i="1" baseline="-25000"/>
                <a:t>o</a:t>
              </a:r>
              <a:r>
                <a:rPr lang="en-US" i="1"/>
                <a:t>, c</a:t>
              </a:r>
              <a:r>
                <a:rPr lang="en-US" i="1" baseline="-25000"/>
                <a:t>s</a:t>
              </a:r>
              <a:r>
                <a:rPr lang="en-US" i="1"/>
                <a:t>, </a:t>
              </a:r>
              <a:r>
                <a:rPr lang="en-US" i="1">
                  <a:sym typeface="Symbol" pitchFamily="80" charset="2"/>
                </a:rPr>
                <a:t>, H</a:t>
              </a:r>
              <a:r>
                <a:rPr lang="en-US">
                  <a:sym typeface="Symbol" pitchFamily="80" charset="2"/>
                </a:rPr>
                <a:t>)  &lt;– environment</a:t>
              </a:r>
              <a:endParaRPr lang="en-US"/>
            </a:p>
          </p:txBody>
        </p:sp>
        <p:sp>
          <p:nvSpPr>
            <p:cNvPr id="162975" name="TextBox 1"/>
            <p:cNvSpPr txBox="1">
              <a:spLocks noChangeArrowheads="1"/>
            </p:cNvSpPr>
            <p:nvPr/>
          </p:nvSpPr>
          <p:spPr bwMode="auto">
            <a:xfrm>
              <a:off x="914400" y="4876612"/>
              <a:ext cx="7010400" cy="854025"/>
            </a:xfrm>
            <a:prstGeom prst="rect">
              <a:avLst/>
            </a:prstGeom>
            <a:noFill/>
            <a:ln w="9525">
              <a:noFill/>
              <a:miter lim="800000"/>
              <a:headEnd/>
              <a:tailEnd/>
            </a:ln>
          </p:spPr>
          <p:txBody>
            <a:bodyPr>
              <a:prstTxWarp prst="textNoShape">
                <a:avLst/>
              </a:prstTxWarp>
              <a:spAutoFit/>
            </a:bodyPr>
            <a:lstStyle/>
            <a:p>
              <a:pPr marL="342900" indent="-342900" eaLnBrk="0" hangingPunct="0">
                <a:buFont typeface="Wingdings" pitchFamily="80" charset="2"/>
                <a:buChar char=""/>
              </a:pPr>
              <a:r>
                <a:rPr lang="en-US"/>
                <a:t>Anelastic model:  </a:t>
              </a:r>
              <a:r>
                <a:rPr lang="en-US" i="1"/>
                <a:t>c</a:t>
              </a:r>
              <a:r>
                <a:rPr lang="en-US" i="1" baseline="-25000"/>
                <a:t>s</a:t>
              </a:r>
              <a:r>
                <a:rPr lang="en-US"/>
                <a:t> </a:t>
              </a:r>
              <a:r>
                <a:rPr lang="en-US">
                  <a:sym typeface="Wingdings" pitchFamily="80" charset="2"/>
                </a:rPr>
                <a:t> ∞ and </a:t>
              </a:r>
              <a:r>
                <a:rPr lang="en-US" i="1">
                  <a:sym typeface="Wingdings" pitchFamily="80" charset="2"/>
                </a:rPr>
                <a:t>μ</a:t>
              </a:r>
              <a:r>
                <a:rPr lang="en-US">
                  <a:sym typeface="Wingdings" pitchFamily="80" charset="2"/>
                </a:rPr>
                <a:t>  1 / 2</a:t>
              </a:r>
              <a:r>
                <a:rPr lang="en-US" i="1">
                  <a:sym typeface="Wingdings" pitchFamily="80" charset="2"/>
                </a:rPr>
                <a:t>H</a:t>
              </a:r>
              <a:r>
                <a:rPr lang="en-US">
                  <a:sym typeface="Wingdings" pitchFamily="80" charset="2"/>
                </a:rPr>
                <a:t>        				define phase error = 1-</a:t>
              </a:r>
              <a:r>
                <a:rPr lang="en-US" sz="2600" i="1">
                  <a:sym typeface="Wingdings" pitchFamily="80" charset="2"/>
                </a:rPr>
                <a:t>ω</a:t>
              </a:r>
              <a:r>
                <a:rPr lang="en-US" sz="2600" i="1" baseline="-25000">
                  <a:sym typeface="Wingdings" pitchFamily="80" charset="2"/>
                </a:rPr>
                <a:t>an</a:t>
              </a:r>
              <a:r>
                <a:rPr lang="en-US" sz="2600" i="1">
                  <a:sym typeface="Wingdings" pitchFamily="80" charset="2"/>
                </a:rPr>
                <a:t> /ω</a:t>
              </a:r>
              <a:r>
                <a:rPr lang="en-US" sz="2600" i="1" baseline="-25000">
                  <a:sym typeface="Wingdings" pitchFamily="80" charset="2"/>
                </a:rPr>
                <a:t>com</a:t>
              </a:r>
              <a:endParaRPr lang="en-US" sz="2600" i="1"/>
            </a:p>
          </p:txBody>
        </p:sp>
        <p:grpSp>
          <p:nvGrpSpPr>
            <p:cNvPr id="162976" name="Group 8"/>
            <p:cNvGrpSpPr>
              <a:grpSpLocks/>
            </p:cNvGrpSpPr>
            <p:nvPr/>
          </p:nvGrpSpPr>
          <p:grpSpPr bwMode="auto">
            <a:xfrm>
              <a:off x="1066800" y="2133600"/>
              <a:ext cx="6324600" cy="1859259"/>
              <a:chOff x="1219200" y="2286000"/>
              <a:chExt cx="6324600" cy="1859259"/>
            </a:xfrm>
          </p:grpSpPr>
          <p:graphicFrame>
            <p:nvGraphicFramePr>
              <p:cNvPr id="162965" name="Object 1173"/>
              <p:cNvGraphicFramePr>
                <a:graphicFrameLocks noChangeAspect="1"/>
              </p:cNvGraphicFramePr>
              <p:nvPr/>
            </p:nvGraphicFramePr>
            <p:xfrm>
              <a:off x="2514600" y="3634084"/>
              <a:ext cx="2133600" cy="511175"/>
            </p:xfrm>
            <a:graphic>
              <a:graphicData uri="http://schemas.openxmlformats.org/presentationml/2006/ole">
                <mc:AlternateContent xmlns:mc="http://schemas.openxmlformats.org/markup-compatibility/2006">
                  <mc:Choice xmlns:v="urn:schemas-microsoft-com:vml" Requires="v">
                    <p:oleObj spid="_x0000_s163072" name="Equation" r:id="rId4" imgW="850900" imgH="203200" progId="">
                      <p:embed/>
                    </p:oleObj>
                  </mc:Choice>
                  <mc:Fallback>
                    <p:oleObj name="Equation" r:id="rId4" imgW="850900" imgH="203200" progId="">
                      <p:embed/>
                      <p:pic>
                        <p:nvPicPr>
                          <p:cNvPr id="0" name="Picture 11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634084"/>
                            <a:ext cx="2133600" cy="5111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162979" name="Group 7"/>
              <p:cNvGrpSpPr>
                <a:grpSpLocks/>
              </p:cNvGrpSpPr>
              <p:nvPr/>
            </p:nvGrpSpPr>
            <p:grpSpPr bwMode="auto">
              <a:xfrm>
                <a:off x="1219200" y="2286000"/>
                <a:ext cx="6324600" cy="1828800"/>
                <a:chOff x="1295400" y="2590800"/>
                <a:chExt cx="6324600" cy="1828800"/>
              </a:xfrm>
            </p:grpSpPr>
            <p:grpSp>
              <p:nvGrpSpPr>
                <p:cNvPr id="162980" name="Group 2"/>
                <p:cNvGrpSpPr>
                  <a:grpSpLocks/>
                </p:cNvGrpSpPr>
                <p:nvPr/>
              </p:nvGrpSpPr>
              <p:grpSpPr bwMode="auto">
                <a:xfrm>
                  <a:off x="1524000" y="2667000"/>
                  <a:ext cx="6019800" cy="1752600"/>
                  <a:chOff x="1524000" y="2971800"/>
                  <a:chExt cx="6019800" cy="1752600"/>
                </a:xfrm>
              </p:grpSpPr>
              <p:graphicFrame>
                <p:nvGraphicFramePr>
                  <p:cNvPr id="162966" name="Object 1174"/>
                  <p:cNvGraphicFramePr>
                    <a:graphicFrameLocks noChangeAspect="1"/>
                  </p:cNvGraphicFramePr>
                  <p:nvPr/>
                </p:nvGraphicFramePr>
                <p:xfrm>
                  <a:off x="5181600" y="4267200"/>
                  <a:ext cx="2362200" cy="430213"/>
                </p:xfrm>
                <a:graphic>
                  <a:graphicData uri="http://schemas.openxmlformats.org/presentationml/2006/ole">
                    <mc:AlternateContent xmlns:mc="http://schemas.openxmlformats.org/markup-compatibility/2006">
                      <mc:Choice xmlns:v="urn:schemas-microsoft-com:vml" Requires="v">
                        <p:oleObj spid="_x0000_s163073" name="Equation" r:id="rId6" imgW="977900" imgH="177800" progId="">
                          <p:embed/>
                        </p:oleObj>
                      </mc:Choice>
                      <mc:Fallback>
                        <p:oleObj name="Equation" r:id="rId6" imgW="977900" imgH="177800" progId="">
                          <p:embed/>
                          <p:pic>
                            <p:nvPicPr>
                              <p:cNvPr id="0" name="Picture 11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267200"/>
                                <a:ext cx="2362200" cy="43021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62967" name="Object 1175"/>
                  <p:cNvGraphicFramePr>
                    <a:graphicFrameLocks noChangeAspect="1"/>
                  </p:cNvGraphicFramePr>
                  <p:nvPr/>
                </p:nvGraphicFramePr>
                <p:xfrm>
                  <a:off x="1524000" y="2971800"/>
                  <a:ext cx="5638800" cy="652463"/>
                </p:xfrm>
                <a:graphic>
                  <a:graphicData uri="http://schemas.openxmlformats.org/presentationml/2006/ole">
                    <mc:AlternateContent xmlns:mc="http://schemas.openxmlformats.org/markup-compatibility/2006">
                      <mc:Choice xmlns:v="urn:schemas-microsoft-com:vml" Requires="v">
                        <p:oleObj spid="_x0000_s163074" name="Equation" r:id="rId8" imgW="2197100" imgH="241300" progId="">
                          <p:embed/>
                        </p:oleObj>
                      </mc:Choice>
                      <mc:Fallback>
                        <p:oleObj name="Equation" r:id="rId8" imgW="2197100" imgH="241300" progId="">
                          <p:embed/>
                          <p:pic>
                            <p:nvPicPr>
                              <p:cNvPr id="0" name="Picture 117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2971800"/>
                                <a:ext cx="5638800" cy="65246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62968" name="Object 1176"/>
                  <p:cNvGraphicFramePr>
                    <a:graphicFrameLocks noChangeAspect="1"/>
                  </p:cNvGraphicFramePr>
                  <p:nvPr/>
                </p:nvGraphicFramePr>
                <p:xfrm>
                  <a:off x="2895600" y="3581400"/>
                  <a:ext cx="4648200" cy="600075"/>
                </p:xfrm>
                <a:graphic>
                  <a:graphicData uri="http://schemas.openxmlformats.org/presentationml/2006/ole">
                    <mc:AlternateContent xmlns:mc="http://schemas.openxmlformats.org/markup-compatibility/2006">
                      <mc:Choice xmlns:v="urn:schemas-microsoft-com:vml" Requires="v">
                        <p:oleObj spid="_x0000_s163075" name="Equation" r:id="rId10" imgW="1968500" imgH="241300" progId="">
                          <p:embed/>
                        </p:oleObj>
                      </mc:Choice>
                      <mc:Fallback>
                        <p:oleObj name="Equation" r:id="rId10" imgW="1968500" imgH="241300" progId="">
                          <p:embed/>
                          <p:pic>
                            <p:nvPicPr>
                              <p:cNvPr id="0" name="Picture 117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5600" y="3581400"/>
                                <a:ext cx="4648200" cy="6000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62982" name="Rectangle 20"/>
                  <p:cNvSpPr>
                    <a:spLocks noChangeArrowheads="1"/>
                  </p:cNvSpPr>
                  <p:nvPr/>
                </p:nvSpPr>
                <p:spPr bwMode="auto">
                  <a:xfrm>
                    <a:off x="1600200" y="4267200"/>
                    <a:ext cx="3375025" cy="457200"/>
                  </a:xfrm>
                  <a:prstGeom prst="rect">
                    <a:avLst/>
                  </a:prstGeom>
                  <a:noFill/>
                  <a:ln w="9525">
                    <a:noFill/>
                    <a:miter lim="800000"/>
                    <a:headEnd/>
                    <a:tailEnd/>
                  </a:ln>
                </p:spPr>
                <p:txBody>
                  <a:bodyPr wrap="none">
                    <a:prstTxWarp prst="textNoShape">
                      <a:avLst/>
                    </a:prstTxWarp>
                    <a:spAutoFit/>
                  </a:bodyPr>
                  <a:lstStyle/>
                  <a:p>
                    <a:pPr eaLnBrk="0" hangingPunct="0"/>
                    <a:r>
                      <a:rPr lang="en-US"/>
                      <a:t>where                               ;</a:t>
                    </a:r>
                  </a:p>
                </p:txBody>
              </p:sp>
            </p:grpSp>
            <p:sp useBgFill="1">
              <p:nvSpPr>
                <p:cNvPr id="162981" name="Rectangle 5"/>
                <p:cNvSpPr>
                  <a:spLocks noChangeArrowheads="1"/>
                </p:cNvSpPr>
                <p:nvPr/>
              </p:nvSpPr>
              <p:spPr bwMode="auto">
                <a:xfrm>
                  <a:off x="1295400" y="2590800"/>
                  <a:ext cx="6324600" cy="1295400"/>
                </a:xfrm>
                <a:prstGeom prst="rect">
                  <a:avLst/>
                </a:prstGeom>
                <a:ln w="9525">
                  <a:noFill/>
                  <a:round/>
                  <a:headEnd/>
                  <a:tailEnd/>
                </a:ln>
              </p:spPr>
              <p:txBody>
                <a:bodyPr>
                  <a:prstTxWarp prst="textNoShape">
                    <a:avLst/>
                  </a:prstTxWarp>
                </a:bodyPr>
                <a:lstStyle/>
                <a:p>
                  <a:pPr eaLnBrk="0" hangingPunct="0"/>
                  <a:endParaRPr lang="en-US" sz="3600">
                    <a:solidFill>
                      <a:srgbClr val="FFB1E4"/>
                    </a:solidFill>
                  </a:endParaRPr>
                </a:p>
              </p:txBody>
            </p:sp>
          </p:grpSp>
        </p:grpSp>
        <p:sp>
          <p:nvSpPr>
            <p:cNvPr id="162977" name="TextBox 4"/>
            <p:cNvSpPr txBox="1">
              <a:spLocks noChangeArrowheads="1"/>
            </p:cNvSpPr>
            <p:nvPr/>
          </p:nvSpPr>
          <p:spPr bwMode="auto">
            <a:xfrm>
              <a:off x="1219200" y="2666942"/>
              <a:ext cx="6369050" cy="641312"/>
            </a:xfrm>
            <a:prstGeom prst="rect">
              <a:avLst/>
            </a:prstGeom>
            <a:noFill/>
            <a:ln w="9525">
              <a:noFill/>
              <a:miter lim="800000"/>
              <a:headEnd/>
              <a:tailEnd/>
            </a:ln>
          </p:spPr>
          <p:txBody>
            <a:bodyPr wrap="none">
              <a:prstTxWarp prst="textNoShape">
                <a:avLst/>
              </a:prstTxWarp>
              <a:spAutoFit/>
            </a:bodyPr>
            <a:lstStyle/>
            <a:p>
              <a:pPr eaLnBrk="0" hangingPunct="0"/>
              <a:r>
                <a:rPr lang="en-US" sz="3000" i="1"/>
                <a:t>ω</a:t>
              </a:r>
              <a:r>
                <a:rPr lang="en-US" sz="3000"/>
                <a:t> = - </a:t>
              </a:r>
              <a:r>
                <a:rPr lang="en-US" sz="3000" i="1">
                  <a:sym typeface="Symbol" pitchFamily="80" charset="2"/>
                </a:rPr>
                <a:t>βk </a:t>
              </a:r>
              <a:r>
                <a:rPr lang="en-US" sz="3600" i="1">
                  <a:sym typeface="Symbol" pitchFamily="80" charset="2"/>
                </a:rPr>
                <a:t>/</a:t>
              </a:r>
              <a:r>
                <a:rPr lang="en-US" sz="3600"/>
                <a:t>{</a:t>
              </a:r>
              <a:r>
                <a:rPr lang="en-US" sz="3000" i="1"/>
                <a:t>k</a:t>
              </a:r>
              <a:r>
                <a:rPr lang="en-US" sz="3000" baseline="30000"/>
                <a:t>2 +</a:t>
              </a:r>
              <a:r>
                <a:rPr lang="en-US" sz="3000"/>
                <a:t>  </a:t>
              </a:r>
              <a:r>
                <a:rPr lang="en-US" sz="3000" i="1"/>
                <a:t>f</a:t>
              </a:r>
              <a:r>
                <a:rPr lang="en-US" sz="3000" i="1" baseline="-25000"/>
                <a:t>o</a:t>
              </a:r>
              <a:r>
                <a:rPr lang="en-US" sz="3000" baseline="30000"/>
                <a:t>2</a:t>
              </a:r>
              <a:r>
                <a:rPr lang="en-US" sz="3000"/>
                <a:t> [ </a:t>
              </a:r>
              <a:r>
                <a:rPr lang="en-US" sz="3000" i="1"/>
                <a:t>c</a:t>
              </a:r>
              <a:r>
                <a:rPr lang="en-US" sz="3000" i="1" baseline="-25000"/>
                <a:t>s</a:t>
              </a:r>
              <a:r>
                <a:rPr lang="en-US" sz="3000" baseline="30000"/>
                <a:t>-2</a:t>
              </a:r>
              <a:r>
                <a:rPr lang="en-US" sz="3000"/>
                <a:t> + </a:t>
              </a:r>
              <a:r>
                <a:rPr lang="en-US" sz="3000" i="1"/>
                <a:t>H</a:t>
              </a:r>
              <a:r>
                <a:rPr lang="en-US" sz="3000"/>
                <a:t> </a:t>
              </a:r>
              <a:r>
                <a:rPr lang="en-US" sz="3000" i="1"/>
                <a:t>M </a:t>
              </a:r>
              <a:r>
                <a:rPr lang="en-US" sz="3000" baseline="30000"/>
                <a:t>2</a:t>
              </a:r>
              <a:r>
                <a:rPr lang="en-US" sz="3000"/>
                <a:t> (</a:t>
              </a:r>
              <a:r>
                <a:rPr lang="en-US" sz="3000" i="1">
                  <a:sym typeface="Symbol" pitchFamily="80" charset="2"/>
                </a:rPr>
                <a:t>g</a:t>
              </a:r>
              <a:r>
                <a:rPr lang="en-US" sz="3000"/>
                <a:t>)</a:t>
              </a:r>
              <a:r>
                <a:rPr lang="en-US" sz="3000" baseline="30000"/>
                <a:t>-1</a:t>
              </a:r>
              <a:r>
                <a:rPr lang="en-US" sz="3000"/>
                <a:t>]</a:t>
              </a:r>
              <a:r>
                <a:rPr lang="en-US" sz="3600"/>
                <a:t>}</a:t>
              </a:r>
              <a:endParaRPr lang="en-US" sz="3000"/>
            </a:p>
          </p:txBody>
        </p:sp>
        <p:sp>
          <p:nvSpPr>
            <p:cNvPr id="162978" name="Rectangle 3"/>
            <p:cNvSpPr>
              <a:spLocks noChangeArrowheads="1"/>
            </p:cNvSpPr>
            <p:nvPr/>
          </p:nvSpPr>
          <p:spPr bwMode="auto">
            <a:xfrm>
              <a:off x="914400" y="1676400"/>
              <a:ext cx="7162800" cy="822277"/>
            </a:xfrm>
            <a:prstGeom prst="rect">
              <a:avLst/>
            </a:prstGeom>
            <a:noFill/>
            <a:ln w="9525">
              <a:noFill/>
              <a:miter lim="800000"/>
              <a:headEnd/>
              <a:tailEnd/>
            </a:ln>
          </p:spPr>
          <p:txBody>
            <a:bodyPr>
              <a:prstTxWarp prst="textNoShape">
                <a:avLst/>
              </a:prstTxWarp>
              <a:spAutoFit/>
            </a:bodyPr>
            <a:lstStyle/>
            <a:p>
              <a:pPr>
                <a:spcBef>
                  <a:spcPct val="20000"/>
                </a:spcBef>
                <a:buFontTx/>
                <a:buChar char="•"/>
              </a:pPr>
              <a:r>
                <a:rPr lang="en-US"/>
                <a:t>  Dispersion equation for 2D </a:t>
              </a:r>
              <a:r>
                <a:rPr lang="en-US" i="1">
                  <a:sym typeface="Symbol" pitchFamily="80" charset="2"/>
                </a:rPr>
                <a:t>β</a:t>
              </a:r>
              <a:r>
                <a:rPr lang="en-US">
                  <a:sym typeface="Symbol" pitchFamily="80" charset="2"/>
                </a:rPr>
                <a:t>-plane approximation, assuming static, isothermal environment (AK 2009):</a:t>
              </a:r>
              <a:endParaRPr lang="en-US" sz="2800"/>
            </a:p>
          </p:txBody>
        </p:sp>
      </p:gr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9FE"/>
            </a:gs>
            <a:gs pos="100000">
              <a:schemeClr val="accent4">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8433" name="Rectangle 2"/>
          <p:cNvSpPr>
            <a:spLocks noGrp="1" noChangeArrowheads="1"/>
          </p:cNvSpPr>
          <p:nvPr>
            <p:ph idx="1"/>
          </p:nvPr>
        </p:nvSpPr>
        <p:spPr>
          <a:xfrm>
            <a:off x="533400" y="762000"/>
            <a:ext cx="7620000" cy="762000"/>
          </a:xfrm>
        </p:spPr>
        <p:txBody>
          <a:bodyPr/>
          <a:lstStyle/>
          <a:p>
            <a:pPr algn="ctr">
              <a:buFontTx/>
              <a:buNone/>
            </a:pPr>
            <a:r>
              <a:rPr lang="en-US" sz="3600" smtClean="0">
                <a:cs typeface="ＭＳ Ｐゴシック" pitchFamily="80" charset="-128"/>
              </a:rPr>
              <a:t>Presentation Synopsis:</a:t>
            </a:r>
          </a:p>
        </p:txBody>
      </p:sp>
      <p:sp>
        <p:nvSpPr>
          <p:cNvPr id="18434" name="Rectangle 24"/>
          <p:cNvSpPr>
            <a:spLocks noChangeArrowheads="1"/>
          </p:cNvSpPr>
          <p:nvPr/>
        </p:nvSpPr>
        <p:spPr bwMode="auto">
          <a:xfrm>
            <a:off x="7527925" y="4759325"/>
            <a:ext cx="184150" cy="457200"/>
          </a:xfrm>
          <a:prstGeom prst="rect">
            <a:avLst/>
          </a:prstGeom>
          <a:noFill/>
          <a:ln w="9525">
            <a:noFill/>
            <a:miter lim="800000"/>
            <a:headEnd/>
            <a:tailEnd/>
          </a:ln>
        </p:spPr>
        <p:txBody>
          <a:bodyPr wrap="none">
            <a:prstTxWarp prst="textNoShape">
              <a:avLst/>
            </a:prstTxWarp>
            <a:spAutoFit/>
          </a:bodyPr>
          <a:lstStyle/>
          <a:p>
            <a:pPr eaLnBrk="0" hangingPunct="0"/>
            <a:endParaRPr lang="en-US"/>
          </a:p>
        </p:txBody>
      </p:sp>
      <p:sp>
        <p:nvSpPr>
          <p:cNvPr id="18436" name="Rectangle 3"/>
          <p:cNvSpPr>
            <a:spLocks noChangeArrowheads="1"/>
          </p:cNvSpPr>
          <p:nvPr/>
        </p:nvSpPr>
        <p:spPr bwMode="auto">
          <a:xfrm>
            <a:off x="1187624" y="3068960"/>
            <a:ext cx="7162800" cy="461665"/>
          </a:xfrm>
          <a:prstGeom prst="rect">
            <a:avLst/>
          </a:prstGeom>
          <a:noFill/>
          <a:ln w="9525">
            <a:noFill/>
            <a:miter lim="800000"/>
            <a:headEnd/>
            <a:tailEnd/>
          </a:ln>
        </p:spPr>
        <p:txBody>
          <a:bodyPr>
            <a:prstTxWarp prst="textNoShape">
              <a:avLst/>
            </a:prstTxWarp>
            <a:spAutoFit/>
          </a:bodyPr>
          <a:lstStyle/>
          <a:p>
            <a:pPr>
              <a:spcBef>
                <a:spcPct val="20000"/>
              </a:spcBef>
            </a:pPr>
            <a:r>
              <a:rPr lang="en-US" dirty="0"/>
              <a:t>3. </a:t>
            </a:r>
            <a:r>
              <a:rPr lang="en-US" dirty="0" smtClean="0"/>
              <a:t>Initialization/</a:t>
            </a:r>
            <a:r>
              <a:rPr lang="en-US" dirty="0"/>
              <a:t>setup of model</a:t>
            </a:r>
          </a:p>
        </p:txBody>
      </p:sp>
      <p:sp>
        <p:nvSpPr>
          <p:cNvPr id="18437" name="TextBox 9"/>
          <p:cNvSpPr txBox="1">
            <a:spLocks noChangeArrowheads="1"/>
          </p:cNvSpPr>
          <p:nvPr/>
        </p:nvSpPr>
        <p:spPr bwMode="auto">
          <a:xfrm>
            <a:off x="1187624" y="1700808"/>
            <a:ext cx="6647974" cy="461665"/>
          </a:xfrm>
          <a:prstGeom prst="rect">
            <a:avLst/>
          </a:prstGeom>
          <a:noFill/>
          <a:ln w="9525">
            <a:noFill/>
            <a:miter lim="800000"/>
            <a:headEnd/>
            <a:tailEnd/>
          </a:ln>
        </p:spPr>
        <p:txBody>
          <a:bodyPr wrap="none">
            <a:prstTxWarp prst="textNoShape">
              <a:avLst/>
            </a:prstTxWarp>
            <a:spAutoFit/>
          </a:bodyPr>
          <a:lstStyle/>
          <a:p>
            <a:pPr eaLnBrk="0" hangingPunct="0"/>
            <a:r>
              <a:rPr lang="en-US" dirty="0"/>
              <a:t>1. Brief overview </a:t>
            </a:r>
            <a:r>
              <a:rPr lang="en-US" dirty="0" smtClean="0"/>
              <a:t>of computational model : EULAG</a:t>
            </a:r>
            <a:endParaRPr lang="en-US" dirty="0"/>
          </a:p>
        </p:txBody>
      </p:sp>
      <p:sp>
        <p:nvSpPr>
          <p:cNvPr id="18438" name="TextBox 20"/>
          <p:cNvSpPr txBox="1">
            <a:spLocks noChangeArrowheads="1"/>
          </p:cNvSpPr>
          <p:nvPr/>
        </p:nvSpPr>
        <p:spPr bwMode="auto">
          <a:xfrm>
            <a:off x="1187624" y="2348880"/>
            <a:ext cx="4264025" cy="457200"/>
          </a:xfrm>
          <a:prstGeom prst="rect">
            <a:avLst/>
          </a:prstGeom>
          <a:noFill/>
          <a:ln w="9525">
            <a:noFill/>
            <a:miter lim="800000"/>
            <a:headEnd/>
            <a:tailEnd/>
          </a:ln>
        </p:spPr>
        <p:txBody>
          <a:bodyPr wrap="none">
            <a:prstTxWarp prst="textNoShape">
              <a:avLst/>
            </a:prstTxWarp>
            <a:spAutoFit/>
          </a:bodyPr>
          <a:lstStyle/>
          <a:p>
            <a:pPr eaLnBrk="0" hangingPunct="0"/>
            <a:r>
              <a:rPr lang="en-US" dirty="0"/>
              <a:t>2. Define </a:t>
            </a:r>
            <a:r>
              <a:rPr lang="en-US" dirty="0" err="1"/>
              <a:t>baroclinic</a:t>
            </a:r>
            <a:r>
              <a:rPr lang="en-US" dirty="0"/>
              <a:t> test problem </a:t>
            </a:r>
          </a:p>
        </p:txBody>
      </p:sp>
      <p:sp>
        <p:nvSpPr>
          <p:cNvPr id="18439" name="TextBox 21"/>
          <p:cNvSpPr txBox="1">
            <a:spLocks noChangeArrowheads="1"/>
          </p:cNvSpPr>
          <p:nvPr/>
        </p:nvSpPr>
        <p:spPr bwMode="auto">
          <a:xfrm>
            <a:off x="1187624" y="3645024"/>
            <a:ext cx="6426158" cy="2246769"/>
          </a:xfrm>
          <a:prstGeom prst="rect">
            <a:avLst/>
          </a:prstGeom>
          <a:noFill/>
          <a:ln w="9525">
            <a:noFill/>
            <a:miter lim="800000"/>
            <a:headEnd/>
            <a:tailEnd/>
          </a:ln>
        </p:spPr>
        <p:txBody>
          <a:bodyPr wrap="none">
            <a:prstTxWarp prst="textNoShape">
              <a:avLst/>
            </a:prstTxWarp>
            <a:spAutoFit/>
          </a:bodyPr>
          <a:lstStyle/>
          <a:p>
            <a:pPr eaLnBrk="0" hangingPunct="0"/>
            <a:r>
              <a:rPr lang="en-US" dirty="0"/>
              <a:t>4. Results and Discussion</a:t>
            </a:r>
            <a:r>
              <a:rPr lang="en-US" dirty="0" smtClean="0"/>
              <a:t>:</a:t>
            </a:r>
          </a:p>
          <a:p>
            <a:pPr eaLnBrk="0" hangingPunct="0"/>
            <a:r>
              <a:rPr lang="en-US" sz="1200" dirty="0" smtClean="0"/>
              <a:t> </a:t>
            </a:r>
            <a:endParaRPr lang="en-US" sz="1200" dirty="0"/>
          </a:p>
          <a:p>
            <a:pPr eaLnBrk="0" hangingPunct="0"/>
            <a:r>
              <a:rPr lang="en-US" dirty="0"/>
              <a:t> </a:t>
            </a:r>
            <a:r>
              <a:rPr lang="en-US" dirty="0" smtClean="0"/>
              <a:t>     (</a:t>
            </a:r>
            <a:r>
              <a:rPr lang="en-US" dirty="0"/>
              <a:t>a) </a:t>
            </a:r>
            <a:r>
              <a:rPr lang="en-US" dirty="0" err="1"/>
              <a:t>baroclinic</a:t>
            </a:r>
            <a:r>
              <a:rPr lang="en-US" dirty="0"/>
              <a:t> </a:t>
            </a:r>
            <a:r>
              <a:rPr lang="en-US" dirty="0" smtClean="0"/>
              <a:t>instability: comparisons with</a:t>
            </a:r>
            <a:endParaRPr lang="en-US" dirty="0"/>
          </a:p>
          <a:p>
            <a:pPr eaLnBrk="0" hangingPunct="0"/>
            <a:r>
              <a:rPr lang="en-US" dirty="0"/>
              <a:t>	</a:t>
            </a:r>
            <a:r>
              <a:rPr lang="en-US" dirty="0" smtClean="0"/>
              <a:t>published literature</a:t>
            </a:r>
          </a:p>
          <a:p>
            <a:pPr eaLnBrk="0" hangingPunct="0"/>
            <a:r>
              <a:rPr lang="en-US" sz="800" dirty="0"/>
              <a:t> </a:t>
            </a:r>
          </a:p>
          <a:p>
            <a:pPr eaLnBrk="0" hangingPunct="0"/>
            <a:r>
              <a:rPr lang="en-US" dirty="0"/>
              <a:t> </a:t>
            </a:r>
            <a:r>
              <a:rPr lang="en-US" dirty="0" smtClean="0"/>
              <a:t>     (</a:t>
            </a:r>
            <a:r>
              <a:rPr lang="en-US" dirty="0"/>
              <a:t>b) </a:t>
            </a:r>
            <a:r>
              <a:rPr lang="en-US" dirty="0" smtClean="0"/>
              <a:t>generation of smaller </a:t>
            </a:r>
            <a:r>
              <a:rPr lang="en-US" dirty="0"/>
              <a:t>scale </a:t>
            </a:r>
            <a:r>
              <a:rPr lang="en-US" dirty="0" smtClean="0"/>
              <a:t>gravity waves</a:t>
            </a:r>
            <a:endParaRPr lang="en-US" dirty="0"/>
          </a:p>
          <a:p>
            <a:pPr eaLnBrk="0" hangingPunct="0"/>
            <a:r>
              <a:rPr lang="en-US" dirty="0"/>
              <a:t> </a:t>
            </a:r>
            <a:r>
              <a:rPr lang="en-US" dirty="0" smtClean="0"/>
              <a:t>     (c) effect of gravity waves on </a:t>
            </a:r>
            <a:r>
              <a:rPr lang="en-US" dirty="0" err="1" smtClean="0"/>
              <a:t>baroclinic</a:t>
            </a:r>
            <a:r>
              <a:rPr lang="en-US" dirty="0" smtClean="0"/>
              <a:t> waves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256_BA"/>
          <p:cNvPicPr>
            <a:picLocks noChangeAspect="1" noChangeArrowheads="1"/>
          </p:cNvPicPr>
          <p:nvPr/>
        </p:nvPicPr>
        <p:blipFill>
          <a:blip r:embed="rId3"/>
          <a:srcRect/>
          <a:stretch>
            <a:fillRect/>
          </a:stretch>
        </p:blipFill>
        <p:spPr bwMode="auto">
          <a:xfrm>
            <a:off x="304800" y="2057400"/>
            <a:ext cx="4219575" cy="4251325"/>
          </a:xfrm>
          <a:prstGeom prst="rect">
            <a:avLst/>
          </a:prstGeom>
          <a:noFill/>
          <a:ln w="9525">
            <a:noFill/>
            <a:miter lim="800000"/>
            <a:headEnd/>
            <a:tailEnd/>
          </a:ln>
        </p:spPr>
      </p:pic>
      <p:pic>
        <p:nvPicPr>
          <p:cNvPr id="183298" name="Picture 4" descr="256_SL"/>
          <p:cNvPicPr>
            <a:picLocks noChangeAspect="1" noChangeArrowheads="1"/>
          </p:cNvPicPr>
          <p:nvPr/>
        </p:nvPicPr>
        <p:blipFill>
          <a:blip r:embed="rId4"/>
          <a:srcRect/>
          <a:stretch>
            <a:fillRect/>
          </a:stretch>
        </p:blipFill>
        <p:spPr bwMode="auto">
          <a:xfrm>
            <a:off x="4419600" y="2057400"/>
            <a:ext cx="4267200" cy="4259263"/>
          </a:xfrm>
          <a:prstGeom prst="rect">
            <a:avLst/>
          </a:prstGeom>
          <a:noFill/>
          <a:ln w="9525">
            <a:noFill/>
            <a:miter lim="800000"/>
            <a:headEnd/>
            <a:tailEnd/>
          </a:ln>
        </p:spPr>
      </p:pic>
      <p:sp>
        <p:nvSpPr>
          <p:cNvPr id="183299" name="Rectangle 11"/>
          <p:cNvSpPr>
            <a:spLocks noChangeArrowheads="1"/>
          </p:cNvSpPr>
          <p:nvPr/>
        </p:nvSpPr>
        <p:spPr bwMode="auto">
          <a:xfrm>
            <a:off x="4343400" y="1828800"/>
            <a:ext cx="4495800" cy="228600"/>
          </a:xfrm>
          <a:prstGeom prst="rect">
            <a:avLst/>
          </a:prstGeom>
          <a:solidFill>
            <a:srgbClr val="D2D2D2"/>
          </a:solidFill>
          <a:ln w="9525">
            <a:noFill/>
            <a:miter lim="800000"/>
            <a:headEnd/>
            <a:tailEnd/>
          </a:ln>
        </p:spPr>
        <p:txBody>
          <a:bodyPr wrap="none" anchor="ctr">
            <a:prstTxWarp prst="textNoShape">
              <a:avLst/>
            </a:prstTxWarp>
          </a:bodyPr>
          <a:lstStyle/>
          <a:p>
            <a:pPr eaLnBrk="0" hangingPunct="0"/>
            <a:endParaRPr lang="en-US"/>
          </a:p>
        </p:txBody>
      </p:sp>
      <p:sp>
        <p:nvSpPr>
          <p:cNvPr id="183300" name="Rectangle 12"/>
          <p:cNvSpPr>
            <a:spLocks noChangeArrowheads="1"/>
          </p:cNvSpPr>
          <p:nvPr/>
        </p:nvSpPr>
        <p:spPr bwMode="auto">
          <a:xfrm>
            <a:off x="838200" y="533400"/>
            <a:ext cx="7597775" cy="579438"/>
          </a:xfrm>
          <a:prstGeom prst="rect">
            <a:avLst/>
          </a:prstGeom>
          <a:noFill/>
          <a:ln w="9525">
            <a:noFill/>
            <a:miter lim="800000"/>
            <a:headEnd/>
            <a:tailEnd/>
          </a:ln>
        </p:spPr>
        <p:txBody>
          <a:bodyPr wrap="none">
            <a:prstTxWarp prst="textNoShape">
              <a:avLst/>
            </a:prstTxWarp>
            <a:spAutoFit/>
          </a:bodyPr>
          <a:lstStyle/>
          <a:p>
            <a:pPr eaLnBrk="0" hangingPunct="0"/>
            <a:r>
              <a:rPr lang="en-US" sz="3200"/>
              <a:t>Surface Pressure @ </a:t>
            </a:r>
            <a:r>
              <a:rPr lang="en-US" sz="2800"/>
              <a:t>16 days : effect of numerics?</a:t>
            </a:r>
            <a:endParaRPr lang="en-US" sz="3200"/>
          </a:p>
        </p:txBody>
      </p:sp>
      <p:sp>
        <p:nvSpPr>
          <p:cNvPr id="688141" name="Rectangle 13"/>
          <p:cNvSpPr>
            <a:spLocks noChangeArrowheads="1"/>
          </p:cNvSpPr>
          <p:nvPr/>
        </p:nvSpPr>
        <p:spPr bwMode="auto">
          <a:xfrm>
            <a:off x="5410200" y="1219200"/>
            <a:ext cx="2709863" cy="701675"/>
          </a:xfrm>
          <a:prstGeom prst="rect">
            <a:avLst/>
          </a:prstGeom>
          <a:noFill/>
          <a:ln>
            <a:noFill/>
          </a:ln>
          <a:effectLst/>
          <a:extLst/>
        </p:spPr>
        <p:txBody>
          <a:bodyPr wrap="none">
            <a:spAutoFit/>
          </a:bodyPr>
          <a:lstStyle/>
          <a:p>
            <a:pPr eaLnBrk="0" hangingPunct="0">
              <a:defRPr/>
            </a:pPr>
            <a:r>
              <a:rPr lang="en-US" sz="2000" dirty="0">
                <a:solidFill>
                  <a:srgbClr val="0000FF"/>
                </a:solidFill>
                <a:effectLst>
                  <a:outerShdw blurRad="38100" dist="38100" dir="2700000" algn="tl">
                    <a:srgbClr val="000000"/>
                  </a:outerShdw>
                </a:effectLst>
                <a:latin typeface="Times" charset="0"/>
                <a:ea typeface="ＭＳ Ｐゴシック" charset="0"/>
                <a:cs typeface="ＭＳ Ｐゴシック" charset="0"/>
              </a:rPr>
              <a:t>EULAG results (1.4</a:t>
            </a:r>
            <a:r>
              <a:rPr lang="en-US" sz="2000" baseline="30000" dirty="0">
                <a:solidFill>
                  <a:srgbClr val="0000FF"/>
                </a:solidFill>
                <a:effectLst>
                  <a:outerShdw blurRad="38100" dist="38100" dir="2700000" algn="tl">
                    <a:srgbClr val="000000"/>
                  </a:outerShdw>
                </a:effectLst>
                <a:latin typeface="Times" charset="0"/>
                <a:ea typeface="ＭＳ Ｐゴシック" charset="0"/>
                <a:cs typeface="ＭＳ Ｐゴシック" charset="0"/>
              </a:rPr>
              <a:t>o</a:t>
            </a:r>
            <a:r>
              <a:rPr lang="en-US" sz="2000" dirty="0">
                <a:solidFill>
                  <a:srgbClr val="0000FF"/>
                </a:solidFill>
                <a:effectLst>
                  <a:outerShdw blurRad="38100" dist="38100" dir="2700000" algn="tl">
                    <a:srgbClr val="000000"/>
                  </a:outerShdw>
                </a:effectLst>
                <a:latin typeface="Times" charset="0"/>
                <a:ea typeface="ＭＳ Ｐゴシック" charset="0"/>
                <a:cs typeface="ＭＳ Ｐゴシック" charset="0"/>
              </a:rPr>
              <a:t>)</a:t>
            </a:r>
          </a:p>
          <a:p>
            <a:pPr eaLnBrk="0" hangingPunct="0">
              <a:defRPr/>
            </a:pPr>
            <a:r>
              <a:rPr lang="en-US" sz="2000" dirty="0">
                <a:solidFill>
                  <a:srgbClr val="0000FF"/>
                </a:solidFill>
                <a:effectLst>
                  <a:outerShdw blurRad="38100" dist="38100" dir="2700000" algn="tl">
                    <a:srgbClr val="000000"/>
                  </a:outerShdw>
                </a:effectLst>
                <a:latin typeface="Times" charset="0"/>
                <a:ea typeface="ＭＳ Ｐゴシック" charset="0"/>
                <a:cs typeface="ＭＳ Ｐゴシック" charset="0"/>
              </a:rPr>
              <a:t>using </a:t>
            </a:r>
            <a:r>
              <a:rPr lang="en-US" sz="2000" dirty="0" err="1">
                <a:solidFill>
                  <a:srgbClr val="0000FF"/>
                </a:solidFill>
                <a:effectLst>
                  <a:outerShdw blurRad="38100" dist="38100" dir="2700000" algn="tl">
                    <a:srgbClr val="000000"/>
                  </a:outerShdw>
                </a:effectLst>
                <a:latin typeface="Times" charset="0"/>
                <a:ea typeface="ＭＳ Ｐゴシック" charset="0"/>
                <a:cs typeface="ＭＳ Ｐゴシック" charset="0"/>
              </a:rPr>
              <a:t>Eulerian</a:t>
            </a:r>
            <a:r>
              <a:rPr lang="en-US" sz="2000" dirty="0">
                <a:solidFill>
                  <a:srgbClr val="0000FF"/>
                </a:solidFill>
                <a:effectLst>
                  <a:outerShdw blurRad="38100" dist="38100" dir="2700000" algn="tl">
                    <a:srgbClr val="000000"/>
                  </a:outerShdw>
                </a:effectLst>
                <a:latin typeface="Times" charset="0"/>
                <a:ea typeface="ＭＳ Ｐゴシック" charset="0"/>
                <a:cs typeface="ＭＳ Ｐゴシック" charset="0"/>
              </a:rPr>
              <a:t> advection</a:t>
            </a:r>
          </a:p>
        </p:txBody>
      </p:sp>
      <p:sp>
        <p:nvSpPr>
          <p:cNvPr id="688142" name="Rectangle 14"/>
          <p:cNvSpPr>
            <a:spLocks noChangeArrowheads="1"/>
          </p:cNvSpPr>
          <p:nvPr/>
        </p:nvSpPr>
        <p:spPr bwMode="auto">
          <a:xfrm>
            <a:off x="1066800" y="1219200"/>
            <a:ext cx="3081338" cy="701675"/>
          </a:xfrm>
          <a:prstGeom prst="rect">
            <a:avLst/>
          </a:prstGeom>
          <a:noFill/>
          <a:ln>
            <a:noFill/>
          </a:ln>
          <a:effectLst/>
          <a:extLst/>
        </p:spPr>
        <p:txBody>
          <a:bodyPr wrap="none">
            <a:spAutoFit/>
          </a:bodyPr>
          <a:lstStyle/>
          <a:p>
            <a:pPr eaLnBrk="0" hangingPunct="0">
              <a:defRPr/>
            </a:pPr>
            <a:r>
              <a:rPr lang="en-US" sz="2000" dirty="0">
                <a:solidFill>
                  <a:srgbClr val="0000FF"/>
                </a:solidFill>
                <a:effectLst>
                  <a:outerShdw blurRad="38100" dist="38100" dir="2700000" algn="tl">
                    <a:srgbClr val="000000"/>
                  </a:outerShdw>
                </a:effectLst>
                <a:latin typeface="Times" charset="0"/>
                <a:ea typeface="ＭＳ Ｐゴシック" charset="0"/>
                <a:cs typeface="ＭＳ Ｐゴシック" charset="0"/>
              </a:rPr>
              <a:t>EULAG results (1.4</a:t>
            </a:r>
            <a:r>
              <a:rPr lang="en-US" sz="2000" baseline="30000" dirty="0">
                <a:solidFill>
                  <a:srgbClr val="0000FF"/>
                </a:solidFill>
                <a:effectLst>
                  <a:outerShdw blurRad="38100" dist="38100" dir="2700000" algn="tl">
                    <a:srgbClr val="000000"/>
                  </a:outerShdw>
                </a:effectLst>
                <a:latin typeface="Times" charset="0"/>
                <a:ea typeface="ＭＳ Ｐゴシック" charset="0"/>
                <a:cs typeface="ＭＳ Ｐゴシック" charset="0"/>
              </a:rPr>
              <a:t>o</a:t>
            </a:r>
            <a:r>
              <a:rPr lang="en-US" sz="2000" dirty="0">
                <a:solidFill>
                  <a:srgbClr val="0000FF"/>
                </a:solidFill>
                <a:effectLst>
                  <a:outerShdw blurRad="38100" dist="38100" dir="2700000" algn="tl">
                    <a:srgbClr val="000000"/>
                  </a:outerShdw>
                </a:effectLst>
                <a:latin typeface="Times" charset="0"/>
                <a:ea typeface="ＭＳ Ｐゴシック" charset="0"/>
                <a:cs typeface="ＭＳ Ｐゴシック" charset="0"/>
              </a:rPr>
              <a:t>) using </a:t>
            </a:r>
          </a:p>
          <a:p>
            <a:pPr eaLnBrk="0" hangingPunct="0">
              <a:defRPr/>
            </a:pPr>
            <a:r>
              <a:rPr lang="en-US" sz="2000" dirty="0">
                <a:solidFill>
                  <a:srgbClr val="0000FF"/>
                </a:solidFill>
                <a:effectLst>
                  <a:outerShdw blurRad="38100" dist="38100" dir="2700000" algn="tl">
                    <a:srgbClr val="000000"/>
                  </a:outerShdw>
                </a:effectLst>
                <a:latin typeface="Times" charset="0"/>
                <a:ea typeface="ＭＳ Ｐゴシック" charset="0"/>
                <a:cs typeface="ＭＳ Ｐゴシック" charset="0"/>
              </a:rPr>
              <a:t>Semi-</a:t>
            </a:r>
            <a:r>
              <a:rPr lang="en-US" sz="2000" dirty="0" err="1">
                <a:solidFill>
                  <a:srgbClr val="0000FF"/>
                </a:solidFill>
                <a:effectLst>
                  <a:outerShdw blurRad="38100" dist="38100" dir="2700000" algn="tl">
                    <a:srgbClr val="000000"/>
                  </a:outerShdw>
                </a:effectLst>
                <a:latin typeface="Times" charset="0"/>
                <a:ea typeface="ＭＳ Ｐゴシック" charset="0"/>
                <a:cs typeface="ＭＳ Ｐゴシック" charset="0"/>
              </a:rPr>
              <a:t>Lagrangian</a:t>
            </a:r>
            <a:r>
              <a:rPr lang="en-US" sz="2000" dirty="0">
                <a:solidFill>
                  <a:srgbClr val="0000FF"/>
                </a:solidFill>
                <a:effectLst>
                  <a:outerShdw blurRad="38100" dist="38100" dir="2700000" algn="tl">
                    <a:srgbClr val="000000"/>
                  </a:outerShdw>
                </a:effectLst>
                <a:latin typeface="Times" charset="0"/>
                <a:ea typeface="ＭＳ Ｐゴシック" charset="0"/>
                <a:cs typeface="ＭＳ Ｐゴシック" charset="0"/>
              </a:rPr>
              <a:t> advection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idx="1"/>
          </p:nvPr>
        </p:nvSpPr>
        <p:spPr>
          <a:xfrm>
            <a:off x="533400" y="228600"/>
            <a:ext cx="7620000" cy="762000"/>
          </a:xfrm>
        </p:spPr>
        <p:txBody>
          <a:bodyPr/>
          <a:lstStyle/>
          <a:p>
            <a:pPr algn="ctr">
              <a:buFontTx/>
              <a:buNone/>
            </a:pPr>
            <a:r>
              <a:rPr lang="en-US" sz="3600" smtClean="0">
                <a:cs typeface="ＭＳ Ｐゴシック" pitchFamily="80" charset="-128"/>
              </a:rPr>
              <a:t>Nonhydrostatic effects: </a:t>
            </a:r>
            <a:r>
              <a:rPr lang="en-US" sz="3600" smtClean="0">
                <a:latin typeface="Mistral" pitchFamily="80" charset="0"/>
                <a:cs typeface="ＭＳ Ｐゴシック" pitchFamily="80" charset="-128"/>
              </a:rPr>
              <a:t>l</a:t>
            </a:r>
            <a:r>
              <a:rPr lang="en-US" sz="3600" baseline="-25000" smtClean="0">
                <a:cs typeface="ＭＳ Ｐゴシック" pitchFamily="80" charset="-128"/>
              </a:rPr>
              <a:t>x</a:t>
            </a:r>
            <a:r>
              <a:rPr lang="en-US" sz="3600" smtClean="0">
                <a:cs typeface="ＭＳ Ｐゴシック" pitchFamily="80" charset="-128"/>
              </a:rPr>
              <a:t> ≤ 10 kms?</a:t>
            </a:r>
          </a:p>
        </p:txBody>
      </p:sp>
      <p:sp>
        <p:nvSpPr>
          <p:cNvPr id="186370" name="Rectangle 24"/>
          <p:cNvSpPr>
            <a:spLocks noChangeArrowheads="1"/>
          </p:cNvSpPr>
          <p:nvPr/>
        </p:nvSpPr>
        <p:spPr bwMode="auto">
          <a:xfrm>
            <a:off x="7527925" y="4759325"/>
            <a:ext cx="184150" cy="457200"/>
          </a:xfrm>
          <a:prstGeom prst="rect">
            <a:avLst/>
          </a:prstGeom>
          <a:noFill/>
          <a:ln w="9525">
            <a:noFill/>
            <a:miter lim="800000"/>
            <a:headEnd/>
            <a:tailEnd/>
          </a:ln>
        </p:spPr>
        <p:txBody>
          <a:bodyPr wrap="none">
            <a:prstTxWarp prst="textNoShape">
              <a:avLst/>
            </a:prstTxWarp>
            <a:spAutoFit/>
          </a:bodyPr>
          <a:lstStyle/>
          <a:p>
            <a:pPr eaLnBrk="0" hangingPunct="0"/>
            <a:endParaRPr lang="en-US"/>
          </a:p>
        </p:txBody>
      </p:sp>
      <p:sp useBgFill="1">
        <p:nvSpPr>
          <p:cNvPr id="186371" name="Rectangle 3"/>
          <p:cNvSpPr>
            <a:spLocks noChangeArrowheads="1"/>
          </p:cNvSpPr>
          <p:nvPr/>
        </p:nvSpPr>
        <p:spPr bwMode="auto">
          <a:xfrm>
            <a:off x="4243388" y="2743200"/>
            <a:ext cx="328612" cy="381000"/>
          </a:xfrm>
          <a:prstGeom prst="rect">
            <a:avLst/>
          </a:prstGeom>
          <a:ln w="9525">
            <a:noFill/>
            <a:round/>
            <a:headEnd/>
            <a:tailEnd/>
          </a:ln>
        </p:spPr>
        <p:txBody>
          <a:bodyPr>
            <a:prstTxWarp prst="textNoShape">
              <a:avLst/>
            </a:prstTxWarp>
          </a:bodyPr>
          <a:lstStyle/>
          <a:p>
            <a:pPr eaLnBrk="0" hangingPunct="0"/>
            <a:endParaRPr lang="en-US" sz="3600">
              <a:solidFill>
                <a:srgbClr val="FFB1E4"/>
              </a:solidFill>
            </a:endParaRPr>
          </a:p>
        </p:txBody>
      </p:sp>
      <p:grpSp>
        <p:nvGrpSpPr>
          <p:cNvPr id="186372" name="Group 2"/>
          <p:cNvGrpSpPr>
            <a:grpSpLocks/>
          </p:cNvGrpSpPr>
          <p:nvPr/>
        </p:nvGrpSpPr>
        <p:grpSpPr bwMode="auto">
          <a:xfrm>
            <a:off x="533400" y="990600"/>
            <a:ext cx="5462588" cy="4724400"/>
            <a:chOff x="685800" y="1066800"/>
            <a:chExt cx="5638800" cy="4876800"/>
          </a:xfrm>
        </p:grpSpPr>
        <p:pic>
          <p:nvPicPr>
            <p:cNvPr id="186378" name="Picture 7" descr="Fig 5C.png"/>
            <p:cNvPicPr>
              <a:picLocks noChangeAspect="1"/>
            </p:cNvPicPr>
            <p:nvPr/>
          </p:nvPicPr>
          <p:blipFill>
            <a:blip r:embed="rId3"/>
            <a:srcRect/>
            <a:stretch>
              <a:fillRect/>
            </a:stretch>
          </p:blipFill>
          <p:spPr bwMode="auto">
            <a:xfrm>
              <a:off x="685800" y="4038600"/>
              <a:ext cx="5638800" cy="1905000"/>
            </a:xfrm>
            <a:prstGeom prst="rect">
              <a:avLst/>
            </a:prstGeom>
            <a:noFill/>
            <a:ln w="9525">
              <a:noFill/>
              <a:miter lim="800000"/>
              <a:headEnd/>
              <a:tailEnd/>
            </a:ln>
          </p:spPr>
        </p:pic>
        <p:pic>
          <p:nvPicPr>
            <p:cNvPr id="186379" name="Picture 10" descr="Fig 4D.png"/>
            <p:cNvPicPr>
              <a:picLocks noChangeAspect="1"/>
            </p:cNvPicPr>
            <p:nvPr/>
          </p:nvPicPr>
          <p:blipFill>
            <a:blip r:embed="rId4"/>
            <a:srcRect/>
            <a:stretch>
              <a:fillRect/>
            </a:stretch>
          </p:blipFill>
          <p:spPr bwMode="auto">
            <a:xfrm>
              <a:off x="685800" y="1066800"/>
              <a:ext cx="5638800" cy="3048000"/>
            </a:xfrm>
            <a:prstGeom prst="rect">
              <a:avLst/>
            </a:prstGeom>
            <a:noFill/>
            <a:ln w="9525">
              <a:noFill/>
              <a:miter lim="800000"/>
              <a:headEnd/>
              <a:tailEnd/>
            </a:ln>
          </p:spPr>
        </p:pic>
      </p:grpSp>
      <p:sp>
        <p:nvSpPr>
          <p:cNvPr id="186373" name="TextBox 1"/>
          <p:cNvSpPr txBox="1">
            <a:spLocks noChangeArrowheads="1"/>
          </p:cNvSpPr>
          <p:nvPr/>
        </p:nvSpPr>
        <p:spPr bwMode="auto">
          <a:xfrm>
            <a:off x="6172200" y="1066800"/>
            <a:ext cx="2514600" cy="2162175"/>
          </a:xfrm>
          <a:prstGeom prst="rect">
            <a:avLst/>
          </a:prstGeom>
          <a:noFill/>
          <a:ln w="9525">
            <a:noFill/>
            <a:miter lim="800000"/>
            <a:headEnd/>
            <a:tailEnd/>
          </a:ln>
        </p:spPr>
        <p:txBody>
          <a:bodyPr>
            <a:prstTxWarp prst="textNoShape">
              <a:avLst/>
            </a:prstTxWarp>
            <a:spAutoFit/>
          </a:bodyPr>
          <a:lstStyle/>
          <a:p>
            <a:pPr eaLnBrk="0" hangingPunct="0"/>
            <a:r>
              <a:rPr lang="en-US"/>
              <a:t>• Nonhydrostatic Effects in Flow over an Idealized Andes Orography </a:t>
            </a:r>
            <a:r>
              <a:rPr lang="en-US" sz="2000"/>
              <a:t>(Prusa and Gutowski, IJNMF 2005)</a:t>
            </a:r>
          </a:p>
        </p:txBody>
      </p:sp>
      <p:sp>
        <p:nvSpPr>
          <p:cNvPr id="186374" name="TextBox 4"/>
          <p:cNvSpPr txBox="1">
            <a:spLocks noChangeArrowheads="1"/>
          </p:cNvSpPr>
          <p:nvPr/>
        </p:nvSpPr>
        <p:spPr bwMode="auto">
          <a:xfrm>
            <a:off x="457200" y="5791200"/>
            <a:ext cx="7924800" cy="641350"/>
          </a:xfrm>
          <a:prstGeom prst="rect">
            <a:avLst/>
          </a:prstGeom>
          <a:noFill/>
          <a:ln w="9525">
            <a:noFill/>
            <a:miter lim="800000"/>
            <a:headEnd/>
            <a:tailEnd/>
          </a:ln>
        </p:spPr>
        <p:txBody>
          <a:bodyPr>
            <a:prstTxWarp prst="textNoShape">
              <a:avLst/>
            </a:prstTxWarp>
            <a:spAutoFit/>
          </a:bodyPr>
          <a:lstStyle/>
          <a:p>
            <a:pPr eaLnBrk="0" hangingPunct="0"/>
            <a:r>
              <a:rPr lang="en-US" sz="1800"/>
              <a:t>Regional Simulations of orographic GW’s using environmental profiles generated by global HS simulations. Increasing resolution shows scaling w</a:t>
            </a:r>
            <a:r>
              <a:rPr lang="en-US" sz="1800" baseline="-25000"/>
              <a:t>ext </a:t>
            </a:r>
            <a:r>
              <a:rPr lang="en-US" sz="1800"/>
              <a:t> ~ </a:t>
            </a:r>
            <a:r>
              <a:rPr lang="en-US" sz="1800">
                <a:latin typeface="Symbol" pitchFamily="80" charset="2"/>
                <a:ea typeface="Symbol" pitchFamily="80" charset="2"/>
                <a:cs typeface="Symbol" pitchFamily="80" charset="2"/>
              </a:rPr>
              <a:t>D</a:t>
            </a:r>
            <a:r>
              <a:rPr lang="en-US" sz="1800"/>
              <a:t>x</a:t>
            </a:r>
            <a:r>
              <a:rPr lang="en-US" sz="1800" baseline="30000"/>
              <a:t>-1</a:t>
            </a:r>
            <a:r>
              <a:rPr lang="en-US" sz="1800"/>
              <a:t> .</a:t>
            </a:r>
          </a:p>
        </p:txBody>
      </p:sp>
      <p:grpSp>
        <p:nvGrpSpPr>
          <p:cNvPr id="186375" name="Group 6"/>
          <p:cNvGrpSpPr>
            <a:grpSpLocks/>
          </p:cNvGrpSpPr>
          <p:nvPr/>
        </p:nvGrpSpPr>
        <p:grpSpPr bwMode="auto">
          <a:xfrm>
            <a:off x="6400800" y="3200400"/>
            <a:ext cx="1905000" cy="2590800"/>
            <a:chOff x="6400800" y="3276600"/>
            <a:chExt cx="1905000" cy="2590800"/>
          </a:xfrm>
        </p:grpSpPr>
        <p:sp>
          <p:nvSpPr>
            <p:cNvPr id="12" name="TextBox 11"/>
            <p:cNvSpPr txBox="1"/>
            <p:nvPr/>
          </p:nvSpPr>
          <p:spPr>
            <a:xfrm>
              <a:off x="6400800" y="3276600"/>
              <a:ext cx="1854200" cy="2530475"/>
            </a:xfrm>
            <a:prstGeom prst="rect">
              <a:avLst/>
            </a:prstGeom>
            <a:noFill/>
          </p:spPr>
          <p:txBody>
            <a:bodyPr wrap="none">
              <a:prstTxWarp prst="textNoShape">
                <a:avLst/>
              </a:prstTxWarp>
              <a:spAutoFit/>
            </a:bodyPr>
            <a:lstStyle/>
            <a:p>
              <a:pPr algn="dist" eaLnBrk="0" hangingPunct="0"/>
              <a:r>
                <a:rPr lang="en-US" sz="2000"/>
                <a:t>frame  </a:t>
              </a:r>
              <a:r>
                <a:rPr lang="en-US" sz="2000">
                  <a:latin typeface="Symbol" pitchFamily="80" charset="2"/>
                  <a:ea typeface="Symbol" pitchFamily="80" charset="2"/>
                  <a:cs typeface="Symbol" pitchFamily="80" charset="2"/>
                </a:rPr>
                <a:t>D</a:t>
              </a:r>
              <a:r>
                <a:rPr lang="en-US" sz="2000"/>
                <a:t>x   w</a:t>
              </a:r>
              <a:r>
                <a:rPr lang="en-US" sz="2000" baseline="-25000"/>
                <a:t>ext</a:t>
              </a:r>
            </a:p>
            <a:p>
              <a:pPr algn="dist" eaLnBrk="0" hangingPunct="0"/>
              <a:r>
                <a:rPr lang="en-US" sz="2000" baseline="-25000"/>
                <a:t>     </a:t>
              </a:r>
              <a:r>
                <a:rPr lang="en-US" sz="2000"/>
                <a:t>       </a:t>
              </a:r>
              <a:r>
                <a:rPr lang="en-US" sz="1800"/>
                <a:t> km   ms</a:t>
              </a:r>
              <a:r>
                <a:rPr lang="en-US" sz="1800" baseline="30000"/>
                <a:t>-1</a:t>
              </a:r>
              <a:endParaRPr lang="en-US" sz="1800"/>
            </a:p>
            <a:p>
              <a:pPr algn="dist" eaLnBrk="0" hangingPunct="0"/>
              <a:r>
                <a:rPr lang="en-US" sz="2000"/>
                <a:t>    a    122   0.1</a:t>
              </a:r>
            </a:p>
            <a:p>
              <a:pPr algn="dist" eaLnBrk="0" hangingPunct="0"/>
              <a:r>
                <a:rPr lang="en-US" sz="2000"/>
                <a:t>    b     50    0.2</a:t>
              </a:r>
            </a:p>
            <a:p>
              <a:pPr algn="dist" eaLnBrk="0" hangingPunct="0"/>
              <a:r>
                <a:rPr lang="en-US" sz="2000"/>
                <a:t>    c     20    0.4</a:t>
              </a:r>
            </a:p>
            <a:p>
              <a:pPr algn="dist" eaLnBrk="0" hangingPunct="0"/>
              <a:r>
                <a:rPr lang="en-US" sz="2000"/>
                <a:t>    d      7     1.1</a:t>
              </a:r>
            </a:p>
            <a:p>
              <a:pPr algn="dist" eaLnBrk="0" hangingPunct="0"/>
              <a:r>
                <a:rPr lang="en-US" sz="2000"/>
                <a:t>    </a:t>
              </a:r>
              <a:r>
                <a:rPr lang="en-US" sz="2000">
                  <a:solidFill>
                    <a:srgbClr val="660066"/>
                  </a:solidFill>
                  <a:effectLst>
                    <a:outerShdw blurRad="38100" dist="38100" dir="2700000" algn="tl">
                      <a:srgbClr val="DDDDDD"/>
                    </a:outerShdw>
                  </a:effectLst>
                </a:rPr>
                <a:t>e     2.5   2.7</a:t>
              </a:r>
            </a:p>
            <a:p>
              <a:pPr algn="dist" eaLnBrk="0" hangingPunct="0"/>
              <a:r>
                <a:rPr lang="en-US" sz="2000"/>
                <a:t>    f     0.89  6.0</a:t>
              </a:r>
            </a:p>
          </p:txBody>
        </p:sp>
        <p:sp>
          <p:nvSpPr>
            <p:cNvPr id="186377" name="Rectangle 5"/>
            <p:cNvSpPr>
              <a:spLocks noChangeArrowheads="1"/>
            </p:cNvSpPr>
            <p:nvPr/>
          </p:nvSpPr>
          <p:spPr bwMode="auto">
            <a:xfrm>
              <a:off x="6400800" y="3352800"/>
              <a:ext cx="1905000" cy="2514600"/>
            </a:xfrm>
            <a:prstGeom prst="rect">
              <a:avLst/>
            </a:prstGeom>
            <a:noFill/>
            <a:ln w="12700">
              <a:solidFill>
                <a:srgbClr val="D539ED"/>
              </a:solidFill>
              <a:round/>
              <a:headEnd/>
              <a:tailEnd/>
            </a:ln>
          </p:spPr>
          <p:txBody>
            <a:bodyPr>
              <a:prstTxWarp prst="textNoShape">
                <a:avLst/>
              </a:prstTxWarp>
            </a:bodyPr>
            <a:lstStyle/>
            <a:p>
              <a:pPr eaLnBrk="0" hangingPunct="0"/>
              <a:endParaRPr lang="en-US" sz="3600">
                <a:solidFill>
                  <a:srgbClr val="FFB1E4"/>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D4EA">
                <a:alpha val="30000"/>
              </a:srgbClr>
            </a:gs>
            <a:gs pos="100000">
              <a:srgbClr val="000000">
                <a:alpha val="30000"/>
              </a:srgbClr>
            </a:gs>
          </a:gsLst>
          <a:lin ang="0" scaled="1"/>
          <a:tileRect/>
        </a:gradFill>
        <a:effectLst/>
      </p:bgPr>
    </p:bg>
    <p:spTree>
      <p:nvGrpSpPr>
        <p:cNvPr id="1" name=""/>
        <p:cNvGrpSpPr/>
        <p:nvPr/>
      </p:nvGrpSpPr>
      <p:grpSpPr>
        <a:xfrm>
          <a:off x="0" y="0"/>
          <a:ext cx="0" cy="0"/>
          <a:chOff x="0" y="0"/>
          <a:chExt cx="0" cy="0"/>
        </a:xfrm>
      </p:grpSpPr>
      <p:sp>
        <p:nvSpPr>
          <p:cNvPr id="5" name="Rectangle 4"/>
          <p:cNvSpPr/>
          <p:nvPr/>
        </p:nvSpPr>
        <p:spPr bwMode="auto">
          <a:xfrm>
            <a:off x="1371600" y="2209800"/>
            <a:ext cx="6629400" cy="3505200"/>
          </a:xfrm>
          <a:prstGeom prst="rect">
            <a:avLst/>
          </a:prstGeom>
          <a:gradFill flip="none" rotWithShape="1">
            <a:gsLst>
              <a:gs pos="0">
                <a:schemeClr val="accent1">
                  <a:lumMod val="50000"/>
                </a:schemeClr>
              </a:gs>
              <a:gs pos="100000">
                <a:srgbClr val="FFFFFF"/>
              </a:gs>
            </a:gsLst>
            <a:lin ang="16200000" scaled="0"/>
            <a:tileRect/>
          </a:gradFill>
          <a:ln w="9525" cap="flat" cmpd="sng" algn="ctr">
            <a:solidFill>
              <a:schemeClr val="tx1"/>
            </a:solidFill>
            <a:prstDash val="solid"/>
            <a:round/>
            <a:headEnd type="none" w="med" len="med"/>
            <a:tailEnd type="none" w="med" len="med"/>
          </a:ln>
          <a:effectLst/>
          <a:extLst/>
        </p:spPr>
        <p:txBody>
          <a:bodyPr/>
          <a:lstStyle/>
          <a:p>
            <a:pPr>
              <a:defRPr/>
            </a:pPr>
            <a:endParaRPr lang="en-US" sz="3600">
              <a:solidFill>
                <a:srgbClr val="FFB1E4"/>
              </a:solidFill>
            </a:endParaRPr>
          </a:p>
        </p:txBody>
      </p:sp>
      <p:pic>
        <p:nvPicPr>
          <p:cNvPr id="4" name="Content Placeholder 3" descr="wave breaking.pdf"/>
          <p:cNvPicPr>
            <a:picLocks noGrp="1" noChangeAspect="1"/>
          </p:cNvPicPr>
          <p:nvPr>
            <p:ph idx="1"/>
          </p:nvPr>
        </p:nvPicPr>
        <p:blipFill rotWithShape="1">
          <a:blip r:embed="rId3">
            <a:extLst>
              <a:ext uri="{28A0092B-C50C-407E-A947-70E740481C1C}">
                <a14:useLocalDpi xmlns:a14="http://schemas.microsoft.com/office/drawing/2010/main" val="0"/>
              </a:ext>
            </a:extLst>
          </a:blip>
          <a:srcRect l="9854" t="16860" r="27678" b="50797"/>
          <a:stretch/>
        </p:blipFill>
        <p:spPr>
          <a:xfrm>
            <a:off x="685800" y="1600200"/>
            <a:ext cx="7620000" cy="5029200"/>
          </a:xfrm>
        </p:spPr>
      </p:pic>
      <p:sp>
        <p:nvSpPr>
          <p:cNvPr id="2" name="Title 1"/>
          <p:cNvSpPr>
            <a:spLocks noGrp="1"/>
          </p:cNvSpPr>
          <p:nvPr>
            <p:ph type="title"/>
          </p:nvPr>
        </p:nvSpPr>
        <p:spPr>
          <a:xfrm>
            <a:off x="683568" y="692696"/>
            <a:ext cx="7772400" cy="1143000"/>
          </a:xfrm>
        </p:spPr>
        <p:txBody>
          <a:bodyPr/>
          <a:lstStyle/>
          <a:p>
            <a:pPr>
              <a:defRPr/>
            </a:pPr>
            <a:r>
              <a:rPr lang="en-US" sz="3200" b="1" dirty="0" smtClean="0"/>
              <a:t>Example: Gravity Wave Breaking </a:t>
            </a:r>
            <a:r>
              <a:rPr lang="en-US" sz="3600" b="1" dirty="0" smtClean="0"/>
              <a:t/>
            </a:r>
            <a:br>
              <a:rPr lang="en-US" sz="3600" b="1" dirty="0" smtClean="0"/>
            </a:br>
            <a:r>
              <a:rPr lang="en-US" sz="2000" b="1" dirty="0" smtClean="0"/>
              <a:t>(</a:t>
            </a:r>
            <a:r>
              <a:rPr lang="en-US" sz="2000" b="1" dirty="0" err="1" smtClean="0"/>
              <a:t>Prusa</a:t>
            </a:r>
            <a:r>
              <a:rPr lang="en-US" sz="2000" b="1" dirty="0" smtClean="0"/>
              <a:t> et al, </a:t>
            </a:r>
            <a:r>
              <a:rPr lang="en-US" sz="2000" b="1" i="1" dirty="0" smtClean="0"/>
              <a:t>JAS</a:t>
            </a:r>
            <a:r>
              <a:rPr lang="en-US" sz="2000" b="1" dirty="0" smtClean="0"/>
              <a:t> 1996)</a:t>
            </a:r>
            <a:endParaRPr lang="en-US" sz="2000" b="1" dirty="0"/>
          </a:p>
        </p:txBody>
      </p:sp>
      <p:sp>
        <p:nvSpPr>
          <p:cNvPr id="90116" name="TextBox 5"/>
          <p:cNvSpPr txBox="1">
            <a:spLocks noChangeArrowheads="1"/>
          </p:cNvSpPr>
          <p:nvPr/>
        </p:nvSpPr>
        <p:spPr bwMode="auto">
          <a:xfrm>
            <a:off x="5029200" y="1752600"/>
            <a:ext cx="249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t>(potential temperature)</a:t>
            </a:r>
          </a:p>
        </p:txBody>
      </p:sp>
      <p:sp>
        <p:nvSpPr>
          <p:cNvPr id="3" name="TextBox 2"/>
          <p:cNvSpPr txBox="1"/>
          <p:nvPr/>
        </p:nvSpPr>
        <p:spPr>
          <a:xfrm>
            <a:off x="5364088" y="2420888"/>
            <a:ext cx="2291688" cy="461665"/>
          </a:xfrm>
          <a:prstGeom prst="rect">
            <a:avLst/>
          </a:prstGeom>
          <a:noFill/>
        </p:spPr>
        <p:txBody>
          <a:bodyPr wrap="none" rtlCol="0">
            <a:spAutoFit/>
          </a:bodyPr>
          <a:lstStyle/>
          <a:p>
            <a:r>
              <a:rPr lang="en-US" dirty="0" smtClean="0">
                <a:sym typeface="Wingdings"/>
              </a:rPr>
              <a:t> </a:t>
            </a:r>
            <a:r>
              <a:rPr lang="en-US" i="1" dirty="0" err="1" smtClean="0">
                <a:sym typeface="Wingdings"/>
              </a:rPr>
              <a:t>u</a:t>
            </a:r>
            <a:r>
              <a:rPr lang="en-US" i="1" baseline="-25000" dirty="0" err="1">
                <a:sym typeface="Wingdings"/>
              </a:rPr>
              <a:t>o</a:t>
            </a:r>
            <a:r>
              <a:rPr lang="en-US" i="1" dirty="0" smtClean="0">
                <a:sym typeface="Wingdings"/>
              </a:rPr>
              <a:t> </a:t>
            </a:r>
            <a:r>
              <a:rPr lang="en-US" dirty="0" smtClean="0">
                <a:sym typeface="Wingdings"/>
              </a:rPr>
              <a:t>= - 25 ms</a:t>
            </a:r>
            <a:r>
              <a:rPr lang="en-US" baseline="30000" dirty="0" smtClean="0">
                <a:sym typeface="Wingdings"/>
              </a:rPr>
              <a:t>-1</a:t>
            </a:r>
            <a:endParaRPr lang="en-US" i="1" dirty="0"/>
          </a:p>
        </p:txBody>
      </p:sp>
      <p:sp>
        <p:nvSpPr>
          <p:cNvPr id="6" name="TextBox 5"/>
          <p:cNvSpPr txBox="1"/>
          <p:nvPr/>
        </p:nvSpPr>
        <p:spPr>
          <a:xfrm rot="5400000" flipH="1">
            <a:off x="7531567" y="5346233"/>
            <a:ext cx="486131" cy="461665"/>
          </a:xfrm>
          <a:prstGeom prst="rect">
            <a:avLst/>
          </a:prstGeom>
          <a:noFill/>
        </p:spPr>
        <p:txBody>
          <a:bodyPr wrap="none" rtlCol="0">
            <a:spAutoFit/>
          </a:bodyPr>
          <a:lstStyle/>
          <a:p>
            <a:r>
              <a:rPr lang="en-US"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sym typeface="Wingdings"/>
              </a:rPr>
              <a:t></a:t>
            </a:r>
            <a:endPar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7" name="TextBox 6"/>
          <p:cNvSpPr txBox="1"/>
          <p:nvPr/>
        </p:nvSpPr>
        <p:spPr>
          <a:xfrm>
            <a:off x="5148064" y="5013176"/>
            <a:ext cx="2950969" cy="400110"/>
          </a:xfrm>
          <a:prstGeom prst="rect">
            <a:avLst/>
          </a:prstGeom>
          <a:noFill/>
        </p:spPr>
        <p:txBody>
          <a:bodyPr wrap="square" rtlCol="0">
            <a:spAutoFit/>
          </a:bodyPr>
          <a:lstStyle/>
          <a:p>
            <a:r>
              <a:rPr lang="en-US" sz="2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traveling </a:t>
            </a:r>
            <a:r>
              <a:rPr lang="en-US" sz="20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gaussian</a:t>
            </a:r>
            <a:r>
              <a:rPr lang="en-US" sz="2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pulse</a:t>
            </a:r>
            <a:endParaRPr lang="en-US" sz="2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8" name="TextBox 7"/>
          <p:cNvSpPr txBox="1"/>
          <p:nvPr/>
        </p:nvSpPr>
        <p:spPr>
          <a:xfrm>
            <a:off x="1547664" y="332656"/>
            <a:ext cx="5976664" cy="461665"/>
          </a:xfrm>
          <a:prstGeom prst="rect">
            <a:avLst/>
          </a:prstGeom>
          <a:noFill/>
        </p:spPr>
        <p:txBody>
          <a:bodyPr wrap="square" rtlCol="0">
            <a:spAutoFit/>
          </a:bodyPr>
          <a:lstStyle/>
          <a:p>
            <a:r>
              <a:rPr lang="en-US" dirty="0" smtClean="0">
                <a:solidFill>
                  <a:schemeClr val="bg1">
                    <a:lumMod val="50000"/>
                  </a:schemeClr>
                </a:solidFill>
              </a:rPr>
              <a:t>EULAG IS A HIGH RESOLUTION MODEL</a:t>
            </a:r>
            <a:endParaRPr lang="en-US" dirty="0">
              <a:solidFill>
                <a:schemeClr val="bg1">
                  <a:lumMod val="50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D4EA">
                <a:alpha val="30000"/>
              </a:srgbClr>
            </a:gs>
            <a:gs pos="100000">
              <a:srgbClr val="000000">
                <a:alpha val="30000"/>
              </a:srgbClr>
            </a:gs>
          </a:gsLst>
          <a:lin ang="5400000" scaled="0"/>
          <a:tileRect/>
        </a:gradFill>
        <a:effectLst/>
      </p:bgPr>
    </p:bg>
    <p:spTree>
      <p:nvGrpSpPr>
        <p:cNvPr id="1" name=""/>
        <p:cNvGrpSpPr/>
        <p:nvPr/>
      </p:nvGrpSpPr>
      <p:grpSpPr>
        <a:xfrm>
          <a:off x="0" y="0"/>
          <a:ext cx="0" cy="0"/>
          <a:chOff x="0" y="0"/>
          <a:chExt cx="0" cy="0"/>
        </a:xfrm>
      </p:grpSpPr>
      <p:sp>
        <p:nvSpPr>
          <p:cNvPr id="24577" name="Title 1"/>
          <p:cNvSpPr>
            <a:spLocks noGrp="1"/>
          </p:cNvSpPr>
          <p:nvPr>
            <p:ph type="title"/>
          </p:nvPr>
        </p:nvSpPr>
        <p:spPr>
          <a:xfrm>
            <a:off x="762000" y="1143000"/>
            <a:ext cx="2209800" cy="609600"/>
          </a:xfrm>
        </p:spPr>
        <p:txBody>
          <a:bodyPr/>
          <a:lstStyle/>
          <a:p>
            <a:pPr algn="l"/>
            <a:r>
              <a:rPr lang="en-US" sz="3600" smtClean="0">
                <a:cs typeface="ＭＳ Ｐゴシック" pitchFamily="80" charset="-128"/>
              </a:rPr>
              <a:t>Examples</a:t>
            </a:r>
          </a:p>
        </p:txBody>
      </p:sp>
      <p:sp>
        <p:nvSpPr>
          <p:cNvPr id="21506" name="TextBox 3"/>
          <p:cNvSpPr txBox="1">
            <a:spLocks noChangeArrowheads="1"/>
          </p:cNvSpPr>
          <p:nvPr/>
        </p:nvSpPr>
        <p:spPr bwMode="auto">
          <a:xfrm>
            <a:off x="899592" y="404664"/>
            <a:ext cx="6677744" cy="457200"/>
          </a:xfrm>
          <a:prstGeom prst="rect">
            <a:avLst/>
          </a:prstGeom>
          <a:noFill/>
          <a:ln>
            <a:noFill/>
          </a:ln>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b="1" dirty="0" smtClean="0"/>
              <a:t>ILES does NOT need Homogeneity...  Isotropy...</a:t>
            </a:r>
            <a:endParaRPr lang="en-US" b="1" dirty="0"/>
          </a:p>
        </p:txBody>
      </p:sp>
      <p:pic>
        <p:nvPicPr>
          <p:cNvPr id="24579" name="Picture 4" descr="turb f1 a.png"/>
          <p:cNvPicPr>
            <a:picLocks noChangeAspect="1"/>
          </p:cNvPicPr>
          <p:nvPr/>
        </p:nvPicPr>
        <p:blipFill>
          <a:blip r:embed="rId3"/>
          <a:srcRect/>
          <a:stretch>
            <a:fillRect/>
          </a:stretch>
        </p:blipFill>
        <p:spPr bwMode="auto">
          <a:xfrm>
            <a:off x="533400" y="838200"/>
            <a:ext cx="6705600" cy="4823048"/>
          </a:xfrm>
          <a:prstGeom prst="rect">
            <a:avLst/>
          </a:prstGeom>
          <a:noFill/>
          <a:ln w="9525">
            <a:noFill/>
            <a:miter lim="800000"/>
            <a:headEnd/>
            <a:tailEnd/>
          </a:ln>
        </p:spPr>
      </p:pic>
      <p:sp>
        <p:nvSpPr>
          <p:cNvPr id="24580" name="TextBox 5"/>
          <p:cNvSpPr txBox="1">
            <a:spLocks noChangeArrowheads="1"/>
          </p:cNvSpPr>
          <p:nvPr/>
        </p:nvSpPr>
        <p:spPr bwMode="auto">
          <a:xfrm>
            <a:off x="5257800" y="3962400"/>
            <a:ext cx="3429000" cy="1187450"/>
          </a:xfrm>
          <a:prstGeom prst="rect">
            <a:avLst/>
          </a:prstGeom>
          <a:noFill/>
          <a:ln w="9525">
            <a:noFill/>
            <a:miter lim="800000"/>
            <a:headEnd/>
            <a:tailEnd/>
          </a:ln>
        </p:spPr>
        <p:txBody>
          <a:bodyPr>
            <a:prstTxWarp prst="textNoShape">
              <a:avLst/>
            </a:prstTxWarp>
            <a:spAutoFit/>
          </a:bodyPr>
          <a:lstStyle/>
          <a:p>
            <a:pPr eaLnBrk="0" hangingPunct="0"/>
            <a:r>
              <a:rPr lang="en-US" b="1"/>
              <a:t>Breaking Gravity Waves @ 155 min depicted by potential temperature.</a:t>
            </a:r>
          </a:p>
        </p:txBody>
      </p:sp>
      <p:sp>
        <p:nvSpPr>
          <p:cNvPr id="24581" name="TextBox 6"/>
          <p:cNvSpPr txBox="1">
            <a:spLocks noChangeArrowheads="1"/>
          </p:cNvSpPr>
          <p:nvPr/>
        </p:nvSpPr>
        <p:spPr bwMode="auto">
          <a:xfrm>
            <a:off x="762000" y="5638800"/>
            <a:ext cx="8229600" cy="701675"/>
          </a:xfrm>
          <a:prstGeom prst="rect">
            <a:avLst/>
          </a:prstGeom>
          <a:noFill/>
          <a:ln w="9525">
            <a:noFill/>
            <a:miter lim="800000"/>
            <a:headEnd/>
            <a:tailEnd/>
          </a:ln>
        </p:spPr>
        <p:txBody>
          <a:bodyPr>
            <a:prstTxWarp prst="textNoShape">
              <a:avLst/>
            </a:prstTxWarp>
            <a:spAutoFit/>
          </a:bodyPr>
          <a:lstStyle/>
          <a:p>
            <a:pPr eaLnBrk="0" hangingPunct="0"/>
            <a:r>
              <a:rPr lang="en-US" sz="2000"/>
              <a:t>(Smolarkiewicz and Prusa, Chapter 8 </a:t>
            </a:r>
            <a:r>
              <a:rPr lang="en-US" sz="2000" u="sng"/>
              <a:t>Turbulent Flow Computation</a:t>
            </a:r>
            <a:r>
              <a:rPr lang="en-US" sz="2000"/>
              <a:t>, Kluwer Academic Publishers, 2002)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DBFB"/>
            </a:gs>
            <a:gs pos="100000">
              <a:srgbClr val="CCF6FF"/>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0" y="457200"/>
            <a:ext cx="3886200" cy="609600"/>
          </a:xfrm>
        </p:spPr>
        <p:txBody>
          <a:bodyPr/>
          <a:lstStyle/>
          <a:p>
            <a:pPr algn="r">
              <a:defRPr/>
            </a:pPr>
            <a:r>
              <a:rPr lang="en-US" sz="3200" b="1" dirty="0">
                <a:solidFill>
                  <a:schemeClr val="accent4">
                    <a:lumMod val="50000"/>
                    <a:lumOff val="50000"/>
                  </a:schemeClr>
                </a:solidFill>
              </a:rPr>
              <a:t>l</a:t>
            </a:r>
            <a:r>
              <a:rPr lang="en-US" sz="3200" b="1" dirty="0" smtClean="0">
                <a:solidFill>
                  <a:schemeClr val="accent4">
                    <a:lumMod val="50000"/>
                    <a:lumOff val="50000"/>
                  </a:schemeClr>
                </a:solidFill>
              </a:rPr>
              <a:t>ess obvious, cont.</a:t>
            </a:r>
            <a:endParaRPr lang="en-US" sz="3200" b="1" dirty="0">
              <a:solidFill>
                <a:schemeClr val="accent4">
                  <a:lumMod val="50000"/>
                  <a:lumOff val="50000"/>
                </a:schemeClr>
              </a:solidFill>
            </a:endParaRPr>
          </a:p>
        </p:txBody>
      </p:sp>
      <p:sp>
        <p:nvSpPr>
          <p:cNvPr id="8" name="TextBox 6"/>
          <p:cNvSpPr txBox="1">
            <a:spLocks noChangeArrowheads="1"/>
          </p:cNvSpPr>
          <p:nvPr/>
        </p:nvSpPr>
        <p:spPr bwMode="auto">
          <a:xfrm>
            <a:off x="533400" y="4572000"/>
            <a:ext cx="80772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smtClean="0">
                <a:latin typeface="Wingdings" charset="0"/>
                <a:cs typeface="Wingdings" charset="0"/>
                <a:sym typeface="Wingdings" charset="0"/>
              </a:rPr>
              <a:t></a:t>
            </a:r>
            <a:r>
              <a:rPr lang="en-US" sz="800" dirty="0" smtClean="0">
                <a:latin typeface="Wingdings" charset="0"/>
                <a:cs typeface="Wingdings" charset="0"/>
                <a:sym typeface="Wingdings" charset="0"/>
              </a:rPr>
              <a:t> </a:t>
            </a:r>
            <a:r>
              <a:rPr lang="en-US" b="1" dirty="0" smtClean="0">
                <a:ln w="12700">
                  <a:solidFill>
                    <a:schemeClr val="tx2">
                      <a:satMod val="155000"/>
                    </a:schemeClr>
                  </a:solidFill>
                  <a:prstDash val="solid"/>
                </a:ln>
                <a:solidFill>
                  <a:srgbClr val="FFAECA"/>
                </a:solidFill>
                <a:effectLst>
                  <a:outerShdw blurRad="41275" dist="20320" dir="1800000" algn="tl" rotWithShape="0">
                    <a:srgbClr val="000000">
                      <a:alpha val="40000"/>
                    </a:srgbClr>
                  </a:outerShdw>
                </a:effectLst>
              </a:rPr>
              <a:t>high</a:t>
            </a:r>
            <a:r>
              <a:rPr lang="en-US" b="1" dirty="0">
                <a:ln w="12700">
                  <a:solidFill>
                    <a:schemeClr val="tx2">
                      <a:satMod val="155000"/>
                    </a:schemeClr>
                  </a:solidFill>
                  <a:prstDash val="solid"/>
                </a:ln>
                <a:solidFill>
                  <a:srgbClr val="FFAECA"/>
                </a:solidFill>
                <a:effectLst>
                  <a:outerShdw blurRad="41275" dist="20320" dir="1800000" algn="tl" rotWithShape="0">
                    <a:srgbClr val="000000">
                      <a:alpha val="40000"/>
                    </a:srgbClr>
                  </a:outerShdw>
                </a:effectLst>
              </a:rPr>
              <a:t>-resolution models </a:t>
            </a:r>
            <a:r>
              <a:rPr lang="en-US" sz="2200" dirty="0" smtClean="0"/>
              <a:t>have </a:t>
            </a:r>
            <a:r>
              <a:rPr lang="en-US" sz="2200" b="1" dirty="0" smtClean="0"/>
              <a:t>nonlinear</a:t>
            </a:r>
            <a:r>
              <a:rPr lang="en-US" sz="2200" dirty="0" smtClean="0"/>
              <a:t> leading order dissipation terms that are consistent with turbulent flow </a:t>
            </a:r>
            <a:r>
              <a:rPr lang="en-US" dirty="0" smtClean="0"/>
              <a:t>(</a:t>
            </a:r>
            <a:r>
              <a:rPr lang="en-US" sz="2000" dirty="0" smtClean="0"/>
              <a:t>Rider</a:t>
            </a:r>
            <a:r>
              <a:rPr lang="en-US" sz="2000" i="1" dirty="0" smtClean="0"/>
              <a:t>, IJNMF </a:t>
            </a:r>
            <a:r>
              <a:rPr lang="en-US" sz="2000" dirty="0" smtClean="0"/>
              <a:t>2006</a:t>
            </a:r>
            <a:r>
              <a:rPr lang="en-US" dirty="0" smtClean="0"/>
              <a:t>)</a:t>
            </a:r>
          </a:p>
          <a:p>
            <a:endParaRPr lang="en-US" sz="800" dirty="0" smtClean="0"/>
          </a:p>
          <a:p>
            <a:r>
              <a:rPr lang="en-US" sz="2200" dirty="0"/>
              <a:t> </a:t>
            </a:r>
            <a:r>
              <a:rPr lang="en-US" sz="2200" dirty="0" smtClean="0"/>
              <a:t>   </a:t>
            </a:r>
            <a:r>
              <a:rPr lang="en-US" sz="2200" dirty="0" smtClean="0">
                <a:sym typeface="Wingdings"/>
              </a:rPr>
              <a:t> </a:t>
            </a:r>
            <a:r>
              <a:rPr lang="en-US" sz="2200" dirty="0" smtClean="0"/>
              <a:t>offer  </a:t>
            </a:r>
            <a:r>
              <a:rPr lang="en-US" sz="2200" dirty="0"/>
              <a:t>effective resolutions of </a:t>
            </a:r>
            <a:r>
              <a:rPr lang="en-US" sz="2200" dirty="0" smtClean="0"/>
              <a:t>3-5 </a:t>
            </a:r>
            <a:r>
              <a:rPr lang="en-US" sz="2200" i="1" dirty="0" err="1" smtClean="0">
                <a:latin typeface="Symbol" charset="0"/>
                <a:cs typeface="Symbol" charset="0"/>
              </a:rPr>
              <a:t>D</a:t>
            </a:r>
            <a:r>
              <a:rPr lang="en-US" sz="2200" i="1" dirty="0" err="1" smtClean="0"/>
              <a:t>x</a:t>
            </a:r>
            <a:r>
              <a:rPr lang="en-US" sz="2200" i="1" dirty="0" smtClean="0"/>
              <a:t>, </a:t>
            </a:r>
            <a:r>
              <a:rPr lang="en-US" sz="2200" dirty="0" smtClean="0"/>
              <a:t>vs. ~10 </a:t>
            </a:r>
            <a:r>
              <a:rPr lang="en-US" sz="2200" i="1" dirty="0" err="1" smtClean="0">
                <a:latin typeface="Symbol" charset="0"/>
                <a:cs typeface="Symbol" charset="0"/>
              </a:rPr>
              <a:t>D</a:t>
            </a:r>
            <a:r>
              <a:rPr lang="en-US" sz="2200" i="1" dirty="0" err="1" smtClean="0"/>
              <a:t>x</a:t>
            </a:r>
            <a:r>
              <a:rPr lang="en-US" sz="2200" dirty="0" smtClean="0"/>
              <a:t> commonly accepted criterion</a:t>
            </a:r>
            <a:endParaRPr lang="en-US" sz="2200" dirty="0"/>
          </a:p>
        </p:txBody>
      </p:sp>
      <p:sp>
        <p:nvSpPr>
          <p:cNvPr id="9" name="TextBox 7"/>
          <p:cNvSpPr txBox="1">
            <a:spLocks noChangeArrowheads="1"/>
          </p:cNvSpPr>
          <p:nvPr/>
        </p:nvSpPr>
        <p:spPr bwMode="auto">
          <a:xfrm>
            <a:off x="533400" y="1600200"/>
            <a:ext cx="8001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200" dirty="0">
                <a:latin typeface="Wingdings" charset="0"/>
                <a:cs typeface="Wingdings" charset="0"/>
                <a:sym typeface="Wingdings" charset="0"/>
              </a:rPr>
              <a:t></a:t>
            </a:r>
            <a:r>
              <a:rPr lang="en-US" sz="800" dirty="0">
                <a:latin typeface="Wingdings" charset="0"/>
                <a:cs typeface="Wingdings" charset="0"/>
                <a:sym typeface="Wingdings" charset="0"/>
              </a:rPr>
              <a:t> </a:t>
            </a:r>
            <a:r>
              <a:rPr lang="en-US" sz="2200" dirty="0" smtClean="0">
                <a:sym typeface="Wingdings" charset="0"/>
              </a:rPr>
              <a:t>Large Eddy Simulation </a:t>
            </a:r>
            <a:r>
              <a:rPr lang="en-US" sz="2200" dirty="0">
                <a:sym typeface="Wingdings" charset="0"/>
              </a:rPr>
              <a:t>(</a:t>
            </a:r>
            <a:r>
              <a:rPr lang="en-US" sz="2200" dirty="0" smtClean="0">
                <a:sym typeface="Wingdings" charset="0"/>
              </a:rPr>
              <a:t>LES): may be </a:t>
            </a:r>
            <a:r>
              <a:rPr lang="en-US" sz="2200" dirty="0" smtClean="0"/>
              <a:t>based </a:t>
            </a:r>
            <a:r>
              <a:rPr lang="en-US" sz="2200" dirty="0"/>
              <a:t>upon </a:t>
            </a:r>
            <a:r>
              <a:rPr lang="en-US" sz="2200" dirty="0" smtClean="0"/>
              <a:t>3D, isotropy</a:t>
            </a:r>
            <a:r>
              <a:rPr lang="en-US" sz="2200" dirty="0"/>
              <a:t>, </a:t>
            </a:r>
            <a:r>
              <a:rPr lang="en-US" sz="2200" dirty="0" smtClean="0"/>
              <a:t>homogeneity, etc.; and as a result may generate dissipation terms that are not consistent with turbulence </a:t>
            </a:r>
            <a:r>
              <a:rPr lang="en-US" sz="2000" dirty="0" smtClean="0"/>
              <a:t>(</a:t>
            </a:r>
            <a:r>
              <a:rPr lang="en-US" sz="2000" dirty="0" err="1" smtClean="0"/>
              <a:t>Piotrowski</a:t>
            </a:r>
            <a:r>
              <a:rPr lang="en-US" sz="2000" dirty="0" smtClean="0"/>
              <a:t> et. al </a:t>
            </a:r>
            <a:r>
              <a:rPr lang="en-US" sz="2000" i="1" dirty="0" smtClean="0"/>
              <a:t>JCP</a:t>
            </a:r>
            <a:r>
              <a:rPr lang="en-US" sz="2000" dirty="0" smtClean="0"/>
              <a:t> 2009)</a:t>
            </a:r>
            <a:r>
              <a:rPr lang="en-US" sz="2200" dirty="0" smtClean="0"/>
              <a:t>.</a:t>
            </a:r>
            <a:endParaRPr lang="en-US" sz="2200" dirty="0"/>
          </a:p>
        </p:txBody>
      </p:sp>
      <p:sp>
        <p:nvSpPr>
          <p:cNvPr id="3" name="TextBox 2"/>
          <p:cNvSpPr txBox="1"/>
          <p:nvPr/>
        </p:nvSpPr>
        <p:spPr>
          <a:xfrm>
            <a:off x="533400" y="2743200"/>
            <a:ext cx="7848600" cy="1446550"/>
          </a:xfrm>
          <a:prstGeom prst="rect">
            <a:avLst/>
          </a:prstGeom>
          <a:noFill/>
        </p:spPr>
        <p:txBody>
          <a:bodyPr wrap="square" rtlCol="0">
            <a:spAutoFit/>
          </a:bodyPr>
          <a:lstStyle/>
          <a:p>
            <a:pPr>
              <a:buFont typeface="Wingdings" charset="0"/>
              <a:buChar char=""/>
            </a:pPr>
            <a:r>
              <a:rPr lang="en-US" sz="2200" dirty="0" smtClean="0"/>
              <a:t>  </a:t>
            </a:r>
            <a:r>
              <a:rPr lang="en-US" sz="2200" dirty="0" err="1" smtClean="0"/>
              <a:t>hyperviscosity</a:t>
            </a:r>
            <a:r>
              <a:rPr lang="en-US" sz="2200" dirty="0" smtClean="0"/>
              <a:t>: may suppress intermittency (</a:t>
            </a:r>
            <a:r>
              <a:rPr lang="en-US" sz="2000" dirty="0" err="1" smtClean="0"/>
              <a:t>Novikov</a:t>
            </a:r>
            <a:r>
              <a:rPr lang="en-US" sz="2000" dirty="0"/>
              <a:t> </a:t>
            </a:r>
            <a:r>
              <a:rPr lang="en-US" sz="2000" dirty="0" smtClean="0"/>
              <a:t>– conjecture, </a:t>
            </a:r>
            <a:r>
              <a:rPr lang="en-US" sz="2000" i="1" dirty="0" smtClean="0"/>
              <a:t>Proceedings </a:t>
            </a:r>
            <a:r>
              <a:rPr lang="en-US" sz="2000" dirty="0" smtClean="0"/>
              <a:t>Monte </a:t>
            </a:r>
            <a:r>
              <a:rPr lang="en-US" sz="2000" dirty="0" err="1" smtClean="0"/>
              <a:t>Verita</a:t>
            </a:r>
            <a:r>
              <a:rPr lang="en-US" sz="2000" i="1" dirty="0" smtClean="0"/>
              <a:t>, </a:t>
            </a:r>
            <a:r>
              <a:rPr lang="en-US" sz="2000" dirty="0" smtClean="0"/>
              <a:t>1993</a:t>
            </a:r>
            <a:r>
              <a:rPr lang="en-US" sz="2200" dirty="0" smtClean="0"/>
              <a:t>), thus altering multi-scale interactions; observed that resulting 2D cascades very sensitive to parameter settings</a:t>
            </a:r>
            <a:r>
              <a:rPr lang="en-US" sz="2200" dirty="0"/>
              <a:t> </a:t>
            </a:r>
            <a:r>
              <a:rPr lang="en-US" sz="2200" dirty="0" smtClean="0"/>
              <a:t>(</a:t>
            </a:r>
            <a:r>
              <a:rPr lang="en-US" sz="2000" dirty="0" err="1" smtClean="0"/>
              <a:t>Gkioulekas</a:t>
            </a:r>
            <a:r>
              <a:rPr lang="en-US" sz="2000" dirty="0" smtClean="0"/>
              <a:t> &amp; Tung </a:t>
            </a:r>
            <a:r>
              <a:rPr lang="en-US" sz="2000" i="1" dirty="0" smtClean="0"/>
              <a:t>J. Low Temp </a:t>
            </a:r>
            <a:r>
              <a:rPr lang="en-US" sz="2000" i="1" dirty="0" err="1" smtClean="0"/>
              <a:t>Phys</a:t>
            </a:r>
            <a:r>
              <a:rPr lang="en-US" sz="2000" i="1" dirty="0" smtClean="0"/>
              <a:t> </a:t>
            </a:r>
            <a:r>
              <a:rPr lang="en-US" sz="2000" dirty="0" smtClean="0"/>
              <a:t>2006</a:t>
            </a:r>
            <a:r>
              <a:rPr lang="en-US" sz="2200" dirty="0" smtClean="0"/>
              <a:t>)</a:t>
            </a:r>
          </a:p>
        </p:txBody>
      </p:sp>
      <p:sp>
        <p:nvSpPr>
          <p:cNvPr id="6" name="TextBox 5"/>
          <p:cNvSpPr txBox="1"/>
          <p:nvPr/>
        </p:nvSpPr>
        <p:spPr>
          <a:xfrm>
            <a:off x="762000" y="990600"/>
            <a:ext cx="4046300" cy="461665"/>
          </a:xfrm>
          <a:prstGeom prst="rect">
            <a:avLst/>
          </a:prstGeom>
          <a:noFill/>
        </p:spPr>
        <p:txBody>
          <a:bodyPr wrap="none" rtlCol="0">
            <a:spAutoFit/>
          </a:bodyPr>
          <a:lstStyle/>
          <a:p>
            <a:r>
              <a:rPr lang="en-US" dirty="0" smtClean="0"/>
              <a:t>“TURBULENCE” CLOSURE:</a:t>
            </a:r>
            <a:endParaRPr lang="en-US" dirty="0"/>
          </a:p>
        </p:txBody>
      </p:sp>
    </p:spTree>
    <p:extLst>
      <p:ext uri="{BB962C8B-B14F-4D97-AF65-F5344CB8AC3E}">
        <p14:creationId xmlns:p14="http://schemas.microsoft.com/office/powerpoint/2010/main" val="40866323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D4EA">
                <a:alpha val="30000"/>
              </a:srgbClr>
            </a:gs>
            <a:gs pos="100000">
              <a:srgbClr val="000000">
                <a:alpha val="30000"/>
              </a:srgbClr>
            </a:gs>
          </a:gsLst>
          <a:lin ang="16200000" scaled="0"/>
          <a:tileRect/>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683568" y="692696"/>
            <a:ext cx="7772400" cy="609600"/>
          </a:xfrm>
        </p:spPr>
        <p:txBody>
          <a:bodyPr/>
          <a:lstStyle/>
          <a:p>
            <a:r>
              <a:rPr lang="en-US" sz="3200" b="1" dirty="0" smtClean="0"/>
              <a:t>Reverse cascade forcing of &lt; </a:t>
            </a:r>
            <a:r>
              <a:rPr lang="en-US" sz="3200" b="1" i="1" dirty="0" smtClean="0"/>
              <a:t>u</a:t>
            </a:r>
            <a:r>
              <a:rPr lang="en-US" sz="3200" b="1" dirty="0" smtClean="0"/>
              <a:t> &gt;</a:t>
            </a:r>
            <a:endParaRPr lang="en-US" sz="3200" b="1" dirty="0"/>
          </a:p>
        </p:txBody>
      </p:sp>
      <p:pic>
        <p:nvPicPr>
          <p:cNvPr id="9" name="Content Placeholder 3" descr="zonal winds.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2560" t="8284" r="33659" b="51065"/>
          <a:stretch/>
        </p:blipFill>
        <p:spPr>
          <a:xfrm>
            <a:off x="990600" y="1371599"/>
            <a:ext cx="4572000" cy="4495801"/>
          </a:xfrm>
        </p:spPr>
      </p:pic>
      <p:grpSp>
        <p:nvGrpSpPr>
          <p:cNvPr id="10" name="Group 9"/>
          <p:cNvGrpSpPr/>
          <p:nvPr/>
        </p:nvGrpSpPr>
        <p:grpSpPr>
          <a:xfrm>
            <a:off x="685800" y="2743200"/>
            <a:ext cx="4385304" cy="3524310"/>
            <a:chOff x="685800" y="2743200"/>
            <a:chExt cx="4385304" cy="3524310"/>
          </a:xfrm>
        </p:grpSpPr>
        <p:sp>
          <p:nvSpPr>
            <p:cNvPr id="11" name="TextBox 10"/>
            <p:cNvSpPr txBox="1"/>
            <p:nvPr/>
          </p:nvSpPr>
          <p:spPr>
            <a:xfrm>
              <a:off x="2971800" y="5867400"/>
              <a:ext cx="1236302" cy="400110"/>
            </a:xfrm>
            <a:prstGeom prst="rect">
              <a:avLst/>
            </a:prstGeom>
            <a:noFill/>
          </p:spPr>
          <p:txBody>
            <a:bodyPr wrap="none" rtlCol="0">
              <a:spAutoFit/>
            </a:bodyPr>
            <a:lstStyle/>
            <a:p>
              <a:r>
                <a:rPr lang="en-US" sz="2000" dirty="0" smtClean="0"/>
                <a:t>&lt; </a:t>
              </a:r>
              <a:r>
                <a:rPr lang="en-US" sz="2000" i="1" dirty="0" smtClean="0"/>
                <a:t>u</a:t>
              </a:r>
              <a:r>
                <a:rPr lang="en-US" sz="2000" dirty="0" smtClean="0"/>
                <a:t> &gt; ms</a:t>
              </a:r>
              <a:r>
                <a:rPr lang="en-US" sz="2000" baseline="30000" dirty="0" smtClean="0"/>
                <a:t>-1</a:t>
              </a:r>
              <a:endParaRPr lang="en-US" sz="2000" dirty="0"/>
            </a:p>
          </p:txBody>
        </p:sp>
        <p:sp>
          <p:nvSpPr>
            <p:cNvPr id="12" name="TextBox 11"/>
            <p:cNvSpPr txBox="1"/>
            <p:nvPr/>
          </p:nvSpPr>
          <p:spPr>
            <a:xfrm rot="16200000">
              <a:off x="474972" y="3421726"/>
              <a:ext cx="821766" cy="400110"/>
            </a:xfrm>
            <a:prstGeom prst="rect">
              <a:avLst/>
            </a:prstGeom>
            <a:noFill/>
          </p:spPr>
          <p:txBody>
            <a:bodyPr wrap="none" rtlCol="0">
              <a:spAutoFit/>
            </a:bodyPr>
            <a:lstStyle/>
            <a:p>
              <a:r>
                <a:rPr lang="en-US" sz="2000" i="1" dirty="0" smtClean="0"/>
                <a:t>z  </a:t>
              </a:r>
              <a:r>
                <a:rPr lang="en-US" sz="2000" dirty="0" smtClean="0"/>
                <a:t> km</a:t>
              </a:r>
              <a:endParaRPr lang="en-US" sz="2000" dirty="0"/>
            </a:p>
          </p:txBody>
        </p:sp>
        <p:sp>
          <p:nvSpPr>
            <p:cNvPr id="13" name="TextBox 12"/>
            <p:cNvSpPr txBox="1"/>
            <p:nvPr/>
          </p:nvSpPr>
          <p:spPr>
            <a:xfrm>
              <a:off x="2438400" y="3733800"/>
              <a:ext cx="1032504" cy="400110"/>
            </a:xfrm>
            <a:prstGeom prst="rect">
              <a:avLst/>
            </a:prstGeom>
            <a:noFill/>
          </p:spPr>
          <p:txBody>
            <a:bodyPr wrap="none" rtlCol="0">
              <a:spAutoFit/>
            </a:bodyPr>
            <a:lstStyle/>
            <a:p>
              <a:r>
                <a:rPr lang="en-US" sz="2000" dirty="0" smtClean="0"/>
                <a:t>125 min</a:t>
              </a:r>
              <a:endParaRPr lang="en-US" sz="2000" dirty="0"/>
            </a:p>
          </p:txBody>
        </p:sp>
        <p:sp>
          <p:nvSpPr>
            <p:cNvPr id="14" name="Rectangle 13"/>
            <p:cNvSpPr/>
            <p:nvPr/>
          </p:nvSpPr>
          <p:spPr>
            <a:xfrm>
              <a:off x="4038600" y="2743200"/>
              <a:ext cx="1032504" cy="400110"/>
            </a:xfrm>
            <a:prstGeom prst="rect">
              <a:avLst/>
            </a:prstGeom>
          </p:spPr>
          <p:txBody>
            <a:bodyPr wrap="none">
              <a:spAutoFit/>
            </a:bodyPr>
            <a:lstStyle/>
            <a:p>
              <a:r>
                <a:rPr lang="en-US" sz="2000" dirty="0"/>
                <a:t>150 min</a:t>
              </a:r>
            </a:p>
          </p:txBody>
        </p:sp>
        <p:cxnSp>
          <p:nvCxnSpPr>
            <p:cNvPr id="15" name="Straight Connector 14"/>
            <p:cNvCxnSpPr/>
            <p:nvPr/>
          </p:nvCxnSpPr>
          <p:spPr bwMode="auto">
            <a:xfrm>
              <a:off x="1905000" y="2895600"/>
              <a:ext cx="685800" cy="838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6" name="TextBox 15"/>
          <p:cNvSpPr txBox="1"/>
          <p:nvPr/>
        </p:nvSpPr>
        <p:spPr>
          <a:xfrm>
            <a:off x="5562600" y="1371600"/>
            <a:ext cx="3048000" cy="1138773"/>
          </a:xfrm>
          <a:prstGeom prst="rect">
            <a:avLst/>
          </a:prstGeom>
          <a:noFill/>
        </p:spPr>
        <p:txBody>
          <a:bodyPr wrap="square" rtlCol="0">
            <a:spAutoFit/>
          </a:bodyPr>
          <a:lstStyle/>
          <a:p>
            <a:r>
              <a:rPr lang="en-US" sz="2000" dirty="0" smtClean="0"/>
              <a:t>Initial domain averaged zonal wind is -25 ms</a:t>
            </a:r>
            <a:r>
              <a:rPr lang="en-US" sz="2000" baseline="30000" dirty="0" smtClean="0"/>
              <a:t>-1</a:t>
            </a:r>
            <a:endParaRPr lang="en-US" sz="2000" dirty="0" smtClean="0"/>
          </a:p>
          <a:p>
            <a:endParaRPr lang="en-US" sz="800" dirty="0"/>
          </a:p>
          <a:p>
            <a:r>
              <a:rPr lang="en-US" sz="2000" dirty="0" smtClean="0"/>
              <a:t>Profiles shown every 5 min.</a:t>
            </a:r>
          </a:p>
        </p:txBody>
      </p:sp>
      <p:sp>
        <p:nvSpPr>
          <p:cNvPr id="17" name="TextBox 16"/>
          <p:cNvSpPr txBox="1"/>
          <p:nvPr/>
        </p:nvSpPr>
        <p:spPr>
          <a:xfrm>
            <a:off x="5562600" y="2667000"/>
            <a:ext cx="2971800" cy="1631216"/>
          </a:xfrm>
          <a:prstGeom prst="rect">
            <a:avLst/>
          </a:prstGeom>
          <a:noFill/>
        </p:spPr>
        <p:txBody>
          <a:bodyPr wrap="square" rtlCol="0">
            <a:spAutoFit/>
          </a:bodyPr>
          <a:lstStyle/>
          <a:p>
            <a:r>
              <a:rPr lang="en-US" sz="2000" dirty="0" smtClean="0"/>
              <a:t>OBS: </a:t>
            </a:r>
            <a:r>
              <a:rPr lang="en-US" sz="2000" dirty="0" err="1" smtClean="0"/>
              <a:t>meridional</a:t>
            </a:r>
            <a:r>
              <a:rPr lang="en-US" sz="2000" dirty="0" smtClean="0"/>
              <a:t> flow near </a:t>
            </a:r>
            <a:r>
              <a:rPr lang="en-US" sz="2000" dirty="0" err="1" smtClean="0"/>
              <a:t>mesopause</a:t>
            </a:r>
            <a:r>
              <a:rPr lang="en-US" sz="2000" dirty="0" smtClean="0"/>
              <a:t> is opposite of what is expected from rad. </a:t>
            </a:r>
            <a:r>
              <a:rPr lang="en-US" sz="2000" dirty="0"/>
              <a:t>c</a:t>
            </a:r>
            <a:r>
              <a:rPr lang="en-US" sz="2000" dirty="0" smtClean="0"/>
              <a:t>ooling </a:t>
            </a:r>
            <a:r>
              <a:rPr lang="en-US" sz="2000" dirty="0" smtClean="0">
                <a:sym typeface="Wingdings"/>
              </a:rPr>
              <a:t> requires forcing of 10-20 ms</a:t>
            </a:r>
            <a:r>
              <a:rPr lang="en-US" sz="2000" baseline="30000" dirty="0" smtClean="0">
                <a:sym typeface="Wingdings"/>
              </a:rPr>
              <a:t>-2</a:t>
            </a:r>
            <a:r>
              <a:rPr lang="en-US" sz="2000" dirty="0" smtClean="0">
                <a:sym typeface="Wingdings"/>
              </a:rPr>
              <a:t>/day</a:t>
            </a:r>
            <a:endParaRPr lang="en-US" sz="2000" dirty="0"/>
          </a:p>
        </p:txBody>
      </p:sp>
      <p:sp>
        <p:nvSpPr>
          <p:cNvPr id="18" name="TextBox 17"/>
          <p:cNvSpPr txBox="1"/>
          <p:nvPr/>
        </p:nvSpPr>
        <p:spPr>
          <a:xfrm>
            <a:off x="5638800" y="4495800"/>
            <a:ext cx="2971800" cy="1631216"/>
          </a:xfrm>
          <a:prstGeom prst="rect">
            <a:avLst/>
          </a:prstGeom>
          <a:noFill/>
        </p:spPr>
        <p:txBody>
          <a:bodyPr wrap="square" rtlCol="0">
            <a:spAutoFit/>
          </a:bodyPr>
          <a:lstStyle/>
          <a:p>
            <a:r>
              <a:rPr lang="en-US" sz="2000" dirty="0" smtClean="0"/>
              <a:t>Model results for EP flux divergence </a:t>
            </a:r>
            <a:r>
              <a:rPr lang="en-US" sz="2000" dirty="0" smtClean="0">
                <a:sym typeface="Wingdings"/>
              </a:rPr>
              <a:t> ~ 2 cm s</a:t>
            </a:r>
            <a:r>
              <a:rPr lang="en-US" sz="2000" baseline="30000" dirty="0" smtClean="0">
                <a:sym typeface="Wingdings"/>
              </a:rPr>
              <a:t>-2</a:t>
            </a:r>
            <a:r>
              <a:rPr lang="en-US" sz="2000" dirty="0" smtClean="0">
                <a:sym typeface="Wingdings"/>
              </a:rPr>
              <a:t> over 1 </a:t>
            </a:r>
            <a:r>
              <a:rPr lang="en-US" sz="2000" dirty="0" err="1" smtClean="0">
                <a:sym typeface="Wingdings"/>
              </a:rPr>
              <a:t>hr</a:t>
            </a:r>
            <a:r>
              <a:rPr lang="en-US" sz="2000" dirty="0" smtClean="0">
                <a:sym typeface="Wingdings"/>
              </a:rPr>
              <a:t> duration of maximum </a:t>
            </a:r>
            <a:r>
              <a:rPr lang="en-US" sz="2000" dirty="0" err="1" smtClean="0">
                <a:sym typeface="Wingdings"/>
              </a:rPr>
              <a:t>wavebreaking</a:t>
            </a:r>
            <a:r>
              <a:rPr lang="en-US" sz="2000" dirty="0" smtClean="0">
                <a:sym typeface="Wingdings"/>
              </a:rPr>
              <a:t>: </a:t>
            </a:r>
            <a:r>
              <a:rPr lang="en-US" sz="2000" dirty="0" smtClean="0"/>
              <a:t>APPEARS SUFFICIENT! </a:t>
            </a:r>
            <a:endParaRPr lang="en-US" sz="2000" dirty="0"/>
          </a:p>
        </p:txBody>
      </p:sp>
      <p:sp>
        <p:nvSpPr>
          <p:cNvPr id="2" name="TextBox 1"/>
          <p:cNvSpPr txBox="1"/>
          <p:nvPr/>
        </p:nvSpPr>
        <p:spPr>
          <a:xfrm>
            <a:off x="5868144" y="332656"/>
            <a:ext cx="2800466" cy="461665"/>
          </a:xfrm>
          <a:prstGeom prst="rect">
            <a:avLst/>
          </a:prstGeom>
          <a:noFill/>
        </p:spPr>
        <p:txBody>
          <a:bodyPr wrap="none" rtlCol="0">
            <a:spAutoFit/>
          </a:bodyPr>
          <a:lstStyle/>
          <a:p>
            <a:r>
              <a:rPr lang="en-US" dirty="0" smtClean="0">
                <a:solidFill>
                  <a:srgbClr val="7F7F7F"/>
                </a:solidFill>
              </a:rPr>
              <a:t>high resolution, cont.</a:t>
            </a:r>
            <a:endParaRPr lang="en-US" dirty="0"/>
          </a:p>
        </p:txBody>
      </p:sp>
    </p:spTree>
    <p:extLst>
      <p:ext uri="{BB962C8B-B14F-4D97-AF65-F5344CB8AC3E}">
        <p14:creationId xmlns:p14="http://schemas.microsoft.com/office/powerpoint/2010/main" val="30383754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D4EA">
                <a:alpha val="30000"/>
              </a:srgbClr>
            </a:gs>
            <a:gs pos="100000">
              <a:srgbClr val="000000">
                <a:alpha val="30000"/>
              </a:srgbClr>
            </a:gs>
          </a:gsLst>
          <a:lin ang="5400000" scaled="0"/>
          <a:tileRect/>
        </a:gradFill>
        <a:effectLst/>
      </p:bgPr>
    </p:bg>
    <p:spTree>
      <p:nvGrpSpPr>
        <p:cNvPr id="1" name=""/>
        <p:cNvGrpSpPr/>
        <p:nvPr/>
      </p:nvGrpSpPr>
      <p:grpSpPr>
        <a:xfrm>
          <a:off x="0" y="0"/>
          <a:ext cx="0" cy="0"/>
          <a:chOff x="0" y="0"/>
          <a:chExt cx="0" cy="0"/>
        </a:xfrm>
      </p:grpSpPr>
      <p:pic>
        <p:nvPicPr>
          <p:cNvPr id="22529" name="Picture 5" descr="GW spectra T3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40769"/>
            <a:ext cx="5258544"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381000"/>
            <a:ext cx="7772400" cy="838200"/>
          </a:xfrm>
        </p:spPr>
        <p:txBody>
          <a:bodyPr/>
          <a:lstStyle/>
          <a:p>
            <a:pPr>
              <a:defRPr/>
            </a:pPr>
            <a:r>
              <a:rPr lang="en-US" sz="2800" b="1" dirty="0" smtClean="0">
                <a:sym typeface="Wingdings"/>
              </a:rPr>
              <a:t> </a:t>
            </a:r>
            <a:r>
              <a:rPr lang="en-US" sz="2800" b="1" dirty="0" smtClean="0"/>
              <a:t>Multiple scale interactions up- and downscale</a:t>
            </a:r>
            <a:endParaRPr lang="en-US" sz="2800" b="1" dirty="0">
              <a:ln w="12700">
                <a:solidFill>
                  <a:schemeClr val="tx2">
                    <a:satMod val="155000"/>
                  </a:schemeClr>
                </a:solidFill>
                <a:prstDash val="solid"/>
              </a:ln>
              <a:solidFill>
                <a:srgbClr val="F70002"/>
              </a:solidFill>
              <a:effectLst>
                <a:outerShdw blurRad="41275" dist="20320" dir="1800000" algn="tl" rotWithShape="0">
                  <a:srgbClr val="000000">
                    <a:alpha val="40000"/>
                  </a:srgbClr>
                </a:outerShdw>
              </a:effectLst>
            </a:endParaRPr>
          </a:p>
        </p:txBody>
      </p:sp>
      <p:sp>
        <p:nvSpPr>
          <p:cNvPr id="22531" name="TextBox 4"/>
          <p:cNvSpPr txBox="1">
            <a:spLocks noChangeArrowheads="1"/>
          </p:cNvSpPr>
          <p:nvPr/>
        </p:nvSpPr>
        <p:spPr bwMode="auto">
          <a:xfrm>
            <a:off x="5943600" y="1524000"/>
            <a:ext cx="30480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Power Spectra of breaking gravity waves in upper atmosphere:</a:t>
            </a:r>
          </a:p>
          <a:p>
            <a:endParaRPr lang="en-US" sz="1000" dirty="0"/>
          </a:p>
          <a:p>
            <a:r>
              <a:rPr lang="en-US" dirty="0"/>
              <a:t>left side: </a:t>
            </a:r>
            <a:r>
              <a:rPr lang="en-US" dirty="0" err="1"/>
              <a:t>ln</a:t>
            </a:r>
            <a:r>
              <a:rPr lang="en-US" dirty="0"/>
              <a:t>(k) = -4 </a:t>
            </a:r>
            <a:r>
              <a:rPr lang="en-US" dirty="0">
                <a:sym typeface="Wingdings" charset="0"/>
              </a:rPr>
              <a:t>           </a:t>
            </a:r>
          </a:p>
          <a:p>
            <a:r>
              <a:rPr lang="en-US" dirty="0">
                <a:sym typeface="Wingdings" charset="0"/>
              </a:rPr>
              <a:t>    340 km (n ~ 115)</a:t>
            </a:r>
            <a:endParaRPr lang="en-US" dirty="0"/>
          </a:p>
          <a:p>
            <a:endParaRPr lang="en-US" sz="1000" dirty="0"/>
          </a:p>
          <a:p>
            <a:r>
              <a:rPr lang="en-US" dirty="0"/>
              <a:t>right side: </a:t>
            </a:r>
            <a:r>
              <a:rPr lang="en-US" dirty="0" err="1"/>
              <a:t>ln</a:t>
            </a:r>
            <a:r>
              <a:rPr lang="en-US" dirty="0"/>
              <a:t>(k) = 2.1 is </a:t>
            </a:r>
            <a:r>
              <a:rPr lang="en-US" dirty="0" err="1"/>
              <a:t>Nyquist</a:t>
            </a:r>
            <a:r>
              <a:rPr lang="en-US" dirty="0"/>
              <a:t> wavenumber </a:t>
            </a:r>
          </a:p>
          <a:p>
            <a:r>
              <a:rPr lang="en-US" dirty="0">
                <a:sym typeface="Wingdings" charset="0"/>
              </a:rPr>
              <a:t>     </a:t>
            </a:r>
            <a:r>
              <a:rPr lang="en-US" i="1" dirty="0" err="1">
                <a:sym typeface="Wingdings" charset="0"/>
              </a:rPr>
              <a:t>λ</a:t>
            </a:r>
            <a:r>
              <a:rPr lang="en-US" i="1" baseline="-25000" dirty="0" err="1">
                <a:sym typeface="Wingdings" charset="0"/>
              </a:rPr>
              <a:t>nyq</a:t>
            </a:r>
            <a:r>
              <a:rPr lang="en-US" dirty="0">
                <a:sym typeface="Wingdings" charset="0"/>
              </a:rPr>
              <a:t> = 760 m</a:t>
            </a:r>
            <a:endParaRPr lang="en-US" dirty="0"/>
          </a:p>
          <a:p>
            <a:endParaRPr lang="en-US" sz="1000" dirty="0"/>
          </a:p>
          <a:p>
            <a:r>
              <a:rPr lang="en-US" sz="2000" dirty="0"/>
              <a:t>(</a:t>
            </a:r>
            <a:r>
              <a:rPr lang="en-US" sz="2000" dirty="0" err="1"/>
              <a:t>Prusa</a:t>
            </a:r>
            <a:r>
              <a:rPr lang="en-US" sz="2000" dirty="0"/>
              <a:t> et al. </a:t>
            </a:r>
            <a:r>
              <a:rPr lang="en-US" sz="2000" i="1" dirty="0"/>
              <a:t>Int. J. Math. </a:t>
            </a:r>
            <a:r>
              <a:rPr lang="en-US" sz="2000" i="1" dirty="0" err="1"/>
              <a:t>Comput</a:t>
            </a:r>
            <a:r>
              <a:rPr lang="en-US" sz="2000" i="1" dirty="0"/>
              <a:t>. Sci</a:t>
            </a:r>
            <a:r>
              <a:rPr lang="en-US" sz="2000" dirty="0"/>
              <a:t>. 2001)</a:t>
            </a:r>
          </a:p>
        </p:txBody>
      </p:sp>
      <p:grpSp>
        <p:nvGrpSpPr>
          <p:cNvPr id="3" name="Group 2"/>
          <p:cNvGrpSpPr/>
          <p:nvPr/>
        </p:nvGrpSpPr>
        <p:grpSpPr>
          <a:xfrm>
            <a:off x="2667000" y="1676400"/>
            <a:ext cx="1408113" cy="3912840"/>
            <a:chOff x="2667000" y="1676400"/>
            <a:chExt cx="1408113" cy="4057650"/>
          </a:xfrm>
        </p:grpSpPr>
        <p:cxnSp>
          <p:nvCxnSpPr>
            <p:cNvPr id="6" name="Straight Connector 5"/>
            <p:cNvCxnSpPr/>
            <p:nvPr/>
          </p:nvCxnSpPr>
          <p:spPr bwMode="auto">
            <a:xfrm>
              <a:off x="3505200" y="1676400"/>
              <a:ext cx="0" cy="2286000"/>
            </a:xfrm>
            <a:prstGeom prst="line">
              <a:avLst/>
            </a:prstGeom>
            <a:solidFill>
              <a:schemeClr val="accent1"/>
            </a:solidFill>
            <a:ln w="2857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533" name="TextBox 6"/>
            <p:cNvSpPr txBox="1">
              <a:spLocks noChangeArrowheads="1"/>
            </p:cNvSpPr>
            <p:nvPr/>
          </p:nvSpPr>
          <p:spPr bwMode="auto">
            <a:xfrm>
              <a:off x="2667000" y="5334000"/>
              <a:ext cx="1408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i="1" dirty="0" err="1">
                  <a:solidFill>
                    <a:srgbClr val="800000"/>
                  </a:solidFill>
                  <a:sym typeface="Wingdings" charset="0"/>
                </a:rPr>
                <a:t>λ</a:t>
              </a:r>
              <a:r>
                <a:rPr lang="en-US" sz="2000" i="1" baseline="-25000" dirty="0" err="1">
                  <a:solidFill>
                    <a:srgbClr val="800000"/>
                  </a:solidFill>
                  <a:sym typeface="Wingdings" charset="0"/>
                </a:rPr>
                <a:t>x</a:t>
              </a:r>
              <a:r>
                <a:rPr lang="en-US" sz="2000" i="1" baseline="-25000" dirty="0">
                  <a:solidFill>
                    <a:srgbClr val="800000"/>
                  </a:solidFill>
                  <a:sym typeface="Wingdings" charset="0"/>
                </a:rPr>
                <a:t> </a:t>
              </a:r>
              <a:r>
                <a:rPr lang="en-US" sz="2000" i="1" dirty="0">
                  <a:solidFill>
                    <a:srgbClr val="800000"/>
                  </a:solidFill>
                  <a:sym typeface="Wingdings" charset="0"/>
                </a:rPr>
                <a:t> ~ </a:t>
              </a:r>
              <a:r>
                <a:rPr lang="en-US" sz="2000" dirty="0">
                  <a:solidFill>
                    <a:srgbClr val="800000"/>
                  </a:solidFill>
                  <a:sym typeface="Wingdings" charset="0"/>
                </a:rPr>
                <a:t>17 km</a:t>
              </a:r>
              <a:r>
                <a:rPr lang="en-US" sz="2000" dirty="0">
                  <a:solidFill>
                    <a:srgbClr val="800000"/>
                  </a:solidFill>
                </a:rPr>
                <a:t> </a:t>
              </a:r>
            </a:p>
          </p:txBody>
        </p:sp>
        <p:cxnSp>
          <p:nvCxnSpPr>
            <p:cNvPr id="9" name="Straight Connector 8"/>
            <p:cNvCxnSpPr/>
            <p:nvPr/>
          </p:nvCxnSpPr>
          <p:spPr bwMode="auto">
            <a:xfrm>
              <a:off x="3505200" y="4419600"/>
              <a:ext cx="0" cy="914400"/>
            </a:xfrm>
            <a:prstGeom prst="line">
              <a:avLst/>
            </a:prstGeom>
            <a:solidFill>
              <a:schemeClr val="accent1"/>
            </a:solidFill>
            <a:ln w="28575"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4" name="Group 3"/>
          <p:cNvGrpSpPr/>
          <p:nvPr/>
        </p:nvGrpSpPr>
        <p:grpSpPr>
          <a:xfrm>
            <a:off x="1371600" y="3581400"/>
            <a:ext cx="1752600" cy="1088886"/>
            <a:chOff x="1371600" y="3581400"/>
            <a:chExt cx="1752600" cy="1088886"/>
          </a:xfrm>
        </p:grpSpPr>
        <p:cxnSp>
          <p:nvCxnSpPr>
            <p:cNvPr id="18" name="Straight Connector 17"/>
            <p:cNvCxnSpPr/>
            <p:nvPr/>
          </p:nvCxnSpPr>
          <p:spPr bwMode="auto">
            <a:xfrm>
              <a:off x="1371600" y="3581400"/>
              <a:ext cx="1752600" cy="914400"/>
            </a:xfrm>
            <a:prstGeom prst="line">
              <a:avLst/>
            </a:prstGeom>
            <a:solidFill>
              <a:schemeClr val="accent1"/>
            </a:solidFill>
            <a:ln w="19050" cap="flat" cmpd="sng" algn="ctr">
              <a:solidFill>
                <a:srgbClr val="00D7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 name="TextBox 28"/>
            <p:cNvSpPr txBox="1"/>
            <p:nvPr/>
          </p:nvSpPr>
          <p:spPr>
            <a:xfrm>
              <a:off x="1676400" y="3962400"/>
              <a:ext cx="1269072" cy="707886"/>
            </a:xfrm>
            <a:prstGeom prst="rect">
              <a:avLst/>
            </a:prstGeom>
            <a:noFill/>
          </p:spPr>
          <p:txBody>
            <a:bodyPr wrap="none">
              <a:spAutoFit/>
            </a:bodyPr>
            <a:lstStyle/>
            <a:p>
              <a:pPr>
                <a:defRPr/>
              </a:pPr>
              <a:r>
                <a:rPr lang="en-US" sz="2000" b="1" dirty="0">
                  <a:ln w="12700">
                    <a:solidFill>
                      <a:schemeClr val="tx2">
                        <a:satMod val="155000"/>
                      </a:schemeClr>
                    </a:solidFill>
                    <a:prstDash val="solid"/>
                  </a:ln>
                  <a:solidFill>
                    <a:srgbClr val="00D700"/>
                  </a:solidFill>
                  <a:effectLst>
                    <a:outerShdw blurRad="41275" dist="20320" dir="1800000" algn="tl" rotWithShape="0">
                      <a:srgbClr val="000000">
                        <a:alpha val="40000"/>
                      </a:srgbClr>
                    </a:outerShdw>
                  </a:effectLst>
                </a:rPr>
                <a:t>-5/3</a:t>
              </a:r>
            </a:p>
            <a:p>
              <a:pPr>
                <a:defRPr/>
              </a:pPr>
              <a:r>
                <a:rPr lang="en-US" sz="2000" dirty="0"/>
                <a:t>upscale </a:t>
              </a:r>
              <a:r>
                <a:rPr lang="en-US" sz="2000" dirty="0">
                  <a:sym typeface="Wingdings"/>
                </a:rPr>
                <a:t></a:t>
              </a:r>
              <a:endParaRPr lang="en-US" sz="2000" dirty="0"/>
            </a:p>
          </p:txBody>
        </p:sp>
      </p:grpSp>
      <p:grpSp>
        <p:nvGrpSpPr>
          <p:cNvPr id="7" name="Group 6"/>
          <p:cNvGrpSpPr/>
          <p:nvPr/>
        </p:nvGrpSpPr>
        <p:grpSpPr>
          <a:xfrm>
            <a:off x="3124201" y="1772816"/>
            <a:ext cx="2338890" cy="2520280"/>
            <a:chOff x="3124200" y="1676400"/>
            <a:chExt cx="2426615" cy="2667000"/>
          </a:xfrm>
        </p:grpSpPr>
        <p:cxnSp>
          <p:nvCxnSpPr>
            <p:cNvPr id="14" name="Straight Connector 13"/>
            <p:cNvCxnSpPr/>
            <p:nvPr/>
          </p:nvCxnSpPr>
          <p:spPr bwMode="auto">
            <a:xfrm>
              <a:off x="3124200" y="1828800"/>
              <a:ext cx="1676400" cy="1524000"/>
            </a:xfrm>
            <a:prstGeom prst="line">
              <a:avLst/>
            </a:prstGeom>
            <a:solidFill>
              <a:schemeClr val="accent1"/>
            </a:solidFill>
            <a:ln w="1905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a:off x="4876800" y="4038600"/>
              <a:ext cx="609600" cy="304800"/>
            </a:xfrm>
            <a:prstGeom prst="line">
              <a:avLst/>
            </a:prstGeom>
            <a:solidFill>
              <a:schemeClr val="accent1"/>
            </a:solidFill>
            <a:ln w="19050" cap="flat" cmpd="sng" algn="ctr">
              <a:solidFill>
                <a:srgbClr val="00D7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Rectangle 29"/>
            <p:cNvSpPr/>
            <p:nvPr/>
          </p:nvSpPr>
          <p:spPr>
            <a:xfrm>
              <a:off x="4953000" y="3733800"/>
              <a:ext cx="597815" cy="400110"/>
            </a:xfrm>
            <a:prstGeom prst="rect">
              <a:avLst/>
            </a:prstGeom>
          </p:spPr>
          <p:txBody>
            <a:bodyPr wrap="none">
              <a:spAutoFit/>
            </a:bodyPr>
            <a:lstStyle/>
            <a:p>
              <a:pPr>
                <a:defRPr/>
              </a:pPr>
              <a:r>
                <a:rPr lang="en-US" sz="2000" b="1" dirty="0">
                  <a:ln w="12700">
                    <a:solidFill>
                      <a:schemeClr val="tx2">
                        <a:satMod val="155000"/>
                      </a:schemeClr>
                    </a:solidFill>
                    <a:prstDash val="solid"/>
                  </a:ln>
                  <a:solidFill>
                    <a:srgbClr val="00D700"/>
                  </a:solidFill>
                  <a:effectLst>
                    <a:outerShdw blurRad="41275" dist="20320" dir="1800000" algn="tl" rotWithShape="0">
                      <a:srgbClr val="000000">
                        <a:alpha val="40000"/>
                      </a:srgbClr>
                    </a:outerShdw>
                  </a:effectLst>
                </a:rPr>
                <a:t>-5/3</a:t>
              </a:r>
            </a:p>
          </p:txBody>
        </p:sp>
        <p:sp>
          <p:nvSpPr>
            <p:cNvPr id="31" name="TextBox 30"/>
            <p:cNvSpPr txBox="1"/>
            <p:nvPr/>
          </p:nvSpPr>
          <p:spPr>
            <a:xfrm>
              <a:off x="3733800" y="1676400"/>
              <a:ext cx="1582535" cy="707886"/>
            </a:xfrm>
            <a:prstGeom prst="rect">
              <a:avLst/>
            </a:prstGeom>
            <a:noFill/>
            <a:ln>
              <a:noFill/>
            </a:ln>
          </p:spPr>
          <p:txBody>
            <a:bodyPr wrap="none">
              <a:spAutoFit/>
            </a:bodyPr>
            <a:lstStyle/>
            <a:p>
              <a:pPr>
                <a:defRPr/>
              </a:pPr>
              <a:r>
                <a:rPr lang="en-US" sz="2000" dirty="0">
                  <a:sym typeface="Wingdings"/>
                </a:rPr>
                <a:t> </a:t>
              </a:r>
              <a:r>
                <a:rPr lang="en-US" sz="2000" dirty="0"/>
                <a:t>downscale</a:t>
              </a:r>
            </a:p>
            <a:p>
              <a:pPr>
                <a:defRPr/>
              </a:pPr>
              <a:r>
                <a:rPr lang="en-US" sz="2000" b="1"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-3</a:t>
              </a:r>
              <a:endParaRPr lang="en-US" sz="2000" dirty="0"/>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idx="1"/>
          </p:nvPr>
        </p:nvSpPr>
        <p:spPr>
          <a:xfrm>
            <a:off x="685800" y="228600"/>
            <a:ext cx="7620000" cy="762000"/>
          </a:xfrm>
        </p:spPr>
        <p:txBody>
          <a:bodyPr/>
          <a:lstStyle/>
          <a:p>
            <a:pPr algn="ctr">
              <a:buFontTx/>
              <a:buNone/>
            </a:pPr>
            <a:r>
              <a:rPr lang="en-US" dirty="0" smtClean="0">
                <a:cs typeface="ＭＳ Ｐゴシック" pitchFamily="80" charset="-128"/>
              </a:rPr>
              <a:t>Effect of filtering on </a:t>
            </a:r>
            <a:r>
              <a:rPr lang="en-US" dirty="0">
                <a:cs typeface="ＭＳ Ｐゴシック" pitchFamily="80" charset="-128"/>
              </a:rPr>
              <a:t>Convection? </a:t>
            </a:r>
            <a:r>
              <a:rPr lang="en-US" dirty="0">
                <a:solidFill>
                  <a:srgbClr val="FF0000"/>
                </a:solidFill>
                <a:cs typeface="ＭＳ Ｐゴシック" pitchFamily="80" charset="-128"/>
              </a:rPr>
              <a:t>LES–TKE </a:t>
            </a:r>
            <a:endParaRPr lang="en-US" dirty="0" smtClean="0">
              <a:solidFill>
                <a:srgbClr val="FF0000"/>
              </a:solidFill>
              <a:cs typeface="ＭＳ Ｐゴシック" pitchFamily="80" charset="-128"/>
            </a:endParaRPr>
          </a:p>
        </p:txBody>
      </p:sp>
      <p:sp>
        <p:nvSpPr>
          <p:cNvPr id="22530" name="Rectangle 24"/>
          <p:cNvSpPr>
            <a:spLocks noChangeArrowheads="1"/>
          </p:cNvSpPr>
          <p:nvPr/>
        </p:nvSpPr>
        <p:spPr bwMode="auto">
          <a:xfrm>
            <a:off x="7527925" y="4759325"/>
            <a:ext cx="184150" cy="457200"/>
          </a:xfrm>
          <a:prstGeom prst="rect">
            <a:avLst/>
          </a:prstGeom>
          <a:noFill/>
          <a:ln w="9525">
            <a:noFill/>
            <a:miter lim="800000"/>
            <a:headEnd/>
            <a:tailEnd/>
          </a:ln>
        </p:spPr>
        <p:txBody>
          <a:bodyPr wrap="none">
            <a:prstTxWarp prst="textNoShape">
              <a:avLst/>
            </a:prstTxWarp>
            <a:spAutoFit/>
          </a:bodyPr>
          <a:lstStyle/>
          <a:p>
            <a:pPr eaLnBrk="0" hangingPunct="0"/>
            <a:endParaRPr lang="en-US"/>
          </a:p>
        </p:txBody>
      </p:sp>
      <p:sp useBgFill="1">
        <p:nvSpPr>
          <p:cNvPr id="22531" name="Rectangle 3"/>
          <p:cNvSpPr>
            <a:spLocks noChangeArrowheads="1"/>
          </p:cNvSpPr>
          <p:nvPr/>
        </p:nvSpPr>
        <p:spPr bwMode="auto">
          <a:xfrm>
            <a:off x="4243388" y="2743200"/>
            <a:ext cx="328612" cy="381000"/>
          </a:xfrm>
          <a:prstGeom prst="rect">
            <a:avLst/>
          </a:prstGeom>
          <a:ln w="9525">
            <a:noFill/>
            <a:round/>
            <a:headEnd/>
            <a:tailEnd/>
          </a:ln>
        </p:spPr>
        <p:txBody>
          <a:bodyPr>
            <a:prstTxWarp prst="textNoShape">
              <a:avLst/>
            </a:prstTxWarp>
          </a:bodyPr>
          <a:lstStyle/>
          <a:p>
            <a:pPr eaLnBrk="0" hangingPunct="0"/>
            <a:endParaRPr lang="en-US" sz="3600">
              <a:solidFill>
                <a:srgbClr val="FFB1E4"/>
              </a:solidFill>
            </a:endParaRPr>
          </a:p>
        </p:txBody>
      </p:sp>
      <p:sp>
        <p:nvSpPr>
          <p:cNvPr id="22532" name="TextBox 9"/>
          <p:cNvSpPr txBox="1">
            <a:spLocks noChangeArrowheads="1"/>
          </p:cNvSpPr>
          <p:nvPr/>
        </p:nvSpPr>
        <p:spPr bwMode="auto">
          <a:xfrm>
            <a:off x="539552" y="2780928"/>
            <a:ext cx="3352800" cy="1138773"/>
          </a:xfrm>
          <a:prstGeom prst="rect">
            <a:avLst/>
          </a:prstGeom>
          <a:noFill/>
          <a:ln w="9525">
            <a:noFill/>
            <a:miter lim="800000"/>
            <a:headEnd/>
            <a:tailEnd/>
          </a:ln>
        </p:spPr>
        <p:txBody>
          <a:bodyPr>
            <a:prstTxWarp prst="textNoShape">
              <a:avLst/>
            </a:prstTxWarp>
            <a:spAutoFit/>
          </a:bodyPr>
          <a:lstStyle/>
          <a:p>
            <a:pPr eaLnBrk="0" hangingPunct="0"/>
            <a:r>
              <a:rPr lang="en-US" dirty="0"/>
              <a:t>• </a:t>
            </a:r>
            <a:r>
              <a:rPr lang="en-US" dirty="0" err="1"/>
              <a:t>Realizability</a:t>
            </a:r>
            <a:r>
              <a:rPr lang="en-US" dirty="0"/>
              <a:t> of </a:t>
            </a:r>
            <a:endParaRPr lang="en-US" dirty="0" smtClean="0"/>
          </a:p>
          <a:p>
            <a:pPr eaLnBrk="0" hangingPunct="0"/>
            <a:r>
              <a:rPr lang="en-US" dirty="0" smtClean="0"/>
              <a:t>Thermal </a:t>
            </a:r>
            <a:r>
              <a:rPr lang="en-US" dirty="0"/>
              <a:t>Convection: </a:t>
            </a:r>
            <a:r>
              <a:rPr lang="en-US" sz="2000" dirty="0"/>
              <a:t>(</a:t>
            </a:r>
            <a:r>
              <a:rPr lang="en-US" sz="2000" dirty="0" err="1"/>
              <a:t>Piotrowski</a:t>
            </a:r>
            <a:r>
              <a:rPr lang="en-US" sz="2000" dirty="0"/>
              <a:t> </a:t>
            </a:r>
            <a:r>
              <a:rPr lang="en-US" sz="2000" dirty="0" err="1"/>
              <a:t>et.al</a:t>
            </a:r>
            <a:r>
              <a:rPr lang="en-US" sz="2000" dirty="0"/>
              <a:t>, </a:t>
            </a:r>
            <a:r>
              <a:rPr lang="en-US" sz="2000" i="1" dirty="0"/>
              <a:t>JCP</a:t>
            </a:r>
            <a:r>
              <a:rPr lang="en-US" sz="2000" dirty="0"/>
              <a:t> 2009</a:t>
            </a:r>
            <a:r>
              <a:rPr lang="en-US" sz="2000" dirty="0" smtClean="0"/>
              <a:t>)</a:t>
            </a:r>
            <a:endParaRPr lang="en-US" dirty="0"/>
          </a:p>
        </p:txBody>
      </p:sp>
      <p:pic>
        <p:nvPicPr>
          <p:cNvPr id="22533" name="Picture 1" descr="thermal realizability.png"/>
          <p:cNvPicPr>
            <a:picLocks noChangeAspect="1"/>
          </p:cNvPicPr>
          <p:nvPr/>
        </p:nvPicPr>
        <p:blipFill>
          <a:blip r:embed="rId3"/>
          <a:srcRect/>
          <a:stretch>
            <a:fillRect/>
          </a:stretch>
        </p:blipFill>
        <p:spPr bwMode="auto">
          <a:xfrm>
            <a:off x="3805456" y="975845"/>
            <a:ext cx="4729990" cy="4517424"/>
          </a:xfrm>
          <a:prstGeom prst="rect">
            <a:avLst/>
          </a:prstGeom>
          <a:noFill/>
          <a:ln w="9525">
            <a:noFill/>
            <a:miter lim="800000"/>
            <a:headEnd/>
            <a:tailEnd/>
          </a:ln>
        </p:spPr>
      </p:pic>
      <p:sp>
        <p:nvSpPr>
          <p:cNvPr id="22535" name="TextBox 4"/>
          <p:cNvSpPr txBox="1">
            <a:spLocks noChangeArrowheads="1"/>
          </p:cNvSpPr>
          <p:nvPr/>
        </p:nvSpPr>
        <p:spPr bwMode="auto">
          <a:xfrm>
            <a:off x="539552" y="1052736"/>
            <a:ext cx="3096344" cy="1569660"/>
          </a:xfrm>
          <a:prstGeom prst="rect">
            <a:avLst/>
          </a:prstGeom>
          <a:noFill/>
          <a:ln w="9525">
            <a:noFill/>
            <a:miter lim="800000"/>
            <a:headEnd/>
            <a:tailEnd/>
          </a:ln>
        </p:spPr>
        <p:txBody>
          <a:bodyPr wrap="square">
            <a:prstTxWarp prst="textNoShape">
              <a:avLst/>
            </a:prstTxWarp>
            <a:spAutoFit/>
          </a:bodyPr>
          <a:lstStyle/>
          <a:p>
            <a:pPr algn="ctr" eaLnBrk="0" hangingPunct="0"/>
            <a:r>
              <a:rPr lang="en-US" b="1" i="1" dirty="0">
                <a:solidFill>
                  <a:srgbClr val="FF0000"/>
                </a:solidFill>
              </a:rPr>
              <a:t>Classical problem of  flow over a heated plane : dry ABL </a:t>
            </a:r>
            <a:endParaRPr lang="en-US" b="1" i="1" dirty="0" smtClean="0">
              <a:solidFill>
                <a:srgbClr val="FF0000"/>
              </a:solidFill>
            </a:endParaRPr>
          </a:p>
          <a:p>
            <a:pPr algn="ctr" eaLnBrk="0" hangingPunct="0"/>
            <a:r>
              <a:rPr lang="en-US" b="1" i="1" dirty="0" smtClean="0">
                <a:solidFill>
                  <a:srgbClr val="FF0000"/>
                </a:solidFill>
              </a:rPr>
              <a:t>example</a:t>
            </a:r>
            <a:endParaRPr lang="en-US" b="1" i="1" dirty="0">
              <a:solidFill>
                <a:srgbClr val="FF0000"/>
              </a:solidFill>
            </a:endParaRPr>
          </a:p>
        </p:txBody>
      </p:sp>
      <p:sp>
        <p:nvSpPr>
          <p:cNvPr id="22536" name="TextBox 5"/>
          <p:cNvSpPr txBox="1">
            <a:spLocks noChangeArrowheads="1"/>
          </p:cNvSpPr>
          <p:nvPr/>
        </p:nvSpPr>
        <p:spPr bwMode="auto">
          <a:xfrm>
            <a:off x="539552" y="4221088"/>
            <a:ext cx="3200400" cy="1846659"/>
          </a:xfrm>
          <a:prstGeom prst="rect">
            <a:avLst/>
          </a:prstGeom>
          <a:noFill/>
          <a:ln w="9525">
            <a:noFill/>
            <a:miter lim="800000"/>
            <a:headEnd/>
            <a:tailEnd/>
          </a:ln>
        </p:spPr>
        <p:txBody>
          <a:bodyPr>
            <a:prstTxWarp prst="textNoShape">
              <a:avLst/>
            </a:prstTxWarp>
            <a:spAutoFit/>
          </a:bodyPr>
          <a:lstStyle/>
          <a:p>
            <a:pPr eaLnBrk="0" hangingPunct="0"/>
            <a:r>
              <a:rPr lang="en-US" sz="2200" dirty="0" smtClean="0"/>
              <a:t>At low resolution, TKE method (upper </a:t>
            </a:r>
            <a:r>
              <a:rPr lang="en-US" sz="2200" dirty="0"/>
              <a:t>LEFT) </a:t>
            </a:r>
            <a:r>
              <a:rPr lang="en-US" sz="2200" dirty="0" smtClean="0"/>
              <a:t>leads </a:t>
            </a:r>
            <a:r>
              <a:rPr lang="en-US" sz="2200" dirty="0"/>
              <a:t>to regular convective </a:t>
            </a:r>
            <a:r>
              <a:rPr lang="en-US" sz="2200" dirty="0" smtClean="0"/>
              <a:t>structures that are</a:t>
            </a:r>
            <a:r>
              <a:rPr lang="en-US" sz="2000" b="1" dirty="0" smtClean="0">
                <a:ln w="1905"/>
                <a:effectLst>
                  <a:innerShdw blurRad="69850" dist="43180" dir="5400000">
                    <a:srgbClr val="000000">
                      <a:alpha val="65000"/>
                    </a:srgbClr>
                  </a:innerShdw>
                </a:effectLst>
              </a:rPr>
              <a:t> </a:t>
            </a:r>
            <a:r>
              <a:rPr lang="en-US" b="1" dirty="0">
                <a:ln w="1905"/>
                <a:effectLst>
                  <a:innerShdw blurRad="69850" dist="43180" dir="5400000">
                    <a:srgbClr val="000000">
                      <a:alpha val="65000"/>
                    </a:srgbClr>
                  </a:innerShdw>
                </a:effectLst>
              </a:rPr>
              <a:t>not physical.</a:t>
            </a:r>
            <a:endParaRPr lang="en-US" dirty="0"/>
          </a:p>
        </p:txBody>
      </p:sp>
      <p:sp>
        <p:nvSpPr>
          <p:cNvPr id="22537" name="TextBox 6"/>
          <p:cNvSpPr txBox="1">
            <a:spLocks noChangeArrowheads="1"/>
          </p:cNvSpPr>
          <p:nvPr/>
        </p:nvSpPr>
        <p:spPr bwMode="auto">
          <a:xfrm>
            <a:off x="3707904" y="5517232"/>
            <a:ext cx="4978896" cy="923330"/>
          </a:xfrm>
          <a:prstGeom prst="rect">
            <a:avLst/>
          </a:prstGeom>
          <a:noFill/>
          <a:ln w="9525">
            <a:noFill/>
            <a:miter lim="800000"/>
            <a:headEnd/>
            <a:tailEnd/>
          </a:ln>
        </p:spPr>
        <p:txBody>
          <a:bodyPr wrap="square">
            <a:prstTxWarp prst="textNoShape">
              <a:avLst/>
            </a:prstTxWarp>
            <a:spAutoFit/>
          </a:bodyPr>
          <a:lstStyle/>
          <a:p>
            <a:pPr eaLnBrk="0" hangingPunct="0"/>
            <a:r>
              <a:rPr lang="en-US" sz="1800" dirty="0"/>
              <a:t>Vertical </a:t>
            </a:r>
            <a:r>
              <a:rPr lang="en-US" sz="1800" dirty="0" smtClean="0"/>
              <a:t>wind </a:t>
            </a:r>
            <a:r>
              <a:rPr lang="en-US" sz="1800" dirty="0"/>
              <a:t>at 4 </a:t>
            </a:r>
            <a:r>
              <a:rPr lang="en-US" sz="1800" dirty="0" err="1"/>
              <a:t>hr</a:t>
            </a:r>
            <a:r>
              <a:rPr lang="en-US" sz="1800" dirty="0"/>
              <a:t> &amp; 450 m; 8 x 8 km </a:t>
            </a:r>
            <a:r>
              <a:rPr lang="en-US" sz="1800" dirty="0" err="1"/>
              <a:t>xy</a:t>
            </a:r>
            <a:r>
              <a:rPr lang="en-US" sz="1800" dirty="0"/>
              <a:t> </a:t>
            </a:r>
            <a:r>
              <a:rPr lang="en-US" sz="1800" dirty="0" smtClean="0"/>
              <a:t>domain</a:t>
            </a:r>
            <a:r>
              <a:rPr lang="en-US" sz="1800" dirty="0"/>
              <a:t>.  </a:t>
            </a:r>
            <a:r>
              <a:rPr lang="en-US" sz="1800" dirty="0" err="1">
                <a:latin typeface="Symbol" pitchFamily="80" charset="2"/>
                <a:ea typeface="Symbol" pitchFamily="80" charset="2"/>
                <a:cs typeface="Symbol" pitchFamily="80" charset="2"/>
              </a:rPr>
              <a:t>D</a:t>
            </a:r>
            <a:r>
              <a:rPr lang="en-US" sz="1800" dirty="0" err="1"/>
              <a:t>x,y</a:t>
            </a:r>
            <a:r>
              <a:rPr lang="en-US" sz="1800" dirty="0"/>
              <a:t> = 250, 125, 63, and 31 m, respectively, upper left to lower right. </a:t>
            </a:r>
            <a:endParaRPr lang="en-US" sz="1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vection f16.png"/>
          <p:cNvPicPr>
            <a:picLocks noChangeAspect="1"/>
          </p:cNvPicPr>
          <p:nvPr/>
        </p:nvPicPr>
        <p:blipFill rotWithShape="1">
          <a:blip r:embed="rId3">
            <a:extLst>
              <a:ext uri="{28A0092B-C50C-407E-A947-70E740481C1C}">
                <a14:useLocalDpi xmlns:a14="http://schemas.microsoft.com/office/drawing/2010/main" val="0"/>
              </a:ext>
            </a:extLst>
          </a:blip>
          <a:srcRect l="4525" t="2670" r="4650" b="6669"/>
          <a:stretch/>
        </p:blipFill>
        <p:spPr>
          <a:xfrm>
            <a:off x="3810888" y="914162"/>
            <a:ext cx="4698261" cy="4609369"/>
          </a:xfrm>
          <a:prstGeom prst="rect">
            <a:avLst/>
          </a:prstGeom>
        </p:spPr>
      </p:pic>
      <p:sp>
        <p:nvSpPr>
          <p:cNvPr id="6" name="Rectangle 5"/>
          <p:cNvSpPr/>
          <p:nvPr/>
        </p:nvSpPr>
        <p:spPr>
          <a:xfrm>
            <a:off x="755576" y="1484784"/>
            <a:ext cx="2880320" cy="3662541"/>
          </a:xfrm>
          <a:prstGeom prst="rect">
            <a:avLst/>
          </a:prstGeom>
        </p:spPr>
        <p:txBody>
          <a:bodyPr wrap="square">
            <a:spAutoFit/>
          </a:bodyPr>
          <a:lstStyle/>
          <a:p>
            <a:r>
              <a:rPr lang="en-US" sz="2200" dirty="0" smtClean="0"/>
              <a:t>Detail of </a:t>
            </a:r>
            <a:r>
              <a:rPr lang="en-US" sz="2200" i="1" dirty="0"/>
              <a:t>w(</a:t>
            </a:r>
            <a:r>
              <a:rPr lang="en-US" sz="2200" i="1" dirty="0" err="1"/>
              <a:t>x,y</a:t>
            </a:r>
            <a:r>
              <a:rPr lang="en-US" sz="2200" i="1" dirty="0"/>
              <a:t>)</a:t>
            </a:r>
            <a:r>
              <a:rPr lang="en-US" sz="2200" dirty="0"/>
              <a:t> at same time </a:t>
            </a:r>
            <a:r>
              <a:rPr lang="en-US" sz="2200" dirty="0" smtClean="0"/>
              <a:t>and height as LES–TKE simulation.</a:t>
            </a:r>
            <a:endParaRPr lang="en-US" sz="800" dirty="0" smtClean="0"/>
          </a:p>
          <a:p>
            <a:endParaRPr lang="en-US" sz="800" dirty="0"/>
          </a:p>
          <a:p>
            <a:endParaRPr lang="en-US" sz="800" dirty="0" smtClean="0"/>
          </a:p>
          <a:p>
            <a:endParaRPr lang="en-US" sz="800" dirty="0"/>
          </a:p>
          <a:p>
            <a:pPr>
              <a:tabLst>
                <a:tab pos="573088" algn="l"/>
              </a:tabLst>
            </a:pPr>
            <a:r>
              <a:rPr lang="en-US" sz="2200" dirty="0" smtClean="0"/>
              <a:t>	Upper </a:t>
            </a:r>
            <a:r>
              <a:rPr lang="en-US" sz="2200" dirty="0"/>
              <a:t>left –  </a:t>
            </a:r>
            <a:endParaRPr lang="en-US" sz="2200" dirty="0" smtClean="0"/>
          </a:p>
          <a:p>
            <a:pPr>
              <a:tabLst>
                <a:tab pos="573088" algn="l"/>
              </a:tabLst>
            </a:pPr>
            <a:r>
              <a:rPr lang="en-US" sz="2200" i="1" dirty="0" smtClean="0"/>
              <a:t>	</a:t>
            </a:r>
            <a:r>
              <a:rPr lang="en-US" sz="2200" i="1" dirty="0" err="1" smtClean="0"/>
              <a:t>Δx</a:t>
            </a:r>
            <a:r>
              <a:rPr lang="en-US" sz="2200" i="1" dirty="0"/>
              <a:t>, </a:t>
            </a:r>
            <a:r>
              <a:rPr lang="en-US" sz="2200" i="1" dirty="0" err="1"/>
              <a:t>Δy</a:t>
            </a:r>
            <a:r>
              <a:rPr lang="en-US" sz="2200" i="1" dirty="0"/>
              <a:t> </a:t>
            </a:r>
            <a:r>
              <a:rPr lang="en-US" sz="2200" dirty="0"/>
              <a:t>= 250m;</a:t>
            </a:r>
          </a:p>
          <a:p>
            <a:endParaRPr lang="en-US" sz="800" dirty="0"/>
          </a:p>
          <a:p>
            <a:pPr>
              <a:tabLst>
                <a:tab pos="573088" algn="l"/>
                <a:tab pos="681038" algn="l"/>
              </a:tabLst>
            </a:pPr>
            <a:r>
              <a:rPr lang="en-US" sz="2200" dirty="0" smtClean="0"/>
              <a:t>	Upper </a:t>
            </a:r>
            <a:r>
              <a:rPr lang="en-US" sz="2200" dirty="0"/>
              <a:t>Right – 125</a:t>
            </a:r>
          </a:p>
          <a:p>
            <a:endParaRPr lang="en-US" sz="800" dirty="0"/>
          </a:p>
          <a:p>
            <a:pPr>
              <a:tabLst>
                <a:tab pos="573088" algn="l"/>
              </a:tabLst>
            </a:pPr>
            <a:r>
              <a:rPr lang="en-US" sz="2200" dirty="0" smtClean="0"/>
              <a:t>	Lower </a:t>
            </a:r>
            <a:r>
              <a:rPr lang="en-US" sz="2200" dirty="0"/>
              <a:t>left – 62.5</a:t>
            </a:r>
          </a:p>
          <a:p>
            <a:endParaRPr lang="en-US" sz="800" dirty="0"/>
          </a:p>
          <a:p>
            <a:pPr>
              <a:tabLst>
                <a:tab pos="573088" algn="l"/>
              </a:tabLst>
            </a:pPr>
            <a:r>
              <a:rPr lang="en-US" sz="2200" dirty="0" smtClean="0"/>
              <a:t>	Lower </a:t>
            </a:r>
            <a:r>
              <a:rPr lang="en-US" sz="2200" dirty="0"/>
              <a:t>right – 31.2</a:t>
            </a:r>
          </a:p>
          <a:p>
            <a:endParaRPr lang="en-US" sz="800" dirty="0"/>
          </a:p>
        </p:txBody>
      </p:sp>
      <p:sp>
        <p:nvSpPr>
          <p:cNvPr id="2" name="TextBox 1"/>
          <p:cNvSpPr txBox="1"/>
          <p:nvPr/>
        </p:nvSpPr>
        <p:spPr>
          <a:xfrm>
            <a:off x="683568" y="204130"/>
            <a:ext cx="8117727" cy="1077218"/>
          </a:xfrm>
          <a:prstGeom prst="rect">
            <a:avLst/>
          </a:prstGeom>
          <a:noFill/>
        </p:spPr>
        <p:txBody>
          <a:bodyPr wrap="none" rtlCol="0">
            <a:spAutoFit/>
          </a:bodyPr>
          <a:lstStyle/>
          <a:p>
            <a:r>
              <a:rPr lang="en-US" sz="3200" dirty="0" smtClean="0"/>
              <a:t>Convection simulation without explicit filtering:</a:t>
            </a:r>
          </a:p>
          <a:p>
            <a:r>
              <a:rPr lang="en-US" sz="3200" dirty="0"/>
              <a:t> </a:t>
            </a:r>
            <a:r>
              <a:rPr lang="en-US" sz="3200" dirty="0" smtClean="0"/>
              <a:t>   </a:t>
            </a:r>
            <a:r>
              <a:rPr lang="en-US" sz="3200" dirty="0" smtClean="0">
                <a:solidFill>
                  <a:srgbClr val="FF0000"/>
                </a:solidFill>
              </a:rPr>
              <a:t>ILES option</a:t>
            </a:r>
            <a:endParaRPr lang="en-US" sz="3200" dirty="0">
              <a:solidFill>
                <a:srgbClr val="FF0000"/>
              </a:solidFill>
            </a:endParaRPr>
          </a:p>
        </p:txBody>
      </p:sp>
      <p:sp>
        <p:nvSpPr>
          <p:cNvPr id="5" name="TextBox 2"/>
          <p:cNvSpPr txBox="1">
            <a:spLocks noChangeArrowheads="1"/>
          </p:cNvSpPr>
          <p:nvPr/>
        </p:nvSpPr>
        <p:spPr bwMode="auto">
          <a:xfrm>
            <a:off x="1310720" y="5445224"/>
            <a:ext cx="7488832" cy="769441"/>
          </a:xfrm>
          <a:prstGeom prst="rect">
            <a:avLst/>
          </a:prstGeom>
          <a:noFill/>
          <a:ln w="9525">
            <a:noFill/>
            <a:miter lim="800000"/>
            <a:headEnd/>
            <a:tailEnd/>
          </a:ln>
        </p:spPr>
        <p:txBody>
          <a:bodyPr wrap="square">
            <a:prstTxWarp prst="textNoShape">
              <a:avLst/>
            </a:prstTxWarp>
            <a:spAutoFit/>
          </a:bodyPr>
          <a:lstStyle/>
          <a:p>
            <a:pPr eaLnBrk="0" hangingPunct="0"/>
            <a:r>
              <a:rPr lang="en-US" sz="2200" dirty="0"/>
              <a:t>ILES with non-oscillatory schemes can generate physical fine scale features that scale </a:t>
            </a:r>
            <a:r>
              <a:rPr lang="en-US" sz="2200" dirty="0" smtClean="0"/>
              <a:t>to ~ </a:t>
            </a:r>
            <a:r>
              <a:rPr lang="en-US" sz="2200" dirty="0" err="1" smtClean="0"/>
              <a:t>Nyquist</a:t>
            </a:r>
            <a:r>
              <a:rPr lang="en-US" sz="2200" dirty="0"/>
              <a:t> </a:t>
            </a:r>
            <a:r>
              <a:rPr lang="en-US" sz="2200" dirty="0" smtClean="0"/>
              <a:t>wavenumbers.</a:t>
            </a:r>
            <a:endParaRPr lang="en-US" sz="2200" dirty="0"/>
          </a:p>
        </p:txBody>
      </p:sp>
    </p:spTree>
    <p:extLst>
      <p:ext uri="{BB962C8B-B14F-4D97-AF65-F5344CB8AC3E}">
        <p14:creationId xmlns:p14="http://schemas.microsoft.com/office/powerpoint/2010/main" val="36741549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DBFB">
                <a:alpha val="30000"/>
              </a:srgbClr>
            </a:gs>
            <a:gs pos="100000">
              <a:srgbClr val="000000">
                <a:alpha val="30000"/>
              </a:srgb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838200"/>
          </a:xfrm>
        </p:spPr>
        <p:txBody>
          <a:bodyPr/>
          <a:lstStyle/>
          <a:p>
            <a:pPr>
              <a:defRPr/>
            </a:pPr>
            <a:r>
              <a:rPr lang="en-US" sz="3200" b="1" dirty="0" smtClean="0"/>
              <a:t>Multiple scale interaction: DOF ~ </a:t>
            </a:r>
            <a:r>
              <a:rPr lang="en-US" sz="3200" b="1" dirty="0" smtClean="0">
                <a:ln w="12700">
                  <a:solidFill>
                    <a:schemeClr val="tx2">
                      <a:satMod val="155000"/>
                    </a:schemeClr>
                  </a:solidFill>
                  <a:prstDash val="solid"/>
                </a:ln>
                <a:solidFill>
                  <a:srgbClr val="F70002"/>
                </a:solidFill>
                <a:effectLst>
                  <a:outerShdw blurRad="41275" dist="20320" dir="1800000" algn="tl" rotWithShape="0">
                    <a:srgbClr val="000000">
                      <a:alpha val="40000"/>
                    </a:srgbClr>
                  </a:outerShdw>
                </a:effectLst>
              </a:rPr>
              <a:t>10</a:t>
            </a:r>
            <a:r>
              <a:rPr lang="en-US" sz="3200" b="1" baseline="30000" dirty="0" smtClean="0">
                <a:ln w="12700">
                  <a:solidFill>
                    <a:schemeClr val="tx2">
                      <a:satMod val="155000"/>
                    </a:schemeClr>
                  </a:solidFill>
                  <a:prstDash val="solid"/>
                </a:ln>
                <a:solidFill>
                  <a:srgbClr val="F70002"/>
                </a:solidFill>
                <a:effectLst>
                  <a:outerShdw blurRad="41275" dist="20320" dir="1800000" algn="tl" rotWithShape="0">
                    <a:srgbClr val="000000">
                      <a:alpha val="40000"/>
                    </a:srgbClr>
                  </a:outerShdw>
                </a:effectLst>
              </a:rPr>
              <a:t>28</a:t>
            </a:r>
            <a:endParaRPr lang="en-US" sz="3200" b="1" dirty="0">
              <a:ln w="12700">
                <a:solidFill>
                  <a:schemeClr val="tx2">
                    <a:satMod val="155000"/>
                  </a:schemeClr>
                </a:solidFill>
                <a:prstDash val="solid"/>
              </a:ln>
              <a:solidFill>
                <a:srgbClr val="F70002"/>
              </a:solidFill>
              <a:effectLst>
                <a:outerShdw blurRad="41275" dist="20320" dir="1800000" algn="tl" rotWithShape="0">
                  <a:srgbClr val="000000">
                    <a:alpha val="40000"/>
                  </a:srgbClr>
                </a:outerShdw>
              </a:effectLst>
            </a:endParaRPr>
          </a:p>
        </p:txBody>
      </p:sp>
      <p:sp>
        <p:nvSpPr>
          <p:cNvPr id="3" name="TextBox 2"/>
          <p:cNvSpPr txBox="1"/>
          <p:nvPr/>
        </p:nvSpPr>
        <p:spPr>
          <a:xfrm>
            <a:off x="1676400" y="6019800"/>
            <a:ext cx="5738470" cy="461665"/>
          </a:xfrm>
          <a:prstGeom prst="rect">
            <a:avLst/>
          </a:prstGeom>
          <a:noFill/>
        </p:spPr>
        <p:txBody>
          <a:bodyPr wrap="none">
            <a:spAutoFit/>
          </a:bodyPr>
          <a:lstStyle/>
          <a:p>
            <a:pPr>
              <a:defRPr/>
            </a:pPr>
            <a:r>
              <a:rPr lang="en-US" b="1" dirty="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latin typeface="+mn-lt"/>
                <a:sym typeface="Wingdings"/>
              </a:rPr>
              <a:t></a:t>
            </a:r>
            <a:r>
              <a:rPr lang="en-US" b="1" dirty="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latin typeface="+mn-lt"/>
              </a:rPr>
              <a:t> explosive growth of small disturbances!</a:t>
            </a:r>
          </a:p>
        </p:txBody>
      </p:sp>
      <p:pic>
        <p:nvPicPr>
          <p:cNvPr id="5" name="S_FL GW burst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1143000"/>
            <a:ext cx="6477000" cy="485775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7918D"/>
            </a:gs>
            <a:gs pos="100000">
              <a:srgbClr val="FFFFFF"/>
            </a:gs>
          </a:gsLst>
          <a:lin ang="16200000" scaled="0"/>
          <a:tileRect/>
        </a:gradFill>
        <a:effectLst/>
      </p:bgPr>
    </p:bg>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a:xfrm>
            <a:off x="533400" y="381000"/>
            <a:ext cx="8001000" cy="1295400"/>
          </a:xfrm>
        </p:spPr>
        <p:txBody>
          <a:bodyPr/>
          <a:lstStyle/>
          <a:p>
            <a:pPr eaLnBrk="1" hangingPunct="1">
              <a:defRPr/>
            </a:pPr>
            <a:r>
              <a:rPr lang="en-US" sz="3200" dirty="0" smtClean="0">
                <a:cs typeface="+mj-cs"/>
              </a:rPr>
              <a:t>   EULAG Model Features </a:t>
            </a:r>
            <a:r>
              <a:rPr lang="en-US" dirty="0" smtClean="0">
                <a:cs typeface="+mj-cs"/>
              </a:rPr>
              <a:t/>
            </a:r>
            <a:br>
              <a:rPr lang="en-US" dirty="0" smtClean="0">
                <a:cs typeface="+mj-cs"/>
              </a:rPr>
            </a:br>
            <a:r>
              <a:rPr lang="en-US" sz="2000" dirty="0" smtClean="0">
                <a:cs typeface="+mj-cs"/>
              </a:rPr>
              <a:t>(</a:t>
            </a:r>
            <a:r>
              <a:rPr lang="en-US" sz="2000" dirty="0" err="1" smtClean="0">
                <a:cs typeface="+mj-cs"/>
              </a:rPr>
              <a:t>Prusa</a:t>
            </a:r>
            <a:r>
              <a:rPr lang="en-US" sz="2000" dirty="0" smtClean="0">
                <a:cs typeface="+mj-cs"/>
              </a:rPr>
              <a:t>, </a:t>
            </a:r>
            <a:r>
              <a:rPr lang="en-US" sz="2000" dirty="0" err="1" smtClean="0">
                <a:cs typeface="+mj-cs"/>
              </a:rPr>
              <a:t>Smolarkiewicz</a:t>
            </a:r>
            <a:r>
              <a:rPr lang="en-US" sz="2000" dirty="0" smtClean="0">
                <a:cs typeface="+mj-cs"/>
              </a:rPr>
              <a:t>, and </a:t>
            </a:r>
            <a:r>
              <a:rPr lang="en-US" sz="2000" dirty="0" err="1" smtClean="0">
                <a:cs typeface="+mj-cs"/>
              </a:rPr>
              <a:t>Wyszogrodzki</a:t>
            </a:r>
            <a:r>
              <a:rPr lang="en-US" sz="2000" dirty="0" smtClean="0">
                <a:cs typeface="+mj-cs"/>
              </a:rPr>
              <a:t>, </a:t>
            </a:r>
            <a:r>
              <a:rPr lang="en-US" sz="2000" i="1" dirty="0" smtClean="0">
                <a:cs typeface="+mj-cs"/>
              </a:rPr>
              <a:t>Comp &amp; Fluids 2008</a:t>
            </a:r>
            <a:r>
              <a:rPr lang="en-US" sz="2000" dirty="0" smtClean="0">
                <a:cs typeface="+mj-cs"/>
              </a:rPr>
              <a:t>) </a:t>
            </a:r>
          </a:p>
        </p:txBody>
      </p:sp>
      <p:sp>
        <p:nvSpPr>
          <p:cNvPr id="677892" name="Rectangle 4"/>
          <p:cNvSpPr>
            <a:spLocks noChangeArrowheads="1"/>
          </p:cNvSpPr>
          <p:nvPr/>
        </p:nvSpPr>
        <p:spPr bwMode="auto">
          <a:xfrm>
            <a:off x="762000" y="2971800"/>
            <a:ext cx="81534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200" dirty="0">
                <a:latin typeface="Palatino" charset="0"/>
                <a:cs typeface="+mn-cs"/>
              </a:rPr>
              <a:t>•  Semi-</a:t>
            </a:r>
            <a:r>
              <a:rPr lang="en-US" sz="2200" dirty="0" err="1">
                <a:latin typeface="Palatino" charset="0"/>
                <a:cs typeface="+mn-cs"/>
              </a:rPr>
              <a:t>Langragian</a:t>
            </a:r>
            <a:r>
              <a:rPr lang="en-US" sz="2200" dirty="0">
                <a:latin typeface="Palatino" charset="0"/>
                <a:cs typeface="+mn-cs"/>
              </a:rPr>
              <a:t> (SL) or fully conservative </a:t>
            </a:r>
            <a:r>
              <a:rPr lang="en-US" sz="2200" dirty="0" err="1">
                <a:solidFill>
                  <a:srgbClr val="3A0000"/>
                </a:solidFill>
                <a:effectLst>
                  <a:outerShdw blurRad="38100" dist="38100" dir="2700000" algn="tl">
                    <a:srgbClr val="000000"/>
                  </a:outerShdw>
                </a:effectLst>
                <a:latin typeface="Palatino" charset="0"/>
                <a:cs typeface="+mn-cs"/>
              </a:rPr>
              <a:t>Eulerian</a:t>
            </a:r>
            <a:r>
              <a:rPr lang="en-US" sz="2200" dirty="0">
                <a:latin typeface="Palatino" charset="0"/>
                <a:cs typeface="+mn-cs"/>
              </a:rPr>
              <a:t>               advection</a:t>
            </a:r>
          </a:p>
        </p:txBody>
      </p:sp>
      <p:sp>
        <p:nvSpPr>
          <p:cNvPr id="677896" name="Rectangle 8"/>
          <p:cNvSpPr>
            <a:spLocks noChangeArrowheads="1"/>
          </p:cNvSpPr>
          <p:nvPr/>
        </p:nvSpPr>
        <p:spPr bwMode="auto">
          <a:xfrm>
            <a:off x="762000" y="1676400"/>
            <a:ext cx="62885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200" dirty="0">
                <a:latin typeface="Palatino" charset="0"/>
                <a:cs typeface="+mn-cs"/>
              </a:rPr>
              <a:t>•  </a:t>
            </a:r>
            <a:r>
              <a:rPr lang="en-US" sz="2200" dirty="0" smtClean="0">
                <a:latin typeface="Palatino" charset="0"/>
                <a:cs typeface="+mn-cs"/>
              </a:rPr>
              <a:t>demonstrated </a:t>
            </a:r>
            <a:r>
              <a:rPr lang="en-US" sz="2200" dirty="0">
                <a:solidFill>
                  <a:srgbClr val="3A0000"/>
                </a:solidFill>
                <a:effectLst>
                  <a:outerShdw blurRad="38100" dist="38100" dir="2700000" algn="tl">
                    <a:srgbClr val="000000"/>
                  </a:outerShdw>
                </a:effectLst>
                <a:latin typeface="Palatino" charset="0"/>
                <a:cs typeface="+mn-cs"/>
              </a:rPr>
              <a:t>scalability </a:t>
            </a:r>
            <a:r>
              <a:rPr lang="en-US" sz="2200" dirty="0">
                <a:latin typeface="Palatino" charset="0"/>
                <a:cs typeface="+mn-cs"/>
              </a:rPr>
              <a:t>to thousands of PE</a:t>
            </a:r>
            <a:r>
              <a:rPr lang="ja-JP" altLang="en-US" sz="2200" dirty="0">
                <a:latin typeface="Arial"/>
                <a:cs typeface="+mn-cs"/>
              </a:rPr>
              <a:t>’</a:t>
            </a:r>
            <a:r>
              <a:rPr lang="en-US" sz="2200" dirty="0">
                <a:latin typeface="Palatino" charset="0"/>
                <a:cs typeface="+mn-cs"/>
              </a:rPr>
              <a:t>s</a:t>
            </a:r>
          </a:p>
        </p:txBody>
      </p:sp>
      <p:sp>
        <p:nvSpPr>
          <p:cNvPr id="3" name="Rectangle 2"/>
          <p:cNvSpPr/>
          <p:nvPr/>
        </p:nvSpPr>
        <p:spPr>
          <a:xfrm>
            <a:off x="762000" y="2133600"/>
            <a:ext cx="7543800" cy="769441"/>
          </a:xfrm>
          <a:prstGeom prst="rect">
            <a:avLst/>
          </a:prstGeom>
        </p:spPr>
        <p:txBody>
          <a:bodyPr>
            <a:spAutoFit/>
          </a:bodyPr>
          <a:lstStyle/>
          <a:p>
            <a:pPr>
              <a:defRPr/>
            </a:pPr>
            <a:r>
              <a:rPr lang="en-US" sz="2200" dirty="0">
                <a:latin typeface="Palatino" charset="0"/>
                <a:cs typeface="+mn-cs"/>
              </a:rPr>
              <a:t>•  </a:t>
            </a:r>
            <a:r>
              <a:rPr lang="en-US" sz="2200" dirty="0">
                <a:solidFill>
                  <a:srgbClr val="3A0000"/>
                </a:solidFill>
                <a:effectLst>
                  <a:outerShdw blurRad="38100" dist="38100" dir="2700000" algn="tl">
                    <a:srgbClr val="000000"/>
                  </a:outerShdw>
                </a:effectLst>
                <a:latin typeface="Palatino" charset="0"/>
                <a:cs typeface="+mn-cs"/>
              </a:rPr>
              <a:t>Grid </a:t>
            </a:r>
            <a:r>
              <a:rPr lang="en-US" sz="2200" dirty="0" err="1">
                <a:solidFill>
                  <a:srgbClr val="3A0000"/>
                </a:solidFill>
                <a:effectLst>
                  <a:outerShdw blurRad="38100" dist="38100" dir="2700000" algn="tl">
                    <a:srgbClr val="000000"/>
                  </a:outerShdw>
                </a:effectLst>
                <a:latin typeface="Palatino" charset="0"/>
                <a:cs typeface="+mn-cs"/>
              </a:rPr>
              <a:t>Adaptivity</a:t>
            </a:r>
            <a:r>
              <a:rPr lang="en-US" sz="2200" dirty="0">
                <a:solidFill>
                  <a:srgbClr val="3A0000"/>
                </a:solidFill>
                <a:effectLst>
                  <a:outerShdw blurRad="38100" dist="38100" dir="2700000" algn="tl">
                    <a:srgbClr val="000000"/>
                  </a:outerShdw>
                </a:effectLst>
                <a:latin typeface="Palatino" charset="0"/>
                <a:cs typeface="+mn-cs"/>
              </a:rPr>
              <a:t> (GA) </a:t>
            </a:r>
            <a:r>
              <a:rPr lang="en-US" sz="2200" dirty="0">
                <a:latin typeface="Palatino" charset="0"/>
                <a:cs typeface="+mn-cs"/>
              </a:rPr>
              <a:t>via continuous remapping of coordinates</a:t>
            </a:r>
          </a:p>
        </p:txBody>
      </p:sp>
      <p:sp>
        <p:nvSpPr>
          <p:cNvPr id="5" name="TextBox 4"/>
          <p:cNvSpPr txBox="1"/>
          <p:nvPr/>
        </p:nvSpPr>
        <p:spPr>
          <a:xfrm>
            <a:off x="762000" y="3886200"/>
            <a:ext cx="7253111" cy="769441"/>
          </a:xfrm>
          <a:prstGeom prst="rect">
            <a:avLst/>
          </a:prstGeom>
          <a:noFill/>
        </p:spPr>
        <p:txBody>
          <a:bodyPr wrap="square" rtlCol="0">
            <a:spAutoFit/>
          </a:bodyPr>
          <a:lstStyle/>
          <a:p>
            <a:r>
              <a:rPr lang="en-US" sz="2200" dirty="0">
                <a:latin typeface="Palatino" charset="0"/>
              </a:rPr>
              <a:t>•</a:t>
            </a:r>
            <a:r>
              <a:rPr lang="en-US" sz="2200" dirty="0" smtClean="0">
                <a:solidFill>
                  <a:srgbClr val="3A0000"/>
                </a:solidFill>
                <a:effectLst>
                  <a:outerShdw blurRad="38100" dist="38100" dir="2700000" algn="tl">
                    <a:srgbClr val="000000"/>
                  </a:outerShdw>
                </a:effectLst>
                <a:latin typeface="Palatino" charset="0"/>
              </a:rPr>
              <a:t>  </a:t>
            </a:r>
            <a:r>
              <a:rPr lang="en-US" sz="2200" dirty="0">
                <a:solidFill>
                  <a:srgbClr val="3A0000"/>
                </a:solidFill>
                <a:effectLst>
                  <a:outerShdw blurRad="38100" dist="38100" dir="2700000" algn="tl">
                    <a:srgbClr val="000000"/>
                  </a:outerShdw>
                </a:effectLst>
                <a:latin typeface="Palatino" charset="0"/>
              </a:rPr>
              <a:t>i</a:t>
            </a:r>
            <a:r>
              <a:rPr lang="en-US" sz="2200" dirty="0" smtClean="0">
                <a:solidFill>
                  <a:srgbClr val="3A0000"/>
                </a:solidFill>
                <a:effectLst>
                  <a:outerShdw blurRad="38100" dist="38100" dir="2700000" algn="tl">
                    <a:srgbClr val="000000"/>
                  </a:outerShdw>
                </a:effectLst>
                <a:latin typeface="Palatino" charset="0"/>
              </a:rPr>
              <a:t>mplicit </a:t>
            </a:r>
            <a:r>
              <a:rPr lang="en-US" sz="2200" dirty="0">
                <a:solidFill>
                  <a:srgbClr val="3A0000"/>
                </a:solidFill>
                <a:effectLst>
                  <a:outerShdw blurRad="38100" dist="38100" dir="2700000" algn="tl">
                    <a:srgbClr val="000000"/>
                  </a:outerShdw>
                </a:effectLst>
                <a:latin typeface="Palatino" charset="0"/>
              </a:rPr>
              <a:t>treatment of gravity waves </a:t>
            </a:r>
            <a:r>
              <a:rPr lang="en-US" sz="2200" dirty="0">
                <a:latin typeface="Palatino" charset="0"/>
              </a:rPr>
              <a:t>via implicit integration of potential temperature </a:t>
            </a:r>
            <a:r>
              <a:rPr lang="en-US" sz="2200" dirty="0" smtClean="0">
                <a:latin typeface="Palatino" charset="0"/>
              </a:rPr>
              <a:t>perturbation</a:t>
            </a:r>
            <a:endParaRPr lang="en-US" sz="2200" dirty="0">
              <a:solidFill>
                <a:srgbClr val="3A0000"/>
              </a:solidFill>
              <a:effectLst>
                <a:outerShdw blurRad="38100" dist="38100" dir="2700000" algn="tl">
                  <a:srgbClr val="000000"/>
                </a:outerShdw>
              </a:effectLst>
              <a:latin typeface="Palatino" charset="0"/>
            </a:endParaRPr>
          </a:p>
        </p:txBody>
      </p:sp>
      <p:sp>
        <p:nvSpPr>
          <p:cNvPr id="8" name="Rectangle 7"/>
          <p:cNvSpPr>
            <a:spLocks noChangeArrowheads="1"/>
          </p:cNvSpPr>
          <p:nvPr/>
        </p:nvSpPr>
        <p:spPr bwMode="auto">
          <a:xfrm>
            <a:off x="762000" y="4800600"/>
            <a:ext cx="7543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200" dirty="0">
                <a:latin typeface="Palatino" charset="0"/>
                <a:cs typeface="+mn-cs"/>
              </a:rPr>
              <a:t>•  </a:t>
            </a:r>
            <a:r>
              <a:rPr lang="en-US" sz="2200" dirty="0" err="1">
                <a:solidFill>
                  <a:srgbClr val="3A0000"/>
                </a:solidFill>
                <a:effectLst>
                  <a:outerShdw blurRad="38100" dist="38100" dir="2700000" algn="tl">
                    <a:srgbClr val="000000"/>
                  </a:outerShdw>
                </a:effectLst>
                <a:latin typeface="Palatino" charset="0"/>
                <a:cs typeface="+mn-cs"/>
              </a:rPr>
              <a:t>Nonhydrostatic</a:t>
            </a:r>
            <a:r>
              <a:rPr lang="en-US" sz="2200" dirty="0">
                <a:latin typeface="Palatino" charset="0"/>
                <a:cs typeface="+mn-cs"/>
              </a:rPr>
              <a:t>  </a:t>
            </a:r>
            <a:r>
              <a:rPr lang="en-US" sz="2200" dirty="0" smtClean="0">
                <a:latin typeface="Palatino" charset="0"/>
                <a:cs typeface="+mn-cs"/>
              </a:rPr>
              <a:t>(vertical </a:t>
            </a:r>
            <a:r>
              <a:rPr lang="en-US" sz="2200" dirty="0">
                <a:latin typeface="Palatino" charset="0"/>
                <a:cs typeface="+mn-cs"/>
              </a:rPr>
              <a:t>motions </a:t>
            </a:r>
            <a:r>
              <a:rPr lang="en-US" sz="2200" dirty="0" smtClean="0">
                <a:latin typeface="Palatino" charset="0"/>
                <a:cs typeface="+mn-cs"/>
              </a:rPr>
              <a:t>significant) deep moist </a:t>
            </a:r>
            <a:r>
              <a:rPr lang="en-US" sz="2200" dirty="0" err="1" smtClean="0">
                <a:solidFill>
                  <a:srgbClr val="3A0000"/>
                </a:solidFill>
                <a:effectLst>
                  <a:outerShdw blurRad="38100" dist="38100" dir="2700000" algn="tl">
                    <a:srgbClr val="000000"/>
                  </a:outerShdw>
                </a:effectLst>
                <a:latin typeface="Palatino" charset="0"/>
              </a:rPr>
              <a:t>anelastic</a:t>
            </a:r>
            <a:r>
              <a:rPr lang="en-US" sz="2200" dirty="0" smtClean="0">
                <a:solidFill>
                  <a:srgbClr val="3A0000"/>
                </a:solidFill>
                <a:effectLst>
                  <a:outerShdw blurRad="38100" dist="38100" dir="2700000" algn="tl">
                    <a:srgbClr val="000000"/>
                  </a:outerShdw>
                </a:effectLst>
                <a:latin typeface="Palatino" charset="0"/>
              </a:rPr>
              <a:t> </a:t>
            </a:r>
            <a:r>
              <a:rPr lang="en-US" sz="2200" dirty="0" smtClean="0">
                <a:latin typeface="Palatino" charset="0"/>
              </a:rPr>
              <a:t>equations (</a:t>
            </a:r>
            <a:r>
              <a:rPr lang="en-US" sz="2200" dirty="0" err="1" smtClean="0">
                <a:latin typeface="Palatino" charset="0"/>
              </a:rPr>
              <a:t>Lipps</a:t>
            </a:r>
            <a:r>
              <a:rPr lang="en-US" sz="2200" dirty="0" err="1">
                <a:latin typeface="Palatino" charset="0"/>
              </a:rPr>
              <a:t>-</a:t>
            </a:r>
            <a:r>
              <a:rPr lang="en-US" sz="2200" dirty="0" err="1" smtClean="0">
                <a:latin typeface="Palatino" charset="0"/>
              </a:rPr>
              <a:t>Hemler</a:t>
            </a:r>
            <a:r>
              <a:rPr lang="en-US" sz="2200" dirty="0">
                <a:latin typeface="Palatino" charset="0"/>
              </a:rPr>
              <a:t> </a:t>
            </a:r>
            <a:r>
              <a:rPr lang="en-US" sz="2000" dirty="0" smtClean="0">
                <a:latin typeface="Palatino" charset="0"/>
              </a:rPr>
              <a:t>JAS</a:t>
            </a:r>
            <a:r>
              <a:rPr lang="en-US" sz="2000" dirty="0">
                <a:latin typeface="Palatino" charset="0"/>
              </a:rPr>
              <a:t>, 1982</a:t>
            </a:r>
            <a:r>
              <a:rPr lang="en-US" sz="2200" dirty="0" smtClean="0">
                <a:latin typeface="Palatino" charset="0"/>
              </a:rPr>
              <a:t>)</a:t>
            </a:r>
            <a:endParaRPr lang="en-US" sz="2200" dirty="0">
              <a:latin typeface="Palatino" charset="0"/>
            </a:endParaRPr>
          </a:p>
        </p:txBody>
      </p:sp>
      <p:sp>
        <p:nvSpPr>
          <p:cNvPr id="2" name="TextBox 1"/>
          <p:cNvSpPr txBox="1"/>
          <p:nvPr/>
        </p:nvSpPr>
        <p:spPr>
          <a:xfrm>
            <a:off x="762000" y="5657672"/>
            <a:ext cx="7579944" cy="830997"/>
          </a:xfrm>
          <a:prstGeom prst="rect">
            <a:avLst/>
          </a:prstGeom>
          <a:noFill/>
        </p:spPr>
        <p:txBody>
          <a:bodyPr wrap="square" rtlCol="0">
            <a:spAutoFit/>
          </a:bodyPr>
          <a:lstStyle/>
          <a:p>
            <a:r>
              <a:rPr lang="en-US" dirty="0">
                <a:latin typeface="Palatino" charset="0"/>
              </a:rPr>
              <a:t>•  </a:t>
            </a:r>
            <a:r>
              <a:rPr lang="en-US" dirty="0" smtClean="0">
                <a:solidFill>
                  <a:srgbClr val="3A0000"/>
                </a:solidFill>
                <a:effectLst>
                  <a:outerShdw blurRad="38100" dist="38100" dir="2700000" algn="tl">
                    <a:srgbClr val="000000"/>
                  </a:outerShdw>
                </a:effectLst>
                <a:latin typeface="Palatino" charset="0"/>
              </a:rPr>
              <a:t>Preconditioned </a:t>
            </a:r>
            <a:r>
              <a:rPr lang="en-US" dirty="0" err="1" smtClean="0">
                <a:solidFill>
                  <a:srgbClr val="3A0000"/>
                </a:solidFill>
                <a:effectLst>
                  <a:outerShdw blurRad="38100" dist="38100" dir="2700000" algn="tl">
                    <a:srgbClr val="000000"/>
                  </a:outerShdw>
                </a:effectLst>
                <a:latin typeface="Palatino" charset="0"/>
              </a:rPr>
              <a:t>Krylov</a:t>
            </a:r>
            <a:r>
              <a:rPr lang="en-US" dirty="0" smtClean="0">
                <a:solidFill>
                  <a:srgbClr val="3A0000"/>
                </a:solidFill>
                <a:effectLst>
                  <a:outerShdw blurRad="38100" dist="38100" dir="2700000" algn="tl">
                    <a:srgbClr val="000000"/>
                  </a:outerShdw>
                </a:effectLst>
                <a:latin typeface="Palatino" charset="0"/>
              </a:rPr>
              <a:t> solver</a:t>
            </a:r>
            <a:r>
              <a:rPr lang="en-US" dirty="0" smtClean="0">
                <a:latin typeface="Palatino" charset="0"/>
              </a:rPr>
              <a:t>  (conjugate residual) solver for elliptic pressure equation.</a:t>
            </a:r>
            <a:endParaRPr lang="en-US" dirty="0">
              <a:latin typeface="Palatino" charset="0"/>
            </a:endParaRPr>
          </a:p>
        </p:txBody>
      </p:sp>
    </p:spTree>
    <p:extLst>
      <p:ext uri="{BB962C8B-B14F-4D97-AF65-F5344CB8AC3E}">
        <p14:creationId xmlns:p14="http://schemas.microsoft.com/office/powerpoint/2010/main" val="28445454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78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2" grpId="0"/>
      <p:bldP spid="3" grpId="0"/>
      <p:bldP spid="5" grpId="0"/>
      <p:bldP spid="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7918D"/>
            </a:gs>
            <a:gs pos="100000">
              <a:srgbClr val="FFFFFF"/>
            </a:gs>
          </a:gsLst>
          <a:lin ang="5400000" scaled="0"/>
          <a:tileRect/>
        </a:gradFill>
        <a:effectLst/>
      </p:bgPr>
    </p:bg>
    <p:spTree>
      <p:nvGrpSpPr>
        <p:cNvPr id="1" name=""/>
        <p:cNvGrpSpPr/>
        <p:nvPr/>
      </p:nvGrpSpPr>
      <p:grpSpPr>
        <a:xfrm>
          <a:off x="0" y="0"/>
          <a:ext cx="0" cy="0"/>
          <a:chOff x="0" y="0"/>
          <a:chExt cx="0" cy="0"/>
        </a:xfrm>
      </p:grpSpPr>
      <p:sp>
        <p:nvSpPr>
          <p:cNvPr id="10" name="TextBox 9"/>
          <p:cNvSpPr txBox="1"/>
          <p:nvPr/>
        </p:nvSpPr>
        <p:spPr>
          <a:xfrm>
            <a:off x="5562600" y="609600"/>
            <a:ext cx="2529321" cy="461665"/>
          </a:xfrm>
          <a:prstGeom prst="rect">
            <a:avLst/>
          </a:prstGeom>
          <a:noFill/>
        </p:spPr>
        <p:txBody>
          <a:bodyPr wrap="none">
            <a:spAutoFit/>
          </a:bodyPr>
          <a:lstStyle/>
          <a:p>
            <a:pPr>
              <a:defRP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mn-cs"/>
              </a:rPr>
              <a:t>FEATURES</a:t>
            </a:r>
            <a:r>
              <a:rPr lang="en-US"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mn-cs"/>
              </a:rPr>
              <a:t>, cont.</a:t>
            </a:r>
            <a:endParaRPr lang="en-US" i="1" dirty="0">
              <a:ln w="18415" cmpd="sng">
                <a:solidFill>
                  <a:srgbClr val="FFFFFF"/>
                </a:solidFill>
                <a:prstDash val="solid"/>
              </a:ln>
              <a:solidFill>
                <a:srgbClr val="FFFFFF"/>
              </a:solidFill>
              <a:effectLst>
                <a:outerShdw blurRad="63500" dir="3600000" algn="tl" rotWithShape="0">
                  <a:srgbClr val="000000">
                    <a:alpha val="70000"/>
                  </a:srgbClr>
                </a:outerShdw>
              </a:effectLst>
              <a:cs typeface="+mn-cs"/>
            </a:endParaRPr>
          </a:p>
        </p:txBody>
      </p:sp>
      <p:sp>
        <p:nvSpPr>
          <p:cNvPr id="11" name="TextBox 10"/>
          <p:cNvSpPr txBox="1"/>
          <p:nvPr/>
        </p:nvSpPr>
        <p:spPr>
          <a:xfrm>
            <a:off x="685800" y="2819400"/>
            <a:ext cx="7467600" cy="1877437"/>
          </a:xfrm>
          <a:prstGeom prst="rect">
            <a:avLst/>
          </a:prstGeom>
          <a:noFill/>
        </p:spPr>
        <p:txBody>
          <a:bodyPr wrap="square" rtlCol="0">
            <a:spAutoFit/>
          </a:bodyPr>
          <a:lstStyle/>
          <a:p>
            <a:r>
              <a:rPr lang="en-US" dirty="0">
                <a:latin typeface="Palatino" charset="0"/>
              </a:rPr>
              <a:t>•  </a:t>
            </a:r>
            <a:r>
              <a:rPr lang="en-US" sz="2200" dirty="0">
                <a:latin typeface="Palatino" charset="0"/>
              </a:rPr>
              <a:t>t</a:t>
            </a:r>
            <a:r>
              <a:rPr lang="en-US" sz="2200" dirty="0" smtClean="0">
                <a:latin typeface="Palatino" charset="0"/>
              </a:rPr>
              <a:t>urbulence closure </a:t>
            </a:r>
            <a:r>
              <a:rPr lang="en-US" sz="2200" dirty="0">
                <a:latin typeface="Palatino" charset="0"/>
              </a:rPr>
              <a:t>options: </a:t>
            </a:r>
            <a:r>
              <a:rPr lang="en-US" sz="2200" dirty="0" smtClean="0">
                <a:latin typeface="Palatino" charset="0"/>
              </a:rPr>
              <a:t>Direct Numerical </a:t>
            </a:r>
            <a:r>
              <a:rPr lang="en-US" sz="2200" dirty="0" err="1" smtClean="0">
                <a:latin typeface="Palatino" charset="0"/>
              </a:rPr>
              <a:t>Simu-lation</a:t>
            </a:r>
            <a:r>
              <a:rPr lang="en-US" sz="2200" dirty="0" smtClean="0">
                <a:latin typeface="Palatino" charset="0"/>
              </a:rPr>
              <a:t> (DNS), </a:t>
            </a:r>
            <a:r>
              <a:rPr lang="en-US" sz="2200" dirty="0">
                <a:latin typeface="Palatino" charset="0"/>
              </a:rPr>
              <a:t>LES, or </a:t>
            </a:r>
            <a:r>
              <a:rPr lang="en-US"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latin typeface="Palatino" charset="0"/>
              </a:rPr>
              <a:t>Implicit Large Eddy Simulation (ILES</a:t>
            </a:r>
            <a:r>
              <a:rPr lang="en-US" b="1" dirty="0" smtClean="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latin typeface="Palatino" charset="0"/>
              </a:rPr>
              <a:t>)</a:t>
            </a:r>
            <a:r>
              <a:rPr lang="en-US" dirty="0" smtClean="0">
                <a:latin typeface="Palatino" charset="0"/>
              </a:rPr>
              <a:t>. </a:t>
            </a:r>
            <a:r>
              <a:rPr lang="en-US" sz="2200" dirty="0" smtClean="0">
                <a:latin typeface="Palatino" charset="0"/>
              </a:rPr>
              <a:t>ILES produces dissipation nonlinearly – just enough locally to avoid oscillations (uses limiters based upon the convexity of the flow). </a:t>
            </a:r>
            <a:endParaRPr lang="en-US" sz="220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latin typeface="Palatino" charset="0"/>
            </a:endParaRPr>
          </a:p>
        </p:txBody>
      </p:sp>
      <p:sp>
        <p:nvSpPr>
          <p:cNvPr id="12" name="TextBox 11"/>
          <p:cNvSpPr txBox="1"/>
          <p:nvPr/>
        </p:nvSpPr>
        <p:spPr>
          <a:xfrm>
            <a:off x="685800" y="1371600"/>
            <a:ext cx="7470422" cy="1138773"/>
          </a:xfrm>
          <a:prstGeom prst="rect">
            <a:avLst/>
          </a:prstGeom>
          <a:noFill/>
        </p:spPr>
        <p:txBody>
          <a:bodyPr wrap="square" rtlCol="0">
            <a:spAutoFit/>
          </a:bodyPr>
          <a:lstStyle/>
          <a:p>
            <a:r>
              <a:rPr lang="en-US" dirty="0">
                <a:latin typeface="Palatino" charset="0"/>
              </a:rPr>
              <a:t>•  </a:t>
            </a:r>
            <a:r>
              <a:rPr lang="en-US" dirty="0">
                <a:solidFill>
                  <a:srgbClr val="3A0000"/>
                </a:solidFill>
                <a:effectLst>
                  <a:outerShdw blurRad="38100" dist="38100" dir="2700000" algn="tl">
                    <a:srgbClr val="000000"/>
                  </a:outerShdw>
                </a:effectLst>
                <a:latin typeface="Palatino" charset="0"/>
              </a:rPr>
              <a:t>Non-</a:t>
            </a:r>
            <a:r>
              <a:rPr lang="en-US" dirty="0" smtClean="0">
                <a:solidFill>
                  <a:srgbClr val="3A0000"/>
                </a:solidFill>
                <a:effectLst>
                  <a:outerShdw blurRad="38100" dist="38100" dir="2700000" algn="tl">
                    <a:srgbClr val="000000"/>
                  </a:outerShdw>
                </a:effectLst>
                <a:latin typeface="Palatino" charset="0"/>
              </a:rPr>
              <a:t>oscillatory </a:t>
            </a:r>
            <a:r>
              <a:rPr lang="en-US" dirty="0">
                <a:solidFill>
                  <a:srgbClr val="3A0000"/>
                </a:solidFill>
                <a:effectLst>
                  <a:outerShdw blurRad="38100" dist="38100" dir="2700000" algn="tl">
                    <a:srgbClr val="000000"/>
                  </a:outerShdw>
                </a:effectLst>
                <a:latin typeface="Palatino" charset="0"/>
              </a:rPr>
              <a:t>Forward in Time (NFT) </a:t>
            </a:r>
            <a:r>
              <a:rPr lang="en-US" sz="2200" dirty="0" smtClean="0">
                <a:latin typeface="Palatino" charset="0"/>
              </a:rPr>
              <a:t>integration </a:t>
            </a:r>
            <a:r>
              <a:rPr lang="en-US" sz="2200" dirty="0">
                <a:latin typeface="Palatino" charset="0"/>
              </a:rPr>
              <a:t>algorithm, helps to preserve monotonicity and eliminates nonlinear </a:t>
            </a:r>
            <a:r>
              <a:rPr lang="en-US" sz="2200" dirty="0" smtClean="0">
                <a:latin typeface="Palatino" charset="0"/>
              </a:rPr>
              <a:t>instability, default 2</a:t>
            </a:r>
            <a:r>
              <a:rPr lang="en-US" sz="2200" baseline="30000" dirty="0" smtClean="0">
                <a:latin typeface="Palatino" charset="0"/>
              </a:rPr>
              <a:t>nd</a:t>
            </a:r>
            <a:r>
              <a:rPr lang="en-US" sz="2200" dirty="0" smtClean="0">
                <a:latin typeface="Palatino" charset="0"/>
              </a:rPr>
              <a:t> order in space and time.</a:t>
            </a:r>
            <a:endParaRPr lang="en-US" sz="2200" dirty="0"/>
          </a:p>
        </p:txBody>
      </p:sp>
      <p:sp>
        <p:nvSpPr>
          <p:cNvPr id="13" name="TextBox 12"/>
          <p:cNvSpPr txBox="1"/>
          <p:nvPr/>
        </p:nvSpPr>
        <p:spPr>
          <a:xfrm>
            <a:off x="914400" y="4876800"/>
            <a:ext cx="7239000" cy="1200328"/>
          </a:xfrm>
          <a:prstGeom prst="rect">
            <a:avLst/>
          </a:prstGeom>
          <a:noFill/>
        </p:spPr>
        <p:txBody>
          <a:bodyPr wrap="square" rtlCol="0">
            <a:spAutoFit/>
          </a:bodyPr>
          <a:lstStyle/>
          <a:p>
            <a:r>
              <a:rPr lang="en-US" dirty="0" smtClean="0">
                <a:sym typeface="Wingdings"/>
              </a:rPr>
              <a:t>  conservative NFT </a:t>
            </a:r>
            <a:r>
              <a:rPr lang="en-US" i="1" dirty="0" err="1">
                <a:sym typeface="Wingdings"/>
              </a:rPr>
              <a:t>E</a:t>
            </a:r>
            <a:r>
              <a:rPr lang="en-US" i="1" dirty="0" err="1" smtClean="0">
                <a:sym typeface="Wingdings"/>
              </a:rPr>
              <a:t>ulerian</a:t>
            </a:r>
            <a:r>
              <a:rPr lang="en-US" dirty="0" smtClean="0">
                <a:sym typeface="Wingdings"/>
              </a:rPr>
              <a:t> integration scheme MPDATA (</a:t>
            </a:r>
            <a:r>
              <a:rPr lang="en-US" sz="2000" dirty="0" err="1" smtClean="0">
                <a:sym typeface="Wingdings"/>
              </a:rPr>
              <a:t>Smolarkiewicz</a:t>
            </a:r>
            <a:r>
              <a:rPr lang="en-US" sz="2000" i="1" dirty="0" smtClean="0">
                <a:sym typeface="Wingdings"/>
              </a:rPr>
              <a:t>, IJNMF </a:t>
            </a:r>
            <a:r>
              <a:rPr lang="en-US" sz="2000" dirty="0" smtClean="0">
                <a:sym typeface="Wingdings"/>
              </a:rPr>
              <a:t>2006</a:t>
            </a:r>
            <a:r>
              <a:rPr lang="en-US" dirty="0" smtClean="0">
                <a:sym typeface="Wingdings"/>
              </a:rPr>
              <a:t>) together with ILES closure option make EULAG a </a:t>
            </a:r>
            <a:r>
              <a:rPr lang="en-US" i="1" dirty="0" smtClean="0">
                <a:sym typeface="Wingdings"/>
              </a:rPr>
              <a:t>high resolution model.</a:t>
            </a:r>
            <a:endParaRPr lang="en-US" dirty="0"/>
          </a:p>
        </p:txBody>
      </p:sp>
    </p:spTree>
    <p:extLst>
      <p:ext uri="{BB962C8B-B14F-4D97-AF65-F5344CB8AC3E}">
        <p14:creationId xmlns:p14="http://schemas.microsoft.com/office/powerpoint/2010/main" val="6203979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theme/theme1.xml><?xml version="1.0" encoding="utf-8"?>
<a:theme xmlns:a="http://schemas.openxmlformats.org/drawingml/2006/main" name="Blank Presentati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FFB1E4"/>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FFB1E4"/>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13395</TotalTime>
  <Words>5239</Words>
  <Application>Microsoft Macintosh PowerPoint</Application>
  <PresentationFormat>On-screen Show (4:3)</PresentationFormat>
  <Paragraphs>473</Paragraphs>
  <Slides>41</Slides>
  <Notes>38</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Blank Presentation</vt:lpstr>
      <vt:lpstr>Equation</vt:lpstr>
      <vt:lpstr>Multi-scale Interactions in Global Simulations of Baroclinic Instability</vt:lpstr>
      <vt:lpstr>Why Study Baroclinic Dynamics?</vt:lpstr>
      <vt:lpstr>Multiscale Model Prerequisites?</vt:lpstr>
      <vt:lpstr>less obvious, cont.</vt:lpstr>
      <vt:lpstr>PowerPoint Presentation</vt:lpstr>
      <vt:lpstr>PowerPoint Presentation</vt:lpstr>
      <vt:lpstr>Multiple scale interaction: DOF ~ 1028</vt:lpstr>
      <vt:lpstr>   EULAG Model Features  (Prusa, Smolarkiewicz, and Wyszogrodzki, Comp &amp; Fluids 2008) </vt:lpstr>
      <vt:lpstr>PowerPoint Presentation</vt:lpstr>
      <vt:lpstr>PowerPoint Presentation</vt:lpstr>
      <vt:lpstr>Consistency of anelastic modes with compressible modes (AK2009)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EULAG 0.7o simulation @ 11         days :  small waves in wake</vt:lpstr>
      <vt:lpstr>Consistency with compressible modes (AK2009) </vt:lpstr>
      <vt:lpstr>Small waves – XZ slices of w @ 50o N</vt:lpstr>
      <vt:lpstr>PowerPoint Presentation</vt:lpstr>
      <vt:lpstr>PowerPoint Presentation</vt:lpstr>
      <vt:lpstr>PowerPoint Presentation</vt:lpstr>
      <vt:lpstr>PowerPoint Presentation</vt:lpstr>
      <vt:lpstr>Eddy Fluxes associated with synoptic scales vs. small waves: XZ slices @ 50o N, 130o – 210o longitude; 0.35o resolution.</vt:lpstr>
      <vt:lpstr>Summary</vt:lpstr>
      <vt:lpstr>PowerPoint Presentation</vt:lpstr>
      <vt:lpstr>Remarks</vt:lpstr>
      <vt:lpstr>PowerPoint Presentation</vt:lpstr>
      <vt:lpstr>PowerPoint Presentation</vt:lpstr>
      <vt:lpstr>PowerPoint Presentation</vt:lpstr>
      <vt:lpstr>PowerPoint Presentation</vt:lpstr>
      <vt:lpstr>PowerPoint Presentation</vt:lpstr>
      <vt:lpstr>Example: Gravity Wave Breaking  (Prusa et al, JAS 1996)</vt:lpstr>
      <vt:lpstr>Examples</vt:lpstr>
      <vt:lpstr>Reverse cascade forcing of &lt; u &gt;</vt:lpstr>
      <vt:lpstr> Multiple scale interactions up- and downscale</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Computation in  the 21st Century  Continuous Dynamic Grid Deformation</dc:title>
  <dc:creator>prusa</dc:creator>
  <cp:lastModifiedBy>jprusa</cp:lastModifiedBy>
  <cp:revision>506</cp:revision>
  <dcterms:created xsi:type="dcterms:W3CDTF">2004-11-15T23:15:29Z</dcterms:created>
  <dcterms:modified xsi:type="dcterms:W3CDTF">2013-10-22T13:19:56Z</dcterms:modified>
</cp:coreProperties>
</file>