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84" r:id="rId4"/>
    <p:sldId id="259" r:id="rId5"/>
    <p:sldId id="280" r:id="rId6"/>
    <p:sldId id="281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4DAC"/>
    <a:srgbClr val="30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18" autoAdjust="0"/>
  </p:normalViewPr>
  <p:slideViewPr>
    <p:cSldViewPr snapToGrid="0" snapToObjects="1">
      <p:cViewPr varScale="1">
        <p:scale>
          <a:sx n="191" d="100"/>
          <a:sy n="191" d="100"/>
        </p:scale>
        <p:origin x="-11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RD:Users:marks:Documents:HRD:FY12:WG/TCR%20OFCM:2012:Draft-2012-Combined-Master-AFFOFY09-7Feb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RD:Users:marks:Documents:HRD:FY12:WG/TCR%20OFCM:spreadsheets:2008:Combined_BvsA_20090220_fm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HRD:Users:marks:Documents:HRD:FY12:WG/TCR%20OFCM:2012:Draft-2012-Combined-Master-AFFOFY09-7Feb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6973717720193"/>
          <c:y val="0.204216151670174"/>
          <c:w val="0.595934917866972"/>
          <c:h val="0.67003320712816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2"/>
            <c:bubble3D val="0"/>
            <c:spPr>
              <a:solidFill>
                <a:schemeClr val="accent3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Pt>
            <c:idx val="4"/>
            <c:bubble3D val="0"/>
            <c:spPr>
              <a:solidFill>
                <a:srgbClr val="FF9900"/>
              </a:solidFill>
            </c:spPr>
          </c:dPt>
          <c:dLbls>
            <c:dLbl>
              <c:idx val="4"/>
              <c:layout>
                <c:manualLayout>
                  <c:x val="0.0176225779164105"/>
                  <c:y val="0.06879876300900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i="0">
                    <a:latin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('Combined sheet'!$J$2,'Combined sheet'!$J$5,'Combined sheet'!$J$6,'Combined sheet'!$J$7,'Combined sheet'!$J$8)</c:f>
              <c:strCache>
                <c:ptCount val="5"/>
                <c:pt idx="0">
                  <c:v>NOAA</c:v>
                </c:pt>
                <c:pt idx="1">
                  <c:v>Navy</c:v>
                </c:pt>
                <c:pt idx="2">
                  <c:v>NSF</c:v>
                </c:pt>
                <c:pt idx="3">
                  <c:v>NASA</c:v>
                </c:pt>
                <c:pt idx="4">
                  <c:v>Other</c:v>
                </c:pt>
              </c:strCache>
            </c:strRef>
          </c:cat>
          <c:val>
            <c:numRef>
              <c:f>('Combined sheet'!$BE$2,'Combined sheet'!$BE$5,'Combined sheet'!$BE$6,'Combined sheet'!$BE$7,'Combined sheet'!$BE$8)</c:f>
              <c:numCache>
                <c:formatCode>0</c:formatCode>
                <c:ptCount val="5"/>
                <c:pt idx="0">
                  <c:v>107.125</c:v>
                </c:pt>
                <c:pt idx="1">
                  <c:v>35.0</c:v>
                </c:pt>
                <c:pt idx="2">
                  <c:v>53.76</c:v>
                </c:pt>
                <c:pt idx="3">
                  <c:v>35.0</c:v>
                </c:pt>
                <c:pt idx="4">
                  <c:v>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7062314540059"/>
          <c:y val="0.193899782135076"/>
          <c:w val="0.452522255192878"/>
          <c:h val="0.664488017429194"/>
        </c:manualLayout>
      </c:layout>
      <c:pieChart>
        <c:varyColors val="1"/>
        <c:ser>
          <c:idx val="0"/>
          <c:order val="0"/>
          <c:tx>
            <c:strRef>
              <c:f>'Combined B vs A breakdown'!$G$1</c:f>
              <c:strCache>
                <c:ptCount val="1"/>
                <c:pt idx="0">
                  <c:v>Total ($K)</c:v>
                </c:pt>
              </c:strCache>
            </c:strRef>
          </c:tx>
          <c:spPr>
            <a:gradFill rotWithShape="0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25400">
              <a:noFill/>
            </a:ln>
            <a:effectLst>
              <a:outerShdw dist="23241" dir="2700000" algn="br">
                <a:srgbClr val="000000">
                  <a:alpha val="89000"/>
                </a:srgbClr>
              </a:outerShdw>
            </a:effectLst>
          </c:spPr>
          <c:dPt>
            <c:idx val="0"/>
            <c:bubble3D val="0"/>
            <c:spPr>
              <a:solidFill>
                <a:schemeClr val="accent1"/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Pt>
            <c:idx val="2"/>
            <c:bubble3D val="0"/>
            <c:spPr>
              <a:solidFill>
                <a:schemeClr val="accent4"/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Pt>
            <c:idx val="3"/>
            <c:bubble3D val="0"/>
            <c:spPr>
              <a:solidFill>
                <a:schemeClr val="accent3"/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Pt>
            <c:idx val="4"/>
            <c:bubble3D val="0"/>
            <c:spPr>
              <a:solidFill>
                <a:schemeClr val="accent6"/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Pt>
            <c:idx val="5"/>
            <c:bubble3D val="0"/>
            <c:explosion val="11"/>
            <c:spPr>
              <a:solidFill>
                <a:schemeClr val="bg1">
                  <a:lumMod val="65000"/>
                </a:schemeClr>
              </a:solidFill>
              <a:effectLst>
                <a:outerShdw dist="23241" dir="2700000" algn="br">
                  <a:srgbClr val="000000">
                    <a:alpha val="89000"/>
                  </a:srgbClr>
                </a:outerShdw>
              </a:effectLst>
            </c:spPr>
          </c:dPt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>
                    <a:solidFill>
                      <a:srgbClr val="0000FF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'Combined B vs A breakdown'!$A$2:$A$7</c:f>
              <c:strCache>
                <c:ptCount val="6"/>
                <c:pt idx="0">
                  <c:v>NOAA</c:v>
                </c:pt>
                <c:pt idx="1">
                  <c:v>Navy</c:v>
                </c:pt>
                <c:pt idx="2">
                  <c:v>NASA</c:v>
                </c:pt>
                <c:pt idx="3">
                  <c:v>NSF</c:v>
                </c:pt>
                <c:pt idx="4">
                  <c:v>Other</c:v>
                </c:pt>
                <c:pt idx="5">
                  <c:v>Research Facilities</c:v>
                </c:pt>
              </c:strCache>
            </c:strRef>
          </c:cat>
          <c:val>
            <c:numRef>
              <c:f>'Combined B vs A breakdown'!$G$2:$G$7</c:f>
              <c:numCache>
                <c:formatCode>_("$"* #,##0_);_("$"* \(#,##0\);_("$"* "-"??_);_(@_)</c:formatCode>
                <c:ptCount val="6"/>
                <c:pt idx="0">
                  <c:v>13783.238</c:v>
                </c:pt>
                <c:pt idx="1">
                  <c:v>9590.1</c:v>
                </c:pt>
                <c:pt idx="2">
                  <c:v>4568.0</c:v>
                </c:pt>
                <c:pt idx="3">
                  <c:v>6036.5</c:v>
                </c:pt>
                <c:pt idx="4">
                  <c:v>3723.0</c:v>
                </c:pt>
                <c:pt idx="5">
                  <c:v>12454.0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spPr>
    <a:noFill/>
    <a:ln w="3175">
      <a:noFill/>
      <a:prstDash val="solid"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0960088617602"/>
          <c:y val="0.206495696446476"/>
          <c:w val="0.585329424466665"/>
          <c:h val="0.65048101338093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>
                  <a:lumMod val="75000"/>
                </a:schemeClr>
              </a:solidFill>
            </c:spPr>
          </c:dPt>
          <c:dPt>
            <c:idx val="1"/>
            <c:bubble3D val="0"/>
            <c:spPr>
              <a:solidFill>
                <a:schemeClr val="accent1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chemeClr val="accent4"/>
              </a:solidFill>
            </c:spPr>
          </c:dPt>
          <c:dPt>
            <c:idx val="4"/>
            <c:bubble3D val="0"/>
            <c:spPr>
              <a:solidFill>
                <a:schemeClr val="accent3"/>
              </a:solidFill>
            </c:spPr>
          </c:dPt>
          <c:dPt>
            <c:idx val="5"/>
            <c:bubble3D val="0"/>
            <c:spPr>
              <a:solidFill>
                <a:srgbClr val="FF9900"/>
              </a:solidFill>
            </c:spPr>
          </c:dPt>
          <c:dPt>
            <c:idx val="6"/>
            <c:bubble3D val="0"/>
            <c:explosion val="7"/>
            <c:spPr>
              <a:solidFill>
                <a:schemeClr val="bg1">
                  <a:lumMod val="50000"/>
                </a:schemeClr>
              </a:solidFill>
              <a:effectLst>
                <a:outerShdw blurRad="40000" dist="35687" dir="3660000" rotWithShape="0">
                  <a:srgbClr val="000000">
                    <a:alpha val="87000"/>
                  </a:srgbClr>
                </a:outerShdw>
              </a:effectLst>
            </c:spPr>
          </c:dPt>
          <c:dLbls>
            <c:dLbl>
              <c:idx val="4"/>
              <c:layout>
                <c:manualLayout>
                  <c:x val="0.0197516394638378"/>
                  <c:y val="0.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.027652295249373"/>
                  <c:y val="0.010932033391495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.0395032789276757"/>
                  <c:y val="-0.018220533881728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008000"/>
                    </a:solidFill>
                    <a:latin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'Combined sheet'!$BF$15:$BF$21</c:f>
              <c:strCache>
                <c:ptCount val="7"/>
                <c:pt idx="0">
                  <c:v>HFIP</c:v>
                </c:pt>
                <c:pt idx="1">
                  <c:v>NOAA Non-HFIP</c:v>
                </c:pt>
                <c:pt idx="2">
                  <c:v>Navy</c:v>
                </c:pt>
                <c:pt idx="3">
                  <c:v>NASA</c:v>
                </c:pt>
                <c:pt idx="4">
                  <c:v>NSF</c:v>
                </c:pt>
                <c:pt idx="5">
                  <c:v>Other</c:v>
                </c:pt>
                <c:pt idx="6">
                  <c:v>Facilities</c:v>
                </c:pt>
              </c:strCache>
            </c:strRef>
          </c:cat>
          <c:val>
            <c:numRef>
              <c:f>'Combined sheet'!$BG$15:$BG$21</c:f>
              <c:numCache>
                <c:formatCode>_("$"* #,##0_);_("$"* \(#,##0\);_("$"* "-"??_);_(@_)</c:formatCode>
                <c:ptCount val="7"/>
                <c:pt idx="0">
                  <c:v>9992.241032490976</c:v>
                </c:pt>
                <c:pt idx="1">
                  <c:v>6998.029405720623</c:v>
                </c:pt>
                <c:pt idx="2">
                  <c:v>5956.255</c:v>
                </c:pt>
                <c:pt idx="3">
                  <c:v>5267.0</c:v>
                </c:pt>
                <c:pt idx="4">
                  <c:v>8966.899000000001</c:v>
                </c:pt>
                <c:pt idx="5">
                  <c:v>2390.05</c:v>
                </c:pt>
                <c:pt idx="6">
                  <c:v>15361.0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000" b="1"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9CA72-190E-F545-8CA4-6FE6E2C88EAA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13A1EF-9351-564F-AE3A-8213E6CE0F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710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08CE3-9491-4C48-85B2-B13C0D369525}" type="datetimeFigureOut">
              <a:rPr lang="en-US" smtClean="0"/>
              <a:t>11/12/13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1AB45-E428-2C48-B731-05EE08256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396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7FB398BF-0DD4-4D0A-84D2-34EA0D9020BC}" type="slidenum">
              <a:rPr lang="en-US" sz="1200">
                <a:latin typeface="Times New Roman" pitchFamily="18" charset="0"/>
                <a:ea typeface="MS PGothic" pitchFamily="34" charset="-128"/>
              </a:rPr>
              <a:pPr algn="r" defTabSz="914437"/>
              <a:t>2</a:t>
            </a:fld>
            <a:endParaRPr lang="en-US" sz="12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7FB398BF-0DD4-4D0A-84D2-34EA0D9020BC}" type="slidenum">
              <a:rPr lang="en-US" sz="1200">
                <a:latin typeface="Times New Roman" pitchFamily="18" charset="0"/>
                <a:ea typeface="MS PGothic" pitchFamily="34" charset="-128"/>
              </a:rPr>
              <a:pPr algn="r" defTabSz="914437"/>
              <a:t>3</a:t>
            </a:fld>
            <a:endParaRPr lang="en-US" sz="12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 txBox="1">
            <a:spLocks noGrp="1" noChangeArrowheads="1"/>
          </p:cNvSpPr>
          <p:nvPr/>
        </p:nvSpPr>
        <p:spPr bwMode="auto">
          <a:xfrm>
            <a:off x="3885579" y="8686489"/>
            <a:ext cx="2972421" cy="45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5" tIns="45718" rIns="91435" bIns="45718" anchor="b"/>
          <a:lstStyle/>
          <a:p>
            <a:pPr algn="r" defTabSz="914437"/>
            <a:fld id="{7FB398BF-0DD4-4D0A-84D2-34EA0D9020BC}" type="slidenum">
              <a:rPr lang="en-US" sz="1200">
                <a:latin typeface="Times New Roman" pitchFamily="18" charset="0"/>
                <a:ea typeface="MS PGothic" pitchFamily="34" charset="-128"/>
              </a:rPr>
              <a:pPr algn="r" defTabSz="914437"/>
              <a:t>4</a:t>
            </a:fld>
            <a:endParaRPr lang="en-US" sz="12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HMA – Hurricane Mitigation Alliance:</a:t>
            </a:r>
            <a:r>
              <a:rPr lang="en-US" baseline="0" dirty="0" smtClean="0"/>
              <a:t> NOAA earmark to FIU focused on storm surge R&amp;D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1AB45-E428-2C48-B731-05EE082560F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3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4C199-2EEE-B249-BEA0-C7A9D117A8CC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51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59DDD-C75D-9A4E-92B6-7B19773A42EA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2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A560D-FF90-564D-B22A-EC2158408BCD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1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C982E-8018-D74D-A062-E0DBD61438BA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228600" y="772648"/>
            <a:ext cx="86868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0" y="6506955"/>
            <a:ext cx="9144000" cy="366407"/>
          </a:xfrm>
          <a:prstGeom prst="rect">
            <a:avLst/>
          </a:prstGeom>
          <a:solidFill>
            <a:srgbClr val="5F5F5F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 userDrawn="1"/>
        </p:nvSpPr>
        <p:spPr bwMode="auto">
          <a:xfrm>
            <a:off x="427553" y="6528666"/>
            <a:ext cx="56467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b="1" dirty="0">
                <a:solidFill>
                  <a:schemeClr val="bg1"/>
                </a:solidFill>
                <a:ea typeface="+mn-ea"/>
              </a:rPr>
              <a:t>OFCM-Sponsored Working Group for Tropical Cyclone Research</a:t>
            </a:r>
            <a:endParaRPr lang="en-US" sz="1400" dirty="0">
              <a:solidFill>
                <a:schemeClr val="bg1"/>
              </a:solidFill>
              <a:ea typeface="+mn-ea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 userDrawn="1"/>
        </p:nvSpPr>
        <p:spPr bwMode="auto">
          <a:xfrm>
            <a:off x="6683890" y="6482629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>
                <a:solidFill>
                  <a:schemeClr val="bg1"/>
                </a:solidFill>
                <a:latin typeface="Arial Black" pitchFamily="34" charset="0"/>
                <a:ea typeface="+mn-ea"/>
              </a:rPr>
              <a:t> </a:t>
            </a:r>
            <a:r>
              <a:rPr lang="en-US" b="1" i="1" dirty="0">
                <a:solidFill>
                  <a:schemeClr val="bg1"/>
                </a:solidFill>
                <a:latin typeface="Arial Black" pitchFamily="34" charset="0"/>
                <a:ea typeface="+mn-ea"/>
              </a:rPr>
              <a:t>WG/TCR</a:t>
            </a:r>
            <a:endParaRPr lang="en-US" sz="1200" i="1" dirty="0">
              <a:solidFill>
                <a:schemeClr val="bg1"/>
              </a:solidFill>
              <a:latin typeface="Arial Narrow" pitchFamily="34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85069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9A3E1-BD24-6C48-B45B-BB5EDEEE9FB9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D4D9-DA92-3349-8F08-65943A377B31}" type="datetime1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44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4F3E6-4334-F849-A481-38E8B39DBC31}" type="datetime1">
              <a:rPr lang="en-US" smtClean="0"/>
              <a:t>11/12/13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57B1E-B51C-F941-95F0-7455129E2C18}" type="datetime1">
              <a:rPr lang="en-US" smtClean="0"/>
              <a:t>11/12/13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8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F0D5D-3F04-5840-958E-63222B7B462C}" type="datetime1">
              <a:rPr lang="en-US" smtClean="0"/>
              <a:t>11/12/13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23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501CF-7775-6D4D-8CEF-0B3DB6ACE847}" type="datetime1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3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A2F0F-4A0E-2F46-B56F-BA097D5932B1}" type="datetime1">
              <a:rPr lang="en-US" smtClean="0"/>
              <a:t>11/12/13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8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A20E1-74F7-C349-B187-47955B0273F9}" type="datetime1">
              <a:rPr lang="en-US" smtClean="0"/>
              <a:t>11/12/13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42747-FD56-6F41-82C4-11CF192D7569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944" y="33192"/>
            <a:ext cx="687768" cy="687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2" descr="doc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1" y="33192"/>
            <a:ext cx="697762" cy="694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042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chart" Target="../charts/chart2.xml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7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5" descr="Web Page hurricane-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8253" y="1468783"/>
            <a:ext cx="4047653" cy="3224693"/>
          </a:xfrm>
          <a:prstGeom prst="rect">
            <a:avLst/>
          </a:prstGeom>
          <a:noFill/>
          <a:ln w="28575">
            <a:solidFill>
              <a:srgbClr val="0000CC"/>
            </a:solidFill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5786" y="706786"/>
            <a:ext cx="4913703" cy="4516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3600" b="1" dirty="0">
                <a:latin typeface="Arial"/>
                <a:cs typeface="Arial"/>
              </a:rPr>
              <a:t>Joint Action Group for Tropical Cyclone Research (JAG/TCR)</a:t>
            </a:r>
          </a:p>
          <a:p>
            <a:pPr algn="ctr">
              <a:lnSpc>
                <a:spcPct val="9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3600" b="1" u="sng" dirty="0">
                <a:latin typeface="Arial"/>
                <a:cs typeface="Arial"/>
              </a:rPr>
              <a:t>and</a:t>
            </a:r>
          </a:p>
          <a:p>
            <a:pPr algn="ctr">
              <a:lnSpc>
                <a:spcPct val="95000"/>
              </a:lnSpc>
              <a:spcBef>
                <a:spcPct val="5000"/>
              </a:spcBef>
              <a:spcAft>
                <a:spcPct val="5000"/>
              </a:spcAft>
            </a:pPr>
            <a:r>
              <a:rPr lang="en-US" sz="3600" b="1" dirty="0">
                <a:latin typeface="Arial"/>
                <a:cs typeface="Arial"/>
              </a:rPr>
              <a:t>Working Group for Tropical Cyclone Research (WG/TCR)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5239017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Dr. Frank Marks (NOAA) and Dr. Ron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Ferek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(Navy)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Co-Chairs, Working Group for Tropical Cyclone Research (WG/TCR)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1</a:t>
            </a:fld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381000" y="76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rPr>
              <a:t>History of JAG/TCR</a:t>
            </a:r>
            <a:endParaRPr lang="en-US" sz="3600" b="1" dirty="0">
              <a:solidFill>
                <a:schemeClr val="tx2"/>
              </a:solidFill>
              <a:latin typeface="Arial"/>
              <a:ea typeface="MS PGothic" pitchFamily="34" charset="-128"/>
              <a:cs typeface="Arial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21" y="727769"/>
            <a:ext cx="6079436" cy="4827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ts val="800"/>
              </a:spcBef>
              <a:spcAft>
                <a:spcPts val="800"/>
              </a:spcAft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rial"/>
                <a:cs typeface="Arial"/>
              </a:rPr>
              <a:t>February 2005: </a:t>
            </a:r>
            <a:r>
              <a:rPr lang="en-US" sz="2400" b="1" dirty="0">
                <a:latin typeface="Arial"/>
                <a:cs typeface="Arial"/>
              </a:rPr>
              <a:t>Federal Coordinator formed </a:t>
            </a:r>
            <a:r>
              <a:rPr lang="en-US" sz="2400" b="1" dirty="0" smtClean="0">
                <a:latin typeface="Arial"/>
                <a:cs typeface="Arial"/>
              </a:rPr>
              <a:t>Joint Action Group for Tropical Cyclone Research (JAG/TCR)</a:t>
            </a:r>
            <a:endParaRPr lang="en-US" sz="2400" b="1" dirty="0">
              <a:latin typeface="Arial"/>
              <a:cs typeface="Arial"/>
            </a:endParaRPr>
          </a:p>
          <a:p>
            <a:pPr marL="342900" indent="-342900">
              <a:spcBef>
                <a:spcPts val="800"/>
              </a:spcBef>
              <a:spcAft>
                <a:spcPts val="800"/>
              </a:spcAft>
              <a:buFontTx/>
              <a:buChar char="•"/>
            </a:pPr>
            <a:r>
              <a:rPr lang="en-US" sz="2400" b="1" dirty="0" smtClean="0">
                <a:solidFill>
                  <a:srgbClr val="0000FF"/>
                </a:solidFill>
                <a:latin typeface="Arial"/>
                <a:cs typeface="Arial"/>
              </a:rPr>
              <a:t>February </a:t>
            </a:r>
            <a:r>
              <a:rPr lang="en-US" sz="2400" b="1" dirty="0">
                <a:solidFill>
                  <a:srgbClr val="0000FF"/>
                </a:solidFill>
                <a:latin typeface="Arial"/>
                <a:cs typeface="Arial"/>
              </a:rPr>
              <a:t>2007: </a:t>
            </a:r>
            <a:r>
              <a:rPr lang="en-US" sz="2400" b="1" dirty="0">
                <a:latin typeface="Arial"/>
                <a:cs typeface="Arial"/>
              </a:rPr>
              <a:t>JAG/TCR </a:t>
            </a:r>
            <a:r>
              <a:rPr lang="en-US" sz="2400" b="1" dirty="0" smtClean="0">
                <a:latin typeface="Arial"/>
                <a:cs typeface="Arial"/>
              </a:rPr>
              <a:t>culminated </a:t>
            </a:r>
            <a:r>
              <a:rPr lang="en-US" sz="2400" b="1" dirty="0">
                <a:latin typeface="Arial"/>
                <a:cs typeface="Arial"/>
              </a:rPr>
              <a:t>with publication of </a:t>
            </a:r>
            <a:r>
              <a:rPr lang="en-US" sz="2400" b="1" i="1" dirty="0">
                <a:latin typeface="Arial"/>
                <a:cs typeface="Arial"/>
              </a:rPr>
              <a:t>Interagency Strategic Research Plan for Tropical Cyclones: The Way </a:t>
            </a:r>
            <a:r>
              <a:rPr lang="en-US" sz="2400" b="1" i="1" dirty="0" smtClean="0">
                <a:latin typeface="Arial"/>
                <a:cs typeface="Arial"/>
              </a:rPr>
              <a:t>Ahead</a:t>
            </a:r>
          </a:p>
          <a:p>
            <a:pPr marL="342900" indent="-342900">
              <a:spcBef>
                <a:spcPct val="20000"/>
              </a:spcBef>
              <a:spcAft>
                <a:spcPct val="20000"/>
              </a:spcAft>
              <a:buFontTx/>
              <a:buChar char="•"/>
            </a:pPr>
            <a:r>
              <a:rPr lang="en-US" altLang="ja-JP" sz="2400" b="1" dirty="0" smtClean="0">
                <a:latin typeface="Arial"/>
                <a:ea typeface="MS PGothic" charset="0"/>
                <a:cs typeface="Arial"/>
              </a:rPr>
              <a:t>Highlights of Interagency Plan</a:t>
            </a:r>
            <a:endParaRPr lang="en-US" altLang="ja-JP" sz="2400" b="1" dirty="0">
              <a:latin typeface="Arial"/>
              <a:ea typeface="MS PGothic" charset="0"/>
              <a:cs typeface="Arial"/>
            </a:endParaRPr>
          </a:p>
          <a:p>
            <a:pPr marL="742950" lvl="1" indent="-285750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ja-JP" sz="2000" b="1" dirty="0" smtClean="0">
                <a:latin typeface="Arial"/>
                <a:ea typeface="MS PGothic" charset="0"/>
                <a:cs typeface="Arial"/>
              </a:rPr>
              <a:t>Chapter 4 summarizes operational </a:t>
            </a:r>
            <a:r>
              <a:rPr lang="en-US" altLang="ja-JP" sz="2000" b="1" dirty="0">
                <a:latin typeface="Arial"/>
                <a:ea typeface="MS PGothic" charset="0"/>
                <a:cs typeface="Arial"/>
              </a:rPr>
              <a:t>tropical cyclone forecast and warning </a:t>
            </a:r>
            <a:r>
              <a:rPr lang="en-US" altLang="ja-JP" sz="2000" b="1" dirty="0" smtClean="0">
                <a:latin typeface="Arial"/>
                <a:ea typeface="MS PGothic" charset="0"/>
                <a:cs typeface="Arial"/>
              </a:rPr>
              <a:t>centers (TPC</a:t>
            </a:r>
            <a:r>
              <a:rPr lang="en-US" altLang="ja-JP" sz="2000" b="1" dirty="0">
                <a:latin typeface="Arial"/>
                <a:ea typeface="MS PGothic" charset="0"/>
                <a:cs typeface="Arial"/>
              </a:rPr>
              <a:t>/NHC, CPHC, </a:t>
            </a:r>
            <a:r>
              <a:rPr lang="en-US" altLang="ja-JP" sz="2000" b="1" dirty="0" smtClean="0">
                <a:latin typeface="Arial"/>
                <a:ea typeface="MS PGothic" charset="0"/>
                <a:cs typeface="Arial"/>
              </a:rPr>
              <a:t>JTWC)</a:t>
            </a:r>
            <a:r>
              <a:rPr lang="en-US" altLang="ja-JP" sz="2000" b="1" dirty="0">
                <a:latin typeface="Arial"/>
                <a:ea typeface="MS PGothic" charset="0"/>
                <a:cs typeface="Arial"/>
              </a:rPr>
              <a:t> needs: </a:t>
            </a:r>
            <a:endParaRPr lang="en-US" altLang="ja-JP" sz="2000" b="1" dirty="0" smtClean="0">
              <a:latin typeface="Arial"/>
              <a:ea typeface="MS PGothic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2</a:t>
            </a:fld>
            <a:endParaRPr lang="en-US">
              <a:latin typeface="Arial"/>
              <a:cs typeface="Arial"/>
            </a:endParaRPr>
          </a:p>
        </p:txBody>
      </p:sp>
      <p:pic>
        <p:nvPicPr>
          <p:cNvPr id="11" name="Picture 3" descr="OFCM_cov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2465" y="926543"/>
            <a:ext cx="3029689" cy="400988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521" y="5209196"/>
            <a:ext cx="9001418" cy="118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lvl="2" indent="-285750">
              <a:spcBef>
                <a:spcPct val="20000"/>
              </a:spcBef>
              <a:spcAft>
                <a:spcPct val="20000"/>
              </a:spcAft>
              <a:buFont typeface="Courier New"/>
              <a:buChar char="o"/>
            </a:pPr>
            <a:r>
              <a:rPr lang="en-US" b="1" dirty="0">
                <a:latin typeface="Arial"/>
                <a:cs typeface="Arial"/>
              </a:rPr>
              <a:t>Table 4-1: Operational Priorities of </a:t>
            </a:r>
            <a:r>
              <a:rPr lang="en-US" b="1" dirty="0" smtClean="0">
                <a:latin typeface="Arial"/>
                <a:cs typeface="Arial"/>
              </a:rPr>
              <a:t>TC </a:t>
            </a:r>
            <a:r>
              <a:rPr lang="en-US" b="1" dirty="0">
                <a:latin typeface="Arial"/>
                <a:cs typeface="Arial"/>
              </a:rPr>
              <a:t>Forecasting &amp; Warning Centers</a:t>
            </a:r>
            <a:endParaRPr lang="en-US" altLang="ja-JP" b="1" dirty="0">
              <a:latin typeface="Arial"/>
              <a:ea typeface="MS PGothic" charset="0"/>
              <a:cs typeface="Arial"/>
            </a:endParaRPr>
          </a:p>
          <a:p>
            <a:pPr marL="742950" lvl="1" indent="-285750">
              <a:spcBef>
                <a:spcPct val="20000"/>
              </a:spcBef>
              <a:spcAft>
                <a:spcPct val="20000"/>
              </a:spcAft>
              <a:buFontTx/>
              <a:buChar char="–"/>
            </a:pPr>
            <a:r>
              <a:rPr lang="en-US" altLang="ja-JP" sz="2000" b="1" dirty="0">
                <a:latin typeface="Arial"/>
                <a:ea typeface="MS PGothic" charset="0"/>
                <a:cs typeface="Arial"/>
              </a:rPr>
              <a:t>Chapter 5 presents research priorities to meet those needs</a:t>
            </a:r>
          </a:p>
          <a:p>
            <a:pPr marL="1079500" lvl="2" indent="-285750">
              <a:spcBef>
                <a:spcPct val="20000"/>
              </a:spcBef>
              <a:spcAft>
                <a:spcPct val="20000"/>
              </a:spcAft>
              <a:buFont typeface="Courier New"/>
              <a:buChar char="o"/>
            </a:pPr>
            <a:r>
              <a:rPr lang="en-US" b="1" dirty="0">
                <a:latin typeface="Arial"/>
                <a:cs typeface="Arial"/>
              </a:rPr>
              <a:t>Table 5-1: Research </a:t>
            </a:r>
            <a:r>
              <a:rPr lang="en-US" b="1" dirty="0" smtClean="0">
                <a:latin typeface="Arial"/>
                <a:cs typeface="Arial"/>
              </a:rPr>
              <a:t>Priorities in </a:t>
            </a:r>
            <a:r>
              <a:rPr lang="en-US" b="1" dirty="0">
                <a:latin typeface="Arial"/>
                <a:cs typeface="Arial"/>
              </a:rPr>
              <a:t>Atmospheric and Ocean </a:t>
            </a:r>
            <a:r>
              <a:rPr lang="en-US" b="1" dirty="0" smtClean="0">
                <a:latin typeface="Arial"/>
                <a:cs typeface="Arial"/>
              </a:rPr>
              <a:t>Science</a:t>
            </a:r>
            <a:endParaRPr lang="en-US" b="1" dirty="0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381000" y="76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rPr>
              <a:t>History of WG/TCR</a:t>
            </a:r>
            <a:endParaRPr lang="en-US" sz="3600" b="1" dirty="0">
              <a:solidFill>
                <a:schemeClr val="tx2"/>
              </a:solidFill>
              <a:latin typeface="Arial"/>
              <a:ea typeface="MS PGothic" pitchFamily="34" charset="-128"/>
              <a:cs typeface="Arial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44172" y="794027"/>
            <a:ext cx="5927186" cy="4878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ts val="800"/>
              </a:spcBef>
              <a:spcAft>
                <a:spcPts val="800"/>
              </a:spcAft>
              <a:buFontTx/>
              <a:buChar char="•"/>
            </a:pPr>
            <a:r>
              <a:rPr lang="en-US" sz="2400" b="1" dirty="0">
                <a:solidFill>
                  <a:srgbClr val="0000FF"/>
                </a:solidFill>
                <a:latin typeface="Arial"/>
                <a:cs typeface="Arial"/>
              </a:rPr>
              <a:t>Key </a:t>
            </a:r>
            <a:r>
              <a:rPr lang="en-US" sz="2400" b="1" dirty="0" smtClean="0">
                <a:solidFill>
                  <a:srgbClr val="0000FF"/>
                </a:solidFill>
                <a:latin typeface="Arial"/>
                <a:cs typeface="Arial"/>
              </a:rPr>
              <a:t>Finding </a:t>
            </a:r>
            <a:r>
              <a:rPr lang="en-US" sz="2400" b="1" dirty="0">
                <a:solidFill>
                  <a:srgbClr val="0000FF"/>
                </a:solidFill>
                <a:latin typeface="Arial"/>
                <a:cs typeface="Arial"/>
              </a:rPr>
              <a:t>/ </a:t>
            </a:r>
            <a:r>
              <a:rPr lang="en-US" sz="2400" b="1" dirty="0" smtClean="0">
                <a:solidFill>
                  <a:srgbClr val="0000FF"/>
                </a:solidFill>
                <a:latin typeface="Arial"/>
                <a:cs typeface="Arial"/>
              </a:rPr>
              <a:t>Recommendations</a:t>
            </a:r>
          </a:p>
          <a:p>
            <a:pPr marL="742950" lvl="1" indent="-285750">
              <a:lnSpc>
                <a:spcPct val="105000"/>
              </a:lnSpc>
              <a:spcBef>
                <a:spcPct val="30000"/>
              </a:spcBef>
              <a:spcAft>
                <a:spcPct val="30000"/>
              </a:spcAft>
              <a:buFontTx/>
              <a:buChar char="–"/>
            </a:pPr>
            <a:r>
              <a:rPr lang="en-US" altLang="ja-JP" sz="2000" b="1" dirty="0" smtClean="0">
                <a:latin typeface="Arial"/>
                <a:ea typeface="MS PGothic" charset="0"/>
                <a:cs typeface="Arial"/>
              </a:rPr>
              <a:t>Chapter 6 recommended </a:t>
            </a:r>
            <a:r>
              <a:rPr lang="en-US" altLang="ja-JP" sz="2000" b="1" dirty="0">
                <a:latin typeface="Arial"/>
                <a:ea typeface="MS PGothic" charset="0"/>
                <a:cs typeface="Arial"/>
              </a:rPr>
              <a:t>TC research coordination that would:</a:t>
            </a:r>
          </a:p>
          <a:p>
            <a:pPr marL="1079500" lvl="2" indent="-285750">
              <a:lnSpc>
                <a:spcPct val="105000"/>
              </a:lnSpc>
              <a:spcBef>
                <a:spcPct val="30000"/>
              </a:spcBef>
              <a:spcAft>
                <a:spcPct val="30000"/>
              </a:spcAft>
              <a:buFont typeface="Courier New"/>
              <a:buChar char="o"/>
            </a:pPr>
            <a:r>
              <a:rPr lang="en-US" altLang="ja-JP" b="1" dirty="0">
                <a:latin typeface="Arial"/>
                <a:ea typeface="MS PGothic" charset="0"/>
                <a:cs typeface="Arial"/>
              </a:rPr>
              <a:t>Monitor and </a:t>
            </a:r>
            <a:r>
              <a:rPr lang="en-US" altLang="ja-JP" b="1" u="sng" dirty="0">
                <a:latin typeface="Arial"/>
                <a:ea typeface="MS PGothic" charset="0"/>
                <a:cs typeface="Arial"/>
              </a:rPr>
              <a:t>update</a:t>
            </a:r>
            <a:r>
              <a:rPr lang="en-US" altLang="ja-JP" b="1" dirty="0">
                <a:latin typeface="Arial"/>
                <a:ea typeface="MS PGothic" charset="0"/>
                <a:cs typeface="Arial"/>
              </a:rPr>
              <a:t> </a:t>
            </a:r>
            <a:r>
              <a:rPr lang="en-US" altLang="ja-JP" b="1" dirty="0" smtClean="0">
                <a:latin typeface="Arial"/>
                <a:ea typeface="MS PGothic" charset="0"/>
                <a:cs typeface="Arial"/>
              </a:rPr>
              <a:t>operational </a:t>
            </a:r>
            <a:r>
              <a:rPr lang="en-US" altLang="ja-JP" b="1" dirty="0">
                <a:latin typeface="Arial"/>
                <a:ea typeface="MS PGothic" charset="0"/>
                <a:cs typeface="Arial"/>
              </a:rPr>
              <a:t>needs of the tropical cyclone forecast and warning centers (Table 4-1)</a:t>
            </a:r>
          </a:p>
          <a:p>
            <a:pPr marL="1079500" lvl="2" indent="-285750">
              <a:lnSpc>
                <a:spcPct val="105000"/>
              </a:lnSpc>
              <a:spcBef>
                <a:spcPct val="30000"/>
              </a:spcBef>
              <a:spcAft>
                <a:spcPct val="30000"/>
              </a:spcAft>
              <a:buFont typeface="Courier New"/>
              <a:buChar char="o"/>
            </a:pPr>
            <a:r>
              <a:rPr lang="en-US" altLang="ja-JP" b="1" dirty="0">
                <a:latin typeface="Arial"/>
                <a:ea typeface="MS PGothic" charset="0"/>
                <a:cs typeface="Arial"/>
              </a:rPr>
              <a:t>Monitor and </a:t>
            </a:r>
            <a:r>
              <a:rPr lang="en-US" altLang="ja-JP" b="1" u="sng" dirty="0">
                <a:latin typeface="Arial"/>
                <a:ea typeface="MS PGothic" charset="0"/>
                <a:cs typeface="Arial"/>
              </a:rPr>
              <a:t>update</a:t>
            </a:r>
            <a:r>
              <a:rPr lang="en-US" altLang="ja-JP" b="1" dirty="0">
                <a:latin typeface="Arial"/>
                <a:ea typeface="MS PGothic" charset="0"/>
                <a:cs typeface="Arial"/>
              </a:rPr>
              <a:t> </a:t>
            </a:r>
            <a:r>
              <a:rPr lang="en-US" altLang="ja-JP" b="1" dirty="0" smtClean="0">
                <a:latin typeface="Arial"/>
                <a:ea typeface="MS PGothic" charset="0"/>
                <a:cs typeface="Arial"/>
              </a:rPr>
              <a:t>research </a:t>
            </a:r>
            <a:r>
              <a:rPr lang="en-US" altLang="ja-JP" b="1" dirty="0">
                <a:latin typeface="Arial"/>
                <a:ea typeface="MS PGothic" charset="0"/>
                <a:cs typeface="Arial"/>
              </a:rPr>
              <a:t>priorities (Table 5-1)</a:t>
            </a:r>
          </a:p>
          <a:p>
            <a:pPr marL="1079500" lvl="2" indent="-285750">
              <a:lnSpc>
                <a:spcPct val="105000"/>
              </a:lnSpc>
              <a:spcBef>
                <a:spcPct val="30000"/>
              </a:spcBef>
              <a:spcAft>
                <a:spcPct val="30000"/>
              </a:spcAft>
              <a:buFont typeface="Courier New"/>
              <a:buChar char="o"/>
            </a:pPr>
            <a:r>
              <a:rPr lang="en-US" altLang="ja-JP" b="1" dirty="0">
                <a:latin typeface="Arial"/>
                <a:ea typeface="MS PGothic" charset="0"/>
                <a:cs typeface="Arial"/>
              </a:rPr>
              <a:t>Develop a multiagency research implementation plan that outlines specific strategies to address all the </a:t>
            </a:r>
            <a:r>
              <a:rPr lang="en-US" altLang="ja-JP" b="1" dirty="0" smtClean="0">
                <a:latin typeface="Arial"/>
                <a:ea typeface="MS PGothic" charset="0"/>
                <a:cs typeface="Arial"/>
              </a:rPr>
              <a:t>operational priorities (</a:t>
            </a:r>
            <a:r>
              <a:rPr lang="en-US" altLang="ja-JP" b="1" dirty="0">
                <a:latin typeface="Arial"/>
                <a:ea typeface="MS PGothic" charset="0"/>
                <a:cs typeface="Arial"/>
              </a:rPr>
              <a:t>Working Group for Tropical Cyclone Research (WG/TCR</a:t>
            </a:r>
            <a:r>
              <a:rPr lang="en-US" altLang="ja-JP" b="1" dirty="0" smtClean="0">
                <a:latin typeface="Arial"/>
                <a:ea typeface="MS PGothic" charset="0"/>
                <a:cs typeface="Arial"/>
              </a:rPr>
              <a:t>)</a:t>
            </a:r>
            <a:endParaRPr lang="en-US" altLang="ja-JP" b="1" dirty="0">
              <a:latin typeface="Arial"/>
              <a:ea typeface="MS PGothic" charset="0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3</a:t>
            </a:fld>
            <a:endParaRPr lang="en-US">
              <a:latin typeface="Arial"/>
              <a:cs typeface="Arial"/>
            </a:endParaRPr>
          </a:p>
        </p:txBody>
      </p:sp>
      <p:pic>
        <p:nvPicPr>
          <p:cNvPr id="11" name="Picture 3" descr="OFCM_cover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9272" y="948630"/>
            <a:ext cx="3079753" cy="407614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44172" y="5562593"/>
            <a:ext cx="86702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spcAft>
                <a:spcPct val="20000"/>
              </a:spcAft>
              <a:buFont typeface="Arial"/>
              <a:buChar char="•"/>
            </a:pPr>
            <a:r>
              <a:rPr lang="en-US" sz="2400" b="1" dirty="0" smtClean="0">
                <a:solidFill>
                  <a:srgbClr val="0000FF"/>
                </a:solidFill>
                <a:latin typeface="Arial"/>
                <a:cs typeface="Arial"/>
              </a:rPr>
              <a:t>October </a:t>
            </a:r>
            <a:r>
              <a:rPr lang="en-US" sz="2400" b="1" dirty="0">
                <a:solidFill>
                  <a:srgbClr val="0000FF"/>
                </a:solidFill>
                <a:latin typeface="Arial"/>
                <a:cs typeface="Arial"/>
              </a:rPr>
              <a:t>2008: </a:t>
            </a:r>
            <a:r>
              <a:rPr lang="en-US" sz="2400" b="1" dirty="0">
                <a:latin typeface="Arial"/>
                <a:cs typeface="Arial"/>
              </a:rPr>
              <a:t>First meeting of </a:t>
            </a:r>
            <a:r>
              <a:rPr lang="en-US" sz="2400" b="1" dirty="0" smtClean="0">
                <a:latin typeface="Arial"/>
                <a:cs typeface="Arial"/>
              </a:rPr>
              <a:t>WG</a:t>
            </a:r>
            <a:r>
              <a:rPr lang="en-US" sz="2400" b="1" dirty="0">
                <a:latin typeface="Arial"/>
                <a:cs typeface="Arial"/>
              </a:rPr>
              <a:t>/TCR</a:t>
            </a:r>
          </a:p>
        </p:txBody>
      </p:sp>
    </p:spTree>
    <p:extLst>
      <p:ext uri="{BB962C8B-B14F-4D97-AF65-F5344CB8AC3E}">
        <p14:creationId xmlns:p14="http://schemas.microsoft.com/office/powerpoint/2010/main" val="37679703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381000" y="762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b="1">
                <a:solidFill>
                  <a:schemeClr val="tx2"/>
                </a:solidFill>
                <a:latin typeface="Arial"/>
                <a:ea typeface="MS PGothic" pitchFamily="34" charset="-128"/>
                <a:cs typeface="Arial"/>
              </a:rPr>
              <a:t>WG/TCR Objectives / Tasks</a:t>
            </a:r>
          </a:p>
        </p:txBody>
      </p:sp>
      <p:sp>
        <p:nvSpPr>
          <p:cNvPr id="17413" name="Rectangle 2"/>
          <p:cNvSpPr txBox="1">
            <a:spLocks noChangeArrowheads="1"/>
          </p:cNvSpPr>
          <p:nvPr/>
        </p:nvSpPr>
        <p:spPr bwMode="auto">
          <a:xfrm>
            <a:off x="143564" y="756495"/>
            <a:ext cx="8890000" cy="579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dirty="0">
                <a:latin typeface="Arial"/>
                <a:ea typeface="MS PGothic" pitchFamily="34" charset="-128"/>
                <a:cs typeface="Arial"/>
              </a:rPr>
              <a:t>Keep Tables </a:t>
            </a:r>
            <a:r>
              <a:rPr lang="en-US" sz="2800" b="1" dirty="0" smtClean="0">
                <a:latin typeface="Arial"/>
                <a:ea typeface="MS PGothic" pitchFamily="34" charset="-128"/>
                <a:cs typeface="Arial"/>
              </a:rPr>
              <a:t>4-1 and 5-1 updated</a:t>
            </a:r>
            <a:endParaRPr lang="en-US" sz="2800" b="1" dirty="0">
              <a:latin typeface="Arial"/>
              <a:ea typeface="MS PGothic" pitchFamily="34" charset="-128"/>
              <a:cs typeface="Arial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dirty="0" smtClean="0">
                <a:latin typeface="Arial"/>
                <a:ea typeface="MS PGothic" pitchFamily="34" charset="-128"/>
                <a:cs typeface="Arial"/>
              </a:rPr>
              <a:t>Map </a:t>
            </a:r>
            <a:r>
              <a:rPr lang="en-US" sz="2800" b="1" dirty="0">
                <a:latin typeface="Arial"/>
                <a:ea typeface="MS PGothic" pitchFamily="34" charset="-128"/>
                <a:cs typeface="Arial"/>
              </a:rPr>
              <a:t>agency meteorological research efforts against </a:t>
            </a:r>
            <a:r>
              <a:rPr lang="en-US" sz="2800" b="1" u="sng" dirty="0">
                <a:latin typeface="Arial"/>
                <a:ea typeface="MS PGothic" pitchFamily="34" charset="-128"/>
                <a:cs typeface="Arial"/>
              </a:rPr>
              <a:t>TC research needs</a:t>
            </a:r>
            <a:r>
              <a:rPr lang="en-US" sz="2800" b="1" dirty="0">
                <a:latin typeface="Arial"/>
                <a:ea typeface="MS PGothic" pitchFamily="34" charset="-128"/>
                <a:cs typeface="Arial"/>
              </a:rPr>
              <a:t> and </a:t>
            </a:r>
            <a:r>
              <a:rPr lang="en-US" sz="2800" b="1" u="sng" dirty="0">
                <a:latin typeface="Arial"/>
                <a:ea typeface="MS PGothic" pitchFamily="34" charset="-128"/>
                <a:cs typeface="Arial"/>
              </a:rPr>
              <a:t>operational priorities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dirty="0" smtClean="0">
                <a:latin typeface="Arial"/>
                <a:ea typeface="MS PGothic" pitchFamily="34" charset="-128"/>
                <a:cs typeface="Arial"/>
              </a:rPr>
              <a:t>Analyze / compare </a:t>
            </a:r>
            <a:r>
              <a:rPr lang="en-US" sz="2800" b="1" dirty="0">
                <a:latin typeface="Arial"/>
                <a:ea typeface="MS PGothic" pitchFamily="34" charset="-128"/>
                <a:cs typeface="Arial"/>
              </a:rPr>
              <a:t>results </a:t>
            </a:r>
            <a:endParaRPr lang="en-US" sz="2800" b="1" dirty="0" smtClean="0">
              <a:latin typeface="Arial"/>
              <a:ea typeface="MS PGothic" pitchFamily="34" charset="-128"/>
              <a:cs typeface="Arial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ja-JP" sz="2800" b="1" dirty="0">
                <a:latin typeface="Arial"/>
                <a:ea typeface="MS PGothic" charset="0"/>
                <a:cs typeface="Arial"/>
              </a:rPr>
              <a:t>Develop interagency implementation </a:t>
            </a:r>
            <a:r>
              <a:rPr lang="en-US" altLang="ja-JP" sz="2800" b="1" i="1" u="sng" dirty="0">
                <a:solidFill>
                  <a:srgbClr val="3333CC"/>
                </a:solidFill>
                <a:latin typeface="Arial"/>
                <a:ea typeface="MS PGothic" charset="0"/>
                <a:cs typeface="Arial"/>
              </a:rPr>
              <a:t>strategy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altLang="ja-JP" sz="2400" b="1" dirty="0">
                <a:latin typeface="Arial"/>
                <a:ea typeface="MS PGothic" charset="0"/>
                <a:cs typeface="Arial"/>
              </a:rPr>
              <a:t>Leverage agency existing plans / resources to ensure </a:t>
            </a:r>
            <a:r>
              <a:rPr lang="en-US" altLang="ja-JP" sz="2400" b="1" dirty="0" smtClean="0">
                <a:latin typeface="Arial"/>
                <a:ea typeface="MS PGothic" charset="0"/>
                <a:cs typeface="Arial"/>
              </a:rPr>
              <a:t>priorities are addressed</a:t>
            </a:r>
            <a:endParaRPr lang="en-US" sz="2800" b="1" dirty="0" smtClean="0">
              <a:latin typeface="Arial"/>
              <a:ea typeface="MS PGothic" pitchFamily="34" charset="-128"/>
              <a:cs typeface="Arial"/>
            </a:endParaRP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800" b="1" dirty="0" smtClean="0">
                <a:latin typeface="Arial"/>
                <a:ea typeface="MS PGothic" pitchFamily="34" charset="-128"/>
                <a:cs typeface="Arial"/>
              </a:rPr>
              <a:t>Update </a:t>
            </a:r>
            <a:r>
              <a:rPr lang="en-US" sz="2800" b="1" dirty="0">
                <a:latin typeface="Arial"/>
                <a:ea typeface="MS PGothic" pitchFamily="34" charset="-128"/>
                <a:cs typeface="Arial"/>
              </a:rPr>
              <a:t>information at </a:t>
            </a:r>
            <a:r>
              <a:rPr lang="en-US" sz="2800" b="1" dirty="0" smtClean="0">
                <a:latin typeface="Arial"/>
                <a:ea typeface="MS PGothic" pitchFamily="34" charset="-128"/>
                <a:cs typeface="Arial"/>
              </a:rPr>
              <a:t>IHC</a:t>
            </a:r>
            <a:endParaRPr lang="en-US" sz="2800" b="1" dirty="0">
              <a:latin typeface="Arial"/>
              <a:ea typeface="MS PGothic" pitchFamily="34" charset="-128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4</a:t>
            </a:fld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9311513"/>
              </p:ext>
            </p:extLst>
          </p:nvPr>
        </p:nvGraphicFramePr>
        <p:xfrm>
          <a:off x="5623322" y="1356781"/>
          <a:ext cx="3817917" cy="3817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95400" y="15240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  <a:latin typeface="Arial"/>
                <a:cs typeface="Arial"/>
              </a:rPr>
              <a:t>Man-years by Agency</a:t>
            </a:r>
            <a:endParaRPr lang="en-US" sz="2800" b="1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pic>
        <p:nvPicPr>
          <p:cNvPr id="14" name="Picture 13" descr="2008 - Agency Manpower Pie Chart.jpg"/>
          <p:cNvPicPr>
            <a:picLocks noChangeAspect="1"/>
          </p:cNvPicPr>
          <p:nvPr/>
        </p:nvPicPr>
        <p:blipFill>
          <a:blip r:embed="rId3" cstate="print"/>
          <a:srcRect l="28678" t="27865" r="24236" b="12239"/>
          <a:stretch>
            <a:fillRect/>
          </a:stretch>
        </p:blipFill>
        <p:spPr>
          <a:xfrm>
            <a:off x="582980" y="2373046"/>
            <a:ext cx="2447628" cy="2124356"/>
          </a:xfrm>
          <a:prstGeom prst="rect">
            <a:avLst/>
          </a:prstGeom>
        </p:spPr>
      </p:pic>
      <p:pic>
        <p:nvPicPr>
          <p:cNvPr id="17" name="Picture 16" descr="2010 - Agency Manpower Pie Chart.jpg"/>
          <p:cNvPicPr>
            <a:picLocks noChangeAspect="1"/>
          </p:cNvPicPr>
          <p:nvPr/>
        </p:nvPicPr>
        <p:blipFill>
          <a:blip r:embed="rId4" cstate="print"/>
          <a:srcRect l="28678" t="29167" r="31343" b="13542"/>
          <a:stretch>
            <a:fillRect/>
          </a:stretch>
        </p:blipFill>
        <p:spPr>
          <a:xfrm>
            <a:off x="3113534" y="2025524"/>
            <a:ext cx="2883477" cy="2819400"/>
          </a:xfrm>
          <a:prstGeom prst="rect">
            <a:avLst/>
          </a:prstGeom>
        </p:spPr>
      </p:pic>
      <p:grpSp>
        <p:nvGrpSpPr>
          <p:cNvPr id="22" name="Group 21"/>
          <p:cNvGrpSpPr/>
          <p:nvPr/>
        </p:nvGrpSpPr>
        <p:grpSpPr>
          <a:xfrm>
            <a:off x="2968986" y="5122798"/>
            <a:ext cx="3495983" cy="746294"/>
            <a:chOff x="609600" y="5486400"/>
            <a:chExt cx="3200400" cy="609600"/>
          </a:xfrm>
        </p:grpSpPr>
        <p:pic>
          <p:nvPicPr>
            <p:cNvPr id="23" name="Picture 1"/>
            <p:cNvPicPr>
              <a:picLocks noChangeAspect="1" noChangeArrowheads="1"/>
            </p:cNvPicPr>
            <p:nvPr/>
          </p:nvPicPr>
          <p:blipFill>
            <a:blip r:embed="rId5" cstate="print"/>
            <a:srcRect r="40107"/>
            <a:stretch>
              <a:fillRect/>
            </a:stretch>
          </p:blipFill>
          <p:spPr bwMode="auto">
            <a:xfrm>
              <a:off x="609600" y="5486400"/>
              <a:ext cx="3200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" name="Picture 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67477" y="5800725"/>
              <a:ext cx="1819275" cy="295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" name="Curved Up Arrow 25"/>
          <p:cNvSpPr/>
          <p:nvPr/>
        </p:nvSpPr>
        <p:spPr>
          <a:xfrm>
            <a:off x="2388972" y="4718189"/>
            <a:ext cx="1141907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7" name="Curved Up Arrow 26"/>
          <p:cNvSpPr/>
          <p:nvPr/>
        </p:nvSpPr>
        <p:spPr>
          <a:xfrm>
            <a:off x="5682734" y="4718189"/>
            <a:ext cx="1141907" cy="30480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8" name="Curved Up Arrow 27"/>
          <p:cNvSpPr/>
          <p:nvPr/>
        </p:nvSpPr>
        <p:spPr>
          <a:xfrm>
            <a:off x="1983258" y="5518268"/>
            <a:ext cx="5390144" cy="8380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430471" y="4362827"/>
            <a:ext cx="111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Arial"/>
                <a:cs typeface="Arial"/>
              </a:rPr>
              <a:t>+40%</a:t>
            </a:r>
            <a:endParaRPr lang="en-US" sz="2800" b="1" dirty="0">
              <a:solidFill>
                <a:srgbClr val="006600"/>
              </a:solidFill>
              <a:latin typeface="Arial"/>
              <a:cs typeface="Arial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776001" y="4362827"/>
            <a:ext cx="1022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/>
                <a:cs typeface="Arial"/>
              </a:rPr>
              <a:t>-19%</a:t>
            </a:r>
            <a:endParaRPr lang="en-US" sz="28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83281" y="5859959"/>
            <a:ext cx="111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Arial"/>
                <a:cs typeface="Arial"/>
              </a:rPr>
              <a:t>+14%</a:t>
            </a:r>
            <a:endParaRPr lang="en-US" sz="2800" b="1" dirty="0">
              <a:solidFill>
                <a:srgbClr val="006600"/>
              </a:solidFill>
              <a:latin typeface="Arial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5</a:t>
            </a:fld>
            <a:endParaRPr lang="en-US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2197" y="920760"/>
            <a:ext cx="31079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Arial"/>
                <a:cs typeface="Arial"/>
              </a:rPr>
              <a:t>2008 Snapshot</a:t>
            </a:r>
          </a:p>
          <a:p>
            <a:pPr algn="ctr"/>
            <a:r>
              <a:rPr lang="en-US" sz="2000" b="1" dirty="0" smtClean="0">
                <a:latin typeface="Arial"/>
                <a:cs typeface="Arial"/>
              </a:rPr>
              <a:t>(Total Man-years: 211)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81639" y="920760"/>
            <a:ext cx="3163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Arial"/>
                <a:cs typeface="Arial"/>
              </a:rPr>
              <a:t>2010 Snapshot</a:t>
            </a:r>
          </a:p>
          <a:p>
            <a:pPr algn="ctr"/>
            <a:r>
              <a:rPr lang="en-US" sz="2000" b="1" dirty="0" smtClean="0">
                <a:latin typeface="Arial"/>
                <a:cs typeface="Arial"/>
              </a:rPr>
              <a:t>(Total Man-years: 296)</a:t>
            </a:r>
            <a:endParaRPr lang="en-US" sz="2000" b="1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46428" y="920760"/>
            <a:ext cx="31632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Arial"/>
                <a:cs typeface="Arial"/>
              </a:rPr>
              <a:t>2012 Snapshot</a:t>
            </a:r>
          </a:p>
          <a:p>
            <a:pPr algn="ctr"/>
            <a:r>
              <a:rPr lang="en-US" sz="2000" b="1" dirty="0" smtClean="0">
                <a:latin typeface="Arial"/>
                <a:cs typeface="Arial"/>
              </a:rPr>
              <a:t>(Total Man-years: 240)</a:t>
            </a:r>
            <a:endParaRPr lang="en-US" sz="20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3104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 descr="2010 - $ Pie Chart.jpg"/>
          <p:cNvPicPr>
            <a:picLocks noChangeAspect="1"/>
          </p:cNvPicPr>
          <p:nvPr/>
        </p:nvPicPr>
        <p:blipFill>
          <a:blip r:embed="rId3" cstate="print"/>
          <a:srcRect l="20661" t="26538" r="22440" b="9593"/>
          <a:stretch>
            <a:fillRect/>
          </a:stretch>
        </p:blipFill>
        <p:spPr>
          <a:xfrm>
            <a:off x="2629473" y="2075732"/>
            <a:ext cx="3958766" cy="3099816"/>
          </a:xfrm>
          <a:prstGeom prst="rect">
            <a:avLst/>
          </a:prstGeom>
        </p:spPr>
      </p:pic>
      <p:graphicFrame>
        <p:nvGraphicFramePr>
          <p:cNvPr id="55" name="Chart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06862"/>
              </p:ext>
            </p:extLst>
          </p:nvPr>
        </p:nvGraphicFramePr>
        <p:xfrm>
          <a:off x="-371135" y="1965374"/>
          <a:ext cx="3793575" cy="332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633673" y="2033909"/>
            <a:ext cx="1020836" cy="1758969"/>
            <a:chOff x="8206452" y="1087549"/>
            <a:chExt cx="1099366" cy="1747487"/>
          </a:xfrm>
        </p:grpSpPr>
        <p:sp>
          <p:nvSpPr>
            <p:cNvPr id="12" name="TextBox 1"/>
            <p:cNvSpPr txBox="1"/>
            <p:nvPr/>
          </p:nvSpPr>
          <p:spPr>
            <a:xfrm>
              <a:off x="8239014" y="2025320"/>
              <a:ext cx="1066804" cy="519752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NOAA Total</a:t>
              </a:r>
            </a:p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$23,936</a:t>
              </a:r>
              <a:endParaRPr lang="en-US" sz="1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5" name="TextBox 1"/>
            <p:cNvSpPr txBox="1"/>
            <p:nvPr/>
          </p:nvSpPr>
          <p:spPr>
            <a:xfrm>
              <a:off x="8305756" y="1087549"/>
              <a:ext cx="533403" cy="304800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b="1" dirty="0" smtClean="0">
                  <a:solidFill>
                    <a:srgbClr val="000099"/>
                  </a:solidFill>
                  <a:latin typeface="Arial"/>
                  <a:cs typeface="Arial"/>
                </a:rPr>
                <a:t>HFIP</a:t>
              </a:r>
              <a:endParaRPr lang="en-US" b="1" dirty="0">
                <a:solidFill>
                  <a:srgbClr val="000099"/>
                </a:solidFill>
                <a:latin typeface="Arial"/>
                <a:cs typeface="Arial"/>
              </a:endParaRP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8206452" y="1758015"/>
              <a:ext cx="447884" cy="309929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8730535" y="2420184"/>
              <a:ext cx="23888" cy="41485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/>
          <p:cNvSpPr/>
          <p:nvPr/>
        </p:nvSpPr>
        <p:spPr>
          <a:xfrm>
            <a:off x="270450" y="873578"/>
            <a:ext cx="24198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Arial"/>
                <a:cs typeface="Arial"/>
              </a:rPr>
              <a:t>2008 Snapshot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Total: $50,155K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4894" y="873578"/>
            <a:ext cx="24198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Arial"/>
                <a:cs typeface="Arial"/>
              </a:rPr>
              <a:t>2010 Snapshot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Total: $76,658K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267376" y="5422903"/>
            <a:ext cx="2928019" cy="582021"/>
            <a:chOff x="838200" y="5686425"/>
            <a:chExt cx="3009900" cy="561975"/>
          </a:xfrm>
        </p:grpSpPr>
        <p:pic>
          <p:nvPicPr>
            <p:cNvPr id="2" name="Picture 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38200" y="5686425"/>
              <a:ext cx="3009900" cy="257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8851" name="Picture 3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066800" y="5934075"/>
              <a:ext cx="2514600" cy="31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" name="TextBox 1"/>
          <p:cNvSpPr txBox="1"/>
          <p:nvPr/>
        </p:nvSpPr>
        <p:spPr>
          <a:xfrm>
            <a:off x="2811225" y="1779829"/>
            <a:ext cx="2396067" cy="457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latin typeface="Arial"/>
                <a:cs typeface="Arial"/>
              </a:rPr>
              <a:t>Field Experiments: </a:t>
            </a:r>
            <a:r>
              <a:rPr lang="en-US" sz="900" b="1" dirty="0" smtClean="0">
                <a:solidFill>
                  <a:srgbClr val="008000"/>
                </a:solidFill>
                <a:latin typeface="Arial"/>
                <a:cs typeface="Arial"/>
              </a:rPr>
              <a:t>PREDICT</a:t>
            </a:r>
            <a:r>
              <a:rPr lang="en-US" sz="900" b="1" dirty="0" smtClean="0">
                <a:latin typeface="Arial"/>
                <a:cs typeface="Arial"/>
              </a:rPr>
              <a:t>, </a:t>
            </a:r>
            <a:r>
              <a:rPr lang="en-US" sz="9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GRIP</a:t>
            </a:r>
            <a:r>
              <a:rPr lang="en-US" sz="900" b="1" dirty="0" smtClean="0">
                <a:latin typeface="Arial"/>
                <a:cs typeface="Arial"/>
              </a:rPr>
              <a:t>, </a:t>
            </a:r>
            <a:r>
              <a:rPr lang="en-US" sz="900" b="1" dirty="0" smtClean="0">
                <a:solidFill>
                  <a:schemeClr val="tx2"/>
                </a:solidFill>
                <a:latin typeface="Arial"/>
                <a:cs typeface="Arial"/>
              </a:rPr>
              <a:t>IFEX</a:t>
            </a:r>
            <a:r>
              <a:rPr lang="en-US" sz="900" b="1" dirty="0" smtClean="0">
                <a:latin typeface="Arial"/>
                <a:cs typeface="Arial"/>
              </a:rPr>
              <a:t>, </a:t>
            </a: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ITOP</a:t>
            </a:r>
            <a:r>
              <a:rPr lang="en-US" sz="900" b="1" dirty="0" smtClean="0">
                <a:latin typeface="Arial"/>
                <a:cs typeface="Arial"/>
              </a:rPr>
              <a:t> &amp; </a:t>
            </a:r>
          </a:p>
          <a:p>
            <a:r>
              <a:rPr lang="en-US" sz="900" b="1" dirty="0" smtClean="0">
                <a:solidFill>
                  <a:srgbClr val="1F497D"/>
                </a:solidFill>
                <a:latin typeface="Arial"/>
                <a:cs typeface="Arial"/>
              </a:rPr>
              <a:t>Research Computer</a:t>
            </a:r>
            <a:r>
              <a:rPr lang="en-US" sz="900" b="1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900" b="1" dirty="0" smtClean="0">
                <a:solidFill>
                  <a:srgbClr val="1F497D"/>
                </a:solidFill>
                <a:latin typeface="Arial"/>
                <a:cs typeface="Arial"/>
              </a:rPr>
              <a:t>System (HFIP)</a:t>
            </a:r>
            <a:endParaRPr lang="en-US" sz="900" b="1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graphicFrame>
        <p:nvGraphicFramePr>
          <p:cNvPr id="41" name="Chart 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1121982"/>
              </p:ext>
            </p:extLst>
          </p:nvPr>
        </p:nvGraphicFramePr>
        <p:xfrm>
          <a:off x="5892742" y="1883101"/>
          <a:ext cx="3214923" cy="34850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2" name="Rectangle 21"/>
          <p:cNvSpPr/>
          <p:nvPr/>
        </p:nvSpPr>
        <p:spPr>
          <a:xfrm>
            <a:off x="6302378" y="873578"/>
            <a:ext cx="24198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>
                <a:latin typeface="Arial"/>
                <a:cs typeface="Arial"/>
              </a:rPr>
              <a:t>2012 Snapshot</a:t>
            </a:r>
          </a:p>
          <a:p>
            <a:pPr algn="ctr"/>
            <a:r>
              <a:rPr lang="en-US" sz="2400" b="1" dirty="0" smtClean="0">
                <a:latin typeface="Arial"/>
                <a:cs typeface="Arial"/>
              </a:rPr>
              <a:t>Total: $54,931K</a:t>
            </a:r>
          </a:p>
        </p:txBody>
      </p:sp>
      <p:sp>
        <p:nvSpPr>
          <p:cNvPr id="23" name="Oval 22"/>
          <p:cNvSpPr/>
          <p:nvPr/>
        </p:nvSpPr>
        <p:spPr>
          <a:xfrm rot="5400000">
            <a:off x="8354212" y="2489857"/>
            <a:ext cx="228600" cy="651504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/>
              <a:cs typeface="Arial"/>
            </a:endParaRPr>
          </a:p>
        </p:txBody>
      </p:sp>
      <p:sp>
        <p:nvSpPr>
          <p:cNvPr id="27" name="TextBox 1"/>
          <p:cNvSpPr txBox="1"/>
          <p:nvPr/>
        </p:nvSpPr>
        <p:spPr>
          <a:xfrm>
            <a:off x="7756381" y="2519294"/>
            <a:ext cx="495301" cy="2306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>
                <a:solidFill>
                  <a:srgbClr val="000099"/>
                </a:solidFill>
                <a:latin typeface="Arial"/>
                <a:cs typeface="Arial"/>
              </a:rPr>
              <a:t>HFIP</a:t>
            </a:r>
            <a:endParaRPr lang="en-US" b="1" dirty="0">
              <a:solidFill>
                <a:srgbClr val="000099"/>
              </a:solidFill>
              <a:latin typeface="Arial"/>
              <a:cs typeface="Arial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561991" y="2939045"/>
            <a:ext cx="990600" cy="931617"/>
            <a:chOff x="7467600" y="2939045"/>
            <a:chExt cx="990600" cy="931617"/>
          </a:xfrm>
        </p:grpSpPr>
        <p:sp>
          <p:nvSpPr>
            <p:cNvPr id="26" name="TextBox 1"/>
            <p:cNvSpPr txBox="1"/>
            <p:nvPr/>
          </p:nvSpPr>
          <p:spPr>
            <a:xfrm>
              <a:off x="7467600" y="3197764"/>
              <a:ext cx="990600" cy="44696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NOAA Total</a:t>
              </a:r>
            </a:p>
            <a:p>
              <a:pPr algn="ctr"/>
              <a:r>
                <a:rPr lang="en-US" sz="1000" b="1" dirty="0" smtClean="0">
                  <a:solidFill>
                    <a:schemeClr val="bg1"/>
                  </a:solidFill>
                  <a:latin typeface="Arial"/>
                  <a:cs typeface="Arial"/>
                </a:rPr>
                <a:t>$16,990</a:t>
              </a:r>
              <a:endParaRPr lang="en-US" sz="1000" b="1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 flipV="1">
              <a:off x="7553401" y="2939045"/>
              <a:ext cx="332641" cy="308654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5400000">
              <a:off x="7850212" y="3718190"/>
              <a:ext cx="282762" cy="22182"/>
            </a:xfrm>
            <a:prstGeom prst="straightConnector1">
              <a:avLst/>
            </a:prstGeom>
            <a:ln>
              <a:solidFill>
                <a:schemeClr val="bg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1"/>
          <p:cNvSpPr txBox="1"/>
          <p:nvPr/>
        </p:nvSpPr>
        <p:spPr>
          <a:xfrm>
            <a:off x="6275636" y="1779829"/>
            <a:ext cx="2057400" cy="4572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latin typeface="Arial"/>
                <a:cs typeface="Arial"/>
              </a:rPr>
              <a:t>Field Experiments: </a:t>
            </a:r>
            <a:r>
              <a:rPr lang="en-US" sz="900" b="1" dirty="0" smtClean="0">
                <a:solidFill>
                  <a:srgbClr val="1F497D"/>
                </a:solidFill>
                <a:latin typeface="Arial"/>
                <a:cs typeface="Arial"/>
              </a:rPr>
              <a:t>IFEX</a:t>
            </a:r>
            <a:r>
              <a:rPr lang="en-US" sz="900" b="1" dirty="0" smtClean="0">
                <a:latin typeface="Arial"/>
                <a:cs typeface="Arial"/>
              </a:rPr>
              <a:t>, </a:t>
            </a:r>
            <a:r>
              <a:rPr lang="en-US" sz="900" b="1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HS3</a:t>
            </a:r>
            <a:r>
              <a:rPr lang="en-US" sz="900" b="1" dirty="0" smtClean="0">
                <a:latin typeface="Arial"/>
                <a:cs typeface="Arial"/>
              </a:rPr>
              <a:t> &amp; </a:t>
            </a:r>
          </a:p>
          <a:p>
            <a:r>
              <a:rPr lang="en-US" sz="900" b="1" dirty="0" smtClean="0">
                <a:solidFill>
                  <a:srgbClr val="1F497D"/>
                </a:solidFill>
                <a:latin typeface="Arial"/>
                <a:cs typeface="Arial"/>
              </a:rPr>
              <a:t>Research Computer</a:t>
            </a:r>
            <a:r>
              <a:rPr lang="en-US" sz="900" b="1" dirty="0">
                <a:solidFill>
                  <a:srgbClr val="1F497D"/>
                </a:solidFill>
                <a:latin typeface="Arial"/>
                <a:cs typeface="Arial"/>
              </a:rPr>
              <a:t> </a:t>
            </a:r>
            <a:r>
              <a:rPr lang="en-US" sz="900" b="1" dirty="0" smtClean="0">
                <a:solidFill>
                  <a:srgbClr val="1F497D"/>
                </a:solidFill>
                <a:latin typeface="Arial"/>
                <a:cs typeface="Arial"/>
              </a:rPr>
              <a:t>System (HFIP)</a:t>
            </a:r>
            <a:endParaRPr lang="en-US" sz="900" b="1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42" name="TextBox 1"/>
          <p:cNvSpPr txBox="1"/>
          <p:nvPr/>
        </p:nvSpPr>
        <p:spPr>
          <a:xfrm>
            <a:off x="222392" y="1779829"/>
            <a:ext cx="2057400" cy="296985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latin typeface="Arial"/>
                <a:cs typeface="Arial"/>
              </a:rPr>
              <a:t>Field Experiments: </a:t>
            </a:r>
            <a:r>
              <a:rPr lang="en-US" sz="900" b="1" dirty="0" smtClean="0">
                <a:solidFill>
                  <a:schemeClr val="tx2"/>
                </a:solidFill>
                <a:latin typeface="Arial"/>
                <a:cs typeface="Arial"/>
              </a:rPr>
              <a:t>IFEX</a:t>
            </a:r>
            <a:r>
              <a:rPr lang="en-US" sz="900" b="1" dirty="0" smtClean="0">
                <a:latin typeface="Arial"/>
                <a:cs typeface="Arial"/>
              </a:rPr>
              <a:t>, </a:t>
            </a:r>
            <a:r>
              <a:rPr lang="en-US" sz="900" b="1" dirty="0" smtClean="0">
                <a:solidFill>
                  <a:schemeClr val="accent2">
                    <a:lumMod val="75000"/>
                  </a:schemeClr>
                </a:solidFill>
                <a:latin typeface="Arial"/>
                <a:cs typeface="Arial"/>
              </a:rPr>
              <a:t>TCS-08</a:t>
            </a:r>
            <a:endParaRPr lang="en-US" sz="900" b="1" dirty="0">
              <a:latin typeface="Arial"/>
              <a:cs typeface="Arial"/>
            </a:endParaRPr>
          </a:p>
        </p:txBody>
      </p:sp>
      <p:sp>
        <p:nvSpPr>
          <p:cNvPr id="45" name="Oval 44"/>
          <p:cNvSpPr/>
          <p:nvPr/>
        </p:nvSpPr>
        <p:spPr>
          <a:xfrm rot="5400000">
            <a:off x="5424872" y="1858717"/>
            <a:ext cx="211277" cy="761855"/>
          </a:xfrm>
          <a:prstGeom prst="ellipse">
            <a:avLst/>
          </a:prstGeom>
          <a:noFill/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latin typeface="Arial"/>
              <a:cs typeface="Arial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143000" y="162580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1F497D"/>
                </a:solidFill>
                <a:latin typeface="Arial"/>
                <a:cs typeface="Arial"/>
              </a:rPr>
              <a:t>Total Support by Agency</a:t>
            </a:r>
            <a:endParaRPr lang="en-US" sz="2800" b="1" dirty="0">
              <a:solidFill>
                <a:srgbClr val="1F497D"/>
              </a:solidFill>
              <a:latin typeface="Arial"/>
              <a:cs typeface="Arial"/>
            </a:endParaRPr>
          </a:p>
        </p:txBody>
      </p:sp>
      <p:sp>
        <p:nvSpPr>
          <p:cNvPr id="48" name="Curved Up Arrow 47"/>
          <p:cNvSpPr/>
          <p:nvPr/>
        </p:nvSpPr>
        <p:spPr>
          <a:xfrm>
            <a:off x="2090122" y="5552803"/>
            <a:ext cx="5390144" cy="838067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Arial"/>
              <a:cs typeface="Arial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71101" y="4751478"/>
            <a:ext cx="1157454" cy="651026"/>
            <a:chOff x="2102453" y="4648506"/>
            <a:chExt cx="1157454" cy="651026"/>
          </a:xfrm>
        </p:grpSpPr>
        <p:sp>
          <p:nvSpPr>
            <p:cNvPr id="44" name="Curved Up Arrow 43"/>
            <p:cNvSpPr/>
            <p:nvPr/>
          </p:nvSpPr>
          <p:spPr>
            <a:xfrm>
              <a:off x="2118000" y="4994732"/>
              <a:ext cx="1141907" cy="3048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02453" y="4648506"/>
              <a:ext cx="111303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6600"/>
                  </a:solidFill>
                  <a:latin typeface="Arial"/>
                  <a:cs typeface="Arial"/>
                </a:rPr>
                <a:t>+53%</a:t>
              </a:r>
              <a:endParaRPr lang="en-US" sz="2800" b="1" dirty="0">
                <a:solidFill>
                  <a:srgbClr val="0066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981773" y="4755214"/>
            <a:ext cx="1141907" cy="634419"/>
            <a:chOff x="5810153" y="4665113"/>
            <a:chExt cx="1141907" cy="634419"/>
          </a:xfrm>
        </p:grpSpPr>
        <p:sp>
          <p:nvSpPr>
            <p:cNvPr id="47" name="Curved Up Arrow 46"/>
            <p:cNvSpPr/>
            <p:nvPr/>
          </p:nvSpPr>
          <p:spPr>
            <a:xfrm>
              <a:off x="5810153" y="4994732"/>
              <a:ext cx="1141907" cy="304800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76693" y="4665113"/>
              <a:ext cx="102291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/>
                  <a:cs typeface="Arial"/>
                </a:rPr>
                <a:t>-28%</a:t>
              </a:r>
              <a:endParaRPr lang="en-US" sz="2800" b="1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4277672" y="5842936"/>
            <a:ext cx="11130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6600"/>
                </a:solidFill>
                <a:latin typeface="Arial"/>
                <a:cs typeface="Arial"/>
              </a:rPr>
              <a:t>+10%</a:t>
            </a:r>
            <a:endParaRPr lang="en-US" sz="2800" b="1" dirty="0">
              <a:solidFill>
                <a:srgbClr val="006600"/>
              </a:solidFill>
              <a:latin typeface="Arial"/>
              <a:cs typeface="Arial"/>
            </a:endParaRPr>
          </a:p>
        </p:txBody>
      </p:sp>
      <p:grpSp>
        <p:nvGrpSpPr>
          <p:cNvPr id="38" name="Group 37"/>
          <p:cNvGrpSpPr/>
          <p:nvPr/>
        </p:nvGrpSpPr>
        <p:grpSpPr>
          <a:xfrm>
            <a:off x="2586568" y="1805230"/>
            <a:ext cx="2946758" cy="1114064"/>
            <a:chOff x="2664909" y="2006601"/>
            <a:chExt cx="2946758" cy="1114064"/>
          </a:xfrm>
        </p:grpSpPr>
        <p:sp>
          <p:nvSpPr>
            <p:cNvPr id="39" name="Oval 38"/>
            <p:cNvSpPr/>
            <p:nvPr/>
          </p:nvSpPr>
          <p:spPr>
            <a:xfrm rot="5400000">
              <a:off x="2928756" y="2669887"/>
              <a:ext cx="186931" cy="71462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Arial"/>
                <a:cs typeface="Arial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 rot="5400000">
              <a:off x="4695242" y="1277107"/>
              <a:ext cx="186931" cy="164591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Arial"/>
                <a:cs typeface="Arial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188444" y="2163978"/>
            <a:ext cx="972649" cy="1670142"/>
            <a:chOff x="8210961" y="2130990"/>
            <a:chExt cx="972649" cy="1670142"/>
          </a:xfrm>
        </p:grpSpPr>
        <p:sp>
          <p:nvSpPr>
            <p:cNvPr id="52" name="Oval 51"/>
            <p:cNvSpPr/>
            <p:nvPr/>
          </p:nvSpPr>
          <p:spPr>
            <a:xfrm rot="5400000">
              <a:off x="8755998" y="3373520"/>
              <a:ext cx="228447" cy="626777"/>
            </a:xfrm>
            <a:prstGeom prst="ellipse">
              <a:avLst/>
            </a:prstGeom>
            <a:noFill/>
            <a:ln>
              <a:solidFill>
                <a:srgbClr val="66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>
                <a:latin typeface="Arial"/>
                <a:cs typeface="Arial"/>
              </a:endParaRPr>
            </a:p>
          </p:txBody>
        </p:sp>
        <p:cxnSp>
          <p:nvCxnSpPr>
            <p:cNvPr id="53" name="Straight Arrow Connector 52"/>
            <p:cNvCxnSpPr/>
            <p:nvPr/>
          </p:nvCxnSpPr>
          <p:spPr>
            <a:xfrm>
              <a:off x="8898086" y="2482043"/>
              <a:ext cx="0" cy="1024325"/>
            </a:xfrm>
            <a:prstGeom prst="straightConnector1">
              <a:avLst/>
            </a:prstGeom>
            <a:ln>
              <a:solidFill>
                <a:srgbClr val="660066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1"/>
            <p:cNvSpPr txBox="1"/>
            <p:nvPr/>
          </p:nvSpPr>
          <p:spPr>
            <a:xfrm>
              <a:off x="8210961" y="2130990"/>
              <a:ext cx="935467" cy="351053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900" b="1" dirty="0" smtClean="0">
                  <a:latin typeface="Arial"/>
                  <a:cs typeface="Arial"/>
                </a:rPr>
                <a:t>Cuts to HMA</a:t>
              </a:r>
              <a:r>
                <a:rPr lang="en-US" sz="900" b="1" dirty="0">
                  <a:latin typeface="Arial"/>
                  <a:cs typeface="Arial"/>
                </a:rPr>
                <a:t> </a:t>
              </a:r>
              <a:r>
                <a:rPr lang="en-US" sz="900" b="1" dirty="0" smtClean="0">
                  <a:latin typeface="Arial"/>
                  <a:cs typeface="Arial"/>
                </a:rPr>
                <a:t>&amp;</a:t>
              </a:r>
            </a:p>
            <a:p>
              <a:r>
                <a:rPr lang="en-US" sz="900" b="1" dirty="0" smtClean="0">
                  <a:latin typeface="Arial"/>
                  <a:cs typeface="Arial"/>
                </a:rPr>
                <a:t>UAS R&amp;D</a:t>
              </a:r>
              <a:endParaRPr lang="en-US" sz="900" b="1" dirty="0">
                <a:solidFill>
                  <a:srgbClr val="1F497D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6</a:t>
            </a:fld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024171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6"/>
          <p:cNvSpPr>
            <a:spLocks noChangeArrowheads="1"/>
          </p:cNvSpPr>
          <p:nvPr/>
        </p:nvSpPr>
        <p:spPr bwMode="auto">
          <a:xfrm>
            <a:off x="1509079" y="124992"/>
            <a:ext cx="59512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1F497D"/>
                </a:solidFill>
                <a:latin typeface="Arial"/>
                <a:cs typeface="Arial"/>
              </a:rPr>
              <a:t>Analysis of Tropical Cyclone R&amp;D</a:t>
            </a:r>
          </a:p>
        </p:txBody>
      </p:sp>
      <p:sp>
        <p:nvSpPr>
          <p:cNvPr id="96283" name="Rectangle 2"/>
          <p:cNvSpPr txBox="1">
            <a:spLocks noChangeArrowheads="1"/>
          </p:cNvSpPr>
          <p:nvPr/>
        </p:nvSpPr>
        <p:spPr bwMode="auto">
          <a:xfrm>
            <a:off x="76200" y="949745"/>
            <a:ext cx="9003885" cy="525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lvl="1" indent="-231775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Three snapshots that captured R&amp;D activities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Represents the spectrum of R&amp;D across the community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Research influenced by ops priorities; provides mechanism for essential feedback</a:t>
            </a:r>
          </a:p>
          <a:p>
            <a:pPr marL="342900" indent="-342900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Intensity change 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#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1 operational 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priority</a:t>
            </a:r>
            <a:endParaRPr lang="en-US" altLang="ko-KR" sz="2000" b="1" dirty="0" smtClean="0">
              <a:latin typeface="Arial"/>
              <a:ea typeface="Gulim" pitchFamily="34" charset="-127"/>
              <a:cs typeface="Arial"/>
            </a:endParaRPr>
          </a:p>
          <a:p>
            <a:pPr marL="742950" lvl="1" indent="-285750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Research (basic and applied) is still required, as this is a very difficult and complex problem</a:t>
            </a:r>
          </a:p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000" b="1" dirty="0">
                <a:latin typeface="Arial"/>
                <a:ea typeface="Gulim" pitchFamily="34" charset="-127"/>
                <a:cs typeface="Arial"/>
              </a:rPr>
              <a:t>With HFIP and four major field experiments, R&amp;D increased markedly in 2010 snapshot compared to 2008 snapshot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1600" b="1" dirty="0">
                <a:latin typeface="Arial"/>
                <a:ea typeface="Gulim" pitchFamily="34" charset="-127"/>
                <a:cs typeface="Arial"/>
              </a:rPr>
              <a:t>Deltas between 2008 and 2010 not only reflect HFIP, but changing emphasis of field </a:t>
            </a: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experiments</a:t>
            </a:r>
          </a:p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HFIP cuts and fewer major </a:t>
            </a:r>
            <a:r>
              <a:rPr lang="en-US" altLang="ko-KR" sz="2000" b="1" dirty="0">
                <a:latin typeface="Arial"/>
                <a:ea typeface="Gulim" pitchFamily="34" charset="-127"/>
                <a:cs typeface="Arial"/>
              </a:rPr>
              <a:t>field 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experiments resulted in a sharp decrease in </a:t>
            </a:r>
            <a:r>
              <a:rPr lang="en-US" altLang="ko-KR" sz="2000" b="1" dirty="0">
                <a:latin typeface="Arial"/>
                <a:ea typeface="Gulim" pitchFamily="34" charset="-127"/>
                <a:cs typeface="Arial"/>
              </a:rPr>
              <a:t>R&amp;D 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from 2010 </a:t>
            </a:r>
            <a:r>
              <a:rPr lang="en-US" altLang="ko-KR" sz="2000" b="1" dirty="0">
                <a:latin typeface="Arial"/>
                <a:ea typeface="Gulim" pitchFamily="34" charset="-127"/>
                <a:cs typeface="Arial"/>
              </a:rPr>
              <a:t>snapshot </a:t>
            </a: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to 2012 </a:t>
            </a:r>
            <a:r>
              <a:rPr lang="en-US" altLang="ko-KR" sz="2000" b="1" dirty="0">
                <a:latin typeface="Arial"/>
                <a:ea typeface="Gulim" pitchFamily="34" charset="-127"/>
                <a:cs typeface="Arial"/>
              </a:rPr>
              <a:t>snapshot</a:t>
            </a:r>
          </a:p>
          <a:p>
            <a:pPr marL="688975" lvl="1" indent="-231775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1600" b="1" dirty="0">
                <a:latin typeface="Arial"/>
                <a:ea typeface="Gulim" pitchFamily="34" charset="-127"/>
                <a:cs typeface="Arial"/>
              </a:rPr>
              <a:t>Deltas between </a:t>
            </a: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2010 </a:t>
            </a:r>
            <a:r>
              <a:rPr lang="en-US" altLang="ko-KR" sz="1600" b="1" dirty="0">
                <a:latin typeface="Arial"/>
                <a:ea typeface="Gulim" pitchFamily="34" charset="-127"/>
                <a:cs typeface="Arial"/>
              </a:rPr>
              <a:t>and </a:t>
            </a: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2012 not only reflect HFIP cuts &amp; less emphasis on field experiments, but reduced emphasis on NOAA UAS and Surge </a:t>
            </a:r>
            <a:r>
              <a:rPr lang="en-US" altLang="ko-KR" sz="1600" b="1" dirty="0">
                <a:latin typeface="Arial"/>
                <a:ea typeface="Gulim" pitchFamily="34" charset="-127"/>
                <a:cs typeface="Arial"/>
              </a:rPr>
              <a:t>R&amp;</a:t>
            </a:r>
            <a:r>
              <a:rPr lang="en-US" altLang="ko-KR" sz="1600" b="1" dirty="0" smtClean="0">
                <a:latin typeface="Arial"/>
                <a:ea typeface="Gulim" pitchFamily="34" charset="-127"/>
                <a:cs typeface="Arial"/>
              </a:rPr>
              <a:t>D.</a:t>
            </a:r>
            <a:endParaRPr lang="en-US" altLang="ko-KR" sz="1600" b="1" dirty="0">
              <a:latin typeface="Arial"/>
              <a:ea typeface="Gulim" pitchFamily="34" charset="-127"/>
              <a:cs typeface="Arial"/>
            </a:endParaRPr>
          </a:p>
          <a:p>
            <a:pPr marL="231775" indent="-231775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altLang="ko-KR" sz="1600" b="1" dirty="0">
              <a:latin typeface="Arial"/>
              <a:ea typeface="Gulim" pitchFamily="34" charset="-127"/>
              <a:cs typeface="Arial"/>
            </a:endParaRPr>
          </a:p>
          <a:p>
            <a:pPr marL="285750" indent="-285750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endParaRPr lang="en-US" altLang="ko-KR" sz="1600" b="1" dirty="0" smtClean="0">
              <a:latin typeface="Arial"/>
              <a:ea typeface="Gulim" pitchFamily="34" charset="-127"/>
              <a:cs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7</a:t>
            </a:fld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9774" y="964527"/>
            <a:ext cx="8701265" cy="4888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400" b="1" dirty="0" smtClean="0">
                <a:latin typeface="Arial"/>
                <a:ea typeface="Gulim" pitchFamily="34" charset="-127"/>
                <a:cs typeface="Arial"/>
              </a:rPr>
              <a:t>WG/TCR has </a:t>
            </a:r>
            <a:r>
              <a:rPr lang="en-US" altLang="ko-KR" sz="2400" b="1" dirty="0" smtClean="0">
                <a:latin typeface="Arial"/>
                <a:ea typeface="Gulim" pitchFamily="34" charset="-127"/>
                <a:cs typeface="Arial"/>
              </a:rPr>
              <a:t>a process to: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Keep the operational priorities updated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Assess and evaluate how research is contributing to those priorities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Allow research managers to make informed decisions for future investments</a:t>
            </a:r>
          </a:p>
          <a:p>
            <a:pPr marL="804863" lvl="2" indent="-347663" eaLnBrk="0" hangingPunct="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</a:pPr>
            <a:r>
              <a:rPr lang="en-US" altLang="ko-KR" sz="2000" b="1" dirty="0" smtClean="0">
                <a:latin typeface="Arial"/>
                <a:ea typeface="Gulim" pitchFamily="34" charset="-127"/>
                <a:cs typeface="Arial"/>
              </a:rPr>
              <a:t>Facilitate interagency collaboration and coordination</a:t>
            </a:r>
          </a:p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400" b="1" dirty="0" smtClean="0">
                <a:latin typeface="Arial"/>
                <a:ea typeface="Gulim" pitchFamily="34" charset="-127"/>
                <a:cs typeface="Arial"/>
              </a:rPr>
              <a:t>Starting to see interesting results from R&amp;D (HFIP) </a:t>
            </a:r>
          </a:p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400" b="1" dirty="0" smtClean="0">
                <a:latin typeface="Arial"/>
                <a:ea typeface="Gulim" pitchFamily="34" charset="-127"/>
                <a:cs typeface="Arial"/>
              </a:rPr>
              <a:t>Raises awareness of the importance of R2O </a:t>
            </a:r>
          </a:p>
          <a:p>
            <a:pPr marL="347663" indent="-347663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altLang="ko-KR" sz="2400" b="1" dirty="0" smtClean="0">
                <a:latin typeface="Arial"/>
                <a:ea typeface="Gulim" pitchFamily="34" charset="-127"/>
                <a:cs typeface="Arial"/>
              </a:rPr>
              <a:t>WG/TCR preparing mid-course assessment of coordination efforts</a:t>
            </a:r>
          </a:p>
        </p:txBody>
      </p:sp>
      <p:sp>
        <p:nvSpPr>
          <p:cNvPr id="3" name="Rectangle 16"/>
          <p:cNvSpPr>
            <a:spLocks noChangeArrowheads="1"/>
          </p:cNvSpPr>
          <p:nvPr/>
        </p:nvSpPr>
        <p:spPr bwMode="auto">
          <a:xfrm>
            <a:off x="1509079" y="124992"/>
            <a:ext cx="59512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dirty="0">
                <a:solidFill>
                  <a:srgbClr val="1F497D"/>
                </a:solidFill>
                <a:latin typeface="Arial"/>
                <a:cs typeface="Arial"/>
              </a:rPr>
              <a:t>Analysis of Tropical Cyclone R&amp;D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8</a:t>
            </a:fld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4"/>
          <p:cNvSpPr>
            <a:spLocks noChangeArrowheads="1"/>
          </p:cNvSpPr>
          <p:nvPr/>
        </p:nvSpPr>
        <p:spPr bwMode="auto">
          <a:xfrm>
            <a:off x="1982764" y="2697163"/>
            <a:ext cx="518641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6000" b="1" dirty="0">
                <a:latin typeface="Arial"/>
                <a:cs typeface="Arial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42747-FD56-6F41-82C4-11CF192D7569}" type="slidenum">
              <a:rPr lang="en-US" smtClean="0">
                <a:latin typeface="Arial"/>
                <a:cs typeface="Arial"/>
              </a:rPr>
              <a:t>9</a:t>
            </a:fld>
            <a:endParaRPr lang="en-US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3511</TotalTime>
  <Words>689</Words>
  <Application>Microsoft Macintosh PowerPoint</Application>
  <PresentationFormat>On-screen Show (4:3)</PresentationFormat>
  <Paragraphs>98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NOAA/AOML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Marks</dc:creator>
  <cp:lastModifiedBy>Frank Marks</cp:lastModifiedBy>
  <cp:revision>96</cp:revision>
  <dcterms:created xsi:type="dcterms:W3CDTF">2013-02-15T22:11:00Z</dcterms:created>
  <dcterms:modified xsi:type="dcterms:W3CDTF">2013-11-12T18:09:53Z</dcterms:modified>
</cp:coreProperties>
</file>