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emf" ContentType="image/x-em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6"/>
  </p:notesMasterIdLst>
  <p:handoutMasterIdLst>
    <p:handoutMasterId r:id="rId27"/>
  </p:handoutMasterIdLst>
  <p:sldIdLst>
    <p:sldId id="256" r:id="rId2"/>
    <p:sldId id="573" r:id="rId3"/>
    <p:sldId id="592" r:id="rId4"/>
    <p:sldId id="587" r:id="rId5"/>
    <p:sldId id="589" r:id="rId6"/>
    <p:sldId id="591" r:id="rId7"/>
    <p:sldId id="557" r:id="rId8"/>
    <p:sldId id="568" r:id="rId9"/>
    <p:sldId id="554" r:id="rId10"/>
    <p:sldId id="572" r:id="rId11"/>
    <p:sldId id="575" r:id="rId12"/>
    <p:sldId id="570" r:id="rId13"/>
    <p:sldId id="603" r:id="rId14"/>
    <p:sldId id="585" r:id="rId15"/>
    <p:sldId id="594" r:id="rId16"/>
    <p:sldId id="606" r:id="rId17"/>
    <p:sldId id="598" r:id="rId18"/>
    <p:sldId id="599" r:id="rId19"/>
    <p:sldId id="600" r:id="rId20"/>
    <p:sldId id="596" r:id="rId21"/>
    <p:sldId id="604" r:id="rId22"/>
    <p:sldId id="605" r:id="rId23"/>
    <p:sldId id="597" r:id="rId24"/>
    <p:sldId id="582" r:id="rId25"/>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BFFC4"/>
    <a:srgbClr val="FFFFD4"/>
    <a:srgbClr val="FFF77E"/>
    <a:srgbClr val="3E5B85"/>
    <a:srgbClr val="2A4973"/>
    <a:srgbClr val="345A8E"/>
    <a:srgbClr val="D49595"/>
    <a:srgbClr val="B38793"/>
    <a:srgbClr val="947C92"/>
    <a:srgbClr val="4B6C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071" autoAdjust="0"/>
  </p:normalViewPr>
  <p:slideViewPr>
    <p:cSldViewPr snapToGrid="0">
      <p:cViewPr varScale="1">
        <p:scale>
          <a:sx n="178" d="100"/>
          <a:sy n="178" d="100"/>
        </p:scale>
        <p:origin x="-264" y="-104"/>
      </p:cViewPr>
      <p:guideLst>
        <p:guide orient="horz" pos="7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0" d="100"/>
          <a:sy n="50" d="100"/>
        </p:scale>
        <p:origin x="-1836"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1139"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91140"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1141"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12" charset="0"/>
                <a:ea typeface="+mn-ea"/>
                <a:cs typeface="+mn-cs"/>
              </a:defRPr>
            </a:lvl1pPr>
          </a:lstStyle>
          <a:p>
            <a:pPr>
              <a:defRPr/>
            </a:pPr>
            <a:fld id="{F3F9CD97-AD0E-6546-880F-AAA28E8E6695}" type="slidenum">
              <a:rPr lang="en-US"/>
              <a:pPr>
                <a:defRPr/>
              </a:pPr>
              <a:t>‹#›</a:t>
            </a:fld>
            <a:endParaRPr lang="en-US"/>
          </a:p>
        </p:txBody>
      </p:sp>
    </p:spTree>
    <p:extLst>
      <p:ext uri="{BB962C8B-B14F-4D97-AF65-F5344CB8AC3E}">
        <p14:creationId xmlns:p14="http://schemas.microsoft.com/office/powerpoint/2010/main" val="19536839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defTabSz="931863">
              <a:defRPr sz="1200">
                <a:latin typeface="Arial" pitchFamily="-112"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algn="r" defTabSz="931863">
              <a:defRPr sz="1200">
                <a:latin typeface="Arial" pitchFamily="-112" charset="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1675" y="4414838"/>
            <a:ext cx="5607050" cy="4184650"/>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31263"/>
            <a:ext cx="3038475" cy="463550"/>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defTabSz="931863">
              <a:defRPr sz="1200">
                <a:latin typeface="Arial" pitchFamily="-112"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970338" y="8831263"/>
            <a:ext cx="3038475" cy="463550"/>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algn="r" defTabSz="931863">
              <a:defRPr sz="1200">
                <a:latin typeface="Arial" pitchFamily="-112" charset="0"/>
                <a:ea typeface="+mn-ea"/>
                <a:cs typeface="+mn-cs"/>
              </a:defRPr>
            </a:lvl1pPr>
          </a:lstStyle>
          <a:p>
            <a:pPr>
              <a:defRPr/>
            </a:pPr>
            <a:fld id="{C3842FB8-34AA-8E49-BA28-BB62A479ED45}" type="slidenum">
              <a:rPr lang="en-US"/>
              <a:pPr>
                <a:defRPr/>
              </a:pPr>
              <a:t>‹#›</a:t>
            </a:fld>
            <a:endParaRPr lang="en-US"/>
          </a:p>
        </p:txBody>
      </p:sp>
    </p:spTree>
    <p:extLst>
      <p:ext uri="{BB962C8B-B14F-4D97-AF65-F5344CB8AC3E}">
        <p14:creationId xmlns:p14="http://schemas.microsoft.com/office/powerpoint/2010/main" val="165459143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dx.doi.org/10.1175/BAMS-87-11-1523"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dx.doi.org/10.1175/MWR-D-11-00212.1"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dx.doi.org/10.1175/1520-0434(1998)013%3C0617:SSITEO%3E2.0.CO;2"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dx.doi.org/10.1175/1520-0493(1963)091%3C0694:AAOHCB%3E2.3.CO;2"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dx.doi.org/10.1175/1520-0469(1984)041%3C1268:MACSCO%3E2.0.CO;2"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dx.doi.org/10.1175/1520-0469(1984)041%3C1287:MACSCO%3E2.0.CO;2" TargetMode="External"/><Relationship Id="rId4" Type="http://schemas.openxmlformats.org/officeDocument/2006/relationships/hyperlink" Target="http://dx.doi.org/10.1175/1520-0469(1985)042%3C0839:VMIIH%3E2.0.CO;2" TargetMode="External"/><Relationship Id="rId5" Type="http://schemas.openxmlformats.org/officeDocument/2006/relationships/hyperlink" Target="http://dx.doi.org/10.1175/1520-0469(1982)039%3C0395:CEWSWM%3E2.0.CO;2" TargetMode="External"/><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7BDB2F4D-818D-E64D-A5F7-EC5606CE73EE}" type="slidenum">
              <a:rPr lang="en-US">
                <a:latin typeface="Arial" charset="0"/>
                <a:ea typeface="ＭＳ Ｐゴシック" charset="-128"/>
                <a:cs typeface="ＭＳ Ｐゴシック" charset="-128"/>
              </a:rPr>
              <a:pPr/>
              <a:t>1</a:t>
            </a:fld>
            <a:endParaRPr lang="en-US">
              <a:latin typeface="Arial" charset="0"/>
              <a:ea typeface="ＭＳ Ｐゴシック" charset="-128"/>
              <a:cs typeface="ＭＳ Ｐゴシック" charset="-128"/>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r>
              <a:rPr lang="en-US" sz="1400" dirty="0" smtClean="0">
                <a:latin typeface="Arial" charset="0"/>
              </a:rPr>
              <a:t>NOAA P-3 and G-IV aircraft</a:t>
            </a:r>
            <a:endParaRPr lang="en-US" sz="1400" dirty="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591A3C04-10AC-9546-88BC-9A6EF041DEA4}" type="slidenum">
              <a:rPr lang="en-US">
                <a:latin typeface="Arial" charset="0"/>
                <a:ea typeface="ＭＳ Ｐゴシック" charset="-128"/>
                <a:cs typeface="ＭＳ Ｐゴシック" charset="-128"/>
              </a:rPr>
              <a:pPr/>
              <a:t>13</a:t>
            </a:fld>
            <a:endParaRPr lang="en-US">
              <a:latin typeface="Arial" charset="0"/>
              <a:ea typeface="ＭＳ Ｐゴシック" charset="-128"/>
              <a:cs typeface="ＭＳ Ｐゴシック" charset="-128"/>
            </a:endParaRPr>
          </a:p>
        </p:txBody>
      </p:sp>
      <p:sp>
        <p:nvSpPr>
          <p:cNvPr id="57347" name="Rectangle 2"/>
          <p:cNvSpPr>
            <a:spLocks noGrp="1" noRot="1" noChangeAspect="1" noChangeArrowheads="1"/>
          </p:cNvSpPr>
          <p:nvPr>
            <p:ph type="sldImg"/>
          </p:nvPr>
        </p:nvSpPr>
        <p:spPr>
          <a:solidFill>
            <a:srgbClr val="FFFFFF"/>
          </a:solidFill>
          <a:ln/>
        </p:spPr>
      </p:sp>
      <p:sp>
        <p:nvSpPr>
          <p:cNvPr id="57348" name="Rectangle 3"/>
          <p:cNvSpPr>
            <a:spLocks noGrp="1" noChangeArrowheads="1"/>
          </p:cNvSpPr>
          <p:nvPr>
            <p:ph type="body" idx="1"/>
          </p:nvPr>
        </p:nvSpPr>
        <p:spPr>
          <a:xfrm>
            <a:off x="935038" y="4416425"/>
            <a:ext cx="5140325" cy="4183063"/>
          </a:xfrm>
          <a:solidFill>
            <a:srgbClr val="FFFFFF"/>
          </a:solidFill>
          <a:ln>
            <a:solidFill>
              <a:srgbClr val="000000"/>
            </a:solidFill>
          </a:ln>
        </p:spPr>
        <p:txBody>
          <a:bodyPr lIns="93164" tIns="46582" rIns="93164" bIns="46582"/>
          <a:lstStyle/>
          <a:p>
            <a:r>
              <a:rPr lang="en-US">
                <a:latin typeface="Arial" charset="0"/>
              </a:rPr>
              <a:t>Drifter array in Gustav and Ike were placed by AFRC WC-130 ahead of storm. Gustav array still functioning when Ike was crossing Gulf. Also deployed AXBT grid post-Gustave which proved to be pre-Ike, followed by in storm Ike AXBT drops and post-Ike array. Revealed warm eddy and cold eddy left behind from Gustav interactions with Loop current.</a:t>
            </a:r>
          </a:p>
          <a:p>
            <a:r>
              <a:rPr lang="en-US">
                <a:latin typeface="Arial" charset="0"/>
              </a:rPr>
              <a:t>Upper right picture shows sea-height anomaly (color) with superposition of Ike track and radii of hurricane (red circle) and storm force (yellow circle )winds. Black curly lines are tracks of Gustav drifters and circles are planned deployment locations for Ike drifters and floats. Thin black line shows P-3 track during pre-Ike AXBT pattern. Dropped over 300 AXBTs in Gustav and Ike.</a:t>
            </a:r>
            <a:endParaRPr lang="en-US" sz="80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0B4E59DC-1EB1-8D42-B81E-81A970052E8A}" type="slidenum">
              <a:rPr lang="en-US">
                <a:latin typeface="Arial" charset="0"/>
                <a:ea typeface="ＭＳ Ｐゴシック" charset="-128"/>
                <a:cs typeface="ＭＳ Ｐゴシック" charset="-128"/>
              </a:rPr>
              <a:pPr/>
              <a:t>14</a:t>
            </a:fld>
            <a:endParaRPr lang="en-US">
              <a:latin typeface="Arial" charset="0"/>
              <a:ea typeface="ＭＳ Ｐゴシック" charset="-128"/>
              <a:cs typeface="ＭＳ Ｐゴシック" charset="-128"/>
            </a:endParaRPr>
          </a:p>
        </p:txBody>
      </p:sp>
      <p:sp>
        <p:nvSpPr>
          <p:cNvPr id="53251" name="Rectangle 2"/>
          <p:cNvSpPr>
            <a:spLocks noGrp="1" noRot="1" noChangeAspect="1" noChangeArrowheads="1"/>
          </p:cNvSpPr>
          <p:nvPr>
            <p:ph type="sldImg"/>
          </p:nvPr>
        </p:nvSpPr>
        <p:spPr>
          <a:solidFill>
            <a:srgbClr val="FFFFFF"/>
          </a:solidFill>
          <a:ln/>
        </p:spPr>
      </p:sp>
      <p:sp>
        <p:nvSpPr>
          <p:cNvPr id="53252" name="Rectangle 3"/>
          <p:cNvSpPr>
            <a:spLocks noGrp="1" noChangeArrowheads="1"/>
          </p:cNvSpPr>
          <p:nvPr>
            <p:ph type="body" idx="1"/>
          </p:nvPr>
        </p:nvSpPr>
        <p:spPr>
          <a:xfrm>
            <a:off x="935038" y="4416425"/>
            <a:ext cx="5140325" cy="4183063"/>
          </a:xfrm>
          <a:solidFill>
            <a:srgbClr val="FFFFFF"/>
          </a:solidFill>
          <a:ln>
            <a:solidFill>
              <a:srgbClr val="000000"/>
            </a:solidFill>
          </a:ln>
        </p:spPr>
        <p:txBody>
          <a:bodyPr lIns="93164" tIns="46582" rIns="93164" bIns="46582"/>
          <a:lstStyle/>
          <a:p>
            <a:r>
              <a:rPr lang="en-US" dirty="0" smtClean="0">
                <a:latin typeface="Arial" charset="0"/>
              </a:rPr>
              <a:t>Doppler Analyses from Hurricane Katrina 28 August 2005</a:t>
            </a:r>
          </a:p>
          <a:p>
            <a:r>
              <a:rPr lang="en-US" baseline="0" dirty="0" smtClean="0">
                <a:latin typeface="Arial" charset="0"/>
              </a:rPr>
              <a:t> For more background on airborne Doppler radar observations in hurricanes: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charset="0"/>
              </a:rPr>
              <a:t>Marks, F. D., 2003: State of the Science: Radar View of Tropical Cyclones. Radar and Atmospheric Science: A Collection of Essays in Honor of David Atlas, Edited by R. M Wakimoto and R. C. </a:t>
            </a:r>
            <a:r>
              <a:rPr lang="en-US" dirty="0" err="1" smtClean="0">
                <a:latin typeface="Arial" charset="0"/>
              </a:rPr>
              <a:t>Srivastava</a:t>
            </a:r>
            <a:r>
              <a:rPr lang="en-US" dirty="0" smtClean="0">
                <a:latin typeface="Arial" charset="0"/>
              </a:rPr>
              <a:t>, Meteorological Monographs, 52, AMS, Boston, MA, 33-74. </a:t>
            </a:r>
            <a:endParaRPr lang="en-US" dirty="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ABC93F20-8DE1-6041-9809-78091D62C910}" type="slidenum">
              <a:rPr lang="en-US">
                <a:latin typeface="Arial" charset="0"/>
                <a:ea typeface="ＭＳ Ｐゴシック" charset="-128"/>
                <a:cs typeface="ＭＳ Ｐゴシック" charset="-128"/>
              </a:rPr>
              <a:pPr/>
              <a:t>15</a:t>
            </a:fld>
            <a:endParaRPr lang="en-US">
              <a:latin typeface="Arial" charset="0"/>
              <a:ea typeface="ＭＳ Ｐゴシック" charset="-128"/>
              <a:cs typeface="ＭＳ Ｐゴシック" charset="-128"/>
            </a:endParaRPr>
          </a:p>
        </p:txBody>
      </p:sp>
      <p:sp>
        <p:nvSpPr>
          <p:cNvPr id="51203" name="Rectangle 2"/>
          <p:cNvSpPr>
            <a:spLocks noGrp="1" noRot="1" noChangeAspect="1" noChangeArrowheads="1"/>
          </p:cNvSpPr>
          <p:nvPr>
            <p:ph type="sldImg"/>
          </p:nvPr>
        </p:nvSpPr>
        <p:spPr>
          <a:solidFill>
            <a:srgbClr val="FFFFFF"/>
          </a:solidFill>
          <a:ln/>
        </p:spPr>
      </p:sp>
      <p:sp>
        <p:nvSpPr>
          <p:cNvPr id="51204" name="Rectangle 3"/>
          <p:cNvSpPr>
            <a:spLocks noGrp="1" noChangeArrowheads="1"/>
          </p:cNvSpPr>
          <p:nvPr>
            <p:ph type="body" idx="1"/>
          </p:nvPr>
        </p:nvSpPr>
        <p:spPr>
          <a:xfrm>
            <a:off x="935038" y="4416425"/>
            <a:ext cx="5140325" cy="1074738"/>
          </a:xfrm>
          <a:solidFill>
            <a:srgbClr val="FFFFFF"/>
          </a:solidFill>
          <a:ln>
            <a:solidFill>
              <a:srgbClr val="000000"/>
            </a:solidFill>
          </a:ln>
        </p:spPr>
        <p:txBody>
          <a:bodyPr lIns="93153" rIns="93153"/>
          <a:lstStyle/>
          <a:p>
            <a:pPr>
              <a:spcBef>
                <a:spcPct val="0"/>
              </a:spcBef>
            </a:pPr>
            <a:r>
              <a:rPr lang="en-US" dirty="0">
                <a:solidFill>
                  <a:srgbClr val="000000"/>
                </a:solidFill>
                <a:latin typeface="Arial" charset="0"/>
                <a:ea typeface="Arial" charset="0"/>
                <a:cs typeface="Arial" charset="0"/>
              </a:rPr>
              <a:t>UR image depicts dropsonde profiles in eyewall of Hurricane Guillermo (1997) </a:t>
            </a:r>
          </a:p>
          <a:p>
            <a:pPr>
              <a:spcBef>
                <a:spcPct val="0"/>
              </a:spcBef>
            </a:pPr>
            <a:r>
              <a:rPr lang="en-US" dirty="0">
                <a:solidFill>
                  <a:srgbClr val="000000"/>
                </a:solidFill>
                <a:latin typeface="Arial" charset="0"/>
                <a:ea typeface="Arial" charset="0"/>
                <a:cs typeface="Arial" charset="0"/>
              </a:rPr>
              <a:t>LR image is Doppler Wind Lidar profiles from TCS-</a:t>
            </a:r>
            <a:r>
              <a:rPr lang="en-US" dirty="0" smtClean="0">
                <a:solidFill>
                  <a:srgbClr val="000000"/>
                </a:solidFill>
                <a:latin typeface="Arial" charset="0"/>
                <a:ea typeface="Arial" charset="0"/>
                <a:cs typeface="Arial" charset="0"/>
              </a:rPr>
              <a:t>08</a:t>
            </a:r>
            <a:endParaRPr lang="en-US" dirty="0" smtClean="0">
              <a:latin typeface="Arial" charset="0"/>
            </a:endParaRPr>
          </a:p>
          <a:p>
            <a:pPr>
              <a:spcBef>
                <a:spcPct val="0"/>
              </a:spcBef>
            </a:pPr>
            <a:endParaRPr lang="en-US" dirty="0" smtClean="0">
              <a:solidFill>
                <a:srgbClr val="000000"/>
              </a:solidFill>
              <a:latin typeface="Arial" charset="0"/>
              <a:ea typeface="Arial" charset="0"/>
              <a:cs typeface="Arial" charset="0"/>
            </a:endParaRPr>
          </a:p>
          <a:p>
            <a:pPr>
              <a:spcBef>
                <a:spcPct val="0"/>
              </a:spcBef>
            </a:pPr>
            <a:r>
              <a:rPr lang="en-US" dirty="0" smtClean="0">
                <a:solidFill>
                  <a:srgbClr val="000000"/>
                </a:solidFill>
                <a:latin typeface="Arial" charset="0"/>
                <a:ea typeface="Arial" charset="0"/>
                <a:cs typeface="Arial" charset="0"/>
              </a:rPr>
              <a:t>See IFEX paper (Rogers et al 2006):</a:t>
            </a:r>
            <a:r>
              <a:rPr lang="en-US" baseline="0" dirty="0" smtClean="0">
                <a:solidFill>
                  <a:srgbClr val="000000"/>
                </a:solidFill>
                <a:latin typeface="Arial" charset="0"/>
                <a:ea typeface="Arial" charset="0"/>
                <a:cs typeface="Arial" charset="0"/>
              </a:rPr>
              <a:t> </a:t>
            </a:r>
            <a:r>
              <a:rPr lang="cs-CZ" sz="1200" u="sng" kern="1200" dirty="0" smtClean="0">
                <a:solidFill>
                  <a:schemeClr val="tx1"/>
                </a:solidFill>
                <a:latin typeface="Arial" pitchFamily="-112" charset="0"/>
                <a:ea typeface="ＭＳ Ｐゴシック" charset="-128"/>
                <a:cs typeface="ＭＳ Ｐゴシック" charset="-128"/>
                <a:hlinkClick r:id="rId3"/>
              </a:rPr>
              <a:t>http://dx.doi.org/10.1175/BAMS-87-11-1523</a:t>
            </a:r>
            <a:endParaRPr lang="en-US" dirty="0" smtClean="0">
              <a:solidFill>
                <a:srgbClr val="000000"/>
              </a:solidFill>
              <a:latin typeface="Arial" charset="0"/>
              <a:ea typeface="Arial" charset="0"/>
              <a:cs typeface="Arial" charset="0"/>
            </a:endParaRPr>
          </a:p>
          <a:p>
            <a:pPr eaLnBrk="1" hangingPunct="1"/>
            <a:endParaRPr lang="en-US" dirty="0" smtClean="0">
              <a:latin typeface="Arial" charset="0"/>
            </a:endParaRPr>
          </a:p>
          <a:p>
            <a:pPr eaLnBrk="1" hangingPunct="1"/>
            <a:r>
              <a:rPr lang="en-US" dirty="0" smtClean="0">
                <a:latin typeface="Arial" charset="0"/>
              </a:rPr>
              <a:t>HRD IFEX website: http://</a:t>
            </a:r>
            <a:r>
              <a:rPr lang="en-US" dirty="0" err="1" smtClean="0">
                <a:latin typeface="Arial" charset="0"/>
              </a:rPr>
              <a:t>www.aoml.noaa.gov</a:t>
            </a:r>
            <a:r>
              <a:rPr lang="en-US" dirty="0" smtClean="0">
                <a:latin typeface="Arial" charset="0"/>
              </a:rPr>
              <a:t>/</a:t>
            </a:r>
            <a:r>
              <a:rPr lang="en-US" dirty="0" err="1" smtClean="0">
                <a:latin typeface="Arial" charset="0"/>
              </a:rPr>
              <a:t>hrd</a:t>
            </a:r>
            <a:r>
              <a:rPr lang="en-US" dirty="0" smtClean="0">
                <a:latin typeface="Arial" charset="0"/>
              </a:rPr>
              <a:t>/HFP2011/</a:t>
            </a:r>
            <a:r>
              <a:rPr lang="en-US" dirty="0" err="1" smtClean="0">
                <a:latin typeface="Arial" charset="0"/>
              </a:rPr>
              <a:t>index.html</a:t>
            </a:r>
            <a:endParaRPr lang="en-US" dirty="0"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Map shows flight tracks for all of the NOAA missions (color coded are the flight level winds for the P-3 missions,</a:t>
            </a:r>
            <a:r>
              <a:rPr lang="en-US" baseline="0" dirty="0" smtClean="0">
                <a:latin typeface="Calibri" charset="0"/>
              </a:rPr>
              <a:t> dropsonde symbols denote G-IV patterns)</a:t>
            </a:r>
          </a:p>
          <a:p>
            <a:endParaRPr lang="en-US" baseline="0" dirty="0" smtClean="0">
              <a:latin typeface="Calibri" charset="0"/>
            </a:endParaRPr>
          </a:p>
          <a:p>
            <a:r>
              <a:rPr lang="en-US" baseline="0" dirty="0" smtClean="0">
                <a:latin typeface="Calibri" charset="0"/>
              </a:rPr>
              <a:t>Flight track plots courtesy of Tropical Atlantic - http://</a:t>
            </a:r>
            <a:r>
              <a:rPr lang="en-US" baseline="0" dirty="0" err="1" smtClean="0">
                <a:latin typeface="Calibri" charset="0"/>
              </a:rPr>
              <a:t>tropicalatlantic.com</a:t>
            </a:r>
            <a:r>
              <a:rPr lang="en-US" baseline="0" dirty="0" smtClean="0">
                <a:latin typeface="Calibri" charset="0"/>
              </a:rPr>
              <a:t>/recon/</a:t>
            </a:r>
          </a:p>
          <a:p>
            <a:r>
              <a:rPr lang="en-US" baseline="0" dirty="0" smtClean="0">
                <a:latin typeface="Calibri" charset="0"/>
              </a:rPr>
              <a:t>Model data available at: http://</a:t>
            </a:r>
            <a:r>
              <a:rPr lang="en-US" baseline="0" dirty="0" err="1" smtClean="0">
                <a:latin typeface="Calibri" charset="0"/>
              </a:rPr>
              <a:t>storm.aoml.noaa.gov</a:t>
            </a:r>
            <a:r>
              <a:rPr lang="en-US" baseline="0" dirty="0" smtClean="0">
                <a:latin typeface="Calibri" charset="0"/>
              </a:rPr>
              <a:t>/</a:t>
            </a:r>
            <a:r>
              <a:rPr lang="en-US" baseline="0" dirty="0" err="1" smtClean="0">
                <a:latin typeface="Calibri" charset="0"/>
              </a:rPr>
              <a:t>realtime</a:t>
            </a:r>
            <a:endParaRPr lang="en-US" dirty="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rPr>
              <a:t>See papers: Zhang et al (2011) - http://</a:t>
            </a:r>
            <a:r>
              <a:rPr lang="en-US" dirty="0" err="1">
                <a:latin typeface="Arial" charset="0"/>
              </a:rPr>
              <a:t>www.agu.org</a:t>
            </a:r>
            <a:r>
              <a:rPr lang="en-US" dirty="0">
                <a:latin typeface="Arial" charset="0"/>
              </a:rPr>
              <a:t>/pubs/</a:t>
            </a:r>
            <a:r>
              <a:rPr lang="en-US" dirty="0" err="1">
                <a:latin typeface="Arial" charset="0"/>
              </a:rPr>
              <a:t>crossref</a:t>
            </a:r>
            <a:r>
              <a:rPr lang="en-US" dirty="0">
                <a:latin typeface="Arial" charset="0"/>
              </a:rPr>
              <a:t>/2011/2011GL048469.shtml</a:t>
            </a:r>
          </a:p>
          <a:p>
            <a:r>
              <a:rPr lang="en-US" dirty="0">
                <a:latin typeface="Arial" charset="0"/>
              </a:rPr>
              <a:t>Aksoy et al (2012) - </a:t>
            </a:r>
            <a:r>
              <a:rPr lang="cs-CZ" u="sng" dirty="0">
                <a:latin typeface="Arial" pitchFamily="-112" charset="0"/>
                <a:ea typeface="ＭＳ Ｐゴシック" charset="-128"/>
                <a:cs typeface="ＭＳ Ｐゴシック" charset="-128"/>
                <a:hlinkClick r:id="rId3"/>
              </a:rPr>
              <a:t>http://dx.doi.org/10.1175/MWR-D-11-00212.1</a:t>
            </a:r>
            <a:endParaRPr lang="en-US" dirty="0">
              <a:latin typeface="Arial" charset="0"/>
            </a:endParaRPr>
          </a:p>
          <a:p>
            <a:endParaRPr lang="en-US" dirty="0">
              <a:solidFill>
                <a:srgbClr val="000000"/>
              </a:solidFill>
              <a:latin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8818E52F-AD2C-554D-854C-D2C491234C15}" type="slidenum">
              <a:rPr lang="en-US" smtClean="0"/>
              <a:pPr>
                <a:defRPr/>
              </a:pPr>
              <a:t>17</a:t>
            </a:fld>
            <a:endParaRPr lang="en-US"/>
          </a:p>
        </p:txBody>
      </p:sp>
    </p:spTree>
    <p:extLst>
      <p:ext uri="{BB962C8B-B14F-4D97-AF65-F5344CB8AC3E}">
        <p14:creationId xmlns:p14="http://schemas.microsoft.com/office/powerpoint/2010/main" val="704412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miter lim="800000"/>
            <a:headEnd/>
            <a:tailEnd/>
          </a:ln>
        </p:spPr>
        <p:txBody>
          <a:bodyPr/>
          <a:lstStyle/>
          <a:p>
            <a:fld id="{DE0DE2B7-1980-0A4A-8A34-0A8918233E6C}" type="slidenum">
              <a:rPr lang="en-US"/>
              <a:pPr/>
              <a:t>19</a:t>
            </a:fld>
            <a:endParaRPr lang="en-US"/>
          </a:p>
        </p:txBody>
      </p:sp>
      <p:sp>
        <p:nvSpPr>
          <p:cNvPr id="104451" name="Rectangle 2"/>
          <p:cNvSpPr>
            <a:spLocks noGrp="1" noRot="1" noChangeAspect="1" noChangeArrowheads="1" noTextEdit="1"/>
          </p:cNvSpPr>
          <p:nvPr>
            <p:ph type="sldImg"/>
          </p:nvPr>
        </p:nvSpPr>
        <p:spPr>
          <a:xfrm>
            <a:off x="1181100" y="695325"/>
            <a:ext cx="4648200" cy="3486150"/>
          </a:xfrm>
          <a:ln/>
        </p:spPr>
      </p:sp>
      <p:sp>
        <p:nvSpPr>
          <p:cNvPr id="104452" name="Rectangle 3"/>
          <p:cNvSpPr>
            <a:spLocks noGrp="1" noChangeArrowheads="1"/>
          </p:cNvSpPr>
          <p:nvPr>
            <p:ph type="body" idx="1"/>
          </p:nvPr>
        </p:nvSpPr>
        <p:spPr>
          <a:xfrm>
            <a:off x="701359" y="4415790"/>
            <a:ext cx="5607684" cy="4184972"/>
          </a:xfrm>
          <a:noFill/>
        </p:spPr>
        <p:txBody>
          <a:bodyPr/>
          <a:lstStyle/>
          <a:p>
            <a:pPr eaLnBrk="1" hangingPunct="1"/>
            <a:endParaRPr lang="en-US">
              <a:latin typeface="Times New Roman" charset="0"/>
              <a:ea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591A3C04-10AC-9546-88BC-9A6EF041DEA4}" type="slidenum">
              <a:rPr lang="en-US">
                <a:latin typeface="Arial" charset="0"/>
                <a:ea typeface="ＭＳ Ｐゴシック" charset="-128"/>
                <a:cs typeface="ＭＳ Ｐゴシック" charset="-128"/>
              </a:rPr>
              <a:pPr/>
              <a:t>21</a:t>
            </a:fld>
            <a:endParaRPr lang="en-US">
              <a:latin typeface="Arial" charset="0"/>
              <a:ea typeface="ＭＳ Ｐゴシック" charset="-128"/>
              <a:cs typeface="ＭＳ Ｐゴシック" charset="-128"/>
            </a:endParaRPr>
          </a:p>
        </p:txBody>
      </p:sp>
      <p:sp>
        <p:nvSpPr>
          <p:cNvPr id="57347" name="Rectangle 2"/>
          <p:cNvSpPr>
            <a:spLocks noGrp="1" noRot="1" noChangeAspect="1" noChangeArrowheads="1"/>
          </p:cNvSpPr>
          <p:nvPr>
            <p:ph type="sldImg"/>
          </p:nvPr>
        </p:nvSpPr>
        <p:spPr>
          <a:solidFill>
            <a:srgbClr val="FFFFFF"/>
          </a:solidFill>
          <a:ln/>
        </p:spPr>
      </p:sp>
      <p:sp>
        <p:nvSpPr>
          <p:cNvPr id="57348" name="Rectangle 3"/>
          <p:cNvSpPr>
            <a:spLocks noGrp="1" noChangeArrowheads="1"/>
          </p:cNvSpPr>
          <p:nvPr>
            <p:ph type="body" idx="1"/>
          </p:nvPr>
        </p:nvSpPr>
        <p:spPr>
          <a:xfrm>
            <a:off x="935038" y="4416425"/>
            <a:ext cx="5140325" cy="4183063"/>
          </a:xfrm>
          <a:solidFill>
            <a:srgbClr val="FFFFFF"/>
          </a:solidFill>
          <a:ln>
            <a:solidFill>
              <a:srgbClr val="000000"/>
            </a:solidFill>
          </a:ln>
        </p:spPr>
        <p:txBody>
          <a:bodyPr lIns="93164" tIns="46582" rIns="93164" bIns="46582"/>
          <a:lstStyle/>
          <a:p>
            <a:r>
              <a:rPr lang="en-US">
                <a:latin typeface="Arial" charset="0"/>
              </a:rPr>
              <a:t>Drifter array in Gustav and Ike were placed by AFRC WC-130 ahead of storm. Gustav array still functioning when Ike was crossing Gulf. Also deployed AXBT grid post-Gustave which proved to be pre-Ike, followed by in storm Ike AXBT drops and post-Ike array. Revealed warm eddy and cold eddy left behind from Gustav interactions with Loop current.</a:t>
            </a:r>
          </a:p>
          <a:p>
            <a:r>
              <a:rPr lang="en-US">
                <a:latin typeface="Arial" charset="0"/>
              </a:rPr>
              <a:t>Upper right picture shows sea-height anomaly (color) with superposition of Ike track and radii of hurricane (red circle) and storm force (yellow circle )winds. Black curly lines are tracks of Gustav drifters and circles are planned deployment locations for Ike drifters and floats. Thin black line shows P-3 track during pre-Ike AXBT pattern. Dropped over 300 AXBTs in Gustav and Ike.</a:t>
            </a:r>
            <a:endParaRPr lang="en-US" sz="80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Hurricane Earl 2010 WP-3D missions and Doppler wind analyses during RI</a:t>
            </a:r>
            <a:endParaRPr lang="en-US" dirty="0"/>
          </a:p>
        </p:txBody>
      </p:sp>
      <p:sp>
        <p:nvSpPr>
          <p:cNvPr id="4" name="Slide Number Placeholder 3"/>
          <p:cNvSpPr>
            <a:spLocks noGrp="1"/>
          </p:cNvSpPr>
          <p:nvPr>
            <p:ph type="sldNum" sz="quarter" idx="10"/>
          </p:nvPr>
        </p:nvSpPr>
        <p:spPr/>
        <p:txBody>
          <a:bodyPr/>
          <a:lstStyle/>
          <a:p>
            <a:pPr>
              <a:defRPr/>
            </a:pPr>
            <a:fld id="{C3842FB8-34AA-8E49-BA28-BB62A479ED45}" type="slidenum">
              <a:rPr lang="en-US" smtClean="0"/>
              <a:pPr>
                <a:defRPr/>
              </a:pPr>
              <a:t>22</a:t>
            </a:fld>
            <a:endParaRPr lang="en-US"/>
          </a:p>
        </p:txBody>
      </p:sp>
    </p:spTree>
    <p:extLst>
      <p:ext uri="{BB962C8B-B14F-4D97-AF65-F5344CB8AC3E}">
        <p14:creationId xmlns:p14="http://schemas.microsoft.com/office/powerpoint/2010/main" val="985976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Rectangle 3"/>
          <p:cNvSpPr>
            <a:spLocks noGrp="1"/>
          </p:cNvSpPr>
          <p:nvPr>
            <p:ph type="body" idx="1"/>
          </p:nvPr>
        </p:nvSpPr>
        <p:spPr bwMode="auto">
          <a:xfrm>
            <a:off x="701040" y="4415790"/>
            <a:ext cx="5608320" cy="418338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BE5F258F-81E6-1449-BE88-37F273BAD91E}" type="slidenum">
              <a:rPr lang="en-US">
                <a:latin typeface="Arial" charset="0"/>
                <a:ea typeface="ＭＳ Ｐゴシック" charset="-128"/>
                <a:cs typeface="ＭＳ Ｐゴシック" charset="-128"/>
              </a:rPr>
              <a:pPr/>
              <a:t>24</a:t>
            </a:fld>
            <a:endParaRPr lang="en-US">
              <a:latin typeface="Arial" charset="0"/>
              <a:ea typeface="ＭＳ Ｐゴシック" charset="-128"/>
              <a:cs typeface="ＭＳ Ｐゴシック" charset="-128"/>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842FB8-34AA-8E49-BA28-BB62A479ED45}" type="slidenum">
              <a:rPr lang="en-US" smtClean="0"/>
              <a:pPr>
                <a:defRPr/>
              </a:pPr>
              <a:t>2</a:t>
            </a:fld>
            <a:endParaRPr lang="en-US"/>
          </a:p>
        </p:txBody>
      </p:sp>
    </p:spTree>
    <p:extLst>
      <p:ext uri="{BB962C8B-B14F-4D97-AF65-F5344CB8AC3E}">
        <p14:creationId xmlns:p14="http://schemas.microsoft.com/office/powerpoint/2010/main" val="1410302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209800-FFD3-DC4C-A3E3-D5F96284ECCB}" type="slidenum">
              <a:rPr lang="en-US"/>
              <a:pPr/>
              <a:t>4</a:t>
            </a:fld>
            <a:endParaRPr lang="en-US"/>
          </a:p>
        </p:txBody>
      </p:sp>
      <p:sp>
        <p:nvSpPr>
          <p:cNvPr id="30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723" name="Rectangle 3"/>
          <p:cNvSpPr>
            <a:spLocks noGrp="1" noChangeArrowheads="1"/>
          </p:cNvSpPr>
          <p:nvPr>
            <p:ph type="body" idx="1"/>
          </p:nvPr>
        </p:nvSpPr>
        <p:spPr/>
        <p:txBody>
          <a:bodyPr/>
          <a:lstStyle/>
          <a:p>
            <a:r>
              <a:rPr lang="en-US" dirty="0" smtClean="0"/>
              <a:t>UL: TRMM rain </a:t>
            </a:r>
            <a:r>
              <a:rPr lang="en-US" baseline="0" dirty="0" smtClean="0"/>
              <a:t>Tropical Storm Isaac 2012</a:t>
            </a:r>
            <a:endParaRPr lang="en-US" dirty="0" smtClean="0"/>
          </a:p>
          <a:p>
            <a:r>
              <a:rPr lang="en-US" dirty="0" smtClean="0"/>
              <a:t>UR:</a:t>
            </a:r>
            <a:r>
              <a:rPr lang="en-US" baseline="0" dirty="0" smtClean="0"/>
              <a:t> Visible image from Tropical Storm Isaac 2012</a:t>
            </a:r>
          </a:p>
          <a:p>
            <a:r>
              <a:rPr lang="en-US" baseline="0" dirty="0" smtClean="0"/>
              <a:t>LL: OHC product for GOM Tropical Storm Isaac 2012</a:t>
            </a:r>
          </a:p>
          <a:p>
            <a:r>
              <a:rPr lang="en-US" baseline="0" dirty="0" smtClean="0"/>
              <a:t>LR: OSCAT wind vectors from Tropical Storm Isaac 2012</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DC4DFF-5F7D-4944-A231-E8401172EF14}" type="slidenum">
              <a:rPr lang="en-US"/>
              <a:pPr/>
              <a:t>5</a:t>
            </a:fld>
            <a:endParaRPr lang="en-US"/>
          </a:p>
        </p:txBody>
      </p:sp>
      <p:sp>
        <p:nvSpPr>
          <p:cNvPr id="32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771" name="Rectangle 3"/>
          <p:cNvSpPr>
            <a:spLocks noGrp="1" noChangeArrowheads="1"/>
          </p:cNvSpPr>
          <p:nvPr>
            <p:ph type="body" idx="1"/>
          </p:nvPr>
        </p:nvSpPr>
        <p:spPr/>
        <p:txBody>
          <a:bodyPr/>
          <a:lstStyle/>
          <a:p>
            <a:r>
              <a:rPr lang="en-US" dirty="0" smtClean="0"/>
              <a:t>Hurricane</a:t>
            </a:r>
            <a:r>
              <a:rPr lang="en-US" baseline="0" dirty="0" smtClean="0"/>
              <a:t> Isaac LIX WSR-88D animation 09 UTC 28 August to 2230 UTC 29 August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Stage IV rain accumulation (144 h) 00 UTC 25 August – 23 UTC 31 August 2012</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7DE3B7-B29A-BE45-88BF-5174EE5DC7FB}" type="slidenum">
              <a:rPr lang="en-US"/>
              <a:pPr/>
              <a:t>6</a:t>
            </a:fld>
            <a:endParaRPr lang="en-US"/>
          </a:p>
        </p:txBody>
      </p:sp>
      <p:sp>
        <p:nvSpPr>
          <p:cNvPr id="171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9DC664-688D-9E4C-97F7-6758DF1A359B}" type="slidenum">
              <a:rPr lang="en-US"/>
              <a:pPr/>
              <a:t>7</a:t>
            </a:fld>
            <a:endParaRPr lang="en-US"/>
          </a:p>
        </p:txBody>
      </p:sp>
      <p:sp>
        <p:nvSpPr>
          <p:cNvPr id="66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p:txBody>
          <a:bodyPr/>
          <a:lstStyle/>
          <a:p>
            <a:r>
              <a:rPr lang="en-US" dirty="0" smtClean="0"/>
              <a:t>UR - </a:t>
            </a:r>
            <a:r>
              <a:rPr lang="en-US" sz="1200" b="0" kern="1200" dirty="0" smtClean="0">
                <a:solidFill>
                  <a:schemeClr val="tx1"/>
                </a:solidFill>
                <a:latin typeface="Arial" pitchFamily="-112" charset="0"/>
                <a:ea typeface="ＭＳ Ｐゴシック" charset="-128"/>
                <a:cs typeface="ＭＳ Ｐゴシック" charset="-128"/>
              </a:rPr>
              <a:t>Bob Simpson and Cecil Gentry outside the Research Operations Base, West Palm Beach, FL, 1956. [Source: NOAA.]</a:t>
            </a:r>
          </a:p>
          <a:p>
            <a:r>
              <a:rPr lang="en-US" sz="1200" kern="1200" dirty="0" smtClean="0">
                <a:solidFill>
                  <a:schemeClr val="tx1"/>
                </a:solidFill>
                <a:latin typeface="Arial" pitchFamily="-112" charset="0"/>
                <a:ea typeface="ＭＳ Ｐゴシック" charset="-128"/>
                <a:cs typeface="ＭＳ Ｐゴシック" charset="-128"/>
              </a:rPr>
              <a:t>Simpson, R. H., 1998: Stepping Stones in the Evolution of a National Hurricane Policy. </a:t>
            </a:r>
            <a:r>
              <a:rPr lang="en-US" sz="1200" i="1" kern="1200" dirty="0" smtClean="0">
                <a:solidFill>
                  <a:schemeClr val="tx1"/>
                </a:solidFill>
                <a:latin typeface="Arial" pitchFamily="-112" charset="0"/>
                <a:ea typeface="ＭＳ Ｐゴシック" charset="-128"/>
                <a:cs typeface="ＭＳ Ｐゴシック" charset="-128"/>
              </a:rPr>
              <a:t>Wea. Forecasting</a:t>
            </a:r>
            <a:r>
              <a:rPr lang="en-US" sz="1200" i="0" kern="1200" dirty="0" smtClean="0">
                <a:solidFill>
                  <a:schemeClr val="tx1"/>
                </a:solidFill>
                <a:latin typeface="Arial" pitchFamily="-112" charset="0"/>
                <a:ea typeface="ＭＳ Ｐゴシック" charset="-128"/>
                <a:cs typeface="ＭＳ Ｐゴシック" charset="-128"/>
              </a:rPr>
              <a:t>, </a:t>
            </a:r>
            <a:r>
              <a:rPr lang="en-US" sz="1200" b="1" i="0" kern="1200" dirty="0" smtClean="0">
                <a:solidFill>
                  <a:schemeClr val="tx1"/>
                </a:solidFill>
                <a:latin typeface="Arial" pitchFamily="-112" charset="0"/>
                <a:ea typeface="ＭＳ Ｐゴシック" charset="-128"/>
                <a:cs typeface="ＭＳ Ｐゴシック" charset="-128"/>
              </a:rPr>
              <a:t>13</a:t>
            </a:r>
            <a:r>
              <a:rPr lang="en-US" sz="1200" b="0" i="0" kern="1200" dirty="0" smtClean="0">
                <a:solidFill>
                  <a:schemeClr val="tx1"/>
                </a:solidFill>
                <a:latin typeface="Arial" pitchFamily="-112" charset="0"/>
                <a:ea typeface="ＭＳ Ｐゴシック" charset="-128"/>
                <a:cs typeface="ＭＳ Ｐゴシック" charset="-128"/>
              </a:rPr>
              <a:t>, 617–620.</a:t>
            </a:r>
          </a:p>
          <a:p>
            <a:r>
              <a:rPr lang="fr-FR" sz="1200" b="0" i="0" kern="1200" dirty="0" err="1" smtClean="0">
                <a:solidFill>
                  <a:schemeClr val="tx1"/>
                </a:solidFill>
                <a:latin typeface="Arial" pitchFamily="-112" charset="0"/>
                <a:ea typeface="ＭＳ Ｐゴシック" charset="-128"/>
                <a:cs typeface="ＭＳ Ｐゴシック" charset="-128"/>
              </a:rPr>
              <a:t>doi</a:t>
            </a:r>
            <a:r>
              <a:rPr lang="fr-FR" sz="1200" b="0" i="0" kern="1200" dirty="0" smtClean="0">
                <a:solidFill>
                  <a:schemeClr val="tx1"/>
                </a:solidFill>
                <a:latin typeface="Arial" pitchFamily="-112" charset="0"/>
                <a:ea typeface="ＭＳ Ｐゴシック" charset="-128"/>
                <a:cs typeface="ＭＳ Ｐゴシック" charset="-128"/>
              </a:rPr>
              <a:t>: </a:t>
            </a:r>
            <a:r>
              <a:rPr lang="fr-FR" sz="1200" b="0" i="0" u="sng" kern="1200" dirty="0" smtClean="0">
                <a:solidFill>
                  <a:schemeClr val="tx1"/>
                </a:solidFill>
                <a:latin typeface="Arial" pitchFamily="-112" charset="0"/>
                <a:ea typeface="ＭＳ Ｐゴシック" charset="-128"/>
                <a:cs typeface="ＭＳ Ｐゴシック" charset="-128"/>
                <a:hlinkClick r:id="rId3"/>
              </a:rPr>
              <a:t>http://dx.doi.org/10.1175/1520-0434(1998)013&lt;0617:SSITEO&gt;2.0.CO;2</a:t>
            </a:r>
            <a:endParaRPr lang="en-US" b="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2A7346-3050-874E-B13C-C12FAFF802FC}" type="slidenum">
              <a:rPr lang="en-US"/>
              <a:pPr/>
              <a:t>8</a:t>
            </a:fld>
            <a:endParaRPr lang="en-US"/>
          </a:p>
        </p:txBody>
      </p:sp>
      <p:sp>
        <p:nvSpPr>
          <p:cNvPr id="15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363" name="Rectangle 3"/>
          <p:cNvSpPr>
            <a:spLocks noGrp="1" noChangeArrowheads="1"/>
          </p:cNvSpPr>
          <p:nvPr>
            <p:ph type="body" idx="1"/>
          </p:nvPr>
        </p:nvSpPr>
        <p:spPr>
          <a:xfrm>
            <a:off x="934407" y="4416573"/>
            <a:ext cx="5141588" cy="4183380"/>
          </a:xfrm>
        </p:spPr>
        <p:txBody>
          <a:bodyPr/>
          <a:lstStyle/>
          <a:p>
            <a:r>
              <a:rPr lang="en-US" dirty="0" smtClean="0"/>
              <a:t>UR</a:t>
            </a:r>
            <a:r>
              <a:rPr lang="en-US" baseline="0" dirty="0" smtClean="0"/>
              <a:t> - </a:t>
            </a:r>
            <a:r>
              <a:rPr lang="en-US" sz="1200" kern="1200" dirty="0" err="1" smtClean="0">
                <a:solidFill>
                  <a:schemeClr val="tx1"/>
                </a:solidFill>
                <a:latin typeface="Arial" pitchFamily="-112" charset="0"/>
                <a:ea typeface="ＭＳ Ｐゴシック" charset="-128"/>
                <a:cs typeface="ＭＳ Ｐゴシック" charset="-128"/>
              </a:rPr>
              <a:t>Riehl</a:t>
            </a:r>
            <a:r>
              <a:rPr lang="en-US" sz="1200" kern="1200" dirty="0" smtClean="0">
                <a:solidFill>
                  <a:schemeClr val="tx1"/>
                </a:solidFill>
                <a:latin typeface="Arial" pitchFamily="-112" charset="0"/>
                <a:ea typeface="ＭＳ Ｐゴシック" charset="-128"/>
                <a:cs typeface="ＭＳ Ｐゴシック" charset="-128"/>
              </a:rPr>
              <a:t>, H., and J. S. </a:t>
            </a:r>
            <a:r>
              <a:rPr lang="en-US" sz="1200" kern="1200" dirty="0" err="1" smtClean="0">
                <a:solidFill>
                  <a:schemeClr val="tx1"/>
                </a:solidFill>
                <a:latin typeface="Arial" pitchFamily="-112" charset="0"/>
                <a:ea typeface="ＭＳ Ｐゴシック" charset="-128"/>
                <a:cs typeface="ＭＳ Ｐゴシック" charset="-128"/>
              </a:rPr>
              <a:t>Malkus</a:t>
            </a:r>
            <a:r>
              <a:rPr lang="en-US" sz="1200" kern="1200" dirty="0" smtClean="0">
                <a:solidFill>
                  <a:schemeClr val="tx1"/>
                </a:solidFill>
                <a:latin typeface="Arial" pitchFamily="-112" charset="0"/>
                <a:ea typeface="ＭＳ Ｐゴシック" charset="-128"/>
                <a:cs typeface="ＭＳ Ｐゴシック" charset="-128"/>
              </a:rPr>
              <a:t>, 1961: Some aspects of Hurricane</a:t>
            </a:r>
            <a:r>
              <a:rPr lang="en-US" sz="1200" kern="1200" baseline="0" dirty="0" smtClean="0">
                <a:solidFill>
                  <a:schemeClr val="tx1"/>
                </a:solidFill>
                <a:latin typeface="Arial" pitchFamily="-112" charset="0"/>
                <a:ea typeface="ＭＳ Ｐゴシック" charset="-128"/>
                <a:cs typeface="ＭＳ Ｐゴシック" charset="-128"/>
              </a:rPr>
              <a:t> </a:t>
            </a:r>
            <a:r>
              <a:rPr lang="fi-FI" sz="1200" kern="1200" dirty="0" err="1" smtClean="0">
                <a:solidFill>
                  <a:schemeClr val="tx1"/>
                </a:solidFill>
                <a:latin typeface="Arial" pitchFamily="-112" charset="0"/>
                <a:ea typeface="ＭＳ Ｐゴシック" charset="-128"/>
                <a:cs typeface="ＭＳ Ｐゴシック" charset="-128"/>
              </a:rPr>
              <a:t>Daisy</a:t>
            </a:r>
            <a:r>
              <a:rPr lang="fi-FI" sz="1200" kern="1200" dirty="0" smtClean="0">
                <a:solidFill>
                  <a:schemeClr val="tx1"/>
                </a:solidFill>
                <a:latin typeface="Arial" pitchFamily="-112" charset="0"/>
                <a:ea typeface="ＭＳ Ｐゴシック" charset="-128"/>
                <a:cs typeface="ＭＳ Ｐゴシック" charset="-128"/>
              </a:rPr>
              <a:t> 1958. Tellus, 13, 181–211.</a:t>
            </a:r>
          </a:p>
          <a:p>
            <a:r>
              <a:rPr lang="fi-FI" sz="1200" kern="1200" dirty="0" smtClean="0">
                <a:solidFill>
                  <a:schemeClr val="tx1"/>
                </a:solidFill>
                <a:latin typeface="Arial" pitchFamily="-112" charset="0"/>
                <a:ea typeface="ＭＳ Ｐゴシック" charset="-128"/>
                <a:cs typeface="ＭＳ Ｐゴシック" charset="-128"/>
              </a:rPr>
              <a:t>BR - </a:t>
            </a:r>
            <a:r>
              <a:rPr lang="en-US" sz="1200" kern="1200" dirty="0" smtClean="0">
                <a:solidFill>
                  <a:schemeClr val="tx1"/>
                </a:solidFill>
                <a:latin typeface="Arial" pitchFamily="-112" charset="0"/>
                <a:ea typeface="ＭＳ Ｐゴシック" charset="-128"/>
                <a:cs typeface="ＭＳ Ｐゴシック" charset="-128"/>
              </a:rPr>
              <a:t>N. E. </a:t>
            </a:r>
            <a:r>
              <a:rPr lang="en-US" sz="1200" kern="1200" dirty="0" err="1" smtClean="0">
                <a:solidFill>
                  <a:schemeClr val="tx1"/>
                </a:solidFill>
                <a:latin typeface="Arial" pitchFamily="-112" charset="0"/>
                <a:ea typeface="ＭＳ Ｐゴシック" charset="-128"/>
                <a:cs typeface="ＭＳ Ｐゴシック" charset="-128"/>
              </a:rPr>
              <a:t>LaSeur</a:t>
            </a:r>
            <a:r>
              <a:rPr lang="en-US" sz="1200" kern="1200" dirty="0" smtClean="0">
                <a:solidFill>
                  <a:schemeClr val="tx1"/>
                </a:solidFill>
                <a:latin typeface="Arial" pitchFamily="-112" charset="0"/>
                <a:ea typeface="ＭＳ Ｐゴシック" charset="-128"/>
                <a:cs typeface="ＭＳ Ｐゴシック" charset="-128"/>
              </a:rPr>
              <a:t> and H. F. Hawkins, “An Analysis of Hurricane Cleo </a:t>
            </a:r>
            <a:r>
              <a:rPr lang="en-US" sz="1200" b="1" kern="1200" dirty="0" smtClean="0">
                <a:solidFill>
                  <a:schemeClr val="tx1"/>
                </a:solidFill>
                <a:latin typeface="Arial" pitchFamily="-112" charset="0"/>
                <a:ea typeface="ＭＳ Ｐゴシック" charset="-128"/>
                <a:cs typeface="ＭＳ Ｐゴシック" charset="-128"/>
              </a:rPr>
              <a:t>(1958) </a:t>
            </a:r>
            <a:r>
              <a:rPr lang="en-US" sz="1200" b="0" kern="1200" dirty="0" smtClean="0">
                <a:solidFill>
                  <a:schemeClr val="tx1"/>
                </a:solidFill>
                <a:latin typeface="Arial" pitchFamily="-112" charset="0"/>
                <a:ea typeface="ＭＳ Ｐゴシック" charset="-128"/>
                <a:cs typeface="ＭＳ Ｐゴシック" charset="-128"/>
              </a:rPr>
              <a:t>Based on Data From Research Reconnaissance Aircraft,” </a:t>
            </a:r>
            <a:r>
              <a:rPr lang="en-US" sz="1200" b="1" i="1" kern="1200" dirty="0" smtClean="0">
                <a:solidFill>
                  <a:schemeClr val="tx1"/>
                </a:solidFill>
                <a:latin typeface="Arial" pitchFamily="-112" charset="0"/>
                <a:ea typeface="ＭＳ Ｐゴシック" charset="-128"/>
                <a:cs typeface="ＭＳ Ｐゴシック" charset="-128"/>
              </a:rPr>
              <a:t>Monthly Weather Review, </a:t>
            </a:r>
            <a:r>
              <a:rPr lang="en-US" sz="1200" b="0" i="0" kern="1200" dirty="0" smtClean="0">
                <a:solidFill>
                  <a:schemeClr val="tx1"/>
                </a:solidFill>
                <a:latin typeface="Arial" pitchFamily="-112" charset="0"/>
                <a:ea typeface="ＭＳ Ｐゴシック" charset="-128"/>
                <a:cs typeface="ＭＳ Ｐゴシック" charset="-128"/>
              </a:rPr>
              <a:t>vol. </a:t>
            </a:r>
            <a:r>
              <a:rPr lang="en-US" sz="1200" b="1" i="0" kern="1200" dirty="0" smtClean="0">
                <a:solidFill>
                  <a:schemeClr val="tx1"/>
                </a:solidFill>
                <a:latin typeface="Arial" pitchFamily="-112" charset="0"/>
                <a:ea typeface="ＭＳ Ｐゴシック" charset="-128"/>
                <a:cs typeface="ＭＳ Ｐゴシック" charset="-128"/>
              </a:rPr>
              <a:t>91, </a:t>
            </a:r>
            <a:r>
              <a:rPr lang="en-US" sz="1200" b="0" i="0" kern="1200" dirty="0" smtClean="0">
                <a:solidFill>
                  <a:schemeClr val="tx1"/>
                </a:solidFill>
                <a:latin typeface="Arial" pitchFamily="-112" charset="0"/>
                <a:ea typeface="ＭＳ Ｐゴシック" charset="-128"/>
                <a:cs typeface="ＭＳ Ｐゴシック" charset="-128"/>
              </a:rPr>
              <a:t>No. </a:t>
            </a:r>
            <a:r>
              <a:rPr lang="en-US" sz="1200" b="1" i="0" kern="1200" dirty="0" smtClean="0">
                <a:solidFill>
                  <a:schemeClr val="tx1"/>
                </a:solidFill>
                <a:latin typeface="Arial" pitchFamily="-112" charset="0"/>
                <a:ea typeface="ＭＳ Ｐゴシック" charset="-128"/>
                <a:cs typeface="ＭＳ Ｐゴシック" charset="-128"/>
              </a:rPr>
              <a:t>10, </a:t>
            </a:r>
            <a:r>
              <a:rPr lang="en-US" sz="1200" b="0" i="0" kern="1200" dirty="0" smtClean="0">
                <a:solidFill>
                  <a:schemeClr val="tx1"/>
                </a:solidFill>
                <a:latin typeface="Arial" pitchFamily="-112" charset="0"/>
                <a:ea typeface="ＭＳ Ｐゴシック" charset="-128"/>
                <a:cs typeface="ＭＳ Ｐゴシック" charset="-128"/>
              </a:rPr>
              <a:t>0ct.-Dec. </a:t>
            </a:r>
            <a:r>
              <a:rPr lang="en-US" sz="1200" b="1" i="0" kern="1200" dirty="0" smtClean="0">
                <a:solidFill>
                  <a:schemeClr val="tx1"/>
                </a:solidFill>
                <a:latin typeface="Arial" pitchFamily="-112" charset="0"/>
                <a:ea typeface="ＭＳ Ｐゴシック" charset="-128"/>
                <a:cs typeface="ＭＳ Ｐゴシック" charset="-128"/>
              </a:rPr>
              <a:t>1963, </a:t>
            </a:r>
            <a:r>
              <a:rPr lang="en-US" sz="1200" b="0" i="0" kern="1200" dirty="0" smtClean="0">
                <a:solidFill>
                  <a:schemeClr val="tx1"/>
                </a:solidFill>
                <a:latin typeface="Arial" pitchFamily="-112" charset="0"/>
                <a:ea typeface="ＭＳ Ｐゴシック" charset="-128"/>
                <a:cs typeface="ＭＳ Ｐゴシック" charset="-128"/>
              </a:rPr>
              <a:t>pp. </a:t>
            </a:r>
            <a:r>
              <a:rPr lang="en-US" sz="1200" b="1" i="0" kern="1200" dirty="0" smtClean="0">
                <a:solidFill>
                  <a:schemeClr val="tx1"/>
                </a:solidFill>
                <a:latin typeface="Arial" pitchFamily="-112" charset="0"/>
                <a:ea typeface="ＭＳ Ｐゴシック" charset="-128"/>
                <a:cs typeface="ＭＳ Ｐゴシック" charset="-128"/>
              </a:rPr>
              <a:t>694-709. </a:t>
            </a:r>
            <a:r>
              <a:rPr lang="fr-FR" sz="1200" kern="1200" dirty="0" err="1" smtClean="0">
                <a:solidFill>
                  <a:schemeClr val="tx1"/>
                </a:solidFill>
                <a:latin typeface="Arial" pitchFamily="-112" charset="0"/>
                <a:ea typeface="ＭＳ Ｐゴシック" charset="-128"/>
                <a:cs typeface="ＭＳ Ｐゴシック" charset="-128"/>
              </a:rPr>
              <a:t>doi</a:t>
            </a:r>
            <a:r>
              <a:rPr lang="fr-FR" sz="1200" kern="1200" dirty="0" smtClean="0">
                <a:solidFill>
                  <a:schemeClr val="tx1"/>
                </a:solidFill>
                <a:latin typeface="Arial" pitchFamily="-112" charset="0"/>
                <a:ea typeface="ＭＳ Ｐゴシック" charset="-128"/>
                <a:cs typeface="ＭＳ Ｐゴシック" charset="-128"/>
              </a:rPr>
              <a:t>: </a:t>
            </a:r>
            <a:r>
              <a:rPr lang="fr-FR" sz="1200" u="sng" kern="1200" dirty="0" smtClean="0">
                <a:solidFill>
                  <a:schemeClr val="tx1"/>
                </a:solidFill>
                <a:latin typeface="Arial" pitchFamily="-112" charset="0"/>
                <a:ea typeface="ＭＳ Ｐゴシック" charset="-128"/>
                <a:cs typeface="ＭＳ Ｐゴシック" charset="-128"/>
                <a:hlinkClick r:id="rId3"/>
              </a:rPr>
              <a:t>http://dx.doi.org/10.1175/1520-0493(1963)091&lt;0694:AAOHCB&gt;2.3.CO;2</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1D0EFC-24F7-6E41-BF1B-F0922D0849DA}" type="slidenum">
              <a:rPr lang="en-US"/>
              <a:pPr/>
              <a:t>9</a:t>
            </a:fld>
            <a:endParaRPr lang="en-US"/>
          </a:p>
        </p:txBody>
      </p:sp>
      <p:sp>
        <p:nvSpPr>
          <p:cNvPr id="10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243" name="Rectangle 3"/>
          <p:cNvSpPr>
            <a:spLocks noGrp="1" noChangeArrowheads="1"/>
          </p:cNvSpPr>
          <p:nvPr>
            <p:ph type="body" idx="1"/>
          </p:nvPr>
        </p:nvSpPr>
        <p:spPr>
          <a:xfrm>
            <a:off x="934407" y="4416573"/>
            <a:ext cx="5141588" cy="4183380"/>
          </a:xfrm>
        </p:spPr>
        <p:txBody>
          <a:bodyPr/>
          <a:lstStyle/>
          <a:p>
            <a:r>
              <a:rPr lang="en-US" dirty="0" smtClean="0"/>
              <a:t>See </a:t>
            </a:r>
            <a:r>
              <a:rPr lang="en-US" sz="1200" kern="1200" dirty="0" smtClean="0">
                <a:solidFill>
                  <a:schemeClr val="tx1"/>
                </a:solidFill>
                <a:latin typeface="Arial" pitchFamily="-112" charset="0"/>
                <a:ea typeface="ＭＳ Ｐゴシック" charset="-128"/>
                <a:cs typeface="ＭＳ Ｐゴシック" charset="-128"/>
              </a:rPr>
              <a:t>Jorgensen, David F., 1984a: Mesoscale and Convective-Scale Characteristics of Mature Hurricanes. Part I: General Observations by Research Aircraft. </a:t>
            </a:r>
            <a:r>
              <a:rPr lang="en-US" sz="1200" i="1" kern="1200" dirty="0" smtClean="0">
                <a:solidFill>
                  <a:schemeClr val="tx1"/>
                </a:solidFill>
                <a:latin typeface="Arial" pitchFamily="-112" charset="0"/>
                <a:ea typeface="ＭＳ Ｐゴシック" charset="-128"/>
                <a:cs typeface="ＭＳ Ｐゴシック" charset="-128"/>
              </a:rPr>
              <a:t>J. Atmos. Sci.</a:t>
            </a:r>
            <a:r>
              <a:rPr lang="en-US" sz="1200" i="0" kern="1200" dirty="0" smtClean="0">
                <a:solidFill>
                  <a:schemeClr val="tx1"/>
                </a:solidFill>
                <a:latin typeface="Arial" pitchFamily="-112" charset="0"/>
                <a:ea typeface="ＭＳ Ｐゴシック" charset="-128"/>
                <a:cs typeface="ＭＳ Ｐゴシック" charset="-128"/>
              </a:rPr>
              <a:t>, </a:t>
            </a:r>
            <a:r>
              <a:rPr lang="en-US" sz="1200" b="1" i="0" kern="1200" dirty="0" smtClean="0">
                <a:solidFill>
                  <a:schemeClr val="tx1"/>
                </a:solidFill>
                <a:latin typeface="Arial" pitchFamily="-112" charset="0"/>
                <a:ea typeface="ＭＳ Ｐゴシック" charset="-128"/>
                <a:cs typeface="ＭＳ Ｐゴシック" charset="-128"/>
              </a:rPr>
              <a:t>41</a:t>
            </a:r>
            <a:r>
              <a:rPr lang="en-US" sz="1200" b="0" i="0" kern="1200" dirty="0" smtClean="0">
                <a:solidFill>
                  <a:schemeClr val="tx1"/>
                </a:solidFill>
                <a:latin typeface="Arial" pitchFamily="-112" charset="0"/>
                <a:ea typeface="ＭＳ Ｐゴシック" charset="-128"/>
                <a:cs typeface="ＭＳ Ｐゴシック" charset="-128"/>
              </a:rPr>
              <a:t>, 1268–1286.</a:t>
            </a:r>
          </a:p>
          <a:p>
            <a:r>
              <a:rPr lang="fr-FR" sz="1200" b="0" i="0" kern="1200" dirty="0" err="1" smtClean="0">
                <a:solidFill>
                  <a:schemeClr val="tx1"/>
                </a:solidFill>
                <a:latin typeface="Arial" pitchFamily="-112" charset="0"/>
                <a:ea typeface="ＭＳ Ｐゴシック" charset="-128"/>
                <a:cs typeface="ＭＳ Ｐゴシック" charset="-128"/>
              </a:rPr>
              <a:t>doi</a:t>
            </a:r>
            <a:r>
              <a:rPr lang="fr-FR" sz="1200" b="0" i="0" kern="1200" dirty="0" smtClean="0">
                <a:solidFill>
                  <a:schemeClr val="tx1"/>
                </a:solidFill>
                <a:latin typeface="Arial" pitchFamily="-112" charset="0"/>
                <a:ea typeface="ＭＳ Ｐゴシック" charset="-128"/>
                <a:cs typeface="ＭＳ Ｐゴシック" charset="-128"/>
              </a:rPr>
              <a:t>: </a:t>
            </a:r>
            <a:r>
              <a:rPr lang="fr-FR" sz="1200" b="0" i="0" u="sng" kern="1200" dirty="0" smtClean="0">
                <a:solidFill>
                  <a:schemeClr val="tx1"/>
                </a:solidFill>
                <a:latin typeface="Arial" pitchFamily="-112" charset="0"/>
                <a:ea typeface="ＭＳ Ｐゴシック" charset="-128"/>
                <a:cs typeface="ＭＳ Ｐゴシック" charset="-128"/>
                <a:hlinkClick r:id="rId3"/>
              </a:rPr>
              <a:t>http://dx.doi.org/10.1175/1520-0469(1984)041&lt;1268:MACSCO&gt;2.0.CO;2</a:t>
            </a:r>
            <a:endParaRPr lang="fr-FR" sz="1200" b="0" i="0" u="sng" kern="1200" dirty="0" smtClean="0">
              <a:solidFill>
                <a:schemeClr val="tx1"/>
              </a:solidFill>
              <a:latin typeface="Arial" pitchFamily="-112" charset="0"/>
              <a:ea typeface="ＭＳ Ｐゴシック" charset="-128"/>
              <a:cs typeface="ＭＳ Ｐゴシック" charset="-128"/>
            </a:endParaRPr>
          </a:p>
          <a:p>
            <a:r>
              <a:rPr lang="fr-FR" sz="1200" b="0" i="0" u="none" kern="1200" dirty="0" smtClean="0">
                <a:solidFill>
                  <a:schemeClr val="tx1"/>
                </a:solidFill>
                <a:latin typeface="Arial" pitchFamily="-112" charset="0"/>
                <a:ea typeface="ＭＳ Ｐゴシック" charset="-128"/>
                <a:cs typeface="ＭＳ Ｐゴシック" charset="-128"/>
              </a:rPr>
              <a:t>For information on WP-3D instrumentation</a:t>
            </a:r>
            <a:endParaRPr lang="en-US" u="none"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21658B-7301-1A4B-AECD-5AA95AAA849E}" type="slidenum">
              <a:rPr lang="en-US"/>
              <a:pPr/>
              <a:t>10</a:t>
            </a:fld>
            <a:endParaRPr lang="en-US"/>
          </a:p>
        </p:txBody>
      </p:sp>
      <p:sp>
        <p:nvSpPr>
          <p:cNvPr id="4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8131" name="Rectangle 3"/>
          <p:cNvSpPr>
            <a:spLocks noGrp="1" noChangeArrowheads="1"/>
          </p:cNvSpPr>
          <p:nvPr>
            <p:ph type="body" idx="1"/>
          </p:nvPr>
        </p:nvSpPr>
        <p:spPr/>
        <p:txBody>
          <a:bodyPr/>
          <a:lstStyle/>
          <a:p>
            <a:r>
              <a:rPr lang="en-US" dirty="0" smtClean="0"/>
              <a:t>UL – Fig. 19, </a:t>
            </a:r>
            <a:r>
              <a:rPr lang="en-US" sz="1200" kern="1200" dirty="0" smtClean="0">
                <a:solidFill>
                  <a:schemeClr val="tx1"/>
                </a:solidFill>
                <a:latin typeface="Arial" pitchFamily="-112" charset="0"/>
                <a:ea typeface="ＭＳ Ｐゴシック" charset="-128"/>
                <a:cs typeface="ＭＳ Ｐゴシック" charset="-128"/>
              </a:rPr>
              <a:t>Jorgensen, David P., 1984b: Mesoscale and Convective-Scale Characteristics of Mature Hurricanes. Part II. Inner Core Structure of Hurricane Allen (1980). </a:t>
            </a:r>
            <a:r>
              <a:rPr lang="en-US" sz="1200" i="1" kern="1200" dirty="0" smtClean="0">
                <a:solidFill>
                  <a:schemeClr val="tx1"/>
                </a:solidFill>
                <a:latin typeface="Arial" pitchFamily="-112" charset="0"/>
                <a:ea typeface="ＭＳ Ｐゴシック" charset="-128"/>
                <a:cs typeface="ＭＳ Ｐゴシック" charset="-128"/>
              </a:rPr>
              <a:t>J. Atmos. Sci.</a:t>
            </a:r>
            <a:r>
              <a:rPr lang="en-US" sz="1200" i="0" kern="1200" dirty="0" smtClean="0">
                <a:solidFill>
                  <a:schemeClr val="tx1"/>
                </a:solidFill>
                <a:latin typeface="Arial" pitchFamily="-112" charset="0"/>
                <a:ea typeface="ＭＳ Ｐゴシック" charset="-128"/>
                <a:cs typeface="ＭＳ Ｐゴシック" charset="-128"/>
              </a:rPr>
              <a:t>, </a:t>
            </a:r>
            <a:r>
              <a:rPr lang="en-US" sz="1200" b="1" i="0" kern="1200" dirty="0" smtClean="0">
                <a:solidFill>
                  <a:schemeClr val="tx1"/>
                </a:solidFill>
                <a:latin typeface="Arial" pitchFamily="-112" charset="0"/>
                <a:ea typeface="ＭＳ Ｐゴシック" charset="-128"/>
                <a:cs typeface="ＭＳ Ｐゴシック" charset="-128"/>
              </a:rPr>
              <a:t>41</a:t>
            </a:r>
            <a:r>
              <a:rPr lang="en-US" sz="1200" b="0" i="0" kern="1200" dirty="0" smtClean="0">
                <a:solidFill>
                  <a:schemeClr val="tx1"/>
                </a:solidFill>
                <a:latin typeface="Arial" pitchFamily="-112" charset="0"/>
                <a:ea typeface="ＭＳ Ｐゴシック" charset="-128"/>
                <a:cs typeface="ＭＳ Ｐゴシック" charset="-128"/>
              </a:rPr>
              <a:t>, 1287–1311.</a:t>
            </a:r>
          </a:p>
          <a:p>
            <a:r>
              <a:rPr lang="fr-FR" sz="1200" b="0" i="0" kern="1200" dirty="0" err="1" smtClean="0">
                <a:solidFill>
                  <a:schemeClr val="tx1"/>
                </a:solidFill>
                <a:latin typeface="Arial" pitchFamily="-112" charset="0"/>
                <a:ea typeface="ＭＳ Ｐゴシック" charset="-128"/>
                <a:cs typeface="ＭＳ Ｐゴシック" charset="-128"/>
              </a:rPr>
              <a:t>doi</a:t>
            </a:r>
            <a:r>
              <a:rPr lang="fr-FR" sz="1200" b="0" i="0" kern="1200" dirty="0" smtClean="0">
                <a:solidFill>
                  <a:schemeClr val="tx1"/>
                </a:solidFill>
                <a:latin typeface="Arial" pitchFamily="-112" charset="0"/>
                <a:ea typeface="ＭＳ Ｐゴシック" charset="-128"/>
                <a:cs typeface="ＭＳ Ｐゴシック" charset="-128"/>
              </a:rPr>
              <a:t>: </a:t>
            </a:r>
            <a:r>
              <a:rPr lang="fr-FR" sz="1200" b="0" i="0" u="sng" kern="1200" dirty="0" smtClean="0">
                <a:solidFill>
                  <a:schemeClr val="tx1"/>
                </a:solidFill>
                <a:latin typeface="Arial" pitchFamily="-112" charset="0"/>
                <a:ea typeface="ＭＳ Ｐゴシック" charset="-128"/>
                <a:cs typeface="ＭＳ Ｐゴシック" charset="-128"/>
                <a:hlinkClick r:id="rId3"/>
              </a:rPr>
              <a:t>http://dx.doi.org/10.1175/1520-0469(1984)041&lt;1287:MACSCO&gt;2.0.CO;2</a:t>
            </a:r>
            <a:endParaRPr lang="fr-FR" sz="1200" b="0" i="0" u="sng" kern="1200" dirty="0" smtClean="0">
              <a:solidFill>
                <a:schemeClr val="tx1"/>
              </a:solidFill>
              <a:latin typeface="Arial" pitchFamily="-112" charset="0"/>
              <a:ea typeface="ＭＳ Ｐゴシック" charset="-128"/>
              <a:cs typeface="ＭＳ Ｐゴシック" charset="-128"/>
            </a:endParaRPr>
          </a:p>
          <a:p>
            <a:r>
              <a:rPr lang="fr-FR" sz="1200" b="0" i="0" u="none" kern="1200" dirty="0" smtClean="0">
                <a:solidFill>
                  <a:schemeClr val="tx1"/>
                </a:solidFill>
                <a:latin typeface="Arial" pitchFamily="-112" charset="0"/>
                <a:ea typeface="ＭＳ Ｐゴシック" charset="-128"/>
                <a:cs typeface="ＭＳ Ｐゴシック" charset="-128"/>
              </a:rPr>
              <a:t>LL</a:t>
            </a:r>
            <a:r>
              <a:rPr lang="fr-FR" sz="1200" b="0" i="0" u="none" kern="1200" baseline="0" dirty="0" smtClean="0">
                <a:solidFill>
                  <a:schemeClr val="tx1"/>
                </a:solidFill>
                <a:latin typeface="Arial" pitchFamily="-112" charset="0"/>
                <a:ea typeface="ＭＳ Ｐゴシック" charset="-128"/>
                <a:cs typeface="ＭＳ Ｐゴシック" charset="-128"/>
              </a:rPr>
              <a:t> – Fig. 8, </a:t>
            </a:r>
            <a:r>
              <a:rPr lang="en-US" sz="1200" kern="1200" dirty="0" smtClean="0">
                <a:solidFill>
                  <a:schemeClr val="tx1"/>
                </a:solidFill>
                <a:latin typeface="Arial" pitchFamily="-112" charset="0"/>
                <a:ea typeface="ＭＳ Ｐゴシック" charset="-128"/>
                <a:cs typeface="ＭＳ Ｐゴシック" charset="-128"/>
              </a:rPr>
              <a:t>Jorgensen, David P., Edward J. </a:t>
            </a:r>
            <a:r>
              <a:rPr lang="en-US" sz="1200" kern="1200" dirty="0" err="1" smtClean="0">
                <a:solidFill>
                  <a:schemeClr val="tx1"/>
                </a:solidFill>
                <a:latin typeface="Arial" pitchFamily="-112" charset="0"/>
                <a:ea typeface="ＭＳ Ｐゴシック" charset="-128"/>
                <a:cs typeface="ＭＳ Ｐゴシック" charset="-128"/>
              </a:rPr>
              <a:t>Zipser</a:t>
            </a:r>
            <a:r>
              <a:rPr lang="en-US" sz="1200" kern="1200" dirty="0" smtClean="0">
                <a:solidFill>
                  <a:schemeClr val="tx1"/>
                </a:solidFill>
                <a:latin typeface="Arial" pitchFamily="-112" charset="0"/>
                <a:ea typeface="ＭＳ Ｐゴシック" charset="-128"/>
                <a:cs typeface="ＭＳ Ｐゴシック" charset="-128"/>
              </a:rPr>
              <a:t>, Margaret A. </a:t>
            </a:r>
            <a:r>
              <a:rPr lang="en-US" sz="1200" kern="1200" dirty="0" err="1" smtClean="0">
                <a:solidFill>
                  <a:schemeClr val="tx1"/>
                </a:solidFill>
                <a:latin typeface="Arial" pitchFamily="-112" charset="0"/>
                <a:ea typeface="ＭＳ Ｐゴシック" charset="-128"/>
                <a:cs typeface="ＭＳ Ｐゴシック" charset="-128"/>
              </a:rPr>
              <a:t>LeMone</a:t>
            </a:r>
            <a:r>
              <a:rPr lang="en-US" sz="1200" kern="1200" dirty="0" smtClean="0">
                <a:solidFill>
                  <a:schemeClr val="tx1"/>
                </a:solidFill>
                <a:latin typeface="Arial" pitchFamily="-112" charset="0"/>
                <a:ea typeface="ＭＳ Ｐゴシック" charset="-128"/>
                <a:cs typeface="ＭＳ Ｐゴシック" charset="-128"/>
              </a:rPr>
              <a:t>, 1985: Vertical Motions in Intense Hurricanes. </a:t>
            </a:r>
            <a:r>
              <a:rPr lang="en-US" sz="1200" i="1" kern="1200" dirty="0" smtClean="0">
                <a:solidFill>
                  <a:schemeClr val="tx1"/>
                </a:solidFill>
                <a:latin typeface="Arial" pitchFamily="-112" charset="0"/>
                <a:ea typeface="ＭＳ Ｐゴシック" charset="-128"/>
                <a:cs typeface="ＭＳ Ｐゴシック" charset="-128"/>
              </a:rPr>
              <a:t>J. Atmos. Sci.</a:t>
            </a:r>
            <a:r>
              <a:rPr lang="en-US" sz="1200" i="0" kern="1200" dirty="0" smtClean="0">
                <a:solidFill>
                  <a:schemeClr val="tx1"/>
                </a:solidFill>
                <a:latin typeface="Arial" pitchFamily="-112" charset="0"/>
                <a:ea typeface="ＭＳ Ｐゴシック" charset="-128"/>
                <a:cs typeface="ＭＳ Ｐゴシック" charset="-128"/>
              </a:rPr>
              <a:t>, </a:t>
            </a:r>
            <a:r>
              <a:rPr lang="en-US" sz="1200" b="1" i="0" kern="1200" dirty="0" smtClean="0">
                <a:solidFill>
                  <a:schemeClr val="tx1"/>
                </a:solidFill>
                <a:latin typeface="Arial" pitchFamily="-112" charset="0"/>
                <a:ea typeface="ＭＳ Ｐゴシック" charset="-128"/>
                <a:cs typeface="ＭＳ Ｐゴシック" charset="-128"/>
              </a:rPr>
              <a:t>42</a:t>
            </a:r>
            <a:r>
              <a:rPr lang="en-US" sz="1200" b="0" i="0" kern="1200" dirty="0" smtClean="0">
                <a:solidFill>
                  <a:schemeClr val="tx1"/>
                </a:solidFill>
                <a:latin typeface="Arial" pitchFamily="-112" charset="0"/>
                <a:ea typeface="ＭＳ Ｐゴシック" charset="-128"/>
                <a:cs typeface="ＭＳ Ｐゴシック" charset="-128"/>
              </a:rPr>
              <a:t>, 839–856.</a:t>
            </a:r>
          </a:p>
          <a:p>
            <a:r>
              <a:rPr lang="fr-FR" sz="1200" b="0" i="0" kern="1200" dirty="0" err="1" smtClean="0">
                <a:solidFill>
                  <a:schemeClr val="tx1"/>
                </a:solidFill>
                <a:latin typeface="Arial" pitchFamily="-112" charset="0"/>
                <a:ea typeface="ＭＳ Ｐゴシック" charset="-128"/>
                <a:cs typeface="ＭＳ Ｐゴシック" charset="-128"/>
              </a:rPr>
              <a:t>doi</a:t>
            </a:r>
            <a:r>
              <a:rPr lang="fr-FR" sz="1200" b="0" i="0" kern="1200" dirty="0" smtClean="0">
                <a:solidFill>
                  <a:schemeClr val="tx1"/>
                </a:solidFill>
                <a:latin typeface="Arial" pitchFamily="-112" charset="0"/>
                <a:ea typeface="ＭＳ Ｐゴシック" charset="-128"/>
                <a:cs typeface="ＭＳ Ｐゴシック" charset="-128"/>
              </a:rPr>
              <a:t>: </a:t>
            </a:r>
            <a:r>
              <a:rPr lang="fr-FR" sz="1200" b="0" i="0" u="sng" kern="1200" dirty="0" smtClean="0">
                <a:solidFill>
                  <a:schemeClr val="tx1"/>
                </a:solidFill>
                <a:latin typeface="Arial" pitchFamily="-112" charset="0"/>
                <a:ea typeface="ＭＳ Ｐゴシック" charset="-128"/>
                <a:cs typeface="ＭＳ Ｐゴシック" charset="-128"/>
                <a:hlinkClick r:id="rId4"/>
              </a:rPr>
              <a:t>http://dx.doi.org/10.1175/1520-0469(1985)042&lt;0839:VMIIH&gt;2.0.CO;2</a:t>
            </a:r>
            <a:endParaRPr lang="fr-FR" sz="1200" b="0" i="0" u="sng" kern="1200" dirty="0" smtClean="0">
              <a:solidFill>
                <a:schemeClr val="tx1"/>
              </a:solidFill>
              <a:latin typeface="Arial" pitchFamily="-112" charset="0"/>
              <a:ea typeface="ＭＳ Ｐゴシック" charset="-128"/>
              <a:cs typeface="ＭＳ Ｐゴシック" charset="-128"/>
            </a:endParaRPr>
          </a:p>
          <a:p>
            <a:r>
              <a:rPr lang="fr-FR" sz="1200" b="0" i="0" u="none" kern="1200" dirty="0" smtClean="0">
                <a:solidFill>
                  <a:schemeClr val="tx1"/>
                </a:solidFill>
                <a:latin typeface="Arial" pitchFamily="-112" charset="0"/>
                <a:ea typeface="ＭＳ Ｐゴシック" charset="-128"/>
                <a:cs typeface="ＭＳ Ｐゴシック" charset="-128"/>
              </a:rPr>
              <a:t>R – Fig. 5, </a:t>
            </a:r>
            <a:r>
              <a:rPr lang="en-US" sz="1200" kern="1200" dirty="0" smtClean="0">
                <a:solidFill>
                  <a:schemeClr val="tx1"/>
                </a:solidFill>
                <a:latin typeface="Arial" pitchFamily="-112" charset="0"/>
                <a:ea typeface="ＭＳ Ｐゴシック" charset="-128"/>
                <a:cs typeface="ＭＳ Ｐゴシック" charset="-128"/>
              </a:rPr>
              <a:t>Willoughby, H. E., J. A. Clos, M. G. Shoreibah, 1982: Concentric Eye Walls, Secondary Wind Maxima, and The Evolution of the Hurricane vortex. </a:t>
            </a:r>
            <a:r>
              <a:rPr lang="en-US" sz="1200" i="1" kern="1200" dirty="0" smtClean="0">
                <a:solidFill>
                  <a:schemeClr val="tx1"/>
                </a:solidFill>
                <a:latin typeface="Arial" pitchFamily="-112" charset="0"/>
                <a:ea typeface="ＭＳ Ｐゴシック" charset="-128"/>
                <a:cs typeface="ＭＳ Ｐゴシック" charset="-128"/>
              </a:rPr>
              <a:t>J. Atmos. Sci.</a:t>
            </a:r>
            <a:r>
              <a:rPr lang="en-US" sz="1200" i="0" kern="1200" dirty="0" smtClean="0">
                <a:solidFill>
                  <a:schemeClr val="tx1"/>
                </a:solidFill>
                <a:latin typeface="Arial" pitchFamily="-112" charset="0"/>
                <a:ea typeface="ＭＳ Ｐゴシック" charset="-128"/>
                <a:cs typeface="ＭＳ Ｐゴシック" charset="-128"/>
              </a:rPr>
              <a:t>, </a:t>
            </a:r>
            <a:r>
              <a:rPr lang="en-US" sz="1200" b="1" i="0" kern="1200" dirty="0" smtClean="0">
                <a:solidFill>
                  <a:schemeClr val="tx1"/>
                </a:solidFill>
                <a:latin typeface="Arial" pitchFamily="-112" charset="0"/>
                <a:ea typeface="ＭＳ Ｐゴシック" charset="-128"/>
                <a:cs typeface="ＭＳ Ｐゴシック" charset="-128"/>
              </a:rPr>
              <a:t>39</a:t>
            </a:r>
            <a:r>
              <a:rPr lang="en-US" sz="1200" b="0" i="0" kern="1200" dirty="0" smtClean="0">
                <a:solidFill>
                  <a:schemeClr val="tx1"/>
                </a:solidFill>
                <a:latin typeface="Arial" pitchFamily="-112" charset="0"/>
                <a:ea typeface="ＭＳ Ｐゴシック" charset="-128"/>
                <a:cs typeface="ＭＳ Ｐゴシック" charset="-128"/>
              </a:rPr>
              <a:t>, 395–411.</a:t>
            </a:r>
          </a:p>
          <a:p>
            <a:r>
              <a:rPr lang="fr-FR" sz="1200" b="0" i="0" kern="1200" dirty="0" err="1" smtClean="0">
                <a:solidFill>
                  <a:schemeClr val="tx1"/>
                </a:solidFill>
                <a:latin typeface="Arial" pitchFamily="-112" charset="0"/>
                <a:ea typeface="ＭＳ Ｐゴシック" charset="-128"/>
                <a:cs typeface="ＭＳ Ｐゴシック" charset="-128"/>
              </a:rPr>
              <a:t>doi</a:t>
            </a:r>
            <a:r>
              <a:rPr lang="fr-FR" sz="1200" b="0" i="0" kern="1200" dirty="0" smtClean="0">
                <a:solidFill>
                  <a:schemeClr val="tx1"/>
                </a:solidFill>
                <a:latin typeface="Arial" pitchFamily="-112" charset="0"/>
                <a:ea typeface="ＭＳ Ｐゴシック" charset="-128"/>
                <a:cs typeface="ＭＳ Ｐゴシック" charset="-128"/>
              </a:rPr>
              <a:t>: </a:t>
            </a:r>
            <a:r>
              <a:rPr lang="fr-FR" sz="1200" b="0" i="0" u="sng" kern="1200" dirty="0" smtClean="0">
                <a:solidFill>
                  <a:schemeClr val="tx1"/>
                </a:solidFill>
                <a:latin typeface="Arial" pitchFamily="-112" charset="0"/>
                <a:ea typeface="ＭＳ Ｐゴシック" charset="-128"/>
                <a:cs typeface="ＭＳ Ｐゴシック" charset="-128"/>
                <a:hlinkClick r:id="rId5"/>
              </a:rPr>
              <a:t>http://dx.doi.org/10.1175/1520-0469(1982)039&lt;0395:CEWSWM&gt;2.0.CO;2</a:t>
            </a:r>
            <a:endParaRPr lang="en-US" u="none"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2895600" y="0"/>
            <a:ext cx="6248400" cy="2057400"/>
          </a:xfrm>
          <a:effectLst>
            <a:outerShdw blurRad="63500" dist="17961" dir="2700000" algn="ctr" rotWithShape="0">
              <a:schemeClr val="tx1">
                <a:alpha val="50000"/>
              </a:schemeClr>
            </a:outerShdw>
          </a:effectLst>
        </p:spPr>
        <p:txBody>
          <a:bodyPr lIns="274320" rIns="91440"/>
          <a:lstStyle>
            <a:lvl1pPr algn="r">
              <a:defRPr sz="6000">
                <a:latin typeface="TradeGothicBoldTwo" pitchFamily="2" charset="0"/>
              </a:defRPr>
            </a:lvl1pPr>
          </a:lstStyle>
          <a:p>
            <a:r>
              <a:rPr lang="en-US"/>
              <a:t>Click to edit Master title style</a:t>
            </a:r>
          </a:p>
        </p:txBody>
      </p:sp>
      <p:sp>
        <p:nvSpPr>
          <p:cNvPr id="39939" name="Rectangle 3"/>
          <p:cNvSpPr>
            <a:spLocks noGrp="1" noChangeArrowheads="1"/>
          </p:cNvSpPr>
          <p:nvPr>
            <p:ph type="subTitle" idx="1"/>
          </p:nvPr>
        </p:nvSpPr>
        <p:spPr>
          <a:xfrm>
            <a:off x="2743200" y="5029200"/>
            <a:ext cx="6400800" cy="1828800"/>
          </a:xfrm>
          <a:effectLst>
            <a:outerShdw blurRad="63500" dist="17961" dir="2700000" algn="ctr" rotWithShape="0">
              <a:schemeClr val="tx1">
                <a:alpha val="50000"/>
              </a:schemeClr>
            </a:outerShdw>
          </a:effectLst>
        </p:spPr>
        <p:txBody>
          <a:bodyPr lIns="182880"/>
          <a:lstStyle>
            <a:lvl1pPr algn="r">
              <a:lnSpc>
                <a:spcPct val="110000"/>
              </a:lnSpc>
              <a:spcBef>
                <a:spcPct val="0"/>
              </a:spcBef>
              <a:spcAft>
                <a:spcPct val="25000"/>
              </a:spcAft>
              <a:defRPr sz="1600">
                <a:solidFill>
                  <a:schemeClr val="bg1"/>
                </a:solidFill>
                <a:latin typeface="TradeGothicBoldCondTwenty" pitchFamily="2" charset="0"/>
              </a:defRPr>
            </a:lvl1pPr>
          </a:lstStyle>
          <a:p>
            <a:r>
              <a:rPr lang="en-US"/>
              <a:t>Click to edit Master subtitle style</a:t>
            </a:r>
          </a:p>
        </p:txBody>
      </p:sp>
      <p:sp>
        <p:nvSpPr>
          <p:cNvPr id="6" name="Rectangle 4"/>
          <p:cNvSpPr>
            <a:spLocks noGrp="1" noChangeArrowheads="1"/>
          </p:cNvSpPr>
          <p:nvPr>
            <p:ph type="dt" sz="half" idx="10"/>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8" name="Rectangle 6"/>
          <p:cNvSpPr>
            <a:spLocks noGrp="1" noChangeArrowheads="1"/>
          </p:cNvSpPr>
          <p:nvPr>
            <p:ph type="sldNum" sz="quarter" idx="12"/>
          </p:nvPr>
        </p:nvSpPr>
        <p:spPr>
          <a:xfrm>
            <a:off x="6553200" y="6245225"/>
            <a:ext cx="2133600" cy="476250"/>
          </a:xfrm>
          <a:prstGeom prst="rect">
            <a:avLst/>
          </a:prstGeom>
        </p:spPr>
        <p:txBody>
          <a:bodyPr/>
          <a:lstStyle>
            <a:lvl1pPr>
              <a:defRPr sz="1800">
                <a:latin typeface="Arial" pitchFamily="-112" charset="0"/>
                <a:ea typeface="+mn-ea"/>
                <a:cs typeface="+mn-cs"/>
              </a:defRPr>
            </a:lvl1pPr>
          </a:lstStyle>
          <a:p>
            <a:pPr>
              <a:defRPr/>
            </a:pPr>
            <a:fld id="{D19E9111-3B7F-084D-AC68-B7F33259BE50}" type="slidenum">
              <a:rPr lang="en-US"/>
              <a:pPr>
                <a:defRPr/>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t>NPOMS-2   F. Marks 22 October 2013</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62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t>NPOMS-2   F. Marks 22 October 2013</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a:prstGeom prst="rect">
            <a:avLst/>
          </a:prstGeom>
        </p:spPr>
        <p:txBody>
          <a:bodyPr/>
          <a:lstStyle>
            <a:lvl1pPr>
              <a:defRPr/>
            </a:lvl1pPr>
          </a:lstStyle>
          <a:p>
            <a:fld id="{B254E0FF-3E6C-0744-9F64-F1026BAF062B}" type="slidenum">
              <a:rPr lang="en-US"/>
              <a:pPr/>
              <a:t>‹#›</a:t>
            </a:fld>
            <a:endParaRPr lang="en-US"/>
          </a:p>
        </p:txBody>
      </p:sp>
      <p:sp>
        <p:nvSpPr>
          <p:cNvPr id="9" name="Rectangle 5"/>
          <p:cNvSpPr txBox="1">
            <a:spLocks noChangeArrowheads="1"/>
          </p:cNvSpPr>
          <p:nvPr userDrawn="1"/>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100" kern="1200">
                <a:solidFill>
                  <a:schemeClr val="bg2">
                    <a:lumMod val="75000"/>
                  </a:schemeClr>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defRPr/>
            </a:pPr>
            <a:r>
              <a:rPr lang="en-US" smtClean="0"/>
              <a:t>NPOMS-2   F. Marks 22 October 2013</a:t>
            </a:r>
            <a:endParaRPr lang="en-US" dirty="0"/>
          </a:p>
        </p:txBody>
      </p:sp>
    </p:spTree>
    <p:extLst>
      <p:ext uri="{BB962C8B-B14F-4D97-AF65-F5344CB8AC3E}">
        <p14:creationId xmlns:p14="http://schemas.microsoft.com/office/powerpoint/2010/main" val="538274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a:lvl1pPr>
          </a:lstStyle>
          <a:p>
            <a:fld id="{5844FAD6-11CC-1A41-98AF-5485A7E6AEBD}" type="slidenum">
              <a:rPr lang="en-US"/>
              <a:pPr/>
              <a:t>‹#›</a:t>
            </a:fld>
            <a:endParaRPr lang="en-US"/>
          </a:p>
        </p:txBody>
      </p:sp>
      <p:sp>
        <p:nvSpPr>
          <p:cNvPr id="6" name="Rectangle 5"/>
          <p:cNvSpPr txBox="1">
            <a:spLocks noChangeArrowheads="1"/>
          </p:cNvSpPr>
          <p:nvPr userDrawn="1"/>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100" kern="1200">
                <a:solidFill>
                  <a:schemeClr val="bg2">
                    <a:lumMod val="75000"/>
                  </a:schemeClr>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defRPr/>
            </a:pPr>
            <a:r>
              <a:rPr lang="en-US" smtClean="0"/>
              <a:t>NPOMS-2   F. Marks 22 October 2013</a:t>
            </a:r>
            <a:endParaRPr lang="en-US" dirty="0"/>
          </a:p>
        </p:txBody>
      </p:sp>
    </p:spTree>
    <p:extLst>
      <p:ext uri="{BB962C8B-B14F-4D97-AF65-F5344CB8AC3E}">
        <p14:creationId xmlns:p14="http://schemas.microsoft.com/office/powerpoint/2010/main" val="1080992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t>NPOMS-2   F. Marks 22 October 2013</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6" name="Footer Placeholder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t>NPOMS-2   F. Marks 22 October 2013</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t>NPOMS-2   F. Marks 22 October 2013</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Rectangle 5"/>
          <p:cNvSpPr>
            <a:spLocks noGrp="1" noChangeArrowheads="1"/>
          </p:cNvSpPr>
          <p:nvPr>
            <p:ph type="ftr" sz="quarter" idx="10"/>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t>NPOMS-2   F. Marks 22 October 2013</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t>NPOMS-2   F. Marks 22 October 2013</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t>NPOMS-2   F. Marks 22 October 2013</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t>NPOMS-2   F. Marks 22 October 2013</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t>NPOMS-2   F. Marks 22 October 2013</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6" Type="http://schemas.openxmlformats.org/officeDocument/2006/relationships/image" Target="../media/image2.png"/><Relationship Id="rId17" Type="http://schemas.openxmlformats.org/officeDocument/2006/relationships/image" Target="../media/image3.gif"/><Relationship Id="rId18" Type="http://schemas.openxmlformats.org/officeDocument/2006/relationships/image" Target="../media/image4.jpeg"/><Relationship Id="rId19"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531813" y="6646863"/>
            <a:ext cx="8112125" cy="1587"/>
          </a:xfrm>
          <a:prstGeom prst="line">
            <a:avLst/>
          </a:prstGeom>
          <a:ln/>
        </p:spPr>
        <p:style>
          <a:lnRef idx="2">
            <a:schemeClr val="accent2"/>
          </a:lnRef>
          <a:fillRef idx="0">
            <a:schemeClr val="accent2"/>
          </a:fillRef>
          <a:effectRef idx="1">
            <a:schemeClr val="accent2"/>
          </a:effectRef>
          <a:fontRef idx="minor">
            <a:schemeClr val="tx1"/>
          </a:fontRef>
        </p:style>
      </p:cxnSp>
      <p:sp>
        <p:nvSpPr>
          <p:cNvPr id="1027" name="Rectangle 2"/>
          <p:cNvSpPr>
            <a:spLocks noGrp="1" noChangeArrowheads="1"/>
          </p:cNvSpPr>
          <p:nvPr>
            <p:ph type="title"/>
          </p:nvPr>
        </p:nvSpPr>
        <p:spPr bwMode="auto">
          <a:xfrm>
            <a:off x="0" y="0"/>
            <a:ext cx="7696200" cy="1371600"/>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304800" y="1524000"/>
            <a:ext cx="88392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9" name="Picture 7" descr="Dept of Commerce Seal"/>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85738" y="6630988"/>
            <a:ext cx="228600" cy="227012"/>
          </a:xfrm>
          <a:prstGeom prst="rect">
            <a:avLst/>
          </a:prstGeom>
          <a:noFill/>
          <a:ln w="9525">
            <a:noFill/>
            <a:miter lim="800000"/>
            <a:headEnd/>
            <a:tailEnd/>
          </a:ln>
        </p:spPr>
      </p:pic>
      <p:pic>
        <p:nvPicPr>
          <p:cNvPr id="1030" name="Picture 8" descr="NOAA"/>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0" y="6629400"/>
            <a:ext cx="228600" cy="228600"/>
          </a:xfrm>
          <a:prstGeom prst="rect">
            <a:avLst/>
          </a:prstGeom>
          <a:noFill/>
          <a:ln w="9525">
            <a:noFill/>
            <a:miter lim="800000"/>
            <a:headEnd/>
            <a:tailEnd/>
          </a:ln>
        </p:spPr>
      </p:pic>
      <p:sp>
        <p:nvSpPr>
          <p:cNvPr id="14" name="TextBox 13"/>
          <p:cNvSpPr txBox="1"/>
          <p:nvPr userDrawn="1"/>
        </p:nvSpPr>
        <p:spPr>
          <a:xfrm>
            <a:off x="7685088" y="6453188"/>
            <a:ext cx="1420812" cy="338137"/>
          </a:xfrm>
          <a:prstGeom prst="rect">
            <a:avLst/>
          </a:prstGeom>
          <a:noFill/>
        </p:spPr>
        <p:txBody>
          <a:bodyPr anchor="ctr">
            <a:spAutoFit/>
          </a:bodyPr>
          <a:lstStyle/>
          <a:p>
            <a:pPr algn="r">
              <a:defRPr/>
            </a:pPr>
            <a:fld id="{0E299CCD-915E-324B-86DD-A2D9A897A336}" type="slidenum">
              <a:rPr lang="en-US" sz="1600"/>
              <a:pPr algn="r">
                <a:defRPr/>
              </a:pPr>
              <a:t>‹#›</a:t>
            </a:fld>
            <a:endParaRPr lang="en-US" sz="1600" dirty="0"/>
          </a:p>
        </p:txBody>
      </p:sp>
      <p:sp>
        <p:nvSpPr>
          <p:cNvPr id="12" name="Rectangle 2"/>
          <p:cNvSpPr txBox="1">
            <a:spLocks noChangeArrowheads="1"/>
          </p:cNvSpPr>
          <p:nvPr userDrawn="1"/>
        </p:nvSpPr>
        <p:spPr bwMode="auto">
          <a:xfrm>
            <a:off x="0" y="0"/>
            <a:ext cx="9144000" cy="1295400"/>
          </a:xfrm>
          <a:prstGeom prst="rect">
            <a:avLst/>
          </a:prstGeom>
          <a:gradFill flip="none" rotWithShape="1">
            <a:gsLst>
              <a:gs pos="100000">
                <a:schemeClr val="accent2">
                  <a:lumMod val="60000"/>
                  <a:lumOff val="40000"/>
                </a:schemeClr>
              </a:gs>
              <a:gs pos="71000">
                <a:schemeClr val="accent2">
                  <a:lumMod val="75000"/>
                </a:schemeClr>
              </a:gs>
            </a:gsLst>
            <a:lin ang="0" scaled="1"/>
            <a:tileRect/>
          </a:gradFill>
          <a:ln w="9525">
            <a:noFill/>
            <a:miter lim="800000"/>
            <a:headEnd/>
            <a:tailEnd/>
          </a:ln>
          <a:effectLst>
            <a:outerShdw blurRad="63500" dist="17961" dir="2700000" algn="ctr" rotWithShape="0">
              <a:schemeClr val="bg1">
                <a:alpha val="74998"/>
              </a:schemeClr>
            </a:outerShdw>
          </a:effectLst>
        </p:spPr>
        <p:txBody>
          <a:bodyPr rIns="182880" anchor="ctr">
            <a:prstTxWarp prst="textNoShape">
              <a:avLst/>
            </a:prstTxWarp>
          </a:bodyPr>
          <a:lstStyle/>
          <a:p>
            <a:pPr eaLnBrk="0" hangingPunct="0">
              <a:lnSpc>
                <a:spcPct val="85000"/>
              </a:lnSpc>
              <a:defRPr/>
            </a:pPr>
            <a:endParaRPr lang="en-US" sz="5400" kern="0" dirty="0">
              <a:solidFill>
                <a:schemeClr val="bg1"/>
              </a:solidFill>
              <a:latin typeface="Arial"/>
              <a:cs typeface="ＭＳ Ｐゴシック" pitchFamily="-112" charset="-128"/>
            </a:endParaRPr>
          </a:p>
        </p:txBody>
      </p:sp>
      <p:pic>
        <p:nvPicPr>
          <p:cNvPr id="3" name="Picture 2" descr="noaap3.gif"/>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7804726" y="643527"/>
            <a:ext cx="1296074" cy="382733"/>
          </a:xfrm>
          <a:prstGeom prst="rect">
            <a:avLst/>
          </a:prstGeom>
        </p:spPr>
      </p:pic>
      <p:pic>
        <p:nvPicPr>
          <p:cNvPr id="17" name="Picture 16" descr="noaap3.gif"/>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7499223" y="113367"/>
            <a:ext cx="1296074" cy="382733"/>
          </a:xfrm>
          <a:prstGeom prst="rect">
            <a:avLst/>
          </a:prstGeom>
        </p:spPr>
      </p:pic>
      <p:pic>
        <p:nvPicPr>
          <p:cNvPr id="2" name="Picture 1" descr="BAMS_cover_30Years.jpg"/>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647651" y="6424834"/>
            <a:ext cx="326301" cy="437930"/>
          </a:xfrm>
          <a:prstGeom prst="rect">
            <a:avLst/>
          </a:prstGeom>
        </p:spPr>
      </p:pic>
      <p:pic>
        <p:nvPicPr>
          <p:cNvPr id="6" name="Picture 5" descr="Dorst(2007) (dragged).png"/>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1037970" y="6424448"/>
            <a:ext cx="324311" cy="438702"/>
          </a:xfrm>
          <a:prstGeom prst="rect">
            <a:avLst/>
          </a:prstGeom>
        </p:spPr>
      </p:pic>
      <p:sp>
        <p:nvSpPr>
          <p:cNvPr id="15"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t>NPOMS-2   F. Marks 22 October 2013</a:t>
            </a:r>
            <a:endParaRPr lang="en-US" dirty="0"/>
          </a:p>
        </p:txBody>
      </p:sp>
    </p:spTree>
  </p:cSld>
  <p:clrMap bg1="lt1" tx1="dk1" bg2="lt2" tx2="dk2" accent1="accent1" accent2="accent2" accent3="accent3" accent4="accent4" accent5="accent5" accent6="accent6" hlink="hlink" folHlink="folHlink"/>
  <p:sldLayoutIdLst>
    <p:sldLayoutId id="2147484386" r:id="rId1"/>
    <p:sldLayoutId id="2147484387" r:id="rId2"/>
    <p:sldLayoutId id="2147484388" r:id="rId3"/>
    <p:sldLayoutId id="2147484389" r:id="rId4"/>
    <p:sldLayoutId id="2147484390" r:id="rId5"/>
    <p:sldLayoutId id="2147484391" r:id="rId6"/>
    <p:sldLayoutId id="2147484392" r:id="rId7"/>
    <p:sldLayoutId id="2147484393" r:id="rId8"/>
    <p:sldLayoutId id="2147484394" r:id="rId9"/>
    <p:sldLayoutId id="2147484395" r:id="rId10"/>
    <p:sldLayoutId id="2147484396" r:id="rId11"/>
    <p:sldLayoutId id="2147484397" r:id="rId12"/>
    <p:sldLayoutId id="2147484398" r:id="rId13"/>
  </p:sldLayoutIdLst>
  <p:timing>
    <p:tnLst>
      <p:par>
        <p:cTn xmlns:p14="http://schemas.microsoft.com/office/powerpoint/2010/main" id="1" dur="indefinite" restart="never" nodeType="tmRoot"/>
      </p:par>
    </p:tnLst>
  </p:timing>
  <p:hf hdr="0" dt="0"/>
  <p:txStyles>
    <p:title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p:titleStyle>
    <p:bodyStyle>
      <a:lvl1pPr marL="342900" indent="-342900" algn="l" rtl="0" eaLnBrk="0" fontAlgn="base" hangingPunct="0">
        <a:spcBef>
          <a:spcPct val="75000"/>
        </a:spcBef>
        <a:spcAft>
          <a:spcPct val="0"/>
        </a:spcAft>
        <a:defRPr sz="2800">
          <a:solidFill>
            <a:schemeClr val="tx1"/>
          </a:solidFill>
          <a:latin typeface="Arial"/>
          <a:ea typeface="ＭＳ Ｐゴシック" charset="-128"/>
          <a:cs typeface="ＭＳ Ｐゴシック" pitchFamily="-112" charset="-128"/>
        </a:defRPr>
      </a:lvl1pPr>
      <a:lvl2pPr marL="514350" indent="-285750" algn="l" rtl="0" eaLnBrk="0" fontAlgn="base" hangingPunct="0">
        <a:spcBef>
          <a:spcPct val="0"/>
        </a:spcBef>
        <a:spcAft>
          <a:spcPct val="0"/>
        </a:spcAft>
        <a:buClr>
          <a:schemeClr val="accent2"/>
        </a:buClr>
        <a:buFont typeface="Arial" charset="0"/>
        <a:buChar char="•"/>
        <a:defRPr sz="2400">
          <a:solidFill>
            <a:schemeClr val="tx1"/>
          </a:solidFill>
          <a:latin typeface="Arial"/>
          <a:ea typeface="ＭＳ Ｐゴシック" pitchFamily="-112" charset="-128"/>
          <a:cs typeface="ＭＳ Ｐゴシック" pitchFamily="-112" charset="-128"/>
        </a:defRPr>
      </a:lvl2pPr>
      <a:lvl3pPr marL="914400" indent="-228600" algn="l" rtl="0" eaLnBrk="0" fontAlgn="base" hangingPunct="0">
        <a:spcBef>
          <a:spcPct val="20000"/>
        </a:spcBef>
        <a:spcAft>
          <a:spcPct val="0"/>
        </a:spcAft>
        <a:buClr>
          <a:srgbClr val="3333FF"/>
        </a:buClr>
        <a:buSzPct val="95000"/>
        <a:buFont typeface="Courier New" charset="0"/>
        <a:buChar char="o"/>
        <a:defRPr sz="2000">
          <a:solidFill>
            <a:schemeClr val="tx1"/>
          </a:solidFill>
          <a:latin typeface="Arial"/>
          <a:ea typeface="ＭＳ Ｐゴシック" pitchFamily="-112" charset="-128"/>
          <a:cs typeface="ＭＳ Ｐゴシック" pitchFamily="-112" charset="-128"/>
        </a:defRPr>
      </a:lvl3pPr>
      <a:lvl4pPr marL="13716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4pPr>
      <a:lvl5pPr marL="18288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5pPr>
      <a:lvl6pPr marL="22860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6pPr>
      <a:lvl7pPr marL="27432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7pPr>
      <a:lvl8pPr marL="32004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8pPr>
      <a:lvl9pPr marL="36576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jpeg"/><Relationship Id="rId7" Type="http://schemas.openxmlformats.org/officeDocument/2006/relationships/image" Target="../media/image43.jpeg"/><Relationship Id="rId8"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45.png"/><Relationship Id="rId6" Type="http://schemas.openxmlformats.org/officeDocument/2006/relationships/image" Target="../media/image46.jpe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jpeg"/><Relationship Id="rId10" Type="http://schemas.openxmlformats.org/officeDocument/2006/relationships/image" Target="../media/image50.jpeg"/><Relationship Id="rId1" Type="http://schemas.microsoft.com/office/2007/relationships/media" Target="../media/media2.mp4"/><Relationship Id="rId2" Type="http://schemas.openxmlformats.org/officeDocument/2006/relationships/video" Target="../media/media2.mp4"/></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jpeg"/><Relationship Id="rId5" Type="http://schemas.openxmlformats.org/officeDocument/2006/relationships/image" Target="../media/image53.jpeg"/><Relationship Id="rId6" Type="http://schemas.openxmlformats.org/officeDocument/2006/relationships/image" Target="../media/image54.jpeg"/><Relationship Id="rId7" Type="http://schemas.openxmlformats.org/officeDocument/2006/relationships/image" Target="../media/image55.jpeg"/><Relationship Id="rId8"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9" Type="http://schemas.microsoft.com/office/2007/relationships/hdphoto" Target="../media/hdphoto2.wdp"/><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jpeg"/><Relationship Id="rId6" Type="http://schemas.openxmlformats.org/officeDocument/2006/relationships/image" Target="../media/image66.jpe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1" Type="http://schemas.openxmlformats.org/officeDocument/2006/relationships/slideLayout" Target="../slideLayouts/slideLayout7.xml"/><Relationship Id="rId2"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png"/><Relationship Id="rId7" Type="http://schemas.openxmlformats.org/officeDocument/2006/relationships/image" Target="../media/image81.png"/><Relationship Id="rId8"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1" Type="http://schemas.openxmlformats.org/officeDocument/2006/relationships/image" Target="../media/image91.png"/><Relationship Id="rId12" Type="http://schemas.openxmlformats.org/officeDocument/2006/relationships/image" Target="../media/image92.png"/><Relationship Id="rId13" Type="http://schemas.openxmlformats.org/officeDocument/2006/relationships/image" Target="../media/image93.png"/><Relationship Id="rId14" Type="http://schemas.openxmlformats.org/officeDocument/2006/relationships/image" Target="../media/image94.png"/><Relationship Id="rId15" Type="http://schemas.openxmlformats.org/officeDocument/2006/relationships/image" Target="../media/image95.png"/><Relationship Id="rId16" Type="http://schemas.openxmlformats.org/officeDocument/2006/relationships/image" Target="../media/image96.png"/><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image" Target="../media/image89.png"/><Relationship Id="rId10" Type="http://schemas.openxmlformats.org/officeDocument/2006/relationships/image" Target="../media/image90.png"/></Relationships>
</file>

<file path=ppt/slides/_rels/slide23.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8.jpeg"/><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101.png"/><Relationship Id="rId8" Type="http://schemas.openxmlformats.org/officeDocument/2006/relationships/image" Target="../media/image102.jpeg"/><Relationship Id="rId9" Type="http://schemas.openxmlformats.org/officeDocument/2006/relationships/image" Target="../media/image103.jpeg"/><Relationship Id="rId10" Type="http://schemas.openxmlformats.org/officeDocument/2006/relationships/image" Target="../media/image104.jpeg"/><Relationship Id="rId11" Type="http://schemas.openxmlformats.org/officeDocument/2006/relationships/image" Target="../media/image105.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3.gif"/><Relationship Id="rId4" Type="http://schemas.openxmlformats.org/officeDocument/2006/relationships/image" Target="../media/image14.jpeg"/><Relationship Id="rId5" Type="http://schemas.openxmlformats.org/officeDocument/2006/relationships/image" Target="../media/image15.png"/><Relationship Id="rId6" Type="http://schemas.openxmlformats.org/officeDocument/2006/relationships/image" Target="../media/image16.gi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emf"/><Relationship Id="rId1" Type="http://schemas.microsoft.com/office/2007/relationships/media" Target="../media/media1.mp4"/><Relationship Id="rId2" Type="http://schemas.openxmlformats.org/officeDocument/2006/relationships/video" Target="../media/media1.mp4"/></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gif"/><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4"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descr="Dept of Commerce Sea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988" y="6010275"/>
            <a:ext cx="825500" cy="820738"/>
          </a:xfrm>
          <a:prstGeom prst="rect">
            <a:avLst/>
          </a:prstGeom>
          <a:noFill/>
          <a:effectLst>
            <a:outerShdw blurRad="63500" dist="37026" dir="7998880" algn="ctr" rotWithShape="0">
              <a:schemeClr val="bg2">
                <a:alpha val="50000"/>
              </a:schemeClr>
            </a:outerShdw>
          </a:effectLst>
        </p:spPr>
      </p:pic>
      <p:pic>
        <p:nvPicPr>
          <p:cNvPr id="2058" name="Picture 10" descr="NOA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65188" y="6040438"/>
            <a:ext cx="779462" cy="779462"/>
          </a:xfrm>
          <a:prstGeom prst="rect">
            <a:avLst/>
          </a:prstGeom>
          <a:noFill/>
          <a:effectLst>
            <a:outerShdw blurRad="63500" dist="37026" dir="7998880" algn="ctr" rotWithShape="0">
              <a:schemeClr val="bg2">
                <a:alpha val="50000"/>
              </a:schemeClr>
            </a:outerShdw>
          </a:effectLst>
        </p:spPr>
      </p:pic>
      <p:sp>
        <p:nvSpPr>
          <p:cNvPr id="2060" name="Rectangle 12"/>
          <p:cNvSpPr>
            <a:spLocks noGrp="1" noChangeArrowheads="1"/>
          </p:cNvSpPr>
          <p:nvPr>
            <p:ph type="subTitle" idx="1"/>
          </p:nvPr>
        </p:nvSpPr>
        <p:spPr>
          <a:xfrm>
            <a:off x="2059214" y="5733143"/>
            <a:ext cx="7068910" cy="1108982"/>
          </a:xfrm>
          <a:effectLst>
            <a:outerShdw blurRad="50800" dist="38100" dir="2700000">
              <a:srgbClr val="000000">
                <a:alpha val="43000"/>
              </a:srgbClr>
            </a:outerShdw>
          </a:effectLst>
        </p:spPr>
        <p:txBody>
          <a:bodyPr/>
          <a:lstStyle/>
          <a:p>
            <a:pPr marL="0" indent="0" eaLnBrk="1" hangingPunct="1">
              <a:lnSpc>
                <a:spcPct val="100000"/>
              </a:lnSpc>
              <a:spcAft>
                <a:spcPct val="0"/>
              </a:spcAft>
              <a:defRPr/>
            </a:pPr>
            <a:r>
              <a:rPr lang="en-US" sz="2200" b="1" dirty="0">
                <a:effectLst>
                  <a:outerShdw blurRad="50800" dist="38100" dir="2700000" algn="tl" rotWithShape="0">
                    <a:srgbClr val="000000">
                      <a:alpha val="43000"/>
                    </a:srgbClr>
                  </a:outerShdw>
                </a:effectLst>
                <a:latin typeface="Calibri"/>
                <a:ea typeface="Arial" pitchFamily="-111" charset="0"/>
                <a:cs typeface="Calibri"/>
              </a:rPr>
              <a:t>Frank </a:t>
            </a:r>
            <a:r>
              <a:rPr lang="en-US" sz="2200" b="1" dirty="0" smtClean="0">
                <a:effectLst>
                  <a:outerShdw blurRad="50800" dist="38100" dir="2700000" algn="tl" rotWithShape="0">
                    <a:srgbClr val="000000">
                      <a:alpha val="43000"/>
                    </a:srgbClr>
                  </a:outerShdw>
                </a:effectLst>
                <a:latin typeface="Calibri"/>
                <a:ea typeface="Arial" pitchFamily="-111" charset="0"/>
                <a:cs typeface="Calibri"/>
              </a:rPr>
              <a:t>Marks</a:t>
            </a:r>
            <a:r>
              <a:rPr lang="en-US" sz="2000" b="1" dirty="0" smtClean="0">
                <a:effectLst>
                  <a:outerShdw blurRad="50800" dist="38100" dir="2700000" algn="tl" rotWithShape="0">
                    <a:srgbClr val="000000">
                      <a:alpha val="43000"/>
                    </a:srgbClr>
                  </a:outerShdw>
                </a:effectLst>
                <a:latin typeface="Calibri"/>
                <a:ea typeface="Arial" pitchFamily="-111" charset="0"/>
                <a:cs typeface="Calibri"/>
              </a:rPr>
              <a:t/>
            </a:r>
            <a:br>
              <a:rPr lang="en-US" sz="2000" b="1" dirty="0" smtClean="0">
                <a:effectLst>
                  <a:outerShdw blurRad="50800" dist="38100" dir="2700000" algn="tl" rotWithShape="0">
                    <a:srgbClr val="000000">
                      <a:alpha val="43000"/>
                    </a:srgbClr>
                  </a:outerShdw>
                </a:effectLst>
                <a:latin typeface="Calibri"/>
                <a:ea typeface="Arial" pitchFamily="-111" charset="0"/>
                <a:cs typeface="Calibri"/>
              </a:rPr>
            </a:br>
            <a:r>
              <a:rPr lang="en-US" sz="2000" b="1" dirty="0" smtClean="0">
                <a:effectLst>
                  <a:outerShdw blurRad="50800" dist="38100" dir="2700000" algn="tl" rotWithShape="0">
                    <a:srgbClr val="000000">
                      <a:alpha val="43000"/>
                    </a:srgbClr>
                  </a:outerShdw>
                </a:effectLst>
                <a:latin typeface="Calibri"/>
                <a:ea typeface="Arial" pitchFamily="-111" charset="0"/>
                <a:cs typeface="Calibri"/>
              </a:rPr>
              <a:t> NOAA/AOML Hurricane Research Division</a:t>
            </a:r>
          </a:p>
          <a:p>
            <a:pPr marL="0" indent="0" eaLnBrk="1" hangingPunct="1">
              <a:lnSpc>
                <a:spcPct val="100000"/>
              </a:lnSpc>
              <a:spcAft>
                <a:spcPct val="0"/>
              </a:spcAft>
              <a:defRPr/>
            </a:pPr>
            <a:r>
              <a:rPr lang="en-US" sz="1800" b="1" dirty="0" smtClean="0">
                <a:effectLst>
                  <a:outerShdw blurRad="50800" dist="38100" dir="2700000" algn="tl" rotWithShape="0">
                    <a:srgbClr val="000000">
                      <a:alpha val="43000"/>
                    </a:srgbClr>
                  </a:outerShdw>
                </a:effectLst>
                <a:latin typeface="Calibri"/>
                <a:ea typeface="Arial" pitchFamily="-111" charset="0"/>
                <a:cs typeface="Calibri"/>
              </a:rPr>
              <a:t>22 October 2013</a:t>
            </a:r>
            <a:endParaRPr lang="en-US" sz="1800" b="1" dirty="0">
              <a:effectLst>
                <a:outerShdw blurRad="50800" dist="38100" dir="2700000" algn="tl" rotWithShape="0">
                  <a:srgbClr val="000000">
                    <a:alpha val="43000"/>
                  </a:srgbClr>
                </a:outerShdw>
              </a:effectLst>
              <a:latin typeface="Calibri"/>
              <a:ea typeface="Arial" pitchFamily="-111" charset="0"/>
              <a:cs typeface="Calibri"/>
            </a:endParaRPr>
          </a:p>
        </p:txBody>
      </p:sp>
      <p:sp>
        <p:nvSpPr>
          <p:cNvPr id="15367" name="Rectangle 7"/>
          <p:cNvSpPr>
            <a:spLocks noGrp="1" noChangeArrowheads="1"/>
          </p:cNvSpPr>
          <p:nvPr>
            <p:ph type="title" idx="4294967295"/>
          </p:nvPr>
        </p:nvSpPr>
        <p:spPr>
          <a:xfrm>
            <a:off x="1198479" y="-3371"/>
            <a:ext cx="7927377" cy="1625064"/>
          </a:xfrm>
          <a:effectLst>
            <a:outerShdw blurRad="63500" dist="107763" dir="2700000" algn="ctr" rotWithShape="0">
              <a:schemeClr val="tx1">
                <a:alpha val="74998"/>
              </a:schemeClr>
            </a:outerShdw>
          </a:effectLst>
        </p:spPr>
        <p:txBody>
          <a:bodyPr>
            <a:noAutofit/>
          </a:bodyPr>
          <a:lstStyle/>
          <a:p>
            <a:pPr algn="r">
              <a:defRPr/>
            </a:pPr>
            <a:r>
              <a:rPr lang="en-US" sz="4800" dirty="0">
                <a:latin typeface="Calibri"/>
                <a:cs typeface="Calibri"/>
              </a:rPr>
              <a:t>Advancing Tropical Cyclone </a:t>
            </a:r>
            <a:r>
              <a:rPr lang="en-US" sz="4800" dirty="0" smtClean="0">
                <a:latin typeface="Calibri"/>
                <a:cs typeface="Calibri"/>
              </a:rPr>
              <a:t>Forecasts Using Observations</a:t>
            </a:r>
            <a:endParaRPr lang="en-US" sz="4800" dirty="0">
              <a:latin typeface="Calibri"/>
              <a:ea typeface="Calibri" charset="0"/>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title"/>
          </p:nvPr>
        </p:nvSpPr>
        <p:spPr>
          <a:xfrm>
            <a:off x="58579" y="83436"/>
            <a:ext cx="8229600" cy="1168107"/>
          </a:xfrm>
        </p:spPr>
        <p:txBody>
          <a:bodyPr/>
          <a:lstStyle/>
          <a:p>
            <a:r>
              <a:rPr lang="en-US" sz="4800" dirty="0" smtClean="0">
                <a:solidFill>
                  <a:schemeClr val="bg1"/>
                </a:solidFill>
                <a:latin typeface="Calibri"/>
                <a:cs typeface="Calibri"/>
              </a:rPr>
              <a:t>Inner core structure</a:t>
            </a:r>
            <a:endParaRPr lang="en-US" sz="4800" dirty="0">
              <a:solidFill>
                <a:schemeClr val="bg1"/>
              </a:solidFill>
              <a:latin typeface="Calibri"/>
              <a:cs typeface="Calibri"/>
            </a:endParaRPr>
          </a:p>
        </p:txBody>
      </p:sp>
      <p:pic>
        <p:nvPicPr>
          <p:cNvPr id="4" name="Picture 3" descr="09_REFLECTIONS_HEW (dragged) 1.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7962" y="1271622"/>
            <a:ext cx="3742538" cy="2837167"/>
          </a:xfrm>
          <a:prstGeom prst="rect">
            <a:avLst/>
          </a:prstGeom>
        </p:spPr>
      </p:pic>
      <p:pic>
        <p:nvPicPr>
          <p:cNvPr id="5" name="Picture 4" descr="Screen Shot 2011-12-20 at 3.02.36 PM.pn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1863" y="3968463"/>
            <a:ext cx="3932657" cy="2533262"/>
          </a:xfrm>
          <a:prstGeom prst="rect">
            <a:avLst/>
          </a:prstGeom>
        </p:spPr>
      </p:pic>
      <p:pic>
        <p:nvPicPr>
          <p:cNvPr id="7" name="Picture 6" descr="09_REFLECTIONS_HEW (dragged).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163785" y="1656658"/>
            <a:ext cx="4703348" cy="4662715"/>
          </a:xfrm>
          <a:prstGeom prst="rect">
            <a:avLst/>
          </a:prstGeom>
        </p:spPr>
      </p:pic>
      <p:sp>
        <p:nvSpPr>
          <p:cNvPr id="2" name="TextBox 1"/>
          <p:cNvSpPr txBox="1"/>
          <p:nvPr/>
        </p:nvSpPr>
        <p:spPr>
          <a:xfrm>
            <a:off x="5282430" y="6168565"/>
            <a:ext cx="2408081" cy="400110"/>
          </a:xfrm>
          <a:prstGeom prst="rect">
            <a:avLst/>
          </a:prstGeom>
          <a:noFill/>
        </p:spPr>
        <p:txBody>
          <a:bodyPr wrap="none" rtlCol="0">
            <a:spAutoFit/>
          </a:bodyPr>
          <a:lstStyle/>
          <a:p>
            <a:r>
              <a:rPr lang="en-US" sz="2000" dirty="0">
                <a:solidFill>
                  <a:srgbClr val="000000"/>
                </a:solidFill>
                <a:latin typeface="Calibri"/>
                <a:cs typeface="Calibri"/>
              </a:rPr>
              <a:t>Eyewall Replacement</a:t>
            </a:r>
          </a:p>
        </p:txBody>
      </p:sp>
      <p:sp>
        <p:nvSpPr>
          <p:cNvPr id="3" name="TextBox 2"/>
          <p:cNvSpPr txBox="1"/>
          <p:nvPr/>
        </p:nvSpPr>
        <p:spPr>
          <a:xfrm>
            <a:off x="4083840" y="1339172"/>
            <a:ext cx="4482592" cy="400110"/>
          </a:xfrm>
          <a:prstGeom prst="rect">
            <a:avLst/>
          </a:prstGeom>
          <a:noFill/>
        </p:spPr>
        <p:txBody>
          <a:bodyPr wrap="none" rtlCol="0">
            <a:spAutoFit/>
          </a:bodyPr>
          <a:lstStyle/>
          <a:p>
            <a:pPr algn="ctr"/>
            <a:r>
              <a:rPr lang="en-US" sz="2000" dirty="0" smtClean="0">
                <a:latin typeface="Calibri"/>
                <a:cs typeface="Calibri"/>
              </a:rPr>
              <a:t>Weak updrafts &amp; little </a:t>
            </a:r>
            <a:r>
              <a:rPr lang="en-US" sz="2000" dirty="0" err="1" smtClean="0">
                <a:latin typeface="Calibri"/>
                <a:cs typeface="Calibri"/>
              </a:rPr>
              <a:t>supercooled</a:t>
            </a:r>
            <a:r>
              <a:rPr lang="en-US" sz="2000" dirty="0" smtClean="0">
                <a:latin typeface="Calibri"/>
                <a:cs typeface="Calibri"/>
              </a:rPr>
              <a:t> water</a:t>
            </a:r>
            <a:endParaRPr lang="en-US" sz="2000" dirty="0">
              <a:latin typeface="Calibri"/>
              <a:cs typeface="Calibri"/>
            </a:endParaRPr>
          </a:p>
        </p:txBody>
      </p:sp>
      <p:sp>
        <p:nvSpPr>
          <p:cNvPr id="8" name="Text Box 6"/>
          <p:cNvSpPr txBox="1">
            <a:spLocks noChangeArrowheads="1"/>
          </p:cNvSpPr>
          <p:nvPr/>
        </p:nvSpPr>
        <p:spPr bwMode="auto">
          <a:xfrm>
            <a:off x="7534232" y="6304918"/>
            <a:ext cx="1518853" cy="261610"/>
          </a:xfrm>
          <a:prstGeom prst="rect">
            <a:avLst/>
          </a:prstGeom>
          <a:noFill/>
          <a:ln w="9525">
            <a:noFill/>
            <a:miter lim="800000"/>
            <a:headEnd/>
            <a:tailEnd/>
          </a:ln>
        </p:spPr>
        <p:txBody>
          <a:bodyPr wrap="none">
            <a:prstTxWarp prst="textNoShape">
              <a:avLst/>
            </a:prstTxWarp>
            <a:spAutoFit/>
          </a:bodyPr>
          <a:lstStyle/>
          <a:p>
            <a:r>
              <a:rPr lang="en-US" sz="1100" dirty="0" smtClean="0">
                <a:latin typeface="Calibri"/>
                <a:ea typeface="Arial" charset="0"/>
                <a:cs typeface="Calibri"/>
              </a:rPr>
              <a:t>Willoughby et al (1982)</a:t>
            </a:r>
            <a:endParaRPr lang="en-US" sz="1100" dirty="0">
              <a:latin typeface="Calibri"/>
              <a:ea typeface="Arial" charset="0"/>
              <a:cs typeface="Calibri"/>
            </a:endParaRPr>
          </a:p>
        </p:txBody>
      </p:sp>
      <p:sp>
        <p:nvSpPr>
          <p:cNvPr id="9" name="Text Box 6"/>
          <p:cNvSpPr txBox="1">
            <a:spLocks noChangeArrowheads="1"/>
          </p:cNvSpPr>
          <p:nvPr/>
        </p:nvSpPr>
        <p:spPr bwMode="auto">
          <a:xfrm>
            <a:off x="3010023" y="6379809"/>
            <a:ext cx="1447976" cy="261610"/>
          </a:xfrm>
          <a:prstGeom prst="rect">
            <a:avLst/>
          </a:prstGeom>
          <a:noFill/>
          <a:ln w="9525">
            <a:noFill/>
            <a:miter lim="800000"/>
            <a:headEnd/>
            <a:tailEnd/>
          </a:ln>
        </p:spPr>
        <p:txBody>
          <a:bodyPr wrap="none">
            <a:prstTxWarp prst="textNoShape">
              <a:avLst/>
            </a:prstTxWarp>
            <a:spAutoFit/>
          </a:bodyPr>
          <a:lstStyle/>
          <a:p>
            <a:r>
              <a:rPr lang="en-US" sz="1100" dirty="0" smtClean="0">
                <a:latin typeface="Calibri"/>
                <a:ea typeface="Calibri" charset="0"/>
                <a:cs typeface="Calibri"/>
              </a:rPr>
              <a:t>Jorgensen et al (1985)</a:t>
            </a:r>
            <a:endParaRPr lang="en-US" sz="1100" dirty="0">
              <a:latin typeface="Calibri"/>
              <a:ea typeface="Arial" charset="0"/>
              <a:cs typeface="Calibri"/>
            </a:endParaRPr>
          </a:p>
        </p:txBody>
      </p:sp>
      <p:sp>
        <p:nvSpPr>
          <p:cNvPr id="12" name="Text Box 6"/>
          <p:cNvSpPr txBox="1">
            <a:spLocks noChangeArrowheads="1"/>
          </p:cNvSpPr>
          <p:nvPr/>
        </p:nvSpPr>
        <p:spPr bwMode="auto">
          <a:xfrm>
            <a:off x="2764495" y="1384477"/>
            <a:ext cx="1166812" cy="261610"/>
          </a:xfrm>
          <a:prstGeom prst="rect">
            <a:avLst/>
          </a:prstGeom>
          <a:noFill/>
          <a:ln w="9525">
            <a:noFill/>
            <a:miter lim="800000"/>
            <a:headEnd/>
            <a:tailEnd/>
          </a:ln>
        </p:spPr>
        <p:txBody>
          <a:bodyPr wrap="none">
            <a:prstTxWarp prst="textNoShape">
              <a:avLst/>
            </a:prstTxWarp>
            <a:spAutoFit/>
          </a:bodyPr>
          <a:lstStyle/>
          <a:p>
            <a:r>
              <a:rPr lang="en-US" sz="1100" dirty="0" smtClean="0">
                <a:latin typeface="Calibri"/>
                <a:ea typeface="Calibri" charset="0"/>
                <a:cs typeface="Calibri"/>
              </a:rPr>
              <a:t>Jorgensen (1984)</a:t>
            </a:r>
            <a:endParaRPr lang="en-US" sz="1100" dirty="0">
              <a:latin typeface="Calibri"/>
              <a:ea typeface="Arial" charset="0"/>
              <a:cs typeface="Calibri"/>
            </a:endParaRPr>
          </a:p>
        </p:txBody>
      </p:sp>
      <p:sp>
        <p:nvSpPr>
          <p:cNvPr id="13"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latin typeface="Calibri"/>
                <a:cs typeface="Calibri"/>
              </a:rPr>
              <a:t>NPOMS-2   F. Marks 22 October 2013</a:t>
            </a:r>
            <a:endParaRPr lang="en-US" dirty="0">
              <a:latin typeface="Calibri"/>
              <a:cs typeface="Calibri"/>
            </a:endParaRPr>
          </a:p>
        </p:txBody>
      </p:sp>
      <p:cxnSp>
        <p:nvCxnSpPr>
          <p:cNvPr id="10" name="Straight Arrow Connector 9"/>
          <p:cNvCxnSpPr>
            <a:stCxn id="3" idx="1"/>
          </p:cNvCxnSpPr>
          <p:nvPr/>
        </p:nvCxnSpPr>
        <p:spPr>
          <a:xfrm flipH="1">
            <a:off x="2778050" y="1539227"/>
            <a:ext cx="1305790" cy="7525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3" idx="1"/>
          </p:cNvCxnSpPr>
          <p:nvPr/>
        </p:nvCxnSpPr>
        <p:spPr>
          <a:xfrm flipH="1">
            <a:off x="2579618" y="1539227"/>
            <a:ext cx="1504222" cy="34610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441334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latin typeface="Calibri"/>
                <a:cs typeface="Calibri"/>
              </a:rPr>
              <a:t>GPS Dropwindsondes</a:t>
            </a:r>
            <a:endParaRPr lang="en-US" sz="4400" dirty="0">
              <a:latin typeface="Calibri"/>
              <a:cs typeface="Calibri"/>
            </a:endParaRPr>
          </a:p>
        </p:txBody>
      </p:sp>
      <p:pic>
        <p:nvPicPr>
          <p:cNvPr id="3" name="Picture 2" descr="09_REFLECTIONS_HEW (dragged) 3.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001" y="1618079"/>
            <a:ext cx="5619968" cy="4630568"/>
          </a:xfrm>
          <a:prstGeom prst="rect">
            <a:avLst/>
          </a:prstGeom>
        </p:spPr>
      </p:pic>
      <p:pic>
        <p:nvPicPr>
          <p:cNvPr id="4" name="Picture 3" descr="09_REFLECTIONS_HEW (dragged) 4.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1159" y="1626864"/>
            <a:ext cx="3483580" cy="4600222"/>
          </a:xfrm>
          <a:prstGeom prst="rect">
            <a:avLst/>
          </a:prstGeom>
        </p:spPr>
      </p:pic>
      <p:pic>
        <p:nvPicPr>
          <p:cNvPr id="10" name="Picture 9" descr="DSCF005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559" y="1328870"/>
            <a:ext cx="8466666" cy="5088728"/>
          </a:xfrm>
          <a:prstGeom prst="rect">
            <a:avLst/>
          </a:prstGeom>
        </p:spPr>
      </p:pic>
      <p:sp>
        <p:nvSpPr>
          <p:cNvPr id="6" name="Text Box 6"/>
          <p:cNvSpPr txBox="1">
            <a:spLocks noChangeArrowheads="1"/>
          </p:cNvSpPr>
          <p:nvPr/>
        </p:nvSpPr>
        <p:spPr bwMode="auto">
          <a:xfrm>
            <a:off x="6310571" y="6612884"/>
            <a:ext cx="2454518" cy="261610"/>
          </a:xfrm>
          <a:prstGeom prst="rect">
            <a:avLst/>
          </a:prstGeom>
          <a:noFill/>
          <a:ln w="9525">
            <a:noFill/>
            <a:miter lim="800000"/>
            <a:headEnd/>
            <a:tailEnd/>
          </a:ln>
        </p:spPr>
        <p:txBody>
          <a:bodyPr wrap="none">
            <a:prstTxWarp prst="textNoShape">
              <a:avLst/>
            </a:prstTxWarp>
            <a:spAutoFit/>
          </a:bodyPr>
          <a:lstStyle/>
          <a:p>
            <a:r>
              <a:rPr lang="en-US" sz="1100" dirty="0" smtClean="0">
                <a:latin typeface="Calibri"/>
                <a:ea typeface="Calibri" charset="0"/>
                <a:cs typeface="Calibri"/>
              </a:rPr>
              <a:t>S. Aberson, </a:t>
            </a:r>
            <a:r>
              <a:rPr lang="en-US" sz="1100" dirty="0">
                <a:latin typeface="Calibri"/>
                <a:ea typeface="Calibri" charset="0"/>
                <a:cs typeface="Calibri"/>
              </a:rPr>
              <a:t>AOML/HRD</a:t>
            </a:r>
            <a:r>
              <a:rPr lang="en-US" sz="1100" dirty="0">
                <a:latin typeface="Calibri"/>
                <a:ea typeface="Arial" charset="0"/>
                <a:cs typeface="Calibri"/>
              </a:rPr>
              <a:t>, </a:t>
            </a:r>
            <a:r>
              <a:rPr lang="en-US" sz="1100" dirty="0" smtClean="0">
                <a:latin typeface="Calibri"/>
                <a:ea typeface="Arial" charset="0"/>
                <a:cs typeface="Calibri"/>
              </a:rPr>
              <a:t>J. Franklin NHC</a:t>
            </a:r>
            <a:endParaRPr lang="en-US" sz="1100" dirty="0">
              <a:latin typeface="Calibri"/>
              <a:ea typeface="Arial" charset="0"/>
              <a:cs typeface="Calibri"/>
            </a:endParaRPr>
          </a:p>
        </p:txBody>
      </p:sp>
      <p:sp>
        <p:nvSpPr>
          <p:cNvPr id="11"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latin typeface="Calibri"/>
                <a:cs typeface="Calibri"/>
              </a:rPr>
              <a:t>NPOMS-2   F. Marks 22 October 2013</a:t>
            </a:r>
            <a:endParaRPr lang="en-US" dirty="0">
              <a:latin typeface="Calibri"/>
              <a:cs typeface="Calibri"/>
            </a:endParaRPr>
          </a:p>
        </p:txBody>
      </p:sp>
    </p:spTree>
    <p:extLst>
      <p:ext uri="{BB962C8B-B14F-4D97-AF65-F5344CB8AC3E}">
        <p14:creationId xmlns:p14="http://schemas.microsoft.com/office/powerpoint/2010/main" val="32013501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400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latin typeface="Calibri"/>
                <a:cs typeface="Calibri"/>
              </a:rPr>
              <a:t>Stepped Frequency Microwave Radiometer (SFMR)</a:t>
            </a:r>
            <a:endParaRPr lang="en-US" sz="4400" dirty="0">
              <a:latin typeface="Calibri"/>
              <a:cs typeface="Calibri"/>
            </a:endParaRPr>
          </a:p>
        </p:txBody>
      </p:sp>
      <p:pic>
        <p:nvPicPr>
          <p:cNvPr id="5" name="Picture 4" descr="09_REFLECTIONS_HEW (dragged) 5.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646228"/>
            <a:ext cx="6363206" cy="4252144"/>
          </a:xfrm>
          <a:prstGeom prst="rect">
            <a:avLst/>
          </a:prstGeom>
        </p:spPr>
      </p:pic>
      <p:pic>
        <p:nvPicPr>
          <p:cNvPr id="6" name="Picture 5" descr="image6_22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31291" y="1598311"/>
            <a:ext cx="2724570" cy="1882430"/>
          </a:xfrm>
          <a:prstGeom prst="rect">
            <a:avLst/>
          </a:prstGeom>
        </p:spPr>
      </p:pic>
      <p:pic>
        <p:nvPicPr>
          <p:cNvPr id="7" name="Picture 6" descr="Screen Shot 2011-12-20 at 3.55.53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09346" y="4082815"/>
            <a:ext cx="2934654" cy="2003769"/>
          </a:xfrm>
          <a:prstGeom prst="rect">
            <a:avLst/>
          </a:prstGeom>
        </p:spPr>
      </p:pic>
      <p:sp>
        <p:nvSpPr>
          <p:cNvPr id="8" name="Text Box 6"/>
          <p:cNvSpPr txBox="1">
            <a:spLocks noChangeArrowheads="1"/>
          </p:cNvSpPr>
          <p:nvPr/>
        </p:nvSpPr>
        <p:spPr bwMode="auto">
          <a:xfrm>
            <a:off x="7242497" y="6629378"/>
            <a:ext cx="1517613" cy="261610"/>
          </a:xfrm>
          <a:prstGeom prst="rect">
            <a:avLst/>
          </a:prstGeom>
          <a:noFill/>
          <a:ln w="9525">
            <a:noFill/>
            <a:miter lim="800000"/>
            <a:headEnd/>
            <a:tailEnd/>
          </a:ln>
        </p:spPr>
        <p:txBody>
          <a:bodyPr wrap="none">
            <a:prstTxWarp prst="textNoShape">
              <a:avLst/>
            </a:prstTxWarp>
            <a:spAutoFit/>
          </a:bodyPr>
          <a:lstStyle/>
          <a:p>
            <a:r>
              <a:rPr lang="en-US" sz="1100" dirty="0">
                <a:latin typeface="Calibri"/>
                <a:ea typeface="Calibri" charset="0"/>
                <a:cs typeface="Calibri"/>
              </a:rPr>
              <a:t>E. Uhlhorn, AOML/</a:t>
            </a:r>
            <a:r>
              <a:rPr lang="en-US" sz="1100" dirty="0" smtClean="0">
                <a:latin typeface="Calibri"/>
                <a:ea typeface="Calibri" charset="0"/>
                <a:cs typeface="Calibri"/>
              </a:rPr>
              <a:t>HRD</a:t>
            </a:r>
            <a:endParaRPr lang="en-US" sz="1100" dirty="0">
              <a:latin typeface="Calibri"/>
              <a:ea typeface="Arial" charset="0"/>
              <a:cs typeface="Calibri"/>
            </a:endParaRPr>
          </a:p>
        </p:txBody>
      </p:sp>
      <p:sp>
        <p:nvSpPr>
          <p:cNvPr id="10"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latin typeface="Calibri"/>
                <a:cs typeface="Calibri"/>
              </a:rPr>
              <a:t>NPOMS-2   F. Marks 22 October 2013</a:t>
            </a:r>
            <a:endParaRPr lang="en-US" dirty="0">
              <a:latin typeface="Calibri"/>
              <a:cs typeface="Calibri"/>
            </a:endParaRPr>
          </a:p>
        </p:txBody>
      </p:sp>
    </p:spTree>
    <p:extLst>
      <p:ext uri="{BB962C8B-B14F-4D97-AF65-F5344CB8AC3E}">
        <p14:creationId xmlns:p14="http://schemas.microsoft.com/office/powerpoint/2010/main" val="375875218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a:grpSpLocks noChangeAspect="1"/>
          </p:cNvGrpSpPr>
          <p:nvPr/>
        </p:nvGrpSpPr>
        <p:grpSpPr>
          <a:xfrm>
            <a:off x="5429021" y="1299587"/>
            <a:ext cx="2771495" cy="2606040"/>
            <a:chOff x="544513" y="1050925"/>
            <a:chExt cx="3084512" cy="2900363"/>
          </a:xfrm>
        </p:grpSpPr>
        <p:pic>
          <p:nvPicPr>
            <p:cNvPr id="13" name="Picture 3" descr="airdeploymen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4513" y="1050925"/>
              <a:ext cx="3084512" cy="2900363"/>
            </a:xfrm>
            <a:prstGeom prst="rect">
              <a:avLst/>
            </a:prstGeom>
            <a:noFill/>
            <a:ln w="9525">
              <a:noFill/>
              <a:miter lim="800000"/>
              <a:headEnd/>
              <a:tailEnd/>
            </a:ln>
          </p:spPr>
        </p:pic>
        <p:pic>
          <p:nvPicPr>
            <p:cNvPr id="14" name="Picture 5" descr="IMG_069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6100" y="1050925"/>
              <a:ext cx="1320800" cy="989013"/>
            </a:xfrm>
            <a:prstGeom prst="rect">
              <a:avLst/>
            </a:prstGeom>
            <a:noFill/>
            <a:ln w="9525">
              <a:solidFill>
                <a:schemeClr val="tx1"/>
              </a:solidFill>
              <a:miter lim="800000"/>
              <a:headEnd/>
              <a:tailEnd/>
            </a:ln>
          </p:spPr>
        </p:pic>
      </p:grpSp>
      <p:pic>
        <p:nvPicPr>
          <p:cNvPr id="56322" name="Picture 7" descr="Untitled"/>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97425" y="4013200"/>
            <a:ext cx="3944938" cy="2451100"/>
          </a:xfrm>
          <a:prstGeom prst="rect">
            <a:avLst/>
          </a:prstGeom>
          <a:noFill/>
          <a:ln w="9525">
            <a:noFill/>
            <a:miter lim="800000"/>
            <a:headEnd/>
            <a:tailEnd/>
          </a:ln>
        </p:spPr>
      </p:pic>
      <p:sp>
        <p:nvSpPr>
          <p:cNvPr id="56323" name="Rectangle 2"/>
          <p:cNvSpPr>
            <a:spLocks noChangeArrowheads="1"/>
          </p:cNvSpPr>
          <p:nvPr/>
        </p:nvSpPr>
        <p:spPr bwMode="auto">
          <a:xfrm>
            <a:off x="466315" y="1762970"/>
            <a:ext cx="4038094" cy="1200328"/>
          </a:xfrm>
          <a:prstGeom prst="rect">
            <a:avLst/>
          </a:prstGeom>
          <a:noFill/>
          <a:ln w="9525">
            <a:noFill/>
            <a:miter lim="800000"/>
            <a:headEnd/>
            <a:tailEnd/>
          </a:ln>
        </p:spPr>
        <p:txBody>
          <a:bodyPr wrap="square">
            <a:prstTxWarp prst="textNoShape">
              <a:avLst/>
            </a:prstTxWarp>
            <a:spAutoFit/>
          </a:bodyPr>
          <a:lstStyle/>
          <a:p>
            <a:pPr algn="ctr" eaLnBrk="0" hangingPunct="0"/>
            <a:r>
              <a:rPr lang="en-US" b="1" dirty="0">
                <a:solidFill>
                  <a:srgbClr val="000000"/>
                </a:solidFill>
                <a:latin typeface="Calibri" charset="0"/>
                <a:ea typeface="Arial" charset="0"/>
                <a:cs typeface="Arial" charset="0"/>
              </a:rPr>
              <a:t>TC impact on upper ocean effect of Hurricanes Gustav and Ike (2008)</a:t>
            </a:r>
          </a:p>
        </p:txBody>
      </p:sp>
      <p:pic>
        <p:nvPicPr>
          <p:cNvPr id="56324" name="Picture 8" descr="Untitled"/>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2064" y="3462486"/>
            <a:ext cx="4581921" cy="2883852"/>
          </a:xfrm>
          <a:prstGeom prst="rect">
            <a:avLst/>
          </a:prstGeom>
          <a:noFill/>
          <a:ln w="9525">
            <a:noFill/>
            <a:miter lim="800000"/>
            <a:headEnd/>
            <a:tailEnd/>
          </a:ln>
        </p:spPr>
      </p:pic>
      <p:grpSp>
        <p:nvGrpSpPr>
          <p:cNvPr id="56325" name="Group 11"/>
          <p:cNvGrpSpPr>
            <a:grpSpLocks noChangeAspect="1"/>
          </p:cNvGrpSpPr>
          <p:nvPr/>
        </p:nvGrpSpPr>
        <p:grpSpPr bwMode="auto">
          <a:xfrm>
            <a:off x="4748003" y="3685607"/>
            <a:ext cx="4103160" cy="2931299"/>
            <a:chOff x="4597400" y="1370013"/>
            <a:chExt cx="3968750" cy="2833687"/>
          </a:xfrm>
        </p:grpSpPr>
        <p:pic>
          <p:nvPicPr>
            <p:cNvPr id="56330" name="Picture 9" descr="draft_plan_4.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597400" y="1370013"/>
              <a:ext cx="3951288" cy="2833687"/>
            </a:xfrm>
            <a:prstGeom prst="rect">
              <a:avLst/>
            </a:prstGeom>
            <a:noFill/>
            <a:ln w="9525">
              <a:noFill/>
              <a:miter lim="800000"/>
              <a:headEnd/>
              <a:tailEnd/>
            </a:ln>
          </p:spPr>
        </p:pic>
        <p:pic>
          <p:nvPicPr>
            <p:cNvPr id="44042" name="Picture 9" descr="gustav.jpg"/>
            <p:cNvPicPr>
              <a:picLocks noChangeAspect="1"/>
            </p:cNvPicPr>
            <p:nvPr/>
          </p:nvPicPr>
          <p:blipFill>
            <a:blip r:embed="rId8" cstate="email">
              <a:clrChange>
                <a:clrFrom>
                  <a:srgbClr val="FFFFFF"/>
                </a:clrFrom>
                <a:clrTo>
                  <a:srgbClr val="FFFFFF">
                    <a:alpha val="0"/>
                  </a:srgbClr>
                </a:clrTo>
              </a:clrChange>
              <a:alphaModFix/>
              <a:duotone>
                <a:prstClr val="black"/>
                <a:schemeClr val="tx2">
                  <a:tint val="45000"/>
                  <a:satMod val="400000"/>
                </a:schemeClr>
              </a:duotone>
              <a:lum bright="-100000" contrast="29000"/>
              <a:extLst>
                <a:ext uri="{28A0092B-C50C-407E-A947-70E740481C1C}">
                  <a14:useLocalDpi xmlns:a14="http://schemas.microsoft.com/office/drawing/2010/main"/>
                </a:ext>
              </a:extLst>
            </a:blip>
            <a:srcRect/>
            <a:stretch>
              <a:fillRect/>
            </a:stretch>
          </p:blipFill>
          <p:spPr bwMode="auto">
            <a:xfrm>
              <a:off x="5580063" y="1477963"/>
              <a:ext cx="2986087" cy="2470150"/>
            </a:xfrm>
            <a:prstGeom prst="rect">
              <a:avLst/>
            </a:prstGeom>
            <a:noFill/>
            <a:ln w="9525">
              <a:noFill/>
              <a:miter lim="800000"/>
              <a:headEnd/>
              <a:tailEnd/>
            </a:ln>
          </p:spPr>
        </p:pic>
      </p:grpSp>
      <p:sp>
        <p:nvSpPr>
          <p:cNvPr id="56326" name="Rectangle 11"/>
          <p:cNvSpPr>
            <a:spLocks noGrp="1" noChangeArrowheads="1"/>
          </p:cNvSpPr>
          <p:nvPr>
            <p:ph type="title" idx="4294967295"/>
          </p:nvPr>
        </p:nvSpPr>
        <p:spPr>
          <a:xfrm>
            <a:off x="0" y="0"/>
            <a:ext cx="8175404" cy="1371600"/>
          </a:xfrm>
        </p:spPr>
        <p:txBody>
          <a:bodyPr/>
          <a:lstStyle/>
          <a:p>
            <a:r>
              <a:rPr lang="en-US" sz="4400" dirty="0" smtClean="0">
                <a:latin typeface="Calibri" charset="0"/>
                <a:ea typeface="Calibri" charset="0"/>
                <a:cs typeface="Calibri" charset="0"/>
              </a:rPr>
              <a:t>Airborne Oceanography:</a:t>
            </a:r>
            <a:endParaRPr lang="en-US" sz="4400" dirty="0" smtClean="0">
              <a:latin typeface="Calibri" charset="0"/>
              <a:cs typeface="ＭＳ Ｐゴシック" charset="-128"/>
            </a:endParaRPr>
          </a:p>
        </p:txBody>
      </p:sp>
      <p:sp>
        <p:nvSpPr>
          <p:cNvPr id="34823" name="Text Box 4"/>
          <p:cNvSpPr txBox="1">
            <a:spLocks noChangeArrowheads="1"/>
          </p:cNvSpPr>
          <p:nvPr/>
        </p:nvSpPr>
        <p:spPr bwMode="auto">
          <a:xfrm>
            <a:off x="498472" y="1772022"/>
            <a:ext cx="3944938" cy="95410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prstTxWarp prst="textNoShape">
              <a:avLst/>
            </a:prstTxWarp>
            <a:spAutoFit/>
          </a:bodyPr>
          <a:lstStyle/>
          <a:p>
            <a:pPr algn="ctr" eaLnBrk="0" hangingPunct="0">
              <a:defRPr/>
            </a:pPr>
            <a:r>
              <a:rPr lang="en-US" sz="2800" b="1" dirty="0">
                <a:latin typeface="Calibri" charset="0"/>
                <a:ea typeface="Arial" charset="0"/>
                <a:cs typeface="Arial" charset="0"/>
              </a:rPr>
              <a:t>Targeted upper ocean observations</a:t>
            </a:r>
          </a:p>
        </p:txBody>
      </p:sp>
      <p:sp>
        <p:nvSpPr>
          <p:cNvPr id="44037" name="Rectangle 3"/>
          <p:cNvSpPr>
            <a:spLocks noChangeArrowheads="1"/>
          </p:cNvSpPr>
          <p:nvPr/>
        </p:nvSpPr>
        <p:spPr bwMode="auto">
          <a:xfrm>
            <a:off x="317068" y="3559698"/>
            <a:ext cx="2589213" cy="5842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eaLnBrk="0" hangingPunct="0">
              <a:defRPr/>
            </a:pPr>
            <a:r>
              <a:rPr lang="en-US" sz="1600" dirty="0">
                <a:latin typeface="Calibri"/>
                <a:ea typeface="Arial" charset="0"/>
                <a:cs typeface="Calibri"/>
              </a:rPr>
              <a:t>CBLAST</a:t>
            </a:r>
          </a:p>
          <a:p>
            <a:pPr eaLnBrk="0" hangingPunct="0">
              <a:defRPr/>
            </a:pPr>
            <a:r>
              <a:rPr lang="en-US" sz="1600" dirty="0">
                <a:latin typeface="Calibri"/>
                <a:ea typeface="Arial" charset="0"/>
                <a:cs typeface="Calibri"/>
              </a:rPr>
              <a:t>Waves from 200’ in Isabel</a:t>
            </a:r>
          </a:p>
        </p:txBody>
      </p:sp>
      <p:sp>
        <p:nvSpPr>
          <p:cNvPr id="15" name="Text Box 6"/>
          <p:cNvSpPr txBox="1">
            <a:spLocks noChangeArrowheads="1"/>
          </p:cNvSpPr>
          <p:nvPr/>
        </p:nvSpPr>
        <p:spPr bwMode="auto">
          <a:xfrm>
            <a:off x="4576975" y="6620175"/>
            <a:ext cx="4310589" cy="261610"/>
          </a:xfrm>
          <a:prstGeom prst="rect">
            <a:avLst/>
          </a:prstGeom>
          <a:noFill/>
          <a:ln w="9525">
            <a:noFill/>
            <a:miter lim="800000"/>
            <a:headEnd/>
            <a:tailEnd/>
          </a:ln>
        </p:spPr>
        <p:txBody>
          <a:bodyPr wrap="none">
            <a:prstTxWarp prst="textNoShape">
              <a:avLst/>
            </a:prstTxWarp>
            <a:spAutoFit/>
          </a:bodyPr>
          <a:lstStyle/>
          <a:p>
            <a:r>
              <a:rPr lang="en-US" sz="1100" dirty="0" smtClean="0">
                <a:latin typeface="Calibri" charset="0"/>
                <a:ea typeface="Calibri" charset="0"/>
                <a:cs typeface="Calibri" charset="0"/>
              </a:rPr>
              <a:t>Nick Shay UM/RSMAS, E</a:t>
            </a:r>
            <a:r>
              <a:rPr lang="en-US" sz="1100" dirty="0">
                <a:latin typeface="Calibri" charset="0"/>
                <a:ea typeface="Calibri" charset="0"/>
                <a:cs typeface="Calibri" charset="0"/>
              </a:rPr>
              <a:t>. Uhlhorn, AOML/HRD</a:t>
            </a:r>
            <a:r>
              <a:rPr lang="en-US" sz="1100" dirty="0">
                <a:latin typeface="Calibri" charset="0"/>
                <a:ea typeface="Arial" charset="0"/>
                <a:cs typeface="Arial" charset="0"/>
              </a:rPr>
              <a:t>, R. Lumpkin AOML/PhOD</a:t>
            </a:r>
          </a:p>
        </p:txBody>
      </p:sp>
    </p:spTree>
    <p:extLst>
      <p:ext uri="{BB962C8B-B14F-4D97-AF65-F5344CB8AC3E}">
        <p14:creationId xmlns:p14="http://schemas.microsoft.com/office/powerpoint/2010/main" val="20463524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325"/>
                                        </p:tgtEl>
                                        <p:attrNameLst>
                                          <p:attrName>style.visibility</p:attrName>
                                        </p:attrNameLst>
                                      </p:cBhvr>
                                      <p:to>
                                        <p:strVal val="visible"/>
                                      </p:to>
                                    </p:set>
                                    <p:animEffect transition="in" filter="fade">
                                      <p:cBhvr>
                                        <p:cTn id="7" dur="1000"/>
                                        <p:tgtEl>
                                          <p:spTgt spid="5632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6323"/>
                                        </p:tgtEl>
                                        <p:attrNameLst>
                                          <p:attrName>style.visibility</p:attrName>
                                        </p:attrNameLst>
                                      </p:cBhvr>
                                      <p:to>
                                        <p:strVal val="visible"/>
                                      </p:to>
                                    </p:set>
                                  </p:childTnLst>
                                </p:cTn>
                              </p:par>
                              <p:par>
                                <p:cTn id="10" presetID="1" presetClass="exit" presetSubtype="0" fill="hold" grpId="0" nodeType="withEffect">
                                  <p:stCondLst>
                                    <p:cond delay="0"/>
                                  </p:stCondLst>
                                  <p:childTnLst>
                                    <p:set>
                                      <p:cBhvr>
                                        <p:cTn id="11" dur="1" fill="hold">
                                          <p:stCondLst>
                                            <p:cond delay="0"/>
                                          </p:stCondLst>
                                        </p:cTn>
                                        <p:tgtEl>
                                          <p:spTgt spid="348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p:bldP spid="348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rene_20110825H1_lf.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07185" y="1298898"/>
            <a:ext cx="7462258" cy="5059158"/>
          </a:xfrm>
          <a:prstGeom prst="rect">
            <a:avLst/>
          </a:prstGeom>
        </p:spPr>
      </p:pic>
      <p:grpSp>
        <p:nvGrpSpPr>
          <p:cNvPr id="52226" name="Group 63"/>
          <p:cNvGrpSpPr>
            <a:grpSpLocks noChangeAspect="1"/>
          </p:cNvGrpSpPr>
          <p:nvPr/>
        </p:nvGrpSpPr>
        <p:grpSpPr bwMode="auto">
          <a:xfrm>
            <a:off x="1951038" y="1545192"/>
            <a:ext cx="5364162" cy="4662487"/>
            <a:chOff x="1522188" y="1791975"/>
            <a:chExt cx="5532164" cy="4810495"/>
          </a:xfrm>
        </p:grpSpPr>
        <p:pic>
          <p:nvPicPr>
            <p:cNvPr id="52236" name="Picture 8" descr="Katrina.A2005240.1700.1km.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22188" y="1791975"/>
              <a:ext cx="5532164" cy="4810495"/>
            </a:xfrm>
            <a:prstGeom prst="rect">
              <a:avLst/>
            </a:prstGeom>
            <a:noFill/>
            <a:ln w="9525">
              <a:solidFill>
                <a:srgbClr val="000066"/>
              </a:solidFill>
              <a:miter lim="800000"/>
              <a:headEnd/>
              <a:tailEnd/>
            </a:ln>
          </p:spPr>
        </p:pic>
        <p:cxnSp>
          <p:nvCxnSpPr>
            <p:cNvPr id="47" name="Straight Arrow Connector 46"/>
            <p:cNvCxnSpPr/>
            <p:nvPr/>
          </p:nvCxnSpPr>
          <p:spPr>
            <a:xfrm rot="5400000" flipH="1" flipV="1">
              <a:off x="3499608" y="4207883"/>
              <a:ext cx="1657549" cy="72038"/>
            </a:xfrm>
            <a:prstGeom prst="straightConnector1">
              <a:avLst/>
            </a:prstGeom>
            <a:ln w="19050" cap="flat" cmpd="sng" algn="ctr">
              <a:solidFill>
                <a:srgbClr val="000066"/>
              </a:solidFill>
              <a:prstDash val="dot"/>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rot="5400000">
              <a:off x="4276621" y="4161371"/>
              <a:ext cx="917221" cy="885735"/>
            </a:xfrm>
            <a:prstGeom prst="straightConnector1">
              <a:avLst/>
            </a:prstGeom>
            <a:ln w="19050" cap="flat" cmpd="sng" algn="ctr">
              <a:solidFill>
                <a:srgbClr val="000066"/>
              </a:solidFill>
              <a:prstDash val="dot"/>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rot="10800000" flipH="1">
              <a:off x="3478665" y="4188214"/>
              <a:ext cx="1658504" cy="72067"/>
            </a:xfrm>
            <a:prstGeom prst="straightConnector1">
              <a:avLst/>
            </a:prstGeom>
            <a:ln w="19050" cap="flat" cmpd="sng" algn="ctr">
              <a:solidFill>
                <a:srgbClr val="000066"/>
              </a:solidFill>
              <a:prstDash val="dot"/>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35" name="Rectangle 34"/>
          <p:cNvSpPr/>
          <p:nvPr/>
        </p:nvSpPr>
        <p:spPr>
          <a:xfrm>
            <a:off x="4103688" y="3339067"/>
            <a:ext cx="1089025" cy="1089025"/>
          </a:xfrm>
          <a:prstGeom prst="rect">
            <a:avLst/>
          </a:prstGeom>
          <a:noFill/>
          <a:ln w="9525" cap="flat" cmpd="sng" algn="ctr">
            <a:solidFill>
              <a:schemeClr val="tx1"/>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alibri"/>
              <a:cs typeface="Calibri"/>
            </a:endParaRPr>
          </a:p>
        </p:txBody>
      </p:sp>
      <p:grpSp>
        <p:nvGrpSpPr>
          <p:cNvPr id="3" name="Group 42"/>
          <p:cNvGrpSpPr>
            <a:grpSpLocks noChangeAspect="1"/>
          </p:cNvGrpSpPr>
          <p:nvPr/>
        </p:nvGrpSpPr>
        <p:grpSpPr>
          <a:xfrm>
            <a:off x="2478880" y="1556616"/>
            <a:ext cx="4258553" cy="4650684"/>
            <a:chOff x="2547317" y="1810085"/>
            <a:chExt cx="4016399" cy="4380937"/>
          </a:xfrm>
          <a:effectLst>
            <a:outerShdw blurRad="50800" dist="38100" dir="2700000">
              <a:srgbClr val="000000">
                <a:alpha val="43000"/>
              </a:srgbClr>
            </a:outerShdw>
          </a:effectLst>
        </p:grpSpPr>
        <p:grpSp>
          <p:nvGrpSpPr>
            <p:cNvPr id="4" name="Group 30"/>
            <p:cNvGrpSpPr/>
            <p:nvPr/>
          </p:nvGrpSpPr>
          <p:grpSpPr>
            <a:xfrm>
              <a:off x="2547317" y="1810085"/>
              <a:ext cx="4016399" cy="4380937"/>
              <a:chOff x="2154895" y="1201775"/>
              <a:chExt cx="4016399" cy="4380937"/>
            </a:xfrm>
          </p:grpSpPr>
          <p:sp>
            <p:nvSpPr>
              <p:cNvPr id="29" name="Rectangle 28"/>
              <p:cNvSpPr/>
              <p:nvPr/>
            </p:nvSpPr>
            <p:spPr>
              <a:xfrm>
                <a:off x="2156543" y="1201775"/>
                <a:ext cx="4014751" cy="438093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alibri"/>
                  <a:cs typeface="Calibri"/>
                </a:endParaRPr>
              </a:p>
            </p:txBody>
          </p:sp>
          <p:grpSp>
            <p:nvGrpSpPr>
              <p:cNvPr id="5" name="Group 29"/>
              <p:cNvGrpSpPr/>
              <p:nvPr/>
            </p:nvGrpSpPr>
            <p:grpSpPr>
              <a:xfrm>
                <a:off x="2154895" y="1228926"/>
                <a:ext cx="3952833" cy="4350628"/>
                <a:chOff x="2154895" y="1228926"/>
                <a:chExt cx="3952833" cy="4350628"/>
              </a:xfrm>
            </p:grpSpPr>
            <p:pic>
              <p:nvPicPr>
                <p:cNvPr id="12" name="Picture 1" descr="postRI_Dop_wind.tif"/>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2630432" y="1228926"/>
                  <a:ext cx="3477296" cy="4015867"/>
                </a:xfrm>
                <a:prstGeom prst="rect">
                  <a:avLst/>
                </a:prstGeom>
                <a:noFill/>
                <a:ln w="9525">
                  <a:noFill/>
                  <a:miter lim="800000"/>
                  <a:headEnd/>
                  <a:tailEnd/>
                </a:ln>
              </p:spPr>
            </p:pic>
            <p:grpSp>
              <p:nvGrpSpPr>
                <p:cNvPr id="6" name="Group 28"/>
                <p:cNvGrpSpPr>
                  <a:grpSpLocks/>
                </p:cNvGrpSpPr>
                <p:nvPr/>
              </p:nvGrpSpPr>
              <p:grpSpPr bwMode="auto">
                <a:xfrm>
                  <a:off x="2540306" y="5133310"/>
                  <a:ext cx="3518274" cy="330752"/>
                  <a:chOff x="1992826" y="3477528"/>
                  <a:chExt cx="1908004" cy="179801"/>
                </a:xfrm>
              </p:grpSpPr>
              <p:sp>
                <p:nvSpPr>
                  <p:cNvPr id="23" name="Rectangle 22"/>
                  <p:cNvSpPr/>
                  <p:nvPr/>
                </p:nvSpPr>
                <p:spPr>
                  <a:xfrm>
                    <a:off x="2072194" y="3530036"/>
                    <a:ext cx="1828636" cy="127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sz="1100">
                      <a:solidFill>
                        <a:srgbClr val="FFFFFF"/>
                      </a:solidFill>
                      <a:latin typeface="Calibri"/>
                      <a:cs typeface="Calibri"/>
                    </a:endParaRPr>
                  </a:p>
                </p:txBody>
              </p:sp>
              <p:grpSp>
                <p:nvGrpSpPr>
                  <p:cNvPr id="7" name="Group 24"/>
                  <p:cNvGrpSpPr/>
                  <p:nvPr/>
                </p:nvGrpSpPr>
                <p:grpSpPr>
                  <a:xfrm>
                    <a:off x="1992826" y="3477528"/>
                    <a:ext cx="1602232" cy="139693"/>
                    <a:chOff x="1992826" y="3217178"/>
                    <a:chExt cx="1602232" cy="139693"/>
                  </a:xfrm>
                  <a:noFill/>
                </p:grpSpPr>
                <p:sp>
                  <p:nvSpPr>
                    <p:cNvPr id="25" name="Text Box 50"/>
                    <p:cNvSpPr txBox="1">
                      <a:spLocks noChangeArrowheads="1"/>
                    </p:cNvSpPr>
                    <p:nvPr/>
                  </p:nvSpPr>
                  <p:spPr bwMode="auto">
                    <a:xfrm>
                      <a:off x="2449468" y="3222905"/>
                      <a:ext cx="167589" cy="133966"/>
                    </a:xfrm>
                    <a:prstGeom prst="rect">
                      <a:avLst/>
                    </a:prstGeom>
                    <a:grpFill/>
                    <a:ln w="9525">
                      <a:noFill/>
                      <a:miter lim="800000"/>
                      <a:headEnd/>
                      <a:tailEnd/>
                    </a:ln>
                  </p:spPr>
                  <p:txBody>
                    <a:bodyPr wrap="none">
                      <a:spAutoFit/>
                    </a:bodyPr>
                    <a:lstStyle/>
                    <a:p>
                      <a:pPr>
                        <a:defRPr/>
                      </a:pPr>
                      <a:r>
                        <a:rPr lang="en-US" sz="1100" b="1" dirty="0">
                          <a:latin typeface="Calibri"/>
                          <a:cs typeface="Calibri"/>
                        </a:rPr>
                        <a:t>50</a:t>
                      </a:r>
                    </a:p>
                  </p:txBody>
                </p:sp>
                <p:sp>
                  <p:nvSpPr>
                    <p:cNvPr id="26" name="Text Box 52"/>
                    <p:cNvSpPr txBox="1">
                      <a:spLocks noChangeArrowheads="1"/>
                    </p:cNvSpPr>
                    <p:nvPr/>
                  </p:nvSpPr>
                  <p:spPr bwMode="auto">
                    <a:xfrm>
                      <a:off x="2901950" y="3217178"/>
                      <a:ext cx="204158" cy="133966"/>
                    </a:xfrm>
                    <a:prstGeom prst="rect">
                      <a:avLst/>
                    </a:prstGeom>
                    <a:grpFill/>
                    <a:ln w="9525">
                      <a:noFill/>
                      <a:miter lim="800000"/>
                      <a:headEnd/>
                      <a:tailEnd/>
                    </a:ln>
                  </p:spPr>
                  <p:txBody>
                    <a:bodyPr wrap="none">
                      <a:spAutoFit/>
                    </a:bodyPr>
                    <a:lstStyle/>
                    <a:p>
                      <a:pPr>
                        <a:defRPr/>
                      </a:pPr>
                      <a:r>
                        <a:rPr lang="en-US" sz="1100" b="1" dirty="0">
                          <a:latin typeface="Calibri"/>
                          <a:cs typeface="Calibri"/>
                        </a:rPr>
                        <a:t>100</a:t>
                      </a:r>
                    </a:p>
                  </p:txBody>
                </p:sp>
                <p:sp>
                  <p:nvSpPr>
                    <p:cNvPr id="27" name="Text Box 53"/>
                    <p:cNvSpPr txBox="1">
                      <a:spLocks noChangeArrowheads="1"/>
                    </p:cNvSpPr>
                    <p:nvPr/>
                  </p:nvSpPr>
                  <p:spPr bwMode="auto">
                    <a:xfrm>
                      <a:off x="3390900" y="3222905"/>
                      <a:ext cx="204158" cy="133966"/>
                    </a:xfrm>
                    <a:prstGeom prst="rect">
                      <a:avLst/>
                    </a:prstGeom>
                    <a:grpFill/>
                    <a:ln w="9525">
                      <a:noFill/>
                      <a:miter lim="800000"/>
                      <a:headEnd/>
                      <a:tailEnd/>
                    </a:ln>
                  </p:spPr>
                  <p:txBody>
                    <a:bodyPr wrap="none">
                      <a:spAutoFit/>
                    </a:bodyPr>
                    <a:lstStyle/>
                    <a:p>
                      <a:pPr>
                        <a:defRPr/>
                      </a:pPr>
                      <a:r>
                        <a:rPr lang="en-US" sz="1100" b="1" dirty="0">
                          <a:latin typeface="Calibri"/>
                          <a:cs typeface="Calibri"/>
                        </a:rPr>
                        <a:t>150</a:t>
                      </a:r>
                    </a:p>
                  </p:txBody>
                </p:sp>
                <p:sp>
                  <p:nvSpPr>
                    <p:cNvPr id="28" name="Text Box 53"/>
                    <p:cNvSpPr txBox="1">
                      <a:spLocks noChangeArrowheads="1"/>
                    </p:cNvSpPr>
                    <p:nvPr/>
                  </p:nvSpPr>
                  <p:spPr bwMode="auto">
                    <a:xfrm>
                      <a:off x="1992826" y="3222905"/>
                      <a:ext cx="131020" cy="133966"/>
                    </a:xfrm>
                    <a:prstGeom prst="rect">
                      <a:avLst/>
                    </a:prstGeom>
                    <a:grpFill/>
                    <a:ln w="9525">
                      <a:noFill/>
                      <a:miter lim="800000"/>
                      <a:headEnd/>
                      <a:tailEnd/>
                    </a:ln>
                  </p:spPr>
                  <p:txBody>
                    <a:bodyPr wrap="none">
                      <a:spAutoFit/>
                    </a:bodyPr>
                    <a:lstStyle/>
                    <a:p>
                      <a:pPr>
                        <a:defRPr/>
                      </a:pPr>
                      <a:r>
                        <a:rPr lang="en-US" sz="1100" b="1" dirty="0">
                          <a:latin typeface="Calibri"/>
                          <a:cs typeface="Calibri"/>
                        </a:rPr>
                        <a:t>0</a:t>
                      </a:r>
                    </a:p>
                  </p:txBody>
                </p:sp>
              </p:grpSp>
            </p:grpSp>
            <p:grpSp>
              <p:nvGrpSpPr>
                <p:cNvPr id="8" name="Group 50"/>
                <p:cNvGrpSpPr>
                  <a:grpSpLocks/>
                </p:cNvGrpSpPr>
                <p:nvPr/>
              </p:nvGrpSpPr>
              <p:grpSpPr bwMode="auto">
                <a:xfrm>
                  <a:off x="2387208" y="1864664"/>
                  <a:ext cx="258446" cy="3411936"/>
                  <a:chOff x="1927661" y="1691030"/>
                  <a:chExt cx="140495" cy="1851183"/>
                </a:xfrm>
              </p:grpSpPr>
              <p:sp>
                <p:nvSpPr>
                  <p:cNvPr id="18" name="Rectangle 44"/>
                  <p:cNvSpPr>
                    <a:spLocks noChangeArrowheads="1"/>
                  </p:cNvSpPr>
                  <p:nvPr/>
                </p:nvSpPr>
                <p:spPr bwMode="auto">
                  <a:xfrm rot="-5400000">
                    <a:off x="1089493" y="2541930"/>
                    <a:ext cx="1828800" cy="127000"/>
                  </a:xfrm>
                  <a:prstGeom prst="rect">
                    <a:avLst/>
                  </a:prstGeom>
                  <a:solidFill>
                    <a:schemeClr val="bg1"/>
                  </a:solidFill>
                  <a:ln w="25400">
                    <a:noFill/>
                    <a:miter lim="800000"/>
                    <a:headEnd/>
                    <a:tailEnd/>
                  </a:ln>
                </p:spPr>
                <p:txBody>
                  <a:bodyPr vert="eaVert" anchor="ctr">
                    <a:prstTxWarp prst="textNoShape">
                      <a:avLst/>
                    </a:prstTxWarp>
                  </a:bodyPr>
                  <a:lstStyle/>
                  <a:p>
                    <a:pPr algn="ctr">
                      <a:defRPr/>
                    </a:pPr>
                    <a:endParaRPr lang="en-US" sz="1100">
                      <a:solidFill>
                        <a:srgbClr val="FFFFFF"/>
                      </a:solidFill>
                      <a:latin typeface="Calibri"/>
                      <a:ea typeface="Arial" charset="0"/>
                      <a:cs typeface="Calibri"/>
                    </a:endParaRPr>
                  </a:p>
                </p:txBody>
              </p:sp>
              <p:sp>
                <p:nvSpPr>
                  <p:cNvPr id="19" name="Text Box 50"/>
                  <p:cNvSpPr txBox="1">
                    <a:spLocks noChangeArrowheads="1"/>
                  </p:cNvSpPr>
                  <p:nvPr/>
                </p:nvSpPr>
                <p:spPr bwMode="auto">
                  <a:xfrm rot="16200000">
                    <a:off x="1917356" y="2888002"/>
                    <a:ext cx="167464" cy="134128"/>
                  </a:xfrm>
                  <a:prstGeom prst="rect">
                    <a:avLst/>
                  </a:prstGeom>
                  <a:noFill/>
                  <a:ln w="9525">
                    <a:noFill/>
                    <a:miter lim="800000"/>
                    <a:headEnd/>
                    <a:tailEnd/>
                  </a:ln>
                </p:spPr>
                <p:txBody>
                  <a:bodyPr wrap="none">
                    <a:prstTxWarp prst="textNoShape">
                      <a:avLst/>
                    </a:prstTxWarp>
                    <a:spAutoFit/>
                  </a:bodyPr>
                  <a:lstStyle/>
                  <a:p>
                    <a:pPr>
                      <a:defRPr/>
                    </a:pPr>
                    <a:r>
                      <a:rPr lang="en-US" sz="1100" b="1" dirty="0">
                        <a:latin typeface="Calibri"/>
                        <a:ea typeface="Arial" charset="0"/>
                        <a:cs typeface="Calibri"/>
                      </a:rPr>
                      <a:t>50</a:t>
                    </a:r>
                  </a:p>
                </p:txBody>
              </p:sp>
              <p:sp>
                <p:nvSpPr>
                  <p:cNvPr id="20" name="Text Box 52"/>
                  <p:cNvSpPr txBox="1">
                    <a:spLocks noChangeArrowheads="1"/>
                  </p:cNvSpPr>
                  <p:nvPr/>
                </p:nvSpPr>
                <p:spPr bwMode="auto">
                  <a:xfrm rot="16200000">
                    <a:off x="1892722" y="2327408"/>
                    <a:ext cx="204005" cy="134128"/>
                  </a:xfrm>
                  <a:prstGeom prst="rect">
                    <a:avLst/>
                  </a:prstGeom>
                  <a:noFill/>
                  <a:ln w="9525">
                    <a:noFill/>
                    <a:miter lim="800000"/>
                    <a:headEnd/>
                    <a:tailEnd/>
                  </a:ln>
                </p:spPr>
                <p:txBody>
                  <a:bodyPr wrap="none">
                    <a:prstTxWarp prst="textNoShape">
                      <a:avLst/>
                    </a:prstTxWarp>
                    <a:spAutoFit/>
                  </a:bodyPr>
                  <a:lstStyle/>
                  <a:p>
                    <a:pPr>
                      <a:defRPr/>
                    </a:pPr>
                    <a:r>
                      <a:rPr lang="en-US" sz="1100" b="1">
                        <a:latin typeface="Calibri"/>
                        <a:ea typeface="Arial" charset="0"/>
                        <a:cs typeface="Calibri"/>
                      </a:rPr>
                      <a:t>100</a:t>
                    </a:r>
                  </a:p>
                </p:txBody>
              </p:sp>
              <p:sp>
                <p:nvSpPr>
                  <p:cNvPr id="21" name="Text Box 53"/>
                  <p:cNvSpPr txBox="1">
                    <a:spLocks noChangeArrowheads="1"/>
                  </p:cNvSpPr>
                  <p:nvPr/>
                </p:nvSpPr>
                <p:spPr bwMode="auto">
                  <a:xfrm rot="16200000">
                    <a:off x="1899089" y="1771580"/>
                    <a:ext cx="204005" cy="134128"/>
                  </a:xfrm>
                  <a:prstGeom prst="rect">
                    <a:avLst/>
                  </a:prstGeom>
                  <a:noFill/>
                  <a:ln w="9525">
                    <a:noFill/>
                    <a:miter lim="800000"/>
                    <a:headEnd/>
                    <a:tailEnd/>
                  </a:ln>
                </p:spPr>
                <p:txBody>
                  <a:bodyPr wrap="none">
                    <a:prstTxWarp prst="textNoShape">
                      <a:avLst/>
                    </a:prstTxWarp>
                    <a:spAutoFit/>
                  </a:bodyPr>
                  <a:lstStyle/>
                  <a:p>
                    <a:pPr>
                      <a:defRPr/>
                    </a:pPr>
                    <a:r>
                      <a:rPr lang="en-US" sz="1100" b="1" dirty="0">
                        <a:latin typeface="Calibri"/>
                        <a:ea typeface="Arial" charset="0"/>
                        <a:cs typeface="Calibri"/>
                      </a:rPr>
                      <a:t>150</a:t>
                    </a:r>
                  </a:p>
                </p:txBody>
              </p:sp>
              <p:sp>
                <p:nvSpPr>
                  <p:cNvPr id="22" name="Text Box 53"/>
                  <p:cNvSpPr txBox="1">
                    <a:spLocks noChangeArrowheads="1"/>
                  </p:cNvSpPr>
                  <p:nvPr/>
                </p:nvSpPr>
                <p:spPr bwMode="auto">
                  <a:xfrm rot="16200000">
                    <a:off x="1935630" y="3409688"/>
                    <a:ext cx="130922" cy="134128"/>
                  </a:xfrm>
                  <a:prstGeom prst="rect">
                    <a:avLst/>
                  </a:prstGeom>
                  <a:noFill/>
                  <a:ln w="9525">
                    <a:noFill/>
                    <a:miter lim="800000"/>
                    <a:headEnd/>
                    <a:tailEnd/>
                  </a:ln>
                </p:spPr>
                <p:txBody>
                  <a:bodyPr wrap="none">
                    <a:prstTxWarp prst="textNoShape">
                      <a:avLst/>
                    </a:prstTxWarp>
                    <a:spAutoFit/>
                  </a:bodyPr>
                  <a:lstStyle/>
                  <a:p>
                    <a:pPr>
                      <a:defRPr/>
                    </a:pPr>
                    <a:r>
                      <a:rPr lang="en-US" sz="1100" b="1">
                        <a:latin typeface="Calibri"/>
                        <a:ea typeface="Arial" charset="0"/>
                        <a:cs typeface="Calibri"/>
                      </a:rPr>
                      <a:t>0</a:t>
                    </a:r>
                  </a:p>
                </p:txBody>
              </p:sp>
            </p:grpSp>
            <p:pic>
              <p:nvPicPr>
                <p:cNvPr id="15" name="Picture 1" descr="postRI_Dop_wind.tif"/>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5599810" y="1391082"/>
                  <a:ext cx="368804" cy="310264"/>
                </a:xfrm>
                <a:prstGeom prst="rect">
                  <a:avLst/>
                </a:prstGeom>
                <a:noFill/>
                <a:ln w="9525">
                  <a:noFill/>
                  <a:miter lim="800000"/>
                  <a:headEnd/>
                  <a:tailEnd/>
                </a:ln>
              </p:spPr>
            </p:pic>
            <p:sp>
              <p:nvSpPr>
                <p:cNvPr id="16" name="TextBox 155"/>
                <p:cNvSpPr txBox="1">
                  <a:spLocks noChangeArrowheads="1"/>
                </p:cNvSpPr>
                <p:nvPr/>
              </p:nvSpPr>
              <p:spPr bwMode="auto">
                <a:xfrm>
                  <a:off x="3836399" y="5333118"/>
                  <a:ext cx="919413" cy="246436"/>
                </a:xfrm>
                <a:prstGeom prst="rect">
                  <a:avLst/>
                </a:prstGeom>
                <a:noFill/>
                <a:ln w="9525">
                  <a:noFill/>
                  <a:miter lim="800000"/>
                  <a:headEnd/>
                  <a:tailEnd/>
                </a:ln>
              </p:spPr>
              <p:txBody>
                <a:bodyPr wrap="none">
                  <a:prstTxWarp prst="textNoShape">
                    <a:avLst/>
                  </a:prstTxWarp>
                  <a:spAutoFit/>
                </a:bodyPr>
                <a:lstStyle/>
                <a:p>
                  <a:pPr>
                    <a:defRPr/>
                  </a:pPr>
                  <a:r>
                    <a:rPr lang="en-US" sz="1100" b="1" dirty="0">
                      <a:latin typeface="Calibri"/>
                      <a:ea typeface="Arial" charset="0"/>
                      <a:cs typeface="Calibri"/>
                    </a:rPr>
                    <a:t>distance (km)</a:t>
                  </a:r>
                </a:p>
              </p:txBody>
            </p:sp>
            <p:sp>
              <p:nvSpPr>
                <p:cNvPr id="17" name="TextBox 156"/>
                <p:cNvSpPr txBox="1">
                  <a:spLocks noChangeArrowheads="1"/>
                </p:cNvSpPr>
                <p:nvPr/>
              </p:nvSpPr>
              <p:spPr bwMode="auto">
                <a:xfrm rot="16200000">
                  <a:off x="1819110" y="3359527"/>
                  <a:ext cx="918303" cy="246734"/>
                </a:xfrm>
                <a:prstGeom prst="rect">
                  <a:avLst/>
                </a:prstGeom>
                <a:noFill/>
                <a:ln w="9525">
                  <a:noFill/>
                  <a:miter lim="800000"/>
                  <a:headEnd/>
                  <a:tailEnd/>
                </a:ln>
              </p:spPr>
              <p:txBody>
                <a:bodyPr wrap="none">
                  <a:prstTxWarp prst="textNoShape">
                    <a:avLst/>
                  </a:prstTxWarp>
                  <a:spAutoFit/>
                </a:bodyPr>
                <a:lstStyle/>
                <a:p>
                  <a:pPr>
                    <a:defRPr/>
                  </a:pPr>
                  <a:r>
                    <a:rPr lang="en-US" sz="1100" b="1" dirty="0">
                      <a:latin typeface="Calibri"/>
                      <a:ea typeface="Arial" charset="0"/>
                      <a:cs typeface="Calibri"/>
                    </a:rPr>
                    <a:t>distance (km)</a:t>
                  </a:r>
                </a:p>
              </p:txBody>
            </p:sp>
          </p:grpSp>
        </p:grpSp>
        <p:cxnSp>
          <p:nvCxnSpPr>
            <p:cNvPr id="42" name="Straight Connector 41"/>
            <p:cNvCxnSpPr/>
            <p:nvPr/>
          </p:nvCxnSpPr>
          <p:spPr>
            <a:xfrm flipV="1">
              <a:off x="3087867" y="3844916"/>
              <a:ext cx="3296624" cy="200075"/>
            </a:xfrm>
            <a:prstGeom prst="line">
              <a:avLst/>
            </a:prstGeom>
            <a:ln w="25400" cap="flat" cmpd="sng" algn="ctr">
              <a:solidFill>
                <a:schemeClr val="tx1"/>
              </a:solidFill>
              <a:prstDash val="dash"/>
              <a:round/>
              <a:headEnd type="none" w="med" len="med"/>
              <a:tailEnd type="triangle" w="lg" len="lg"/>
            </a:ln>
          </p:spPr>
          <p:style>
            <a:lnRef idx="2">
              <a:schemeClr val="accent1"/>
            </a:lnRef>
            <a:fillRef idx="0">
              <a:schemeClr val="accent1"/>
            </a:fillRef>
            <a:effectRef idx="1">
              <a:schemeClr val="accent1"/>
            </a:effectRef>
            <a:fontRef idx="minor">
              <a:schemeClr val="tx1"/>
            </a:fontRef>
          </p:style>
        </p:cxnSp>
      </p:grpSp>
      <p:sp>
        <p:nvSpPr>
          <p:cNvPr id="39939" name="Rectangle 3"/>
          <p:cNvSpPr>
            <a:spLocks noChangeArrowheads="1"/>
          </p:cNvSpPr>
          <p:nvPr/>
        </p:nvSpPr>
        <p:spPr bwMode="auto">
          <a:xfrm>
            <a:off x="569913" y="1226838"/>
            <a:ext cx="8023225" cy="369888"/>
          </a:xfrm>
          <a:prstGeom prst="rect">
            <a:avLst/>
          </a:prstGeom>
          <a:noFill/>
          <a:ln w="9525">
            <a:noFill/>
            <a:miter lim="800000"/>
            <a:headEnd/>
            <a:tailEnd/>
          </a:ln>
        </p:spPr>
        <p:txBody>
          <a:bodyPr>
            <a:prstTxWarp prst="textNoShape">
              <a:avLst/>
            </a:prstTxWarp>
            <a:spAutoFit/>
          </a:bodyPr>
          <a:lstStyle/>
          <a:p>
            <a:pPr algn="ctr" eaLnBrk="0" hangingPunct="0"/>
            <a:r>
              <a:rPr lang="en-US" sz="1800">
                <a:solidFill>
                  <a:srgbClr val="000000"/>
                </a:solidFill>
                <a:latin typeface="Calibri"/>
                <a:ea typeface="Arial" charset="0"/>
                <a:cs typeface="Calibri"/>
              </a:rPr>
              <a:t>Airborne Doppler-analyzed wind field Hurricane Katrina, 28 September 2005</a:t>
            </a:r>
          </a:p>
        </p:txBody>
      </p:sp>
      <p:grpSp>
        <p:nvGrpSpPr>
          <p:cNvPr id="9" name="Group 9"/>
          <p:cNvGrpSpPr>
            <a:grpSpLocks noChangeAspect="1"/>
          </p:cNvGrpSpPr>
          <p:nvPr/>
        </p:nvGrpSpPr>
        <p:grpSpPr bwMode="auto">
          <a:xfrm>
            <a:off x="588888" y="1296211"/>
            <a:ext cx="8009488" cy="4936808"/>
            <a:chOff x="850601" y="1730376"/>
            <a:chExt cx="7522387" cy="4638087"/>
          </a:xfrm>
        </p:grpSpPr>
        <p:pic>
          <p:nvPicPr>
            <p:cNvPr id="52233" name="Picture 2" descr="Untitled"/>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50601" y="1730376"/>
              <a:ext cx="7522387" cy="4638087"/>
            </a:xfrm>
            <a:prstGeom prst="rect">
              <a:avLst/>
            </a:prstGeom>
            <a:noFill/>
            <a:ln w="9525">
              <a:noFill/>
              <a:miter lim="800000"/>
              <a:headEnd/>
              <a:tailEnd/>
            </a:ln>
          </p:spPr>
        </p:pic>
        <p:sp>
          <p:nvSpPr>
            <p:cNvPr id="52234" name="Rectangle 4"/>
            <p:cNvSpPr>
              <a:spLocks noChangeArrowheads="1"/>
            </p:cNvSpPr>
            <p:nvPr/>
          </p:nvSpPr>
          <p:spPr bwMode="auto">
            <a:xfrm>
              <a:off x="7668183" y="4386989"/>
              <a:ext cx="539346" cy="318068"/>
            </a:xfrm>
            <a:prstGeom prst="rect">
              <a:avLst/>
            </a:prstGeom>
            <a:noFill/>
            <a:ln w="9525">
              <a:noFill/>
              <a:miter lim="800000"/>
              <a:headEnd/>
              <a:tailEnd/>
            </a:ln>
          </p:spPr>
          <p:txBody>
            <a:bodyPr wrap="none">
              <a:prstTxWarp prst="textNoShape">
                <a:avLst/>
              </a:prstTxWarp>
              <a:spAutoFit/>
            </a:bodyPr>
            <a:lstStyle/>
            <a:p>
              <a:pPr eaLnBrk="0" hangingPunct="0"/>
              <a:r>
                <a:rPr lang="en-US" sz="1600" b="1" dirty="0" err="1">
                  <a:solidFill>
                    <a:srgbClr val="E30000"/>
                  </a:solidFill>
                  <a:latin typeface="Calibri"/>
                  <a:ea typeface="Arial" charset="0"/>
                  <a:cs typeface="Calibri"/>
                </a:rPr>
                <a:t>V</a:t>
              </a:r>
              <a:r>
                <a:rPr lang="en-US" sz="1400" baseline="-25000" dirty="0" err="1">
                  <a:solidFill>
                    <a:srgbClr val="E30000"/>
                  </a:solidFill>
                  <a:latin typeface="Calibri"/>
                  <a:ea typeface="Arial" charset="0"/>
                  <a:cs typeface="Calibri"/>
                </a:rPr>
                <a:t>r</a:t>
              </a:r>
              <a:r>
                <a:rPr lang="en-US" sz="1400" dirty="0">
                  <a:solidFill>
                    <a:srgbClr val="E30000"/>
                  </a:solidFill>
                  <a:latin typeface="Calibri"/>
                  <a:ea typeface="Arial" charset="0"/>
                  <a:cs typeface="Calibri"/>
                </a:rPr>
                <a:t>, </a:t>
              </a:r>
              <a:r>
                <a:rPr lang="en-US" sz="1400" dirty="0" err="1">
                  <a:solidFill>
                    <a:srgbClr val="E30000"/>
                  </a:solidFill>
                  <a:latin typeface="Calibri"/>
                  <a:ea typeface="Arial" charset="0"/>
                  <a:cs typeface="Calibri"/>
                </a:rPr>
                <a:t>w</a:t>
              </a:r>
              <a:endParaRPr lang="en-US" sz="1400" dirty="0">
                <a:solidFill>
                  <a:srgbClr val="E30000"/>
                </a:solidFill>
                <a:latin typeface="Calibri"/>
                <a:ea typeface="Arial" charset="0"/>
                <a:cs typeface="Calibri"/>
              </a:endParaRPr>
            </a:p>
          </p:txBody>
        </p:sp>
        <p:sp>
          <p:nvSpPr>
            <p:cNvPr id="52235" name="Rectangle 5"/>
            <p:cNvSpPr>
              <a:spLocks noChangeArrowheads="1"/>
            </p:cNvSpPr>
            <p:nvPr/>
          </p:nvSpPr>
          <p:spPr bwMode="auto">
            <a:xfrm>
              <a:off x="7815097" y="1731101"/>
              <a:ext cx="357995" cy="318068"/>
            </a:xfrm>
            <a:prstGeom prst="rect">
              <a:avLst/>
            </a:prstGeom>
            <a:noFill/>
            <a:ln w="9525">
              <a:noFill/>
              <a:miter lim="800000"/>
              <a:headEnd/>
              <a:tailEnd/>
            </a:ln>
          </p:spPr>
          <p:txBody>
            <a:bodyPr wrap="none">
              <a:prstTxWarp prst="textNoShape">
                <a:avLst/>
              </a:prstTxWarp>
              <a:spAutoFit/>
            </a:bodyPr>
            <a:lstStyle/>
            <a:p>
              <a:pPr eaLnBrk="0" hangingPunct="0"/>
              <a:r>
                <a:rPr lang="en-US" sz="1600" b="1" dirty="0" err="1">
                  <a:solidFill>
                    <a:srgbClr val="E30000"/>
                  </a:solidFill>
                  <a:latin typeface="Calibri"/>
                  <a:ea typeface="Arial" charset="0"/>
                  <a:cs typeface="Calibri"/>
                </a:rPr>
                <a:t>V</a:t>
              </a:r>
              <a:r>
                <a:rPr lang="en-US" sz="1400" baseline="-25000" dirty="0" err="1">
                  <a:solidFill>
                    <a:srgbClr val="E30000"/>
                  </a:solidFill>
                  <a:latin typeface="Calibri"/>
                  <a:ea typeface="Symbol" charset="2"/>
                  <a:cs typeface="Calibri"/>
                </a:rPr>
                <a:t>q</a:t>
              </a:r>
              <a:endParaRPr lang="en-US" sz="1400" dirty="0">
                <a:solidFill>
                  <a:srgbClr val="E30000"/>
                </a:solidFill>
                <a:latin typeface="Calibri"/>
                <a:ea typeface="Symbol" charset="2"/>
                <a:cs typeface="Calibri"/>
              </a:endParaRPr>
            </a:p>
          </p:txBody>
        </p:sp>
      </p:grpSp>
      <p:sp>
        <p:nvSpPr>
          <p:cNvPr id="52231" name="Rectangle 8"/>
          <p:cNvSpPr>
            <a:spLocks noGrp="1" noChangeArrowheads="1"/>
          </p:cNvSpPr>
          <p:nvPr>
            <p:ph type="title" idx="4294967295"/>
          </p:nvPr>
        </p:nvSpPr>
        <p:spPr/>
        <p:txBody>
          <a:bodyPr/>
          <a:lstStyle/>
          <a:p>
            <a:r>
              <a:rPr lang="en-US" sz="4400" dirty="0" smtClean="0">
                <a:latin typeface="Calibri"/>
                <a:ea typeface="Calibri" charset="0"/>
                <a:cs typeface="Calibri"/>
              </a:rPr>
              <a:t>Airborne </a:t>
            </a:r>
            <a:r>
              <a:rPr lang="en-US" sz="4400" dirty="0" smtClean="0">
                <a:latin typeface="Calibri"/>
                <a:ea typeface="Arial" charset="0"/>
                <a:cs typeface="Calibri"/>
              </a:rPr>
              <a:t>Doppler Radar</a:t>
            </a:r>
            <a:endParaRPr lang="en-US" sz="4400" dirty="0" smtClean="0">
              <a:latin typeface="Calibri"/>
              <a:ea typeface="Calibri" charset="0"/>
              <a:cs typeface="Calibri"/>
            </a:endParaRPr>
          </a:p>
        </p:txBody>
      </p:sp>
      <p:sp>
        <p:nvSpPr>
          <p:cNvPr id="52232" name="Text Box 6"/>
          <p:cNvSpPr txBox="1">
            <a:spLocks noChangeArrowheads="1"/>
          </p:cNvSpPr>
          <p:nvPr/>
        </p:nvSpPr>
        <p:spPr bwMode="auto">
          <a:xfrm>
            <a:off x="7002055" y="6616525"/>
            <a:ext cx="1752697" cy="261610"/>
          </a:xfrm>
          <a:prstGeom prst="rect">
            <a:avLst/>
          </a:prstGeom>
          <a:noFill/>
          <a:ln w="9525">
            <a:noFill/>
            <a:miter lim="800000"/>
            <a:headEnd/>
            <a:tailEnd/>
          </a:ln>
        </p:spPr>
        <p:txBody>
          <a:bodyPr wrap="none">
            <a:prstTxWarp prst="textNoShape">
              <a:avLst/>
            </a:prstTxWarp>
            <a:spAutoFit/>
          </a:bodyPr>
          <a:lstStyle/>
          <a:p>
            <a:r>
              <a:rPr lang="en-US" sz="1100" dirty="0" smtClean="0">
                <a:latin typeface="Calibri"/>
                <a:ea typeface="Arial" charset="0"/>
                <a:cs typeface="Calibri"/>
              </a:rPr>
              <a:t>John </a:t>
            </a:r>
            <a:r>
              <a:rPr lang="en-US" sz="1100" dirty="0">
                <a:latin typeface="Calibri"/>
                <a:ea typeface="Arial" charset="0"/>
                <a:cs typeface="Calibri"/>
              </a:rPr>
              <a:t>Gamache</a:t>
            </a:r>
            <a:r>
              <a:rPr lang="en-US" sz="1100" dirty="0" smtClean="0">
                <a:latin typeface="Calibri"/>
                <a:ea typeface="Arial" charset="0"/>
                <a:cs typeface="Calibri"/>
              </a:rPr>
              <a:t>, AOML</a:t>
            </a:r>
            <a:r>
              <a:rPr lang="en-US" sz="1100" dirty="0">
                <a:latin typeface="Calibri"/>
                <a:ea typeface="Arial" charset="0"/>
                <a:cs typeface="Calibri"/>
              </a:rPr>
              <a:t>/HRD</a:t>
            </a:r>
          </a:p>
        </p:txBody>
      </p:sp>
      <p:pic>
        <p:nvPicPr>
          <p:cNvPr id="2" name="Picture 1" descr="BAMS_cover_Debbie.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22149" y="116539"/>
            <a:ext cx="855333" cy="1122284"/>
          </a:xfrm>
          <a:prstGeom prst="rect">
            <a:avLst/>
          </a:prstGeom>
          <a:ln>
            <a:noFill/>
          </a:ln>
          <a:effectLst>
            <a:outerShdw blurRad="190500" algn="tl" rotWithShape="0">
              <a:srgbClr val="000000">
                <a:alpha val="70000"/>
              </a:srgbClr>
            </a:outerShdw>
          </a:effectLst>
        </p:spPr>
      </p:pic>
      <p:sp>
        <p:nvSpPr>
          <p:cNvPr id="41"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latin typeface="Calibri"/>
                <a:cs typeface="Calibri"/>
              </a:rPr>
              <a:t>NPOMS-2   F. Marks 22 October 2013</a:t>
            </a:r>
            <a:endParaRPr lang="en-US" dirty="0">
              <a:latin typeface="Calibri"/>
              <a:cs typeface="Calibri"/>
            </a:endParaRPr>
          </a:p>
        </p:txBody>
      </p:sp>
    </p:spTree>
    <p:extLst>
      <p:ext uri="{BB962C8B-B14F-4D97-AF65-F5344CB8AC3E}">
        <p14:creationId xmlns:p14="http://schemas.microsoft.com/office/powerpoint/2010/main" val="7115010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3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childTnLst>
                                </p:cTn>
                              </p:par>
                              <p:par>
                                <p:cTn id="9" presetID="1" presetClass="entr" presetSubtype="0" fill="hold" grpId="0" nodeType="withEffect">
                                  <p:stCondLst>
                                    <p:cond delay="0"/>
                                  </p:stCondLst>
                                  <p:childTnLst>
                                    <p:set>
                                      <p:cBhvr>
                                        <p:cTn id="10" dur="1" fill="hold">
                                          <p:stCondLst>
                                            <p:cond delay="0"/>
                                          </p:stCondLst>
                                        </p:cTn>
                                        <p:tgtEl>
                                          <p:spTgt spid="39939"/>
                                        </p:tgtEl>
                                        <p:attrNameLst>
                                          <p:attrName>style.visibility</p:attrName>
                                        </p:attrNameLst>
                                      </p:cBhvr>
                                      <p:to>
                                        <p:strVal val="visible"/>
                                      </p:to>
                                    </p:set>
                                  </p:childTnLst>
                                </p:cTn>
                              </p:par>
                            </p:childTnLst>
                          </p:cTn>
                        </p:par>
                        <p:par>
                          <p:cTn id="11" fill="hold">
                            <p:stCondLst>
                              <p:cond delay="4000"/>
                            </p:stCondLst>
                            <p:childTnLst>
                              <p:par>
                                <p:cTn id="12" presetID="39" presetClass="entr" presetSubtype="0" accel="100000" fill="hold" nodeType="afterEffect">
                                  <p:stCondLst>
                                    <p:cond delay="400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8" fill="hold" display="0">
                  <p:stCondLst>
                    <p:cond delay="indefinite"/>
                  </p:stCondLst>
                </p:cTn>
                <p:tgtEl>
                  <p:spTgt spid="10"/>
                </p:tgtEl>
              </p:cMediaNode>
            </p:video>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0"/>
                                        </p:tgtEl>
                                      </p:cBhvr>
                                    </p:cmd>
                                  </p:childTnLst>
                                </p:cTn>
                              </p:par>
                            </p:childTnLst>
                          </p:cTn>
                        </p:par>
                      </p:childTnLst>
                    </p:cTn>
                  </p:par>
                </p:childTnLst>
              </p:cTn>
              <p:nextCondLst>
                <p:cond evt="onClick" delay="0">
                  <p:tgtEl>
                    <p:spTgt spid="10"/>
                  </p:tgtEl>
                </p:cond>
              </p:nextCondLst>
            </p:seq>
          </p:childTnLst>
        </p:cTn>
      </p:par>
    </p:tnLst>
    <p:bldLst>
      <p:bldP spid="399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7-13 at 3.11.34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06489" y="1843855"/>
            <a:ext cx="2990475" cy="3963126"/>
          </a:xfrm>
          <a:prstGeom prst="rect">
            <a:avLst/>
          </a:prstGeom>
        </p:spPr>
      </p:pic>
      <p:pic>
        <p:nvPicPr>
          <p:cNvPr id="50178" name="Picture 5" descr="P101018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48088" y="4593314"/>
            <a:ext cx="2316162" cy="1736725"/>
          </a:xfrm>
          <a:prstGeom prst="rect">
            <a:avLst/>
          </a:prstGeom>
          <a:noFill/>
          <a:ln w="9525">
            <a:noFill/>
            <a:miter lim="800000"/>
            <a:headEnd/>
            <a:tailEnd/>
          </a:ln>
        </p:spPr>
      </p:pic>
      <p:sp>
        <p:nvSpPr>
          <p:cNvPr id="50179" name="Rectangle 3"/>
          <p:cNvSpPr>
            <a:spLocks noGrp="1" noChangeArrowheads="1"/>
          </p:cNvSpPr>
          <p:nvPr>
            <p:ph type="body" idx="1"/>
          </p:nvPr>
        </p:nvSpPr>
        <p:spPr>
          <a:xfrm>
            <a:off x="403225" y="1231446"/>
            <a:ext cx="3240088" cy="5224463"/>
          </a:xfrm>
        </p:spPr>
        <p:txBody>
          <a:bodyPr/>
          <a:lstStyle/>
          <a:p>
            <a:pPr eaLnBrk="1" hangingPunct="1">
              <a:lnSpc>
                <a:spcPct val="90000"/>
              </a:lnSpc>
              <a:spcBef>
                <a:spcPts val="300"/>
              </a:spcBef>
            </a:pPr>
            <a:r>
              <a:rPr lang="en-US" sz="2000" b="1" dirty="0">
                <a:solidFill>
                  <a:srgbClr val="000000"/>
                </a:solidFill>
                <a:latin typeface="Calibri"/>
                <a:ea typeface="Calibri" charset="0"/>
                <a:cs typeface="Calibri"/>
              </a:rPr>
              <a:t>In-situ</a:t>
            </a:r>
          </a:p>
          <a:p>
            <a:pPr marL="566738" lvl="1" eaLnBrk="1" hangingPunct="1">
              <a:lnSpc>
                <a:spcPct val="90000"/>
              </a:lnSpc>
              <a:spcBef>
                <a:spcPts val="300"/>
              </a:spcBef>
            </a:pPr>
            <a:r>
              <a:rPr lang="en-US" sz="1800" dirty="0">
                <a:solidFill>
                  <a:srgbClr val="000000"/>
                </a:solidFill>
                <a:latin typeface="Calibri"/>
                <a:ea typeface="Calibri" charset="0"/>
                <a:cs typeface="Calibri"/>
              </a:rPr>
              <a:t>Wind, press., temp.</a:t>
            </a:r>
          </a:p>
          <a:p>
            <a:pPr marL="566738" lvl="1" eaLnBrk="1" hangingPunct="1">
              <a:lnSpc>
                <a:spcPct val="90000"/>
              </a:lnSpc>
              <a:spcBef>
                <a:spcPts val="300"/>
              </a:spcBef>
            </a:pPr>
            <a:endParaRPr lang="en-US" sz="1800" dirty="0">
              <a:solidFill>
                <a:srgbClr val="000000"/>
              </a:solidFill>
              <a:latin typeface="Calibri"/>
              <a:ea typeface="Calibri" charset="0"/>
              <a:cs typeface="Calibri"/>
            </a:endParaRPr>
          </a:p>
          <a:p>
            <a:pPr eaLnBrk="1" hangingPunct="1">
              <a:lnSpc>
                <a:spcPct val="90000"/>
              </a:lnSpc>
              <a:spcBef>
                <a:spcPts val="300"/>
              </a:spcBef>
            </a:pPr>
            <a:endParaRPr lang="en-US" sz="2000" dirty="0">
              <a:solidFill>
                <a:srgbClr val="000000"/>
              </a:solidFill>
              <a:latin typeface="Calibri"/>
              <a:ea typeface="Calibri" charset="0"/>
              <a:cs typeface="Calibri"/>
            </a:endParaRPr>
          </a:p>
          <a:p>
            <a:pPr eaLnBrk="1" hangingPunct="1">
              <a:lnSpc>
                <a:spcPct val="90000"/>
              </a:lnSpc>
              <a:spcBef>
                <a:spcPts val="300"/>
              </a:spcBef>
            </a:pPr>
            <a:endParaRPr lang="en-US" sz="2000" dirty="0">
              <a:solidFill>
                <a:srgbClr val="000000"/>
              </a:solidFill>
              <a:latin typeface="Calibri"/>
              <a:ea typeface="Calibri" charset="0"/>
              <a:cs typeface="Calibri"/>
            </a:endParaRPr>
          </a:p>
          <a:p>
            <a:pPr eaLnBrk="1" hangingPunct="1">
              <a:lnSpc>
                <a:spcPct val="90000"/>
              </a:lnSpc>
              <a:spcBef>
                <a:spcPts val="900"/>
              </a:spcBef>
            </a:pPr>
            <a:r>
              <a:rPr lang="en-US" sz="2000" b="1" dirty="0">
                <a:solidFill>
                  <a:srgbClr val="000000"/>
                </a:solidFill>
                <a:latin typeface="Calibri"/>
                <a:ea typeface="Calibri" charset="0"/>
                <a:cs typeface="Calibri"/>
              </a:rPr>
              <a:t>Expendables</a:t>
            </a:r>
          </a:p>
          <a:p>
            <a:pPr marL="566738" lvl="1" eaLnBrk="1" hangingPunct="1">
              <a:lnSpc>
                <a:spcPct val="90000"/>
              </a:lnSpc>
              <a:spcBef>
                <a:spcPts val="300"/>
              </a:spcBef>
            </a:pPr>
            <a:r>
              <a:rPr lang="en-US" sz="1800" dirty="0">
                <a:solidFill>
                  <a:srgbClr val="000000"/>
                </a:solidFill>
                <a:latin typeface="Calibri"/>
                <a:ea typeface="Calibri" charset="0"/>
                <a:cs typeface="Calibri"/>
              </a:rPr>
              <a:t>Dropsondes</a:t>
            </a:r>
          </a:p>
          <a:p>
            <a:pPr marL="566738" lvl="1" eaLnBrk="1" hangingPunct="1">
              <a:lnSpc>
                <a:spcPct val="90000"/>
              </a:lnSpc>
              <a:spcBef>
                <a:spcPts val="300"/>
              </a:spcBef>
            </a:pPr>
            <a:r>
              <a:rPr lang="en-US" sz="1800" dirty="0">
                <a:solidFill>
                  <a:srgbClr val="000000"/>
                </a:solidFill>
                <a:latin typeface="Calibri"/>
                <a:ea typeface="Calibri" charset="0"/>
                <a:cs typeface="Calibri"/>
              </a:rPr>
              <a:t>AXBT, AXCP, buoy</a:t>
            </a:r>
          </a:p>
          <a:p>
            <a:pPr marL="566738" lvl="1" eaLnBrk="1" hangingPunct="1">
              <a:lnSpc>
                <a:spcPct val="90000"/>
              </a:lnSpc>
              <a:spcBef>
                <a:spcPts val="300"/>
              </a:spcBef>
            </a:pPr>
            <a:endParaRPr lang="en-US" sz="1800" dirty="0">
              <a:solidFill>
                <a:srgbClr val="000000"/>
              </a:solidFill>
              <a:latin typeface="Calibri"/>
              <a:ea typeface="Calibri" charset="0"/>
              <a:cs typeface="Calibri"/>
            </a:endParaRPr>
          </a:p>
          <a:p>
            <a:pPr eaLnBrk="1" hangingPunct="1">
              <a:lnSpc>
                <a:spcPct val="90000"/>
              </a:lnSpc>
              <a:spcBef>
                <a:spcPts val="300"/>
              </a:spcBef>
            </a:pPr>
            <a:endParaRPr lang="en-US" sz="1400" dirty="0">
              <a:solidFill>
                <a:srgbClr val="000000"/>
              </a:solidFill>
              <a:latin typeface="Calibri"/>
              <a:ea typeface="Calibri" charset="0"/>
              <a:cs typeface="Calibri"/>
            </a:endParaRPr>
          </a:p>
          <a:p>
            <a:pPr eaLnBrk="1" hangingPunct="1">
              <a:lnSpc>
                <a:spcPct val="90000"/>
              </a:lnSpc>
              <a:spcBef>
                <a:spcPts val="0"/>
              </a:spcBef>
            </a:pPr>
            <a:endParaRPr lang="en-US" sz="2000" dirty="0">
              <a:solidFill>
                <a:srgbClr val="000000"/>
              </a:solidFill>
              <a:latin typeface="Calibri"/>
              <a:ea typeface="Calibri" charset="0"/>
              <a:cs typeface="Calibri"/>
            </a:endParaRPr>
          </a:p>
          <a:p>
            <a:pPr eaLnBrk="1" hangingPunct="1">
              <a:lnSpc>
                <a:spcPct val="90000"/>
              </a:lnSpc>
              <a:spcBef>
                <a:spcPts val="0"/>
              </a:spcBef>
            </a:pPr>
            <a:endParaRPr lang="en-US" sz="1400" dirty="0">
              <a:solidFill>
                <a:srgbClr val="000000"/>
              </a:solidFill>
              <a:latin typeface="Calibri"/>
              <a:ea typeface="Calibri" charset="0"/>
              <a:cs typeface="Calibri"/>
            </a:endParaRPr>
          </a:p>
          <a:p>
            <a:pPr eaLnBrk="1" hangingPunct="1">
              <a:lnSpc>
                <a:spcPct val="90000"/>
              </a:lnSpc>
              <a:spcBef>
                <a:spcPts val="0"/>
              </a:spcBef>
            </a:pPr>
            <a:r>
              <a:rPr lang="en-US" sz="2000" b="1" dirty="0">
                <a:solidFill>
                  <a:srgbClr val="000000"/>
                </a:solidFill>
                <a:latin typeface="Calibri"/>
                <a:ea typeface="Calibri" charset="0"/>
                <a:cs typeface="Calibri"/>
              </a:rPr>
              <a:t>Remote Sensors</a:t>
            </a:r>
          </a:p>
          <a:p>
            <a:pPr marL="566738" lvl="1" eaLnBrk="1" hangingPunct="1">
              <a:lnSpc>
                <a:spcPct val="90000"/>
              </a:lnSpc>
              <a:spcBef>
                <a:spcPts val="300"/>
              </a:spcBef>
            </a:pPr>
            <a:r>
              <a:rPr lang="en-US" sz="1800" dirty="0">
                <a:solidFill>
                  <a:srgbClr val="000000"/>
                </a:solidFill>
                <a:latin typeface="Calibri"/>
                <a:ea typeface="Calibri" charset="0"/>
                <a:cs typeface="Calibri"/>
              </a:rPr>
              <a:t>Doppler Radar</a:t>
            </a:r>
          </a:p>
          <a:p>
            <a:pPr marL="566738" lvl="1" eaLnBrk="1" hangingPunct="1">
              <a:lnSpc>
                <a:spcPct val="90000"/>
              </a:lnSpc>
              <a:spcBef>
                <a:spcPts val="300"/>
              </a:spcBef>
            </a:pPr>
            <a:r>
              <a:rPr lang="en-US" sz="1800" dirty="0">
                <a:solidFill>
                  <a:srgbClr val="000000"/>
                </a:solidFill>
                <a:latin typeface="Calibri"/>
                <a:ea typeface="Calibri" charset="0"/>
                <a:cs typeface="Calibri"/>
              </a:rPr>
              <a:t>SFMR/HIRAD</a:t>
            </a:r>
          </a:p>
          <a:p>
            <a:pPr marL="566738" lvl="1" eaLnBrk="1" hangingPunct="1">
              <a:lnSpc>
                <a:spcPct val="90000"/>
              </a:lnSpc>
              <a:spcBef>
                <a:spcPts val="300"/>
              </a:spcBef>
            </a:pPr>
            <a:r>
              <a:rPr lang="en-US" sz="1800" dirty="0">
                <a:solidFill>
                  <a:srgbClr val="000000"/>
                </a:solidFill>
                <a:latin typeface="Calibri"/>
                <a:ea typeface="Calibri" charset="0"/>
                <a:cs typeface="Calibri"/>
              </a:rPr>
              <a:t>WSRA </a:t>
            </a:r>
          </a:p>
          <a:p>
            <a:pPr marL="566738" lvl="1" eaLnBrk="1" hangingPunct="1">
              <a:lnSpc>
                <a:spcPct val="90000"/>
              </a:lnSpc>
              <a:spcBef>
                <a:spcPts val="300"/>
              </a:spcBef>
            </a:pPr>
            <a:r>
              <a:rPr lang="en-US" sz="1800" dirty="0">
                <a:solidFill>
                  <a:srgbClr val="000000"/>
                </a:solidFill>
                <a:latin typeface="Calibri"/>
                <a:ea typeface="Calibri" charset="0"/>
                <a:cs typeface="Calibri"/>
              </a:rPr>
              <a:t>Scatterometer/profiler</a:t>
            </a:r>
          </a:p>
          <a:p>
            <a:pPr marL="566738" lvl="1" eaLnBrk="1" hangingPunct="1">
              <a:lnSpc>
                <a:spcPct val="90000"/>
              </a:lnSpc>
              <a:spcBef>
                <a:spcPts val="600"/>
              </a:spcBef>
            </a:pPr>
            <a:r>
              <a:rPr lang="en-US" sz="1800" dirty="0" smtClean="0">
                <a:solidFill>
                  <a:srgbClr val="000000"/>
                </a:solidFill>
                <a:latin typeface="Calibri"/>
                <a:ea typeface="Calibri" charset="0"/>
                <a:cs typeface="Calibri"/>
              </a:rPr>
              <a:t>UAS - LALE</a:t>
            </a:r>
            <a:endParaRPr lang="en-US" sz="1800" dirty="0">
              <a:solidFill>
                <a:srgbClr val="000000"/>
              </a:solidFill>
              <a:latin typeface="Calibri"/>
              <a:ea typeface="Calibri" charset="0"/>
              <a:cs typeface="Calibri"/>
            </a:endParaRPr>
          </a:p>
        </p:txBody>
      </p:sp>
      <p:pic>
        <p:nvPicPr>
          <p:cNvPr id="50181" name="Picture 8" descr="noaap3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7513" y="1841046"/>
            <a:ext cx="3109912" cy="1022350"/>
          </a:xfrm>
          <a:prstGeom prst="rect">
            <a:avLst/>
          </a:prstGeom>
          <a:noFill/>
          <a:ln w="9525">
            <a:noFill/>
            <a:miter lim="800000"/>
            <a:headEnd/>
            <a:tailEnd/>
          </a:ln>
        </p:spPr>
      </p:pic>
      <p:pic>
        <p:nvPicPr>
          <p:cNvPr id="50182" name="Picture 9" descr="gonzoi"/>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3225" y="3715201"/>
            <a:ext cx="3009900" cy="1003300"/>
          </a:xfrm>
          <a:prstGeom prst="rect">
            <a:avLst/>
          </a:prstGeom>
          <a:noFill/>
          <a:ln w="9525">
            <a:noFill/>
            <a:miter lim="800000"/>
            <a:headEnd/>
            <a:tailEnd/>
          </a:ln>
        </p:spPr>
      </p:pic>
      <p:pic>
        <p:nvPicPr>
          <p:cNvPr id="50184" name="Picture 16" descr="TDR on tail_red.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767138" y="2662686"/>
            <a:ext cx="2282825" cy="1712912"/>
          </a:xfrm>
          <a:prstGeom prst="rect">
            <a:avLst/>
          </a:prstGeom>
          <a:noFill/>
          <a:ln w="9525">
            <a:noFill/>
            <a:miter lim="800000"/>
            <a:headEnd/>
            <a:tailEnd/>
          </a:ln>
        </p:spPr>
      </p:pic>
      <p:sp>
        <p:nvSpPr>
          <p:cNvPr id="50186" name="Rectangle 7"/>
          <p:cNvSpPr>
            <a:spLocks noGrp="1" noChangeArrowheads="1"/>
          </p:cNvSpPr>
          <p:nvPr>
            <p:ph type="title"/>
          </p:nvPr>
        </p:nvSpPr>
        <p:spPr>
          <a:xfrm>
            <a:off x="0" y="39863"/>
            <a:ext cx="9144000" cy="1253194"/>
          </a:xfrm>
        </p:spPr>
        <p:txBody>
          <a:bodyPr anchor="b"/>
          <a:lstStyle/>
          <a:p>
            <a:pPr>
              <a:lnSpc>
                <a:spcPct val="100000"/>
              </a:lnSpc>
            </a:pPr>
            <a:r>
              <a:rPr lang="en-US" sz="4400" dirty="0">
                <a:latin typeface="Calibri"/>
                <a:ea typeface="Calibri" charset="0"/>
                <a:cs typeface="Calibri"/>
              </a:rPr>
              <a:t>Improved Use of Observations:</a:t>
            </a:r>
            <a:br>
              <a:rPr lang="en-US" sz="4400" dirty="0">
                <a:latin typeface="Calibri"/>
                <a:ea typeface="Calibri" charset="0"/>
                <a:cs typeface="Calibri"/>
              </a:rPr>
            </a:br>
            <a:r>
              <a:rPr lang="en-US" sz="3200" dirty="0" smtClean="0">
                <a:latin typeface="Calibri"/>
                <a:ea typeface="Calibri" charset="0"/>
                <a:cs typeface="Calibri"/>
              </a:rPr>
              <a:t>Intensity </a:t>
            </a:r>
            <a:r>
              <a:rPr lang="en-US" sz="3200" dirty="0">
                <a:latin typeface="Calibri"/>
                <a:ea typeface="Calibri" charset="0"/>
                <a:cs typeface="Calibri"/>
              </a:rPr>
              <a:t>Forecast </a:t>
            </a:r>
            <a:r>
              <a:rPr lang="en-US" sz="3200" dirty="0" smtClean="0">
                <a:latin typeface="Calibri"/>
                <a:ea typeface="Calibri" charset="0"/>
                <a:cs typeface="Calibri"/>
              </a:rPr>
              <a:t>Experiment </a:t>
            </a:r>
            <a:r>
              <a:rPr lang="en-US" sz="3200" dirty="0">
                <a:latin typeface="Calibri"/>
                <a:ea typeface="Calibri" charset="0"/>
                <a:cs typeface="Calibri"/>
              </a:rPr>
              <a:t>(IFEX)</a:t>
            </a:r>
          </a:p>
        </p:txBody>
      </p:sp>
      <p:sp>
        <p:nvSpPr>
          <p:cNvPr id="50187" name="TextBox 12"/>
          <p:cNvSpPr txBox="1">
            <a:spLocks noChangeArrowheads="1"/>
          </p:cNvSpPr>
          <p:nvPr/>
        </p:nvSpPr>
        <p:spPr bwMode="auto">
          <a:xfrm>
            <a:off x="3798888" y="4302573"/>
            <a:ext cx="2117725" cy="338138"/>
          </a:xfrm>
          <a:prstGeom prst="rect">
            <a:avLst/>
          </a:prstGeom>
          <a:noFill/>
          <a:ln w="9525">
            <a:noFill/>
            <a:miter lim="800000"/>
            <a:headEnd/>
            <a:tailEnd/>
          </a:ln>
        </p:spPr>
        <p:txBody>
          <a:bodyPr wrap="none">
            <a:prstTxWarp prst="textNoShape">
              <a:avLst/>
            </a:prstTxWarp>
            <a:spAutoFit/>
          </a:bodyPr>
          <a:lstStyle/>
          <a:p>
            <a:r>
              <a:rPr lang="en-US" sz="1600">
                <a:latin typeface="Calibri"/>
                <a:ea typeface="Calibri" charset="0"/>
                <a:cs typeface="Calibri"/>
              </a:rPr>
              <a:t>G-IV Tail Doppler Radar</a:t>
            </a:r>
          </a:p>
        </p:txBody>
      </p:sp>
      <p:sp>
        <p:nvSpPr>
          <p:cNvPr id="50188" name="TextBox 12"/>
          <p:cNvSpPr txBox="1">
            <a:spLocks noChangeArrowheads="1"/>
          </p:cNvSpPr>
          <p:nvPr/>
        </p:nvSpPr>
        <p:spPr bwMode="auto">
          <a:xfrm>
            <a:off x="4497388" y="6219143"/>
            <a:ext cx="1004887" cy="338137"/>
          </a:xfrm>
          <a:prstGeom prst="rect">
            <a:avLst/>
          </a:prstGeom>
          <a:noFill/>
          <a:ln w="9525">
            <a:noFill/>
            <a:miter lim="800000"/>
            <a:headEnd/>
            <a:tailEnd/>
          </a:ln>
        </p:spPr>
        <p:txBody>
          <a:bodyPr wrap="none">
            <a:prstTxWarp prst="textNoShape">
              <a:avLst/>
            </a:prstTxWarp>
            <a:spAutoFit/>
          </a:bodyPr>
          <a:lstStyle/>
          <a:p>
            <a:r>
              <a:rPr lang="en-US" sz="1600" dirty="0">
                <a:latin typeface="Calibri"/>
                <a:ea typeface="Calibri" charset="0"/>
                <a:cs typeface="Calibri"/>
              </a:rPr>
              <a:t>ONR DWL</a:t>
            </a:r>
          </a:p>
        </p:txBody>
      </p:sp>
      <p:pic>
        <p:nvPicPr>
          <p:cNvPr id="19" name="Picture 3" descr="Range_Flight_Takeoff2_15Aug10.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749147" y="1354215"/>
            <a:ext cx="2309223" cy="1016452"/>
          </a:xfrm>
          <a:prstGeom prst="rect">
            <a:avLst/>
          </a:prstGeom>
          <a:noFill/>
          <a:ln w="9525">
            <a:noFill/>
            <a:miter lim="800000"/>
            <a:headEnd/>
            <a:tailEnd/>
          </a:ln>
        </p:spPr>
      </p:pic>
      <p:sp>
        <p:nvSpPr>
          <p:cNvPr id="20" name="Content Placeholder 2"/>
          <p:cNvSpPr txBox="1">
            <a:spLocks/>
          </p:cNvSpPr>
          <p:nvPr/>
        </p:nvSpPr>
        <p:spPr>
          <a:xfrm>
            <a:off x="3999158" y="2377935"/>
            <a:ext cx="2059277" cy="33358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Calibri"/>
                <a:ea typeface="Calibri" charset="0"/>
                <a:cs typeface="Calibri"/>
              </a:rPr>
              <a:t>NASA Global Hawk</a:t>
            </a:r>
            <a:endParaRPr lang="en-US" sz="1050" dirty="0" smtClean="0">
              <a:latin typeface="Calibri"/>
              <a:ea typeface="Calibri" charset="0"/>
              <a:cs typeface="Calibri"/>
            </a:endParaRPr>
          </a:p>
        </p:txBody>
      </p:sp>
      <p:sp>
        <p:nvSpPr>
          <p:cNvPr id="18" name="Content Placeholder 2"/>
          <p:cNvSpPr>
            <a:spLocks/>
          </p:cNvSpPr>
          <p:nvPr/>
        </p:nvSpPr>
        <p:spPr bwMode="auto">
          <a:xfrm>
            <a:off x="0" y="1307629"/>
            <a:ext cx="9143999" cy="5114989"/>
          </a:xfrm>
          <a:prstGeom prst="rect">
            <a:avLst/>
          </a:prstGeom>
          <a:solidFill>
            <a:schemeClr val="accent6">
              <a:alpha val="91000"/>
            </a:schemeClr>
          </a:solidFill>
          <a:ln/>
          <a:extLst/>
        </p:spPr>
        <p:style>
          <a:lnRef idx="2">
            <a:schemeClr val="accent6">
              <a:shade val="50000"/>
            </a:schemeClr>
          </a:lnRef>
          <a:fillRef idx="1">
            <a:schemeClr val="accent6"/>
          </a:fillRef>
          <a:effectRef idx="0">
            <a:schemeClr val="accent6"/>
          </a:effectRef>
          <a:fontRef idx="minor">
            <a:schemeClr val="lt1"/>
          </a:fontRef>
        </p:style>
        <p:txBody>
          <a:bodyPr/>
          <a:lstStyle/>
          <a:p>
            <a:pPr marL="457200" indent="-457200" defTabSz="457200">
              <a:lnSpc>
                <a:spcPct val="90000"/>
              </a:lnSpc>
              <a:spcBef>
                <a:spcPct val="20000"/>
              </a:spcBef>
              <a:buClr>
                <a:schemeClr val="bg1"/>
              </a:buClr>
              <a:buSzPct val="80000"/>
              <a:buFont typeface="Arial"/>
              <a:buChar char="•"/>
            </a:pPr>
            <a:r>
              <a:rPr lang="en-US" sz="4000" dirty="0">
                <a:solidFill>
                  <a:srgbClr val="FFFFFF"/>
                </a:solidFill>
                <a:latin typeface="Calibri"/>
                <a:cs typeface="Calibri"/>
              </a:rPr>
              <a:t>Improve prediction of TC intensity change by: </a:t>
            </a:r>
          </a:p>
          <a:p>
            <a:pPr marL="914400" lvl="1" indent="-457200" defTabSz="457200">
              <a:lnSpc>
                <a:spcPct val="90000"/>
              </a:lnSpc>
              <a:spcBef>
                <a:spcPct val="20000"/>
              </a:spcBef>
              <a:buClr>
                <a:schemeClr val="bg1"/>
              </a:buClr>
              <a:buSzPct val="70000"/>
              <a:buFont typeface="Calibri" charset="0"/>
              <a:buChar char="–"/>
            </a:pPr>
            <a:r>
              <a:rPr lang="en-US" sz="3600" dirty="0">
                <a:solidFill>
                  <a:srgbClr val="FFFF00"/>
                </a:solidFill>
                <a:latin typeface="Calibri"/>
                <a:cs typeface="Calibri"/>
              </a:rPr>
              <a:t>collecting</a:t>
            </a:r>
            <a:r>
              <a:rPr lang="en-US" sz="3600" dirty="0">
                <a:solidFill>
                  <a:srgbClr val="FFFFFF"/>
                </a:solidFill>
                <a:latin typeface="Calibri"/>
                <a:cs typeface="Calibri"/>
              </a:rPr>
              <a:t> </a:t>
            </a:r>
            <a:r>
              <a:rPr lang="en-US" sz="3600" dirty="0" smtClean="0">
                <a:solidFill>
                  <a:srgbClr val="FFFFFF"/>
                </a:solidFill>
                <a:latin typeface="Calibri"/>
                <a:cs typeface="Calibri"/>
              </a:rPr>
              <a:t>observations </a:t>
            </a:r>
            <a:r>
              <a:rPr lang="en-US" sz="3600" dirty="0">
                <a:solidFill>
                  <a:srgbClr val="FFFFFF"/>
                </a:solidFill>
                <a:latin typeface="Calibri"/>
                <a:cs typeface="Calibri"/>
              </a:rPr>
              <a:t>through the TC life cycle </a:t>
            </a:r>
          </a:p>
          <a:p>
            <a:pPr marL="914400" lvl="1" indent="-457200" defTabSz="457200">
              <a:lnSpc>
                <a:spcPct val="90000"/>
              </a:lnSpc>
              <a:spcBef>
                <a:spcPct val="20000"/>
              </a:spcBef>
              <a:buClr>
                <a:schemeClr val="bg1"/>
              </a:buClr>
              <a:buSzPct val="70000"/>
              <a:buFont typeface="Calibri" charset="0"/>
              <a:buChar char="–"/>
            </a:pPr>
            <a:r>
              <a:rPr lang="en-US" sz="3600" dirty="0">
                <a:solidFill>
                  <a:srgbClr val="FFFF00"/>
                </a:solidFill>
                <a:latin typeface="Calibri"/>
                <a:cs typeface="Calibri"/>
              </a:rPr>
              <a:t>developing</a:t>
            </a:r>
            <a:r>
              <a:rPr lang="en-US" sz="3600" dirty="0">
                <a:solidFill>
                  <a:srgbClr val="FFFFFF"/>
                </a:solidFill>
                <a:latin typeface="Calibri"/>
                <a:cs typeface="Calibri"/>
              </a:rPr>
              <a:t> and refining measurement technologies</a:t>
            </a:r>
          </a:p>
          <a:p>
            <a:pPr marL="914400" lvl="1" indent="-457200" defTabSz="457200">
              <a:lnSpc>
                <a:spcPct val="90000"/>
              </a:lnSpc>
              <a:spcBef>
                <a:spcPct val="20000"/>
              </a:spcBef>
              <a:buClr>
                <a:schemeClr val="bg1"/>
              </a:buClr>
              <a:buSzPct val="70000"/>
              <a:buFont typeface="Calibri" charset="0"/>
              <a:buChar char="–"/>
            </a:pPr>
            <a:r>
              <a:rPr lang="en-US" sz="3600" dirty="0">
                <a:solidFill>
                  <a:srgbClr val="FFFF00"/>
                </a:solidFill>
                <a:latin typeface="Calibri"/>
                <a:cs typeface="Calibri"/>
              </a:rPr>
              <a:t>improving</a:t>
            </a:r>
            <a:r>
              <a:rPr lang="en-US" sz="3600" dirty="0">
                <a:solidFill>
                  <a:srgbClr val="FFFFFF"/>
                </a:solidFill>
                <a:latin typeface="Calibri"/>
                <a:cs typeface="Calibri"/>
              </a:rPr>
              <a:t> understanding of physical processes important in TC intensity change</a:t>
            </a:r>
          </a:p>
        </p:txBody>
      </p:sp>
      <p:sp>
        <p:nvSpPr>
          <p:cNvPr id="24" name="Text Box 7"/>
          <p:cNvSpPr txBox="1">
            <a:spLocks/>
          </p:cNvSpPr>
          <p:nvPr/>
        </p:nvSpPr>
        <p:spPr bwMode="auto">
          <a:xfrm>
            <a:off x="5988657" y="6631586"/>
            <a:ext cx="2544210" cy="226414"/>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50" dirty="0" smtClean="0">
                <a:solidFill>
                  <a:srgbClr val="000000"/>
                </a:solidFill>
                <a:latin typeface="Calibri"/>
                <a:cs typeface="Calibri"/>
              </a:rPr>
              <a:t>R. Rogers, S</a:t>
            </a:r>
            <a:r>
              <a:rPr lang="en-US" sz="1050" dirty="0">
                <a:solidFill>
                  <a:srgbClr val="000000"/>
                </a:solidFill>
                <a:latin typeface="Calibri"/>
                <a:cs typeface="Calibri"/>
              </a:rPr>
              <a:t>. </a:t>
            </a:r>
            <a:r>
              <a:rPr lang="en-US" sz="1050" dirty="0" smtClean="0">
                <a:solidFill>
                  <a:srgbClr val="000000"/>
                </a:solidFill>
                <a:latin typeface="Calibri"/>
                <a:cs typeface="Calibri"/>
              </a:rPr>
              <a:t>Murillo, P. Reasor (</a:t>
            </a:r>
            <a:r>
              <a:rPr lang="en-US" sz="1050" dirty="0">
                <a:solidFill>
                  <a:srgbClr val="000000"/>
                </a:solidFill>
                <a:latin typeface="Calibri"/>
                <a:cs typeface="Calibri"/>
              </a:rPr>
              <a:t>AOML/HRD)</a:t>
            </a:r>
            <a:endParaRPr lang="en-US" sz="1200" dirty="0">
              <a:solidFill>
                <a:srgbClr val="000000"/>
              </a:solidFill>
              <a:latin typeface="Calibri"/>
              <a:cs typeface="Calibri"/>
            </a:endParaRPr>
          </a:p>
        </p:txBody>
      </p:sp>
      <p:sp>
        <p:nvSpPr>
          <p:cNvPr id="15"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latin typeface="Calibri"/>
                <a:cs typeface="Calibri"/>
              </a:rPr>
              <a:t>NPOMS-2   F. Marks 22 October 2013</a:t>
            </a:r>
            <a:endParaRPr lang="en-US" dirty="0">
              <a:latin typeface="Calibri"/>
              <a:cs typeface="Calibri"/>
            </a:endParaRPr>
          </a:p>
        </p:txBody>
      </p:sp>
    </p:spTree>
    <p:extLst>
      <p:ext uri="{BB962C8B-B14F-4D97-AF65-F5344CB8AC3E}">
        <p14:creationId xmlns:p14="http://schemas.microsoft.com/office/powerpoint/2010/main" val="10678132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8"/>
                                        </p:tgtEl>
                                      </p:cBhvr>
                                    </p:animEffect>
                                    <p:set>
                                      <p:cBhvr>
                                        <p:cTn id="7"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creen shot 2012-08-30 at 2.40.14 P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4181" y="1465483"/>
            <a:ext cx="3580907" cy="2631946"/>
          </a:xfrm>
          <a:prstGeom prst="rect">
            <a:avLst/>
          </a:prstGeom>
        </p:spPr>
      </p:pic>
      <p:sp>
        <p:nvSpPr>
          <p:cNvPr id="26" name="Rectangle 8"/>
          <p:cNvSpPr>
            <a:spLocks/>
          </p:cNvSpPr>
          <p:nvPr/>
        </p:nvSpPr>
        <p:spPr bwMode="auto">
          <a:xfrm>
            <a:off x="1819846" y="1577295"/>
            <a:ext cx="1833485" cy="369332"/>
          </a:xfrm>
          <a:prstGeom prst="rect">
            <a:avLst/>
          </a:prstGeom>
          <a:noFill/>
          <a:ln w="12700">
            <a:noFill/>
            <a:miter lim="800000"/>
            <a:headEnd/>
            <a:tailEnd/>
          </a:ln>
        </p:spPr>
        <p:txBody>
          <a:bodyPr wrap="square" lIns="0" tIns="0" rIns="40639" bIns="0">
            <a:prstTxWarp prst="textNoShape">
              <a:avLst/>
            </a:prstTxWarp>
            <a:spAutoFit/>
          </a:bodyPr>
          <a:lstStyle/>
          <a:p>
            <a:pPr marL="39688" algn="ctr"/>
            <a:r>
              <a:rPr lang="en-US" sz="1200" b="1" dirty="0" smtClean="0">
                <a:solidFill>
                  <a:srgbClr val="FFFFFF"/>
                </a:solidFill>
                <a:latin typeface="Calibri" charset="0"/>
                <a:ea typeface="Arial" charset="0"/>
                <a:cs typeface="Arial" charset="0"/>
                <a:sym typeface="Arial" charset="0"/>
              </a:rPr>
              <a:t>4 </a:t>
            </a:r>
            <a:r>
              <a:rPr lang="en-US" sz="1200" b="1" dirty="0">
                <a:solidFill>
                  <a:srgbClr val="FFFFFF"/>
                </a:solidFill>
                <a:latin typeface="Calibri" charset="0"/>
                <a:ea typeface="Arial" charset="0"/>
                <a:cs typeface="Arial" charset="0"/>
                <a:sym typeface="Arial" charset="0"/>
              </a:rPr>
              <a:t>P-3 Flights</a:t>
            </a:r>
          </a:p>
          <a:p>
            <a:pPr marL="39688" algn="ctr"/>
            <a:r>
              <a:rPr lang="en-US" sz="1200" b="1" dirty="0" smtClean="0">
                <a:solidFill>
                  <a:srgbClr val="FFFFFF"/>
                </a:solidFill>
                <a:latin typeface="Calibri" charset="0"/>
                <a:ea typeface="Arial" charset="0"/>
                <a:cs typeface="Arial" charset="0"/>
                <a:sym typeface="Arial" charset="0"/>
              </a:rPr>
              <a:t>22 </a:t>
            </a:r>
            <a:r>
              <a:rPr lang="en-US" sz="1200" b="1" dirty="0">
                <a:solidFill>
                  <a:srgbClr val="FFFFFF"/>
                </a:solidFill>
                <a:latin typeface="Calibri" charset="0"/>
                <a:ea typeface="Arial" charset="0"/>
                <a:cs typeface="Arial" charset="0"/>
                <a:sym typeface="Arial" charset="0"/>
              </a:rPr>
              <a:t>August – </a:t>
            </a:r>
            <a:r>
              <a:rPr lang="en-US" sz="1200" b="1" dirty="0" smtClean="0">
                <a:solidFill>
                  <a:srgbClr val="FFFFFF"/>
                </a:solidFill>
                <a:latin typeface="Calibri" charset="0"/>
                <a:ea typeface="Arial" charset="0"/>
                <a:cs typeface="Arial" charset="0"/>
                <a:sym typeface="Arial" charset="0"/>
              </a:rPr>
              <a:t>24 August 2011</a:t>
            </a:r>
            <a:endParaRPr lang="en-US" sz="1200" b="1" dirty="0">
              <a:solidFill>
                <a:srgbClr val="FFFFFF"/>
              </a:solidFill>
              <a:latin typeface="Calibri" charset="0"/>
              <a:ea typeface="Arial" charset="0"/>
              <a:cs typeface="Arial" charset="0"/>
              <a:sym typeface="Arial" charset="0"/>
            </a:endParaRPr>
          </a:p>
        </p:txBody>
      </p:sp>
      <p:sp>
        <p:nvSpPr>
          <p:cNvPr id="21507" name="Text Box 4"/>
          <p:cNvSpPr txBox="1">
            <a:spLocks noChangeArrowheads="1"/>
          </p:cNvSpPr>
          <p:nvPr/>
        </p:nvSpPr>
        <p:spPr bwMode="auto">
          <a:xfrm>
            <a:off x="249328" y="4537928"/>
            <a:ext cx="2969745" cy="1423467"/>
          </a:xfrm>
          <a:prstGeom prst="rect">
            <a:avLst/>
          </a:prstGeom>
          <a:ln/>
          <a:extLst/>
        </p:spPr>
        <p:style>
          <a:lnRef idx="0">
            <a:schemeClr val="accent3"/>
          </a:lnRef>
          <a:fillRef idx="3">
            <a:schemeClr val="accent3"/>
          </a:fillRef>
          <a:effectRef idx="3">
            <a:schemeClr val="accent3"/>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17475" indent="-117475" eaLnBrk="1" hangingPunct="1">
              <a:spcBef>
                <a:spcPts val="300"/>
              </a:spcBef>
              <a:buFont typeface="Arial"/>
              <a:buChar char="•"/>
            </a:pPr>
            <a:r>
              <a:rPr lang="en-US" sz="1400" dirty="0" smtClean="0">
                <a:latin typeface="Calibri" charset="0"/>
              </a:rPr>
              <a:t>4 </a:t>
            </a:r>
            <a:r>
              <a:rPr lang="en-US" sz="1400" dirty="0">
                <a:latin typeface="Calibri" charset="0"/>
              </a:rPr>
              <a:t>missions from </a:t>
            </a:r>
            <a:r>
              <a:rPr lang="en-US" sz="1400" dirty="0" smtClean="0">
                <a:latin typeface="Calibri" charset="0"/>
              </a:rPr>
              <a:t>22-24 </a:t>
            </a:r>
            <a:r>
              <a:rPr lang="en-US" sz="1400" dirty="0">
                <a:latin typeface="Calibri" charset="0"/>
              </a:rPr>
              <a:t>Aug </a:t>
            </a:r>
            <a:r>
              <a:rPr lang="en-US" sz="1400" dirty="0" smtClean="0">
                <a:latin typeface="Calibri" charset="0"/>
              </a:rPr>
              <a:t>2012 and 5 missions from 26-28 Aug 2012 at 12 h </a:t>
            </a:r>
            <a:r>
              <a:rPr lang="en-US" sz="1400" dirty="0">
                <a:latin typeface="Calibri"/>
                <a:ea typeface="Arial" charset="0"/>
                <a:cs typeface="Calibri"/>
                <a:sym typeface="Arial" charset="0"/>
              </a:rPr>
              <a:t>Doppler </a:t>
            </a:r>
            <a:r>
              <a:rPr lang="en-US" sz="1400" dirty="0" smtClean="0">
                <a:latin typeface="Calibri" charset="0"/>
              </a:rPr>
              <a:t>sampling </a:t>
            </a:r>
            <a:r>
              <a:rPr lang="en-US" sz="1400" dirty="0" smtClean="0">
                <a:latin typeface="Calibri"/>
                <a:ea typeface="Arial" charset="0"/>
                <a:cs typeface="Calibri"/>
                <a:sym typeface="Arial" charset="0"/>
              </a:rPr>
              <a:t>(HEDAS/GSI)</a:t>
            </a:r>
            <a:r>
              <a:rPr lang="en-US" sz="1400" dirty="0" smtClean="0">
                <a:latin typeface="Calibri" charset="0"/>
              </a:rPr>
              <a:t> </a:t>
            </a:r>
            <a:r>
              <a:rPr lang="en-US" sz="1400" dirty="0">
                <a:latin typeface="Calibri" charset="0"/>
              </a:rPr>
              <a:t>&amp; 6</a:t>
            </a:r>
            <a:r>
              <a:rPr lang="en-US" sz="1400" dirty="0" smtClean="0">
                <a:latin typeface="Calibri" charset="0"/>
              </a:rPr>
              <a:t> G</a:t>
            </a:r>
            <a:r>
              <a:rPr lang="en-US" sz="1400" dirty="0">
                <a:latin typeface="Calibri" charset="0"/>
              </a:rPr>
              <a:t>-IV missions </a:t>
            </a:r>
          </a:p>
          <a:p>
            <a:pPr marL="117475" indent="-117475" eaLnBrk="1" hangingPunct="1">
              <a:spcBef>
                <a:spcPts val="300"/>
              </a:spcBef>
              <a:buFont typeface="Arial"/>
              <a:buChar char="•"/>
            </a:pPr>
            <a:r>
              <a:rPr lang="en-US" sz="1400" dirty="0" smtClean="0">
                <a:latin typeface="Calibri" charset="0"/>
              </a:rPr>
              <a:t>Sampled Isaac as a tropical storm to hurricane at landfall</a:t>
            </a:r>
            <a:endParaRPr lang="en-US" sz="1400" dirty="0">
              <a:latin typeface="Calibri" charset="0"/>
            </a:endParaRPr>
          </a:p>
        </p:txBody>
      </p:sp>
      <p:sp>
        <p:nvSpPr>
          <p:cNvPr id="24" name="Rectangle 6"/>
          <p:cNvSpPr txBox="1">
            <a:spLocks noChangeArrowheads="1"/>
          </p:cNvSpPr>
          <p:nvPr/>
        </p:nvSpPr>
        <p:spPr bwMode="auto">
          <a:xfrm>
            <a:off x="3773710" y="2032439"/>
            <a:ext cx="1886858" cy="1088121"/>
          </a:xfrm>
          <a:prstGeom prst="rect">
            <a:avLst/>
          </a:prstGeom>
          <a:ln w="9525" cap="flat" cmpd="sng" algn="ctr">
            <a:solidFill>
              <a:schemeClr val="accent3">
                <a:shade val="95000"/>
                <a:satMod val="105000"/>
              </a:schemeClr>
            </a:solidFill>
            <a:prstDash val="solid"/>
            <a:miter lim="800000"/>
            <a:headEnd/>
            <a:tailEnd/>
          </a:ln>
        </p:spPr>
        <p:style>
          <a:lnRef idx="1">
            <a:schemeClr val="accent3"/>
          </a:lnRef>
          <a:fillRef idx="2">
            <a:schemeClr val="accent3"/>
          </a:fillRef>
          <a:effectRef idx="1">
            <a:schemeClr val="accent3"/>
          </a:effectRef>
          <a:fontRef idx="minor">
            <a:schemeClr val="dk1"/>
          </a:fontRef>
        </p:style>
        <p:txBody>
          <a:bodyPr rIns="30479">
            <a:prstTxWarp prst="textNoShape">
              <a:avLst/>
            </a:prstTxWarp>
          </a:bodyPr>
          <a:lstStyle/>
          <a:p>
            <a:pPr marL="39688" algn="ctr"/>
            <a:r>
              <a:rPr lang="en-US" sz="1600" dirty="0">
                <a:solidFill>
                  <a:srgbClr val="000000"/>
                </a:solidFill>
                <a:latin typeface="Calibri" charset="0"/>
                <a:ea typeface="Arial" charset="0"/>
                <a:sym typeface="Arial" charset="0"/>
              </a:rPr>
              <a:t>Doppler </a:t>
            </a:r>
            <a:r>
              <a:rPr lang="en-US" sz="1600" dirty="0" smtClean="0">
                <a:solidFill>
                  <a:srgbClr val="000000"/>
                </a:solidFill>
                <a:latin typeface="Calibri" charset="0"/>
                <a:ea typeface="Arial" charset="0"/>
                <a:sym typeface="Arial" charset="0"/>
              </a:rPr>
              <a:t>data </a:t>
            </a:r>
            <a:r>
              <a:rPr lang="en-US" sz="1600" dirty="0">
                <a:solidFill>
                  <a:srgbClr val="000000"/>
                </a:solidFill>
                <a:latin typeface="Calibri" charset="0"/>
                <a:ea typeface="Arial" charset="0"/>
                <a:sym typeface="Arial" charset="0"/>
              </a:rPr>
              <a:t>transmitted in real-</a:t>
            </a:r>
            <a:r>
              <a:rPr lang="en-US" sz="1600" dirty="0" smtClean="0">
                <a:solidFill>
                  <a:srgbClr val="000000"/>
                </a:solidFill>
                <a:latin typeface="Calibri" charset="0"/>
                <a:ea typeface="Arial" charset="0"/>
                <a:sym typeface="Arial" charset="0"/>
              </a:rPr>
              <a:t>time </a:t>
            </a:r>
            <a:r>
              <a:rPr lang="en-US" sz="1600" dirty="0">
                <a:solidFill>
                  <a:srgbClr val="000000"/>
                </a:solidFill>
                <a:latin typeface="Calibri" charset="0"/>
                <a:ea typeface="Arial" charset="0"/>
                <a:sym typeface="Arial" charset="0"/>
              </a:rPr>
              <a:t>for assimilation into </a:t>
            </a:r>
            <a:r>
              <a:rPr lang="en-US" sz="1600" dirty="0" smtClean="0">
                <a:solidFill>
                  <a:srgbClr val="000000"/>
                </a:solidFill>
                <a:latin typeface="Calibri" charset="0"/>
                <a:ea typeface="Arial" charset="0"/>
                <a:sym typeface="Arial" charset="0"/>
              </a:rPr>
              <a:t>HWRF</a:t>
            </a:r>
            <a:endParaRPr lang="en-US" sz="1600" dirty="0">
              <a:solidFill>
                <a:srgbClr val="000000"/>
              </a:solidFill>
              <a:latin typeface="Calibri" charset="0"/>
              <a:ea typeface="Calibri" charset="0"/>
              <a:cs typeface="Calibri" charset="0"/>
              <a:sym typeface="Arial" charset="0"/>
            </a:endParaRPr>
          </a:p>
        </p:txBody>
      </p:sp>
      <p:sp>
        <p:nvSpPr>
          <p:cNvPr id="30" name="Text Box 7"/>
          <p:cNvSpPr txBox="1">
            <a:spLocks/>
          </p:cNvSpPr>
          <p:nvPr/>
        </p:nvSpPr>
        <p:spPr bwMode="auto">
          <a:xfrm>
            <a:off x="5313680" y="6648113"/>
            <a:ext cx="3604984" cy="218719"/>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00" dirty="0" smtClean="0">
                <a:solidFill>
                  <a:srgbClr val="000000"/>
                </a:solidFill>
              </a:rPr>
              <a:t>Aberson, Aksoy, Gamache, Gopal (</a:t>
            </a:r>
            <a:r>
              <a:rPr lang="en-US" sz="1000" dirty="0">
                <a:solidFill>
                  <a:srgbClr val="000000"/>
                </a:solidFill>
              </a:rPr>
              <a:t>AOML/HRD</a:t>
            </a:r>
            <a:r>
              <a:rPr lang="en-US" sz="1000" dirty="0" smtClean="0">
                <a:solidFill>
                  <a:srgbClr val="000000"/>
                </a:solidFill>
              </a:rPr>
              <a:t>), Tong (EMC)</a:t>
            </a:r>
            <a:endParaRPr lang="en-US" sz="1100" dirty="0">
              <a:solidFill>
                <a:srgbClr val="000000"/>
              </a:solidFill>
            </a:endParaRPr>
          </a:p>
        </p:txBody>
      </p:sp>
      <p:grpSp>
        <p:nvGrpSpPr>
          <p:cNvPr id="18" name="Group 17"/>
          <p:cNvGrpSpPr/>
          <p:nvPr/>
        </p:nvGrpSpPr>
        <p:grpSpPr>
          <a:xfrm>
            <a:off x="109755" y="1416167"/>
            <a:ext cx="3584851" cy="2723034"/>
            <a:chOff x="109755" y="1432141"/>
            <a:chExt cx="3584851" cy="2723034"/>
          </a:xfrm>
        </p:grpSpPr>
        <p:pic>
          <p:nvPicPr>
            <p:cNvPr id="7" name="Picture 6" descr="Screen shot 2012-08-30 at 2.39.38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755" y="1432141"/>
              <a:ext cx="3584851" cy="2723034"/>
            </a:xfrm>
            <a:prstGeom prst="rect">
              <a:avLst/>
            </a:prstGeom>
          </p:spPr>
        </p:pic>
        <p:sp>
          <p:nvSpPr>
            <p:cNvPr id="29" name="Rectangle 8"/>
            <p:cNvSpPr>
              <a:spLocks/>
            </p:cNvSpPr>
            <p:nvPr/>
          </p:nvSpPr>
          <p:spPr bwMode="auto">
            <a:xfrm>
              <a:off x="162228" y="3714162"/>
              <a:ext cx="1833485" cy="369332"/>
            </a:xfrm>
            <a:prstGeom prst="rect">
              <a:avLst/>
            </a:prstGeom>
            <a:noFill/>
            <a:ln w="12700">
              <a:noFill/>
              <a:miter lim="800000"/>
              <a:headEnd/>
              <a:tailEnd/>
            </a:ln>
          </p:spPr>
          <p:txBody>
            <a:bodyPr wrap="square" lIns="0" tIns="0" rIns="40639" bIns="0">
              <a:prstTxWarp prst="textNoShape">
                <a:avLst/>
              </a:prstTxWarp>
              <a:spAutoFit/>
            </a:bodyPr>
            <a:lstStyle/>
            <a:p>
              <a:pPr marL="39688" algn="ctr"/>
              <a:r>
                <a:rPr lang="en-US" sz="1200" b="1" dirty="0">
                  <a:solidFill>
                    <a:srgbClr val="FFFFFF"/>
                  </a:solidFill>
                  <a:latin typeface="Calibri" charset="0"/>
                  <a:ea typeface="Arial" charset="0"/>
                  <a:cs typeface="Arial" charset="0"/>
                  <a:sym typeface="Arial" charset="0"/>
                </a:rPr>
                <a:t>5</a:t>
              </a:r>
              <a:r>
                <a:rPr lang="en-US" sz="1200" b="1" dirty="0" smtClean="0">
                  <a:solidFill>
                    <a:srgbClr val="FFFFFF"/>
                  </a:solidFill>
                  <a:latin typeface="Calibri" charset="0"/>
                  <a:ea typeface="Arial" charset="0"/>
                  <a:cs typeface="Arial" charset="0"/>
                  <a:sym typeface="Arial" charset="0"/>
                </a:rPr>
                <a:t> </a:t>
              </a:r>
              <a:r>
                <a:rPr lang="en-US" sz="1200" b="1" dirty="0">
                  <a:solidFill>
                    <a:srgbClr val="FFFFFF"/>
                  </a:solidFill>
                  <a:latin typeface="Calibri" charset="0"/>
                  <a:ea typeface="Arial" charset="0"/>
                  <a:cs typeface="Arial" charset="0"/>
                  <a:sym typeface="Arial" charset="0"/>
                </a:rPr>
                <a:t>P-3 Flights</a:t>
              </a:r>
            </a:p>
            <a:p>
              <a:pPr marL="39688" algn="ctr"/>
              <a:r>
                <a:rPr lang="en-US" sz="1200" b="1" dirty="0" smtClean="0">
                  <a:solidFill>
                    <a:srgbClr val="FFFFFF"/>
                  </a:solidFill>
                  <a:latin typeface="Calibri" charset="0"/>
                  <a:ea typeface="Arial" charset="0"/>
                  <a:cs typeface="Arial" charset="0"/>
                  <a:sym typeface="Arial" charset="0"/>
                </a:rPr>
                <a:t>26 </a:t>
              </a:r>
              <a:r>
                <a:rPr lang="en-US" sz="1200" b="1" dirty="0">
                  <a:solidFill>
                    <a:srgbClr val="FFFFFF"/>
                  </a:solidFill>
                  <a:latin typeface="Calibri" charset="0"/>
                  <a:ea typeface="Arial" charset="0"/>
                  <a:cs typeface="Arial" charset="0"/>
                  <a:sym typeface="Arial" charset="0"/>
                </a:rPr>
                <a:t>August – </a:t>
              </a:r>
              <a:r>
                <a:rPr lang="en-US" sz="1200" b="1" dirty="0" smtClean="0">
                  <a:solidFill>
                    <a:srgbClr val="FFFFFF"/>
                  </a:solidFill>
                  <a:latin typeface="Calibri" charset="0"/>
                  <a:ea typeface="Arial" charset="0"/>
                  <a:cs typeface="Arial" charset="0"/>
                  <a:sym typeface="Arial" charset="0"/>
                </a:rPr>
                <a:t>28 August 2011</a:t>
              </a:r>
              <a:endParaRPr lang="en-US" sz="1200" b="1" dirty="0">
                <a:solidFill>
                  <a:srgbClr val="FFFFFF"/>
                </a:solidFill>
                <a:latin typeface="Calibri" charset="0"/>
                <a:ea typeface="Arial" charset="0"/>
                <a:cs typeface="Arial" charset="0"/>
                <a:sym typeface="Arial" charset="0"/>
              </a:endParaRPr>
            </a:p>
          </p:txBody>
        </p:sp>
      </p:grpSp>
      <p:grpSp>
        <p:nvGrpSpPr>
          <p:cNvPr id="20" name="Group 19"/>
          <p:cNvGrpSpPr>
            <a:grpSpLocks/>
          </p:cNvGrpSpPr>
          <p:nvPr/>
        </p:nvGrpSpPr>
        <p:grpSpPr bwMode="auto">
          <a:xfrm>
            <a:off x="5867400" y="1308120"/>
            <a:ext cx="3060700" cy="5106988"/>
            <a:chOff x="5809195" y="1292823"/>
            <a:chExt cx="3261307" cy="5171290"/>
          </a:xfrm>
        </p:grpSpPr>
        <p:pic>
          <p:nvPicPr>
            <p:cNvPr id="21" name="Picture 22" descr="ISAAC09L.2012082800.fsct.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09195" y="4264934"/>
              <a:ext cx="3261307" cy="2199179"/>
            </a:xfrm>
            <a:prstGeom prst="rect">
              <a:avLst/>
            </a:prstGeom>
            <a:noFill/>
            <a:ln w="9525">
              <a:noFill/>
              <a:miter lim="800000"/>
              <a:headEnd/>
              <a:tailEnd/>
            </a:ln>
          </p:spPr>
        </p:pic>
        <p:pic>
          <p:nvPicPr>
            <p:cNvPr id="28" name="Picture 21" descr="swath.ISAAC09L.2012082712.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42903" y="1292823"/>
              <a:ext cx="3115230" cy="2956394"/>
            </a:xfrm>
            <a:prstGeom prst="rect">
              <a:avLst/>
            </a:prstGeom>
            <a:noFill/>
            <a:ln w="9525">
              <a:noFill/>
              <a:miter lim="800000"/>
              <a:headEnd/>
              <a:tailEnd/>
            </a:ln>
          </p:spPr>
        </p:pic>
        <p:sp>
          <p:nvSpPr>
            <p:cNvPr id="32" name="TextBox 30"/>
            <p:cNvSpPr txBox="1">
              <a:spLocks noChangeArrowheads="1"/>
            </p:cNvSpPr>
            <p:nvPr/>
          </p:nvSpPr>
          <p:spPr bwMode="auto">
            <a:xfrm>
              <a:off x="6294820" y="1557895"/>
              <a:ext cx="1075994" cy="396815"/>
            </a:xfrm>
            <a:prstGeom prst="rect">
              <a:avLst/>
            </a:prstGeom>
            <a:noFill/>
            <a:ln w="9525">
              <a:noFill/>
              <a:miter lim="800000"/>
              <a:headEnd/>
              <a:tailEnd/>
            </a:ln>
          </p:spPr>
          <p:txBody>
            <a:bodyPr wrap="none">
              <a:spAutoFit/>
            </a:bodyPr>
            <a:lstStyle/>
            <a:p>
              <a:pPr algn="ctr"/>
              <a:r>
                <a:rPr lang="en-US" sz="1000" b="1">
                  <a:latin typeface="Calibri" pitchFamily="34" charset="0"/>
                </a:rPr>
                <a:t>HWRF/GSI</a:t>
              </a:r>
            </a:p>
            <a:p>
              <a:pPr algn="ctr"/>
              <a:r>
                <a:rPr lang="en-US" sz="1000" b="1">
                  <a:latin typeface="Calibri" pitchFamily="34" charset="0"/>
                </a:rPr>
                <a:t>20120827 12UTC</a:t>
              </a:r>
            </a:p>
          </p:txBody>
        </p:sp>
        <p:sp>
          <p:nvSpPr>
            <p:cNvPr id="33" name="TextBox 30"/>
            <p:cNvSpPr txBox="1">
              <a:spLocks noChangeArrowheads="1"/>
            </p:cNvSpPr>
            <p:nvPr/>
          </p:nvSpPr>
          <p:spPr bwMode="auto">
            <a:xfrm>
              <a:off x="7726304" y="4494325"/>
              <a:ext cx="1075993" cy="396814"/>
            </a:xfrm>
            <a:prstGeom prst="rect">
              <a:avLst/>
            </a:prstGeom>
            <a:noFill/>
            <a:ln w="9525">
              <a:noFill/>
              <a:miter lim="800000"/>
              <a:headEnd/>
              <a:tailEnd/>
            </a:ln>
          </p:spPr>
          <p:txBody>
            <a:bodyPr wrap="none">
              <a:spAutoFit/>
            </a:bodyPr>
            <a:lstStyle/>
            <a:p>
              <a:pPr algn="ctr"/>
              <a:r>
                <a:rPr lang="en-US" sz="1000" b="1">
                  <a:latin typeface="Calibri" pitchFamily="34" charset="0"/>
                </a:rPr>
                <a:t>HWRF/GSI</a:t>
              </a:r>
            </a:p>
            <a:p>
              <a:pPr algn="ctr"/>
              <a:r>
                <a:rPr lang="en-US" sz="1000" b="1">
                  <a:latin typeface="Calibri" pitchFamily="34" charset="0"/>
                </a:rPr>
                <a:t>20120827 12UTC</a:t>
              </a:r>
            </a:p>
          </p:txBody>
        </p:sp>
      </p:grpSp>
      <p:grpSp>
        <p:nvGrpSpPr>
          <p:cNvPr id="34" name="Group 33"/>
          <p:cNvGrpSpPr/>
          <p:nvPr/>
        </p:nvGrpSpPr>
        <p:grpSpPr>
          <a:xfrm>
            <a:off x="1605691" y="2779542"/>
            <a:ext cx="4165747" cy="3621258"/>
            <a:chOff x="1629505" y="2779542"/>
            <a:chExt cx="4165747" cy="3621258"/>
          </a:xfrm>
        </p:grpSpPr>
        <p:pic>
          <p:nvPicPr>
            <p:cNvPr id="35" name="Picture 34" descr="Screen shot 2012-08-30 at 3.08.28 PM.pn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448216" y="4123944"/>
              <a:ext cx="2347036" cy="2276856"/>
            </a:xfrm>
            <a:prstGeom prst="rect">
              <a:avLst/>
            </a:prstGeom>
          </p:spPr>
        </p:pic>
        <p:cxnSp>
          <p:nvCxnSpPr>
            <p:cNvPr id="36" name="Straight Arrow Connector 35"/>
            <p:cNvCxnSpPr/>
            <p:nvPr/>
          </p:nvCxnSpPr>
          <p:spPr>
            <a:xfrm>
              <a:off x="1629505" y="2779542"/>
              <a:ext cx="2031623" cy="1665418"/>
            </a:xfrm>
            <a:prstGeom prst="straightConnector1">
              <a:avLst/>
            </a:prstGeom>
            <a:ln w="381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grpSp>
      <p:pic>
        <p:nvPicPr>
          <p:cNvPr id="37" name="Picture 36" descr="20120827H1wind30.gif"/>
          <p:cNvPicPr>
            <a:picLocks/>
          </p:cNvPicPr>
          <p:nvPr/>
        </p:nvPicPr>
        <p:blipFill rotWithShape="1">
          <a:blip r:embed="rId8" cstate="email">
            <a:alphaModFix amt="69000"/>
            <a:extLst>
              <a:ext uri="{BEBA8EAE-BF5A-486C-A8C5-ECC9F3942E4B}">
                <a14:imgProps xmlns:a14="http://schemas.microsoft.com/office/drawing/2010/main">
                  <a14:imgLayer r:embed="rId9">
                    <a14:imgEffect>
                      <a14:backgroundRemoval t="9853" b="89937" l="9976" r="89781">
                        <a14:backgroundMark x1="41119" y1="43396" x2="41119" y2="43396"/>
                      </a14:backgroundRemoval>
                    </a14:imgEffect>
                  </a14:imgLayer>
                </a14:imgProps>
              </a:ext>
              <a:ext uri="{28A0092B-C50C-407E-A947-70E740481C1C}">
                <a14:useLocalDpi xmlns:a14="http://schemas.microsoft.com/office/drawing/2010/main"/>
              </a:ext>
            </a:extLst>
          </a:blip>
          <a:srcRect/>
          <a:stretch/>
        </p:blipFill>
        <p:spPr>
          <a:xfrm>
            <a:off x="3409943" y="4191000"/>
            <a:ext cx="2320929" cy="2302309"/>
          </a:xfrm>
          <a:prstGeom prst="rect">
            <a:avLst/>
          </a:prstGeom>
        </p:spPr>
      </p:pic>
      <p:sp>
        <p:nvSpPr>
          <p:cNvPr id="22" name="Rectangle 5"/>
          <p:cNvSpPr txBox="1">
            <a:spLocks noChangeArrowheads="1"/>
          </p:cNvSpPr>
          <p:nvPr/>
        </p:nvSpPr>
        <p:spPr bwMode="auto">
          <a:xfrm>
            <a:off x="-1" y="-1"/>
            <a:ext cx="7657275" cy="1307169"/>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defRPr/>
            </a:pPr>
            <a:r>
              <a:rPr lang="en-US" sz="4400" dirty="0" smtClean="0">
                <a:solidFill>
                  <a:srgbClr val="FFFF00"/>
                </a:solidFill>
                <a:latin typeface="Calibri"/>
                <a:ea typeface="Calibri" charset="0"/>
                <a:cs typeface="Calibri"/>
              </a:rPr>
              <a:t>Collect</a:t>
            </a:r>
            <a:r>
              <a:rPr lang="en-US" sz="4400" dirty="0" smtClean="0">
                <a:latin typeface="Calibri"/>
                <a:ea typeface="Calibri" charset="0"/>
                <a:cs typeface="Calibri"/>
              </a:rPr>
              <a:t> observations over life-cycle:</a:t>
            </a:r>
            <a:r>
              <a:rPr lang="en-US" sz="4400" dirty="0">
                <a:latin typeface="Calibri"/>
                <a:ea typeface="Calibri" charset="0"/>
                <a:cs typeface="Calibri"/>
              </a:rPr>
              <a:t> </a:t>
            </a:r>
            <a:r>
              <a:rPr lang="en-US" sz="4000" dirty="0" smtClean="0">
                <a:latin typeface="Calibri"/>
                <a:ea typeface="Calibri" charset="0"/>
                <a:cs typeface="Calibri"/>
              </a:rPr>
              <a:t>Isaac 2012</a:t>
            </a:r>
            <a:endParaRPr lang="en-US" sz="3200" dirty="0" smtClean="0">
              <a:latin typeface="Calibri"/>
              <a:ea typeface="Calibri" charset="0"/>
              <a:cs typeface="Calibri"/>
            </a:endParaRPr>
          </a:p>
        </p:txBody>
      </p:sp>
    </p:spTree>
    <p:extLst>
      <p:ext uri="{BB962C8B-B14F-4D97-AF65-F5344CB8AC3E}">
        <p14:creationId xmlns:p14="http://schemas.microsoft.com/office/powerpoint/2010/main" val="32704729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0"/>
                                  </p:stCondLst>
                                  <p:childTnLst>
                                    <p:set>
                                      <p:cBhvr>
                                        <p:cTn id="9" dur="1" fill="hold">
                                          <p:stCondLst>
                                            <p:cond delay="0"/>
                                          </p:stCondLst>
                                        </p:cTn>
                                        <p:tgtEl>
                                          <p:spTgt spid="34"/>
                                        </p:tgtEl>
                                        <p:attrNameLst>
                                          <p:attrName>style.visibility</p:attrName>
                                        </p:attrNameLst>
                                      </p:cBhvr>
                                      <p:to>
                                        <p:strVal val="visible"/>
                                      </p:to>
                                    </p:set>
                                  </p:childTnLst>
                                </p:cTn>
                              </p:par>
                            </p:childTnLst>
                          </p:cTn>
                        </p:par>
                        <p:par>
                          <p:cTn id="10" fill="hold">
                            <p:stCondLst>
                              <p:cond delay="5000"/>
                            </p:stCondLst>
                            <p:childTnLst>
                              <p:par>
                                <p:cTn id="11" presetID="9" presetClass="entr" presetSubtype="0" fill="hold" nodeType="afterEffect">
                                  <p:stCondLst>
                                    <p:cond delay="4000"/>
                                  </p:stCondLst>
                                  <p:childTnLst>
                                    <p:set>
                                      <p:cBhvr>
                                        <p:cTn id="12" dur="1" fill="hold">
                                          <p:stCondLst>
                                            <p:cond delay="0"/>
                                          </p:stCondLst>
                                        </p:cTn>
                                        <p:tgtEl>
                                          <p:spTgt spid="37"/>
                                        </p:tgtEl>
                                        <p:attrNameLst>
                                          <p:attrName>style.visibility</p:attrName>
                                        </p:attrNameLst>
                                      </p:cBhvr>
                                      <p:to>
                                        <p:strVal val="visible"/>
                                      </p:to>
                                    </p:set>
                                    <p:animEffect transition="in" filter="dissolve">
                                      <p:cBhvr>
                                        <p:cTn id="13" dur="500"/>
                                        <p:tgtEl>
                                          <p:spTgt spid="37"/>
                                        </p:tgtEl>
                                      </p:cBhvr>
                                    </p:animEffect>
                                  </p:childTnLst>
                                </p:cTn>
                              </p:par>
                            </p:childTnLst>
                          </p:cTn>
                        </p:par>
                        <p:par>
                          <p:cTn id="14" fill="hold">
                            <p:stCondLst>
                              <p:cond delay="9500"/>
                            </p:stCondLst>
                            <p:childTnLst>
                              <p:par>
                                <p:cTn id="15" presetID="1" presetClass="entr" presetSubtype="0" fill="hold" nodeType="afterEffect">
                                  <p:stCondLst>
                                    <p:cond delay="500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SAAC09L.2012082800.m0.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84674" y="4241196"/>
            <a:ext cx="1849934" cy="1725233"/>
          </a:xfrm>
          <a:prstGeom prst="rect">
            <a:avLst/>
          </a:prstGeom>
        </p:spPr>
      </p:pic>
      <p:pic>
        <p:nvPicPr>
          <p:cNvPr id="2" name="Picture 1" descr="ISAAC09L.2012082800.m0.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7252" y="1901640"/>
            <a:ext cx="3902128" cy="4032841"/>
          </a:xfrm>
          <a:prstGeom prst="rect">
            <a:avLst/>
          </a:prstGeom>
        </p:spPr>
      </p:pic>
      <p:pic>
        <p:nvPicPr>
          <p:cNvPr id="29699" name="Picture 23" descr="Earl_obs_20100819180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51363" y="1911430"/>
            <a:ext cx="2097087"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8"/>
          <p:cNvSpPr txBox="1">
            <a:spLocks/>
          </p:cNvSpPr>
          <p:nvPr/>
        </p:nvSpPr>
        <p:spPr bwMode="auto">
          <a:xfrm>
            <a:off x="890588" y="5969390"/>
            <a:ext cx="20925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spcBef>
                <a:spcPct val="50000"/>
              </a:spcBef>
            </a:pPr>
            <a:r>
              <a:rPr lang="en-US" sz="1600" b="1" dirty="0">
                <a:solidFill>
                  <a:schemeClr val="tx1"/>
                </a:solidFill>
                <a:latin typeface="Calibri"/>
                <a:cs typeface="Calibri"/>
                <a:sym typeface="Arial" charset="0"/>
              </a:rPr>
              <a:t>Hurricane </a:t>
            </a:r>
            <a:r>
              <a:rPr lang="en-US" sz="1600" b="1" dirty="0" smtClean="0">
                <a:solidFill>
                  <a:schemeClr val="tx1"/>
                </a:solidFill>
                <a:latin typeface="Calibri"/>
                <a:cs typeface="Calibri"/>
                <a:sym typeface="Arial" charset="0"/>
              </a:rPr>
              <a:t>Isaac (2012)</a:t>
            </a:r>
            <a:endParaRPr lang="en-US" sz="1600" b="1" dirty="0">
              <a:solidFill>
                <a:schemeClr val="tx1"/>
              </a:solidFill>
              <a:latin typeface="Calibri"/>
              <a:cs typeface="Calibri"/>
              <a:sym typeface="Arial" charset="0"/>
            </a:endParaRPr>
          </a:p>
        </p:txBody>
      </p:sp>
      <p:grpSp>
        <p:nvGrpSpPr>
          <p:cNvPr id="29702" name="Group 10"/>
          <p:cNvGrpSpPr>
            <a:grpSpLocks/>
          </p:cNvGrpSpPr>
          <p:nvPr/>
        </p:nvGrpSpPr>
        <p:grpSpPr bwMode="auto">
          <a:xfrm>
            <a:off x="2267727" y="3785037"/>
            <a:ext cx="450850" cy="469900"/>
            <a:chOff x="0" y="0"/>
            <a:chExt cx="240" cy="240"/>
          </a:xfrm>
        </p:grpSpPr>
        <p:sp>
          <p:nvSpPr>
            <p:cNvPr id="29720" name="Oval 11"/>
            <p:cNvSpPr>
              <a:spLocks/>
            </p:cNvSpPr>
            <p:nvPr/>
          </p:nvSpPr>
          <p:spPr bwMode="auto">
            <a:xfrm>
              <a:off x="0" y="0"/>
              <a:ext cx="240" cy="240"/>
            </a:xfrm>
            <a:prstGeom prst="ellipse">
              <a:avLst/>
            </a:prstGeom>
            <a:noFill/>
            <a:ln w="63500">
              <a:solidFill>
                <a:srgbClr val="001933"/>
              </a:solidFill>
              <a:prstDash val="sysDash"/>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alibri"/>
                <a:cs typeface="Calibri"/>
              </a:endParaRPr>
            </a:p>
          </p:txBody>
        </p:sp>
      </p:grpSp>
      <p:sp>
        <p:nvSpPr>
          <p:cNvPr id="10" name="Rectangle 9"/>
          <p:cNvSpPr>
            <a:spLocks noChangeArrowheads="1"/>
          </p:cNvSpPr>
          <p:nvPr/>
        </p:nvSpPr>
        <p:spPr bwMode="auto">
          <a:xfrm>
            <a:off x="2124748" y="3639086"/>
            <a:ext cx="816532" cy="737894"/>
          </a:xfrm>
          <a:prstGeom prst="rect">
            <a:avLst/>
          </a:prstGeom>
          <a:noFill/>
          <a:ln w="38100">
            <a:solidFill>
              <a:srgbClr val="000066"/>
            </a:solidFill>
            <a:prstDash val="dash"/>
            <a:round/>
            <a:headEnd/>
            <a:tailEnd/>
          </a:ln>
          <a:effectLst>
            <a:outerShdw blurRad="635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Calibri"/>
              <a:ea typeface="+mn-ea"/>
              <a:cs typeface="Calibri"/>
            </a:endParaRPr>
          </a:p>
        </p:txBody>
      </p:sp>
      <p:pic>
        <p:nvPicPr>
          <p:cNvPr id="29705" name="Picture 15" descr="TA_rada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13790">
            <a:off x="5820973" y="2763772"/>
            <a:ext cx="1095640" cy="118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a:cxnSpLocks noChangeShapeType="1"/>
          </p:cNvCxnSpPr>
          <p:nvPr/>
        </p:nvCxnSpPr>
        <p:spPr bwMode="auto">
          <a:xfrm flipV="1">
            <a:off x="2891573" y="1987409"/>
            <a:ext cx="1677334" cy="1734621"/>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 name="Straight Connector 14"/>
          <p:cNvCxnSpPr>
            <a:cxnSpLocks noChangeShapeType="1"/>
          </p:cNvCxnSpPr>
          <p:nvPr/>
        </p:nvCxnSpPr>
        <p:spPr bwMode="auto">
          <a:xfrm>
            <a:off x="2867610" y="3777940"/>
            <a:ext cx="1693050" cy="254601"/>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p:cNvCxnSpPr>
          <p:nvPr/>
        </p:nvCxnSpPr>
        <p:spPr bwMode="auto">
          <a:xfrm flipV="1">
            <a:off x="2923524" y="4273146"/>
            <a:ext cx="1877126" cy="39937"/>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p:cNvCxnSpPr>
          <p:nvPr/>
        </p:nvCxnSpPr>
        <p:spPr bwMode="auto">
          <a:xfrm>
            <a:off x="2915536" y="4353018"/>
            <a:ext cx="1885114" cy="1597438"/>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9710" name="TextBox 38"/>
          <p:cNvSpPr txBox="1">
            <a:spLocks noChangeArrowheads="1"/>
          </p:cNvSpPr>
          <p:nvPr/>
        </p:nvSpPr>
        <p:spPr bwMode="auto">
          <a:xfrm>
            <a:off x="156693" y="1366648"/>
            <a:ext cx="88566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algn="ctr" eaLnBrk="1" hangingPunct="1"/>
            <a:r>
              <a:rPr lang="en-US">
                <a:solidFill>
                  <a:schemeClr val="tx1"/>
                </a:solidFill>
                <a:latin typeface="Calibri"/>
                <a:cs typeface="Calibri"/>
              </a:rPr>
              <a:t>Synergy of high resolution forecast and airborne observations    </a:t>
            </a:r>
          </a:p>
        </p:txBody>
      </p:sp>
      <p:sp>
        <p:nvSpPr>
          <p:cNvPr id="19" name="TextBox 18"/>
          <p:cNvSpPr txBox="1">
            <a:spLocks noChangeArrowheads="1"/>
          </p:cNvSpPr>
          <p:nvPr/>
        </p:nvSpPr>
        <p:spPr bwMode="auto">
          <a:xfrm>
            <a:off x="7050088" y="2273580"/>
            <a:ext cx="1625600" cy="738664"/>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a:ea typeface="ＭＳ Ｐゴシック" pitchFamily="34" charset="-128"/>
                <a:cs typeface="Calibri"/>
              </a:rPr>
              <a:t>P-3 and G-</a:t>
            </a:r>
            <a:r>
              <a:rPr lang="en-US" sz="1400" b="1" dirty="0">
                <a:latin typeface="Calibri"/>
                <a:ea typeface="ＭＳ Ｐゴシック" pitchFamily="34" charset="-128"/>
                <a:cs typeface="Calibri"/>
              </a:rPr>
              <a:t>IV QC Doppler observations </a:t>
            </a:r>
            <a:endParaRPr lang="en-US" sz="1400" b="1" dirty="0">
              <a:solidFill>
                <a:schemeClr val="tx1"/>
              </a:solidFill>
              <a:latin typeface="Calibri"/>
              <a:ea typeface="ＭＳ Ｐゴシック" pitchFamily="34" charset="-128"/>
              <a:cs typeface="Calibri"/>
            </a:endParaRPr>
          </a:p>
        </p:txBody>
      </p:sp>
      <p:sp>
        <p:nvSpPr>
          <p:cNvPr id="20" name="TextBox 19"/>
          <p:cNvSpPr txBox="1">
            <a:spLocks noChangeArrowheads="1"/>
          </p:cNvSpPr>
          <p:nvPr/>
        </p:nvSpPr>
        <p:spPr bwMode="auto">
          <a:xfrm>
            <a:off x="6999288" y="4129477"/>
            <a:ext cx="1627187" cy="738188"/>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a:ea typeface="ＭＳ Ｐゴシック" pitchFamily="34" charset="-128"/>
                <a:cs typeface="Calibri"/>
              </a:rPr>
              <a:t>Improving </a:t>
            </a:r>
            <a:r>
              <a:rPr lang="en-US" sz="1400" b="1" dirty="0" smtClean="0">
                <a:solidFill>
                  <a:schemeClr val="tx1"/>
                </a:solidFill>
                <a:latin typeface="Calibri"/>
                <a:ea typeface="ＭＳ Ｐゴシック" pitchFamily="34" charset="-128"/>
                <a:cs typeface="Calibri"/>
              </a:rPr>
              <a:t>initial </a:t>
            </a:r>
            <a:r>
              <a:rPr lang="en-US" sz="1400" b="1" dirty="0">
                <a:solidFill>
                  <a:schemeClr val="tx1"/>
                </a:solidFill>
                <a:latin typeface="Calibri"/>
                <a:ea typeface="ＭＳ Ｐゴシック" pitchFamily="34" charset="-128"/>
                <a:cs typeface="Calibri"/>
              </a:rPr>
              <a:t>condition in storm core region </a:t>
            </a:r>
          </a:p>
        </p:txBody>
      </p:sp>
      <p:sp>
        <p:nvSpPr>
          <p:cNvPr id="21" name="TextBox 20"/>
          <p:cNvSpPr txBox="1">
            <a:spLocks noChangeArrowheads="1"/>
          </p:cNvSpPr>
          <p:nvPr/>
        </p:nvSpPr>
        <p:spPr bwMode="auto">
          <a:xfrm>
            <a:off x="7019925" y="3437327"/>
            <a:ext cx="1627188" cy="307975"/>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defRPr/>
            </a:pPr>
            <a:r>
              <a:rPr lang="en-US" sz="1400" b="1" dirty="0">
                <a:solidFill>
                  <a:schemeClr val="tx1"/>
                </a:solidFill>
                <a:latin typeface="Calibri"/>
                <a:ea typeface="ＭＳ Ｐゴシック" pitchFamily="34" charset="-128"/>
                <a:cs typeface="Calibri"/>
              </a:rPr>
              <a:t>Data assimilation</a:t>
            </a:r>
          </a:p>
        </p:txBody>
      </p:sp>
      <p:sp>
        <p:nvSpPr>
          <p:cNvPr id="22" name="TextBox 21"/>
          <p:cNvSpPr txBox="1">
            <a:spLocks noChangeArrowheads="1"/>
          </p:cNvSpPr>
          <p:nvPr/>
        </p:nvSpPr>
        <p:spPr bwMode="auto">
          <a:xfrm>
            <a:off x="7021513" y="5224852"/>
            <a:ext cx="1625600" cy="738188"/>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a:ea typeface="ＭＳ Ｐゴシック" pitchFamily="34" charset="-128"/>
                <a:cs typeface="Calibri"/>
              </a:rPr>
              <a:t>Improving </a:t>
            </a:r>
            <a:r>
              <a:rPr lang="en-US" sz="1400" b="1" dirty="0" smtClean="0">
                <a:solidFill>
                  <a:schemeClr val="tx1"/>
                </a:solidFill>
                <a:latin typeface="Calibri"/>
                <a:ea typeface="ＭＳ Ｐゴシック" pitchFamily="34" charset="-128"/>
                <a:cs typeface="Calibri"/>
              </a:rPr>
              <a:t>high </a:t>
            </a:r>
            <a:r>
              <a:rPr lang="en-US" sz="1400" b="1" dirty="0">
                <a:solidFill>
                  <a:schemeClr val="tx1"/>
                </a:solidFill>
                <a:latin typeface="Calibri"/>
                <a:ea typeface="ＭＳ Ｐゴシック" pitchFamily="34" charset="-128"/>
                <a:cs typeface="Calibri"/>
              </a:rPr>
              <a:t>resolution regional forecast </a:t>
            </a:r>
          </a:p>
        </p:txBody>
      </p:sp>
      <p:sp>
        <p:nvSpPr>
          <p:cNvPr id="23" name="Down Arrow 22"/>
          <p:cNvSpPr>
            <a:spLocks noChangeArrowheads="1"/>
          </p:cNvSpPr>
          <p:nvPr/>
        </p:nvSpPr>
        <p:spPr bwMode="auto">
          <a:xfrm>
            <a:off x="7761288" y="3067440"/>
            <a:ext cx="195262" cy="260350"/>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dirty="0">
              <a:solidFill>
                <a:schemeClr val="lt1"/>
              </a:solidFill>
              <a:latin typeface="Calibri"/>
              <a:ea typeface="+mn-ea"/>
              <a:cs typeface="Calibri"/>
            </a:endParaRPr>
          </a:p>
        </p:txBody>
      </p:sp>
      <p:sp>
        <p:nvSpPr>
          <p:cNvPr id="24" name="Down Arrow 23"/>
          <p:cNvSpPr>
            <a:spLocks noChangeArrowheads="1"/>
          </p:cNvSpPr>
          <p:nvPr/>
        </p:nvSpPr>
        <p:spPr bwMode="auto">
          <a:xfrm>
            <a:off x="7766050" y="3786577"/>
            <a:ext cx="190500" cy="257175"/>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Calibri"/>
              <a:ea typeface="+mn-ea"/>
              <a:cs typeface="Calibri"/>
            </a:endParaRPr>
          </a:p>
        </p:txBody>
      </p:sp>
      <p:sp>
        <p:nvSpPr>
          <p:cNvPr id="25" name="Down Arrow 24"/>
          <p:cNvSpPr>
            <a:spLocks noChangeArrowheads="1"/>
          </p:cNvSpPr>
          <p:nvPr/>
        </p:nvSpPr>
        <p:spPr bwMode="auto">
          <a:xfrm>
            <a:off x="7766050" y="4939102"/>
            <a:ext cx="190500" cy="188913"/>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Calibri"/>
              <a:ea typeface="+mn-ea"/>
              <a:cs typeface="Calibri"/>
            </a:endParaRPr>
          </a:p>
        </p:txBody>
      </p:sp>
      <p:cxnSp>
        <p:nvCxnSpPr>
          <p:cNvPr id="26" name="Straight Arrow Connector 25"/>
          <p:cNvCxnSpPr>
            <a:cxnSpLocks noChangeShapeType="1"/>
            <a:stCxn id="20" idx="1"/>
          </p:cNvCxnSpPr>
          <p:nvPr/>
        </p:nvCxnSpPr>
        <p:spPr bwMode="auto">
          <a:xfrm flipH="1">
            <a:off x="6158571" y="4498571"/>
            <a:ext cx="840717" cy="229845"/>
          </a:xfrm>
          <a:prstGeom prst="straightConnector1">
            <a:avLst/>
          </a:prstGeom>
          <a:noFill/>
          <a:ln w="25400">
            <a:solidFill>
              <a:schemeClr val="accent1">
                <a:lumMod val="10000"/>
              </a:schemeClr>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9719" name="TextBox 57"/>
          <p:cNvSpPr txBox="1">
            <a:spLocks noChangeArrowheads="1"/>
          </p:cNvSpPr>
          <p:nvPr/>
        </p:nvSpPr>
        <p:spPr bwMode="auto">
          <a:xfrm>
            <a:off x="4796039" y="5633287"/>
            <a:ext cx="17859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algn="ctr" eaLnBrk="1" hangingPunct="1"/>
            <a:r>
              <a:rPr lang="en-US" sz="1200" dirty="0">
                <a:solidFill>
                  <a:srgbClr val="000000"/>
                </a:solidFill>
                <a:latin typeface="Calibri"/>
                <a:cs typeface="Calibri"/>
              </a:rPr>
              <a:t>Wind intensity </a:t>
            </a:r>
            <a:r>
              <a:rPr lang="en-US" sz="1200" dirty="0" smtClean="0">
                <a:solidFill>
                  <a:srgbClr val="000000"/>
                </a:solidFill>
                <a:latin typeface="Calibri"/>
                <a:cs typeface="Calibri"/>
              </a:rPr>
              <a:t>at 10 </a:t>
            </a:r>
            <a:r>
              <a:rPr lang="en-US" sz="1200" dirty="0">
                <a:solidFill>
                  <a:srgbClr val="000000"/>
                </a:solidFill>
                <a:latin typeface="Calibri"/>
                <a:cs typeface="Calibri"/>
              </a:rPr>
              <a:t>m</a:t>
            </a:r>
          </a:p>
        </p:txBody>
      </p:sp>
      <p:sp>
        <p:nvSpPr>
          <p:cNvPr id="31" name="Text Box 7"/>
          <p:cNvSpPr txBox="1">
            <a:spLocks/>
          </p:cNvSpPr>
          <p:nvPr/>
        </p:nvSpPr>
        <p:spPr bwMode="auto">
          <a:xfrm>
            <a:off x="5210124" y="6631586"/>
            <a:ext cx="3374064" cy="218719"/>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00" dirty="0" smtClean="0">
                <a:solidFill>
                  <a:srgbClr val="000000"/>
                </a:solidFill>
                <a:latin typeface="Calibri"/>
                <a:cs typeface="Calibri"/>
              </a:rPr>
              <a:t>F. Zhang (PSU), Aberson, Aksoy, Gamache, Gopal (</a:t>
            </a:r>
            <a:r>
              <a:rPr lang="en-US" sz="1000" dirty="0">
                <a:solidFill>
                  <a:srgbClr val="000000"/>
                </a:solidFill>
                <a:latin typeface="Calibri"/>
                <a:cs typeface="Calibri"/>
              </a:rPr>
              <a:t>AOML/HRD)</a:t>
            </a:r>
            <a:endParaRPr lang="en-US" sz="1100" dirty="0">
              <a:solidFill>
                <a:srgbClr val="000000"/>
              </a:solidFill>
              <a:latin typeface="Calibri"/>
              <a:cs typeface="Calibri"/>
            </a:endParaRPr>
          </a:p>
        </p:txBody>
      </p:sp>
      <p:sp>
        <p:nvSpPr>
          <p:cNvPr id="27"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latin typeface="Calibri"/>
                <a:cs typeface="Calibri"/>
              </a:rPr>
              <a:t>NPOMS-2   F. Marks 22 October 2013</a:t>
            </a:r>
            <a:endParaRPr lang="en-US" dirty="0">
              <a:latin typeface="Calibri"/>
              <a:cs typeface="Calibri"/>
            </a:endParaRPr>
          </a:p>
        </p:txBody>
      </p:sp>
      <p:sp>
        <p:nvSpPr>
          <p:cNvPr id="29" name="Rectangle 5"/>
          <p:cNvSpPr txBox="1">
            <a:spLocks noChangeArrowheads="1"/>
          </p:cNvSpPr>
          <p:nvPr/>
        </p:nvSpPr>
        <p:spPr bwMode="auto">
          <a:xfrm>
            <a:off x="0" y="0"/>
            <a:ext cx="7657275" cy="1307169"/>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defRPr/>
            </a:pPr>
            <a:r>
              <a:rPr lang="en-US" sz="4400" dirty="0" smtClean="0">
                <a:solidFill>
                  <a:srgbClr val="FFFF00"/>
                </a:solidFill>
                <a:latin typeface="Calibri"/>
                <a:ea typeface="Calibri" charset="0"/>
                <a:cs typeface="Calibri"/>
              </a:rPr>
              <a:t>Collect</a:t>
            </a:r>
            <a:r>
              <a:rPr lang="en-US" sz="4400" dirty="0" smtClean="0">
                <a:latin typeface="Calibri"/>
                <a:ea typeface="Calibri" charset="0"/>
                <a:cs typeface="Calibri"/>
              </a:rPr>
              <a:t> observations over life-cycle:</a:t>
            </a:r>
            <a:r>
              <a:rPr lang="en-US" sz="4400" dirty="0">
                <a:latin typeface="Calibri"/>
                <a:ea typeface="Calibri" charset="0"/>
                <a:cs typeface="Calibri"/>
              </a:rPr>
              <a:t> </a:t>
            </a:r>
            <a:r>
              <a:rPr lang="en-US" sz="4400" dirty="0" smtClean="0">
                <a:latin typeface="Calibri"/>
                <a:cs typeface="Calibri"/>
              </a:rPr>
              <a:t>Initialize models</a:t>
            </a:r>
            <a:endParaRPr lang="en-US" sz="4400" dirty="0" smtClean="0">
              <a:latin typeface="Calibri"/>
              <a:ea typeface="Calibri" charset="0"/>
              <a:cs typeface="Calibri"/>
            </a:endParaRPr>
          </a:p>
        </p:txBody>
      </p:sp>
    </p:spTree>
    <p:extLst>
      <p:ext uri="{BB962C8B-B14F-4D97-AF65-F5344CB8AC3E}">
        <p14:creationId xmlns:p14="http://schemas.microsoft.com/office/powerpoint/2010/main" val="92426758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538947" y="1389467"/>
            <a:ext cx="3526707" cy="2358100"/>
            <a:chOff x="538947" y="1290989"/>
            <a:chExt cx="3526707" cy="2358100"/>
          </a:xfrm>
        </p:grpSpPr>
        <p:pic>
          <p:nvPicPr>
            <p:cNvPr id="22" name="Content Placeholder 7" descr="fig_ALAL2012_wind.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8947" y="1290989"/>
              <a:ext cx="3526707" cy="2358100"/>
            </a:xfrm>
            <a:prstGeom prst="rect">
              <a:avLst/>
            </a:prstGeom>
          </p:spPr>
        </p:pic>
        <p:sp>
          <p:nvSpPr>
            <p:cNvPr id="15" name="TextBox 14"/>
            <p:cNvSpPr txBox="1"/>
            <p:nvPr/>
          </p:nvSpPr>
          <p:spPr>
            <a:xfrm>
              <a:off x="903653" y="2134262"/>
              <a:ext cx="1189793" cy="307777"/>
            </a:xfrm>
            <a:prstGeom prst="rect">
              <a:avLst/>
            </a:prstGeom>
            <a:noFill/>
          </p:spPr>
          <p:txBody>
            <a:bodyPr wrap="square" rtlCol="0">
              <a:spAutoFit/>
            </a:bodyPr>
            <a:lstStyle/>
            <a:p>
              <a:r>
                <a:rPr lang="en-US" sz="1400" dirty="0" smtClean="0">
                  <a:solidFill>
                    <a:srgbClr val="FF0000"/>
                  </a:solidFill>
                  <a:latin typeface="Calibri"/>
                  <a:cs typeface="Calibri"/>
                </a:rPr>
                <a:t>OPER HWRF</a:t>
              </a:r>
              <a:endParaRPr lang="en-US" sz="1400" dirty="0">
                <a:solidFill>
                  <a:srgbClr val="FF0000"/>
                </a:solidFill>
                <a:latin typeface="Calibri"/>
                <a:cs typeface="Calibri"/>
              </a:endParaRPr>
            </a:p>
          </p:txBody>
        </p:sp>
        <p:sp>
          <p:nvSpPr>
            <p:cNvPr id="16" name="TextBox 15"/>
            <p:cNvSpPr txBox="1"/>
            <p:nvPr/>
          </p:nvSpPr>
          <p:spPr>
            <a:xfrm>
              <a:off x="2061170" y="2843523"/>
              <a:ext cx="1065044" cy="307777"/>
            </a:xfrm>
            <a:prstGeom prst="rect">
              <a:avLst/>
            </a:prstGeom>
            <a:noFill/>
          </p:spPr>
          <p:txBody>
            <a:bodyPr wrap="square" rtlCol="0">
              <a:spAutoFit/>
            </a:bodyPr>
            <a:lstStyle/>
            <a:p>
              <a:r>
                <a:rPr lang="en-US" sz="1400" dirty="0" smtClean="0">
                  <a:solidFill>
                    <a:srgbClr val="3333FF"/>
                  </a:solidFill>
                  <a:latin typeface="Calibri"/>
                  <a:cs typeface="Calibri"/>
                </a:rPr>
                <a:t>HWRG  TDR</a:t>
              </a:r>
              <a:endParaRPr lang="en-US" sz="1400" dirty="0">
                <a:solidFill>
                  <a:srgbClr val="3333FF"/>
                </a:solidFill>
                <a:latin typeface="Calibri"/>
                <a:cs typeface="Calibri"/>
              </a:endParaRPr>
            </a:p>
          </p:txBody>
        </p:sp>
        <p:sp>
          <p:nvSpPr>
            <p:cNvPr id="2" name="TextBox 1"/>
            <p:cNvSpPr txBox="1"/>
            <p:nvPr/>
          </p:nvSpPr>
          <p:spPr>
            <a:xfrm>
              <a:off x="2231298" y="1493574"/>
              <a:ext cx="1626990" cy="307777"/>
            </a:xfrm>
            <a:prstGeom prst="rect">
              <a:avLst/>
            </a:prstGeom>
            <a:noFill/>
          </p:spPr>
          <p:txBody>
            <a:bodyPr wrap="square" rtlCol="0">
              <a:spAutoFit/>
            </a:bodyPr>
            <a:lstStyle/>
            <a:p>
              <a:r>
                <a:rPr lang="en-US" sz="1400" dirty="0" smtClean="0">
                  <a:latin typeface="Calibri"/>
                  <a:cs typeface="Calibri"/>
                </a:rPr>
                <a:t>Intensity Errors</a:t>
              </a:r>
              <a:endParaRPr lang="en-US" sz="1400" dirty="0">
                <a:latin typeface="Calibri"/>
                <a:cs typeface="Calibri"/>
              </a:endParaRPr>
            </a:p>
          </p:txBody>
        </p:sp>
      </p:grpSp>
      <p:grpSp>
        <p:nvGrpSpPr>
          <p:cNvPr id="34" name="Group 33"/>
          <p:cNvGrpSpPr/>
          <p:nvPr/>
        </p:nvGrpSpPr>
        <p:grpSpPr>
          <a:xfrm>
            <a:off x="4759290" y="1297859"/>
            <a:ext cx="3749581" cy="2477521"/>
            <a:chOff x="4759290" y="1221200"/>
            <a:chExt cx="3749581" cy="2477521"/>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t="11900"/>
            <a:stretch/>
          </p:blipFill>
          <p:spPr>
            <a:xfrm>
              <a:off x="4759290" y="1221200"/>
              <a:ext cx="3749581" cy="2477521"/>
            </a:xfrm>
            <a:prstGeom prst="rect">
              <a:avLst/>
            </a:prstGeom>
          </p:spPr>
        </p:pic>
        <p:sp>
          <p:nvSpPr>
            <p:cNvPr id="3" name="TextBox 2"/>
            <p:cNvSpPr txBox="1"/>
            <p:nvPr/>
          </p:nvSpPr>
          <p:spPr>
            <a:xfrm>
              <a:off x="6601490" y="1918750"/>
              <a:ext cx="1116349" cy="307777"/>
            </a:xfrm>
            <a:prstGeom prst="rect">
              <a:avLst/>
            </a:prstGeom>
            <a:noFill/>
          </p:spPr>
          <p:txBody>
            <a:bodyPr wrap="square" rtlCol="0">
              <a:spAutoFit/>
            </a:bodyPr>
            <a:lstStyle/>
            <a:p>
              <a:r>
                <a:rPr lang="en-US" sz="1400" dirty="0" smtClean="0">
                  <a:solidFill>
                    <a:srgbClr val="FF0000"/>
                  </a:solidFill>
                  <a:latin typeface="Calibri"/>
                  <a:cs typeface="Calibri"/>
                </a:rPr>
                <a:t>OPER HWRF</a:t>
              </a:r>
              <a:endParaRPr lang="en-US" sz="1400" dirty="0">
                <a:solidFill>
                  <a:srgbClr val="FF0000"/>
                </a:solidFill>
                <a:latin typeface="Calibri"/>
                <a:cs typeface="Calibri"/>
              </a:endParaRPr>
            </a:p>
          </p:txBody>
        </p:sp>
        <p:sp>
          <p:nvSpPr>
            <p:cNvPr id="8" name="TextBox 7"/>
            <p:cNvSpPr txBox="1"/>
            <p:nvPr/>
          </p:nvSpPr>
          <p:spPr>
            <a:xfrm>
              <a:off x="7306546" y="2447398"/>
              <a:ext cx="1109109" cy="307777"/>
            </a:xfrm>
            <a:prstGeom prst="rect">
              <a:avLst/>
            </a:prstGeom>
            <a:noFill/>
          </p:spPr>
          <p:txBody>
            <a:bodyPr wrap="square" rtlCol="0">
              <a:spAutoFit/>
            </a:bodyPr>
            <a:lstStyle/>
            <a:p>
              <a:r>
                <a:rPr lang="en-US" sz="1400" dirty="0" smtClean="0">
                  <a:solidFill>
                    <a:srgbClr val="7030A0"/>
                  </a:solidFill>
                  <a:latin typeface="Calibri"/>
                  <a:cs typeface="Calibri"/>
                </a:rPr>
                <a:t>HWRG  TDR</a:t>
              </a:r>
              <a:endParaRPr lang="en-US" sz="1400" dirty="0">
                <a:solidFill>
                  <a:srgbClr val="7030A0"/>
                </a:solidFill>
                <a:latin typeface="Calibri"/>
                <a:cs typeface="Calibri"/>
              </a:endParaRPr>
            </a:p>
          </p:txBody>
        </p:sp>
        <p:sp>
          <p:nvSpPr>
            <p:cNvPr id="20" name="Rectangle 19"/>
            <p:cNvSpPr/>
            <p:nvPr/>
          </p:nvSpPr>
          <p:spPr>
            <a:xfrm>
              <a:off x="6853974" y="1509401"/>
              <a:ext cx="1437262" cy="400110"/>
            </a:xfrm>
            <a:prstGeom prst="rect">
              <a:avLst/>
            </a:prstGeom>
          </p:spPr>
          <p:txBody>
            <a:bodyPr wrap="none">
              <a:spAutoFit/>
            </a:bodyPr>
            <a:lstStyle/>
            <a:p>
              <a:pPr algn="ctr"/>
              <a:r>
                <a:rPr lang="en-US" sz="2000" dirty="0">
                  <a:latin typeface="Calibri"/>
                  <a:cs typeface="Calibri"/>
                </a:rPr>
                <a:t>Isaac (2013)</a:t>
              </a:r>
            </a:p>
          </p:txBody>
        </p:sp>
      </p:gr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t="4803"/>
          <a:stretch/>
        </p:blipFill>
        <p:spPr>
          <a:xfrm>
            <a:off x="320994" y="3761345"/>
            <a:ext cx="3726332" cy="2660524"/>
          </a:xfrm>
          <a:prstGeom prst="rect">
            <a:avLst/>
          </a:prstGeom>
        </p:spPr>
      </p:pic>
      <p:pic>
        <p:nvPicPr>
          <p:cNvPr id="6" name="Picture 5"/>
          <p:cNvPicPr>
            <a:picLocks noChangeAspect="1"/>
          </p:cNvPicPr>
          <p:nvPr/>
        </p:nvPicPr>
        <p:blipFill rotWithShape="1">
          <a:blip r:embed="rId5" cstate="email">
            <a:extLst>
              <a:ext uri="{28A0092B-C50C-407E-A947-70E740481C1C}">
                <a14:useLocalDpi xmlns:a14="http://schemas.microsoft.com/office/drawing/2010/main"/>
              </a:ext>
            </a:extLst>
          </a:blip>
          <a:srcRect t="5176"/>
          <a:stretch/>
        </p:blipFill>
        <p:spPr>
          <a:xfrm>
            <a:off x="4724400" y="3771772"/>
            <a:ext cx="3726332" cy="2650097"/>
          </a:xfrm>
          <a:prstGeom prst="rect">
            <a:avLst/>
          </a:prstGeom>
        </p:spPr>
      </p:pic>
      <p:sp>
        <p:nvSpPr>
          <p:cNvPr id="9" name="TextBox 8"/>
          <p:cNvSpPr txBox="1"/>
          <p:nvPr/>
        </p:nvSpPr>
        <p:spPr>
          <a:xfrm>
            <a:off x="3796114" y="3549232"/>
            <a:ext cx="1451458" cy="830997"/>
          </a:xfrm>
          <a:prstGeom prst="rect">
            <a:avLst/>
          </a:prstGeom>
          <a:solidFill>
            <a:schemeClr val="bg1">
              <a:alpha val="50000"/>
            </a:schemeClr>
          </a:solidFill>
        </p:spPr>
        <p:txBody>
          <a:bodyPr wrap="square" rtlCol="0">
            <a:spAutoFit/>
          </a:bodyPr>
          <a:lstStyle/>
          <a:p>
            <a:pPr algn="ctr"/>
            <a:r>
              <a:rPr lang="en-US" sz="1600" dirty="0" smtClean="0">
                <a:latin typeface="Calibri"/>
                <a:cs typeface="Calibri"/>
              </a:rPr>
              <a:t>Vertical cross section at initial time</a:t>
            </a:r>
          </a:p>
        </p:txBody>
      </p:sp>
      <p:cxnSp>
        <p:nvCxnSpPr>
          <p:cNvPr id="12" name="Straight Connector 11"/>
          <p:cNvCxnSpPr/>
          <p:nvPr/>
        </p:nvCxnSpPr>
        <p:spPr>
          <a:xfrm flipH="1">
            <a:off x="2431243" y="4340550"/>
            <a:ext cx="108805" cy="1760189"/>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747877" y="4375442"/>
            <a:ext cx="635011" cy="1723659"/>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501911" y="4022074"/>
            <a:ext cx="315139" cy="338554"/>
          </a:xfrm>
          <a:prstGeom prst="rect">
            <a:avLst/>
          </a:prstGeom>
          <a:solidFill>
            <a:schemeClr val="bg1">
              <a:alpha val="50000"/>
            </a:schemeClr>
          </a:solidFill>
        </p:spPr>
        <p:txBody>
          <a:bodyPr wrap="square" rtlCol="0">
            <a:spAutoFit/>
          </a:bodyPr>
          <a:lstStyle/>
          <a:p>
            <a:pPr algn="ctr"/>
            <a:r>
              <a:rPr lang="en-US" sz="1600" dirty="0" smtClean="0">
                <a:latin typeface="Calibri"/>
                <a:cs typeface="Calibri"/>
              </a:rPr>
              <a:t>N</a:t>
            </a:r>
            <a:endParaRPr lang="en-US" sz="1600" dirty="0">
              <a:latin typeface="Calibri"/>
              <a:cs typeface="Calibri"/>
            </a:endParaRPr>
          </a:p>
        </p:txBody>
      </p:sp>
      <p:sp>
        <p:nvSpPr>
          <p:cNvPr id="25" name="TextBox 24"/>
          <p:cNvSpPr txBox="1"/>
          <p:nvPr/>
        </p:nvSpPr>
        <p:spPr>
          <a:xfrm>
            <a:off x="890962" y="4022074"/>
            <a:ext cx="315139" cy="338554"/>
          </a:xfrm>
          <a:prstGeom prst="rect">
            <a:avLst/>
          </a:prstGeom>
          <a:solidFill>
            <a:schemeClr val="bg1">
              <a:alpha val="50000"/>
            </a:schemeClr>
          </a:solidFill>
        </p:spPr>
        <p:txBody>
          <a:bodyPr wrap="square" rtlCol="0">
            <a:spAutoFit/>
          </a:bodyPr>
          <a:lstStyle/>
          <a:p>
            <a:pPr algn="ctr"/>
            <a:r>
              <a:rPr lang="en-US" sz="1600" dirty="0" smtClean="0">
                <a:latin typeface="Calibri"/>
                <a:cs typeface="Calibri"/>
              </a:rPr>
              <a:t>S</a:t>
            </a:r>
            <a:endParaRPr lang="en-US" sz="1600" dirty="0">
              <a:latin typeface="Calibri"/>
              <a:cs typeface="Calibri"/>
            </a:endParaRPr>
          </a:p>
        </p:txBody>
      </p:sp>
      <p:sp>
        <p:nvSpPr>
          <p:cNvPr id="26" name="TextBox 25"/>
          <p:cNvSpPr txBox="1"/>
          <p:nvPr/>
        </p:nvSpPr>
        <p:spPr>
          <a:xfrm>
            <a:off x="7897028" y="4020955"/>
            <a:ext cx="315139" cy="338554"/>
          </a:xfrm>
          <a:prstGeom prst="rect">
            <a:avLst/>
          </a:prstGeom>
          <a:solidFill>
            <a:schemeClr val="bg1">
              <a:alpha val="50000"/>
            </a:schemeClr>
          </a:solidFill>
        </p:spPr>
        <p:txBody>
          <a:bodyPr wrap="square" rtlCol="0">
            <a:spAutoFit/>
          </a:bodyPr>
          <a:lstStyle/>
          <a:p>
            <a:pPr algn="ctr"/>
            <a:r>
              <a:rPr lang="en-US" sz="1600" dirty="0" smtClean="0">
                <a:latin typeface="Calibri"/>
                <a:cs typeface="Calibri"/>
              </a:rPr>
              <a:t>N</a:t>
            </a:r>
            <a:endParaRPr lang="en-US" sz="1600" dirty="0">
              <a:latin typeface="Calibri"/>
              <a:cs typeface="Calibri"/>
            </a:endParaRPr>
          </a:p>
        </p:txBody>
      </p:sp>
      <p:sp>
        <p:nvSpPr>
          <p:cNvPr id="27" name="TextBox 26"/>
          <p:cNvSpPr txBox="1"/>
          <p:nvPr/>
        </p:nvSpPr>
        <p:spPr>
          <a:xfrm>
            <a:off x="5286079" y="4020955"/>
            <a:ext cx="315139" cy="338554"/>
          </a:xfrm>
          <a:prstGeom prst="rect">
            <a:avLst/>
          </a:prstGeom>
          <a:solidFill>
            <a:schemeClr val="bg1">
              <a:alpha val="50000"/>
            </a:schemeClr>
          </a:solidFill>
        </p:spPr>
        <p:txBody>
          <a:bodyPr wrap="square" rtlCol="0">
            <a:spAutoFit/>
          </a:bodyPr>
          <a:lstStyle/>
          <a:p>
            <a:pPr algn="ctr"/>
            <a:r>
              <a:rPr lang="en-US" sz="1600" dirty="0" smtClean="0">
                <a:latin typeface="Calibri"/>
                <a:cs typeface="Calibri"/>
              </a:rPr>
              <a:t>S</a:t>
            </a:r>
            <a:endParaRPr lang="en-US" sz="1600" dirty="0">
              <a:latin typeface="Calibri"/>
              <a:cs typeface="Calibri"/>
            </a:endParaRPr>
          </a:p>
        </p:txBody>
      </p:sp>
      <p:sp>
        <p:nvSpPr>
          <p:cNvPr id="29" name="Rectangle 28"/>
          <p:cNvSpPr/>
          <p:nvPr/>
        </p:nvSpPr>
        <p:spPr>
          <a:xfrm>
            <a:off x="3810378" y="4788128"/>
            <a:ext cx="1290652" cy="707886"/>
          </a:xfrm>
          <a:prstGeom prst="rect">
            <a:avLst/>
          </a:prstGeom>
        </p:spPr>
        <p:txBody>
          <a:bodyPr wrap="square">
            <a:spAutoFit/>
          </a:bodyPr>
          <a:lstStyle/>
          <a:p>
            <a:pPr algn="ctr"/>
            <a:r>
              <a:rPr lang="en-US" sz="2000" dirty="0">
                <a:latin typeface="Calibri"/>
                <a:cs typeface="Calibri"/>
              </a:rPr>
              <a:t>Isaac (2013)</a:t>
            </a:r>
          </a:p>
        </p:txBody>
      </p:sp>
      <p:sp>
        <p:nvSpPr>
          <p:cNvPr id="30" name="Rectangle 29"/>
          <p:cNvSpPr/>
          <p:nvPr/>
        </p:nvSpPr>
        <p:spPr>
          <a:xfrm>
            <a:off x="1681269" y="3908283"/>
            <a:ext cx="1285290" cy="369332"/>
          </a:xfrm>
          <a:prstGeom prst="rect">
            <a:avLst/>
          </a:prstGeom>
        </p:spPr>
        <p:txBody>
          <a:bodyPr wrap="none">
            <a:spAutoFit/>
          </a:bodyPr>
          <a:lstStyle/>
          <a:p>
            <a:pPr algn="ctr"/>
            <a:r>
              <a:rPr lang="en-US" sz="1800" b="1" dirty="0" smtClean="0">
                <a:latin typeface="Calibri"/>
                <a:cs typeface="Calibri"/>
              </a:rPr>
              <a:t>No Doppler</a:t>
            </a:r>
            <a:endParaRPr lang="en-US" sz="1800" b="1" dirty="0">
              <a:latin typeface="Calibri"/>
              <a:cs typeface="Calibri"/>
            </a:endParaRPr>
          </a:p>
        </p:txBody>
      </p:sp>
      <p:sp>
        <p:nvSpPr>
          <p:cNvPr id="31" name="Rectangle 30"/>
          <p:cNvSpPr/>
          <p:nvPr/>
        </p:nvSpPr>
        <p:spPr>
          <a:xfrm>
            <a:off x="5937219" y="3908283"/>
            <a:ext cx="1479892" cy="369332"/>
          </a:xfrm>
          <a:prstGeom prst="rect">
            <a:avLst/>
          </a:prstGeom>
        </p:spPr>
        <p:txBody>
          <a:bodyPr wrap="none">
            <a:spAutoFit/>
          </a:bodyPr>
          <a:lstStyle/>
          <a:p>
            <a:pPr algn="ctr"/>
            <a:r>
              <a:rPr lang="en-US" sz="1800" b="1" dirty="0" smtClean="0">
                <a:latin typeface="Calibri"/>
                <a:cs typeface="Calibri"/>
              </a:rPr>
              <a:t>With Doppler</a:t>
            </a:r>
            <a:endParaRPr lang="en-US" sz="1800" b="1" dirty="0">
              <a:latin typeface="Calibri"/>
              <a:cs typeface="Calibri"/>
            </a:endParaRPr>
          </a:p>
        </p:txBody>
      </p:sp>
      <p:sp>
        <p:nvSpPr>
          <p:cNvPr id="32" name="TextBox 4"/>
          <p:cNvSpPr txBox="1">
            <a:spLocks noChangeArrowheads="1"/>
          </p:cNvSpPr>
          <p:nvPr/>
        </p:nvSpPr>
        <p:spPr bwMode="auto">
          <a:xfrm>
            <a:off x="5111494" y="6630925"/>
            <a:ext cx="3746903"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a:cs typeface="Calibri"/>
              </a:rPr>
              <a:t>HWRF Model Team - V. Tallapragada, M. Tong, S. Trahan (EMC)</a:t>
            </a:r>
            <a:endParaRPr lang="en-US" sz="1000" dirty="0">
              <a:latin typeface="Calibri"/>
              <a:cs typeface="Calibri"/>
            </a:endParaRPr>
          </a:p>
        </p:txBody>
      </p:sp>
      <p:sp>
        <p:nvSpPr>
          <p:cNvPr id="28"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latin typeface="Calibri"/>
                <a:cs typeface="Calibri"/>
              </a:rPr>
              <a:t>NPOMS-2   F. Marks 22 October 2013</a:t>
            </a:r>
            <a:endParaRPr lang="en-US" dirty="0">
              <a:latin typeface="Calibri"/>
              <a:cs typeface="Calibri"/>
            </a:endParaRPr>
          </a:p>
        </p:txBody>
      </p:sp>
      <p:sp>
        <p:nvSpPr>
          <p:cNvPr id="36" name="Rectangle 5"/>
          <p:cNvSpPr txBox="1">
            <a:spLocks noChangeArrowheads="1"/>
          </p:cNvSpPr>
          <p:nvPr/>
        </p:nvSpPr>
        <p:spPr bwMode="auto">
          <a:xfrm>
            <a:off x="0" y="0"/>
            <a:ext cx="7657275" cy="1307169"/>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defRPr/>
            </a:pPr>
            <a:r>
              <a:rPr lang="en-US" sz="4400" dirty="0" smtClean="0">
                <a:solidFill>
                  <a:srgbClr val="FFFF00"/>
                </a:solidFill>
                <a:latin typeface="Calibri"/>
                <a:ea typeface="Calibri" charset="0"/>
                <a:cs typeface="Calibri"/>
              </a:rPr>
              <a:t>Collect</a:t>
            </a:r>
            <a:r>
              <a:rPr lang="en-US" sz="4400" dirty="0" smtClean="0">
                <a:latin typeface="Calibri"/>
                <a:ea typeface="Calibri" charset="0"/>
                <a:cs typeface="Calibri"/>
              </a:rPr>
              <a:t> observations over life-cycle:</a:t>
            </a:r>
            <a:r>
              <a:rPr lang="en-US" sz="4400" dirty="0">
                <a:latin typeface="Calibri"/>
                <a:ea typeface="Calibri" charset="0"/>
                <a:cs typeface="Calibri"/>
              </a:rPr>
              <a:t> </a:t>
            </a:r>
            <a:r>
              <a:rPr lang="en-US" sz="4400" dirty="0" smtClean="0">
                <a:latin typeface="Calibri"/>
                <a:ea typeface="Calibri" charset="0"/>
                <a:cs typeface="Calibri"/>
              </a:rPr>
              <a:t>TDR </a:t>
            </a:r>
            <a:r>
              <a:rPr lang="en-US" sz="4400" dirty="0" smtClean="0">
                <a:latin typeface="Calibri"/>
                <a:cs typeface="Calibri"/>
              </a:rPr>
              <a:t>Data impact</a:t>
            </a:r>
            <a:endParaRPr lang="en-US" sz="4400" dirty="0" smtClean="0">
              <a:latin typeface="Calibri"/>
              <a:ea typeface="Calibri" charset="0"/>
              <a:cs typeface="Calibri"/>
            </a:endParaRPr>
          </a:p>
        </p:txBody>
      </p:sp>
    </p:spTree>
    <p:extLst>
      <p:ext uri="{BB962C8B-B14F-4D97-AF65-F5344CB8AC3E}">
        <p14:creationId xmlns:p14="http://schemas.microsoft.com/office/powerpoint/2010/main" val="361583427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4"/>
          <p:cNvSpPr txBox="1">
            <a:spLocks noChangeArrowheads="1"/>
          </p:cNvSpPr>
          <p:nvPr/>
        </p:nvSpPr>
        <p:spPr bwMode="auto">
          <a:xfrm>
            <a:off x="5111494" y="6630925"/>
            <a:ext cx="3746903"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a:cs typeface="Calibri"/>
              </a:rPr>
              <a:t>HWRF Model Team - V. Tallapragada, S. Trahan, Y. Kwon (EMC)</a:t>
            </a:r>
            <a:endParaRPr lang="en-US" sz="1000" dirty="0">
              <a:latin typeface="Calibri"/>
              <a:cs typeface="Calibri"/>
            </a:endParaRPr>
          </a:p>
        </p:txBody>
      </p:sp>
      <p:pic>
        <p:nvPicPr>
          <p:cNvPr id="13" name="Picture 4" descr="http://www.emc.ncep.noaa.gov/gc_wmb/vxt/wang/workdir/da_exp/20130507/ALAL1012_tdr_cycling/fig_ALAL1012_tke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890" y="1961767"/>
            <a:ext cx="4533900" cy="32773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www.emc.ncep.noaa.gov/gc_wmb/vxt/wang/workdir/da_exp/20130507/ALAL1012_tdr_cycling/fig_ALAL1012_wind.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41640" y="1961007"/>
            <a:ext cx="4533900" cy="327736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74490" y="3028569"/>
            <a:ext cx="2133600" cy="461665"/>
          </a:xfrm>
          <a:prstGeom prst="rect">
            <a:avLst/>
          </a:prstGeom>
          <a:noFill/>
        </p:spPr>
        <p:txBody>
          <a:bodyPr wrap="square" rtlCol="0">
            <a:spAutoFit/>
          </a:bodyPr>
          <a:lstStyle/>
          <a:p>
            <a:r>
              <a:rPr lang="en-US" dirty="0" smtClean="0">
                <a:latin typeface="Calibri"/>
                <a:cs typeface="Calibri"/>
              </a:rPr>
              <a:t>Track errors</a:t>
            </a:r>
            <a:endParaRPr lang="en-US" dirty="0">
              <a:latin typeface="Calibri"/>
              <a:cs typeface="Calibri"/>
            </a:endParaRPr>
          </a:p>
        </p:txBody>
      </p:sp>
      <p:sp>
        <p:nvSpPr>
          <p:cNvPr id="17" name="TextBox 16"/>
          <p:cNvSpPr txBox="1"/>
          <p:nvPr/>
        </p:nvSpPr>
        <p:spPr>
          <a:xfrm>
            <a:off x="5017890" y="2723769"/>
            <a:ext cx="2133600" cy="461665"/>
          </a:xfrm>
          <a:prstGeom prst="rect">
            <a:avLst/>
          </a:prstGeom>
          <a:noFill/>
        </p:spPr>
        <p:txBody>
          <a:bodyPr wrap="square" rtlCol="0">
            <a:spAutoFit/>
          </a:bodyPr>
          <a:lstStyle/>
          <a:p>
            <a:r>
              <a:rPr lang="en-US" dirty="0" smtClean="0">
                <a:latin typeface="Calibri"/>
                <a:cs typeface="Calibri"/>
              </a:rPr>
              <a:t>Intensity errors</a:t>
            </a:r>
            <a:endParaRPr lang="en-US" dirty="0">
              <a:latin typeface="Calibri"/>
              <a:cs typeface="Calibri"/>
            </a:endParaRPr>
          </a:p>
        </p:txBody>
      </p:sp>
      <p:sp>
        <p:nvSpPr>
          <p:cNvPr id="18" name="TextBox 17"/>
          <p:cNvSpPr txBox="1"/>
          <p:nvPr/>
        </p:nvSpPr>
        <p:spPr>
          <a:xfrm>
            <a:off x="667460" y="5552913"/>
            <a:ext cx="8125386" cy="400110"/>
          </a:xfrm>
          <a:prstGeom prst="rect">
            <a:avLst/>
          </a:prstGeom>
          <a:noFill/>
        </p:spPr>
        <p:txBody>
          <a:bodyPr wrap="square" rtlCol="0">
            <a:spAutoFit/>
          </a:bodyPr>
          <a:lstStyle/>
          <a:p>
            <a:pPr algn="ctr"/>
            <a:r>
              <a:rPr lang="en-US" sz="2000" dirty="0" smtClean="0">
                <a:latin typeface="Calibri"/>
                <a:cs typeface="Calibri"/>
              </a:rPr>
              <a:t>Assimilation of TDR positively improved intensity forecasts by about 10-20%</a:t>
            </a:r>
            <a:endParaRPr lang="en-US" sz="2000" dirty="0">
              <a:latin typeface="Calibri"/>
              <a:cs typeface="Calibri"/>
            </a:endParaRPr>
          </a:p>
        </p:txBody>
      </p:sp>
      <p:sp>
        <p:nvSpPr>
          <p:cNvPr id="27" name="TextBox 26"/>
          <p:cNvSpPr txBox="1"/>
          <p:nvPr/>
        </p:nvSpPr>
        <p:spPr>
          <a:xfrm>
            <a:off x="5051756" y="4569496"/>
            <a:ext cx="4023784" cy="276999"/>
          </a:xfrm>
          <a:prstGeom prst="rect">
            <a:avLst/>
          </a:prstGeom>
          <a:noFill/>
        </p:spPr>
        <p:txBody>
          <a:bodyPr wrap="square" rtlCol="0">
            <a:spAutoFit/>
          </a:bodyPr>
          <a:lstStyle/>
          <a:p>
            <a:r>
              <a:rPr lang="en-US" sz="1200" b="1" dirty="0" smtClean="0">
                <a:latin typeface="Calibri"/>
                <a:cs typeface="Calibri"/>
              </a:rPr>
              <a:t>  </a:t>
            </a:r>
            <a:r>
              <a:rPr lang="en-US" sz="1200" b="1" dirty="0" smtClean="0">
                <a:solidFill>
                  <a:srgbClr val="FF0000"/>
                </a:solidFill>
                <a:latin typeface="Calibri"/>
                <a:cs typeface="Calibri"/>
              </a:rPr>
              <a:t>-4%     </a:t>
            </a:r>
            <a:r>
              <a:rPr lang="en-US" sz="1200" b="1" dirty="0" smtClean="0">
                <a:solidFill>
                  <a:srgbClr val="00B050"/>
                </a:solidFill>
                <a:latin typeface="Calibri"/>
                <a:cs typeface="Calibri"/>
              </a:rPr>
              <a:t>18%   14%     9%                  9%                21%             6%       </a:t>
            </a:r>
            <a:endParaRPr lang="en-US" sz="1200" b="1" dirty="0">
              <a:solidFill>
                <a:srgbClr val="00B050"/>
              </a:solidFill>
              <a:latin typeface="Calibri"/>
              <a:cs typeface="Calibri"/>
            </a:endParaRPr>
          </a:p>
        </p:txBody>
      </p:sp>
      <p:sp>
        <p:nvSpPr>
          <p:cNvPr id="29" name="TextBox 28"/>
          <p:cNvSpPr txBox="1"/>
          <p:nvPr/>
        </p:nvSpPr>
        <p:spPr>
          <a:xfrm>
            <a:off x="1228470" y="1329817"/>
            <a:ext cx="7010400" cy="461665"/>
          </a:xfrm>
          <a:prstGeom prst="rect">
            <a:avLst/>
          </a:prstGeom>
          <a:noFill/>
        </p:spPr>
        <p:txBody>
          <a:bodyPr wrap="square" rtlCol="0">
            <a:spAutoFit/>
          </a:bodyPr>
          <a:lstStyle/>
          <a:p>
            <a:pPr algn="ctr"/>
            <a:r>
              <a:rPr lang="en-US" dirty="0" smtClean="0">
                <a:latin typeface="Calibri"/>
                <a:cs typeface="Calibri"/>
              </a:rPr>
              <a:t>Results from TDR DA Experiments (2010-2012)</a:t>
            </a:r>
            <a:endParaRPr lang="en-US" dirty="0">
              <a:latin typeface="Calibri"/>
              <a:cs typeface="Calibri"/>
            </a:endParaRPr>
          </a:p>
        </p:txBody>
      </p:sp>
      <p:sp>
        <p:nvSpPr>
          <p:cNvPr id="11"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latin typeface="Calibri"/>
                <a:cs typeface="Calibri"/>
              </a:rPr>
              <a:t>NPOMS-2   F. Marks 22 October 2013</a:t>
            </a:r>
            <a:endParaRPr lang="en-US" dirty="0">
              <a:latin typeface="Calibri"/>
              <a:cs typeface="Calibri"/>
            </a:endParaRPr>
          </a:p>
        </p:txBody>
      </p:sp>
      <p:sp>
        <p:nvSpPr>
          <p:cNvPr id="19" name="Rectangle 5"/>
          <p:cNvSpPr txBox="1">
            <a:spLocks noChangeArrowheads="1"/>
          </p:cNvSpPr>
          <p:nvPr/>
        </p:nvSpPr>
        <p:spPr bwMode="auto">
          <a:xfrm>
            <a:off x="0" y="0"/>
            <a:ext cx="7657275" cy="1307169"/>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defRPr/>
            </a:pPr>
            <a:r>
              <a:rPr lang="en-US" sz="4400" dirty="0" smtClean="0">
                <a:solidFill>
                  <a:srgbClr val="FFFF00"/>
                </a:solidFill>
                <a:latin typeface="Calibri"/>
                <a:ea typeface="Calibri" charset="0"/>
                <a:cs typeface="Calibri"/>
              </a:rPr>
              <a:t>Collect</a:t>
            </a:r>
            <a:r>
              <a:rPr lang="en-US" sz="4400" dirty="0" smtClean="0">
                <a:latin typeface="Calibri"/>
                <a:ea typeface="Calibri" charset="0"/>
                <a:cs typeface="Calibri"/>
              </a:rPr>
              <a:t> observations over life-cycle:</a:t>
            </a:r>
            <a:r>
              <a:rPr lang="en-US" sz="4400" dirty="0">
                <a:latin typeface="Calibri"/>
                <a:ea typeface="Calibri" charset="0"/>
                <a:cs typeface="Calibri"/>
              </a:rPr>
              <a:t> </a:t>
            </a:r>
            <a:r>
              <a:rPr lang="en-US" sz="4400" dirty="0" smtClean="0">
                <a:latin typeface="Calibri"/>
                <a:ea typeface="Calibri" charset="0"/>
                <a:cs typeface="Calibri"/>
              </a:rPr>
              <a:t>TDR </a:t>
            </a:r>
            <a:r>
              <a:rPr lang="en-US" sz="4400" dirty="0" smtClean="0">
                <a:latin typeface="Calibri"/>
                <a:cs typeface="Calibri"/>
              </a:rPr>
              <a:t>Data impact</a:t>
            </a:r>
            <a:endParaRPr lang="en-US" sz="4400" dirty="0" smtClean="0">
              <a:latin typeface="Calibri"/>
              <a:ea typeface="Calibri" charset="0"/>
              <a:cs typeface="Calibri"/>
            </a:endParaRPr>
          </a:p>
        </p:txBody>
      </p:sp>
    </p:spTree>
    <p:extLst>
      <p:ext uri="{BB962C8B-B14F-4D97-AF65-F5344CB8AC3E}">
        <p14:creationId xmlns:p14="http://schemas.microsoft.com/office/powerpoint/2010/main" val="339796250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a:cs typeface="Calibri"/>
              </a:rPr>
              <a:t>Excellent References</a:t>
            </a:r>
            <a:endParaRPr lang="en-US" dirty="0">
              <a:latin typeface="Calibri"/>
              <a:cs typeface="Calibri"/>
            </a:endParaRPr>
          </a:p>
        </p:txBody>
      </p:sp>
      <p:pic>
        <p:nvPicPr>
          <p:cNvPr id="7" name="Picture 6"/>
          <p:cNvPicPr>
            <a:picLocks noChangeAspect="1"/>
          </p:cNvPicPr>
          <p:nvPr/>
        </p:nvPicPr>
        <p:blipFill>
          <a:blip r:embed="rId3"/>
          <a:stretch>
            <a:fillRect/>
          </a:stretch>
        </p:blipFill>
        <p:spPr>
          <a:xfrm>
            <a:off x="5629501" y="1435555"/>
            <a:ext cx="2948338" cy="3956979"/>
          </a:xfrm>
          <a:prstGeom prst="rect">
            <a:avLst/>
          </a:prstGeom>
        </p:spPr>
      </p:pic>
      <p:sp>
        <p:nvSpPr>
          <p:cNvPr id="8" name="TextBox 7"/>
          <p:cNvSpPr txBox="1"/>
          <p:nvPr/>
        </p:nvSpPr>
        <p:spPr>
          <a:xfrm>
            <a:off x="5475596" y="5420144"/>
            <a:ext cx="3395783" cy="1015663"/>
          </a:xfrm>
          <a:prstGeom prst="rect">
            <a:avLst/>
          </a:prstGeom>
          <a:noFill/>
        </p:spPr>
        <p:txBody>
          <a:bodyPr wrap="square" rtlCol="0">
            <a:spAutoFit/>
          </a:bodyPr>
          <a:lstStyle/>
          <a:p>
            <a:r>
              <a:rPr lang="en-US" sz="1200" dirty="0">
                <a:latin typeface="Calibri"/>
                <a:cs typeface="Calibri"/>
              </a:rPr>
              <a:t>Aberson, S. D., M. L. Black, R. A. Black, R. W. </a:t>
            </a:r>
            <a:r>
              <a:rPr lang="en-US" sz="1200" dirty="0" err="1">
                <a:latin typeface="Calibri"/>
                <a:cs typeface="Calibri"/>
              </a:rPr>
              <a:t>Burpee</a:t>
            </a:r>
            <a:r>
              <a:rPr lang="en-US" sz="1200" dirty="0">
                <a:latin typeface="Calibri"/>
                <a:cs typeface="Calibri"/>
              </a:rPr>
              <a:t>, J. J. Cione, C. W. </a:t>
            </a:r>
            <a:r>
              <a:rPr lang="en-US" sz="1200" dirty="0" err="1">
                <a:latin typeface="Calibri"/>
                <a:cs typeface="Calibri"/>
              </a:rPr>
              <a:t>Landsea</a:t>
            </a:r>
            <a:r>
              <a:rPr lang="en-US" sz="1200" dirty="0">
                <a:latin typeface="Calibri"/>
                <a:cs typeface="Calibri"/>
              </a:rPr>
              <a:t>, and F. D. Marks, 2006: Twenty-five years of tropical cyclone research with the NOAA P-3 aircraft. Bull. Amer. Meteor. Soc., </a:t>
            </a:r>
            <a:r>
              <a:rPr lang="en-US" sz="1200" b="1" dirty="0">
                <a:latin typeface="Calibri"/>
                <a:cs typeface="Calibri"/>
              </a:rPr>
              <a:t>87</a:t>
            </a:r>
            <a:r>
              <a:rPr lang="en-US" sz="1200" dirty="0">
                <a:latin typeface="Calibri"/>
                <a:cs typeface="Calibri"/>
              </a:rPr>
              <a:t>, 1039–</a:t>
            </a:r>
            <a:r>
              <a:rPr lang="en-US" sz="1200" dirty="0" smtClean="0">
                <a:latin typeface="Calibri"/>
                <a:cs typeface="Calibri"/>
              </a:rPr>
              <a:t>1055.</a:t>
            </a:r>
            <a:endParaRPr lang="en-US" sz="1200" dirty="0">
              <a:latin typeface="Calibri"/>
              <a:cs typeface="Calibri"/>
            </a:endParaRPr>
          </a:p>
        </p:txBody>
      </p:sp>
      <p:sp>
        <p:nvSpPr>
          <p:cNvPr id="9" name="TextBox 8"/>
          <p:cNvSpPr txBox="1"/>
          <p:nvPr/>
        </p:nvSpPr>
        <p:spPr>
          <a:xfrm>
            <a:off x="138042" y="5420937"/>
            <a:ext cx="5309939" cy="461665"/>
          </a:xfrm>
          <a:prstGeom prst="rect">
            <a:avLst/>
          </a:prstGeom>
          <a:noFill/>
        </p:spPr>
        <p:txBody>
          <a:bodyPr wrap="square" rtlCol="0">
            <a:spAutoFit/>
          </a:bodyPr>
          <a:lstStyle/>
          <a:p>
            <a:r>
              <a:rPr lang="en-US" sz="1200" dirty="0" err="1">
                <a:latin typeface="Calibri"/>
                <a:cs typeface="Calibri"/>
              </a:rPr>
              <a:t>Dorst</a:t>
            </a:r>
            <a:r>
              <a:rPr lang="en-US" sz="1200" dirty="0">
                <a:latin typeface="Calibri"/>
                <a:cs typeface="Calibri"/>
              </a:rPr>
              <a:t>, </a:t>
            </a:r>
            <a:r>
              <a:rPr lang="en-US" sz="1200" dirty="0" smtClean="0">
                <a:latin typeface="Calibri"/>
                <a:cs typeface="Calibri"/>
              </a:rPr>
              <a:t>N. </a:t>
            </a:r>
            <a:r>
              <a:rPr lang="en-US" sz="1200" dirty="0">
                <a:latin typeface="Calibri"/>
                <a:cs typeface="Calibri"/>
              </a:rPr>
              <a:t>M., 2007: The National Hurricane Research Project: 50 Years of Research, Rough Rides, and Name Changes. </a:t>
            </a:r>
            <a:r>
              <a:rPr lang="en-US" sz="1200" i="1" dirty="0">
                <a:latin typeface="Calibri"/>
                <a:cs typeface="Calibri"/>
              </a:rPr>
              <a:t>Bull. Amer. Meteor. Soc.</a:t>
            </a:r>
            <a:r>
              <a:rPr lang="en-US" sz="1200" dirty="0">
                <a:latin typeface="Calibri"/>
                <a:cs typeface="Calibri"/>
              </a:rPr>
              <a:t>, </a:t>
            </a:r>
            <a:r>
              <a:rPr lang="en-US" sz="1200" b="1" dirty="0">
                <a:latin typeface="Calibri"/>
                <a:cs typeface="Calibri"/>
              </a:rPr>
              <a:t>88</a:t>
            </a:r>
            <a:r>
              <a:rPr lang="en-US" sz="1200" dirty="0">
                <a:latin typeface="Calibri"/>
                <a:cs typeface="Calibri"/>
              </a:rPr>
              <a:t>, 1566–1588.</a:t>
            </a:r>
          </a:p>
        </p:txBody>
      </p:sp>
      <p:grpSp>
        <p:nvGrpSpPr>
          <p:cNvPr id="13" name="Group 12"/>
          <p:cNvGrpSpPr/>
          <p:nvPr/>
        </p:nvGrpSpPr>
        <p:grpSpPr>
          <a:xfrm>
            <a:off x="230071" y="1426279"/>
            <a:ext cx="5116683" cy="3996383"/>
            <a:chOff x="111602" y="1347174"/>
            <a:chExt cx="6447286" cy="4443649"/>
          </a:xfrm>
        </p:grpSpPr>
        <p:pic>
          <p:nvPicPr>
            <p:cNvPr id="11" name="Picture 10" descr="Screen Shot 2011-12-26 at 5.14.11 P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85367" y="1357487"/>
              <a:ext cx="3273521" cy="4399837"/>
            </a:xfrm>
            <a:prstGeom prst="rect">
              <a:avLst/>
            </a:prstGeom>
          </p:spPr>
        </p:pic>
        <p:pic>
          <p:nvPicPr>
            <p:cNvPr id="10" name="Picture 9" descr="Screen Shot 2011-12-26 at 5.13.51 PM.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1602" y="1347174"/>
              <a:ext cx="3200445" cy="4443649"/>
            </a:xfrm>
            <a:prstGeom prst="rect">
              <a:avLst/>
            </a:prstGeom>
          </p:spPr>
        </p:pic>
      </p:grpSp>
      <p:sp>
        <p:nvSpPr>
          <p:cNvPr id="12"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latin typeface="Calibri"/>
                <a:cs typeface="Calibri"/>
              </a:rPr>
              <a:t>NPOMS-2   F. Marks 22 October 2013</a:t>
            </a:r>
            <a:endParaRPr lang="en-US" dirty="0">
              <a:latin typeface="Calibri"/>
              <a:cs typeface="Calibri"/>
            </a:endParaRPr>
          </a:p>
        </p:txBody>
      </p:sp>
    </p:spTree>
    <p:extLst>
      <p:ext uri="{BB962C8B-B14F-4D97-AF65-F5344CB8AC3E}">
        <p14:creationId xmlns:p14="http://schemas.microsoft.com/office/powerpoint/2010/main" val="385240173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descr="C:\Users\Trailer11\Desktop\IMAGES\Sept14-15\HS3_1200914_2300UTC_IR.PNG"/>
          <p:cNvPicPr/>
          <p:nvPr/>
        </p:nvPicPr>
        <p:blipFill>
          <a:blip r:embed="rId2" cstate="email">
            <a:extLst>
              <a:ext uri="{28A0092B-C50C-407E-A947-70E740481C1C}">
                <a14:useLocalDpi xmlns:a14="http://schemas.microsoft.com/office/drawing/2010/main"/>
              </a:ext>
            </a:extLst>
          </a:blip>
          <a:srcRect/>
          <a:stretch>
            <a:fillRect/>
          </a:stretch>
        </p:blipFill>
        <p:spPr bwMode="auto">
          <a:xfrm>
            <a:off x="5015239" y="2215698"/>
            <a:ext cx="4045331" cy="3483464"/>
          </a:xfrm>
          <a:prstGeom prst="rect">
            <a:avLst/>
          </a:prstGeom>
          <a:noFill/>
          <a:ln>
            <a:noFill/>
          </a:ln>
        </p:spPr>
      </p:pic>
      <p:sp>
        <p:nvSpPr>
          <p:cNvPr id="33" name="Title 1"/>
          <p:cNvSpPr>
            <a:spLocks noGrp="1"/>
          </p:cNvSpPr>
          <p:nvPr>
            <p:ph type="title"/>
          </p:nvPr>
        </p:nvSpPr>
        <p:spPr>
          <a:xfrm>
            <a:off x="0" y="0"/>
            <a:ext cx="7696200" cy="1371600"/>
          </a:xfrm>
        </p:spPr>
        <p:txBody>
          <a:bodyPr/>
          <a:lstStyle/>
          <a:p>
            <a:r>
              <a:rPr lang="en-US" sz="4400" dirty="0" smtClean="0">
                <a:solidFill>
                  <a:srgbClr val="FFFF00"/>
                </a:solidFill>
                <a:latin typeface="Calibri"/>
                <a:ea typeface="Calibri" charset="0"/>
                <a:cs typeface="Calibri"/>
              </a:rPr>
              <a:t>Develop</a:t>
            </a:r>
            <a:r>
              <a:rPr lang="en-US" sz="4400" dirty="0" smtClean="0">
                <a:solidFill>
                  <a:srgbClr val="FFFFFF"/>
                </a:solidFill>
                <a:latin typeface="Calibri"/>
                <a:ea typeface="Calibri" charset="0"/>
                <a:cs typeface="Calibri"/>
              </a:rPr>
              <a:t> &amp; refine measurement technology: HS3 (2012-2014)</a:t>
            </a:r>
          </a:p>
        </p:txBody>
      </p:sp>
      <p:sp>
        <p:nvSpPr>
          <p:cNvPr id="31" name="TextBox 30"/>
          <p:cNvSpPr txBox="1"/>
          <p:nvPr/>
        </p:nvSpPr>
        <p:spPr>
          <a:xfrm>
            <a:off x="6136705" y="6623033"/>
            <a:ext cx="2239947" cy="261610"/>
          </a:xfrm>
          <a:prstGeom prst="rect">
            <a:avLst/>
          </a:prstGeom>
          <a:noFill/>
        </p:spPr>
        <p:txBody>
          <a:bodyPr wrap="none" rtlCol="0">
            <a:spAutoFit/>
          </a:bodyPr>
          <a:lstStyle/>
          <a:p>
            <a:r>
              <a:rPr lang="en-US" sz="1100" dirty="0" smtClean="0">
                <a:latin typeface="Calibri"/>
                <a:ea typeface="Arial" charset="0"/>
                <a:cs typeface="Calibri"/>
              </a:rPr>
              <a:t>HS3 Teams – S. Braun (NASA/GSFC)</a:t>
            </a:r>
            <a:endParaRPr lang="en-US" sz="1100" dirty="0">
              <a:latin typeface="Calibri"/>
              <a:cs typeface="Calibri"/>
            </a:endParaRPr>
          </a:p>
        </p:txBody>
      </p:sp>
      <p:pic>
        <p:nvPicPr>
          <p:cNvPr id="35" name="Picture 3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2366" y="5734721"/>
            <a:ext cx="884560" cy="884560"/>
          </a:xfrm>
          <a:prstGeom prst="rect">
            <a:avLst/>
          </a:prstGeom>
        </p:spPr>
      </p:pic>
      <p:grpSp>
        <p:nvGrpSpPr>
          <p:cNvPr id="3" name="Group 2"/>
          <p:cNvGrpSpPr/>
          <p:nvPr/>
        </p:nvGrpSpPr>
        <p:grpSpPr>
          <a:xfrm>
            <a:off x="111247" y="1640917"/>
            <a:ext cx="5117210" cy="4329412"/>
            <a:chOff x="144198" y="1387903"/>
            <a:chExt cx="5340096" cy="4444710"/>
          </a:xfrm>
        </p:grpSpPr>
        <p:pic>
          <p:nvPicPr>
            <p:cNvPr id="36" name="Picture 35" descr="GH_2012_env.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44198" y="1387903"/>
              <a:ext cx="5337244" cy="2135175"/>
            </a:xfrm>
            <a:prstGeom prst="rect">
              <a:avLst/>
            </a:prstGeom>
            <a:effectLst>
              <a:glow rad="228600">
                <a:schemeClr val="bg1"/>
              </a:glow>
            </a:effectLst>
          </p:spPr>
        </p:pic>
        <p:pic>
          <p:nvPicPr>
            <p:cNvPr id="38" name="Picture 37"/>
            <p:cNvPicPr>
              <a:picLocks/>
            </p:cNvPicPr>
            <p:nvPr/>
          </p:nvPicPr>
          <p:blipFill>
            <a:blip r:embed="rId5" cstate="email">
              <a:extLst>
                <a:ext uri="{28A0092B-C50C-407E-A947-70E740481C1C}">
                  <a14:useLocalDpi xmlns:a14="http://schemas.microsoft.com/office/drawing/2010/main"/>
                </a:ext>
              </a:extLst>
            </a:blip>
            <a:srcRect/>
            <a:stretch>
              <a:fillRect/>
            </a:stretch>
          </p:blipFill>
          <p:spPr>
            <a:xfrm>
              <a:off x="144198" y="3692917"/>
              <a:ext cx="5340096" cy="2139696"/>
            </a:xfrm>
            <a:prstGeom prst="rect">
              <a:avLst/>
            </a:prstGeom>
            <a:effectLst>
              <a:glow rad="228600">
                <a:schemeClr val="bg1"/>
              </a:glow>
            </a:effectLst>
          </p:spPr>
        </p:pic>
        <p:sp>
          <p:nvSpPr>
            <p:cNvPr id="39" name="TextBox 38"/>
            <p:cNvSpPr txBox="1"/>
            <p:nvPr/>
          </p:nvSpPr>
          <p:spPr>
            <a:xfrm>
              <a:off x="1554253" y="1460971"/>
              <a:ext cx="2949888" cy="473960"/>
            </a:xfrm>
            <a:prstGeom prst="rect">
              <a:avLst/>
            </a:prstGeom>
            <a:noFill/>
          </p:spPr>
          <p:txBody>
            <a:bodyPr wrap="none" rtlCol="0">
              <a:spAutoFit/>
            </a:bodyPr>
            <a:lstStyle/>
            <a:p>
              <a:r>
                <a:rPr lang="en-US" sz="2400" dirty="0" smtClean="0">
                  <a:latin typeface="Calibri"/>
                  <a:cs typeface="Calibri"/>
                </a:rPr>
                <a:t>“Environmental” G-H</a:t>
              </a:r>
              <a:endParaRPr lang="en-US" sz="2400" dirty="0">
                <a:latin typeface="Calibri"/>
                <a:cs typeface="Calibri"/>
              </a:endParaRPr>
            </a:p>
          </p:txBody>
        </p:sp>
        <p:sp>
          <p:nvSpPr>
            <p:cNvPr id="40" name="TextBox 39"/>
            <p:cNvSpPr txBox="1"/>
            <p:nvPr/>
          </p:nvSpPr>
          <p:spPr>
            <a:xfrm>
              <a:off x="1772779" y="3701691"/>
              <a:ext cx="2556095" cy="473960"/>
            </a:xfrm>
            <a:prstGeom prst="rect">
              <a:avLst/>
            </a:prstGeom>
            <a:noFill/>
          </p:spPr>
          <p:txBody>
            <a:bodyPr wrap="none" rtlCol="0">
              <a:spAutoFit/>
            </a:bodyPr>
            <a:lstStyle/>
            <a:p>
              <a:r>
                <a:rPr lang="en-US" sz="2400" dirty="0" smtClean="0">
                  <a:latin typeface="Calibri"/>
                  <a:cs typeface="Calibri"/>
                </a:rPr>
                <a:t>“Over-Storm” G-H</a:t>
              </a:r>
              <a:endParaRPr lang="en-US" sz="2400" dirty="0">
                <a:latin typeface="Calibri"/>
                <a:cs typeface="Calibri"/>
              </a:endParaRPr>
            </a:p>
          </p:txBody>
        </p:sp>
      </p:grpSp>
      <p:sp>
        <p:nvSpPr>
          <p:cNvPr id="51" name="TextBox 50"/>
          <p:cNvSpPr txBox="1"/>
          <p:nvPr/>
        </p:nvSpPr>
        <p:spPr>
          <a:xfrm>
            <a:off x="5836100" y="1691419"/>
            <a:ext cx="2740352" cy="461665"/>
          </a:xfrm>
          <a:prstGeom prst="rect">
            <a:avLst/>
          </a:prstGeom>
          <a:noFill/>
        </p:spPr>
        <p:txBody>
          <a:bodyPr wrap="square" rtlCol="0">
            <a:spAutoFit/>
          </a:bodyPr>
          <a:lstStyle/>
          <a:p>
            <a:pPr algn="ctr"/>
            <a:r>
              <a:rPr lang="en-US" dirty="0" smtClean="0">
                <a:latin typeface="Calibri"/>
                <a:cs typeface="Calibri"/>
              </a:rPr>
              <a:t>Hurricane</a:t>
            </a:r>
            <a:r>
              <a:rPr lang="en-US" dirty="0">
                <a:latin typeface="Calibri"/>
                <a:cs typeface="Calibri"/>
              </a:rPr>
              <a:t> </a:t>
            </a:r>
            <a:r>
              <a:rPr lang="en-US" dirty="0" smtClean="0">
                <a:latin typeface="Calibri"/>
                <a:cs typeface="Calibri"/>
              </a:rPr>
              <a:t>Nadine</a:t>
            </a:r>
            <a:endParaRPr lang="en-US" dirty="0">
              <a:latin typeface="Calibri"/>
              <a:cs typeface="Calibri"/>
            </a:endParaRPr>
          </a:p>
        </p:txBody>
      </p:sp>
      <p:sp>
        <p:nvSpPr>
          <p:cNvPr id="12"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latin typeface="Calibri"/>
                <a:cs typeface="Calibri"/>
              </a:rPr>
              <a:t>NPOMS-2   F. Marks 22 October 2013</a:t>
            </a:r>
            <a:endParaRPr lang="en-US" dirty="0">
              <a:latin typeface="Calibri"/>
              <a:cs typeface="Calibri"/>
            </a:endParaRPr>
          </a:p>
        </p:txBody>
      </p:sp>
    </p:spTree>
    <p:extLst>
      <p:ext uri="{BB962C8B-B14F-4D97-AF65-F5344CB8AC3E}">
        <p14:creationId xmlns:p14="http://schemas.microsoft.com/office/powerpoint/2010/main" val="422413658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5" descr="isaac2012-prestorm.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53996" y="1350339"/>
            <a:ext cx="6569453" cy="5066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isaac2012-instorm-flights.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39934" y="1282788"/>
            <a:ext cx="6210456" cy="52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244617" y="1432230"/>
            <a:ext cx="8568145" cy="5175128"/>
            <a:chOff x="244617" y="1432230"/>
            <a:chExt cx="8568145" cy="5175128"/>
          </a:xfrm>
        </p:grpSpPr>
        <p:pic>
          <p:nvPicPr>
            <p:cNvPr id="28" name="Picture 3" descr="isaac2012-watermass.tif"/>
            <p:cNvPicPr>
              <a:picLocks noChangeAspect="1"/>
            </p:cNvPicPr>
            <p:nvPr/>
          </p:nvPicPr>
          <p:blipFill rotWithShape="1">
            <a:blip r:embed="rId5" cstate="email">
              <a:extLst>
                <a:ext uri="{28A0092B-C50C-407E-A947-70E740481C1C}">
                  <a14:useLocalDpi xmlns:a14="http://schemas.microsoft.com/office/drawing/2010/main"/>
                </a:ext>
              </a:extLst>
            </a:blip>
            <a:srcRect l="5122" t="6355" r="6379"/>
            <a:stretch/>
          </p:blipFill>
          <p:spPr bwMode="auto">
            <a:xfrm>
              <a:off x="2291666" y="1432230"/>
              <a:ext cx="6521096" cy="51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1026"/>
            <p:cNvSpPr txBox="1">
              <a:spLocks noChangeArrowheads="1"/>
            </p:cNvSpPr>
            <p:nvPr/>
          </p:nvSpPr>
          <p:spPr bwMode="auto">
            <a:xfrm>
              <a:off x="244617" y="2172066"/>
              <a:ext cx="1970663" cy="1246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 tIns="9144" rIns="9144" bIns="9144" anchor="ctr"/>
            <a:lstStyle>
              <a:lvl1pPr marL="223838" indent="-223838"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dirty="0">
                  <a:latin typeface="Calibri"/>
                  <a:cs typeface="Calibri"/>
                </a:rPr>
                <a:t>Water mass evolution during Isaac</a:t>
              </a:r>
            </a:p>
          </p:txBody>
        </p:sp>
      </p:grpSp>
      <p:grpSp>
        <p:nvGrpSpPr>
          <p:cNvPr id="2" name="Group 1"/>
          <p:cNvGrpSpPr/>
          <p:nvPr/>
        </p:nvGrpSpPr>
        <p:grpSpPr>
          <a:xfrm>
            <a:off x="1776042" y="1269911"/>
            <a:ext cx="7333354" cy="5268287"/>
            <a:chOff x="830738" y="814468"/>
            <a:chExt cx="7973092" cy="5847856"/>
          </a:xfrm>
        </p:grpSpPr>
        <p:pic>
          <p:nvPicPr>
            <p:cNvPr id="17" name="Picture 27" descr="pre-in-post-drops.tiff"/>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11170" y="3977861"/>
              <a:ext cx="3543300"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isaac2012-temp-cce.png"/>
            <p:cNvPicPr>
              <a:picLocks noChangeAspect="1"/>
            </p:cNvPicPr>
            <p:nvPr/>
          </p:nvPicPr>
          <p:blipFill rotWithShape="1">
            <a:blip r:embed="rId7" cstate="email">
              <a:extLst>
                <a:ext uri="{28A0092B-C50C-407E-A947-70E740481C1C}">
                  <a14:useLocalDpi xmlns:a14="http://schemas.microsoft.com/office/drawing/2010/main"/>
                </a:ext>
              </a:extLst>
            </a:blip>
            <a:srcRect l="4781" t="5118" r="7255" b="1731"/>
            <a:stretch/>
          </p:blipFill>
          <p:spPr bwMode="auto">
            <a:xfrm>
              <a:off x="4793399" y="814468"/>
              <a:ext cx="4010431" cy="31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descr="isaac2012-temp-wce.png"/>
            <p:cNvPicPr>
              <a:picLocks noChangeAspect="1"/>
            </p:cNvPicPr>
            <p:nvPr/>
          </p:nvPicPr>
          <p:blipFill rotWithShape="1">
            <a:blip r:embed="rId8" cstate="email">
              <a:extLst>
                <a:ext uri="{28A0092B-C50C-407E-A947-70E740481C1C}">
                  <a14:useLocalDpi xmlns:a14="http://schemas.microsoft.com/office/drawing/2010/main"/>
                </a:ext>
              </a:extLst>
            </a:blip>
            <a:srcRect l="4450" t="5657" r="7614" b="1954"/>
            <a:stretch/>
          </p:blipFill>
          <p:spPr bwMode="auto">
            <a:xfrm>
              <a:off x="830738" y="822840"/>
              <a:ext cx="4010431" cy="3158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Arrow Connector 19"/>
            <p:cNvCxnSpPr>
              <a:cxnSpLocks noChangeShapeType="1"/>
            </p:cNvCxnSpPr>
            <p:nvPr/>
          </p:nvCxnSpPr>
          <p:spPr bwMode="auto">
            <a:xfrm rot="5400000">
              <a:off x="2416533" y="2044413"/>
              <a:ext cx="550863" cy="25400"/>
            </a:xfrm>
            <a:prstGeom prst="straightConnector1">
              <a:avLst/>
            </a:prstGeom>
            <a:noFill/>
            <a:ln w="38100">
              <a:solidFill>
                <a:srgbClr val="0000FF"/>
              </a:solidFill>
              <a:round/>
              <a:headEnd/>
              <a:tailEnd type="arrow" w="med" len="med"/>
            </a:ln>
            <a:effectLst>
              <a:outerShdw blurRad="40000" dist="20000" dir="5400000" rotWithShape="0">
                <a:srgbClr val="808080">
                  <a:alpha val="37999"/>
                </a:srgbClr>
              </a:outerShdw>
            </a:effectLst>
            <a:extLst/>
          </p:spPr>
        </p:cxnSp>
        <p:cxnSp>
          <p:nvCxnSpPr>
            <p:cNvPr id="21" name="Straight Arrow Connector 20"/>
            <p:cNvCxnSpPr>
              <a:cxnSpLocks noChangeShapeType="1"/>
            </p:cNvCxnSpPr>
            <p:nvPr/>
          </p:nvCxnSpPr>
          <p:spPr bwMode="auto">
            <a:xfrm rot="5400000">
              <a:off x="6369290" y="1864300"/>
              <a:ext cx="433388" cy="26988"/>
            </a:xfrm>
            <a:prstGeom prst="straightConnector1">
              <a:avLst/>
            </a:prstGeom>
            <a:noFill/>
            <a:ln w="38100">
              <a:solidFill>
                <a:srgbClr val="0000FF"/>
              </a:solidFill>
              <a:round/>
              <a:headEnd type="arrow" w="med" len="med"/>
              <a:tailEnd/>
            </a:ln>
            <a:effectLst>
              <a:outerShdw blurRad="40000" dist="20000" dir="5400000" rotWithShape="0">
                <a:srgbClr val="808080">
                  <a:alpha val="37999"/>
                </a:srgbClr>
              </a:outerShdw>
            </a:effectLst>
            <a:extLst/>
          </p:spPr>
        </p:cxnSp>
        <p:sp>
          <p:nvSpPr>
            <p:cNvPr id="22" name="Donut 21"/>
            <p:cNvSpPr>
              <a:spLocks noChangeAspect="1"/>
            </p:cNvSpPr>
            <p:nvPr/>
          </p:nvSpPr>
          <p:spPr>
            <a:xfrm>
              <a:off x="4660582" y="5149436"/>
              <a:ext cx="255588" cy="249239"/>
            </a:xfrm>
            <a:prstGeom prst="donut">
              <a:avLst>
                <a:gd name="adj" fmla="val 12382"/>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black"/>
                </a:solidFill>
                <a:latin typeface="Calibri"/>
                <a:cs typeface="Calibri"/>
              </a:endParaRPr>
            </a:p>
          </p:txBody>
        </p:sp>
        <p:sp>
          <p:nvSpPr>
            <p:cNvPr id="23" name="Donut 22"/>
            <p:cNvSpPr>
              <a:spLocks noChangeAspect="1"/>
            </p:cNvSpPr>
            <p:nvPr/>
          </p:nvSpPr>
          <p:spPr>
            <a:xfrm>
              <a:off x="5211444" y="5143086"/>
              <a:ext cx="257175" cy="249239"/>
            </a:xfrm>
            <a:prstGeom prst="donut">
              <a:avLst>
                <a:gd name="adj" fmla="val 12382"/>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black"/>
                </a:solidFill>
                <a:latin typeface="Calibri"/>
                <a:cs typeface="Calibri"/>
              </a:endParaRPr>
            </a:p>
          </p:txBody>
        </p:sp>
        <p:cxnSp>
          <p:nvCxnSpPr>
            <p:cNvPr id="24" name="Straight Arrow Connector 23"/>
            <p:cNvCxnSpPr>
              <a:cxnSpLocks noChangeShapeType="1"/>
            </p:cNvCxnSpPr>
            <p:nvPr/>
          </p:nvCxnSpPr>
          <p:spPr bwMode="auto">
            <a:xfrm rot="10800000" flipV="1">
              <a:off x="5451156" y="3638136"/>
              <a:ext cx="1643063" cy="1557338"/>
            </a:xfrm>
            <a:prstGeom prst="straightConnector1">
              <a:avLst/>
            </a:prstGeom>
            <a:noFill/>
            <a:ln w="38100">
              <a:solidFill>
                <a:schemeClr val="tx1"/>
              </a:solidFill>
              <a:round/>
              <a:headEnd type="arrow" w="med" len="med"/>
              <a:tailEnd/>
            </a:ln>
            <a:effectLst>
              <a:outerShdw blurRad="40000" dist="20000" dir="5400000" rotWithShape="0">
                <a:srgbClr val="808080">
                  <a:alpha val="37999"/>
                </a:srgbClr>
              </a:outerShdw>
            </a:effectLst>
            <a:extLst/>
          </p:spPr>
        </p:cxnSp>
        <p:cxnSp>
          <p:nvCxnSpPr>
            <p:cNvPr id="25" name="Straight Arrow Connector 24"/>
            <p:cNvCxnSpPr>
              <a:cxnSpLocks noChangeShapeType="1"/>
            </p:cNvCxnSpPr>
            <p:nvPr/>
          </p:nvCxnSpPr>
          <p:spPr bwMode="auto">
            <a:xfrm>
              <a:off x="3467673" y="3623105"/>
              <a:ext cx="1323083" cy="1554905"/>
            </a:xfrm>
            <a:prstGeom prst="straightConnector1">
              <a:avLst/>
            </a:prstGeom>
            <a:noFill/>
            <a:ln w="38100">
              <a:solidFill>
                <a:schemeClr val="tx1"/>
              </a:solidFill>
              <a:round/>
              <a:headEnd type="arrow" w="med" len="med"/>
              <a:tailEnd/>
            </a:ln>
            <a:effectLst>
              <a:outerShdw blurRad="40000" dist="20000" dir="5400000" rotWithShape="0">
                <a:srgbClr val="808080">
                  <a:alpha val="37999"/>
                </a:srgbClr>
              </a:outerShdw>
            </a:effectLst>
            <a:extLst/>
          </p:spPr>
        </p:cxnSp>
        <p:sp>
          <p:nvSpPr>
            <p:cNvPr id="26" name="Rectangle 1026"/>
            <p:cNvSpPr txBox="1">
              <a:spLocks noChangeArrowheads="1"/>
            </p:cNvSpPr>
            <p:nvPr/>
          </p:nvSpPr>
          <p:spPr bwMode="auto">
            <a:xfrm>
              <a:off x="1468002" y="1386394"/>
              <a:ext cx="13081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 tIns="9144" rIns="9144" bIns="9144" anchor="ctr"/>
            <a:lstStyle>
              <a:lvl1pPr defTabSz="457200">
                <a:defRPr sz="2400">
                  <a:solidFill>
                    <a:schemeClr val="tx1"/>
                  </a:solidFill>
                  <a:latin typeface="Times New Roman" charset="0"/>
                  <a:ea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90"/>
                  </a:solidFill>
                  <a:latin typeface="Calibri"/>
                  <a:cs typeface="Calibri"/>
                </a:rPr>
                <a:t>Downwelling</a:t>
              </a:r>
            </a:p>
          </p:txBody>
        </p:sp>
        <p:sp>
          <p:nvSpPr>
            <p:cNvPr id="27" name="Rectangle 1026"/>
            <p:cNvSpPr txBox="1">
              <a:spLocks noChangeArrowheads="1"/>
            </p:cNvSpPr>
            <p:nvPr/>
          </p:nvSpPr>
          <p:spPr bwMode="auto">
            <a:xfrm>
              <a:off x="6520103" y="1943675"/>
              <a:ext cx="13081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 tIns="9144" rIns="9144" bIns="9144" anchor="ctr"/>
            <a:lstStyle>
              <a:lvl1pPr defTabSz="457200">
                <a:defRPr sz="2400">
                  <a:solidFill>
                    <a:schemeClr val="tx1"/>
                  </a:solidFill>
                  <a:latin typeface="Times New Roman" charset="0"/>
                  <a:ea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dirty="0">
                  <a:solidFill>
                    <a:srgbClr val="000090"/>
                  </a:solidFill>
                  <a:latin typeface="Calibri"/>
                  <a:cs typeface="Calibri"/>
                </a:rPr>
                <a:t>Upwelling</a:t>
              </a:r>
            </a:p>
          </p:txBody>
        </p:sp>
      </p:grpSp>
      <p:sp>
        <p:nvSpPr>
          <p:cNvPr id="56323" name="Rectangle 2"/>
          <p:cNvSpPr>
            <a:spLocks noChangeArrowheads="1"/>
          </p:cNvSpPr>
          <p:nvPr/>
        </p:nvSpPr>
        <p:spPr bwMode="auto">
          <a:xfrm>
            <a:off x="205077" y="4042452"/>
            <a:ext cx="1933815" cy="1631216"/>
          </a:xfrm>
          <a:prstGeom prst="rect">
            <a:avLst/>
          </a:prstGeom>
          <a:noFill/>
          <a:ln w="9525">
            <a:noFill/>
            <a:miter lim="800000"/>
            <a:headEnd/>
            <a:tailEnd/>
          </a:ln>
        </p:spPr>
        <p:txBody>
          <a:bodyPr wrap="square">
            <a:prstTxWarp prst="textNoShape">
              <a:avLst/>
            </a:prstTxWarp>
            <a:spAutoFit/>
          </a:bodyPr>
          <a:lstStyle/>
          <a:p>
            <a:pPr algn="ctr" eaLnBrk="0" hangingPunct="0"/>
            <a:r>
              <a:rPr lang="en-US" sz="2000" dirty="0">
                <a:solidFill>
                  <a:srgbClr val="000000"/>
                </a:solidFill>
                <a:latin typeface="Calibri"/>
                <a:ea typeface="Arial" charset="0"/>
                <a:cs typeface="Calibri"/>
              </a:rPr>
              <a:t>TC impact on upper ocean effect of </a:t>
            </a:r>
            <a:r>
              <a:rPr lang="en-US" sz="2000" dirty="0" smtClean="0">
                <a:solidFill>
                  <a:srgbClr val="000000"/>
                </a:solidFill>
                <a:latin typeface="Calibri"/>
                <a:ea typeface="Arial" charset="0"/>
                <a:cs typeface="Calibri"/>
              </a:rPr>
              <a:t>Hurricane Isaac 2012)</a:t>
            </a:r>
            <a:endParaRPr lang="en-US" sz="2000" dirty="0">
              <a:solidFill>
                <a:srgbClr val="000000"/>
              </a:solidFill>
              <a:latin typeface="Calibri"/>
              <a:ea typeface="Arial" charset="0"/>
              <a:cs typeface="Calibri"/>
            </a:endParaRPr>
          </a:p>
        </p:txBody>
      </p:sp>
      <p:sp>
        <p:nvSpPr>
          <p:cNvPr id="56326" name="Rectangle 11"/>
          <p:cNvSpPr>
            <a:spLocks noGrp="1" noChangeArrowheads="1"/>
          </p:cNvSpPr>
          <p:nvPr>
            <p:ph type="title" idx="4294967295"/>
          </p:nvPr>
        </p:nvSpPr>
        <p:spPr>
          <a:xfrm>
            <a:off x="-38197" y="0"/>
            <a:ext cx="8450531" cy="1371600"/>
          </a:xfrm>
        </p:spPr>
        <p:txBody>
          <a:bodyPr/>
          <a:lstStyle/>
          <a:p>
            <a:r>
              <a:rPr lang="en-US" sz="4400" dirty="0">
                <a:solidFill>
                  <a:srgbClr val="FFFF00"/>
                </a:solidFill>
                <a:latin typeface="Calibri"/>
                <a:cs typeface="Calibri"/>
              </a:rPr>
              <a:t>Improve </a:t>
            </a:r>
            <a:r>
              <a:rPr lang="en-US" sz="4400" dirty="0">
                <a:solidFill>
                  <a:srgbClr val="FFFFFF"/>
                </a:solidFill>
                <a:latin typeface="Calibri"/>
                <a:cs typeface="Calibri"/>
              </a:rPr>
              <a:t>understanding of TC structure &amp; intensity: </a:t>
            </a:r>
            <a:r>
              <a:rPr lang="en-US" sz="4400" dirty="0" smtClean="0">
                <a:solidFill>
                  <a:srgbClr val="FFFFFF"/>
                </a:solidFill>
                <a:latin typeface="Calibri"/>
                <a:cs typeface="Calibri"/>
              </a:rPr>
              <a:t>Ocean’s Role</a:t>
            </a:r>
            <a:endParaRPr lang="en-US" sz="4400" dirty="0" smtClean="0">
              <a:latin typeface="Calibri"/>
              <a:cs typeface="Calibri"/>
            </a:endParaRPr>
          </a:p>
        </p:txBody>
      </p:sp>
      <p:sp>
        <p:nvSpPr>
          <p:cNvPr id="15" name="Text Box 6"/>
          <p:cNvSpPr txBox="1">
            <a:spLocks noChangeArrowheads="1"/>
          </p:cNvSpPr>
          <p:nvPr/>
        </p:nvSpPr>
        <p:spPr bwMode="auto">
          <a:xfrm>
            <a:off x="4576975" y="6620175"/>
            <a:ext cx="4310589" cy="261610"/>
          </a:xfrm>
          <a:prstGeom prst="rect">
            <a:avLst/>
          </a:prstGeom>
          <a:noFill/>
          <a:ln w="9525">
            <a:noFill/>
            <a:miter lim="800000"/>
            <a:headEnd/>
            <a:tailEnd/>
          </a:ln>
        </p:spPr>
        <p:txBody>
          <a:bodyPr wrap="none">
            <a:prstTxWarp prst="textNoShape">
              <a:avLst/>
            </a:prstTxWarp>
            <a:spAutoFit/>
          </a:bodyPr>
          <a:lstStyle/>
          <a:p>
            <a:r>
              <a:rPr lang="en-US" sz="1100" dirty="0" smtClean="0">
                <a:latin typeface="Calibri"/>
                <a:ea typeface="Calibri" charset="0"/>
                <a:cs typeface="Calibri"/>
              </a:rPr>
              <a:t>Nick Shay UM/RSMAS, E</a:t>
            </a:r>
            <a:r>
              <a:rPr lang="en-US" sz="1100" dirty="0">
                <a:latin typeface="Calibri"/>
                <a:ea typeface="Calibri" charset="0"/>
                <a:cs typeface="Calibri"/>
              </a:rPr>
              <a:t>. Uhlhorn, AOML/HRD</a:t>
            </a:r>
            <a:r>
              <a:rPr lang="en-US" sz="1100" dirty="0">
                <a:latin typeface="Calibri"/>
                <a:ea typeface="Arial" charset="0"/>
                <a:cs typeface="Calibri"/>
              </a:rPr>
              <a:t>, R. Lumpkin AOML/PhOD</a:t>
            </a:r>
          </a:p>
        </p:txBody>
      </p:sp>
    </p:spTree>
    <p:extLst>
      <p:ext uri="{BB962C8B-B14F-4D97-AF65-F5344CB8AC3E}">
        <p14:creationId xmlns:p14="http://schemas.microsoft.com/office/powerpoint/2010/main" val="38170264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575" y="1260542"/>
            <a:ext cx="9172575" cy="5209092"/>
            <a:chOff x="-28575" y="1252475"/>
            <a:chExt cx="9172575" cy="5209092"/>
          </a:xfrm>
        </p:grpSpPr>
        <p:pic>
          <p:nvPicPr>
            <p:cNvPr id="123"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91138" y="2117725"/>
              <a:ext cx="1787525"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95688" y="2120900"/>
              <a:ext cx="172085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66888" y="2139950"/>
              <a:ext cx="1770062"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Picture 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4450" y="2119313"/>
              <a:ext cx="1785938"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Picture 9"/>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051675" y="2120900"/>
              <a:ext cx="2092325"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 name="TextBox 6"/>
            <p:cNvSpPr txBox="1">
              <a:spLocks noChangeArrowheads="1"/>
            </p:cNvSpPr>
            <p:nvPr/>
          </p:nvSpPr>
          <p:spPr bwMode="auto">
            <a:xfrm>
              <a:off x="261938" y="2066925"/>
              <a:ext cx="34219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100" b="1">
                  <a:latin typeface="Calibri"/>
                  <a:cs typeface="Calibri"/>
                </a:rPr>
                <a:t>(a)</a:t>
              </a:r>
            </a:p>
          </p:txBody>
        </p:sp>
        <p:sp>
          <p:nvSpPr>
            <p:cNvPr id="129" name="TextBox 7"/>
            <p:cNvSpPr txBox="1">
              <a:spLocks noChangeArrowheads="1"/>
            </p:cNvSpPr>
            <p:nvPr/>
          </p:nvSpPr>
          <p:spPr bwMode="auto">
            <a:xfrm>
              <a:off x="1962150" y="2087563"/>
              <a:ext cx="34825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100" b="1">
                  <a:latin typeface="Calibri"/>
                  <a:cs typeface="Calibri"/>
                </a:rPr>
                <a:t>(b)</a:t>
              </a:r>
            </a:p>
          </p:txBody>
        </p:sp>
        <p:sp>
          <p:nvSpPr>
            <p:cNvPr id="130" name="TextBox 8"/>
            <p:cNvSpPr txBox="1">
              <a:spLocks noChangeArrowheads="1"/>
            </p:cNvSpPr>
            <p:nvPr/>
          </p:nvSpPr>
          <p:spPr bwMode="auto">
            <a:xfrm>
              <a:off x="3738563" y="2063750"/>
              <a:ext cx="33158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100" b="1">
                  <a:latin typeface="Calibri"/>
                  <a:cs typeface="Calibri"/>
                </a:rPr>
                <a:t>(c)</a:t>
              </a:r>
            </a:p>
          </p:txBody>
        </p:sp>
        <p:sp>
          <p:nvSpPr>
            <p:cNvPr id="131" name="TextBox 9"/>
            <p:cNvSpPr txBox="1">
              <a:spLocks noChangeArrowheads="1"/>
            </p:cNvSpPr>
            <p:nvPr/>
          </p:nvSpPr>
          <p:spPr bwMode="auto">
            <a:xfrm>
              <a:off x="5465763" y="2065338"/>
              <a:ext cx="34825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100" b="1">
                  <a:latin typeface="Calibri"/>
                  <a:cs typeface="Calibri"/>
                </a:rPr>
                <a:t>(d)</a:t>
              </a:r>
            </a:p>
          </p:txBody>
        </p:sp>
        <p:sp>
          <p:nvSpPr>
            <p:cNvPr id="132" name="TextBox 10"/>
            <p:cNvSpPr txBox="1">
              <a:spLocks noChangeArrowheads="1"/>
            </p:cNvSpPr>
            <p:nvPr/>
          </p:nvSpPr>
          <p:spPr bwMode="auto">
            <a:xfrm>
              <a:off x="7215188" y="2081213"/>
              <a:ext cx="34357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100" b="1">
                  <a:latin typeface="Calibri"/>
                  <a:cs typeface="Calibri"/>
                </a:rPr>
                <a:t>(e)</a:t>
              </a:r>
            </a:p>
          </p:txBody>
        </p:sp>
        <p:sp>
          <p:nvSpPr>
            <p:cNvPr id="133" name="TextBox 11"/>
            <p:cNvSpPr txBox="1">
              <a:spLocks noChangeArrowheads="1"/>
            </p:cNvSpPr>
            <p:nvPr/>
          </p:nvSpPr>
          <p:spPr bwMode="auto">
            <a:xfrm>
              <a:off x="890588" y="2119313"/>
              <a:ext cx="73609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700" b="1">
                  <a:latin typeface="Calibri"/>
                  <a:cs typeface="Calibri"/>
                </a:rPr>
                <a:t>00 UTC 29 Aug</a:t>
              </a:r>
            </a:p>
          </p:txBody>
        </p:sp>
        <p:sp>
          <p:nvSpPr>
            <p:cNvPr id="134" name="TextBox 12"/>
            <p:cNvSpPr txBox="1">
              <a:spLocks noChangeArrowheads="1"/>
            </p:cNvSpPr>
            <p:nvPr/>
          </p:nvSpPr>
          <p:spPr bwMode="auto">
            <a:xfrm>
              <a:off x="2592388" y="2139950"/>
              <a:ext cx="73609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700" b="1">
                  <a:latin typeface="Calibri"/>
                  <a:cs typeface="Calibri"/>
                </a:rPr>
                <a:t>12 UTC 29 Aug</a:t>
              </a:r>
            </a:p>
          </p:txBody>
        </p:sp>
        <p:sp>
          <p:nvSpPr>
            <p:cNvPr id="135" name="TextBox 13"/>
            <p:cNvSpPr txBox="1">
              <a:spLocks noChangeArrowheads="1"/>
            </p:cNvSpPr>
            <p:nvPr/>
          </p:nvSpPr>
          <p:spPr bwMode="auto">
            <a:xfrm>
              <a:off x="4360863" y="2109788"/>
              <a:ext cx="73609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700" b="1">
                  <a:latin typeface="Calibri"/>
                  <a:cs typeface="Calibri"/>
                </a:rPr>
                <a:t>00 UTC 30 Aug</a:t>
              </a:r>
            </a:p>
          </p:txBody>
        </p:sp>
        <p:sp>
          <p:nvSpPr>
            <p:cNvPr id="136" name="TextBox 14"/>
            <p:cNvSpPr txBox="1">
              <a:spLocks noChangeArrowheads="1"/>
            </p:cNvSpPr>
            <p:nvPr/>
          </p:nvSpPr>
          <p:spPr bwMode="auto">
            <a:xfrm>
              <a:off x="6089650" y="2124075"/>
              <a:ext cx="73609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700" b="1">
                  <a:latin typeface="Calibri"/>
                  <a:cs typeface="Calibri"/>
                </a:rPr>
                <a:t>12 UTC 30 Aug</a:t>
              </a:r>
            </a:p>
          </p:txBody>
        </p:sp>
        <p:sp>
          <p:nvSpPr>
            <p:cNvPr id="137" name="TextBox 15"/>
            <p:cNvSpPr txBox="1">
              <a:spLocks noChangeArrowheads="1"/>
            </p:cNvSpPr>
            <p:nvPr/>
          </p:nvSpPr>
          <p:spPr bwMode="auto">
            <a:xfrm>
              <a:off x="7832725" y="2117725"/>
              <a:ext cx="73609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700" b="1">
                  <a:latin typeface="Calibri"/>
                  <a:cs typeface="Calibri"/>
                </a:rPr>
                <a:t>00 UTC 31 Aug</a:t>
              </a:r>
            </a:p>
          </p:txBody>
        </p:sp>
        <p:grpSp>
          <p:nvGrpSpPr>
            <p:cNvPr id="138" name="Group 163"/>
            <p:cNvGrpSpPr>
              <a:grpSpLocks/>
            </p:cNvGrpSpPr>
            <p:nvPr/>
          </p:nvGrpSpPr>
          <p:grpSpPr bwMode="auto">
            <a:xfrm>
              <a:off x="-28575" y="4514851"/>
              <a:ext cx="2145409" cy="1807003"/>
              <a:chOff x="-180877" y="3180787"/>
              <a:chExt cx="2144838" cy="1806382"/>
            </a:xfrm>
          </p:grpSpPr>
          <p:pic>
            <p:nvPicPr>
              <p:cNvPr id="139" name="Picture 1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83295" y="3232299"/>
                <a:ext cx="1695893" cy="1626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0" name="Group 21"/>
              <p:cNvGrpSpPr>
                <a:grpSpLocks/>
              </p:cNvGrpSpPr>
              <p:nvPr/>
            </p:nvGrpSpPr>
            <p:grpSpPr bwMode="auto">
              <a:xfrm>
                <a:off x="92119" y="4833334"/>
                <a:ext cx="1871842" cy="153835"/>
                <a:chOff x="3429000" y="1676400"/>
                <a:chExt cx="1871842" cy="153835"/>
              </a:xfrm>
            </p:grpSpPr>
            <p:sp>
              <p:nvSpPr>
                <p:cNvPr id="157" name="TextBox 22"/>
                <p:cNvSpPr txBox="1">
                  <a:spLocks noChangeArrowheads="1"/>
                </p:cNvSpPr>
                <p:nvPr/>
              </p:nvSpPr>
              <p:spPr bwMode="auto">
                <a:xfrm>
                  <a:off x="3591972" y="1676400"/>
                  <a:ext cx="236600"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20</a:t>
                  </a:r>
                </a:p>
              </p:txBody>
            </p:sp>
            <p:sp>
              <p:nvSpPr>
                <p:cNvPr id="158" name="TextBox 23"/>
                <p:cNvSpPr txBox="1">
                  <a:spLocks noChangeArrowheads="1"/>
                </p:cNvSpPr>
                <p:nvPr/>
              </p:nvSpPr>
              <p:spPr bwMode="auto">
                <a:xfrm>
                  <a:off x="3776088" y="1676400"/>
                  <a:ext cx="236600"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40</a:t>
                  </a:r>
                </a:p>
              </p:txBody>
            </p:sp>
            <p:sp>
              <p:nvSpPr>
                <p:cNvPr id="159" name="TextBox 24"/>
                <p:cNvSpPr txBox="1">
                  <a:spLocks noChangeArrowheads="1"/>
                </p:cNvSpPr>
                <p:nvPr/>
              </p:nvSpPr>
              <p:spPr bwMode="auto">
                <a:xfrm>
                  <a:off x="3962232" y="1676400"/>
                  <a:ext cx="236600"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60</a:t>
                  </a:r>
                </a:p>
              </p:txBody>
            </p:sp>
            <p:sp>
              <p:nvSpPr>
                <p:cNvPr id="160" name="TextBox 25"/>
                <p:cNvSpPr txBox="1">
                  <a:spLocks noChangeArrowheads="1"/>
                </p:cNvSpPr>
                <p:nvPr/>
              </p:nvSpPr>
              <p:spPr bwMode="auto">
                <a:xfrm>
                  <a:off x="4143258" y="1676400"/>
                  <a:ext cx="236600"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80</a:t>
                  </a:r>
                </a:p>
              </p:txBody>
            </p:sp>
            <p:sp>
              <p:nvSpPr>
                <p:cNvPr id="161" name="TextBox 26"/>
                <p:cNvSpPr txBox="1">
                  <a:spLocks noChangeArrowheads="1"/>
                </p:cNvSpPr>
                <p:nvPr/>
              </p:nvSpPr>
              <p:spPr bwMode="auto">
                <a:xfrm>
                  <a:off x="4311516" y="1676400"/>
                  <a:ext cx="262592"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100</a:t>
                  </a:r>
                </a:p>
              </p:txBody>
            </p:sp>
            <p:sp>
              <p:nvSpPr>
                <p:cNvPr id="162" name="TextBox 27"/>
                <p:cNvSpPr txBox="1">
                  <a:spLocks noChangeArrowheads="1"/>
                </p:cNvSpPr>
                <p:nvPr/>
              </p:nvSpPr>
              <p:spPr bwMode="auto">
                <a:xfrm>
                  <a:off x="4488992" y="1676400"/>
                  <a:ext cx="262592"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120</a:t>
                  </a:r>
                </a:p>
              </p:txBody>
            </p:sp>
            <p:sp>
              <p:nvSpPr>
                <p:cNvPr id="163" name="TextBox 28"/>
                <p:cNvSpPr txBox="1">
                  <a:spLocks noChangeArrowheads="1"/>
                </p:cNvSpPr>
                <p:nvPr/>
              </p:nvSpPr>
              <p:spPr bwMode="auto">
                <a:xfrm>
                  <a:off x="4673108" y="1676400"/>
                  <a:ext cx="262592"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140</a:t>
                  </a:r>
                </a:p>
              </p:txBody>
            </p:sp>
            <p:sp>
              <p:nvSpPr>
                <p:cNvPr id="164" name="TextBox 29"/>
                <p:cNvSpPr txBox="1">
                  <a:spLocks noChangeArrowheads="1"/>
                </p:cNvSpPr>
                <p:nvPr/>
              </p:nvSpPr>
              <p:spPr bwMode="auto">
                <a:xfrm>
                  <a:off x="4859420" y="1676400"/>
                  <a:ext cx="262592"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160</a:t>
                  </a:r>
                </a:p>
              </p:txBody>
            </p:sp>
            <p:sp>
              <p:nvSpPr>
                <p:cNvPr id="165" name="TextBox 30"/>
                <p:cNvSpPr txBox="1">
                  <a:spLocks noChangeArrowheads="1"/>
                </p:cNvSpPr>
                <p:nvPr/>
              </p:nvSpPr>
              <p:spPr bwMode="auto">
                <a:xfrm>
                  <a:off x="5038250" y="1676400"/>
                  <a:ext cx="262592"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180</a:t>
                  </a:r>
                </a:p>
              </p:txBody>
            </p:sp>
            <p:sp>
              <p:nvSpPr>
                <p:cNvPr id="166" name="TextBox 31"/>
                <p:cNvSpPr txBox="1">
                  <a:spLocks noChangeArrowheads="1"/>
                </p:cNvSpPr>
                <p:nvPr/>
              </p:nvSpPr>
              <p:spPr bwMode="auto">
                <a:xfrm>
                  <a:off x="3429000" y="1676400"/>
                  <a:ext cx="210609"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0</a:t>
                  </a:r>
                </a:p>
              </p:txBody>
            </p:sp>
          </p:grpSp>
          <p:grpSp>
            <p:nvGrpSpPr>
              <p:cNvPr id="141" name="Group 32"/>
              <p:cNvGrpSpPr>
                <a:grpSpLocks/>
              </p:cNvGrpSpPr>
              <p:nvPr/>
            </p:nvGrpSpPr>
            <p:grpSpPr bwMode="auto">
              <a:xfrm>
                <a:off x="-15797" y="3188650"/>
                <a:ext cx="242325" cy="1727605"/>
                <a:chOff x="3321084" y="31716"/>
                <a:chExt cx="242325" cy="1727605"/>
              </a:xfrm>
            </p:grpSpPr>
            <p:sp>
              <p:nvSpPr>
                <p:cNvPr id="144" name="TextBox 33"/>
                <p:cNvSpPr txBox="1">
                  <a:spLocks noChangeArrowheads="1"/>
                </p:cNvSpPr>
                <p:nvPr/>
              </p:nvSpPr>
              <p:spPr bwMode="auto">
                <a:xfrm>
                  <a:off x="3352800" y="1605486"/>
                  <a:ext cx="210609"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0</a:t>
                  </a:r>
                </a:p>
              </p:txBody>
            </p:sp>
            <p:sp>
              <p:nvSpPr>
                <p:cNvPr id="145" name="TextBox 34"/>
                <p:cNvSpPr txBox="1">
                  <a:spLocks noChangeArrowheads="1"/>
                </p:cNvSpPr>
                <p:nvPr/>
              </p:nvSpPr>
              <p:spPr bwMode="auto">
                <a:xfrm>
                  <a:off x="3352800" y="1471140"/>
                  <a:ext cx="210609"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1</a:t>
                  </a:r>
                </a:p>
              </p:txBody>
            </p:sp>
            <p:sp>
              <p:nvSpPr>
                <p:cNvPr id="146" name="TextBox 35"/>
                <p:cNvSpPr txBox="1">
                  <a:spLocks noChangeArrowheads="1"/>
                </p:cNvSpPr>
                <p:nvPr/>
              </p:nvSpPr>
              <p:spPr bwMode="auto">
                <a:xfrm>
                  <a:off x="3352800" y="1339884"/>
                  <a:ext cx="210609"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2</a:t>
                  </a:r>
                </a:p>
              </p:txBody>
            </p:sp>
            <p:sp>
              <p:nvSpPr>
                <p:cNvPr id="147" name="TextBox 36"/>
                <p:cNvSpPr txBox="1">
                  <a:spLocks noChangeArrowheads="1"/>
                </p:cNvSpPr>
                <p:nvPr/>
              </p:nvSpPr>
              <p:spPr bwMode="auto">
                <a:xfrm>
                  <a:off x="3352800" y="1213914"/>
                  <a:ext cx="210609"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3</a:t>
                  </a:r>
                </a:p>
              </p:txBody>
            </p:sp>
            <p:sp>
              <p:nvSpPr>
                <p:cNvPr id="148" name="TextBox 37"/>
                <p:cNvSpPr txBox="1">
                  <a:spLocks noChangeArrowheads="1"/>
                </p:cNvSpPr>
                <p:nvPr/>
              </p:nvSpPr>
              <p:spPr bwMode="auto">
                <a:xfrm>
                  <a:off x="3352800" y="1077372"/>
                  <a:ext cx="210609"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4</a:t>
                  </a:r>
                </a:p>
              </p:txBody>
            </p:sp>
            <p:sp>
              <p:nvSpPr>
                <p:cNvPr id="149" name="TextBox 38"/>
                <p:cNvSpPr txBox="1">
                  <a:spLocks noChangeArrowheads="1"/>
                </p:cNvSpPr>
                <p:nvPr/>
              </p:nvSpPr>
              <p:spPr bwMode="auto">
                <a:xfrm>
                  <a:off x="3352800" y="948312"/>
                  <a:ext cx="210609"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5</a:t>
                  </a:r>
                </a:p>
              </p:txBody>
            </p:sp>
            <p:sp>
              <p:nvSpPr>
                <p:cNvPr id="150" name="TextBox 39"/>
                <p:cNvSpPr txBox="1">
                  <a:spLocks noChangeArrowheads="1"/>
                </p:cNvSpPr>
                <p:nvPr/>
              </p:nvSpPr>
              <p:spPr bwMode="auto">
                <a:xfrm>
                  <a:off x="3352800" y="817056"/>
                  <a:ext cx="210609"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6</a:t>
                  </a:r>
                </a:p>
              </p:txBody>
            </p:sp>
            <p:sp>
              <p:nvSpPr>
                <p:cNvPr id="151" name="TextBox 40"/>
                <p:cNvSpPr txBox="1">
                  <a:spLocks noChangeArrowheads="1"/>
                </p:cNvSpPr>
                <p:nvPr/>
              </p:nvSpPr>
              <p:spPr bwMode="auto">
                <a:xfrm>
                  <a:off x="3352800" y="685800"/>
                  <a:ext cx="210609"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7</a:t>
                  </a:r>
                </a:p>
              </p:txBody>
            </p:sp>
            <p:sp>
              <p:nvSpPr>
                <p:cNvPr id="152" name="TextBox 41"/>
                <p:cNvSpPr txBox="1">
                  <a:spLocks noChangeArrowheads="1"/>
                </p:cNvSpPr>
                <p:nvPr/>
              </p:nvSpPr>
              <p:spPr bwMode="auto">
                <a:xfrm>
                  <a:off x="3352800" y="554544"/>
                  <a:ext cx="210609"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8</a:t>
                  </a:r>
                </a:p>
              </p:txBody>
            </p:sp>
            <p:sp>
              <p:nvSpPr>
                <p:cNvPr id="153" name="TextBox 42"/>
                <p:cNvSpPr txBox="1">
                  <a:spLocks noChangeArrowheads="1"/>
                </p:cNvSpPr>
                <p:nvPr/>
              </p:nvSpPr>
              <p:spPr bwMode="auto">
                <a:xfrm>
                  <a:off x="3352800" y="425484"/>
                  <a:ext cx="210609"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9</a:t>
                  </a:r>
                </a:p>
              </p:txBody>
            </p:sp>
            <p:sp>
              <p:nvSpPr>
                <p:cNvPr id="154" name="TextBox 43"/>
                <p:cNvSpPr txBox="1">
                  <a:spLocks noChangeArrowheads="1"/>
                </p:cNvSpPr>
                <p:nvPr/>
              </p:nvSpPr>
              <p:spPr bwMode="auto">
                <a:xfrm>
                  <a:off x="3321084" y="294228"/>
                  <a:ext cx="236600"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10</a:t>
                  </a:r>
                </a:p>
              </p:txBody>
            </p:sp>
            <p:sp>
              <p:nvSpPr>
                <p:cNvPr id="155" name="TextBox 44"/>
                <p:cNvSpPr txBox="1">
                  <a:spLocks noChangeArrowheads="1"/>
                </p:cNvSpPr>
                <p:nvPr/>
              </p:nvSpPr>
              <p:spPr bwMode="auto">
                <a:xfrm>
                  <a:off x="3321084" y="162972"/>
                  <a:ext cx="236600"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11</a:t>
                  </a:r>
                </a:p>
              </p:txBody>
            </p:sp>
            <p:sp>
              <p:nvSpPr>
                <p:cNvPr id="156" name="TextBox 45"/>
                <p:cNvSpPr txBox="1">
                  <a:spLocks noChangeArrowheads="1"/>
                </p:cNvSpPr>
                <p:nvPr/>
              </p:nvSpPr>
              <p:spPr bwMode="auto">
                <a:xfrm>
                  <a:off x="3321084" y="31716"/>
                  <a:ext cx="236600" cy="15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12</a:t>
                  </a:r>
                </a:p>
              </p:txBody>
            </p:sp>
          </p:grpSp>
          <p:sp>
            <p:nvSpPr>
              <p:cNvPr id="142" name="TextBox 141"/>
              <p:cNvSpPr txBox="1"/>
              <p:nvPr/>
            </p:nvSpPr>
            <p:spPr>
              <a:xfrm>
                <a:off x="-180877" y="3774882"/>
                <a:ext cx="307695" cy="571184"/>
              </a:xfrm>
              <a:prstGeom prst="rect">
                <a:avLst/>
              </a:prstGeom>
              <a:noFill/>
            </p:spPr>
            <p:txBody>
              <a:bodyPr vert="vert270" wrap="none">
                <a:spAutoFit/>
              </a:bodyPr>
              <a:lstStyle/>
              <a:p>
                <a:pPr fontAlgn="auto">
                  <a:spcBef>
                    <a:spcPts val="0"/>
                  </a:spcBef>
                  <a:spcAft>
                    <a:spcPts val="0"/>
                  </a:spcAft>
                  <a:defRPr/>
                </a:pPr>
                <a:r>
                  <a:rPr lang="en-US" sz="800" dirty="0">
                    <a:latin typeface="Calibri"/>
                    <a:ea typeface="+mn-ea"/>
                    <a:cs typeface="Calibri"/>
                  </a:rPr>
                  <a:t>height (km)</a:t>
                </a:r>
              </a:p>
            </p:txBody>
          </p:sp>
          <p:sp>
            <p:nvSpPr>
              <p:cNvPr id="143" name="TextBox 152"/>
              <p:cNvSpPr txBox="1">
                <a:spLocks noChangeArrowheads="1"/>
              </p:cNvSpPr>
              <p:nvPr/>
            </p:nvSpPr>
            <p:spPr bwMode="auto">
              <a:xfrm>
                <a:off x="136515" y="3180787"/>
                <a:ext cx="317105" cy="26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100" b="1">
                    <a:latin typeface="Calibri"/>
                    <a:cs typeface="Calibri"/>
                  </a:rPr>
                  <a:t>(f)</a:t>
                </a:r>
              </a:p>
            </p:txBody>
          </p:sp>
        </p:grpSp>
        <p:grpSp>
          <p:nvGrpSpPr>
            <p:cNvPr id="167" name="Group 162"/>
            <p:cNvGrpSpPr>
              <a:grpSpLocks/>
            </p:cNvGrpSpPr>
            <p:nvPr/>
          </p:nvGrpSpPr>
          <p:grpSpPr bwMode="auto">
            <a:xfrm>
              <a:off x="1985963" y="4557712"/>
              <a:ext cx="1872355" cy="1757808"/>
              <a:chOff x="1844719" y="3223435"/>
              <a:chExt cx="1871840" cy="1757393"/>
            </a:xfrm>
          </p:grpSpPr>
          <p:pic>
            <p:nvPicPr>
              <p:cNvPr id="168" name="Picture 16"/>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935894" y="3244701"/>
                <a:ext cx="1681716" cy="162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9" name="Group 46"/>
              <p:cNvGrpSpPr>
                <a:grpSpLocks/>
              </p:cNvGrpSpPr>
              <p:nvPr/>
            </p:nvGrpSpPr>
            <p:grpSpPr bwMode="auto">
              <a:xfrm>
                <a:off x="1844719" y="4826976"/>
                <a:ext cx="1871840" cy="153852"/>
                <a:chOff x="3429000" y="1676400"/>
                <a:chExt cx="1871840" cy="153852"/>
              </a:xfrm>
            </p:grpSpPr>
            <p:sp>
              <p:nvSpPr>
                <p:cNvPr id="171" name="TextBox 47"/>
                <p:cNvSpPr txBox="1">
                  <a:spLocks noChangeArrowheads="1"/>
                </p:cNvSpPr>
                <p:nvPr/>
              </p:nvSpPr>
              <p:spPr bwMode="auto">
                <a:xfrm>
                  <a:off x="3591972" y="1676400"/>
                  <a:ext cx="236598" cy="15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20</a:t>
                  </a:r>
                </a:p>
              </p:txBody>
            </p:sp>
            <p:sp>
              <p:nvSpPr>
                <p:cNvPr id="172" name="TextBox 48"/>
                <p:cNvSpPr txBox="1">
                  <a:spLocks noChangeArrowheads="1"/>
                </p:cNvSpPr>
                <p:nvPr/>
              </p:nvSpPr>
              <p:spPr bwMode="auto">
                <a:xfrm>
                  <a:off x="3776088" y="1676400"/>
                  <a:ext cx="236598" cy="15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40</a:t>
                  </a:r>
                </a:p>
              </p:txBody>
            </p:sp>
            <p:sp>
              <p:nvSpPr>
                <p:cNvPr id="173" name="TextBox 49"/>
                <p:cNvSpPr txBox="1">
                  <a:spLocks noChangeArrowheads="1"/>
                </p:cNvSpPr>
                <p:nvPr/>
              </p:nvSpPr>
              <p:spPr bwMode="auto">
                <a:xfrm>
                  <a:off x="3962232" y="1676400"/>
                  <a:ext cx="236598" cy="15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60</a:t>
                  </a:r>
                </a:p>
              </p:txBody>
            </p:sp>
            <p:sp>
              <p:nvSpPr>
                <p:cNvPr id="174" name="TextBox 50"/>
                <p:cNvSpPr txBox="1">
                  <a:spLocks noChangeArrowheads="1"/>
                </p:cNvSpPr>
                <p:nvPr/>
              </p:nvSpPr>
              <p:spPr bwMode="auto">
                <a:xfrm>
                  <a:off x="4143258" y="1676400"/>
                  <a:ext cx="236598" cy="15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80</a:t>
                  </a:r>
                </a:p>
              </p:txBody>
            </p:sp>
            <p:sp>
              <p:nvSpPr>
                <p:cNvPr id="175" name="TextBox 51"/>
                <p:cNvSpPr txBox="1">
                  <a:spLocks noChangeArrowheads="1"/>
                </p:cNvSpPr>
                <p:nvPr/>
              </p:nvSpPr>
              <p:spPr bwMode="auto">
                <a:xfrm>
                  <a:off x="4311516" y="1676400"/>
                  <a:ext cx="262590" cy="15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100</a:t>
                  </a:r>
                </a:p>
              </p:txBody>
            </p:sp>
            <p:sp>
              <p:nvSpPr>
                <p:cNvPr id="176" name="TextBox 52"/>
                <p:cNvSpPr txBox="1">
                  <a:spLocks noChangeArrowheads="1"/>
                </p:cNvSpPr>
                <p:nvPr/>
              </p:nvSpPr>
              <p:spPr bwMode="auto">
                <a:xfrm>
                  <a:off x="4488992" y="1676400"/>
                  <a:ext cx="262590" cy="15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120</a:t>
                  </a:r>
                </a:p>
              </p:txBody>
            </p:sp>
            <p:sp>
              <p:nvSpPr>
                <p:cNvPr id="177" name="TextBox 53"/>
                <p:cNvSpPr txBox="1">
                  <a:spLocks noChangeArrowheads="1"/>
                </p:cNvSpPr>
                <p:nvPr/>
              </p:nvSpPr>
              <p:spPr bwMode="auto">
                <a:xfrm>
                  <a:off x="4673108" y="1676400"/>
                  <a:ext cx="262590" cy="15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140</a:t>
                  </a:r>
                </a:p>
              </p:txBody>
            </p:sp>
            <p:sp>
              <p:nvSpPr>
                <p:cNvPr id="178" name="TextBox 54"/>
                <p:cNvSpPr txBox="1">
                  <a:spLocks noChangeArrowheads="1"/>
                </p:cNvSpPr>
                <p:nvPr/>
              </p:nvSpPr>
              <p:spPr bwMode="auto">
                <a:xfrm>
                  <a:off x="4859420" y="1676400"/>
                  <a:ext cx="262590" cy="15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160</a:t>
                  </a:r>
                </a:p>
              </p:txBody>
            </p:sp>
            <p:sp>
              <p:nvSpPr>
                <p:cNvPr id="179" name="TextBox 55"/>
                <p:cNvSpPr txBox="1">
                  <a:spLocks noChangeArrowheads="1"/>
                </p:cNvSpPr>
                <p:nvPr/>
              </p:nvSpPr>
              <p:spPr bwMode="auto">
                <a:xfrm>
                  <a:off x="5038250" y="1676400"/>
                  <a:ext cx="262590" cy="15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180</a:t>
                  </a:r>
                </a:p>
              </p:txBody>
            </p:sp>
            <p:sp>
              <p:nvSpPr>
                <p:cNvPr id="180" name="TextBox 56"/>
                <p:cNvSpPr txBox="1">
                  <a:spLocks noChangeArrowheads="1"/>
                </p:cNvSpPr>
                <p:nvPr/>
              </p:nvSpPr>
              <p:spPr bwMode="auto">
                <a:xfrm>
                  <a:off x="3429000" y="1676400"/>
                  <a:ext cx="210607" cy="15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0</a:t>
                  </a:r>
                </a:p>
              </p:txBody>
            </p:sp>
          </p:grpSp>
          <p:sp>
            <p:nvSpPr>
              <p:cNvPr id="170" name="TextBox 153"/>
              <p:cNvSpPr txBox="1">
                <a:spLocks noChangeArrowheads="1"/>
              </p:cNvSpPr>
              <p:nvPr/>
            </p:nvSpPr>
            <p:spPr bwMode="auto">
              <a:xfrm>
                <a:off x="1883734" y="3223435"/>
                <a:ext cx="339344" cy="26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100" b="1">
                    <a:latin typeface="Calibri"/>
                    <a:cs typeface="Calibri"/>
                  </a:rPr>
                  <a:t>(g)</a:t>
                </a:r>
              </a:p>
            </p:txBody>
          </p:sp>
        </p:grpSp>
        <p:grpSp>
          <p:nvGrpSpPr>
            <p:cNvPr id="181" name="Group 160"/>
            <p:cNvGrpSpPr>
              <a:grpSpLocks/>
            </p:cNvGrpSpPr>
            <p:nvPr/>
          </p:nvGrpSpPr>
          <p:grpSpPr bwMode="auto">
            <a:xfrm>
              <a:off x="7107238" y="4522788"/>
              <a:ext cx="2036762" cy="1938779"/>
              <a:chOff x="7107743" y="3167658"/>
              <a:chExt cx="2036257" cy="1938398"/>
            </a:xfrm>
          </p:grpSpPr>
          <p:pic>
            <p:nvPicPr>
              <p:cNvPr id="182" name="Picture 19"/>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204204" y="3211033"/>
                <a:ext cx="1939796" cy="1633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3" name="Group 121"/>
              <p:cNvGrpSpPr>
                <a:grpSpLocks/>
              </p:cNvGrpSpPr>
              <p:nvPr/>
            </p:nvGrpSpPr>
            <p:grpSpPr bwMode="auto">
              <a:xfrm>
                <a:off x="7107743" y="4815238"/>
                <a:ext cx="1871847" cy="153858"/>
                <a:chOff x="3429000" y="1676400"/>
                <a:chExt cx="1871847" cy="153858"/>
              </a:xfrm>
            </p:grpSpPr>
            <p:sp>
              <p:nvSpPr>
                <p:cNvPr id="186" name="TextBox 122"/>
                <p:cNvSpPr txBox="1">
                  <a:spLocks noChangeArrowheads="1"/>
                </p:cNvSpPr>
                <p:nvPr/>
              </p:nvSpPr>
              <p:spPr bwMode="auto">
                <a:xfrm>
                  <a:off x="3591972" y="1676400"/>
                  <a:ext cx="236604" cy="15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20</a:t>
                  </a:r>
                </a:p>
              </p:txBody>
            </p:sp>
            <p:sp>
              <p:nvSpPr>
                <p:cNvPr id="187" name="TextBox 123"/>
                <p:cNvSpPr txBox="1">
                  <a:spLocks noChangeArrowheads="1"/>
                </p:cNvSpPr>
                <p:nvPr/>
              </p:nvSpPr>
              <p:spPr bwMode="auto">
                <a:xfrm>
                  <a:off x="3776088" y="1676400"/>
                  <a:ext cx="236604" cy="15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40</a:t>
                  </a:r>
                </a:p>
              </p:txBody>
            </p:sp>
            <p:sp>
              <p:nvSpPr>
                <p:cNvPr id="188" name="TextBox 124"/>
                <p:cNvSpPr txBox="1">
                  <a:spLocks noChangeArrowheads="1"/>
                </p:cNvSpPr>
                <p:nvPr/>
              </p:nvSpPr>
              <p:spPr bwMode="auto">
                <a:xfrm>
                  <a:off x="3962232" y="1676400"/>
                  <a:ext cx="236604" cy="15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60</a:t>
                  </a:r>
                </a:p>
              </p:txBody>
            </p:sp>
            <p:sp>
              <p:nvSpPr>
                <p:cNvPr id="189" name="TextBox 125"/>
                <p:cNvSpPr txBox="1">
                  <a:spLocks noChangeArrowheads="1"/>
                </p:cNvSpPr>
                <p:nvPr/>
              </p:nvSpPr>
              <p:spPr bwMode="auto">
                <a:xfrm>
                  <a:off x="4143258" y="1676400"/>
                  <a:ext cx="236604" cy="15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80</a:t>
                  </a:r>
                </a:p>
              </p:txBody>
            </p:sp>
            <p:sp>
              <p:nvSpPr>
                <p:cNvPr id="190" name="TextBox 126"/>
                <p:cNvSpPr txBox="1">
                  <a:spLocks noChangeArrowheads="1"/>
                </p:cNvSpPr>
                <p:nvPr/>
              </p:nvSpPr>
              <p:spPr bwMode="auto">
                <a:xfrm>
                  <a:off x="4311516" y="1676400"/>
                  <a:ext cx="262597" cy="15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100</a:t>
                  </a:r>
                </a:p>
              </p:txBody>
            </p:sp>
            <p:sp>
              <p:nvSpPr>
                <p:cNvPr id="191" name="TextBox 127"/>
                <p:cNvSpPr txBox="1">
                  <a:spLocks noChangeArrowheads="1"/>
                </p:cNvSpPr>
                <p:nvPr/>
              </p:nvSpPr>
              <p:spPr bwMode="auto">
                <a:xfrm>
                  <a:off x="4488992" y="1676400"/>
                  <a:ext cx="262597" cy="15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120</a:t>
                  </a:r>
                </a:p>
              </p:txBody>
            </p:sp>
            <p:sp>
              <p:nvSpPr>
                <p:cNvPr id="192" name="TextBox 128"/>
                <p:cNvSpPr txBox="1">
                  <a:spLocks noChangeArrowheads="1"/>
                </p:cNvSpPr>
                <p:nvPr/>
              </p:nvSpPr>
              <p:spPr bwMode="auto">
                <a:xfrm>
                  <a:off x="4673108" y="1676400"/>
                  <a:ext cx="262597" cy="15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140</a:t>
                  </a:r>
                </a:p>
              </p:txBody>
            </p:sp>
            <p:sp>
              <p:nvSpPr>
                <p:cNvPr id="193" name="TextBox 129"/>
                <p:cNvSpPr txBox="1">
                  <a:spLocks noChangeArrowheads="1"/>
                </p:cNvSpPr>
                <p:nvPr/>
              </p:nvSpPr>
              <p:spPr bwMode="auto">
                <a:xfrm>
                  <a:off x="4859420" y="1676400"/>
                  <a:ext cx="262597" cy="15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160</a:t>
                  </a:r>
                </a:p>
              </p:txBody>
            </p:sp>
            <p:sp>
              <p:nvSpPr>
                <p:cNvPr id="194" name="TextBox 130"/>
                <p:cNvSpPr txBox="1">
                  <a:spLocks noChangeArrowheads="1"/>
                </p:cNvSpPr>
                <p:nvPr/>
              </p:nvSpPr>
              <p:spPr bwMode="auto">
                <a:xfrm>
                  <a:off x="5038250" y="1676400"/>
                  <a:ext cx="262597" cy="15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180</a:t>
                  </a:r>
                </a:p>
              </p:txBody>
            </p:sp>
            <p:sp>
              <p:nvSpPr>
                <p:cNvPr id="195" name="TextBox 131"/>
                <p:cNvSpPr txBox="1">
                  <a:spLocks noChangeArrowheads="1"/>
                </p:cNvSpPr>
                <p:nvPr/>
              </p:nvSpPr>
              <p:spPr bwMode="auto">
                <a:xfrm>
                  <a:off x="3429000" y="1676400"/>
                  <a:ext cx="210613" cy="15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0</a:t>
                  </a:r>
                </a:p>
              </p:txBody>
            </p:sp>
          </p:grpSp>
          <p:sp>
            <p:nvSpPr>
              <p:cNvPr id="184" name="TextBox 146"/>
              <p:cNvSpPr txBox="1">
                <a:spLocks noChangeArrowheads="1"/>
              </p:cNvSpPr>
              <p:nvPr/>
            </p:nvSpPr>
            <p:spPr bwMode="auto">
              <a:xfrm>
                <a:off x="7635857" y="4890654"/>
                <a:ext cx="654885" cy="215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a:latin typeface="Calibri"/>
                    <a:cs typeface="Calibri"/>
                  </a:rPr>
                  <a:t>radius (km)</a:t>
                </a:r>
              </a:p>
            </p:txBody>
          </p:sp>
          <p:sp>
            <p:nvSpPr>
              <p:cNvPr id="185" name="TextBox 156"/>
              <p:cNvSpPr txBox="1">
                <a:spLocks noChangeArrowheads="1"/>
              </p:cNvSpPr>
              <p:nvPr/>
            </p:nvSpPr>
            <p:spPr bwMode="auto">
              <a:xfrm>
                <a:off x="7146853" y="3167658"/>
                <a:ext cx="308502" cy="26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100" b="1">
                    <a:latin typeface="Calibri"/>
                    <a:cs typeface="Calibri"/>
                  </a:rPr>
                  <a:t>(j)</a:t>
                </a:r>
              </a:p>
            </p:txBody>
          </p:sp>
        </p:grpSp>
        <p:grpSp>
          <p:nvGrpSpPr>
            <p:cNvPr id="196" name="Group 159"/>
            <p:cNvGrpSpPr>
              <a:grpSpLocks/>
            </p:cNvGrpSpPr>
            <p:nvPr/>
          </p:nvGrpSpPr>
          <p:grpSpPr bwMode="auto">
            <a:xfrm>
              <a:off x="5400674" y="4521199"/>
              <a:ext cx="1872356" cy="1926191"/>
              <a:chOff x="5348150" y="3176196"/>
              <a:chExt cx="1871840" cy="1926743"/>
            </a:xfrm>
          </p:grpSpPr>
          <p:pic>
            <p:nvPicPr>
              <p:cNvPr id="197" name="Picture 18"/>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439325" y="3232299"/>
                <a:ext cx="1692349" cy="161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8" name="Group 96"/>
              <p:cNvGrpSpPr>
                <a:grpSpLocks/>
              </p:cNvGrpSpPr>
              <p:nvPr/>
            </p:nvGrpSpPr>
            <p:grpSpPr bwMode="auto">
              <a:xfrm>
                <a:off x="5348150" y="4814575"/>
                <a:ext cx="1871840" cy="153932"/>
                <a:chOff x="3429000" y="1676400"/>
                <a:chExt cx="1871840" cy="153932"/>
              </a:xfrm>
            </p:grpSpPr>
            <p:sp>
              <p:nvSpPr>
                <p:cNvPr id="201" name="TextBox 97"/>
                <p:cNvSpPr txBox="1">
                  <a:spLocks noChangeArrowheads="1"/>
                </p:cNvSpPr>
                <p:nvPr/>
              </p:nvSpPr>
              <p:spPr bwMode="auto">
                <a:xfrm>
                  <a:off x="3591972" y="1676400"/>
                  <a:ext cx="236598" cy="15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20</a:t>
                  </a:r>
                </a:p>
              </p:txBody>
            </p:sp>
            <p:sp>
              <p:nvSpPr>
                <p:cNvPr id="202" name="TextBox 98"/>
                <p:cNvSpPr txBox="1">
                  <a:spLocks noChangeArrowheads="1"/>
                </p:cNvSpPr>
                <p:nvPr/>
              </p:nvSpPr>
              <p:spPr bwMode="auto">
                <a:xfrm>
                  <a:off x="3776088" y="1676400"/>
                  <a:ext cx="236598" cy="15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40</a:t>
                  </a:r>
                </a:p>
              </p:txBody>
            </p:sp>
            <p:sp>
              <p:nvSpPr>
                <p:cNvPr id="203" name="TextBox 99"/>
                <p:cNvSpPr txBox="1">
                  <a:spLocks noChangeArrowheads="1"/>
                </p:cNvSpPr>
                <p:nvPr/>
              </p:nvSpPr>
              <p:spPr bwMode="auto">
                <a:xfrm>
                  <a:off x="3962232" y="1676400"/>
                  <a:ext cx="236598" cy="15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60</a:t>
                  </a:r>
                </a:p>
              </p:txBody>
            </p:sp>
            <p:sp>
              <p:nvSpPr>
                <p:cNvPr id="204" name="TextBox 100"/>
                <p:cNvSpPr txBox="1">
                  <a:spLocks noChangeArrowheads="1"/>
                </p:cNvSpPr>
                <p:nvPr/>
              </p:nvSpPr>
              <p:spPr bwMode="auto">
                <a:xfrm>
                  <a:off x="4143258" y="1676400"/>
                  <a:ext cx="236598" cy="15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80</a:t>
                  </a:r>
                </a:p>
              </p:txBody>
            </p:sp>
            <p:sp>
              <p:nvSpPr>
                <p:cNvPr id="205" name="TextBox 101"/>
                <p:cNvSpPr txBox="1">
                  <a:spLocks noChangeArrowheads="1"/>
                </p:cNvSpPr>
                <p:nvPr/>
              </p:nvSpPr>
              <p:spPr bwMode="auto">
                <a:xfrm>
                  <a:off x="4311516" y="1676400"/>
                  <a:ext cx="262590" cy="15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100</a:t>
                  </a:r>
                </a:p>
              </p:txBody>
            </p:sp>
            <p:sp>
              <p:nvSpPr>
                <p:cNvPr id="206" name="TextBox 102"/>
                <p:cNvSpPr txBox="1">
                  <a:spLocks noChangeArrowheads="1"/>
                </p:cNvSpPr>
                <p:nvPr/>
              </p:nvSpPr>
              <p:spPr bwMode="auto">
                <a:xfrm>
                  <a:off x="4488992" y="1676400"/>
                  <a:ext cx="262590" cy="15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120</a:t>
                  </a:r>
                </a:p>
              </p:txBody>
            </p:sp>
            <p:sp>
              <p:nvSpPr>
                <p:cNvPr id="207" name="TextBox 103"/>
                <p:cNvSpPr txBox="1">
                  <a:spLocks noChangeArrowheads="1"/>
                </p:cNvSpPr>
                <p:nvPr/>
              </p:nvSpPr>
              <p:spPr bwMode="auto">
                <a:xfrm>
                  <a:off x="4673108" y="1676400"/>
                  <a:ext cx="262590" cy="15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140</a:t>
                  </a:r>
                </a:p>
              </p:txBody>
            </p:sp>
            <p:sp>
              <p:nvSpPr>
                <p:cNvPr id="208" name="TextBox 104"/>
                <p:cNvSpPr txBox="1">
                  <a:spLocks noChangeArrowheads="1"/>
                </p:cNvSpPr>
                <p:nvPr/>
              </p:nvSpPr>
              <p:spPr bwMode="auto">
                <a:xfrm>
                  <a:off x="4859420" y="1676400"/>
                  <a:ext cx="262590" cy="15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160</a:t>
                  </a:r>
                </a:p>
              </p:txBody>
            </p:sp>
            <p:sp>
              <p:nvSpPr>
                <p:cNvPr id="209" name="TextBox 105"/>
                <p:cNvSpPr txBox="1">
                  <a:spLocks noChangeArrowheads="1"/>
                </p:cNvSpPr>
                <p:nvPr/>
              </p:nvSpPr>
              <p:spPr bwMode="auto">
                <a:xfrm>
                  <a:off x="5038250" y="1676400"/>
                  <a:ext cx="262590" cy="15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180</a:t>
                  </a:r>
                </a:p>
              </p:txBody>
            </p:sp>
            <p:sp>
              <p:nvSpPr>
                <p:cNvPr id="210" name="TextBox 106"/>
                <p:cNvSpPr txBox="1">
                  <a:spLocks noChangeArrowheads="1"/>
                </p:cNvSpPr>
                <p:nvPr/>
              </p:nvSpPr>
              <p:spPr bwMode="auto">
                <a:xfrm>
                  <a:off x="3429000" y="1676400"/>
                  <a:ext cx="210607" cy="15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0</a:t>
                  </a:r>
                </a:p>
              </p:txBody>
            </p:sp>
          </p:grpSp>
          <p:sp>
            <p:nvSpPr>
              <p:cNvPr id="199" name="TextBox 155"/>
              <p:cNvSpPr txBox="1">
                <a:spLocks noChangeArrowheads="1"/>
              </p:cNvSpPr>
              <p:nvPr/>
            </p:nvSpPr>
            <p:spPr bwMode="auto">
              <a:xfrm>
                <a:off x="5387260" y="3176196"/>
                <a:ext cx="307117" cy="261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100" b="1">
                    <a:latin typeface="Calibri"/>
                    <a:cs typeface="Calibri"/>
                  </a:rPr>
                  <a:t>(i)</a:t>
                </a:r>
              </a:p>
            </p:txBody>
          </p:sp>
          <p:sp>
            <p:nvSpPr>
              <p:cNvPr id="200" name="TextBox 157"/>
              <p:cNvSpPr txBox="1">
                <a:spLocks noChangeArrowheads="1"/>
              </p:cNvSpPr>
              <p:nvPr/>
            </p:nvSpPr>
            <p:spPr bwMode="auto">
              <a:xfrm>
                <a:off x="5899299" y="4887433"/>
                <a:ext cx="654866" cy="215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a:latin typeface="Calibri"/>
                    <a:cs typeface="Calibri"/>
                  </a:rPr>
                  <a:t>radius (km)</a:t>
                </a:r>
              </a:p>
            </p:txBody>
          </p:sp>
        </p:grpSp>
        <p:grpSp>
          <p:nvGrpSpPr>
            <p:cNvPr id="211" name="Group 161"/>
            <p:cNvGrpSpPr>
              <a:grpSpLocks/>
            </p:cNvGrpSpPr>
            <p:nvPr/>
          </p:nvGrpSpPr>
          <p:grpSpPr bwMode="auto">
            <a:xfrm>
              <a:off x="3662362" y="4540250"/>
              <a:ext cx="1872355" cy="1886433"/>
              <a:chOff x="3574284" y="3205838"/>
              <a:chExt cx="1871840" cy="1886402"/>
            </a:xfrm>
          </p:grpSpPr>
          <p:pic>
            <p:nvPicPr>
              <p:cNvPr id="212" name="Picture 17"/>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691977" y="3240010"/>
                <a:ext cx="1706526" cy="162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3" name="Group 71"/>
              <p:cNvGrpSpPr>
                <a:grpSpLocks/>
              </p:cNvGrpSpPr>
              <p:nvPr/>
            </p:nvGrpSpPr>
            <p:grpSpPr bwMode="auto">
              <a:xfrm>
                <a:off x="3574284" y="4817391"/>
                <a:ext cx="1871840" cy="153885"/>
                <a:chOff x="3429000" y="1676400"/>
                <a:chExt cx="1871840" cy="153885"/>
              </a:xfrm>
            </p:grpSpPr>
            <p:sp>
              <p:nvSpPr>
                <p:cNvPr id="216" name="TextBox 72"/>
                <p:cNvSpPr txBox="1">
                  <a:spLocks noChangeArrowheads="1"/>
                </p:cNvSpPr>
                <p:nvPr/>
              </p:nvSpPr>
              <p:spPr bwMode="auto">
                <a:xfrm>
                  <a:off x="3591972" y="1676400"/>
                  <a:ext cx="236598" cy="15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20</a:t>
                  </a:r>
                </a:p>
              </p:txBody>
            </p:sp>
            <p:sp>
              <p:nvSpPr>
                <p:cNvPr id="217" name="TextBox 73"/>
                <p:cNvSpPr txBox="1">
                  <a:spLocks noChangeArrowheads="1"/>
                </p:cNvSpPr>
                <p:nvPr/>
              </p:nvSpPr>
              <p:spPr bwMode="auto">
                <a:xfrm>
                  <a:off x="3776088" y="1676400"/>
                  <a:ext cx="236598" cy="15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40</a:t>
                  </a:r>
                </a:p>
              </p:txBody>
            </p:sp>
            <p:sp>
              <p:nvSpPr>
                <p:cNvPr id="218" name="TextBox 74"/>
                <p:cNvSpPr txBox="1">
                  <a:spLocks noChangeArrowheads="1"/>
                </p:cNvSpPr>
                <p:nvPr/>
              </p:nvSpPr>
              <p:spPr bwMode="auto">
                <a:xfrm>
                  <a:off x="3962232" y="1676400"/>
                  <a:ext cx="236598" cy="15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60</a:t>
                  </a:r>
                </a:p>
              </p:txBody>
            </p:sp>
            <p:sp>
              <p:nvSpPr>
                <p:cNvPr id="219" name="TextBox 75"/>
                <p:cNvSpPr txBox="1">
                  <a:spLocks noChangeArrowheads="1"/>
                </p:cNvSpPr>
                <p:nvPr/>
              </p:nvSpPr>
              <p:spPr bwMode="auto">
                <a:xfrm>
                  <a:off x="4143258" y="1676400"/>
                  <a:ext cx="236598" cy="15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80</a:t>
                  </a:r>
                </a:p>
              </p:txBody>
            </p:sp>
            <p:sp>
              <p:nvSpPr>
                <p:cNvPr id="220" name="TextBox 76"/>
                <p:cNvSpPr txBox="1">
                  <a:spLocks noChangeArrowheads="1"/>
                </p:cNvSpPr>
                <p:nvPr/>
              </p:nvSpPr>
              <p:spPr bwMode="auto">
                <a:xfrm>
                  <a:off x="4311516" y="1676400"/>
                  <a:ext cx="262590" cy="15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100</a:t>
                  </a:r>
                </a:p>
              </p:txBody>
            </p:sp>
            <p:sp>
              <p:nvSpPr>
                <p:cNvPr id="221" name="TextBox 77"/>
                <p:cNvSpPr txBox="1">
                  <a:spLocks noChangeArrowheads="1"/>
                </p:cNvSpPr>
                <p:nvPr/>
              </p:nvSpPr>
              <p:spPr bwMode="auto">
                <a:xfrm>
                  <a:off x="4488992" y="1676400"/>
                  <a:ext cx="262590" cy="15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120</a:t>
                  </a:r>
                </a:p>
              </p:txBody>
            </p:sp>
            <p:sp>
              <p:nvSpPr>
                <p:cNvPr id="222" name="TextBox 78"/>
                <p:cNvSpPr txBox="1">
                  <a:spLocks noChangeArrowheads="1"/>
                </p:cNvSpPr>
                <p:nvPr/>
              </p:nvSpPr>
              <p:spPr bwMode="auto">
                <a:xfrm>
                  <a:off x="4673108" y="1676400"/>
                  <a:ext cx="262590" cy="15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140</a:t>
                  </a:r>
                </a:p>
              </p:txBody>
            </p:sp>
            <p:sp>
              <p:nvSpPr>
                <p:cNvPr id="223" name="TextBox 79"/>
                <p:cNvSpPr txBox="1">
                  <a:spLocks noChangeArrowheads="1"/>
                </p:cNvSpPr>
                <p:nvPr/>
              </p:nvSpPr>
              <p:spPr bwMode="auto">
                <a:xfrm>
                  <a:off x="4859420" y="1676400"/>
                  <a:ext cx="262590" cy="15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160</a:t>
                  </a:r>
                </a:p>
              </p:txBody>
            </p:sp>
            <p:sp>
              <p:nvSpPr>
                <p:cNvPr id="224" name="TextBox 80"/>
                <p:cNvSpPr txBox="1">
                  <a:spLocks noChangeArrowheads="1"/>
                </p:cNvSpPr>
                <p:nvPr/>
              </p:nvSpPr>
              <p:spPr bwMode="auto">
                <a:xfrm>
                  <a:off x="5038250" y="1676400"/>
                  <a:ext cx="262590" cy="15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180</a:t>
                  </a:r>
                </a:p>
              </p:txBody>
            </p:sp>
            <p:sp>
              <p:nvSpPr>
                <p:cNvPr id="225" name="TextBox 81"/>
                <p:cNvSpPr txBox="1">
                  <a:spLocks noChangeArrowheads="1"/>
                </p:cNvSpPr>
                <p:nvPr/>
              </p:nvSpPr>
              <p:spPr bwMode="auto">
                <a:xfrm>
                  <a:off x="3429000" y="1676400"/>
                  <a:ext cx="210607" cy="15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00" b="1">
                      <a:latin typeface="Calibri"/>
                      <a:cs typeface="Calibri"/>
                    </a:rPr>
                    <a:t>0</a:t>
                  </a:r>
                </a:p>
              </p:txBody>
            </p:sp>
          </p:grpSp>
          <p:sp>
            <p:nvSpPr>
              <p:cNvPr id="214" name="TextBox 154"/>
              <p:cNvSpPr txBox="1">
                <a:spLocks noChangeArrowheads="1"/>
              </p:cNvSpPr>
              <p:nvPr/>
            </p:nvSpPr>
            <p:spPr bwMode="auto">
              <a:xfrm>
                <a:off x="3645198" y="3205838"/>
                <a:ext cx="348158" cy="2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100" b="1">
                    <a:latin typeface="Calibri"/>
                    <a:cs typeface="Calibri"/>
                  </a:rPr>
                  <a:t>(h)</a:t>
                </a:r>
              </a:p>
            </p:txBody>
          </p:sp>
          <p:sp>
            <p:nvSpPr>
              <p:cNvPr id="215" name="TextBox 158"/>
              <p:cNvSpPr txBox="1">
                <a:spLocks noChangeArrowheads="1"/>
              </p:cNvSpPr>
              <p:nvPr/>
            </p:nvSpPr>
            <p:spPr bwMode="auto">
              <a:xfrm>
                <a:off x="4210402" y="4876800"/>
                <a:ext cx="654867" cy="21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a:latin typeface="Calibri"/>
                    <a:cs typeface="Calibri"/>
                  </a:rPr>
                  <a:t>radius (km)</a:t>
                </a:r>
              </a:p>
            </p:txBody>
          </p:sp>
        </p:grpSp>
        <p:sp>
          <p:nvSpPr>
            <p:cNvPr id="226" name="TextBox 165"/>
            <p:cNvSpPr txBox="1">
              <a:spLocks noChangeArrowheads="1"/>
            </p:cNvSpPr>
            <p:nvPr/>
          </p:nvSpPr>
          <p:spPr bwMode="auto">
            <a:xfrm>
              <a:off x="3897244" y="1252475"/>
              <a:ext cx="15584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000" u="sng" dirty="0">
                  <a:latin typeface="Calibri"/>
                  <a:cs typeface="Calibri"/>
                </a:rPr>
                <a:t>Observations</a:t>
              </a:r>
            </a:p>
          </p:txBody>
        </p:sp>
        <p:sp>
          <p:nvSpPr>
            <p:cNvPr id="227" name="TextBox 166"/>
            <p:cNvSpPr txBox="1">
              <a:spLocks noChangeArrowheads="1"/>
            </p:cNvSpPr>
            <p:nvPr/>
          </p:nvSpPr>
          <p:spPr bwMode="auto">
            <a:xfrm>
              <a:off x="2288670" y="1676400"/>
              <a:ext cx="45604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1400" dirty="0">
                  <a:latin typeface="Calibri"/>
                  <a:cs typeface="Calibri"/>
                </a:rPr>
                <a:t>Doppler-derived wind speed (shaded, m s</a:t>
              </a:r>
              <a:r>
                <a:rPr lang="en-US" sz="1400" baseline="30000" dirty="0">
                  <a:latin typeface="Calibri"/>
                  <a:cs typeface="Calibri"/>
                </a:rPr>
                <a:t>-1</a:t>
              </a:r>
              <a:r>
                <a:rPr lang="en-US" sz="1400" dirty="0">
                  <a:latin typeface="Calibri"/>
                  <a:cs typeface="Calibri"/>
                </a:rPr>
                <a:t>) at 2 km altitude</a:t>
              </a:r>
            </a:p>
          </p:txBody>
        </p:sp>
        <p:sp>
          <p:nvSpPr>
            <p:cNvPr id="228" name="TextBox 167"/>
            <p:cNvSpPr txBox="1">
              <a:spLocks noChangeArrowheads="1"/>
            </p:cNvSpPr>
            <p:nvPr/>
          </p:nvSpPr>
          <p:spPr bwMode="auto">
            <a:xfrm>
              <a:off x="1356230" y="4143721"/>
              <a:ext cx="64253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1400" dirty="0">
                  <a:latin typeface="Calibri"/>
                  <a:cs typeface="Calibri"/>
                </a:rPr>
                <a:t>Axisymmetric relative vorticity (shaded, x 10</a:t>
              </a:r>
              <a:r>
                <a:rPr lang="en-US" sz="1400" baseline="30000" dirty="0">
                  <a:latin typeface="Calibri"/>
                  <a:cs typeface="Calibri"/>
                </a:rPr>
                <a:t>-4</a:t>
              </a:r>
              <a:r>
                <a:rPr lang="en-US" sz="1400" dirty="0">
                  <a:latin typeface="Calibri"/>
                  <a:cs typeface="Calibri"/>
                </a:rPr>
                <a:t> s</a:t>
              </a:r>
              <a:r>
                <a:rPr lang="en-US" sz="1400" baseline="30000" dirty="0">
                  <a:latin typeface="Calibri"/>
                  <a:cs typeface="Calibri"/>
                </a:rPr>
                <a:t>-1</a:t>
              </a:r>
              <a:r>
                <a:rPr lang="en-US" sz="1400" dirty="0">
                  <a:latin typeface="Calibri"/>
                  <a:cs typeface="Calibri"/>
                </a:rPr>
                <a:t>) and tangential wind (contour, m s</a:t>
              </a:r>
              <a:r>
                <a:rPr lang="en-US" sz="1400" baseline="30000" dirty="0">
                  <a:latin typeface="Calibri"/>
                  <a:cs typeface="Calibri"/>
                </a:rPr>
                <a:t>-1</a:t>
              </a:r>
              <a:r>
                <a:rPr lang="en-US" sz="1400" dirty="0">
                  <a:latin typeface="Calibri"/>
                  <a:cs typeface="Calibri"/>
                </a:rPr>
                <a:t>)</a:t>
              </a:r>
            </a:p>
          </p:txBody>
        </p:sp>
      </p:grpSp>
      <p:sp>
        <p:nvSpPr>
          <p:cNvPr id="32772" name="TextBox 6"/>
          <p:cNvSpPr txBox="1">
            <a:spLocks noChangeArrowheads="1"/>
          </p:cNvSpPr>
          <p:nvPr/>
        </p:nvSpPr>
        <p:spPr bwMode="auto">
          <a:xfrm>
            <a:off x="2671662" y="7724775"/>
            <a:ext cx="3635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sz="1200">
                <a:latin typeface="Calibri"/>
                <a:cs typeface="Calibri"/>
              </a:rPr>
              <a:t>(b)</a:t>
            </a:r>
          </a:p>
        </p:txBody>
      </p:sp>
      <p:sp>
        <p:nvSpPr>
          <p:cNvPr id="15" name="TextBox 14"/>
          <p:cNvSpPr txBox="1"/>
          <p:nvPr/>
        </p:nvSpPr>
        <p:spPr>
          <a:xfrm>
            <a:off x="1" y="-34670"/>
            <a:ext cx="7536759" cy="1322413"/>
          </a:xfrm>
          <a:prstGeom prst="rect">
            <a:avLst/>
          </a:prstGeom>
          <a:noFill/>
        </p:spPr>
        <p:txBody>
          <a:bodyPr wrap="square">
            <a:spAutoFit/>
          </a:bodyPr>
          <a:lstStyle/>
          <a:p>
            <a:pPr>
              <a:lnSpc>
                <a:spcPct val="90000"/>
              </a:lnSpc>
              <a:defRPr/>
            </a:pPr>
            <a:r>
              <a:rPr lang="en-US" sz="4400" dirty="0" smtClean="0">
                <a:solidFill>
                  <a:srgbClr val="FFFF00"/>
                </a:solidFill>
                <a:latin typeface="Calibri"/>
                <a:ea typeface="+mn-ea"/>
                <a:cs typeface="Calibri"/>
              </a:rPr>
              <a:t>Improve </a:t>
            </a:r>
            <a:r>
              <a:rPr lang="en-US" sz="4400" dirty="0" smtClean="0">
                <a:solidFill>
                  <a:srgbClr val="FFFFFF"/>
                </a:solidFill>
                <a:latin typeface="Calibri"/>
                <a:ea typeface="+mn-ea"/>
                <a:cs typeface="Calibri"/>
              </a:rPr>
              <a:t>understanding </a:t>
            </a:r>
            <a:r>
              <a:rPr lang="en-US" sz="4400" dirty="0">
                <a:solidFill>
                  <a:srgbClr val="FFFFFF"/>
                </a:solidFill>
                <a:latin typeface="Calibri"/>
                <a:ea typeface="+mn-ea"/>
                <a:cs typeface="Calibri"/>
              </a:rPr>
              <a:t>of TC structure </a:t>
            </a:r>
            <a:r>
              <a:rPr lang="en-US" sz="4400" dirty="0" smtClean="0">
                <a:solidFill>
                  <a:srgbClr val="FFFFFF"/>
                </a:solidFill>
                <a:latin typeface="Calibri"/>
                <a:ea typeface="+mn-ea"/>
                <a:cs typeface="Calibri"/>
              </a:rPr>
              <a:t>&amp; intensity: RI</a:t>
            </a:r>
            <a:endParaRPr lang="en-US" sz="4400" dirty="0">
              <a:solidFill>
                <a:srgbClr val="FFFFFF"/>
              </a:solidFill>
              <a:latin typeface="Calibri"/>
              <a:ea typeface="+mn-ea"/>
              <a:cs typeface="Calibri"/>
            </a:endParaRPr>
          </a:p>
        </p:txBody>
      </p:sp>
      <p:grpSp>
        <p:nvGrpSpPr>
          <p:cNvPr id="229" name="Group 228"/>
          <p:cNvGrpSpPr/>
          <p:nvPr/>
        </p:nvGrpSpPr>
        <p:grpSpPr>
          <a:xfrm>
            <a:off x="605827" y="1291859"/>
            <a:ext cx="7774590" cy="5170076"/>
            <a:chOff x="605827" y="1291859"/>
            <a:chExt cx="7774590" cy="5170076"/>
          </a:xfrm>
        </p:grpSpPr>
        <p:grpSp>
          <p:nvGrpSpPr>
            <p:cNvPr id="5" name="Group 4"/>
            <p:cNvGrpSpPr/>
            <p:nvPr/>
          </p:nvGrpSpPr>
          <p:grpSpPr>
            <a:xfrm>
              <a:off x="888241" y="3817981"/>
              <a:ext cx="3464210" cy="2643954"/>
              <a:chOff x="2245856" y="3912870"/>
              <a:chExt cx="3464210" cy="2643954"/>
            </a:xfrm>
          </p:grpSpPr>
          <p:pic>
            <p:nvPicPr>
              <p:cNvPr id="25" name="Picture 6" descr="inertcylav_2612.gif"/>
              <p:cNvPicPr>
                <a:picLocks noChangeAspect="1"/>
              </p:cNvPicPr>
              <p:nvPr/>
            </p:nvPicPr>
            <p:blipFill>
              <a:blip r:embed="rId13" cstate="email">
                <a:extLst>
                  <a:ext uri="{28A0092B-C50C-407E-A947-70E740481C1C}">
                    <a14:useLocalDpi xmlns:a14="http://schemas.microsoft.com/office/drawing/2010/main"/>
                  </a:ext>
                </a:extLst>
              </a:blip>
              <a:srcRect l="11061" b="10698"/>
              <a:stretch>
                <a:fillRect/>
              </a:stretch>
            </p:blipFill>
            <p:spPr bwMode="auto">
              <a:xfrm>
                <a:off x="2657304" y="3912870"/>
                <a:ext cx="3052762" cy="236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15"/>
              <p:cNvSpPr txBox="1">
                <a:spLocks noChangeArrowheads="1"/>
              </p:cNvSpPr>
              <p:nvPr/>
            </p:nvSpPr>
            <p:spPr bwMode="auto">
              <a:xfrm>
                <a:off x="4515461" y="4075057"/>
                <a:ext cx="681539" cy="4000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tabLst>
                    <a:tab pos="630238" algn="l"/>
                  </a:tabLst>
                  <a:defRPr>
                    <a:solidFill>
                      <a:schemeClr val="tx1"/>
                    </a:solidFill>
                    <a:latin typeface="Calibri" charset="0"/>
                    <a:ea typeface="ＭＳ Ｐゴシック" charset="0"/>
                  </a:defRPr>
                </a:lvl1pPr>
                <a:lvl2pPr marL="742950" indent="-285750">
                  <a:tabLst>
                    <a:tab pos="630238" algn="l"/>
                  </a:tabLst>
                  <a:defRPr>
                    <a:solidFill>
                      <a:schemeClr val="tx1"/>
                    </a:solidFill>
                    <a:latin typeface="Calibri" charset="0"/>
                    <a:ea typeface="ＭＳ Ｐゴシック" charset="0"/>
                  </a:defRPr>
                </a:lvl2pPr>
                <a:lvl3pPr marL="1143000" indent="-228600">
                  <a:tabLst>
                    <a:tab pos="630238" algn="l"/>
                  </a:tabLst>
                  <a:defRPr>
                    <a:solidFill>
                      <a:schemeClr val="tx1"/>
                    </a:solidFill>
                    <a:latin typeface="Calibri" charset="0"/>
                    <a:ea typeface="ＭＳ Ｐゴシック" charset="0"/>
                  </a:defRPr>
                </a:lvl3pPr>
                <a:lvl4pPr marL="1600200" indent="-228600">
                  <a:tabLst>
                    <a:tab pos="630238" algn="l"/>
                  </a:tabLst>
                  <a:defRPr>
                    <a:solidFill>
                      <a:schemeClr val="tx1"/>
                    </a:solidFill>
                    <a:latin typeface="Calibri" charset="0"/>
                    <a:ea typeface="ＭＳ Ｐゴシック" charset="0"/>
                  </a:defRPr>
                </a:lvl4pPr>
                <a:lvl5pPr marL="2057400" indent="-228600">
                  <a:tabLst>
                    <a:tab pos="630238" algn="l"/>
                  </a:tabLst>
                  <a:defRPr>
                    <a:solidFill>
                      <a:schemeClr val="tx1"/>
                    </a:solidFill>
                    <a:latin typeface="Calibri" charset="0"/>
                    <a:ea typeface="ＭＳ Ｐゴシック" charset="0"/>
                  </a:defRPr>
                </a:lvl5pPr>
                <a:lvl6pPr marL="2514600" indent="-228600" fontAlgn="base">
                  <a:spcBef>
                    <a:spcPct val="0"/>
                  </a:spcBef>
                  <a:spcAft>
                    <a:spcPct val="0"/>
                  </a:spcAft>
                  <a:tabLst>
                    <a:tab pos="630238" algn="l"/>
                  </a:tabLst>
                  <a:defRPr>
                    <a:solidFill>
                      <a:schemeClr val="tx1"/>
                    </a:solidFill>
                    <a:latin typeface="Calibri" charset="0"/>
                    <a:ea typeface="ＭＳ Ｐゴシック" charset="0"/>
                  </a:defRPr>
                </a:lvl6pPr>
                <a:lvl7pPr marL="2971800" indent="-228600" fontAlgn="base">
                  <a:spcBef>
                    <a:spcPct val="0"/>
                  </a:spcBef>
                  <a:spcAft>
                    <a:spcPct val="0"/>
                  </a:spcAft>
                  <a:tabLst>
                    <a:tab pos="630238" algn="l"/>
                  </a:tabLst>
                  <a:defRPr>
                    <a:solidFill>
                      <a:schemeClr val="tx1"/>
                    </a:solidFill>
                    <a:latin typeface="Calibri" charset="0"/>
                    <a:ea typeface="ＭＳ Ｐゴシック" charset="0"/>
                  </a:defRPr>
                </a:lvl7pPr>
                <a:lvl8pPr marL="3429000" indent="-228600" fontAlgn="base">
                  <a:spcBef>
                    <a:spcPct val="0"/>
                  </a:spcBef>
                  <a:spcAft>
                    <a:spcPct val="0"/>
                  </a:spcAft>
                  <a:tabLst>
                    <a:tab pos="630238" algn="l"/>
                  </a:tabLst>
                  <a:defRPr>
                    <a:solidFill>
                      <a:schemeClr val="tx1"/>
                    </a:solidFill>
                    <a:latin typeface="Calibri" charset="0"/>
                    <a:ea typeface="ＭＳ Ｐゴシック" charset="0"/>
                  </a:defRPr>
                </a:lvl8pPr>
                <a:lvl9pPr marL="3886200" indent="-228600" fontAlgn="base">
                  <a:spcBef>
                    <a:spcPct val="0"/>
                  </a:spcBef>
                  <a:spcAft>
                    <a:spcPct val="0"/>
                  </a:spcAft>
                  <a:tabLst>
                    <a:tab pos="630238" algn="l"/>
                  </a:tabLst>
                  <a:defRPr>
                    <a:solidFill>
                      <a:schemeClr val="tx1"/>
                    </a:solidFill>
                    <a:latin typeface="Calibri" charset="0"/>
                    <a:ea typeface="ＭＳ Ｐゴシック" charset="0"/>
                  </a:defRPr>
                </a:lvl9pPr>
              </a:lstStyle>
              <a:p>
                <a:pPr algn="r"/>
                <a:r>
                  <a:rPr lang="en-US" sz="1000" b="1">
                    <a:latin typeface="Calibri"/>
                    <a:cs typeface="Calibri"/>
                  </a:rPr>
                  <a:t>RMW: 44</a:t>
                </a:r>
              </a:p>
              <a:p>
                <a:pPr algn="r"/>
                <a:r>
                  <a:rPr lang="en-US" sz="1000" b="1">
                    <a:latin typeface="Calibri"/>
                    <a:cs typeface="Calibri"/>
                  </a:rPr>
                  <a:t>IS</a:t>
                </a:r>
                <a:r>
                  <a:rPr lang="en-US" sz="1000" b="1" baseline="-25000">
                    <a:latin typeface="Calibri"/>
                    <a:cs typeface="Calibri"/>
                  </a:rPr>
                  <a:t>av</a:t>
                </a:r>
                <a:r>
                  <a:rPr lang="en-US" sz="1000" b="1">
                    <a:latin typeface="Calibri"/>
                    <a:cs typeface="Calibri"/>
                  </a:rPr>
                  <a:t> : 1.8</a:t>
                </a:r>
                <a:endParaRPr lang="en-US" sz="1000" b="1" baseline="30000">
                  <a:latin typeface="Calibri"/>
                  <a:cs typeface="Calibri"/>
                </a:endParaRPr>
              </a:p>
            </p:txBody>
          </p:sp>
          <p:grpSp>
            <p:nvGrpSpPr>
              <p:cNvPr id="31" name="Group 42"/>
              <p:cNvGrpSpPr>
                <a:grpSpLocks/>
              </p:cNvGrpSpPr>
              <p:nvPr/>
            </p:nvGrpSpPr>
            <p:grpSpPr bwMode="auto">
              <a:xfrm>
                <a:off x="2445901" y="3963184"/>
                <a:ext cx="290323" cy="2402262"/>
                <a:chOff x="1843252" y="173544"/>
                <a:chExt cx="290348" cy="2402337"/>
              </a:xfrm>
            </p:grpSpPr>
            <p:sp>
              <p:nvSpPr>
                <p:cNvPr id="105" name="TextBox 43"/>
                <p:cNvSpPr txBox="1">
                  <a:spLocks noChangeArrowheads="1"/>
                </p:cNvSpPr>
                <p:nvPr/>
              </p:nvSpPr>
              <p:spPr bwMode="auto">
                <a:xfrm>
                  <a:off x="1890826" y="2360437"/>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0</a:t>
                  </a:r>
                </a:p>
              </p:txBody>
            </p:sp>
            <p:sp>
              <p:nvSpPr>
                <p:cNvPr id="106" name="TextBox 44"/>
                <p:cNvSpPr txBox="1">
                  <a:spLocks noChangeArrowheads="1"/>
                </p:cNvSpPr>
                <p:nvPr/>
              </p:nvSpPr>
              <p:spPr bwMode="auto">
                <a:xfrm>
                  <a:off x="1890826" y="2183370"/>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1</a:t>
                  </a:r>
                </a:p>
              </p:txBody>
            </p:sp>
            <p:sp>
              <p:nvSpPr>
                <p:cNvPr id="107" name="TextBox 45"/>
                <p:cNvSpPr txBox="1">
                  <a:spLocks noChangeArrowheads="1"/>
                </p:cNvSpPr>
                <p:nvPr/>
              </p:nvSpPr>
              <p:spPr bwMode="auto">
                <a:xfrm>
                  <a:off x="1890826" y="1997058"/>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2</a:t>
                  </a:r>
                </a:p>
              </p:txBody>
            </p:sp>
            <p:sp>
              <p:nvSpPr>
                <p:cNvPr id="108" name="TextBox 46"/>
                <p:cNvSpPr txBox="1">
                  <a:spLocks noChangeArrowheads="1"/>
                </p:cNvSpPr>
                <p:nvPr/>
              </p:nvSpPr>
              <p:spPr bwMode="auto">
                <a:xfrm>
                  <a:off x="1890826" y="1818228"/>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3</a:t>
                  </a:r>
                </a:p>
              </p:txBody>
            </p:sp>
            <p:sp>
              <p:nvSpPr>
                <p:cNvPr id="109" name="TextBox 47"/>
                <p:cNvSpPr txBox="1">
                  <a:spLocks noChangeArrowheads="1"/>
                </p:cNvSpPr>
                <p:nvPr/>
              </p:nvSpPr>
              <p:spPr bwMode="auto">
                <a:xfrm>
                  <a:off x="1890826" y="1637202"/>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4</a:t>
                  </a:r>
                </a:p>
              </p:txBody>
            </p:sp>
            <p:sp>
              <p:nvSpPr>
                <p:cNvPr id="110" name="TextBox 48"/>
                <p:cNvSpPr txBox="1">
                  <a:spLocks noChangeArrowheads="1"/>
                </p:cNvSpPr>
                <p:nvPr/>
              </p:nvSpPr>
              <p:spPr bwMode="auto">
                <a:xfrm>
                  <a:off x="1890826" y="1453086"/>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5</a:t>
                  </a:r>
                </a:p>
              </p:txBody>
            </p:sp>
            <p:sp>
              <p:nvSpPr>
                <p:cNvPr id="111" name="TextBox 49"/>
                <p:cNvSpPr txBox="1">
                  <a:spLocks noChangeArrowheads="1"/>
                </p:cNvSpPr>
                <p:nvPr/>
              </p:nvSpPr>
              <p:spPr bwMode="auto">
                <a:xfrm>
                  <a:off x="1890826" y="1268970"/>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6</a:t>
                  </a:r>
                </a:p>
              </p:txBody>
            </p:sp>
            <p:sp>
              <p:nvSpPr>
                <p:cNvPr id="112" name="TextBox 50"/>
                <p:cNvSpPr txBox="1">
                  <a:spLocks noChangeArrowheads="1"/>
                </p:cNvSpPr>
                <p:nvPr/>
              </p:nvSpPr>
              <p:spPr bwMode="auto">
                <a:xfrm>
                  <a:off x="1890826" y="1090140"/>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7</a:t>
                  </a:r>
                </a:p>
              </p:txBody>
            </p:sp>
            <p:sp>
              <p:nvSpPr>
                <p:cNvPr id="113" name="TextBox 51"/>
                <p:cNvSpPr txBox="1">
                  <a:spLocks noChangeArrowheads="1"/>
                </p:cNvSpPr>
                <p:nvPr/>
              </p:nvSpPr>
              <p:spPr bwMode="auto">
                <a:xfrm>
                  <a:off x="1890826" y="909114"/>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8</a:t>
                  </a:r>
                </a:p>
              </p:txBody>
            </p:sp>
            <p:sp>
              <p:nvSpPr>
                <p:cNvPr id="114" name="TextBox 52"/>
                <p:cNvSpPr txBox="1">
                  <a:spLocks noChangeArrowheads="1"/>
                </p:cNvSpPr>
                <p:nvPr/>
              </p:nvSpPr>
              <p:spPr bwMode="auto">
                <a:xfrm>
                  <a:off x="1890826" y="719712"/>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9</a:t>
                  </a:r>
                </a:p>
              </p:txBody>
            </p:sp>
            <p:sp>
              <p:nvSpPr>
                <p:cNvPr id="115" name="TextBox 53"/>
                <p:cNvSpPr txBox="1">
                  <a:spLocks noChangeArrowheads="1"/>
                </p:cNvSpPr>
                <p:nvPr/>
              </p:nvSpPr>
              <p:spPr bwMode="auto">
                <a:xfrm>
                  <a:off x="1846342" y="53868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10</a:t>
                  </a:r>
                </a:p>
              </p:txBody>
            </p:sp>
            <p:sp>
              <p:nvSpPr>
                <p:cNvPr id="116" name="TextBox 54"/>
                <p:cNvSpPr txBox="1">
                  <a:spLocks noChangeArrowheads="1"/>
                </p:cNvSpPr>
                <p:nvPr/>
              </p:nvSpPr>
              <p:spPr bwMode="auto">
                <a:xfrm>
                  <a:off x="1843252" y="3598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11</a:t>
                  </a:r>
                </a:p>
              </p:txBody>
            </p:sp>
            <p:sp>
              <p:nvSpPr>
                <p:cNvPr id="117" name="TextBox 55"/>
                <p:cNvSpPr txBox="1">
                  <a:spLocks noChangeArrowheads="1"/>
                </p:cNvSpPr>
                <p:nvPr/>
              </p:nvSpPr>
              <p:spPr bwMode="auto">
                <a:xfrm>
                  <a:off x="1846342" y="173544"/>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12</a:t>
                  </a:r>
                </a:p>
              </p:txBody>
            </p:sp>
          </p:grpSp>
          <p:grpSp>
            <p:nvGrpSpPr>
              <p:cNvPr id="32" name="Group 56"/>
              <p:cNvGrpSpPr>
                <a:grpSpLocks/>
              </p:cNvGrpSpPr>
              <p:nvPr/>
            </p:nvGrpSpPr>
            <p:grpSpPr bwMode="auto">
              <a:xfrm>
                <a:off x="2565905" y="6206825"/>
                <a:ext cx="2810665" cy="215437"/>
                <a:chOff x="1963266" y="2417256"/>
                <a:chExt cx="2810904" cy="215444"/>
              </a:xfrm>
            </p:grpSpPr>
            <p:sp>
              <p:nvSpPr>
                <p:cNvPr id="95" name="TextBox 57"/>
                <p:cNvSpPr txBox="1">
                  <a:spLocks noChangeArrowheads="1"/>
                </p:cNvSpPr>
                <p:nvPr/>
              </p:nvSpPr>
              <p:spPr bwMode="auto">
                <a:xfrm>
                  <a:off x="1963266" y="2417256"/>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0</a:t>
                  </a:r>
                </a:p>
              </p:txBody>
            </p:sp>
            <p:sp>
              <p:nvSpPr>
                <p:cNvPr id="96" name="TextBox 58"/>
                <p:cNvSpPr txBox="1">
                  <a:spLocks noChangeArrowheads="1"/>
                </p:cNvSpPr>
                <p:nvPr/>
              </p:nvSpPr>
              <p:spPr bwMode="auto">
                <a:xfrm>
                  <a:off x="2225778" y="24172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20</a:t>
                  </a:r>
                </a:p>
              </p:txBody>
            </p:sp>
            <p:sp>
              <p:nvSpPr>
                <p:cNvPr id="97" name="TextBox 59"/>
                <p:cNvSpPr txBox="1">
                  <a:spLocks noChangeArrowheads="1"/>
                </p:cNvSpPr>
                <p:nvPr/>
              </p:nvSpPr>
              <p:spPr bwMode="auto">
                <a:xfrm>
                  <a:off x="2505712" y="24172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40</a:t>
                  </a:r>
                </a:p>
              </p:txBody>
            </p:sp>
            <p:sp>
              <p:nvSpPr>
                <p:cNvPr id="98" name="TextBox 60"/>
                <p:cNvSpPr txBox="1">
                  <a:spLocks noChangeArrowheads="1"/>
                </p:cNvSpPr>
                <p:nvPr/>
              </p:nvSpPr>
              <p:spPr bwMode="auto">
                <a:xfrm>
                  <a:off x="2776600" y="24172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60</a:t>
                  </a:r>
                </a:p>
              </p:txBody>
            </p:sp>
            <p:sp>
              <p:nvSpPr>
                <p:cNvPr id="99" name="TextBox 61"/>
                <p:cNvSpPr txBox="1">
                  <a:spLocks noChangeArrowheads="1"/>
                </p:cNvSpPr>
                <p:nvPr/>
              </p:nvSpPr>
              <p:spPr bwMode="auto">
                <a:xfrm>
                  <a:off x="3070828" y="24172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80</a:t>
                  </a:r>
                </a:p>
              </p:txBody>
            </p:sp>
            <p:sp>
              <p:nvSpPr>
                <p:cNvPr id="100" name="TextBox 62"/>
                <p:cNvSpPr txBox="1">
                  <a:spLocks noChangeArrowheads="1"/>
                </p:cNvSpPr>
                <p:nvPr/>
              </p:nvSpPr>
              <p:spPr bwMode="auto">
                <a:xfrm>
                  <a:off x="3315798"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100</a:t>
                  </a:r>
                </a:p>
              </p:txBody>
            </p:sp>
            <p:sp>
              <p:nvSpPr>
                <p:cNvPr id="101" name="TextBox 63"/>
                <p:cNvSpPr txBox="1">
                  <a:spLocks noChangeArrowheads="1"/>
                </p:cNvSpPr>
                <p:nvPr/>
              </p:nvSpPr>
              <p:spPr bwMode="auto">
                <a:xfrm>
                  <a:off x="3602702"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120</a:t>
                  </a:r>
                </a:p>
              </p:txBody>
            </p:sp>
            <p:sp>
              <p:nvSpPr>
                <p:cNvPr id="102" name="TextBox 64"/>
                <p:cNvSpPr txBox="1">
                  <a:spLocks noChangeArrowheads="1"/>
                </p:cNvSpPr>
                <p:nvPr/>
              </p:nvSpPr>
              <p:spPr bwMode="auto">
                <a:xfrm>
                  <a:off x="3873590"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140</a:t>
                  </a:r>
                </a:p>
              </p:txBody>
            </p:sp>
            <p:sp>
              <p:nvSpPr>
                <p:cNvPr id="103" name="TextBox 65"/>
                <p:cNvSpPr txBox="1">
                  <a:spLocks noChangeArrowheads="1"/>
                </p:cNvSpPr>
                <p:nvPr/>
              </p:nvSpPr>
              <p:spPr bwMode="auto">
                <a:xfrm>
                  <a:off x="4157246"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160</a:t>
                  </a:r>
                </a:p>
              </p:txBody>
            </p:sp>
            <p:sp>
              <p:nvSpPr>
                <p:cNvPr id="104" name="TextBox 66"/>
                <p:cNvSpPr txBox="1">
                  <a:spLocks noChangeArrowheads="1"/>
                </p:cNvSpPr>
                <p:nvPr/>
              </p:nvSpPr>
              <p:spPr bwMode="auto">
                <a:xfrm>
                  <a:off x="4435616"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180</a:t>
                  </a:r>
                </a:p>
              </p:txBody>
            </p:sp>
          </p:grpSp>
          <p:sp>
            <p:nvSpPr>
              <p:cNvPr id="35" name="TextBox 93"/>
              <p:cNvSpPr txBox="1">
                <a:spLocks noChangeArrowheads="1"/>
              </p:cNvSpPr>
              <p:nvPr/>
            </p:nvSpPr>
            <p:spPr bwMode="auto">
              <a:xfrm>
                <a:off x="3525245" y="6310611"/>
                <a:ext cx="787328" cy="2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000" b="1">
                    <a:latin typeface="Calibri"/>
                    <a:cs typeface="Calibri"/>
                  </a:rPr>
                  <a:t>radius (km)</a:t>
                </a:r>
              </a:p>
            </p:txBody>
          </p:sp>
          <p:sp>
            <p:nvSpPr>
              <p:cNvPr id="37" name="TextBox 36"/>
              <p:cNvSpPr txBox="1"/>
              <p:nvPr/>
            </p:nvSpPr>
            <p:spPr bwMode="auto">
              <a:xfrm>
                <a:off x="2245856" y="4766270"/>
                <a:ext cx="338554" cy="707886"/>
              </a:xfrm>
              <a:prstGeom prst="rect">
                <a:avLst/>
              </a:prstGeom>
              <a:noFill/>
            </p:spPr>
            <p:txBody>
              <a:bodyPr vert="vert270" wrap="none">
                <a:spAutoFit/>
              </a:bodyPr>
              <a:lstStyle/>
              <a:p>
                <a:pPr fontAlgn="auto">
                  <a:spcBef>
                    <a:spcPts val="0"/>
                  </a:spcBef>
                  <a:spcAft>
                    <a:spcPts val="0"/>
                  </a:spcAft>
                  <a:defRPr/>
                </a:pPr>
                <a:r>
                  <a:rPr lang="en-US" sz="1000" b="1" dirty="0">
                    <a:latin typeface="Calibri"/>
                    <a:ea typeface="+mn-ea"/>
                    <a:cs typeface="Calibri"/>
                  </a:rPr>
                  <a:t>height (km)</a:t>
                </a:r>
              </a:p>
            </p:txBody>
          </p:sp>
          <p:sp>
            <p:nvSpPr>
              <p:cNvPr id="39" name="TextBox 99"/>
              <p:cNvSpPr txBox="1">
                <a:spLocks noChangeArrowheads="1"/>
              </p:cNvSpPr>
              <p:nvPr/>
            </p:nvSpPr>
            <p:spPr bwMode="auto">
              <a:xfrm>
                <a:off x="2698377" y="4077028"/>
                <a:ext cx="671922" cy="246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000" b="1" dirty="0">
                    <a:solidFill>
                      <a:srgbClr val="FF0000"/>
                    </a:solidFill>
                    <a:latin typeface="Calibri"/>
                    <a:cs typeface="Calibri"/>
                  </a:rPr>
                  <a:t>Exp.2612</a:t>
                </a:r>
              </a:p>
            </p:txBody>
          </p:sp>
        </p:grpSp>
        <p:grpSp>
          <p:nvGrpSpPr>
            <p:cNvPr id="2" name="Group 1"/>
            <p:cNvGrpSpPr/>
            <p:nvPr/>
          </p:nvGrpSpPr>
          <p:grpSpPr>
            <a:xfrm>
              <a:off x="4917957" y="3802147"/>
              <a:ext cx="3462460" cy="2659788"/>
              <a:chOff x="5600121" y="3885410"/>
              <a:chExt cx="3462460" cy="2659788"/>
            </a:xfrm>
          </p:grpSpPr>
          <p:pic>
            <p:nvPicPr>
              <p:cNvPr id="26" name="Picture 7" descr="inertcylav_2618.gif"/>
              <p:cNvPicPr>
                <a:picLocks noChangeAspect="1"/>
              </p:cNvPicPr>
              <p:nvPr/>
            </p:nvPicPr>
            <p:blipFill>
              <a:blip r:embed="rId14" cstate="email">
                <a:extLst>
                  <a:ext uri="{28A0092B-C50C-407E-A947-70E740481C1C}">
                    <a14:useLocalDpi xmlns:a14="http://schemas.microsoft.com/office/drawing/2010/main"/>
                  </a:ext>
                </a:extLst>
              </a:blip>
              <a:srcRect l="11215" b="10716"/>
              <a:stretch>
                <a:fillRect/>
              </a:stretch>
            </p:blipFill>
            <p:spPr bwMode="auto">
              <a:xfrm>
                <a:off x="6015104" y="3885410"/>
                <a:ext cx="3047477" cy="2367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6"/>
              <p:cNvSpPr txBox="1">
                <a:spLocks noChangeArrowheads="1"/>
              </p:cNvSpPr>
              <p:nvPr/>
            </p:nvSpPr>
            <p:spPr bwMode="auto">
              <a:xfrm>
                <a:off x="7857333" y="4052850"/>
                <a:ext cx="689552" cy="4000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tabLst>
                    <a:tab pos="630238" algn="l"/>
                  </a:tabLst>
                  <a:defRPr>
                    <a:solidFill>
                      <a:schemeClr val="tx1"/>
                    </a:solidFill>
                    <a:latin typeface="Calibri" charset="0"/>
                    <a:ea typeface="ＭＳ Ｐゴシック" charset="0"/>
                  </a:defRPr>
                </a:lvl1pPr>
                <a:lvl2pPr marL="742950" indent="-285750">
                  <a:tabLst>
                    <a:tab pos="630238" algn="l"/>
                  </a:tabLst>
                  <a:defRPr>
                    <a:solidFill>
                      <a:schemeClr val="tx1"/>
                    </a:solidFill>
                    <a:latin typeface="Calibri" charset="0"/>
                    <a:ea typeface="ＭＳ Ｐゴシック" charset="0"/>
                  </a:defRPr>
                </a:lvl2pPr>
                <a:lvl3pPr marL="1143000" indent="-228600">
                  <a:tabLst>
                    <a:tab pos="630238" algn="l"/>
                  </a:tabLst>
                  <a:defRPr>
                    <a:solidFill>
                      <a:schemeClr val="tx1"/>
                    </a:solidFill>
                    <a:latin typeface="Calibri" charset="0"/>
                    <a:ea typeface="ＭＳ Ｐゴシック" charset="0"/>
                  </a:defRPr>
                </a:lvl3pPr>
                <a:lvl4pPr marL="1600200" indent="-228600">
                  <a:tabLst>
                    <a:tab pos="630238" algn="l"/>
                  </a:tabLst>
                  <a:defRPr>
                    <a:solidFill>
                      <a:schemeClr val="tx1"/>
                    </a:solidFill>
                    <a:latin typeface="Calibri" charset="0"/>
                    <a:ea typeface="ＭＳ Ｐゴシック" charset="0"/>
                  </a:defRPr>
                </a:lvl4pPr>
                <a:lvl5pPr marL="2057400" indent="-228600">
                  <a:tabLst>
                    <a:tab pos="630238" algn="l"/>
                  </a:tabLst>
                  <a:defRPr>
                    <a:solidFill>
                      <a:schemeClr val="tx1"/>
                    </a:solidFill>
                    <a:latin typeface="Calibri" charset="0"/>
                    <a:ea typeface="ＭＳ Ｐゴシック" charset="0"/>
                  </a:defRPr>
                </a:lvl5pPr>
                <a:lvl6pPr marL="2514600" indent="-228600" fontAlgn="base">
                  <a:spcBef>
                    <a:spcPct val="0"/>
                  </a:spcBef>
                  <a:spcAft>
                    <a:spcPct val="0"/>
                  </a:spcAft>
                  <a:tabLst>
                    <a:tab pos="630238" algn="l"/>
                  </a:tabLst>
                  <a:defRPr>
                    <a:solidFill>
                      <a:schemeClr val="tx1"/>
                    </a:solidFill>
                    <a:latin typeface="Calibri" charset="0"/>
                    <a:ea typeface="ＭＳ Ｐゴシック" charset="0"/>
                  </a:defRPr>
                </a:lvl6pPr>
                <a:lvl7pPr marL="2971800" indent="-228600" fontAlgn="base">
                  <a:spcBef>
                    <a:spcPct val="0"/>
                  </a:spcBef>
                  <a:spcAft>
                    <a:spcPct val="0"/>
                  </a:spcAft>
                  <a:tabLst>
                    <a:tab pos="630238" algn="l"/>
                  </a:tabLst>
                  <a:defRPr>
                    <a:solidFill>
                      <a:schemeClr val="tx1"/>
                    </a:solidFill>
                    <a:latin typeface="Calibri" charset="0"/>
                    <a:ea typeface="ＭＳ Ｐゴシック" charset="0"/>
                  </a:defRPr>
                </a:lvl7pPr>
                <a:lvl8pPr marL="3429000" indent="-228600" fontAlgn="base">
                  <a:spcBef>
                    <a:spcPct val="0"/>
                  </a:spcBef>
                  <a:spcAft>
                    <a:spcPct val="0"/>
                  </a:spcAft>
                  <a:tabLst>
                    <a:tab pos="630238" algn="l"/>
                  </a:tabLst>
                  <a:defRPr>
                    <a:solidFill>
                      <a:schemeClr val="tx1"/>
                    </a:solidFill>
                    <a:latin typeface="Calibri" charset="0"/>
                    <a:ea typeface="ＭＳ Ｐゴシック" charset="0"/>
                  </a:defRPr>
                </a:lvl8pPr>
                <a:lvl9pPr marL="3886200" indent="-228600" fontAlgn="base">
                  <a:spcBef>
                    <a:spcPct val="0"/>
                  </a:spcBef>
                  <a:spcAft>
                    <a:spcPct val="0"/>
                  </a:spcAft>
                  <a:tabLst>
                    <a:tab pos="630238" algn="l"/>
                  </a:tabLst>
                  <a:defRPr>
                    <a:solidFill>
                      <a:schemeClr val="tx1"/>
                    </a:solidFill>
                    <a:latin typeface="Calibri" charset="0"/>
                    <a:ea typeface="ＭＳ Ｐゴシック" charset="0"/>
                  </a:defRPr>
                </a:lvl9pPr>
              </a:lstStyle>
              <a:p>
                <a:pPr algn="r"/>
                <a:r>
                  <a:rPr lang="en-US" sz="1000" b="1">
                    <a:latin typeface="Calibri"/>
                    <a:cs typeface="Calibri"/>
                  </a:rPr>
                  <a:t>RMW: 56</a:t>
                </a:r>
              </a:p>
              <a:p>
                <a:pPr algn="r"/>
                <a:r>
                  <a:rPr lang="en-US" sz="1000" b="1">
                    <a:latin typeface="Calibri"/>
                    <a:cs typeface="Calibri"/>
                  </a:rPr>
                  <a:t>IS</a:t>
                </a:r>
                <a:r>
                  <a:rPr lang="en-US" sz="1000" b="1" baseline="-25000">
                    <a:latin typeface="Calibri"/>
                    <a:cs typeface="Calibri"/>
                  </a:rPr>
                  <a:t>av</a:t>
                </a:r>
                <a:r>
                  <a:rPr lang="en-US" sz="1000" b="1">
                    <a:latin typeface="Calibri"/>
                    <a:cs typeface="Calibri"/>
                  </a:rPr>
                  <a:t> : 3.9</a:t>
                </a:r>
                <a:endParaRPr lang="en-US" sz="1000" b="1" baseline="30000">
                  <a:latin typeface="Calibri"/>
                  <a:cs typeface="Calibri"/>
                </a:endParaRPr>
              </a:p>
            </p:txBody>
          </p:sp>
          <p:grpSp>
            <p:nvGrpSpPr>
              <p:cNvPr id="33" name="Group 67"/>
              <p:cNvGrpSpPr>
                <a:grpSpLocks/>
              </p:cNvGrpSpPr>
              <p:nvPr/>
            </p:nvGrpSpPr>
            <p:grpSpPr bwMode="auto">
              <a:xfrm>
                <a:off x="5798416" y="3943219"/>
                <a:ext cx="290323" cy="2402262"/>
                <a:chOff x="1843252" y="173544"/>
                <a:chExt cx="290348" cy="2402337"/>
              </a:xfrm>
            </p:grpSpPr>
            <p:sp>
              <p:nvSpPr>
                <p:cNvPr id="82" name="TextBox 68"/>
                <p:cNvSpPr txBox="1">
                  <a:spLocks noChangeArrowheads="1"/>
                </p:cNvSpPr>
                <p:nvPr/>
              </p:nvSpPr>
              <p:spPr bwMode="auto">
                <a:xfrm>
                  <a:off x="1890826" y="2360437"/>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0</a:t>
                  </a:r>
                </a:p>
              </p:txBody>
            </p:sp>
            <p:sp>
              <p:nvSpPr>
                <p:cNvPr id="83" name="TextBox 69"/>
                <p:cNvSpPr txBox="1">
                  <a:spLocks noChangeArrowheads="1"/>
                </p:cNvSpPr>
                <p:nvPr/>
              </p:nvSpPr>
              <p:spPr bwMode="auto">
                <a:xfrm>
                  <a:off x="1890826" y="2183370"/>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1</a:t>
                  </a:r>
                </a:p>
              </p:txBody>
            </p:sp>
            <p:sp>
              <p:nvSpPr>
                <p:cNvPr id="84" name="TextBox 70"/>
                <p:cNvSpPr txBox="1">
                  <a:spLocks noChangeArrowheads="1"/>
                </p:cNvSpPr>
                <p:nvPr/>
              </p:nvSpPr>
              <p:spPr bwMode="auto">
                <a:xfrm>
                  <a:off x="1890826" y="1997058"/>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2</a:t>
                  </a:r>
                </a:p>
              </p:txBody>
            </p:sp>
            <p:sp>
              <p:nvSpPr>
                <p:cNvPr id="85" name="TextBox 71"/>
                <p:cNvSpPr txBox="1">
                  <a:spLocks noChangeArrowheads="1"/>
                </p:cNvSpPr>
                <p:nvPr/>
              </p:nvSpPr>
              <p:spPr bwMode="auto">
                <a:xfrm>
                  <a:off x="1890826" y="1818228"/>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3</a:t>
                  </a:r>
                </a:p>
              </p:txBody>
            </p:sp>
            <p:sp>
              <p:nvSpPr>
                <p:cNvPr id="86" name="TextBox 72"/>
                <p:cNvSpPr txBox="1">
                  <a:spLocks noChangeArrowheads="1"/>
                </p:cNvSpPr>
                <p:nvPr/>
              </p:nvSpPr>
              <p:spPr bwMode="auto">
                <a:xfrm>
                  <a:off x="1890826" y="1637202"/>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4</a:t>
                  </a:r>
                </a:p>
              </p:txBody>
            </p:sp>
            <p:sp>
              <p:nvSpPr>
                <p:cNvPr id="87" name="TextBox 73"/>
                <p:cNvSpPr txBox="1">
                  <a:spLocks noChangeArrowheads="1"/>
                </p:cNvSpPr>
                <p:nvPr/>
              </p:nvSpPr>
              <p:spPr bwMode="auto">
                <a:xfrm>
                  <a:off x="1890826" y="1453086"/>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5</a:t>
                  </a:r>
                </a:p>
              </p:txBody>
            </p:sp>
            <p:sp>
              <p:nvSpPr>
                <p:cNvPr id="88" name="TextBox 74"/>
                <p:cNvSpPr txBox="1">
                  <a:spLocks noChangeArrowheads="1"/>
                </p:cNvSpPr>
                <p:nvPr/>
              </p:nvSpPr>
              <p:spPr bwMode="auto">
                <a:xfrm>
                  <a:off x="1890826" y="1268970"/>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6</a:t>
                  </a:r>
                </a:p>
              </p:txBody>
            </p:sp>
            <p:sp>
              <p:nvSpPr>
                <p:cNvPr id="89" name="TextBox 75"/>
                <p:cNvSpPr txBox="1">
                  <a:spLocks noChangeArrowheads="1"/>
                </p:cNvSpPr>
                <p:nvPr/>
              </p:nvSpPr>
              <p:spPr bwMode="auto">
                <a:xfrm>
                  <a:off x="1890826" y="1090140"/>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7</a:t>
                  </a:r>
                </a:p>
              </p:txBody>
            </p:sp>
            <p:sp>
              <p:nvSpPr>
                <p:cNvPr id="90" name="TextBox 76"/>
                <p:cNvSpPr txBox="1">
                  <a:spLocks noChangeArrowheads="1"/>
                </p:cNvSpPr>
                <p:nvPr/>
              </p:nvSpPr>
              <p:spPr bwMode="auto">
                <a:xfrm>
                  <a:off x="1890826" y="909114"/>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8</a:t>
                  </a:r>
                </a:p>
              </p:txBody>
            </p:sp>
            <p:sp>
              <p:nvSpPr>
                <p:cNvPr id="91" name="TextBox 77"/>
                <p:cNvSpPr txBox="1">
                  <a:spLocks noChangeArrowheads="1"/>
                </p:cNvSpPr>
                <p:nvPr/>
              </p:nvSpPr>
              <p:spPr bwMode="auto">
                <a:xfrm>
                  <a:off x="1890826" y="719712"/>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9</a:t>
                  </a:r>
                </a:p>
              </p:txBody>
            </p:sp>
            <p:sp>
              <p:nvSpPr>
                <p:cNvPr id="92" name="TextBox 78"/>
                <p:cNvSpPr txBox="1">
                  <a:spLocks noChangeArrowheads="1"/>
                </p:cNvSpPr>
                <p:nvPr/>
              </p:nvSpPr>
              <p:spPr bwMode="auto">
                <a:xfrm>
                  <a:off x="1846342" y="53868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10</a:t>
                  </a:r>
                </a:p>
              </p:txBody>
            </p:sp>
            <p:sp>
              <p:nvSpPr>
                <p:cNvPr id="93" name="TextBox 79"/>
                <p:cNvSpPr txBox="1">
                  <a:spLocks noChangeArrowheads="1"/>
                </p:cNvSpPr>
                <p:nvPr/>
              </p:nvSpPr>
              <p:spPr bwMode="auto">
                <a:xfrm>
                  <a:off x="1843252" y="3598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11</a:t>
                  </a:r>
                </a:p>
              </p:txBody>
            </p:sp>
            <p:sp>
              <p:nvSpPr>
                <p:cNvPr id="94" name="TextBox 80"/>
                <p:cNvSpPr txBox="1">
                  <a:spLocks noChangeArrowheads="1"/>
                </p:cNvSpPr>
                <p:nvPr/>
              </p:nvSpPr>
              <p:spPr bwMode="auto">
                <a:xfrm>
                  <a:off x="1846342" y="173544"/>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12</a:t>
                  </a:r>
                </a:p>
              </p:txBody>
            </p:sp>
          </p:grpSp>
          <p:grpSp>
            <p:nvGrpSpPr>
              <p:cNvPr id="34" name="Group 81"/>
              <p:cNvGrpSpPr>
                <a:grpSpLocks/>
              </p:cNvGrpSpPr>
              <p:nvPr/>
            </p:nvGrpSpPr>
            <p:grpSpPr bwMode="auto">
              <a:xfrm>
                <a:off x="5918420" y="6186860"/>
                <a:ext cx="2810665" cy="215437"/>
                <a:chOff x="1963266" y="2417256"/>
                <a:chExt cx="2810904" cy="215444"/>
              </a:xfrm>
            </p:grpSpPr>
            <p:sp>
              <p:nvSpPr>
                <p:cNvPr id="72" name="TextBox 82"/>
                <p:cNvSpPr txBox="1">
                  <a:spLocks noChangeArrowheads="1"/>
                </p:cNvSpPr>
                <p:nvPr/>
              </p:nvSpPr>
              <p:spPr bwMode="auto">
                <a:xfrm>
                  <a:off x="1963266" y="2417256"/>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0</a:t>
                  </a:r>
                </a:p>
              </p:txBody>
            </p:sp>
            <p:sp>
              <p:nvSpPr>
                <p:cNvPr id="73" name="TextBox 83"/>
                <p:cNvSpPr txBox="1">
                  <a:spLocks noChangeArrowheads="1"/>
                </p:cNvSpPr>
                <p:nvPr/>
              </p:nvSpPr>
              <p:spPr bwMode="auto">
                <a:xfrm>
                  <a:off x="2225778" y="24172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20</a:t>
                  </a:r>
                </a:p>
              </p:txBody>
            </p:sp>
            <p:sp>
              <p:nvSpPr>
                <p:cNvPr id="74" name="TextBox 84"/>
                <p:cNvSpPr txBox="1">
                  <a:spLocks noChangeArrowheads="1"/>
                </p:cNvSpPr>
                <p:nvPr/>
              </p:nvSpPr>
              <p:spPr bwMode="auto">
                <a:xfrm>
                  <a:off x="2505712" y="24172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40</a:t>
                  </a:r>
                </a:p>
              </p:txBody>
            </p:sp>
            <p:sp>
              <p:nvSpPr>
                <p:cNvPr id="75" name="TextBox 85"/>
                <p:cNvSpPr txBox="1">
                  <a:spLocks noChangeArrowheads="1"/>
                </p:cNvSpPr>
                <p:nvPr/>
              </p:nvSpPr>
              <p:spPr bwMode="auto">
                <a:xfrm>
                  <a:off x="2776600" y="24172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60</a:t>
                  </a:r>
                </a:p>
              </p:txBody>
            </p:sp>
            <p:sp>
              <p:nvSpPr>
                <p:cNvPr id="76" name="TextBox 86"/>
                <p:cNvSpPr txBox="1">
                  <a:spLocks noChangeArrowheads="1"/>
                </p:cNvSpPr>
                <p:nvPr/>
              </p:nvSpPr>
              <p:spPr bwMode="auto">
                <a:xfrm>
                  <a:off x="3070828" y="24172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80</a:t>
                  </a:r>
                </a:p>
              </p:txBody>
            </p:sp>
            <p:sp>
              <p:nvSpPr>
                <p:cNvPr id="77" name="TextBox 87"/>
                <p:cNvSpPr txBox="1">
                  <a:spLocks noChangeArrowheads="1"/>
                </p:cNvSpPr>
                <p:nvPr/>
              </p:nvSpPr>
              <p:spPr bwMode="auto">
                <a:xfrm>
                  <a:off x="3315798"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100</a:t>
                  </a:r>
                </a:p>
              </p:txBody>
            </p:sp>
            <p:sp>
              <p:nvSpPr>
                <p:cNvPr id="78" name="TextBox 88"/>
                <p:cNvSpPr txBox="1">
                  <a:spLocks noChangeArrowheads="1"/>
                </p:cNvSpPr>
                <p:nvPr/>
              </p:nvSpPr>
              <p:spPr bwMode="auto">
                <a:xfrm>
                  <a:off x="3602702"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120</a:t>
                  </a:r>
                </a:p>
              </p:txBody>
            </p:sp>
            <p:sp>
              <p:nvSpPr>
                <p:cNvPr id="79" name="TextBox 89"/>
                <p:cNvSpPr txBox="1">
                  <a:spLocks noChangeArrowheads="1"/>
                </p:cNvSpPr>
                <p:nvPr/>
              </p:nvSpPr>
              <p:spPr bwMode="auto">
                <a:xfrm>
                  <a:off x="3873590"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140</a:t>
                  </a:r>
                </a:p>
              </p:txBody>
            </p:sp>
            <p:sp>
              <p:nvSpPr>
                <p:cNvPr id="80" name="TextBox 90"/>
                <p:cNvSpPr txBox="1">
                  <a:spLocks noChangeArrowheads="1"/>
                </p:cNvSpPr>
                <p:nvPr/>
              </p:nvSpPr>
              <p:spPr bwMode="auto">
                <a:xfrm>
                  <a:off x="4157246"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160</a:t>
                  </a:r>
                </a:p>
              </p:txBody>
            </p:sp>
            <p:sp>
              <p:nvSpPr>
                <p:cNvPr id="81" name="TextBox 91"/>
                <p:cNvSpPr txBox="1">
                  <a:spLocks noChangeArrowheads="1"/>
                </p:cNvSpPr>
                <p:nvPr/>
              </p:nvSpPr>
              <p:spPr bwMode="auto">
                <a:xfrm>
                  <a:off x="4435616"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180</a:t>
                  </a:r>
                </a:p>
              </p:txBody>
            </p:sp>
          </p:grpSp>
          <p:sp>
            <p:nvSpPr>
              <p:cNvPr id="36" name="TextBox 94"/>
              <p:cNvSpPr txBox="1">
                <a:spLocks noChangeArrowheads="1"/>
              </p:cNvSpPr>
              <p:nvPr/>
            </p:nvSpPr>
            <p:spPr bwMode="auto">
              <a:xfrm>
                <a:off x="6876219" y="6298985"/>
                <a:ext cx="787328" cy="2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000" b="1">
                    <a:latin typeface="Calibri"/>
                    <a:cs typeface="Calibri"/>
                  </a:rPr>
                  <a:t>radius (km)</a:t>
                </a:r>
              </a:p>
            </p:txBody>
          </p:sp>
          <p:sp>
            <p:nvSpPr>
              <p:cNvPr id="38" name="TextBox 37"/>
              <p:cNvSpPr txBox="1"/>
              <p:nvPr/>
            </p:nvSpPr>
            <p:spPr bwMode="auto">
              <a:xfrm>
                <a:off x="5600121" y="4721959"/>
                <a:ext cx="338554" cy="707886"/>
              </a:xfrm>
              <a:prstGeom prst="rect">
                <a:avLst/>
              </a:prstGeom>
              <a:noFill/>
            </p:spPr>
            <p:txBody>
              <a:bodyPr vert="vert270" wrap="none">
                <a:spAutoFit/>
              </a:bodyPr>
              <a:lstStyle/>
              <a:p>
                <a:pPr fontAlgn="auto">
                  <a:spcBef>
                    <a:spcPts val="0"/>
                  </a:spcBef>
                  <a:spcAft>
                    <a:spcPts val="0"/>
                  </a:spcAft>
                  <a:defRPr/>
                </a:pPr>
                <a:r>
                  <a:rPr lang="en-US" sz="1000" b="1" dirty="0">
                    <a:latin typeface="Calibri"/>
                    <a:ea typeface="+mn-ea"/>
                    <a:cs typeface="Calibri"/>
                  </a:rPr>
                  <a:t>height (km)</a:t>
                </a:r>
              </a:p>
            </p:txBody>
          </p:sp>
          <p:sp>
            <p:nvSpPr>
              <p:cNvPr id="40" name="TextBox 100"/>
              <p:cNvSpPr txBox="1">
                <a:spLocks noChangeArrowheads="1"/>
              </p:cNvSpPr>
              <p:nvPr/>
            </p:nvSpPr>
            <p:spPr bwMode="auto">
              <a:xfrm>
                <a:off x="6055532" y="4049500"/>
                <a:ext cx="671922" cy="246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000" b="1" dirty="0">
                    <a:solidFill>
                      <a:srgbClr val="008000"/>
                    </a:solidFill>
                    <a:latin typeface="Calibri"/>
                    <a:cs typeface="Calibri"/>
                  </a:rPr>
                  <a:t>Exp.2618</a:t>
                </a:r>
              </a:p>
            </p:txBody>
          </p:sp>
        </p:grpSp>
        <p:grpSp>
          <p:nvGrpSpPr>
            <p:cNvPr id="6" name="Group 5"/>
            <p:cNvGrpSpPr/>
            <p:nvPr/>
          </p:nvGrpSpPr>
          <p:grpSpPr>
            <a:xfrm>
              <a:off x="4906965" y="1346559"/>
              <a:ext cx="3473452" cy="2647854"/>
              <a:chOff x="3819379" y="1273574"/>
              <a:chExt cx="3473452" cy="2647854"/>
            </a:xfrm>
          </p:grpSpPr>
          <p:sp>
            <p:nvSpPr>
              <p:cNvPr id="47" name="TextBox 46"/>
              <p:cNvSpPr txBox="1"/>
              <p:nvPr/>
            </p:nvSpPr>
            <p:spPr bwMode="auto">
              <a:xfrm>
                <a:off x="3819379" y="2138407"/>
                <a:ext cx="338554" cy="707886"/>
              </a:xfrm>
              <a:prstGeom prst="rect">
                <a:avLst/>
              </a:prstGeom>
              <a:noFill/>
            </p:spPr>
            <p:txBody>
              <a:bodyPr vert="vert270" wrap="none">
                <a:spAutoFit/>
              </a:bodyPr>
              <a:lstStyle/>
              <a:p>
                <a:pPr fontAlgn="auto">
                  <a:spcBef>
                    <a:spcPts val="0"/>
                  </a:spcBef>
                  <a:spcAft>
                    <a:spcPts val="0"/>
                  </a:spcAft>
                  <a:defRPr/>
                </a:pPr>
                <a:r>
                  <a:rPr lang="en-US" sz="1000" b="1" dirty="0">
                    <a:latin typeface="Calibri"/>
                    <a:ea typeface="+mn-ea"/>
                    <a:cs typeface="Calibri"/>
                  </a:rPr>
                  <a:t>height (km)</a:t>
                </a:r>
              </a:p>
            </p:txBody>
          </p:sp>
          <p:grpSp>
            <p:nvGrpSpPr>
              <p:cNvPr id="3" name="Group 2"/>
              <p:cNvGrpSpPr/>
              <p:nvPr/>
            </p:nvGrpSpPr>
            <p:grpSpPr>
              <a:xfrm>
                <a:off x="4027261" y="1273574"/>
                <a:ext cx="3265570" cy="2647854"/>
                <a:chOff x="4005370" y="1288171"/>
                <a:chExt cx="3265570" cy="2647854"/>
              </a:xfrm>
            </p:grpSpPr>
            <p:pic>
              <p:nvPicPr>
                <p:cNvPr id="41" name="Picture 5" descr="inertcylav_dopp.gif"/>
                <p:cNvPicPr>
                  <a:picLocks noChangeAspect="1"/>
                </p:cNvPicPr>
                <p:nvPr/>
              </p:nvPicPr>
              <p:blipFill>
                <a:blip r:embed="rId15" cstate="email">
                  <a:extLst>
                    <a:ext uri="{28A0092B-C50C-407E-A947-70E740481C1C}">
                      <a14:useLocalDpi xmlns:a14="http://schemas.microsoft.com/office/drawing/2010/main"/>
                    </a:ext>
                  </a:extLst>
                </a:blip>
                <a:srcRect l="11215" b="10875"/>
                <a:stretch>
                  <a:fillRect/>
                </a:stretch>
              </p:blipFill>
              <p:spPr bwMode="auto">
                <a:xfrm>
                  <a:off x="4223463" y="1288171"/>
                  <a:ext cx="3047477" cy="2363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8"/>
                <p:cNvSpPr txBox="1">
                  <a:spLocks noChangeArrowheads="1"/>
                </p:cNvSpPr>
                <p:nvPr/>
              </p:nvSpPr>
              <p:spPr bwMode="auto">
                <a:xfrm>
                  <a:off x="6075994" y="1445821"/>
                  <a:ext cx="681539" cy="4000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tabLst>
                      <a:tab pos="630238" algn="l"/>
                    </a:tabLst>
                    <a:defRPr>
                      <a:solidFill>
                        <a:schemeClr val="tx1"/>
                      </a:solidFill>
                      <a:latin typeface="Calibri" charset="0"/>
                      <a:ea typeface="ＭＳ Ｐゴシック" charset="0"/>
                    </a:defRPr>
                  </a:lvl1pPr>
                  <a:lvl2pPr marL="742950" indent="-285750">
                    <a:tabLst>
                      <a:tab pos="630238" algn="l"/>
                    </a:tabLst>
                    <a:defRPr>
                      <a:solidFill>
                        <a:schemeClr val="tx1"/>
                      </a:solidFill>
                      <a:latin typeface="Calibri" charset="0"/>
                      <a:ea typeface="ＭＳ Ｐゴシック" charset="0"/>
                    </a:defRPr>
                  </a:lvl2pPr>
                  <a:lvl3pPr marL="1143000" indent="-228600">
                    <a:tabLst>
                      <a:tab pos="630238" algn="l"/>
                    </a:tabLst>
                    <a:defRPr>
                      <a:solidFill>
                        <a:schemeClr val="tx1"/>
                      </a:solidFill>
                      <a:latin typeface="Calibri" charset="0"/>
                      <a:ea typeface="ＭＳ Ｐゴシック" charset="0"/>
                    </a:defRPr>
                  </a:lvl3pPr>
                  <a:lvl4pPr marL="1600200" indent="-228600">
                    <a:tabLst>
                      <a:tab pos="630238" algn="l"/>
                    </a:tabLst>
                    <a:defRPr>
                      <a:solidFill>
                        <a:schemeClr val="tx1"/>
                      </a:solidFill>
                      <a:latin typeface="Calibri" charset="0"/>
                      <a:ea typeface="ＭＳ Ｐゴシック" charset="0"/>
                    </a:defRPr>
                  </a:lvl4pPr>
                  <a:lvl5pPr marL="2057400" indent="-228600">
                    <a:tabLst>
                      <a:tab pos="630238" algn="l"/>
                    </a:tabLst>
                    <a:defRPr>
                      <a:solidFill>
                        <a:schemeClr val="tx1"/>
                      </a:solidFill>
                      <a:latin typeface="Calibri" charset="0"/>
                      <a:ea typeface="ＭＳ Ｐゴシック" charset="0"/>
                    </a:defRPr>
                  </a:lvl5pPr>
                  <a:lvl6pPr marL="2514600" indent="-228600" fontAlgn="base">
                    <a:spcBef>
                      <a:spcPct val="0"/>
                    </a:spcBef>
                    <a:spcAft>
                      <a:spcPct val="0"/>
                    </a:spcAft>
                    <a:tabLst>
                      <a:tab pos="630238" algn="l"/>
                    </a:tabLst>
                    <a:defRPr>
                      <a:solidFill>
                        <a:schemeClr val="tx1"/>
                      </a:solidFill>
                      <a:latin typeface="Calibri" charset="0"/>
                      <a:ea typeface="ＭＳ Ｐゴシック" charset="0"/>
                    </a:defRPr>
                  </a:lvl6pPr>
                  <a:lvl7pPr marL="2971800" indent="-228600" fontAlgn="base">
                    <a:spcBef>
                      <a:spcPct val="0"/>
                    </a:spcBef>
                    <a:spcAft>
                      <a:spcPct val="0"/>
                    </a:spcAft>
                    <a:tabLst>
                      <a:tab pos="630238" algn="l"/>
                    </a:tabLst>
                    <a:defRPr>
                      <a:solidFill>
                        <a:schemeClr val="tx1"/>
                      </a:solidFill>
                      <a:latin typeface="Calibri" charset="0"/>
                      <a:ea typeface="ＭＳ Ｐゴシック" charset="0"/>
                    </a:defRPr>
                  </a:lvl7pPr>
                  <a:lvl8pPr marL="3429000" indent="-228600" fontAlgn="base">
                    <a:spcBef>
                      <a:spcPct val="0"/>
                    </a:spcBef>
                    <a:spcAft>
                      <a:spcPct val="0"/>
                    </a:spcAft>
                    <a:tabLst>
                      <a:tab pos="630238" algn="l"/>
                    </a:tabLst>
                    <a:defRPr>
                      <a:solidFill>
                        <a:schemeClr val="tx1"/>
                      </a:solidFill>
                      <a:latin typeface="Calibri" charset="0"/>
                      <a:ea typeface="ＭＳ Ｐゴシック" charset="0"/>
                    </a:defRPr>
                  </a:lvl8pPr>
                  <a:lvl9pPr marL="3886200" indent="-228600" fontAlgn="base">
                    <a:spcBef>
                      <a:spcPct val="0"/>
                    </a:spcBef>
                    <a:spcAft>
                      <a:spcPct val="0"/>
                    </a:spcAft>
                    <a:tabLst>
                      <a:tab pos="630238" algn="l"/>
                    </a:tabLst>
                    <a:defRPr>
                      <a:solidFill>
                        <a:schemeClr val="tx1"/>
                      </a:solidFill>
                      <a:latin typeface="Calibri" charset="0"/>
                      <a:ea typeface="ＭＳ Ｐゴシック" charset="0"/>
                    </a:defRPr>
                  </a:lvl9pPr>
                </a:lstStyle>
                <a:p>
                  <a:pPr algn="r"/>
                  <a:r>
                    <a:rPr lang="en-US" sz="1000" b="1">
                      <a:latin typeface="Calibri"/>
                      <a:cs typeface="Calibri"/>
                    </a:rPr>
                    <a:t>RMW: 65</a:t>
                  </a:r>
                </a:p>
                <a:p>
                  <a:pPr algn="r"/>
                  <a:r>
                    <a:rPr lang="en-US" sz="1000" b="1">
                      <a:latin typeface="Calibri"/>
                      <a:cs typeface="Calibri"/>
                    </a:rPr>
                    <a:t>IS</a:t>
                  </a:r>
                  <a:r>
                    <a:rPr lang="en-US" sz="1000" b="1" baseline="-25000">
                      <a:latin typeface="Calibri"/>
                      <a:cs typeface="Calibri"/>
                    </a:rPr>
                    <a:t>av</a:t>
                  </a:r>
                  <a:r>
                    <a:rPr lang="en-US" sz="1000" b="1">
                      <a:latin typeface="Calibri"/>
                      <a:cs typeface="Calibri"/>
                    </a:rPr>
                    <a:t> : 3.5</a:t>
                  </a:r>
                  <a:endParaRPr lang="en-US" sz="1000" b="1" baseline="30000">
                    <a:latin typeface="Calibri"/>
                    <a:cs typeface="Calibri"/>
                  </a:endParaRPr>
                </a:p>
              </p:txBody>
            </p:sp>
            <p:grpSp>
              <p:nvGrpSpPr>
                <p:cNvPr id="44" name="Group 40"/>
                <p:cNvGrpSpPr>
                  <a:grpSpLocks/>
                </p:cNvGrpSpPr>
                <p:nvPr/>
              </p:nvGrpSpPr>
              <p:grpSpPr bwMode="auto">
                <a:xfrm>
                  <a:off x="4005370" y="1335592"/>
                  <a:ext cx="290323" cy="2402262"/>
                  <a:chOff x="1843252" y="173544"/>
                  <a:chExt cx="290348" cy="2402337"/>
                </a:xfrm>
              </p:grpSpPr>
              <p:sp>
                <p:nvSpPr>
                  <p:cNvPr id="59" name="TextBox 17"/>
                  <p:cNvSpPr txBox="1">
                    <a:spLocks noChangeArrowheads="1"/>
                  </p:cNvSpPr>
                  <p:nvPr/>
                </p:nvSpPr>
                <p:spPr bwMode="auto">
                  <a:xfrm>
                    <a:off x="1890826" y="2360437"/>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0</a:t>
                    </a:r>
                  </a:p>
                </p:txBody>
              </p:sp>
              <p:sp>
                <p:nvSpPr>
                  <p:cNvPr id="60" name="TextBox 18"/>
                  <p:cNvSpPr txBox="1">
                    <a:spLocks noChangeArrowheads="1"/>
                  </p:cNvSpPr>
                  <p:nvPr/>
                </p:nvSpPr>
                <p:spPr bwMode="auto">
                  <a:xfrm>
                    <a:off x="1890826" y="2183370"/>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1</a:t>
                    </a:r>
                  </a:p>
                </p:txBody>
              </p:sp>
              <p:sp>
                <p:nvSpPr>
                  <p:cNvPr id="61" name="TextBox 19"/>
                  <p:cNvSpPr txBox="1">
                    <a:spLocks noChangeArrowheads="1"/>
                  </p:cNvSpPr>
                  <p:nvPr/>
                </p:nvSpPr>
                <p:spPr bwMode="auto">
                  <a:xfrm>
                    <a:off x="1890826" y="1997058"/>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2</a:t>
                    </a:r>
                  </a:p>
                </p:txBody>
              </p:sp>
              <p:sp>
                <p:nvSpPr>
                  <p:cNvPr id="62" name="TextBox 20"/>
                  <p:cNvSpPr txBox="1">
                    <a:spLocks noChangeArrowheads="1"/>
                  </p:cNvSpPr>
                  <p:nvPr/>
                </p:nvSpPr>
                <p:spPr bwMode="auto">
                  <a:xfrm>
                    <a:off x="1890826" y="1818228"/>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3</a:t>
                    </a:r>
                  </a:p>
                </p:txBody>
              </p:sp>
              <p:sp>
                <p:nvSpPr>
                  <p:cNvPr id="63" name="TextBox 21"/>
                  <p:cNvSpPr txBox="1">
                    <a:spLocks noChangeArrowheads="1"/>
                  </p:cNvSpPr>
                  <p:nvPr/>
                </p:nvSpPr>
                <p:spPr bwMode="auto">
                  <a:xfrm>
                    <a:off x="1890826" y="1637202"/>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4</a:t>
                    </a:r>
                  </a:p>
                </p:txBody>
              </p:sp>
              <p:sp>
                <p:nvSpPr>
                  <p:cNvPr id="64" name="TextBox 22"/>
                  <p:cNvSpPr txBox="1">
                    <a:spLocks noChangeArrowheads="1"/>
                  </p:cNvSpPr>
                  <p:nvPr/>
                </p:nvSpPr>
                <p:spPr bwMode="auto">
                  <a:xfrm>
                    <a:off x="1890826" y="1453086"/>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5</a:t>
                    </a:r>
                  </a:p>
                </p:txBody>
              </p:sp>
              <p:sp>
                <p:nvSpPr>
                  <p:cNvPr id="65" name="TextBox 23"/>
                  <p:cNvSpPr txBox="1">
                    <a:spLocks noChangeArrowheads="1"/>
                  </p:cNvSpPr>
                  <p:nvPr/>
                </p:nvSpPr>
                <p:spPr bwMode="auto">
                  <a:xfrm>
                    <a:off x="1890826" y="1268970"/>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6</a:t>
                    </a:r>
                  </a:p>
                </p:txBody>
              </p:sp>
              <p:sp>
                <p:nvSpPr>
                  <p:cNvPr id="66" name="TextBox 24"/>
                  <p:cNvSpPr txBox="1">
                    <a:spLocks noChangeArrowheads="1"/>
                  </p:cNvSpPr>
                  <p:nvPr/>
                </p:nvSpPr>
                <p:spPr bwMode="auto">
                  <a:xfrm>
                    <a:off x="1890826" y="1090140"/>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7</a:t>
                    </a:r>
                  </a:p>
                </p:txBody>
              </p:sp>
              <p:sp>
                <p:nvSpPr>
                  <p:cNvPr id="67" name="TextBox 25"/>
                  <p:cNvSpPr txBox="1">
                    <a:spLocks noChangeArrowheads="1"/>
                  </p:cNvSpPr>
                  <p:nvPr/>
                </p:nvSpPr>
                <p:spPr bwMode="auto">
                  <a:xfrm>
                    <a:off x="1890826" y="909114"/>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8</a:t>
                    </a:r>
                  </a:p>
                </p:txBody>
              </p:sp>
              <p:sp>
                <p:nvSpPr>
                  <p:cNvPr id="68" name="TextBox 26"/>
                  <p:cNvSpPr txBox="1">
                    <a:spLocks noChangeArrowheads="1"/>
                  </p:cNvSpPr>
                  <p:nvPr/>
                </p:nvSpPr>
                <p:spPr bwMode="auto">
                  <a:xfrm>
                    <a:off x="1890826" y="719712"/>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9</a:t>
                    </a:r>
                  </a:p>
                </p:txBody>
              </p:sp>
              <p:sp>
                <p:nvSpPr>
                  <p:cNvPr id="69" name="TextBox 27"/>
                  <p:cNvSpPr txBox="1">
                    <a:spLocks noChangeArrowheads="1"/>
                  </p:cNvSpPr>
                  <p:nvPr/>
                </p:nvSpPr>
                <p:spPr bwMode="auto">
                  <a:xfrm>
                    <a:off x="1846342" y="53868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10</a:t>
                    </a:r>
                  </a:p>
                </p:txBody>
              </p:sp>
              <p:sp>
                <p:nvSpPr>
                  <p:cNvPr id="70" name="TextBox 28"/>
                  <p:cNvSpPr txBox="1">
                    <a:spLocks noChangeArrowheads="1"/>
                  </p:cNvSpPr>
                  <p:nvPr/>
                </p:nvSpPr>
                <p:spPr bwMode="auto">
                  <a:xfrm>
                    <a:off x="1843252" y="3598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11</a:t>
                    </a:r>
                  </a:p>
                </p:txBody>
              </p:sp>
              <p:sp>
                <p:nvSpPr>
                  <p:cNvPr id="71" name="TextBox 29"/>
                  <p:cNvSpPr txBox="1">
                    <a:spLocks noChangeArrowheads="1"/>
                  </p:cNvSpPr>
                  <p:nvPr/>
                </p:nvSpPr>
                <p:spPr bwMode="auto">
                  <a:xfrm>
                    <a:off x="1846342" y="173544"/>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12</a:t>
                    </a:r>
                  </a:p>
                </p:txBody>
              </p:sp>
            </p:grpSp>
            <p:grpSp>
              <p:nvGrpSpPr>
                <p:cNvPr id="45" name="Group 41"/>
                <p:cNvGrpSpPr>
                  <a:grpSpLocks/>
                </p:cNvGrpSpPr>
                <p:nvPr/>
              </p:nvGrpSpPr>
              <p:grpSpPr bwMode="auto">
                <a:xfrm>
                  <a:off x="4125374" y="3579234"/>
                  <a:ext cx="2810665" cy="215437"/>
                  <a:chOff x="1963266" y="2417256"/>
                  <a:chExt cx="2810904" cy="215444"/>
                </a:xfrm>
              </p:grpSpPr>
              <p:sp>
                <p:nvSpPr>
                  <p:cNvPr id="49" name="TextBox 30"/>
                  <p:cNvSpPr txBox="1">
                    <a:spLocks noChangeArrowheads="1"/>
                  </p:cNvSpPr>
                  <p:nvPr/>
                </p:nvSpPr>
                <p:spPr bwMode="auto">
                  <a:xfrm>
                    <a:off x="1963266" y="2417256"/>
                    <a:ext cx="235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0</a:t>
                    </a:r>
                  </a:p>
                </p:txBody>
              </p:sp>
              <p:sp>
                <p:nvSpPr>
                  <p:cNvPr id="50" name="TextBox 31"/>
                  <p:cNvSpPr txBox="1">
                    <a:spLocks noChangeArrowheads="1"/>
                  </p:cNvSpPr>
                  <p:nvPr/>
                </p:nvSpPr>
                <p:spPr bwMode="auto">
                  <a:xfrm>
                    <a:off x="2225778" y="24172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20</a:t>
                    </a:r>
                  </a:p>
                </p:txBody>
              </p:sp>
              <p:sp>
                <p:nvSpPr>
                  <p:cNvPr id="51" name="TextBox 32"/>
                  <p:cNvSpPr txBox="1">
                    <a:spLocks noChangeArrowheads="1"/>
                  </p:cNvSpPr>
                  <p:nvPr/>
                </p:nvSpPr>
                <p:spPr bwMode="auto">
                  <a:xfrm>
                    <a:off x="2505712" y="24172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40</a:t>
                    </a:r>
                  </a:p>
                </p:txBody>
              </p:sp>
              <p:sp>
                <p:nvSpPr>
                  <p:cNvPr id="52" name="TextBox 33"/>
                  <p:cNvSpPr txBox="1">
                    <a:spLocks noChangeArrowheads="1"/>
                  </p:cNvSpPr>
                  <p:nvPr/>
                </p:nvSpPr>
                <p:spPr bwMode="auto">
                  <a:xfrm>
                    <a:off x="2776600" y="24172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60</a:t>
                    </a:r>
                  </a:p>
                </p:txBody>
              </p:sp>
              <p:sp>
                <p:nvSpPr>
                  <p:cNvPr id="53" name="TextBox 34"/>
                  <p:cNvSpPr txBox="1">
                    <a:spLocks noChangeArrowheads="1"/>
                  </p:cNvSpPr>
                  <p:nvPr/>
                </p:nvSpPr>
                <p:spPr bwMode="auto">
                  <a:xfrm>
                    <a:off x="3070828" y="2417256"/>
                    <a:ext cx="287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80</a:t>
                    </a:r>
                  </a:p>
                </p:txBody>
              </p:sp>
              <p:sp>
                <p:nvSpPr>
                  <p:cNvPr id="54" name="TextBox 35"/>
                  <p:cNvSpPr txBox="1">
                    <a:spLocks noChangeArrowheads="1"/>
                  </p:cNvSpPr>
                  <p:nvPr/>
                </p:nvSpPr>
                <p:spPr bwMode="auto">
                  <a:xfrm>
                    <a:off x="3315798"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100</a:t>
                    </a:r>
                  </a:p>
                </p:txBody>
              </p:sp>
              <p:sp>
                <p:nvSpPr>
                  <p:cNvPr id="55" name="TextBox 36"/>
                  <p:cNvSpPr txBox="1">
                    <a:spLocks noChangeArrowheads="1"/>
                  </p:cNvSpPr>
                  <p:nvPr/>
                </p:nvSpPr>
                <p:spPr bwMode="auto">
                  <a:xfrm>
                    <a:off x="3602702"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120</a:t>
                    </a:r>
                  </a:p>
                </p:txBody>
              </p:sp>
              <p:sp>
                <p:nvSpPr>
                  <p:cNvPr id="56" name="TextBox 37"/>
                  <p:cNvSpPr txBox="1">
                    <a:spLocks noChangeArrowheads="1"/>
                  </p:cNvSpPr>
                  <p:nvPr/>
                </p:nvSpPr>
                <p:spPr bwMode="auto">
                  <a:xfrm>
                    <a:off x="3873590"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140</a:t>
                    </a:r>
                  </a:p>
                </p:txBody>
              </p:sp>
              <p:sp>
                <p:nvSpPr>
                  <p:cNvPr id="57" name="TextBox 38"/>
                  <p:cNvSpPr txBox="1">
                    <a:spLocks noChangeArrowheads="1"/>
                  </p:cNvSpPr>
                  <p:nvPr/>
                </p:nvSpPr>
                <p:spPr bwMode="auto">
                  <a:xfrm>
                    <a:off x="4157246"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160</a:t>
                    </a:r>
                  </a:p>
                </p:txBody>
              </p:sp>
              <p:sp>
                <p:nvSpPr>
                  <p:cNvPr id="58" name="TextBox 39"/>
                  <p:cNvSpPr txBox="1">
                    <a:spLocks noChangeArrowheads="1"/>
                  </p:cNvSpPr>
                  <p:nvPr/>
                </p:nvSpPr>
                <p:spPr bwMode="auto">
                  <a:xfrm>
                    <a:off x="4435616" y="2417256"/>
                    <a:ext cx="33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latin typeface="Calibri"/>
                        <a:cs typeface="Calibri"/>
                      </a:rPr>
                      <a:t>180</a:t>
                    </a:r>
                  </a:p>
                </p:txBody>
              </p:sp>
            </p:grpSp>
            <p:sp>
              <p:nvSpPr>
                <p:cNvPr id="46" name="TextBox 92"/>
                <p:cNvSpPr txBox="1">
                  <a:spLocks noChangeArrowheads="1"/>
                </p:cNvSpPr>
                <p:nvPr/>
              </p:nvSpPr>
              <p:spPr bwMode="auto">
                <a:xfrm>
                  <a:off x="5084056" y="3689812"/>
                  <a:ext cx="787328" cy="2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000" b="1">
                      <a:latin typeface="Calibri"/>
                      <a:cs typeface="Calibri"/>
                    </a:rPr>
                    <a:t>radius (km)</a:t>
                  </a:r>
                </a:p>
              </p:txBody>
            </p:sp>
            <p:sp>
              <p:nvSpPr>
                <p:cNvPr id="48" name="TextBox 98"/>
                <p:cNvSpPr txBox="1">
                  <a:spLocks noChangeArrowheads="1"/>
                </p:cNvSpPr>
                <p:nvPr/>
              </p:nvSpPr>
              <p:spPr bwMode="auto">
                <a:xfrm>
                  <a:off x="4240283" y="1446302"/>
                  <a:ext cx="620683"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000" b="1">
                      <a:latin typeface="Calibri"/>
                      <a:cs typeface="Calibri"/>
                    </a:rPr>
                    <a:t>Doppler</a:t>
                  </a:r>
                </a:p>
              </p:txBody>
            </p:sp>
          </p:grpSp>
        </p:grpSp>
        <p:grpSp>
          <p:nvGrpSpPr>
            <p:cNvPr id="11" name="Group 10"/>
            <p:cNvGrpSpPr/>
            <p:nvPr/>
          </p:nvGrpSpPr>
          <p:grpSpPr>
            <a:xfrm>
              <a:off x="605827" y="1291859"/>
              <a:ext cx="3744460" cy="2664011"/>
              <a:chOff x="1828800" y="1600200"/>
              <a:chExt cx="5181600" cy="3962400"/>
            </a:xfrm>
          </p:grpSpPr>
          <p:grpSp>
            <p:nvGrpSpPr>
              <p:cNvPr id="13" name="Group 1"/>
              <p:cNvGrpSpPr>
                <a:grpSpLocks/>
              </p:cNvGrpSpPr>
              <p:nvPr/>
            </p:nvGrpSpPr>
            <p:grpSpPr bwMode="auto">
              <a:xfrm>
                <a:off x="2133600" y="1600200"/>
                <a:ext cx="4876800" cy="3962400"/>
                <a:chOff x="1600200" y="2438400"/>
                <a:chExt cx="3195363" cy="2753162"/>
              </a:xfrm>
            </p:grpSpPr>
            <p:pic>
              <p:nvPicPr>
                <p:cNvPr id="16" name="Picture 2"/>
                <p:cNvPicPr>
                  <a:picLocks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600200" y="2438400"/>
                  <a:ext cx="3195363" cy="275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p:nvPr/>
              </p:nvCxnSpPr>
              <p:spPr bwMode="auto">
                <a:xfrm flipV="1">
                  <a:off x="3037920" y="3098012"/>
                  <a:ext cx="1040" cy="1637999"/>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auto">
                <a:xfrm flipV="1">
                  <a:off x="3712760" y="3098012"/>
                  <a:ext cx="2080" cy="1637999"/>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26"/>
                <p:cNvSpPr txBox="1">
                  <a:spLocks noChangeArrowheads="1"/>
                </p:cNvSpPr>
                <p:nvPr/>
              </p:nvSpPr>
              <p:spPr bwMode="auto">
                <a:xfrm>
                  <a:off x="2528111" y="4361261"/>
                  <a:ext cx="241833" cy="47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b="1" dirty="0">
                      <a:latin typeface="Calibri"/>
                      <a:cs typeface="Calibri"/>
                    </a:rPr>
                    <a:t>I</a:t>
                  </a:r>
                </a:p>
              </p:txBody>
            </p:sp>
            <p:sp>
              <p:nvSpPr>
                <p:cNvPr id="21" name="TextBox 27"/>
                <p:cNvSpPr txBox="1">
                  <a:spLocks noChangeArrowheads="1"/>
                </p:cNvSpPr>
                <p:nvPr/>
              </p:nvSpPr>
              <p:spPr bwMode="auto">
                <a:xfrm>
                  <a:off x="3285908" y="4361261"/>
                  <a:ext cx="316230" cy="47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b="1" dirty="0">
                      <a:latin typeface="Calibri"/>
                      <a:cs typeface="Calibri"/>
                    </a:rPr>
                    <a:t>II</a:t>
                  </a:r>
                </a:p>
              </p:txBody>
            </p:sp>
            <p:sp>
              <p:nvSpPr>
                <p:cNvPr id="22" name="TextBox 28"/>
                <p:cNvSpPr txBox="1">
                  <a:spLocks noChangeArrowheads="1"/>
                </p:cNvSpPr>
                <p:nvPr/>
              </p:nvSpPr>
              <p:spPr bwMode="auto">
                <a:xfrm>
                  <a:off x="3915610" y="4361261"/>
                  <a:ext cx="390628" cy="47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b="1" dirty="0">
                      <a:latin typeface="Calibri"/>
                      <a:cs typeface="Calibri"/>
                    </a:rPr>
                    <a:t>III</a:t>
                  </a:r>
                </a:p>
              </p:txBody>
            </p:sp>
          </p:grpSp>
          <p:sp>
            <p:nvSpPr>
              <p:cNvPr id="14" name="TextBox 13"/>
              <p:cNvSpPr txBox="1"/>
              <p:nvPr/>
            </p:nvSpPr>
            <p:spPr bwMode="auto">
              <a:xfrm>
                <a:off x="1828800" y="2533905"/>
                <a:ext cx="489788" cy="1731651"/>
              </a:xfrm>
              <a:prstGeom prst="rect">
                <a:avLst/>
              </a:prstGeom>
              <a:noFill/>
            </p:spPr>
            <p:txBody>
              <a:bodyPr vert="vert270" wrap="none">
                <a:spAutoFit/>
              </a:bodyPr>
              <a:lstStyle/>
              <a:p>
                <a:pPr fontAlgn="auto">
                  <a:spcBef>
                    <a:spcPts val="0"/>
                  </a:spcBef>
                  <a:spcAft>
                    <a:spcPts val="0"/>
                  </a:spcAft>
                  <a:defRPr/>
                </a:pPr>
                <a:r>
                  <a:rPr lang="en-US" sz="1100" b="1" dirty="0">
                    <a:latin typeface="Calibri"/>
                    <a:ea typeface="+mn-ea"/>
                    <a:cs typeface="Calibri"/>
                  </a:rPr>
                  <a:t>wind speed (m s</a:t>
                </a:r>
                <a:r>
                  <a:rPr lang="en-US" sz="1100" b="1" baseline="30000" dirty="0">
                    <a:latin typeface="Calibri"/>
                    <a:ea typeface="+mn-ea"/>
                    <a:cs typeface="Calibri"/>
                  </a:rPr>
                  <a:t>-1</a:t>
                </a:r>
                <a:r>
                  <a:rPr lang="en-US" sz="1100" b="1" dirty="0">
                    <a:latin typeface="Calibri"/>
                    <a:ea typeface="+mn-ea"/>
                    <a:cs typeface="Calibri"/>
                  </a:rPr>
                  <a:t>)</a:t>
                </a:r>
              </a:p>
            </p:txBody>
          </p:sp>
        </p:grpSp>
        <p:sp>
          <p:nvSpPr>
            <p:cNvPr id="122" name="TextBox 98"/>
            <p:cNvSpPr txBox="1">
              <a:spLocks noChangeArrowheads="1"/>
            </p:cNvSpPr>
            <p:nvPr/>
          </p:nvSpPr>
          <p:spPr bwMode="auto">
            <a:xfrm>
              <a:off x="2317184" y="1295864"/>
              <a:ext cx="13469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000" u="sng" dirty="0">
                  <a:latin typeface="Calibri"/>
                  <a:cs typeface="Calibri"/>
                </a:rPr>
                <a:t>HWRF runs</a:t>
              </a:r>
            </a:p>
          </p:txBody>
        </p:sp>
      </p:grpSp>
      <p:sp>
        <p:nvSpPr>
          <p:cNvPr id="230"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latin typeface="Calibri"/>
                <a:cs typeface="Calibri"/>
              </a:rPr>
              <a:t>NPOMS-2   F. Marks 22 October 2013</a:t>
            </a:r>
            <a:endParaRPr lang="en-US" dirty="0">
              <a:latin typeface="Calibri"/>
              <a:cs typeface="Calibri"/>
            </a:endParaRPr>
          </a:p>
        </p:txBody>
      </p:sp>
    </p:spTree>
    <p:extLst>
      <p:ext uri="{BB962C8B-B14F-4D97-AF65-F5344CB8AC3E}">
        <p14:creationId xmlns:p14="http://schemas.microsoft.com/office/powerpoint/2010/main" val="1151870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Box 1"/>
          <p:cNvSpPr txBox="1">
            <a:spLocks noChangeArrowheads="1"/>
          </p:cNvSpPr>
          <p:nvPr/>
        </p:nvSpPr>
        <p:spPr bwMode="auto">
          <a:xfrm>
            <a:off x="382117" y="1303691"/>
            <a:ext cx="4506362"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2800" dirty="0">
                <a:solidFill>
                  <a:srgbClr val="000000"/>
                </a:solidFill>
                <a:latin typeface="Calibri"/>
                <a:cs typeface="Calibri"/>
              </a:rPr>
              <a:t> Our blog</a:t>
            </a:r>
          </a:p>
          <a:p>
            <a:pPr eaLnBrk="1" hangingPunct="1"/>
            <a:r>
              <a:rPr lang="en-US" sz="2000" dirty="0">
                <a:solidFill>
                  <a:srgbClr val="000000"/>
                </a:solidFill>
                <a:latin typeface="Calibri"/>
                <a:cs typeface="Calibri"/>
              </a:rPr>
              <a:t>http://</a:t>
            </a:r>
            <a:r>
              <a:rPr lang="en-US" sz="2000" dirty="0" err="1">
                <a:solidFill>
                  <a:srgbClr val="000000"/>
                </a:solidFill>
                <a:latin typeface="Calibri"/>
                <a:cs typeface="Calibri"/>
              </a:rPr>
              <a:t>noaahrd.wordpress.com</a:t>
            </a:r>
            <a:endParaRPr lang="en-US" sz="2000" dirty="0">
              <a:solidFill>
                <a:srgbClr val="000000"/>
              </a:solidFill>
              <a:latin typeface="Calibri"/>
              <a:cs typeface="Calibri"/>
            </a:endParaRPr>
          </a:p>
          <a:p>
            <a:pPr eaLnBrk="1" hangingPunct="1">
              <a:buFont typeface="Arial" charset="0"/>
              <a:buChar char="•"/>
            </a:pPr>
            <a:r>
              <a:rPr lang="en-US" sz="2800" dirty="0">
                <a:solidFill>
                  <a:srgbClr val="000000"/>
                </a:solidFill>
                <a:latin typeface="Calibri"/>
                <a:cs typeface="Calibri"/>
              </a:rPr>
              <a:t> HRD Web page</a:t>
            </a:r>
          </a:p>
          <a:p>
            <a:pPr eaLnBrk="1" hangingPunct="1"/>
            <a:r>
              <a:rPr lang="en-US" sz="2000" dirty="0">
                <a:solidFill>
                  <a:srgbClr val="000000"/>
                </a:solidFill>
                <a:latin typeface="Calibri"/>
                <a:cs typeface="Calibri"/>
              </a:rPr>
              <a:t>http://</a:t>
            </a:r>
            <a:r>
              <a:rPr lang="en-US" sz="2000" dirty="0" err="1">
                <a:solidFill>
                  <a:srgbClr val="000000"/>
                </a:solidFill>
                <a:latin typeface="Calibri"/>
                <a:cs typeface="Calibri"/>
              </a:rPr>
              <a:t>www.aoml.noaa.gov</a:t>
            </a:r>
            <a:r>
              <a:rPr lang="en-US" sz="2000" dirty="0">
                <a:solidFill>
                  <a:srgbClr val="000000"/>
                </a:solidFill>
                <a:latin typeface="Calibri"/>
                <a:cs typeface="Calibri"/>
              </a:rPr>
              <a:t>/</a:t>
            </a:r>
            <a:r>
              <a:rPr lang="en-US" sz="2000" dirty="0" err="1">
                <a:solidFill>
                  <a:srgbClr val="000000"/>
                </a:solidFill>
                <a:latin typeface="Calibri"/>
                <a:cs typeface="Calibri"/>
              </a:rPr>
              <a:t>hrd</a:t>
            </a:r>
            <a:endParaRPr lang="en-US" sz="2000" dirty="0">
              <a:solidFill>
                <a:srgbClr val="000000"/>
              </a:solidFill>
              <a:latin typeface="Calibri"/>
              <a:cs typeface="Calibri"/>
            </a:endParaRPr>
          </a:p>
          <a:p>
            <a:pPr eaLnBrk="1" hangingPunct="1">
              <a:buFont typeface="Arial" charset="0"/>
              <a:buChar char="•"/>
            </a:pPr>
            <a:r>
              <a:rPr lang="en-US" sz="2800" dirty="0">
                <a:solidFill>
                  <a:srgbClr val="000000"/>
                </a:solidFill>
                <a:latin typeface="Calibri"/>
                <a:cs typeface="Calibri"/>
              </a:rPr>
              <a:t> Facebook</a:t>
            </a:r>
          </a:p>
          <a:p>
            <a:pPr eaLnBrk="1" hangingPunct="1"/>
            <a:r>
              <a:rPr lang="en-US" sz="2000" dirty="0">
                <a:solidFill>
                  <a:srgbClr val="000000"/>
                </a:solidFill>
                <a:latin typeface="Calibri"/>
                <a:cs typeface="Calibri"/>
              </a:rPr>
              <a:t>http://</a:t>
            </a:r>
            <a:r>
              <a:rPr lang="en-US" sz="2000" dirty="0" err="1">
                <a:solidFill>
                  <a:srgbClr val="000000"/>
                </a:solidFill>
                <a:latin typeface="Calibri"/>
                <a:cs typeface="Calibri"/>
              </a:rPr>
              <a:t>www.facebook.com</a:t>
            </a:r>
            <a:r>
              <a:rPr lang="en-US" sz="2000" dirty="0">
                <a:solidFill>
                  <a:srgbClr val="000000"/>
                </a:solidFill>
                <a:latin typeface="Calibri"/>
                <a:cs typeface="Calibri"/>
              </a:rPr>
              <a:t>/</a:t>
            </a:r>
            <a:r>
              <a:rPr lang="en-US" sz="2000" dirty="0" err="1">
                <a:solidFill>
                  <a:srgbClr val="000000"/>
                </a:solidFill>
                <a:latin typeface="Calibri"/>
                <a:cs typeface="Calibri"/>
              </a:rPr>
              <a:t>noaahrd</a:t>
            </a:r>
            <a:endParaRPr lang="en-US" sz="2000" dirty="0">
              <a:solidFill>
                <a:srgbClr val="000000"/>
              </a:solidFill>
              <a:latin typeface="Calibri"/>
              <a:cs typeface="Calibri"/>
            </a:endParaRPr>
          </a:p>
          <a:p>
            <a:pPr eaLnBrk="1" hangingPunct="1">
              <a:buFont typeface="Arial" charset="0"/>
              <a:buChar char="•"/>
            </a:pPr>
            <a:r>
              <a:rPr lang="en-US" sz="2800" dirty="0">
                <a:solidFill>
                  <a:srgbClr val="000000"/>
                </a:solidFill>
                <a:latin typeface="Calibri"/>
                <a:cs typeface="Calibri"/>
              </a:rPr>
              <a:t> Twitter</a:t>
            </a:r>
          </a:p>
          <a:p>
            <a:pPr eaLnBrk="1" hangingPunct="1"/>
            <a:r>
              <a:rPr lang="en-US" sz="2000" dirty="0">
                <a:solidFill>
                  <a:srgbClr val="000000"/>
                </a:solidFill>
                <a:latin typeface="Calibri"/>
                <a:cs typeface="Calibri"/>
              </a:rPr>
              <a:t>http://</a:t>
            </a:r>
            <a:r>
              <a:rPr lang="en-US" sz="2000" dirty="0" err="1">
                <a:solidFill>
                  <a:srgbClr val="000000"/>
                </a:solidFill>
                <a:latin typeface="Calibri"/>
                <a:cs typeface="Calibri"/>
              </a:rPr>
              <a:t>twitter.com</a:t>
            </a:r>
            <a:r>
              <a:rPr lang="en-US" sz="2000" dirty="0">
                <a:solidFill>
                  <a:srgbClr val="000000"/>
                </a:solidFill>
                <a:latin typeface="Calibri"/>
                <a:cs typeface="Calibri"/>
              </a:rPr>
              <a:t>/#!/HRD_AOML_NOAA</a:t>
            </a:r>
          </a:p>
          <a:p>
            <a:pPr eaLnBrk="1" hangingPunct="1"/>
            <a:endParaRPr lang="en-US" sz="2800" dirty="0">
              <a:solidFill>
                <a:srgbClr val="000000"/>
              </a:solidFill>
              <a:latin typeface="Calibri"/>
              <a:cs typeface="Calibri"/>
            </a:endParaRPr>
          </a:p>
        </p:txBody>
      </p:sp>
      <p:sp>
        <p:nvSpPr>
          <p:cNvPr id="32772" name="TextBox 3"/>
          <p:cNvSpPr txBox="1">
            <a:spLocks noChangeArrowheads="1"/>
          </p:cNvSpPr>
          <p:nvPr/>
        </p:nvSpPr>
        <p:spPr bwMode="auto">
          <a:xfrm>
            <a:off x="29335" y="180622"/>
            <a:ext cx="761182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800" dirty="0" smtClean="0">
                <a:solidFill>
                  <a:schemeClr val="bg1"/>
                </a:solidFill>
                <a:latin typeface="Calibri"/>
                <a:cs typeface="Calibri"/>
              </a:rPr>
              <a:t>Outreach</a:t>
            </a:r>
            <a:endParaRPr lang="en-US" sz="4800" dirty="0">
              <a:solidFill>
                <a:schemeClr val="bg1"/>
              </a:solidFill>
              <a:latin typeface="Calibri"/>
              <a:cs typeface="Calibri"/>
            </a:endParaRPr>
          </a:p>
        </p:txBody>
      </p:sp>
      <p:sp>
        <p:nvSpPr>
          <p:cNvPr id="32782" name="Text Box 14"/>
          <p:cNvSpPr txBox="1">
            <a:spLocks noChangeArrowheads="1"/>
          </p:cNvSpPr>
          <p:nvPr/>
        </p:nvSpPr>
        <p:spPr bwMode="auto">
          <a:xfrm>
            <a:off x="805023" y="4114800"/>
            <a:ext cx="24158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i="1" dirty="0">
                <a:solidFill>
                  <a:schemeClr val="bg1"/>
                </a:solidFill>
                <a:latin typeface="Calibri"/>
                <a:cs typeface="Calibri"/>
              </a:rPr>
              <a:t>Tweets from the eye</a:t>
            </a:r>
          </a:p>
        </p:txBody>
      </p:sp>
      <p:sp>
        <p:nvSpPr>
          <p:cNvPr id="17" name="Text Box 17"/>
          <p:cNvSpPr txBox="1">
            <a:spLocks noChangeArrowheads="1"/>
          </p:cNvSpPr>
          <p:nvPr/>
        </p:nvSpPr>
        <p:spPr bwMode="auto">
          <a:xfrm>
            <a:off x="6560078" y="6147387"/>
            <a:ext cx="229211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a:solidFill>
                  <a:schemeClr val="bg1"/>
                </a:solidFill>
                <a:latin typeface="Calibri"/>
                <a:cs typeface="Calibri"/>
              </a:rPr>
              <a:t>V</a:t>
            </a:r>
            <a:r>
              <a:rPr lang="en-US" sz="1600" dirty="0" smtClean="0">
                <a:solidFill>
                  <a:schemeClr val="bg1"/>
                </a:solidFill>
                <a:latin typeface="Calibri"/>
                <a:cs typeface="Calibri"/>
              </a:rPr>
              <a:t>isiting scientist program</a:t>
            </a:r>
            <a:endParaRPr lang="en-US" sz="1600" dirty="0">
              <a:solidFill>
                <a:schemeClr val="bg1"/>
              </a:solidFill>
              <a:latin typeface="Calibri"/>
              <a:cs typeface="Calibri"/>
            </a:endParaRPr>
          </a:p>
        </p:txBody>
      </p:sp>
      <p:pic>
        <p:nvPicPr>
          <p:cNvPr id="15" name="Picture 13" descr="20110825-093808"/>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8135" y="4444706"/>
            <a:ext cx="2586461" cy="19750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IMG_4068.JPG"/>
          <p:cNvPicPr>
            <a:picLocks noChangeAspect="1"/>
          </p:cNvPicPr>
          <p:nvPr/>
        </p:nvPicPr>
        <p:blipFill rotWithShape="1">
          <a:blip r:embed="rId4" cstate="email">
            <a:extLst>
              <a:ext uri="{28A0092B-C50C-407E-A947-70E740481C1C}">
                <a14:useLocalDpi xmlns:a14="http://schemas.microsoft.com/office/drawing/2010/main"/>
              </a:ext>
            </a:extLst>
          </a:blip>
          <a:srcRect t="-1" r="-3171" b="-5010"/>
          <a:stretch/>
        </p:blipFill>
        <p:spPr>
          <a:xfrm>
            <a:off x="5864280" y="4476739"/>
            <a:ext cx="2803406" cy="2032000"/>
          </a:xfrm>
          <a:prstGeom prst="rect">
            <a:avLst/>
          </a:prstGeom>
        </p:spPr>
      </p:pic>
      <p:pic>
        <p:nvPicPr>
          <p:cNvPr id="20" name="Picture 5" descr="Facebook-Logo.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20338" y="1288717"/>
            <a:ext cx="845002" cy="845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 descr="Lastfm+for+Wordpress+logo.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05327" y="1289120"/>
            <a:ext cx="844197" cy="844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9" descr="RSS-Feed-Symbol.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436154" y="1349075"/>
            <a:ext cx="724287" cy="72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descr="photo-4"/>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r="-2481"/>
          <a:stretch/>
        </p:blipFill>
        <p:spPr bwMode="auto">
          <a:xfrm>
            <a:off x="3278795" y="4488042"/>
            <a:ext cx="2492963" cy="192662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4" name="Text Box 14"/>
          <p:cNvSpPr txBox="1">
            <a:spLocks noChangeArrowheads="1"/>
          </p:cNvSpPr>
          <p:nvPr/>
        </p:nvSpPr>
        <p:spPr bwMode="auto">
          <a:xfrm>
            <a:off x="591646" y="4466501"/>
            <a:ext cx="24158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i="1" dirty="0">
                <a:solidFill>
                  <a:schemeClr val="bg1"/>
                </a:solidFill>
                <a:latin typeface="Calibri"/>
                <a:cs typeface="Calibri"/>
              </a:rPr>
              <a:t>Tweets from the eye</a:t>
            </a:r>
          </a:p>
        </p:txBody>
      </p:sp>
      <p:pic>
        <p:nvPicPr>
          <p:cNvPr id="25" name="Picture 4" descr="twitter-logo.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7431254" y="1359763"/>
            <a:ext cx="1207145" cy="70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tweeet2_20110829161447_640_480.JP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48237" y="4459061"/>
            <a:ext cx="2597543" cy="1980063"/>
          </a:xfrm>
          <a:prstGeom prst="rect">
            <a:avLst/>
          </a:prstGeom>
        </p:spPr>
      </p:pic>
      <p:pic>
        <p:nvPicPr>
          <p:cNvPr id="27" name="Picture 26" descr="Paul_R&amp;Dr_L.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652143" y="2201642"/>
            <a:ext cx="2897482" cy="217311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8" name="Text Box 17"/>
          <p:cNvSpPr txBox="1">
            <a:spLocks noChangeArrowheads="1"/>
          </p:cNvSpPr>
          <p:nvPr/>
        </p:nvSpPr>
        <p:spPr bwMode="auto">
          <a:xfrm>
            <a:off x="5979772" y="6020652"/>
            <a:ext cx="229211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a:solidFill>
                  <a:schemeClr val="bg1"/>
                </a:solidFill>
                <a:latin typeface="Calibri"/>
                <a:cs typeface="Calibri"/>
              </a:rPr>
              <a:t>V</a:t>
            </a:r>
            <a:r>
              <a:rPr lang="en-US" sz="1600" dirty="0" smtClean="0">
                <a:solidFill>
                  <a:schemeClr val="bg1"/>
                </a:solidFill>
                <a:latin typeface="Calibri"/>
                <a:cs typeface="Calibri"/>
              </a:rPr>
              <a:t>isiting scientist program</a:t>
            </a:r>
            <a:endParaRPr lang="en-US" sz="1600" dirty="0">
              <a:solidFill>
                <a:schemeClr val="bg1"/>
              </a:solidFill>
              <a:latin typeface="Calibri"/>
              <a:cs typeface="Calibri"/>
            </a:endParaRPr>
          </a:p>
        </p:txBody>
      </p:sp>
      <p:sp>
        <p:nvSpPr>
          <p:cNvPr id="18"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latin typeface="Calibri"/>
                <a:cs typeface="Calibri"/>
              </a:rPr>
              <a:t>NPOMS-2   F. Marks 22 October 2013</a:t>
            </a:r>
            <a:endParaRPr lang="en-US" dirty="0">
              <a:latin typeface="Calibri"/>
              <a:cs typeface="Calibri"/>
            </a:endParaRPr>
          </a:p>
        </p:txBody>
      </p:sp>
    </p:spTree>
    <p:extLst>
      <p:ext uri="{BB962C8B-B14F-4D97-AF65-F5344CB8AC3E}">
        <p14:creationId xmlns:p14="http://schemas.microsoft.com/office/powerpoint/2010/main" val="11475312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2782"/>
                                        </p:tgtEl>
                                        <p:attrNameLst>
                                          <p:attrName>style.visibility</p:attrName>
                                        </p:attrNameLst>
                                      </p:cBhvr>
                                      <p:to>
                                        <p:strVal val="visible"/>
                                      </p:to>
                                    </p:set>
                                    <p:anim calcmode="lin" valueType="num">
                                      <p:cBhvr>
                                        <p:cTn id="7" dur="2000" fill="hold"/>
                                        <p:tgtEl>
                                          <p:spTgt spid="32782"/>
                                        </p:tgtEl>
                                        <p:attrNameLst>
                                          <p:attrName>ppt_w</p:attrName>
                                        </p:attrNameLst>
                                      </p:cBhvr>
                                      <p:tavLst>
                                        <p:tav tm="0">
                                          <p:val>
                                            <p:fltVal val="0"/>
                                          </p:val>
                                        </p:tav>
                                        <p:tav tm="100000">
                                          <p:val>
                                            <p:strVal val="#ppt_w"/>
                                          </p:val>
                                        </p:tav>
                                      </p:tavLst>
                                    </p:anim>
                                    <p:anim calcmode="lin" valueType="num">
                                      <p:cBhvr>
                                        <p:cTn id="8" dur="2000" fill="hold"/>
                                        <p:tgtEl>
                                          <p:spTgt spid="32782"/>
                                        </p:tgtEl>
                                        <p:attrNameLst>
                                          <p:attrName>ppt_h</p:attrName>
                                        </p:attrNameLst>
                                      </p:cBhvr>
                                      <p:tavLst>
                                        <p:tav tm="0">
                                          <p:val>
                                            <p:fltVal val="0"/>
                                          </p:val>
                                        </p:tav>
                                        <p:tav tm="100000">
                                          <p:val>
                                            <p:strVal val="#ppt_h"/>
                                          </p:val>
                                        </p:tav>
                                      </p:tavLst>
                                    </p:anim>
                                    <p:anim calcmode="lin" valueType="num">
                                      <p:cBhvr>
                                        <p:cTn id="9" dur="2000" fill="hold"/>
                                        <p:tgtEl>
                                          <p:spTgt spid="32782"/>
                                        </p:tgtEl>
                                        <p:attrNameLst>
                                          <p:attrName>style.rotation</p:attrName>
                                        </p:attrNameLst>
                                      </p:cBhvr>
                                      <p:tavLst>
                                        <p:tav tm="0">
                                          <p:val>
                                            <p:fltVal val="90"/>
                                          </p:val>
                                        </p:tav>
                                        <p:tav tm="100000">
                                          <p:val>
                                            <p:fltVal val="0"/>
                                          </p:val>
                                        </p:tav>
                                      </p:tavLst>
                                    </p:anim>
                                    <p:animEffect transition="in" filter="fade">
                                      <p:cBhvr>
                                        <p:cTn id="10" dur="2000"/>
                                        <p:tgtEl>
                                          <p:spTgt spid="32782"/>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par>
                          <p:cTn id="26" fill="hold">
                            <p:stCondLst>
                              <p:cond delay="3500"/>
                            </p:stCondLst>
                            <p:childTnLst>
                              <p:par>
                                <p:cTn id="27" presetID="31"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1000" fill="hold"/>
                                        <p:tgtEl>
                                          <p:spTgt spid="24"/>
                                        </p:tgtEl>
                                        <p:attrNameLst>
                                          <p:attrName>ppt_w</p:attrName>
                                        </p:attrNameLst>
                                      </p:cBhvr>
                                      <p:tavLst>
                                        <p:tav tm="0">
                                          <p:val>
                                            <p:fltVal val="0"/>
                                          </p:val>
                                        </p:tav>
                                        <p:tav tm="100000">
                                          <p:val>
                                            <p:strVal val="#ppt_w"/>
                                          </p:val>
                                        </p:tav>
                                      </p:tavLst>
                                    </p:anim>
                                    <p:anim calcmode="lin" valueType="num">
                                      <p:cBhvr>
                                        <p:cTn id="30" dur="1000" fill="hold"/>
                                        <p:tgtEl>
                                          <p:spTgt spid="24"/>
                                        </p:tgtEl>
                                        <p:attrNameLst>
                                          <p:attrName>ppt_h</p:attrName>
                                        </p:attrNameLst>
                                      </p:cBhvr>
                                      <p:tavLst>
                                        <p:tav tm="0">
                                          <p:val>
                                            <p:fltVal val="0"/>
                                          </p:val>
                                        </p:tav>
                                        <p:tav tm="100000">
                                          <p:val>
                                            <p:strVal val="#ppt_h"/>
                                          </p:val>
                                        </p:tav>
                                      </p:tavLst>
                                    </p:anim>
                                    <p:anim calcmode="lin" valueType="num">
                                      <p:cBhvr>
                                        <p:cTn id="31" dur="1000" fill="hold"/>
                                        <p:tgtEl>
                                          <p:spTgt spid="24"/>
                                        </p:tgtEl>
                                        <p:attrNameLst>
                                          <p:attrName>style.rotation</p:attrName>
                                        </p:attrNameLst>
                                      </p:cBhvr>
                                      <p:tavLst>
                                        <p:tav tm="0">
                                          <p:val>
                                            <p:fltVal val="90"/>
                                          </p:val>
                                        </p:tav>
                                        <p:tav tm="100000">
                                          <p:val>
                                            <p:fltVal val="0"/>
                                          </p:val>
                                        </p:tav>
                                      </p:tavLst>
                                    </p:anim>
                                    <p:animEffect transition="in" filter="fade">
                                      <p:cBhvr>
                                        <p:cTn id="32" dur="1000"/>
                                        <p:tgtEl>
                                          <p:spTgt spid="24"/>
                                        </p:tgtEl>
                                      </p:cBhvr>
                                    </p:animEffect>
                                  </p:childTnLst>
                                </p:cTn>
                              </p:par>
                            </p:childTnLst>
                          </p:cTn>
                        </p:par>
                        <p:par>
                          <p:cTn id="33" fill="hold">
                            <p:stCondLst>
                              <p:cond delay="4500"/>
                            </p:stCondLst>
                            <p:childTnLst>
                              <p:par>
                                <p:cTn id="34" presetID="53" presetClass="entr" presetSubtype="16" fill="hold" nodeType="afterEffect">
                                  <p:stCondLst>
                                    <p:cond delay="300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2"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8" name="Rectangle 4"/>
          <p:cNvSpPr>
            <a:spLocks noGrp="1" noChangeArrowheads="1"/>
          </p:cNvSpPr>
          <p:nvPr>
            <p:ph type="ctrTitle"/>
          </p:nvPr>
        </p:nvSpPr>
        <p:spPr>
          <a:xfrm>
            <a:off x="0" y="130854"/>
            <a:ext cx="6248400" cy="1395413"/>
          </a:xfrm>
          <a:effectLst>
            <a:outerShdw blurRad="50800" dist="38100" dir="2700000">
              <a:srgbClr val="000000">
                <a:alpha val="43000"/>
              </a:srgbClr>
            </a:outerShdw>
          </a:effectLst>
        </p:spPr>
        <p:txBody>
          <a:bodyPr/>
          <a:lstStyle/>
          <a:p>
            <a:pPr algn="l" eaLnBrk="1" hangingPunct="1">
              <a:defRPr/>
            </a:pPr>
            <a:r>
              <a:rPr lang="en-US" sz="5400" b="1" dirty="0">
                <a:latin typeface="Calibri"/>
                <a:ea typeface="+mj-ea"/>
                <a:cs typeface="Calibri"/>
              </a:rPr>
              <a:t>Questions?</a:t>
            </a:r>
          </a:p>
        </p:txBody>
      </p:sp>
    </p:spTree>
    <p:extLst>
      <p:ext uri="{BB962C8B-B14F-4D97-AF65-F5344CB8AC3E}">
        <p14:creationId xmlns:p14="http://schemas.microsoft.com/office/powerpoint/2010/main" val="64048439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monitorHurr.jpg                                                0001AD3BMacintosh HD                   B75E31B5:"/>
          <p:cNvPicPr>
            <a:picLocks noGrp="1" noChangeAspect="1" noChangeArrowheads="1"/>
          </p:cNvPicPr>
          <p:nvPr>
            <p:ph/>
          </p:nvPr>
        </p:nvPicPr>
        <p:blipFill>
          <a:blip r:embed="rId2" cstate="email">
            <a:extLst>
              <a:ext uri="{28A0092B-C50C-407E-A947-70E740481C1C}">
                <a14:useLocalDpi xmlns:a14="http://schemas.microsoft.com/office/drawing/2010/main"/>
              </a:ext>
            </a:extLst>
          </a:blip>
          <a:srcRect/>
          <a:stretch>
            <a:fillRect/>
          </a:stretch>
        </p:blipFill>
        <p:spPr>
          <a:xfrm>
            <a:off x="986692" y="1269766"/>
            <a:ext cx="7442200" cy="5177315"/>
          </a:xfrm>
        </p:spPr>
      </p:pic>
      <p:sp>
        <p:nvSpPr>
          <p:cNvPr id="2" name="TextBox 1"/>
          <p:cNvSpPr txBox="1"/>
          <p:nvPr/>
        </p:nvSpPr>
        <p:spPr>
          <a:xfrm>
            <a:off x="0" y="244231"/>
            <a:ext cx="6912770" cy="830997"/>
          </a:xfrm>
          <a:prstGeom prst="rect">
            <a:avLst/>
          </a:prstGeom>
          <a:noFill/>
        </p:spPr>
        <p:txBody>
          <a:bodyPr wrap="none" rtlCol="0">
            <a:spAutoFit/>
          </a:bodyPr>
          <a:lstStyle/>
          <a:p>
            <a:r>
              <a:rPr lang="en-US" sz="4800" dirty="0" smtClean="0">
                <a:solidFill>
                  <a:srgbClr val="FFFFFF"/>
                </a:solidFill>
                <a:latin typeface="Calibri"/>
                <a:cs typeface="Calibri"/>
              </a:rPr>
              <a:t>U.S. TC Observing Network</a:t>
            </a:r>
            <a:endParaRPr lang="en-US" sz="4800" dirty="0">
              <a:solidFill>
                <a:srgbClr val="FFFFFF"/>
              </a:solidFill>
              <a:latin typeface="Calibri"/>
              <a:cs typeface="Calibri"/>
            </a:endParaRPr>
          </a:p>
        </p:txBody>
      </p:sp>
    </p:spTree>
    <p:extLst>
      <p:ext uri="{BB962C8B-B14F-4D97-AF65-F5344CB8AC3E}">
        <p14:creationId xmlns:p14="http://schemas.microsoft.com/office/powerpoint/2010/main" val="330484852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120828_g14_vis_srso_isaac_landfall_anim.g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37070" y="1120615"/>
            <a:ext cx="3276921" cy="2457691"/>
          </a:xfrm>
          <a:prstGeom prst="rect">
            <a:avLst/>
          </a:prstGeom>
        </p:spPr>
      </p:pic>
      <p:pic>
        <p:nvPicPr>
          <p:cNvPr id="4" name="Picture 3" descr="20120828.2211.trmm.x.surfaceRain2.09LISAAC.70kts-968mb-290N-895W.61pc.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90753" y="1086569"/>
            <a:ext cx="2653247" cy="2568901"/>
          </a:xfrm>
          <a:prstGeom prst="rect">
            <a:avLst/>
          </a:prstGeom>
        </p:spPr>
      </p:pic>
      <p:sp>
        <p:nvSpPr>
          <p:cNvPr id="29699" name="Rectangle 3"/>
          <p:cNvSpPr>
            <a:spLocks noGrp="1" noChangeArrowheads="1"/>
          </p:cNvSpPr>
          <p:nvPr>
            <p:ph type="body" idx="1"/>
          </p:nvPr>
        </p:nvSpPr>
        <p:spPr>
          <a:xfrm>
            <a:off x="65363" y="168950"/>
            <a:ext cx="3996561" cy="6199943"/>
          </a:xfrm>
        </p:spPr>
        <p:txBody>
          <a:bodyPr/>
          <a:lstStyle/>
          <a:p>
            <a:pPr>
              <a:lnSpc>
                <a:spcPct val="90000"/>
              </a:lnSpc>
            </a:pPr>
            <a:r>
              <a:rPr lang="en-US" sz="4800" dirty="0">
                <a:solidFill>
                  <a:srgbClr val="FFFFFF"/>
                </a:solidFill>
                <a:latin typeface="Calibri"/>
                <a:cs typeface="Calibri"/>
              </a:rPr>
              <a:t>Satellite Tools</a:t>
            </a:r>
            <a:r>
              <a:rPr lang="en-US" sz="4800" dirty="0" smtClean="0">
                <a:solidFill>
                  <a:srgbClr val="FFFFFF"/>
                </a:solidFill>
                <a:latin typeface="Calibri"/>
                <a:cs typeface="Calibri"/>
              </a:rPr>
              <a:t>:</a:t>
            </a:r>
          </a:p>
          <a:p>
            <a:pPr>
              <a:lnSpc>
                <a:spcPct val="90000"/>
              </a:lnSpc>
              <a:spcBef>
                <a:spcPts val="4320"/>
              </a:spcBef>
            </a:pPr>
            <a:r>
              <a:rPr lang="en-US" dirty="0" smtClean="0">
                <a:solidFill>
                  <a:srgbClr val="000000"/>
                </a:solidFill>
                <a:latin typeface="Calibri"/>
                <a:cs typeface="Calibri"/>
              </a:rPr>
              <a:t>GOES Imagery</a:t>
            </a:r>
            <a:endParaRPr lang="en-US" dirty="0">
              <a:solidFill>
                <a:srgbClr val="000000"/>
              </a:solidFill>
              <a:latin typeface="Calibri"/>
              <a:cs typeface="Calibri"/>
            </a:endParaRPr>
          </a:p>
          <a:p>
            <a:pPr lvl="1">
              <a:lnSpc>
                <a:spcPct val="90000"/>
              </a:lnSpc>
            </a:pPr>
            <a:r>
              <a:rPr lang="en-US" dirty="0">
                <a:solidFill>
                  <a:srgbClr val="000000"/>
                </a:solidFill>
                <a:latin typeface="Calibri"/>
                <a:cs typeface="Calibri"/>
              </a:rPr>
              <a:t>convective evolution</a:t>
            </a:r>
          </a:p>
          <a:p>
            <a:pPr lvl="1">
              <a:lnSpc>
                <a:spcPct val="90000"/>
              </a:lnSpc>
            </a:pPr>
            <a:r>
              <a:rPr lang="en-US" dirty="0">
                <a:solidFill>
                  <a:srgbClr val="000000"/>
                </a:solidFill>
                <a:latin typeface="Calibri"/>
                <a:cs typeface="Calibri"/>
              </a:rPr>
              <a:t>eye </a:t>
            </a:r>
            <a:r>
              <a:rPr lang="en-US" dirty="0" smtClean="0">
                <a:solidFill>
                  <a:srgbClr val="000000"/>
                </a:solidFill>
                <a:latin typeface="Calibri"/>
                <a:cs typeface="Calibri"/>
              </a:rPr>
              <a:t>structure</a:t>
            </a:r>
            <a:endParaRPr lang="en-US" sz="3200" dirty="0">
              <a:solidFill>
                <a:srgbClr val="000000"/>
              </a:solidFill>
              <a:latin typeface="Calibri"/>
              <a:cs typeface="Calibri"/>
            </a:endParaRPr>
          </a:p>
          <a:p>
            <a:pPr>
              <a:lnSpc>
                <a:spcPct val="90000"/>
              </a:lnSpc>
            </a:pPr>
            <a:r>
              <a:rPr lang="en-US" dirty="0">
                <a:solidFill>
                  <a:srgbClr val="000000"/>
                </a:solidFill>
                <a:latin typeface="Calibri"/>
                <a:cs typeface="Calibri"/>
              </a:rPr>
              <a:t>SSM/I and TRMM</a:t>
            </a:r>
          </a:p>
          <a:p>
            <a:pPr lvl="1">
              <a:lnSpc>
                <a:spcPct val="90000"/>
              </a:lnSpc>
            </a:pPr>
            <a:r>
              <a:rPr lang="en-US" dirty="0">
                <a:solidFill>
                  <a:srgbClr val="000000"/>
                </a:solidFill>
                <a:latin typeface="Calibri"/>
                <a:cs typeface="Calibri"/>
              </a:rPr>
              <a:t>Rainfall</a:t>
            </a:r>
          </a:p>
          <a:p>
            <a:pPr lvl="1">
              <a:lnSpc>
                <a:spcPct val="90000"/>
              </a:lnSpc>
            </a:pPr>
            <a:r>
              <a:rPr lang="en-US" dirty="0">
                <a:solidFill>
                  <a:srgbClr val="000000"/>
                </a:solidFill>
                <a:latin typeface="Calibri"/>
                <a:cs typeface="Calibri"/>
              </a:rPr>
              <a:t>wind </a:t>
            </a:r>
            <a:r>
              <a:rPr lang="en-US" dirty="0" smtClean="0">
                <a:solidFill>
                  <a:srgbClr val="000000"/>
                </a:solidFill>
                <a:latin typeface="Calibri"/>
                <a:cs typeface="Calibri"/>
              </a:rPr>
              <a:t>speed</a:t>
            </a:r>
            <a:endParaRPr lang="en-US" sz="2800" dirty="0">
              <a:solidFill>
                <a:srgbClr val="000000"/>
              </a:solidFill>
              <a:latin typeface="Calibri"/>
              <a:cs typeface="Calibri"/>
            </a:endParaRPr>
          </a:p>
          <a:p>
            <a:pPr>
              <a:lnSpc>
                <a:spcPct val="90000"/>
              </a:lnSpc>
            </a:pPr>
            <a:r>
              <a:rPr lang="en-US" dirty="0" err="1" smtClean="0">
                <a:solidFill>
                  <a:srgbClr val="000000"/>
                </a:solidFill>
                <a:latin typeface="Calibri"/>
                <a:cs typeface="Calibri"/>
              </a:rPr>
              <a:t>Scatterometry</a:t>
            </a:r>
            <a:endParaRPr lang="en-US" dirty="0">
              <a:solidFill>
                <a:srgbClr val="000000"/>
              </a:solidFill>
              <a:latin typeface="Calibri"/>
              <a:cs typeface="Calibri"/>
            </a:endParaRPr>
          </a:p>
          <a:p>
            <a:pPr lvl="1">
              <a:lnSpc>
                <a:spcPct val="90000"/>
              </a:lnSpc>
            </a:pPr>
            <a:r>
              <a:rPr lang="en-US" dirty="0">
                <a:solidFill>
                  <a:srgbClr val="000000"/>
                </a:solidFill>
                <a:latin typeface="Calibri"/>
                <a:cs typeface="Calibri"/>
              </a:rPr>
              <a:t>wind fields</a:t>
            </a:r>
          </a:p>
          <a:p>
            <a:pPr>
              <a:lnSpc>
                <a:spcPct val="90000"/>
              </a:lnSpc>
            </a:pPr>
            <a:r>
              <a:rPr lang="en-US" dirty="0" smtClean="0">
                <a:solidFill>
                  <a:srgbClr val="000000"/>
                </a:solidFill>
                <a:latin typeface="Calibri"/>
                <a:cs typeface="Calibri"/>
              </a:rPr>
              <a:t>Altimetry</a:t>
            </a:r>
            <a:endParaRPr lang="en-US" dirty="0">
              <a:solidFill>
                <a:srgbClr val="000000"/>
              </a:solidFill>
              <a:latin typeface="Calibri"/>
              <a:cs typeface="Calibri"/>
            </a:endParaRPr>
          </a:p>
          <a:p>
            <a:pPr lvl="1">
              <a:lnSpc>
                <a:spcPct val="90000"/>
              </a:lnSpc>
            </a:pPr>
            <a:r>
              <a:rPr lang="en-US" dirty="0">
                <a:solidFill>
                  <a:srgbClr val="000000"/>
                </a:solidFill>
                <a:latin typeface="Calibri"/>
                <a:cs typeface="Calibri"/>
              </a:rPr>
              <a:t>OHC</a:t>
            </a:r>
          </a:p>
        </p:txBody>
      </p:sp>
      <p:sp>
        <p:nvSpPr>
          <p:cNvPr id="7"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latin typeface="Calibri"/>
                <a:cs typeface="Calibri"/>
              </a:rPr>
              <a:t>NPOMS-2   F. Marks 22 October 2013</a:t>
            </a:r>
            <a:endParaRPr lang="en-US" dirty="0">
              <a:latin typeface="Calibri"/>
              <a:cs typeface="Calibri"/>
            </a:endParaRPr>
          </a:p>
        </p:txBody>
      </p:sp>
      <p:pic>
        <p:nvPicPr>
          <p:cNvPr id="2" name="Picture 1" descr="WMBas75-1.png"/>
          <p:cNvPicPr>
            <a:picLocks noChangeAspect="1"/>
          </p:cNvPicPr>
          <p:nvPr/>
        </p:nvPicPr>
        <p:blipFill rotWithShape="1">
          <a:blip r:embed="rId5" cstate="email">
            <a:extLst>
              <a:ext uri="{28A0092B-C50C-407E-A947-70E740481C1C}">
                <a14:useLocalDpi xmlns:a14="http://schemas.microsoft.com/office/drawing/2010/main"/>
              </a:ext>
            </a:extLst>
          </a:blip>
          <a:srcRect r="12062"/>
          <a:stretch/>
        </p:blipFill>
        <p:spPr>
          <a:xfrm>
            <a:off x="3184903" y="3578659"/>
            <a:ext cx="3026053" cy="3022592"/>
          </a:xfrm>
          <a:prstGeom prst="rect">
            <a:avLst/>
          </a:prstGeom>
        </p:spPr>
      </p:pic>
      <p:pic>
        <p:nvPicPr>
          <p:cNvPr id="3" name="Picture 2" descr="ohc_aQG3_2012_240.zoom.gif"/>
          <p:cNvPicPr>
            <a:picLocks/>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t="3548" r="2244" b="1"/>
          <a:stretch/>
        </p:blipFill>
        <p:spPr>
          <a:xfrm>
            <a:off x="6198468" y="3566002"/>
            <a:ext cx="2925374" cy="3066464"/>
          </a:xfrm>
          <a:prstGeom prst="rect">
            <a:avLst/>
          </a:prstGeom>
        </p:spPr>
      </p:pic>
    </p:spTree>
    <p:extLst>
      <p:ext uri="{BB962C8B-B14F-4D97-AF65-F5344CB8AC3E}">
        <p14:creationId xmlns:p14="http://schemas.microsoft.com/office/powerpoint/2010/main" val="389161878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saac_28-30Aug12_LIXhir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61262" y="1298058"/>
            <a:ext cx="6501414" cy="4550990"/>
          </a:xfrm>
          <a:prstGeom prst="rect">
            <a:avLst/>
          </a:prstGeom>
        </p:spPr>
      </p:pic>
      <p:pic>
        <p:nvPicPr>
          <p:cNvPr id="31752" name="Picture 8"/>
          <p:cNvPicPr>
            <a:picLocks noChangeAspect="1" noChangeArrowheads="1"/>
          </p:cNvPicPr>
          <p:nvPr/>
        </p:nvPicPr>
        <p:blipFill>
          <a:blip r:embed="rId6">
            <a:alphaModFix amt="76000"/>
            <a:extLst>
              <a:ext uri="{28A0092B-C50C-407E-A947-70E740481C1C}">
                <a14:useLocalDpi xmlns:a14="http://schemas.microsoft.com/office/drawing/2010/main"/>
              </a:ext>
            </a:extLst>
          </a:blip>
          <a:srcRect/>
          <a:stretch>
            <a:fillRect/>
          </a:stretch>
        </p:blipFill>
        <p:spPr bwMode="auto">
          <a:xfrm>
            <a:off x="-6240" y="1278186"/>
            <a:ext cx="2665775" cy="5154284"/>
          </a:xfrm>
          <a:prstGeom prst="rect">
            <a:avLst/>
          </a:prstGeom>
          <a:noFill/>
          <a:ln>
            <a:noFill/>
          </a:ln>
          <a:effectLst/>
          <a:extLst>
            <a:ext uri="{909E8E84-426E-40dd-AFC4-6F175D3DCCD1}">
              <a14:hiddenFill xmlns:a14="http://schemas.microsoft.com/office/drawing/2010/main">
                <a:solidFill>
                  <a:schemeClr val="accent1">
                    <a:alpha val="75999"/>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1751" name="Rectangle 7"/>
          <p:cNvSpPr>
            <a:spLocks noGrp="1" noChangeArrowheads="1"/>
          </p:cNvSpPr>
          <p:nvPr>
            <p:ph type="body" idx="1"/>
          </p:nvPr>
        </p:nvSpPr>
        <p:spPr>
          <a:xfrm>
            <a:off x="9337" y="0"/>
            <a:ext cx="6330569" cy="6192034"/>
          </a:xfrm>
        </p:spPr>
        <p:txBody>
          <a:bodyPr/>
          <a:lstStyle/>
          <a:p>
            <a:pPr marL="0" indent="0">
              <a:lnSpc>
                <a:spcPct val="90000"/>
              </a:lnSpc>
              <a:spcBef>
                <a:spcPts val="600"/>
              </a:spcBef>
              <a:buNone/>
            </a:pPr>
            <a:endParaRPr lang="en-US" sz="1000" dirty="0" smtClean="0">
              <a:solidFill>
                <a:srgbClr val="FFFFFF"/>
              </a:solidFill>
              <a:latin typeface="Calibri"/>
              <a:cs typeface="Calibri"/>
            </a:endParaRPr>
          </a:p>
          <a:p>
            <a:pPr marL="0" indent="0">
              <a:lnSpc>
                <a:spcPct val="90000"/>
              </a:lnSpc>
              <a:spcBef>
                <a:spcPts val="600"/>
              </a:spcBef>
              <a:buNone/>
            </a:pPr>
            <a:r>
              <a:rPr lang="en-US" sz="4800" dirty="0" smtClean="0">
                <a:solidFill>
                  <a:srgbClr val="FFFFFF"/>
                </a:solidFill>
                <a:latin typeface="Calibri"/>
                <a:cs typeface="Calibri"/>
              </a:rPr>
              <a:t>Land based </a:t>
            </a:r>
            <a:r>
              <a:rPr lang="en-US" sz="4800" dirty="0">
                <a:solidFill>
                  <a:srgbClr val="FFFFFF"/>
                </a:solidFill>
                <a:latin typeface="Calibri"/>
                <a:cs typeface="Calibri"/>
              </a:rPr>
              <a:t>Tools: </a:t>
            </a:r>
            <a:r>
              <a:rPr lang="en-US" sz="4800" dirty="0" smtClean="0">
                <a:solidFill>
                  <a:srgbClr val="FFFFFF"/>
                </a:solidFill>
                <a:latin typeface="Calibri"/>
                <a:cs typeface="Calibri"/>
              </a:rPr>
              <a:t>Radar</a:t>
            </a:r>
          </a:p>
          <a:p>
            <a:pPr marL="0" indent="0">
              <a:lnSpc>
                <a:spcPct val="90000"/>
              </a:lnSpc>
              <a:spcBef>
                <a:spcPts val="1200"/>
              </a:spcBef>
              <a:buNone/>
            </a:pPr>
            <a:endParaRPr lang="en-US" sz="3200" dirty="0">
              <a:solidFill>
                <a:srgbClr val="FFFFFF"/>
              </a:solidFill>
              <a:latin typeface="Calibri"/>
              <a:cs typeface="Calibri"/>
            </a:endParaRPr>
          </a:p>
          <a:p>
            <a:pPr>
              <a:lnSpc>
                <a:spcPct val="90000"/>
              </a:lnSpc>
            </a:pPr>
            <a:r>
              <a:rPr lang="en-US" sz="2000" b="1" dirty="0" smtClean="0">
                <a:solidFill>
                  <a:srgbClr val="000000"/>
                </a:solidFill>
                <a:latin typeface="Calibri"/>
                <a:cs typeface="Calibri"/>
              </a:rPr>
              <a:t>Reflectivity</a:t>
            </a:r>
            <a:endParaRPr lang="en-US" sz="2000" b="1" dirty="0">
              <a:solidFill>
                <a:srgbClr val="000000"/>
              </a:solidFill>
              <a:latin typeface="Calibri"/>
              <a:cs typeface="Calibri"/>
            </a:endParaRPr>
          </a:p>
          <a:p>
            <a:pPr lvl="1">
              <a:lnSpc>
                <a:spcPct val="90000"/>
              </a:lnSpc>
            </a:pPr>
            <a:r>
              <a:rPr lang="en-US" sz="2000" dirty="0">
                <a:solidFill>
                  <a:srgbClr val="000000"/>
                </a:solidFill>
                <a:latin typeface="Calibri"/>
                <a:cs typeface="Calibri"/>
              </a:rPr>
              <a:t>Tracking</a:t>
            </a:r>
          </a:p>
          <a:p>
            <a:pPr lvl="1">
              <a:lnSpc>
                <a:spcPct val="90000"/>
              </a:lnSpc>
            </a:pPr>
            <a:r>
              <a:rPr lang="en-US" sz="2000" dirty="0" smtClean="0">
                <a:solidFill>
                  <a:srgbClr val="000000"/>
                </a:solidFill>
                <a:latin typeface="Calibri"/>
                <a:cs typeface="Calibri"/>
              </a:rPr>
              <a:t>Rainfall</a:t>
            </a:r>
            <a:endParaRPr lang="en-US" sz="2000" dirty="0">
              <a:solidFill>
                <a:srgbClr val="000000"/>
              </a:solidFill>
              <a:latin typeface="Calibri"/>
              <a:cs typeface="Calibri"/>
            </a:endParaRPr>
          </a:p>
          <a:p>
            <a:pPr>
              <a:lnSpc>
                <a:spcPct val="90000"/>
              </a:lnSpc>
            </a:pPr>
            <a:r>
              <a:rPr lang="en-US" sz="2000" b="1" dirty="0">
                <a:solidFill>
                  <a:srgbClr val="000000"/>
                </a:solidFill>
                <a:latin typeface="Calibri"/>
                <a:cs typeface="Calibri"/>
              </a:rPr>
              <a:t>Velocity</a:t>
            </a:r>
          </a:p>
          <a:p>
            <a:pPr lvl="1">
              <a:lnSpc>
                <a:spcPct val="90000"/>
              </a:lnSpc>
            </a:pPr>
            <a:r>
              <a:rPr lang="en-US" sz="2000" dirty="0">
                <a:solidFill>
                  <a:srgbClr val="000000"/>
                </a:solidFill>
                <a:latin typeface="Calibri"/>
                <a:cs typeface="Calibri"/>
              </a:rPr>
              <a:t>Tracking</a:t>
            </a:r>
          </a:p>
          <a:p>
            <a:pPr lvl="1">
              <a:lnSpc>
                <a:spcPct val="90000"/>
              </a:lnSpc>
            </a:pPr>
            <a:r>
              <a:rPr lang="en-US" sz="2000" dirty="0" err="1" smtClean="0">
                <a:solidFill>
                  <a:srgbClr val="000000"/>
                </a:solidFill>
                <a:latin typeface="Calibri"/>
                <a:cs typeface="Calibri"/>
              </a:rPr>
              <a:t>Windfield</a:t>
            </a:r>
            <a:endParaRPr lang="en-US" sz="2000" dirty="0">
              <a:solidFill>
                <a:srgbClr val="000000"/>
              </a:solidFill>
              <a:latin typeface="Calibri"/>
              <a:cs typeface="Calibri"/>
            </a:endParaRPr>
          </a:p>
          <a:p>
            <a:pPr>
              <a:lnSpc>
                <a:spcPct val="90000"/>
              </a:lnSpc>
            </a:pPr>
            <a:r>
              <a:rPr lang="en-US" sz="2000" b="1" dirty="0">
                <a:solidFill>
                  <a:srgbClr val="000000"/>
                </a:solidFill>
                <a:latin typeface="Calibri"/>
                <a:cs typeface="Calibri"/>
              </a:rPr>
              <a:t>ABL structure</a:t>
            </a:r>
          </a:p>
          <a:p>
            <a:pPr lvl="1">
              <a:lnSpc>
                <a:spcPct val="90000"/>
              </a:lnSpc>
            </a:pPr>
            <a:r>
              <a:rPr lang="en-US" sz="2000" dirty="0">
                <a:solidFill>
                  <a:srgbClr val="000000"/>
                </a:solidFill>
                <a:latin typeface="Calibri"/>
                <a:cs typeface="Calibri"/>
              </a:rPr>
              <a:t>VAD mean </a:t>
            </a:r>
            <a:r>
              <a:rPr lang="en-US" sz="2000" dirty="0" smtClean="0">
                <a:solidFill>
                  <a:srgbClr val="000000"/>
                </a:solidFill>
                <a:latin typeface="Calibri"/>
                <a:cs typeface="Calibri"/>
              </a:rPr>
              <a:t>profiles</a:t>
            </a:r>
            <a:endParaRPr lang="en-US" sz="2000" dirty="0">
              <a:solidFill>
                <a:srgbClr val="000000"/>
              </a:solidFill>
              <a:latin typeface="Calibri"/>
              <a:cs typeface="Calibri"/>
            </a:endParaRPr>
          </a:p>
          <a:p>
            <a:pPr lvl="1">
              <a:lnSpc>
                <a:spcPct val="90000"/>
              </a:lnSpc>
            </a:pPr>
            <a:r>
              <a:rPr lang="en-US" sz="2000" dirty="0">
                <a:solidFill>
                  <a:srgbClr val="000000"/>
                </a:solidFill>
                <a:latin typeface="Calibri"/>
                <a:cs typeface="Calibri"/>
              </a:rPr>
              <a:t>horizontal structure</a:t>
            </a:r>
          </a:p>
        </p:txBody>
      </p:sp>
      <p:sp>
        <p:nvSpPr>
          <p:cNvPr id="31755" name="Text Box 11"/>
          <p:cNvSpPr txBox="1">
            <a:spLocks noChangeArrowheads="1"/>
          </p:cNvSpPr>
          <p:nvPr/>
        </p:nvSpPr>
        <p:spPr bwMode="auto">
          <a:xfrm>
            <a:off x="3202850" y="5830297"/>
            <a:ext cx="5313185"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sz="1600" b="1" dirty="0" smtClean="0">
                <a:latin typeface="Calibri"/>
                <a:cs typeface="Calibri"/>
              </a:rPr>
              <a:t>Hurricane Isaac, </a:t>
            </a:r>
          </a:p>
          <a:p>
            <a:pPr algn="ctr"/>
            <a:r>
              <a:rPr lang="en-US" sz="1600" b="1" dirty="0" smtClean="0">
                <a:latin typeface="Calibri"/>
                <a:cs typeface="Calibri"/>
              </a:rPr>
              <a:t>0900 Z 28 August – 2230Z 29 August 2012</a:t>
            </a:r>
            <a:endParaRPr lang="en-US" sz="1600" b="1" dirty="0">
              <a:latin typeface="Calibri"/>
              <a:cs typeface="Calibri"/>
            </a:endParaRPr>
          </a:p>
        </p:txBody>
      </p:sp>
      <p:sp>
        <p:nvSpPr>
          <p:cNvPr id="9"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latin typeface="Calibri"/>
                <a:cs typeface="Calibri"/>
              </a:rPr>
              <a:t>NPOMS-2   F. Marks 22 October 2013</a:t>
            </a:r>
            <a:endParaRPr lang="en-US" dirty="0">
              <a:latin typeface="Calibri"/>
              <a:cs typeface="Calibri"/>
            </a:endParaRPr>
          </a:p>
        </p:txBody>
      </p:sp>
      <p:pic>
        <p:nvPicPr>
          <p:cNvPr id="13" name="Picture 12" descr="ST4_Isaac_total.pdf"/>
          <p:cNvPicPr>
            <a:picLocks noChangeAspect="1"/>
          </p:cNvPicPr>
          <p:nvPr/>
        </p:nvPicPr>
        <p:blipFill>
          <a:blip r:embed="rId7" cstate="email">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2934081" y="1287517"/>
            <a:ext cx="5694007" cy="4583412"/>
          </a:xfrm>
          <a:prstGeom prst="rect">
            <a:avLst/>
          </a:prstGeom>
          <a:solidFill>
            <a:schemeClr val="bg1"/>
          </a:solidFill>
        </p:spPr>
      </p:pic>
    </p:spTree>
    <p:extLst>
      <p:ext uri="{BB962C8B-B14F-4D97-AF65-F5344CB8AC3E}">
        <p14:creationId xmlns:p14="http://schemas.microsoft.com/office/powerpoint/2010/main" val="38495971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00" fill="hold"/>
                                        <p:tgtEl>
                                          <p:spTgt spid="4"/>
                                        </p:tgtEl>
                                      </p:cBhvr>
                                    </p:cmd>
                                  </p:childTnLst>
                                </p:cTn>
                              </p:par>
                            </p:childTnLst>
                          </p:cTn>
                        </p:par>
                        <p:par>
                          <p:cTn id="7" fill="hold">
                            <p:stCondLst>
                              <p:cond delay="35700"/>
                            </p:stCondLst>
                            <p:childTnLst>
                              <p:par>
                                <p:cTn id="8" presetID="1" presetClass="entr" presetSubtype="0" fill="hold" nodeType="afterEffect">
                                  <p:stCondLst>
                                    <p:cond delay="300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173892" y="87923"/>
            <a:ext cx="8229600" cy="1143000"/>
          </a:xfrm>
        </p:spPr>
        <p:txBody>
          <a:bodyPr/>
          <a:lstStyle/>
          <a:p>
            <a:r>
              <a:rPr lang="en-US" sz="4800" dirty="0" smtClean="0">
                <a:latin typeface="Calibri"/>
                <a:cs typeface="Calibri"/>
              </a:rPr>
              <a:t>Aircraft Tools</a:t>
            </a:r>
            <a:endParaRPr lang="en-US" sz="4800" dirty="0">
              <a:latin typeface="Calibri"/>
              <a:cs typeface="Calibri"/>
            </a:endParaRPr>
          </a:p>
        </p:txBody>
      </p:sp>
      <p:sp>
        <p:nvSpPr>
          <p:cNvPr id="153603" name="Rectangle 3"/>
          <p:cNvSpPr>
            <a:spLocks noGrp="1" noChangeArrowheads="1"/>
          </p:cNvSpPr>
          <p:nvPr>
            <p:ph type="body" sz="half" idx="3"/>
          </p:nvPr>
        </p:nvSpPr>
        <p:spPr>
          <a:xfrm>
            <a:off x="4343400" y="1352062"/>
            <a:ext cx="4572000" cy="2209800"/>
          </a:xfrm>
        </p:spPr>
        <p:txBody>
          <a:bodyPr/>
          <a:lstStyle/>
          <a:p>
            <a:pPr>
              <a:lnSpc>
                <a:spcPct val="80000"/>
              </a:lnSpc>
            </a:pPr>
            <a:r>
              <a:rPr lang="en-US" sz="2400" dirty="0">
                <a:latin typeface="Calibri"/>
                <a:cs typeface="Calibri"/>
              </a:rPr>
              <a:t>10 USAF Reserves C-130Js</a:t>
            </a:r>
          </a:p>
          <a:p>
            <a:pPr>
              <a:lnSpc>
                <a:spcPct val="80000"/>
              </a:lnSpc>
            </a:pPr>
            <a:r>
              <a:rPr lang="en-US" sz="2400" dirty="0">
                <a:latin typeface="Calibri"/>
                <a:cs typeface="Calibri"/>
              </a:rPr>
              <a:t>2 NOAA P-3s</a:t>
            </a:r>
          </a:p>
          <a:p>
            <a:pPr>
              <a:lnSpc>
                <a:spcPct val="80000"/>
              </a:lnSpc>
            </a:pPr>
            <a:r>
              <a:rPr lang="en-US" sz="2400" dirty="0">
                <a:latin typeface="Calibri"/>
                <a:cs typeface="Calibri"/>
              </a:rPr>
              <a:t>1 NOAA Gulfstream-IV</a:t>
            </a:r>
          </a:p>
          <a:p>
            <a:pPr>
              <a:lnSpc>
                <a:spcPct val="80000"/>
              </a:lnSpc>
            </a:pPr>
            <a:r>
              <a:rPr lang="en-US" sz="2400" dirty="0">
                <a:latin typeface="Calibri"/>
                <a:cs typeface="Calibri"/>
              </a:rPr>
              <a:t>USAF 53WRS: $30M per year</a:t>
            </a:r>
          </a:p>
          <a:p>
            <a:pPr>
              <a:lnSpc>
                <a:spcPct val="80000"/>
              </a:lnSpc>
            </a:pPr>
            <a:r>
              <a:rPr lang="en-US" sz="2400" dirty="0">
                <a:latin typeface="Calibri"/>
                <a:cs typeface="Calibri"/>
              </a:rPr>
              <a:t>NOAA: ~$1M per year</a:t>
            </a:r>
          </a:p>
        </p:txBody>
      </p:sp>
      <p:pic>
        <p:nvPicPr>
          <p:cNvPr id="5" name="Content Placeholder 4" descr="300px-WC-130J_Hercules_of_the_53rd_Weather_Reconnaissance_Squadron.jpg"/>
          <p:cNvPicPr>
            <a:picLocks noGrp="1" noChangeAspect="1"/>
          </p:cNvPicPr>
          <p:nvPr>
            <p:ph sz="quarter" idx="1"/>
          </p:nvPr>
        </p:nvPicPr>
        <p:blipFill>
          <a:blip r:embed="rId3" cstate="email">
            <a:extLst>
              <a:ext uri="{28A0092B-C50C-407E-A947-70E740481C1C}">
                <a14:useLocalDpi xmlns:a14="http://schemas.microsoft.com/office/drawing/2010/main"/>
              </a:ext>
            </a:extLst>
          </a:blip>
          <a:srcRect/>
          <a:stretch>
            <a:fillRect/>
          </a:stretch>
        </p:blipFill>
        <p:spPr>
          <a:xfrm>
            <a:off x="407492" y="1582780"/>
            <a:ext cx="3810000" cy="1981200"/>
          </a:xfrm>
        </p:spPr>
      </p:pic>
      <p:pic>
        <p:nvPicPr>
          <p:cNvPr id="9" name="Content Placeholder 8" descr="300px-NOAA_WP-3D_Orions.jpg"/>
          <p:cNvPicPr>
            <a:picLocks noGrp="1" noChangeAspect="1"/>
          </p:cNvPicPr>
          <p:nvPr>
            <p:ph sz="quarter" idx="2"/>
          </p:nvPr>
        </p:nvPicPr>
        <p:blipFill rotWithShape="1">
          <a:blip r:embed="rId4" cstate="email">
            <a:extLst>
              <a:ext uri="{28A0092B-C50C-407E-A947-70E740481C1C}">
                <a14:useLocalDpi xmlns:a14="http://schemas.microsoft.com/office/drawing/2010/main"/>
              </a:ext>
            </a:extLst>
          </a:blip>
          <a:srcRect/>
          <a:stretch/>
        </p:blipFill>
        <p:spPr>
          <a:xfrm>
            <a:off x="418608" y="4164918"/>
            <a:ext cx="3787768" cy="1976810"/>
          </a:xfrm>
        </p:spPr>
      </p:pic>
      <p:pic>
        <p:nvPicPr>
          <p:cNvPr id="10" name="Picture 9" descr="g4.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44244" y="4164918"/>
            <a:ext cx="3537995" cy="1976854"/>
          </a:xfrm>
          <a:prstGeom prst="rect">
            <a:avLst/>
          </a:prstGeom>
        </p:spPr>
      </p:pic>
    </p:spTree>
    <p:extLst>
      <p:ext uri="{BB962C8B-B14F-4D97-AF65-F5344CB8AC3E}">
        <p14:creationId xmlns:p14="http://schemas.microsoft.com/office/powerpoint/2010/main" val="111570113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0" y="0"/>
            <a:ext cx="7917240" cy="1242274"/>
          </a:xfrm>
        </p:spPr>
        <p:txBody>
          <a:bodyPr/>
          <a:lstStyle/>
          <a:p>
            <a:r>
              <a:rPr lang="en-US" sz="4000" dirty="0">
                <a:latin typeface="Calibri"/>
                <a:cs typeface="Calibri"/>
              </a:rPr>
              <a:t>National Hurricane Research </a:t>
            </a:r>
            <a:r>
              <a:rPr lang="en-US" sz="4000" dirty="0" smtClean="0">
                <a:latin typeface="Calibri"/>
                <a:cs typeface="Calibri"/>
              </a:rPr>
              <a:t>Project</a:t>
            </a:r>
            <a:br>
              <a:rPr lang="en-US" sz="4000" dirty="0" smtClean="0">
                <a:latin typeface="Calibri"/>
                <a:cs typeface="Calibri"/>
              </a:rPr>
            </a:br>
            <a:r>
              <a:rPr lang="en-US" sz="3200" dirty="0" smtClean="0">
                <a:latin typeface="Calibri"/>
                <a:cs typeface="Calibri"/>
              </a:rPr>
              <a:t>1956-1960</a:t>
            </a:r>
            <a:endParaRPr lang="en-US" sz="3200" dirty="0">
              <a:latin typeface="Calibri"/>
              <a:cs typeface="Calibri"/>
            </a:endParaRPr>
          </a:p>
        </p:txBody>
      </p:sp>
      <p:sp>
        <p:nvSpPr>
          <p:cNvPr id="57347" name="Rectangle 3"/>
          <p:cNvSpPr>
            <a:spLocks noGrp="1" noChangeArrowheads="1"/>
          </p:cNvSpPr>
          <p:nvPr>
            <p:ph type="body" idx="1"/>
          </p:nvPr>
        </p:nvSpPr>
        <p:spPr>
          <a:xfrm>
            <a:off x="489746" y="1464773"/>
            <a:ext cx="6046031" cy="2702963"/>
          </a:xfrm>
          <a:solidFill>
            <a:srgbClr val="F9FFC1"/>
          </a:solidFill>
          <a:ln w="28575">
            <a:solidFill>
              <a:schemeClr val="tx1"/>
            </a:solidFill>
            <a:miter lim="800000"/>
            <a:headEnd/>
            <a:tailEnd/>
          </a:ln>
          <a:effectLst>
            <a:outerShdw blurRad="63500" dist="107763" dir="2700000" algn="ctr" rotWithShape="0">
              <a:schemeClr val="bg2">
                <a:alpha val="50000"/>
              </a:schemeClr>
            </a:outerShdw>
          </a:effectLst>
        </p:spPr>
        <p:txBody>
          <a:bodyPr/>
          <a:lstStyle/>
          <a:p>
            <a:pPr>
              <a:spcBef>
                <a:spcPts val="1200"/>
              </a:spcBef>
              <a:buFont typeface="Arial"/>
              <a:buChar char="•"/>
            </a:pPr>
            <a:r>
              <a:rPr lang="en-US" sz="2400" b="1" dirty="0">
                <a:latin typeface="Calibri"/>
                <a:cs typeface="Calibri"/>
              </a:rPr>
              <a:t>Study hurricane formation</a:t>
            </a:r>
          </a:p>
          <a:p>
            <a:pPr>
              <a:spcBef>
                <a:spcPts val="1200"/>
              </a:spcBef>
              <a:buFont typeface="Arial"/>
              <a:buChar char="•"/>
            </a:pPr>
            <a:r>
              <a:rPr lang="en-US" sz="2400" b="1" dirty="0">
                <a:latin typeface="Calibri"/>
                <a:cs typeface="Calibri"/>
              </a:rPr>
              <a:t>Study hurricane structure and </a:t>
            </a:r>
            <a:r>
              <a:rPr lang="en-US" sz="2400" b="1" dirty="0" smtClean="0">
                <a:latin typeface="Calibri"/>
                <a:cs typeface="Calibri"/>
              </a:rPr>
              <a:t>dynamics</a:t>
            </a:r>
            <a:endParaRPr lang="en-US" sz="2400" b="1" dirty="0">
              <a:latin typeface="Calibri"/>
              <a:cs typeface="Calibri"/>
            </a:endParaRPr>
          </a:p>
          <a:p>
            <a:pPr>
              <a:spcBef>
                <a:spcPts val="1200"/>
              </a:spcBef>
              <a:buFont typeface="Arial"/>
              <a:buChar char="•"/>
            </a:pPr>
            <a:r>
              <a:rPr lang="en-US" sz="2400" b="1" dirty="0">
                <a:latin typeface="Calibri"/>
                <a:cs typeface="Calibri"/>
              </a:rPr>
              <a:t>Seek means for hurricane modification</a:t>
            </a:r>
          </a:p>
          <a:p>
            <a:pPr>
              <a:spcBef>
                <a:spcPts val="1200"/>
              </a:spcBef>
              <a:buFont typeface="Arial"/>
              <a:buChar char="•"/>
            </a:pPr>
            <a:r>
              <a:rPr lang="en-US" sz="2400" b="1" dirty="0">
                <a:latin typeface="Calibri"/>
                <a:cs typeface="Calibri"/>
              </a:rPr>
              <a:t>Seek means for improvement of forecasts</a:t>
            </a:r>
          </a:p>
          <a:p>
            <a:pPr algn="r">
              <a:spcBef>
                <a:spcPts val="1200"/>
              </a:spcBef>
              <a:buFontTx/>
              <a:buNone/>
            </a:pPr>
            <a:r>
              <a:rPr lang="en-US" sz="2400" b="1" dirty="0">
                <a:latin typeface="Calibri"/>
                <a:cs typeface="Calibri"/>
              </a:rPr>
              <a:t>NHRP, 1959</a:t>
            </a:r>
          </a:p>
        </p:txBody>
      </p:sp>
      <p:sp>
        <p:nvSpPr>
          <p:cNvPr id="3" name="TextBox 2"/>
          <p:cNvSpPr txBox="1"/>
          <p:nvPr/>
        </p:nvSpPr>
        <p:spPr>
          <a:xfrm>
            <a:off x="478274" y="4480003"/>
            <a:ext cx="8272897" cy="1723549"/>
          </a:xfrm>
          <a:prstGeom prst="rect">
            <a:avLst/>
          </a:prstGeom>
          <a:solidFill>
            <a:srgbClr val="FBFFC4"/>
          </a:solidFill>
          <a:ln w="28575" cmpd="sng">
            <a:solidFill>
              <a:schemeClr val="tx1"/>
            </a:solidFill>
          </a:ln>
          <a:effectLst>
            <a:outerShdw blurRad="50800" dist="38100" dir="2700000" algn="tl" rotWithShape="0">
              <a:prstClr val="black">
                <a:alpha val="40000"/>
              </a:prstClr>
            </a:outerShdw>
          </a:effectLst>
        </p:spPr>
        <p:txBody>
          <a:bodyPr wrap="square" rtlCol="0">
            <a:spAutoFit/>
          </a:bodyPr>
          <a:lstStyle/>
          <a:p>
            <a:pPr marL="342900" indent="-342900">
              <a:spcAft>
                <a:spcPts val="1200"/>
              </a:spcAft>
              <a:buFont typeface="Arial"/>
              <a:buChar char="•"/>
            </a:pPr>
            <a:r>
              <a:rPr lang="en-US" b="1" dirty="0" smtClean="0">
                <a:latin typeface="Calibri"/>
                <a:cs typeface="Calibri"/>
              </a:rPr>
              <a:t>NHRP used </a:t>
            </a:r>
            <a:r>
              <a:rPr lang="en-US" b="1" dirty="0">
                <a:latin typeface="Calibri"/>
                <a:cs typeface="Calibri"/>
              </a:rPr>
              <a:t>two WB-50s and a WB-47 aircraft</a:t>
            </a:r>
            <a:r>
              <a:rPr lang="en-US" b="1" dirty="0" smtClean="0">
                <a:latin typeface="Calibri"/>
                <a:cs typeface="Calibri"/>
              </a:rPr>
              <a:t>, </a:t>
            </a:r>
            <a:r>
              <a:rPr lang="en-US" b="1" dirty="0">
                <a:latin typeface="Calibri"/>
                <a:cs typeface="Calibri"/>
              </a:rPr>
              <a:t>provided and operated by </a:t>
            </a:r>
            <a:r>
              <a:rPr lang="en-US" b="1" dirty="0" smtClean="0">
                <a:latin typeface="Calibri"/>
                <a:cs typeface="Calibri"/>
              </a:rPr>
              <a:t>U.S</a:t>
            </a:r>
            <a:r>
              <a:rPr lang="en-US" b="1" dirty="0">
                <a:latin typeface="Calibri"/>
                <a:cs typeface="Calibri"/>
              </a:rPr>
              <a:t>. Air Force Air Weather Service. </a:t>
            </a:r>
            <a:endParaRPr lang="en-US" b="1" dirty="0" smtClean="0">
              <a:latin typeface="Calibri"/>
              <a:cs typeface="Calibri"/>
            </a:endParaRPr>
          </a:p>
          <a:p>
            <a:pPr marL="342900" indent="-342900">
              <a:spcAft>
                <a:spcPts val="1200"/>
              </a:spcAft>
              <a:buFont typeface="Arial"/>
              <a:buChar char="•"/>
            </a:pPr>
            <a:r>
              <a:rPr lang="en-US" b="1" dirty="0" smtClean="0">
                <a:latin typeface="Calibri"/>
                <a:cs typeface="Calibri"/>
              </a:rPr>
              <a:t>Weather </a:t>
            </a:r>
            <a:r>
              <a:rPr lang="en-US" b="1" dirty="0">
                <a:latin typeface="Calibri"/>
                <a:cs typeface="Calibri"/>
              </a:rPr>
              <a:t>Bureau supplied </a:t>
            </a:r>
            <a:r>
              <a:rPr lang="en-US" b="1" dirty="0" smtClean="0">
                <a:latin typeface="Calibri"/>
                <a:cs typeface="Calibri"/>
              </a:rPr>
              <a:t>instrumentation, </a:t>
            </a:r>
            <a:r>
              <a:rPr lang="en-US" b="1" dirty="0">
                <a:latin typeface="Calibri"/>
                <a:cs typeface="Calibri"/>
              </a:rPr>
              <a:t>and NHRP </a:t>
            </a:r>
            <a:r>
              <a:rPr lang="en-US" b="1" dirty="0" smtClean="0">
                <a:latin typeface="Calibri"/>
                <a:cs typeface="Calibri"/>
              </a:rPr>
              <a:t>participated </a:t>
            </a:r>
            <a:r>
              <a:rPr lang="en-US" b="1" dirty="0">
                <a:latin typeface="Calibri"/>
                <a:cs typeface="Calibri"/>
              </a:rPr>
              <a:t>in missions </a:t>
            </a:r>
            <a:r>
              <a:rPr lang="en-US" b="1" dirty="0" smtClean="0">
                <a:latin typeface="Calibri"/>
                <a:cs typeface="Calibri"/>
              </a:rPr>
              <a:t>in 1956-1958 </a:t>
            </a:r>
            <a:r>
              <a:rPr lang="en-US" b="1" dirty="0">
                <a:latin typeface="Calibri"/>
                <a:cs typeface="Calibri"/>
              </a:rPr>
              <a:t>hurricane seasons.</a:t>
            </a:r>
          </a:p>
        </p:txBody>
      </p:sp>
      <p:pic>
        <p:nvPicPr>
          <p:cNvPr id="6" name="Picture 5" descr="image1_22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39302" y="1474041"/>
            <a:ext cx="2120260" cy="2679236"/>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pic>
      <p:sp>
        <p:nvSpPr>
          <p:cNvPr id="8"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latin typeface="Calibri"/>
                <a:cs typeface="Calibri"/>
              </a:rPr>
              <a:t>NPOMS-2   F. Marks 22 October 2013</a:t>
            </a:r>
            <a:endParaRPr lang="en-US" dirty="0">
              <a:latin typeface="Calibri"/>
              <a:cs typeface="Calibri"/>
            </a:endParaRPr>
          </a:p>
        </p:txBody>
      </p:sp>
    </p:spTree>
    <p:extLst>
      <p:ext uri="{BB962C8B-B14F-4D97-AF65-F5344CB8AC3E}">
        <p14:creationId xmlns:p14="http://schemas.microsoft.com/office/powerpoint/2010/main" val="378702812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2-20 at 12.13.45 P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8752" y="4174115"/>
            <a:ext cx="3653365" cy="1801561"/>
          </a:xfrm>
          <a:prstGeom prst="rect">
            <a:avLst/>
          </a:prstGeom>
        </p:spPr>
      </p:pic>
      <p:pic>
        <p:nvPicPr>
          <p:cNvPr id="6" name="Picture 5" descr="Screen Shot 2011-12-20 at 12.14.41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5598312" y="-596134"/>
            <a:ext cx="1246911" cy="5841776"/>
          </a:xfrm>
          <a:prstGeom prst="rect">
            <a:avLst/>
          </a:prstGeom>
        </p:spPr>
      </p:pic>
      <p:sp>
        <p:nvSpPr>
          <p:cNvPr id="14338" name="Rectangle 2"/>
          <p:cNvSpPr>
            <a:spLocks noGrp="1" noChangeArrowheads="1"/>
          </p:cNvSpPr>
          <p:nvPr>
            <p:ph type="title" idx="4294967295"/>
          </p:nvPr>
        </p:nvSpPr>
        <p:spPr>
          <a:xfrm>
            <a:off x="-1" y="0"/>
            <a:ext cx="8575035" cy="1371600"/>
          </a:xfrm>
        </p:spPr>
        <p:txBody>
          <a:bodyPr/>
          <a:lstStyle/>
          <a:p>
            <a:r>
              <a:rPr lang="en-US" dirty="0" smtClean="0">
                <a:latin typeface="Calibri"/>
                <a:cs typeface="Calibri"/>
              </a:rPr>
              <a:t>NHRP Discoveries</a:t>
            </a:r>
            <a:endParaRPr lang="en-US" dirty="0">
              <a:latin typeface="Calibri"/>
              <a:cs typeface="Calibri"/>
            </a:endParaRPr>
          </a:p>
        </p:txBody>
      </p:sp>
      <p:pic>
        <p:nvPicPr>
          <p:cNvPr id="2" name="Picture 1" descr="Screen Shot 2011-12-20 at 12.12.53 PM.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93821" y="1409726"/>
            <a:ext cx="2988275" cy="2511776"/>
          </a:xfrm>
          <a:prstGeom prst="rect">
            <a:avLst/>
          </a:prstGeom>
        </p:spPr>
      </p:pic>
      <p:pic>
        <p:nvPicPr>
          <p:cNvPr id="7" name="Picture 6" descr="Screen Shot 2011-12-20 at 12.16.43 PM.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83363" y="3098190"/>
            <a:ext cx="3560638" cy="2970589"/>
          </a:xfrm>
          <a:prstGeom prst="rect">
            <a:avLst/>
          </a:prstGeom>
        </p:spPr>
      </p:pic>
      <p:pic>
        <p:nvPicPr>
          <p:cNvPr id="5" name="Picture 4" descr="Screen Shot 2011-12-20 at 12.14.05 PM.pn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673341" y="3512224"/>
            <a:ext cx="2233952" cy="2448293"/>
          </a:xfrm>
          <a:prstGeom prst="rect">
            <a:avLst/>
          </a:prstGeom>
        </p:spPr>
      </p:pic>
      <p:sp>
        <p:nvSpPr>
          <p:cNvPr id="10"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latin typeface="Calibri"/>
                <a:cs typeface="Calibri"/>
              </a:rPr>
              <a:t>NPOMS-2   F. Marks 22 October 2013</a:t>
            </a:r>
            <a:endParaRPr lang="en-US" dirty="0">
              <a:latin typeface="Calibri"/>
              <a:cs typeface="Calibri"/>
            </a:endParaRPr>
          </a:p>
        </p:txBody>
      </p:sp>
    </p:spTree>
    <p:extLst>
      <p:ext uri="{BB962C8B-B14F-4D97-AF65-F5344CB8AC3E}">
        <p14:creationId xmlns:p14="http://schemas.microsoft.com/office/powerpoint/2010/main" val="4182699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title" idx="4294967295"/>
          </p:nvPr>
        </p:nvSpPr>
        <p:spPr>
          <a:xfrm>
            <a:off x="0" y="32988"/>
            <a:ext cx="7772400" cy="1143000"/>
          </a:xfrm>
        </p:spPr>
        <p:txBody>
          <a:bodyPr/>
          <a:lstStyle/>
          <a:p>
            <a:r>
              <a:rPr lang="en-US" sz="5000" dirty="0">
                <a:latin typeface="Calibri"/>
                <a:cs typeface="Calibri"/>
              </a:rPr>
              <a:t>NOAA WP-</a:t>
            </a:r>
            <a:r>
              <a:rPr lang="en-US" sz="5000" dirty="0" smtClean="0">
                <a:latin typeface="Calibri"/>
                <a:cs typeface="Calibri"/>
              </a:rPr>
              <a:t>3Ds (1976-today)</a:t>
            </a:r>
            <a:endParaRPr lang="en-US" sz="5000" dirty="0">
              <a:latin typeface="Calibri"/>
              <a:cs typeface="Calibri"/>
            </a:endParaRPr>
          </a:p>
        </p:txBody>
      </p:sp>
      <p:pic>
        <p:nvPicPr>
          <p:cNvPr id="8" name="Picture 7" descr="P0002279.JPG"/>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9203" y="1301071"/>
            <a:ext cx="9144000" cy="5133424"/>
          </a:xfrm>
          <a:prstGeom prst="rect">
            <a:avLst/>
          </a:prstGeom>
        </p:spPr>
      </p:pic>
      <p:sp>
        <p:nvSpPr>
          <p:cNvPr id="6" name="Footer Placeholder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latin typeface="Calibri"/>
                <a:cs typeface="Calibri"/>
              </a:rPr>
              <a:t>NPOMS-2   F. Marks 22 October 2013</a:t>
            </a:r>
            <a:endParaRPr lang="en-US" dirty="0">
              <a:latin typeface="Calibri"/>
              <a:cs typeface="Calibri"/>
            </a:endParaRPr>
          </a:p>
        </p:txBody>
      </p:sp>
    </p:spTree>
    <p:extLst>
      <p:ext uri="{BB962C8B-B14F-4D97-AF65-F5344CB8AC3E}">
        <p14:creationId xmlns:p14="http://schemas.microsoft.com/office/powerpoint/2010/main" val="4196998398"/>
      </p:ext>
    </p:extLst>
  </p:cSld>
  <p:clrMapOvr>
    <a:masterClrMapping/>
  </p:clrMapOvr>
  <p:transition xmlns:p14="http://schemas.microsoft.com/office/powerpoint/2010/main"/>
  <p:timing>
    <p:tnLst>
      <p:par>
        <p:cTn xmlns:p14="http://schemas.microsoft.com/office/powerpoint/2010/main" id="1" dur="indefinite" restart="never" nodeType="tmRoot">
          <p:childTnLst>
            <p:par>
              <p:cTn id="2"/>
            </p:par>
          </p:childTnLst>
        </p:cTn>
      </p:par>
    </p:tnLst>
  </p:timing>
</p:sld>
</file>

<file path=ppt/theme/theme1.xml><?xml version="1.0" encoding="utf-8"?>
<a:theme xmlns:a="http://schemas.openxmlformats.org/drawingml/2006/main" name="Default Design">
  <a:themeElements>
    <a:clrScheme name="Custom 1">
      <a:dk1>
        <a:srgbClr val="000000"/>
      </a:dk1>
      <a:lt1>
        <a:srgbClr val="FFFFFF"/>
      </a:lt1>
      <a:dk2>
        <a:srgbClr val="000000"/>
      </a:dk2>
      <a:lt2>
        <a:srgbClr val="808080"/>
      </a:lt2>
      <a:accent1>
        <a:srgbClr val="E3070F"/>
      </a:accent1>
      <a:accent2>
        <a:srgbClr val="333399"/>
      </a:accent2>
      <a:accent3>
        <a:srgbClr val="FFFFFF"/>
      </a:accent3>
      <a:accent4>
        <a:srgbClr val="000000"/>
      </a:accent4>
      <a:accent5>
        <a:srgbClr val="D50000"/>
      </a:accent5>
      <a:accent6>
        <a:srgbClr val="2D2D8A"/>
      </a:accent6>
      <a:hlink>
        <a:srgbClr val="009999"/>
      </a:hlink>
      <a:folHlink>
        <a:srgbClr val="99CC00"/>
      </a:folHlink>
    </a:clrScheme>
    <a:fontScheme name="Default Design">
      <a:majorFont>
        <a:latin typeface="TradeGothicBold"/>
        <a:ea typeface=""/>
        <a:cs typeface=""/>
      </a:majorFont>
      <a:minorFont>
        <a:latin typeface="Trade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28808</TotalTime>
  <Words>2622</Words>
  <Application>Microsoft Macintosh PowerPoint</Application>
  <PresentationFormat>On-screen Show (4:3)</PresentationFormat>
  <Paragraphs>427</Paragraphs>
  <Slides>24</Slides>
  <Notes>19</Notes>
  <HiddenSlides>0</HiddenSlides>
  <MMClips>2</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Default Design</vt:lpstr>
      <vt:lpstr>Advancing Tropical Cyclone Forecasts Using Observations</vt:lpstr>
      <vt:lpstr>Excellent References</vt:lpstr>
      <vt:lpstr>PowerPoint Presentation</vt:lpstr>
      <vt:lpstr>PowerPoint Presentation</vt:lpstr>
      <vt:lpstr>PowerPoint Presentation</vt:lpstr>
      <vt:lpstr>Aircraft Tools</vt:lpstr>
      <vt:lpstr>National Hurricane Research Project 1956-1960</vt:lpstr>
      <vt:lpstr>NHRP Discoveries</vt:lpstr>
      <vt:lpstr>NOAA WP-3Ds (1976-today)</vt:lpstr>
      <vt:lpstr>Inner core structure</vt:lpstr>
      <vt:lpstr>GPS Dropwindsondes</vt:lpstr>
      <vt:lpstr>Stepped Frequency Microwave Radiometer (SFMR)</vt:lpstr>
      <vt:lpstr>Airborne Oceanography:</vt:lpstr>
      <vt:lpstr>Airborne Doppler Radar</vt:lpstr>
      <vt:lpstr>Improved Use of Observations: Intensity Forecast Experiment (IFEX)</vt:lpstr>
      <vt:lpstr>PowerPoint Presentation</vt:lpstr>
      <vt:lpstr>PowerPoint Presentation</vt:lpstr>
      <vt:lpstr>PowerPoint Presentation</vt:lpstr>
      <vt:lpstr>PowerPoint Presentation</vt:lpstr>
      <vt:lpstr>Develop &amp; refine measurement technology: HS3 (2012-2014)</vt:lpstr>
      <vt:lpstr>Improve understanding of TC structure &amp; intensity: Ocean’s Role</vt:lpstr>
      <vt:lpstr>PowerPoint Presentation</vt:lpstr>
      <vt:lpstr>PowerPoint Presentation</vt:lpstr>
      <vt:lpstr>Questions?</vt:lpstr>
    </vt:vector>
  </TitlesOfParts>
  <Manager>Tim McClung</Manager>
  <Company>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Nation's Hurricane Program: An Interagency Success Story</dc:title>
  <dc:subject>Hurricanes, Hurricane Research</dc:subject>
  <dc:creator>Kandis Boyd</dc:creator>
  <cp:lastModifiedBy>Frank Marks</cp:lastModifiedBy>
  <cp:revision>626</cp:revision>
  <cp:lastPrinted>2009-09-22T14:42:08Z</cp:lastPrinted>
  <dcterms:created xsi:type="dcterms:W3CDTF">2011-06-20T01:31:26Z</dcterms:created>
  <dcterms:modified xsi:type="dcterms:W3CDTF">2013-12-09T21:29:31Z</dcterms:modified>
</cp:coreProperties>
</file>