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media1.gif" ContentType="video/unknown"/>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handoutMasterIdLst>
    <p:handoutMasterId r:id="rId32"/>
  </p:handoutMasterIdLst>
  <p:sldIdLst>
    <p:sldId id="561" r:id="rId2"/>
    <p:sldId id="588" r:id="rId3"/>
    <p:sldId id="589" r:id="rId4"/>
    <p:sldId id="584" r:id="rId5"/>
    <p:sldId id="590" r:id="rId6"/>
    <p:sldId id="437" r:id="rId7"/>
    <p:sldId id="528" r:id="rId8"/>
    <p:sldId id="569" r:id="rId9"/>
    <p:sldId id="570" r:id="rId10"/>
    <p:sldId id="576" r:id="rId11"/>
    <p:sldId id="572" r:id="rId12"/>
    <p:sldId id="581" r:id="rId13"/>
    <p:sldId id="594" r:id="rId14"/>
    <p:sldId id="583" r:id="rId15"/>
    <p:sldId id="595" r:id="rId16"/>
    <p:sldId id="573" r:id="rId17"/>
    <p:sldId id="574" r:id="rId18"/>
    <p:sldId id="575" r:id="rId19"/>
    <p:sldId id="580" r:id="rId20"/>
    <p:sldId id="585" r:id="rId21"/>
    <p:sldId id="559" r:id="rId22"/>
    <p:sldId id="554" r:id="rId23"/>
    <p:sldId id="553" r:id="rId24"/>
    <p:sldId id="592" r:id="rId25"/>
    <p:sldId id="587" r:id="rId26"/>
    <p:sldId id="551" r:id="rId27"/>
    <p:sldId id="593" r:id="rId28"/>
    <p:sldId id="591" r:id="rId29"/>
    <p:sldId id="562" r:id="rId3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1F0D0"/>
    <a:srgbClr val="FD0DFB"/>
    <a:srgbClr val="9999FF"/>
    <a:srgbClr val="FF3300"/>
    <a:srgbClr val="C0C0C0"/>
    <a:srgbClr val="000066"/>
    <a:srgbClr val="6666FF"/>
    <a:srgbClr val="3333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98" autoAdjust="0"/>
  </p:normalViewPr>
  <p:slideViewPr>
    <p:cSldViewPr snapToGrid="0">
      <p:cViewPr varScale="1">
        <p:scale>
          <a:sx n="199" d="100"/>
          <a:sy n="199" d="100"/>
        </p:scale>
        <p:origin x="-664" y="-32"/>
      </p:cViewPr>
      <p:guideLst>
        <p:guide orient="horz" pos="72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98109010011123"/>
          <c:y val="0.300163132137031"/>
          <c:w val="0.378197997775306"/>
          <c:h val="0.554649265905385"/>
        </c:manualLayout>
      </c:layout>
      <c:pieChart>
        <c:varyColors val="1"/>
        <c:ser>
          <c:idx val="0"/>
          <c:order val="0"/>
          <c:tx>
            <c:strRef>
              <c:f>'[Draft - 4c 2012 Combined_BvsA (man-years &amp; $)_27Feb2013-1238L.xlsx]Combined A&amp;B (HFIP breakout)'!$G$2</c:f>
              <c:strCache>
                <c:ptCount val="1"/>
                <c:pt idx="0">
                  <c:v>Total ($K)</c:v>
                </c:pt>
              </c:strCache>
            </c:strRef>
          </c:tx>
          <c:spPr>
            <a:gradFill rotWithShape="0">
              <a:gsLst>
                <a:gs pos="0">
                  <a:srgbClr val="9BC1FF"/>
                </a:gs>
                <a:gs pos="100000">
                  <a:srgbClr val="3F80CD"/>
                </a:gs>
              </a:gsLst>
              <a:lin ang="5400000"/>
            </a:gradFill>
            <a:ln w="25400">
              <a:noFill/>
            </a:ln>
            <a:effectLst>
              <a:outerShdw dist="35921" dir="2700000" algn="br">
                <a:srgbClr val="000000"/>
              </a:outerShdw>
            </a:effectLst>
          </c:spPr>
          <c:dPt>
            <c:idx val="0"/>
            <c:bubble3D val="0"/>
            <c:spPr>
              <a:solidFill>
                <a:srgbClr val="000066"/>
              </a:solidFill>
              <a:ln w="25400">
                <a:noFill/>
              </a:ln>
              <a:effectLst>
                <a:outerShdw dist="35921" dir="2700000" algn="br">
                  <a:srgbClr val="000000"/>
                </a:outerShdw>
              </a:effectLst>
            </c:spPr>
          </c:dPt>
          <c:dPt>
            <c:idx val="1"/>
            <c:bubble3D val="0"/>
            <c:spPr>
              <a:solidFill>
                <a:srgbClr val="4F81BD"/>
              </a:solidFill>
              <a:ln w="25400">
                <a:noFill/>
              </a:ln>
              <a:effectLst>
                <a:outerShdw dist="35921" dir="2700000" algn="br">
                  <a:srgbClr val="000000"/>
                </a:outerShdw>
              </a:effectLst>
            </c:spPr>
          </c:dPt>
          <c:dPt>
            <c:idx val="2"/>
            <c:bubble3D val="0"/>
            <c:spPr>
              <a:solidFill>
                <a:srgbClr val="C0504D"/>
              </a:solidFill>
              <a:ln w="25400">
                <a:noFill/>
              </a:ln>
              <a:effectLst>
                <a:outerShdw dist="35921" dir="2700000" algn="br">
                  <a:srgbClr val="000000"/>
                </a:outerShdw>
              </a:effectLst>
            </c:spPr>
          </c:dPt>
          <c:dPt>
            <c:idx val="3"/>
            <c:bubble3D val="0"/>
            <c:spPr>
              <a:solidFill>
                <a:srgbClr val="8064A2"/>
              </a:solidFill>
              <a:ln w="25400">
                <a:noFill/>
              </a:ln>
              <a:effectLst>
                <a:outerShdw dist="35921" dir="2700000" algn="br">
                  <a:srgbClr val="000000"/>
                </a:outerShdw>
              </a:effectLst>
            </c:spPr>
          </c:dPt>
          <c:dPt>
            <c:idx val="4"/>
            <c:bubble3D val="0"/>
            <c:spPr>
              <a:solidFill>
                <a:srgbClr val="9BBB59"/>
              </a:solidFill>
              <a:ln w="25400">
                <a:noFill/>
              </a:ln>
              <a:effectLst>
                <a:outerShdw dist="35921" dir="2700000" algn="br">
                  <a:srgbClr val="000000"/>
                </a:outerShdw>
              </a:effectLst>
            </c:spPr>
          </c:dPt>
          <c:dPt>
            <c:idx val="5"/>
            <c:bubble3D val="0"/>
            <c:spPr>
              <a:solidFill>
                <a:srgbClr val="FF9900"/>
              </a:solidFill>
            </c:spPr>
          </c:dPt>
          <c:dPt>
            <c:idx val="6"/>
            <c:bubble3D val="0"/>
            <c:explosion val="10"/>
            <c:spPr>
              <a:solidFill>
                <a:srgbClr val="A6A6A6"/>
              </a:solidFill>
              <a:ln w="25400">
                <a:noFill/>
              </a:ln>
              <a:effectLst>
                <a:outerShdw dist="35921" dir="2700000" algn="br">
                  <a:srgbClr val="000000"/>
                </a:outerShdw>
              </a:effectLst>
            </c:spPr>
          </c:dPt>
          <c:dLbls>
            <c:dLbl>
              <c:idx val="4"/>
              <c:layout>
                <c:manualLayout>
                  <c:x val="0.0232207671263823"/>
                  <c:y val="-0.0132460885447826"/>
                </c:manualLayout>
              </c:layout>
              <c:dLblPos val="bestFit"/>
              <c:showLegendKey val="0"/>
              <c:showVal val="1"/>
              <c:showCatName val="0"/>
              <c:showSerName val="0"/>
              <c:showPercent val="0"/>
              <c:showBubbleSize val="0"/>
            </c:dLbl>
            <c:dLbl>
              <c:idx val="5"/>
              <c:layout>
                <c:manualLayout>
                  <c:x val="0.010320137788741"/>
                  <c:y val="-0.0105968708358261"/>
                </c:manualLayout>
              </c:layout>
              <c:dLblPos val="bestFit"/>
              <c:showLegendKey val="0"/>
              <c:showVal val="1"/>
              <c:showCatName val="0"/>
              <c:showSerName val="0"/>
              <c:showPercent val="0"/>
              <c:showBubbleSize val="0"/>
            </c:dLbl>
            <c:dLbl>
              <c:idx val="6"/>
              <c:layout>
                <c:manualLayout>
                  <c:x val="0.0825627275604705"/>
                  <c:y val="-0.050335136470174"/>
                </c:manualLayout>
              </c:layout>
              <c:dLblPos val="bestFit"/>
              <c:showLegendKey val="0"/>
              <c:showVal val="1"/>
              <c:showCatName val="0"/>
              <c:showSerName val="0"/>
              <c:showPercent val="0"/>
              <c:showBubbleSize val="0"/>
            </c:dLbl>
            <c:spPr>
              <a:noFill/>
              <a:ln w="25400">
                <a:noFill/>
              </a:ln>
            </c:spPr>
            <c:txPr>
              <a:bodyPr/>
              <a:lstStyle/>
              <a:p>
                <a:pPr>
                  <a:defRPr sz="1400" b="1">
                    <a:solidFill>
                      <a:schemeClr val="tx1"/>
                    </a:solidFill>
                  </a:defRPr>
                </a:pPr>
                <a:endParaRPr lang="en-US"/>
              </a:p>
            </c:txPr>
            <c:dLblPos val="outEnd"/>
            <c:showLegendKey val="0"/>
            <c:showVal val="1"/>
            <c:showCatName val="0"/>
            <c:showSerName val="0"/>
            <c:showPercent val="0"/>
            <c:showBubbleSize val="0"/>
            <c:showLeaderLines val="1"/>
          </c:dLbls>
          <c:cat>
            <c:strRef>
              <c:f>'[Draft - 4c 2012 Combined_BvsA (man-years &amp; $)_27Feb2013-1238L.xlsx]Combined A&amp;B (HFIP breakout)'!$A$4:$A$10</c:f>
              <c:strCache>
                <c:ptCount val="7"/>
                <c:pt idx="0">
                  <c:v>NOAA HFIP</c:v>
                </c:pt>
                <c:pt idx="1">
                  <c:v>NOAA NON-HFIP</c:v>
                </c:pt>
                <c:pt idx="2">
                  <c:v>Navy</c:v>
                </c:pt>
                <c:pt idx="3">
                  <c:v>NASA</c:v>
                </c:pt>
                <c:pt idx="4">
                  <c:v>NSF</c:v>
                </c:pt>
                <c:pt idx="5">
                  <c:v>Other</c:v>
                </c:pt>
                <c:pt idx="6">
                  <c:v>Research Facilities</c:v>
                </c:pt>
              </c:strCache>
            </c:strRef>
          </c:cat>
          <c:val>
            <c:numRef>
              <c:f>'[Draft - 4c 2012 Combined_BvsA (man-years &amp; $)_27Feb2013-1238L.xlsx]Combined A&amp;B (HFIP breakout)'!$G$4:$G$10</c:f>
              <c:numCache>
                <c:formatCode>"$"#,##0</c:formatCode>
                <c:ptCount val="7"/>
                <c:pt idx="0">
                  <c:v>9992.241032490976</c:v>
                </c:pt>
                <c:pt idx="1">
                  <c:v>6998.029405720623</c:v>
                </c:pt>
                <c:pt idx="2">
                  <c:v>5956.224</c:v>
                </c:pt>
                <c:pt idx="3">
                  <c:v>5267.0</c:v>
                </c:pt>
                <c:pt idx="4">
                  <c:v>6369.277999999998</c:v>
                </c:pt>
                <c:pt idx="5">
                  <c:v>1550.05</c:v>
                </c:pt>
                <c:pt idx="6">
                  <c:v>15361.0</c:v>
                </c:pt>
              </c:numCache>
            </c:numRef>
          </c:val>
        </c:ser>
        <c:dLbls>
          <c:showLegendKey val="0"/>
          <c:showVal val="1"/>
          <c:showCatName val="0"/>
          <c:showSerName val="0"/>
          <c:showPercent val="0"/>
          <c:showBubbleSize val="0"/>
          <c:showLeaderLines val="1"/>
        </c:dLbls>
        <c:firstSliceAng val="0"/>
      </c:pieChart>
      <c:spPr>
        <a:noFill/>
        <a:ln w="25400">
          <a:noFill/>
        </a:ln>
      </c:spPr>
    </c:plotArea>
    <c:plotVisOnly val="1"/>
    <c:dispBlanksAs val="zero"/>
    <c:showDLblsOverMax val="0"/>
  </c:chart>
  <c:spPr>
    <a:solidFill>
      <a:schemeClr val="bg1">
        <a:alpha val="0"/>
      </a:schemeClr>
    </a:solidFill>
    <a:ln w="3175">
      <a:no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mn-ea"/>
                <a:cs typeface="+mn-cs"/>
              </a:defRPr>
            </a:lvl1pPr>
          </a:lstStyle>
          <a:p>
            <a:pPr>
              <a:defRPr/>
            </a:pPr>
            <a:fld id="{F27DEBDD-BDFF-9C49-9494-6A4EBD8FA7BA}" type="slidenum">
              <a:rPr lang="en-US"/>
              <a:pPr>
                <a:defRPr/>
              </a:pPr>
              <a:t>‹#›</a:t>
            </a:fld>
            <a:endParaRPr lang="en-US"/>
          </a:p>
        </p:txBody>
      </p:sp>
    </p:spTree>
    <p:extLst>
      <p:ext uri="{BB962C8B-B14F-4D97-AF65-F5344CB8AC3E}">
        <p14:creationId xmlns:p14="http://schemas.microsoft.com/office/powerpoint/2010/main" val="8830510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atin typeface="Arial" pitchFamily="-112" charset="0"/>
                <a:ea typeface="+mn-ea"/>
                <a:cs typeface="+mn-cs"/>
              </a:defRPr>
            </a:lvl1pPr>
          </a:lstStyle>
          <a:p>
            <a:pPr>
              <a:defRPr/>
            </a:pPr>
            <a:fld id="{8818E52F-AD2C-554D-854C-D2C491234C15}" type="slidenum">
              <a:rPr lang="en-US"/>
              <a:pPr>
                <a:defRPr/>
              </a:pPr>
              <a:t>‹#›</a:t>
            </a:fld>
            <a:endParaRPr lang="en-US"/>
          </a:p>
        </p:txBody>
      </p:sp>
    </p:spTree>
    <p:extLst>
      <p:ext uri="{BB962C8B-B14F-4D97-AF65-F5344CB8AC3E}">
        <p14:creationId xmlns:p14="http://schemas.microsoft.com/office/powerpoint/2010/main" val="133891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dx.doi.org/10.1175/BAMS-87-11-1523"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dx.doi.org/10.1175/MWR-D-11-00212.1"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47A0757-10F4-D84F-8E7B-379AC22A625C}"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sz="1400" smtClean="0">
                <a:latin typeface="Arial" charset="0"/>
              </a:rPr>
              <a:t>Hurricane Earl 2 September 2010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the case of Irene new</a:t>
            </a:r>
            <a:r>
              <a:rPr lang="en-US" baseline="0" dirty="0" smtClean="0"/>
              <a:t> tools to forecast genesis developed by HFIP using the HFIP global model ensembles from GFS/EnKF (30 members) and FIM (10 members) were able to detect and track the system that formed into Irene 5 days before it was named by NHC and 2 days before NHC declared it an INVEST area</a:t>
            </a:r>
          </a:p>
          <a:p>
            <a:endParaRPr lang="en-US" baseline="0" dirty="0" smtClean="0"/>
          </a:p>
          <a:p>
            <a:r>
              <a:rPr lang="en-US" baseline="0" dirty="0" smtClean="0"/>
              <a:t>Thin black lines are the disturbance tracks from each of the ensemble members, the small black dots the location of each of the ensemble members at 24 h intervals after the initial time, and the colored ellipses enclose 75% of the ensemble positions. Note that the ellipses elongate along track (reflecting speed uncertainty) in the early forecasts, and elongate perpendicular to the track (reflecting uncertainty in the storm turn to the N at the later forecast times. At day 3 &amp; 4 when the storm was named the uncertainty is the least.</a:t>
            </a:r>
          </a:p>
          <a:p>
            <a:endParaRPr lang="en-US" baseline="0" dirty="0" smtClean="0"/>
          </a:p>
          <a:p>
            <a:r>
              <a:rPr lang="en-US" baseline="0" dirty="0" smtClean="0"/>
              <a:t>The solid green line is the observed Best Track from NHC starting when the storm was named. </a:t>
            </a:r>
          </a:p>
          <a:p>
            <a:endParaRPr lang="en-US" baseline="0" dirty="0" smtClean="0"/>
          </a:p>
          <a:p>
            <a:r>
              <a:rPr lang="en-US" baseline="0" dirty="0" smtClean="0"/>
              <a:t>Model data available at: http://</a:t>
            </a:r>
            <a:r>
              <a:rPr lang="en-US" baseline="0" dirty="0" err="1" smtClean="0"/>
              <a:t>www.esrl.noaa.gov</a:t>
            </a:r>
            <a:r>
              <a:rPr lang="en-US" baseline="0" dirty="0" smtClean="0"/>
              <a:t>/</a:t>
            </a:r>
            <a:r>
              <a:rPr lang="en-US" baseline="0" dirty="0" err="1" smtClean="0"/>
              <a:t>psd</a:t>
            </a:r>
            <a:r>
              <a:rPr lang="en-US" baseline="0" dirty="0" smtClean="0"/>
              <a:t>/forecasts/</a:t>
            </a:r>
            <a:r>
              <a:rPr lang="en-US" baseline="0" dirty="0" err="1" smtClean="0"/>
              <a:t>gfsenkf</a:t>
            </a:r>
            <a:r>
              <a:rPr lang="en-US" baseline="0" dirty="0" smtClean="0"/>
              <a:t>/</a:t>
            </a:r>
            <a:r>
              <a:rPr lang="en-US" baseline="0" dirty="0" err="1" smtClean="0"/>
              <a:t>ens</a:t>
            </a:r>
            <a:r>
              <a:rPr lang="en-US" baseline="0" dirty="0" smtClean="0"/>
              <a:t>/</a:t>
            </a:r>
            <a:endParaRPr lang="en-US" dirty="0" smtClean="0"/>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dirty="0">
                <a:latin typeface="Times New Roman" charset="0"/>
                <a:ea typeface="Times New Roman" charset="0"/>
                <a:cs typeface="Times New Roman" charset="0"/>
              </a:rPr>
              <a:t>Demo 2011 season; Not only we have improved the products but also added a suite of NOAA HWRF systems at different configurations.</a:t>
            </a:r>
          </a:p>
          <a:p>
            <a:r>
              <a:rPr lang="en-US" dirty="0">
                <a:latin typeface="Times New Roman" charset="0"/>
                <a:ea typeface="Times New Roman" charset="0"/>
                <a:cs typeface="Times New Roman" charset="0"/>
              </a:rPr>
              <a:t>Example of Hurricane</a:t>
            </a:r>
            <a:r>
              <a:rPr lang="en-US" dirty="0" smtClean="0">
                <a:latin typeface="Times New Roman" charset="0"/>
                <a:ea typeface="Times New Roman" charset="0"/>
                <a:cs typeface="Times New Roman" charset="0"/>
              </a:rPr>
              <a:t> Dora 2004 (initialized at 18Z on 18 July 2011)</a:t>
            </a:r>
          </a:p>
          <a:p>
            <a:r>
              <a:rPr lang="en-US" dirty="0" smtClean="0">
                <a:latin typeface="Times New Roman" charset="0"/>
                <a:ea typeface="Times New Roman" charset="0"/>
                <a:cs typeface="Times New Roman" charset="0"/>
              </a:rPr>
              <a:t>Top left: 10-m wind swath for 126 </a:t>
            </a:r>
            <a:r>
              <a:rPr lang="en-US" dirty="0" err="1" smtClean="0">
                <a:latin typeface="Times New Roman" charset="0"/>
                <a:ea typeface="Times New Roman" charset="0"/>
                <a:cs typeface="Times New Roman" charset="0"/>
              </a:rPr>
              <a:t>h</a:t>
            </a:r>
            <a:r>
              <a:rPr lang="en-US" dirty="0" smtClean="0">
                <a:latin typeface="Times New Roman" charset="0"/>
                <a:ea typeface="Times New Roman" charset="0"/>
                <a:cs typeface="Times New Roman" charset="0"/>
              </a:rPr>
              <a:t> forecast</a:t>
            </a:r>
          </a:p>
          <a:p>
            <a:r>
              <a:rPr lang="en-US" dirty="0" smtClean="0">
                <a:latin typeface="Times New Roman" charset="0"/>
                <a:ea typeface="Times New Roman" charset="0"/>
                <a:cs typeface="Times New Roman" charset="0"/>
              </a:rPr>
              <a:t>Bottom</a:t>
            </a:r>
            <a:r>
              <a:rPr lang="en-US" baseline="0" dirty="0" smtClean="0">
                <a:latin typeface="Times New Roman" charset="0"/>
                <a:ea typeface="Times New Roman" charset="0"/>
                <a:cs typeface="Times New Roman" charset="0"/>
              </a:rPr>
              <a:t> left: time-height cross section of mean wind over 3 km nest centered on storm</a:t>
            </a:r>
          </a:p>
          <a:p>
            <a:r>
              <a:rPr lang="en-US" baseline="0" dirty="0" smtClean="0">
                <a:latin typeface="Times New Roman" charset="0"/>
                <a:ea typeface="Times New Roman" charset="0"/>
                <a:cs typeface="Times New Roman" charset="0"/>
              </a:rPr>
              <a:t>Top right: storm-relative vertical wind shear on 3-km nest for 24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and 30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forecast – note decreasing NE shear over center</a:t>
            </a:r>
          </a:p>
          <a:p>
            <a:r>
              <a:rPr lang="en-US" baseline="0" dirty="0" smtClean="0">
                <a:latin typeface="Times New Roman" charset="0"/>
                <a:ea typeface="Times New Roman" charset="0"/>
                <a:cs typeface="Times New Roman" charset="0"/>
              </a:rPr>
              <a:t>Bottom right: SHIPS type predictors for regional model</a:t>
            </a:r>
          </a:p>
          <a:p>
            <a:r>
              <a:rPr lang="en-US" baseline="0" dirty="0" smtClean="0">
                <a:latin typeface="Times New Roman" charset="0"/>
                <a:ea typeface="Times New Roman" charset="0"/>
                <a:cs typeface="Times New Roman" charset="0"/>
              </a:rPr>
              <a:t>Overlay: moving 3-km inner nest showing 10-m wind evolution</a:t>
            </a:r>
            <a:endParaRPr lang="en-US" dirty="0" smtClean="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Model products available at:</a:t>
            </a:r>
            <a:r>
              <a:rPr lang="en-US" baseline="0" dirty="0" smtClean="0">
                <a:latin typeface="Times New Roman" charset="0"/>
                <a:ea typeface="Times New Roman" charset="0"/>
                <a:cs typeface="Times New Roman" charset="0"/>
              </a:rPr>
              <a:t> http://</a:t>
            </a:r>
            <a:r>
              <a:rPr lang="en-US" baseline="0" dirty="0" err="1" smtClean="0">
                <a:latin typeface="Times New Roman" charset="0"/>
                <a:ea typeface="Times New Roman" charset="0"/>
                <a:cs typeface="Times New Roman" charset="0"/>
              </a:rPr>
              <a:t>storm.aoml.noaa.gov</a:t>
            </a:r>
            <a:r>
              <a:rPr lang="en-US" baseline="0" dirty="0" smtClean="0">
                <a:latin typeface="Times New Roman" charset="0"/>
                <a:ea typeface="Times New Roman" charset="0"/>
                <a:cs typeface="Times New Roman" charset="0"/>
              </a:rPr>
              <a:t>/</a:t>
            </a:r>
            <a:r>
              <a:rPr lang="en-US" baseline="0" dirty="0" err="1" smtClean="0">
                <a:latin typeface="Times New Roman" charset="0"/>
                <a:ea typeface="Times New Roman" charset="0"/>
                <a:cs typeface="Times New Roman" charset="0"/>
              </a:rPr>
              <a:t>realtime</a:t>
            </a:r>
            <a:endParaRPr lang="en-US" dirty="0">
              <a:latin typeface="Times New Roman" charset="0"/>
              <a:ea typeface="Times New Roman" charset="0"/>
              <a:cs typeface="Times New Roman" charset="0"/>
            </a:endParaRPr>
          </a:p>
        </p:txBody>
      </p:sp>
      <p:sp>
        <p:nvSpPr>
          <p:cNvPr id="23556" name="Slide Number Placeholder 3"/>
          <p:cNvSpPr>
            <a:spLocks noGrp="1"/>
          </p:cNvSpPr>
          <p:nvPr>
            <p:ph type="sldNum" sz="quarter" idx="5"/>
          </p:nvPr>
        </p:nvSpPr>
        <p:spPr/>
        <p:txBody>
          <a:bodyPr/>
          <a:lstStyle/>
          <a:p>
            <a:pPr>
              <a:defRPr/>
            </a:pPr>
            <a:fld id="{2C55D3C4-7D4F-B94C-8B5A-629C0C168734}" type="slidenum">
              <a:rPr lang="en-US"/>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C2C64-2AA4-A443-897B-DC201FAC8CD6}" type="slidenum">
              <a:rPr lang="en-US"/>
              <a:pPr/>
              <a:t>12</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sz="1000"/>
              <a:t>• As the new models are developed to deal with intensity and structure we need to develop new metrics for model and forecast evaluation beyond the traditional minimum central pressure and peak surface wind. The NWS metric of the peak 1-min sustained surface wind anywhere is not as meaningful anymore. A model or forecast could be correct on those parameters for the wrong reason. Customers want to know more about the impacts to expect and that means structure and size matter. Proposed new metrics are structure (radii of 35, 50, 65 kt, and radius of maximum wind in different quadrants) and rapid intensification (FAR vs POD). They need to be tested and improved with data as well as model output.</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ABA0E-DE16-F844-BF51-796131774116}" type="slidenum">
              <a:rPr lang="en-US"/>
              <a:pPr/>
              <a:t>14</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sz="1000"/>
              <a:t>• Surface wind field work is mainly supported through a NOPP that Hans Graber controls (collaboration between UM, USACE, HRD, and Vince Cardone’s Ocean Weather). HRD receives support to provide them near real-time surface winds to drive their surge and wave models. HRD also receives support for these wind fields from the USACE, particularly for the production of wind fields for past storms to use for model testing. Finally, some of the support comes from the development of a wind model for the State of Florida CAT model effort in collaboration with FSU, FIU, and UF.</a:t>
            </a:r>
          </a:p>
          <a:p>
            <a:endParaRPr lang="en-US" sz="1000"/>
          </a:p>
          <a:p>
            <a:endParaRPr lang="en-US"/>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ABA0E-DE16-F844-BF51-796131774116}" type="slidenum">
              <a:rPr lang="en-US"/>
              <a:pPr/>
              <a:t>15</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regional hurricane model strategy</a:t>
            </a:r>
            <a:r>
              <a:rPr lang="en-US" baseline="0" dirty="0" smtClean="0"/>
              <a:t> is developed from GFDL model approach developed in 1977 – one forecast run per storm. So if there is two storms operations needs resources for two complete model runs. Not only inefficient, but causes issues with initialization when two storms are in the outer next interacting. Current storm occurrence climatology suggests that more that 50% of the time there is two storms active at the same forecast time.</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16</a:t>
            </a:fld>
            <a:endParaRPr lang="en-US"/>
          </a:p>
        </p:txBody>
      </p:sp>
    </p:spTree>
    <p:extLst>
      <p:ext uri="{BB962C8B-B14F-4D97-AF65-F5344CB8AC3E}">
        <p14:creationId xmlns:p14="http://schemas.microsoft.com/office/powerpoint/2010/main" val="1094988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initialization problem hen</a:t>
            </a:r>
            <a:r>
              <a:rPr lang="en-US" baseline="0" dirty="0" smtClean="0"/>
              <a:t> two storms are in the same outer nest for each initialization time. Forecast performance depends on which storm initialization you look at. In this case when initializing for Earl the forecast looks similar to best track. However, forecast initialized for Fiona at the same time looks nothing like reality with Fiona remaining a weak hurricane and has Earl making landfall in the outer banks.</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17</a:t>
            </a:fld>
            <a:endParaRPr lang="en-US"/>
          </a:p>
        </p:txBody>
      </p:sp>
    </p:spTree>
    <p:extLst>
      <p:ext uri="{BB962C8B-B14F-4D97-AF65-F5344CB8AC3E}">
        <p14:creationId xmlns:p14="http://schemas.microsoft.com/office/powerpoint/2010/main" val="2310944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solidFill>
            <a:srgbClr val="FFFFFF"/>
          </a:solidFill>
          <a:ln/>
        </p:spPr>
      </p:sp>
      <p:sp>
        <p:nvSpPr>
          <p:cNvPr id="38915" name="Notes Placeholder 2"/>
          <p:cNvSpPr>
            <a:spLocks noGrp="1"/>
          </p:cNvSpPr>
          <p:nvPr>
            <p:ph type="body" idx="1"/>
          </p:nvPr>
        </p:nvSpPr>
        <p:spPr>
          <a:solidFill>
            <a:srgbClr val="FFFFFF"/>
          </a:solidFill>
          <a:ln>
            <a:solidFill>
              <a:srgbClr val="000000"/>
            </a:solidFill>
          </a:ln>
        </p:spPr>
        <p:txBody>
          <a:bodyPr/>
          <a:lstStyle/>
          <a:p>
            <a:r>
              <a:rPr lang="en-US" dirty="0" smtClean="0">
                <a:latin typeface="Times New Roman" charset="0"/>
                <a:ea typeface="Times New Roman" charset="0"/>
                <a:cs typeface="Times New Roman" charset="0"/>
              </a:rPr>
              <a:t>Earl and Danielle </a:t>
            </a:r>
            <a:r>
              <a:rPr lang="en-US" baseline="0" dirty="0" smtClean="0">
                <a:latin typeface="Times New Roman" charset="0"/>
                <a:ea typeface="Times New Roman" charset="0"/>
                <a:cs typeface="Times New Roman" charset="0"/>
              </a:rPr>
              <a:t>forecast initialized at 0000Z 27 August 2011</a:t>
            </a:r>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Large “basin-scale” domain is at 27 km resolution with inner nest at 9-</a:t>
            </a:r>
            <a:r>
              <a:rPr lang="en-US" dirty="0">
                <a:latin typeface="Times New Roman" charset="0"/>
                <a:ea typeface="Times New Roman" charset="0"/>
                <a:cs typeface="Times New Roman" charset="0"/>
              </a:rPr>
              <a:t>km </a:t>
            </a:r>
            <a:r>
              <a:rPr lang="en-US" dirty="0" smtClean="0">
                <a:latin typeface="Times New Roman" charset="0"/>
                <a:ea typeface="Times New Roman" charset="0"/>
                <a:cs typeface="Times New Roman" charset="0"/>
              </a:rPr>
              <a:t>using</a:t>
            </a:r>
            <a:r>
              <a:rPr lang="en-US" baseline="0" dirty="0" smtClean="0">
                <a:latin typeface="Times New Roman" charset="0"/>
                <a:ea typeface="Times New Roman" charset="0"/>
                <a:cs typeface="Times New Roman" charset="0"/>
              </a:rPr>
              <a:t> operational HWRF as the basis. Outer domain covers the EPAC and ATL TC development regions with one domain which remains fixed from cycle to cycle.</a:t>
            </a:r>
            <a:endParaRPr lang="en-US" dirty="0">
              <a:latin typeface="Times New Roman" charset="0"/>
              <a:ea typeface="Times New Roman" charset="0"/>
              <a:cs typeface="Times New Roman" charset="0"/>
            </a:endParaRPr>
          </a:p>
        </p:txBody>
      </p:sp>
      <p:sp>
        <p:nvSpPr>
          <p:cNvPr id="38916" name="Slide Number Placeholder 3"/>
          <p:cNvSpPr txBox="1">
            <a:spLocks noGrp="1"/>
          </p:cNvSpPr>
          <p:nvPr/>
        </p:nvSpPr>
        <p:spPr bwMode="auto">
          <a:xfrm>
            <a:off x="3971925" y="8831263"/>
            <a:ext cx="3038475" cy="465137"/>
          </a:xfrm>
          <a:prstGeom prst="rect">
            <a:avLst/>
          </a:prstGeom>
          <a:noFill/>
          <a:ln w="9525">
            <a:noFill/>
            <a:miter lim="800000"/>
            <a:headEnd/>
            <a:tailEnd/>
          </a:ln>
        </p:spPr>
        <p:txBody>
          <a:bodyPr lIns="93177" tIns="46589" rIns="93177" bIns="46589" anchor="b">
            <a:prstTxWarp prst="textNoShape">
              <a:avLst/>
            </a:prstTxWarp>
          </a:bodyPr>
          <a:lstStyle/>
          <a:p>
            <a:pPr algn="r"/>
            <a:fld id="{DCB95C77-A234-6740-BF71-BE2EC27A5E3C}" type="slidenum">
              <a:rPr lang="en-US" sz="1200"/>
              <a:pPr algn="r"/>
              <a:t>18</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BC93F20-8DE1-6041-9809-78091D62C910}" type="slidenum">
              <a:rPr lang="en-US">
                <a:latin typeface="Arial" charset="0"/>
                <a:ea typeface="ＭＳ Ｐゴシック" charset="-128"/>
                <a:cs typeface="ＭＳ Ｐゴシック" charset="-128"/>
              </a:rPr>
              <a:pPr/>
              <a:t>19</a:t>
            </a:fld>
            <a:endParaRPr lang="en-US">
              <a:latin typeface="Arial" charset="0"/>
              <a:ea typeface="ＭＳ Ｐゴシック" charset="-128"/>
              <a:cs typeface="ＭＳ Ｐゴシック" charset="-128"/>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xfrm>
            <a:off x="935038" y="4416425"/>
            <a:ext cx="5140325" cy="1074738"/>
          </a:xfrm>
          <a:solidFill>
            <a:srgbClr val="FFFFFF"/>
          </a:solidFill>
          <a:ln>
            <a:solidFill>
              <a:srgbClr val="000000"/>
            </a:solidFill>
          </a:ln>
        </p:spPr>
        <p:txBody>
          <a:bodyPr lIns="93153" rIns="93153"/>
          <a:lstStyle/>
          <a:p>
            <a:pPr>
              <a:spcBef>
                <a:spcPct val="0"/>
              </a:spcBef>
            </a:pPr>
            <a:r>
              <a:rPr lang="en-US" dirty="0">
                <a:solidFill>
                  <a:srgbClr val="000000"/>
                </a:solidFill>
                <a:latin typeface="Arial" charset="0"/>
                <a:ea typeface="Arial" charset="0"/>
                <a:cs typeface="Arial" charset="0"/>
              </a:rPr>
              <a:t>UR image depicts dropsonde profiles in eyewall of Hurricane Guillermo (1997) </a:t>
            </a:r>
          </a:p>
          <a:p>
            <a:pPr>
              <a:spcBef>
                <a:spcPct val="0"/>
              </a:spcBef>
            </a:pPr>
            <a:r>
              <a:rPr lang="en-US" dirty="0">
                <a:solidFill>
                  <a:srgbClr val="000000"/>
                </a:solidFill>
                <a:latin typeface="Arial" charset="0"/>
                <a:ea typeface="Arial" charset="0"/>
                <a:cs typeface="Arial" charset="0"/>
              </a:rPr>
              <a:t>LR image is Doppler Wind Lidar profiles from TCS-</a:t>
            </a:r>
            <a:r>
              <a:rPr lang="en-US" dirty="0" smtClean="0">
                <a:solidFill>
                  <a:srgbClr val="000000"/>
                </a:solidFill>
                <a:latin typeface="Arial" charset="0"/>
                <a:ea typeface="Arial" charset="0"/>
                <a:cs typeface="Arial" charset="0"/>
              </a:rPr>
              <a:t>08</a:t>
            </a:r>
            <a:endParaRPr lang="en-US" dirty="0" smtClean="0">
              <a:latin typeface="Arial" charset="0"/>
            </a:endParaRPr>
          </a:p>
          <a:p>
            <a:pPr>
              <a:spcBef>
                <a:spcPct val="0"/>
              </a:spcBef>
            </a:pPr>
            <a:endParaRPr lang="en-US" dirty="0" smtClean="0">
              <a:solidFill>
                <a:srgbClr val="000000"/>
              </a:solidFill>
              <a:latin typeface="Arial" charset="0"/>
              <a:ea typeface="Arial" charset="0"/>
              <a:cs typeface="Arial" charset="0"/>
            </a:endParaRPr>
          </a:p>
          <a:p>
            <a:pPr>
              <a:spcBef>
                <a:spcPct val="0"/>
              </a:spcBef>
            </a:pPr>
            <a:r>
              <a:rPr lang="en-US" dirty="0" smtClean="0">
                <a:solidFill>
                  <a:srgbClr val="000000"/>
                </a:solidFill>
                <a:latin typeface="Arial" charset="0"/>
                <a:ea typeface="Arial" charset="0"/>
                <a:cs typeface="Arial" charset="0"/>
              </a:rPr>
              <a:t>See IFEX paper (Rogers et al 2006):</a:t>
            </a:r>
            <a:r>
              <a:rPr lang="en-US" baseline="0" dirty="0" smtClean="0">
                <a:solidFill>
                  <a:srgbClr val="000000"/>
                </a:solidFill>
                <a:latin typeface="Arial" charset="0"/>
                <a:ea typeface="Arial" charset="0"/>
                <a:cs typeface="Arial" charset="0"/>
              </a:rPr>
              <a:t>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http://dx.doi.org/10.1175/BAMS-87-11-1523</a:t>
            </a:r>
            <a:endParaRPr lang="en-US" dirty="0" smtClean="0">
              <a:solidFill>
                <a:srgbClr val="000000"/>
              </a:solidFill>
              <a:latin typeface="Arial" charset="0"/>
              <a:ea typeface="Arial" charset="0"/>
              <a:cs typeface="Arial" charset="0"/>
            </a:endParaRPr>
          </a:p>
          <a:p>
            <a:pPr eaLnBrk="1" hangingPunct="1"/>
            <a:endParaRPr lang="en-US" dirty="0" smtClean="0">
              <a:latin typeface="Arial" charset="0"/>
            </a:endParaRPr>
          </a:p>
          <a:p>
            <a:pPr eaLnBrk="1" hangingPunct="1"/>
            <a:r>
              <a:rPr lang="en-US" dirty="0" smtClean="0">
                <a:latin typeface="Arial" charset="0"/>
              </a:rPr>
              <a:t>HRD IFEX website: http://</a:t>
            </a:r>
            <a:r>
              <a:rPr lang="en-US" dirty="0" err="1" smtClean="0">
                <a:latin typeface="Arial" charset="0"/>
              </a:rPr>
              <a:t>www.aoml.noaa.gov</a:t>
            </a:r>
            <a:r>
              <a:rPr lang="en-US" dirty="0" smtClean="0">
                <a:latin typeface="Arial" charset="0"/>
              </a:rPr>
              <a:t>/</a:t>
            </a:r>
            <a:r>
              <a:rPr lang="en-US" dirty="0" err="1" smtClean="0">
                <a:latin typeface="Arial" charset="0"/>
              </a:rPr>
              <a:t>hrd</a:t>
            </a:r>
            <a:r>
              <a:rPr lang="en-US" dirty="0" smtClean="0">
                <a:latin typeface="Arial" charset="0"/>
              </a:rPr>
              <a:t>/HFP2011/</a:t>
            </a:r>
            <a:r>
              <a:rPr lang="en-US" dirty="0" err="1" smtClean="0">
                <a:latin typeface="Arial" charset="0"/>
              </a:rPr>
              <a:t>index.html</a:t>
            </a:r>
            <a:endParaRPr lang="en-US" dirty="0"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Map shows flight tracks for all of the NOAA missions (color coded are the flight level winds for the P-3 missions,</a:t>
            </a:r>
            <a:r>
              <a:rPr lang="en-US" baseline="0" dirty="0" smtClean="0">
                <a:latin typeface="Calibri" charset="0"/>
              </a:rPr>
              <a:t> dropsonde symbols denote G-IV patterns)</a:t>
            </a:r>
          </a:p>
          <a:p>
            <a:endParaRPr lang="en-US" baseline="0" dirty="0" smtClean="0">
              <a:latin typeface="Calibri" charset="0"/>
            </a:endParaRPr>
          </a:p>
          <a:p>
            <a:r>
              <a:rPr lang="en-US" baseline="0" dirty="0" smtClean="0">
                <a:latin typeface="Calibri" charset="0"/>
              </a:rPr>
              <a:t>Flight track plots courtesy of Tropical Atlantic - http://</a:t>
            </a:r>
            <a:r>
              <a:rPr lang="en-US" baseline="0" dirty="0" err="1" smtClean="0">
                <a:latin typeface="Calibri" charset="0"/>
              </a:rPr>
              <a:t>tropicalatlantic.com</a:t>
            </a:r>
            <a:r>
              <a:rPr lang="en-US" baseline="0" dirty="0" smtClean="0">
                <a:latin typeface="Calibri" charset="0"/>
              </a:rPr>
              <a:t>/recon/</a:t>
            </a:r>
          </a:p>
          <a:p>
            <a:r>
              <a:rPr lang="en-US" baseline="0" dirty="0" smtClean="0">
                <a:latin typeface="Calibri" charset="0"/>
              </a:rPr>
              <a:t>Model data available at: http://</a:t>
            </a:r>
            <a:r>
              <a:rPr lang="en-US" baseline="0" dirty="0" err="1" smtClean="0">
                <a:latin typeface="Calibri" charset="0"/>
              </a:rPr>
              <a:t>storm.aoml.noaa.gov</a:t>
            </a:r>
            <a:r>
              <a:rPr lang="en-US" baseline="0" dirty="0" smtClean="0">
                <a:latin typeface="Calibri" charset="0"/>
              </a:rPr>
              <a:t>/</a:t>
            </a:r>
            <a:r>
              <a:rPr lang="en-US" baseline="0" dirty="0" err="1" smtClean="0">
                <a:latin typeface="Calibri" charset="0"/>
              </a:rPr>
              <a:t>realtime</a:t>
            </a:r>
            <a:endParaRPr lang="en-US"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a:noFill/>
        </p:spPr>
        <p:txBody>
          <a:bodyPr/>
          <a:lstStyle/>
          <a:p>
            <a:fld id="{716C90FC-D014-45F3-9967-D1C06553D5D4}" type="slidenum">
              <a:rPr lang="en-US" smtClean="0">
                <a:solidFill>
                  <a:prstClr val="black"/>
                </a:solidFill>
              </a:rPr>
              <a:pPr/>
              <a:t>2</a:t>
            </a:fld>
            <a:endParaRPr lang="en-US" smtClean="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dirty="0" smtClean="0">
                <a:latin typeface="Times New Roman" pitchFamily="18" charset="0"/>
                <a:ea typeface="ＭＳ Ｐゴシック"/>
                <a:cs typeface="ＭＳ Ｐゴシック"/>
              </a:rPr>
              <a:t>Images</a:t>
            </a:r>
            <a:r>
              <a:rPr lang="en-US" baseline="0" dirty="0" smtClean="0">
                <a:latin typeface="Times New Roman" pitchFamily="18" charset="0"/>
                <a:ea typeface="ＭＳ Ｐゴシック"/>
                <a:cs typeface="ＭＳ Ｐゴシック"/>
              </a:rPr>
              <a:t> from: </a:t>
            </a:r>
            <a:r>
              <a:rPr lang="en-US" dirty="0" smtClean="0">
                <a:latin typeface="Times New Roman" pitchFamily="18" charset="0"/>
                <a:ea typeface="ＭＳ Ｐゴシック"/>
                <a:cs typeface="ＭＳ Ｐゴシック"/>
              </a:rPr>
              <a:t>http://</a:t>
            </a:r>
            <a:r>
              <a:rPr lang="en-US" dirty="0" err="1" smtClean="0">
                <a:latin typeface="Times New Roman" pitchFamily="18" charset="0"/>
                <a:ea typeface="ＭＳ Ｐゴシック"/>
                <a:cs typeface="ＭＳ Ｐゴシック"/>
              </a:rPr>
              <a:t>www.nhc.noaa.gov</a:t>
            </a:r>
            <a:r>
              <a:rPr lang="en-US" dirty="0" smtClean="0">
                <a:latin typeface="Times New Roman" pitchFamily="18" charset="0"/>
                <a:ea typeface="ＭＳ Ｐゴシック"/>
                <a:cs typeface="ＭＳ Ｐゴシック"/>
              </a:rPr>
              <a:t>/verification/verify5.shtml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Colors</a:t>
            </a:r>
            <a:r>
              <a:rPr lang="en-US" baseline="0" dirty="0" smtClean="0">
                <a:latin typeface="Calibri" charset="0"/>
              </a:rPr>
              <a:t> denote Doppler winds and station codes denote dropsondes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charset="0"/>
              </a:rPr>
              <a:t>West-east vertical cross section of wind speed (shaded, m/s). </a:t>
            </a:r>
          </a:p>
          <a:p>
            <a:endParaRPr lang="en-US" dirty="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baseline="0" dirty="0" smtClean="0">
                <a:solidFill>
                  <a:schemeClr val="tx1"/>
                </a:solidFill>
                <a:latin typeface="Arial" charset="0"/>
              </a:rPr>
              <a:t>See papers: Zhang et al (2011) - http://</a:t>
            </a:r>
            <a:r>
              <a:rPr lang="en-US" sz="1200" b="0" baseline="0" dirty="0" err="1" smtClean="0">
                <a:solidFill>
                  <a:schemeClr val="tx1"/>
                </a:solidFill>
                <a:latin typeface="Arial" charset="0"/>
              </a:rPr>
              <a:t>www.agu.org</a:t>
            </a:r>
            <a:r>
              <a:rPr lang="en-US" sz="1200" b="0" baseline="0" dirty="0" smtClean="0">
                <a:solidFill>
                  <a:schemeClr val="tx1"/>
                </a:solidFill>
                <a:latin typeface="Arial" charset="0"/>
              </a:rPr>
              <a:t>/pubs/</a:t>
            </a:r>
            <a:r>
              <a:rPr lang="en-US" sz="1200" b="0" baseline="0" dirty="0" err="1" smtClean="0">
                <a:solidFill>
                  <a:schemeClr val="tx1"/>
                </a:solidFill>
                <a:latin typeface="Arial" charset="0"/>
              </a:rPr>
              <a:t>crossref</a:t>
            </a:r>
            <a:r>
              <a:rPr lang="en-US" sz="1200" b="0" baseline="0" dirty="0" smtClean="0">
                <a:solidFill>
                  <a:schemeClr val="tx1"/>
                </a:solidFill>
                <a:latin typeface="Arial" charset="0"/>
              </a:rPr>
              <a:t>/2011/2011GL048469.shtml</a:t>
            </a:r>
          </a:p>
          <a:p>
            <a:r>
              <a:rPr lang="en-US" sz="1200" b="0" baseline="0" dirty="0" smtClean="0">
                <a:solidFill>
                  <a:schemeClr val="tx1"/>
                </a:solidFill>
                <a:latin typeface="Arial" charset="0"/>
              </a:rPr>
              <a:t>Aksoy et al (2012) -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http://dx.doi.org/10.1175/MWR-D-11-00212.1</a:t>
            </a:r>
            <a:endParaRPr lang="en-US" sz="1200" b="0" baseline="0" dirty="0" smtClean="0">
              <a:solidFill>
                <a:schemeClr val="tx1"/>
              </a:solidFill>
              <a:latin typeface="Arial" charset="0"/>
            </a:endParaRPr>
          </a:p>
          <a:p>
            <a:endParaRPr lang="en-US" sz="1200" b="0" baseline="0" dirty="0" smtClean="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23</a:t>
            </a:fld>
            <a:endParaRPr lang="en-US"/>
          </a:p>
        </p:txBody>
      </p:sp>
    </p:spTree>
    <p:extLst>
      <p:ext uri="{BB962C8B-B14F-4D97-AF65-F5344CB8AC3E}">
        <p14:creationId xmlns:p14="http://schemas.microsoft.com/office/powerpoint/2010/main" val="704412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DE0DE2B7-1980-0A4A-8A34-0A8918233E6C}" type="slidenum">
              <a:rPr lang="en-US"/>
              <a:pPr/>
              <a:t>25</a:t>
            </a:fld>
            <a:endParaRPr lang="en-US"/>
          </a:p>
        </p:txBody>
      </p:sp>
      <p:sp>
        <p:nvSpPr>
          <p:cNvPr id="104451" name="Rectangle 2"/>
          <p:cNvSpPr>
            <a:spLocks noGrp="1" noRot="1" noChangeAspect="1" noChangeArrowheads="1" noTextEdit="1"/>
          </p:cNvSpPr>
          <p:nvPr>
            <p:ph type="sldImg"/>
          </p:nvPr>
        </p:nvSpPr>
        <p:spPr>
          <a:xfrm>
            <a:off x="1181100" y="695325"/>
            <a:ext cx="4648200" cy="3486150"/>
          </a:xfrm>
          <a:ln/>
        </p:spPr>
      </p:sp>
      <p:sp>
        <p:nvSpPr>
          <p:cNvPr id="104452" name="Rectangle 3"/>
          <p:cNvSpPr>
            <a:spLocks noGrp="1" noChangeArrowheads="1"/>
          </p:cNvSpPr>
          <p:nvPr>
            <p:ph type="body" idx="1"/>
          </p:nvPr>
        </p:nvSpPr>
        <p:spPr>
          <a:xfrm>
            <a:off x="701359" y="4415790"/>
            <a:ext cx="5607684" cy="4184972"/>
          </a:xfrm>
          <a:noFill/>
        </p:spPr>
        <p:txBody>
          <a:bodyPr/>
          <a:lstStyle/>
          <a:p>
            <a:pPr eaLnBrk="1" hangingPunct="1"/>
            <a:endParaRPr lang="en-US">
              <a:latin typeface="Times New Roman" charset="0"/>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pitchFamily="-112" charset="0"/>
                <a:ea typeface="ＭＳ Ｐゴシック" charset="-128"/>
                <a:cs typeface="ＭＳ Ｐゴシック" charset="-128"/>
              </a:rPr>
              <a:t>http://</a:t>
            </a:r>
            <a:r>
              <a:rPr lang="en-US" sz="1200" kern="1200" dirty="0" err="1" smtClean="0">
                <a:solidFill>
                  <a:schemeClr val="tx1"/>
                </a:solidFill>
                <a:latin typeface="Arial" pitchFamily="-112" charset="0"/>
                <a:ea typeface="ＭＳ Ｐゴシック" charset="-128"/>
                <a:cs typeface="ＭＳ Ｐゴシック" charset="-128"/>
              </a:rPr>
              <a:t>www.hfip.org</a:t>
            </a:r>
            <a:r>
              <a:rPr lang="en-US" sz="1200" kern="1200" dirty="0" smtClean="0">
                <a:solidFill>
                  <a:schemeClr val="tx1"/>
                </a:solidFill>
                <a:latin typeface="Arial" pitchFamily="-112" charset="0"/>
                <a:ea typeface="ＭＳ Ｐゴシック" charset="-128"/>
                <a:cs typeface="ＭＳ Ｐゴシック" charset="-128"/>
              </a:rPr>
              <a:t>/documents/reports2.php</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11259FCD-3ECF-FB4F-A990-AD3822E5C6CD}" type="slidenum">
              <a:rPr lang="en-US">
                <a:latin typeface="Arial" charset="0"/>
              </a:rPr>
              <a:pPr>
                <a:defRPr/>
              </a:pPr>
              <a:t>27</a:t>
            </a:fld>
            <a:endParaRPr lang="en-US">
              <a:latin typeface="Arial" charset="0"/>
            </a:endParaRPr>
          </a:p>
        </p:txBody>
      </p:sp>
      <p:sp>
        <p:nvSpPr>
          <p:cNvPr id="67587" name="Text Box 2"/>
          <p:cNvSpPr>
            <a:spLocks noGrp="1" noRot="1" noChangeAspect="1" noChangeArrowheads="1" noTextEdit="1"/>
          </p:cNvSpPr>
          <p:nvPr>
            <p:ph type="sldImg"/>
          </p:nvPr>
        </p:nvSpPr>
        <p:spPr>
          <a:xfrm>
            <a:off x="1179513" y="698500"/>
            <a:ext cx="4648200" cy="3486150"/>
          </a:xfrm>
          <a:ln/>
        </p:spPr>
      </p:sp>
      <p:sp>
        <p:nvSpPr>
          <p:cNvPr id="67588" name="Text Box 3"/>
          <p:cNvSpPr>
            <a:spLocks noGrp="1" noChangeArrowheads="1"/>
          </p:cNvSpPr>
          <p:nvPr>
            <p:ph type="body" idx="1"/>
          </p:nvPr>
        </p:nvSpPr>
        <p:spPr>
          <a:xfrm>
            <a:off x="909638" y="4356100"/>
            <a:ext cx="5014912" cy="3986213"/>
          </a:xfrm>
          <a:noFill/>
          <a:ln/>
        </p:spPr>
        <p:txBody>
          <a:bodyPr anchor="ctr"/>
          <a:lstStyle/>
          <a:p>
            <a:pPr marL="109538" lvl="1" eaLnBrk="1" hangingPunct="1">
              <a:lnSpc>
                <a:spcPct val="95000"/>
              </a:lnSpc>
              <a:spcBef>
                <a:spcPts val="650"/>
              </a:spcBef>
              <a:spcAft>
                <a:spcPts val="438"/>
              </a:spcAft>
            </a:pPr>
            <a:endParaRPr lang="en-GB" sz="13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p:cNvSpPr>
          <p:nvPr>
            <p:ph type="body" idx="1"/>
          </p:nvPr>
        </p:nvSpPr>
        <p:spPr bwMode="auto">
          <a:xfrm>
            <a:off x="701040" y="4415790"/>
            <a:ext cx="5608320" cy="418338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850CB63-0F78-0F4D-BEA5-D284EC2C4C37}" type="slidenum">
              <a:rPr lang="en-US">
                <a:latin typeface="Arial" charset="0"/>
                <a:ea typeface="ＭＳ Ｐゴシック" charset="-128"/>
                <a:cs typeface="ＭＳ Ｐゴシック" charset="-128"/>
              </a:rPr>
              <a:pPr/>
              <a:t>29</a:t>
            </a:fld>
            <a:endParaRPr lang="en-US">
              <a:latin typeface="Arial" charset="0"/>
              <a:ea typeface="ＭＳ Ｐゴシック" charset="-128"/>
              <a:cs typeface="ＭＳ Ｐゴシック"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B8D8177D-CB67-2741-AE6A-D31CF13BC3C4}" type="slidenum">
              <a:rPr lang="en-US"/>
              <a:pPr>
                <a:defRPr/>
              </a:pPr>
              <a:t>3</a:t>
            </a:fld>
            <a:endParaRPr lang="en-US"/>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200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www.nhc.noaa.gov</a:t>
            </a:r>
            <a:r>
              <a:rPr lang="en-US" dirty="0" smtClean="0"/>
              <a:t>/data/</a:t>
            </a:r>
            <a:r>
              <a:rPr lang="en-US" dirty="0" err="1" smtClean="0"/>
              <a:t>tcr</a:t>
            </a:r>
            <a:r>
              <a:rPr lang="en-US" dirty="0" smtClean="0"/>
              <a:t>/AL182012_Sandy.pdf</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4</a:t>
            </a:fld>
            <a:endParaRPr lang="en-US"/>
          </a:p>
        </p:txBody>
      </p:sp>
    </p:spTree>
    <p:extLst>
      <p:ext uri="{BB962C8B-B14F-4D97-AF65-F5344CB8AC3E}">
        <p14:creationId xmlns:p14="http://schemas.microsoft.com/office/powerpoint/2010/main" val="942503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latin typeface="Arial" charset="0"/>
              </a:rPr>
              <a:t>Operations: $300M/year (NOAA &amp; </a:t>
            </a:r>
            <a:r>
              <a:rPr lang="en-US" dirty="0" err="1" smtClean="0">
                <a:latin typeface="Arial" charset="0"/>
              </a:rPr>
              <a:t>DoD</a:t>
            </a:r>
            <a:r>
              <a:rPr lang="en-US" dirty="0" smtClean="0">
                <a:latin typeface="Arial" charset="0"/>
              </a:rPr>
              <a:t>)– observing, forecasting, instrumentation (satellites)</a:t>
            </a:r>
          </a:p>
          <a:p>
            <a:r>
              <a:rPr lang="en-US" dirty="0" smtClean="0">
                <a:latin typeface="Arial" charset="0"/>
              </a:rPr>
              <a:t>Research: 2008: $50M/year (16%), 2010: $76M</a:t>
            </a:r>
            <a:r>
              <a:rPr lang="en-US" baseline="0" dirty="0" smtClean="0">
                <a:latin typeface="Arial" charset="0"/>
              </a:rPr>
              <a:t> (25%)</a:t>
            </a:r>
            <a:r>
              <a:rPr lang="en-US" dirty="0" smtClean="0">
                <a:latin typeface="Arial" charset="0"/>
              </a:rPr>
              <a:t> – leveraged across multiple agencies</a:t>
            </a:r>
          </a:p>
          <a:p>
            <a:r>
              <a:rPr lang="en-US" dirty="0" err="1" smtClean="0">
                <a:latin typeface="Arial" charset="0"/>
              </a:rPr>
              <a:t>Manyears</a:t>
            </a:r>
            <a:r>
              <a:rPr lang="en-US" dirty="0" smtClean="0">
                <a:latin typeface="Arial" charset="0"/>
              </a:rPr>
              <a:t>:</a:t>
            </a:r>
            <a:r>
              <a:rPr lang="en-US" baseline="0" dirty="0" smtClean="0">
                <a:latin typeface="Arial" charset="0"/>
              </a:rPr>
              <a:t> 2008: 211, 2010: 279</a:t>
            </a:r>
            <a:endParaRPr lang="en-US" dirty="0" smtClean="0">
              <a:latin typeface="Arial" charset="0"/>
            </a:endParaRPr>
          </a:p>
        </p:txBody>
      </p:sp>
      <p:sp>
        <p:nvSpPr>
          <p:cNvPr id="4" name="Slide Number Placeholder 3"/>
          <p:cNvSpPr>
            <a:spLocks noGrp="1"/>
          </p:cNvSpPr>
          <p:nvPr>
            <p:ph type="sldNum" sz="quarter" idx="5"/>
          </p:nvPr>
        </p:nvSpPr>
        <p:spPr/>
        <p:txBody>
          <a:bodyPr/>
          <a:lstStyle/>
          <a:p>
            <a:pPr>
              <a:defRPr/>
            </a:pPr>
            <a:fld id="{058C9D50-F75A-E345-879A-050AD2BFA34B}"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pPr eaLnBrk="1" hangingPunct="1">
              <a:spcBef>
                <a:spcPct val="0"/>
              </a:spcBef>
            </a:pPr>
            <a:r>
              <a:rPr lang="en-US" sz="1000" u="sng" dirty="0" smtClean="0">
                <a:latin typeface="Arial" charset="0"/>
              </a:rPr>
              <a:t>http://</a:t>
            </a:r>
            <a:r>
              <a:rPr lang="en-US" sz="1000" u="sng" dirty="0" err="1" smtClean="0">
                <a:latin typeface="Arial" charset="0"/>
              </a:rPr>
              <a:t>www.nrc.noaa.gov/HFIPDraftPlan.html</a:t>
            </a:r>
            <a:endParaRPr lang="en-US" sz="1000" dirty="0" smtClean="0">
              <a:latin typeface="Arial" charset="0"/>
            </a:endParaRPr>
          </a:p>
          <a:p>
            <a:pPr eaLnBrk="1" hangingPunct="1">
              <a:spcBef>
                <a:spcPct val="0"/>
              </a:spcBef>
            </a:pPr>
            <a:r>
              <a:rPr lang="en-US" sz="1000" dirty="0" smtClean="0">
                <a:latin typeface="Arial" charset="0"/>
              </a:rPr>
              <a:t>HFIP Team</a:t>
            </a:r>
          </a:p>
          <a:p>
            <a:pPr eaLnBrk="1" hangingPunct="1">
              <a:spcBef>
                <a:spcPct val="0"/>
              </a:spcBef>
            </a:pPr>
            <a:r>
              <a:rPr lang="en-US" sz="1000" dirty="0" smtClean="0">
                <a:latin typeface="Arial" charset="0"/>
              </a:rPr>
              <a:t>Frank Marks, research lead</a:t>
            </a:r>
          </a:p>
          <a:p>
            <a:pPr eaLnBrk="1" hangingPunct="1">
              <a:spcBef>
                <a:spcPct val="0"/>
              </a:spcBef>
            </a:pPr>
            <a:r>
              <a:rPr lang="en-US" sz="1000" dirty="0" smtClean="0">
                <a:latin typeface="Arial" charset="0"/>
              </a:rPr>
              <a:t>Ed Rappaport,</a:t>
            </a:r>
            <a:r>
              <a:rPr lang="en-US" sz="1000" baseline="0" dirty="0" smtClean="0">
                <a:latin typeface="Arial" charset="0"/>
              </a:rPr>
              <a:t> operations </a:t>
            </a:r>
            <a:r>
              <a:rPr lang="en-US" sz="1000" dirty="0" smtClean="0">
                <a:latin typeface="Arial" charset="0"/>
              </a:rPr>
              <a:t>lead</a:t>
            </a:r>
          </a:p>
          <a:p>
            <a:pPr eaLnBrk="1" hangingPunct="1">
              <a:spcBef>
                <a:spcPct val="0"/>
              </a:spcBef>
            </a:pPr>
            <a:r>
              <a:rPr lang="en-US" sz="1000" dirty="0" smtClean="0">
                <a:latin typeface="Arial" charset="0"/>
              </a:rPr>
              <a:t>Fred </a:t>
            </a:r>
            <a:r>
              <a:rPr lang="en-US" sz="1000" dirty="0" err="1" smtClean="0">
                <a:latin typeface="Arial" charset="0"/>
              </a:rPr>
              <a:t>Toepfer</a:t>
            </a:r>
            <a:r>
              <a:rPr lang="en-US" sz="1000" dirty="0" smtClean="0">
                <a:latin typeface="Arial" charset="0"/>
              </a:rPr>
              <a:t>, project manager</a:t>
            </a:r>
          </a:p>
          <a:p>
            <a:pPr eaLnBrk="1" hangingPunct="1">
              <a:spcBef>
                <a:spcPct val="0"/>
              </a:spcBef>
            </a:pPr>
            <a:r>
              <a:rPr lang="en-US" sz="1000" dirty="0" smtClean="0">
                <a:latin typeface="Arial" charset="0"/>
              </a:rPr>
              <a:t>Robert Gall, development manager</a:t>
            </a:r>
          </a:p>
          <a:p>
            <a:pPr eaLnBrk="1" hangingPunct="1">
              <a:spcBef>
                <a:spcPct val="0"/>
              </a:spcBef>
            </a:pPr>
            <a:r>
              <a:rPr lang="en-US" sz="1000" dirty="0" smtClean="0">
                <a:latin typeface="Arial" charset="0"/>
              </a:rPr>
              <a:t>Mark DeMaria</a:t>
            </a:r>
          </a:p>
          <a:p>
            <a:pPr eaLnBrk="1" hangingPunct="1">
              <a:spcBef>
                <a:spcPct val="0"/>
              </a:spcBef>
            </a:pPr>
            <a:r>
              <a:rPr lang="en-US" sz="1000" dirty="0" smtClean="0">
                <a:latin typeface="Arial" charset="0"/>
              </a:rPr>
              <a:t>Chris </a:t>
            </a:r>
            <a:r>
              <a:rPr lang="en-US" sz="1000" dirty="0" err="1" smtClean="0">
                <a:latin typeface="Arial" charset="0"/>
              </a:rPr>
              <a:t>Fairall</a:t>
            </a:r>
            <a:endParaRPr lang="en-US" sz="1000" dirty="0" smtClean="0">
              <a:latin typeface="Arial" charset="0"/>
            </a:endParaRPr>
          </a:p>
          <a:p>
            <a:pPr eaLnBrk="1" hangingPunct="1">
              <a:spcBef>
                <a:spcPct val="0"/>
              </a:spcBef>
            </a:pPr>
            <a:r>
              <a:rPr lang="en-US" sz="1000" dirty="0" smtClean="0">
                <a:latin typeface="Arial" charset="0"/>
              </a:rPr>
              <a:t>Jim McFadden</a:t>
            </a:r>
          </a:p>
          <a:p>
            <a:pPr eaLnBrk="1" hangingPunct="1">
              <a:spcBef>
                <a:spcPct val="0"/>
              </a:spcBef>
            </a:pPr>
            <a:r>
              <a:rPr lang="en-US" sz="1000" dirty="0" smtClean="0">
                <a:latin typeface="Arial" charset="0"/>
              </a:rPr>
              <a:t>Daniel Melendez</a:t>
            </a:r>
          </a:p>
          <a:p>
            <a:pPr eaLnBrk="1" hangingPunct="1">
              <a:spcBef>
                <a:spcPct val="0"/>
              </a:spcBef>
            </a:pPr>
            <a:endParaRPr lang="en-US" sz="1000" dirty="0" smtClean="0">
              <a:latin typeface="Arial" charset="0"/>
            </a:endParaRPr>
          </a:p>
          <a:p>
            <a:pPr eaLnBrk="1" hangingPunct="1">
              <a:spcBef>
                <a:spcPct val="0"/>
              </a:spcBef>
            </a:pPr>
            <a:r>
              <a:rPr lang="en-US" sz="1000" dirty="0" smtClean="0">
                <a:latin typeface="Arial" charset="0"/>
              </a:rPr>
              <a:t>HFIP </a:t>
            </a:r>
            <a:r>
              <a:rPr lang="en-US" sz="1000" dirty="0" err="1" smtClean="0">
                <a:latin typeface="Arial" charset="0"/>
              </a:rPr>
              <a:t>executieve</a:t>
            </a:r>
            <a:r>
              <a:rPr lang="en-US" sz="1000" dirty="0" smtClean="0">
                <a:latin typeface="Arial" charset="0"/>
              </a:rPr>
              <a:t> oversight board:</a:t>
            </a:r>
          </a:p>
          <a:p>
            <a:r>
              <a:rPr lang="en-US" sz="1000" dirty="0" smtClean="0">
                <a:latin typeface="Arial" charset="0"/>
              </a:rPr>
              <a:t>OAR AA/Robert Detrick, co-chair</a:t>
            </a:r>
          </a:p>
          <a:p>
            <a:r>
              <a:rPr lang="en-US" sz="1000" dirty="0" smtClean="0">
                <a:latin typeface="Arial" charset="0"/>
              </a:rPr>
              <a:t>NWS AA (acting)/Laura</a:t>
            </a:r>
            <a:r>
              <a:rPr lang="en-US" sz="1000" baseline="0" dirty="0" smtClean="0">
                <a:latin typeface="Arial" charset="0"/>
              </a:rPr>
              <a:t> </a:t>
            </a:r>
            <a:r>
              <a:rPr lang="en-US" sz="1000" baseline="0" dirty="0" err="1" smtClean="0">
                <a:latin typeface="Arial" charset="0"/>
              </a:rPr>
              <a:t>Furgione</a:t>
            </a:r>
            <a:r>
              <a:rPr lang="en-US" sz="1000" dirty="0" smtClean="0">
                <a:latin typeface="Arial" charset="0"/>
              </a:rPr>
              <a:t>, co-chair</a:t>
            </a:r>
          </a:p>
          <a:p>
            <a:r>
              <a:rPr lang="en-US" sz="1000" dirty="0" smtClean="0">
                <a:latin typeface="Arial" charset="0"/>
              </a:rPr>
              <a:t>NCEP/Louis </a:t>
            </a:r>
            <a:r>
              <a:rPr lang="en-US" sz="1000" dirty="0" err="1" smtClean="0">
                <a:latin typeface="Arial" charset="0"/>
              </a:rPr>
              <a:t>Uccellini</a:t>
            </a:r>
            <a:r>
              <a:rPr lang="en-US" sz="1000" dirty="0" smtClean="0">
                <a:latin typeface="Arial" charset="0"/>
              </a:rPr>
              <a:t>, </a:t>
            </a:r>
          </a:p>
          <a:p>
            <a:r>
              <a:rPr lang="en-US" sz="1000" dirty="0" smtClean="0">
                <a:latin typeface="Arial" charset="0"/>
              </a:rPr>
              <a:t>NHC/Rick</a:t>
            </a:r>
            <a:r>
              <a:rPr lang="en-US" sz="1000" baseline="0" dirty="0" smtClean="0">
                <a:latin typeface="Arial" charset="0"/>
              </a:rPr>
              <a:t> </a:t>
            </a:r>
            <a:r>
              <a:rPr lang="en-US" sz="1000" baseline="0" dirty="0" err="1" smtClean="0">
                <a:latin typeface="Arial" charset="0"/>
              </a:rPr>
              <a:t>Knabb</a:t>
            </a:r>
            <a:r>
              <a:rPr lang="en-US" sz="1000" dirty="0" smtClean="0">
                <a:latin typeface="Arial" charset="0"/>
              </a:rPr>
              <a:t>, </a:t>
            </a:r>
          </a:p>
          <a:p>
            <a:r>
              <a:rPr lang="en-US" sz="1000" dirty="0" smtClean="0">
                <a:latin typeface="Arial" charset="0"/>
              </a:rPr>
              <a:t>NESDIS/Mark DeMaria,  </a:t>
            </a:r>
          </a:p>
          <a:p>
            <a:r>
              <a:rPr lang="en-US" sz="1000" dirty="0" smtClean="0">
                <a:latin typeface="Arial" charset="0"/>
              </a:rPr>
              <a:t>NOS/Jesse </a:t>
            </a:r>
            <a:r>
              <a:rPr lang="en-US" sz="1000" dirty="0" err="1" smtClean="0">
                <a:latin typeface="Arial" charset="0"/>
              </a:rPr>
              <a:t>Feyen</a:t>
            </a:r>
            <a:r>
              <a:rPr lang="en-US" sz="1000" dirty="0" smtClean="0">
                <a:latin typeface="Arial" charset="0"/>
              </a:rPr>
              <a:t>, </a:t>
            </a:r>
          </a:p>
          <a:p>
            <a:r>
              <a:rPr lang="en-US" sz="1000" dirty="0" smtClean="0">
                <a:latin typeface="Arial" charset="0"/>
              </a:rPr>
              <a:t>AOML/Bob Atlas</a:t>
            </a:r>
          </a:p>
          <a:p>
            <a:r>
              <a:rPr lang="en-US" sz="1000" dirty="0" smtClean="0">
                <a:latin typeface="Arial" charset="0"/>
              </a:rPr>
              <a:t>PPI/Paul </a:t>
            </a:r>
            <a:r>
              <a:rPr lang="en-US" sz="1000" dirty="0" err="1" smtClean="0">
                <a:latin typeface="Arial" charset="0"/>
              </a:rPr>
              <a:t>Doremus</a:t>
            </a:r>
            <a:endParaRPr lang="en-US" sz="1000" dirty="0" smtClean="0">
              <a:latin typeface="Arial" charset="0"/>
            </a:endParaRPr>
          </a:p>
          <a:p>
            <a:r>
              <a:rPr lang="en-US" sz="1000" dirty="0" smtClean="0">
                <a:latin typeface="Arial" charset="0"/>
              </a:rPr>
              <a:t>NMFS/Bonnie </a:t>
            </a:r>
            <a:r>
              <a:rPr lang="en-US" sz="1000" dirty="0" err="1" smtClean="0">
                <a:latin typeface="Arial" charset="0"/>
              </a:rPr>
              <a:t>Ponwith</a:t>
            </a:r>
            <a:r>
              <a:rPr lang="en-US" sz="1000" dirty="0" smtClean="0">
                <a:latin typeface="Arial" charset="0"/>
              </a:rPr>
              <a:t>, </a:t>
            </a:r>
          </a:p>
          <a:p>
            <a:r>
              <a:rPr lang="en-US" sz="1000" dirty="0" smtClean="0">
                <a:latin typeface="Arial" charset="0"/>
              </a:rPr>
              <a:t>NOS/Liz </a:t>
            </a:r>
            <a:r>
              <a:rPr lang="en-US" sz="1000" dirty="0" err="1" smtClean="0">
                <a:latin typeface="Arial" charset="0"/>
              </a:rPr>
              <a:t>Scheffler</a:t>
            </a:r>
            <a:r>
              <a:rPr lang="en-US" sz="1000" dirty="0" smtClean="0">
                <a:latin typeface="Arial" charset="0"/>
              </a:rPr>
              <a:t>, </a:t>
            </a:r>
          </a:p>
          <a:p>
            <a:r>
              <a:rPr lang="en-US" sz="1000" dirty="0" smtClean="0">
                <a:latin typeface="Arial" charset="0"/>
              </a:rPr>
              <a:t>NMAO-PM Aircraft/Mike</a:t>
            </a:r>
            <a:r>
              <a:rPr lang="en-US" sz="1000" baseline="0" dirty="0" smtClean="0">
                <a:latin typeface="Arial" charset="0"/>
              </a:rPr>
              <a:t> </a:t>
            </a:r>
            <a:r>
              <a:rPr lang="en-US" sz="1000" baseline="0" dirty="0" err="1" smtClean="0">
                <a:latin typeface="Arial" charset="0"/>
              </a:rPr>
              <a:t>Devany</a:t>
            </a:r>
            <a:endParaRPr lang="en-US" sz="1000" dirty="0" smtClean="0">
              <a:latin typeface="Arial" charset="0"/>
            </a:endParaRPr>
          </a:p>
          <a:p>
            <a:r>
              <a:rPr lang="en-US" sz="1000" dirty="0" smtClean="0">
                <a:latin typeface="Arial" charset="0"/>
              </a:rPr>
              <a:t>OFCM/Sam Williamson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latin typeface="Arial" charset="0"/>
              </a:rPr>
              <a:t>Executive Secretariat: OAR/</a:t>
            </a:r>
            <a:r>
              <a:rPr kumimoji="0" lang="en-GB" sz="2200" b="0" i="0" u="none" strike="noStrike" kern="0" cap="none" spc="0" normalizeH="0" baseline="0" noProof="0" dirty="0" smtClean="0">
                <a:ln>
                  <a:noFill/>
                </a:ln>
                <a:solidFill>
                  <a:srgbClr val="000000"/>
                </a:solidFill>
                <a:effectLst/>
                <a:uLnTx/>
                <a:uFillTx/>
                <a:latin typeface="Arial"/>
                <a:ea typeface="ＭＳ Ｐゴシック" pitchFamily="34" charset="-128"/>
                <a:cs typeface="+mn-cs"/>
              </a:rPr>
              <a:t>Brian </a:t>
            </a:r>
            <a:r>
              <a:rPr kumimoji="0" lang="en-GB" sz="2200" b="0" i="0" u="none" strike="noStrike" kern="0" cap="none" spc="0" normalizeH="0" baseline="0" noProof="0" dirty="0" err="1" smtClean="0">
                <a:ln>
                  <a:noFill/>
                </a:ln>
                <a:solidFill>
                  <a:srgbClr val="000000"/>
                </a:solidFill>
                <a:effectLst/>
                <a:uLnTx/>
                <a:uFillTx/>
                <a:latin typeface="Arial"/>
                <a:ea typeface="ＭＳ Ｐゴシック" pitchFamily="34" charset="-128"/>
                <a:cs typeface="+mn-cs"/>
              </a:rPr>
              <a:t>Orndorff</a:t>
            </a:r>
            <a:r>
              <a:rPr lang="en-US" sz="1000" dirty="0" smtClean="0">
                <a:latin typeface="Arial" charset="0"/>
              </a:rPr>
              <a:t> and NWS/</a:t>
            </a:r>
            <a:r>
              <a:rPr lang="en-US" sz="1000" dirty="0" err="1" smtClean="0">
                <a:latin typeface="Arial" charset="0"/>
              </a:rPr>
              <a:t>Nasheema</a:t>
            </a:r>
            <a:r>
              <a:rPr lang="en-US" sz="1000" baseline="0" dirty="0" smtClean="0">
                <a:latin typeface="Arial" charset="0"/>
              </a:rPr>
              <a:t> </a:t>
            </a:r>
            <a:r>
              <a:rPr lang="en-US" sz="1000" baseline="0" dirty="0" err="1" smtClean="0">
                <a:latin typeface="Arial" charset="0"/>
              </a:rPr>
              <a:t>Lett</a:t>
            </a:r>
            <a:endParaRPr lang="en-US" sz="1000" baseline="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aseline="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latin typeface="Arial" pitchFamily="-112" charset="0"/>
                <a:ea typeface="ＭＳ Ｐゴシック" charset="-128"/>
                <a:cs typeface="ＭＳ Ｐゴシック" charset="-128"/>
              </a:rPr>
              <a:t>http://</a:t>
            </a:r>
            <a:r>
              <a:rPr lang="en-US" sz="1000" kern="1200" dirty="0" err="1" smtClean="0">
                <a:solidFill>
                  <a:schemeClr val="tx1"/>
                </a:solidFill>
                <a:latin typeface="Arial" pitchFamily="-112" charset="0"/>
                <a:ea typeface="ＭＳ Ｐゴシック" charset="-128"/>
                <a:cs typeface="ＭＳ Ｐゴシック" charset="-128"/>
              </a:rPr>
              <a:t>www.hfip.org</a:t>
            </a:r>
            <a:r>
              <a:rPr lang="en-US" sz="1000" kern="1200" dirty="0" smtClean="0">
                <a:solidFill>
                  <a:schemeClr val="tx1"/>
                </a:solidFill>
                <a:latin typeface="Arial" pitchFamily="-112" charset="0"/>
                <a:ea typeface="ＭＳ Ｐゴシック" charset="-128"/>
                <a:cs typeface="ＭＳ Ｐゴシック" charset="-128"/>
              </a:rPr>
              <a:t>/</a:t>
            </a:r>
            <a:endParaRPr lang="en-US" sz="1000" dirty="0" smtClean="0">
              <a:latin typeface="Arial" charset="0"/>
            </a:endParaRPr>
          </a:p>
          <a:p>
            <a:pPr eaLnBrk="1" hangingPunct="1">
              <a:spcBef>
                <a:spcPct val="0"/>
              </a:spcBef>
            </a:pPr>
            <a:endParaRPr lang="en-US" sz="1000" dirty="0" smtClean="0">
              <a:latin typeface="Arial" charset="0"/>
            </a:endParaRPr>
          </a:p>
        </p:txBody>
      </p:sp>
      <p:sp>
        <p:nvSpPr>
          <p:cNvPr id="39940" name="Slide Number Placeholder 3"/>
          <p:cNvSpPr>
            <a:spLocks noGrp="1"/>
          </p:cNvSpPr>
          <p:nvPr>
            <p:ph type="sldNum" sz="quarter" idx="5"/>
          </p:nvPr>
        </p:nvSpPr>
        <p:spPr/>
        <p:txBody>
          <a:bodyPr/>
          <a:lstStyle/>
          <a:p>
            <a:pPr>
              <a:defRPr/>
            </a:pPr>
            <a:fld id="{0A9D1155-A053-B149-817F-48BBD1DF8516}" type="slidenum">
              <a:rPr lang="en-US" smtClean="0"/>
              <a:pPr>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51DA23E7-BA94-9142-97B3-888DF20E05B5}" type="slidenum">
              <a:rPr lang="en-US">
                <a:latin typeface="Arial" charset="0"/>
              </a:rPr>
              <a:pPr>
                <a:defRPr/>
              </a:pPr>
              <a:t>7</a:t>
            </a:fld>
            <a:endParaRPr lang="en-US">
              <a:latin typeface="Arial" charset="0"/>
            </a:endParaRPr>
          </a:p>
        </p:txBody>
      </p:sp>
      <p:sp>
        <p:nvSpPr>
          <p:cNvPr id="28675"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100" kern="1200" dirty="0" smtClean="0">
                <a:solidFill>
                  <a:schemeClr val="tx1"/>
                </a:solidFill>
                <a:latin typeface="Arial" pitchFamily="-112" charset="0"/>
                <a:ea typeface="ＭＳ Ｐゴシック" charset="-128"/>
                <a:cs typeface="ＭＳ Ｐゴシック" charset="-128"/>
              </a:rPr>
              <a:t>http://</a:t>
            </a:r>
            <a:r>
              <a:rPr lang="en-US" sz="1100" kern="1200" dirty="0" err="1" smtClean="0">
                <a:solidFill>
                  <a:schemeClr val="tx1"/>
                </a:solidFill>
                <a:latin typeface="Arial" pitchFamily="-112" charset="0"/>
                <a:ea typeface="ＭＳ Ｐゴシック" charset="-128"/>
                <a:cs typeface="ＭＳ Ｐゴシック" charset="-128"/>
              </a:rPr>
              <a:t>www.hfip.org</a:t>
            </a:r>
            <a:r>
              <a:rPr lang="en-US" sz="1100" kern="1200" dirty="0" smtClean="0">
                <a:solidFill>
                  <a:schemeClr val="tx1"/>
                </a:solidFill>
                <a:latin typeface="Arial" pitchFamily="-112" charset="0"/>
                <a:ea typeface="ＭＳ Ｐゴシック" charset="-128"/>
                <a:cs typeface="ＭＳ Ｐゴシック" charset="-128"/>
              </a:rPr>
              <a:t>/documents/</a:t>
            </a:r>
          </a:p>
          <a:p>
            <a:pPr eaLnBrk="1" hangingPunct="1">
              <a:defRPr/>
            </a:pPr>
            <a:endParaRPr lang="en-US" sz="1100" dirty="0" smtClean="0">
              <a:latin typeface="Arial" charset="0"/>
            </a:endParaRPr>
          </a:p>
          <a:p>
            <a:pPr eaLnBrk="1" hangingPunct="1">
              <a:defRPr/>
            </a:pPr>
            <a:r>
              <a:rPr lang="en-US" sz="1100" dirty="0" smtClean="0">
                <a:latin typeface="Arial" charset="0"/>
              </a:rPr>
              <a:t>Two Stream Approach to HFIP developments:</a:t>
            </a:r>
          </a:p>
          <a:p>
            <a:pPr marL="231775" indent="-231775" eaLnBrk="1" hangingPunct="1">
              <a:buFontTx/>
              <a:buChar char="•"/>
              <a:defRPr/>
            </a:pPr>
            <a:r>
              <a:rPr lang="en-US" sz="1100" dirty="0" smtClean="0"/>
              <a:t>Stream 1– Operational Transition and Implementation</a:t>
            </a:r>
          </a:p>
          <a:p>
            <a:pPr marL="231775" indent="-231775" eaLnBrk="1" hangingPunct="1">
              <a:buFontTx/>
              <a:buChar char="•"/>
              <a:defRPr/>
            </a:pPr>
            <a:r>
              <a:rPr lang="en-US" sz="1100" dirty="0" smtClean="0"/>
              <a:t>Stream 2 – Advanced Technology Demonstration</a:t>
            </a:r>
          </a:p>
          <a:p>
            <a:pPr marL="682625" lvl="1" indent="-225425" eaLnBrk="1" hangingPunct="1">
              <a:buFontTx/>
              <a:buChar char="–"/>
              <a:defRPr/>
            </a:pPr>
            <a:r>
              <a:rPr lang="en-US" sz="1100" dirty="0" smtClean="0"/>
              <a:t>Unconstrained by near-term availability of operational computing </a:t>
            </a:r>
          </a:p>
          <a:p>
            <a:pPr marL="682625" lvl="1" indent="-225425" eaLnBrk="1" hangingPunct="1">
              <a:buFontTx/>
              <a:buChar char="–"/>
              <a:defRPr/>
            </a:pPr>
            <a:r>
              <a:rPr lang="en-US" sz="1100" dirty="0" smtClean="0"/>
              <a:t>Uses both NOAA’s and computing resources from major supercomputing centers for testing and evaluation.  </a:t>
            </a:r>
          </a:p>
          <a:p>
            <a:pPr marL="682625" lvl="1" indent="-225425" eaLnBrk="1" hangingPunct="1">
              <a:buFontTx/>
              <a:buChar char="–"/>
              <a:defRPr/>
            </a:pPr>
            <a:r>
              <a:rPr lang="en-US" sz="1100" dirty="0" smtClean="0"/>
              <a:t>Emphasis is on high resolution global and regional models run as ensembles</a:t>
            </a:r>
          </a:p>
          <a:p>
            <a:pPr marL="682625" lvl="1" indent="-225425" eaLnBrk="1" hangingPunct="1">
              <a:buFontTx/>
              <a:buChar char="–"/>
              <a:defRPr/>
            </a:pPr>
            <a:r>
              <a:rPr lang="en-US" sz="1100" dirty="0" smtClean="0"/>
              <a:t>Real-time or near real time runs during hurricane season</a:t>
            </a:r>
          </a:p>
          <a:p>
            <a:pPr marL="231775" indent="-231775" eaLnBrk="1" hangingPunct="1">
              <a:buFontTx/>
              <a:buChar char="•"/>
              <a:defRPr/>
            </a:pPr>
            <a:r>
              <a:rPr lang="en-US" sz="1100" dirty="0" smtClean="0"/>
              <a:t>Stream 1.5  </a:t>
            </a:r>
            <a:r>
              <a:rPr lang="en-US" sz="1100" dirty="0" smtClean="0">
                <a:latin typeface="Arial" charset="0"/>
              </a:rPr>
              <a:t>(JHT-like)</a:t>
            </a:r>
            <a:endParaRPr lang="en-US" sz="1100" dirty="0" smtClean="0"/>
          </a:p>
          <a:p>
            <a:pPr marL="682625" lvl="1" indent="-225425" eaLnBrk="1" hangingPunct="1">
              <a:buFontTx/>
              <a:buChar char="–"/>
              <a:defRPr/>
            </a:pPr>
            <a:r>
              <a:rPr lang="en-US" sz="1100" dirty="0" smtClean="0"/>
              <a:t>NHC Forecaster Defined.  </a:t>
            </a:r>
          </a:p>
          <a:p>
            <a:pPr marL="682625" lvl="1" indent="-225425" eaLnBrk="1" hangingPunct="1">
              <a:buFontTx/>
              <a:buChar char="–"/>
              <a:defRPr/>
            </a:pPr>
            <a:r>
              <a:rPr lang="en-US" sz="1100" dirty="0" smtClean="0"/>
              <a:t>Subset of Stream 2 that forecasters see as particularly promising or provides demonstrated capability</a:t>
            </a:r>
          </a:p>
          <a:p>
            <a:pPr marL="682625" lvl="1" indent="-225425" eaLnBrk="1" hangingPunct="1">
              <a:buFontTx/>
              <a:buChar char="–"/>
              <a:defRPr/>
            </a:pPr>
            <a:r>
              <a:rPr lang="en-US" sz="1100" dirty="0" smtClean="0"/>
              <a:t>Will be configured to run in real-time and products made available to NHC.</a:t>
            </a:r>
            <a:endParaRPr lang="en-US" sz="1100"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6F0068A-4412-FA42-9B61-BF89CA4F5B94}" type="slidenum">
              <a:rPr lang="en-US">
                <a:latin typeface="Arial" charset="0"/>
                <a:ea typeface="ＭＳ Ｐゴシック" charset="-128"/>
                <a:cs typeface="ＭＳ Ｐゴシック" charset="-128"/>
              </a:rPr>
              <a:pPr/>
              <a:t>8</a:t>
            </a:fld>
            <a:endParaRPr lang="en-US">
              <a:latin typeface="Arial" charset="0"/>
              <a:ea typeface="ＭＳ Ｐゴシック" charset="-128"/>
              <a:cs typeface="ＭＳ Ｐゴシック" charset="-128"/>
            </a:endParaRPr>
          </a:p>
        </p:txBody>
      </p:sp>
      <p:sp>
        <p:nvSpPr>
          <p:cNvPr id="32771" name="Rectangle 2"/>
          <p:cNvSpPr>
            <a:spLocks noGrp="1" noRot="1" noChangeAspect="1" noChangeArrowheads="1"/>
          </p:cNvSpPr>
          <p:nvPr>
            <p:ph type="sldImg"/>
          </p:nvPr>
        </p:nvSpPr>
        <p:spPr>
          <a:xfrm>
            <a:off x="1181100" y="696913"/>
            <a:ext cx="4648200" cy="3486150"/>
          </a:xfrm>
          <a:solidFill>
            <a:srgbClr val="FFFFFF"/>
          </a:solidFill>
          <a:ln/>
        </p:spPr>
      </p:sp>
      <p:sp>
        <p:nvSpPr>
          <p:cNvPr id="26628" name="Rectangle 3"/>
          <p:cNvSpPr>
            <a:spLocks noGrp="1" noChangeArrowheads="1"/>
          </p:cNvSpPr>
          <p:nvPr>
            <p:ph type="body" idx="1"/>
          </p:nvPr>
        </p:nvSpPr>
        <p:spPr>
          <a:xfrm>
            <a:off x="701675" y="4416425"/>
            <a:ext cx="5607050" cy="4183063"/>
          </a:xfrm>
          <a:ln/>
        </p:spPr>
        <p:txBody>
          <a:bodyPr lIns="93177" tIns="46589" rIns="93177" bIns="46589"/>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Model data available at: http://</a:t>
            </a:r>
            <a:r>
              <a:rPr lang="en-US" sz="1100" baseline="0" dirty="0" err="1" smtClean="0"/>
              <a:t>www.esrl.noaa.gov</a:t>
            </a:r>
            <a:r>
              <a:rPr lang="en-US" sz="1100" baseline="0" dirty="0" smtClean="0"/>
              <a:t>/</a:t>
            </a:r>
            <a:r>
              <a:rPr lang="en-US" sz="1100" baseline="0" dirty="0" err="1" smtClean="0"/>
              <a:t>psd</a:t>
            </a:r>
            <a:r>
              <a:rPr lang="en-US" sz="1100" baseline="0" dirty="0" smtClean="0"/>
              <a:t>/forecasts/</a:t>
            </a:r>
            <a:r>
              <a:rPr lang="en-US" sz="1100" baseline="0" dirty="0" err="1" smtClean="0"/>
              <a:t>gfsenkf</a:t>
            </a:r>
            <a:r>
              <a:rPr lang="en-US" sz="1100" baseline="0" dirty="0" smtClean="0"/>
              <a:t>/</a:t>
            </a:r>
            <a:r>
              <a:rPr lang="en-US" sz="1100" baseline="0" dirty="0" err="1" smtClean="0"/>
              <a:t>ens</a:t>
            </a:r>
            <a:r>
              <a:rPr lang="en-US" sz="1100" baseline="0" dirty="0" smtClean="0"/>
              <a:t>/</a:t>
            </a:r>
            <a:endParaRPr lang="en-US" sz="1100" dirty="0" smtClean="0"/>
          </a:p>
          <a:p>
            <a:pPr>
              <a:defRPr/>
            </a:pPr>
            <a:endParaRPr lang="en-US" sz="1100" dirty="0" smtClean="0">
              <a:latin typeface="Arial"/>
              <a:cs typeface="Arial"/>
            </a:endParaRPr>
          </a:p>
          <a:p>
            <a:pPr>
              <a:defRPr/>
            </a:pPr>
            <a:r>
              <a:rPr lang="en-US" sz="1100" dirty="0" smtClean="0">
                <a:latin typeface="Arial"/>
                <a:cs typeface="Arial"/>
              </a:rPr>
              <a:t>Global Ensembles:</a:t>
            </a:r>
          </a:p>
          <a:p>
            <a:pPr>
              <a:defRPr/>
            </a:pPr>
            <a:r>
              <a:rPr lang="en-US" sz="1100" dirty="0" smtClean="0">
                <a:latin typeface="Arial"/>
                <a:cs typeface="Arial"/>
              </a:rPr>
              <a:t>80-member T254 GFS ensembles cycled every 6-h continuously from 1 August to current time</a:t>
            </a:r>
          </a:p>
          <a:p>
            <a:pPr>
              <a:defRPr/>
            </a:pPr>
            <a:r>
              <a:rPr lang="en-US" sz="1100" dirty="0" smtClean="0">
                <a:latin typeface="Arial"/>
                <a:cs typeface="Arial"/>
              </a:rPr>
              <a:t>Look at 20 members of the 80 member ensemble</a:t>
            </a:r>
          </a:p>
          <a:p>
            <a:pPr>
              <a:defRPr/>
            </a:pPr>
            <a:r>
              <a:rPr lang="en-US" sz="1100" dirty="0" smtClean="0">
                <a:latin typeface="Arial"/>
                <a:cs typeface="Arial"/>
              </a:rPr>
              <a:t>Left panels shows ellipse plot of 20 members at each forecast time – ellipse shape shows the spread along/across track</a:t>
            </a:r>
          </a:p>
          <a:p>
            <a:pPr>
              <a:defRPr/>
            </a:pPr>
            <a:r>
              <a:rPr lang="en-US" sz="1100" dirty="0" smtClean="0">
                <a:latin typeface="Arial"/>
                <a:cs typeface="Arial"/>
              </a:rPr>
              <a:t>Right panel show surface pressure post stamp images of 20 members</a:t>
            </a:r>
          </a:p>
          <a:p>
            <a:pPr marL="68263" eaLnBrk="1" hangingPunct="1">
              <a:spcBef>
                <a:spcPts val="413"/>
              </a:spcBef>
              <a:defRPr/>
            </a:pPr>
            <a:endParaRPr lang="en-US" sz="1100" dirty="0">
              <a:solidFill>
                <a:srgbClr val="000000"/>
              </a:solidFill>
              <a:latin typeface="Arial"/>
              <a:ea typeface="Arial" charset="0"/>
              <a:cs typeface="Arial"/>
              <a:sym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dirty="0" smtClean="0">
                <a:solidFill>
                  <a:srgbClr val="000000"/>
                </a:solidFill>
              </a:rPr>
              <a:t>Track Error of Models (2010-2011)</a:t>
            </a:r>
            <a:r>
              <a:rPr lang="en-US" sz="1400" b="0" baseline="0" dirty="0" smtClean="0">
                <a:solidFill>
                  <a:srgbClr val="000000"/>
                </a:solidFill>
              </a:rPr>
              <a:t> </a:t>
            </a:r>
            <a:r>
              <a:rPr lang="en-US" sz="1200" b="0" dirty="0" smtClean="0">
                <a:solidFill>
                  <a:srgbClr val="000000"/>
                </a:solidFill>
              </a:rPr>
              <a:t>(% Improvement over HFIP baseline – average</a:t>
            </a:r>
            <a:r>
              <a:rPr lang="en-US" sz="1200" b="0" baseline="0" dirty="0" smtClean="0">
                <a:solidFill>
                  <a:srgbClr val="000000"/>
                </a:solidFill>
              </a:rPr>
              <a:t> track error for three years of operational model guidance errors for 2006-2008 when HFIP began</a:t>
            </a:r>
            <a:r>
              <a:rPr lang="en-US" sz="1200" b="0" dirty="0" smtClean="0">
                <a:solidFill>
                  <a:srgbClr val="000000"/>
                </a:solidFill>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000000"/>
                </a:solidFill>
              </a:rPr>
              <a:t>purples</a:t>
            </a:r>
            <a:r>
              <a:rPr lang="en-US" sz="1200" b="0" baseline="0" dirty="0" smtClean="0">
                <a:solidFill>
                  <a:srgbClr val="000000"/>
                </a:solidFill>
              </a:rPr>
              <a:t> are the operational regional models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Greens represent the operational GFS and the HFIP GFS at lower resolution than the operational GFS but with ENKF data assimilation of central pressure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Yellows (ECMWF) and browns (UKMET) are two of the better global models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Orange is the best multi-model ensemble track guidance used by NHC</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Dark orange is the Official NHC forecast error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smtClean="0">
              <a:solidFill>
                <a:srgbClr val="00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Note that the HFIP GFS/EnKF model which is at ¼ the spatial resolution of ECMWF is competitive and also exceeds the 20% improvement goal of HFIP for 5 years.</a:t>
            </a:r>
            <a:endParaRPr lang="en-US" sz="1200" b="0" dirty="0" smtClean="0">
              <a:solidFill>
                <a:srgbClr val="000000"/>
              </a:solidFill>
            </a:endParaRPr>
          </a:p>
          <a:p>
            <a:endParaRPr lang="en-US" b="0"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9" descr="Dept of Commerce Seal"/>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037263"/>
            <a:ext cx="825500" cy="820737"/>
          </a:xfrm>
          <a:prstGeom prst="rect">
            <a:avLst/>
          </a:prstGeom>
          <a:noFill/>
          <a:effectLst>
            <a:outerShdw blurRad="63500" dist="37026" dir="7998880" algn="ctr" rotWithShape="0">
              <a:schemeClr val="bg2">
                <a:alpha val="50000"/>
              </a:schemeClr>
            </a:outerShdw>
          </a:effectLst>
        </p:spPr>
      </p:pic>
      <p:pic>
        <p:nvPicPr>
          <p:cNvPr id="5" name="Picture 10" descr="NOAA"/>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6065838"/>
            <a:ext cx="762000" cy="762000"/>
          </a:xfrm>
          <a:prstGeom prst="rect">
            <a:avLst/>
          </a:prstGeom>
          <a:noFill/>
          <a:effectLst>
            <a:outerShdw blurRad="63500" dist="37026" dir="7998880" algn="ctr" rotWithShape="0">
              <a:schemeClr val="bg2">
                <a:alpha val="50000"/>
              </a:schemeClr>
            </a:outerShdw>
          </a:effectLst>
        </p:spPr>
      </p:pic>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39938" name="Rectangle 2"/>
          <p:cNvSpPr>
            <a:spLocks noGrp="1" noChangeArrowheads="1"/>
          </p:cNvSpPr>
          <p:nvPr>
            <p:ph type="ctrTitle"/>
          </p:nvPr>
        </p:nvSpPr>
        <p:spPr>
          <a:xfrm>
            <a:off x="0" y="0"/>
            <a:ext cx="6248400" cy="2057400"/>
          </a:xfrm>
          <a:effectLst>
            <a:outerShdw blurRad="63500" dist="17961" dir="2700000" algn="ctr" rotWithShape="0">
              <a:schemeClr val="tx1">
                <a:alpha val="50000"/>
              </a:schemeClr>
            </a:outerShdw>
          </a:effectLst>
        </p:spPr>
        <p:txBody>
          <a:bodyPr lIns="274320" rIns="91440"/>
          <a:lstStyle>
            <a:lvl1pPr algn="r">
              <a:defRPr sz="6000">
                <a:latin typeface="TradeGothicBoldTwo" pitchFamily="2" charset="0"/>
              </a:defRPr>
            </a:lvl1pPr>
          </a:lstStyle>
          <a:p>
            <a:r>
              <a:rPr lang="en-US"/>
              <a:t>Click to edit Master title style</a:t>
            </a:r>
          </a:p>
        </p:txBody>
      </p:sp>
      <p:sp>
        <p:nvSpPr>
          <p:cNvPr id="8" name="TextBox 7"/>
          <p:cNvSpPr txBox="1"/>
          <p:nvPr userDrawn="1"/>
        </p:nvSpPr>
        <p:spPr>
          <a:xfrm>
            <a:off x="6852058" y="4060019"/>
            <a:ext cx="1128826" cy="523220"/>
          </a:xfrm>
          <a:prstGeom prst="rect">
            <a:avLst/>
          </a:prstGeom>
          <a:noFill/>
        </p:spPr>
        <p:txBody>
          <a:bodyPr wrap="square" rtlCol="0">
            <a:spAutoFit/>
          </a:bodyPr>
          <a:lstStyle/>
          <a:p>
            <a:pPr algn="ctr"/>
            <a:r>
              <a:rPr lang="en-US" sz="1400" dirty="0" smtClean="0">
                <a:solidFill>
                  <a:schemeClr val="bg1"/>
                </a:solidFill>
              </a:rPr>
              <a:t>Hurricane Sandy</a:t>
            </a:r>
            <a:endParaRPr lang="en-US" sz="1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smtClean="0"/>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smtClean="0"/>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smtClean="0"/>
            </a:lvl1pPr>
          </a:lstStyle>
          <a:p>
            <a:pPr>
              <a:defRPr/>
            </a:pPr>
            <a:fld id="{590B5910-840D-034B-80ED-7C84F1CE13A2}" type="slidenum">
              <a:rPr lang="en-US"/>
              <a:pPr>
                <a:defRPr/>
              </a:pPr>
              <a:t>‹#›</a:t>
            </a:fld>
            <a:endParaRPr lang="en-US"/>
          </a:p>
        </p:txBody>
      </p:sp>
    </p:spTree>
    <p:extLst>
      <p:ext uri="{BB962C8B-B14F-4D97-AF65-F5344CB8AC3E}">
        <p14:creationId xmlns:p14="http://schemas.microsoft.com/office/powerpoint/2010/main" val="783775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jpeg"/><Relationship Id="rId18" Type="http://schemas.openxmlformats.org/officeDocument/2006/relationships/image" Target="../media/image5.jpeg"/><Relationship Id="rId19"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1516063"/>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Dept of Commerce Seal"/>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7" name="Rectangle 10"/>
          <p:cNvSpPr>
            <a:spLocks noChangeArrowheads="1"/>
          </p:cNvSpPr>
          <p:nvPr userDrawn="1"/>
        </p:nvSpPr>
        <p:spPr bwMode="auto">
          <a:xfrm>
            <a:off x="3047229" y="6350000"/>
            <a:ext cx="4498975" cy="546100"/>
          </a:xfrm>
          <a:prstGeom prst="rect">
            <a:avLst/>
          </a:prstGeom>
          <a:noFill/>
          <a:ln w="9525">
            <a:noFill/>
            <a:miter lim="800000"/>
            <a:headEnd/>
            <a:tailEnd/>
          </a:ln>
          <a:effectLst/>
        </p:spPr>
        <p:txBody>
          <a:bodyPr>
            <a:prstTxWarp prst="textNoShape">
              <a:avLst/>
            </a:prstTxWarp>
            <a:spAutoFit/>
          </a:bodyPr>
          <a:lstStyle/>
          <a:p>
            <a:pPr>
              <a:lnSpc>
                <a:spcPct val="125000"/>
              </a:lnSpc>
              <a:defRPr/>
            </a:pPr>
            <a:r>
              <a:rPr lang="en-US" sz="1200" b="1" dirty="0" smtClean="0">
                <a:solidFill>
                  <a:schemeClr val="accent2"/>
                </a:solidFill>
              </a:rPr>
              <a:t>NOAA</a:t>
            </a:r>
            <a:r>
              <a:rPr lang="en-US" sz="1200" b="1" baseline="0" dirty="0" smtClean="0">
                <a:solidFill>
                  <a:schemeClr val="accent2"/>
                </a:solidFill>
              </a:rPr>
              <a:t> </a:t>
            </a:r>
            <a:r>
              <a:rPr lang="en-US" sz="1200" b="1" dirty="0" smtClean="0">
                <a:solidFill>
                  <a:schemeClr val="accent2"/>
                </a:solidFill>
              </a:rPr>
              <a:t>Hurricane </a:t>
            </a:r>
            <a:r>
              <a:rPr lang="en-US" sz="1200" b="1" dirty="0">
                <a:solidFill>
                  <a:schemeClr val="accent2"/>
                </a:solidFill>
              </a:rPr>
              <a:t>Forecast Improvement Project</a:t>
            </a:r>
            <a:r>
              <a:rPr lang="en-US" sz="1200" dirty="0">
                <a:solidFill>
                  <a:schemeClr val="accent2"/>
                </a:solidFill>
              </a:rPr>
              <a:t> </a:t>
            </a:r>
            <a:br>
              <a:rPr lang="en-US" sz="1200" dirty="0">
                <a:solidFill>
                  <a:schemeClr val="accent2"/>
                </a:solidFill>
              </a:rPr>
            </a:br>
            <a:r>
              <a:rPr lang="en-US" sz="1200" dirty="0">
                <a:solidFill>
                  <a:schemeClr val="accent2"/>
                </a:solidFill>
              </a:rPr>
              <a:t> </a:t>
            </a:r>
            <a:r>
              <a:rPr lang="en-US" sz="1100" i="1" dirty="0">
                <a:solidFill>
                  <a:schemeClr val="accent2"/>
                </a:solidFill>
              </a:rPr>
              <a:t>Meeting the Nation’s Needs</a:t>
            </a:r>
          </a:p>
        </p:txBody>
      </p:sp>
      <p:pic>
        <p:nvPicPr>
          <p:cNvPr id="9" name="Picture 19" descr="katrina"/>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728663" y="6400800"/>
            <a:ext cx="457200" cy="465138"/>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0" name="Picture 20" descr="Hurricane_Hunter"/>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1739900"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1" name="Picture 21" descr="ivan4x4"/>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1220788"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F4705DBA-87EF-CD41-B172-02CB07F22199}" type="slidenum">
              <a:rPr lang="en-US" sz="1600"/>
              <a:pPr algn="r">
                <a:defRPr/>
              </a:pPr>
              <a:t>‹#›</a:t>
            </a:fld>
            <a:endParaRPr lang="en-US" sz="1600" dirty="0"/>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93000">
                <a:schemeClr val="accent2">
                  <a:lumMod val="60000"/>
                  <a:lumOff val="40000"/>
                </a:schemeClr>
              </a:gs>
              <a:gs pos="83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2" name="Picture 1" descr="554840-hurricane-sandy-satellite-image.jpg"/>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7535332" y="8467"/>
            <a:ext cx="1549399" cy="135870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4422"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 id="2147484423" r:id="rId12"/>
  </p:sldLayoutIdLst>
  <p:timing>
    <p:tnLst>
      <p:par>
        <p:cTn xmlns:p14="http://schemas.microsoft.com/office/powerpoint/2010/mai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gif"/><Relationship Id="rId4" Type="http://schemas.openxmlformats.org/officeDocument/2006/relationships/image" Target="../media/image36.gif"/><Relationship Id="rId5" Type="http://schemas.openxmlformats.org/officeDocument/2006/relationships/image" Target="../media/image37.gif"/><Relationship Id="rId6" Type="http://schemas.openxmlformats.org/officeDocument/2006/relationships/image" Target="../media/image38.gif"/><Relationship Id="rId7" Type="http://schemas.openxmlformats.org/officeDocument/2006/relationships/image" Target="../media/image39.png"/><Relationship Id="rId8" Type="http://schemas.openxmlformats.org/officeDocument/2006/relationships/hyperlink" Target="https://storm.aoml.noaa.gov/realtime" TargetMode="External"/><Relationship Id="rId9" Type="http://schemas.openxmlformats.org/officeDocument/2006/relationships/image" Target="../media/image40.gif"/><Relationship Id="rId10" Type="http://schemas.openxmlformats.org/officeDocument/2006/relationships/hyperlink" Target="http://www.emc.ncep.noaa.gov/gc_wmb/vxt/"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jpeg"/><Relationship Id="rId5" Type="http://schemas.openxmlformats.org/officeDocument/2006/relationships/hyperlink" Target="http://storm.aoml.noaa.gov/hwrfxprojects/?projectName=BASIN"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4.gif"/><Relationship Id="rId4" Type="http://schemas.openxmlformats.org/officeDocument/2006/relationships/image" Target="../media/image45.gif"/><Relationship Id="rId5" Type="http://schemas.openxmlformats.org/officeDocument/2006/relationships/image" Target="../media/image46.gif"/><Relationship Id="rId6" Type="http://schemas.openxmlformats.org/officeDocument/2006/relationships/image" Target="../media/image47.gif"/><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61.png"/><Relationship Id="rId1" Type="http://schemas.microsoft.com/office/2007/relationships/media" Target="../media/media1.gif"/><Relationship Id="rId2" Type="http://schemas.openxmlformats.org/officeDocument/2006/relationships/video" Target="../media/media1.gif"/></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 Id="rId8" Type="http://schemas.openxmlformats.org/officeDocument/2006/relationships/image" Target="../media/image67.jpeg"/><Relationship Id="rId9" Type="http://schemas.openxmlformats.org/officeDocument/2006/relationships/image" Target="../media/image68.jpeg"/><Relationship Id="rId10"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hyperlink" Target="http://noaahrd.wordpress.com/category/ifex-discuss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hyperlink" Target="http://www.aoml.noaa.gov/hrd/HFP2012/1a_G-IV_TDR.pdf" TargetMode="External"/><Relationship Id="rId6" Type="http://schemas.openxmlformats.org/officeDocument/2006/relationships/hyperlink" Target="http://www.aoml.noaa.gov/hrd/HFP2012/1_P3_TDR.pdf" TargetMode="External"/><Relationship Id="rId7" Type="http://schemas.openxmlformats.org/officeDocument/2006/relationships/image" Target="../media/image74.png"/><Relationship Id="rId8" Type="http://schemas.microsoft.com/office/2007/relationships/hdphoto" Target="../media/hdphoto1.wdp"/><Relationship Id="rId9" Type="http://schemas.openxmlformats.org/officeDocument/2006/relationships/image" Target="../media/image75.png"/><Relationship Id="rId10"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77.gif"/><Relationship Id="rId4" Type="http://schemas.openxmlformats.org/officeDocument/2006/relationships/image" Target="../media/image78.gif"/><Relationship Id="rId5" Type="http://schemas.openxmlformats.org/officeDocument/2006/relationships/image" Target="../media/image79.gi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jpeg"/><Relationship Id="rId6" Type="http://schemas.openxmlformats.org/officeDocument/2006/relationships/image" Target="../media/image83.jpe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6" Type="http://schemas.openxmlformats.org/officeDocument/2006/relationships/image" Target="../media/image93.jpeg"/><Relationship Id="rId7"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jpeg"/><Relationship Id="rId9" Type="http://schemas.openxmlformats.org/officeDocument/2006/relationships/image" Target="../media/image101.jpeg"/><Relationship Id="rId10" Type="http://schemas.openxmlformats.org/officeDocument/2006/relationships/image" Target="../media/image102.jpeg"/><Relationship Id="rId11" Type="http://schemas.openxmlformats.org/officeDocument/2006/relationships/image" Target="../media/image103.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chart" Target="../charts/chart1.xml"/><Relationship Id="rId13" Type="http://schemas.openxmlformats.org/officeDocument/2006/relationships/hyperlink" Target="http://www.ofcm.gov/ihc13/Presentations/2-Session/2008-2012_Comparison-20130228-Final.pptx" TargetMode="External"/><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jpeg"/><Relationship Id="rId9" Type="http://schemas.openxmlformats.org/officeDocument/2006/relationships/image" Target="../media/image21.jpeg"/><Relationship Id="rId10"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G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subTitle" idx="1"/>
          </p:nvPr>
        </p:nvSpPr>
        <p:spPr>
          <a:xfrm>
            <a:off x="1976438" y="5768975"/>
            <a:ext cx="7116762" cy="1038225"/>
          </a:xfrm>
          <a:effectLst>
            <a:outerShdw blurRad="50800" dist="38100" dir="2700000">
              <a:srgbClr val="000000">
                <a:alpha val="43000"/>
              </a:srgbClr>
            </a:outerShdw>
          </a:effectLst>
        </p:spPr>
        <p:txBody>
          <a:bodyPr/>
          <a:lstStyle/>
          <a:p>
            <a:pPr marL="0" indent="0" eaLnBrk="1" hangingPunct="1">
              <a:lnSpc>
                <a:spcPct val="100000"/>
              </a:lnSpc>
              <a:spcAft>
                <a:spcPct val="0"/>
              </a:spcAft>
              <a:defRPr/>
            </a:pPr>
            <a:r>
              <a:rPr lang="en-US" sz="2200" b="1" dirty="0">
                <a:effectLst>
                  <a:outerShdw blurRad="50800" dist="38100" dir="2700000" algn="tl" rotWithShape="0">
                    <a:srgbClr val="000000">
                      <a:alpha val="43000"/>
                    </a:srgbClr>
                  </a:outerShdw>
                </a:effectLst>
                <a:latin typeface="Calibri"/>
                <a:ea typeface="Arial" pitchFamily="-111" charset="0"/>
                <a:cs typeface="Calibri"/>
              </a:rPr>
              <a:t>Frank </a:t>
            </a:r>
            <a:r>
              <a:rPr lang="en-US" sz="2200" b="1" dirty="0" smtClean="0">
                <a:effectLst>
                  <a:outerShdw blurRad="50800" dist="38100" dir="2700000" algn="tl" rotWithShape="0">
                    <a:srgbClr val="000000">
                      <a:alpha val="43000"/>
                    </a:srgbClr>
                  </a:outerShdw>
                </a:effectLst>
                <a:latin typeface="Calibri"/>
                <a:ea typeface="Arial" pitchFamily="-111" charset="0"/>
                <a:cs typeface="Calibri"/>
              </a:rPr>
              <a:t>Marks</a:t>
            </a: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
            </a:r>
            <a:br>
              <a:rPr lang="en-US" sz="2000" b="1" dirty="0" smtClean="0">
                <a:effectLst>
                  <a:outerShdw blurRad="50800" dist="38100" dir="2700000" algn="tl" rotWithShape="0">
                    <a:srgbClr val="000000">
                      <a:alpha val="43000"/>
                    </a:srgbClr>
                  </a:outerShdw>
                </a:effectLst>
                <a:latin typeface="Calibri"/>
                <a:ea typeface="Arial" pitchFamily="-111" charset="0"/>
                <a:cs typeface="Calibri"/>
              </a:rPr>
            </a:b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NOAA/AOML Hurricane Research Division</a:t>
            </a:r>
          </a:p>
          <a:p>
            <a:pPr marL="0" indent="0" eaLnBrk="1" hangingPunct="1">
              <a:lnSpc>
                <a:spcPct val="100000"/>
              </a:lnSpc>
              <a:spcAft>
                <a:spcPct val="0"/>
              </a:spcAft>
              <a:defRPr/>
            </a:pPr>
            <a:r>
              <a:rPr lang="en-US" sz="1800" b="1" dirty="0">
                <a:effectLst>
                  <a:outerShdw blurRad="50800" dist="38100" dir="2700000" algn="tl" rotWithShape="0">
                    <a:srgbClr val="000000">
                      <a:alpha val="43000"/>
                    </a:srgbClr>
                  </a:outerShdw>
                </a:effectLst>
                <a:latin typeface="Calibri"/>
                <a:ea typeface="Arial" pitchFamily="-111" charset="0"/>
                <a:cs typeface="Calibri"/>
              </a:rPr>
              <a:t>7</a:t>
            </a:r>
            <a:r>
              <a:rPr lang="en-US" sz="1800" b="1" dirty="0" smtClean="0">
                <a:effectLst>
                  <a:outerShdw blurRad="50800" dist="38100" dir="2700000" algn="tl" rotWithShape="0">
                    <a:srgbClr val="000000">
                      <a:alpha val="43000"/>
                    </a:srgbClr>
                  </a:outerShdw>
                </a:effectLst>
                <a:latin typeface="Calibri"/>
                <a:ea typeface="Arial" pitchFamily="-111" charset="0"/>
                <a:cs typeface="Calibri"/>
              </a:rPr>
              <a:t> May 2013</a:t>
            </a:r>
            <a:endParaRPr lang="en-US" sz="1800" b="1" dirty="0">
              <a:effectLst>
                <a:outerShdw blurRad="50800" dist="38100" dir="2700000" algn="tl" rotWithShape="0">
                  <a:srgbClr val="000000">
                    <a:alpha val="43000"/>
                  </a:srgbClr>
                </a:outerShdw>
              </a:effectLst>
              <a:latin typeface="Calibri"/>
              <a:ea typeface="Arial" pitchFamily="-111" charset="0"/>
              <a:cs typeface="Calibri"/>
            </a:endParaRPr>
          </a:p>
        </p:txBody>
      </p:sp>
      <p:sp>
        <p:nvSpPr>
          <p:cNvPr id="15367" name="Rectangle 7"/>
          <p:cNvSpPr>
            <a:spLocks noGrp="1" noChangeArrowheads="1"/>
          </p:cNvSpPr>
          <p:nvPr>
            <p:ph type="title" idx="4294967295"/>
          </p:nvPr>
        </p:nvSpPr>
        <p:spPr>
          <a:xfrm>
            <a:off x="32565" y="39079"/>
            <a:ext cx="7431128" cy="1820332"/>
          </a:xfrm>
          <a:effectLst>
            <a:outerShdw blurRad="63500" dist="107763" dir="2700000" algn="ctr" rotWithShape="0">
              <a:schemeClr val="tx1">
                <a:alpha val="74998"/>
              </a:schemeClr>
            </a:outerShdw>
          </a:effectLst>
        </p:spPr>
        <p:txBody>
          <a:bodyPr/>
          <a:lstStyle/>
          <a:p>
            <a:pPr>
              <a:defRPr/>
            </a:pPr>
            <a:r>
              <a:rPr lang="en-US" sz="4400" dirty="0"/>
              <a:t>Latest Developments in </a:t>
            </a:r>
            <a:r>
              <a:rPr lang="en-US" sz="4400" dirty="0" smtClean="0"/>
              <a:t>NOAA’s </a:t>
            </a:r>
            <a:r>
              <a:rPr lang="en-US" sz="4400" dirty="0"/>
              <a:t>Hurricane Forecast Improvement </a:t>
            </a:r>
            <a:r>
              <a:rPr lang="en-US" sz="4400" dirty="0" smtClean="0"/>
              <a:t>Project</a:t>
            </a:r>
            <a:endParaRPr lang="en-US" sz="4400" dirty="0">
              <a:latin typeface="Calibri" charset="0"/>
              <a:ea typeface="Calibri" charset="0"/>
              <a:cs typeface="Calibri" charset="0"/>
            </a:endParaRPr>
          </a:p>
        </p:txBody>
      </p:sp>
    </p:spTree>
    <p:extLst>
      <p:ext uri="{BB962C8B-B14F-4D97-AF65-F5344CB8AC3E}">
        <p14:creationId xmlns:p14="http://schemas.microsoft.com/office/powerpoint/2010/main" val="4942752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prob.aeperts.2012102012.altg.000_120.png"/>
          <p:cNvPicPr>
            <a:picLocks noChangeAspect="1"/>
          </p:cNvPicPr>
          <p:nvPr/>
        </p:nvPicPr>
        <p:blipFill rotWithShape="1">
          <a:blip r:embed="rId3" cstate="email">
            <a:extLst>
              <a:ext uri="{28A0092B-C50C-407E-A947-70E740481C1C}">
                <a14:useLocalDpi xmlns:a14="http://schemas.microsoft.com/office/drawing/2010/main"/>
              </a:ext>
            </a:extLst>
          </a:blip>
          <a:srcRect l="843" t="6543" r="2739" b="6790"/>
          <a:stretch/>
        </p:blipFill>
        <p:spPr>
          <a:xfrm>
            <a:off x="1296704" y="1329267"/>
            <a:ext cx="6975229" cy="5037666"/>
          </a:xfrm>
          <a:prstGeom prst="rect">
            <a:avLst/>
          </a:prstGeom>
        </p:spPr>
      </p:pic>
      <p:sp>
        <p:nvSpPr>
          <p:cNvPr id="22" name="Rectangle 17"/>
          <p:cNvSpPr txBox="1">
            <a:spLocks noChangeArrowheads="1"/>
          </p:cNvSpPr>
          <p:nvPr/>
        </p:nvSpPr>
        <p:spPr>
          <a:xfrm>
            <a:off x="0" y="0"/>
            <a:ext cx="7747000" cy="1333500"/>
          </a:xfrm>
          <a:prstGeom prst="rect">
            <a:avLst/>
          </a:prstGeom>
        </p:spPr>
        <p:txBody>
          <a:bodyPr rIns="30479"/>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eaLnBrk="1" hangingPunct="1"/>
            <a:r>
              <a:rPr lang="en-US" sz="4800" dirty="0" smtClean="0">
                <a:latin typeface="Calibri" charset="0"/>
                <a:ea typeface="Calibri" charset="0"/>
                <a:cs typeface="Calibri" charset="0"/>
              </a:rPr>
              <a:t>Global Model Development – </a:t>
            </a:r>
            <a:r>
              <a:rPr lang="en-US" sz="4000" dirty="0" smtClean="0">
                <a:latin typeface="Calibri" charset="0"/>
                <a:ea typeface="Calibri" charset="0"/>
                <a:cs typeface="Calibri" charset="0"/>
              </a:rPr>
              <a:t>Ensemble – Genesis</a:t>
            </a:r>
            <a:endParaRPr lang="en-US" sz="4800" dirty="0" smtClean="0">
              <a:latin typeface="Calibri" charset="0"/>
              <a:ea typeface="Calibri" charset="0"/>
              <a:cs typeface="Calibri" charset="0"/>
            </a:endParaRPr>
          </a:p>
        </p:txBody>
      </p:sp>
      <p:sp>
        <p:nvSpPr>
          <p:cNvPr id="23"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pic>
        <p:nvPicPr>
          <p:cNvPr id="17" name="Picture 2" descr="C:\Disc F\HFIP\sandy verification slide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3666" y="1299526"/>
            <a:ext cx="7169680" cy="5152074"/>
          </a:xfrm>
          <a:prstGeom prst="rect">
            <a:avLst/>
          </a:prstGeom>
          <a:noFill/>
        </p:spPr>
      </p:pic>
    </p:spTree>
    <p:extLst>
      <p:ext uri="{BB962C8B-B14F-4D97-AF65-F5344CB8AC3E}">
        <p14:creationId xmlns:p14="http://schemas.microsoft.com/office/powerpoint/2010/main" val="3812982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13"/>
          <p:cNvSpPr>
            <a:spLocks noGrp="1" noChangeArrowheads="1"/>
          </p:cNvSpPr>
          <p:nvPr>
            <p:ph type="body" idx="1"/>
          </p:nvPr>
        </p:nvSpPr>
        <p:spPr>
          <a:xfrm>
            <a:off x="2688645" y="1733550"/>
            <a:ext cx="3737588" cy="4572000"/>
          </a:xfrm>
        </p:spPr>
        <p:txBody>
          <a:bodyPr/>
          <a:lstStyle/>
          <a:p>
            <a:pPr>
              <a:lnSpc>
                <a:spcPct val="90000"/>
              </a:lnSpc>
            </a:pPr>
            <a:r>
              <a:rPr lang="en-US" sz="2000" dirty="0" smtClean="0">
                <a:latin typeface="Calibri" charset="0"/>
                <a:ea typeface="Calibri" charset="0"/>
                <a:cs typeface="Calibri" charset="0"/>
              </a:rPr>
              <a:t>HFIP operational (27/9</a:t>
            </a:r>
            <a:r>
              <a:rPr lang="en-US" sz="2000" dirty="0">
                <a:latin typeface="Calibri" charset="0"/>
                <a:ea typeface="Calibri" charset="0"/>
                <a:cs typeface="Calibri" charset="0"/>
              </a:rPr>
              <a:t>/3 </a:t>
            </a:r>
            <a:r>
              <a:rPr lang="en-US" sz="2000" dirty="0" smtClean="0">
                <a:latin typeface="Calibri" charset="0"/>
                <a:ea typeface="Calibri" charset="0"/>
                <a:cs typeface="Calibri" charset="0"/>
              </a:rPr>
              <a:t>km)</a:t>
            </a:r>
          </a:p>
          <a:p>
            <a:pPr lvl="1" eaLnBrk="1" hangingPunct="1"/>
            <a:r>
              <a:rPr lang="en-US" sz="1400" dirty="0" smtClean="0"/>
              <a:t>Advanced nesting algorithm providing resolutions to 3 km</a:t>
            </a:r>
          </a:p>
          <a:p>
            <a:pPr lvl="1" eaLnBrk="1" hangingPunct="1"/>
            <a:r>
              <a:rPr lang="en-US" sz="1400" dirty="0" smtClean="0"/>
              <a:t>Viable operational pathway &amp; potential transition to operations</a:t>
            </a:r>
          </a:p>
          <a:p>
            <a:pPr lvl="1" eaLnBrk="1" hangingPunct="1"/>
            <a:r>
              <a:rPr lang="en-US" sz="1400" dirty="0" smtClean="0"/>
              <a:t>Pathway to Improved structure and intensity predictions*</a:t>
            </a:r>
          </a:p>
          <a:p>
            <a:pPr lvl="1" eaLnBrk="1" hangingPunct="1"/>
            <a:r>
              <a:rPr lang="en-US" sz="1400" dirty="0" smtClean="0"/>
              <a:t>Extension of initialization algorithm down to 3 km resolution</a:t>
            </a:r>
            <a:endParaRPr lang="en-US" sz="1600" dirty="0" smtClean="0"/>
          </a:p>
          <a:p>
            <a:pPr>
              <a:lnSpc>
                <a:spcPct val="90000"/>
              </a:lnSpc>
            </a:pPr>
            <a:endParaRPr lang="en-US" sz="2000" dirty="0" smtClean="0">
              <a:latin typeface="Calibri" charset="0"/>
              <a:ea typeface="Calibri" charset="0"/>
              <a:cs typeface="Calibri" charset="0"/>
            </a:endParaRPr>
          </a:p>
          <a:p>
            <a:pPr>
              <a:lnSpc>
                <a:spcPct val="90000"/>
              </a:lnSpc>
            </a:pPr>
            <a:r>
              <a:rPr lang="en-US" sz="2000" dirty="0" smtClean="0">
                <a:latin typeface="Calibri" charset="0"/>
                <a:ea typeface="Calibri" charset="0"/>
                <a:cs typeface="Calibri" charset="0"/>
              </a:rPr>
              <a:t>19 </a:t>
            </a:r>
            <a:r>
              <a:rPr lang="en-US" sz="2000" dirty="0">
                <a:latin typeface="Calibri" charset="0"/>
                <a:ea typeface="Calibri" charset="0"/>
                <a:cs typeface="Calibri" charset="0"/>
              </a:rPr>
              <a:t>main products; e.g.,</a:t>
            </a:r>
          </a:p>
          <a:p>
            <a:pPr lvl="1">
              <a:lnSpc>
                <a:spcPct val="90000"/>
              </a:lnSpc>
            </a:pPr>
            <a:r>
              <a:rPr lang="en-US" sz="1600" dirty="0">
                <a:latin typeface="Calibri" charset="0"/>
                <a:ea typeface="Calibri" charset="0"/>
                <a:cs typeface="Calibri" charset="0"/>
              </a:rPr>
              <a:t>Synthetic microwave imagery</a:t>
            </a:r>
          </a:p>
          <a:p>
            <a:pPr lvl="1">
              <a:lnSpc>
                <a:spcPct val="90000"/>
              </a:lnSpc>
            </a:pPr>
            <a:r>
              <a:rPr lang="en-US" sz="1600" dirty="0">
                <a:solidFill>
                  <a:srgbClr val="FF0000"/>
                </a:solidFill>
                <a:latin typeface="Calibri" charset="0"/>
                <a:ea typeface="Calibri" charset="0"/>
                <a:cs typeface="Calibri" charset="0"/>
              </a:rPr>
              <a:t>SHIPS predictors</a:t>
            </a:r>
          </a:p>
          <a:p>
            <a:pPr lvl="1">
              <a:lnSpc>
                <a:spcPct val="90000"/>
              </a:lnSpc>
            </a:pPr>
            <a:r>
              <a:rPr lang="en-US" sz="1600" dirty="0">
                <a:solidFill>
                  <a:srgbClr val="FF0000"/>
                </a:solidFill>
                <a:latin typeface="Calibri" charset="0"/>
                <a:ea typeface="Calibri" charset="0"/>
                <a:cs typeface="Calibri" charset="0"/>
              </a:rPr>
              <a:t>Shear </a:t>
            </a:r>
            <a:r>
              <a:rPr lang="en-US" sz="1600" dirty="0">
                <a:latin typeface="Calibri" charset="0"/>
                <a:ea typeface="Calibri" charset="0"/>
                <a:cs typeface="Calibri" charset="0"/>
              </a:rPr>
              <a:t>and Steering</a:t>
            </a:r>
          </a:p>
          <a:p>
            <a:pPr lvl="1">
              <a:lnSpc>
                <a:spcPct val="90000"/>
              </a:lnSpc>
            </a:pPr>
            <a:r>
              <a:rPr lang="en-US" sz="1600" dirty="0">
                <a:solidFill>
                  <a:srgbClr val="FF0000"/>
                </a:solidFill>
                <a:latin typeface="Calibri" charset="0"/>
                <a:ea typeface="Calibri" charset="0"/>
                <a:cs typeface="Calibri" charset="0"/>
              </a:rPr>
              <a:t>Time-height cross-sections </a:t>
            </a:r>
          </a:p>
          <a:p>
            <a:pPr lvl="1">
              <a:lnSpc>
                <a:spcPct val="90000"/>
              </a:lnSpc>
            </a:pPr>
            <a:r>
              <a:rPr lang="en-US" sz="1600" dirty="0">
                <a:latin typeface="Calibri" charset="0"/>
                <a:ea typeface="Calibri" charset="0"/>
                <a:cs typeface="Calibri" charset="0"/>
              </a:rPr>
              <a:t>Swaths (</a:t>
            </a:r>
            <a:r>
              <a:rPr lang="en-US" sz="1600" dirty="0">
                <a:solidFill>
                  <a:srgbClr val="FF0000"/>
                </a:solidFill>
                <a:latin typeface="Calibri" charset="0"/>
                <a:ea typeface="Calibri" charset="0"/>
                <a:cs typeface="Calibri" charset="0"/>
              </a:rPr>
              <a:t>wind </a:t>
            </a:r>
            <a:r>
              <a:rPr lang="en-US" sz="1600" dirty="0">
                <a:latin typeface="Calibri" charset="0"/>
                <a:ea typeface="Calibri" charset="0"/>
                <a:cs typeface="Calibri" charset="0"/>
              </a:rPr>
              <a:t>and rainfall)</a:t>
            </a:r>
          </a:p>
        </p:txBody>
      </p:sp>
      <p:pic>
        <p:nvPicPr>
          <p:cNvPr id="6" name="Picture 5" descr="850-200_shear-cpr_18hr.gif"/>
          <p:cNvPicPr>
            <a:picLocks noChangeAspect="1"/>
          </p:cNvPicPr>
          <p:nvPr/>
        </p:nvPicPr>
        <p:blipFill rotWithShape="1">
          <a:blip r:embed="rId3" cstate="email">
            <a:extLst>
              <a:ext uri="{28A0092B-C50C-407E-A947-70E740481C1C}">
                <a14:useLocalDpi xmlns:a14="http://schemas.microsoft.com/office/drawing/2010/main"/>
              </a:ext>
            </a:extLst>
          </a:blip>
          <a:srcRect l="1533" t="3127" r="3495" b="7289"/>
          <a:stretch/>
        </p:blipFill>
        <p:spPr>
          <a:xfrm>
            <a:off x="6242332" y="1690604"/>
            <a:ext cx="2852928" cy="2018302"/>
          </a:xfrm>
          <a:prstGeom prst="rect">
            <a:avLst/>
          </a:prstGeom>
        </p:spPr>
      </p:pic>
      <p:pic>
        <p:nvPicPr>
          <p:cNvPr id="7" name="Picture 6" descr="850-200_shear-cpr_36hr.gif"/>
          <p:cNvPicPr>
            <a:picLocks noChangeAspect="1"/>
          </p:cNvPicPr>
          <p:nvPr/>
        </p:nvPicPr>
        <p:blipFill rotWithShape="1">
          <a:blip r:embed="rId4" cstate="email">
            <a:extLst>
              <a:ext uri="{28A0092B-C50C-407E-A947-70E740481C1C}">
                <a14:useLocalDpi xmlns:a14="http://schemas.microsoft.com/office/drawing/2010/main"/>
              </a:ext>
            </a:extLst>
          </a:blip>
          <a:srcRect l="1894" t="3127" r="3404" b="6809"/>
          <a:stretch/>
        </p:blipFill>
        <p:spPr>
          <a:xfrm>
            <a:off x="6250579" y="1690534"/>
            <a:ext cx="2852928" cy="2034936"/>
          </a:xfrm>
          <a:prstGeom prst="rect">
            <a:avLst/>
          </a:prstGeom>
        </p:spPr>
      </p:pic>
      <p:pic>
        <p:nvPicPr>
          <p:cNvPr id="5" name="Picture 4" descr="predictors.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6341" y="4057281"/>
            <a:ext cx="2922606" cy="2191956"/>
          </a:xfrm>
          <a:prstGeom prst="rect">
            <a:avLst/>
          </a:prstGeom>
        </p:spPr>
      </p:pic>
      <p:pic>
        <p:nvPicPr>
          <p:cNvPr id="4" name="Picture 3" descr="windprof.gif"/>
          <p:cNvPicPr>
            <a:picLocks noChangeAspect="1"/>
          </p:cNvPicPr>
          <p:nvPr/>
        </p:nvPicPr>
        <p:blipFill rotWithShape="1">
          <a:blip r:embed="rId6" cstate="email">
            <a:extLst>
              <a:ext uri="{28A0092B-C50C-407E-A947-70E740481C1C}">
                <a14:useLocalDpi xmlns:a14="http://schemas.microsoft.com/office/drawing/2010/main"/>
              </a:ext>
            </a:extLst>
          </a:blip>
          <a:srcRect l="5231" t="2525" r="1781" b="5246"/>
          <a:stretch/>
        </p:blipFill>
        <p:spPr>
          <a:xfrm>
            <a:off x="74223" y="4147993"/>
            <a:ext cx="2743200" cy="2040617"/>
          </a:xfrm>
          <a:prstGeom prst="rect">
            <a:avLst/>
          </a:prstGeom>
        </p:spPr>
      </p:pic>
      <p:pic>
        <p:nvPicPr>
          <p:cNvPr id="3" name="Picture 2" descr="Screen shot 2012-08-14 at 10.46.40 A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975" y="1657546"/>
            <a:ext cx="2615417" cy="2201818"/>
          </a:xfrm>
          <a:prstGeom prst="rect">
            <a:avLst/>
          </a:prstGeom>
        </p:spPr>
      </p:pic>
      <p:sp>
        <p:nvSpPr>
          <p:cNvPr id="35842" name="Rectangle 12"/>
          <p:cNvSpPr>
            <a:spLocks noGrp="1" noChangeArrowheads="1"/>
          </p:cNvSpPr>
          <p:nvPr>
            <p:ph type="title"/>
          </p:nvPr>
        </p:nvSpPr>
        <p:spPr/>
        <p:txBody>
          <a:bodyPr/>
          <a:lstStyle/>
          <a:p>
            <a:r>
              <a:rPr lang="en-US">
                <a:latin typeface="Calibri" charset="0"/>
                <a:ea typeface="Calibri" charset="0"/>
                <a:cs typeface="Calibri" charset="0"/>
              </a:rPr>
              <a:t/>
            </a:r>
            <a:br>
              <a:rPr lang="en-US">
                <a:latin typeface="Calibri" charset="0"/>
                <a:ea typeface="Calibri" charset="0"/>
                <a:cs typeface="Calibri" charset="0"/>
              </a:rPr>
            </a:br>
            <a:endParaRPr lang="en-US">
              <a:latin typeface="Calibri" charset="0"/>
              <a:ea typeface="Calibri" charset="0"/>
              <a:cs typeface="Calibri" charset="0"/>
            </a:endParaRPr>
          </a:p>
        </p:txBody>
      </p:sp>
      <p:sp>
        <p:nvSpPr>
          <p:cNvPr id="35850"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a:t>
            </a:r>
            <a:r>
              <a:rPr lang="en-US" sz="1000" dirty="0" smtClean="0">
                <a:latin typeface="Calibri" charset="0"/>
              </a:rPr>
              <a:t>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a:latin typeface="Calibri" charset="0"/>
              </a:rPr>
              <a:t>(</a:t>
            </a:r>
            <a:r>
              <a:rPr lang="en-US" sz="1000" dirty="0" smtClean="0">
                <a:latin typeface="Calibri" charset="0"/>
              </a:rPr>
              <a:t>HRD), </a:t>
            </a:r>
            <a:r>
              <a:rPr lang="en-US" sz="1000" dirty="0" smtClean="0">
                <a:latin typeface="Calibri" charset="0"/>
              </a:rPr>
              <a:t>V. </a:t>
            </a:r>
            <a:r>
              <a:rPr lang="en-US" sz="1000" dirty="0" smtClean="0">
                <a:latin typeface="Calibri" charset="0"/>
              </a:rPr>
              <a:t>Tallapragada, S. Trahan </a:t>
            </a:r>
            <a:r>
              <a:rPr lang="en-US" sz="1000" dirty="0" smtClean="0">
                <a:latin typeface="Calibri" charset="0"/>
              </a:rPr>
              <a:t>(EMC)</a:t>
            </a:r>
            <a:endParaRPr lang="en-US" sz="1000" dirty="0">
              <a:latin typeface="Calibri" charset="0"/>
            </a:endParaRPr>
          </a:p>
        </p:txBody>
      </p:sp>
      <p:sp>
        <p:nvSpPr>
          <p:cNvPr id="35851" name="Rectangle 17"/>
          <p:cNvSpPr>
            <a:spLocks noChangeArrowheads="1"/>
          </p:cNvSpPr>
          <p:nvPr/>
        </p:nvSpPr>
        <p:spPr bwMode="auto">
          <a:xfrm>
            <a:off x="2536190" y="3887567"/>
            <a:ext cx="3777334"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latin typeface="Calibri" charset="0"/>
                <a:hlinkClick r:id="rId8"/>
              </a:rPr>
              <a:t>https://storm.aoml.noaa.gov/realtime</a:t>
            </a:r>
            <a:endParaRPr lang="en-US" sz="1800" dirty="0">
              <a:solidFill>
                <a:srgbClr val="FF0000"/>
              </a:solidFill>
              <a:latin typeface="Calibri" charset="0"/>
            </a:endParaRPr>
          </a:p>
        </p:txBody>
      </p:sp>
      <p:sp>
        <p:nvSpPr>
          <p:cNvPr id="35852"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a:solidFill>
                  <a:schemeClr val="bg1"/>
                </a:solidFill>
                <a:latin typeface="Calibri" charset="0"/>
              </a:rPr>
              <a:t>HWRF</a:t>
            </a:r>
          </a:p>
        </p:txBody>
      </p:sp>
      <p:pic>
        <p:nvPicPr>
          <p:cNvPr id="18" name="Picture 9" descr="C:\Users\gopal\Desktop\AMS2012\HWRFv3p2_IRENE09L_2011-08-26-06Z_GOES-12_IR-Channel4.gif"/>
          <p:cNvPicPr>
            <a:picLocks noChangeAspect="1" noChangeArrowheads="1" noCrop="1"/>
          </p:cNvPicPr>
          <p:nvPr/>
        </p:nvPicPr>
        <p:blipFill>
          <a:blip r:embed="rId9" cstate="email">
            <a:extLst>
              <a:ext uri="{28A0092B-C50C-407E-A947-70E740481C1C}">
                <a14:useLocalDpi xmlns:a14="http://schemas.microsoft.com/office/drawing/2010/main"/>
              </a:ext>
            </a:extLst>
          </a:blip>
          <a:srcRect/>
          <a:stretch>
            <a:fillRect/>
          </a:stretch>
        </p:blipFill>
        <p:spPr bwMode="auto">
          <a:xfrm>
            <a:off x="2467861" y="2333761"/>
            <a:ext cx="3810000" cy="31749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7"/>
          <p:cNvSpPr>
            <a:spLocks noChangeArrowheads="1"/>
          </p:cNvSpPr>
          <p:nvPr/>
        </p:nvSpPr>
        <p:spPr bwMode="auto">
          <a:xfrm>
            <a:off x="2290739" y="1290473"/>
            <a:ext cx="4533400"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latin typeface="Calibri" charset="0"/>
                <a:hlinkClick r:id="rId10"/>
              </a:rPr>
              <a:t>http://</a:t>
            </a:r>
            <a:r>
              <a:rPr lang="en-US" sz="1800" dirty="0" err="1">
                <a:solidFill>
                  <a:srgbClr val="FF0000"/>
                </a:solidFill>
                <a:latin typeface="Calibri" charset="0"/>
                <a:hlinkClick r:id="rId10"/>
              </a:rPr>
              <a:t>www.emc.ncep.noaa.gov</a:t>
            </a:r>
            <a:r>
              <a:rPr lang="en-US" sz="1800" dirty="0">
                <a:solidFill>
                  <a:srgbClr val="FF0000"/>
                </a:solidFill>
                <a:latin typeface="Calibri" charset="0"/>
                <a:hlinkClick r:id="rId10"/>
              </a:rPr>
              <a:t>/</a:t>
            </a:r>
            <a:r>
              <a:rPr lang="en-US" sz="1800" dirty="0" err="1">
                <a:solidFill>
                  <a:srgbClr val="FF0000"/>
                </a:solidFill>
                <a:latin typeface="Calibri" charset="0"/>
                <a:hlinkClick r:id="rId10"/>
              </a:rPr>
              <a:t>gc_wmb</a:t>
            </a:r>
            <a:r>
              <a:rPr lang="en-US" sz="1800" dirty="0">
                <a:solidFill>
                  <a:srgbClr val="FF0000"/>
                </a:solidFill>
                <a:latin typeface="Calibri" charset="0"/>
                <a:hlinkClick r:id="rId10"/>
              </a:rPr>
              <a:t>/</a:t>
            </a:r>
            <a:r>
              <a:rPr lang="en-US" sz="1800" dirty="0" err="1">
                <a:solidFill>
                  <a:srgbClr val="FF0000"/>
                </a:solidFill>
                <a:latin typeface="Calibri" charset="0"/>
                <a:hlinkClick r:id="rId10"/>
              </a:rPr>
              <a:t>vxt</a:t>
            </a:r>
            <a:r>
              <a:rPr lang="en-US" sz="1800" dirty="0">
                <a:solidFill>
                  <a:srgbClr val="FF0000"/>
                </a:solidFill>
                <a:latin typeface="Calibri" charset="0"/>
                <a:hlinkClick r:id="rId10"/>
              </a:rPr>
              <a:t>/</a:t>
            </a:r>
            <a:endParaRPr lang="en-US" sz="1800" dirty="0">
              <a:solidFill>
                <a:srgbClr val="FF0000"/>
              </a:solidFill>
              <a:latin typeface="Calibri" charset="0"/>
            </a:endParaRPr>
          </a:p>
        </p:txBody>
      </p:sp>
    </p:spTree>
    <p:extLst>
      <p:ext uri="{BB962C8B-B14F-4D97-AF65-F5344CB8AC3E}">
        <p14:creationId xmlns:p14="http://schemas.microsoft.com/office/powerpoint/2010/main" val="7924460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35" presetClass="emph" presetSubtype="0" repeatCount="indefinite" fill="hold" nodeType="afterEffect">
                                  <p:stCondLst>
                                    <p:cond delay="1000"/>
                                  </p:stCondLst>
                                  <p:endCondLst>
                                    <p:cond evt="onNext" delay="0">
                                      <p:tgtEl>
                                        <p:sldTgt/>
                                      </p:tgtEl>
                                    </p:cond>
                                  </p:endCondLst>
                                  <p:childTnLst>
                                    <p:anim calcmode="discrete" valueType="str">
                                      <p:cBhvr>
                                        <p:cTn id="9" dur="2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6" presetClass="emph" presetSubtype="0" accel="50000" fill="hold" nodeType="withEffect">
                                  <p:stCondLst>
                                    <p:cond delay="0"/>
                                  </p:stCondLst>
                                  <p:childTnLst>
                                    <p:animScale>
                                      <p:cBhvr>
                                        <p:cTn id="15" dur="5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t500mbgif.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675" y="1899150"/>
            <a:ext cx="746760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17"/>
          <p:cNvGrpSpPr>
            <a:grpSpLocks/>
          </p:cNvGrpSpPr>
          <p:nvPr/>
        </p:nvGrpSpPr>
        <p:grpSpPr bwMode="auto">
          <a:xfrm>
            <a:off x="1578463" y="1863642"/>
            <a:ext cx="6265334" cy="4495380"/>
            <a:chOff x="528" y="3502"/>
            <a:chExt cx="3445" cy="2380"/>
          </a:xfrm>
        </p:grpSpPr>
        <p:pic>
          <p:nvPicPr>
            <p:cNvPr id="26" name="Picture 7" descr="image4.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528" y="3502"/>
              <a:ext cx="3445" cy="2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 name="Line 12"/>
            <p:cNvSpPr>
              <a:spLocks noChangeShapeType="1"/>
            </p:cNvSpPr>
            <p:nvPr/>
          </p:nvSpPr>
          <p:spPr bwMode="auto">
            <a:xfrm flipH="1" flipV="1">
              <a:off x="1392" y="4176"/>
              <a:ext cx="624" cy="624"/>
            </a:xfrm>
            <a:prstGeom prst="line">
              <a:avLst/>
            </a:prstGeom>
            <a:noFill/>
            <a:ln w="12700">
              <a:solidFill>
                <a:srgbClr val="FF0000"/>
              </a:solidFill>
              <a:miter lim="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0800" tIns="50800" rIns="50800" bIns="50800" anchor="ctr"/>
            <a:lstStyle/>
            <a:p>
              <a:endParaRPr lang="en-US"/>
            </a:p>
          </p:txBody>
        </p:sp>
        <p:sp>
          <p:nvSpPr>
            <p:cNvPr id="28" name="AutoShape 15"/>
            <p:cNvSpPr>
              <a:spLocks/>
            </p:cNvSpPr>
            <p:nvPr/>
          </p:nvSpPr>
          <p:spPr bwMode="auto">
            <a:xfrm>
              <a:off x="966" y="3814"/>
              <a:ext cx="887" cy="410"/>
            </a:xfrm>
            <a:custGeom>
              <a:avLst/>
              <a:gdLst>
                <a:gd name="T0" fmla="*/ 444 w 21600"/>
                <a:gd name="T1" fmla="*/ 205 h 21600"/>
                <a:gd name="T2" fmla="*/ 444 w 21600"/>
                <a:gd name="T3" fmla="*/ 205 h 21600"/>
                <a:gd name="T4" fmla="*/ 444 w 21600"/>
                <a:gd name="T5" fmla="*/ 205 h 21600"/>
                <a:gd name="T6" fmla="*/ 444 w 21600"/>
                <a:gd name="T7" fmla="*/ 2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10799"/>
                  </a:moveTo>
                  <a:cubicBezTo>
                    <a:pt x="0" y="4835"/>
                    <a:pt x="4835" y="0"/>
                    <a:pt x="10800" y="0"/>
                  </a:cubicBezTo>
                  <a:cubicBezTo>
                    <a:pt x="16764" y="0"/>
                    <a:pt x="21600" y="4835"/>
                    <a:pt x="21600" y="10799"/>
                  </a:cubicBezTo>
                  <a:cubicBezTo>
                    <a:pt x="21600" y="10799"/>
                    <a:pt x="21600" y="10800"/>
                    <a:pt x="21600" y="10800"/>
                  </a:cubicBezTo>
                  <a:cubicBezTo>
                    <a:pt x="21600" y="16764"/>
                    <a:pt x="16764" y="21600"/>
                    <a:pt x="10800" y="21600"/>
                  </a:cubicBezTo>
                  <a:cubicBezTo>
                    <a:pt x="10800" y="21600"/>
                    <a:pt x="10800" y="21600"/>
                    <a:pt x="10799" y="21600"/>
                  </a:cubicBezTo>
                  <a:cubicBezTo>
                    <a:pt x="4835" y="21600"/>
                    <a:pt x="0" y="16764"/>
                    <a:pt x="0" y="10800"/>
                  </a:cubicBezTo>
                  <a:lnTo>
                    <a:pt x="0" y="10799"/>
                  </a:lnTo>
                  <a:close/>
                </a:path>
              </a:pathLst>
            </a:custGeom>
            <a:solidFill>
              <a:srgbClr val="000000">
                <a:alpha val="0"/>
              </a:srgbClr>
            </a:solidFill>
            <a:ln w="317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r>
                <a:rPr lang="en-US" sz="1800" dirty="0">
                  <a:solidFill>
                    <a:schemeClr val="tx1"/>
                  </a:solidFill>
                </a:rPr>
                <a:t>2012 HWRF</a:t>
              </a:r>
            </a:p>
          </p:txBody>
        </p:sp>
      </p:grpSp>
      <p:sp>
        <p:nvSpPr>
          <p:cNvPr id="11"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a:solidFill>
                  <a:schemeClr val="bg1"/>
                </a:solidFill>
                <a:latin typeface="Calibri" charset="0"/>
              </a:rPr>
              <a:t>HWRF</a:t>
            </a:r>
          </a:p>
        </p:txBody>
      </p:sp>
      <p:sp>
        <p:nvSpPr>
          <p:cNvPr id="7" name="TextBox 7"/>
          <p:cNvSpPr txBox="1">
            <a:spLocks noChangeArrowheads="1"/>
          </p:cNvSpPr>
          <p:nvPr/>
        </p:nvSpPr>
        <p:spPr bwMode="auto">
          <a:xfrm>
            <a:off x="979132" y="1203822"/>
            <a:ext cx="7215481" cy="707886"/>
          </a:xfrm>
          <a:prstGeom prst="rect">
            <a:avLst/>
          </a:prstGeom>
          <a:noFill/>
          <a:ln w="9525">
            <a:noFill/>
            <a:miter lim="800000"/>
            <a:headEnd/>
            <a:tailEnd/>
          </a:ln>
        </p:spPr>
        <p:txBody>
          <a:bodyPr wrap="square">
            <a:prstTxWarp prst="textNoShape">
              <a:avLst/>
            </a:prstTxWarp>
            <a:spAutoFit/>
          </a:bodyPr>
          <a:lstStyle/>
          <a:p>
            <a:pPr algn="ctr"/>
            <a:r>
              <a:rPr lang="en-US" sz="2000" dirty="0" smtClean="0">
                <a:latin typeface="Calibri"/>
                <a:ea typeface="Calibri" charset="0"/>
                <a:cs typeface="Calibri"/>
              </a:rPr>
              <a:t>Experimental HWRF </a:t>
            </a:r>
            <a:r>
              <a:rPr lang="en-US" sz="2000" dirty="0">
                <a:latin typeface="Calibri"/>
                <a:ea typeface="Calibri" charset="0"/>
                <a:cs typeface="Calibri"/>
              </a:rPr>
              <a:t>real-time demo simulations</a:t>
            </a:r>
          </a:p>
          <a:p>
            <a:pPr algn="ctr"/>
            <a:r>
              <a:rPr lang="en-US" sz="2000" dirty="0" smtClean="0">
                <a:latin typeface="Calibri"/>
                <a:ea typeface="Calibri" charset="0"/>
                <a:cs typeface="Calibri"/>
              </a:rPr>
              <a:t>(</a:t>
            </a:r>
            <a:r>
              <a:rPr lang="en-US" sz="2000" dirty="0" smtClean="0">
                <a:latin typeface="Calibri"/>
                <a:ea typeface="Calibri" charset="0"/>
                <a:cs typeface="Calibri"/>
                <a:hlinkClick r:id="rId5"/>
              </a:rPr>
              <a:t>http://storm.aoml.noaa.gov/hwrfxprojects/?projectName=BASIN</a:t>
            </a:r>
            <a:r>
              <a:rPr lang="en-US" sz="2000" dirty="0" smtClean="0">
                <a:latin typeface="Calibri"/>
                <a:ea typeface="Calibri" charset="0"/>
                <a:cs typeface="Calibri"/>
              </a:rPr>
              <a:t>)</a:t>
            </a:r>
            <a:endParaRPr lang="en-US" sz="2000" dirty="0">
              <a:latin typeface="Calibri"/>
              <a:ea typeface="Calibri" charset="0"/>
              <a:cs typeface="Calibri"/>
            </a:endParaRPr>
          </a:p>
        </p:txBody>
      </p:sp>
      <p:sp>
        <p:nvSpPr>
          <p:cNvPr id="12"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a:t>
            </a:r>
            <a:r>
              <a:rPr lang="en-US" sz="1000" dirty="0" smtClean="0">
                <a:latin typeface="Calibri" charset="0"/>
              </a:rPr>
              <a:t>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a:latin typeface="Calibri" charset="0"/>
              </a:rPr>
              <a:t>(</a:t>
            </a:r>
            <a:r>
              <a:rPr lang="en-US" sz="1000" dirty="0" smtClean="0">
                <a:latin typeface="Calibri" charset="0"/>
              </a:rPr>
              <a:t>HRD), </a:t>
            </a:r>
            <a:r>
              <a:rPr lang="en-US" sz="1000" dirty="0" smtClean="0">
                <a:latin typeface="Calibri" charset="0"/>
              </a:rPr>
              <a:t>V. </a:t>
            </a:r>
            <a:r>
              <a:rPr lang="en-US" sz="1000" dirty="0" smtClean="0">
                <a:latin typeface="Calibri" charset="0"/>
              </a:rPr>
              <a:t>Tallapragada, S. Trahan </a:t>
            </a:r>
            <a:r>
              <a:rPr lang="en-US" sz="1000" dirty="0" smtClean="0">
                <a:latin typeface="Calibri" charset="0"/>
              </a:rPr>
              <a:t>(EMC)</a:t>
            </a:r>
            <a:endParaRPr lang="en-US" sz="1000" dirty="0">
              <a:latin typeface="Calibri" charset="0"/>
            </a:endParaRPr>
          </a:p>
        </p:txBody>
      </p:sp>
    </p:spTree>
    <p:extLst>
      <p:ext uri="{BB962C8B-B14F-4D97-AF65-F5344CB8AC3E}">
        <p14:creationId xmlns:p14="http://schemas.microsoft.com/office/powerpoint/2010/main" val="1932290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txBox="1">
            <a:spLocks noChangeArrowheads="1"/>
          </p:cNvSpPr>
          <p:nvPr/>
        </p:nvSpPr>
        <p:spPr bwMode="auto">
          <a:xfrm>
            <a:off x="55877" y="1319114"/>
            <a:ext cx="3215277" cy="3067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30188" indent="-230188">
              <a:spcBef>
                <a:spcPts val="0"/>
              </a:spcBef>
              <a:spcAft>
                <a:spcPts val="600"/>
              </a:spcAft>
              <a:buSzPct val="120000"/>
              <a:buFont typeface="Arial"/>
              <a:buChar char="•"/>
            </a:pPr>
            <a:r>
              <a:rPr lang="en-US" sz="1600" dirty="0"/>
              <a:t>Hurricane Ensemble Prediction </a:t>
            </a:r>
            <a:r>
              <a:rPr lang="en-US" sz="1600" dirty="0" smtClean="0"/>
              <a:t>System based </a:t>
            </a:r>
            <a:r>
              <a:rPr lang="en-US" sz="1600" dirty="0"/>
              <a:t>on Stochastic Convective </a:t>
            </a:r>
            <a:r>
              <a:rPr lang="en-US" sz="1600" dirty="0" smtClean="0"/>
              <a:t>Trigger (vortex scale) and GEFS initial conditions (large-scale) perturbations</a:t>
            </a:r>
            <a:endParaRPr lang="en-US" sz="1600" kern="0" dirty="0" smtClean="0">
              <a:cs typeface="Times New Roman" pitchFamily="18" charset="0"/>
            </a:endParaRPr>
          </a:p>
          <a:p>
            <a:pPr marL="230188" indent="-230188">
              <a:spcBef>
                <a:spcPts val="0"/>
              </a:spcBef>
              <a:spcAft>
                <a:spcPts val="600"/>
              </a:spcAft>
              <a:buSzPct val="120000"/>
              <a:buFont typeface="Arial"/>
              <a:buChar char="•"/>
            </a:pPr>
            <a:r>
              <a:rPr lang="en-US" sz="1600" kern="0" dirty="0" smtClean="0">
                <a:cs typeface="Times New Roman" pitchFamily="18" charset="0"/>
              </a:rPr>
              <a:t>Based on latest FY2013 HWRF configuration (fully coupled system)</a:t>
            </a:r>
          </a:p>
          <a:p>
            <a:pPr marL="230188" indent="-230188">
              <a:spcBef>
                <a:spcPts val="0"/>
              </a:spcBef>
              <a:spcAft>
                <a:spcPts val="600"/>
              </a:spcAft>
              <a:buSzPct val="120000"/>
              <a:buFont typeface="Arial"/>
              <a:buChar char="•"/>
            </a:pPr>
            <a:r>
              <a:rPr lang="en-US" sz="1600" kern="0" dirty="0" smtClean="0">
                <a:cs typeface="Times New Roman" pitchFamily="18" charset="0"/>
              </a:rPr>
              <a:t>Further improvements to  track and intensity forecast skill</a:t>
            </a:r>
          </a:p>
        </p:txBody>
      </p:sp>
      <p:pic>
        <p:nvPicPr>
          <p:cNvPr id="3081" name="Picture 9" descr="http://www.emc.ncep.noaa.gov/gc_wmb/vxt/zack/HWRF_ENSEMBLE/ALAL1112_ALL/fig_ALAL1112_wind.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275" y="4243413"/>
            <a:ext cx="3060221" cy="21640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rack_sandy18l.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0099" y="1315497"/>
            <a:ext cx="2855029" cy="2855029"/>
          </a:xfrm>
          <a:prstGeom prst="rect">
            <a:avLst/>
          </a:prstGeom>
        </p:spPr>
      </p:pic>
      <p:pic>
        <p:nvPicPr>
          <p:cNvPr id="25" name="Picture 24" descr="track_isaac09l.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7013" y="1315497"/>
            <a:ext cx="2923019" cy="2855029"/>
          </a:xfrm>
          <a:prstGeom prst="rect">
            <a:avLst/>
          </a:prstGeom>
        </p:spPr>
      </p:pic>
      <p:sp>
        <p:nvSpPr>
          <p:cNvPr id="10"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smtClean="0">
                <a:solidFill>
                  <a:schemeClr val="bg1"/>
                </a:solidFill>
                <a:latin typeface="Calibri" charset="0"/>
              </a:rPr>
              <a:t>HWRF Ensembles</a:t>
            </a:r>
            <a:endParaRPr lang="en-US" sz="4000" dirty="0">
              <a:solidFill>
                <a:schemeClr val="bg1"/>
              </a:solidFill>
              <a:latin typeface="Calibri" charset="0"/>
            </a:endParaRPr>
          </a:p>
        </p:txBody>
      </p:sp>
      <p:pic>
        <p:nvPicPr>
          <p:cNvPr id="23" name="Picture 22" descr="wind_sandy18l.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41344" y="4104506"/>
            <a:ext cx="3102655" cy="2367577"/>
          </a:xfrm>
          <a:prstGeom prst="rect">
            <a:avLst/>
          </a:prstGeom>
        </p:spPr>
      </p:pic>
      <p:pic>
        <p:nvPicPr>
          <p:cNvPr id="22" name="Picture 21" descr="wind_isaac09l.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04253" y="4112972"/>
            <a:ext cx="2985285" cy="2344362"/>
          </a:xfrm>
          <a:prstGeom prst="rect">
            <a:avLst/>
          </a:prstGeom>
        </p:spPr>
      </p:pic>
      <p:sp>
        <p:nvSpPr>
          <p:cNvPr id="9" name="TextBox 4"/>
          <p:cNvSpPr txBox="1">
            <a:spLocks noChangeArrowheads="1"/>
          </p:cNvSpPr>
          <p:nvPr/>
        </p:nvSpPr>
        <p:spPr bwMode="auto">
          <a:xfrm>
            <a:off x="5172848" y="6639315"/>
            <a:ext cx="3019414" cy="246221"/>
          </a:xfrm>
          <a:prstGeom prst="rect">
            <a:avLst/>
          </a:prstGeom>
          <a:noFill/>
          <a:ln w="9525">
            <a:noFill/>
            <a:miter lim="800000"/>
            <a:headEnd/>
            <a:tailEnd/>
          </a:ln>
        </p:spPr>
        <p:txBody>
          <a:bodyPr wrap="none">
            <a:prstTxWarp prst="textNoShape">
              <a:avLst/>
            </a:prstTxWarp>
            <a:spAutoFit/>
          </a:bodyPr>
          <a:lstStyle/>
          <a:p>
            <a:r>
              <a:rPr lang="en-US" sz="1000" dirty="0" smtClean="0">
                <a:latin typeface="Calibri" charset="0"/>
              </a:rPr>
              <a:t>HWRF </a:t>
            </a:r>
            <a:r>
              <a:rPr lang="en-US" sz="1000" dirty="0" smtClean="0">
                <a:latin typeface="Calibri" charset="0"/>
              </a:rPr>
              <a:t>Model Team </a:t>
            </a:r>
            <a:r>
              <a:rPr lang="en-US" sz="1000" dirty="0" smtClean="0">
                <a:latin typeface="Calibri" charset="0"/>
              </a:rPr>
              <a:t>– Z. Zhang &amp; V</a:t>
            </a:r>
            <a:r>
              <a:rPr lang="en-US" sz="1000" dirty="0" smtClean="0">
                <a:latin typeface="Calibri" charset="0"/>
              </a:rPr>
              <a:t>. Tallapragada (EMC)</a:t>
            </a:r>
            <a:endParaRPr lang="en-US" sz="1000" dirty="0">
              <a:latin typeface="Calibri" charset="0"/>
            </a:endParaRPr>
          </a:p>
        </p:txBody>
      </p:sp>
    </p:spTree>
    <p:extLst>
      <p:ext uri="{BB962C8B-B14F-4D97-AF65-F5344CB8AC3E}">
        <p14:creationId xmlns:p14="http://schemas.microsoft.com/office/powerpoint/2010/main" val="21243168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descr="hwind_bill090819_16z_hwrfx_dataco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90960" y="2303982"/>
            <a:ext cx="3479960" cy="3386012"/>
          </a:xfrm>
          <a:prstGeom prst="rect">
            <a:avLst/>
          </a:prstGeom>
          <a:noFill/>
          <a:ln w="9525">
            <a:noFill/>
            <a:miter lim="800000"/>
            <a:headEnd/>
            <a:tailEnd/>
          </a:ln>
        </p:spPr>
      </p:pic>
      <p:sp>
        <p:nvSpPr>
          <p:cNvPr id="32" name="Text Box 6"/>
          <p:cNvSpPr txBox="1">
            <a:spLocks/>
          </p:cNvSpPr>
          <p:nvPr/>
        </p:nvSpPr>
        <p:spPr bwMode="auto">
          <a:xfrm>
            <a:off x="5518148" y="1752895"/>
            <a:ext cx="1815044" cy="341830"/>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HWRF </a:t>
            </a:r>
            <a:r>
              <a:rPr lang="en-US" sz="1800" b="1" dirty="0">
                <a:solidFill>
                  <a:srgbClr val="000000"/>
                </a:solidFill>
                <a:latin typeface="Calibri"/>
                <a:cs typeface="Calibri"/>
                <a:sym typeface="Helvetica Neue Light" pitchFamily="-106" charset="0"/>
              </a:rPr>
              <a:t>10m winds</a:t>
            </a:r>
            <a:endParaRPr lang="en-US" sz="28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pic>
        <p:nvPicPr>
          <p:cNvPr id="33" name="Picture 9" descr="data_coverage_bill0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7027" y="2325218"/>
            <a:ext cx="3734779" cy="3343541"/>
          </a:xfrm>
          <a:prstGeom prst="rect">
            <a:avLst/>
          </a:prstGeom>
          <a:noFill/>
          <a:ln w="9525">
            <a:noFill/>
            <a:miter lim="800000"/>
            <a:headEnd/>
            <a:tailEnd/>
          </a:ln>
        </p:spPr>
      </p:pic>
      <p:sp>
        <p:nvSpPr>
          <p:cNvPr id="34" name="Text Box 10"/>
          <p:cNvSpPr txBox="1">
            <a:spLocks/>
          </p:cNvSpPr>
          <p:nvPr/>
        </p:nvSpPr>
        <p:spPr bwMode="auto">
          <a:xfrm>
            <a:off x="1474958" y="1787704"/>
            <a:ext cx="2119312" cy="341830"/>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800" b="1" dirty="0">
                <a:solidFill>
                  <a:srgbClr val="000000"/>
                </a:solidFill>
                <a:latin typeface="Calibri"/>
                <a:cs typeface="Calibri"/>
                <a:sym typeface="Helvetica Neue Light" pitchFamily="-106" charset="0"/>
              </a:rPr>
              <a:t>H*Wind 10m winds</a:t>
            </a:r>
            <a:endParaRPr lang="en-US" sz="28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35" name="Text Box 11"/>
          <p:cNvSpPr txBox="1">
            <a:spLocks/>
          </p:cNvSpPr>
          <p:nvPr/>
        </p:nvSpPr>
        <p:spPr bwMode="auto">
          <a:xfrm>
            <a:off x="3785487" y="1475872"/>
            <a:ext cx="1528645" cy="341830"/>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800" b="1" dirty="0">
                <a:solidFill>
                  <a:srgbClr val="000000"/>
                </a:solidFill>
                <a:latin typeface="Calibri"/>
                <a:cs typeface="Calibri"/>
                <a:sym typeface="Helvetica Neue Light" pitchFamily="-106" charset="0"/>
              </a:rPr>
              <a:t>Data Coverage</a:t>
            </a:r>
            <a:endParaRPr lang="en-US" sz="28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grpSp>
        <p:nvGrpSpPr>
          <p:cNvPr id="16" name="Group 15"/>
          <p:cNvGrpSpPr/>
          <p:nvPr/>
        </p:nvGrpSpPr>
        <p:grpSpPr>
          <a:xfrm>
            <a:off x="922275" y="2119569"/>
            <a:ext cx="7698337" cy="3663226"/>
            <a:chOff x="1376095" y="2013904"/>
            <a:chExt cx="7698337" cy="3663226"/>
          </a:xfrm>
        </p:grpSpPr>
        <p:pic>
          <p:nvPicPr>
            <p:cNvPr id="17" name="Picture 20" descr="C:\Users\gopal\Desktop\SANDY18L_HWRF.gif"/>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5056" r="2113" b="6622"/>
            <a:stretch/>
          </p:blipFill>
          <p:spPr bwMode="auto">
            <a:xfrm>
              <a:off x="4948299" y="2013904"/>
              <a:ext cx="4126133" cy="366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1"/>
            <p:cNvSpPr>
              <a:spLocks/>
            </p:cNvSpPr>
            <p:nvPr/>
          </p:nvSpPr>
          <p:spPr bwMode="auto">
            <a:xfrm>
              <a:off x="5380862" y="2442140"/>
              <a:ext cx="2960948" cy="280853"/>
            </a:xfrm>
            <a:prstGeom prst="rect">
              <a:avLst/>
            </a:prstGeom>
            <a:noFill/>
            <a:ln>
              <a:noFill/>
            </a:ln>
            <a:effectLst/>
            <a:extLst>
              <a:ext uri="{909E8E84-426E-40dd-AFC4-6F175D3DCCD1}">
                <a14:hiddenFill xmlns:a14="http://schemas.microsoft.com/office/drawing/2010/main">
                  <a:solidFill>
                    <a:srgbClr val="095CC4"/>
                  </a:solidFill>
                </a14:hiddenFill>
              </a:ext>
              <a:ext uri="{91240B29-F687-4f45-9708-019B960494DF}">
                <a14:hiddenLine xmlns:a14="http://schemas.microsoft.com/office/drawing/2010/main" w="12700">
                  <a:solidFill>
                    <a:schemeClr val="tx1"/>
                  </a:solidFill>
                  <a:miter lim="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0800" tIns="50800" rIns="50800" bIns="50800" anchor="ctr"/>
            <a:lstStyle/>
            <a:p>
              <a:r>
                <a:rPr lang="en-US" sz="2000" dirty="0">
                  <a:solidFill>
                    <a:srgbClr val="FFFFFF"/>
                  </a:solidFill>
                </a:rPr>
                <a:t>HWRF Forecast (108 h)</a:t>
              </a:r>
            </a:p>
          </p:txBody>
        </p:sp>
        <p:pic>
          <p:nvPicPr>
            <p:cNvPr id="19" name="Picture 19" descr="C:\Users\gopal\Desktop\SANDY18L_HWIND-ANAL_2012-10-30_0130Z.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76095" y="2196758"/>
              <a:ext cx="3581611" cy="34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3"/>
            <p:cNvSpPr>
              <a:spLocks/>
            </p:cNvSpPr>
            <p:nvPr/>
          </p:nvSpPr>
          <p:spPr bwMode="auto">
            <a:xfrm>
              <a:off x="2301202" y="2443959"/>
              <a:ext cx="2317087" cy="298278"/>
            </a:xfrm>
            <a:prstGeom prst="rect">
              <a:avLst/>
            </a:prstGeom>
            <a:noFill/>
            <a:ln>
              <a:noFill/>
            </a:ln>
            <a:effectLst/>
            <a:extLst>
              <a:ext uri="{909E8E84-426E-40dd-AFC4-6F175D3DCCD1}">
                <a14:hiddenFill xmlns:a14="http://schemas.microsoft.com/office/drawing/2010/main">
                  <a:solidFill>
                    <a:srgbClr val="095CC4"/>
                  </a:solidFill>
                </a14:hiddenFill>
              </a:ext>
              <a:ext uri="{91240B29-F687-4f45-9708-019B960494DF}">
                <a14:hiddenLine xmlns:a14="http://schemas.microsoft.com/office/drawing/2010/main" w="12700">
                  <a:solidFill>
                    <a:schemeClr val="tx1"/>
                  </a:solidFill>
                  <a:miter lim="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0800" tIns="50800" rIns="50800" bIns="50800" anchor="ctr"/>
            <a:lstStyle/>
            <a:p>
              <a:r>
                <a:rPr lang="en-US" sz="2000" dirty="0">
                  <a:solidFill>
                    <a:srgbClr val="FFFFFF"/>
                  </a:solidFill>
                </a:rPr>
                <a:t>HWIND analysis</a:t>
              </a:r>
            </a:p>
          </p:txBody>
        </p:sp>
      </p:grpSp>
      <p:sp>
        <p:nvSpPr>
          <p:cNvPr id="15" name="Rectangle 3"/>
          <p:cNvSpPr txBox="1">
            <a:spLocks noChangeArrowheads="1"/>
          </p:cNvSpPr>
          <p:nvPr/>
        </p:nvSpPr>
        <p:spPr bwMode="auto">
          <a:xfrm>
            <a:off x="0" y="0"/>
            <a:ext cx="9144000" cy="1174750"/>
          </a:xfrm>
          <a:prstGeom prst="rect">
            <a:avLst/>
          </a:prstGeom>
          <a:noFill/>
          <a:ln w="9525">
            <a:noFill/>
            <a:miter lim="800000"/>
            <a:headEnd/>
            <a:tailEnd/>
          </a:ln>
        </p:spPr>
        <p:txBody>
          <a:bodyPr rIns="182880" anchor="ctr">
            <a:prstTxWarp prst="textNoShape">
              <a:avLst/>
            </a:prstTxWarp>
          </a:bodyPr>
          <a:lstStyle/>
          <a:p>
            <a:pPr>
              <a:lnSpc>
                <a:spcPct val="90000"/>
              </a:lnSpc>
            </a:pPr>
            <a:r>
              <a:rPr lang="en-US" sz="4400" dirty="0">
                <a:solidFill>
                  <a:schemeClr val="bg1"/>
                </a:solidFill>
                <a:latin typeface="Calibri" charset="0"/>
              </a:rPr>
              <a:t>Regional Model Development: </a:t>
            </a:r>
            <a:r>
              <a:rPr lang="en-US" sz="4400" dirty="0" smtClean="0">
                <a:solidFill>
                  <a:schemeClr val="bg1"/>
                </a:solidFill>
                <a:latin typeface="Calibri" charset="0"/>
                <a:ea typeface="Calibri" charset="0"/>
                <a:cs typeface="Calibri" charset="0"/>
              </a:rPr>
              <a:t/>
            </a:r>
            <a:br>
              <a:rPr lang="en-US" sz="4400" dirty="0" smtClean="0">
                <a:solidFill>
                  <a:schemeClr val="bg1"/>
                </a:solidFill>
                <a:latin typeface="Calibri" charset="0"/>
                <a:ea typeface="Calibri" charset="0"/>
                <a:cs typeface="Calibri" charset="0"/>
              </a:rPr>
            </a:br>
            <a:r>
              <a:rPr lang="en-US" sz="3200" kern="0" dirty="0">
                <a:solidFill>
                  <a:schemeClr val="bg1"/>
                </a:solidFill>
                <a:latin typeface="Calibri" charset="0"/>
                <a:ea typeface="Calibri" charset="0"/>
                <a:cs typeface="Calibri" charset="0"/>
              </a:rPr>
              <a:t>Model evaluation: </a:t>
            </a:r>
            <a:r>
              <a:rPr lang="en-US" sz="3200" dirty="0">
                <a:solidFill>
                  <a:schemeClr val="bg1"/>
                </a:solidFill>
                <a:latin typeface="Calibri" charset="0"/>
                <a:ea typeface="Calibri" charset="0"/>
                <a:cs typeface="Calibri" charset="0"/>
              </a:rPr>
              <a:t>W</a:t>
            </a:r>
            <a:r>
              <a:rPr lang="en-US" sz="3200" dirty="0" smtClean="0">
                <a:solidFill>
                  <a:schemeClr val="bg1"/>
                </a:solidFill>
                <a:latin typeface="Calibri" charset="0"/>
                <a:ea typeface="Calibri" charset="0"/>
                <a:cs typeface="Calibri" charset="0"/>
              </a:rPr>
              <a:t>ind </a:t>
            </a:r>
            <a:r>
              <a:rPr lang="en-US" sz="3200" dirty="0">
                <a:solidFill>
                  <a:schemeClr val="bg1"/>
                </a:solidFill>
                <a:latin typeface="Calibri" charset="0"/>
                <a:ea typeface="Calibri" charset="0"/>
                <a:cs typeface="Calibri" charset="0"/>
              </a:rPr>
              <a:t>S</a:t>
            </a:r>
            <a:r>
              <a:rPr lang="en-US" sz="3200" dirty="0" smtClean="0">
                <a:solidFill>
                  <a:schemeClr val="bg1"/>
                </a:solidFill>
                <a:latin typeface="Calibri" charset="0"/>
                <a:ea typeface="Calibri" charset="0"/>
                <a:cs typeface="Calibri" charset="0"/>
              </a:rPr>
              <a:t>tructure</a:t>
            </a:r>
            <a:endParaRPr lang="en-US" sz="4800" dirty="0">
              <a:solidFill>
                <a:schemeClr val="bg1"/>
              </a:solidFill>
              <a:latin typeface="Calibri" charset="0"/>
              <a:ea typeface="Calibri" charset="0"/>
              <a:cs typeface="Calibri" charset="0"/>
            </a:endParaRPr>
          </a:p>
        </p:txBody>
      </p:sp>
      <p:sp>
        <p:nvSpPr>
          <p:cNvPr id="13"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a:t>
            </a:r>
            <a:r>
              <a:rPr lang="en-US" sz="1000" dirty="0" smtClean="0">
                <a:latin typeface="Calibri" charset="0"/>
              </a:rPr>
              <a:t>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a:latin typeface="Calibri" charset="0"/>
              </a:rPr>
              <a:t>(</a:t>
            </a:r>
            <a:r>
              <a:rPr lang="en-US" sz="1000" dirty="0" smtClean="0">
                <a:latin typeface="Calibri" charset="0"/>
              </a:rPr>
              <a:t>HRD), </a:t>
            </a:r>
            <a:r>
              <a:rPr lang="en-US" sz="1000" dirty="0" smtClean="0">
                <a:latin typeface="Calibri" charset="0"/>
              </a:rPr>
              <a:t>V. </a:t>
            </a:r>
            <a:r>
              <a:rPr lang="en-US" sz="1000" dirty="0" smtClean="0">
                <a:latin typeface="Calibri" charset="0"/>
              </a:rPr>
              <a:t>Tallapragada, S. Trahan </a:t>
            </a:r>
            <a:r>
              <a:rPr lang="en-US" sz="1000" dirty="0" smtClean="0">
                <a:latin typeface="Calibri" charset="0"/>
              </a:rPr>
              <a:t>(EMC)</a:t>
            </a:r>
            <a:endParaRPr lang="en-US" sz="1000" dirty="0">
              <a:latin typeface="Calibri" charset="0"/>
            </a:endParaRPr>
          </a:p>
        </p:txBody>
      </p:sp>
    </p:spTree>
    <p:extLst>
      <p:ext uri="{BB962C8B-B14F-4D97-AF65-F5344CB8AC3E}">
        <p14:creationId xmlns:p14="http://schemas.microsoft.com/office/powerpoint/2010/main" val="124812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par>
                          <p:cTn id="11" fill="hold">
                            <p:stCondLst>
                              <p:cond delay="0"/>
                            </p:stCondLst>
                            <p:childTnLst>
                              <p:par>
                                <p:cTn id="12" presetID="1" presetClass="exit" presetSubtype="0" fill="hold" grpId="0" nodeType="afterEffect">
                                  <p:stCondLst>
                                    <p:cond delay="0"/>
                                  </p:stCondLst>
                                  <p:childTnLst>
                                    <p:set>
                                      <p:cBhvr>
                                        <p:cTn id="13"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p:cNvSpPr txBox="1">
            <a:spLocks noChangeArrowheads="1"/>
          </p:cNvSpPr>
          <p:nvPr/>
        </p:nvSpPr>
        <p:spPr bwMode="auto">
          <a:xfrm>
            <a:off x="0" y="0"/>
            <a:ext cx="9144000" cy="1174750"/>
          </a:xfrm>
          <a:prstGeom prst="rect">
            <a:avLst/>
          </a:prstGeom>
          <a:noFill/>
          <a:ln w="9525">
            <a:noFill/>
            <a:miter lim="800000"/>
            <a:headEnd/>
            <a:tailEnd/>
          </a:ln>
        </p:spPr>
        <p:txBody>
          <a:bodyPr rIns="182880" anchor="ctr">
            <a:prstTxWarp prst="textNoShape">
              <a:avLst/>
            </a:prstTxWarp>
          </a:bodyPr>
          <a:lstStyle/>
          <a:p>
            <a:pPr>
              <a:lnSpc>
                <a:spcPct val="90000"/>
              </a:lnSpc>
            </a:pPr>
            <a:r>
              <a:rPr lang="en-US" sz="4400" dirty="0">
                <a:solidFill>
                  <a:schemeClr val="bg1"/>
                </a:solidFill>
                <a:latin typeface="Calibri" charset="0"/>
              </a:rPr>
              <a:t>Regional Model Development: </a:t>
            </a:r>
            <a:r>
              <a:rPr lang="en-US" sz="4400" dirty="0" smtClean="0">
                <a:solidFill>
                  <a:schemeClr val="bg1"/>
                </a:solidFill>
                <a:latin typeface="Calibri" charset="0"/>
                <a:ea typeface="Calibri" charset="0"/>
                <a:cs typeface="Calibri" charset="0"/>
              </a:rPr>
              <a:t/>
            </a:r>
            <a:br>
              <a:rPr lang="en-US" sz="4400" dirty="0" smtClean="0">
                <a:solidFill>
                  <a:schemeClr val="bg1"/>
                </a:solidFill>
                <a:latin typeface="Calibri" charset="0"/>
                <a:ea typeface="Calibri" charset="0"/>
                <a:cs typeface="Calibri" charset="0"/>
              </a:rPr>
            </a:br>
            <a:r>
              <a:rPr lang="en-US" sz="3200" kern="0" dirty="0">
                <a:solidFill>
                  <a:schemeClr val="bg1"/>
                </a:solidFill>
                <a:latin typeface="Calibri" charset="0"/>
                <a:ea typeface="Calibri" charset="0"/>
                <a:cs typeface="Calibri" charset="0"/>
              </a:rPr>
              <a:t>Model evaluation: </a:t>
            </a:r>
            <a:r>
              <a:rPr lang="en-US" sz="3200" dirty="0" smtClean="0">
                <a:solidFill>
                  <a:schemeClr val="bg1"/>
                </a:solidFill>
                <a:latin typeface="Calibri" charset="0"/>
                <a:ea typeface="Calibri" charset="0"/>
                <a:cs typeface="Calibri" charset="0"/>
              </a:rPr>
              <a:t>Rainfall</a:t>
            </a:r>
            <a:endParaRPr lang="en-US" sz="4800" dirty="0">
              <a:solidFill>
                <a:schemeClr val="bg1"/>
              </a:solidFill>
              <a:latin typeface="Calibri" charset="0"/>
              <a:ea typeface="Calibri" charset="0"/>
              <a:cs typeface="Calibri" charset="0"/>
            </a:endParaRPr>
          </a:p>
        </p:txBody>
      </p:sp>
      <p:pic>
        <p:nvPicPr>
          <p:cNvPr id="2" name="Picture 1" descr="Isaac_HWRF_rai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8311" y="1930262"/>
            <a:ext cx="4344488" cy="4297585"/>
          </a:xfrm>
          <a:prstGeom prst="rect">
            <a:avLst/>
          </a:prstGeom>
        </p:spPr>
      </p:pic>
      <p:pic>
        <p:nvPicPr>
          <p:cNvPr id="5" name="Picture 4" descr="ST4_Isaac_total.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41" y="2199955"/>
            <a:ext cx="4653292" cy="3745684"/>
          </a:xfrm>
          <a:prstGeom prst="rect">
            <a:avLst/>
          </a:prstGeom>
        </p:spPr>
      </p:pic>
      <p:sp>
        <p:nvSpPr>
          <p:cNvPr id="21" name="Text Box 6"/>
          <p:cNvSpPr txBox="1">
            <a:spLocks/>
          </p:cNvSpPr>
          <p:nvPr/>
        </p:nvSpPr>
        <p:spPr bwMode="auto">
          <a:xfrm>
            <a:off x="5197448" y="1545809"/>
            <a:ext cx="3220777" cy="341830"/>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HWRF rain accumulation (120 h)</a:t>
            </a:r>
            <a:endParaRPr lang="en-US" sz="2800"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22" name="Text Box 10"/>
          <p:cNvSpPr txBox="1">
            <a:spLocks/>
          </p:cNvSpPr>
          <p:nvPr/>
        </p:nvSpPr>
        <p:spPr bwMode="auto">
          <a:xfrm>
            <a:off x="705543" y="1545809"/>
            <a:ext cx="3393021" cy="341830"/>
          </a:xfrm>
          <a:prstGeom prst="rect">
            <a:avLst/>
          </a:prstGeom>
          <a:noFill/>
          <a:ln w="12700">
            <a:noFill/>
            <a:miter lim="800000"/>
            <a:headEnd/>
            <a:tailEnd/>
          </a:ln>
          <a:effectLst/>
        </p:spPr>
        <p:txBody>
          <a:bodyPr wrap="square" lIns="64210" tIns="32102" rIns="64210" bIns="32102">
            <a:prstTxWarp prst="textNoShape">
              <a:avLst/>
            </a:prstTxWarp>
            <a:spAutoFit/>
          </a:bodyPr>
          <a:lstStyle/>
          <a:p>
            <a:pPr>
              <a:defRPr/>
            </a:pPr>
            <a:r>
              <a:rPr lang="en-US" sz="1800" b="1" dirty="0" smtClean="0">
                <a:solidFill>
                  <a:srgbClr val="000000"/>
                </a:solidFill>
                <a:latin typeface="Calibri"/>
                <a:cs typeface="Calibri"/>
                <a:sym typeface="Helvetica Neue Light" pitchFamily="-106" charset="0"/>
              </a:rPr>
              <a:t>Stage IV rain accumulation (144 h)</a:t>
            </a:r>
          </a:p>
        </p:txBody>
      </p:sp>
      <p:sp>
        <p:nvSpPr>
          <p:cNvPr id="7"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a:t>
            </a:r>
            <a:r>
              <a:rPr lang="en-US" sz="1000" dirty="0" smtClean="0">
                <a:latin typeface="Calibri" charset="0"/>
              </a:rPr>
              <a:t>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a:latin typeface="Calibri" charset="0"/>
              </a:rPr>
              <a:t>(</a:t>
            </a:r>
            <a:r>
              <a:rPr lang="en-US" sz="1000" dirty="0" smtClean="0">
                <a:latin typeface="Calibri" charset="0"/>
              </a:rPr>
              <a:t>HRD), </a:t>
            </a:r>
            <a:r>
              <a:rPr lang="en-US" sz="1000" dirty="0" smtClean="0">
                <a:latin typeface="Calibri" charset="0"/>
              </a:rPr>
              <a:t>V. </a:t>
            </a:r>
            <a:r>
              <a:rPr lang="en-US" sz="1000" dirty="0" smtClean="0">
                <a:latin typeface="Calibri" charset="0"/>
              </a:rPr>
              <a:t>Tallapragada, S. Trahan </a:t>
            </a:r>
            <a:r>
              <a:rPr lang="en-US" sz="1000" dirty="0" smtClean="0">
                <a:latin typeface="Calibri" charset="0"/>
              </a:rPr>
              <a:t>(EMC)</a:t>
            </a:r>
            <a:endParaRPr lang="en-US" sz="1000" dirty="0">
              <a:latin typeface="Calibri" charset="0"/>
            </a:endParaRPr>
          </a:p>
        </p:txBody>
      </p:sp>
    </p:spTree>
    <p:extLst>
      <p:ext uri="{BB962C8B-B14F-4D97-AF65-F5344CB8AC3E}">
        <p14:creationId xmlns:p14="http://schemas.microsoft.com/office/powerpoint/2010/main" val="19256571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3_EarlandFiona-8312010-192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81872"/>
            <a:ext cx="9144000" cy="5143500"/>
          </a:xfrm>
          <a:prstGeom prst="rect">
            <a:avLst/>
          </a:prstGeom>
        </p:spPr>
      </p:pic>
      <p:grpSp>
        <p:nvGrpSpPr>
          <p:cNvPr id="2" name="Group 1"/>
          <p:cNvGrpSpPr/>
          <p:nvPr/>
        </p:nvGrpSpPr>
        <p:grpSpPr>
          <a:xfrm>
            <a:off x="2971651" y="2851966"/>
            <a:ext cx="3324377" cy="1588607"/>
            <a:chOff x="4572123" y="3626169"/>
            <a:chExt cx="3324377" cy="1588607"/>
          </a:xfrm>
        </p:grpSpPr>
        <p:sp>
          <p:nvSpPr>
            <p:cNvPr id="52229" name="TextBox 4"/>
            <p:cNvSpPr txBox="1">
              <a:spLocks noChangeArrowheads="1"/>
            </p:cNvSpPr>
            <p:nvPr/>
          </p:nvSpPr>
          <p:spPr bwMode="auto">
            <a:xfrm>
              <a:off x="4572123" y="3626169"/>
              <a:ext cx="5905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00"/>
                  </a:solidFill>
                </a:rPr>
                <a:t>Earl</a:t>
              </a:r>
              <a:endParaRPr lang="en-US" sz="2000" b="1" dirty="0">
                <a:solidFill>
                  <a:srgbClr val="000000"/>
                </a:solidFill>
              </a:endParaRPr>
            </a:p>
          </p:txBody>
        </p:sp>
        <p:sp>
          <p:nvSpPr>
            <p:cNvPr id="52230" name="TextBox 5"/>
            <p:cNvSpPr txBox="1">
              <a:spLocks noChangeArrowheads="1"/>
            </p:cNvSpPr>
            <p:nvPr/>
          </p:nvSpPr>
          <p:spPr bwMode="auto">
            <a:xfrm>
              <a:off x="7128992" y="4814666"/>
              <a:ext cx="7675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00"/>
                  </a:solidFill>
                </a:rPr>
                <a:t>Fiona</a:t>
              </a:r>
              <a:endParaRPr lang="en-US" sz="2000" b="1" dirty="0">
                <a:solidFill>
                  <a:srgbClr val="000000"/>
                </a:solidFill>
              </a:endParaRPr>
            </a:p>
          </p:txBody>
        </p:sp>
      </p:grpSp>
      <p:sp>
        <p:nvSpPr>
          <p:cNvPr id="9"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smtClean="0">
                <a:solidFill>
                  <a:schemeClr val="bg1"/>
                </a:solidFill>
                <a:latin typeface="Calibri" charset="0"/>
              </a:rPr>
              <a:t>What Next?</a:t>
            </a:r>
            <a:endParaRPr lang="en-US" sz="4000" dirty="0">
              <a:solidFill>
                <a:schemeClr val="bg1"/>
              </a:solidFill>
              <a:latin typeface="Calibri" charset="0"/>
            </a:endParaRPr>
          </a:p>
        </p:txBody>
      </p:sp>
      <p:sp>
        <p:nvSpPr>
          <p:cNvPr id="4" name="Rectangle 3"/>
          <p:cNvSpPr/>
          <p:nvPr/>
        </p:nvSpPr>
        <p:spPr>
          <a:xfrm>
            <a:off x="2218046" y="2574869"/>
            <a:ext cx="1835326" cy="1835326"/>
          </a:xfrm>
          <a:prstGeom prst="rect">
            <a:avLst/>
          </a:prstGeom>
          <a:noFill/>
          <a:ln w="1905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953817" y="3631956"/>
            <a:ext cx="1835326" cy="1835326"/>
          </a:xfrm>
          <a:prstGeom prst="rect">
            <a:avLst/>
          </a:prstGeom>
          <a:noFill/>
          <a:ln w="19050" cmpd="sng">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a:t>
            </a:r>
            <a:r>
              <a:rPr lang="en-US" sz="1000" dirty="0" smtClean="0">
                <a:latin typeface="Calibri" charset="0"/>
              </a:rPr>
              <a:t>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a:latin typeface="Calibri" charset="0"/>
              </a:rPr>
              <a:t>(</a:t>
            </a:r>
            <a:r>
              <a:rPr lang="en-US" sz="1000" dirty="0" smtClean="0">
                <a:latin typeface="Calibri" charset="0"/>
              </a:rPr>
              <a:t>HRD), </a:t>
            </a:r>
            <a:r>
              <a:rPr lang="en-US" sz="1000" dirty="0" smtClean="0">
                <a:latin typeface="Calibri" charset="0"/>
              </a:rPr>
              <a:t>V. </a:t>
            </a:r>
            <a:r>
              <a:rPr lang="en-US" sz="1000" dirty="0" smtClean="0">
                <a:latin typeface="Calibri" charset="0"/>
              </a:rPr>
              <a:t>Tallapragada, S. Trahan </a:t>
            </a:r>
            <a:r>
              <a:rPr lang="en-US" sz="1000" dirty="0" smtClean="0">
                <a:latin typeface="Calibri" charset="0"/>
              </a:rPr>
              <a:t>(EMC)</a:t>
            </a:r>
            <a:endParaRPr lang="en-US" sz="1000" dirty="0">
              <a:latin typeface="Calibri" charset="0"/>
            </a:endParaRPr>
          </a:p>
        </p:txBody>
      </p:sp>
    </p:spTree>
    <p:extLst>
      <p:ext uri="{BB962C8B-B14F-4D97-AF65-F5344CB8AC3E}">
        <p14:creationId xmlns:p14="http://schemas.microsoft.com/office/powerpoint/2010/main" val="380861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30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8" name="TextBox 9"/>
          <p:cNvSpPr txBox="1">
            <a:spLocks noChangeArrowheads="1"/>
          </p:cNvSpPr>
          <p:nvPr/>
        </p:nvSpPr>
        <p:spPr bwMode="auto">
          <a:xfrm>
            <a:off x="1852720" y="3674928"/>
            <a:ext cx="54363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t>850hPa Streamlines and </a:t>
            </a:r>
            <a:r>
              <a:rPr lang="en-US" sz="1400" dirty="0" err="1"/>
              <a:t>Isotachs</a:t>
            </a:r>
            <a:r>
              <a:rPr lang="en-US" sz="1400" dirty="0"/>
              <a:t> (</a:t>
            </a:r>
            <a:r>
              <a:rPr lang="en-US" sz="1400" dirty="0" err="1"/>
              <a:t>kts</a:t>
            </a:r>
            <a:r>
              <a:rPr lang="en-US" sz="1400" dirty="0"/>
              <a:t>)</a:t>
            </a:r>
          </a:p>
        </p:txBody>
      </p:sp>
      <p:sp>
        <p:nvSpPr>
          <p:cNvPr id="54289" name="Rectangle 10"/>
          <p:cNvSpPr>
            <a:spLocks noChangeArrowheads="1"/>
          </p:cNvSpPr>
          <p:nvPr/>
        </p:nvSpPr>
        <p:spPr bwMode="auto">
          <a:xfrm>
            <a:off x="5710758" y="6625373"/>
            <a:ext cx="2821171" cy="25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smtClean="0"/>
              <a:t>http</a:t>
            </a:r>
            <a:r>
              <a:rPr lang="en-US" sz="1100" dirty="0"/>
              <a:t>://</a:t>
            </a:r>
            <a:r>
              <a:rPr lang="en-US" sz="1100" dirty="0" err="1"/>
              <a:t>www.emc.ncep.noaa.gov</a:t>
            </a:r>
            <a:r>
              <a:rPr lang="en-US" sz="1100" dirty="0"/>
              <a:t>/</a:t>
            </a:r>
            <a:r>
              <a:rPr lang="en-US" sz="1100" dirty="0" err="1"/>
              <a:t>gc_wmb</a:t>
            </a:r>
            <a:r>
              <a:rPr lang="en-US" sz="1100" dirty="0"/>
              <a:t>/</a:t>
            </a:r>
            <a:r>
              <a:rPr lang="en-US" sz="1100" dirty="0" err="1"/>
              <a:t>vxt</a:t>
            </a:r>
            <a:endParaRPr lang="en-US" sz="1100" dirty="0"/>
          </a:p>
        </p:txBody>
      </p:sp>
      <p:grpSp>
        <p:nvGrpSpPr>
          <p:cNvPr id="23" name="Group 22"/>
          <p:cNvGrpSpPr/>
          <p:nvPr/>
        </p:nvGrpSpPr>
        <p:grpSpPr>
          <a:xfrm>
            <a:off x="259058" y="1252643"/>
            <a:ext cx="8542715" cy="2510946"/>
            <a:chOff x="259058" y="1252643"/>
            <a:chExt cx="8542715" cy="2510946"/>
          </a:xfrm>
        </p:grpSpPr>
        <p:pic>
          <p:nvPicPr>
            <p:cNvPr id="54301" name="Picture 3"/>
            <p:cNvPicPr>
              <a:picLocks noChangeAspect="1"/>
            </p:cNvPicPr>
            <p:nvPr/>
          </p:nvPicPr>
          <p:blipFill>
            <a:blip r:embed="rId3" cstate="email">
              <a:extLst>
                <a:ext uri="{28A0092B-C50C-407E-A947-70E740481C1C}">
                  <a14:useLocalDpi xmlns:a14="http://schemas.microsoft.com/office/drawing/2010/main"/>
                </a:ext>
              </a:extLst>
            </a:blip>
            <a:srcRect l="8791" t="153" r="6131" b="6100"/>
            <a:stretch>
              <a:fillRect/>
            </a:stretch>
          </p:blipFill>
          <p:spPr bwMode="auto">
            <a:xfrm>
              <a:off x="259058" y="1256974"/>
              <a:ext cx="3024375" cy="250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2" name="Picture 4"/>
            <p:cNvPicPr>
              <a:picLocks noChangeAspect="1"/>
            </p:cNvPicPr>
            <p:nvPr/>
          </p:nvPicPr>
          <p:blipFill>
            <a:blip r:embed="rId4" cstate="email">
              <a:extLst>
                <a:ext uri="{28A0092B-C50C-407E-A947-70E740481C1C}">
                  <a14:useLocalDpi xmlns:a14="http://schemas.microsoft.com/office/drawing/2010/main"/>
                </a:ext>
              </a:extLst>
            </a:blip>
            <a:srcRect l="8791" r="6133" b="6250"/>
            <a:stretch>
              <a:fillRect/>
            </a:stretch>
          </p:blipFill>
          <p:spPr bwMode="auto">
            <a:xfrm>
              <a:off x="3045122" y="1252643"/>
              <a:ext cx="3024340"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5" name="Picture 7"/>
            <p:cNvPicPr>
              <a:picLocks noChangeAspect="1"/>
            </p:cNvPicPr>
            <p:nvPr/>
          </p:nvPicPr>
          <p:blipFill>
            <a:blip r:embed="rId5" cstate="email">
              <a:extLst>
                <a:ext uri="{28A0092B-C50C-407E-A947-70E740481C1C}">
                  <a14:useLocalDpi xmlns:a14="http://schemas.microsoft.com/office/drawing/2010/main"/>
                </a:ext>
              </a:extLst>
            </a:blip>
            <a:srcRect l="10043" r="6085" b="6248"/>
            <a:stretch>
              <a:fillRect/>
            </a:stretch>
          </p:blipFill>
          <p:spPr bwMode="auto">
            <a:xfrm>
              <a:off x="5820277" y="1252643"/>
              <a:ext cx="2981496"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bwMode="auto">
            <a:xfrm>
              <a:off x="1818221" y="2517734"/>
              <a:ext cx="336320" cy="327929"/>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bwMode="auto">
            <a:xfrm>
              <a:off x="4285605" y="2172709"/>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bwMode="auto">
            <a:xfrm>
              <a:off x="7145103" y="2009522"/>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bwMode="auto">
            <a:xfrm>
              <a:off x="1542346" y="2427592"/>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74" name="TextBox 1"/>
            <p:cNvSpPr txBox="1">
              <a:spLocks noChangeArrowheads="1"/>
            </p:cNvSpPr>
            <p:nvPr/>
          </p:nvSpPr>
          <p:spPr bwMode="auto">
            <a:xfrm>
              <a:off x="608875" y="3313842"/>
              <a:ext cx="20527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0000FF"/>
                  </a:solidFill>
                </a:rPr>
                <a:t>Initialize Earl Vortex</a:t>
              </a:r>
            </a:p>
          </p:txBody>
        </p:sp>
        <p:sp>
          <p:nvSpPr>
            <p:cNvPr id="54276" name="TextBox 21"/>
            <p:cNvSpPr txBox="1">
              <a:spLocks noChangeArrowheads="1"/>
            </p:cNvSpPr>
            <p:nvPr/>
          </p:nvSpPr>
          <p:spPr bwMode="auto">
            <a:xfrm>
              <a:off x="1368425" y="2106020"/>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0000FF"/>
                  </a:solidFill>
                </a:rPr>
                <a:t>Earl</a:t>
              </a:r>
            </a:p>
          </p:txBody>
        </p:sp>
        <p:sp>
          <p:nvSpPr>
            <p:cNvPr id="54277" name="TextBox 24"/>
            <p:cNvSpPr txBox="1">
              <a:spLocks noChangeArrowheads="1"/>
            </p:cNvSpPr>
            <p:nvPr/>
          </p:nvSpPr>
          <p:spPr bwMode="auto">
            <a:xfrm>
              <a:off x="1900828" y="2279844"/>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79" name="TextBox 26"/>
            <p:cNvSpPr txBox="1">
              <a:spLocks noChangeArrowheads="1"/>
            </p:cNvSpPr>
            <p:nvPr/>
          </p:nvSpPr>
          <p:spPr bwMode="auto">
            <a:xfrm>
              <a:off x="4167188" y="1790107"/>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0" name="TextBox 27"/>
            <p:cNvSpPr txBox="1">
              <a:spLocks noChangeArrowheads="1"/>
            </p:cNvSpPr>
            <p:nvPr/>
          </p:nvSpPr>
          <p:spPr bwMode="auto">
            <a:xfrm>
              <a:off x="7083425" y="1669457"/>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cxnSp>
          <p:nvCxnSpPr>
            <p:cNvPr id="3" name="Straight Arrow Connector 2"/>
            <p:cNvCxnSpPr>
              <a:stCxn id="54274" idx="3"/>
            </p:cNvCxnSpPr>
            <p:nvPr/>
          </p:nvCxnSpPr>
          <p:spPr>
            <a:xfrm>
              <a:off x="2661654" y="3497992"/>
              <a:ext cx="4583960" cy="40986"/>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59058" y="3764729"/>
            <a:ext cx="8543534" cy="2673781"/>
            <a:chOff x="259058" y="3764729"/>
            <a:chExt cx="8543534" cy="2673781"/>
          </a:xfrm>
        </p:grpSpPr>
        <p:pic>
          <p:nvPicPr>
            <p:cNvPr id="54300" name="Picture 2"/>
            <p:cNvPicPr>
              <a:picLocks noChangeAspect="1"/>
            </p:cNvPicPr>
            <p:nvPr/>
          </p:nvPicPr>
          <p:blipFill>
            <a:blip r:embed="rId6" cstate="email">
              <a:extLst>
                <a:ext uri="{28A0092B-C50C-407E-A947-70E740481C1C}">
                  <a14:useLocalDpi xmlns:a14="http://schemas.microsoft.com/office/drawing/2010/main"/>
                </a:ext>
              </a:extLst>
            </a:blip>
            <a:srcRect l="8791" t="-2" r="6131" b="6250"/>
            <a:stretch>
              <a:fillRect/>
            </a:stretch>
          </p:blipFill>
          <p:spPr bwMode="auto">
            <a:xfrm>
              <a:off x="259058" y="3927751"/>
              <a:ext cx="3024375"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3" name="Picture 5"/>
            <p:cNvPicPr>
              <a:picLocks noChangeAspect="1"/>
            </p:cNvPicPr>
            <p:nvPr/>
          </p:nvPicPr>
          <p:blipFill>
            <a:blip r:embed="rId7" cstate="email">
              <a:extLst>
                <a:ext uri="{28A0092B-C50C-407E-A947-70E740481C1C}">
                  <a14:useLocalDpi xmlns:a14="http://schemas.microsoft.com/office/drawing/2010/main"/>
                </a:ext>
              </a:extLst>
            </a:blip>
            <a:srcRect l="8771" r="6152" b="6248"/>
            <a:stretch>
              <a:fillRect/>
            </a:stretch>
          </p:blipFill>
          <p:spPr bwMode="auto">
            <a:xfrm>
              <a:off x="3038179" y="3928879"/>
              <a:ext cx="3024268"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4" name="Picture 6"/>
            <p:cNvPicPr>
              <a:picLocks noChangeAspect="1"/>
            </p:cNvPicPr>
            <p:nvPr/>
          </p:nvPicPr>
          <p:blipFill>
            <a:blip r:embed="rId8" cstate="email">
              <a:extLst>
                <a:ext uri="{28A0092B-C50C-407E-A947-70E740481C1C}">
                  <a14:useLocalDpi xmlns:a14="http://schemas.microsoft.com/office/drawing/2010/main"/>
                </a:ext>
              </a:extLst>
            </a:blip>
            <a:srcRect l="8867" t="-6250" r="6055" b="6250"/>
            <a:stretch>
              <a:fillRect/>
            </a:stretch>
          </p:blipFill>
          <p:spPr bwMode="auto">
            <a:xfrm>
              <a:off x="5778252" y="3764729"/>
              <a:ext cx="3024340" cy="267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bwMode="auto">
            <a:xfrm>
              <a:off x="1562493" y="5077445"/>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bwMode="auto">
            <a:xfrm>
              <a:off x="3949284" y="4636062"/>
              <a:ext cx="33632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bwMode="auto">
            <a:xfrm>
              <a:off x="6828931" y="4472875"/>
              <a:ext cx="33632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bwMode="auto">
            <a:xfrm>
              <a:off x="1320714" y="4962438"/>
              <a:ext cx="337871" cy="327928"/>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bwMode="auto">
            <a:xfrm>
              <a:off x="4201912" y="4900270"/>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bwMode="auto">
            <a:xfrm>
              <a:off x="6901775" y="4799249"/>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75" name="TextBox 22"/>
            <p:cNvSpPr txBox="1">
              <a:spLocks noChangeArrowheads="1"/>
            </p:cNvSpPr>
            <p:nvPr/>
          </p:nvSpPr>
          <p:spPr bwMode="auto">
            <a:xfrm>
              <a:off x="574081" y="6015069"/>
              <a:ext cx="2200649" cy="369887"/>
            </a:xfrm>
            <a:prstGeom prst="rect">
              <a:avLst/>
            </a:prstGeom>
            <a:no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FD0DFB"/>
                  </a:solidFill>
                </a:rPr>
                <a:t>Initialize Fiona Vortex</a:t>
              </a:r>
            </a:p>
          </p:txBody>
        </p:sp>
        <p:sp>
          <p:nvSpPr>
            <p:cNvPr id="54278" name="TextBox 25"/>
            <p:cNvSpPr txBox="1">
              <a:spLocks noChangeArrowheads="1"/>
            </p:cNvSpPr>
            <p:nvPr/>
          </p:nvSpPr>
          <p:spPr bwMode="auto">
            <a:xfrm>
              <a:off x="1100138" y="4663482"/>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0000FF"/>
                  </a:solidFill>
                </a:rPr>
                <a:t>Earl</a:t>
              </a:r>
            </a:p>
          </p:txBody>
        </p:sp>
        <p:sp>
          <p:nvSpPr>
            <p:cNvPr id="54281" name="TextBox 28"/>
            <p:cNvSpPr txBox="1">
              <a:spLocks noChangeArrowheads="1"/>
            </p:cNvSpPr>
            <p:nvPr/>
          </p:nvSpPr>
          <p:spPr bwMode="auto">
            <a:xfrm>
              <a:off x="3898900" y="4334431"/>
              <a:ext cx="5365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2" name="TextBox 29"/>
            <p:cNvSpPr txBox="1">
              <a:spLocks noChangeArrowheads="1"/>
            </p:cNvSpPr>
            <p:nvPr/>
          </p:nvSpPr>
          <p:spPr bwMode="auto">
            <a:xfrm>
              <a:off x="7104063" y="4320143"/>
              <a:ext cx="538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3" name="TextBox 31"/>
            <p:cNvSpPr txBox="1">
              <a:spLocks noChangeArrowheads="1"/>
            </p:cNvSpPr>
            <p:nvPr/>
          </p:nvSpPr>
          <p:spPr bwMode="auto">
            <a:xfrm>
              <a:off x="1594573" y="4772323"/>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84" name="TextBox 32"/>
            <p:cNvSpPr txBox="1">
              <a:spLocks noChangeArrowheads="1"/>
            </p:cNvSpPr>
            <p:nvPr/>
          </p:nvSpPr>
          <p:spPr bwMode="auto">
            <a:xfrm>
              <a:off x="4332250" y="4661701"/>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85" name="TextBox 33"/>
            <p:cNvSpPr txBox="1">
              <a:spLocks noChangeArrowheads="1"/>
            </p:cNvSpPr>
            <p:nvPr/>
          </p:nvSpPr>
          <p:spPr bwMode="auto">
            <a:xfrm>
              <a:off x="7169911" y="4667806"/>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cxnSp>
          <p:nvCxnSpPr>
            <p:cNvPr id="42" name="Straight Arrow Connector 41"/>
            <p:cNvCxnSpPr>
              <a:stCxn id="54275" idx="3"/>
            </p:cNvCxnSpPr>
            <p:nvPr/>
          </p:nvCxnSpPr>
          <p:spPr>
            <a:xfrm>
              <a:off x="2774730" y="6200013"/>
              <a:ext cx="4653546" cy="83322"/>
            </a:xfrm>
            <a:prstGeom prst="straightConnector1">
              <a:avLst/>
            </a:prstGeom>
            <a:ln>
              <a:solidFill>
                <a:srgbClr val="FD0DFB"/>
              </a:solidFill>
              <a:prstDash val="dash"/>
              <a:tailEnd type="arrow"/>
            </a:ln>
          </p:spPr>
          <p:style>
            <a:lnRef idx="2">
              <a:schemeClr val="accent1"/>
            </a:lnRef>
            <a:fillRef idx="0">
              <a:schemeClr val="accent1"/>
            </a:fillRef>
            <a:effectRef idx="1">
              <a:schemeClr val="accent1"/>
            </a:effectRef>
            <a:fontRef idx="minor">
              <a:schemeClr val="tx1"/>
            </a:fontRef>
          </p:style>
        </p:cxnSp>
      </p:grpSp>
      <p:sp>
        <p:nvSpPr>
          <p:cNvPr id="47"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smtClean="0">
                <a:solidFill>
                  <a:schemeClr val="bg1"/>
                </a:solidFill>
                <a:latin typeface="Calibri" charset="0"/>
              </a:rPr>
              <a:t>Storm-storm interactions?</a:t>
            </a:r>
            <a:endParaRPr lang="en-US" sz="4000" dirty="0">
              <a:solidFill>
                <a:schemeClr val="bg1"/>
              </a:solidFill>
              <a:latin typeface="Calibri" charset="0"/>
            </a:endParaRPr>
          </a:p>
        </p:txBody>
      </p:sp>
    </p:spTree>
    <p:extLst>
      <p:ext uri="{BB962C8B-B14F-4D97-AF65-F5344CB8AC3E}">
        <p14:creationId xmlns:p14="http://schemas.microsoft.com/office/powerpoint/2010/main" val="1215127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smtClean="0">
                <a:solidFill>
                  <a:schemeClr val="bg1"/>
                </a:solidFill>
                <a:latin typeface="Calibri" charset="0"/>
              </a:rPr>
              <a:t>HWRF Basin-Scale</a:t>
            </a:r>
            <a:endParaRPr lang="en-US" sz="4000" dirty="0">
              <a:solidFill>
                <a:schemeClr val="bg1"/>
              </a:solidFill>
              <a:latin typeface="Calibri" charset="0"/>
            </a:endParaRPr>
          </a:p>
        </p:txBody>
      </p:sp>
      <p:pic>
        <p:nvPicPr>
          <p:cNvPr id="3" name="HWRF-Basinscale_2012-10-25-18Z_18L-19L-17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4575" y="1291662"/>
            <a:ext cx="7639184" cy="5120640"/>
          </a:xfrm>
          <a:prstGeom prst="rect">
            <a:avLst/>
          </a:prstGeom>
        </p:spPr>
      </p:pic>
      <p:sp>
        <p:nvSpPr>
          <p:cNvPr id="5" name="TextBox 4"/>
          <p:cNvSpPr txBox="1">
            <a:spLocks noChangeArrowheads="1"/>
          </p:cNvSpPr>
          <p:nvPr/>
        </p:nvSpPr>
        <p:spPr bwMode="auto">
          <a:xfrm>
            <a:off x="4963112" y="6611779"/>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a:t>
            </a:r>
            <a:r>
              <a:rPr lang="en-US" sz="1000" dirty="0" smtClean="0">
                <a:latin typeface="Calibri" charset="0"/>
              </a:rPr>
              <a:t>Team - Gopal</a:t>
            </a:r>
            <a:r>
              <a:rPr lang="en-US" sz="1000" dirty="0">
                <a:latin typeface="Calibri" charset="0"/>
              </a:rPr>
              <a:t>, </a:t>
            </a:r>
            <a:r>
              <a:rPr lang="en-US" sz="1000" dirty="0" smtClean="0">
                <a:latin typeface="Calibri" charset="0"/>
              </a:rPr>
              <a:t>X. </a:t>
            </a:r>
            <a:r>
              <a:rPr lang="en-US" sz="1000" dirty="0" smtClean="0">
                <a:latin typeface="Calibri" charset="0"/>
              </a:rPr>
              <a:t>Zhang, T. Quirino </a:t>
            </a:r>
            <a:r>
              <a:rPr lang="en-US" sz="1000" dirty="0">
                <a:latin typeface="Calibri" charset="0"/>
              </a:rPr>
              <a:t>(</a:t>
            </a:r>
            <a:r>
              <a:rPr lang="en-US" sz="1000" dirty="0" smtClean="0">
                <a:latin typeface="Calibri" charset="0"/>
              </a:rPr>
              <a:t>HRD), </a:t>
            </a:r>
            <a:r>
              <a:rPr lang="en-US" sz="1000" dirty="0" smtClean="0">
                <a:latin typeface="Calibri" charset="0"/>
              </a:rPr>
              <a:t>V. </a:t>
            </a:r>
            <a:r>
              <a:rPr lang="en-US" sz="1000" dirty="0" smtClean="0">
                <a:latin typeface="Calibri" charset="0"/>
              </a:rPr>
              <a:t>Tallapragada (</a:t>
            </a:r>
            <a:r>
              <a:rPr lang="en-US" sz="1000" dirty="0" smtClean="0">
                <a:latin typeface="Calibri" charset="0"/>
              </a:rPr>
              <a:t>EMC)</a:t>
            </a:r>
            <a:endParaRPr lang="en-US" sz="1000" dirty="0">
              <a:latin typeface="Calibri" charset="0"/>
            </a:endParaRPr>
          </a:p>
        </p:txBody>
      </p:sp>
    </p:spTree>
    <p:extLst>
      <p:ext uri="{BB962C8B-B14F-4D97-AF65-F5344CB8AC3E}">
        <p14:creationId xmlns:p14="http://schemas.microsoft.com/office/powerpoint/2010/main" val="1496463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P101018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48088" y="4593314"/>
            <a:ext cx="2316162" cy="1736725"/>
          </a:xfrm>
          <a:prstGeom prst="rect">
            <a:avLst/>
          </a:prstGeom>
          <a:noFill/>
          <a:ln w="9525">
            <a:noFill/>
            <a:miter lim="800000"/>
            <a:headEnd/>
            <a:tailEnd/>
          </a:ln>
        </p:spPr>
      </p:pic>
      <p:sp>
        <p:nvSpPr>
          <p:cNvPr id="50179" name="Rectangle 3"/>
          <p:cNvSpPr>
            <a:spLocks noGrp="1" noChangeArrowheads="1"/>
          </p:cNvSpPr>
          <p:nvPr>
            <p:ph type="body" idx="1"/>
          </p:nvPr>
        </p:nvSpPr>
        <p:spPr>
          <a:xfrm>
            <a:off x="403225" y="1231446"/>
            <a:ext cx="3240088" cy="5224463"/>
          </a:xfrm>
        </p:spPr>
        <p:txBody>
          <a:bodyPr/>
          <a:lstStyle/>
          <a:p>
            <a:pPr eaLnBrk="1" hangingPunct="1">
              <a:lnSpc>
                <a:spcPct val="90000"/>
              </a:lnSpc>
              <a:spcBef>
                <a:spcPts val="300"/>
              </a:spcBef>
            </a:pPr>
            <a:r>
              <a:rPr lang="en-US" sz="2000" b="1" dirty="0">
                <a:solidFill>
                  <a:srgbClr val="000000"/>
                </a:solidFill>
                <a:latin typeface="Calibri" charset="0"/>
                <a:ea typeface="Calibri" charset="0"/>
                <a:cs typeface="Calibri" charset="0"/>
              </a:rPr>
              <a:t>In-situ</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Wind, press., temp.</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900"/>
              </a:spcBef>
            </a:pPr>
            <a:r>
              <a:rPr lang="en-US" sz="2000" b="1" dirty="0">
                <a:solidFill>
                  <a:srgbClr val="000000"/>
                </a:solidFill>
                <a:latin typeface="Calibri" charset="0"/>
                <a:ea typeface="Calibri" charset="0"/>
                <a:cs typeface="Calibri" charset="0"/>
              </a:rPr>
              <a:t>Expendables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Dropsondes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AXBT, AXCP, buoy</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endParaRPr lang="en-US" sz="2000" dirty="0">
              <a:solidFill>
                <a:srgbClr val="000000"/>
              </a:solidFill>
              <a:latin typeface="Calibri" charset="0"/>
              <a:ea typeface="Calibri" charset="0"/>
              <a:cs typeface="Calibri" charset="0"/>
            </a:endParaRPr>
          </a:p>
          <a:p>
            <a:pPr eaLnBrk="1" hangingPunct="1">
              <a:lnSpc>
                <a:spcPct val="90000"/>
              </a:lnSpc>
              <a:spcBef>
                <a:spcPts val="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r>
              <a:rPr lang="en-US" sz="2000" b="1" dirty="0">
                <a:solidFill>
                  <a:srgbClr val="000000"/>
                </a:solidFill>
                <a:latin typeface="Calibri" charset="0"/>
                <a:ea typeface="Calibri" charset="0"/>
                <a:cs typeface="Calibri" charset="0"/>
              </a:rPr>
              <a:t>Remote Sensors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Doppler Radar</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SFMR/HIRAD</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WSRA </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Scatterometer/profiler</a:t>
            </a:r>
          </a:p>
          <a:p>
            <a:pPr marL="566738" lvl="1" eaLnBrk="1" hangingPunct="1">
              <a:lnSpc>
                <a:spcPct val="90000"/>
              </a:lnSpc>
              <a:spcBef>
                <a:spcPts val="600"/>
              </a:spcBef>
            </a:pPr>
            <a:r>
              <a:rPr lang="en-US" sz="1800" dirty="0" smtClean="0">
                <a:solidFill>
                  <a:srgbClr val="000000"/>
                </a:solidFill>
                <a:latin typeface="Calibri" charset="0"/>
                <a:ea typeface="Calibri" charset="0"/>
                <a:cs typeface="Calibri" charset="0"/>
              </a:rPr>
              <a:t>UAS - LALE</a:t>
            </a:r>
            <a:endParaRPr lang="en-US" sz="1800" dirty="0">
              <a:solidFill>
                <a:srgbClr val="000000"/>
              </a:solidFill>
              <a:latin typeface="Calibri" charset="0"/>
              <a:ea typeface="Calibri" charset="0"/>
              <a:cs typeface="Calibri" charset="0"/>
            </a:endParaRPr>
          </a:p>
        </p:txBody>
      </p:sp>
      <p:pic>
        <p:nvPicPr>
          <p:cNvPr id="50181" name="Picture 8" descr="noaap3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513" y="1841046"/>
            <a:ext cx="3109912" cy="1022350"/>
          </a:xfrm>
          <a:prstGeom prst="rect">
            <a:avLst/>
          </a:prstGeom>
          <a:noFill/>
          <a:ln w="9525">
            <a:noFill/>
            <a:miter lim="800000"/>
            <a:headEnd/>
            <a:tailEnd/>
          </a:ln>
        </p:spPr>
      </p:pic>
      <p:pic>
        <p:nvPicPr>
          <p:cNvPr id="50182" name="Picture 9" descr="gonzo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3225" y="3715201"/>
            <a:ext cx="3009900" cy="1003300"/>
          </a:xfrm>
          <a:prstGeom prst="rect">
            <a:avLst/>
          </a:prstGeom>
          <a:noFill/>
          <a:ln w="9525">
            <a:noFill/>
            <a:miter lim="800000"/>
            <a:headEnd/>
            <a:tailEnd/>
          </a:ln>
        </p:spPr>
      </p:pic>
      <p:sp>
        <p:nvSpPr>
          <p:cNvPr id="50183" name="TextBox 12"/>
          <p:cNvSpPr txBox="1">
            <a:spLocks noChangeArrowheads="1"/>
          </p:cNvSpPr>
          <p:nvPr/>
        </p:nvSpPr>
        <p:spPr bwMode="auto">
          <a:xfrm>
            <a:off x="4376468" y="2247900"/>
            <a:ext cx="1005804" cy="338554"/>
          </a:xfrm>
          <a:prstGeom prst="rect">
            <a:avLst/>
          </a:prstGeom>
          <a:noFill/>
          <a:ln w="9525">
            <a:noFill/>
            <a:miter lim="800000"/>
            <a:headEnd/>
            <a:tailEnd/>
          </a:ln>
        </p:spPr>
        <p:txBody>
          <a:bodyPr wrap="none">
            <a:prstTxWarp prst="textNoShape">
              <a:avLst/>
            </a:prstTxWarp>
            <a:spAutoFit/>
          </a:bodyPr>
          <a:lstStyle/>
          <a:p>
            <a:r>
              <a:rPr lang="en-US" sz="1600" dirty="0" smtClean="0">
                <a:latin typeface="Calibri" charset="0"/>
                <a:ea typeface="Calibri" charset="0"/>
                <a:cs typeface="Calibri" charset="0"/>
              </a:rPr>
              <a:t>GALE UAS</a:t>
            </a:r>
            <a:endParaRPr lang="en-US" sz="1600" dirty="0">
              <a:latin typeface="Calibri" charset="0"/>
              <a:ea typeface="Calibri" charset="0"/>
              <a:cs typeface="Calibri" charset="0"/>
            </a:endParaRPr>
          </a:p>
        </p:txBody>
      </p:sp>
      <p:pic>
        <p:nvPicPr>
          <p:cNvPr id="50184" name="Picture 16" descr="TDR on tail_red.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67138" y="2662686"/>
            <a:ext cx="2282825" cy="1712912"/>
          </a:xfrm>
          <a:prstGeom prst="rect">
            <a:avLst/>
          </a:prstGeom>
          <a:noFill/>
          <a:ln w="9525">
            <a:noFill/>
            <a:miter lim="800000"/>
            <a:headEnd/>
            <a:tailEnd/>
          </a:ln>
        </p:spPr>
      </p:pic>
      <p:pic>
        <p:nvPicPr>
          <p:cNvPr id="50185"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48388" y="4753417"/>
            <a:ext cx="2632075" cy="1735138"/>
          </a:xfrm>
          <a:prstGeom prst="rect">
            <a:avLst/>
          </a:prstGeom>
          <a:noFill/>
          <a:ln w="9525">
            <a:noFill/>
            <a:round/>
            <a:headEnd/>
            <a:tailEnd/>
          </a:ln>
        </p:spPr>
      </p:pic>
      <p:sp>
        <p:nvSpPr>
          <p:cNvPr id="50186" name="Rectangle 7"/>
          <p:cNvSpPr>
            <a:spLocks noGrp="1" noChangeArrowheads="1"/>
          </p:cNvSpPr>
          <p:nvPr>
            <p:ph type="title"/>
          </p:nvPr>
        </p:nvSpPr>
        <p:spPr>
          <a:xfrm>
            <a:off x="0" y="53975"/>
            <a:ext cx="9144000" cy="1016000"/>
          </a:xfrm>
        </p:spPr>
        <p:txBody>
          <a:bodyPr anchor="b"/>
          <a:lstStyle/>
          <a:p>
            <a:pPr>
              <a:lnSpc>
                <a:spcPct val="100000"/>
              </a:lnSpc>
            </a:pPr>
            <a:r>
              <a:rPr lang="en-US" sz="4400" dirty="0">
                <a:latin typeface="Calibri" charset="0"/>
                <a:ea typeface="Calibri" charset="0"/>
                <a:cs typeface="Calibri" charset="0"/>
              </a:rPr>
              <a:t>Improved Use of Observations:</a:t>
            </a:r>
            <a:r>
              <a:rPr lang="en-US" sz="4800" dirty="0">
                <a:latin typeface="Calibri" charset="0"/>
                <a:ea typeface="Calibri" charset="0"/>
                <a:cs typeface="Calibri" charset="0"/>
              </a:rPr>
              <a:t/>
            </a:r>
            <a:br>
              <a:rPr lang="en-US" sz="4800" dirty="0">
                <a:latin typeface="Calibri" charset="0"/>
                <a:ea typeface="Calibri" charset="0"/>
                <a:cs typeface="Calibri" charset="0"/>
              </a:rPr>
            </a:br>
            <a:r>
              <a:rPr lang="en-US" sz="2800" dirty="0" smtClean="0">
                <a:latin typeface="Calibri" charset="0"/>
                <a:ea typeface="Calibri" charset="0"/>
                <a:cs typeface="Calibri" charset="0"/>
              </a:rPr>
              <a:t>HFIP &amp; Intensity </a:t>
            </a:r>
            <a:r>
              <a:rPr lang="en-US" sz="2800" dirty="0">
                <a:latin typeface="Calibri" charset="0"/>
                <a:ea typeface="Calibri" charset="0"/>
                <a:cs typeface="Calibri" charset="0"/>
              </a:rPr>
              <a:t>Forecast </a:t>
            </a:r>
            <a:r>
              <a:rPr lang="en-US" sz="2800" dirty="0" smtClean="0">
                <a:latin typeface="Calibri" charset="0"/>
                <a:ea typeface="Calibri" charset="0"/>
                <a:cs typeface="Calibri" charset="0"/>
              </a:rPr>
              <a:t>Experiment </a:t>
            </a:r>
            <a:r>
              <a:rPr lang="en-US" sz="2800" dirty="0">
                <a:latin typeface="Calibri" charset="0"/>
                <a:ea typeface="Calibri" charset="0"/>
                <a:cs typeface="Calibri" charset="0"/>
              </a:rPr>
              <a:t>(IFEX)</a:t>
            </a:r>
          </a:p>
        </p:txBody>
      </p:sp>
      <p:sp>
        <p:nvSpPr>
          <p:cNvPr id="50187" name="TextBox 12"/>
          <p:cNvSpPr txBox="1">
            <a:spLocks noChangeArrowheads="1"/>
          </p:cNvSpPr>
          <p:nvPr/>
        </p:nvSpPr>
        <p:spPr bwMode="auto">
          <a:xfrm>
            <a:off x="3798888" y="4302573"/>
            <a:ext cx="2117725" cy="338138"/>
          </a:xfrm>
          <a:prstGeom prst="rect">
            <a:avLst/>
          </a:prstGeom>
          <a:noFill/>
          <a:ln w="9525">
            <a:noFill/>
            <a:miter lim="800000"/>
            <a:headEnd/>
            <a:tailEnd/>
          </a:ln>
        </p:spPr>
        <p:txBody>
          <a:bodyPr wrap="none">
            <a:prstTxWarp prst="textNoShape">
              <a:avLst/>
            </a:prstTxWarp>
            <a:spAutoFit/>
          </a:bodyPr>
          <a:lstStyle/>
          <a:p>
            <a:r>
              <a:rPr lang="en-US" sz="1600">
                <a:latin typeface="Calibri" charset="0"/>
                <a:ea typeface="Calibri" charset="0"/>
                <a:cs typeface="Calibri" charset="0"/>
              </a:rPr>
              <a:t>G-IV Tail Doppler Radar</a:t>
            </a:r>
          </a:p>
        </p:txBody>
      </p:sp>
      <p:sp>
        <p:nvSpPr>
          <p:cNvPr id="50188" name="TextBox 12"/>
          <p:cNvSpPr txBox="1">
            <a:spLocks noChangeArrowheads="1"/>
          </p:cNvSpPr>
          <p:nvPr/>
        </p:nvSpPr>
        <p:spPr bwMode="auto">
          <a:xfrm>
            <a:off x="4497388" y="6219143"/>
            <a:ext cx="1004887" cy="338137"/>
          </a:xfrm>
          <a:prstGeom prst="rect">
            <a:avLst/>
          </a:prstGeom>
          <a:noFill/>
          <a:ln w="9525">
            <a:noFill/>
            <a:miter lim="800000"/>
            <a:headEnd/>
            <a:tailEnd/>
          </a:ln>
        </p:spPr>
        <p:txBody>
          <a:bodyPr wrap="none">
            <a:prstTxWarp prst="textNoShape">
              <a:avLst/>
            </a:prstTxWarp>
            <a:spAutoFit/>
          </a:bodyPr>
          <a:lstStyle/>
          <a:p>
            <a:r>
              <a:rPr lang="en-US" sz="1600" dirty="0">
                <a:latin typeface="Calibri" charset="0"/>
                <a:ea typeface="Calibri" charset="0"/>
                <a:cs typeface="Calibri" charset="0"/>
              </a:rPr>
              <a:t>ONR DWL</a:t>
            </a:r>
          </a:p>
        </p:txBody>
      </p:sp>
      <p:pic>
        <p:nvPicPr>
          <p:cNvPr id="16" name="Picture 15" descr="GALE_UAS.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76321" y="1309733"/>
            <a:ext cx="1616423" cy="1051555"/>
          </a:xfrm>
          <a:prstGeom prst="rect">
            <a:avLst/>
          </a:prstGeom>
        </p:spPr>
      </p:pic>
      <p:pic>
        <p:nvPicPr>
          <p:cNvPr id="19" name="Picture 3" descr="Range_Flight_Takeoff2_15Aug10.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67105" y="1313655"/>
            <a:ext cx="2587435" cy="1138913"/>
          </a:xfrm>
          <a:prstGeom prst="rect">
            <a:avLst/>
          </a:prstGeom>
          <a:noFill/>
          <a:ln w="9525">
            <a:noFill/>
            <a:miter lim="800000"/>
            <a:headEnd/>
            <a:tailEnd/>
          </a:ln>
        </p:spPr>
      </p:pic>
      <p:sp>
        <p:nvSpPr>
          <p:cNvPr id="21" name="TextBox 20"/>
          <p:cNvSpPr txBox="1"/>
          <p:nvPr/>
        </p:nvSpPr>
        <p:spPr>
          <a:xfrm>
            <a:off x="6148388" y="6201213"/>
            <a:ext cx="1980455" cy="276999"/>
          </a:xfrm>
          <a:prstGeom prst="rect">
            <a:avLst/>
          </a:prstGeom>
          <a:noFill/>
        </p:spPr>
        <p:txBody>
          <a:bodyPr wrap="none" rtlCol="0">
            <a:spAutoFit/>
          </a:bodyPr>
          <a:lstStyle/>
          <a:p>
            <a:r>
              <a:rPr lang="en-US" sz="1200" dirty="0" smtClean="0">
                <a:solidFill>
                  <a:schemeClr val="bg1"/>
                </a:solidFill>
                <a:latin typeface="Arial" charset="0"/>
                <a:ea typeface="Arial" charset="0"/>
                <a:cs typeface="Arial" charset="0"/>
              </a:rPr>
              <a:t>DWL profiles </a:t>
            </a:r>
            <a:r>
              <a:rPr lang="en-US" sz="1200" dirty="0">
                <a:solidFill>
                  <a:schemeClr val="bg1"/>
                </a:solidFill>
                <a:latin typeface="Arial" charset="0"/>
                <a:ea typeface="Arial" charset="0"/>
                <a:cs typeface="Arial" charset="0"/>
              </a:rPr>
              <a:t>from TCS-</a:t>
            </a:r>
            <a:r>
              <a:rPr lang="en-US" sz="1200" dirty="0" smtClean="0">
                <a:solidFill>
                  <a:schemeClr val="bg1"/>
                </a:solidFill>
                <a:latin typeface="Arial" charset="0"/>
                <a:ea typeface="Arial" charset="0"/>
                <a:cs typeface="Arial" charset="0"/>
              </a:rPr>
              <a:t>08</a:t>
            </a:r>
            <a:endParaRPr lang="en-US" sz="1200" dirty="0">
              <a:solidFill>
                <a:schemeClr val="bg1"/>
              </a:solidFill>
              <a:latin typeface="Arial" charset="0"/>
              <a:ea typeface="Arial" charset="0"/>
              <a:cs typeface="Arial" charset="0"/>
            </a:endParaRPr>
          </a:p>
        </p:txBody>
      </p:sp>
      <p:pic>
        <p:nvPicPr>
          <p:cNvPr id="22" name="Picture 11" descr="lc"/>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116250" y="2621463"/>
            <a:ext cx="2708505" cy="21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6300788" y="4370313"/>
            <a:ext cx="2249334" cy="276999"/>
          </a:xfrm>
          <a:prstGeom prst="rect">
            <a:avLst/>
          </a:prstGeom>
          <a:noFill/>
        </p:spPr>
        <p:txBody>
          <a:bodyPr wrap="none" rtlCol="0">
            <a:spAutoFit/>
          </a:bodyPr>
          <a:lstStyle/>
          <a:p>
            <a:r>
              <a:rPr lang="en-US" sz="1200" dirty="0" smtClean="0">
                <a:solidFill>
                  <a:schemeClr val="bg1"/>
                </a:solidFill>
                <a:latin typeface="Arial" charset="0"/>
                <a:ea typeface="Arial" charset="0"/>
                <a:cs typeface="Arial" charset="0"/>
              </a:rPr>
              <a:t>AXBT profiles of Loop Current</a:t>
            </a:r>
            <a:endParaRPr lang="en-US" sz="1200" dirty="0">
              <a:solidFill>
                <a:schemeClr val="bg1"/>
              </a:solidFill>
              <a:latin typeface="Arial" charset="0"/>
              <a:ea typeface="Arial" charset="0"/>
              <a:cs typeface="Arial" charset="0"/>
            </a:endParaRPr>
          </a:p>
        </p:txBody>
      </p:sp>
      <p:sp>
        <p:nvSpPr>
          <p:cNvPr id="20" name="Content Placeholder 2"/>
          <p:cNvSpPr txBox="1">
            <a:spLocks/>
          </p:cNvSpPr>
          <p:nvPr/>
        </p:nvSpPr>
        <p:spPr>
          <a:xfrm>
            <a:off x="6417117" y="2396340"/>
            <a:ext cx="2059277" cy="3335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Calibri" charset="0"/>
                <a:ea typeface="Calibri" charset="0"/>
                <a:cs typeface="Calibri" charset="0"/>
              </a:rPr>
              <a:t>NASA Global Hawk</a:t>
            </a:r>
            <a:endParaRPr lang="en-US" sz="1050" dirty="0" smtClean="0">
              <a:latin typeface="Calibri" charset="0"/>
              <a:ea typeface="Calibri" charset="0"/>
              <a:cs typeface="Calibri" charset="0"/>
            </a:endParaRPr>
          </a:p>
        </p:txBody>
      </p:sp>
      <p:sp>
        <p:nvSpPr>
          <p:cNvPr id="18" name="Content Placeholder 2"/>
          <p:cNvSpPr>
            <a:spLocks/>
          </p:cNvSpPr>
          <p:nvPr/>
        </p:nvSpPr>
        <p:spPr bwMode="auto">
          <a:xfrm>
            <a:off x="72571" y="1313676"/>
            <a:ext cx="8998857" cy="5154252"/>
          </a:xfrm>
          <a:prstGeom prst="rect">
            <a:avLst/>
          </a:prstGeom>
          <a:solidFill>
            <a:schemeClr val="accent6">
              <a:alpha val="91000"/>
            </a:schemeClr>
          </a:solidFill>
          <a:ln/>
          <a:extLst/>
        </p:spPr>
        <p:style>
          <a:lnRef idx="2">
            <a:schemeClr val="accent6">
              <a:shade val="50000"/>
            </a:schemeClr>
          </a:lnRef>
          <a:fillRef idx="1">
            <a:schemeClr val="accent6"/>
          </a:fillRef>
          <a:effectRef idx="0">
            <a:schemeClr val="accent6"/>
          </a:effectRef>
          <a:fontRef idx="minor">
            <a:schemeClr val="lt1"/>
          </a:fontRef>
        </p:style>
        <p:txBody>
          <a:bodyPr/>
          <a:lstStyle/>
          <a:p>
            <a:pPr marL="457200" indent="-457200" defTabSz="457200">
              <a:lnSpc>
                <a:spcPct val="90000"/>
              </a:lnSpc>
              <a:spcBef>
                <a:spcPct val="20000"/>
              </a:spcBef>
              <a:buClr>
                <a:schemeClr val="bg1"/>
              </a:buClr>
              <a:buSzPct val="80000"/>
              <a:buFont typeface="Arial"/>
              <a:buChar char="•"/>
            </a:pPr>
            <a:r>
              <a:rPr lang="en-US" sz="4000" dirty="0">
                <a:solidFill>
                  <a:srgbClr val="FFFFFF"/>
                </a:solidFill>
                <a:latin typeface="Calibri" charset="0"/>
              </a:rPr>
              <a:t>Improve prediction of TC intensity change by: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collecting</a:t>
            </a:r>
            <a:r>
              <a:rPr lang="en-US" sz="3600" dirty="0">
                <a:solidFill>
                  <a:srgbClr val="FFFFFF"/>
                </a:solidFill>
                <a:latin typeface="Calibri" charset="0"/>
              </a:rPr>
              <a:t> </a:t>
            </a:r>
            <a:r>
              <a:rPr lang="en-US" sz="3600" dirty="0" smtClean="0">
                <a:solidFill>
                  <a:srgbClr val="FFFFFF"/>
                </a:solidFill>
                <a:latin typeface="Calibri" charset="0"/>
              </a:rPr>
              <a:t>observations </a:t>
            </a:r>
            <a:r>
              <a:rPr lang="en-US" sz="3600" dirty="0">
                <a:solidFill>
                  <a:srgbClr val="FFFFFF"/>
                </a:solidFill>
                <a:latin typeface="Calibri" charset="0"/>
              </a:rPr>
              <a:t>through the TC life cycle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developing</a:t>
            </a:r>
            <a:r>
              <a:rPr lang="en-US" sz="3600" dirty="0">
                <a:solidFill>
                  <a:srgbClr val="FFFFFF"/>
                </a:solidFill>
                <a:latin typeface="Calibri" charset="0"/>
              </a:rPr>
              <a:t> and refining measurement technologies</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improving</a:t>
            </a:r>
            <a:r>
              <a:rPr lang="en-US" sz="3600" dirty="0">
                <a:solidFill>
                  <a:srgbClr val="FFFFFF"/>
                </a:solidFill>
                <a:latin typeface="Calibri" charset="0"/>
              </a:rPr>
              <a:t> understanding of physical processes important in TC intensity change</a:t>
            </a:r>
            <a:endParaRPr lang="en-US" sz="3600" dirty="0">
              <a:solidFill>
                <a:srgbClr val="FFFFFF"/>
              </a:solidFill>
              <a:latin typeface="Futura" charset="0"/>
            </a:endParaRPr>
          </a:p>
        </p:txBody>
      </p:sp>
      <p:sp>
        <p:nvSpPr>
          <p:cNvPr id="24" name="Text Box 7"/>
          <p:cNvSpPr txBox="1">
            <a:spLocks/>
          </p:cNvSpPr>
          <p:nvPr/>
        </p:nvSpPr>
        <p:spPr bwMode="auto">
          <a:xfrm>
            <a:off x="5988657" y="6631586"/>
            <a:ext cx="2865784"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solidFill>
                  <a:srgbClr val="000000"/>
                </a:solidFill>
              </a:rPr>
              <a:t>R. Rogers, S</a:t>
            </a:r>
            <a:r>
              <a:rPr lang="en-US" sz="1050" dirty="0">
                <a:solidFill>
                  <a:srgbClr val="000000"/>
                </a:solidFill>
              </a:rPr>
              <a:t>. </a:t>
            </a:r>
            <a:r>
              <a:rPr lang="en-US" sz="1050" dirty="0" smtClean="0">
                <a:solidFill>
                  <a:srgbClr val="000000"/>
                </a:solidFill>
              </a:rPr>
              <a:t>Murillo, P. Reasor (</a:t>
            </a:r>
            <a:r>
              <a:rPr lang="en-US" sz="1050" dirty="0">
                <a:solidFill>
                  <a:srgbClr val="000000"/>
                </a:solidFill>
              </a:rPr>
              <a:t>AOML/HRD)</a:t>
            </a:r>
            <a:endParaRPr lang="en-US" sz="1200" dirty="0">
              <a:solidFill>
                <a:srgbClr val="000000"/>
              </a:solidFill>
            </a:endParaRPr>
          </a:p>
        </p:txBody>
      </p:sp>
    </p:spTree>
    <p:extLst>
      <p:ext uri="{BB962C8B-B14F-4D97-AF65-F5344CB8AC3E}">
        <p14:creationId xmlns:p14="http://schemas.microsoft.com/office/powerpoint/2010/main" val="3928775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inerrtrd.jpg"/>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4600291" y="1817056"/>
            <a:ext cx="4475339" cy="3650481"/>
          </a:xfrm>
          <a:prstGeom prst="rect">
            <a:avLst/>
          </a:prstGeom>
        </p:spPr>
      </p:pic>
      <p:pic>
        <p:nvPicPr>
          <p:cNvPr id="3" name="Picture 2" descr="ALtkerrtrd.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9060" y="1819251"/>
            <a:ext cx="4486824" cy="3650184"/>
          </a:xfrm>
          <a:prstGeom prst="rect">
            <a:avLst/>
          </a:prstGeom>
        </p:spPr>
      </p:pic>
      <p:sp>
        <p:nvSpPr>
          <p:cNvPr id="17411" name="Rectangle 4"/>
          <p:cNvSpPr>
            <a:spLocks noGrp="1" noChangeArrowheads="1"/>
          </p:cNvSpPr>
          <p:nvPr>
            <p:ph type="title"/>
          </p:nvPr>
        </p:nvSpPr>
        <p:spPr>
          <a:xfrm>
            <a:off x="44405" y="1252156"/>
            <a:ext cx="4653592" cy="559474"/>
          </a:xfrm>
        </p:spPr>
        <p:txBody>
          <a:bodyPr/>
          <a:lstStyle/>
          <a:p>
            <a:pPr algn="ctr" eaLnBrk="1" hangingPunct="1"/>
            <a:r>
              <a:rPr lang="en-US" sz="2000" dirty="0" smtClean="0">
                <a:solidFill>
                  <a:schemeClr val="tx1"/>
                </a:solidFill>
                <a:latin typeface="+mj-lt"/>
                <a:ea typeface="ＭＳ Ｐゴシック"/>
                <a:cs typeface="ＭＳ Ｐゴシック"/>
              </a:rPr>
              <a:t>Good – track forecast improvements</a:t>
            </a:r>
          </a:p>
        </p:txBody>
      </p:sp>
      <p:sp>
        <p:nvSpPr>
          <p:cNvPr id="17412" name="Text Box 19"/>
          <p:cNvSpPr txBox="1">
            <a:spLocks noChangeArrowheads="1"/>
          </p:cNvSpPr>
          <p:nvPr/>
        </p:nvSpPr>
        <p:spPr bwMode="auto">
          <a:xfrm>
            <a:off x="115451" y="5446281"/>
            <a:ext cx="4479684" cy="1000274"/>
          </a:xfrm>
          <a:prstGeom prst="rect">
            <a:avLst/>
          </a:prstGeom>
          <a:noFill/>
          <a:ln w="9525">
            <a:noFill/>
            <a:miter lim="800000"/>
            <a:headEnd/>
            <a:tailEnd/>
          </a:ln>
        </p:spPr>
        <p:txBody>
          <a:bodyPr wrap="square">
            <a:spAutoFit/>
          </a:bodyPr>
          <a:lstStyle/>
          <a:p>
            <a:pPr marL="230188" indent="-230188">
              <a:spcBef>
                <a:spcPts val="600"/>
              </a:spcBef>
              <a:spcAft>
                <a:spcPts val="0"/>
              </a:spcAft>
              <a:buFont typeface="Arial" pitchFamily="34" charset="0"/>
              <a:buChar char="•"/>
            </a:pPr>
            <a:r>
              <a:rPr lang="en-US" sz="1800" dirty="0" smtClean="0">
                <a:solidFill>
                  <a:prstClr val="black"/>
                </a:solidFill>
                <a:latin typeface="+mn-lt"/>
              </a:rPr>
              <a:t>Errors </a:t>
            </a:r>
            <a:r>
              <a:rPr lang="en-US" sz="1800" dirty="0">
                <a:solidFill>
                  <a:prstClr val="black"/>
                </a:solidFill>
                <a:latin typeface="+mn-lt"/>
              </a:rPr>
              <a:t>cut in half over</a:t>
            </a:r>
            <a:r>
              <a:rPr lang="en-US" sz="1800" dirty="0" smtClean="0">
                <a:solidFill>
                  <a:prstClr val="black"/>
                </a:solidFill>
                <a:latin typeface="+mn-lt"/>
              </a:rPr>
              <a:t> past </a:t>
            </a:r>
            <a:r>
              <a:rPr lang="en-US" sz="1800" dirty="0">
                <a:solidFill>
                  <a:prstClr val="black"/>
                </a:solidFill>
                <a:latin typeface="+mn-lt"/>
              </a:rPr>
              <a:t>15 </a:t>
            </a:r>
            <a:r>
              <a:rPr lang="en-US" sz="1800" dirty="0">
                <a:noFill/>
                <a:latin typeface="+mn-lt"/>
              </a:rPr>
              <a:t>years</a:t>
            </a:r>
            <a:endParaRPr lang="en-US" sz="1800" dirty="0" smtClean="0">
              <a:noFill/>
              <a:latin typeface="+mn-lt"/>
            </a:endParaRPr>
          </a:p>
          <a:p>
            <a:pPr marL="230188" indent="-230188">
              <a:spcBef>
                <a:spcPts val="600"/>
              </a:spcBef>
              <a:spcAft>
                <a:spcPts val="0"/>
              </a:spcAft>
              <a:buFont typeface="Arial" pitchFamily="34" charset="0"/>
              <a:buChar char="•"/>
            </a:pPr>
            <a:r>
              <a:rPr lang="en-US" sz="1800" dirty="0" smtClean="0">
                <a:solidFill>
                  <a:prstClr val="black"/>
                </a:solidFill>
                <a:latin typeface="+mn-lt"/>
              </a:rPr>
              <a:t>10-year improvement - As accurate at 48 hours as we were at 24 hours in 2000</a:t>
            </a:r>
            <a:endParaRPr lang="en-US" sz="1800" dirty="0">
              <a:solidFill>
                <a:prstClr val="black"/>
              </a:solidFill>
              <a:latin typeface="+mn-lt"/>
            </a:endParaRPr>
          </a:p>
        </p:txBody>
      </p:sp>
      <p:grpSp>
        <p:nvGrpSpPr>
          <p:cNvPr id="9" name="Group 8"/>
          <p:cNvGrpSpPr/>
          <p:nvPr/>
        </p:nvGrpSpPr>
        <p:grpSpPr>
          <a:xfrm>
            <a:off x="2428821" y="3244745"/>
            <a:ext cx="2073083" cy="1761434"/>
            <a:chOff x="5029200" y="3213611"/>
            <a:chExt cx="2765944" cy="2153875"/>
          </a:xfrm>
        </p:grpSpPr>
        <p:cxnSp>
          <p:nvCxnSpPr>
            <p:cNvPr id="7" name="Straight Arrow Connector 6"/>
            <p:cNvCxnSpPr/>
            <p:nvPr/>
          </p:nvCxnSpPr>
          <p:spPr>
            <a:xfrm>
              <a:off x="5041568" y="4252661"/>
              <a:ext cx="2743200" cy="76200"/>
            </a:xfrm>
            <a:prstGeom prst="straightConnector1">
              <a:avLst/>
            </a:prstGeom>
            <a:ln w="57150">
              <a:solidFill>
                <a:srgbClr val="FF33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029200" y="3213611"/>
              <a:ext cx="0" cy="2153875"/>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066302" y="4778519"/>
              <a:ext cx="2728842" cy="77967"/>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 Box 19"/>
          <p:cNvSpPr txBox="1">
            <a:spLocks noChangeArrowheads="1"/>
          </p:cNvSpPr>
          <p:nvPr/>
        </p:nvSpPr>
        <p:spPr bwMode="auto">
          <a:xfrm>
            <a:off x="6336165" y="4459430"/>
            <a:ext cx="2570142" cy="463973"/>
          </a:xfrm>
          <a:prstGeom prst="rect">
            <a:avLst/>
          </a:prstGeom>
          <a:noFill/>
          <a:ln w="9525">
            <a:noFill/>
            <a:miter lim="800000"/>
            <a:headEnd/>
            <a:tailEnd/>
          </a:ln>
        </p:spPr>
        <p:txBody>
          <a:bodyPr wrap="square">
            <a:spAutoFit/>
          </a:bodyPr>
          <a:lstStyle/>
          <a:p>
            <a:pPr lvl="0" algn="ctr">
              <a:lnSpc>
                <a:spcPct val="85000"/>
              </a:lnSpc>
              <a:defRPr/>
            </a:pPr>
            <a:r>
              <a:rPr lang="en-US" sz="1400" kern="0" dirty="0">
                <a:latin typeface="+mn-lt"/>
                <a:ea typeface="ＭＳ Ｐゴシック"/>
                <a:cs typeface="ＭＳ Ｐゴシック"/>
              </a:rPr>
              <a:t>S</a:t>
            </a:r>
            <a:r>
              <a:rPr lang="en-US" sz="1400" kern="0" dirty="0" smtClean="0">
                <a:latin typeface="+mn-lt"/>
                <a:ea typeface="ＭＳ Ｐゴシック"/>
                <a:cs typeface="ＭＳ Ｐゴシック"/>
              </a:rPr>
              <a:t>ome </a:t>
            </a:r>
            <a:r>
              <a:rPr lang="en-US" sz="1400" kern="0" dirty="0">
                <a:latin typeface="+mn-lt"/>
                <a:ea typeface="ＭＳ Ｐゴシック"/>
                <a:cs typeface="ＭＳ Ｐゴシック"/>
              </a:rPr>
              <a:t>intensity gains since </a:t>
            </a:r>
            <a:r>
              <a:rPr lang="en-US" sz="1400" kern="0" dirty="0" smtClean="0">
                <a:latin typeface="+mn-lt"/>
                <a:ea typeface="ＭＳ Ｐゴシック"/>
                <a:cs typeface="ＭＳ Ｐゴシック"/>
              </a:rPr>
              <a:t>2008, especially at &gt;48 h</a:t>
            </a:r>
            <a:endParaRPr lang="en-US" sz="1400" kern="0" dirty="0">
              <a:latin typeface="+mn-lt"/>
              <a:ea typeface="ＭＳ Ｐゴシック"/>
              <a:cs typeface="ＭＳ Ｐゴシック"/>
            </a:endParaRPr>
          </a:p>
        </p:txBody>
      </p:sp>
      <p:sp>
        <p:nvSpPr>
          <p:cNvPr id="14" name="Text Box 19"/>
          <p:cNvSpPr txBox="1">
            <a:spLocks noChangeArrowheads="1"/>
          </p:cNvSpPr>
          <p:nvPr/>
        </p:nvSpPr>
        <p:spPr bwMode="auto">
          <a:xfrm>
            <a:off x="4678103" y="5446281"/>
            <a:ext cx="4336014" cy="723275"/>
          </a:xfrm>
          <a:prstGeom prst="rect">
            <a:avLst/>
          </a:prstGeom>
          <a:noFill/>
          <a:ln w="9525">
            <a:noFill/>
            <a:miter lim="800000"/>
            <a:headEnd/>
            <a:tailEnd/>
          </a:ln>
        </p:spPr>
        <p:txBody>
          <a:bodyPr wrap="square">
            <a:spAutoFit/>
          </a:bodyPr>
          <a:lstStyle/>
          <a:p>
            <a:pPr marL="230188" indent="-230188">
              <a:spcBef>
                <a:spcPts val="600"/>
              </a:spcBef>
              <a:spcAft>
                <a:spcPts val="0"/>
              </a:spcAft>
              <a:buFont typeface="Arial"/>
              <a:buChar char="•"/>
            </a:pPr>
            <a:r>
              <a:rPr lang="en-US" sz="1800" dirty="0">
                <a:latin typeface="+mj-lt"/>
              </a:rPr>
              <a:t>24-</a:t>
            </a:r>
            <a:r>
              <a:rPr lang="en-US" sz="1800" dirty="0" smtClean="0">
                <a:latin typeface="+mj-lt"/>
              </a:rPr>
              <a:t>48h </a:t>
            </a:r>
            <a:r>
              <a:rPr lang="en-US" sz="1800" dirty="0">
                <a:latin typeface="+mj-lt"/>
              </a:rPr>
              <a:t>intensity </a:t>
            </a:r>
            <a:r>
              <a:rPr lang="en-US" sz="1800" dirty="0" smtClean="0">
                <a:latin typeface="+mj-lt"/>
              </a:rPr>
              <a:t>forecast off </a:t>
            </a:r>
            <a:r>
              <a:rPr lang="en-US" sz="1800" dirty="0">
                <a:latin typeface="+mj-lt"/>
              </a:rPr>
              <a:t>by</a:t>
            </a:r>
            <a:r>
              <a:rPr lang="en-US" sz="1800" dirty="0" smtClean="0">
                <a:latin typeface="+mj-lt"/>
              </a:rPr>
              <a:t> </a:t>
            </a:r>
            <a:r>
              <a:rPr lang="en-US" sz="1800" b="1" dirty="0" smtClean="0">
                <a:latin typeface="+mj-lt"/>
              </a:rPr>
              <a:t>1</a:t>
            </a:r>
            <a:r>
              <a:rPr lang="en-US" sz="1800" dirty="0" smtClean="0">
                <a:latin typeface="+mj-lt"/>
              </a:rPr>
              <a:t> </a:t>
            </a:r>
            <a:r>
              <a:rPr lang="en-US" sz="1800" dirty="0">
                <a:latin typeface="+mj-lt"/>
              </a:rPr>
              <a:t>category</a:t>
            </a:r>
          </a:p>
          <a:p>
            <a:pPr marL="230188" indent="-230188">
              <a:spcBef>
                <a:spcPts val="600"/>
              </a:spcBef>
              <a:spcAft>
                <a:spcPts val="0"/>
              </a:spcAft>
              <a:buFont typeface="Arial"/>
              <a:buChar char="•"/>
            </a:pPr>
            <a:r>
              <a:rPr lang="en-US" sz="1800" dirty="0">
                <a:latin typeface="+mj-lt"/>
              </a:rPr>
              <a:t>Off by</a:t>
            </a:r>
            <a:r>
              <a:rPr lang="en-US" sz="1800" dirty="0" smtClean="0">
                <a:latin typeface="+mj-lt"/>
              </a:rPr>
              <a:t> </a:t>
            </a:r>
            <a:r>
              <a:rPr lang="en-US" sz="1800" b="1" dirty="0" smtClean="0">
                <a:latin typeface="+mj-lt"/>
              </a:rPr>
              <a:t>2</a:t>
            </a:r>
            <a:r>
              <a:rPr lang="en-US" sz="1800" dirty="0" smtClean="0">
                <a:latin typeface="+mj-lt"/>
              </a:rPr>
              <a:t> </a:t>
            </a:r>
            <a:r>
              <a:rPr lang="en-US" sz="1800" dirty="0">
                <a:latin typeface="+mj-lt"/>
              </a:rPr>
              <a:t>categories perhaps 5-10% of</a:t>
            </a:r>
            <a:r>
              <a:rPr lang="en-US" sz="1800" dirty="0" smtClean="0">
                <a:latin typeface="+mj-lt"/>
              </a:rPr>
              <a:t> time</a:t>
            </a:r>
            <a:endParaRPr lang="en-US" sz="1800" dirty="0">
              <a:latin typeface="+mj-lt"/>
            </a:endParaRPr>
          </a:p>
        </p:txBody>
      </p:sp>
      <p:sp>
        <p:nvSpPr>
          <p:cNvPr id="15" name="Rectangle 4"/>
          <p:cNvSpPr txBox="1">
            <a:spLocks noChangeArrowheads="1"/>
          </p:cNvSpPr>
          <p:nvPr/>
        </p:nvSpPr>
        <p:spPr bwMode="auto">
          <a:xfrm>
            <a:off x="4793993" y="1280093"/>
            <a:ext cx="4350007" cy="503601"/>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Not so</a:t>
            </a:r>
            <a:r>
              <a:rPr kumimoji="0" lang="en-US" sz="2000" b="0" i="0" u="none" strike="noStrike" kern="0" cap="none" spc="0" normalizeH="0" noProof="0" dirty="0" smtClean="0">
                <a:ln>
                  <a:noFill/>
                </a:ln>
                <a:solidFill>
                  <a:schemeClr val="tx1"/>
                </a:solidFill>
                <a:effectLst/>
                <a:uLnTx/>
                <a:uFillTx/>
                <a:latin typeface="+mn-lt"/>
                <a:ea typeface="ＭＳ Ｐゴシック"/>
                <a:cs typeface="ＭＳ Ｐゴシック"/>
              </a:rPr>
              <a:t> </a:t>
            </a: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Good – Modest intensity</a:t>
            </a:r>
            <a:r>
              <a:rPr kumimoji="0" lang="en-US" sz="2000" b="0" i="0" u="none" strike="noStrike" kern="0" cap="none" spc="0" normalizeH="0" noProof="0" dirty="0" smtClean="0">
                <a:ln>
                  <a:noFill/>
                </a:ln>
                <a:solidFill>
                  <a:schemeClr val="tx1"/>
                </a:solidFill>
                <a:effectLst/>
                <a:uLnTx/>
                <a:uFillTx/>
                <a:latin typeface="+mn-lt"/>
                <a:ea typeface="ＭＳ Ｐゴシック"/>
                <a:cs typeface="ＭＳ Ｐゴシック"/>
              </a:rPr>
              <a:t> </a:t>
            </a: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gains</a:t>
            </a:r>
          </a:p>
        </p:txBody>
      </p:sp>
      <p:sp>
        <p:nvSpPr>
          <p:cNvPr id="16" name="Rectangle 2"/>
          <p:cNvSpPr txBox="1">
            <a:spLocks noChangeArrowheads="1"/>
          </p:cNvSpPr>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5400" b="0" i="0" u="none" strike="noStrike" kern="0" cap="none" spc="0" normalizeH="0" baseline="0" noProof="0" dirty="0" smtClean="0">
                <a:ln>
                  <a:noFill/>
                </a:ln>
                <a:solidFill>
                  <a:schemeClr val="bg1"/>
                </a:solidFill>
                <a:effectLst/>
                <a:uLnTx/>
                <a:uFillTx/>
                <a:latin typeface="Calibri" charset="0"/>
                <a:ea typeface="Calibri" charset="0"/>
                <a:cs typeface="Calibri" charset="0"/>
              </a:rPr>
              <a:t>Current Capabilities</a:t>
            </a:r>
            <a:endParaRPr kumimoji="0" lang="en-US" sz="5400" b="0" i="0" u="none" strike="noStrike" kern="0" cap="none" spc="0" normalizeH="0" baseline="0" noProof="0" dirty="0">
              <a:ln>
                <a:noFill/>
              </a:ln>
              <a:solidFill>
                <a:schemeClr val="bg1"/>
              </a:solidFill>
              <a:effectLst/>
              <a:uLnTx/>
              <a:uFillTx/>
              <a:latin typeface="Calibri" charset="0"/>
              <a:ea typeface="Calibri" charset="0"/>
              <a:cs typeface="Calibri" charset="0"/>
            </a:endParaRPr>
          </a:p>
        </p:txBody>
      </p:sp>
      <p:grpSp>
        <p:nvGrpSpPr>
          <p:cNvPr id="11" name="Group 10"/>
          <p:cNvGrpSpPr/>
          <p:nvPr/>
        </p:nvGrpSpPr>
        <p:grpSpPr>
          <a:xfrm>
            <a:off x="8178398" y="2421497"/>
            <a:ext cx="781553" cy="2058621"/>
            <a:chOff x="8178398" y="2421497"/>
            <a:chExt cx="781553" cy="2058621"/>
          </a:xfrm>
        </p:grpSpPr>
        <p:cxnSp>
          <p:nvCxnSpPr>
            <p:cNvPr id="4" name="Straight Connector 3"/>
            <p:cNvCxnSpPr/>
            <p:nvPr/>
          </p:nvCxnSpPr>
          <p:spPr>
            <a:xfrm>
              <a:off x="8178398" y="2421497"/>
              <a:ext cx="0" cy="2058621"/>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8199332" y="3356603"/>
              <a:ext cx="760619" cy="404746"/>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5381334" y="6615536"/>
            <a:ext cx="3209016" cy="261610"/>
          </a:xfrm>
          <a:prstGeom prst="rect">
            <a:avLst/>
          </a:prstGeom>
        </p:spPr>
        <p:txBody>
          <a:bodyPr wrap="square">
            <a:spAutoFit/>
          </a:bodyPr>
          <a:lstStyle/>
          <a:p>
            <a:r>
              <a:rPr lang="en-US" sz="1100" dirty="0">
                <a:latin typeface="+mn-lt"/>
              </a:rPr>
              <a:t>http://</a:t>
            </a:r>
            <a:r>
              <a:rPr lang="en-US" sz="1100" dirty="0" err="1">
                <a:latin typeface="+mn-lt"/>
              </a:rPr>
              <a:t>www.nhc.noaa.gov</a:t>
            </a:r>
            <a:r>
              <a:rPr lang="en-US" sz="1100" dirty="0">
                <a:latin typeface="+mn-lt"/>
              </a:rPr>
              <a:t>/verification/verify5.shtml</a:t>
            </a:r>
          </a:p>
        </p:txBody>
      </p:sp>
    </p:spTree>
    <p:extLst>
      <p:ext uri="{BB962C8B-B14F-4D97-AF65-F5344CB8AC3E}">
        <p14:creationId xmlns:p14="http://schemas.microsoft.com/office/powerpoint/2010/main" val="248877052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3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3500"/>
                            </p:stCondLst>
                            <p:childTnLst>
                              <p:par>
                                <p:cTn id="10" presetID="12" presetClass="entr" presetSubtype="8" fill="hold" nodeType="afterEffect">
                                  <p:stCondLst>
                                    <p:cond delay="3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ppt_x</p:attrName>
                                        </p:attrNameLst>
                                      </p:cBhvr>
                                      <p:tavLst>
                                        <p:tav tm="0">
                                          <p:val>
                                            <p:strVal val="#ppt_x-#ppt_w*1.125000"/>
                                          </p:val>
                                        </p:tav>
                                        <p:tav tm="100000">
                                          <p:val>
                                            <p:strVal val="#ppt_x"/>
                                          </p:val>
                                        </p:tav>
                                      </p:tavLst>
                                    </p:anim>
                                    <p:animEffect transition="in" filter="wipe(righ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656" y="1437647"/>
            <a:ext cx="8671214" cy="4773742"/>
          </a:xfrm>
        </p:spPr>
        <p:txBody>
          <a:bodyPr/>
          <a:lstStyle/>
          <a:p>
            <a:pPr marL="227013" indent="-227013" eaLnBrk="1" hangingPunct="1">
              <a:lnSpc>
                <a:spcPct val="90000"/>
              </a:lnSpc>
              <a:defRPr/>
            </a:pPr>
            <a:r>
              <a:rPr lang="en-US" sz="2800" b="1" dirty="0" smtClean="0">
                <a:solidFill>
                  <a:srgbClr val="A21010"/>
                </a:solidFill>
                <a:latin typeface="+mn-lt"/>
              </a:rPr>
              <a:t>IFEX 2012</a:t>
            </a:r>
          </a:p>
          <a:p>
            <a:pPr lvl="1" eaLnBrk="1" hangingPunct="1">
              <a:buFont typeface="Lucida Grande"/>
              <a:buChar char="-"/>
            </a:pPr>
            <a:r>
              <a:rPr lang="en-US" sz="2400" dirty="0">
                <a:latin typeface="+mn-lt"/>
                <a:cs typeface="ＭＳ Ｐゴシック" charset="0"/>
              </a:rPr>
              <a:t>NOAA aircraft flew </a:t>
            </a:r>
            <a:r>
              <a:rPr lang="en-US" sz="2400" dirty="0" smtClean="0">
                <a:latin typeface="+mn-lt"/>
                <a:cs typeface="ＭＳ Ｐゴシック" charset="0"/>
              </a:rPr>
              <a:t>~282 </a:t>
            </a:r>
            <a:r>
              <a:rPr lang="en-US" sz="2400" dirty="0">
                <a:latin typeface="+mn-lt"/>
                <a:cs typeface="ＭＳ Ｐゴシック" charset="0"/>
              </a:rPr>
              <a:t>h </a:t>
            </a:r>
            <a:r>
              <a:rPr lang="en-US" sz="2400" dirty="0" smtClean="0">
                <a:latin typeface="+mn-lt"/>
                <a:cs typeface="ＭＳ Ｐゴシック" charset="0"/>
              </a:rPr>
              <a:t>(18 P</a:t>
            </a:r>
            <a:r>
              <a:rPr lang="en-US" sz="2400" dirty="0">
                <a:latin typeface="+mn-lt"/>
                <a:cs typeface="ＭＳ Ｐゴシック" charset="0"/>
              </a:rPr>
              <a:t>-3 and </a:t>
            </a:r>
            <a:r>
              <a:rPr lang="en-US" sz="2400" dirty="0" smtClean="0">
                <a:latin typeface="+mn-lt"/>
                <a:cs typeface="ＭＳ Ｐゴシック" charset="0"/>
              </a:rPr>
              <a:t>12 </a:t>
            </a:r>
            <a:r>
              <a:rPr lang="en-US" sz="2400" dirty="0">
                <a:latin typeface="+mn-lt"/>
                <a:cs typeface="ＭＳ Ｐゴシック" charset="0"/>
              </a:rPr>
              <a:t>G-IV missions) </a:t>
            </a:r>
          </a:p>
          <a:p>
            <a:pPr lvl="1" eaLnBrk="1" hangingPunct="1">
              <a:buFont typeface="Lucida Grande"/>
              <a:buChar char="-"/>
            </a:pPr>
            <a:r>
              <a:rPr lang="en-US" sz="2400" dirty="0">
                <a:latin typeface="+mn-lt"/>
                <a:cs typeface="ＭＳ Ｐゴシック" charset="0"/>
              </a:rPr>
              <a:t>Highlights include </a:t>
            </a:r>
            <a:r>
              <a:rPr lang="en-US" sz="2400" dirty="0" smtClean="0">
                <a:latin typeface="+mn-lt"/>
                <a:cs typeface="ＭＳ Ｐゴシック" charset="0"/>
              </a:rPr>
              <a:t>Isaac, Leslie, &amp; Sandy</a:t>
            </a:r>
            <a:endParaRPr lang="en-US" sz="2400" dirty="0">
              <a:latin typeface="+mn-lt"/>
              <a:cs typeface="ＭＳ Ｐゴシック" charset="0"/>
            </a:endParaRPr>
          </a:p>
          <a:p>
            <a:pPr lvl="1" indent="-342900">
              <a:lnSpc>
                <a:spcPct val="90000"/>
              </a:lnSpc>
              <a:buFont typeface="Lucida Grande"/>
              <a:buChar char="-"/>
              <a:defRPr/>
            </a:pPr>
            <a:r>
              <a:rPr lang="en-US" sz="2400" dirty="0">
                <a:solidFill>
                  <a:srgbClr val="000000"/>
                </a:solidFill>
                <a:latin typeface="+mn-lt"/>
              </a:rPr>
              <a:t>For details see: </a:t>
            </a:r>
            <a:r>
              <a:rPr lang="en-US" sz="2000" dirty="0" smtClean="0">
                <a:solidFill>
                  <a:srgbClr val="000000"/>
                </a:solidFill>
                <a:latin typeface="+mn-lt"/>
                <a:hlinkClick r:id="rId2"/>
              </a:rPr>
              <a:t>http</a:t>
            </a:r>
            <a:r>
              <a:rPr lang="en-US" sz="2000" dirty="0">
                <a:solidFill>
                  <a:srgbClr val="000000"/>
                </a:solidFill>
                <a:latin typeface="+mn-lt"/>
                <a:hlinkClick r:id="rId2"/>
              </a:rPr>
              <a:t>://noaahrd.wordpress.com/category/ifex-</a:t>
            </a:r>
            <a:r>
              <a:rPr lang="en-US" sz="2000" dirty="0" smtClean="0">
                <a:solidFill>
                  <a:srgbClr val="000000"/>
                </a:solidFill>
                <a:latin typeface="+mn-lt"/>
                <a:hlinkClick r:id="rId2"/>
              </a:rPr>
              <a:t>discussion</a:t>
            </a:r>
            <a:endParaRPr lang="en-US" dirty="0">
              <a:latin typeface="+mn-lt"/>
            </a:endParaRPr>
          </a:p>
          <a:p>
            <a:pPr marL="227013" indent="-227013" eaLnBrk="1" hangingPunct="1">
              <a:lnSpc>
                <a:spcPct val="90000"/>
              </a:lnSpc>
              <a:defRPr/>
            </a:pPr>
            <a:r>
              <a:rPr lang="en-US" sz="2800" b="1" dirty="0" smtClean="0">
                <a:solidFill>
                  <a:srgbClr val="A21010"/>
                </a:solidFill>
                <a:latin typeface="+mn-lt"/>
              </a:rPr>
              <a:t>IFEX 2013</a:t>
            </a:r>
          </a:p>
          <a:p>
            <a:pPr marL="695325" lvl="1" indent="-227013" eaLnBrk="1" hangingPunct="1">
              <a:lnSpc>
                <a:spcPct val="90000"/>
              </a:lnSpc>
              <a:defRPr/>
            </a:pPr>
            <a:r>
              <a:rPr lang="en-US" sz="2400" dirty="0" smtClean="0">
                <a:latin typeface="+mn-lt"/>
              </a:rPr>
              <a:t>2 NOAA WP-3D, G-IV – 150 flight hours (1 June-30 November)</a:t>
            </a:r>
          </a:p>
          <a:p>
            <a:pPr marL="695325" lvl="1" indent="-227013" eaLnBrk="1" hangingPunct="1">
              <a:defRPr/>
            </a:pPr>
            <a:r>
              <a:rPr lang="en-US" sz="2400" dirty="0" smtClean="0">
                <a:latin typeface="+mn-lt"/>
              </a:rPr>
              <a:t>Crews available 2/day missions starting July based from Tampa, FL</a:t>
            </a:r>
          </a:p>
          <a:p>
            <a:pPr marL="695325" lvl="1" indent="-227013" eaLnBrk="1" hangingPunct="1">
              <a:defRPr/>
            </a:pPr>
            <a:r>
              <a:rPr lang="en-US" sz="2400" dirty="0" smtClean="0">
                <a:solidFill>
                  <a:srgbClr val="000000"/>
                </a:solidFill>
                <a:latin typeface="+mn-lt"/>
                <a:cs typeface="Calibri" charset="0"/>
              </a:rPr>
              <a:t>Interact </a:t>
            </a:r>
            <a:r>
              <a:rPr lang="en-US" sz="2400" dirty="0">
                <a:solidFill>
                  <a:srgbClr val="000000"/>
                </a:solidFill>
                <a:latin typeface="+mn-lt"/>
                <a:cs typeface="Calibri" charset="0"/>
              </a:rPr>
              <a:t>with NASA during their HS3 field </a:t>
            </a:r>
            <a:r>
              <a:rPr lang="en-US" sz="2400" dirty="0" smtClean="0">
                <a:solidFill>
                  <a:srgbClr val="000000"/>
                </a:solidFill>
                <a:latin typeface="+mn-lt"/>
                <a:cs typeface="Calibri" charset="0"/>
              </a:rPr>
              <a:t>campaign</a:t>
            </a:r>
            <a:endParaRPr lang="en-US" sz="2400" dirty="0" smtClean="0">
              <a:latin typeface="+mn-lt"/>
            </a:endParaRPr>
          </a:p>
          <a:p>
            <a:pPr marL="227013" indent="-227013">
              <a:lnSpc>
                <a:spcPct val="90000"/>
              </a:lnSpc>
              <a:defRPr/>
            </a:pPr>
            <a:r>
              <a:rPr lang="en-US" sz="2800" b="1" dirty="0" smtClean="0">
                <a:solidFill>
                  <a:srgbClr val="A21010"/>
                </a:solidFill>
                <a:latin typeface="+mn-lt"/>
              </a:rPr>
              <a:t>HFIP real-time model demonstration</a:t>
            </a:r>
          </a:p>
          <a:p>
            <a:pPr marL="627063" lvl="1" indent="-227013">
              <a:lnSpc>
                <a:spcPct val="90000"/>
              </a:lnSpc>
              <a:defRPr/>
            </a:pPr>
            <a:endParaRPr lang="en-US" sz="2400" dirty="0" smtClean="0">
              <a:latin typeface="+mn-lt"/>
            </a:endParaRPr>
          </a:p>
        </p:txBody>
      </p:sp>
      <p:pic>
        <p:nvPicPr>
          <p:cNvPr id="5" name="Picture 1" descr="300px-HS3_logo.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843405" y="170796"/>
            <a:ext cx="1082031"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FEX"/>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48676" y="170795"/>
            <a:ext cx="1020830" cy="9144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0" y="0"/>
            <a:ext cx="7696200" cy="1371600"/>
          </a:xfrm>
        </p:spPr>
        <p:txBody>
          <a:bodyPr/>
          <a:lstStyle/>
          <a:p>
            <a:r>
              <a:rPr lang="en-US" sz="4400" dirty="0" smtClean="0">
                <a:solidFill>
                  <a:srgbClr val="FFFFFF"/>
                </a:solidFill>
                <a:latin typeface="Calibri" charset="0"/>
                <a:ea typeface="Calibri" charset="0"/>
                <a:cs typeface="Calibri" charset="0"/>
              </a:rPr>
              <a:t>Future Aircraft Observations</a:t>
            </a:r>
            <a:br>
              <a:rPr lang="en-US" sz="4400" dirty="0" smtClean="0">
                <a:solidFill>
                  <a:srgbClr val="FFFFFF"/>
                </a:solidFill>
                <a:latin typeface="Calibri" charset="0"/>
                <a:ea typeface="Calibri" charset="0"/>
                <a:cs typeface="Calibri" charset="0"/>
              </a:rPr>
            </a:br>
            <a:r>
              <a:rPr lang="en-US" sz="3600" dirty="0" smtClean="0">
                <a:solidFill>
                  <a:srgbClr val="FFFFFF"/>
                </a:solidFill>
                <a:latin typeface="Calibri" charset="0"/>
                <a:ea typeface="Calibri" charset="0"/>
                <a:cs typeface="Calibri" charset="0"/>
              </a:rPr>
              <a:t>IFEX &amp; HS3:</a:t>
            </a:r>
          </a:p>
        </p:txBody>
      </p:sp>
      <p:sp>
        <p:nvSpPr>
          <p:cNvPr id="7" name="Text Box 7"/>
          <p:cNvSpPr txBox="1">
            <a:spLocks/>
          </p:cNvSpPr>
          <p:nvPr/>
        </p:nvSpPr>
        <p:spPr bwMode="auto">
          <a:xfrm>
            <a:off x="5988657" y="6631586"/>
            <a:ext cx="2184830"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solidFill>
                  <a:srgbClr val="000000"/>
                </a:solidFill>
              </a:rPr>
              <a:t>S</a:t>
            </a:r>
            <a:r>
              <a:rPr lang="en-US" sz="1050" dirty="0">
                <a:solidFill>
                  <a:srgbClr val="000000"/>
                </a:solidFill>
              </a:rPr>
              <a:t>. </a:t>
            </a:r>
            <a:r>
              <a:rPr lang="en-US" sz="1050" dirty="0" smtClean="0">
                <a:solidFill>
                  <a:srgbClr val="000000"/>
                </a:solidFill>
              </a:rPr>
              <a:t>Murillo, P. Reasor (</a:t>
            </a:r>
            <a:r>
              <a:rPr lang="en-US" sz="1050" dirty="0">
                <a:solidFill>
                  <a:srgbClr val="000000"/>
                </a:solidFill>
              </a:rPr>
              <a:t>AOML/HRD)</a:t>
            </a:r>
            <a:endParaRPr lang="en-US" sz="1200" dirty="0">
              <a:solidFill>
                <a:srgbClr val="000000"/>
              </a:solidFill>
            </a:endParaRPr>
          </a:p>
        </p:txBody>
      </p:sp>
    </p:spTree>
    <p:extLst>
      <p:ext uri="{BB962C8B-B14F-4D97-AF65-F5344CB8AC3E}">
        <p14:creationId xmlns:p14="http://schemas.microsoft.com/office/powerpoint/2010/main" val="20309501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2-10-31 at 8.44.43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30600" y="4148667"/>
            <a:ext cx="2240280" cy="2160725"/>
          </a:xfrm>
          <a:prstGeom prst="rect">
            <a:avLst/>
          </a:prstGeom>
        </p:spPr>
      </p:pic>
      <p:pic>
        <p:nvPicPr>
          <p:cNvPr id="2" name="Picture 1" descr="Screen Shot 2012-10-31 at 8.38.21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6507" y="1315357"/>
            <a:ext cx="3225468" cy="3220357"/>
          </a:xfrm>
          <a:prstGeom prst="rect">
            <a:avLst/>
          </a:prstGeom>
        </p:spPr>
      </p:pic>
      <p:sp>
        <p:nvSpPr>
          <p:cNvPr id="26" name="Rectangle 8"/>
          <p:cNvSpPr>
            <a:spLocks/>
          </p:cNvSpPr>
          <p:nvPr/>
        </p:nvSpPr>
        <p:spPr bwMode="auto">
          <a:xfrm>
            <a:off x="1819846" y="1577295"/>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smtClean="0">
                <a:solidFill>
                  <a:srgbClr val="FFFFFF"/>
                </a:solidFill>
                <a:latin typeface="Calibri" charset="0"/>
                <a:ea typeface="Arial" charset="0"/>
                <a:cs typeface="Arial" charset="0"/>
                <a:sym typeface="Arial" charset="0"/>
              </a:rPr>
              <a:t>4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22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24 August 2011</a:t>
            </a:r>
            <a:endParaRPr lang="en-US" sz="1200" b="1" dirty="0">
              <a:solidFill>
                <a:srgbClr val="FFFFFF"/>
              </a:solidFill>
              <a:latin typeface="Calibri" charset="0"/>
              <a:ea typeface="Arial" charset="0"/>
              <a:cs typeface="Arial" charset="0"/>
              <a:sym typeface="Arial" charset="0"/>
            </a:endParaRPr>
          </a:p>
        </p:txBody>
      </p:sp>
      <p:sp>
        <p:nvSpPr>
          <p:cNvPr id="21507" name="Text Box 4"/>
          <p:cNvSpPr txBox="1">
            <a:spLocks noChangeArrowheads="1"/>
          </p:cNvSpPr>
          <p:nvPr/>
        </p:nvSpPr>
        <p:spPr bwMode="auto">
          <a:xfrm>
            <a:off x="276541" y="4755632"/>
            <a:ext cx="2969745" cy="1461939"/>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300"/>
              </a:spcBef>
              <a:buFont typeface="Arial"/>
              <a:buChar char="•"/>
            </a:pPr>
            <a:r>
              <a:rPr lang="en-US" sz="1400" dirty="0">
                <a:latin typeface="Calibri" charset="0"/>
              </a:rPr>
              <a:t>7</a:t>
            </a:r>
            <a:r>
              <a:rPr lang="en-US" sz="1400" dirty="0" smtClean="0">
                <a:latin typeface="Calibri" charset="0"/>
              </a:rPr>
              <a:t> WP-3D TDR missions </a:t>
            </a:r>
            <a:r>
              <a:rPr lang="en-US" sz="1400" dirty="0">
                <a:latin typeface="Calibri" charset="0"/>
              </a:rPr>
              <a:t>from </a:t>
            </a:r>
            <a:r>
              <a:rPr lang="en-US" sz="1400" dirty="0" smtClean="0">
                <a:latin typeface="Calibri" charset="0"/>
              </a:rPr>
              <a:t>00 UTC 26 – 12 UTC 29 September 2012 at 12 h </a:t>
            </a:r>
            <a:r>
              <a:rPr lang="en-US" sz="1400" dirty="0">
                <a:latin typeface="Calibri"/>
                <a:ea typeface="Arial" charset="0"/>
                <a:cs typeface="Calibri"/>
                <a:sym typeface="Arial" charset="0"/>
              </a:rPr>
              <a:t>Doppler </a:t>
            </a:r>
            <a:r>
              <a:rPr lang="en-US" sz="1400" dirty="0" smtClean="0">
                <a:latin typeface="Calibri" charset="0"/>
              </a:rPr>
              <a:t>sampling </a:t>
            </a:r>
            <a:r>
              <a:rPr lang="en-US" sz="1400" dirty="0" smtClean="0">
                <a:latin typeface="Calibri"/>
                <a:ea typeface="Arial" charset="0"/>
                <a:cs typeface="Calibri"/>
                <a:sym typeface="Arial" charset="0"/>
              </a:rPr>
              <a:t>(HEDAS/GSI)</a:t>
            </a:r>
            <a:endParaRPr lang="en-US" sz="1400" dirty="0">
              <a:latin typeface="Calibri" charset="0"/>
              <a:sym typeface="Arial" charset="0"/>
            </a:endParaRPr>
          </a:p>
          <a:p>
            <a:pPr marL="117475" indent="-117475" eaLnBrk="1" hangingPunct="1">
              <a:spcBef>
                <a:spcPts val="300"/>
              </a:spcBef>
              <a:buFont typeface="Arial"/>
              <a:buChar char="•"/>
            </a:pPr>
            <a:r>
              <a:rPr lang="en-US" sz="1400" dirty="0" smtClean="0">
                <a:latin typeface="Calibri" charset="0"/>
              </a:rPr>
              <a:t>3 G</a:t>
            </a:r>
            <a:r>
              <a:rPr lang="en-US" sz="1400" dirty="0">
                <a:latin typeface="Calibri" charset="0"/>
              </a:rPr>
              <a:t>-IV </a:t>
            </a:r>
            <a:r>
              <a:rPr lang="en-US" sz="1400" dirty="0" smtClean="0">
                <a:latin typeface="Calibri" charset="0"/>
              </a:rPr>
              <a:t>missions (1 </a:t>
            </a:r>
            <a:r>
              <a:rPr lang="en-US" sz="1400" dirty="0" smtClean="0">
                <a:latin typeface="Calibri" charset="0"/>
                <a:hlinkClick r:id="rId5"/>
              </a:rPr>
              <a:t>G-IV TDR mission</a:t>
            </a:r>
            <a:r>
              <a:rPr lang="en-US" sz="1400" dirty="0" smtClean="0">
                <a:latin typeface="Calibri" charset="0"/>
              </a:rPr>
              <a:t>) </a:t>
            </a:r>
            <a:endParaRPr lang="en-US" sz="1400" dirty="0">
              <a:latin typeface="Calibri" charset="0"/>
            </a:endParaRPr>
          </a:p>
          <a:p>
            <a:pPr marL="117475" indent="-117475" eaLnBrk="1" hangingPunct="1">
              <a:spcBef>
                <a:spcPts val="300"/>
              </a:spcBef>
              <a:buFont typeface="Arial"/>
              <a:buChar char="•"/>
            </a:pPr>
            <a:r>
              <a:rPr lang="en-US" sz="1400" dirty="0" smtClean="0">
                <a:latin typeface="Calibri" charset="0"/>
              </a:rPr>
              <a:t>Sampled Hurricane Sandy from passage N of Cuba to landfall</a:t>
            </a:r>
            <a:endParaRPr lang="en-US" sz="1400" dirty="0">
              <a:latin typeface="Calibri" charset="0"/>
            </a:endParaRPr>
          </a:p>
        </p:txBody>
      </p:sp>
      <p:sp>
        <p:nvSpPr>
          <p:cNvPr id="8"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800" dirty="0" smtClean="0">
                <a:latin typeface="+mj-lt"/>
                <a:ea typeface="Calibri" charset="0"/>
                <a:cs typeface="Calibri" charset="0"/>
              </a:rPr>
              <a:t>Improved Models &amp; Data:</a:t>
            </a:r>
            <a:br>
              <a:rPr lang="en-US" sz="4800" dirty="0" smtClean="0">
                <a:latin typeface="+mj-lt"/>
                <a:ea typeface="Calibri" charset="0"/>
                <a:cs typeface="Calibri" charset="0"/>
              </a:rPr>
            </a:br>
            <a:r>
              <a:rPr lang="en-US" sz="4000" dirty="0" smtClean="0">
                <a:latin typeface="+mj-lt"/>
                <a:ea typeface="Calibri" charset="0"/>
                <a:cs typeface="Calibri" charset="0"/>
              </a:rPr>
              <a:t>IFEX 2012: Sandy</a:t>
            </a:r>
            <a:endParaRPr lang="en-US" sz="3200" dirty="0" smtClean="0">
              <a:latin typeface="+mj-lt"/>
              <a:ea typeface="Calibri" charset="0"/>
              <a:cs typeface="Calibri" charset="0"/>
            </a:endParaRPr>
          </a:p>
        </p:txBody>
      </p:sp>
      <p:sp>
        <p:nvSpPr>
          <p:cNvPr id="24" name="Rectangle 6"/>
          <p:cNvSpPr txBox="1">
            <a:spLocks noChangeArrowheads="1"/>
          </p:cNvSpPr>
          <p:nvPr/>
        </p:nvSpPr>
        <p:spPr bwMode="auto">
          <a:xfrm>
            <a:off x="3773709" y="2032439"/>
            <a:ext cx="2004791" cy="1369347"/>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prstTxWarp prst="textNoShape">
              <a:avLst/>
            </a:prstTxWarp>
          </a:bodyPr>
          <a:lstStyle/>
          <a:p>
            <a:pPr marL="39688" algn="ctr"/>
            <a:r>
              <a:rPr lang="en-US" sz="1600" dirty="0" smtClean="0">
                <a:solidFill>
                  <a:srgbClr val="000000"/>
                </a:solidFill>
                <a:latin typeface="Calibri" charset="0"/>
                <a:ea typeface="Arial" charset="0"/>
                <a:sym typeface="Arial" charset="0"/>
                <a:hlinkClick r:id="rId6"/>
              </a:rPr>
              <a:t>TDR-Experiment</a:t>
            </a:r>
            <a:r>
              <a:rPr lang="en-US" sz="1600" dirty="0" smtClean="0">
                <a:solidFill>
                  <a:srgbClr val="000000"/>
                </a:solidFill>
                <a:latin typeface="Calibri" charset="0"/>
                <a:ea typeface="Arial" charset="0"/>
                <a:sym typeface="Arial" charset="0"/>
              </a:rPr>
              <a:t>: Doppler data </a:t>
            </a:r>
            <a:r>
              <a:rPr lang="en-US" sz="1600" dirty="0">
                <a:solidFill>
                  <a:srgbClr val="000000"/>
                </a:solidFill>
                <a:latin typeface="Calibri" charset="0"/>
                <a:ea typeface="Arial" charset="0"/>
                <a:sym typeface="Arial" charset="0"/>
              </a:rPr>
              <a:t>transmitted in real-</a:t>
            </a:r>
            <a:r>
              <a:rPr lang="en-US" sz="1600" dirty="0" smtClean="0">
                <a:solidFill>
                  <a:srgbClr val="000000"/>
                </a:solidFill>
                <a:latin typeface="Calibri" charset="0"/>
                <a:ea typeface="Arial" charset="0"/>
                <a:sym typeface="Arial" charset="0"/>
              </a:rPr>
              <a:t>time </a:t>
            </a:r>
            <a:r>
              <a:rPr lang="en-US" sz="1600" dirty="0">
                <a:solidFill>
                  <a:srgbClr val="000000"/>
                </a:solidFill>
                <a:latin typeface="Calibri" charset="0"/>
                <a:ea typeface="Arial" charset="0"/>
                <a:sym typeface="Arial" charset="0"/>
              </a:rPr>
              <a:t>for assimilation into </a:t>
            </a:r>
            <a:r>
              <a:rPr lang="en-US" sz="1600" dirty="0" smtClean="0">
                <a:solidFill>
                  <a:srgbClr val="000000"/>
                </a:solidFill>
                <a:latin typeface="Calibri" charset="0"/>
                <a:ea typeface="Arial" charset="0"/>
                <a:sym typeface="Arial" charset="0"/>
              </a:rPr>
              <a:t>HWRF</a:t>
            </a:r>
            <a:endParaRPr lang="en-US" sz="1600" dirty="0">
              <a:solidFill>
                <a:srgbClr val="000000"/>
              </a:solidFill>
              <a:latin typeface="Calibri" charset="0"/>
              <a:ea typeface="Calibri" charset="0"/>
              <a:cs typeface="Calibri" charset="0"/>
              <a:sym typeface="Arial" charset="0"/>
            </a:endParaRPr>
          </a:p>
        </p:txBody>
      </p:sp>
      <p:sp>
        <p:nvSpPr>
          <p:cNvPr id="30" name="Text Box 7"/>
          <p:cNvSpPr txBox="1">
            <a:spLocks/>
          </p:cNvSpPr>
          <p:nvPr/>
        </p:nvSpPr>
        <p:spPr bwMode="auto">
          <a:xfrm>
            <a:off x="5313680" y="6648113"/>
            <a:ext cx="3604984"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Aberson, Aksoy, Gamache, Gopal (</a:t>
            </a:r>
            <a:r>
              <a:rPr lang="en-US" sz="1000" dirty="0">
                <a:solidFill>
                  <a:srgbClr val="000000"/>
                </a:solidFill>
              </a:rPr>
              <a:t>AOML/HRD</a:t>
            </a:r>
            <a:r>
              <a:rPr lang="en-US" sz="1000" dirty="0" smtClean="0">
                <a:solidFill>
                  <a:srgbClr val="000000"/>
                </a:solidFill>
              </a:rPr>
              <a:t>), Tong (EMC)</a:t>
            </a:r>
            <a:endParaRPr lang="en-US" sz="1100" dirty="0">
              <a:solidFill>
                <a:srgbClr val="000000"/>
              </a:solidFill>
            </a:endParaRPr>
          </a:p>
        </p:txBody>
      </p:sp>
      <p:cxnSp>
        <p:nvCxnSpPr>
          <p:cNvPr id="36" name="Straight Arrow Connector 35"/>
          <p:cNvCxnSpPr/>
          <p:nvPr/>
        </p:nvCxnSpPr>
        <p:spPr>
          <a:xfrm>
            <a:off x="2133600" y="2590800"/>
            <a:ext cx="1605930" cy="1945261"/>
          </a:xfrm>
          <a:prstGeom prst="straightConnector1">
            <a:avLst/>
          </a:prstGeom>
          <a:ln w="381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1" name="Picture 10" descr="20121025H1wind10.gif"/>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833" b="89958" l="9804" r="89951"/>
                    </a14:imgEffect>
                  </a14:imgLayer>
                </a14:imgProps>
              </a:ext>
              <a:ext uri="{28A0092B-C50C-407E-A947-70E740481C1C}">
                <a14:useLocalDpi xmlns:a14="http://schemas.microsoft.com/office/drawing/2010/main"/>
              </a:ext>
            </a:extLst>
          </a:blip>
          <a:srcRect/>
          <a:stretch/>
        </p:blipFill>
        <p:spPr>
          <a:xfrm>
            <a:off x="3640666" y="3945097"/>
            <a:ext cx="2192867" cy="2570263"/>
          </a:xfrm>
          <a:prstGeom prst="rect">
            <a:avLst/>
          </a:prstGeom>
        </p:spPr>
      </p:pic>
      <p:grpSp>
        <p:nvGrpSpPr>
          <p:cNvPr id="17" name="Group 16"/>
          <p:cNvGrpSpPr/>
          <p:nvPr/>
        </p:nvGrpSpPr>
        <p:grpSpPr>
          <a:xfrm>
            <a:off x="5833532" y="1354667"/>
            <a:ext cx="3198051" cy="5003799"/>
            <a:chOff x="5833532" y="1354667"/>
            <a:chExt cx="3198051" cy="5003799"/>
          </a:xfrm>
        </p:grpSpPr>
        <p:pic>
          <p:nvPicPr>
            <p:cNvPr id="16" name="Picture 15" descr="Screen shot 2012-11-02 at 4.08.22 PM.pn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833532" y="4241801"/>
              <a:ext cx="3198051" cy="2116665"/>
            </a:xfrm>
            <a:prstGeom prst="rect">
              <a:avLst/>
            </a:prstGeom>
          </p:spPr>
        </p:pic>
        <p:pic>
          <p:nvPicPr>
            <p:cNvPr id="14" name="Picture 13" descr="Screen shot 2012-11-02 at 4.10.06 PM.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002866" y="1354667"/>
              <a:ext cx="3014134" cy="2833542"/>
            </a:xfrm>
            <a:prstGeom prst="rect">
              <a:avLst/>
            </a:prstGeom>
          </p:spPr>
        </p:pic>
        <p:sp>
          <p:nvSpPr>
            <p:cNvPr id="38" name="TextBox 30"/>
            <p:cNvSpPr txBox="1">
              <a:spLocks noChangeArrowheads="1"/>
            </p:cNvSpPr>
            <p:nvPr/>
          </p:nvSpPr>
          <p:spPr bwMode="auto">
            <a:xfrm>
              <a:off x="7067635" y="3644229"/>
              <a:ext cx="1078716" cy="400110"/>
            </a:xfrm>
            <a:prstGeom prst="rect">
              <a:avLst/>
            </a:prstGeom>
            <a:noFill/>
            <a:ln w="9525">
              <a:noFill/>
              <a:miter lim="800000"/>
              <a:headEnd/>
              <a:tailEnd/>
            </a:ln>
          </p:spPr>
          <p:txBody>
            <a:bodyPr wrap="none">
              <a:spAutoFit/>
            </a:bodyPr>
            <a:lstStyle/>
            <a:p>
              <a:pPr algn="ctr"/>
              <a:r>
                <a:rPr lang="en-US" sz="1000" b="1" dirty="0">
                  <a:latin typeface="Calibri" pitchFamily="34" charset="0"/>
                </a:rPr>
                <a:t>HWRF/GSI</a:t>
              </a:r>
            </a:p>
            <a:p>
              <a:pPr algn="ctr"/>
              <a:r>
                <a:rPr lang="en-US" sz="1000" b="1" dirty="0" smtClean="0">
                  <a:latin typeface="Calibri" pitchFamily="34" charset="0"/>
                </a:rPr>
                <a:t>20121026 00UTC</a:t>
              </a:r>
              <a:endParaRPr lang="en-US" sz="1000" b="1" dirty="0">
                <a:latin typeface="Calibri" pitchFamily="34" charset="0"/>
              </a:endParaRPr>
            </a:p>
          </p:txBody>
        </p:sp>
        <p:sp>
          <p:nvSpPr>
            <p:cNvPr id="39" name="TextBox 30"/>
            <p:cNvSpPr txBox="1">
              <a:spLocks noChangeArrowheads="1"/>
            </p:cNvSpPr>
            <p:nvPr/>
          </p:nvSpPr>
          <p:spPr bwMode="auto">
            <a:xfrm>
              <a:off x="6585034" y="5684697"/>
              <a:ext cx="1078716" cy="400110"/>
            </a:xfrm>
            <a:prstGeom prst="rect">
              <a:avLst/>
            </a:prstGeom>
            <a:noFill/>
            <a:ln w="9525">
              <a:noFill/>
              <a:miter lim="800000"/>
              <a:headEnd/>
              <a:tailEnd/>
            </a:ln>
          </p:spPr>
          <p:txBody>
            <a:bodyPr wrap="none">
              <a:spAutoFit/>
            </a:bodyPr>
            <a:lstStyle/>
            <a:p>
              <a:pPr algn="ctr"/>
              <a:r>
                <a:rPr lang="en-US" sz="1000" b="1" dirty="0">
                  <a:latin typeface="Calibri" pitchFamily="34" charset="0"/>
                </a:rPr>
                <a:t>HWRF/GSI</a:t>
              </a:r>
            </a:p>
            <a:p>
              <a:pPr algn="ctr"/>
              <a:r>
                <a:rPr lang="en-US" sz="1000" b="1" dirty="0" smtClean="0">
                  <a:latin typeface="Calibri" pitchFamily="34" charset="0"/>
                </a:rPr>
                <a:t>20121026 00UTC</a:t>
              </a:r>
              <a:endParaRPr lang="en-US" sz="1000" b="1" dirty="0">
                <a:latin typeface="Calibri" pitchFamily="34" charset="0"/>
              </a:endParaRPr>
            </a:p>
          </p:txBody>
        </p:sp>
      </p:grpSp>
    </p:spTree>
    <p:extLst>
      <p:ext uri="{BB962C8B-B14F-4D97-AF65-F5344CB8AC3E}">
        <p14:creationId xmlns:p14="http://schemas.microsoft.com/office/powerpoint/2010/main" val="1511879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21025H1wind30.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699" y="2104732"/>
            <a:ext cx="3355848" cy="3589562"/>
          </a:xfrm>
          <a:prstGeom prst="rect">
            <a:avLst/>
          </a:prstGeom>
        </p:spPr>
      </p:pic>
      <p:sp>
        <p:nvSpPr>
          <p:cNvPr id="51218" name="Text Box 18"/>
          <p:cNvSpPr txBox="1">
            <a:spLocks noChangeArrowheads="1"/>
          </p:cNvSpPr>
          <p:nvPr/>
        </p:nvSpPr>
        <p:spPr bwMode="auto">
          <a:xfrm>
            <a:off x="1945367" y="1371208"/>
            <a:ext cx="53399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smtClean="0">
                <a:solidFill>
                  <a:srgbClr val="000000"/>
                </a:solidFill>
                <a:latin typeface="Calibri" charset="0"/>
              </a:rPr>
              <a:t>Real-time P</a:t>
            </a:r>
            <a:r>
              <a:rPr lang="en-US" sz="1800" b="1" dirty="0">
                <a:solidFill>
                  <a:srgbClr val="000000"/>
                </a:solidFill>
                <a:latin typeface="Calibri" charset="0"/>
              </a:rPr>
              <a:t>-3 Tail Doppler </a:t>
            </a:r>
            <a:r>
              <a:rPr lang="en-US" sz="1800" b="1" dirty="0" smtClean="0">
                <a:solidFill>
                  <a:srgbClr val="000000"/>
                </a:solidFill>
                <a:latin typeface="Calibri" charset="0"/>
              </a:rPr>
              <a:t>Composite </a:t>
            </a:r>
            <a:r>
              <a:rPr lang="en-US" sz="1800" b="1" dirty="0">
                <a:solidFill>
                  <a:srgbClr val="000000"/>
                </a:solidFill>
                <a:latin typeface="Calibri" charset="0"/>
              </a:rPr>
              <a:t>at 3</a:t>
            </a:r>
            <a:r>
              <a:rPr lang="en-US" sz="1800" b="1" dirty="0" smtClean="0">
                <a:solidFill>
                  <a:srgbClr val="000000"/>
                </a:solidFill>
                <a:latin typeface="Calibri" charset="0"/>
              </a:rPr>
              <a:t> km altitude</a:t>
            </a:r>
            <a:endParaRPr lang="en-US" sz="1600" b="1" dirty="0">
              <a:solidFill>
                <a:srgbClr val="000000"/>
              </a:solidFill>
            </a:endParaRPr>
          </a:p>
        </p:txBody>
      </p:sp>
      <p:sp>
        <p:nvSpPr>
          <p:cNvPr id="10"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800" dirty="0" smtClean="0">
                <a:latin typeface="+mj-lt"/>
                <a:ea typeface="Calibri" charset="0"/>
                <a:cs typeface="Calibri" charset="0"/>
              </a:rPr>
              <a:t>Improved Models &amp; Data:</a:t>
            </a:r>
            <a:br>
              <a:rPr lang="en-US" sz="4800" dirty="0" smtClean="0">
                <a:latin typeface="+mj-lt"/>
                <a:ea typeface="Calibri" charset="0"/>
                <a:cs typeface="Calibri" charset="0"/>
              </a:rPr>
            </a:br>
            <a:r>
              <a:rPr lang="en-US" sz="4000" dirty="0" smtClean="0">
                <a:latin typeface="+mj-lt"/>
                <a:ea typeface="Calibri" charset="0"/>
                <a:cs typeface="Calibri" charset="0"/>
              </a:rPr>
              <a:t>IFEX 2012: Sandy</a:t>
            </a:r>
            <a:endParaRPr lang="en-US" sz="3200" dirty="0" smtClean="0">
              <a:latin typeface="+mj-lt"/>
              <a:ea typeface="Calibri" charset="0"/>
              <a:cs typeface="Calibri" charset="0"/>
            </a:endParaRPr>
          </a:p>
        </p:txBody>
      </p:sp>
      <p:sp>
        <p:nvSpPr>
          <p:cNvPr id="12" name="Text Box 7"/>
          <p:cNvSpPr txBox="1">
            <a:spLocks/>
          </p:cNvSpPr>
          <p:nvPr/>
        </p:nvSpPr>
        <p:spPr bwMode="auto">
          <a:xfrm>
            <a:off x="6524756" y="6648514"/>
            <a:ext cx="2184830"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solidFill>
                  <a:srgbClr val="000000"/>
                </a:solidFill>
              </a:rPr>
              <a:t>S. </a:t>
            </a:r>
            <a:r>
              <a:rPr lang="en-US" sz="1050" dirty="0" smtClean="0">
                <a:solidFill>
                  <a:srgbClr val="000000"/>
                </a:solidFill>
              </a:rPr>
              <a:t>Murillo, P. Reasor (</a:t>
            </a:r>
            <a:r>
              <a:rPr lang="en-US" sz="1050" dirty="0">
                <a:solidFill>
                  <a:srgbClr val="000000"/>
                </a:solidFill>
              </a:rPr>
              <a:t>AOML/HRD)</a:t>
            </a:r>
            <a:endParaRPr lang="en-US" sz="1200" dirty="0">
              <a:solidFill>
                <a:srgbClr val="000000"/>
              </a:solidFill>
            </a:endParaRPr>
          </a:p>
        </p:txBody>
      </p:sp>
      <p:pic>
        <p:nvPicPr>
          <p:cNvPr id="4" name="Picture 3" descr="20121027H1wind30.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7717" y="2161827"/>
            <a:ext cx="3355848" cy="3532467"/>
          </a:xfrm>
          <a:prstGeom prst="rect">
            <a:avLst/>
          </a:prstGeom>
        </p:spPr>
      </p:pic>
      <p:pic>
        <p:nvPicPr>
          <p:cNvPr id="3" name="Picture 2" descr="20121028H1wind30.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5734" y="2198619"/>
            <a:ext cx="3355848" cy="3495675"/>
          </a:xfrm>
          <a:prstGeom prst="rect">
            <a:avLst/>
          </a:prstGeom>
        </p:spPr>
      </p:pic>
      <p:sp>
        <p:nvSpPr>
          <p:cNvPr id="51212" name="TextBox 11"/>
          <p:cNvSpPr txBox="1">
            <a:spLocks noChangeArrowheads="1"/>
          </p:cNvSpPr>
          <p:nvPr/>
        </p:nvSpPr>
        <p:spPr bwMode="auto">
          <a:xfrm>
            <a:off x="6231994" y="5612461"/>
            <a:ext cx="17699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a:t>
            </a:r>
            <a:r>
              <a:rPr lang="en-US" sz="1600" b="1" dirty="0" smtClean="0">
                <a:solidFill>
                  <a:srgbClr val="000000"/>
                </a:solidFill>
                <a:latin typeface="Calibri" charset="0"/>
              </a:rPr>
              <a:t>20121028H1</a:t>
            </a:r>
            <a:endParaRPr lang="en-US" sz="1600" b="1" dirty="0">
              <a:solidFill>
                <a:srgbClr val="000000"/>
              </a:solidFill>
              <a:latin typeface="Calibri" charset="0"/>
            </a:endParaRPr>
          </a:p>
        </p:txBody>
      </p:sp>
      <p:sp>
        <p:nvSpPr>
          <p:cNvPr id="51216" name="TextBox 11"/>
          <p:cNvSpPr txBox="1">
            <a:spLocks noChangeArrowheads="1"/>
          </p:cNvSpPr>
          <p:nvPr/>
        </p:nvSpPr>
        <p:spPr bwMode="auto">
          <a:xfrm>
            <a:off x="744217" y="5612461"/>
            <a:ext cx="17699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a:t>
            </a:r>
            <a:r>
              <a:rPr lang="en-US" sz="1600" b="1" dirty="0" smtClean="0">
                <a:solidFill>
                  <a:srgbClr val="000000"/>
                </a:solidFill>
                <a:latin typeface="Calibri" charset="0"/>
              </a:rPr>
              <a:t>20121025H1</a:t>
            </a:r>
            <a:endParaRPr lang="en-US" sz="1600" b="1" dirty="0">
              <a:solidFill>
                <a:srgbClr val="000000"/>
              </a:solidFill>
              <a:latin typeface="Calibri" charset="0"/>
            </a:endParaRPr>
          </a:p>
        </p:txBody>
      </p:sp>
      <p:sp>
        <p:nvSpPr>
          <p:cNvPr id="51217" name="Text Box 17"/>
          <p:cNvSpPr txBox="1">
            <a:spLocks noChangeArrowheads="1"/>
          </p:cNvSpPr>
          <p:nvPr/>
        </p:nvSpPr>
        <p:spPr bwMode="auto">
          <a:xfrm>
            <a:off x="8618696" y="2240286"/>
            <a:ext cx="4325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m/s</a:t>
            </a:r>
          </a:p>
        </p:txBody>
      </p:sp>
      <p:sp>
        <p:nvSpPr>
          <p:cNvPr id="13" name="TextBox 11"/>
          <p:cNvSpPr txBox="1">
            <a:spLocks noChangeArrowheads="1"/>
          </p:cNvSpPr>
          <p:nvPr/>
        </p:nvSpPr>
        <p:spPr bwMode="auto">
          <a:xfrm>
            <a:off x="3488106" y="5612461"/>
            <a:ext cx="17699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a:t>
            </a:r>
            <a:r>
              <a:rPr lang="en-US" sz="1600" b="1" dirty="0" smtClean="0">
                <a:solidFill>
                  <a:srgbClr val="000000"/>
                </a:solidFill>
                <a:latin typeface="Calibri" charset="0"/>
              </a:rPr>
              <a:t>20121027H1</a:t>
            </a:r>
            <a:endParaRPr lang="en-US" sz="1600" b="1" dirty="0">
              <a:solidFill>
                <a:srgbClr val="000000"/>
              </a:solidFill>
              <a:latin typeface="Calibri" charset="0"/>
            </a:endParaRPr>
          </a:p>
        </p:txBody>
      </p:sp>
    </p:spTree>
    <p:extLst>
      <p:ext uri="{BB962C8B-B14F-4D97-AF65-F5344CB8AC3E}">
        <p14:creationId xmlns:p14="http://schemas.microsoft.com/office/powerpoint/2010/main" val="15618060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Screen shot 2012-11-01 at 11.01.02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3668" y="4224897"/>
            <a:ext cx="1848779" cy="1763246"/>
          </a:xfrm>
          <a:prstGeom prst="rect">
            <a:avLst/>
          </a:prstGeom>
        </p:spPr>
      </p:pic>
      <p:pic>
        <p:nvPicPr>
          <p:cNvPr id="28" name="Picture 27" descr="Screen shot 2012-11-01 at 11.01.02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5666" y="1896533"/>
            <a:ext cx="3860801" cy="4035824"/>
          </a:xfrm>
          <a:prstGeom prst="rect">
            <a:avLst/>
          </a:prstGeom>
        </p:spPr>
      </p:pic>
      <p:pic>
        <p:nvPicPr>
          <p:cNvPr id="29699" name="Picture 23" descr="Earl_obs_20100819180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51363" y="1911430"/>
            <a:ext cx="20970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p:cNvSpPr>
          <p:nvPr/>
        </p:nvSpPr>
        <p:spPr bwMode="auto">
          <a:xfrm>
            <a:off x="890588" y="5969390"/>
            <a:ext cx="22336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600" b="1" dirty="0">
                <a:solidFill>
                  <a:schemeClr val="tx1"/>
                </a:solidFill>
                <a:latin typeface="Calibri" charset="0"/>
                <a:cs typeface="Arial" charset="0"/>
                <a:sym typeface="Arial" charset="0"/>
              </a:rPr>
              <a:t>Hurricane </a:t>
            </a:r>
            <a:r>
              <a:rPr lang="en-US" sz="1600" b="1" dirty="0" smtClean="0">
                <a:solidFill>
                  <a:schemeClr val="tx1"/>
                </a:solidFill>
                <a:latin typeface="Calibri" charset="0"/>
                <a:cs typeface="Arial" charset="0"/>
                <a:sym typeface="Arial" charset="0"/>
              </a:rPr>
              <a:t>Sandy (2012)</a:t>
            </a:r>
            <a:endParaRPr lang="en-US" sz="1600" b="1" dirty="0">
              <a:solidFill>
                <a:schemeClr val="tx1"/>
              </a:solidFill>
              <a:latin typeface="Calibri" charset="0"/>
              <a:cs typeface="Arial" charset="0"/>
              <a:sym typeface="Arial" charset="0"/>
            </a:endParaRPr>
          </a:p>
        </p:txBody>
      </p:sp>
      <p:grpSp>
        <p:nvGrpSpPr>
          <p:cNvPr id="29702" name="Group 10"/>
          <p:cNvGrpSpPr>
            <a:grpSpLocks/>
          </p:cNvGrpSpPr>
          <p:nvPr/>
        </p:nvGrpSpPr>
        <p:grpSpPr bwMode="auto">
          <a:xfrm>
            <a:off x="2199991" y="4022113"/>
            <a:ext cx="450850" cy="469900"/>
            <a:chOff x="0" y="0"/>
            <a:chExt cx="240" cy="240"/>
          </a:xfrm>
        </p:grpSpPr>
        <p:sp>
          <p:nvSpPr>
            <p:cNvPr id="29720" name="Oval 11"/>
            <p:cNvSpPr>
              <a:spLocks/>
            </p:cNvSpPr>
            <p:nvPr/>
          </p:nvSpPr>
          <p:spPr bwMode="auto">
            <a:xfrm>
              <a:off x="0" y="0"/>
              <a:ext cx="240" cy="240"/>
            </a:xfrm>
            <a:prstGeom prst="ellipse">
              <a:avLst/>
            </a:prstGeom>
            <a:noFill/>
            <a:ln w="63500">
              <a:solidFill>
                <a:srgbClr val="001933"/>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alibri" charset="0"/>
                <a:cs typeface="Arial" charset="0"/>
              </a:endParaRPr>
            </a:p>
          </p:txBody>
        </p:sp>
      </p:grpSp>
      <p:sp>
        <p:nvSpPr>
          <p:cNvPr id="10" name="Rectangle 9"/>
          <p:cNvSpPr>
            <a:spLocks noChangeArrowheads="1"/>
          </p:cNvSpPr>
          <p:nvPr/>
        </p:nvSpPr>
        <p:spPr bwMode="auto">
          <a:xfrm>
            <a:off x="2031611" y="3876162"/>
            <a:ext cx="816532" cy="737894"/>
          </a:xfrm>
          <a:prstGeom prst="rect">
            <a:avLst/>
          </a:prstGeom>
          <a:noFill/>
          <a:ln w="38100">
            <a:solidFill>
              <a:srgbClr val="000066"/>
            </a:solidFill>
            <a:prstDash val="dash"/>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Calibri"/>
              <a:ea typeface="+mn-ea"/>
              <a:cs typeface="Calibri"/>
            </a:endParaRPr>
          </a:p>
        </p:txBody>
      </p:sp>
      <p:pic>
        <p:nvPicPr>
          <p:cNvPr id="29705" name="Picture 15" descr="TA_rad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13790">
            <a:off x="5820973" y="2763772"/>
            <a:ext cx="1095640" cy="118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flipV="1">
            <a:off x="2844800" y="1987410"/>
            <a:ext cx="1724107" cy="1847990"/>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2870200" y="3852333"/>
            <a:ext cx="1690460" cy="180208"/>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flipV="1">
            <a:off x="2895600" y="4273147"/>
            <a:ext cx="1905050" cy="324253"/>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2864736" y="4607018"/>
            <a:ext cx="1944331" cy="1345049"/>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0" name="TextBox 38"/>
          <p:cNvSpPr txBox="1">
            <a:spLocks noChangeArrowheads="1"/>
          </p:cNvSpPr>
          <p:nvPr/>
        </p:nvSpPr>
        <p:spPr bwMode="auto">
          <a:xfrm>
            <a:off x="156693" y="1366648"/>
            <a:ext cx="885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a:solidFill>
                  <a:schemeClr val="tx1"/>
                </a:solidFill>
                <a:latin typeface="Calibri" charset="0"/>
              </a:rPr>
              <a:t>Synergy of high resolution forecast and airborne observations    </a:t>
            </a:r>
          </a:p>
        </p:txBody>
      </p:sp>
      <p:sp>
        <p:nvSpPr>
          <p:cNvPr id="19" name="TextBox 18"/>
          <p:cNvSpPr txBox="1">
            <a:spLocks noChangeArrowheads="1"/>
          </p:cNvSpPr>
          <p:nvPr/>
        </p:nvSpPr>
        <p:spPr bwMode="auto">
          <a:xfrm>
            <a:off x="7050088" y="2273580"/>
            <a:ext cx="1625600" cy="738664"/>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P-3 and G-</a:t>
            </a:r>
            <a:r>
              <a:rPr lang="en-US" sz="1400" b="1" dirty="0">
                <a:latin typeface="Calibri"/>
                <a:ea typeface="ＭＳ Ｐゴシック" pitchFamily="34" charset="-128"/>
                <a:cs typeface="Calibri"/>
              </a:rPr>
              <a:t>IV QC Doppler observations </a:t>
            </a:r>
            <a:endParaRPr lang="en-US" sz="1400" b="1" dirty="0">
              <a:solidFill>
                <a:schemeClr val="tx1"/>
              </a:solidFill>
              <a:latin typeface="Calibri"/>
              <a:ea typeface="ＭＳ Ｐゴシック" pitchFamily="34" charset="-128"/>
              <a:cs typeface="Calibri"/>
            </a:endParaRPr>
          </a:p>
        </p:txBody>
      </p:sp>
      <p:sp>
        <p:nvSpPr>
          <p:cNvPr id="20" name="TextBox 19"/>
          <p:cNvSpPr txBox="1">
            <a:spLocks noChangeArrowheads="1"/>
          </p:cNvSpPr>
          <p:nvPr/>
        </p:nvSpPr>
        <p:spPr bwMode="auto">
          <a:xfrm>
            <a:off x="6999288" y="4129477"/>
            <a:ext cx="1627187"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a:t>
            </a:r>
            <a:r>
              <a:rPr lang="en-US" sz="1400" b="1" dirty="0" smtClean="0">
                <a:solidFill>
                  <a:schemeClr val="tx1"/>
                </a:solidFill>
                <a:latin typeface="Calibri" pitchFamily="34" charset="0"/>
                <a:ea typeface="ＭＳ Ｐゴシック" pitchFamily="34" charset="-128"/>
                <a:cs typeface="Arial" pitchFamily="34" charset="0"/>
              </a:rPr>
              <a:t>initial </a:t>
            </a:r>
            <a:r>
              <a:rPr lang="en-US" sz="1400" b="1" dirty="0">
                <a:solidFill>
                  <a:schemeClr val="tx1"/>
                </a:solidFill>
                <a:latin typeface="Calibri" pitchFamily="34" charset="0"/>
                <a:ea typeface="ＭＳ Ｐゴシック" pitchFamily="34" charset="-128"/>
                <a:cs typeface="Arial" pitchFamily="34" charset="0"/>
              </a:rPr>
              <a:t>condition in storm core region </a:t>
            </a:r>
          </a:p>
        </p:txBody>
      </p:sp>
      <p:sp>
        <p:nvSpPr>
          <p:cNvPr id="21" name="TextBox 20"/>
          <p:cNvSpPr txBox="1">
            <a:spLocks noChangeArrowheads="1"/>
          </p:cNvSpPr>
          <p:nvPr/>
        </p:nvSpPr>
        <p:spPr bwMode="auto">
          <a:xfrm>
            <a:off x="7019925" y="3437327"/>
            <a:ext cx="1627188" cy="307975"/>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defRPr/>
            </a:pPr>
            <a:r>
              <a:rPr lang="en-US" sz="1400" b="1" dirty="0">
                <a:solidFill>
                  <a:schemeClr val="tx1"/>
                </a:solidFill>
                <a:latin typeface="Calibri" pitchFamily="34" charset="0"/>
                <a:ea typeface="ＭＳ Ｐゴシック" pitchFamily="34" charset="-128"/>
                <a:cs typeface="Arial" pitchFamily="34" charset="0"/>
              </a:rPr>
              <a:t>Data assimilation</a:t>
            </a:r>
          </a:p>
        </p:txBody>
      </p:sp>
      <p:sp>
        <p:nvSpPr>
          <p:cNvPr id="22" name="TextBox 21"/>
          <p:cNvSpPr txBox="1">
            <a:spLocks noChangeArrowheads="1"/>
          </p:cNvSpPr>
          <p:nvPr/>
        </p:nvSpPr>
        <p:spPr bwMode="auto">
          <a:xfrm>
            <a:off x="7021513" y="5224852"/>
            <a:ext cx="1625600"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a:t>
            </a:r>
            <a:r>
              <a:rPr lang="en-US" sz="1400" b="1" dirty="0" smtClean="0">
                <a:solidFill>
                  <a:schemeClr val="tx1"/>
                </a:solidFill>
                <a:latin typeface="Calibri" pitchFamily="34" charset="0"/>
                <a:ea typeface="ＭＳ Ｐゴシック" pitchFamily="34" charset="-128"/>
                <a:cs typeface="Arial" pitchFamily="34" charset="0"/>
              </a:rPr>
              <a:t>high </a:t>
            </a:r>
            <a:r>
              <a:rPr lang="en-US" sz="1400" b="1" dirty="0">
                <a:solidFill>
                  <a:schemeClr val="tx1"/>
                </a:solidFill>
                <a:latin typeface="Calibri" pitchFamily="34" charset="0"/>
                <a:ea typeface="ＭＳ Ｐゴシック" pitchFamily="34" charset="-128"/>
                <a:cs typeface="Arial" pitchFamily="34" charset="0"/>
              </a:rPr>
              <a:t>resolution regional forecast </a:t>
            </a:r>
          </a:p>
        </p:txBody>
      </p:sp>
      <p:sp>
        <p:nvSpPr>
          <p:cNvPr id="23" name="Down Arrow 22"/>
          <p:cNvSpPr>
            <a:spLocks noChangeArrowheads="1"/>
          </p:cNvSpPr>
          <p:nvPr/>
        </p:nvSpPr>
        <p:spPr bwMode="auto">
          <a:xfrm>
            <a:off x="7761288" y="3067440"/>
            <a:ext cx="195262" cy="260350"/>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24" name="Down Arrow 23"/>
          <p:cNvSpPr>
            <a:spLocks noChangeArrowheads="1"/>
          </p:cNvSpPr>
          <p:nvPr/>
        </p:nvSpPr>
        <p:spPr bwMode="auto">
          <a:xfrm>
            <a:off x="7766050" y="3786577"/>
            <a:ext cx="190500" cy="257175"/>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5" name="Down Arrow 24"/>
          <p:cNvSpPr>
            <a:spLocks noChangeArrowheads="1"/>
          </p:cNvSpPr>
          <p:nvPr/>
        </p:nvSpPr>
        <p:spPr bwMode="auto">
          <a:xfrm>
            <a:off x="7766050" y="4939102"/>
            <a:ext cx="190500" cy="188913"/>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6" name="Straight Arrow Connector 25"/>
          <p:cNvCxnSpPr>
            <a:cxnSpLocks noChangeShapeType="1"/>
            <a:stCxn id="20" idx="1"/>
          </p:cNvCxnSpPr>
          <p:nvPr/>
        </p:nvCxnSpPr>
        <p:spPr bwMode="auto">
          <a:xfrm flipH="1">
            <a:off x="6158571" y="4498571"/>
            <a:ext cx="840717" cy="229845"/>
          </a:xfrm>
          <a:prstGeom prst="straightConnector1">
            <a:avLst/>
          </a:prstGeom>
          <a:noFill/>
          <a:ln w="25400">
            <a:solidFill>
              <a:schemeClr val="accent1">
                <a:lumMod val="1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9" name="TextBox 57"/>
          <p:cNvSpPr txBox="1">
            <a:spLocks noChangeArrowheads="1"/>
          </p:cNvSpPr>
          <p:nvPr/>
        </p:nvSpPr>
        <p:spPr bwMode="auto">
          <a:xfrm>
            <a:off x="4796039" y="5633287"/>
            <a:ext cx="178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sz="1200" dirty="0">
                <a:solidFill>
                  <a:srgbClr val="000000"/>
                </a:solidFill>
                <a:latin typeface="Calibri"/>
                <a:cs typeface="Calibri"/>
              </a:rPr>
              <a:t>Wind intensity </a:t>
            </a:r>
            <a:r>
              <a:rPr lang="en-US" sz="1200" dirty="0" smtClean="0">
                <a:solidFill>
                  <a:srgbClr val="000000"/>
                </a:solidFill>
                <a:latin typeface="Calibri"/>
                <a:cs typeface="Calibri"/>
              </a:rPr>
              <a:t>at 10 </a:t>
            </a:r>
            <a:r>
              <a:rPr lang="en-US" sz="1200" dirty="0">
                <a:solidFill>
                  <a:srgbClr val="000000"/>
                </a:solidFill>
                <a:latin typeface="Calibri"/>
                <a:cs typeface="Calibri"/>
              </a:rPr>
              <a:t>m</a:t>
            </a:r>
          </a:p>
        </p:txBody>
      </p:sp>
      <p:sp>
        <p:nvSpPr>
          <p:cNvPr id="27" name="Rectangle 5"/>
          <p:cNvSpPr txBox="1">
            <a:spLocks noChangeArrowheads="1"/>
          </p:cNvSpPr>
          <p:nvPr/>
        </p:nvSpPr>
        <p:spPr bwMode="auto">
          <a:xfrm>
            <a:off x="0" y="0"/>
            <a:ext cx="9144000" cy="1304956"/>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p>
            <a:pPr lvl="0">
              <a:lnSpc>
                <a:spcPct val="85000"/>
              </a:lnSpc>
              <a:defRPr/>
            </a:pP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Improved Models</a:t>
            </a:r>
            <a:r>
              <a:rPr kumimoji="0" lang="en-US" sz="4800" b="0" i="0" u="none" strike="noStrike" kern="0" cap="none" spc="0" normalizeH="0" noProof="0" dirty="0" smtClean="0">
                <a:ln>
                  <a:noFill/>
                </a:ln>
                <a:solidFill>
                  <a:schemeClr val="bg1"/>
                </a:solidFill>
                <a:effectLst/>
                <a:uLnTx/>
                <a:uFillTx/>
                <a:latin typeface="+mn-lt"/>
                <a:ea typeface="Calibri" charset="0"/>
                <a:cs typeface="Calibri" charset="0"/>
              </a:rPr>
              <a:t> &amp; Data</a:t>
            </a: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a:t>
            </a:r>
            <a:b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br>
            <a:r>
              <a:rPr lang="en-US" sz="4000" kern="0" dirty="0">
                <a:solidFill>
                  <a:srgbClr val="FFFFFF"/>
                </a:solidFill>
                <a:latin typeface="+mn-lt"/>
                <a:ea typeface="ＭＳ Ｐゴシック" charset="0"/>
                <a:cs typeface="ＭＳ Ｐゴシック" charset="0"/>
              </a:rPr>
              <a:t>Assimilation of data into </a:t>
            </a:r>
            <a:r>
              <a:rPr lang="en-US" sz="4000" kern="0" dirty="0" smtClean="0">
                <a:solidFill>
                  <a:srgbClr val="FFFFFF"/>
                </a:solidFill>
                <a:latin typeface="+mn-lt"/>
                <a:ea typeface="ＭＳ Ｐゴシック" charset="0"/>
                <a:cs typeface="ＭＳ Ｐゴシック" charset="0"/>
              </a:rPr>
              <a:t>models</a:t>
            </a:r>
            <a:endParaRPr kumimoji="0" lang="en-US" sz="4000" b="0" i="0" u="none" strike="noStrike" kern="0" cap="none" spc="0" normalizeH="0" baseline="0" noProof="0" dirty="0" smtClean="0">
              <a:ln>
                <a:noFill/>
              </a:ln>
              <a:solidFill>
                <a:schemeClr val="bg1"/>
              </a:solidFill>
              <a:effectLst/>
              <a:uLnTx/>
              <a:uFillTx/>
              <a:latin typeface="+mn-lt"/>
              <a:ea typeface="Calibri" charset="0"/>
              <a:cs typeface="Calibri" charset="0"/>
            </a:endParaRPr>
          </a:p>
        </p:txBody>
      </p:sp>
      <p:sp>
        <p:nvSpPr>
          <p:cNvPr id="31" name="Text Box 7"/>
          <p:cNvSpPr txBox="1">
            <a:spLocks/>
          </p:cNvSpPr>
          <p:nvPr/>
        </p:nvSpPr>
        <p:spPr bwMode="auto">
          <a:xfrm>
            <a:off x="4922246" y="6631586"/>
            <a:ext cx="4172936"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F. Zhang (PSU), Tong (EMC), Aberson, Aksoy, Gamache</a:t>
            </a:r>
            <a:r>
              <a:rPr lang="en-US" sz="1000" dirty="0">
                <a:solidFill>
                  <a:srgbClr val="000000"/>
                </a:solidFill>
              </a:rPr>
              <a:t> </a:t>
            </a:r>
            <a:r>
              <a:rPr lang="en-US" sz="1000" dirty="0" smtClean="0">
                <a:solidFill>
                  <a:srgbClr val="000000"/>
                </a:solidFill>
              </a:rPr>
              <a:t>(</a:t>
            </a:r>
            <a:r>
              <a:rPr lang="en-US" sz="1000" dirty="0">
                <a:solidFill>
                  <a:srgbClr val="000000"/>
                </a:solidFill>
              </a:rPr>
              <a:t>AOML/HRD)</a:t>
            </a:r>
            <a:endParaRPr lang="en-US" sz="1100" dirty="0">
              <a:solidFill>
                <a:srgbClr val="000000"/>
              </a:solidFill>
            </a:endParaRPr>
          </a:p>
        </p:txBody>
      </p:sp>
    </p:spTree>
    <p:extLst>
      <p:ext uri="{BB962C8B-B14F-4D97-AF65-F5344CB8AC3E}">
        <p14:creationId xmlns:p14="http://schemas.microsoft.com/office/powerpoint/2010/main" val="1665980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538947" y="1389467"/>
            <a:ext cx="3526707" cy="2358100"/>
            <a:chOff x="538947" y="1290989"/>
            <a:chExt cx="3526707" cy="2358100"/>
          </a:xfrm>
        </p:grpSpPr>
        <p:pic>
          <p:nvPicPr>
            <p:cNvPr id="22" name="Content Placeholder 7" descr="fig_ALAL2012_wind.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8947" y="1290989"/>
              <a:ext cx="3526707" cy="2358100"/>
            </a:xfrm>
            <a:prstGeom prst="rect">
              <a:avLst/>
            </a:prstGeom>
          </p:spPr>
        </p:pic>
        <p:sp>
          <p:nvSpPr>
            <p:cNvPr id="15" name="TextBox 14"/>
            <p:cNvSpPr txBox="1"/>
            <p:nvPr/>
          </p:nvSpPr>
          <p:spPr>
            <a:xfrm>
              <a:off x="903653" y="2134262"/>
              <a:ext cx="1189793" cy="307777"/>
            </a:xfrm>
            <a:prstGeom prst="rect">
              <a:avLst/>
            </a:prstGeom>
            <a:noFill/>
          </p:spPr>
          <p:txBody>
            <a:bodyPr wrap="square" rtlCol="0">
              <a:spAutoFit/>
            </a:bodyPr>
            <a:lstStyle/>
            <a:p>
              <a:r>
                <a:rPr lang="en-US" sz="1400" dirty="0" smtClean="0">
                  <a:solidFill>
                    <a:srgbClr val="FF0000"/>
                  </a:solidFill>
                  <a:latin typeface="+mn-lt"/>
                </a:rPr>
                <a:t>OPER HWRF</a:t>
              </a:r>
              <a:endParaRPr lang="en-US" sz="1400" dirty="0">
                <a:solidFill>
                  <a:srgbClr val="FF0000"/>
                </a:solidFill>
                <a:latin typeface="+mn-lt"/>
              </a:endParaRPr>
            </a:p>
          </p:txBody>
        </p:sp>
        <p:sp>
          <p:nvSpPr>
            <p:cNvPr id="16" name="TextBox 15"/>
            <p:cNvSpPr txBox="1"/>
            <p:nvPr/>
          </p:nvSpPr>
          <p:spPr>
            <a:xfrm>
              <a:off x="2061170" y="2843523"/>
              <a:ext cx="1065044" cy="307777"/>
            </a:xfrm>
            <a:prstGeom prst="rect">
              <a:avLst/>
            </a:prstGeom>
            <a:noFill/>
          </p:spPr>
          <p:txBody>
            <a:bodyPr wrap="square" rtlCol="0">
              <a:spAutoFit/>
            </a:bodyPr>
            <a:lstStyle/>
            <a:p>
              <a:r>
                <a:rPr lang="en-US" sz="1400" dirty="0" smtClean="0">
                  <a:solidFill>
                    <a:srgbClr val="3333FF"/>
                  </a:solidFill>
                  <a:latin typeface="+mn-lt"/>
                </a:rPr>
                <a:t>HWRG  TDR</a:t>
              </a:r>
              <a:endParaRPr lang="en-US" sz="1400" dirty="0">
                <a:solidFill>
                  <a:srgbClr val="3333FF"/>
                </a:solidFill>
                <a:latin typeface="+mn-lt"/>
              </a:endParaRPr>
            </a:p>
          </p:txBody>
        </p:sp>
        <p:sp>
          <p:nvSpPr>
            <p:cNvPr id="2" name="TextBox 1"/>
            <p:cNvSpPr txBox="1"/>
            <p:nvPr/>
          </p:nvSpPr>
          <p:spPr>
            <a:xfrm>
              <a:off x="2231298" y="1493574"/>
              <a:ext cx="1626990" cy="307777"/>
            </a:xfrm>
            <a:prstGeom prst="rect">
              <a:avLst/>
            </a:prstGeom>
            <a:noFill/>
          </p:spPr>
          <p:txBody>
            <a:bodyPr wrap="square" rtlCol="0">
              <a:spAutoFit/>
            </a:bodyPr>
            <a:lstStyle/>
            <a:p>
              <a:r>
                <a:rPr lang="en-US" sz="1400" dirty="0" smtClean="0">
                  <a:latin typeface="+mn-lt"/>
                </a:rPr>
                <a:t>Intensity Errors</a:t>
              </a:r>
              <a:endParaRPr lang="en-US" sz="1400" dirty="0">
                <a:latin typeface="+mn-lt"/>
              </a:endParaRPr>
            </a:p>
          </p:txBody>
        </p:sp>
      </p:grpSp>
      <p:grpSp>
        <p:nvGrpSpPr>
          <p:cNvPr id="34" name="Group 33"/>
          <p:cNvGrpSpPr/>
          <p:nvPr/>
        </p:nvGrpSpPr>
        <p:grpSpPr>
          <a:xfrm>
            <a:off x="4759290" y="1270046"/>
            <a:ext cx="3749581" cy="2477521"/>
            <a:chOff x="4759290" y="1221200"/>
            <a:chExt cx="3749581" cy="2477521"/>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11900"/>
            <a:stretch/>
          </p:blipFill>
          <p:spPr>
            <a:xfrm>
              <a:off x="4759290" y="1221200"/>
              <a:ext cx="3749581" cy="2477521"/>
            </a:xfrm>
            <a:prstGeom prst="rect">
              <a:avLst/>
            </a:prstGeom>
          </p:spPr>
        </p:pic>
        <p:sp>
          <p:nvSpPr>
            <p:cNvPr id="3" name="TextBox 2"/>
            <p:cNvSpPr txBox="1"/>
            <p:nvPr/>
          </p:nvSpPr>
          <p:spPr>
            <a:xfrm>
              <a:off x="6601490" y="1918750"/>
              <a:ext cx="1116349" cy="307777"/>
            </a:xfrm>
            <a:prstGeom prst="rect">
              <a:avLst/>
            </a:prstGeom>
            <a:noFill/>
          </p:spPr>
          <p:txBody>
            <a:bodyPr wrap="square" rtlCol="0">
              <a:spAutoFit/>
            </a:bodyPr>
            <a:lstStyle/>
            <a:p>
              <a:r>
                <a:rPr lang="en-US" sz="1400" dirty="0" smtClean="0">
                  <a:solidFill>
                    <a:srgbClr val="FF0000"/>
                  </a:solidFill>
                  <a:latin typeface="+mn-lt"/>
                </a:rPr>
                <a:t>OPER HWRF</a:t>
              </a:r>
              <a:endParaRPr lang="en-US" sz="1400" dirty="0">
                <a:solidFill>
                  <a:srgbClr val="FF0000"/>
                </a:solidFill>
                <a:latin typeface="+mn-lt"/>
              </a:endParaRPr>
            </a:p>
          </p:txBody>
        </p:sp>
        <p:sp>
          <p:nvSpPr>
            <p:cNvPr id="8" name="TextBox 7"/>
            <p:cNvSpPr txBox="1"/>
            <p:nvPr/>
          </p:nvSpPr>
          <p:spPr>
            <a:xfrm>
              <a:off x="7306546" y="2447398"/>
              <a:ext cx="1109109" cy="307777"/>
            </a:xfrm>
            <a:prstGeom prst="rect">
              <a:avLst/>
            </a:prstGeom>
            <a:noFill/>
          </p:spPr>
          <p:txBody>
            <a:bodyPr wrap="square" rtlCol="0">
              <a:spAutoFit/>
            </a:bodyPr>
            <a:lstStyle/>
            <a:p>
              <a:r>
                <a:rPr lang="en-US" sz="1400" dirty="0" smtClean="0">
                  <a:solidFill>
                    <a:srgbClr val="7030A0"/>
                  </a:solidFill>
                  <a:latin typeface="+mn-lt"/>
                </a:rPr>
                <a:t>HWRG  TDR</a:t>
              </a:r>
              <a:endParaRPr lang="en-US" sz="1400" dirty="0">
                <a:solidFill>
                  <a:srgbClr val="7030A0"/>
                </a:solidFill>
                <a:latin typeface="+mn-lt"/>
              </a:endParaRPr>
            </a:p>
          </p:txBody>
        </p:sp>
        <p:sp>
          <p:nvSpPr>
            <p:cNvPr id="20" name="Rectangle 19"/>
            <p:cNvSpPr/>
            <p:nvPr/>
          </p:nvSpPr>
          <p:spPr>
            <a:xfrm>
              <a:off x="6853974" y="1509401"/>
              <a:ext cx="1437262" cy="400110"/>
            </a:xfrm>
            <a:prstGeom prst="rect">
              <a:avLst/>
            </a:prstGeom>
          </p:spPr>
          <p:txBody>
            <a:bodyPr wrap="none">
              <a:spAutoFit/>
            </a:bodyPr>
            <a:lstStyle/>
            <a:p>
              <a:pPr algn="ctr"/>
              <a:r>
                <a:rPr lang="en-US" sz="2000" dirty="0">
                  <a:latin typeface="+mn-lt"/>
                </a:rPr>
                <a:t>Isaac (2013)</a:t>
              </a:r>
            </a:p>
          </p:txBody>
        </p:sp>
      </p:gr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t="4803"/>
          <a:stretch/>
        </p:blipFill>
        <p:spPr>
          <a:xfrm>
            <a:off x="320994" y="3761345"/>
            <a:ext cx="3726332" cy="2660524"/>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t="5176"/>
          <a:stretch/>
        </p:blipFill>
        <p:spPr>
          <a:xfrm>
            <a:off x="4724400" y="3771772"/>
            <a:ext cx="3726332" cy="2650097"/>
          </a:xfrm>
          <a:prstGeom prst="rect">
            <a:avLst/>
          </a:prstGeom>
        </p:spPr>
      </p:pic>
      <p:sp>
        <p:nvSpPr>
          <p:cNvPr id="9" name="TextBox 8"/>
          <p:cNvSpPr txBox="1"/>
          <p:nvPr/>
        </p:nvSpPr>
        <p:spPr>
          <a:xfrm>
            <a:off x="3796114" y="3549232"/>
            <a:ext cx="1451458" cy="830997"/>
          </a:xfrm>
          <a:prstGeom prst="rect">
            <a:avLst/>
          </a:prstGeom>
          <a:solidFill>
            <a:schemeClr val="bg1">
              <a:alpha val="50000"/>
            </a:schemeClr>
          </a:solidFill>
        </p:spPr>
        <p:txBody>
          <a:bodyPr wrap="square" rtlCol="0">
            <a:spAutoFit/>
          </a:bodyPr>
          <a:lstStyle/>
          <a:p>
            <a:pPr algn="ctr"/>
            <a:r>
              <a:rPr lang="en-US" sz="1600" dirty="0" smtClean="0"/>
              <a:t>Vertical cross section at initial time</a:t>
            </a:r>
          </a:p>
        </p:txBody>
      </p:sp>
      <p:cxnSp>
        <p:nvCxnSpPr>
          <p:cNvPr id="12" name="Straight Connector 11"/>
          <p:cNvCxnSpPr/>
          <p:nvPr/>
        </p:nvCxnSpPr>
        <p:spPr>
          <a:xfrm flipH="1">
            <a:off x="2431243" y="4340550"/>
            <a:ext cx="108805" cy="176018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747877" y="4375442"/>
            <a:ext cx="635011" cy="172365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01911" y="4022074"/>
            <a:ext cx="315139" cy="338554"/>
          </a:xfrm>
          <a:prstGeom prst="rect">
            <a:avLst/>
          </a:prstGeom>
          <a:solidFill>
            <a:schemeClr val="bg1">
              <a:alpha val="50000"/>
            </a:schemeClr>
          </a:solidFill>
        </p:spPr>
        <p:txBody>
          <a:bodyPr wrap="square" rtlCol="0">
            <a:spAutoFit/>
          </a:bodyPr>
          <a:lstStyle/>
          <a:p>
            <a:pPr algn="ctr"/>
            <a:r>
              <a:rPr lang="en-US" sz="1600" dirty="0" smtClean="0"/>
              <a:t>N</a:t>
            </a:r>
            <a:endParaRPr lang="en-US" sz="1600" dirty="0"/>
          </a:p>
        </p:txBody>
      </p:sp>
      <p:sp>
        <p:nvSpPr>
          <p:cNvPr id="25" name="TextBox 24"/>
          <p:cNvSpPr txBox="1"/>
          <p:nvPr/>
        </p:nvSpPr>
        <p:spPr>
          <a:xfrm>
            <a:off x="890962" y="4022074"/>
            <a:ext cx="315139" cy="338554"/>
          </a:xfrm>
          <a:prstGeom prst="rect">
            <a:avLst/>
          </a:prstGeom>
          <a:solidFill>
            <a:schemeClr val="bg1">
              <a:alpha val="50000"/>
            </a:schemeClr>
          </a:solidFill>
        </p:spPr>
        <p:txBody>
          <a:bodyPr wrap="square" rtlCol="0">
            <a:spAutoFit/>
          </a:bodyPr>
          <a:lstStyle/>
          <a:p>
            <a:pPr algn="ctr"/>
            <a:r>
              <a:rPr lang="en-US" sz="1600" dirty="0" smtClean="0"/>
              <a:t>S</a:t>
            </a:r>
            <a:endParaRPr lang="en-US" sz="1600" dirty="0"/>
          </a:p>
        </p:txBody>
      </p:sp>
      <p:sp>
        <p:nvSpPr>
          <p:cNvPr id="26" name="TextBox 25"/>
          <p:cNvSpPr txBox="1"/>
          <p:nvPr/>
        </p:nvSpPr>
        <p:spPr>
          <a:xfrm>
            <a:off x="7897028" y="4020955"/>
            <a:ext cx="315139" cy="338554"/>
          </a:xfrm>
          <a:prstGeom prst="rect">
            <a:avLst/>
          </a:prstGeom>
          <a:solidFill>
            <a:schemeClr val="bg1">
              <a:alpha val="50000"/>
            </a:schemeClr>
          </a:solidFill>
        </p:spPr>
        <p:txBody>
          <a:bodyPr wrap="square" rtlCol="0">
            <a:spAutoFit/>
          </a:bodyPr>
          <a:lstStyle/>
          <a:p>
            <a:pPr algn="ctr"/>
            <a:r>
              <a:rPr lang="en-US" sz="1600" dirty="0" smtClean="0"/>
              <a:t>N</a:t>
            </a:r>
            <a:endParaRPr lang="en-US" sz="1600" dirty="0"/>
          </a:p>
        </p:txBody>
      </p:sp>
      <p:sp>
        <p:nvSpPr>
          <p:cNvPr id="27" name="TextBox 26"/>
          <p:cNvSpPr txBox="1"/>
          <p:nvPr/>
        </p:nvSpPr>
        <p:spPr>
          <a:xfrm>
            <a:off x="5286079" y="4020955"/>
            <a:ext cx="315139" cy="338554"/>
          </a:xfrm>
          <a:prstGeom prst="rect">
            <a:avLst/>
          </a:prstGeom>
          <a:solidFill>
            <a:schemeClr val="bg1">
              <a:alpha val="50000"/>
            </a:schemeClr>
          </a:solidFill>
        </p:spPr>
        <p:txBody>
          <a:bodyPr wrap="square" rtlCol="0">
            <a:spAutoFit/>
          </a:bodyPr>
          <a:lstStyle/>
          <a:p>
            <a:pPr algn="ctr"/>
            <a:r>
              <a:rPr lang="en-US" sz="1600" dirty="0" smtClean="0"/>
              <a:t>S</a:t>
            </a:r>
            <a:endParaRPr lang="en-US" sz="1600" dirty="0"/>
          </a:p>
        </p:txBody>
      </p:sp>
      <p:sp>
        <p:nvSpPr>
          <p:cNvPr id="28" name="Rectangle 5"/>
          <p:cNvSpPr txBox="1">
            <a:spLocks noChangeArrowheads="1"/>
          </p:cNvSpPr>
          <p:nvPr/>
        </p:nvSpPr>
        <p:spPr bwMode="auto">
          <a:xfrm>
            <a:off x="0" y="0"/>
            <a:ext cx="9144000" cy="1304956"/>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p>
            <a:pPr lvl="0">
              <a:lnSpc>
                <a:spcPct val="85000"/>
              </a:lnSpc>
              <a:defRPr/>
            </a:pP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Improved Models</a:t>
            </a:r>
            <a:r>
              <a:rPr kumimoji="0" lang="en-US" sz="4800" b="0" i="0" u="none" strike="noStrike" kern="0" cap="none" spc="0" normalizeH="0" noProof="0" dirty="0" smtClean="0">
                <a:ln>
                  <a:noFill/>
                </a:ln>
                <a:solidFill>
                  <a:schemeClr val="bg1"/>
                </a:solidFill>
                <a:effectLst/>
                <a:uLnTx/>
                <a:uFillTx/>
                <a:latin typeface="+mn-lt"/>
                <a:ea typeface="Calibri" charset="0"/>
                <a:cs typeface="Calibri" charset="0"/>
              </a:rPr>
              <a:t> &amp; Data</a:t>
            </a: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a:t>
            </a:r>
            <a:b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br>
            <a:r>
              <a:rPr lang="en-US" sz="3600" dirty="0">
                <a:solidFill>
                  <a:schemeClr val="bg1"/>
                </a:solidFill>
                <a:latin typeface="Calibri"/>
                <a:ea typeface="Calibri" charset="0"/>
                <a:cs typeface="Calibri"/>
              </a:rPr>
              <a:t>Impact of airborne Doppler radar</a:t>
            </a:r>
            <a:endParaRPr kumimoji="0" lang="en-US" sz="3600" b="0" i="0" u="none" strike="noStrike" kern="0" cap="none" spc="0" normalizeH="0" baseline="0" noProof="0" dirty="0" smtClean="0">
              <a:ln>
                <a:noFill/>
              </a:ln>
              <a:solidFill>
                <a:schemeClr val="bg1"/>
              </a:solidFill>
              <a:effectLst/>
              <a:uLnTx/>
              <a:uFillTx/>
              <a:latin typeface="+mn-lt"/>
              <a:ea typeface="Calibri" charset="0"/>
              <a:cs typeface="Calibri" charset="0"/>
            </a:endParaRPr>
          </a:p>
        </p:txBody>
      </p:sp>
      <p:sp>
        <p:nvSpPr>
          <p:cNvPr id="29" name="Rectangle 28"/>
          <p:cNvSpPr/>
          <p:nvPr/>
        </p:nvSpPr>
        <p:spPr>
          <a:xfrm>
            <a:off x="3810378" y="4788128"/>
            <a:ext cx="1290652" cy="707886"/>
          </a:xfrm>
          <a:prstGeom prst="rect">
            <a:avLst/>
          </a:prstGeom>
        </p:spPr>
        <p:txBody>
          <a:bodyPr wrap="square">
            <a:spAutoFit/>
          </a:bodyPr>
          <a:lstStyle/>
          <a:p>
            <a:pPr algn="ctr"/>
            <a:r>
              <a:rPr lang="en-US" sz="2000" dirty="0">
                <a:latin typeface="+mn-lt"/>
              </a:rPr>
              <a:t>Isaac (2013)</a:t>
            </a:r>
          </a:p>
        </p:txBody>
      </p:sp>
      <p:sp>
        <p:nvSpPr>
          <p:cNvPr id="30" name="Rectangle 29"/>
          <p:cNvSpPr/>
          <p:nvPr/>
        </p:nvSpPr>
        <p:spPr>
          <a:xfrm>
            <a:off x="1681269" y="3908283"/>
            <a:ext cx="1285290" cy="369332"/>
          </a:xfrm>
          <a:prstGeom prst="rect">
            <a:avLst/>
          </a:prstGeom>
        </p:spPr>
        <p:txBody>
          <a:bodyPr wrap="none">
            <a:spAutoFit/>
          </a:bodyPr>
          <a:lstStyle/>
          <a:p>
            <a:pPr algn="ctr"/>
            <a:r>
              <a:rPr lang="en-US" sz="1800" b="1" dirty="0" smtClean="0">
                <a:latin typeface="+mn-lt"/>
              </a:rPr>
              <a:t>No Doppler</a:t>
            </a:r>
            <a:endParaRPr lang="en-US" sz="1800" b="1" dirty="0">
              <a:latin typeface="+mn-lt"/>
            </a:endParaRPr>
          </a:p>
        </p:txBody>
      </p:sp>
      <p:sp>
        <p:nvSpPr>
          <p:cNvPr id="31" name="Rectangle 30"/>
          <p:cNvSpPr/>
          <p:nvPr/>
        </p:nvSpPr>
        <p:spPr>
          <a:xfrm>
            <a:off x="5937219" y="3908283"/>
            <a:ext cx="1479892" cy="369332"/>
          </a:xfrm>
          <a:prstGeom prst="rect">
            <a:avLst/>
          </a:prstGeom>
        </p:spPr>
        <p:txBody>
          <a:bodyPr wrap="none">
            <a:spAutoFit/>
          </a:bodyPr>
          <a:lstStyle/>
          <a:p>
            <a:pPr algn="ctr"/>
            <a:r>
              <a:rPr lang="en-US" sz="1800" b="1" dirty="0" smtClean="0">
                <a:latin typeface="+mn-lt"/>
              </a:rPr>
              <a:t>With Doppler</a:t>
            </a:r>
            <a:endParaRPr lang="en-US" sz="1800" b="1" dirty="0">
              <a:latin typeface="+mn-lt"/>
            </a:endParaRPr>
          </a:p>
        </p:txBody>
      </p:sp>
      <p:sp>
        <p:nvSpPr>
          <p:cNvPr id="3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a:t>
            </a:r>
            <a:r>
              <a:rPr lang="en-US" sz="1000" dirty="0" smtClean="0">
                <a:latin typeface="Calibri" charset="0"/>
              </a:rPr>
              <a:t>Team - </a:t>
            </a:r>
            <a:r>
              <a:rPr lang="en-US" sz="1000" dirty="0" smtClean="0">
                <a:latin typeface="Calibri" charset="0"/>
              </a:rPr>
              <a:t>V</a:t>
            </a:r>
            <a:r>
              <a:rPr lang="en-US" sz="1000" dirty="0" smtClean="0">
                <a:latin typeface="Calibri" charset="0"/>
              </a:rPr>
              <a:t>. </a:t>
            </a:r>
            <a:r>
              <a:rPr lang="en-US" sz="1000" dirty="0" smtClean="0">
                <a:latin typeface="Calibri" charset="0"/>
              </a:rPr>
              <a:t>Tallapragada, M. Tong, S. Trahan </a:t>
            </a:r>
            <a:r>
              <a:rPr lang="en-US" sz="1000" dirty="0" smtClean="0">
                <a:latin typeface="Calibri" charset="0"/>
              </a:rPr>
              <a:t>(EMC)</a:t>
            </a:r>
            <a:endParaRPr lang="en-US" sz="1000" dirty="0">
              <a:latin typeface="Calibri" charset="0"/>
            </a:endParaRPr>
          </a:p>
        </p:txBody>
      </p:sp>
    </p:spTree>
    <p:extLst>
      <p:ext uri="{BB962C8B-B14F-4D97-AF65-F5344CB8AC3E}">
        <p14:creationId xmlns:p14="http://schemas.microsoft.com/office/powerpoint/2010/main" val="96861616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0" y="0"/>
            <a:ext cx="9144000" cy="1234395"/>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800" dirty="0" smtClean="0">
                <a:latin typeface="Calibri"/>
                <a:ea typeface="Calibri" charset="0"/>
                <a:cs typeface="Calibri"/>
              </a:rPr>
              <a:t>Improved </a:t>
            </a:r>
            <a:r>
              <a:rPr lang="en-US" sz="4800" dirty="0" smtClean="0">
                <a:latin typeface="+mj-lt"/>
                <a:ea typeface="Calibri" charset="0"/>
                <a:cs typeface="Calibri" charset="0"/>
              </a:rPr>
              <a:t>Models &amp; Data</a:t>
            </a:r>
            <a:r>
              <a:rPr lang="en-US" sz="4800" dirty="0" smtClean="0">
                <a:latin typeface="Calibri"/>
                <a:ea typeface="Calibri" charset="0"/>
                <a:cs typeface="Calibri"/>
              </a:rPr>
              <a:t>:</a:t>
            </a:r>
            <a:r>
              <a:rPr lang="en-US" dirty="0" smtClean="0">
                <a:latin typeface="Calibri"/>
                <a:ea typeface="Calibri" charset="0"/>
                <a:cs typeface="Calibri"/>
              </a:rPr>
              <a:t/>
            </a:r>
            <a:br>
              <a:rPr lang="en-US" dirty="0" smtClean="0">
                <a:latin typeface="Calibri"/>
                <a:ea typeface="Calibri" charset="0"/>
                <a:cs typeface="Calibri"/>
              </a:rPr>
            </a:br>
            <a:r>
              <a:rPr lang="en-US" sz="3600" dirty="0" smtClean="0">
                <a:latin typeface="Calibri"/>
                <a:cs typeface="Calibri"/>
              </a:rPr>
              <a:t>HWRF 2013 Implementation</a:t>
            </a:r>
            <a:endParaRPr lang="en-US" sz="3600" dirty="0">
              <a:latin typeface="Calibri"/>
              <a:ea typeface="Calibri" charset="0"/>
              <a:cs typeface="Calibri"/>
            </a:endParaRPr>
          </a:p>
        </p:txBody>
      </p:sp>
      <p:grpSp>
        <p:nvGrpSpPr>
          <p:cNvPr id="19" name="Group 18"/>
          <p:cNvGrpSpPr/>
          <p:nvPr/>
        </p:nvGrpSpPr>
        <p:grpSpPr>
          <a:xfrm>
            <a:off x="1503794" y="1492381"/>
            <a:ext cx="6273360" cy="4759254"/>
            <a:chOff x="1" y="0"/>
            <a:chExt cx="4553929" cy="3291840"/>
          </a:xfrm>
        </p:grpSpPr>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4553929" cy="3291840"/>
            </a:xfrm>
            <a:prstGeom prst="rect">
              <a:avLst/>
            </a:prstGeom>
          </p:spPr>
        </p:pic>
        <p:sp>
          <p:nvSpPr>
            <p:cNvPr id="21" name="TextBox 20"/>
            <p:cNvSpPr txBox="1"/>
            <p:nvPr/>
          </p:nvSpPr>
          <p:spPr>
            <a:xfrm>
              <a:off x="457200" y="856565"/>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2010-2012 Atlantic Track Verification</a:t>
              </a:r>
              <a:endParaRPr lang="en-US" b="1" dirty="0">
                <a:solidFill>
                  <a:srgbClr val="0000FF"/>
                </a:solidFill>
                <a:effectLst>
                  <a:outerShdw blurRad="38100" dist="38100" dir="2700000" algn="tl">
                    <a:srgbClr val="000000">
                      <a:alpha val="43137"/>
                    </a:srgbClr>
                  </a:outerShdw>
                </a:effectLst>
              </a:endParaRPr>
            </a:p>
          </p:txBody>
        </p:sp>
        <p:sp>
          <p:nvSpPr>
            <p:cNvPr id="22" name="TextBox 21"/>
            <p:cNvSpPr txBox="1"/>
            <p:nvPr/>
          </p:nvSpPr>
          <p:spPr>
            <a:xfrm>
              <a:off x="2743200" y="2489261"/>
              <a:ext cx="1447800" cy="369332"/>
            </a:xfrm>
            <a:prstGeom prst="rect">
              <a:avLst/>
            </a:prstGeom>
            <a:noFill/>
          </p:spPr>
          <p:txBody>
            <a:bodyPr wrap="square" rtlCol="0">
              <a:spAutoFit/>
            </a:bodyPr>
            <a:lstStyle/>
            <a:p>
              <a:r>
                <a:rPr lang="en-US" b="1" dirty="0" smtClean="0"/>
                <a:t>Track errors</a:t>
              </a:r>
              <a:endParaRPr lang="en-US" b="1" dirty="0"/>
            </a:p>
          </p:txBody>
        </p:sp>
        <p:sp>
          <p:nvSpPr>
            <p:cNvPr id="23" name="TextBox 22"/>
            <p:cNvSpPr txBox="1"/>
            <p:nvPr/>
          </p:nvSpPr>
          <p:spPr>
            <a:xfrm>
              <a:off x="2133600" y="2209800"/>
              <a:ext cx="2209800"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~10% improvement</a:t>
              </a:r>
              <a:endParaRPr lang="en-US" b="1" dirty="0">
                <a:effectLst>
                  <a:outerShdw blurRad="38100" dist="38100" dir="2700000" algn="tl">
                    <a:srgbClr val="000000">
                      <a:alpha val="43137"/>
                    </a:srgbClr>
                  </a:outerShdw>
                </a:effectLst>
              </a:endParaRPr>
            </a:p>
          </p:txBody>
        </p:sp>
      </p:grpSp>
      <p:grpSp>
        <p:nvGrpSpPr>
          <p:cNvPr id="24" name="Group 23"/>
          <p:cNvGrpSpPr/>
          <p:nvPr/>
        </p:nvGrpSpPr>
        <p:grpSpPr>
          <a:xfrm>
            <a:off x="1521239" y="1477435"/>
            <a:ext cx="6238470" cy="4789146"/>
            <a:chOff x="-1" y="-1979"/>
            <a:chExt cx="4553929" cy="3291840"/>
          </a:xfrm>
        </p:grpSpPr>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979"/>
              <a:ext cx="4553929" cy="3291840"/>
            </a:xfrm>
            <a:prstGeom prst="rect">
              <a:avLst/>
            </a:prstGeom>
          </p:spPr>
        </p:pic>
        <p:sp>
          <p:nvSpPr>
            <p:cNvPr id="26" name="TextBox 25"/>
            <p:cNvSpPr txBox="1"/>
            <p:nvPr/>
          </p:nvSpPr>
          <p:spPr>
            <a:xfrm>
              <a:off x="2362200" y="2394411"/>
              <a:ext cx="1847357" cy="317327"/>
            </a:xfrm>
            <a:prstGeom prst="rect">
              <a:avLst/>
            </a:prstGeom>
            <a:noFill/>
          </p:spPr>
          <p:txBody>
            <a:bodyPr wrap="square" rtlCol="0">
              <a:spAutoFit/>
            </a:bodyPr>
            <a:lstStyle/>
            <a:p>
              <a:r>
                <a:rPr lang="en-US" b="1" dirty="0" smtClean="0"/>
                <a:t>Intensity errors</a:t>
              </a:r>
              <a:endParaRPr lang="en-US" b="1" dirty="0"/>
            </a:p>
          </p:txBody>
        </p:sp>
        <p:sp>
          <p:nvSpPr>
            <p:cNvPr id="28" name="TextBox 27"/>
            <p:cNvSpPr txBox="1"/>
            <p:nvPr/>
          </p:nvSpPr>
          <p:spPr>
            <a:xfrm>
              <a:off x="2101362" y="2012246"/>
              <a:ext cx="22098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&gt;</a:t>
              </a:r>
              <a:r>
                <a:rPr lang="en-US" b="1" dirty="0" smtClean="0">
                  <a:effectLst>
                    <a:outerShdw blurRad="38100" dist="38100" dir="2700000" algn="tl">
                      <a:srgbClr val="000000">
                        <a:alpha val="43137"/>
                      </a:srgbClr>
                    </a:outerShdw>
                  </a:effectLst>
                </a:rPr>
                <a:t>20% improvement</a:t>
              </a:r>
              <a:endParaRPr lang="en-US" b="1" dirty="0">
                <a:effectLst>
                  <a:outerShdw blurRad="38100" dist="38100" dir="2700000" algn="tl">
                    <a:srgbClr val="000000">
                      <a:alpha val="43137"/>
                    </a:srgbClr>
                  </a:outerShdw>
                </a:effectLst>
              </a:endParaRPr>
            </a:p>
          </p:txBody>
        </p:sp>
      </p:grpSp>
      <p:sp>
        <p:nvSpPr>
          <p:cNvPr id="1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a:t>
            </a:r>
            <a:r>
              <a:rPr lang="en-US" sz="1000" dirty="0" smtClean="0">
                <a:latin typeface="Calibri" charset="0"/>
              </a:rPr>
              <a:t>Team - </a:t>
            </a:r>
            <a:r>
              <a:rPr lang="en-US" sz="1000" dirty="0" smtClean="0">
                <a:latin typeface="Calibri" charset="0"/>
              </a:rPr>
              <a:t>V</a:t>
            </a:r>
            <a:r>
              <a:rPr lang="en-US" sz="1000" dirty="0" smtClean="0">
                <a:latin typeface="Calibri" charset="0"/>
              </a:rPr>
              <a:t>. </a:t>
            </a:r>
            <a:r>
              <a:rPr lang="en-US" sz="1000" dirty="0" smtClean="0">
                <a:latin typeface="Calibri" charset="0"/>
              </a:rPr>
              <a:t>Tallapragada, S. Trahan, Y. Kwon </a:t>
            </a:r>
            <a:r>
              <a:rPr lang="en-US" sz="1000" dirty="0" smtClean="0">
                <a:latin typeface="Calibri" charset="0"/>
              </a:rPr>
              <a:t>(EMC)</a:t>
            </a:r>
            <a:endParaRPr lang="en-US" sz="1000" dirty="0">
              <a:latin typeface="Calibri" charset="0"/>
            </a:endParaRPr>
          </a:p>
        </p:txBody>
      </p:sp>
    </p:spTree>
    <p:extLst>
      <p:ext uri="{BB962C8B-B14F-4D97-AF65-F5344CB8AC3E}">
        <p14:creationId xmlns:p14="http://schemas.microsoft.com/office/powerpoint/2010/main" val="3978070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dirty="0" smtClean="0">
                <a:latin typeface="+mj-lt"/>
              </a:rPr>
              <a:t>HFIP Success to Date</a:t>
            </a:r>
          </a:p>
        </p:txBody>
      </p:sp>
      <p:sp>
        <p:nvSpPr>
          <p:cNvPr id="5" name="Rectangle 4"/>
          <p:cNvSpPr/>
          <p:nvPr/>
        </p:nvSpPr>
        <p:spPr>
          <a:xfrm>
            <a:off x="165761" y="1304956"/>
            <a:ext cx="8844643" cy="4985980"/>
          </a:xfrm>
          <a:prstGeom prst="rect">
            <a:avLst/>
          </a:prstGeom>
        </p:spPr>
        <p:txBody>
          <a:bodyPr wrap="square">
            <a:spAutoFit/>
          </a:bodyPr>
          <a:lstStyle/>
          <a:p>
            <a:pPr marL="342900" indent="-342900">
              <a:spcBef>
                <a:spcPts val="600"/>
              </a:spcBef>
              <a:spcAft>
                <a:spcPts val="0"/>
              </a:spcAft>
              <a:buFont typeface="Arial"/>
              <a:buChar char="•"/>
              <a:defRPr/>
            </a:pPr>
            <a:r>
              <a:rPr lang="en-US" dirty="0">
                <a:latin typeface="+mn-lt"/>
              </a:rPr>
              <a:t>HFIP </a:t>
            </a:r>
            <a:r>
              <a:rPr lang="en-US" dirty="0" smtClean="0">
                <a:latin typeface="+mn-lt"/>
              </a:rPr>
              <a:t>focused </a:t>
            </a:r>
            <a:r>
              <a:rPr lang="en-US" dirty="0">
                <a:latin typeface="+mn-lt"/>
              </a:rPr>
              <a:t>research efforts within NOAA </a:t>
            </a:r>
            <a:r>
              <a:rPr lang="en-US" dirty="0" smtClean="0">
                <a:latin typeface="+mn-lt"/>
              </a:rPr>
              <a:t>&amp; interagency partners</a:t>
            </a:r>
          </a:p>
          <a:p>
            <a:pPr marL="342900" indent="-342900">
              <a:spcBef>
                <a:spcPts val="600"/>
              </a:spcBef>
              <a:spcAft>
                <a:spcPts val="0"/>
              </a:spcAft>
              <a:buFont typeface="Arial"/>
              <a:buChar char="•"/>
              <a:defRPr/>
            </a:pPr>
            <a:r>
              <a:rPr lang="en-US" dirty="0" smtClean="0">
                <a:latin typeface="+mn-lt"/>
              </a:rPr>
              <a:t>HFIP defined solution to transition </a:t>
            </a:r>
            <a:r>
              <a:rPr lang="en-US" dirty="0">
                <a:latin typeface="+mn-lt"/>
              </a:rPr>
              <a:t>research into </a:t>
            </a:r>
            <a:r>
              <a:rPr lang="en-US" dirty="0" smtClean="0">
                <a:latin typeface="+mn-lt"/>
              </a:rPr>
              <a:t>operations with Stream </a:t>
            </a:r>
            <a:r>
              <a:rPr lang="en-US" dirty="0">
                <a:latin typeface="+mn-lt"/>
              </a:rPr>
              <a:t>1.5 </a:t>
            </a:r>
            <a:r>
              <a:rPr lang="en-US" dirty="0" smtClean="0">
                <a:latin typeface="+mn-lt"/>
              </a:rPr>
              <a:t>products available </a:t>
            </a:r>
            <a:r>
              <a:rPr lang="en-US" dirty="0">
                <a:latin typeface="+mn-lt"/>
              </a:rPr>
              <a:t>to NHC forecasters in real-</a:t>
            </a:r>
            <a:r>
              <a:rPr lang="en-US" dirty="0" smtClean="0">
                <a:latin typeface="+mn-lt"/>
              </a:rPr>
              <a:t>time </a:t>
            </a:r>
          </a:p>
          <a:p>
            <a:pPr marL="800100" lvl="1" indent="-342900">
              <a:spcBef>
                <a:spcPts val="600"/>
              </a:spcBef>
              <a:spcAft>
                <a:spcPts val="0"/>
              </a:spcAft>
              <a:buFont typeface="Lucida Grande"/>
              <a:buChar char="-"/>
              <a:defRPr/>
            </a:pPr>
            <a:r>
              <a:rPr lang="en-US" dirty="0" smtClean="0">
                <a:solidFill>
                  <a:srgbClr val="000000"/>
                </a:solidFill>
                <a:latin typeface="Calibri"/>
              </a:rPr>
              <a:t>Transitioned global </a:t>
            </a:r>
            <a:r>
              <a:rPr lang="en-US" dirty="0">
                <a:solidFill>
                  <a:srgbClr val="000000"/>
                </a:solidFill>
                <a:latin typeface="Calibri"/>
              </a:rPr>
              <a:t>hybrid DA system and 3-km HWRF into operations this season </a:t>
            </a:r>
            <a:r>
              <a:rPr lang="en-US" dirty="0" smtClean="0">
                <a:latin typeface="+mn-lt"/>
              </a:rPr>
              <a:t> </a:t>
            </a:r>
            <a:endParaRPr lang="en-US" dirty="0">
              <a:latin typeface="+mn-lt"/>
            </a:endParaRPr>
          </a:p>
          <a:p>
            <a:pPr marL="342900" indent="-342900">
              <a:spcBef>
                <a:spcPts val="600"/>
              </a:spcBef>
              <a:spcAft>
                <a:spcPts val="0"/>
              </a:spcAft>
              <a:buFont typeface="Arial"/>
              <a:buChar char="•"/>
              <a:defRPr/>
            </a:pPr>
            <a:r>
              <a:rPr lang="en-US" dirty="0">
                <a:latin typeface="+mn-lt"/>
                <a:ea typeface="ＭＳ Ｐゴシック" charset="0"/>
              </a:rPr>
              <a:t>HFIP </a:t>
            </a:r>
            <a:r>
              <a:rPr lang="en-US" dirty="0" smtClean="0">
                <a:latin typeface="+mn-lt"/>
                <a:ea typeface="ＭＳ Ｐゴシック" charset="0"/>
              </a:rPr>
              <a:t>making </a:t>
            </a:r>
            <a:r>
              <a:rPr lang="en-US" dirty="0">
                <a:latin typeface="+mn-lt"/>
                <a:ea typeface="ＭＳ Ｐゴシック" charset="0"/>
              </a:rPr>
              <a:t>significant progress – </a:t>
            </a:r>
            <a:r>
              <a:rPr lang="en-US" dirty="0" smtClean="0">
                <a:latin typeface="+mn-lt"/>
                <a:ea typeface="ＭＳ Ｐゴシック" charset="0"/>
              </a:rPr>
              <a:t>5-year goals </a:t>
            </a:r>
            <a:r>
              <a:rPr lang="en-US" dirty="0">
                <a:latin typeface="+mn-lt"/>
                <a:ea typeface="ＭＳ Ｐゴシック" charset="0"/>
              </a:rPr>
              <a:t>within reach</a:t>
            </a:r>
          </a:p>
          <a:p>
            <a:pPr marL="800100" lvl="1" indent="-342900">
              <a:spcBef>
                <a:spcPts val="600"/>
              </a:spcBef>
              <a:spcAft>
                <a:spcPts val="0"/>
              </a:spcAft>
              <a:buFontTx/>
              <a:buChar char="–"/>
              <a:defRPr/>
            </a:pPr>
            <a:r>
              <a:rPr lang="en-US" dirty="0">
                <a:latin typeface="+mn-lt"/>
                <a:ea typeface="ＭＳ Ｐゴシック" charset="0"/>
              </a:rPr>
              <a:t>Global </a:t>
            </a:r>
            <a:r>
              <a:rPr lang="en-US" dirty="0" smtClean="0">
                <a:latin typeface="+mn-lt"/>
                <a:ea typeface="ＭＳ Ｐゴシック" charset="0"/>
              </a:rPr>
              <a:t>ensembles </a:t>
            </a:r>
            <a:r>
              <a:rPr lang="en-US" dirty="0">
                <a:latin typeface="+mn-lt"/>
                <a:ea typeface="ＭＳ Ｐゴシック" charset="0"/>
              </a:rPr>
              <a:t>providing 20% improvement in track guidance</a:t>
            </a:r>
          </a:p>
          <a:p>
            <a:pPr marL="800100" lvl="1" indent="-342900">
              <a:spcBef>
                <a:spcPts val="600"/>
              </a:spcBef>
              <a:spcAft>
                <a:spcPts val="0"/>
              </a:spcAft>
              <a:buFontTx/>
              <a:buChar char="–"/>
              <a:defRPr/>
            </a:pPr>
            <a:r>
              <a:rPr lang="en-US" dirty="0">
                <a:latin typeface="+mn-lt"/>
                <a:ea typeface="ＭＳ Ｐゴシック" charset="0"/>
              </a:rPr>
              <a:t>Improved </a:t>
            </a:r>
            <a:r>
              <a:rPr lang="en-US" dirty="0" smtClean="0">
                <a:latin typeface="+mn-lt"/>
                <a:ea typeface="ＭＳ Ｐゴシック" charset="0"/>
              </a:rPr>
              <a:t>model </a:t>
            </a:r>
            <a:r>
              <a:rPr lang="en-US" dirty="0">
                <a:latin typeface="+mn-lt"/>
                <a:ea typeface="ＭＳ Ｐゴシック" charset="0"/>
              </a:rPr>
              <a:t>initialization and higher resolution </a:t>
            </a:r>
            <a:r>
              <a:rPr lang="en-US" dirty="0" smtClean="0">
                <a:latin typeface="+mn-lt"/>
                <a:ea typeface="ＭＳ Ｐゴシック" charset="0"/>
              </a:rPr>
              <a:t>models, along </a:t>
            </a:r>
            <a:r>
              <a:rPr lang="en-US" dirty="0">
                <a:latin typeface="+mn-lt"/>
                <a:ea typeface="ＭＳ Ｐゴシック" charset="0"/>
              </a:rPr>
              <a:t>with inner core data </a:t>
            </a:r>
            <a:r>
              <a:rPr lang="en-US" dirty="0" smtClean="0">
                <a:latin typeface="+mn-lt"/>
                <a:ea typeface="ＭＳ Ｐゴシック" charset="0"/>
              </a:rPr>
              <a:t>shows </a:t>
            </a:r>
            <a:r>
              <a:rPr lang="en-US" dirty="0">
                <a:latin typeface="+mn-lt"/>
                <a:ea typeface="ＭＳ Ｐゴシック" charset="0"/>
              </a:rPr>
              <a:t>significant (20-40%) improvement in intensity</a:t>
            </a:r>
          </a:p>
          <a:p>
            <a:pPr marL="800100" lvl="1" indent="-342900">
              <a:spcBef>
                <a:spcPts val="600"/>
              </a:spcBef>
              <a:spcAft>
                <a:spcPts val="0"/>
              </a:spcAft>
              <a:buFontTx/>
              <a:buChar char="–"/>
              <a:defRPr/>
            </a:pPr>
            <a:r>
              <a:rPr lang="en-US" dirty="0" smtClean="0">
                <a:latin typeface="+mn-lt"/>
                <a:ea typeface="ＭＳ Ｐゴシック" charset="0"/>
              </a:rPr>
              <a:t>3</a:t>
            </a:r>
            <a:r>
              <a:rPr lang="en-US" dirty="0">
                <a:latin typeface="+mn-lt"/>
                <a:ea typeface="ＭＳ Ｐゴシック" charset="0"/>
              </a:rPr>
              <a:t>-5 day lead-time hurricane genesis </a:t>
            </a:r>
            <a:r>
              <a:rPr lang="en-US" dirty="0" smtClean="0">
                <a:latin typeface="+mn-lt"/>
                <a:ea typeface="ＭＳ Ｐゴシック" charset="0"/>
              </a:rPr>
              <a:t>product</a:t>
            </a:r>
            <a:endParaRPr lang="en-US" dirty="0">
              <a:latin typeface="+mn-lt"/>
              <a:ea typeface="ＭＳ Ｐゴシック" charset="0"/>
            </a:endParaRPr>
          </a:p>
        </p:txBody>
      </p:sp>
      <p:sp>
        <p:nvSpPr>
          <p:cNvPr id="4" name="TextBox 3"/>
          <p:cNvSpPr txBox="1"/>
          <p:nvPr/>
        </p:nvSpPr>
        <p:spPr>
          <a:xfrm>
            <a:off x="5546078" y="6614858"/>
            <a:ext cx="3098024"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smtClean="0">
                <a:latin typeface="+mn-lt"/>
              </a:rPr>
              <a:t>/</a:t>
            </a:r>
            <a:r>
              <a:rPr lang="en-US" sz="1200" dirty="0">
                <a:latin typeface="+mn-lt"/>
              </a:rPr>
              <a:t>documents/reports2.php</a:t>
            </a:r>
          </a:p>
        </p:txBody>
      </p:sp>
    </p:spTree>
    <p:extLst>
      <p:ext uri="{BB962C8B-B14F-4D97-AF65-F5344CB8AC3E}">
        <p14:creationId xmlns:p14="http://schemas.microsoft.com/office/powerpoint/2010/main" val="11772563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title"/>
          </p:nvPr>
        </p:nvSpPr>
        <p:spPr/>
        <p:txBody>
          <a:bodyPr/>
          <a:lstStyle/>
          <a:p>
            <a:pPr eaLnBrk="1" hangingPunct="1"/>
            <a:r>
              <a:rPr lang="en-US" dirty="0" smtClean="0">
                <a:solidFill>
                  <a:srgbClr val="FFFFFF"/>
                </a:solidFill>
                <a:latin typeface="Calibri" charset="0"/>
                <a:ea typeface="Calibri" charset="0"/>
                <a:cs typeface="Calibri" charset="0"/>
              </a:rPr>
              <a:t>Keys to Success</a:t>
            </a:r>
          </a:p>
        </p:txBody>
      </p:sp>
      <p:sp>
        <p:nvSpPr>
          <p:cNvPr id="66562" name="Rectangle 2"/>
          <p:cNvSpPr>
            <a:spLocks noGrp="1" noChangeArrowheads="1"/>
          </p:cNvSpPr>
          <p:nvPr>
            <p:ph idx="1"/>
          </p:nvPr>
        </p:nvSpPr>
        <p:spPr>
          <a:xfrm>
            <a:off x="177800" y="1401803"/>
            <a:ext cx="8831263" cy="3100318"/>
          </a:xfrm>
        </p:spPr>
        <p:txBody>
          <a:bodyPr/>
          <a:lstStyle/>
          <a:p>
            <a:pPr lvl="1" eaLnBrk="1" hangingPunct="1">
              <a:spcBef>
                <a:spcPts val="300"/>
              </a:spcBef>
            </a:pPr>
            <a:r>
              <a:rPr lang="en-US" dirty="0" smtClean="0">
                <a:solidFill>
                  <a:srgbClr val="000090"/>
                </a:solidFill>
                <a:latin typeface="Calibri" charset="0"/>
                <a:ea typeface="Calibri" charset="0"/>
                <a:cs typeface="Calibri" charset="0"/>
              </a:rPr>
              <a:t>Partnership</a:t>
            </a:r>
            <a:r>
              <a:rPr lang="en-US" dirty="0" smtClean="0">
                <a:latin typeface="Calibri" charset="0"/>
                <a:ea typeface="Calibri" charset="0"/>
                <a:cs typeface="Calibri" charset="0"/>
              </a:rPr>
              <a:t>: NOAA Research working closely with NOAA Operations, and Federal &amp; Academic Partners (NASA, NSF, ONR, NRL, NCAR)</a:t>
            </a:r>
          </a:p>
          <a:p>
            <a:pPr lvl="1" eaLnBrk="1" hangingPunct="1">
              <a:spcBef>
                <a:spcPts val="300"/>
              </a:spcBef>
            </a:pPr>
            <a:r>
              <a:rPr lang="en-US" dirty="0" smtClean="0">
                <a:latin typeface="Calibri" charset="0"/>
                <a:ea typeface="Calibri" charset="0"/>
                <a:cs typeface="Calibri" charset="0"/>
              </a:rPr>
              <a:t>More integrated use &amp; support of </a:t>
            </a:r>
            <a:r>
              <a:rPr lang="en-US" dirty="0" err="1" smtClean="0">
                <a:latin typeface="Calibri" charset="0"/>
                <a:ea typeface="Calibri" charset="0"/>
                <a:cs typeface="Calibri" charset="0"/>
              </a:rPr>
              <a:t>Testbeds</a:t>
            </a:r>
            <a:r>
              <a:rPr lang="en-US" dirty="0" smtClean="0">
                <a:latin typeface="Calibri" charset="0"/>
                <a:ea typeface="Calibri" charset="0"/>
                <a:cs typeface="Calibri" charset="0"/>
              </a:rPr>
              <a:t> (JHT, DTC, JCSDA)</a:t>
            </a:r>
          </a:p>
          <a:p>
            <a:pPr lvl="1" eaLnBrk="1" hangingPunct="1">
              <a:spcBef>
                <a:spcPts val="300"/>
              </a:spcBef>
            </a:pPr>
            <a:r>
              <a:rPr lang="en-US" dirty="0" smtClean="0">
                <a:latin typeface="Calibri" charset="0"/>
                <a:ea typeface="Calibri" charset="0"/>
                <a:cs typeface="Calibri" charset="0"/>
              </a:rPr>
              <a:t>Blend traditional hurricane and HFIP research activities</a:t>
            </a:r>
          </a:p>
          <a:p>
            <a:pPr lvl="1" eaLnBrk="1" hangingPunct="1">
              <a:spcBef>
                <a:spcPts val="300"/>
              </a:spcBef>
            </a:pPr>
            <a:r>
              <a:rPr lang="en-US" dirty="0" smtClean="0">
                <a:solidFill>
                  <a:srgbClr val="000090"/>
                </a:solidFill>
                <a:latin typeface="Calibri" charset="0"/>
                <a:ea typeface="Calibri" charset="0"/>
                <a:cs typeface="Calibri" charset="0"/>
              </a:rPr>
              <a:t>Manpower (diversity) to evaluate model performance with hurricane data sets is a critical need</a:t>
            </a:r>
          </a:p>
        </p:txBody>
      </p:sp>
      <p:pic>
        <p:nvPicPr>
          <p:cNvPr id="12" name="Picture 7" descr="interaction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2" y="457445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3" name="Text Box 11"/>
          <p:cNvSpPr txBox="1">
            <a:spLocks noChangeArrowheads="1"/>
          </p:cNvSpPr>
          <p:nvPr/>
        </p:nvSpPr>
        <p:spPr bwMode="auto">
          <a:xfrm>
            <a:off x="0" y="4503544"/>
            <a:ext cx="969962"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CBLAST</a:t>
            </a:r>
          </a:p>
        </p:txBody>
      </p:sp>
      <p:pic>
        <p:nvPicPr>
          <p:cNvPr id="14" name="Picture 5" descr="collaborations1"/>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0963" y="457445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5" name="Text Box 10"/>
          <p:cNvSpPr txBox="1">
            <a:spLocks noChangeArrowheads="1"/>
          </p:cNvSpPr>
          <p:nvPr/>
        </p:nvSpPr>
        <p:spPr bwMode="auto">
          <a:xfrm>
            <a:off x="1814152" y="4503544"/>
            <a:ext cx="13731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latin typeface="Calibri" charset="0"/>
                <a:ea typeface="Calibri" charset="0"/>
                <a:cs typeface="Calibri" charset="0"/>
              </a:rPr>
              <a:t>IFEX/RAINEX</a:t>
            </a:r>
          </a:p>
        </p:txBody>
      </p:sp>
      <p:pic>
        <p:nvPicPr>
          <p:cNvPr id="16" name="Picture 15" descr="dropsonde_team_and_Sim"/>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77730" y="4574457"/>
            <a:ext cx="2051755"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7" name="Text Box 9"/>
          <p:cNvSpPr txBox="1">
            <a:spLocks noChangeArrowheads="1"/>
          </p:cNvSpPr>
          <p:nvPr/>
        </p:nvSpPr>
        <p:spPr bwMode="auto">
          <a:xfrm>
            <a:off x="3638371" y="4503544"/>
            <a:ext cx="1093787"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DOTSTAR</a:t>
            </a:r>
          </a:p>
        </p:txBody>
      </p:sp>
      <p:pic>
        <p:nvPicPr>
          <p:cNvPr id="18" name="Picture 12" descr="TCSP"/>
          <p:cNvPicPr>
            <a:picLocks noChangeArrowheads="1"/>
          </p:cNvPicPr>
          <p:nvPr/>
        </p:nvPicPr>
        <p:blipFill>
          <a:blip r:embed="rId6" cstate="email">
            <a:lum contrast="30000"/>
            <a:extLst>
              <a:ext uri="{28A0092B-C50C-407E-A947-70E740481C1C}">
                <a14:useLocalDpi xmlns:a14="http://schemas.microsoft.com/office/drawing/2010/main"/>
              </a:ext>
            </a:extLst>
          </a:blip>
          <a:srcRect/>
          <a:stretch>
            <a:fillRect/>
          </a:stretch>
        </p:blipFill>
        <p:spPr bwMode="auto">
          <a:xfrm>
            <a:off x="5261376" y="4574457"/>
            <a:ext cx="2100618"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9" name="Text Box 13"/>
          <p:cNvSpPr txBox="1">
            <a:spLocks noChangeArrowheads="1"/>
          </p:cNvSpPr>
          <p:nvPr/>
        </p:nvSpPr>
        <p:spPr bwMode="auto">
          <a:xfrm>
            <a:off x="5298039" y="4503544"/>
            <a:ext cx="11953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IFEX/TCSP</a:t>
            </a:r>
          </a:p>
        </p:txBody>
      </p:sp>
      <p:pic>
        <p:nvPicPr>
          <p:cNvPr id="20" name="Picture 19" descr="AOMLpress4.jpg"/>
          <p:cNvPicPr>
            <a:picLocks/>
          </p:cNvPicPr>
          <p:nvPr/>
        </p:nvPicPr>
        <p:blipFill>
          <a:blip r:embed="rId7" cstate="email">
            <a:extLst>
              <a:ext uri="{28A0092B-C50C-407E-A947-70E740481C1C}">
                <a14:useLocalDpi xmlns:a14="http://schemas.microsoft.com/office/drawing/2010/main"/>
              </a:ext>
            </a:extLst>
          </a:blip>
          <a:stretch>
            <a:fillRect/>
          </a:stretch>
        </p:blipFill>
        <p:spPr>
          <a:xfrm>
            <a:off x="6850093" y="4565576"/>
            <a:ext cx="2297748" cy="1618488"/>
          </a:xfrm>
          <a:prstGeom prst="rect">
            <a:avLst/>
          </a:prstGeom>
          <a:effectLst>
            <a:outerShdw blurRad="50800" dist="38100" dir="2700000">
              <a:srgbClr val="000000">
                <a:alpha val="43000"/>
              </a:srgbClr>
            </a:outerShdw>
          </a:effectLst>
        </p:spPr>
      </p:pic>
      <p:sp>
        <p:nvSpPr>
          <p:cNvPr id="21" name="Text Box 13"/>
          <p:cNvSpPr txBox="1">
            <a:spLocks noChangeArrowheads="1"/>
          </p:cNvSpPr>
          <p:nvPr/>
        </p:nvSpPr>
        <p:spPr bwMode="auto">
          <a:xfrm>
            <a:off x="7497563" y="4502056"/>
            <a:ext cx="1646438"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a:t>
            </a:r>
            <a:r>
              <a:rPr lang="en-US" sz="1400" b="1" dirty="0" smtClean="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/PREDICT/GRIP</a:t>
            </a:r>
            <a:endPar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endParaRPr>
          </a:p>
        </p:txBody>
      </p:sp>
    </p:spTree>
    <p:extLst>
      <p:ext uri="{BB962C8B-B14F-4D97-AF65-F5344CB8AC3E}">
        <p14:creationId xmlns:p14="http://schemas.microsoft.com/office/powerpoint/2010/main" val="21551373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1"/>
          <p:cNvSpPr txBox="1">
            <a:spLocks noChangeArrowheads="1"/>
          </p:cNvSpPr>
          <p:nvPr/>
        </p:nvSpPr>
        <p:spPr bwMode="auto">
          <a:xfrm>
            <a:off x="382117" y="1303691"/>
            <a:ext cx="450636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800" dirty="0">
                <a:solidFill>
                  <a:srgbClr val="000000"/>
                </a:solidFill>
                <a:latin typeface="Calibri" charset="0"/>
              </a:rPr>
              <a:t> Our blog</a:t>
            </a:r>
          </a:p>
          <a:p>
            <a:pPr eaLnBrk="1" hangingPunct="1"/>
            <a:r>
              <a:rPr lang="en-US" sz="2000" dirty="0">
                <a:solidFill>
                  <a:srgbClr val="000000"/>
                </a:solidFill>
                <a:latin typeface="Calibri" charset="0"/>
              </a:rPr>
              <a:t>http://</a:t>
            </a:r>
            <a:r>
              <a:rPr lang="en-US" sz="2000" dirty="0" err="1">
                <a:solidFill>
                  <a:srgbClr val="000000"/>
                </a:solidFill>
                <a:latin typeface="Calibri" charset="0"/>
              </a:rPr>
              <a:t>noaahrd.wordpress.com</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HRD Web page</a:t>
            </a:r>
          </a:p>
          <a:p>
            <a:pPr eaLnBrk="1" hangingPunct="1"/>
            <a:r>
              <a:rPr lang="en-US" sz="2000" dirty="0">
                <a:solidFill>
                  <a:srgbClr val="000000"/>
                </a:solidFill>
                <a:latin typeface="Calibri" charset="0"/>
              </a:rPr>
              <a:t>http://</a:t>
            </a:r>
            <a:r>
              <a:rPr lang="en-US" sz="2000" dirty="0" err="1">
                <a:solidFill>
                  <a:srgbClr val="000000"/>
                </a:solidFill>
                <a:latin typeface="Calibri" charset="0"/>
              </a:rPr>
              <a:t>www.aoml.noaa.gov</a:t>
            </a:r>
            <a:r>
              <a:rPr lang="en-US" sz="2000" dirty="0">
                <a:solidFill>
                  <a:srgbClr val="000000"/>
                </a:solidFill>
                <a:latin typeface="Calibri" charset="0"/>
              </a:rPr>
              <a:t>/</a:t>
            </a:r>
            <a:r>
              <a:rPr lang="en-US" sz="2000" dirty="0" err="1">
                <a:solidFill>
                  <a:srgbClr val="000000"/>
                </a:solidFill>
                <a:latin typeface="Calibri" charset="0"/>
              </a:rPr>
              <a:t>hrd</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Facebook</a:t>
            </a:r>
          </a:p>
          <a:p>
            <a:pPr eaLnBrk="1" hangingPunct="1"/>
            <a:r>
              <a:rPr lang="en-US" sz="2000" dirty="0">
                <a:solidFill>
                  <a:srgbClr val="000000"/>
                </a:solidFill>
                <a:latin typeface="Calibri" charset="0"/>
              </a:rPr>
              <a:t>http://</a:t>
            </a:r>
            <a:r>
              <a:rPr lang="en-US" sz="2000" dirty="0" err="1">
                <a:solidFill>
                  <a:srgbClr val="000000"/>
                </a:solidFill>
                <a:latin typeface="Calibri" charset="0"/>
              </a:rPr>
              <a:t>www.facebook.com</a:t>
            </a:r>
            <a:r>
              <a:rPr lang="en-US" sz="2000" dirty="0">
                <a:solidFill>
                  <a:srgbClr val="000000"/>
                </a:solidFill>
                <a:latin typeface="Calibri" charset="0"/>
              </a:rPr>
              <a:t>/</a:t>
            </a:r>
            <a:r>
              <a:rPr lang="en-US" sz="2000" dirty="0" err="1">
                <a:solidFill>
                  <a:srgbClr val="000000"/>
                </a:solidFill>
                <a:latin typeface="Calibri" charset="0"/>
              </a:rPr>
              <a:t>noaahrd</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Twitter</a:t>
            </a:r>
          </a:p>
          <a:p>
            <a:pPr eaLnBrk="1" hangingPunct="1"/>
            <a:r>
              <a:rPr lang="en-US" sz="2000" dirty="0">
                <a:solidFill>
                  <a:srgbClr val="000000"/>
                </a:solidFill>
                <a:latin typeface="Calibri" charset="0"/>
              </a:rPr>
              <a:t>http://</a:t>
            </a:r>
            <a:r>
              <a:rPr lang="en-US" sz="2000" dirty="0" err="1">
                <a:solidFill>
                  <a:srgbClr val="000000"/>
                </a:solidFill>
                <a:latin typeface="Calibri" charset="0"/>
              </a:rPr>
              <a:t>twitter.com</a:t>
            </a:r>
            <a:r>
              <a:rPr lang="en-US" sz="2000" dirty="0">
                <a:solidFill>
                  <a:srgbClr val="000000"/>
                </a:solidFill>
                <a:latin typeface="Calibri" charset="0"/>
              </a:rPr>
              <a:t>/#!/HRD_AOML_NOAA</a:t>
            </a:r>
          </a:p>
          <a:p>
            <a:pPr eaLnBrk="1" hangingPunct="1"/>
            <a:endParaRPr lang="en-US" sz="2800" dirty="0">
              <a:solidFill>
                <a:srgbClr val="000000"/>
              </a:solidFill>
            </a:endParaRPr>
          </a:p>
        </p:txBody>
      </p:sp>
      <p:sp>
        <p:nvSpPr>
          <p:cNvPr id="32772" name="TextBox 3"/>
          <p:cNvSpPr txBox="1">
            <a:spLocks noChangeArrowheads="1"/>
          </p:cNvSpPr>
          <p:nvPr/>
        </p:nvSpPr>
        <p:spPr bwMode="auto">
          <a:xfrm>
            <a:off x="114007" y="95955"/>
            <a:ext cx="28133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dirty="0" smtClean="0">
                <a:solidFill>
                  <a:schemeClr val="bg1"/>
                </a:solidFill>
                <a:latin typeface="Calibri" charset="0"/>
              </a:rPr>
              <a:t>Outreach</a:t>
            </a:r>
            <a:endParaRPr lang="en-US" sz="5400" dirty="0">
              <a:solidFill>
                <a:schemeClr val="bg1"/>
              </a:solidFill>
              <a:latin typeface="Calibri" charset="0"/>
            </a:endParaRPr>
          </a:p>
        </p:txBody>
      </p:sp>
      <p:sp>
        <p:nvSpPr>
          <p:cNvPr id="32782" name="Text Box 14"/>
          <p:cNvSpPr txBox="1">
            <a:spLocks noChangeArrowheads="1"/>
          </p:cNvSpPr>
          <p:nvPr/>
        </p:nvSpPr>
        <p:spPr bwMode="auto">
          <a:xfrm>
            <a:off x="805023" y="4114800"/>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sp>
        <p:nvSpPr>
          <p:cNvPr id="17" name="Text Box 17"/>
          <p:cNvSpPr txBox="1">
            <a:spLocks noChangeArrowheads="1"/>
          </p:cNvSpPr>
          <p:nvPr/>
        </p:nvSpPr>
        <p:spPr bwMode="auto">
          <a:xfrm>
            <a:off x="6560078" y="6147387"/>
            <a:ext cx="2461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bg1"/>
                </a:solidFill>
              </a:rPr>
              <a:t>V</a:t>
            </a:r>
            <a:r>
              <a:rPr lang="en-US" sz="1600" dirty="0" smtClean="0">
                <a:solidFill>
                  <a:schemeClr val="bg1"/>
                </a:solidFill>
              </a:rPr>
              <a:t>isiting scientist program</a:t>
            </a:r>
            <a:endParaRPr lang="en-US" sz="1600" dirty="0">
              <a:solidFill>
                <a:schemeClr val="bg1"/>
              </a:solidFill>
            </a:endParaRPr>
          </a:p>
        </p:txBody>
      </p:sp>
      <p:pic>
        <p:nvPicPr>
          <p:cNvPr id="15" name="Picture 13" descr="20110825-093808"/>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8135" y="4444706"/>
            <a:ext cx="2586461" cy="19750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G_4068.JPG"/>
          <p:cNvPicPr>
            <a:picLocks noChangeAspect="1"/>
          </p:cNvPicPr>
          <p:nvPr/>
        </p:nvPicPr>
        <p:blipFill rotWithShape="1">
          <a:blip r:embed="rId4" cstate="email">
            <a:extLst>
              <a:ext uri="{28A0092B-C50C-407E-A947-70E740481C1C}">
                <a14:useLocalDpi xmlns:a14="http://schemas.microsoft.com/office/drawing/2010/main"/>
              </a:ext>
            </a:extLst>
          </a:blip>
          <a:srcRect t="-1" r="-3171" b="-5010"/>
          <a:stretch/>
        </p:blipFill>
        <p:spPr>
          <a:xfrm>
            <a:off x="5864280" y="4476739"/>
            <a:ext cx="2803406" cy="2032000"/>
          </a:xfrm>
          <a:prstGeom prst="rect">
            <a:avLst/>
          </a:prstGeom>
        </p:spPr>
      </p:pic>
      <p:pic>
        <p:nvPicPr>
          <p:cNvPr id="20" name="Picture 5" descr="Facebook-Logo.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20338" y="1288717"/>
            <a:ext cx="845002" cy="84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Lastfm+for+Wordpress+logo.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05327" y="1289120"/>
            <a:ext cx="844197" cy="84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RSS-Feed-Symbol.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36154" y="1349075"/>
            <a:ext cx="724287" cy="7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photo-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r="-2481"/>
          <a:stretch/>
        </p:blipFill>
        <p:spPr bwMode="auto">
          <a:xfrm>
            <a:off x="3278795" y="4488042"/>
            <a:ext cx="2492963" cy="19266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4" name="Text Box 14"/>
          <p:cNvSpPr txBox="1">
            <a:spLocks noChangeArrowheads="1"/>
          </p:cNvSpPr>
          <p:nvPr/>
        </p:nvSpPr>
        <p:spPr bwMode="auto">
          <a:xfrm>
            <a:off x="591646" y="4466501"/>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pic>
        <p:nvPicPr>
          <p:cNvPr id="25" name="Picture 4" descr="twitter-logo.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431254" y="1359763"/>
            <a:ext cx="1207145" cy="70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tweeet2_20110829161447_640_480.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8237" y="4459061"/>
            <a:ext cx="2597543" cy="1980063"/>
          </a:xfrm>
          <a:prstGeom prst="rect">
            <a:avLst/>
          </a:prstGeom>
        </p:spPr>
      </p:pic>
      <p:pic>
        <p:nvPicPr>
          <p:cNvPr id="27" name="Picture 26" descr="Paul_R&amp;Dr_L.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52143" y="2201642"/>
            <a:ext cx="2897482" cy="21731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8" name="Text Box 17"/>
          <p:cNvSpPr txBox="1">
            <a:spLocks noChangeArrowheads="1"/>
          </p:cNvSpPr>
          <p:nvPr/>
        </p:nvSpPr>
        <p:spPr bwMode="auto">
          <a:xfrm>
            <a:off x="5979772" y="6020652"/>
            <a:ext cx="2461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bg1"/>
                </a:solidFill>
              </a:rPr>
              <a:t>V</a:t>
            </a:r>
            <a:r>
              <a:rPr lang="en-US" sz="1600" dirty="0" smtClean="0">
                <a:solidFill>
                  <a:schemeClr val="bg1"/>
                </a:solidFill>
              </a:rPr>
              <a:t>isiting scientist program</a:t>
            </a:r>
            <a:endParaRPr lang="en-US" sz="1600" dirty="0">
              <a:solidFill>
                <a:schemeClr val="bg1"/>
              </a:solidFill>
            </a:endParaRPr>
          </a:p>
        </p:txBody>
      </p:sp>
    </p:spTree>
    <p:extLst>
      <p:ext uri="{BB962C8B-B14F-4D97-AF65-F5344CB8AC3E}">
        <p14:creationId xmlns:p14="http://schemas.microsoft.com/office/powerpoint/2010/main" val="3622817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2782"/>
                                        </p:tgtEl>
                                        <p:attrNameLst>
                                          <p:attrName>style.visibility</p:attrName>
                                        </p:attrNameLst>
                                      </p:cBhvr>
                                      <p:to>
                                        <p:strVal val="visible"/>
                                      </p:to>
                                    </p:set>
                                    <p:anim calcmode="lin" valueType="num">
                                      <p:cBhvr>
                                        <p:cTn id="7" dur="2000" fill="hold"/>
                                        <p:tgtEl>
                                          <p:spTgt spid="32782"/>
                                        </p:tgtEl>
                                        <p:attrNameLst>
                                          <p:attrName>ppt_w</p:attrName>
                                        </p:attrNameLst>
                                      </p:cBhvr>
                                      <p:tavLst>
                                        <p:tav tm="0">
                                          <p:val>
                                            <p:fltVal val="0"/>
                                          </p:val>
                                        </p:tav>
                                        <p:tav tm="100000">
                                          <p:val>
                                            <p:strVal val="#ppt_w"/>
                                          </p:val>
                                        </p:tav>
                                      </p:tavLst>
                                    </p:anim>
                                    <p:anim calcmode="lin" valueType="num">
                                      <p:cBhvr>
                                        <p:cTn id="8" dur="2000" fill="hold"/>
                                        <p:tgtEl>
                                          <p:spTgt spid="32782"/>
                                        </p:tgtEl>
                                        <p:attrNameLst>
                                          <p:attrName>ppt_h</p:attrName>
                                        </p:attrNameLst>
                                      </p:cBhvr>
                                      <p:tavLst>
                                        <p:tav tm="0">
                                          <p:val>
                                            <p:fltVal val="0"/>
                                          </p:val>
                                        </p:tav>
                                        <p:tav tm="100000">
                                          <p:val>
                                            <p:strVal val="#ppt_h"/>
                                          </p:val>
                                        </p:tav>
                                      </p:tavLst>
                                    </p:anim>
                                    <p:anim calcmode="lin" valueType="num">
                                      <p:cBhvr>
                                        <p:cTn id="9" dur="2000" fill="hold"/>
                                        <p:tgtEl>
                                          <p:spTgt spid="32782"/>
                                        </p:tgtEl>
                                        <p:attrNameLst>
                                          <p:attrName>style.rotation</p:attrName>
                                        </p:attrNameLst>
                                      </p:cBhvr>
                                      <p:tavLst>
                                        <p:tav tm="0">
                                          <p:val>
                                            <p:fltVal val="90"/>
                                          </p:val>
                                        </p:tav>
                                        <p:tav tm="100000">
                                          <p:val>
                                            <p:fltVal val="0"/>
                                          </p:val>
                                        </p:tav>
                                      </p:tavLst>
                                    </p:anim>
                                    <p:animEffect transition="in" filter="fade">
                                      <p:cBhvr>
                                        <p:cTn id="10" dur="2000"/>
                                        <p:tgtEl>
                                          <p:spTgt spid="3278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p:stCondLst>
                              <p:cond delay="3500"/>
                            </p:stCondLst>
                            <p:childTnLst>
                              <p:par>
                                <p:cTn id="27" presetID="31"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style.rotation</p:attrName>
                                        </p:attrNameLst>
                                      </p:cBhvr>
                                      <p:tavLst>
                                        <p:tav tm="0">
                                          <p:val>
                                            <p:fltVal val="90"/>
                                          </p:val>
                                        </p:tav>
                                        <p:tav tm="100000">
                                          <p:val>
                                            <p:fltVal val="0"/>
                                          </p:val>
                                        </p:tav>
                                      </p:tavLst>
                                    </p:anim>
                                    <p:animEffect transition="in" filter="fade">
                                      <p:cBhvr>
                                        <p:cTn id="32" dur="1000"/>
                                        <p:tgtEl>
                                          <p:spTgt spid="24"/>
                                        </p:tgtEl>
                                      </p:cBhvr>
                                    </p:animEffect>
                                  </p:childTnLst>
                                </p:cTn>
                              </p:par>
                            </p:childTnLst>
                          </p:cTn>
                        </p:par>
                        <p:par>
                          <p:cTn id="33" fill="hold">
                            <p:stCondLst>
                              <p:cond delay="4500"/>
                            </p:stCondLst>
                            <p:childTnLst>
                              <p:par>
                                <p:cTn id="34" presetID="53" presetClass="entr" presetSubtype="16" fill="hold" nodeType="afterEffect">
                                  <p:stCondLst>
                                    <p:cond delay="300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271053" y="453909"/>
            <a:ext cx="5879077" cy="1215448"/>
          </a:xfrm>
          <a:effectLst>
            <a:outerShdw blurRad="111125" dist="38100" dir="2700000">
              <a:srgbClr val="000000">
                <a:alpha val="55000"/>
              </a:srgbClr>
            </a:outerShdw>
          </a:effectLst>
        </p:spPr>
        <p:txBody>
          <a:bodyPr/>
          <a:lstStyle/>
          <a:p>
            <a:pPr algn="l" eaLnBrk="1" hangingPunct="1">
              <a:defRPr/>
            </a:pPr>
            <a:r>
              <a:rPr lang="en-US" b="1" dirty="0">
                <a:latin typeface="Calibri"/>
                <a:ea typeface="+mj-ea"/>
                <a:cs typeface="Calibri"/>
              </a:rPr>
              <a:t>Questions?</a:t>
            </a:r>
          </a:p>
        </p:txBody>
      </p:sp>
    </p:spTree>
    <p:extLst>
      <p:ext uri="{BB962C8B-B14F-4D97-AF65-F5344CB8AC3E}">
        <p14:creationId xmlns:p14="http://schemas.microsoft.com/office/powerpoint/2010/main" val="6465593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635860" y="2269718"/>
            <a:ext cx="8227043" cy="4183138"/>
          </a:xfrm>
        </p:spPr>
        <p:txBody>
          <a:bodyPr/>
          <a:lstStyle/>
          <a:p>
            <a:pPr marL="0" indent="0" eaLnBrk="1" hangingPunct="1">
              <a:lnSpc>
                <a:spcPct val="100000"/>
              </a:lnSpc>
              <a:spcBef>
                <a:spcPts val="600"/>
              </a:spcBef>
              <a:spcAft>
                <a:spcPts val="0"/>
              </a:spcAft>
            </a:pPr>
            <a:r>
              <a:rPr lang="en-GB" sz="2400" b="1" dirty="0" smtClean="0">
                <a:solidFill>
                  <a:srgbClr val="FF3300"/>
                </a:solidFill>
                <a:latin typeface="+mn-lt"/>
                <a:ea typeface="Calibri" charset="0"/>
                <a:cs typeface="Calibri" charset="0"/>
              </a:rPr>
              <a:t>Storm </a:t>
            </a:r>
            <a:r>
              <a:rPr lang="en-GB" sz="2400" b="1" dirty="0">
                <a:solidFill>
                  <a:srgbClr val="FF3300"/>
                </a:solidFill>
                <a:latin typeface="+mn-lt"/>
                <a:ea typeface="Calibri" charset="0"/>
                <a:cs typeface="Calibri" charset="0"/>
              </a:rPr>
              <a:t>Surge</a:t>
            </a:r>
            <a:r>
              <a:rPr lang="en-GB" sz="2400" dirty="0">
                <a:solidFill>
                  <a:srgbClr val="FF3300"/>
                </a:solidFill>
                <a:latin typeface="+mn-lt"/>
                <a:ea typeface="Calibri" charset="0"/>
                <a:cs typeface="Calibri" charset="0"/>
              </a:rPr>
              <a:t>:  </a:t>
            </a:r>
            <a:r>
              <a:rPr lang="en-GB" sz="2400" dirty="0">
                <a:latin typeface="+mn-lt"/>
                <a:ea typeface="Calibri" charset="0"/>
                <a:cs typeface="Calibri" charset="0"/>
              </a:rPr>
              <a:t>Accurate within </a:t>
            </a:r>
            <a:r>
              <a:rPr lang="en-US" sz="2400" dirty="0">
                <a:latin typeface="+mn-lt"/>
                <a:ea typeface="Calibri" charset="0"/>
                <a:cs typeface="Calibri" charset="0"/>
              </a:rPr>
              <a:t>±</a:t>
            </a:r>
            <a:r>
              <a:rPr lang="en-GB" sz="2400" dirty="0">
                <a:latin typeface="+mn-lt"/>
                <a:ea typeface="Calibri" charset="0"/>
                <a:cs typeface="Calibri" charset="0"/>
              </a:rPr>
              <a:t>20% when track, intensity, and size known</a:t>
            </a:r>
          </a:p>
          <a:p>
            <a:pPr marL="0" indent="0" eaLnBrk="1" hangingPunct="1">
              <a:lnSpc>
                <a:spcPct val="100000"/>
              </a:lnSpc>
              <a:spcBef>
                <a:spcPts val="600"/>
              </a:spcBef>
              <a:spcAft>
                <a:spcPts val="0"/>
              </a:spcAft>
            </a:pPr>
            <a:r>
              <a:rPr lang="en-GB" sz="2400" b="1" dirty="0">
                <a:solidFill>
                  <a:srgbClr val="FF3300"/>
                </a:solidFill>
                <a:latin typeface="+mn-lt"/>
                <a:ea typeface="Calibri" charset="0"/>
                <a:cs typeface="Calibri" charset="0"/>
              </a:rPr>
              <a:t>Lead Time</a:t>
            </a:r>
            <a:r>
              <a:rPr lang="en-GB" sz="2400" dirty="0">
                <a:solidFill>
                  <a:srgbClr val="FF3300"/>
                </a:solidFill>
                <a:latin typeface="+mn-lt"/>
                <a:ea typeface="Calibri" charset="0"/>
                <a:cs typeface="Calibri" charset="0"/>
              </a:rPr>
              <a:t>:  </a:t>
            </a:r>
            <a:r>
              <a:rPr lang="en-GB" sz="2400" dirty="0">
                <a:latin typeface="+mn-lt"/>
                <a:ea typeface="Calibri" charset="0"/>
                <a:cs typeface="Calibri" charset="0"/>
              </a:rPr>
              <a:t>Lead time was extended from 3 to 5 days in 2001</a:t>
            </a:r>
          </a:p>
          <a:p>
            <a:pPr marL="0" indent="0" eaLnBrk="1" hangingPunct="1">
              <a:lnSpc>
                <a:spcPct val="100000"/>
              </a:lnSpc>
              <a:spcBef>
                <a:spcPts val="600"/>
              </a:spcBef>
              <a:spcAft>
                <a:spcPts val="0"/>
              </a:spcAft>
            </a:pPr>
            <a:r>
              <a:rPr lang="en-GB" sz="2400" b="1" dirty="0">
                <a:solidFill>
                  <a:srgbClr val="FF3300"/>
                </a:solidFill>
                <a:latin typeface="+mn-lt"/>
                <a:ea typeface="Calibri" charset="0"/>
                <a:cs typeface="Calibri" charset="0"/>
              </a:rPr>
              <a:t>Precipitation</a:t>
            </a:r>
            <a:r>
              <a:rPr lang="en-GB" sz="2400" dirty="0">
                <a:solidFill>
                  <a:srgbClr val="FF3300"/>
                </a:solidFill>
                <a:latin typeface="+mn-lt"/>
                <a:ea typeface="Calibri" charset="0"/>
                <a:cs typeface="Calibri" charset="0"/>
              </a:rPr>
              <a:t>:  </a:t>
            </a:r>
            <a:r>
              <a:rPr lang="en-GB" sz="2400" dirty="0">
                <a:latin typeface="+mn-lt"/>
                <a:ea typeface="Calibri" charset="0"/>
                <a:cs typeface="Calibri" charset="0"/>
              </a:rPr>
              <a:t>Modest annual improvements; forecast patterns match observations when track error is low</a:t>
            </a:r>
          </a:p>
          <a:p>
            <a:pPr marL="0" indent="0" eaLnBrk="1" hangingPunct="1">
              <a:lnSpc>
                <a:spcPct val="100000"/>
              </a:lnSpc>
              <a:spcBef>
                <a:spcPts val="600"/>
              </a:spcBef>
              <a:spcAft>
                <a:spcPts val="0"/>
              </a:spcAft>
            </a:pPr>
            <a:r>
              <a:rPr lang="en-GB" sz="2400" b="1" dirty="0">
                <a:solidFill>
                  <a:srgbClr val="FF3300"/>
                </a:solidFill>
                <a:latin typeface="+mn-lt"/>
                <a:ea typeface="Calibri" charset="0"/>
                <a:cs typeface="Calibri" charset="0"/>
              </a:rPr>
              <a:t>New/Improved Products</a:t>
            </a:r>
            <a:r>
              <a:rPr lang="en-GB" sz="2400" dirty="0">
                <a:solidFill>
                  <a:srgbClr val="FF3300"/>
                </a:solidFill>
                <a:latin typeface="+mn-lt"/>
                <a:ea typeface="Calibri" charset="0"/>
                <a:cs typeface="Calibri" charset="0"/>
              </a:rPr>
              <a:t>:  </a:t>
            </a:r>
            <a:r>
              <a:rPr lang="en-GB" sz="2400" dirty="0">
                <a:latin typeface="+mn-lt"/>
                <a:ea typeface="Calibri" charset="0"/>
                <a:cs typeface="Calibri" charset="0"/>
              </a:rPr>
              <a:t>Refined cone graphic, wind speed probabilities, graphical tropical weather outlook, and probabilistic storm surge</a:t>
            </a:r>
          </a:p>
          <a:p>
            <a:pPr marL="0" indent="0" eaLnBrk="1" hangingPunct="1">
              <a:lnSpc>
                <a:spcPct val="100000"/>
              </a:lnSpc>
              <a:spcBef>
                <a:spcPts val="600"/>
              </a:spcBef>
              <a:spcAft>
                <a:spcPts val="0"/>
              </a:spcAft>
            </a:pPr>
            <a:r>
              <a:rPr lang="en-US" sz="2400" b="1" dirty="0">
                <a:solidFill>
                  <a:srgbClr val="FF3300"/>
                </a:solidFill>
                <a:latin typeface="+mn-lt"/>
                <a:ea typeface="Calibri" charset="0"/>
                <a:cs typeface="Calibri" charset="0"/>
              </a:rPr>
              <a:t>Social/Behavioral Science</a:t>
            </a:r>
            <a:r>
              <a:rPr lang="en-US" sz="2400" dirty="0">
                <a:solidFill>
                  <a:srgbClr val="FF3300"/>
                </a:solidFill>
                <a:latin typeface="+mn-lt"/>
                <a:ea typeface="Calibri" charset="0"/>
                <a:cs typeface="Calibri" charset="0"/>
              </a:rPr>
              <a:t>:  </a:t>
            </a:r>
            <a:r>
              <a:rPr lang="en-US" sz="2400" dirty="0">
                <a:latin typeface="+mn-lt"/>
                <a:ea typeface="Calibri" charset="0"/>
                <a:cs typeface="Calibri" charset="0"/>
              </a:rPr>
              <a:t>In its infancy</a:t>
            </a:r>
          </a:p>
        </p:txBody>
      </p:sp>
      <p:sp>
        <p:nvSpPr>
          <p:cNvPr id="6" name="TextBox 5"/>
          <p:cNvSpPr txBox="1"/>
          <p:nvPr/>
        </p:nvSpPr>
        <p:spPr>
          <a:xfrm>
            <a:off x="635860" y="1452031"/>
            <a:ext cx="8227042" cy="830997"/>
          </a:xfrm>
          <a:prstGeom prst="rect">
            <a:avLst/>
          </a:prstGeom>
          <a:noFill/>
        </p:spPr>
        <p:txBody>
          <a:bodyPr wrap="square" rtlCol="0">
            <a:spAutoFit/>
          </a:bodyPr>
          <a:lstStyle/>
          <a:p>
            <a:r>
              <a:rPr lang="en-GB" sz="2400" b="1" dirty="0">
                <a:solidFill>
                  <a:srgbClr val="FF3300"/>
                </a:solidFill>
                <a:latin typeface="+mn-lt"/>
                <a:ea typeface="Calibri" charset="0"/>
                <a:cs typeface="Calibri" charset="0"/>
              </a:rPr>
              <a:t>Storm Size</a:t>
            </a:r>
            <a:r>
              <a:rPr lang="en-GB" sz="2400" dirty="0">
                <a:solidFill>
                  <a:srgbClr val="FF3300"/>
                </a:solidFill>
                <a:latin typeface="+mn-lt"/>
                <a:ea typeface="Calibri" charset="0"/>
                <a:cs typeface="Calibri" charset="0"/>
              </a:rPr>
              <a:t>:  </a:t>
            </a:r>
            <a:r>
              <a:rPr lang="en-GB" sz="2400" dirty="0">
                <a:latin typeface="+mn-lt"/>
                <a:ea typeface="Calibri" charset="0"/>
                <a:cs typeface="Calibri" charset="0"/>
              </a:rPr>
              <a:t>Progress is difficult to measure due to inadequate </a:t>
            </a:r>
            <a:r>
              <a:rPr lang="en-GB" sz="2400" dirty="0" smtClean="0">
                <a:latin typeface="+mn-lt"/>
                <a:ea typeface="Calibri" charset="0"/>
                <a:cs typeface="Calibri" charset="0"/>
              </a:rPr>
              <a:t>observations</a:t>
            </a:r>
            <a:endParaRPr lang="en-GB" sz="2400" dirty="0">
              <a:latin typeface="+mn-lt"/>
              <a:ea typeface="Calibri" charset="0"/>
              <a:cs typeface="Calibri" charset="0"/>
            </a:endParaRPr>
          </a:p>
        </p:txBody>
      </p:sp>
      <p:sp>
        <p:nvSpPr>
          <p:cNvPr id="2" name="Title 1"/>
          <p:cNvSpPr>
            <a:spLocks noGrp="1"/>
          </p:cNvSpPr>
          <p:nvPr>
            <p:ph type="title"/>
          </p:nvPr>
        </p:nvSpPr>
        <p:spPr/>
        <p:txBody>
          <a:bodyPr/>
          <a:lstStyle/>
          <a:p>
            <a:pPr lvl="0"/>
            <a:r>
              <a:rPr lang="en-US" dirty="0">
                <a:latin typeface="Calibri" charset="0"/>
                <a:ea typeface="Calibri" charset="0"/>
                <a:cs typeface="Calibri" charset="0"/>
              </a:rPr>
              <a:t>Current </a:t>
            </a:r>
            <a:r>
              <a:rPr lang="en-US" dirty="0" smtClean="0">
                <a:latin typeface="Calibri" charset="0"/>
                <a:ea typeface="Calibri" charset="0"/>
                <a:cs typeface="Calibri" charset="0"/>
              </a:rPr>
              <a:t>Capabilities</a:t>
            </a:r>
            <a:endParaRPr lang="en-US" dirty="0"/>
          </a:p>
        </p:txBody>
      </p:sp>
    </p:spTree>
    <p:extLst>
      <p:ext uri="{BB962C8B-B14F-4D97-AF65-F5344CB8AC3E}">
        <p14:creationId xmlns:p14="http://schemas.microsoft.com/office/powerpoint/2010/main" val="1918665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hlink"/>
                                      </p:to>
                                    </p:animClr>
                                  </p:sub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1843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0" end="0"/>
                                            </p:txEl>
                                          </p:spTgt>
                                        </p:tgtEl>
                                        <p:attrNameLst>
                                          <p:attrName>ppt_c</p:attrName>
                                        </p:attrNameLst>
                                      </p:cBhvr>
                                      <p:to>
                                        <a:schemeClr val="hlink"/>
                                      </p:to>
                                    </p:animClr>
                                  </p:subTnLst>
                                </p:cTn>
                              </p:par>
                            </p:childTnLst>
                          </p:cTn>
                        </p:par>
                        <p:par>
                          <p:cTn id="10" fill="hold">
                            <p:stCondLst>
                              <p:cond delay="2000"/>
                            </p:stCondLst>
                            <p:childTnLst>
                              <p:par>
                                <p:cTn id="11" presetID="1" presetClass="entr" presetSubtype="0" fill="hold" grpId="0" nodeType="afterEffect">
                                  <p:stCondLst>
                                    <p:cond delay="4000"/>
                                  </p:stCondLst>
                                  <p:childTnLst>
                                    <p:set>
                                      <p:cBhvr>
                                        <p:cTn id="12" dur="1" fill="hold">
                                          <p:stCondLst>
                                            <p:cond delay="0"/>
                                          </p:stCondLst>
                                        </p:cTn>
                                        <p:tgtEl>
                                          <p:spTgt spid="1843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1" end="1"/>
                                            </p:txEl>
                                          </p:spTgt>
                                        </p:tgtEl>
                                        <p:attrNameLst>
                                          <p:attrName>ppt_c</p:attrName>
                                        </p:attrNameLst>
                                      </p:cBhvr>
                                      <p:to>
                                        <a:schemeClr val="hlink"/>
                                      </p:to>
                                    </p:animClr>
                                  </p:subTnLst>
                                </p:cTn>
                              </p:par>
                            </p:childTnLst>
                          </p:cTn>
                        </p:par>
                        <p:par>
                          <p:cTn id="13" fill="hold">
                            <p:stCondLst>
                              <p:cond delay="6000"/>
                            </p:stCondLst>
                            <p:childTnLst>
                              <p:par>
                                <p:cTn id="14" presetID="1" presetClass="entr" presetSubtype="0" fill="hold" grpId="0" nodeType="afterEffect">
                                  <p:stCondLst>
                                    <p:cond delay="4000"/>
                                  </p:stCondLst>
                                  <p:childTnLst>
                                    <p:set>
                                      <p:cBhvr>
                                        <p:cTn id="15" dur="1" fill="hold">
                                          <p:stCondLst>
                                            <p:cond delay="0"/>
                                          </p:stCondLst>
                                        </p:cTn>
                                        <p:tgtEl>
                                          <p:spTgt spid="1843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2" end="2"/>
                                            </p:txEl>
                                          </p:spTgt>
                                        </p:tgtEl>
                                        <p:attrNameLst>
                                          <p:attrName>ppt_c</p:attrName>
                                        </p:attrNameLst>
                                      </p:cBhvr>
                                      <p:to>
                                        <a:schemeClr val="hlink"/>
                                      </p:to>
                                    </p:animClr>
                                  </p:subTnLst>
                                </p:cTn>
                              </p:par>
                            </p:childTnLst>
                          </p:cTn>
                        </p:par>
                        <p:par>
                          <p:cTn id="16" fill="hold">
                            <p:stCondLst>
                              <p:cond delay="10000"/>
                            </p:stCondLst>
                            <p:childTnLst>
                              <p:par>
                                <p:cTn id="17" presetID="1" presetClass="entr" presetSubtype="0" fill="hold" grpId="0" nodeType="afterEffect">
                                  <p:stCondLst>
                                    <p:cond delay="5000"/>
                                  </p:stCondLst>
                                  <p:childTnLst>
                                    <p:set>
                                      <p:cBhvr>
                                        <p:cTn id="18" dur="1" fill="hold">
                                          <p:stCondLst>
                                            <p:cond delay="0"/>
                                          </p:stCondLst>
                                        </p:cTn>
                                        <p:tgtEl>
                                          <p:spTgt spid="1843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3" end="3"/>
                                            </p:txEl>
                                          </p:spTgt>
                                        </p:tgtEl>
                                        <p:attrNameLst>
                                          <p:attrName>ppt_c</p:attrName>
                                        </p:attrNameLst>
                                      </p:cBhvr>
                                      <p:to>
                                        <a:schemeClr val="hlink"/>
                                      </p:to>
                                    </p:animClr>
                                  </p:subTnLst>
                                </p:cTn>
                              </p:par>
                            </p:childTnLst>
                          </p:cTn>
                        </p:par>
                        <p:par>
                          <p:cTn id="19" fill="hold">
                            <p:stCondLst>
                              <p:cond delay="15000"/>
                            </p:stCondLst>
                            <p:childTnLst>
                              <p:par>
                                <p:cTn id="20" presetID="1" presetClass="entr" presetSubtype="0" fill="hold" grpId="0" nodeType="afterEffect">
                                  <p:stCondLst>
                                    <p:cond delay="5000"/>
                                  </p:stCondLst>
                                  <p:childTnLst>
                                    <p:set>
                                      <p:cBhvr>
                                        <p:cTn id="21"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bldLvl="2"/>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305" y="1334972"/>
            <a:ext cx="8250574" cy="5226050"/>
          </a:xfrm>
        </p:spPr>
        <p:txBody>
          <a:bodyPr/>
          <a:lstStyle/>
          <a:p>
            <a:pPr marL="285750" indent="-285750">
              <a:spcBef>
                <a:spcPts val="600"/>
              </a:spcBef>
              <a:buFont typeface="Arial"/>
              <a:buChar char="•"/>
            </a:pPr>
            <a:r>
              <a:rPr lang="en-US" dirty="0" smtClean="0">
                <a:latin typeface="+mn-lt"/>
              </a:rPr>
              <a:t>NOAA’s </a:t>
            </a:r>
            <a:r>
              <a:rPr lang="en-US" dirty="0">
                <a:latin typeface="+mn-lt"/>
              </a:rPr>
              <a:t>National Weather Service (NWS) m</a:t>
            </a:r>
            <a:r>
              <a:rPr lang="en-US" dirty="0" smtClean="0">
                <a:latin typeface="+mn-lt"/>
              </a:rPr>
              <a:t>ission is </a:t>
            </a:r>
            <a:r>
              <a:rPr lang="en-US" dirty="0">
                <a:latin typeface="+mn-lt"/>
              </a:rPr>
              <a:t>to fulfill this commitment through building a </a:t>
            </a:r>
            <a:r>
              <a:rPr lang="en-US" b="1" dirty="0">
                <a:latin typeface="+mn-lt"/>
              </a:rPr>
              <a:t>Weather Ready Nation</a:t>
            </a:r>
            <a:r>
              <a:rPr lang="en-US" dirty="0">
                <a:latin typeface="+mn-lt"/>
              </a:rPr>
              <a:t>.  </a:t>
            </a:r>
          </a:p>
          <a:p>
            <a:pPr marL="285750" indent="-285750">
              <a:spcBef>
                <a:spcPts val="600"/>
              </a:spcBef>
              <a:buFont typeface="Arial"/>
              <a:buChar char="•"/>
            </a:pPr>
            <a:r>
              <a:rPr lang="en-US" dirty="0" smtClean="0">
                <a:latin typeface="+mn-lt"/>
              </a:rPr>
              <a:t>NWS </a:t>
            </a:r>
            <a:r>
              <a:rPr lang="en-US" dirty="0">
                <a:latin typeface="+mn-lt"/>
              </a:rPr>
              <a:t>must contribute to hazard resiliency by continually assessing and improving its services to </a:t>
            </a:r>
            <a:r>
              <a:rPr lang="en-US" dirty="0" smtClean="0">
                <a:latin typeface="+mn-lt"/>
              </a:rPr>
              <a:t>Nation</a:t>
            </a:r>
            <a:r>
              <a:rPr lang="en-US" dirty="0">
                <a:latin typeface="+mn-lt"/>
              </a:rPr>
              <a:t>. </a:t>
            </a:r>
            <a:endParaRPr lang="en-US" dirty="0" smtClean="0">
              <a:latin typeface="+mn-lt"/>
            </a:endParaRPr>
          </a:p>
          <a:p>
            <a:pPr marL="285750" indent="-285750">
              <a:spcBef>
                <a:spcPts val="600"/>
              </a:spcBef>
              <a:buFont typeface="Arial"/>
              <a:buChar char="•"/>
            </a:pPr>
            <a:r>
              <a:rPr lang="en-US" dirty="0" smtClean="0">
                <a:latin typeface="+mn-lt"/>
              </a:rPr>
              <a:t>Hurricane Sandy (2012):</a:t>
            </a:r>
          </a:p>
          <a:p>
            <a:pPr marL="450850" lvl="2">
              <a:lnSpc>
                <a:spcPct val="95000"/>
              </a:lnSpc>
              <a:spcBef>
                <a:spcPts val="600"/>
              </a:spcBef>
              <a:buFont typeface="Arial"/>
              <a:buChar char="•"/>
              <a:defRPr/>
            </a:pPr>
            <a:r>
              <a:rPr lang="en-US" sz="2400" dirty="0" smtClean="0">
                <a:latin typeface="+mn-lt"/>
              </a:rPr>
              <a:t>159 </a:t>
            </a:r>
            <a:r>
              <a:rPr lang="en-US" sz="2400" dirty="0" smtClean="0">
                <a:latin typeface="+mn-lt"/>
              </a:rPr>
              <a:t>(72 along US East Coast) deaths</a:t>
            </a:r>
            <a:endParaRPr lang="en-US" sz="2400" dirty="0">
              <a:latin typeface="+mn-lt"/>
            </a:endParaRPr>
          </a:p>
          <a:p>
            <a:pPr marL="450850" lvl="2">
              <a:lnSpc>
                <a:spcPct val="95000"/>
              </a:lnSpc>
              <a:spcBef>
                <a:spcPts val="600"/>
              </a:spcBef>
              <a:buFont typeface="Arial"/>
              <a:buChar char="•"/>
              <a:defRPr/>
            </a:pPr>
            <a:r>
              <a:rPr lang="en-US" sz="2400" dirty="0" smtClean="0">
                <a:latin typeface="+mn-lt"/>
              </a:rPr>
              <a:t>~$</a:t>
            </a:r>
            <a:r>
              <a:rPr lang="en-US" sz="2400" dirty="0" smtClean="0">
                <a:latin typeface="+mn-lt"/>
              </a:rPr>
              <a:t>50</a:t>
            </a:r>
            <a:r>
              <a:rPr lang="en-US" sz="2400" dirty="0" smtClean="0">
                <a:latin typeface="+mn-lt"/>
              </a:rPr>
              <a:t> </a:t>
            </a:r>
            <a:r>
              <a:rPr lang="en-US" sz="2400" dirty="0" smtClean="0">
                <a:latin typeface="+mn-lt"/>
              </a:rPr>
              <a:t>Billion </a:t>
            </a:r>
            <a:r>
              <a:rPr lang="en-US" sz="2400" dirty="0">
                <a:latin typeface="+mn-lt"/>
              </a:rPr>
              <a:t>damage</a:t>
            </a:r>
          </a:p>
          <a:p>
            <a:pPr marL="450850" lvl="2">
              <a:lnSpc>
                <a:spcPct val="95000"/>
              </a:lnSpc>
              <a:spcBef>
                <a:spcPts val="600"/>
              </a:spcBef>
              <a:buFont typeface="Arial"/>
              <a:buChar char="•"/>
              <a:defRPr/>
            </a:pPr>
            <a:r>
              <a:rPr lang="en-US" sz="2400" dirty="0">
                <a:latin typeface="+mn-lt"/>
              </a:rPr>
              <a:t>Major infrastructure losses</a:t>
            </a:r>
          </a:p>
          <a:p>
            <a:pPr marL="450850" lvl="2">
              <a:lnSpc>
                <a:spcPct val="95000"/>
              </a:lnSpc>
              <a:spcBef>
                <a:spcPts val="600"/>
              </a:spcBef>
              <a:buFont typeface="Arial"/>
              <a:buChar char="•"/>
              <a:defRPr/>
            </a:pPr>
            <a:r>
              <a:rPr lang="en-US" sz="2400" dirty="0">
                <a:latin typeface="+mn-lt"/>
              </a:rPr>
              <a:t>Power lost to </a:t>
            </a:r>
            <a:r>
              <a:rPr lang="en-US" sz="2400" dirty="0" smtClean="0">
                <a:latin typeface="+mn-lt"/>
              </a:rPr>
              <a:t>8.5 </a:t>
            </a:r>
            <a:r>
              <a:rPr lang="en-US" sz="2400" dirty="0">
                <a:latin typeface="+mn-lt"/>
              </a:rPr>
              <a:t>million</a:t>
            </a:r>
          </a:p>
          <a:p>
            <a:pPr marL="482600" indent="-457200">
              <a:spcBef>
                <a:spcPts val="600"/>
              </a:spcBef>
              <a:buFont typeface="Arial"/>
              <a:buChar char="•"/>
            </a:pPr>
            <a:endParaRPr lang="en-US" dirty="0" smtClean="0">
              <a:latin typeface="+mn-lt"/>
            </a:endParaRPr>
          </a:p>
        </p:txBody>
      </p:sp>
      <p:pic>
        <p:nvPicPr>
          <p:cNvPr id="17" name="Picture 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88998" y="3802069"/>
            <a:ext cx="3728138" cy="2579267"/>
          </a:xfrm>
          <a:prstGeom prst="rect">
            <a:avLst/>
          </a:prstGeom>
          <a:noFill/>
          <a:ln>
            <a:noFill/>
          </a:ln>
          <a:effectLst>
            <a:outerShdw blurRad="254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28594" y="3839697"/>
            <a:ext cx="3847629" cy="2544254"/>
          </a:xfrm>
          <a:prstGeom prst="rect">
            <a:avLst/>
          </a:prstGeom>
          <a:noFill/>
          <a:ln>
            <a:noFill/>
          </a:ln>
          <a:effectLst>
            <a:outerShdw blurRad="254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 name="Picture 12"/>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62989" y="3813298"/>
            <a:ext cx="3740971" cy="2483359"/>
          </a:xfrm>
          <a:prstGeom prst="rect">
            <a:avLst/>
          </a:prstGeom>
          <a:noFill/>
          <a:ln>
            <a:noFill/>
          </a:ln>
          <a:effectLst>
            <a:outerShdw blurRad="38100" dist="12699" dir="5400000" algn="ctr" rotWithShape="0">
              <a:schemeClr val="bg2">
                <a:alpha val="3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 name="Rectangle 2"/>
          <p:cNvSpPr txBox="1">
            <a:spLocks noChangeArrowheads="1"/>
          </p:cNvSpPr>
          <p:nvPr/>
        </p:nvSpPr>
        <p:spPr bwMode="auto">
          <a:xfrm>
            <a:off x="9270" y="1"/>
            <a:ext cx="7553325" cy="1308100"/>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defTabSz="457200"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800" dirty="0" smtClean="0">
                <a:latin typeface="+mn-lt"/>
                <a:ea typeface="Calibri" charset="0"/>
                <a:cs typeface="Calibri" charset="0"/>
              </a:rPr>
              <a:t>Improvements still needed!</a:t>
            </a:r>
            <a:endParaRPr lang="en-GB" sz="4800" dirty="0">
              <a:latin typeface="+mn-lt"/>
              <a:ea typeface="Calibri" charset="0"/>
              <a:cs typeface="Calibri" charset="0"/>
            </a:endParaRPr>
          </a:p>
        </p:txBody>
      </p:sp>
      <p:sp>
        <p:nvSpPr>
          <p:cNvPr id="2" name="Rectangle 1"/>
          <p:cNvSpPr/>
          <p:nvPr/>
        </p:nvSpPr>
        <p:spPr>
          <a:xfrm>
            <a:off x="5304737" y="6626807"/>
            <a:ext cx="3438784" cy="261610"/>
          </a:xfrm>
          <a:prstGeom prst="rect">
            <a:avLst/>
          </a:prstGeom>
        </p:spPr>
        <p:txBody>
          <a:bodyPr wrap="square">
            <a:spAutoFit/>
          </a:bodyPr>
          <a:lstStyle/>
          <a:p>
            <a:r>
              <a:rPr lang="en-US" sz="1100" dirty="0">
                <a:latin typeface="+mn-lt"/>
              </a:rPr>
              <a:t>http://</a:t>
            </a:r>
            <a:r>
              <a:rPr lang="en-US" sz="1100" dirty="0" err="1">
                <a:latin typeface="+mn-lt"/>
              </a:rPr>
              <a:t>www.nhc.noaa.gov</a:t>
            </a:r>
            <a:r>
              <a:rPr lang="en-US" sz="1100" dirty="0">
                <a:latin typeface="+mn-lt"/>
              </a:rPr>
              <a:t>/data/</a:t>
            </a:r>
            <a:r>
              <a:rPr lang="en-US" sz="1100" dirty="0" err="1">
                <a:latin typeface="+mn-lt"/>
              </a:rPr>
              <a:t>tcr</a:t>
            </a:r>
            <a:r>
              <a:rPr lang="en-US" sz="1100" dirty="0">
                <a:latin typeface="+mn-lt"/>
              </a:rPr>
              <a:t>/AL182012_Sandy.pdf</a:t>
            </a:r>
          </a:p>
        </p:txBody>
      </p:sp>
    </p:spTree>
    <p:extLst>
      <p:ext uri="{BB962C8B-B14F-4D97-AF65-F5344CB8AC3E}">
        <p14:creationId xmlns:p14="http://schemas.microsoft.com/office/powerpoint/2010/main" val="267297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400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1000"/>
                                        <p:tgtEl>
                                          <p:spTgt spid="19"/>
                                        </p:tgtEl>
                                      </p:cBhvr>
                                    </p:animEffect>
                                  </p:childTnLst>
                                </p:cTn>
                              </p:par>
                            </p:childTnLst>
                          </p:cTn>
                        </p:par>
                        <p:par>
                          <p:cTn id="8" fill="hold">
                            <p:stCondLst>
                              <p:cond delay="5000"/>
                            </p:stCondLst>
                            <p:childTnLst>
                              <p:par>
                                <p:cTn id="9" presetID="9" presetClass="entr" presetSubtype="0" fill="hold" nodeType="afterEffect">
                                  <p:stCondLst>
                                    <p:cond delay="400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769333" y="1462167"/>
            <a:ext cx="2101404" cy="4633921"/>
            <a:chOff x="6769333" y="1462167"/>
            <a:chExt cx="2101404" cy="4633921"/>
          </a:xfrm>
        </p:grpSpPr>
        <p:sp>
          <p:nvSpPr>
            <p:cNvPr id="9" name="Rectangle 8"/>
            <p:cNvSpPr/>
            <p:nvPr/>
          </p:nvSpPr>
          <p:spPr>
            <a:xfrm>
              <a:off x="6769333" y="1462167"/>
              <a:ext cx="2101404" cy="4633921"/>
            </a:xfrm>
            <a:prstGeom prst="rect">
              <a:avLst/>
            </a:prstGeom>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r="6812" b="7189"/>
            <a:stretch>
              <a:fillRect/>
            </a:stretch>
          </p:blipFill>
          <p:spPr bwMode="auto">
            <a:xfrm>
              <a:off x="7302235" y="3864923"/>
              <a:ext cx="944479" cy="841765"/>
            </a:xfrm>
            <a:prstGeom prst="rect">
              <a:avLst/>
            </a:prstGeom>
            <a:ln>
              <a:noFill/>
              <a:headEnd/>
              <a:tailEnd/>
            </a:ln>
          </p:spPr>
          <p:style>
            <a:lnRef idx="1">
              <a:schemeClr val="accent2"/>
            </a:lnRef>
            <a:fillRef idx="2">
              <a:schemeClr val="accent2"/>
            </a:fillRef>
            <a:effectRef idx="1">
              <a:schemeClr val="accent2"/>
            </a:effectRef>
            <a:fontRef idx="minor">
              <a:schemeClr val="dk1"/>
            </a:fontRef>
          </p:style>
        </p:pic>
        <p:pic>
          <p:nvPicPr>
            <p:cNvPr id="6" name="Picture 5" descr="NSF_Log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80700" y="2622384"/>
              <a:ext cx="987549" cy="987549"/>
            </a:xfrm>
            <a:prstGeom prst="rect">
              <a:avLst/>
            </a:prstGeom>
            <a:ln>
              <a:noFill/>
            </a:ln>
          </p:spPr>
          <p:style>
            <a:lnRef idx="1">
              <a:schemeClr val="accent2"/>
            </a:lnRef>
            <a:fillRef idx="2">
              <a:schemeClr val="accent2"/>
            </a:fillRef>
            <a:effectRef idx="1">
              <a:schemeClr val="accent2"/>
            </a:effectRef>
            <a:fontRef idx="minor">
              <a:schemeClr val="dk1"/>
            </a:fontRef>
          </p:style>
        </p:pic>
        <p:pic>
          <p:nvPicPr>
            <p:cNvPr id="7" name="Picture 6" descr="ONR_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77674" y="1684314"/>
              <a:ext cx="1593600" cy="715650"/>
            </a:xfrm>
            <a:prstGeom prst="rect">
              <a:avLst/>
            </a:prstGeom>
            <a:ln>
              <a:noFill/>
            </a:ln>
          </p:spPr>
          <p:style>
            <a:lnRef idx="1">
              <a:schemeClr val="accent2"/>
            </a:lnRef>
            <a:fillRef idx="2">
              <a:schemeClr val="accent2"/>
            </a:fillRef>
            <a:effectRef idx="1">
              <a:schemeClr val="accent2"/>
            </a:effectRef>
            <a:fontRef idx="minor">
              <a:schemeClr val="dk1"/>
            </a:fontRef>
          </p:style>
        </p:pic>
        <p:pic>
          <p:nvPicPr>
            <p:cNvPr id="8" name="Picture 7"/>
            <p:cNvPicPr>
              <a:picLocks noChangeAspect="1"/>
            </p:cNvPicPr>
            <p:nvPr/>
          </p:nvPicPr>
          <p:blipFill>
            <a:blip r:embed="rId6"/>
            <a:stretch>
              <a:fillRect/>
            </a:stretch>
          </p:blipFill>
          <p:spPr>
            <a:xfrm>
              <a:off x="7303286" y="5084878"/>
              <a:ext cx="942376" cy="773743"/>
            </a:xfrm>
            <a:prstGeom prst="rect">
              <a:avLst/>
            </a:prstGeom>
            <a:ln>
              <a:noFill/>
            </a:ln>
          </p:spPr>
          <p:style>
            <a:lnRef idx="1">
              <a:schemeClr val="accent2"/>
            </a:lnRef>
            <a:fillRef idx="2">
              <a:schemeClr val="accent2"/>
            </a:fillRef>
            <a:effectRef idx="1">
              <a:schemeClr val="accent2"/>
            </a:effectRef>
            <a:fontRef idx="minor">
              <a:schemeClr val="dk1"/>
            </a:fontRef>
          </p:style>
        </p:pic>
      </p:grpSp>
      <p:pic>
        <p:nvPicPr>
          <p:cNvPr id="21506" name="Picture 3"/>
          <p:cNvPicPr>
            <a:picLocks noGrp="1" noChangeAspect="1" noChangeArrowheads="1"/>
          </p:cNvPicPr>
          <p:nvPr>
            <p:ph/>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59480" y="1104119"/>
            <a:ext cx="6283759" cy="4913223"/>
          </a:xfrm>
        </p:spPr>
      </p:pic>
      <p:sp>
        <p:nvSpPr>
          <p:cNvPr id="21507" name="TextBox 2"/>
          <p:cNvSpPr txBox="1">
            <a:spLocks noChangeArrowheads="1"/>
          </p:cNvSpPr>
          <p:nvPr/>
        </p:nvSpPr>
        <p:spPr bwMode="auto">
          <a:xfrm>
            <a:off x="0" y="170046"/>
            <a:ext cx="7005144" cy="923330"/>
          </a:xfrm>
          <a:prstGeom prst="rect">
            <a:avLst/>
          </a:prstGeom>
          <a:noFill/>
          <a:ln w="9525">
            <a:noFill/>
            <a:miter lim="800000"/>
            <a:headEnd/>
            <a:tailEnd/>
          </a:ln>
        </p:spPr>
        <p:txBody>
          <a:bodyPr wrap="square">
            <a:prstTxWarp prst="textNoShape">
              <a:avLst/>
            </a:prstTxWarp>
            <a:spAutoFit/>
          </a:bodyPr>
          <a:lstStyle/>
          <a:p>
            <a:r>
              <a:rPr lang="en-US" sz="5400" dirty="0">
                <a:solidFill>
                  <a:schemeClr val="bg1"/>
                </a:solidFill>
                <a:latin typeface="Calibri" charset="0"/>
                <a:ea typeface="Calibri" charset="0"/>
                <a:cs typeface="Calibri" charset="0"/>
              </a:rPr>
              <a:t>Federal </a:t>
            </a:r>
            <a:r>
              <a:rPr lang="en-US" sz="5400" dirty="0" smtClean="0">
                <a:solidFill>
                  <a:schemeClr val="bg1"/>
                </a:solidFill>
                <a:latin typeface="Calibri" charset="0"/>
                <a:ea typeface="Calibri" charset="0"/>
                <a:cs typeface="Calibri" charset="0"/>
              </a:rPr>
              <a:t>Hurricane </a:t>
            </a:r>
            <a:r>
              <a:rPr lang="en-US" sz="5400" dirty="0">
                <a:solidFill>
                  <a:schemeClr val="bg1"/>
                </a:solidFill>
                <a:latin typeface="Calibri" charset="0"/>
                <a:ea typeface="Calibri" charset="0"/>
                <a:cs typeface="Calibri" charset="0"/>
              </a:rPr>
              <a:t>Team</a:t>
            </a:r>
          </a:p>
        </p:txBody>
      </p:sp>
      <p:pic>
        <p:nvPicPr>
          <p:cNvPr id="27"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285115" y="6156732"/>
            <a:ext cx="2057127" cy="31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Screen Shot 2012-05-08 at 5.47.35 PM.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86592" y="5841521"/>
            <a:ext cx="1447800" cy="312420"/>
          </a:xfrm>
          <a:prstGeom prst="rect">
            <a:avLst/>
          </a:prstGeom>
        </p:spPr>
      </p:pic>
      <p:grpSp>
        <p:nvGrpSpPr>
          <p:cNvPr id="14" name="Group 13"/>
          <p:cNvGrpSpPr/>
          <p:nvPr/>
        </p:nvGrpSpPr>
        <p:grpSpPr>
          <a:xfrm>
            <a:off x="6566201" y="1399876"/>
            <a:ext cx="2465902" cy="4726654"/>
            <a:chOff x="6566201" y="1399876"/>
            <a:chExt cx="2465902" cy="4726654"/>
          </a:xfrm>
        </p:grpSpPr>
        <p:sp>
          <p:nvSpPr>
            <p:cNvPr id="43" name="Rectangle 42"/>
            <p:cNvSpPr/>
            <p:nvPr/>
          </p:nvSpPr>
          <p:spPr>
            <a:xfrm>
              <a:off x="6566201" y="1399876"/>
              <a:ext cx="2465902" cy="47266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1" name="Rectangle 30"/>
            <p:cNvSpPr/>
            <p:nvPr/>
          </p:nvSpPr>
          <p:spPr>
            <a:xfrm>
              <a:off x="6850757" y="2406668"/>
              <a:ext cx="1772317" cy="584776"/>
            </a:xfrm>
            <a:prstGeom prst="rect">
              <a:avLst/>
            </a:prstGeom>
          </p:spPr>
          <p:txBody>
            <a:bodyPr wrap="square">
              <a:spAutoFit/>
            </a:bodyPr>
            <a:lstStyle/>
            <a:p>
              <a:pPr algn="ctr"/>
              <a:r>
                <a:rPr lang="en-US" sz="1600" b="1" dirty="0" smtClean="0"/>
                <a:t>2012 Snapshot</a:t>
              </a:r>
            </a:p>
            <a:p>
              <a:pPr algn="ctr"/>
              <a:r>
                <a:rPr lang="en-US" sz="1600" b="1" dirty="0" smtClean="0"/>
                <a:t>Total: $51,494K</a:t>
              </a:r>
            </a:p>
          </p:txBody>
        </p:sp>
        <p:sp>
          <p:nvSpPr>
            <p:cNvPr id="32" name="Oval 31"/>
            <p:cNvSpPr/>
            <p:nvPr/>
          </p:nvSpPr>
          <p:spPr>
            <a:xfrm rot="5400000">
              <a:off x="8301649" y="3119089"/>
              <a:ext cx="277887" cy="613236"/>
            </a:xfrm>
            <a:prstGeom prst="ellipse">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TextBox 1"/>
            <p:cNvSpPr txBox="1"/>
            <p:nvPr/>
          </p:nvSpPr>
          <p:spPr>
            <a:xfrm>
              <a:off x="7871882" y="3085548"/>
              <a:ext cx="450858" cy="22879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b="1" dirty="0" smtClean="0">
                  <a:solidFill>
                    <a:srgbClr val="000099"/>
                  </a:solidFill>
                </a:rPr>
                <a:t>HFIP</a:t>
              </a:r>
              <a:endParaRPr lang="en-US" b="1" dirty="0">
                <a:solidFill>
                  <a:srgbClr val="000099"/>
                </a:solidFill>
              </a:endParaRPr>
            </a:p>
          </p:txBody>
        </p:sp>
        <p:grpSp>
          <p:nvGrpSpPr>
            <p:cNvPr id="39" name="Group 38"/>
            <p:cNvGrpSpPr/>
            <p:nvPr/>
          </p:nvGrpSpPr>
          <p:grpSpPr>
            <a:xfrm>
              <a:off x="7612598" y="3469725"/>
              <a:ext cx="901714" cy="891348"/>
              <a:chOff x="7467461" y="2963125"/>
              <a:chExt cx="990582" cy="898401"/>
            </a:xfrm>
          </p:grpSpPr>
          <p:sp>
            <p:nvSpPr>
              <p:cNvPr id="40" name="TextBox 1"/>
              <p:cNvSpPr txBox="1"/>
              <p:nvPr/>
            </p:nvSpPr>
            <p:spPr>
              <a:xfrm>
                <a:off x="7467461" y="3197764"/>
                <a:ext cx="990582" cy="44696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dirty="0" smtClean="0">
                    <a:solidFill>
                      <a:schemeClr val="bg1"/>
                    </a:solidFill>
                  </a:rPr>
                  <a:t>NOAA Total</a:t>
                </a:r>
              </a:p>
              <a:p>
                <a:pPr algn="ctr"/>
                <a:r>
                  <a:rPr lang="en-US" sz="1000" b="1" dirty="0" smtClean="0">
                    <a:solidFill>
                      <a:schemeClr val="bg1"/>
                    </a:solidFill>
                  </a:rPr>
                  <a:t>$16,990</a:t>
                </a:r>
                <a:endParaRPr lang="en-US" sz="1000" b="1" dirty="0">
                  <a:solidFill>
                    <a:schemeClr val="bg1"/>
                  </a:solidFill>
                </a:endParaRPr>
              </a:p>
            </p:txBody>
          </p:sp>
          <p:cxnSp>
            <p:nvCxnSpPr>
              <p:cNvPr id="41" name="Straight Arrow Connector 40"/>
              <p:cNvCxnSpPr/>
              <p:nvPr/>
            </p:nvCxnSpPr>
            <p:spPr>
              <a:xfrm flipH="1" flipV="1">
                <a:off x="7628257" y="2963125"/>
                <a:ext cx="239363" cy="27544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7905034" y="3709054"/>
                <a:ext cx="282762" cy="2218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6804405" y="5339923"/>
              <a:ext cx="1900413" cy="340520"/>
              <a:chOff x="838200" y="5686434"/>
              <a:chExt cx="3009900" cy="561966"/>
            </a:xfrm>
          </p:grpSpPr>
          <p:pic>
            <p:nvPicPr>
              <p:cNvPr id="45" name="Picture 4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38200" y="5686434"/>
                <a:ext cx="3009900" cy="257176"/>
              </a:xfrm>
              <a:prstGeom prst="rect">
                <a:avLst/>
              </a:prstGeom>
              <a:noFill/>
              <a:ln w="9525">
                <a:noFill/>
                <a:miter lim="800000"/>
                <a:headEnd/>
                <a:tailEnd/>
              </a:ln>
            </p:spPr>
          </p:pic>
          <p:pic>
            <p:nvPicPr>
              <p:cNvPr id="46"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66800" y="5934074"/>
                <a:ext cx="2514600" cy="314326"/>
              </a:xfrm>
              <a:prstGeom prst="rect">
                <a:avLst/>
              </a:prstGeom>
              <a:noFill/>
              <a:ln w="9525">
                <a:noFill/>
                <a:miter lim="800000"/>
                <a:headEnd/>
                <a:tailEnd/>
              </a:ln>
            </p:spPr>
          </p:pic>
        </p:grpSp>
      </p:grpSp>
      <p:graphicFrame>
        <p:nvGraphicFramePr>
          <p:cNvPr id="35" name="Chart 34"/>
          <p:cNvGraphicFramePr>
            <a:graphicFrameLocks noGrp="1"/>
          </p:cNvGraphicFramePr>
          <p:nvPr>
            <p:extLst>
              <p:ext uri="{D42A27DB-BD31-4B8C-83A1-F6EECF244321}">
                <p14:modId xmlns:p14="http://schemas.microsoft.com/office/powerpoint/2010/main" val="1765090740"/>
              </p:ext>
            </p:extLst>
          </p:nvPr>
        </p:nvGraphicFramePr>
        <p:xfrm>
          <a:off x="5812483" y="1455499"/>
          <a:ext cx="3848513" cy="469097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nvSpPr>
        <p:spPr>
          <a:xfrm>
            <a:off x="6388514" y="6634682"/>
            <a:ext cx="1864613" cy="261610"/>
          </a:xfrm>
          <a:prstGeom prst="rect">
            <a:avLst/>
          </a:prstGeom>
          <a:noFill/>
        </p:spPr>
        <p:txBody>
          <a:bodyPr wrap="none" rtlCol="0">
            <a:spAutoFit/>
          </a:bodyPr>
          <a:lstStyle/>
          <a:p>
            <a:r>
              <a:rPr lang="en-US" sz="1100" dirty="0">
                <a:hlinkClick r:id="rId13"/>
              </a:rPr>
              <a:t>http://</a:t>
            </a:r>
            <a:r>
              <a:rPr lang="en-US" sz="1100" dirty="0" err="1">
                <a:hlinkClick r:id="rId13"/>
              </a:rPr>
              <a:t>www.ofcm.gov</a:t>
            </a:r>
            <a:r>
              <a:rPr lang="en-US" sz="1100" dirty="0">
                <a:hlinkClick r:id="rId13"/>
              </a:rPr>
              <a:t>/ihc13</a:t>
            </a:r>
            <a:r>
              <a:rPr lang="en-US" sz="1100" dirty="0" smtClean="0">
                <a:hlinkClick r:id="rId13"/>
              </a:rPr>
              <a:t>/</a:t>
            </a:r>
            <a:endParaRPr lang="en-US" sz="1100" dirty="0"/>
          </a:p>
        </p:txBody>
      </p:sp>
    </p:spTree>
    <p:extLst>
      <p:ext uri="{BB962C8B-B14F-4D97-AF65-F5344CB8AC3E}">
        <p14:creationId xmlns:p14="http://schemas.microsoft.com/office/powerpoint/2010/main" val="27153979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p:cNvSpPr>
          <p:nvPr>
            <p:ph idx="1"/>
          </p:nvPr>
        </p:nvSpPr>
        <p:spPr>
          <a:xfrm>
            <a:off x="419100" y="1625478"/>
            <a:ext cx="8258175" cy="4819650"/>
          </a:xfrm>
        </p:spPr>
        <p:txBody>
          <a:bodyPr/>
          <a:lstStyle/>
          <a:p>
            <a:pPr eaLnBrk="1" hangingPunct="1">
              <a:lnSpc>
                <a:spcPct val="90000"/>
              </a:lnSpc>
              <a:spcBef>
                <a:spcPts val="900"/>
              </a:spcBef>
            </a:pPr>
            <a:r>
              <a:rPr lang="en-US" sz="3300" b="1" i="1" dirty="0" smtClean="0">
                <a:solidFill>
                  <a:srgbClr val="A50021"/>
                </a:solidFill>
                <a:latin typeface="Calibri" charset="0"/>
                <a:ea typeface="Calibri" charset="0"/>
                <a:cs typeface="Calibri" charset="0"/>
              </a:rPr>
              <a:t>Goals</a:t>
            </a:r>
          </a:p>
          <a:p>
            <a:pPr eaLnBrk="1" hangingPunct="1">
              <a:lnSpc>
                <a:spcPct val="90000"/>
              </a:lnSpc>
              <a:spcBef>
                <a:spcPts val="900"/>
              </a:spcBef>
              <a:buFontTx/>
              <a:buChar char="•"/>
            </a:pPr>
            <a:r>
              <a:rPr lang="en-US" sz="3000" dirty="0" smtClean="0">
                <a:solidFill>
                  <a:srgbClr val="A50021"/>
                </a:solidFill>
                <a:latin typeface="Calibri" charset="0"/>
                <a:ea typeface="Calibri" charset="0"/>
                <a:cs typeface="Calibri" charset="0"/>
              </a:rPr>
              <a:t>Improve</a:t>
            </a:r>
            <a:r>
              <a:rPr lang="en-US" sz="3000" dirty="0" smtClean="0">
                <a:latin typeface="Calibri" charset="0"/>
                <a:ea typeface="Calibri" charset="0"/>
                <a:cs typeface="Calibri" charset="0"/>
              </a:rPr>
              <a:t> Forecast Accuracy</a:t>
            </a:r>
            <a:r>
              <a:rPr lang="en-US" sz="2200" dirty="0" smtClean="0">
                <a:latin typeface="Calibri" charset="0"/>
                <a:ea typeface="Calibri" charset="0"/>
                <a:cs typeface="Calibri" charset="0"/>
              </a:rPr>
              <a:t> </a:t>
            </a:r>
          </a:p>
          <a:p>
            <a:pPr lvl="1" eaLnBrk="1" hangingPunct="1">
              <a:lnSpc>
                <a:spcPct val="90000"/>
              </a:lnSpc>
              <a:spcBef>
                <a:spcPts val="900"/>
              </a:spcBef>
            </a:pPr>
            <a:r>
              <a:rPr lang="en-US" sz="1900" dirty="0" smtClean="0">
                <a:latin typeface="Calibri" charset="0"/>
                <a:ea typeface="Calibri" charset="0"/>
                <a:cs typeface="Calibri" charset="0"/>
              </a:rPr>
              <a:t>Hurricane impact areas (track) – 50% </a:t>
            </a:r>
            <a:br>
              <a:rPr lang="en-US" sz="1900" dirty="0" smtClean="0">
                <a:latin typeface="Calibri" charset="0"/>
                <a:ea typeface="Calibri" charset="0"/>
                <a:cs typeface="Calibri" charset="0"/>
              </a:rPr>
            </a:br>
            <a:r>
              <a:rPr lang="en-US" sz="1900" dirty="0" smtClean="0">
                <a:latin typeface="Calibri" charset="0"/>
                <a:ea typeface="Calibri" charset="0"/>
                <a:cs typeface="Calibri" charset="0"/>
              </a:rPr>
              <a:t>in 10 years</a:t>
            </a:r>
          </a:p>
          <a:p>
            <a:pPr lvl="1" eaLnBrk="1" hangingPunct="1">
              <a:lnSpc>
                <a:spcPct val="90000"/>
              </a:lnSpc>
              <a:spcBef>
                <a:spcPts val="900"/>
              </a:spcBef>
            </a:pPr>
            <a:r>
              <a:rPr lang="en-US" sz="1900" dirty="0" smtClean="0">
                <a:latin typeface="Calibri" charset="0"/>
                <a:ea typeface="Calibri" charset="0"/>
                <a:cs typeface="Calibri" charset="0"/>
              </a:rPr>
              <a:t>Severity (intensity) – 50% in 10 years</a:t>
            </a:r>
          </a:p>
          <a:p>
            <a:pPr lvl="1" eaLnBrk="1" hangingPunct="1">
              <a:lnSpc>
                <a:spcPct val="90000"/>
              </a:lnSpc>
              <a:spcBef>
                <a:spcPts val="900"/>
              </a:spcBef>
            </a:pPr>
            <a:r>
              <a:rPr lang="en-US" sz="1900" dirty="0" smtClean="0">
                <a:latin typeface="Calibri" charset="0"/>
                <a:ea typeface="Calibri" charset="0"/>
                <a:cs typeface="Calibri" charset="0"/>
              </a:rPr>
              <a:t>Rapid intensity change detection</a:t>
            </a:r>
          </a:p>
          <a:p>
            <a:pPr eaLnBrk="1" hangingPunct="1">
              <a:lnSpc>
                <a:spcPct val="90000"/>
              </a:lnSpc>
              <a:spcBef>
                <a:spcPts val="900"/>
              </a:spcBef>
              <a:buFontTx/>
              <a:buChar char="•"/>
            </a:pPr>
            <a:r>
              <a:rPr lang="en-US" sz="3000" dirty="0" smtClean="0">
                <a:solidFill>
                  <a:srgbClr val="A50021"/>
                </a:solidFill>
                <a:latin typeface="Calibri" charset="0"/>
                <a:ea typeface="Calibri" charset="0"/>
                <a:cs typeface="Calibri" charset="0"/>
              </a:rPr>
              <a:t>Extend</a:t>
            </a:r>
            <a:r>
              <a:rPr lang="en-US" sz="3000" dirty="0" smtClean="0">
                <a:latin typeface="Calibri" charset="0"/>
                <a:ea typeface="Calibri" charset="0"/>
                <a:cs typeface="Calibri" charset="0"/>
              </a:rPr>
              <a:t> forecast reliability out to 7 days</a:t>
            </a:r>
            <a:br>
              <a:rPr lang="en-US" sz="3000" dirty="0" smtClean="0">
                <a:latin typeface="Calibri" charset="0"/>
                <a:ea typeface="Calibri" charset="0"/>
                <a:cs typeface="Calibri" charset="0"/>
              </a:rPr>
            </a:br>
            <a:endParaRPr lang="en-US" sz="1100" dirty="0" smtClean="0">
              <a:latin typeface="Calibri" charset="0"/>
              <a:ea typeface="Calibri" charset="0"/>
              <a:cs typeface="Calibri" charset="0"/>
            </a:endParaRPr>
          </a:p>
          <a:p>
            <a:pPr eaLnBrk="1" hangingPunct="1">
              <a:lnSpc>
                <a:spcPct val="90000"/>
              </a:lnSpc>
              <a:spcBef>
                <a:spcPts val="900"/>
              </a:spcBef>
              <a:buFontTx/>
              <a:buChar char="•"/>
            </a:pPr>
            <a:r>
              <a:rPr lang="en-US" sz="3000" dirty="0" smtClean="0">
                <a:solidFill>
                  <a:srgbClr val="A50021"/>
                </a:solidFill>
                <a:latin typeface="Calibri" charset="0"/>
                <a:ea typeface="Calibri" charset="0"/>
                <a:cs typeface="Calibri" charset="0"/>
              </a:rPr>
              <a:t>Quantify, bound</a:t>
            </a:r>
            <a:r>
              <a:rPr lang="en-US" sz="3000" dirty="0" smtClean="0">
                <a:latin typeface="Calibri" charset="0"/>
                <a:ea typeface="Calibri" charset="0"/>
                <a:cs typeface="Calibri" charset="0"/>
              </a:rPr>
              <a:t> and </a:t>
            </a:r>
            <a:r>
              <a:rPr lang="en-US" sz="3000" dirty="0" smtClean="0">
                <a:solidFill>
                  <a:srgbClr val="A50021"/>
                </a:solidFill>
                <a:latin typeface="Calibri" charset="0"/>
                <a:ea typeface="Calibri" charset="0"/>
                <a:cs typeface="Calibri" charset="0"/>
              </a:rPr>
              <a:t>reduce</a:t>
            </a:r>
            <a:r>
              <a:rPr lang="en-US" sz="3000" dirty="0" smtClean="0">
                <a:latin typeface="Calibri" charset="0"/>
                <a:ea typeface="Calibri" charset="0"/>
                <a:cs typeface="Calibri" charset="0"/>
              </a:rPr>
              <a:t> forecast uncertainty to enable risk management decisions</a:t>
            </a:r>
          </a:p>
        </p:txBody>
      </p:sp>
      <p:pic>
        <p:nvPicPr>
          <p:cNvPr id="50184" name="Picture 8" descr="http://www.magazine.noaa.gov/stories/images/145135F120_sm.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4720" y="1548423"/>
            <a:ext cx="3124200" cy="2481263"/>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pic>
        <p:nvPicPr>
          <p:cNvPr id="1843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9" y="136637"/>
            <a:ext cx="7578056" cy="1052913"/>
          </a:xfrm>
          <a:prstGeom prst="rect">
            <a:avLst/>
          </a:prstGeom>
          <a:noFill/>
          <a:ln w="9525">
            <a:noFill/>
            <a:miter lim="800000"/>
            <a:headEnd/>
            <a:tailEnd/>
          </a:ln>
        </p:spPr>
      </p:pic>
      <p:sp>
        <p:nvSpPr>
          <p:cNvPr id="2" name="TextBox 1"/>
          <p:cNvSpPr txBox="1"/>
          <p:nvPr/>
        </p:nvSpPr>
        <p:spPr>
          <a:xfrm>
            <a:off x="6639246" y="6614858"/>
            <a:ext cx="1531188"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a:latin typeface="+mn-lt"/>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p:cTn id="7" dur="500" fill="hold"/>
                                        <p:tgtEl>
                                          <p:spTgt spid="50184"/>
                                        </p:tgtEl>
                                        <p:attrNameLst>
                                          <p:attrName>ppt_w</p:attrName>
                                        </p:attrNameLst>
                                      </p:cBhvr>
                                      <p:tavLst>
                                        <p:tav tm="0">
                                          <p:val>
                                            <p:fltVal val="0"/>
                                          </p:val>
                                        </p:tav>
                                        <p:tav tm="100000">
                                          <p:val>
                                            <p:strVal val="#ppt_w"/>
                                          </p:val>
                                        </p:tav>
                                      </p:tavLst>
                                    </p:anim>
                                    <p:anim calcmode="lin" valueType="num">
                                      <p:cBhvr>
                                        <p:cTn id="8" dur="500" fill="hold"/>
                                        <p:tgtEl>
                                          <p:spTgt spid="50184"/>
                                        </p:tgtEl>
                                        <p:attrNameLst>
                                          <p:attrName>ppt_h</p:attrName>
                                        </p:attrNameLst>
                                      </p:cBhvr>
                                      <p:tavLst>
                                        <p:tav tm="0">
                                          <p:val>
                                            <p:fltVal val="0"/>
                                          </p:val>
                                        </p:tav>
                                        <p:tav tm="100000">
                                          <p:val>
                                            <p:strVal val="#ppt_h"/>
                                          </p:val>
                                        </p:tav>
                                      </p:tavLst>
                                    </p:anim>
                                    <p:animEffect transition="in" filter="fade">
                                      <p:cBhvr>
                                        <p:cTn id="9"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 descr="Untitled Image 5.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00775" y="4283075"/>
            <a:ext cx="2889250" cy="1743075"/>
          </a:xfrm>
          <a:prstGeom prst="rect">
            <a:avLst/>
          </a:prstGeom>
          <a:noFill/>
          <a:ln w="9525">
            <a:noFill/>
            <a:miter lim="800000"/>
            <a:headEnd/>
            <a:tailEnd/>
          </a:ln>
        </p:spPr>
      </p:pic>
      <p:sp>
        <p:nvSpPr>
          <p:cNvPr id="27651" name="Rectangle 2"/>
          <p:cNvSpPr>
            <a:spLocks noGrp="1" noChangeArrowheads="1"/>
          </p:cNvSpPr>
          <p:nvPr>
            <p:ph type="title"/>
          </p:nvPr>
        </p:nvSpPr>
        <p:spPr/>
        <p:txBody>
          <a:bodyPr/>
          <a:lstStyle/>
          <a:p>
            <a:pPr eaLnBrk="1" hangingPunct="1"/>
            <a:r>
              <a:rPr lang="en-US" smtClean="0">
                <a:latin typeface="Calibri" charset="0"/>
                <a:ea typeface="Calibri" charset="0"/>
                <a:cs typeface="Calibri" charset="0"/>
              </a:rPr>
              <a:t>HFIP Activities</a:t>
            </a:r>
          </a:p>
        </p:txBody>
      </p:sp>
      <p:sp>
        <p:nvSpPr>
          <p:cNvPr id="27652" name="Rectangle 3"/>
          <p:cNvSpPr>
            <a:spLocks noGrp="1" noChangeArrowheads="1"/>
          </p:cNvSpPr>
          <p:nvPr>
            <p:ph idx="1"/>
          </p:nvPr>
        </p:nvSpPr>
        <p:spPr>
          <a:xfrm>
            <a:off x="149225" y="1328738"/>
            <a:ext cx="6607175" cy="4953000"/>
          </a:xfrm>
        </p:spPr>
        <p:txBody>
          <a:bodyPr/>
          <a:lstStyle/>
          <a:p>
            <a:pPr marL="461963" indent="-461963" eaLnBrk="1" hangingPunct="1">
              <a:spcBef>
                <a:spcPts val="600"/>
              </a:spcBef>
            </a:pPr>
            <a:r>
              <a:rPr lang="en-US" dirty="0">
                <a:latin typeface="Calibri" charset="0"/>
                <a:ea typeface="Calibri" charset="0"/>
                <a:cs typeface="Calibri" charset="0"/>
              </a:rPr>
              <a:t>Traditional Hurricane Research Activities:</a:t>
            </a:r>
          </a:p>
          <a:p>
            <a:pPr marL="461963" indent="-461963" eaLnBrk="1" hangingPunct="1">
              <a:spcBef>
                <a:spcPts val="600"/>
              </a:spcBef>
              <a:buFontTx/>
              <a:buChar char="•"/>
            </a:pPr>
            <a:r>
              <a:rPr lang="en-US" sz="2000" dirty="0">
                <a:latin typeface="Calibri" charset="0"/>
                <a:ea typeface="Calibri" charset="0"/>
                <a:cs typeface="Calibri" charset="0"/>
              </a:rPr>
              <a:t>Observations, analysis, database, &amp; instrument R&amp;D (IFEX)</a:t>
            </a:r>
          </a:p>
          <a:p>
            <a:pPr marL="461963" indent="-461963" eaLnBrk="1" hangingPunct="1">
              <a:spcBef>
                <a:spcPts val="600"/>
              </a:spcBef>
              <a:buFontTx/>
              <a:buChar char="•"/>
            </a:pPr>
            <a:r>
              <a:rPr lang="en-US" sz="2000" dirty="0">
                <a:latin typeface="Calibri" charset="0"/>
                <a:ea typeface="Calibri" charset="0"/>
                <a:cs typeface="Calibri" charset="0"/>
              </a:rPr>
              <a:t>Statistical-dynamical model development</a:t>
            </a:r>
          </a:p>
          <a:p>
            <a:pPr marL="461963" indent="-461963" eaLnBrk="1" hangingPunct="1">
              <a:spcBef>
                <a:spcPts val="600"/>
              </a:spcBef>
              <a:buFontTx/>
              <a:buChar char="•"/>
            </a:pPr>
            <a:r>
              <a:rPr lang="en-US" sz="2000" dirty="0">
                <a:latin typeface="Calibri" charset="0"/>
                <a:ea typeface="Calibri" charset="0"/>
                <a:cs typeface="Calibri" charset="0"/>
              </a:rPr>
              <a:t>Advances in operational models (Stream 1)</a:t>
            </a:r>
          </a:p>
          <a:p>
            <a:pPr marL="461963" indent="-461963" eaLnBrk="1" hangingPunct="1">
              <a:spcBef>
                <a:spcPts val="600"/>
              </a:spcBef>
            </a:pPr>
            <a:r>
              <a:rPr lang="en-US" dirty="0">
                <a:latin typeface="Calibri" charset="0"/>
                <a:ea typeface="Calibri" charset="0"/>
                <a:cs typeface="Calibri" charset="0"/>
              </a:rPr>
              <a:t>New HFIP Research Thrusts:</a:t>
            </a:r>
            <a:endParaRPr lang="en-US" sz="2000" dirty="0">
              <a:latin typeface="Calibri" charset="0"/>
              <a:ea typeface="Calibri" charset="0"/>
              <a:cs typeface="Calibri" charset="0"/>
            </a:endParaRPr>
          </a:p>
          <a:p>
            <a:pPr marL="461963" indent="-461963" eaLnBrk="1" hangingPunct="1">
              <a:spcBef>
                <a:spcPts val="600"/>
              </a:spcBef>
              <a:buFontTx/>
              <a:buChar char="•"/>
            </a:pPr>
            <a:r>
              <a:rPr lang="en-US" sz="2000" dirty="0">
                <a:latin typeface="Calibri" charset="0"/>
                <a:ea typeface="Calibri" charset="0"/>
                <a:cs typeface="Calibri" charset="0"/>
              </a:rPr>
              <a:t>Experimental global and regional hurricane model development (Stream 2)</a:t>
            </a:r>
          </a:p>
          <a:p>
            <a:pPr marL="461963" indent="-461963" eaLnBrk="1" hangingPunct="1">
              <a:spcBef>
                <a:spcPts val="600"/>
              </a:spcBef>
              <a:buFontTx/>
              <a:buChar char="•"/>
            </a:pPr>
            <a:r>
              <a:rPr lang="en-US" sz="2000" dirty="0">
                <a:latin typeface="Calibri" charset="0"/>
                <a:ea typeface="Calibri" charset="0"/>
                <a:cs typeface="Calibri" charset="0"/>
              </a:rPr>
              <a:t>Data assimilation techniques and observing system strategy analysis development (Stream 1 &amp; 2)</a:t>
            </a:r>
          </a:p>
          <a:p>
            <a:pPr marL="461963" indent="-461963" eaLnBrk="1" hangingPunct="1">
              <a:spcBef>
                <a:spcPts val="600"/>
              </a:spcBef>
              <a:buFontTx/>
              <a:buChar char="•"/>
            </a:pPr>
            <a:r>
              <a:rPr lang="en-US" sz="2000" dirty="0">
                <a:latin typeface="Calibri" charset="0"/>
                <a:ea typeface="Calibri" charset="0"/>
                <a:cs typeface="Calibri" charset="0"/>
              </a:rPr>
              <a:t>Model evaluation tool </a:t>
            </a:r>
            <a:r>
              <a:rPr lang="en-US" sz="2000" dirty="0" smtClean="0">
                <a:latin typeface="Calibri" charset="0"/>
                <a:ea typeface="Calibri" charset="0"/>
                <a:cs typeface="Calibri" charset="0"/>
              </a:rPr>
              <a:t>development (Stream 1.5)</a:t>
            </a:r>
            <a:endParaRPr lang="en-US" sz="2000" dirty="0">
              <a:latin typeface="Calibri" charset="0"/>
              <a:ea typeface="Calibri" charset="0"/>
              <a:cs typeface="Calibri" charset="0"/>
            </a:endParaRPr>
          </a:p>
          <a:p>
            <a:pPr marL="461963" indent="-461963" eaLnBrk="1" hangingPunct="1">
              <a:spcBef>
                <a:spcPts val="600"/>
              </a:spcBef>
              <a:buFontTx/>
              <a:buChar char="•"/>
            </a:pPr>
            <a:r>
              <a:rPr lang="en-US" sz="2000" dirty="0">
                <a:latin typeface="Calibri" charset="0"/>
                <a:ea typeface="Calibri" charset="0"/>
                <a:cs typeface="Calibri" charset="0"/>
              </a:rPr>
              <a:t>Application and tool development for forecasters</a:t>
            </a:r>
          </a:p>
        </p:txBody>
      </p:sp>
      <p:sp>
        <p:nvSpPr>
          <p:cNvPr id="27653" name="Text Box 6"/>
          <p:cNvSpPr txBox="1">
            <a:spLocks noChangeArrowheads="1"/>
          </p:cNvSpPr>
          <p:nvPr/>
        </p:nvSpPr>
        <p:spPr bwMode="auto">
          <a:xfrm>
            <a:off x="238125" y="5969000"/>
            <a:ext cx="8639175" cy="4270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dirty="0">
                <a:solidFill>
                  <a:srgbClr val="000090"/>
                </a:solidFill>
                <a:latin typeface="Calibri" charset="0"/>
                <a:ea typeface="Calibri" charset="0"/>
                <a:cs typeface="Calibri" charset="0"/>
              </a:rPr>
              <a:t>Partnership: NCEP, AOC, AOML, ESRL, GFDL, DTC, USWRP, NESDIS/STAR</a:t>
            </a:r>
          </a:p>
        </p:txBody>
      </p:sp>
      <p:sp>
        <p:nvSpPr>
          <p:cNvPr id="27654" name="Rectangle 6"/>
          <p:cNvSpPr>
            <a:spLocks/>
          </p:cNvSpPr>
          <p:nvPr/>
        </p:nvSpPr>
        <p:spPr bwMode="auto">
          <a:xfrm>
            <a:off x="6386976" y="4286274"/>
            <a:ext cx="525463" cy="381000"/>
          </a:xfrm>
          <a:prstGeom prst="rect">
            <a:avLst/>
          </a:prstGeom>
          <a:noFill/>
          <a:ln w="12700">
            <a:noFill/>
            <a:miter lim="800000"/>
            <a:headEnd/>
            <a:tailEnd/>
          </a:ln>
        </p:spPr>
        <p:txBody>
          <a:bodyPr lIns="0" tIns="0" rIns="40639" bIns="0" anchor="ctr">
            <a:prstTxWarp prst="textNoShape">
              <a:avLst/>
            </a:prstTxWarp>
          </a:bodyPr>
          <a:lstStyle/>
          <a:p>
            <a:pPr marL="39688" algn="ctr">
              <a:lnSpc>
                <a:spcPct val="50000"/>
              </a:lnSpc>
            </a:pPr>
            <a:r>
              <a:rPr lang="en-US" sz="1600" dirty="0">
                <a:solidFill>
                  <a:schemeClr val="bg1"/>
                </a:solidFill>
                <a:latin typeface="Calibri" charset="0"/>
                <a:ea typeface="Arial" charset="0"/>
                <a:cs typeface="Arial" charset="0"/>
                <a:sym typeface="Arial" charset="0"/>
              </a:rPr>
              <a:t>D1</a:t>
            </a:r>
          </a:p>
        </p:txBody>
      </p:sp>
      <p:sp>
        <p:nvSpPr>
          <p:cNvPr id="27655" name="Rectangle 8"/>
          <p:cNvSpPr>
            <a:spLocks noChangeArrowheads="1"/>
          </p:cNvSpPr>
          <p:nvPr/>
        </p:nvSpPr>
        <p:spPr bwMode="auto">
          <a:xfrm>
            <a:off x="7039388" y="4677263"/>
            <a:ext cx="515938" cy="288925"/>
          </a:xfrm>
          <a:prstGeom prst="rect">
            <a:avLst/>
          </a:prstGeom>
          <a:noFill/>
          <a:ln w="12700">
            <a:noFill/>
            <a:miter lim="800000"/>
            <a:headEnd/>
            <a:tailEnd/>
          </a:ln>
          <a:effectLst>
            <a:outerShdw blurRad="50800" dist="38100" dir="2700000">
              <a:srgbClr val="000000">
                <a:alpha val="43000"/>
              </a:srgbClr>
            </a:outerShdw>
          </a:effectLst>
        </p:spPr>
        <p:txBody>
          <a:bodyPr lIns="50800" tIns="50800" rIns="30479" bIns="50800" anchor="ctr">
            <a:prstTxWarp prst="textNoShape">
              <a:avLst/>
            </a:prstTxWarp>
          </a:bodyPr>
          <a:lstStyle/>
          <a:p>
            <a:pPr marL="39688" algn="ctr">
              <a:lnSpc>
                <a:spcPct val="90000"/>
              </a:lnSpc>
            </a:pPr>
            <a:r>
              <a:rPr lang="en-US" sz="1600" dirty="0">
                <a:solidFill>
                  <a:srgbClr val="FFFFFF"/>
                </a:solidFill>
                <a:latin typeface="Calibri" charset="0"/>
                <a:ea typeface="Arial" charset="0"/>
                <a:cs typeface="Arial" charset="0"/>
                <a:sym typeface="Arial" charset="0"/>
              </a:rPr>
              <a:t>D2</a:t>
            </a:r>
          </a:p>
        </p:txBody>
      </p:sp>
      <p:pic>
        <p:nvPicPr>
          <p:cNvPr id="27656" name="Picture 2" descr="tk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2113" y="2272006"/>
            <a:ext cx="1989137" cy="2057400"/>
          </a:xfrm>
          <a:prstGeom prst="rect">
            <a:avLst/>
          </a:prstGeom>
          <a:noFill/>
          <a:ln w="9525">
            <a:noFill/>
            <a:miter lim="800000"/>
            <a:headEnd/>
            <a:tailEnd/>
          </a:ln>
        </p:spPr>
      </p:pic>
      <p:pic>
        <p:nvPicPr>
          <p:cNvPr id="27657" name="Picture 11" descr="p3-gulfstream_S.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92875" y="1295693"/>
            <a:ext cx="2436813" cy="1036638"/>
          </a:xfrm>
          <a:prstGeom prst="rect">
            <a:avLst/>
          </a:prstGeom>
          <a:noFill/>
          <a:ln w="9525">
            <a:noFill/>
            <a:miter lim="800000"/>
            <a:headEnd/>
            <a:tailEnd/>
          </a:ln>
        </p:spPr>
      </p:pic>
      <p:sp>
        <p:nvSpPr>
          <p:cNvPr id="10" name="TextBox 9"/>
          <p:cNvSpPr txBox="1"/>
          <p:nvPr/>
        </p:nvSpPr>
        <p:spPr>
          <a:xfrm>
            <a:off x="6518676" y="6614858"/>
            <a:ext cx="2287806"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smtClean="0">
                <a:latin typeface="+mn-lt"/>
              </a:rPr>
              <a:t>/documents/</a:t>
            </a:r>
            <a:endParaRPr lang="en-US" sz="1200" dirty="0">
              <a:latin typeface="+mn-lt"/>
            </a:endParaRPr>
          </a:p>
        </p:txBody>
      </p:sp>
    </p:spTree>
    <p:extLst>
      <p:ext uri="{BB962C8B-B14F-4D97-AF65-F5344CB8AC3E}">
        <p14:creationId xmlns:p14="http://schemas.microsoft.com/office/powerpoint/2010/main" val="23677517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300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1000" fill="hold"/>
                                        <p:tgtEl>
                                          <p:spTgt spid="27653"/>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7653"/>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7653"/>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76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89866" y="1665640"/>
            <a:ext cx="4554134" cy="4599676"/>
            <a:chOff x="4589866" y="1665640"/>
            <a:chExt cx="4554134" cy="4599676"/>
          </a:xfrm>
        </p:grpSpPr>
        <p:pic>
          <p:nvPicPr>
            <p:cNvPr id="3" name="Picture 2" descr="mslp_f14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9866" y="1718723"/>
              <a:ext cx="4554134" cy="4546593"/>
            </a:xfrm>
            <a:prstGeom prst="rect">
              <a:avLst/>
            </a:prstGeom>
          </p:spPr>
        </p:pic>
        <p:sp>
          <p:nvSpPr>
            <p:cNvPr id="58" name="TextBox 57"/>
            <p:cNvSpPr txBox="1"/>
            <p:nvPr/>
          </p:nvSpPr>
          <p:spPr>
            <a:xfrm>
              <a:off x="4956706" y="1665640"/>
              <a:ext cx="3832466" cy="338554"/>
            </a:xfrm>
            <a:prstGeom prst="rect">
              <a:avLst/>
            </a:prstGeom>
            <a:solidFill>
              <a:schemeClr val="bg1"/>
            </a:solidFill>
          </p:spPr>
          <p:txBody>
            <a:bodyPr wrap="square" rtlCol="0">
              <a:spAutoFit/>
            </a:bodyPr>
            <a:lstStyle/>
            <a:p>
              <a:pPr algn="ctr"/>
              <a:r>
                <a:rPr lang="en-US" sz="1600" dirty="0" smtClean="0">
                  <a:solidFill>
                    <a:srgbClr val="000000"/>
                  </a:solidFill>
                </a:rPr>
                <a:t>7-Day forecast – 20 member ensemble</a:t>
              </a:r>
              <a:endParaRPr lang="en-US" sz="1600" dirty="0">
                <a:solidFill>
                  <a:srgbClr val="000000"/>
                </a:solidFill>
              </a:endParaRPr>
            </a:p>
          </p:txBody>
        </p:sp>
      </p:grpSp>
      <p:sp>
        <p:nvSpPr>
          <p:cNvPr id="31746" name="Rectangle 17"/>
          <p:cNvSpPr>
            <a:spLocks noGrp="1" noChangeArrowheads="1"/>
          </p:cNvSpPr>
          <p:nvPr>
            <p:ph type="title"/>
          </p:nvPr>
        </p:nvSpPr>
        <p:spPr>
          <a:xfrm>
            <a:off x="0" y="0"/>
            <a:ext cx="7747000" cy="1333500"/>
          </a:xfrm>
        </p:spPr>
        <p:txBody>
          <a:bodyPr rIns="30479"/>
          <a:lstStyle/>
          <a:p>
            <a:pPr eaLnBrk="1" hangingPunct="1"/>
            <a:r>
              <a:rPr lang="en-US" sz="4800" dirty="0" smtClean="0">
                <a:latin typeface="Calibri" charset="0"/>
                <a:ea typeface="Calibri" charset="0"/>
                <a:cs typeface="Calibri" charset="0"/>
              </a:rPr>
              <a:t>Global Model Development – </a:t>
            </a:r>
            <a:r>
              <a:rPr lang="en-US" sz="4000" dirty="0" smtClean="0">
                <a:latin typeface="Calibri" charset="0"/>
                <a:ea typeface="Calibri" charset="0"/>
                <a:cs typeface="Calibri" charset="0"/>
              </a:rPr>
              <a:t>GFS/EnKF</a:t>
            </a:r>
            <a:endParaRPr lang="en-US" sz="4800" dirty="0" smtClean="0">
              <a:latin typeface="Calibri" charset="0"/>
              <a:ea typeface="Calibri" charset="0"/>
              <a:cs typeface="Calibri" charset="0"/>
            </a:endParaRPr>
          </a:p>
        </p:txBody>
      </p:sp>
      <p:sp>
        <p:nvSpPr>
          <p:cNvPr id="31747"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sp>
        <p:nvSpPr>
          <p:cNvPr id="31750" name="TextBox 12"/>
          <p:cNvSpPr txBox="1">
            <a:spLocks noChangeArrowheads="1"/>
          </p:cNvSpPr>
          <p:nvPr/>
        </p:nvSpPr>
        <p:spPr bwMode="auto">
          <a:xfrm>
            <a:off x="4839747" y="6213269"/>
            <a:ext cx="3570208"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ea typeface="Calibri" charset="0"/>
                <a:cs typeface="Calibri" charset="0"/>
              </a:rPr>
              <a:t>http://</a:t>
            </a:r>
            <a:r>
              <a:rPr lang="en-US" sz="1200" dirty="0" err="1">
                <a:latin typeface="Calibri" charset="0"/>
                <a:ea typeface="Calibri" charset="0"/>
                <a:cs typeface="Calibri" charset="0"/>
              </a:rPr>
              <a:t>www.esrl.noaa.gov</a:t>
            </a:r>
            <a:r>
              <a:rPr lang="en-US" sz="1200" dirty="0">
                <a:latin typeface="Calibri" charset="0"/>
                <a:ea typeface="Calibri" charset="0"/>
                <a:cs typeface="Calibri" charset="0"/>
              </a:rPr>
              <a:t>/</a:t>
            </a:r>
            <a:r>
              <a:rPr lang="en-US" sz="1200" dirty="0" err="1">
                <a:latin typeface="Calibri" charset="0"/>
                <a:ea typeface="Calibri" charset="0"/>
                <a:cs typeface="Calibri" charset="0"/>
              </a:rPr>
              <a:t>psd</a:t>
            </a:r>
            <a:r>
              <a:rPr lang="en-US" sz="1200" dirty="0">
                <a:latin typeface="Calibri" charset="0"/>
                <a:ea typeface="Calibri" charset="0"/>
                <a:cs typeface="Calibri" charset="0"/>
              </a:rPr>
              <a:t>/forecasts/</a:t>
            </a:r>
            <a:r>
              <a:rPr lang="en-US" sz="1200" dirty="0" err="1">
                <a:latin typeface="Calibri" charset="0"/>
                <a:ea typeface="Calibri" charset="0"/>
                <a:cs typeface="Calibri" charset="0"/>
              </a:rPr>
              <a:t>gfsenkf</a:t>
            </a:r>
            <a:r>
              <a:rPr lang="en-US" sz="1200" dirty="0">
                <a:latin typeface="Calibri" charset="0"/>
                <a:ea typeface="Calibri" charset="0"/>
                <a:cs typeface="Calibri" charset="0"/>
              </a:rPr>
              <a:t>/</a:t>
            </a:r>
            <a:r>
              <a:rPr lang="en-US" sz="1200" dirty="0" err="1">
                <a:latin typeface="Calibri" charset="0"/>
                <a:ea typeface="Calibri" charset="0"/>
                <a:cs typeface="Calibri" charset="0"/>
              </a:rPr>
              <a:t>ens</a:t>
            </a:r>
            <a:r>
              <a:rPr lang="en-US" sz="1200" dirty="0">
                <a:latin typeface="Calibri" charset="0"/>
                <a:ea typeface="Calibri" charset="0"/>
                <a:cs typeface="Calibri" charset="0"/>
              </a:rPr>
              <a:t>/</a:t>
            </a:r>
          </a:p>
        </p:txBody>
      </p:sp>
      <p:sp>
        <p:nvSpPr>
          <p:cNvPr id="31751" name="Rectangle 3"/>
          <p:cNvSpPr>
            <a:spLocks/>
          </p:cNvSpPr>
          <p:nvPr/>
        </p:nvSpPr>
        <p:spPr bwMode="auto">
          <a:xfrm>
            <a:off x="2827336" y="1323448"/>
            <a:ext cx="3594100" cy="307777"/>
          </a:xfrm>
          <a:prstGeom prst="rect">
            <a:avLst/>
          </a:prstGeom>
          <a:noFill/>
          <a:ln w="12700">
            <a:noFill/>
            <a:miter lim="800000"/>
            <a:headEnd/>
            <a:tailEnd/>
          </a:ln>
        </p:spPr>
        <p:txBody>
          <a:bodyPr lIns="0" tIns="0" rIns="40639" bIns="0">
            <a:prstTxWarp prst="textNoShape">
              <a:avLst/>
            </a:prstTxWarp>
            <a:spAutoFit/>
          </a:bodyPr>
          <a:lstStyle/>
          <a:p>
            <a:pPr marL="39688"/>
            <a:r>
              <a:rPr lang="en-US" sz="2000" b="1" dirty="0" smtClean="0">
                <a:latin typeface="Calibri" charset="0"/>
                <a:ea typeface="Arial" charset="0"/>
                <a:cs typeface="Arial" charset="0"/>
                <a:sym typeface="Arial" charset="0"/>
              </a:rPr>
              <a:t>Sandy (18L</a:t>
            </a:r>
            <a:r>
              <a:rPr lang="en-US" sz="2000" b="1" dirty="0">
                <a:latin typeface="Calibri" charset="0"/>
                <a:ea typeface="Arial" charset="0"/>
                <a:cs typeface="Arial" charset="0"/>
                <a:sym typeface="Arial" charset="0"/>
              </a:rPr>
              <a:t>) – </a:t>
            </a:r>
            <a:r>
              <a:rPr lang="en-US" sz="2000" b="1" dirty="0" err="1">
                <a:latin typeface="Calibri" charset="0"/>
                <a:ea typeface="Arial" charset="0"/>
                <a:cs typeface="Arial" charset="0"/>
                <a:sym typeface="Arial" charset="0"/>
              </a:rPr>
              <a:t>init</a:t>
            </a:r>
            <a:r>
              <a:rPr lang="en-US" sz="2000" b="1" dirty="0">
                <a:latin typeface="Calibri" charset="0"/>
                <a:ea typeface="Arial" charset="0"/>
                <a:cs typeface="Arial" charset="0"/>
                <a:sym typeface="Arial" charset="0"/>
              </a:rPr>
              <a:t> </a:t>
            </a:r>
            <a:r>
              <a:rPr lang="en-US" sz="2000" b="1" dirty="0" smtClean="0">
                <a:latin typeface="Calibri" charset="0"/>
                <a:ea typeface="Arial" charset="0"/>
                <a:cs typeface="Arial" charset="0"/>
                <a:sym typeface="Arial" charset="0"/>
              </a:rPr>
              <a:t>00Z 23 October</a:t>
            </a:r>
            <a:endParaRPr lang="en-US" sz="2000" b="1" dirty="0">
              <a:latin typeface="Calibri" charset="0"/>
              <a:ea typeface="Arial" charset="0"/>
              <a:cs typeface="Arial" charset="0"/>
              <a:sym typeface="Arial" charset="0"/>
            </a:endParaRPr>
          </a:p>
        </p:txBody>
      </p:sp>
      <p:sp>
        <p:nvSpPr>
          <p:cNvPr id="10" name="TextBox 9"/>
          <p:cNvSpPr txBox="1"/>
          <p:nvPr/>
        </p:nvSpPr>
        <p:spPr>
          <a:xfrm>
            <a:off x="333905" y="1650251"/>
            <a:ext cx="3832466" cy="338554"/>
          </a:xfrm>
          <a:prstGeom prst="rect">
            <a:avLst/>
          </a:prstGeom>
          <a:noFill/>
        </p:spPr>
        <p:txBody>
          <a:bodyPr wrap="square" rtlCol="0">
            <a:spAutoFit/>
          </a:bodyPr>
          <a:lstStyle/>
          <a:p>
            <a:r>
              <a:rPr lang="en-US" sz="1600" dirty="0" smtClean="0">
                <a:solidFill>
                  <a:srgbClr val="000000"/>
                </a:solidFill>
              </a:rPr>
              <a:t>GFS/EnKF T382 20 member ensemble</a:t>
            </a:r>
            <a:endParaRPr lang="en-US" sz="1600" dirty="0">
              <a:solidFill>
                <a:srgbClr val="000000"/>
              </a:solidFill>
            </a:endParaRPr>
          </a:p>
        </p:txBody>
      </p:sp>
      <p:pic>
        <p:nvPicPr>
          <p:cNvPr id="2" name="Picture 1" descr="ellipse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2053021"/>
            <a:ext cx="4640927" cy="4034512"/>
          </a:xfrm>
          <a:prstGeom prst="rect">
            <a:avLst/>
          </a:prstGeom>
        </p:spPr>
      </p:pic>
      <p:sp>
        <p:nvSpPr>
          <p:cNvPr id="41" name="Freeform 40"/>
          <p:cNvSpPr/>
          <p:nvPr/>
        </p:nvSpPr>
        <p:spPr>
          <a:xfrm>
            <a:off x="1955797" y="3666066"/>
            <a:ext cx="702737" cy="1733893"/>
          </a:xfrm>
          <a:custGeom>
            <a:avLst/>
            <a:gdLst>
              <a:gd name="connsiteX0" fmla="*/ 0 w 1299104"/>
              <a:gd name="connsiteY0" fmla="*/ 2978497 h 2978497"/>
              <a:gd name="connsiteX1" fmla="*/ 56984 w 1299104"/>
              <a:gd name="connsiteY1" fmla="*/ 2880802 h 2978497"/>
              <a:gd name="connsiteX2" fmla="*/ 154672 w 1299104"/>
              <a:gd name="connsiteY2" fmla="*/ 2726118 h 2978497"/>
              <a:gd name="connsiteX3" fmla="*/ 146532 w 1299104"/>
              <a:gd name="connsiteY3" fmla="*/ 2498162 h 2978497"/>
              <a:gd name="connsiteX4" fmla="*/ 260501 w 1299104"/>
              <a:gd name="connsiteY4" fmla="*/ 2237642 h 2978497"/>
              <a:gd name="connsiteX5" fmla="*/ 455877 w 1299104"/>
              <a:gd name="connsiteY5" fmla="*/ 1895708 h 2978497"/>
              <a:gd name="connsiteX6" fmla="*/ 366330 w 1299104"/>
              <a:gd name="connsiteY6" fmla="*/ 1594482 h 2978497"/>
              <a:gd name="connsiteX7" fmla="*/ 284923 w 1299104"/>
              <a:gd name="connsiteY7" fmla="*/ 1390950 h 2978497"/>
              <a:gd name="connsiteX8" fmla="*/ 301204 w 1299104"/>
              <a:gd name="connsiteY8" fmla="*/ 1309537 h 2978497"/>
              <a:gd name="connsiteX9" fmla="*/ 415173 w 1299104"/>
              <a:gd name="connsiteY9" fmla="*/ 1187418 h 2978497"/>
              <a:gd name="connsiteX10" fmla="*/ 610549 w 1299104"/>
              <a:gd name="connsiteY10" fmla="*/ 959463 h 2978497"/>
              <a:gd name="connsiteX11" fmla="*/ 976879 w 1299104"/>
              <a:gd name="connsiteY11" fmla="*/ 772214 h 2978497"/>
              <a:gd name="connsiteX12" fmla="*/ 1294365 w 1299104"/>
              <a:gd name="connsiteY12" fmla="*/ 544258 h 2978497"/>
              <a:gd name="connsiteX13" fmla="*/ 1123411 w 1299104"/>
              <a:gd name="connsiteY13" fmla="*/ 218607 h 2978497"/>
              <a:gd name="connsiteX14" fmla="*/ 553565 w 1299104"/>
              <a:gd name="connsiteY14" fmla="*/ 15076 h 2978497"/>
              <a:gd name="connsiteX15" fmla="*/ 561705 w 1299104"/>
              <a:gd name="connsiteY15" fmla="*/ 15076 h 2978497"/>
              <a:gd name="connsiteX16" fmla="*/ 553565 w 1299104"/>
              <a:gd name="connsiteY16" fmla="*/ 15076 h 29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9104" h="2978497">
                <a:moveTo>
                  <a:pt x="0" y="2978497"/>
                </a:moveTo>
                <a:cubicBezTo>
                  <a:pt x="15602" y="2950681"/>
                  <a:pt x="31205" y="2922865"/>
                  <a:pt x="56984" y="2880802"/>
                </a:cubicBezTo>
                <a:cubicBezTo>
                  <a:pt x="82763" y="2838739"/>
                  <a:pt x="139747" y="2789891"/>
                  <a:pt x="154672" y="2726118"/>
                </a:cubicBezTo>
                <a:cubicBezTo>
                  <a:pt x="169597" y="2662345"/>
                  <a:pt x="128894" y="2579575"/>
                  <a:pt x="146532" y="2498162"/>
                </a:cubicBezTo>
                <a:cubicBezTo>
                  <a:pt x="164170" y="2416749"/>
                  <a:pt x="208944" y="2338051"/>
                  <a:pt x="260501" y="2237642"/>
                </a:cubicBezTo>
                <a:cubicBezTo>
                  <a:pt x="312059" y="2137233"/>
                  <a:pt x="438239" y="2002901"/>
                  <a:pt x="455877" y="1895708"/>
                </a:cubicBezTo>
                <a:cubicBezTo>
                  <a:pt x="473515" y="1788515"/>
                  <a:pt x="394822" y="1678608"/>
                  <a:pt x="366330" y="1594482"/>
                </a:cubicBezTo>
                <a:cubicBezTo>
                  <a:pt x="337838" y="1510356"/>
                  <a:pt x="295777" y="1438441"/>
                  <a:pt x="284923" y="1390950"/>
                </a:cubicBezTo>
                <a:cubicBezTo>
                  <a:pt x="274069" y="1343459"/>
                  <a:pt x="279496" y="1343459"/>
                  <a:pt x="301204" y="1309537"/>
                </a:cubicBezTo>
                <a:cubicBezTo>
                  <a:pt x="322912" y="1275615"/>
                  <a:pt x="363616" y="1245764"/>
                  <a:pt x="415173" y="1187418"/>
                </a:cubicBezTo>
                <a:cubicBezTo>
                  <a:pt x="466730" y="1129072"/>
                  <a:pt x="516931" y="1028664"/>
                  <a:pt x="610549" y="959463"/>
                </a:cubicBezTo>
                <a:cubicBezTo>
                  <a:pt x="704167" y="890262"/>
                  <a:pt x="862910" y="841415"/>
                  <a:pt x="976879" y="772214"/>
                </a:cubicBezTo>
                <a:cubicBezTo>
                  <a:pt x="1090848" y="703013"/>
                  <a:pt x="1269943" y="636526"/>
                  <a:pt x="1294365" y="544258"/>
                </a:cubicBezTo>
                <a:cubicBezTo>
                  <a:pt x="1318787" y="451990"/>
                  <a:pt x="1246878" y="306804"/>
                  <a:pt x="1123411" y="218607"/>
                </a:cubicBezTo>
                <a:cubicBezTo>
                  <a:pt x="999944" y="130410"/>
                  <a:pt x="647183" y="48998"/>
                  <a:pt x="553565" y="15076"/>
                </a:cubicBezTo>
                <a:cubicBezTo>
                  <a:pt x="459947" y="-18846"/>
                  <a:pt x="561705" y="15076"/>
                  <a:pt x="561705" y="15076"/>
                </a:cubicBezTo>
                <a:lnTo>
                  <a:pt x="553565" y="15076"/>
                </a:lnTo>
              </a:path>
            </a:pathLst>
          </a:custGeom>
          <a:ln w="38100" cmpd="sng">
            <a:solidFill>
              <a:srgbClr val="008000"/>
            </a:solidFill>
          </a:ln>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6" name="Straight Arrow Connector 5"/>
          <p:cNvCxnSpPr>
            <a:endCxn id="41" idx="10"/>
          </p:cNvCxnSpPr>
          <p:nvPr/>
        </p:nvCxnSpPr>
        <p:spPr>
          <a:xfrm>
            <a:off x="1625600" y="4021664"/>
            <a:ext cx="660467" cy="20294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11195" y="3903137"/>
            <a:ext cx="1012917" cy="307777"/>
          </a:xfrm>
          <a:prstGeom prst="rect">
            <a:avLst/>
          </a:prstGeom>
          <a:noFill/>
        </p:spPr>
        <p:txBody>
          <a:bodyPr wrap="none" rtlCol="0">
            <a:spAutoFit/>
          </a:bodyPr>
          <a:lstStyle/>
          <a:p>
            <a:r>
              <a:rPr lang="en-US" sz="1400" b="1" dirty="0" smtClean="0">
                <a:solidFill>
                  <a:srgbClr val="008000"/>
                </a:solidFill>
              </a:rPr>
              <a:t>Observed</a:t>
            </a:r>
            <a:endParaRPr lang="en-US" sz="1400" b="1" dirty="0">
              <a:solidFill>
                <a:srgbClr val="008000"/>
              </a:solidFill>
            </a:endParaRPr>
          </a:p>
        </p:txBody>
      </p:sp>
      <p:grpSp>
        <p:nvGrpSpPr>
          <p:cNvPr id="14" name="Group 13"/>
          <p:cNvGrpSpPr/>
          <p:nvPr/>
        </p:nvGrpSpPr>
        <p:grpSpPr>
          <a:xfrm>
            <a:off x="5046133" y="2209800"/>
            <a:ext cx="3666066" cy="3615266"/>
            <a:chOff x="5046133" y="2209800"/>
            <a:chExt cx="3666066" cy="3615266"/>
          </a:xfrm>
        </p:grpSpPr>
        <p:sp>
          <p:nvSpPr>
            <p:cNvPr id="12" name="Oval 11"/>
            <p:cNvSpPr/>
            <p:nvPr/>
          </p:nvSpPr>
          <p:spPr>
            <a:xfrm>
              <a:off x="6163733" y="22436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66000" y="39200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046133" y="38862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306733" y="30141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5096933" y="31496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6197600" y="30818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8390465" y="46397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8382000" y="5511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104466" y="54948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239000" y="2209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054599" y="23452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7340600" y="4758267"/>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332133" y="55541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189133" y="3911599"/>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8483599" y="2336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8475133" y="40047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147733" y="55964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12" descr="AL182012_5NLW_002_A.GIF"/>
          <p:cNvPicPr>
            <a:picLocks noChangeAspect="1"/>
          </p:cNvPicPr>
          <p:nvPr/>
        </p:nvPicPr>
        <p:blipFill rotWithShape="1">
          <a:blip r:embed="rId5" cstate="email">
            <a:extLst>
              <a:ext uri="{28A0092B-C50C-407E-A947-70E740481C1C}">
                <a14:useLocalDpi xmlns:a14="http://schemas.microsoft.com/office/drawing/2010/main"/>
              </a:ext>
            </a:extLst>
          </a:blip>
          <a:srcRect l="3097" r="2343" b="19247"/>
          <a:stretch/>
        </p:blipFill>
        <p:spPr>
          <a:xfrm>
            <a:off x="4576409" y="2971801"/>
            <a:ext cx="4449058" cy="3039534"/>
          </a:xfrm>
          <a:prstGeom prst="rect">
            <a:avLst/>
          </a:prstGeom>
        </p:spPr>
      </p:pic>
    </p:spTree>
    <p:extLst>
      <p:ext uri="{BB962C8B-B14F-4D97-AF65-F5344CB8AC3E}">
        <p14:creationId xmlns:p14="http://schemas.microsoft.com/office/powerpoint/2010/main" val="2279436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gfs-ecmwf-2012.png"/>
          <p:cNvPicPr>
            <a:picLocks noChangeAspect="1"/>
          </p:cNvPicPr>
          <p:nvPr/>
        </p:nvPicPr>
        <p:blipFill rotWithShape="1">
          <a:blip r:embed="rId3" cstate="email">
            <a:extLst>
              <a:ext uri="{28A0092B-C50C-407E-A947-70E740481C1C}">
                <a14:useLocalDpi xmlns:a14="http://schemas.microsoft.com/office/drawing/2010/main"/>
              </a:ext>
            </a:extLst>
          </a:blip>
          <a:srcRect l="3518" t="6846" r="3663" b="8116"/>
          <a:stretch/>
        </p:blipFill>
        <p:spPr>
          <a:xfrm>
            <a:off x="1053052" y="1285775"/>
            <a:ext cx="7132521" cy="5134331"/>
          </a:xfrm>
          <a:prstGeom prst="rect">
            <a:avLst/>
          </a:prstGeom>
        </p:spPr>
      </p:pic>
      <p:sp>
        <p:nvSpPr>
          <p:cNvPr id="23555" name="Rectangle 2"/>
          <p:cNvSpPr txBox="1">
            <a:spLocks noChangeArrowheads="1"/>
          </p:cNvSpPr>
          <p:nvPr/>
        </p:nvSpPr>
        <p:spPr bwMode="auto">
          <a:xfrm>
            <a:off x="0" y="0"/>
            <a:ext cx="9144000" cy="1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4800" dirty="0" smtClean="0">
                <a:solidFill>
                  <a:srgbClr val="FFFFFF"/>
                </a:solidFill>
                <a:latin typeface="+mj-lt"/>
              </a:rPr>
              <a:t>Global Model Development</a:t>
            </a:r>
          </a:p>
          <a:p>
            <a:r>
              <a:rPr lang="en-US" sz="4000" dirty="0" smtClean="0">
                <a:solidFill>
                  <a:srgbClr val="FFFFFF"/>
                </a:solidFill>
                <a:latin typeface="+mj-lt"/>
              </a:rPr>
              <a:t>Track Error</a:t>
            </a:r>
            <a:endParaRPr lang="en-US" sz="4000" dirty="0">
              <a:solidFill>
                <a:srgbClr val="FFFFFF"/>
              </a:solidFill>
              <a:latin typeface="+mj-lt"/>
            </a:endParaRPr>
          </a:p>
        </p:txBody>
      </p:sp>
      <p:sp>
        <p:nvSpPr>
          <p:cNvPr id="4"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Mike Fiorino (</a:t>
            </a:r>
            <a:r>
              <a:rPr lang="en-US" sz="1100" dirty="0">
                <a:latin typeface="Calibri" charset="0"/>
                <a:ea typeface="Arial" charset="0"/>
                <a:cs typeface="Arial" charset="0"/>
              </a:rPr>
              <a:t>ESRL)</a:t>
            </a:r>
          </a:p>
        </p:txBody>
      </p:sp>
      <p:sp>
        <p:nvSpPr>
          <p:cNvPr id="5" name="TextBox 4"/>
          <p:cNvSpPr txBox="1"/>
          <p:nvPr/>
        </p:nvSpPr>
        <p:spPr>
          <a:xfrm>
            <a:off x="2848465" y="2275664"/>
            <a:ext cx="3832466" cy="400110"/>
          </a:xfrm>
          <a:prstGeom prst="rect">
            <a:avLst/>
          </a:prstGeom>
          <a:noFill/>
        </p:spPr>
        <p:txBody>
          <a:bodyPr wrap="square" rtlCol="0">
            <a:spAutoFit/>
          </a:bodyPr>
          <a:lstStyle/>
          <a:p>
            <a:pPr algn="ctr"/>
            <a:r>
              <a:rPr lang="en-US" sz="2000" b="1" dirty="0" smtClean="0">
                <a:solidFill>
                  <a:srgbClr val="000000"/>
                </a:solidFill>
                <a:latin typeface="+mn-lt"/>
              </a:rPr>
              <a:t>2012 GFS versus ECMWF</a:t>
            </a:r>
            <a:endParaRPr lang="en-US" sz="2000" b="1" dirty="0">
              <a:solidFill>
                <a:srgbClr val="000000"/>
              </a:solidFill>
              <a:latin typeface="+mn-lt"/>
            </a:endParaRPr>
          </a:p>
        </p:txBody>
      </p:sp>
    </p:spTree>
    <p:extLst>
      <p:ext uri="{BB962C8B-B14F-4D97-AF65-F5344CB8AC3E}">
        <p14:creationId xmlns:p14="http://schemas.microsoft.com/office/powerpoint/2010/main" val="215894369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24048</TotalTime>
  <Words>3267</Words>
  <Application>Microsoft Macintosh PowerPoint</Application>
  <PresentationFormat>On-screen Show (4:3)</PresentationFormat>
  <Paragraphs>376</Paragraphs>
  <Slides>29</Slides>
  <Notes>26</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Default Design</vt:lpstr>
      <vt:lpstr>Latest Developments in NOAA’s Hurricane Forecast Improvement Project</vt:lpstr>
      <vt:lpstr>Good – track forecast improvements</vt:lpstr>
      <vt:lpstr>Current Capabilities</vt:lpstr>
      <vt:lpstr>PowerPoint Presentation</vt:lpstr>
      <vt:lpstr>PowerPoint Presentation</vt:lpstr>
      <vt:lpstr>PowerPoint Presentation</vt:lpstr>
      <vt:lpstr>HFIP Activities</vt:lpstr>
      <vt:lpstr>Global Model Development – GFS/EnKF</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Improved Use of Observations: HFIP &amp; Intensity Forecast Experiment (IFEX)</vt:lpstr>
      <vt:lpstr>Future Aircraft Observations IFEX &amp; HS3:</vt:lpstr>
      <vt:lpstr>PowerPoint Presentation</vt:lpstr>
      <vt:lpstr>PowerPoint Presentation</vt:lpstr>
      <vt:lpstr>PowerPoint Presentation</vt:lpstr>
      <vt:lpstr>PowerPoint Presentation</vt:lpstr>
      <vt:lpstr>PowerPoint Presentation</vt:lpstr>
      <vt:lpstr>HFIP Success to Date</vt:lpstr>
      <vt:lpstr>Keys to Success</vt:lpstr>
      <vt:lpstr>PowerPoint Presentation</vt:lpstr>
      <vt:lpstr>Questions?</vt:lpstr>
    </vt:vector>
  </TitlesOfParts>
  <Manager>Tim McClung</Manager>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Frank Marks</cp:lastModifiedBy>
  <cp:revision>605</cp:revision>
  <cp:lastPrinted>2009-09-22T14:42:08Z</cp:lastPrinted>
  <dcterms:created xsi:type="dcterms:W3CDTF">2011-03-08T17:41:21Z</dcterms:created>
  <dcterms:modified xsi:type="dcterms:W3CDTF">2013-05-01T21:40:49Z</dcterms:modified>
</cp:coreProperties>
</file>