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6"/>
  </p:notesMasterIdLst>
  <p:sldIdLst>
    <p:sldId id="256" r:id="rId2"/>
    <p:sldId id="282" r:id="rId3"/>
    <p:sldId id="272" r:id="rId4"/>
    <p:sldId id="332" r:id="rId5"/>
    <p:sldId id="277" r:id="rId6"/>
    <p:sldId id="336" r:id="rId7"/>
    <p:sldId id="337" r:id="rId8"/>
    <p:sldId id="338" r:id="rId9"/>
    <p:sldId id="274" r:id="rId10"/>
    <p:sldId id="275" r:id="rId11"/>
    <p:sldId id="278" r:id="rId12"/>
    <p:sldId id="289" r:id="rId13"/>
    <p:sldId id="258" r:id="rId14"/>
    <p:sldId id="271" r:id="rId15"/>
    <p:sldId id="340" r:id="rId16"/>
    <p:sldId id="273" r:id="rId17"/>
    <p:sldId id="341" r:id="rId18"/>
    <p:sldId id="261" r:id="rId19"/>
    <p:sldId id="264" r:id="rId20"/>
    <p:sldId id="294" r:id="rId21"/>
    <p:sldId id="265" r:id="rId22"/>
    <p:sldId id="266" r:id="rId23"/>
    <p:sldId id="342" r:id="rId24"/>
    <p:sldId id="343" r:id="rId25"/>
    <p:sldId id="267" r:id="rId26"/>
    <p:sldId id="268" r:id="rId27"/>
    <p:sldId id="295" r:id="rId28"/>
    <p:sldId id="269" r:id="rId29"/>
    <p:sldId id="296" r:id="rId30"/>
    <p:sldId id="354" r:id="rId31"/>
    <p:sldId id="344" r:id="rId32"/>
    <p:sldId id="350" r:id="rId33"/>
    <p:sldId id="287" r:id="rId34"/>
    <p:sldId id="364" r:id="rId35"/>
    <p:sldId id="367" r:id="rId36"/>
    <p:sldId id="368" r:id="rId37"/>
    <p:sldId id="374" r:id="rId38"/>
    <p:sldId id="369" r:id="rId39"/>
    <p:sldId id="365" r:id="rId40"/>
    <p:sldId id="376" r:id="rId41"/>
    <p:sldId id="373" r:id="rId42"/>
    <p:sldId id="370" r:id="rId43"/>
    <p:sldId id="371" r:id="rId44"/>
    <p:sldId id="375" r:id="rId45"/>
    <p:sldId id="283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CC99"/>
    <a:srgbClr val="00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849" autoAdjust="0"/>
  </p:normalViewPr>
  <p:slideViewPr>
    <p:cSldViewPr>
      <p:cViewPr>
        <p:scale>
          <a:sx n="59" d="100"/>
          <a:sy n="59" d="100"/>
        </p:scale>
        <p:origin x="-19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w.Hazelton\Desktop\all_slope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w.Hazelton\Desktop\all_slope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w.Hazelton\Desktop\all_slope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RMW Slopes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WO_bad_data!$R$71:$S$71</c:f>
              <c:strCache>
                <c:ptCount val="1"/>
                <c:pt idx="0">
                  <c:v>RMW</c:v>
                </c:pt>
              </c:strCache>
            </c:strRef>
          </c:tx>
          <c:marker>
            <c:symbol val="none"/>
          </c:marker>
          <c:cat>
            <c:strRef>
              <c:f>WO_bad_data!$T$70:$W$70</c:f>
              <c:strCache>
                <c:ptCount val="4"/>
                <c:pt idx="0">
                  <c:v>DSL</c:v>
                </c:pt>
                <c:pt idx="1">
                  <c:v>USL</c:v>
                </c:pt>
                <c:pt idx="2">
                  <c:v>USR</c:v>
                </c:pt>
                <c:pt idx="3">
                  <c:v>DSR</c:v>
                </c:pt>
              </c:strCache>
            </c:strRef>
          </c:cat>
          <c:val>
            <c:numRef>
              <c:f>WO_bad_data!$T$71:$W$71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1"/>
          <c:order val="1"/>
          <c:tx>
            <c:strRef>
              <c:f>WO_bad_data!$R$72:$S$72</c:f>
              <c:strCache>
                <c:ptCount val="1"/>
                <c:pt idx="0">
                  <c:v>RMW Method 2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WO_bad_data!$T$70:$W$70</c:f>
              <c:strCache>
                <c:ptCount val="4"/>
                <c:pt idx="0">
                  <c:v>DSL</c:v>
                </c:pt>
                <c:pt idx="1">
                  <c:v>USL</c:v>
                </c:pt>
                <c:pt idx="2">
                  <c:v>USR</c:v>
                </c:pt>
                <c:pt idx="3">
                  <c:v>DSR</c:v>
                </c:pt>
              </c:strCache>
            </c:strRef>
          </c:cat>
          <c:val>
            <c:numRef>
              <c:f>WO_bad_data!$T$72:$W$72</c:f>
              <c:numCache>
                <c:formatCode>General</c:formatCode>
                <c:ptCount val="4"/>
                <c:pt idx="0">
                  <c:v>60.877685999999997</c:v>
                </c:pt>
                <c:pt idx="1">
                  <c:v>30.893488999999999</c:v>
                </c:pt>
                <c:pt idx="2">
                  <c:v>16.655429999999985</c:v>
                </c:pt>
                <c:pt idx="3">
                  <c:v>60.877685999999997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328064"/>
        <c:axId val="106329984"/>
      </c:lineChart>
      <c:catAx>
        <c:axId val="1063280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Shear Quadrant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06329984"/>
        <c:crosses val="autoZero"/>
        <c:auto val="1"/>
        <c:lblAlgn val="ctr"/>
        <c:lblOffset val="100"/>
        <c:noMultiLvlLbl val="0"/>
      </c:catAx>
      <c:valAx>
        <c:axId val="106329984"/>
        <c:scaling>
          <c:orientation val="minMax"/>
          <c:max val="9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Slope (Degrees</a:t>
                </a:r>
                <a:r>
                  <a:rPr lang="en-US" baseline="0"/>
                  <a:t> from Vertical)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crossAx val="10632806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 Slopes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WO_bad_data!$K$71</c:f>
              <c:strCache>
                <c:ptCount val="1"/>
                <c:pt idx="0">
                  <c:v>Method 1</c:v>
                </c:pt>
              </c:strCache>
            </c:strRef>
          </c:tx>
          <c:marker>
            <c:symbol val="none"/>
          </c:marker>
          <c:cat>
            <c:strRef>
              <c:f>WO_bad_data!$L$70:$O$70</c:f>
              <c:strCache>
                <c:ptCount val="4"/>
                <c:pt idx="0">
                  <c:v>DSL</c:v>
                </c:pt>
                <c:pt idx="1">
                  <c:v>USL</c:v>
                </c:pt>
                <c:pt idx="2">
                  <c:v>USR</c:v>
                </c:pt>
                <c:pt idx="3">
                  <c:v>DSR</c:v>
                </c:pt>
              </c:strCache>
            </c:strRef>
          </c:cat>
          <c:val>
            <c:numRef>
              <c:f>WO_bad_data!$L$71:$O$71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1"/>
          <c:order val="1"/>
          <c:tx>
            <c:strRef>
              <c:f>WO_bad_data!$K$72</c:f>
              <c:strCache>
                <c:ptCount val="1"/>
                <c:pt idx="0">
                  <c:v>Method 2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WO_bad_data!$L$70:$O$70</c:f>
              <c:strCache>
                <c:ptCount val="4"/>
                <c:pt idx="0">
                  <c:v>DSL</c:v>
                </c:pt>
                <c:pt idx="1">
                  <c:v>USL</c:v>
                </c:pt>
                <c:pt idx="2">
                  <c:v>USR</c:v>
                </c:pt>
                <c:pt idx="3">
                  <c:v>DSR</c:v>
                </c:pt>
              </c:strCache>
            </c:strRef>
          </c:cat>
          <c:val>
            <c:numRef>
              <c:f>WO_bad_data!$L$72:$O$72</c:f>
              <c:numCache>
                <c:formatCode>General</c:formatCode>
                <c:ptCount val="4"/>
                <c:pt idx="0">
                  <c:v>56.236335000000039</c:v>
                </c:pt>
                <c:pt idx="1">
                  <c:v>67.323495999999949</c:v>
                </c:pt>
                <c:pt idx="2">
                  <c:v>50.116028</c:v>
                </c:pt>
                <c:pt idx="3">
                  <c:v>41.907976000000005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23072"/>
        <c:axId val="107124992"/>
      </c:lineChart>
      <c:catAx>
        <c:axId val="1071230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Shear Quadrant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07124992"/>
        <c:crosses val="autoZero"/>
        <c:auto val="1"/>
        <c:lblAlgn val="ctr"/>
        <c:lblOffset val="100"/>
        <c:noMultiLvlLbl val="0"/>
      </c:catAx>
      <c:valAx>
        <c:axId val="107124992"/>
        <c:scaling>
          <c:orientation val="minMax"/>
          <c:max val="9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Slope (Degrees</a:t>
                </a:r>
                <a:r>
                  <a:rPr lang="en-US" baseline="0"/>
                  <a:t> from Vertical)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crossAx val="10712307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dBZ Slopes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WO_bad_data!$C$71</c:f>
              <c:strCache>
                <c:ptCount val="1"/>
                <c:pt idx="0">
                  <c:v>Method 1</c:v>
                </c:pt>
              </c:strCache>
            </c:strRef>
          </c:tx>
          <c:marker>
            <c:symbol val="none"/>
          </c:marker>
          <c:cat>
            <c:strRef>
              <c:f>WO_bad_data!$D$70:$G$70</c:f>
              <c:strCache>
                <c:ptCount val="4"/>
                <c:pt idx="0">
                  <c:v>DSL</c:v>
                </c:pt>
                <c:pt idx="1">
                  <c:v>USL</c:v>
                </c:pt>
                <c:pt idx="2">
                  <c:v>USR</c:v>
                </c:pt>
                <c:pt idx="3">
                  <c:v>DSR</c:v>
                </c:pt>
              </c:strCache>
            </c:strRef>
          </c:cat>
          <c:val>
            <c:numRef>
              <c:f>WO_bad_data!$D$71:$G$71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1"/>
          <c:order val="1"/>
          <c:tx>
            <c:strRef>
              <c:f>WO_bad_data!$C$72</c:f>
              <c:strCache>
                <c:ptCount val="1"/>
                <c:pt idx="0">
                  <c:v>Method 2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WO_bad_data!$D$70:$G$70</c:f>
              <c:strCache>
                <c:ptCount val="4"/>
                <c:pt idx="0">
                  <c:v>DSL</c:v>
                </c:pt>
                <c:pt idx="1">
                  <c:v>USL</c:v>
                </c:pt>
                <c:pt idx="2">
                  <c:v>USR</c:v>
                </c:pt>
                <c:pt idx="3">
                  <c:v>DSR</c:v>
                </c:pt>
              </c:strCache>
            </c:strRef>
          </c:cat>
          <c:val>
            <c:numRef>
              <c:f>WO_bad_data!$D$72:$G$72</c:f>
              <c:numCache>
                <c:formatCode>General</c:formatCode>
                <c:ptCount val="4"/>
                <c:pt idx="0">
                  <c:v>56.236335000000039</c:v>
                </c:pt>
                <c:pt idx="1">
                  <c:v>60.877685999999997</c:v>
                </c:pt>
                <c:pt idx="2">
                  <c:v>57.922943000000011</c:v>
                </c:pt>
                <c:pt idx="3">
                  <c:v>71.198761999999988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019520"/>
        <c:axId val="111021440"/>
      </c:lineChart>
      <c:catAx>
        <c:axId val="1110195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Shear Quadrant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11021440"/>
        <c:crosses val="autoZero"/>
        <c:auto val="1"/>
        <c:lblAlgn val="ctr"/>
        <c:lblOffset val="100"/>
        <c:noMultiLvlLbl val="0"/>
      </c:catAx>
      <c:valAx>
        <c:axId val="111021440"/>
        <c:scaling>
          <c:orientation val="minMax"/>
          <c:max val="9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Slope (Degrees</a:t>
                </a:r>
                <a:r>
                  <a:rPr lang="en-US" baseline="0"/>
                  <a:t> from Vertical)</a:t>
                </a:r>
                <a:endParaRPr lang="en-US"/>
              </a:p>
            </c:rich>
          </c:tx>
          <c:overlay val="0"/>
        </c:title>
        <c:numFmt formatCode="General" sourceLinked="1"/>
        <c:majorTickMark val="cross"/>
        <c:minorTickMark val="in"/>
        <c:tickLblPos val="nextTo"/>
        <c:crossAx val="11101952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FF1FC-7F9C-4379-A6AF-80839E17BDA5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9083-AF32-421D-A6FE-AA3727354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6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9083-AF32-421D-A6FE-AA3727354D7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9083-AF32-421D-A6FE-AA3727354D7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9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9083-AF32-421D-A6FE-AA3727354D7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9083-AF32-421D-A6FE-AA3727354D7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1284-E355-4DC8-871F-BB58B17225E7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57DA-A436-4540-810E-A0571D5DC018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25940-24E1-43AD-8EE1-D57D849588E2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382E-4300-4573-AC07-6F3FC176B636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C71E-B337-492B-8B1E-72F007B43D03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FC9E-DA34-4B48-B95F-A31FB6DEE822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8F70-EAFB-4EB3-944D-CC800D2ED2AB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AB4A-6CAF-4E63-AAD7-960A3DE35C13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1936-E90E-492D-88D2-04CCA44E60E0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DA8F-B9A8-4E15-8EE2-174937D8CA5C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3FA4-9E02-4F62-9A85-02D95C1CAF41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18190F-BC4F-43BF-8815-BE1DB80B8AA3}" type="datetime1">
              <a:rPr lang="en-US" smtClean="0"/>
              <a:pPr/>
              <a:t>7/25/2013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2E8C5E-B654-4BA2-8019-75F6E961CC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://www.google.com/url?sa=i&amp;rct=j&amp;q=&amp;esrc=s&amp;source=images&amp;cd=&amp;cad=rja&amp;docid=Skqvpue7EucRsM&amp;tbnid=pWRbGB1btZdXsM:&amp;ved=0CAQQjB0&amp;url=http://www.wunderground.com/blog/JeffMasters/comment.html?entrynum=2416&amp;page=3&amp;ei=Q-ukUZL4IpDk9gTxh4C4CQ&amp;bvm=bv.47008514,d.eWU&amp;psig=AFQjCNE5EjKcZxUJ-YzuEmaLvwKjgMHljQ&amp;ust=136984887845328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hyperlink" Target="http://www.google.com/url?sa=i&amp;rct=j&amp;q=&amp;esrc=s&amp;source=images&amp;cd=&amp;cad=rja&amp;docid=uxtPsnJUS_jMBM&amp;tbnid=iViByNHHOobi0M:&amp;ved=0CAQQjB0&amp;url=http://www.nasa.gov/vision/earth/lookingatearth/eyewall.html&amp;ei=DOakUcC-Co_i8gTP-4HYBg&amp;bvm=bv.47008514,d.eWU&amp;psig=AFQjCNGxsKA9pXMARovYTDjLebAPJQ1M_A&amp;ust=1369847683104407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.unisys.com/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.unisys.com/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TC Eyewall Slope as Determined by Radar Reflectivity Data: Composites and Case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962400"/>
            <a:ext cx="6324600" cy="7620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Andrew T. Hazelton</a:t>
            </a:r>
          </a:p>
          <a:p>
            <a:pPr algn="ctr"/>
            <a:r>
              <a:rPr lang="en-US" sz="2000" dirty="0" smtClean="0"/>
              <a:t>NOAA AOML Hurricane Research Division Seminar</a:t>
            </a:r>
          </a:p>
          <a:p>
            <a:pPr algn="ctr"/>
            <a:r>
              <a:rPr lang="en-US" sz="2000" dirty="0" smtClean="0"/>
              <a:t>7/25/13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3962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Previous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have been a few other studies looking at different metrics of eyewall slope. </a:t>
            </a:r>
          </a:p>
          <a:p>
            <a:endParaRPr lang="en-US" dirty="0" smtClean="0"/>
          </a:p>
          <a:p>
            <a:r>
              <a:rPr lang="en-US" dirty="0" smtClean="0"/>
              <a:t>Radar reflectivity is one useful metric: </a:t>
            </a:r>
          </a:p>
          <a:p>
            <a:pPr marL="0" indent="0">
              <a:buNone/>
            </a:pPr>
            <a:r>
              <a:rPr lang="en-US" dirty="0" smtClean="0"/>
              <a:t>	1. It can be used as a proxy for the updraft without having to 	accurately observe vertical velocity in all parts of a TC.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2. Reflectivity also can show the eyewall updraft better than 	RMW, which is derived from the horizontal wind field.</a:t>
            </a:r>
          </a:p>
          <a:p>
            <a:endParaRPr lang="en-US" dirty="0" smtClean="0"/>
          </a:p>
          <a:p>
            <a:r>
              <a:rPr lang="en-US" dirty="0" smtClean="0"/>
              <a:t>Jorgensen (1984) and Marks (1985) analyzed the slope of the 10 </a:t>
            </a:r>
            <a:r>
              <a:rPr lang="en-US" dirty="0" err="1" smtClean="0"/>
              <a:t>dBZ</a:t>
            </a:r>
            <a:r>
              <a:rPr lang="en-US" dirty="0" smtClean="0"/>
              <a:t> surface for Hurricane Allen in 1980.</a:t>
            </a:r>
          </a:p>
          <a:p>
            <a:endParaRPr lang="en-US" dirty="0" smtClean="0"/>
          </a:p>
          <a:p>
            <a:r>
              <a:rPr lang="en-US" dirty="0" err="1" smtClean="0"/>
              <a:t>Corbosiero</a:t>
            </a:r>
            <a:r>
              <a:rPr lang="en-US" dirty="0" smtClean="0"/>
              <a:t> et al. (2005) looked at slope of the 10 </a:t>
            </a:r>
            <a:r>
              <a:rPr lang="en-US" dirty="0" err="1" smtClean="0"/>
              <a:t>dBZ</a:t>
            </a:r>
            <a:r>
              <a:rPr lang="en-US" dirty="0" smtClean="0"/>
              <a:t> contour for two flight legs into Hurricane Elena as part of a study of that TC’s structure.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3886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Current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this study, we analyze </a:t>
            </a:r>
            <a:r>
              <a:rPr lang="en-US" dirty="0" err="1" smtClean="0"/>
              <a:t>eyewall</a:t>
            </a:r>
            <a:r>
              <a:rPr lang="en-US" dirty="0" smtClean="0"/>
              <a:t> slopes based on radar reflectivity data for 15 different Atlantic hurricanes from 2004-2011. </a:t>
            </a:r>
          </a:p>
          <a:p>
            <a:endParaRPr lang="en-US" dirty="0" smtClean="0"/>
          </a:p>
          <a:p>
            <a:r>
              <a:rPr lang="en-US" dirty="0" smtClean="0"/>
              <a:t> This study use the 20 </a:t>
            </a:r>
            <a:r>
              <a:rPr lang="en-US" dirty="0" err="1" smtClean="0"/>
              <a:t>dBZ</a:t>
            </a:r>
            <a:r>
              <a:rPr lang="en-US" dirty="0" smtClean="0"/>
              <a:t> surface to calculate eyewall slope.</a:t>
            </a:r>
          </a:p>
          <a:p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 err="1" smtClean="0"/>
              <a:t>dBZ</a:t>
            </a:r>
            <a:r>
              <a:rPr lang="en-US" dirty="0" smtClean="0"/>
              <a:t> values tested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20 </a:t>
            </a:r>
            <a:r>
              <a:rPr lang="en-US" dirty="0" err="1" smtClean="0"/>
              <a:t>dBZ</a:t>
            </a:r>
            <a:r>
              <a:rPr lang="en-US" dirty="0" smtClean="0"/>
              <a:t> was most robust for approximating the strong gradient of reflectivity between the eyewall updraft and the clear air/high clouds in the eye.</a:t>
            </a:r>
          </a:p>
          <a:p>
            <a:endParaRPr lang="en-US" dirty="0" smtClean="0"/>
          </a:p>
          <a:p>
            <a:r>
              <a:rPr lang="en-US" dirty="0" smtClean="0"/>
              <a:t>No other study has performed a climatology of eyewall slopes based on radar reflectivity. </a:t>
            </a:r>
          </a:p>
          <a:p>
            <a:endParaRPr lang="en-US" dirty="0" smtClean="0"/>
          </a:p>
          <a:p>
            <a:r>
              <a:rPr lang="en-US" dirty="0" smtClean="0"/>
              <a:t>In addition, this study will quantify asymmetries in slope that have been only briefly treated by previous analyses.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investigate whether this measure of eyewall slope is similar to others (such as RMW slope), by looking at relationships with storm structure and intensity.</a:t>
            </a:r>
          </a:p>
          <a:p>
            <a:endParaRPr lang="en-US" dirty="0" smtClean="0"/>
          </a:p>
          <a:p>
            <a:r>
              <a:rPr lang="en-US" dirty="0" smtClean="0"/>
              <a:t>As mentioned previously, the slope of a </a:t>
            </a:r>
            <a:r>
              <a:rPr lang="en-US" dirty="0" err="1" smtClean="0"/>
              <a:t>dBZ</a:t>
            </a:r>
            <a:r>
              <a:rPr lang="en-US" dirty="0" smtClean="0"/>
              <a:t> surface is likely a fundamentally different measure, although it may be related to other slope measures.</a:t>
            </a:r>
          </a:p>
          <a:p>
            <a:endParaRPr lang="en-US" dirty="0" smtClean="0"/>
          </a:p>
          <a:p>
            <a:r>
              <a:rPr lang="en-US" dirty="0" smtClean="0"/>
              <a:t>We seek to answer the following questions: 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1. What is the distribution of eyewall slopes over a multi-year climatology?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2. How does eyewall slope (as measured by a reflectivity surface) relate to the intensity of  TCs, on both a </a:t>
            </a:r>
            <a:r>
              <a:rPr lang="en-US" dirty="0" err="1" smtClean="0"/>
              <a:t>climatological</a:t>
            </a:r>
            <a:r>
              <a:rPr lang="en-US" dirty="0" smtClean="0"/>
              <a:t> and individual storm scale?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3. How is eyewall slope related to structural changes within the TC inner- core region?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162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Data and Methodology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Used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Radar data: research flights by the NOAA Hurricane Research Division (HRD) and the NASA GRIP field campaign.</a:t>
            </a:r>
          </a:p>
          <a:p>
            <a:endParaRPr lang="en-US" sz="2400" dirty="0" smtClean="0"/>
          </a:p>
          <a:p>
            <a:r>
              <a:rPr lang="en-US" sz="2400" dirty="0" smtClean="0"/>
              <a:t>The HRD data (which comprised most of the cases analyzed) has a vertical resolution of 0.5 km.</a:t>
            </a:r>
          </a:p>
          <a:p>
            <a:endParaRPr lang="en-US" sz="2400" dirty="0" smtClean="0"/>
          </a:p>
          <a:p>
            <a:r>
              <a:rPr lang="en-US" sz="2400" dirty="0" smtClean="0"/>
              <a:t>123 flight legs into 15 different storms.  </a:t>
            </a:r>
          </a:p>
          <a:p>
            <a:endParaRPr lang="en-US" sz="2400" dirty="0" smtClean="0"/>
          </a:p>
          <a:p>
            <a:r>
              <a:rPr lang="en-US" sz="2400" dirty="0" smtClean="0"/>
              <a:t>The slopes were then averaged around the six-hourly “Best Track” times (0000 UTC, 0600 UTC, 1200 UTC, 1800 UTC) for comparison with TC location and intensity.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Used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334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 couple of example radar images from the HRD data, one at z = 2 km, and one at z = 8 km: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78850" name="Picture 2" descr="http://moe.met.fsu.edu/~ahazelton/Felix_2km_reflectivity_cartesian_070902_22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800600" cy="3600450"/>
          </a:xfrm>
          <a:prstGeom prst="rect">
            <a:avLst/>
          </a:prstGeom>
          <a:noFill/>
        </p:spPr>
      </p:pic>
      <p:pic>
        <p:nvPicPr>
          <p:cNvPr id="78852" name="Picture 4" descr="http://moe.met.fsu.edu/~ahazelton/Felix_8km_reflectivity_cartesian_070902_22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2286000"/>
            <a:ext cx="4775200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6096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-Note how the eye is larger at z = 8 km, another sign of a sloping eyewall.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1336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Felix at z = 2km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1336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Felix at z = 8km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2438400"/>
            <a:ext cx="3810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5562600"/>
            <a:ext cx="3429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2438400"/>
            <a:ext cx="3810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5486400"/>
            <a:ext cx="3429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Slope Calculation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moe.met.fsu.edu/~ahazelton/ivan_upper_lower_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5587999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948690"/>
            <a:ext cx="350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-Radius vs. height cross-section of radar reflectivity </a:t>
            </a:r>
          </a:p>
          <a:p>
            <a:endParaRPr lang="en-US" dirty="0" smtClean="0"/>
          </a:p>
          <a:p>
            <a:r>
              <a:rPr lang="en-US" dirty="0" smtClean="0"/>
              <a:t>-The vertical distance is given by the vertical level, and the horizontal distance is calculated from the storm center.</a:t>
            </a:r>
          </a:p>
          <a:p>
            <a:endParaRPr lang="en-US" dirty="0" smtClean="0"/>
          </a:p>
          <a:p>
            <a:r>
              <a:rPr lang="en-US" dirty="0" smtClean="0"/>
              <a:t>-Least squares linear regression determines the slope.</a:t>
            </a:r>
          </a:p>
          <a:p>
            <a:endParaRPr lang="en-US" dirty="0" smtClean="0"/>
          </a:p>
          <a:p>
            <a:r>
              <a:rPr lang="en-US" dirty="0" smtClean="0"/>
              <a:t>-Slope is calculated every 5° azimuthally, then the slopes are averaged to give an azimuthal average for each time.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066800" y="2133600"/>
            <a:ext cx="609600" cy="2133600"/>
            <a:chOff x="1219200" y="2514600"/>
            <a:chExt cx="609600" cy="2133600"/>
          </a:xfrm>
          <a:solidFill>
            <a:srgbClr val="FF0066"/>
          </a:solidFill>
        </p:grpSpPr>
        <p:sp>
          <p:nvSpPr>
            <p:cNvPr id="6" name="Oval 5"/>
            <p:cNvSpPr/>
            <p:nvPr/>
          </p:nvSpPr>
          <p:spPr>
            <a:xfrm>
              <a:off x="1219200" y="4495800"/>
              <a:ext cx="152400" cy="1524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19200" y="4267200"/>
              <a:ext cx="152400" cy="1524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19200" y="3962400"/>
              <a:ext cx="152400" cy="1524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9200" y="3733800"/>
              <a:ext cx="152400" cy="1524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19200" y="3505200"/>
              <a:ext cx="152400" cy="1524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95400" y="3276600"/>
              <a:ext cx="152400" cy="1524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2971800"/>
              <a:ext cx="152400" cy="1524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524000" y="2743200"/>
              <a:ext cx="152400" cy="1524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514600"/>
              <a:ext cx="152400" cy="152400"/>
            </a:xfrm>
            <a:prstGeom prst="ellipse">
              <a:avLst/>
            </a:prstGeom>
            <a:grp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1066800" y="1981200"/>
            <a:ext cx="457200" cy="2209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9200" y="11430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24600" y="5181600"/>
            <a:ext cx="1524000" cy="152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086600" y="59436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86600" y="5791200"/>
            <a:ext cx="7620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086600" y="5638800"/>
            <a:ext cx="685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086600" y="5486400"/>
            <a:ext cx="6096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4800600"/>
            <a:ext cx="426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0           10          20          30         40        50</a:t>
            </a:r>
          </a:p>
          <a:p>
            <a:r>
              <a:rPr lang="en-US" dirty="0" smtClean="0"/>
              <a:t>        Radial Distance From Center (km)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485896" y="2686734"/>
            <a:ext cx="3733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Height (km)</a:t>
            </a:r>
          </a:p>
          <a:p>
            <a:r>
              <a:rPr lang="en-US" dirty="0" smtClean="0"/>
              <a:t>0            3             6            9            12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Slope Definition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1447800" y="1524000"/>
            <a:ext cx="4038600" cy="3886200"/>
            <a:chOff x="914400" y="1524000"/>
            <a:chExt cx="4038600" cy="3886200"/>
          </a:xfrm>
        </p:grpSpPr>
        <p:grpSp>
          <p:nvGrpSpPr>
            <p:cNvPr id="4" name="Group 10"/>
            <p:cNvGrpSpPr/>
            <p:nvPr/>
          </p:nvGrpSpPr>
          <p:grpSpPr>
            <a:xfrm>
              <a:off x="914400" y="1676400"/>
              <a:ext cx="4038600" cy="3733800"/>
              <a:chOff x="1447800" y="1752600"/>
              <a:chExt cx="4038600" cy="37338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1752600"/>
                <a:ext cx="0" cy="3733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447800" y="5486400"/>
                <a:ext cx="4038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flipV="1">
              <a:off x="914400" y="1524000"/>
              <a:ext cx="685800" cy="38862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914400" y="1600200"/>
              <a:ext cx="1600200" cy="3810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914400" y="2133600"/>
              <a:ext cx="2667000" cy="3276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914400" y="3352800"/>
              <a:ext cx="3733800" cy="20574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14400" y="4419600"/>
              <a:ext cx="4038600" cy="990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828800" y="114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°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895600" y="121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°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114800" y="1828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°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1816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°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486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°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791200" y="12192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-Slope in ° from vertical</a:t>
            </a:r>
          </a:p>
          <a:p>
            <a:endParaRPr lang="en-US" dirty="0" smtClean="0"/>
          </a:p>
          <a:p>
            <a:r>
              <a:rPr lang="en-US" dirty="0" smtClean="0"/>
              <a:t>-Negative slopes tilt inward with height</a:t>
            </a:r>
          </a:p>
          <a:p>
            <a:endParaRPr lang="en-US" dirty="0" smtClean="0"/>
          </a:p>
          <a:p>
            <a:r>
              <a:rPr lang="en-US" dirty="0" smtClean="0"/>
              <a:t>-0° is perfectly upright 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685800" y="1752600"/>
            <a:ext cx="762000" cy="36576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1000" y="137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-15 °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28600" y="3505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 </a:t>
            </a:r>
          </a:p>
          <a:p>
            <a:pPr algn="ctr"/>
            <a:r>
              <a:rPr lang="en-US" dirty="0" smtClean="0"/>
              <a:t>(km)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048000" y="5410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</a:p>
          <a:p>
            <a:pPr algn="ctr"/>
            <a:r>
              <a:rPr lang="en-US" dirty="0" smtClean="0"/>
              <a:t>(km)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4267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Eye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6400800"/>
            <a:ext cx="5181600" cy="3048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04800" y="6172200"/>
            <a:ext cx="1725930" cy="219075"/>
          </a:xfrm>
          <a:custGeom>
            <a:avLst/>
            <a:gdLst>
              <a:gd name="connsiteX0" fmla="*/ 0 w 1725930"/>
              <a:gd name="connsiteY0" fmla="*/ 207645 h 219075"/>
              <a:gd name="connsiteX1" fmla="*/ 834390 w 1725930"/>
              <a:gd name="connsiteY1" fmla="*/ 1905 h 219075"/>
              <a:gd name="connsiteX2" fmla="*/ 1725930 w 1725930"/>
              <a:gd name="connsiteY2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5930" h="219075">
                <a:moveTo>
                  <a:pt x="0" y="207645"/>
                </a:moveTo>
                <a:cubicBezTo>
                  <a:pt x="273367" y="103822"/>
                  <a:pt x="546735" y="0"/>
                  <a:pt x="834390" y="1905"/>
                </a:cubicBezTo>
                <a:cubicBezTo>
                  <a:pt x="1122045" y="3810"/>
                  <a:pt x="1423987" y="111442"/>
                  <a:pt x="1725930" y="219075"/>
                </a:cubicBez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981200" y="6172200"/>
            <a:ext cx="1725930" cy="219075"/>
          </a:xfrm>
          <a:custGeom>
            <a:avLst/>
            <a:gdLst>
              <a:gd name="connsiteX0" fmla="*/ 0 w 1725930"/>
              <a:gd name="connsiteY0" fmla="*/ 207645 h 219075"/>
              <a:gd name="connsiteX1" fmla="*/ 834390 w 1725930"/>
              <a:gd name="connsiteY1" fmla="*/ 1905 h 219075"/>
              <a:gd name="connsiteX2" fmla="*/ 1725930 w 1725930"/>
              <a:gd name="connsiteY2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5930" h="219075">
                <a:moveTo>
                  <a:pt x="0" y="207645"/>
                </a:moveTo>
                <a:cubicBezTo>
                  <a:pt x="273367" y="103822"/>
                  <a:pt x="546735" y="0"/>
                  <a:pt x="834390" y="1905"/>
                </a:cubicBezTo>
                <a:cubicBezTo>
                  <a:pt x="1122045" y="3810"/>
                  <a:pt x="1423987" y="111442"/>
                  <a:pt x="1725930" y="219075"/>
                </a:cubicBez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57600" y="6172200"/>
            <a:ext cx="1725930" cy="219075"/>
          </a:xfrm>
          <a:custGeom>
            <a:avLst/>
            <a:gdLst>
              <a:gd name="connsiteX0" fmla="*/ 0 w 1725930"/>
              <a:gd name="connsiteY0" fmla="*/ 207645 h 219075"/>
              <a:gd name="connsiteX1" fmla="*/ 834390 w 1725930"/>
              <a:gd name="connsiteY1" fmla="*/ 1905 h 219075"/>
              <a:gd name="connsiteX2" fmla="*/ 1725930 w 1725930"/>
              <a:gd name="connsiteY2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5930" h="219075">
                <a:moveTo>
                  <a:pt x="0" y="207645"/>
                </a:moveTo>
                <a:cubicBezTo>
                  <a:pt x="273367" y="103822"/>
                  <a:pt x="546735" y="0"/>
                  <a:pt x="834390" y="1905"/>
                </a:cubicBezTo>
                <a:cubicBezTo>
                  <a:pt x="1122045" y="3810"/>
                  <a:pt x="1423987" y="111442"/>
                  <a:pt x="1725930" y="219075"/>
                </a:cubicBez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33600"/>
            <a:ext cx="56388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Results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3528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a. Slope Composites and Mean Relationships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Slopes from All Flight Legs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14300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-Eyewall (20 </a:t>
            </a:r>
            <a:r>
              <a:rPr lang="en-US" dirty="0" err="1" smtClean="0"/>
              <a:t>dBZ</a:t>
            </a:r>
            <a:r>
              <a:rPr lang="en-US" dirty="0" smtClean="0"/>
              <a:t> contour) profiles from radar dataset.</a:t>
            </a:r>
          </a:p>
          <a:p>
            <a:endParaRPr lang="en-US" dirty="0" smtClean="0"/>
          </a:p>
          <a:p>
            <a:r>
              <a:rPr lang="en-US" dirty="0" smtClean="0"/>
              <a:t>-Now we show the profiles with the distance relative to the eye radius at 2 km (determined by 20 </a:t>
            </a:r>
            <a:r>
              <a:rPr lang="en-US" dirty="0" err="1" smtClean="0"/>
              <a:t>dBZ</a:t>
            </a:r>
            <a:r>
              <a:rPr lang="en-US" dirty="0" smtClean="0"/>
              <a:t> threshold at z = 2 km).</a:t>
            </a:r>
          </a:p>
          <a:p>
            <a:endParaRPr lang="en-US" dirty="0" smtClean="0"/>
          </a:p>
          <a:p>
            <a:r>
              <a:rPr lang="en-US" dirty="0" smtClean="0"/>
              <a:t>-Note the possible connection between slope and intensity.</a:t>
            </a:r>
          </a:p>
          <a:p>
            <a:endParaRPr lang="en-US" dirty="0" smtClean="0"/>
          </a:p>
          <a:p>
            <a:r>
              <a:rPr lang="en-US" dirty="0" smtClean="0"/>
              <a:t>-The bottom figure shows the mean profile (solid) and 25</a:t>
            </a:r>
            <a:r>
              <a:rPr lang="en-US" baseline="30000" dirty="0" smtClean="0"/>
              <a:t>th</a:t>
            </a:r>
            <a:r>
              <a:rPr lang="en-US" dirty="0" smtClean="0"/>
              <a:t> and 75</a:t>
            </a:r>
            <a:r>
              <a:rPr lang="en-US" baseline="30000" dirty="0" smtClean="0"/>
              <a:t>th</a:t>
            </a:r>
            <a:r>
              <a:rPr lang="en-US" dirty="0" smtClean="0"/>
              <a:t> percentiles (dashed).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1905000"/>
            <a:ext cx="152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1219200"/>
            <a:ext cx="2286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moe.met.fsu.edu/~ahazelton/relative_edges_mean_max_min_ci_all_lev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4064000" cy="28956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28600" y="838200"/>
            <a:ext cx="3962400" cy="3005554"/>
            <a:chOff x="228600" y="838200"/>
            <a:chExt cx="3962400" cy="3005554"/>
          </a:xfrm>
        </p:grpSpPr>
        <p:pic>
          <p:nvPicPr>
            <p:cNvPr id="11" name="Picture 10" descr="azimuthal_mean_profiles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838200"/>
              <a:ext cx="3810000" cy="2857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7200" y="3505200"/>
              <a:ext cx="3733800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TS   </a:t>
              </a:r>
              <a:r>
                <a:rPr lang="en-US" sz="1600" dirty="0" smtClean="0">
                  <a:solidFill>
                    <a:srgbClr val="00CC99"/>
                  </a:solidFill>
                </a:rPr>
                <a:t>Cat 1    </a:t>
              </a:r>
              <a:r>
                <a:rPr lang="en-US" sz="1600" dirty="0" smtClean="0">
                  <a:solidFill>
                    <a:srgbClr val="00FF00"/>
                  </a:solidFill>
                </a:rPr>
                <a:t>Cat 2    </a:t>
              </a:r>
              <a:r>
                <a:rPr lang="en-US" sz="1600" dirty="0" smtClean="0">
                  <a:solidFill>
                    <a:srgbClr val="FFFF00"/>
                  </a:solidFill>
                </a:rPr>
                <a:t>Cat 3   </a:t>
              </a:r>
              <a:r>
                <a:rPr lang="en-US" sz="1600" dirty="0" smtClean="0">
                  <a:solidFill>
                    <a:srgbClr val="FFC000"/>
                  </a:solidFill>
                </a:rPr>
                <a:t>Cat 4   </a:t>
              </a:r>
              <a:r>
                <a:rPr lang="en-US" sz="1600" dirty="0" smtClean="0">
                  <a:solidFill>
                    <a:srgbClr val="FF0000"/>
                  </a:solidFill>
                </a:rPr>
                <a:t>Cat 5</a:t>
              </a:r>
              <a:endParaRPr lang="en-US" sz="1600" dirty="0">
                <a:solidFill>
                  <a:srgbClr val="00CC99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838200"/>
            <a:ext cx="3810000" cy="3005554"/>
            <a:chOff x="4495800" y="762000"/>
            <a:chExt cx="3810000" cy="3005554"/>
          </a:xfrm>
        </p:grpSpPr>
        <p:pic>
          <p:nvPicPr>
            <p:cNvPr id="12" name="Picture 11" descr="relative_azimuthal_mean_profiles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0" y="762000"/>
              <a:ext cx="3810000" cy="2895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72000" y="3429000"/>
              <a:ext cx="3733800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TS   </a:t>
              </a:r>
              <a:r>
                <a:rPr lang="en-US" sz="1600" dirty="0" smtClean="0">
                  <a:solidFill>
                    <a:srgbClr val="00CC99"/>
                  </a:solidFill>
                </a:rPr>
                <a:t>Cat 1    </a:t>
              </a:r>
              <a:r>
                <a:rPr lang="en-US" sz="1600" dirty="0" smtClean="0">
                  <a:solidFill>
                    <a:srgbClr val="00FF00"/>
                  </a:solidFill>
                </a:rPr>
                <a:t>Cat 2    </a:t>
              </a:r>
              <a:r>
                <a:rPr lang="en-US" sz="1600" dirty="0" smtClean="0">
                  <a:solidFill>
                    <a:srgbClr val="FFFF00"/>
                  </a:solidFill>
                </a:rPr>
                <a:t>Cat 3   </a:t>
              </a:r>
              <a:r>
                <a:rPr lang="en-US" sz="1600" dirty="0" smtClean="0">
                  <a:solidFill>
                    <a:srgbClr val="FFC000"/>
                  </a:solidFill>
                </a:rPr>
                <a:t>Cat 4   </a:t>
              </a:r>
              <a:r>
                <a:rPr lang="en-US" sz="1600" dirty="0" smtClean="0">
                  <a:solidFill>
                    <a:srgbClr val="FF0000"/>
                  </a:solidFill>
                </a:rPr>
                <a:t>Cat 5</a:t>
              </a:r>
              <a:endParaRPr lang="en-US" sz="1600" dirty="0">
                <a:solidFill>
                  <a:srgbClr val="00CC99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Background</a:t>
            </a:r>
          </a:p>
          <a:p>
            <a:pPr lvl="1">
              <a:buNone/>
            </a:pPr>
            <a:r>
              <a:rPr lang="en-US" sz="1800" dirty="0" smtClean="0"/>
              <a:t>-Motivation</a:t>
            </a:r>
          </a:p>
          <a:p>
            <a:pPr lvl="1">
              <a:buNone/>
            </a:pPr>
            <a:r>
              <a:rPr lang="en-US" sz="1800" dirty="0" smtClean="0"/>
              <a:t>-Previous analysis of </a:t>
            </a:r>
            <a:r>
              <a:rPr lang="en-US" sz="1800" dirty="0" err="1" smtClean="0"/>
              <a:t>eyewall</a:t>
            </a:r>
            <a:r>
              <a:rPr lang="en-US" sz="1800" dirty="0" smtClean="0"/>
              <a:t> slope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Data  and Methodology</a:t>
            </a:r>
          </a:p>
          <a:p>
            <a:pPr>
              <a:buNone/>
            </a:pPr>
            <a:r>
              <a:rPr lang="en-US" sz="1800" dirty="0" smtClean="0"/>
              <a:t>	- Datasets used and slope calculations</a:t>
            </a:r>
          </a:p>
          <a:p>
            <a:endParaRPr lang="en-US" sz="2000" dirty="0" smtClean="0"/>
          </a:p>
          <a:p>
            <a:r>
              <a:rPr lang="en-US" sz="2000" dirty="0" smtClean="0"/>
              <a:t>Results</a:t>
            </a:r>
          </a:p>
          <a:p>
            <a:pPr lvl="1">
              <a:buNone/>
            </a:pPr>
            <a:r>
              <a:rPr lang="en-US" sz="1800" dirty="0" smtClean="0"/>
              <a:t>- Composite relationships</a:t>
            </a:r>
          </a:p>
          <a:p>
            <a:pPr lvl="1">
              <a:buNone/>
            </a:pPr>
            <a:r>
              <a:rPr lang="en-US" sz="1800" dirty="0" smtClean="0"/>
              <a:t>- Common asymmetries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r>
              <a:rPr lang="en-US" sz="2000" dirty="0" smtClean="0"/>
              <a:t>Conclusions </a:t>
            </a:r>
          </a:p>
          <a:p>
            <a:endParaRPr lang="en-US" sz="2000" dirty="0" smtClean="0"/>
          </a:p>
          <a:p>
            <a:r>
              <a:rPr lang="en-US" sz="2000" dirty="0" smtClean="0"/>
              <a:t>Future Work/Current Work at HRD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Slope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371600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-Peak in the distribution around 65°.</a:t>
            </a:r>
          </a:p>
          <a:p>
            <a:endParaRPr lang="en-US" dirty="0" smtClean="0"/>
          </a:p>
          <a:p>
            <a:r>
              <a:rPr lang="en-US" dirty="0" smtClean="0"/>
              <a:t>-Range between about 25° and 75°.  </a:t>
            </a:r>
          </a:p>
          <a:p>
            <a:endParaRPr lang="en-US" dirty="0" smtClean="0"/>
          </a:p>
          <a:p>
            <a:r>
              <a:rPr lang="en-US" dirty="0" smtClean="0"/>
              <a:t>-No vertical eyewalls</a:t>
            </a:r>
          </a:p>
          <a:p>
            <a:endParaRPr lang="en-US" dirty="0" smtClean="0"/>
          </a:p>
          <a:p>
            <a:r>
              <a:rPr lang="en-US" dirty="0" smtClean="0"/>
              <a:t>-No horizontal </a:t>
            </a:r>
            <a:r>
              <a:rPr lang="en-US" dirty="0" err="1" smtClean="0"/>
              <a:t>eyewalls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-Mean higher than RMW slope from Stern and Nolan (2009) and Rogers et al. (2012).</a:t>
            </a:r>
          </a:p>
        </p:txBody>
      </p:sp>
      <p:pic>
        <p:nvPicPr>
          <p:cNvPr id="45058" name="Picture 2" descr="http://moe.met.fsu.edu/~ahazelton/eye_slope_histogram_azimuthal_only_best_tr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096000" cy="4572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Slope vs. Intensity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5200" y="1447800"/>
            <a:ext cx="3098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-Statistically significant mean relationship between eyewall slope and TC intensity.</a:t>
            </a:r>
          </a:p>
          <a:p>
            <a:endParaRPr lang="en-US" dirty="0"/>
          </a:p>
          <a:p>
            <a:r>
              <a:rPr lang="en-US" dirty="0" smtClean="0"/>
              <a:t>-Differs from results for RMW slope from Stern and Nolan (2009).</a:t>
            </a:r>
          </a:p>
          <a:p>
            <a:endParaRPr lang="en-US" dirty="0" smtClean="0"/>
          </a:p>
          <a:p>
            <a:r>
              <a:rPr lang="en-US" dirty="0" smtClean="0"/>
              <a:t>-Letters randomly assigned to different storms. </a:t>
            </a:r>
          </a:p>
          <a:p>
            <a:endParaRPr lang="en-US" dirty="0" smtClean="0"/>
          </a:p>
          <a:p>
            <a:r>
              <a:rPr lang="en-US" dirty="0" smtClean="0"/>
              <a:t>-Some storms were fairly close to the mean relationship.</a:t>
            </a:r>
          </a:p>
          <a:p>
            <a:endParaRPr lang="en-US" dirty="0" smtClean="0"/>
          </a:p>
          <a:p>
            <a:r>
              <a:rPr lang="en-US" dirty="0" smtClean="0"/>
              <a:t>-Other storms showed significant deviation. </a:t>
            </a:r>
            <a:endParaRPr lang="en-US" dirty="0"/>
          </a:p>
        </p:txBody>
      </p:sp>
      <p:pic>
        <p:nvPicPr>
          <p:cNvPr id="6" name="Picture 5" descr="wind_vs_azimuthal_mean_slope_best_trac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5689600" cy="4267200"/>
          </a:xfrm>
          <a:prstGeom prst="rect">
            <a:avLst/>
          </a:prstGeom>
        </p:spPr>
      </p:pic>
      <p:grpSp>
        <p:nvGrpSpPr>
          <p:cNvPr id="3" name="Group 16"/>
          <p:cNvGrpSpPr/>
          <p:nvPr/>
        </p:nvGrpSpPr>
        <p:grpSpPr>
          <a:xfrm>
            <a:off x="381000" y="1219200"/>
            <a:ext cx="5664200" cy="4191000"/>
            <a:chOff x="381000" y="1219200"/>
            <a:chExt cx="5664200" cy="4191000"/>
          </a:xfrm>
        </p:grpSpPr>
        <p:grpSp>
          <p:nvGrpSpPr>
            <p:cNvPr id="4" name="Group 14"/>
            <p:cNvGrpSpPr/>
            <p:nvPr/>
          </p:nvGrpSpPr>
          <p:grpSpPr>
            <a:xfrm>
              <a:off x="381000" y="1219200"/>
              <a:ext cx="5664200" cy="4191000"/>
              <a:chOff x="381000" y="1219200"/>
              <a:chExt cx="5664200" cy="4191000"/>
            </a:xfrm>
          </p:grpSpPr>
          <p:pic>
            <p:nvPicPr>
              <p:cNvPr id="7" name="Picture 6" descr="wind_vs_azimuthal_mean_slope_felix.eps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00" y="1219200"/>
                <a:ext cx="5664200" cy="41910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>
                <a:off x="1600200" y="2438400"/>
                <a:ext cx="9906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667000" y="2971800"/>
                <a:ext cx="24384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4800600" y="35052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667000" y="1828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Felix (2007)</a:t>
              </a:r>
              <a:endParaRPr lang="en-US" dirty="0"/>
            </a:p>
          </p:txBody>
        </p:sp>
      </p:grpSp>
      <p:grpSp>
        <p:nvGrpSpPr>
          <p:cNvPr id="8" name="Group 46"/>
          <p:cNvGrpSpPr/>
          <p:nvPr/>
        </p:nvGrpSpPr>
        <p:grpSpPr>
          <a:xfrm>
            <a:off x="381000" y="1219200"/>
            <a:ext cx="5638800" cy="4191000"/>
            <a:chOff x="381000" y="1219200"/>
            <a:chExt cx="5638800" cy="4191000"/>
          </a:xfrm>
        </p:grpSpPr>
        <p:pic>
          <p:nvPicPr>
            <p:cNvPr id="18" name="Picture 17" descr="wind_vs_azimuthal_mean_slope_ivan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1219200"/>
              <a:ext cx="5638800" cy="4191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438400" y="1828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Ivan (2004)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352800" y="3581400"/>
              <a:ext cx="838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343400" y="3276600"/>
              <a:ext cx="1524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4343400" y="2971800"/>
              <a:ext cx="152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343400" y="2667000"/>
              <a:ext cx="304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962400" y="2590800"/>
              <a:ext cx="685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886200" y="2590800"/>
              <a:ext cx="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3352800" y="2514600"/>
              <a:ext cx="457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Slope vs. Eye Size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1646" y="990600"/>
            <a:ext cx="259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-Statistically significant mean relationship between eyewall slope and eye size.</a:t>
            </a:r>
          </a:p>
          <a:p>
            <a:endParaRPr lang="en-US" dirty="0" smtClean="0"/>
          </a:p>
          <a:p>
            <a:r>
              <a:rPr lang="en-US" dirty="0" smtClean="0"/>
              <a:t>-Once again, letters correspond to different storms. </a:t>
            </a:r>
          </a:p>
          <a:p>
            <a:endParaRPr lang="en-US" dirty="0" smtClean="0"/>
          </a:p>
          <a:p>
            <a:r>
              <a:rPr lang="en-US" dirty="0" smtClean="0"/>
              <a:t>-Note the bifurcation in slopes for smaller eyes. </a:t>
            </a:r>
          </a:p>
          <a:p>
            <a:endParaRPr lang="en-US" dirty="0" smtClean="0"/>
          </a:p>
          <a:p>
            <a:r>
              <a:rPr lang="en-US" dirty="0" smtClean="0"/>
              <a:t>-This is possibly due to the effects of eyewall replacement cycles .</a:t>
            </a:r>
          </a:p>
          <a:p>
            <a:endParaRPr lang="en-US" dirty="0" smtClean="0"/>
          </a:p>
          <a:p>
            <a:r>
              <a:rPr lang="en-US" dirty="0" smtClean="0"/>
              <a:t>-Examples from each group: Ike and Felix</a:t>
            </a:r>
          </a:p>
        </p:txBody>
      </p:sp>
      <p:pic>
        <p:nvPicPr>
          <p:cNvPr id="9" name="Picture 8" descr="eye_size_vs_azimuthal_mean_slope_best_trac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5791200" cy="4343400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>
            <a:off x="1143000" y="1524000"/>
            <a:ext cx="1516380" cy="2581656"/>
            <a:chOff x="1143000" y="1676400"/>
            <a:chExt cx="1516380" cy="2581656"/>
          </a:xfrm>
        </p:grpSpPr>
        <p:sp>
          <p:nvSpPr>
            <p:cNvPr id="23" name="Freeform 22"/>
            <p:cNvSpPr/>
            <p:nvPr/>
          </p:nvSpPr>
          <p:spPr>
            <a:xfrm>
              <a:off x="1295400" y="1676400"/>
              <a:ext cx="932688" cy="1371600"/>
            </a:xfrm>
            <a:custGeom>
              <a:avLst/>
              <a:gdLst>
                <a:gd name="connsiteX0" fmla="*/ 835152 w 932688"/>
                <a:gd name="connsiteY0" fmla="*/ 1182624 h 1371600"/>
                <a:gd name="connsiteX1" fmla="*/ 615696 w 932688"/>
                <a:gd name="connsiteY1" fmla="*/ 94488 h 1371600"/>
                <a:gd name="connsiteX2" fmla="*/ 30480 w 932688"/>
                <a:gd name="connsiteY2" fmla="*/ 615696 h 1371600"/>
                <a:gd name="connsiteX3" fmla="*/ 798576 w 932688"/>
                <a:gd name="connsiteY3" fmla="*/ 1228344 h 1371600"/>
                <a:gd name="connsiteX4" fmla="*/ 835152 w 932688"/>
                <a:gd name="connsiteY4" fmla="*/ 1182624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688" h="1371600">
                  <a:moveTo>
                    <a:pt x="835152" y="1182624"/>
                  </a:moveTo>
                  <a:cubicBezTo>
                    <a:pt x="804672" y="993648"/>
                    <a:pt x="749808" y="188976"/>
                    <a:pt x="615696" y="94488"/>
                  </a:cubicBezTo>
                  <a:cubicBezTo>
                    <a:pt x="481584" y="0"/>
                    <a:pt x="0" y="426720"/>
                    <a:pt x="30480" y="615696"/>
                  </a:cubicBezTo>
                  <a:cubicBezTo>
                    <a:pt x="60960" y="804672"/>
                    <a:pt x="664464" y="1138428"/>
                    <a:pt x="798576" y="1228344"/>
                  </a:cubicBezTo>
                  <a:cubicBezTo>
                    <a:pt x="932688" y="1318260"/>
                    <a:pt x="865632" y="1371600"/>
                    <a:pt x="835152" y="118262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43000" y="2895600"/>
              <a:ext cx="1516380" cy="1362456"/>
            </a:xfrm>
            <a:custGeom>
              <a:avLst/>
              <a:gdLst>
                <a:gd name="connsiteX0" fmla="*/ 1008888 w 1516380"/>
                <a:gd name="connsiteY0" fmla="*/ 65532 h 1362456"/>
                <a:gd name="connsiteX1" fmla="*/ 57912 w 1516380"/>
                <a:gd name="connsiteY1" fmla="*/ 833628 h 1362456"/>
                <a:gd name="connsiteX2" fmla="*/ 1356360 w 1516380"/>
                <a:gd name="connsiteY2" fmla="*/ 1226820 h 1362456"/>
                <a:gd name="connsiteX3" fmla="*/ 1008888 w 1516380"/>
                <a:gd name="connsiteY3" fmla="*/ 65532 h 136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380" h="1362456">
                  <a:moveTo>
                    <a:pt x="1008888" y="65532"/>
                  </a:moveTo>
                  <a:cubicBezTo>
                    <a:pt x="792480" y="0"/>
                    <a:pt x="0" y="640080"/>
                    <a:pt x="57912" y="833628"/>
                  </a:cubicBezTo>
                  <a:cubicBezTo>
                    <a:pt x="115824" y="1027176"/>
                    <a:pt x="1196340" y="1362456"/>
                    <a:pt x="1356360" y="1226820"/>
                  </a:cubicBezTo>
                  <a:cubicBezTo>
                    <a:pt x="1516380" y="1091184"/>
                    <a:pt x="1225296" y="131064"/>
                    <a:pt x="1008888" y="6553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52600" y="1676400"/>
            <a:ext cx="990600" cy="2286000"/>
            <a:chOff x="1752600" y="1676400"/>
            <a:chExt cx="990600" cy="228600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752600" y="1676400"/>
              <a:ext cx="609600" cy="4572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905000" y="3352800"/>
              <a:ext cx="838200" cy="6096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Slope vs. Eye Size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71599"/>
            <a:ext cx="9144000" cy="4941333"/>
            <a:chOff x="0" y="1371599"/>
            <a:chExt cx="9144000" cy="4941333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1905000"/>
              <a:ext cx="9144000" cy="4407932"/>
              <a:chOff x="0" y="990600"/>
              <a:chExt cx="9144000" cy="440793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1143000"/>
                <a:ext cx="9144000" cy="4255532"/>
                <a:chOff x="0" y="1143000"/>
                <a:chExt cx="9144000" cy="4255532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2743200" y="5029200"/>
                  <a:ext cx="2895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-Small eye, upright eyewall</a:t>
                  </a:r>
                  <a:endParaRPr lang="en-US" dirty="0"/>
                </a:p>
              </p:txBody>
            </p:sp>
            <p:pic>
              <p:nvPicPr>
                <p:cNvPr id="9" name="Picture 2" descr="http://moe.met.fsu.edu/~ahazelton/Felix_2km_reflectivity_cartesian_070902_2254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1143000"/>
                  <a:ext cx="4724400" cy="35433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0" name="Picture 6" descr="http://moe.met.fsu.edu/~ahazelton/thesis/images/felix_azimuthal_reflectivity_2_070902_2254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68800" y="1143000"/>
                  <a:ext cx="4775200" cy="35814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914400" y="990600"/>
                <a:ext cx="2895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Felix Horizontal View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53000" y="990600"/>
                <a:ext cx="33528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Felix Vertical View</a:t>
                </a:r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57200" y="5257800"/>
              <a:ext cx="3886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-150     -100   -50     0      50     100    150</a:t>
              </a:r>
            </a:p>
            <a:p>
              <a:r>
                <a:rPr lang="en-US" sz="1600" dirty="0" smtClean="0"/>
                <a:t>         E-W Distance From Center (km)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1714500" y="3098512"/>
              <a:ext cx="403860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  N-S Distance From Center (km)</a:t>
              </a:r>
            </a:p>
            <a:p>
              <a:r>
                <a:rPr lang="en-US" sz="1600" dirty="0" smtClean="0"/>
                <a:t>-150     -100  -50   0     50      100   150 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2933703" y="3441413"/>
              <a:ext cx="3505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                   Height (km)</a:t>
              </a:r>
            </a:p>
            <a:p>
              <a:r>
                <a:rPr lang="en-US" sz="1600" dirty="0" smtClean="0"/>
                <a:t> 0       3        6       9       12       15      18 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3000" y="5257800"/>
              <a:ext cx="3505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0       30         60        90        120       150</a:t>
              </a:r>
            </a:p>
            <a:p>
              <a:r>
                <a:rPr lang="en-US" sz="1600" dirty="0" smtClean="0"/>
                <a:t>   Radial Distance From Center (km)</a:t>
              </a:r>
              <a:endParaRPr lang="en-US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1219200"/>
            <a:ext cx="9144000" cy="5345907"/>
            <a:chOff x="0" y="1219199"/>
            <a:chExt cx="9144000" cy="5345907"/>
          </a:xfrm>
        </p:grpSpPr>
        <p:grpSp>
          <p:nvGrpSpPr>
            <p:cNvPr id="28" name="Group 4"/>
            <p:cNvGrpSpPr/>
            <p:nvPr/>
          </p:nvGrpSpPr>
          <p:grpSpPr>
            <a:xfrm>
              <a:off x="0" y="1905000"/>
              <a:ext cx="9144000" cy="4660106"/>
              <a:chOff x="0" y="1600200"/>
              <a:chExt cx="9144000" cy="4660106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0" y="1752600"/>
                <a:ext cx="9144000" cy="4507706"/>
                <a:chOff x="0" y="1143000"/>
                <a:chExt cx="9144000" cy="4507706"/>
              </a:xfrm>
            </p:grpSpPr>
            <p:pic>
              <p:nvPicPr>
                <p:cNvPr id="36" name="Picture 35" descr="http://moe.met.fsu.edu/~ahazelton/Ike_2km_reflectivity_cartesian_080911_0136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0" y="1143000"/>
                  <a:ext cx="4648200" cy="36004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10" descr="http://moe.met.fsu.edu/~ahazelton/ike_azimuthal_reflectivity_2_080911_0136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43400" y="1143000"/>
                  <a:ext cx="4800600" cy="3657600"/>
                </a:xfrm>
                <a:prstGeom prst="rect">
                  <a:avLst/>
                </a:prstGeom>
                <a:noFill/>
              </p:spPr>
            </p:pic>
            <p:sp>
              <p:nvSpPr>
                <p:cNvPr id="38" name="TextBox 37"/>
                <p:cNvSpPr txBox="1"/>
                <p:nvPr/>
              </p:nvSpPr>
              <p:spPr>
                <a:xfrm>
                  <a:off x="2819400" y="5004375"/>
                  <a:ext cx="2895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-Small eye, sloped eyewall, secondary eyewall(s)</a:t>
                  </a:r>
                  <a:endParaRPr lang="en-US" dirty="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838200" y="1600200"/>
                <a:ext cx="2895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Ike Horizontal View</a:t>
                </a:r>
                <a:endParaRPr lang="en-US" dirty="0"/>
              </a:p>
            </p:txBody>
          </p:sp>
          <p:sp>
            <p:nvSpPr>
              <p:cNvPr id="35" name="TextBox 7"/>
              <p:cNvSpPr txBox="1"/>
              <p:nvPr/>
            </p:nvSpPr>
            <p:spPr>
              <a:xfrm>
                <a:off x="5105400" y="1600200"/>
                <a:ext cx="33528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Ike Vertical View</a:t>
                </a:r>
                <a:endParaRPr 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81000" y="5257800"/>
              <a:ext cx="3505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-150     -100   -50     0      50     100    150</a:t>
              </a:r>
            </a:p>
            <a:p>
              <a:r>
                <a:rPr lang="en-US" sz="1600" dirty="0" smtClean="0"/>
                <a:t>      E-W Distance From Center (km)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-1803112" y="3022311"/>
              <a:ext cx="41910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N-S Distance From Center (km)</a:t>
              </a:r>
            </a:p>
            <a:p>
              <a:r>
                <a:rPr lang="en-US" sz="1600" dirty="0" smtClean="0"/>
                <a:t>-150   -100  -50    0     50      100   150 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959389" y="3441412"/>
              <a:ext cx="3505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                   Height (km)</a:t>
              </a:r>
            </a:p>
            <a:p>
              <a:r>
                <a:rPr lang="en-US" sz="1600" dirty="0" smtClean="0"/>
                <a:t> 0       3        6       9       12       15      18 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5334000"/>
              <a:ext cx="3505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0       30         60        90        120       150</a:t>
              </a:r>
            </a:p>
            <a:p>
              <a:r>
                <a:rPr lang="en-US" sz="1600" dirty="0" smtClean="0"/>
                <a:t>   Radial Distance From Center (km)</a:t>
              </a:r>
              <a:endParaRPr lang="en-US" sz="16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Summary of Composite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800600"/>
          </a:xfrm>
        </p:spPr>
        <p:txBody>
          <a:bodyPr/>
          <a:lstStyle/>
          <a:p>
            <a:r>
              <a:rPr lang="en-US" dirty="0" smtClean="0"/>
              <a:t>Slopes range from 30°-75°; 60°-65° being most common.</a:t>
            </a:r>
          </a:p>
          <a:p>
            <a:endParaRPr lang="en-US" dirty="0" smtClean="0"/>
          </a:p>
          <a:p>
            <a:r>
              <a:rPr lang="en-US" dirty="0" smtClean="0"/>
              <a:t>Stronger storm typically means more upright eyewall overall, although not for all storms.</a:t>
            </a:r>
          </a:p>
          <a:p>
            <a:endParaRPr lang="en-US" dirty="0" smtClean="0"/>
          </a:p>
          <a:p>
            <a:r>
              <a:rPr lang="en-US" dirty="0" smtClean="0"/>
              <a:t>Smaller eye typically means more upright eyewall, although some storms with secondary eyewalls break from this.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64820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/>
              <a:t>This tells us what slope is like in a mean, </a:t>
            </a:r>
            <a:r>
              <a:rPr lang="en-US" sz="2600" dirty="0" err="1" smtClean="0"/>
              <a:t>climatological</a:t>
            </a:r>
            <a:r>
              <a:rPr lang="en-US" sz="2600" dirty="0" smtClean="0"/>
              <a:t> sense, and shows some storm to storm variation, but how does slope vary within a storm?</a:t>
            </a: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352800"/>
            <a:ext cx="541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b. Common Asymmetries</a:t>
            </a:r>
            <a:endParaRPr lang="en-US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2133600"/>
            <a:ext cx="56388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Results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 Slope vs. Upper Slope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moe.met.fsu.edu/~ahazelton/ivan_upper_lower_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5283199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12954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-Note how the upper part of the eyewall is more sloped than the lower part. </a:t>
            </a:r>
          </a:p>
          <a:p>
            <a:endParaRPr lang="en-US" dirty="0" smtClean="0"/>
          </a:p>
          <a:p>
            <a:r>
              <a:rPr lang="en-US" dirty="0" smtClean="0"/>
              <a:t>-This example is from Hurricane Ivan (2004).</a:t>
            </a:r>
          </a:p>
          <a:p>
            <a:endParaRPr lang="en-US" dirty="0" smtClean="0"/>
          </a:p>
          <a:p>
            <a:r>
              <a:rPr lang="en-US" dirty="0" smtClean="0"/>
              <a:t>-We separated slope into a lower layer (2-6.5 km) and upper layer (6.5 – 11 km) for all cases analyzed.</a:t>
            </a:r>
          </a:p>
          <a:p>
            <a:endParaRPr lang="en-US" dirty="0" smtClean="0"/>
          </a:p>
          <a:p>
            <a:r>
              <a:rPr lang="en-US" dirty="0" smtClean="0"/>
              <a:t>-74% of cases had a higher upper slope than lower slope.</a:t>
            </a:r>
          </a:p>
          <a:p>
            <a:endParaRPr lang="en-US" dirty="0" smtClean="0"/>
          </a:p>
          <a:p>
            <a:r>
              <a:rPr lang="en-US" dirty="0" smtClean="0"/>
              <a:t>-Mean Lower: 46.1 (± 1.80) °</a:t>
            </a:r>
          </a:p>
          <a:p>
            <a:r>
              <a:rPr lang="en-US" dirty="0" smtClean="0"/>
              <a:t>-Mean Upper: 56.3 (± 1.74) °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867400"/>
            <a:ext cx="2201779" cy="6858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81000" y="5334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-Warm core strongest at upper levels in TCs.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4572000"/>
            <a:ext cx="426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0           10          20          30         40        50</a:t>
            </a:r>
          </a:p>
          <a:p>
            <a:r>
              <a:rPr lang="en-US" dirty="0" smtClean="0"/>
              <a:t>        Radial Distance From Center (km)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257297" y="2572434"/>
            <a:ext cx="35051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Height (km)</a:t>
            </a:r>
          </a:p>
          <a:p>
            <a:r>
              <a:rPr lang="en-US" dirty="0" smtClean="0"/>
              <a:t>0           3           6            9           12 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38200" y="1676400"/>
            <a:ext cx="381000" cy="1828800"/>
            <a:chOff x="4267200" y="1295400"/>
            <a:chExt cx="685800" cy="1828800"/>
          </a:xfrm>
        </p:grpSpPr>
        <p:sp>
          <p:nvSpPr>
            <p:cNvPr id="25" name="Oval 24"/>
            <p:cNvSpPr/>
            <p:nvPr/>
          </p:nvSpPr>
          <p:spPr>
            <a:xfrm>
              <a:off x="4267200" y="1295400"/>
              <a:ext cx="685800" cy="1828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404362" y="1524000"/>
              <a:ext cx="396241" cy="838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495800" y="1752600"/>
              <a:ext cx="182880" cy="228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19200" y="2057400"/>
            <a:ext cx="457200" cy="1981200"/>
            <a:chOff x="1219200" y="2057400"/>
            <a:chExt cx="457200" cy="1981200"/>
          </a:xfrm>
        </p:grpSpPr>
        <p:cxnSp>
          <p:nvCxnSpPr>
            <p:cNvPr id="33" name="Straight Connector 32"/>
            <p:cNvCxnSpPr/>
            <p:nvPr/>
          </p:nvCxnSpPr>
          <p:spPr>
            <a:xfrm flipH="1" flipV="1">
              <a:off x="1219200" y="3124200"/>
              <a:ext cx="76200" cy="91440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219200" y="2057400"/>
              <a:ext cx="457200" cy="106680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 Slope vs. Upper Slope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wind_vs_lower_slope_best_track.ep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3810000"/>
            <a:ext cx="3810000" cy="3048000"/>
          </a:xfrm>
          <a:prstGeom prst="rect">
            <a:avLst/>
          </a:prstGeom>
        </p:spPr>
      </p:pic>
      <p:pic>
        <p:nvPicPr>
          <p:cNvPr id="6" name="Picture 5" descr="wind_vs_upper_slope_best_track.ep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838200"/>
            <a:ext cx="3810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4953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-Lower slope shows correlation with intensity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67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-Upper slope shows none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Cross-Eyewall Asymmetry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7620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-This example is from Hurricane Earl (2010).</a:t>
            </a:r>
          </a:p>
          <a:p>
            <a:endParaRPr lang="en-US" dirty="0" smtClean="0"/>
          </a:p>
          <a:p>
            <a:r>
              <a:rPr lang="en-US" dirty="0" smtClean="0"/>
              <a:t>-South </a:t>
            </a:r>
            <a:r>
              <a:rPr lang="en-US" dirty="0" err="1" smtClean="0"/>
              <a:t>eyewall</a:t>
            </a:r>
            <a:r>
              <a:rPr lang="en-US" dirty="0" smtClean="0"/>
              <a:t> slopes more than north eyewall, and north </a:t>
            </a:r>
            <a:r>
              <a:rPr lang="en-US" dirty="0" err="1" smtClean="0"/>
              <a:t>eyewall</a:t>
            </a:r>
            <a:r>
              <a:rPr lang="en-US" dirty="0" smtClean="0"/>
              <a:t> slopes inward.</a:t>
            </a:r>
          </a:p>
          <a:p>
            <a:endParaRPr lang="en-US" dirty="0" smtClean="0"/>
          </a:p>
          <a:p>
            <a:r>
              <a:rPr lang="en-US" dirty="0" smtClean="0"/>
              <a:t>-It turns out that the vertical wind shear was from the north at this time. </a:t>
            </a:r>
          </a:p>
          <a:p>
            <a:endParaRPr lang="en-US" dirty="0" smtClean="0"/>
          </a:p>
          <a:p>
            <a:r>
              <a:rPr lang="en-US" dirty="0" smtClean="0"/>
              <a:t>-Many of our cases showed an asymmetry due to shear.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Downshear</a:t>
            </a:r>
            <a:r>
              <a:rPr lang="en-US" dirty="0" smtClean="0"/>
              <a:t> slope was greater than </a:t>
            </a:r>
            <a:r>
              <a:rPr lang="en-US" dirty="0" err="1" smtClean="0"/>
              <a:t>upshear</a:t>
            </a:r>
            <a:r>
              <a:rPr lang="en-US" dirty="0" smtClean="0"/>
              <a:t> slope in 60% of cases, with an average slope difference of 10.3°.</a:t>
            </a:r>
          </a:p>
        </p:txBody>
      </p:sp>
      <p:pic>
        <p:nvPicPr>
          <p:cNvPr id="12290" name="Picture 2" descr="http://moe.met.fsu.edu/~ahazelton/earl_08_30_182635_eyewall_slope_1st_order.png"/>
          <p:cNvPicPr>
            <a:picLocks noChangeAspect="1" noChangeArrowheads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 bwMode="auto">
          <a:xfrm>
            <a:off x="0" y="762000"/>
            <a:ext cx="5029200" cy="4191000"/>
          </a:xfrm>
          <a:prstGeom prst="rect">
            <a:avLst/>
          </a:prstGeom>
          <a:noFill/>
        </p:spPr>
      </p:pic>
      <p:grpSp>
        <p:nvGrpSpPr>
          <p:cNvPr id="10" name="Group 7"/>
          <p:cNvGrpSpPr/>
          <p:nvPr/>
        </p:nvGrpSpPr>
        <p:grpSpPr>
          <a:xfrm>
            <a:off x="2209800" y="1752600"/>
            <a:ext cx="1118419" cy="398299"/>
            <a:chOff x="7129976" y="2327564"/>
            <a:chExt cx="1066800" cy="3693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129976" y="2680855"/>
              <a:ext cx="1066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202658" y="232756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Shear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28800" y="1752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1752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Azimuthal Variance in Slope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29540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-This figure shows the azimuthal variance in slope for one pass through Hurricane Felix.</a:t>
            </a:r>
          </a:p>
          <a:p>
            <a:endParaRPr lang="en-US" dirty="0" smtClean="0"/>
          </a:p>
          <a:p>
            <a:r>
              <a:rPr lang="en-US" dirty="0" smtClean="0"/>
              <a:t>-Slope range of about 30°</a:t>
            </a:r>
          </a:p>
          <a:p>
            <a:endParaRPr lang="en-US" dirty="0" smtClean="0"/>
          </a:p>
          <a:p>
            <a:r>
              <a:rPr lang="en-US" dirty="0" smtClean="0"/>
              <a:t>-Most of our cases showed similar or even greater azimuthal variation in slope.</a:t>
            </a:r>
          </a:p>
          <a:p>
            <a:endParaRPr lang="en-US" dirty="0" smtClean="0"/>
          </a:p>
          <a:p>
            <a:r>
              <a:rPr lang="en-US" dirty="0" smtClean="0"/>
              <a:t>-Cross-eyewall asymmetry was due to shear, but other factors likely cause this variation.</a:t>
            </a:r>
            <a:endParaRPr lang="en-US" dirty="0"/>
          </a:p>
        </p:txBody>
      </p:sp>
      <p:pic>
        <p:nvPicPr>
          <p:cNvPr id="36866" name="Picture 2" descr="http://moe.met.fsu.edu/~ahazelton/felix_polar_slopes_070902_22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0800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4495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0     45     90    135    180   225   270   315    360</a:t>
            </a:r>
          </a:p>
          <a:p>
            <a:r>
              <a:rPr lang="en-US" b="1" dirty="0" smtClean="0"/>
              <a:t>E               N               W               S                E</a:t>
            </a:r>
          </a:p>
          <a:p>
            <a:r>
              <a:rPr lang="en-US" dirty="0" smtClean="0"/>
              <a:t>                     Azimuthal Angle </a:t>
            </a:r>
          </a:p>
          <a:p>
            <a:r>
              <a:rPr lang="en-US" dirty="0" smtClean="0"/>
              <a:t>          (Counter-Clockwise from East)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566685" y="2572436"/>
            <a:ext cx="3810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Slope (Degrees From Vertical)</a:t>
            </a:r>
          </a:p>
          <a:p>
            <a:r>
              <a:rPr lang="en-US" dirty="0" smtClean="0"/>
              <a:t>-30  -15  0    15    30   45   60   75  90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362200"/>
            <a:ext cx="39624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Background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Azimuthal Variance in Slope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8600" y="1295400"/>
            <a:ext cx="8763000" cy="4484132"/>
            <a:chOff x="228600" y="1295400"/>
            <a:chExt cx="8763000" cy="4484132"/>
          </a:xfrm>
        </p:grpSpPr>
        <p:pic>
          <p:nvPicPr>
            <p:cNvPr id="1026" name="Picture 2" descr="http://www.nasa.gov/images/content/138610main_okelley_fig1_l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295400"/>
              <a:ext cx="5486400" cy="41148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019800" y="1600200"/>
              <a:ext cx="2971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-Convective asymmetries, including shear-induced (</a:t>
              </a:r>
              <a:r>
                <a:rPr lang="en-US" dirty="0" err="1" smtClean="0"/>
                <a:t>Reasor</a:t>
              </a:r>
              <a:r>
                <a:rPr lang="en-US" dirty="0" smtClean="0"/>
                <a:t> et al. 2013).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7400" y="5410200"/>
              <a:ext cx="15887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hlinkClick r:id="rId4"/>
                </a:rPr>
                <a:t>www.nasa.gov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600" y="1295400"/>
            <a:ext cx="8382000" cy="4114800"/>
            <a:chOff x="152400" y="685800"/>
            <a:chExt cx="8382000" cy="4114800"/>
          </a:xfrm>
        </p:grpSpPr>
        <p:sp>
          <p:nvSpPr>
            <p:cNvPr id="25" name="TextBox 24"/>
            <p:cNvSpPr txBox="1"/>
            <p:nvPr/>
          </p:nvSpPr>
          <p:spPr>
            <a:xfrm>
              <a:off x="5715000" y="1295400"/>
              <a:ext cx="28194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-Gradients in ocean temps</a:t>
              </a:r>
            </a:p>
            <a:p>
              <a:endParaRPr lang="en-US" dirty="0" smtClean="0"/>
            </a:p>
            <a:p>
              <a:r>
                <a:rPr lang="en-US" dirty="0" smtClean="0"/>
                <a:t>-Changes in surface heat flux.</a:t>
              </a:r>
            </a:p>
            <a:p>
              <a:endParaRPr lang="en-US" dirty="0" smtClean="0"/>
            </a:p>
            <a:p>
              <a:r>
                <a:rPr lang="en-US" dirty="0" smtClean="0"/>
                <a:t>-Changes in instability/CAPE which could affect strength of eyewall updraft.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  <p:grpSp>
          <p:nvGrpSpPr>
            <p:cNvPr id="26" name="Group 24"/>
            <p:cNvGrpSpPr/>
            <p:nvPr/>
          </p:nvGrpSpPr>
          <p:grpSpPr>
            <a:xfrm>
              <a:off x="152400" y="685800"/>
              <a:ext cx="5486400" cy="4114800"/>
              <a:chOff x="914400" y="1524000"/>
              <a:chExt cx="5486400" cy="4114800"/>
            </a:xfrm>
          </p:grpSpPr>
          <p:pic>
            <p:nvPicPr>
              <p:cNvPr id="29" name="Picture 28" descr="felix_slope_locations_2.eps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14400" y="1524000"/>
                <a:ext cx="5486400" cy="4114800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3962400" y="3886200"/>
                <a:ext cx="5334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2133600" y="3505200"/>
                <a:ext cx="9144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048000" y="3657600"/>
                <a:ext cx="9144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572000" y="4572000"/>
                <a:ext cx="152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76200" y="1600200"/>
            <a:ext cx="8534400" cy="4495800"/>
            <a:chOff x="228600" y="1359932"/>
            <a:chExt cx="8534400" cy="4495800"/>
          </a:xfrm>
        </p:grpSpPr>
        <p:pic>
          <p:nvPicPr>
            <p:cNvPr id="42" name="Picture 4" descr="http://www.srh.noaa.gov/ssd/nwpmodel/images/bam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1371600"/>
              <a:ext cx="5486400" cy="4114800"/>
            </a:xfrm>
            <a:prstGeom prst="rect">
              <a:avLst/>
            </a:prstGeom>
            <a:noFill/>
          </p:spPr>
        </p:pic>
        <p:sp>
          <p:nvSpPr>
            <p:cNvPr id="43" name="Rectangle 42"/>
            <p:cNvSpPr/>
            <p:nvPr/>
          </p:nvSpPr>
          <p:spPr>
            <a:xfrm>
              <a:off x="1524000" y="5486400"/>
              <a:ext cx="27069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hlinkClick r:id="rId7"/>
                </a:rPr>
                <a:t>www.wunderground.com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19800" y="1359932"/>
              <a:ext cx="2743200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-Asymmetries due to beta effect</a:t>
              </a:r>
            </a:p>
            <a:p>
              <a:endParaRPr lang="en-US" dirty="0" smtClean="0"/>
            </a:p>
            <a:p>
              <a:r>
                <a:rPr lang="en-US" dirty="0" smtClean="0"/>
                <a:t>-Beta affect due to advection of earth’s vorticity by TC circulation.</a:t>
              </a:r>
            </a:p>
            <a:p>
              <a:endParaRPr lang="en-US" dirty="0" smtClean="0"/>
            </a:p>
            <a:p>
              <a:r>
                <a:rPr lang="en-US" dirty="0" smtClean="0"/>
                <a:t>-Since the circulation weakens with height, beta effect changes with height, causing natural vortex tilt.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r>
              <a:rPr lang="en-US" dirty="0" smtClean="0"/>
              <a:t>Eyewall is more slope at upper-levels, consistent with theory.  </a:t>
            </a:r>
          </a:p>
          <a:p>
            <a:endParaRPr lang="en-US" dirty="0" smtClean="0"/>
          </a:p>
          <a:p>
            <a:r>
              <a:rPr lang="en-US" dirty="0" smtClean="0"/>
              <a:t>Lower-level slope more correlated with intensity.</a:t>
            </a:r>
          </a:p>
          <a:p>
            <a:endParaRPr lang="en-US" dirty="0" smtClean="0"/>
          </a:p>
          <a:p>
            <a:r>
              <a:rPr lang="en-US" dirty="0" smtClean="0"/>
              <a:t>Eyewall tends to slope more on the </a:t>
            </a:r>
            <a:r>
              <a:rPr lang="en-US" dirty="0" err="1" smtClean="0"/>
              <a:t>downshear</a:t>
            </a:r>
            <a:r>
              <a:rPr lang="en-US" dirty="0" smtClean="0"/>
              <a:t> side.</a:t>
            </a:r>
          </a:p>
          <a:p>
            <a:endParaRPr lang="en-US" dirty="0" smtClean="0"/>
          </a:p>
          <a:p>
            <a:r>
              <a:rPr lang="en-US" dirty="0" smtClean="0"/>
              <a:t>Large azimuthal variation, reasons for this are a topic for future study.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Summary of Asymmetries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Eyewall slope is a commonly observed feature in TCs, and there is a wide range of slopes observed.</a:t>
            </a:r>
          </a:p>
          <a:p>
            <a:endParaRPr lang="en-US" dirty="0" smtClean="0"/>
          </a:p>
          <a:p>
            <a:r>
              <a:rPr lang="en-US" dirty="0" smtClean="0"/>
              <a:t>There is an apparent connection between eyewall slope and TC intensity, as well as size and slope. </a:t>
            </a:r>
          </a:p>
          <a:p>
            <a:endParaRPr lang="en-US" dirty="0" smtClean="0"/>
          </a:p>
          <a:p>
            <a:r>
              <a:rPr lang="en-US" dirty="0" smtClean="0"/>
              <a:t>We see three main asymmetries: </a:t>
            </a:r>
          </a:p>
          <a:p>
            <a:pPr>
              <a:buNone/>
            </a:pPr>
            <a:r>
              <a:rPr lang="en-US" dirty="0" smtClean="0"/>
              <a:t>	1. Vertical change in slope</a:t>
            </a:r>
          </a:p>
          <a:p>
            <a:pPr>
              <a:buNone/>
            </a:pPr>
            <a:r>
              <a:rPr lang="en-US" dirty="0" smtClean="0"/>
              <a:t>	2. Differences in slope across the eye due to shear</a:t>
            </a:r>
          </a:p>
          <a:p>
            <a:pPr>
              <a:buNone/>
            </a:pPr>
            <a:r>
              <a:rPr lang="en-US" dirty="0" smtClean="0"/>
              <a:t>	3. Variation in slope all around the eyewall, which merits further investigation.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Future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Analyze slope in a shear-relative framework and see how shear-induced convective asymmetries affect slope (also using metrics other than just reflectivity).</a:t>
            </a:r>
          </a:p>
          <a:p>
            <a:endParaRPr lang="en-US" sz="2400" dirty="0" smtClean="0"/>
          </a:p>
          <a:p>
            <a:r>
              <a:rPr lang="en-US" sz="2400" dirty="0" smtClean="0"/>
              <a:t>Investigate factors other than shear that affect azimuthal asymmetries in slope, such as SST/Ocean Heat, other convective asymmetries, natural vortex tilt due to </a:t>
            </a:r>
            <a:r>
              <a:rPr lang="en-US" sz="2400" dirty="0" err="1" smtClean="0"/>
              <a:t>Coriolis</a:t>
            </a:r>
            <a:r>
              <a:rPr lang="en-US" sz="2400" dirty="0" smtClean="0"/>
              <a:t> gradient, etc.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Use slope as a metric for analyzing modeled TC structure (for example, in HWRF) vs. observed structure.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105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 Analysis at HRD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953000"/>
          </a:xfrm>
        </p:spPr>
        <p:txBody>
          <a:bodyPr/>
          <a:lstStyle/>
          <a:p>
            <a:r>
              <a:rPr lang="en-US" dirty="0" smtClean="0"/>
              <a:t>Make use of the higher-quality (higher resolution) research composites to investigate the azimuthal asymmetry in slope, particularly with regards to shear.</a:t>
            </a:r>
          </a:p>
          <a:p>
            <a:endParaRPr lang="en-US" dirty="0"/>
          </a:p>
          <a:p>
            <a:r>
              <a:rPr lang="en-US" dirty="0" smtClean="0"/>
              <a:t>Look at asymmetries in reflectivity slope, as well as the slope of the RMW and the M surface that corresponds with the RMW at lower levels. </a:t>
            </a:r>
          </a:p>
          <a:p>
            <a:endParaRPr lang="en-US" dirty="0" smtClean="0"/>
          </a:p>
          <a:p>
            <a:r>
              <a:rPr lang="en-US" dirty="0" smtClean="0"/>
              <a:t>Investigate relationship between slope and intensity in the context of strengthening vs. weakening or steady-state TCs.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Shear-Relative Slope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05400"/>
          </a:xfrm>
        </p:spPr>
        <p:txBody>
          <a:bodyPr/>
          <a:lstStyle/>
          <a:p>
            <a:r>
              <a:rPr lang="en-US" dirty="0" smtClean="0"/>
              <a:t>We examine the slope in a shear-relative sense by separating the radar passes into shear-relative quadrants, similar to the methodology of </a:t>
            </a:r>
            <a:r>
              <a:rPr lang="en-US" dirty="0" err="1" smtClean="0"/>
              <a:t>Reasor</a:t>
            </a:r>
            <a:r>
              <a:rPr lang="en-US" dirty="0" smtClean="0"/>
              <a:t> et al. (2013). </a:t>
            </a:r>
          </a:p>
          <a:p>
            <a:endParaRPr lang="en-US" dirty="0" smtClean="0"/>
          </a:p>
          <a:p>
            <a:r>
              <a:rPr lang="en-US" dirty="0" smtClean="0"/>
              <a:t>Deep-layer shear comes from the SHIPS database. </a:t>
            </a:r>
          </a:p>
          <a:p>
            <a:endParaRPr lang="en-US" dirty="0" smtClean="0"/>
          </a:p>
          <a:p>
            <a:r>
              <a:rPr lang="en-US" dirty="0" smtClean="0"/>
              <a:t>The four quadrants analyzed are </a:t>
            </a:r>
            <a:r>
              <a:rPr lang="en-US" dirty="0" err="1" smtClean="0"/>
              <a:t>Downshear</a:t>
            </a:r>
            <a:r>
              <a:rPr lang="en-US" dirty="0" smtClean="0"/>
              <a:t> Left (DSL), </a:t>
            </a:r>
            <a:r>
              <a:rPr lang="en-US" dirty="0" err="1" smtClean="0"/>
              <a:t>Upshear</a:t>
            </a:r>
            <a:r>
              <a:rPr lang="en-US" dirty="0" smtClean="0"/>
              <a:t> Left (USL), </a:t>
            </a:r>
            <a:r>
              <a:rPr lang="en-US" dirty="0" err="1" smtClean="0"/>
              <a:t>Upshear</a:t>
            </a:r>
            <a:r>
              <a:rPr lang="en-US" dirty="0" smtClean="0"/>
              <a:t> Right (USL), and </a:t>
            </a:r>
            <a:r>
              <a:rPr lang="en-US" dirty="0" err="1" smtClean="0"/>
              <a:t>Downshear</a:t>
            </a:r>
            <a:r>
              <a:rPr lang="en-US" dirty="0" smtClean="0"/>
              <a:t> Right (DSR).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Cases Examined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75 cases in the radar database.  We sorted them doing the following:</a:t>
            </a:r>
          </a:p>
          <a:p>
            <a:pPr>
              <a:buNone/>
            </a:pPr>
            <a:r>
              <a:rPr lang="en-US" dirty="0" smtClean="0"/>
              <a:t>-Removing all non-hurricanes (</a:t>
            </a:r>
            <a:r>
              <a:rPr lang="en-US" dirty="0" err="1" smtClean="0"/>
              <a:t>Vmax</a:t>
            </a:r>
            <a:r>
              <a:rPr lang="en-US" dirty="0" smtClean="0"/>
              <a:t> &lt; 31 m/s)</a:t>
            </a:r>
          </a:p>
          <a:p>
            <a:pPr>
              <a:buNone/>
            </a:pPr>
            <a:r>
              <a:rPr lang="en-US" dirty="0" smtClean="0"/>
              <a:t>-Removing all cases within 50 km of land</a:t>
            </a:r>
          </a:p>
          <a:p>
            <a:pPr>
              <a:buNone/>
            </a:pPr>
            <a:r>
              <a:rPr lang="en-US" dirty="0" smtClean="0"/>
              <a:t>-Removing cases where there was a clear secondary </a:t>
            </a:r>
            <a:r>
              <a:rPr lang="en-US" dirty="0" err="1" smtClean="0"/>
              <a:t>eyewall</a:t>
            </a:r>
            <a:r>
              <a:rPr lang="en-US" dirty="0" smtClean="0"/>
              <a:t> (because this causes discontinuities between </a:t>
            </a:r>
            <a:r>
              <a:rPr lang="en-US" dirty="0" err="1" smtClean="0"/>
              <a:t>dBZ</a:t>
            </a:r>
            <a:r>
              <a:rPr lang="en-US" dirty="0" smtClean="0"/>
              <a:t> slope and RMW/M slope)</a:t>
            </a:r>
          </a:p>
          <a:p>
            <a:pPr>
              <a:buNone/>
            </a:pPr>
            <a:r>
              <a:rPr lang="en-US" dirty="0" smtClean="0"/>
              <a:t>-Removing cases with little data coverage in one or more quadrants (for a homogeneous dataset).</a:t>
            </a:r>
          </a:p>
          <a:p>
            <a:endParaRPr lang="en-US" dirty="0" smtClean="0"/>
          </a:p>
          <a:p>
            <a:r>
              <a:rPr lang="en-US" dirty="0" smtClean="0"/>
              <a:t>After applying these filters, we have 37 cases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-6927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Cases Examined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The data from the 37 cases was composited, with the radial dimensions relative to the radius of maximum wind: r* = r/RMW</a:t>
            </a:r>
            <a:r>
              <a:rPr lang="en-US" baseline="-25000" dirty="0" smtClean="0"/>
              <a:t>2km</a:t>
            </a:r>
            <a:r>
              <a:rPr lang="en-US" dirty="0" smtClean="0"/>
              <a:t> . </a:t>
            </a:r>
          </a:p>
          <a:p>
            <a:endParaRPr lang="en-US" dirty="0"/>
          </a:p>
          <a:p>
            <a:r>
              <a:rPr lang="en-US" dirty="0" smtClean="0"/>
              <a:t>The slopes were calculated for each shear quadrant, and for the azimuthal mean.</a:t>
            </a:r>
          </a:p>
          <a:p>
            <a:endParaRPr lang="en-US" dirty="0"/>
          </a:p>
          <a:p>
            <a:r>
              <a:rPr lang="en-US" dirty="0" smtClean="0"/>
              <a:t>In order to convert r* from the composite data to km for the slope calculation, r* was multiplied by the sample-average RMW mean of 35.9 km.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Preliminary Results: RMW Slope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r>
              <a:rPr lang="en-US" dirty="0" smtClean="0"/>
              <a:t>Here is a plot of RMW slope vs. shear quadrant: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981200"/>
          <a:ext cx="5181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1200" y="25146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-RMW most upright </a:t>
            </a:r>
            <a:r>
              <a:rPr lang="en-US" dirty="0" err="1" smtClean="0"/>
              <a:t>upshear</a:t>
            </a:r>
            <a:r>
              <a:rPr lang="en-US" dirty="0" smtClean="0"/>
              <a:t> left and </a:t>
            </a:r>
            <a:r>
              <a:rPr lang="en-US" dirty="0" err="1" smtClean="0"/>
              <a:t>upshear</a:t>
            </a:r>
            <a:r>
              <a:rPr lang="en-US" dirty="0" smtClean="0"/>
              <a:t> right.</a:t>
            </a:r>
          </a:p>
          <a:p>
            <a:endParaRPr lang="en-US" dirty="0" smtClean="0"/>
          </a:p>
          <a:p>
            <a:r>
              <a:rPr lang="en-US" dirty="0" smtClean="0"/>
              <a:t>-More tilted </a:t>
            </a:r>
            <a:r>
              <a:rPr lang="en-US" dirty="0" err="1" smtClean="0"/>
              <a:t>downshear</a:t>
            </a:r>
            <a:r>
              <a:rPr lang="en-US" dirty="0" smtClean="0"/>
              <a:t> left and </a:t>
            </a:r>
            <a:r>
              <a:rPr lang="en-US" dirty="0" err="1" smtClean="0"/>
              <a:t>downshear</a:t>
            </a:r>
            <a:r>
              <a:rPr lang="en-US" dirty="0" smtClean="0"/>
              <a:t> right.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10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Slope in Shear-Relative Quadrants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909" y="1752600"/>
            <a:ext cx="4037487" cy="3676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752600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-Consistent with the findings of Rogers and </a:t>
            </a:r>
            <a:r>
              <a:rPr lang="en-US" dirty="0" err="1" smtClean="0"/>
              <a:t>Uhlhorn</a:t>
            </a:r>
            <a:r>
              <a:rPr lang="en-US" dirty="0" smtClean="0"/>
              <a:t> (2006) using flight level and SFMR data.</a:t>
            </a:r>
          </a:p>
          <a:p>
            <a:endParaRPr lang="en-US" dirty="0"/>
          </a:p>
          <a:p>
            <a:r>
              <a:rPr lang="en-US" dirty="0" smtClean="0"/>
              <a:t>-They found that the vortex of Rita became tilted with time due to vertical shear, and induced an along-tilt asymmetry in RMW slope.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Typical metrics for looking at tropical cyclones focus on things like track and intensity.</a:t>
            </a:r>
          </a:p>
          <a:p>
            <a:endParaRPr lang="en-US" dirty="0" smtClean="0"/>
          </a:p>
          <a:p>
            <a:r>
              <a:rPr lang="en-US" dirty="0" smtClean="0"/>
              <a:t>Recent studies have questioned the utility of maximum wind speed, given inherent observational uncertainties (Marks and </a:t>
            </a:r>
            <a:r>
              <a:rPr lang="en-US" dirty="0" err="1" smtClean="0"/>
              <a:t>Vukicevic</a:t>
            </a:r>
            <a:r>
              <a:rPr lang="en-US" dirty="0" smtClean="0"/>
              <a:t> 2012, Landsea and Franklin 2013).</a:t>
            </a:r>
          </a:p>
          <a:p>
            <a:endParaRPr lang="en-US" dirty="0" smtClean="0"/>
          </a:p>
          <a:p>
            <a:r>
              <a:rPr lang="en-US" dirty="0" smtClean="0"/>
              <a:t>Such metrics do not specifically analyze important inner-core structural changes, which are related to both intensity change and eventual storm impacts. </a:t>
            </a:r>
          </a:p>
          <a:p>
            <a:endParaRPr lang="en-US" dirty="0" smtClean="0"/>
          </a:p>
          <a:p>
            <a:r>
              <a:rPr lang="en-US" dirty="0" smtClean="0"/>
              <a:t>Over the past several years, it has become clear that a better understanding of TC structure is critical for forecasting (both of intensity and eventual impacts).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23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mail-attachment.googleusercontent.com/attachment/?ui=2&amp;ik=ec0d08f554&amp;view=att&amp;th=1401122407127bb3&amp;attid=0.1&amp;disp=inline&amp;realattid=f_hjin5fic0&amp;safe=1&amp;zw&amp;saduie=AG9B_P-to0uAtdOMULLayov2l2rU&amp;sadet=1374679579096&amp;sads=KGeV3oQrUAQ9qQdg1tQTKaVmNX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https://mail-attachment.googleusercontent.com/attachment/?ui=2&amp;ik=ec0d08f554&amp;view=att&amp;th=1401122407127bb3&amp;attid=0.1&amp;disp=inline&amp;realattid=f_hjin5fic0&amp;safe=1&amp;zw&amp;saduie=AG9B_P-to0uAtdOMULLayov2l2rU&amp;sadet=1374679579096&amp;sads=KGeV3oQrUAQ9qQdg1tQTKaVmNX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https://mail-attachment.googleusercontent.com/attachment/?ui=2&amp;ik=ec0d08f554&amp;view=att&amp;th=1401122407127bb3&amp;attid=0.1&amp;disp=inline&amp;realattid=f_hjin5fic0&amp;safe=1&amp;zw&amp;saduie=AG9B_P-to0uAtdOMULLayov2l2rU&amp;sadet=1374679579096&amp;sads=KGeV3oQrUAQ9qQdg1tQTKaVmNX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https://mail-attachment.googleusercontent.com/attachment/?ui=2&amp;ik=ec0d08f554&amp;view=att&amp;th=1401122407127bb3&amp;attid=0.1&amp;disp=inline&amp;realattid=f_hjin5fic0&amp;safe=1&amp;zw&amp;saduie=AG9B_P-to0uAtdOMULLayov2l2rU&amp;sadet=1374679579096&amp;sads=KGeV3oQrUAQ9qQdg1tQTKaVmNX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composite_Vr_usr_mean_and_slop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5978568" y="3447960"/>
            <a:ext cx="3139745" cy="2514600"/>
            <a:chOff x="4430649" y="3352800"/>
            <a:chExt cx="3139745" cy="2514600"/>
          </a:xfrm>
        </p:grpSpPr>
        <p:pic>
          <p:nvPicPr>
            <p:cNvPr id="11277" name="Picture 13" descr="C:\Documents and Settings\robert.rogers\Local Settings\Temp\composite_Vr_dsr_mean_and_slopes.png"/>
            <p:cNvPicPr>
              <a:picLocks noChangeAspect="1" noChangeArrowheads="1"/>
            </p:cNvPicPr>
            <p:nvPr/>
          </p:nvPicPr>
          <p:blipFill>
            <a:blip r:embed="rId3" cstate="print"/>
            <a:srcRect l="12598" t="7942" r="17603" b="9732"/>
            <a:stretch>
              <a:fillRect/>
            </a:stretch>
          </p:blipFill>
          <p:spPr bwMode="auto">
            <a:xfrm>
              <a:off x="4651780" y="3418260"/>
              <a:ext cx="2552956" cy="2258384"/>
            </a:xfrm>
            <a:prstGeom prst="rect">
              <a:avLst/>
            </a:prstGeom>
            <a:noFill/>
          </p:spPr>
        </p:pic>
        <p:grpSp>
          <p:nvGrpSpPr>
            <p:cNvPr id="22" name="Group 21"/>
            <p:cNvGrpSpPr/>
            <p:nvPr/>
          </p:nvGrpSpPr>
          <p:grpSpPr>
            <a:xfrm>
              <a:off x="4547452" y="5615042"/>
              <a:ext cx="2761611" cy="252358"/>
              <a:chOff x="4541315" y="2780022"/>
              <a:chExt cx="2761611" cy="25235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41315" y="2780022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0</a:t>
                </a:r>
                <a:endParaRPr lang="en-US" sz="1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65947" y="2782578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800095" y="2782578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2</a:t>
                </a:r>
                <a:endParaRPr lang="en-US" sz="1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428106" y="2783368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3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52536" y="2786159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4</a:t>
                </a:r>
                <a:endParaRPr lang="en-US" sz="1000" dirty="0"/>
              </a:p>
            </p:txBody>
          </p:sp>
        </p:grpSp>
        <p:pic>
          <p:nvPicPr>
            <p:cNvPr id="40" name="Picture 12" descr="C:\Documents and Settings\robert.rogers\Local Settings\Temp\composite_Vr_dsl_mean_and_slopes.png"/>
            <p:cNvPicPr>
              <a:picLocks noChangeAspect="1" noChangeArrowheads="1"/>
            </p:cNvPicPr>
            <p:nvPr/>
          </p:nvPicPr>
          <p:blipFill>
            <a:blip r:embed="rId4" cstate="print"/>
            <a:srcRect l="82760" t="7849" r="8347" b="4232"/>
            <a:stretch>
              <a:fillRect/>
            </a:stretch>
          </p:blipFill>
          <p:spPr bwMode="auto">
            <a:xfrm>
              <a:off x="7245137" y="3422863"/>
              <a:ext cx="325257" cy="2411807"/>
            </a:xfrm>
            <a:prstGeom prst="rect">
              <a:avLst/>
            </a:prstGeom>
            <a:noFill/>
          </p:spPr>
        </p:pic>
        <p:grpSp>
          <p:nvGrpSpPr>
            <p:cNvPr id="79" name="Group 78"/>
            <p:cNvGrpSpPr/>
            <p:nvPr/>
          </p:nvGrpSpPr>
          <p:grpSpPr>
            <a:xfrm>
              <a:off x="4430649" y="3352800"/>
              <a:ext cx="293751" cy="2279863"/>
              <a:chOff x="908263" y="457200"/>
              <a:chExt cx="293751" cy="2279863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964827" y="2521619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66052" y="2399022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2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966052" y="2279863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3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64827" y="2164285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4</a:t>
                </a:r>
                <a:endParaRPr lang="en-US" sz="8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966052" y="204257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5</a:t>
                </a:r>
                <a:endParaRPr lang="en-US" sz="8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66052" y="1917274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6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966052" y="1798115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7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966052" y="1670263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8</a:t>
                </a:r>
                <a:endParaRPr lang="en-US" sz="8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966052" y="1548548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9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08263" y="1429389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10</a:t>
                </a:r>
                <a:endParaRPr lang="en-US" sz="8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908263" y="1301537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11</a:t>
                </a:r>
                <a:endParaRPr lang="en-US" sz="8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908263" y="119465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12</a:t>
                </a:r>
                <a:endParaRPr lang="en-US" sz="8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908263" y="1066800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13</a:t>
                </a:r>
                <a:endParaRPr lang="en-US" sz="8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908263" y="945085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14</a:t>
                </a:r>
                <a:endParaRPr lang="en-US" sz="8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908263" y="82592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15</a:t>
                </a:r>
                <a:endParaRPr lang="en-US" sz="8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908263" y="710348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16</a:t>
                </a:r>
                <a:endParaRPr lang="en-US" sz="8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908263" y="578915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17</a:t>
                </a:r>
                <a:endParaRPr lang="en-US" sz="8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8263" y="457200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18</a:t>
                </a:r>
                <a:endParaRPr lang="en-US" sz="800" dirty="0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5947726" y="804344"/>
            <a:ext cx="3138520" cy="2492843"/>
            <a:chOff x="4431874" y="539537"/>
            <a:chExt cx="3138520" cy="2492843"/>
          </a:xfrm>
        </p:grpSpPr>
        <p:pic>
          <p:nvPicPr>
            <p:cNvPr id="11276" name="Picture 12" descr="C:\Documents and Settings\robert.rogers\Local Settings\Temp\composite_Vr_dsl_mean_and_slopes.png"/>
            <p:cNvPicPr>
              <a:picLocks noChangeAspect="1" noChangeArrowheads="1"/>
            </p:cNvPicPr>
            <p:nvPr/>
          </p:nvPicPr>
          <p:blipFill>
            <a:blip r:embed="rId4" cstate="print"/>
            <a:srcRect l="12598" t="8259" r="17436" b="9862"/>
            <a:stretch>
              <a:fillRect/>
            </a:stretch>
          </p:blipFill>
          <p:spPr bwMode="auto">
            <a:xfrm>
              <a:off x="4651780" y="607554"/>
              <a:ext cx="2559092" cy="2246110"/>
            </a:xfrm>
            <a:prstGeom prst="rect">
              <a:avLst/>
            </a:prstGeom>
            <a:noFill/>
          </p:spPr>
        </p:pic>
        <p:pic>
          <p:nvPicPr>
            <p:cNvPr id="15" name="Picture 12" descr="C:\Documents and Settings\robert.rogers\Local Settings\Temp\composite_Vr_dsl_mean_and_slopes.png"/>
            <p:cNvPicPr>
              <a:picLocks noChangeAspect="1" noChangeArrowheads="1"/>
            </p:cNvPicPr>
            <p:nvPr/>
          </p:nvPicPr>
          <p:blipFill>
            <a:blip r:embed="rId4" cstate="print"/>
            <a:srcRect l="82760" t="7849" r="8347" b="4232"/>
            <a:stretch>
              <a:fillRect/>
            </a:stretch>
          </p:blipFill>
          <p:spPr bwMode="auto">
            <a:xfrm>
              <a:off x="7245137" y="609600"/>
              <a:ext cx="325257" cy="2411807"/>
            </a:xfrm>
            <a:prstGeom prst="rect">
              <a:avLst/>
            </a:prstGeom>
            <a:noFill/>
          </p:spPr>
        </p:pic>
        <p:grpSp>
          <p:nvGrpSpPr>
            <p:cNvPr id="21" name="Group 20"/>
            <p:cNvGrpSpPr/>
            <p:nvPr/>
          </p:nvGrpSpPr>
          <p:grpSpPr>
            <a:xfrm>
              <a:off x="4541315" y="2780022"/>
              <a:ext cx="2761611" cy="252358"/>
              <a:chOff x="4541315" y="2780022"/>
              <a:chExt cx="2761611" cy="25235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541315" y="2780022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0</a:t>
                </a:r>
                <a:endParaRPr lang="en-US" sz="1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5947" y="2782578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00095" y="2782578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2</a:t>
                </a:r>
                <a:endParaRPr lang="en-US" sz="1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28106" y="2783368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52536" y="2786159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4</a:t>
                </a:r>
                <a:endParaRPr lang="en-US" sz="1000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4431874" y="539537"/>
              <a:ext cx="293751" cy="2279863"/>
              <a:chOff x="908263" y="457200"/>
              <a:chExt cx="293751" cy="2279863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964827" y="2521619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</a:t>
                </a:r>
                <a:endParaRPr lang="en-US" sz="8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966052" y="2399022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2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66052" y="2279863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3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964827" y="2164285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4</a:t>
                </a:r>
                <a:endParaRPr lang="en-US" sz="8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966052" y="2042570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5</a:t>
                </a:r>
                <a:endParaRPr lang="en-US" sz="8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66052" y="1917274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6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66052" y="1798115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66052" y="1670263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8</a:t>
                </a:r>
                <a:endParaRPr lang="en-US" sz="800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966052" y="1548548"/>
                <a:ext cx="2359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9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908263" y="1429389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10</a:t>
                </a:r>
                <a:endParaRPr lang="en-US" sz="8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908263" y="1301537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11</a:t>
                </a:r>
                <a:endParaRPr lang="en-US" sz="80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908263" y="119465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12</a:t>
                </a:r>
                <a:endParaRPr lang="en-US" sz="800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908263" y="1066800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13</a:t>
                </a:r>
                <a:endParaRPr lang="en-US" sz="800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908263" y="945085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14</a:t>
                </a:r>
                <a:endParaRPr lang="en-US" sz="800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908263" y="825926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15</a:t>
                </a:r>
                <a:endParaRPr lang="en-US" sz="800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908263" y="710348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16</a:t>
                </a:r>
                <a:endParaRPr lang="en-US" sz="800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908263" y="578915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17</a:t>
                </a:r>
                <a:endParaRPr lang="en-US" sz="8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908263" y="457200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18</a:t>
                </a:r>
                <a:endParaRPr lang="en-US" sz="800" dirty="0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2504254" y="3502634"/>
            <a:ext cx="3150794" cy="2532221"/>
            <a:chOff x="908263" y="3352800"/>
            <a:chExt cx="3150794" cy="2532221"/>
          </a:xfrm>
        </p:grpSpPr>
        <p:grpSp>
          <p:nvGrpSpPr>
            <p:cNvPr id="118" name="Group 117"/>
            <p:cNvGrpSpPr/>
            <p:nvPr/>
          </p:nvGrpSpPr>
          <p:grpSpPr>
            <a:xfrm>
              <a:off x="908263" y="3352800"/>
              <a:ext cx="2864915" cy="2532221"/>
              <a:chOff x="908263" y="3352800"/>
              <a:chExt cx="2864915" cy="2532221"/>
            </a:xfrm>
          </p:grpSpPr>
          <p:pic>
            <p:nvPicPr>
              <p:cNvPr id="11275" name="Picture 11" descr="C:\Documents and Settings\robert.rogers\Local Settings\Temp\composite_Vr_usr_mean_and_slopes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2332" t="8837" r="16863" b="10179"/>
              <a:stretch>
                <a:fillRect/>
              </a:stretch>
            </p:blipFill>
            <p:spPr bwMode="auto">
              <a:xfrm flipH="1">
                <a:off x="1073960" y="3442808"/>
                <a:ext cx="2589777" cy="2221562"/>
              </a:xfrm>
              <a:prstGeom prst="rect">
                <a:avLst/>
              </a:prstGeom>
              <a:noFill/>
            </p:spPr>
          </p:pic>
          <p:grpSp>
            <p:nvGrpSpPr>
              <p:cNvPr id="34" name="Group 33"/>
              <p:cNvGrpSpPr/>
              <p:nvPr/>
            </p:nvGrpSpPr>
            <p:grpSpPr>
              <a:xfrm flipH="1">
                <a:off x="1011567" y="5632663"/>
                <a:ext cx="2761611" cy="252358"/>
                <a:chOff x="4541315" y="2780022"/>
                <a:chExt cx="2761611" cy="252358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4541315" y="2780022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0</a:t>
                  </a:r>
                  <a:endParaRPr lang="en-US" sz="10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165947" y="2782578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1</a:t>
                  </a:r>
                  <a:endParaRPr lang="en-US" sz="10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800095" y="2782578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2</a:t>
                  </a:r>
                  <a:endParaRPr lang="en-US" sz="10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428106" y="2783368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3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052536" y="2786159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4</a:t>
                  </a:r>
                  <a:endParaRPr lang="en-US" sz="1000" dirty="0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908263" y="3352800"/>
                <a:ext cx="293751" cy="2279863"/>
                <a:chOff x="908263" y="457200"/>
                <a:chExt cx="293751" cy="2279863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964827" y="2521619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</a:t>
                  </a:r>
                  <a:endParaRPr lang="en-US" sz="800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966052" y="2399022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2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966052" y="2279863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3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964827" y="2164285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4</a:t>
                  </a:r>
                  <a:endParaRPr lang="en-US" sz="800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966052" y="2042570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5</a:t>
                  </a:r>
                  <a:endParaRPr lang="en-US" sz="800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966052" y="1917274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6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66052" y="1798115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7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966052" y="1670263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8</a:t>
                  </a:r>
                  <a:endParaRPr lang="en-US" sz="800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966052" y="1548548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9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908263" y="1429389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10</a:t>
                  </a:r>
                  <a:endParaRPr lang="en-US" sz="800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908263" y="1301537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11</a:t>
                  </a:r>
                  <a:endParaRPr lang="en-US" sz="800" dirty="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908263" y="1194652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12</a:t>
                  </a:r>
                  <a:endParaRPr lang="en-US" sz="800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908263" y="1066800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13</a:t>
                  </a:r>
                  <a:endParaRPr lang="en-US" sz="800" dirty="0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908263" y="945085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14</a:t>
                  </a:r>
                  <a:endParaRPr lang="en-US" sz="800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908263" y="825926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15</a:t>
                  </a:r>
                  <a:endParaRPr lang="en-US" sz="800" dirty="0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908263" y="710348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16</a:t>
                  </a:r>
                  <a:endParaRPr lang="en-US" sz="800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908263" y="578915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17</a:t>
                  </a:r>
                  <a:endParaRPr lang="en-US" sz="800" dirty="0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908263" y="457200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18</a:t>
                  </a:r>
                  <a:endParaRPr lang="en-US" sz="800" dirty="0"/>
                </a:p>
              </p:txBody>
            </p:sp>
          </p:grpSp>
        </p:grpSp>
        <p:pic>
          <p:nvPicPr>
            <p:cNvPr id="120" name="Picture 12" descr="C:\Documents and Settings\robert.rogers\Local Settings\Temp\composite_Vr_dsl_mean_and_slopes.png"/>
            <p:cNvPicPr>
              <a:picLocks noChangeAspect="1" noChangeArrowheads="1"/>
            </p:cNvPicPr>
            <p:nvPr/>
          </p:nvPicPr>
          <p:blipFill>
            <a:blip r:embed="rId4" cstate="print"/>
            <a:srcRect l="82760" t="7849" r="8347" b="4232"/>
            <a:stretch>
              <a:fillRect/>
            </a:stretch>
          </p:blipFill>
          <p:spPr bwMode="auto">
            <a:xfrm>
              <a:off x="3733800" y="3429000"/>
              <a:ext cx="325257" cy="2411807"/>
            </a:xfrm>
            <a:prstGeom prst="rect">
              <a:avLst/>
            </a:prstGeom>
            <a:noFill/>
          </p:spPr>
        </p:pic>
      </p:grpSp>
      <p:grpSp>
        <p:nvGrpSpPr>
          <p:cNvPr id="122" name="Group 121"/>
          <p:cNvGrpSpPr/>
          <p:nvPr/>
        </p:nvGrpSpPr>
        <p:grpSpPr>
          <a:xfrm>
            <a:off x="2473898" y="877355"/>
            <a:ext cx="3150794" cy="2514600"/>
            <a:chOff x="908263" y="457200"/>
            <a:chExt cx="3150794" cy="2514600"/>
          </a:xfrm>
        </p:grpSpPr>
        <p:grpSp>
          <p:nvGrpSpPr>
            <p:cNvPr id="117" name="Group 116"/>
            <p:cNvGrpSpPr/>
            <p:nvPr/>
          </p:nvGrpSpPr>
          <p:grpSpPr>
            <a:xfrm>
              <a:off x="908263" y="457200"/>
              <a:ext cx="2862359" cy="2514600"/>
              <a:chOff x="908263" y="457200"/>
              <a:chExt cx="2862359" cy="2514600"/>
            </a:xfrm>
          </p:grpSpPr>
          <p:pic>
            <p:nvPicPr>
              <p:cNvPr id="11278" name="Picture 14" descr="C:\Documents and Settings\robert.rogers\Local Settings\Temp\composite_Vr_usl_mean_and_slopes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2667" t="9023" r="17534" b="9993"/>
              <a:stretch>
                <a:fillRect/>
              </a:stretch>
            </p:blipFill>
            <p:spPr bwMode="auto">
              <a:xfrm flipH="1">
                <a:off x="1098507" y="552322"/>
                <a:ext cx="2552956" cy="2221563"/>
              </a:xfrm>
              <a:prstGeom prst="rect">
                <a:avLst/>
              </a:prstGeom>
              <a:noFill/>
            </p:spPr>
          </p:pic>
          <p:grpSp>
            <p:nvGrpSpPr>
              <p:cNvPr id="28" name="Group 27"/>
              <p:cNvGrpSpPr/>
              <p:nvPr/>
            </p:nvGrpSpPr>
            <p:grpSpPr>
              <a:xfrm flipH="1">
                <a:off x="1009011" y="2719442"/>
                <a:ext cx="2761611" cy="252358"/>
                <a:chOff x="4541315" y="2780022"/>
                <a:chExt cx="2761611" cy="252358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541315" y="2780022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0</a:t>
                  </a:r>
                  <a:endParaRPr lang="en-US" sz="10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165947" y="2782578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1</a:t>
                  </a:r>
                  <a:endParaRPr lang="en-US" sz="1000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800095" y="2782578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2</a:t>
                  </a:r>
                  <a:endParaRPr lang="en-US" sz="1000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428106" y="2783368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3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052536" y="2786159"/>
                  <a:ext cx="2503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4</a:t>
                  </a:r>
                  <a:endParaRPr lang="en-US" sz="1000" dirty="0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908263" y="457200"/>
                <a:ext cx="293751" cy="2279863"/>
                <a:chOff x="908263" y="457200"/>
                <a:chExt cx="293751" cy="2279863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964827" y="2521619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</a:t>
                  </a:r>
                  <a:endParaRPr lang="en-US" sz="8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966052" y="2399022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2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966052" y="2279863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3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964827" y="2164285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4</a:t>
                  </a:r>
                  <a:endParaRPr lang="en-US" sz="800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966052" y="2042570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5</a:t>
                  </a:r>
                  <a:endParaRPr lang="en-US" sz="800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966052" y="1917274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6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966052" y="1798115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7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966052" y="1670263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8</a:t>
                  </a:r>
                  <a:endParaRPr lang="en-US" sz="800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966052" y="1548548"/>
                  <a:ext cx="23596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9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908263" y="1429389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10</a:t>
                  </a:r>
                  <a:endParaRPr lang="en-US" sz="800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908263" y="1301537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11</a:t>
                  </a:r>
                  <a:endParaRPr lang="en-US" sz="800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908263" y="1194652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12</a:t>
                  </a:r>
                  <a:endParaRPr lang="en-US" sz="800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908263" y="1066800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13</a:t>
                  </a:r>
                  <a:endParaRPr lang="en-US" sz="800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908263" y="945085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14</a:t>
                  </a:r>
                  <a:endParaRPr lang="en-US" sz="8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908263" y="825926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15</a:t>
                  </a:r>
                  <a:endParaRPr lang="en-US" sz="800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908263" y="710348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16</a:t>
                  </a:r>
                  <a:endParaRPr lang="en-US" sz="800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908263" y="578915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17</a:t>
                  </a:r>
                  <a:endParaRPr lang="en-US" sz="800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908263" y="457200"/>
                  <a:ext cx="28725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18</a:t>
                  </a:r>
                  <a:endParaRPr lang="en-US" sz="800" dirty="0"/>
                </a:p>
              </p:txBody>
            </p:sp>
          </p:grpSp>
        </p:grpSp>
        <p:pic>
          <p:nvPicPr>
            <p:cNvPr id="121" name="Picture 12" descr="C:\Documents and Settings\robert.rogers\Local Settings\Temp\composite_Vr_dsl_mean_and_slopes.png"/>
            <p:cNvPicPr>
              <a:picLocks noChangeAspect="1" noChangeArrowheads="1"/>
            </p:cNvPicPr>
            <p:nvPr/>
          </p:nvPicPr>
          <p:blipFill>
            <a:blip r:embed="rId4" cstate="print"/>
            <a:srcRect l="82760" t="7849" r="8347" b="4232"/>
            <a:stretch>
              <a:fillRect/>
            </a:stretch>
          </p:blipFill>
          <p:spPr bwMode="auto">
            <a:xfrm>
              <a:off x="3733800" y="533400"/>
              <a:ext cx="325257" cy="2411807"/>
            </a:xfrm>
            <a:prstGeom prst="rect">
              <a:avLst/>
            </a:prstGeom>
            <a:noFill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990600"/>
            <a:ext cx="810838" cy="49381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2760044" y="3650709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USR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6210620" y="940043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DSL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6248400" y="35814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DSR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0" y="10668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-Plots of radial wind speed (m/s)</a:t>
            </a:r>
          </a:p>
          <a:p>
            <a:r>
              <a:rPr lang="en-US" dirty="0" smtClean="0"/>
              <a:t>in each quadrant</a:t>
            </a:r>
          </a:p>
          <a:p>
            <a:endParaRPr lang="en-US" dirty="0" smtClean="0"/>
          </a:p>
          <a:p>
            <a:r>
              <a:rPr lang="en-US" dirty="0" smtClean="0"/>
              <a:t>-Slope of the RMW is overlain in the solid black line.</a:t>
            </a:r>
            <a:endParaRPr lang="en-US" dirty="0"/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-76200" y="0"/>
            <a:ext cx="92202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chemeClr val="tx1"/>
                </a:solidFill>
              </a:rPr>
              <a:t>RMW Slope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2667000" y="32766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r* = r/RMW</a:t>
            </a:r>
            <a:r>
              <a:rPr lang="en-US" sz="1200" baseline="-25000" dirty="0" smtClean="0"/>
              <a:t>2km</a:t>
            </a:r>
            <a:endParaRPr lang="en-US" sz="1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6172200" y="32004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r* = r/RMW</a:t>
            </a:r>
            <a:r>
              <a:rPr lang="en-US" sz="1200" baseline="-25000" dirty="0" smtClean="0"/>
              <a:t>2km</a:t>
            </a:r>
            <a:endParaRPr lang="en-US" sz="1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743200" y="6019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r* = r/RMW</a:t>
            </a:r>
            <a:r>
              <a:rPr lang="en-US" sz="1200" baseline="-25000" dirty="0" smtClean="0"/>
              <a:t>2km</a:t>
            </a:r>
            <a:endParaRPr lang="en-US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172200" y="59436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r* = r/RMW</a:t>
            </a:r>
            <a:r>
              <a:rPr lang="en-US" sz="1200" baseline="-25000" dirty="0" smtClean="0"/>
              <a:t>2km</a:t>
            </a:r>
            <a:endParaRPr lang="en-US" sz="1200" dirty="0"/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1129101" y="1918902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z (km)</a:t>
            </a:r>
            <a:endParaRPr lang="en-US" sz="1200" dirty="0"/>
          </a:p>
        </p:txBody>
      </p:sp>
      <p:sp>
        <p:nvSpPr>
          <p:cNvPr id="141" name="TextBox 140"/>
          <p:cNvSpPr txBox="1"/>
          <p:nvPr/>
        </p:nvSpPr>
        <p:spPr>
          <a:xfrm rot="16200000">
            <a:off x="4634301" y="1842701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z (km)</a:t>
            </a:r>
            <a:endParaRPr lang="en-US" sz="1200" dirty="0"/>
          </a:p>
        </p:txBody>
      </p:sp>
      <p:sp>
        <p:nvSpPr>
          <p:cNvPr id="142" name="TextBox 141"/>
          <p:cNvSpPr txBox="1"/>
          <p:nvPr/>
        </p:nvSpPr>
        <p:spPr>
          <a:xfrm rot="16200000">
            <a:off x="1205299" y="4509701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z (km)</a:t>
            </a:r>
            <a:endParaRPr lang="en-US" sz="1200" dirty="0"/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4634300" y="4509701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z (km)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22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Inflow/Outflow and RMW Slope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-Schematic showing observed inflow/outflow pattern and RMW slope in each quadrant: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8600" y="1676400"/>
            <a:ext cx="3048000" cy="2133600"/>
            <a:chOff x="228600" y="1676400"/>
            <a:chExt cx="3048000" cy="21336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990600" y="1828800"/>
              <a:ext cx="0" cy="1981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90600" y="38100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8600" y="2057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 km 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3200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 km </a:t>
              </a:r>
              <a:endParaRPr lang="en-US" sz="16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62000" y="2209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2000" y="3352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752600" y="1676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USL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0" y="1752600"/>
            <a:ext cx="3048000" cy="2133600"/>
            <a:chOff x="228600" y="1676400"/>
            <a:chExt cx="3048000" cy="21336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990600" y="1828800"/>
              <a:ext cx="0" cy="1981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90600" y="38100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28600" y="2057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 km 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600" y="3200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 km </a:t>
              </a:r>
              <a:endParaRPr lang="en-US" sz="16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62000" y="2209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62000" y="3352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752600" y="1676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DSL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4800" y="4191000"/>
            <a:ext cx="3048000" cy="2133600"/>
            <a:chOff x="228600" y="1676400"/>
            <a:chExt cx="3048000" cy="213360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990600" y="1828800"/>
              <a:ext cx="0" cy="1981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990600" y="38100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28600" y="2057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 km 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600" y="3200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 km </a:t>
              </a:r>
              <a:endParaRPr lang="en-US" sz="16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762000" y="2209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62000" y="3352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52600" y="1676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USR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2000" y="4267200"/>
            <a:ext cx="3048000" cy="2133600"/>
            <a:chOff x="228600" y="1676400"/>
            <a:chExt cx="3048000" cy="2133600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990600" y="1828800"/>
              <a:ext cx="0" cy="1981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990600" y="38100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600" y="2057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 km 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8600" y="3200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 km </a:t>
              </a:r>
              <a:endParaRPr lang="en-US" sz="16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762000" y="2209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62000" y="3352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752600" y="1676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DSR</a:t>
              </a:r>
              <a:endParaRPr lang="en-US" dirty="0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H="1">
            <a:off x="2209800" y="3200400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133600" y="25908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133600" y="28956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057400" y="23622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447800" y="2209800"/>
            <a:ext cx="304800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828800" y="48006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828800" y="57150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828800" y="54864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828800" y="5257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828800" y="5029200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676400" y="4724400"/>
            <a:ext cx="76200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400800" y="23622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477000" y="25146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6096000" y="32766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6248400" y="30480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6400800" y="28194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6477000" y="2667000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562600" y="2286000"/>
            <a:ext cx="838200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477000" y="5867400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477000" y="57150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477000" y="54864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477000" y="52578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477000" y="50292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5562600" y="4800600"/>
            <a:ext cx="838200" cy="114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-73152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Preliminary Results: M Slope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09600" y="1143000"/>
          <a:ext cx="4953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0" y="11430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-USR is still upright, and DSL is still comparatively sloped.</a:t>
            </a:r>
          </a:p>
          <a:p>
            <a:endParaRPr lang="en-US" dirty="0" smtClean="0"/>
          </a:p>
          <a:p>
            <a:r>
              <a:rPr lang="en-US" dirty="0" smtClean="0"/>
              <a:t>-DSR is most upright for M surfaces, however.</a:t>
            </a:r>
          </a:p>
          <a:p>
            <a:endParaRPr lang="en-US" dirty="0" smtClean="0"/>
          </a:p>
          <a:p>
            <a:r>
              <a:rPr lang="en-US" dirty="0" smtClean="0"/>
              <a:t>-This could be due to the convective generation in the </a:t>
            </a:r>
            <a:r>
              <a:rPr lang="en-US" dirty="0" err="1" smtClean="0"/>
              <a:t>downshear</a:t>
            </a:r>
            <a:r>
              <a:rPr lang="en-US" dirty="0" smtClean="0"/>
              <a:t> region (e.g. Rogers et al. 2003, Davis et al. 2008)?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Preliminary Results: </a:t>
            </a:r>
            <a:r>
              <a:rPr lang="en-US" dirty="0" err="1" smtClean="0">
                <a:solidFill>
                  <a:schemeClr val="tx1"/>
                </a:solidFill>
              </a:rPr>
              <a:t>dBZ</a:t>
            </a:r>
            <a:r>
              <a:rPr lang="en-US" dirty="0" smtClean="0">
                <a:solidFill>
                  <a:schemeClr val="tx1"/>
                </a:solidFill>
              </a:rPr>
              <a:t> Slope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81000" y="1219200"/>
          <a:ext cx="5048250" cy="30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0" y="1143000"/>
            <a:ext cx="3429000" cy="426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-Less variance in </a:t>
            </a:r>
            <a:r>
              <a:rPr lang="en-US" dirty="0" err="1" smtClean="0"/>
              <a:t>dBZ</a:t>
            </a:r>
            <a:r>
              <a:rPr lang="en-US" dirty="0" smtClean="0"/>
              <a:t> slope.</a:t>
            </a:r>
          </a:p>
          <a:p>
            <a:endParaRPr lang="en-US" dirty="0" smtClean="0"/>
          </a:p>
          <a:p>
            <a:r>
              <a:rPr lang="en-US" dirty="0" smtClean="0"/>
              <a:t>-Most upright DSL, possibly due to a combination of convective generation </a:t>
            </a:r>
            <a:r>
              <a:rPr lang="en-US" dirty="0" err="1" smtClean="0"/>
              <a:t>downshear</a:t>
            </a:r>
            <a:r>
              <a:rPr lang="en-US" dirty="0" smtClean="0"/>
              <a:t> and rotation of convection generated DSR.  </a:t>
            </a:r>
          </a:p>
          <a:p>
            <a:endParaRPr lang="en-US" dirty="0" smtClean="0"/>
          </a:p>
          <a:p>
            <a:r>
              <a:rPr lang="en-US" dirty="0" smtClean="0"/>
              <a:t>-Upright USR, more sloped DSR possibly related to vortex tilt as discussed earlier.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Ongoing Work at HRD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Continue to investigate shear-relative asymmetries in slope, and look for physical explanations.</a:t>
            </a:r>
          </a:p>
          <a:p>
            <a:endParaRPr lang="en-US" dirty="0" smtClean="0"/>
          </a:p>
          <a:p>
            <a:r>
              <a:rPr lang="en-US" dirty="0" smtClean="0"/>
              <a:t>Analyze shear-relative slope in individual cases.</a:t>
            </a:r>
          </a:p>
          <a:p>
            <a:endParaRPr lang="en-US" dirty="0" smtClean="0"/>
          </a:p>
          <a:p>
            <a:r>
              <a:rPr lang="en-US" dirty="0" smtClean="0"/>
              <a:t>Compare the different slope metrics in individual cases, and look for differences between intensifying storms and steady-state or weakening storms.</a:t>
            </a:r>
          </a:p>
          <a:p>
            <a:endParaRPr lang="en-US" dirty="0" smtClean="0"/>
          </a:p>
          <a:p>
            <a:r>
              <a:rPr lang="en-US" dirty="0" smtClean="0"/>
              <a:t>Look at other HRD datasets (e.g. flight-level and SFMR) to compare with radar-observed structure in terms of </a:t>
            </a:r>
            <a:r>
              <a:rPr lang="en-US" dirty="0" err="1" smtClean="0"/>
              <a:t>eyewall</a:t>
            </a:r>
            <a:r>
              <a:rPr lang="en-US" dirty="0" smtClean="0"/>
              <a:t> slope.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077200" cy="856488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solidFill>
                  <a:schemeClr val="tx1"/>
                </a:solidFill>
              </a:rPr>
              <a:t>Questions?</a:t>
            </a:r>
            <a:endParaRPr lang="en-US" sz="6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35280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c. Case Studies</a:t>
            </a:r>
            <a:endParaRPr 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2133600"/>
            <a:ext cx="56388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Case Studies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/>
          <a:lstStyle/>
          <a:p>
            <a:r>
              <a:rPr lang="en-US" dirty="0" smtClean="0"/>
              <a:t>Next, we will show two case studies:</a:t>
            </a:r>
          </a:p>
          <a:p>
            <a:endParaRPr lang="en-US" dirty="0" smtClean="0"/>
          </a:p>
          <a:p>
            <a:r>
              <a:rPr lang="en-US" dirty="0" smtClean="0"/>
              <a:t>Felix, which fits closely to the mean slope-intensity relationship.</a:t>
            </a:r>
          </a:p>
          <a:p>
            <a:endParaRPr lang="en-US" dirty="0" smtClean="0"/>
          </a:p>
          <a:p>
            <a:r>
              <a:rPr lang="en-US" dirty="0" smtClean="0"/>
              <a:t>Ivan, which shows the effects of secondary eyewalls on slope.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943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Hurricane Felix (2007)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4994" name="Picture 2" descr="http://www.weather.unisys.com/hurricane/atlantic/2007/FELIX/tra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553200" cy="524256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971800" y="6248400"/>
            <a:ext cx="2680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www.weather.unisys.com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8200" y="3429000"/>
            <a:ext cx="1066800" cy="762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943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Hurricane Felix (2007)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990600"/>
            <a:ext cx="4876800" cy="4989731"/>
            <a:chOff x="152400" y="990600"/>
            <a:chExt cx="4876800" cy="4989731"/>
          </a:xfrm>
        </p:grpSpPr>
        <p:pic>
          <p:nvPicPr>
            <p:cNvPr id="4" name="Picture 3" descr="felix_azimuthal_reflectivity_2_070901_2125.eps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990600"/>
              <a:ext cx="4876800" cy="4114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53340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Slope: 71°</a:t>
              </a:r>
            </a:p>
            <a:p>
              <a:r>
                <a:rPr lang="en-US" dirty="0" smtClean="0"/>
                <a:t>Intensity: 65 knots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914400"/>
            <a:ext cx="4876800" cy="5065931"/>
            <a:chOff x="228600" y="990600"/>
            <a:chExt cx="4876800" cy="5065931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54102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Slope: 48°</a:t>
              </a:r>
            </a:p>
            <a:p>
              <a:r>
                <a:rPr lang="en-US" dirty="0" smtClean="0"/>
                <a:t>Intensity: 90 knots</a:t>
              </a:r>
              <a:endParaRPr lang="en-US" dirty="0"/>
            </a:p>
          </p:txBody>
        </p:sp>
        <p:pic>
          <p:nvPicPr>
            <p:cNvPr id="13" name="Picture 12" descr="felix_azimuthal_reflectivity_2_070902_1132.eps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990600"/>
              <a:ext cx="4876800" cy="41148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" y="914400"/>
            <a:ext cx="4876800" cy="5065931"/>
            <a:chOff x="228600" y="990600"/>
            <a:chExt cx="4876800" cy="5065931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4102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Slope: 40°</a:t>
              </a:r>
            </a:p>
            <a:p>
              <a:r>
                <a:rPr lang="en-US" dirty="0" smtClean="0"/>
                <a:t>Intensity: 150 knots</a:t>
              </a:r>
              <a:endParaRPr lang="en-US" dirty="0"/>
            </a:p>
          </p:txBody>
        </p:sp>
        <p:pic>
          <p:nvPicPr>
            <p:cNvPr id="19" name="Picture 18" descr="felix_azimuthal_reflectivity_2_070902_2254.eps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990600"/>
              <a:ext cx="4876800" cy="41148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5410200" y="99060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-Felix started out with a relatively shallow, tilted eyewall as a minimal hurricane.</a:t>
            </a:r>
          </a:p>
          <a:p>
            <a:endParaRPr lang="en-US" dirty="0" smtClean="0"/>
          </a:p>
          <a:p>
            <a:r>
              <a:rPr lang="en-US" dirty="0" smtClean="0"/>
              <a:t>-As the storm strengthened, the eyewall became much more upright and vertically developed.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potentially important aspect of inner-core TC structure is </a:t>
            </a:r>
            <a:r>
              <a:rPr lang="en-US" dirty="0" err="1" smtClean="0"/>
              <a:t>eyewall</a:t>
            </a:r>
            <a:r>
              <a:rPr lang="en-US" dirty="0" smtClean="0"/>
              <a:t> slope.</a:t>
            </a:r>
          </a:p>
          <a:p>
            <a:endParaRPr lang="en-US" dirty="0" smtClean="0"/>
          </a:p>
          <a:p>
            <a:r>
              <a:rPr lang="en-US" dirty="0" smtClean="0"/>
              <a:t>Eyewall slope seems to be connected to the structure of the warm core of a TC (Shapiro and Willoughby 1982, Schubert and </a:t>
            </a:r>
            <a:r>
              <a:rPr lang="en-US" dirty="0" err="1" smtClean="0"/>
              <a:t>McNoldy</a:t>
            </a:r>
            <a:r>
              <a:rPr lang="en-US" dirty="0" smtClean="0"/>
              <a:t> 2010).</a:t>
            </a:r>
          </a:p>
          <a:p>
            <a:endParaRPr lang="en-US" dirty="0" smtClean="0"/>
          </a:p>
          <a:p>
            <a:r>
              <a:rPr lang="en-US" dirty="0" smtClean="0"/>
              <a:t>There is still some uncertainty about variation in eyewall slope, both from storm to storm and even within a given TC.</a:t>
            </a:r>
          </a:p>
          <a:p>
            <a:endParaRPr lang="en-US" dirty="0" smtClean="0"/>
          </a:p>
          <a:p>
            <a:r>
              <a:rPr lang="en-US" dirty="0" smtClean="0"/>
              <a:t>Better understanding of eyewall slope and its variation will potentially lead to improved understanding of the processes that are responsible for changes in inner-core structure, specifically the TC secondary circulation.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Remember that Felix fit closely to the “mean” slope-intensity relationship.</a:t>
            </a:r>
          </a:p>
          <a:p>
            <a:endParaRPr lang="en-US" dirty="0" smtClean="0"/>
          </a:p>
          <a:p>
            <a:r>
              <a:rPr lang="en-US" dirty="0" smtClean="0"/>
              <a:t>Felix was a classic case where the storm strengthened, the eyewall contracted, and the eyewall became more upright as the storm strengthened.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943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Hurricane Felix (2007)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4191000" y="990600"/>
            <a:ext cx="4953000" cy="4114800"/>
            <a:chOff x="381000" y="1219200"/>
            <a:chExt cx="5664200" cy="4191000"/>
          </a:xfrm>
        </p:grpSpPr>
        <p:pic>
          <p:nvPicPr>
            <p:cNvPr id="9" name="Picture 8" descr="wind_vs_azimuthal_mean_slope_felix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219200"/>
              <a:ext cx="5664200" cy="419100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600200" y="2438400"/>
              <a:ext cx="990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667000" y="2971800"/>
              <a:ext cx="2438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800600" y="3505200"/>
              <a:ext cx="304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Hurricane Ivan (2004)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eather.unisys.com/hurricane/atlantic/2004H/IVAN/tra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553200" cy="524256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971800" y="6248400"/>
            <a:ext cx="2680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www.weather.unisys.com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38400" y="3810000"/>
            <a:ext cx="457200" cy="533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Hurricane Ivan (2004)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219200"/>
            <a:ext cx="5257800" cy="4697040"/>
            <a:chOff x="228600" y="1219200"/>
            <a:chExt cx="4978400" cy="4506282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5105400"/>
              <a:ext cx="2209800" cy="62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Slope: 40°</a:t>
              </a:r>
            </a:p>
            <a:p>
              <a:r>
                <a:rPr lang="en-US" dirty="0" smtClean="0"/>
                <a:t>Intensity: 135 knots</a:t>
              </a:r>
              <a:endParaRPr lang="en-US" dirty="0"/>
            </a:p>
          </p:txBody>
        </p:sp>
        <p:pic>
          <p:nvPicPr>
            <p:cNvPr id="1026" name="Picture 2" descr="http://moe.met.fsu.edu/~ahazelton/ivan_azimuthal_reflectivity_2_040912_111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219200"/>
              <a:ext cx="4978400" cy="37338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228600" y="1219200"/>
            <a:ext cx="5207000" cy="4684931"/>
            <a:chOff x="2362200" y="1219200"/>
            <a:chExt cx="5207000" cy="4684931"/>
          </a:xfrm>
        </p:grpSpPr>
        <p:pic>
          <p:nvPicPr>
            <p:cNvPr id="1028" name="Picture 4" descr="http://moe.met.fsu.edu/~ahazelton/ivan_azimuthal_reflectivity_2_040912_190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1219200"/>
              <a:ext cx="5207000" cy="390525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895600" y="52578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Slope: 57°</a:t>
              </a:r>
            </a:p>
            <a:p>
              <a:r>
                <a:rPr lang="en-US" dirty="0" smtClean="0"/>
                <a:t>Intensity: 135 knots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1295400"/>
            <a:ext cx="5181600" cy="4608731"/>
            <a:chOff x="3962400" y="1219200"/>
            <a:chExt cx="5181600" cy="4608731"/>
          </a:xfrm>
        </p:grpSpPr>
        <p:pic>
          <p:nvPicPr>
            <p:cNvPr id="1030" name="Picture 6" descr="http://moe.met.fsu.edu/~ahazelton/ivan_azimuthal_reflectivity_2_040913_192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1219200"/>
              <a:ext cx="5181600" cy="38862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495800" y="5181600"/>
              <a:ext cx="23338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Slope: 61°</a:t>
              </a:r>
            </a:p>
            <a:p>
              <a:r>
                <a:rPr lang="en-US" dirty="0" smtClean="0"/>
                <a:t>Intensity: 140 knots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91200" y="1219200"/>
            <a:ext cx="297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-Focus on an eyewall replacement cycle on September 12-13</a:t>
            </a:r>
          </a:p>
          <a:p>
            <a:endParaRPr lang="en-US" dirty="0" smtClean="0"/>
          </a:p>
          <a:p>
            <a:r>
              <a:rPr lang="en-US" dirty="0" smtClean="0"/>
              <a:t>-1115 UTC Sep 12: comparatively upright eyewall with a small eye, secondary eyewall was starting to form. </a:t>
            </a:r>
          </a:p>
          <a:p>
            <a:endParaRPr lang="en-US" dirty="0" smtClean="0"/>
          </a:p>
          <a:p>
            <a:r>
              <a:rPr lang="en-US" dirty="0" smtClean="0"/>
              <a:t>-1900 UTC Sep 12, the outer eyewall has contracted and grown, inner eyewall weaker and more tilted, eye size stayed the same.</a:t>
            </a:r>
          </a:p>
          <a:p>
            <a:endParaRPr lang="en-US" dirty="0" smtClean="0"/>
          </a:p>
          <a:p>
            <a:r>
              <a:rPr lang="en-US" dirty="0" smtClean="0"/>
              <a:t>-1925 UTC Sep 13, inner eyewall gone, “new” eyewall in place, much wider eye, intensity unchanged.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Hurricane Ivan (2004)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van_slope_vs_win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5750272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94869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-This figure illustrates the changes in slope and intensity throughout Ivan’s life (focus area in red box).</a:t>
            </a:r>
          </a:p>
          <a:p>
            <a:endParaRPr lang="en-US" dirty="0" smtClean="0"/>
          </a:p>
          <a:p>
            <a:r>
              <a:rPr lang="en-US" dirty="0" smtClean="0"/>
              <a:t>-The EWRC weakened the inner eyewall updraft, causing the slope to increase significantly. </a:t>
            </a:r>
          </a:p>
          <a:p>
            <a:endParaRPr lang="en-US" dirty="0" smtClean="0"/>
          </a:p>
          <a:p>
            <a:r>
              <a:rPr lang="en-US" dirty="0" smtClean="0"/>
              <a:t>-Wind did not respond for 12-24 hours.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4200" y="1752600"/>
            <a:ext cx="15240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Hurricane Ivan (2004)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46"/>
          <p:cNvGrpSpPr/>
          <p:nvPr/>
        </p:nvGrpSpPr>
        <p:grpSpPr>
          <a:xfrm>
            <a:off x="3962400" y="1066800"/>
            <a:ext cx="5181600" cy="4038600"/>
            <a:chOff x="381000" y="1219200"/>
            <a:chExt cx="5638800" cy="4191000"/>
          </a:xfrm>
        </p:grpSpPr>
        <p:pic>
          <p:nvPicPr>
            <p:cNvPr id="9" name="Picture 8" descr="wind_vs_azimuthal_mean_slope_ivan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219200"/>
              <a:ext cx="5638800" cy="41910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3352800" y="3581400"/>
              <a:ext cx="838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343400" y="3276600"/>
              <a:ext cx="1524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4343400" y="2971800"/>
              <a:ext cx="152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343400" y="2667000"/>
              <a:ext cx="304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962400" y="2590800"/>
              <a:ext cx="685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886200" y="2590800"/>
              <a:ext cx="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352800" y="2514600"/>
              <a:ext cx="457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2400" y="12192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-Ivan did not show the classic pattern of the eyewall contracting and becoming more upright as the storm strengthened.</a:t>
            </a:r>
          </a:p>
          <a:p>
            <a:endParaRPr lang="en-US" dirty="0" smtClean="0"/>
          </a:p>
          <a:p>
            <a:r>
              <a:rPr lang="en-US" dirty="0" smtClean="0"/>
              <a:t>-Secondary eyewalls caused a more complex size-slope and intensity-slope pattern to be seen in Ivan.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Prior Work: Sawyer-</a:t>
            </a:r>
            <a:r>
              <a:rPr lang="en-US" sz="3600" dirty="0" err="1" smtClean="0">
                <a:solidFill>
                  <a:schemeClr val="tx1"/>
                </a:solidFill>
              </a:rPr>
              <a:t>Eliassen</a:t>
            </a:r>
            <a:r>
              <a:rPr lang="en-US" sz="3600" dirty="0" smtClean="0">
                <a:solidFill>
                  <a:schemeClr val="tx1"/>
                </a:solidFill>
              </a:rPr>
              <a:t> Balanced Model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4419600"/>
          </a:xfrm>
        </p:spPr>
        <p:txBody>
          <a:bodyPr/>
          <a:lstStyle/>
          <a:p>
            <a:r>
              <a:rPr lang="en-US" dirty="0" smtClean="0"/>
              <a:t>The Sawyer-</a:t>
            </a:r>
            <a:r>
              <a:rPr lang="en-US" dirty="0" err="1" smtClean="0"/>
              <a:t>Eliassen</a:t>
            </a:r>
            <a:r>
              <a:rPr lang="en-US" dirty="0" smtClean="0"/>
              <a:t> balanced model for TCs describes a theoretical basis for the slope of momentum surfaces in a TC within an </a:t>
            </a:r>
            <a:r>
              <a:rPr lang="en-US" dirty="0" err="1" smtClean="0"/>
              <a:t>axisymmetric</a:t>
            </a:r>
            <a:r>
              <a:rPr lang="en-US" dirty="0" smtClean="0"/>
              <a:t>, 2-D framework (Shapiro and Willoughby 1982).</a:t>
            </a:r>
          </a:p>
          <a:p>
            <a:endParaRPr lang="en-US" dirty="0" smtClean="0"/>
          </a:p>
          <a:p>
            <a:r>
              <a:rPr lang="en-US" dirty="0" smtClean="0"/>
              <a:t>The solution of the response of the TC secondary circulation to sources of heat and momentum can be described in terms of three main parameters: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5867400"/>
            <a:ext cx="4419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4"/>
          <p:cNvGrpSpPr/>
          <p:nvPr/>
        </p:nvGrpSpPr>
        <p:grpSpPr>
          <a:xfrm>
            <a:off x="3276600" y="4618831"/>
            <a:ext cx="3962400" cy="562769"/>
            <a:chOff x="3276600" y="4618831"/>
            <a:chExt cx="3962400" cy="562769"/>
          </a:xfrm>
        </p:grpSpPr>
        <p:grpSp>
          <p:nvGrpSpPr>
            <p:cNvPr id="5" name="Group 15"/>
            <p:cNvGrpSpPr/>
            <p:nvPr/>
          </p:nvGrpSpPr>
          <p:grpSpPr>
            <a:xfrm>
              <a:off x="3276600" y="4618831"/>
              <a:ext cx="3352800" cy="562769"/>
              <a:chOff x="3276600" y="4618831"/>
              <a:chExt cx="3352800" cy="562769"/>
            </a:xfrm>
          </p:grpSpPr>
          <p:pic>
            <p:nvPicPr>
              <p:cNvPr id="2049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76600" y="4618831"/>
                <a:ext cx="1460157" cy="562769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53000" y="4648200"/>
                <a:ext cx="1676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Static Stability</a:t>
                </a:r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705600" y="4648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(1)</a:t>
              </a:r>
              <a:endParaRPr lang="en-US" dirty="0"/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3280610" y="5181600"/>
            <a:ext cx="3958390" cy="685800"/>
            <a:chOff x="3280610" y="5181600"/>
            <a:chExt cx="3958390" cy="685800"/>
          </a:xfrm>
        </p:grpSpPr>
        <p:grpSp>
          <p:nvGrpSpPr>
            <p:cNvPr id="7" name="Group 16"/>
            <p:cNvGrpSpPr/>
            <p:nvPr/>
          </p:nvGrpSpPr>
          <p:grpSpPr>
            <a:xfrm>
              <a:off x="3280610" y="5181600"/>
              <a:ext cx="3501190" cy="685800"/>
              <a:chOff x="3280610" y="5181600"/>
              <a:chExt cx="3501190" cy="68580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80610" y="5181600"/>
                <a:ext cx="1335506" cy="685800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953000" y="5334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Inertial Stability</a:t>
                </a:r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705600" y="5334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(2)</a:t>
              </a:r>
              <a:endParaRPr lang="en-US" dirty="0"/>
            </a:p>
          </p:txBody>
        </p:sp>
      </p:grp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27"/>
          <p:cNvGrpSpPr/>
          <p:nvPr/>
        </p:nvGrpSpPr>
        <p:grpSpPr>
          <a:xfrm>
            <a:off x="3124200" y="5943600"/>
            <a:ext cx="4038600" cy="609600"/>
            <a:chOff x="3124200" y="5943600"/>
            <a:chExt cx="4038600" cy="609600"/>
          </a:xfrm>
        </p:grpSpPr>
        <p:grpSp>
          <p:nvGrpSpPr>
            <p:cNvPr id="9" name="Group 22"/>
            <p:cNvGrpSpPr/>
            <p:nvPr/>
          </p:nvGrpSpPr>
          <p:grpSpPr>
            <a:xfrm>
              <a:off x="5105400" y="6096000"/>
              <a:ext cx="2057400" cy="369332"/>
              <a:chOff x="5105400" y="6096000"/>
              <a:chExt cx="2057400" cy="36933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105400" y="60960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Baroclinicity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05600" y="60960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(3)</a:t>
                </a:r>
                <a:endParaRPr lang="en-US" dirty="0"/>
              </a:p>
            </p:txBody>
          </p:sp>
        </p:grpSp>
        <p:pic>
          <p:nvPicPr>
            <p:cNvPr id="35841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4200" y="5943600"/>
              <a:ext cx="1957137" cy="609600"/>
            </a:xfrm>
            <a:prstGeom prst="rect">
              <a:avLst/>
            </a:prstGeom>
            <a:noFill/>
          </p:spPr>
        </p:pic>
      </p:grpSp>
      <p:grpSp>
        <p:nvGrpSpPr>
          <p:cNvPr id="93" name="Group 92"/>
          <p:cNvGrpSpPr/>
          <p:nvPr/>
        </p:nvGrpSpPr>
        <p:grpSpPr>
          <a:xfrm>
            <a:off x="152400" y="762000"/>
            <a:ext cx="8763000" cy="3581400"/>
            <a:chOff x="152400" y="762000"/>
            <a:chExt cx="8763000" cy="3581400"/>
          </a:xfrm>
        </p:grpSpPr>
        <p:grpSp>
          <p:nvGrpSpPr>
            <p:cNvPr id="87" name="Group 86"/>
            <p:cNvGrpSpPr/>
            <p:nvPr/>
          </p:nvGrpSpPr>
          <p:grpSpPr>
            <a:xfrm>
              <a:off x="152400" y="762000"/>
              <a:ext cx="8763000" cy="3581400"/>
              <a:chOff x="190500" y="945406"/>
              <a:chExt cx="8763000" cy="3581400"/>
            </a:xfrm>
          </p:grpSpPr>
          <p:grpSp>
            <p:nvGrpSpPr>
              <p:cNvPr id="35851" name="Group 35850"/>
              <p:cNvGrpSpPr/>
              <p:nvPr/>
            </p:nvGrpSpPr>
            <p:grpSpPr>
              <a:xfrm>
                <a:off x="190500" y="945406"/>
                <a:ext cx="8763000" cy="3581400"/>
                <a:chOff x="190500" y="945406"/>
                <a:chExt cx="8763000" cy="35814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90500" y="945406"/>
                  <a:ext cx="8763000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1458045" y="1222790"/>
                  <a:ext cx="6494464" cy="2928085"/>
                </a:xfrm>
                <a:custGeom>
                  <a:avLst/>
                  <a:gdLst>
                    <a:gd name="connsiteX0" fmla="*/ 6494464 w 6494464"/>
                    <a:gd name="connsiteY0" fmla="*/ 2822737 h 2928085"/>
                    <a:gd name="connsiteX1" fmla="*/ 6411337 w 6494464"/>
                    <a:gd name="connsiteY1" fmla="*/ 2836592 h 2928085"/>
                    <a:gd name="connsiteX2" fmla="*/ 301482 w 6494464"/>
                    <a:gd name="connsiteY2" fmla="*/ 2711901 h 2928085"/>
                    <a:gd name="connsiteX3" fmla="*/ 1492973 w 6494464"/>
                    <a:gd name="connsiteY3" fmla="*/ 370483 h 2928085"/>
                    <a:gd name="connsiteX4" fmla="*/ 6342064 w 6494464"/>
                    <a:gd name="connsiteY4" fmla="*/ 37974 h 2928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94464" h="2928085">
                      <a:moveTo>
                        <a:pt x="6494464" y="2822737"/>
                      </a:moveTo>
                      <a:lnTo>
                        <a:pt x="6411337" y="2836592"/>
                      </a:lnTo>
                      <a:cubicBezTo>
                        <a:pt x="5379173" y="2818119"/>
                        <a:pt x="1121209" y="3122919"/>
                        <a:pt x="301482" y="2711901"/>
                      </a:cubicBezTo>
                      <a:cubicBezTo>
                        <a:pt x="-518245" y="2300883"/>
                        <a:pt x="486209" y="816137"/>
                        <a:pt x="1492973" y="370483"/>
                      </a:cubicBezTo>
                      <a:cubicBezTo>
                        <a:pt x="2499737" y="-75171"/>
                        <a:pt x="4420900" y="-18599"/>
                        <a:pt x="6342064" y="37974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2226139" y="1721914"/>
                  <a:ext cx="5643243" cy="1903736"/>
                </a:xfrm>
                <a:custGeom>
                  <a:avLst/>
                  <a:gdLst>
                    <a:gd name="connsiteX0" fmla="*/ 5643243 w 5643243"/>
                    <a:gd name="connsiteY0" fmla="*/ 1797141 h 1903736"/>
                    <a:gd name="connsiteX1" fmla="*/ 517061 w 5643243"/>
                    <a:gd name="connsiteY1" fmla="*/ 1741722 h 1903736"/>
                    <a:gd name="connsiteX2" fmla="*/ 738734 w 5643243"/>
                    <a:gd name="connsiteY2" fmla="*/ 259286 h 1903736"/>
                    <a:gd name="connsiteX3" fmla="*/ 5490843 w 5643243"/>
                    <a:gd name="connsiteY3" fmla="*/ 9904 h 190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3243" h="1903736">
                      <a:moveTo>
                        <a:pt x="5643243" y="1797141"/>
                      </a:moveTo>
                      <a:cubicBezTo>
                        <a:pt x="3488861" y="1897586"/>
                        <a:pt x="1334479" y="1998031"/>
                        <a:pt x="517061" y="1741722"/>
                      </a:cubicBezTo>
                      <a:cubicBezTo>
                        <a:pt x="-300357" y="1485413"/>
                        <a:pt x="-90230" y="547922"/>
                        <a:pt x="738734" y="259286"/>
                      </a:cubicBezTo>
                      <a:cubicBezTo>
                        <a:pt x="1567698" y="-29350"/>
                        <a:pt x="3529270" y="-9723"/>
                        <a:pt x="5490843" y="9904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2692219" y="2161309"/>
                  <a:ext cx="5038617" cy="1084480"/>
                </a:xfrm>
                <a:custGeom>
                  <a:avLst/>
                  <a:gdLst>
                    <a:gd name="connsiteX0" fmla="*/ 5038617 w 5038617"/>
                    <a:gd name="connsiteY0" fmla="*/ 1025236 h 1084480"/>
                    <a:gd name="connsiteX1" fmla="*/ 688290 w 5038617"/>
                    <a:gd name="connsiteY1" fmla="*/ 997527 h 1084480"/>
                    <a:gd name="connsiteX2" fmla="*/ 438908 w 5038617"/>
                    <a:gd name="connsiteY2" fmla="*/ 193964 h 1084480"/>
                    <a:gd name="connsiteX3" fmla="*/ 4913926 w 5038617"/>
                    <a:gd name="connsiteY3" fmla="*/ 0 h 108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8617" h="1084480">
                      <a:moveTo>
                        <a:pt x="5038617" y="1025236"/>
                      </a:moveTo>
                      <a:cubicBezTo>
                        <a:pt x="3246762" y="1080654"/>
                        <a:pt x="1454908" y="1136072"/>
                        <a:pt x="688290" y="997527"/>
                      </a:cubicBezTo>
                      <a:cubicBezTo>
                        <a:pt x="-78328" y="858982"/>
                        <a:pt x="-265365" y="360218"/>
                        <a:pt x="438908" y="193964"/>
                      </a:cubicBezTo>
                      <a:cubicBezTo>
                        <a:pt x="1143181" y="27710"/>
                        <a:pt x="3028553" y="13855"/>
                        <a:pt x="4913926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845" name="Group 35844"/>
                <p:cNvGrpSpPr/>
                <p:nvPr/>
              </p:nvGrpSpPr>
              <p:grpSpPr>
                <a:xfrm>
                  <a:off x="1524000" y="2514600"/>
                  <a:ext cx="294555" cy="335807"/>
                  <a:chOff x="1524000" y="2514600"/>
                  <a:chExt cx="294555" cy="335807"/>
                </a:xfrm>
              </p:grpSpPr>
              <p:cxnSp>
                <p:nvCxnSpPr>
                  <p:cNvPr id="35840" name="Straight Connector 35839"/>
                  <p:cNvCxnSpPr/>
                  <p:nvPr/>
                </p:nvCxnSpPr>
                <p:spPr>
                  <a:xfrm flipH="1">
                    <a:off x="1524000" y="2514600"/>
                    <a:ext cx="29455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1813431" y="2545607"/>
                    <a:ext cx="5124" cy="3048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2513080" y="2499096"/>
                  <a:ext cx="385387" cy="306781"/>
                  <a:chOff x="1524000" y="2514600"/>
                  <a:chExt cx="385387" cy="306781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1524000" y="2514600"/>
                    <a:ext cx="29455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 flipV="1">
                    <a:off x="1818555" y="2514600"/>
                    <a:ext cx="90832" cy="30678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027540" y="2545607"/>
                  <a:ext cx="404847" cy="304800"/>
                  <a:chOff x="1524000" y="2492005"/>
                  <a:chExt cx="404847" cy="30480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1524000" y="2514600"/>
                    <a:ext cx="29455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H="1" flipV="1">
                    <a:off x="1775529" y="2492005"/>
                    <a:ext cx="153318" cy="3048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1" name="Group 80"/>
              <p:cNvGrpSpPr/>
              <p:nvPr/>
            </p:nvGrpSpPr>
            <p:grpSpPr>
              <a:xfrm>
                <a:off x="1524000" y="2590800"/>
                <a:ext cx="1447800" cy="675620"/>
                <a:chOff x="1524000" y="2590800"/>
                <a:chExt cx="1447800" cy="675620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524000" y="2590800"/>
                  <a:ext cx="1447800" cy="228600"/>
                  <a:chOff x="1524000" y="2590800"/>
                  <a:chExt cx="1447800" cy="228600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524000" y="259080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971800" y="259080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1524000" y="2743200"/>
                    <a:ext cx="1447800" cy="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1905000" y="2743200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B0F0"/>
                      </a:solidFill>
                    </a:rPr>
                    <a:t>I</a:t>
                  </a:r>
                  <a:endParaRPr lang="en-US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5029200" y="1143000"/>
                <a:ext cx="609600" cy="1143000"/>
                <a:chOff x="5029200" y="1143000"/>
                <a:chExt cx="609600" cy="1143000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5029200" y="1143000"/>
                  <a:ext cx="304800" cy="1143000"/>
                  <a:chOff x="5029200" y="1143000"/>
                  <a:chExt cx="304800" cy="1143000"/>
                </a:xfrm>
              </p:grpSpPr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5029200" y="11430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5029200" y="22860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5181600" y="1143000"/>
                    <a:ext cx="0" cy="114300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5181600" y="1295400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B050"/>
                      </a:solidFill>
                    </a:rPr>
                    <a:t>N</a:t>
                  </a:r>
                  <a:endParaRPr lang="en-US" sz="2800" b="1" dirty="0"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1743075" y="1384820"/>
                <a:ext cx="1321219" cy="561663"/>
                <a:chOff x="1743075" y="1384820"/>
                <a:chExt cx="1321219" cy="561663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 rot="-2460000">
                  <a:off x="1743075" y="1641683"/>
                  <a:ext cx="1321219" cy="304800"/>
                  <a:chOff x="1600200" y="1676400"/>
                  <a:chExt cx="1295400" cy="304800"/>
                </a:xfrm>
              </p:grpSpPr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1600200" y="1676400"/>
                    <a:ext cx="0" cy="304800"/>
                  </a:xfrm>
                  <a:prstGeom prst="line">
                    <a:avLst/>
                  </a:prstGeom>
                  <a:ln w="3810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2895600" y="1676400"/>
                    <a:ext cx="0" cy="304800"/>
                  </a:xfrm>
                  <a:prstGeom prst="line">
                    <a:avLst/>
                  </a:prstGeom>
                  <a:ln w="3810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1600200" y="1828800"/>
                    <a:ext cx="1295400" cy="0"/>
                  </a:xfrm>
                  <a:prstGeom prst="line">
                    <a:avLst/>
                  </a:prstGeom>
                  <a:ln w="3810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TextBox 84"/>
                <p:cNvSpPr txBox="1"/>
                <p:nvPr/>
              </p:nvSpPr>
              <p:spPr>
                <a:xfrm rot="19140000">
                  <a:off x="2051706" y="1384820"/>
                  <a:ext cx="41294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7030A0"/>
                      </a:solidFill>
                    </a:rPr>
                    <a:t>B</a:t>
                  </a:r>
                  <a:endParaRPr lang="en-US" sz="2800" b="1" dirty="0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457200" y="1219200"/>
              <a:ext cx="685800" cy="1828800"/>
              <a:chOff x="4267200" y="1295400"/>
              <a:chExt cx="685800" cy="18288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4267200" y="1295400"/>
                <a:ext cx="685800" cy="18288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419600" y="1524000"/>
                <a:ext cx="381000" cy="8382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495800" y="1752600"/>
                <a:ext cx="228600" cy="3048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419600" y="1676400"/>
                <a:ext cx="381000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W</a:t>
                </a:r>
                <a:endParaRPr lang="en-US" sz="2400" dirty="0"/>
              </a:p>
            </p:txBody>
          </p:sp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5715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Baroclinicity</a:t>
            </a:r>
            <a:r>
              <a:rPr lang="en-US" dirty="0" smtClean="0"/>
              <a:t> is the term that describes eyewall slope. It is simply a statement of thermal wind balance.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θ</a:t>
            </a:r>
            <a:r>
              <a:rPr lang="en-US" dirty="0" smtClean="0"/>
              <a:t> is potential temperature, r is radius from the center, L is angular momentum.</a:t>
            </a:r>
          </a:p>
          <a:p>
            <a:endParaRPr lang="en-US" dirty="0" smtClean="0"/>
          </a:p>
          <a:p>
            <a:r>
              <a:rPr lang="en-US" sz="2800" dirty="0" smtClean="0"/>
              <a:t>If there is a radial temperature gradient (∂</a:t>
            </a:r>
            <a:r>
              <a:rPr lang="el-GR" sz="2800" dirty="0" smtClean="0"/>
              <a:t>θ</a:t>
            </a:r>
            <a:r>
              <a:rPr lang="en-US" sz="2800" dirty="0" smtClean="0"/>
              <a:t>/∂r &lt; 0) then momentum must decrease in the vertical – i.e., momentum surfaces must slope.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" y="47626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Prior Work: Sawyer-</a:t>
            </a:r>
            <a:r>
              <a:rPr lang="en-US" sz="3600" dirty="0" err="1" smtClean="0">
                <a:solidFill>
                  <a:schemeClr val="tx1"/>
                </a:solidFill>
              </a:rPr>
              <a:t>Eliassen</a:t>
            </a:r>
            <a:r>
              <a:rPr lang="en-US" sz="3600" dirty="0" smtClean="0">
                <a:solidFill>
                  <a:schemeClr val="tx1"/>
                </a:solidFill>
              </a:rPr>
              <a:t> Balanced Model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3124200" y="2362200"/>
            <a:ext cx="2895600" cy="685800"/>
            <a:chOff x="3124200" y="1752600"/>
            <a:chExt cx="2895600" cy="685800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4200" y="1752600"/>
              <a:ext cx="2201779" cy="6858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410200" y="1905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(3)</a:t>
              </a:r>
              <a:endParaRPr lang="en-US" dirty="0"/>
            </a:p>
          </p:txBody>
        </p:sp>
      </p:grp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6451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Prior Work: Sawyer-</a:t>
            </a:r>
            <a:r>
              <a:rPr lang="en-US" sz="3600" dirty="0" err="1" smtClean="0">
                <a:solidFill>
                  <a:schemeClr val="tx1"/>
                </a:solidFill>
              </a:rPr>
              <a:t>Eliassen</a:t>
            </a:r>
            <a:r>
              <a:rPr lang="en-US" sz="3600" dirty="0" smtClean="0">
                <a:solidFill>
                  <a:schemeClr val="tx1"/>
                </a:solidFill>
              </a:rPr>
              <a:t> Balanced Model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86487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6"/>
          <p:cNvGrpSpPr/>
          <p:nvPr/>
        </p:nvGrpSpPr>
        <p:grpSpPr>
          <a:xfrm>
            <a:off x="3276600" y="1524000"/>
            <a:ext cx="2895600" cy="685800"/>
            <a:chOff x="3124200" y="1752600"/>
            <a:chExt cx="2895600" cy="6858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4200" y="1752600"/>
              <a:ext cx="2201779" cy="6858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410200" y="1905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(3)</a:t>
              </a:r>
              <a:endParaRPr lang="en-US" dirty="0"/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267200" y="3200400"/>
            <a:ext cx="685800" cy="1828800"/>
            <a:chOff x="4267200" y="1295400"/>
            <a:chExt cx="685800" cy="1828800"/>
          </a:xfrm>
        </p:grpSpPr>
        <p:sp>
          <p:nvSpPr>
            <p:cNvPr id="21" name="Oval 20"/>
            <p:cNvSpPr/>
            <p:nvPr/>
          </p:nvSpPr>
          <p:spPr>
            <a:xfrm>
              <a:off x="4267200" y="1295400"/>
              <a:ext cx="685800" cy="1828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19600" y="1524000"/>
              <a:ext cx="381000" cy="838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95800" y="1752600"/>
              <a:ext cx="2286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19600" y="1676400"/>
              <a:ext cx="381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</a:t>
              </a:r>
              <a:endParaRPr lang="en-US" sz="2400" dirty="0"/>
            </a:p>
          </p:txBody>
        </p:sp>
      </p:grpSp>
      <p:sp>
        <p:nvSpPr>
          <p:cNvPr id="31" name="Rectangle 3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20515" y="3759309"/>
            <a:ext cx="984885" cy="619016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38862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Previous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There has been some previous work on the topic of eyewall slope, mainly focusing on the radius of maximum wind.  </a:t>
            </a:r>
          </a:p>
          <a:p>
            <a:endParaRPr lang="en-US" sz="2400" dirty="0" smtClean="0"/>
          </a:p>
          <a:p>
            <a:r>
              <a:rPr lang="en-US" sz="2400" dirty="0" smtClean="0"/>
              <a:t>Shea and Gray (1973): RMW slope from simultaneous TC flights at different altitudes. Found a relationship between RMW slope and TC intensity, as well as a relationship between eye size and RMW slope.</a:t>
            </a:r>
          </a:p>
          <a:p>
            <a:endParaRPr lang="en-US" sz="2400" dirty="0" smtClean="0"/>
          </a:p>
          <a:p>
            <a:r>
              <a:rPr lang="en-US" sz="2400" dirty="0" smtClean="0"/>
              <a:t>Stern and Nolan (2009): Airborne Doppler Radar velocity data to analyze RMW slope for 7 different hurricanes.  No correlation between slope and intensity.</a:t>
            </a:r>
          </a:p>
          <a:p>
            <a:endParaRPr lang="en-US" sz="2400" dirty="0"/>
          </a:p>
          <a:p>
            <a:r>
              <a:rPr lang="en-US" sz="2400" dirty="0" smtClean="0"/>
              <a:t>Rogers et al. (2012): RMW slope for 40 flight legs into 8 storms: average slope of 27.9 °.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8C5E-B654-4BA2-8019-75F6E961CC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2669</TotalTime>
  <Words>3270</Words>
  <Application>Microsoft Office PowerPoint</Application>
  <PresentationFormat>On-screen Show (4:3)</PresentationFormat>
  <Paragraphs>629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Flow</vt:lpstr>
      <vt:lpstr>TC Eyewall Slope as Determined by Radar Reflectivity Data: Composites and Case Studies</vt:lpstr>
      <vt:lpstr>Outline</vt:lpstr>
      <vt:lpstr>Background</vt:lpstr>
      <vt:lpstr>Motivation</vt:lpstr>
      <vt:lpstr>Motivation</vt:lpstr>
      <vt:lpstr>Prior Work: Sawyer-Eliassen Balanced Model</vt:lpstr>
      <vt:lpstr>Prior Work: Sawyer-Eliassen Balanced Model</vt:lpstr>
      <vt:lpstr>Prior Work: Sawyer-Eliassen Balanced Model</vt:lpstr>
      <vt:lpstr>Previous Work</vt:lpstr>
      <vt:lpstr>Previous Work</vt:lpstr>
      <vt:lpstr>Current Study</vt:lpstr>
      <vt:lpstr>Current Study</vt:lpstr>
      <vt:lpstr>Data and Methodology</vt:lpstr>
      <vt:lpstr>Data Used</vt:lpstr>
      <vt:lpstr>Data Used</vt:lpstr>
      <vt:lpstr>Slope Calculation</vt:lpstr>
      <vt:lpstr>Slope Definition</vt:lpstr>
      <vt:lpstr> Results</vt:lpstr>
      <vt:lpstr>Slopes from All Flight Legs</vt:lpstr>
      <vt:lpstr>Slope Distribution</vt:lpstr>
      <vt:lpstr>Slope vs. Intensity</vt:lpstr>
      <vt:lpstr>Slope vs. Eye Size</vt:lpstr>
      <vt:lpstr>Slope vs. Eye Size</vt:lpstr>
      <vt:lpstr>Summary of Composite Results</vt:lpstr>
      <vt:lpstr> Results</vt:lpstr>
      <vt:lpstr>Lower Slope vs. Upper Slope</vt:lpstr>
      <vt:lpstr>Lower Slope vs. Upper Slope</vt:lpstr>
      <vt:lpstr>Cross-Eyewall Asymmetry</vt:lpstr>
      <vt:lpstr>Azimuthal Variance in Slope</vt:lpstr>
      <vt:lpstr>Azimuthal Variance in Slope</vt:lpstr>
      <vt:lpstr>Summary of Asymmetries</vt:lpstr>
      <vt:lpstr>Conclusions</vt:lpstr>
      <vt:lpstr>Future Work</vt:lpstr>
      <vt:lpstr>Current Analysis at HRD</vt:lpstr>
      <vt:lpstr> Shear-Relative Slope</vt:lpstr>
      <vt:lpstr>Cases Examined</vt:lpstr>
      <vt:lpstr>Cases Examined</vt:lpstr>
      <vt:lpstr>Preliminary Results: RMW Slope</vt:lpstr>
      <vt:lpstr>Slope in Shear-Relative Quadrants</vt:lpstr>
      <vt:lpstr>PowerPoint Presentation</vt:lpstr>
      <vt:lpstr>Inflow/Outflow and RMW Slope</vt:lpstr>
      <vt:lpstr>Preliminary Results: M Slope</vt:lpstr>
      <vt:lpstr>Preliminary Results: dBZ Slope</vt:lpstr>
      <vt:lpstr>Ongoing Work at HRD</vt:lpstr>
      <vt:lpstr>Questions?</vt:lpstr>
      <vt:lpstr>PowerPoint Presentation</vt:lpstr>
      <vt:lpstr>Case Studies</vt:lpstr>
      <vt:lpstr>Hurricane Felix (2007)</vt:lpstr>
      <vt:lpstr>Hurricane Felix (2007)</vt:lpstr>
      <vt:lpstr>Hurricane Felix (2007)</vt:lpstr>
      <vt:lpstr>Hurricane Ivan (2004)</vt:lpstr>
      <vt:lpstr>Hurricane Ivan (2004)</vt:lpstr>
      <vt:lpstr>Hurricane Ivan (2004)</vt:lpstr>
      <vt:lpstr>Hurricane Ivan (2004)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Eyewall Slope as Determined by Airborne Radar Reflectivity Data: Composites and Case Studies</dc:title>
  <dc:creator>GeneralUser</dc:creator>
  <cp:lastModifiedBy>Seminar</cp:lastModifiedBy>
  <cp:revision>241</cp:revision>
  <dcterms:created xsi:type="dcterms:W3CDTF">2013-01-24T15:40:43Z</dcterms:created>
  <dcterms:modified xsi:type="dcterms:W3CDTF">2013-07-25T13:49:13Z</dcterms:modified>
</cp:coreProperties>
</file>