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11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8" r:id="rId54"/>
    <p:sldId id="309" r:id="rId55"/>
    <p:sldId id="307" r:id="rId56"/>
    <p:sldId id="310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412" autoAdjust="0"/>
    <p:restoredTop sz="94607" autoAdjust="0"/>
  </p:normalViewPr>
  <p:slideViewPr>
    <p:cSldViewPr>
      <p:cViewPr varScale="1">
        <p:scale>
          <a:sx n="77" d="100"/>
          <a:sy n="77" d="100"/>
        </p:scale>
        <p:origin x="-11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2C10-89D5-47FF-95C6-6A50E92F1B85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5E95-25F1-4E34-83C4-3E139E2C55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2C10-89D5-47FF-95C6-6A50E92F1B85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5E95-25F1-4E34-83C4-3E139E2C55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2C10-89D5-47FF-95C6-6A50E92F1B85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5E95-25F1-4E34-83C4-3E139E2C55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2C10-89D5-47FF-95C6-6A50E92F1B85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5E95-25F1-4E34-83C4-3E139E2C55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2C10-89D5-47FF-95C6-6A50E92F1B85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5E95-25F1-4E34-83C4-3E139E2C55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2C10-89D5-47FF-95C6-6A50E92F1B85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5E95-25F1-4E34-83C4-3E139E2C55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2C10-89D5-47FF-95C6-6A50E92F1B85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5E95-25F1-4E34-83C4-3E139E2C55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2C10-89D5-47FF-95C6-6A50E92F1B85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5E95-25F1-4E34-83C4-3E139E2C55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2C10-89D5-47FF-95C6-6A50E92F1B85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5E95-25F1-4E34-83C4-3E139E2C55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2C10-89D5-47FF-95C6-6A50E92F1B85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5E95-25F1-4E34-83C4-3E139E2C55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2C10-89D5-47FF-95C6-6A50E92F1B85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5E95-25F1-4E34-83C4-3E139E2C55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C2C10-89D5-47FF-95C6-6A50E92F1B85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55E95-25F1-4E34-83C4-3E139E2C55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1470025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Instabilities in the hurricane inner core, boundary layer, and outflow simulated with the University of Wisconsin-Madison </a:t>
            </a:r>
            <a:r>
              <a:rPr lang="en-US" sz="2700" b="1" dirty="0" err="1">
                <a:solidFill>
                  <a:schemeClr val="bg1"/>
                </a:solidFill>
              </a:rPr>
              <a:t>Nonhydrostatic</a:t>
            </a:r>
            <a:r>
              <a:rPr lang="en-US" sz="2700" b="1" dirty="0">
                <a:solidFill>
                  <a:schemeClr val="bg1"/>
                </a:solidFill>
              </a:rPr>
              <a:t> Modeling System</a:t>
            </a:r>
            <a:r>
              <a:rPr lang="en-US" sz="2800" dirty="0">
                <a:solidFill>
                  <a:schemeClr val="bg1"/>
                </a:solidFill>
              </a:rPr>
              <a:t/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34000"/>
            <a:ext cx="6477000" cy="1752600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</a:rPr>
              <a:t>Zachary </a:t>
            </a:r>
            <a:r>
              <a:rPr lang="en-US" sz="2700" b="1" dirty="0" err="1" smtClean="0">
                <a:solidFill>
                  <a:schemeClr val="bg1"/>
                </a:solidFill>
              </a:rPr>
              <a:t>Gruskin</a:t>
            </a:r>
            <a:r>
              <a:rPr lang="en-US" sz="2700" b="1" dirty="0" smtClean="0">
                <a:solidFill>
                  <a:schemeClr val="bg1"/>
                </a:solidFill>
              </a:rPr>
              <a:t> and Gregory J. Tripoli</a:t>
            </a:r>
          </a:p>
          <a:p>
            <a:r>
              <a:rPr lang="en-US" sz="2700" b="1" dirty="0" smtClean="0">
                <a:solidFill>
                  <a:schemeClr val="bg1"/>
                </a:solidFill>
              </a:rPr>
              <a:t>University of Wisconsin – Madison</a:t>
            </a:r>
          </a:p>
          <a:p>
            <a:r>
              <a:rPr lang="en-US" sz="2700" b="1" dirty="0" smtClean="0">
                <a:solidFill>
                  <a:schemeClr val="bg1"/>
                </a:solidFill>
              </a:rPr>
              <a:t>6/27/2013 – AOML/HRD</a:t>
            </a:r>
            <a:endParaRPr lang="en-US" sz="27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zgruskin\Desktop\Paper\titlslid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524000"/>
            <a:ext cx="6096001" cy="3763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cygwin\home\zgruskin\waverollinteraction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371600"/>
            <a:ext cx="54864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cygwin\home\zgruskin\waverollinteraction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371600"/>
            <a:ext cx="5486401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cygwin\home\zgruskin\waverollinteraction6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371600"/>
            <a:ext cx="5486399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cygwin\home\zgruskin\waverollinteraction7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371600"/>
            <a:ext cx="5486399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cygwin\home\zgruskin\waverollinteraction8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371600"/>
            <a:ext cx="54864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cygwin\home\zgruskin\waverollinteraction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371600"/>
            <a:ext cx="5486399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cygwin\home\zgruskin\waverollinteraction1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371600"/>
            <a:ext cx="5486399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cygwin\home\zgruskin\waverollinteraction1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371600"/>
            <a:ext cx="54864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>
            <a:norm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This interaction may enhance flux between the inflow and outflow layer. </a:t>
            </a:r>
          </a:p>
          <a:p>
            <a:r>
              <a:rPr lang="en-US" sz="2500" b="1" dirty="0" smtClean="0">
                <a:solidFill>
                  <a:schemeClr val="bg1"/>
                </a:solidFill>
              </a:rPr>
              <a:t>There seems to be a preferred location for roll-gravity wave interaction, leading to a quasi-permanent updraft </a:t>
            </a:r>
            <a:r>
              <a:rPr lang="en-US" sz="2500" b="1" dirty="0" err="1" smtClean="0">
                <a:solidFill>
                  <a:schemeClr val="bg1"/>
                </a:solidFill>
              </a:rPr>
              <a:t>radially</a:t>
            </a:r>
            <a:r>
              <a:rPr lang="en-US" sz="2500" b="1" dirty="0" smtClean="0">
                <a:solidFill>
                  <a:schemeClr val="bg1"/>
                </a:solidFill>
              </a:rPr>
              <a:t> outward of the </a:t>
            </a:r>
            <a:r>
              <a:rPr lang="en-US" sz="2500" b="1" dirty="0" err="1" smtClean="0">
                <a:solidFill>
                  <a:schemeClr val="bg1"/>
                </a:solidFill>
              </a:rPr>
              <a:t>eyewall</a:t>
            </a:r>
            <a:r>
              <a:rPr lang="en-US" sz="2500" b="1" dirty="0" smtClean="0">
                <a:solidFill>
                  <a:schemeClr val="bg1"/>
                </a:solidFill>
              </a:rPr>
              <a:t>. This may be related to secondary </a:t>
            </a:r>
            <a:r>
              <a:rPr lang="en-US" sz="2500" b="1" dirty="0" err="1" smtClean="0">
                <a:solidFill>
                  <a:schemeClr val="bg1"/>
                </a:solidFill>
              </a:rPr>
              <a:t>eyewall</a:t>
            </a:r>
            <a:r>
              <a:rPr lang="en-US" sz="2500" b="1" dirty="0" smtClean="0">
                <a:solidFill>
                  <a:schemeClr val="bg1"/>
                </a:solidFill>
              </a:rPr>
              <a:t> formation.</a:t>
            </a:r>
          </a:p>
          <a:p>
            <a:r>
              <a:rPr lang="en-US" sz="2500" b="1" dirty="0" smtClean="0">
                <a:solidFill>
                  <a:schemeClr val="bg1"/>
                </a:solidFill>
              </a:rPr>
              <a:t>The outer vortex rolls rarely make it past this secondary updraft max, suggesting they are disrupted by it. 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17410" name="Picture 2" descr="C:\cygwin\home\zgruskin\weyeclose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352800"/>
            <a:ext cx="3505199" cy="3505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62400" y="4800600"/>
            <a:ext cx="4983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Vertical Velocity vertical cross-section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Boundary layer rolls near base of </a:t>
            </a:r>
            <a:r>
              <a:rPr lang="en-US" sz="3200" b="1" dirty="0" err="1" smtClean="0">
                <a:solidFill>
                  <a:schemeClr val="bg1"/>
                </a:solidFill>
              </a:rPr>
              <a:t>eyewall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Roll-like structures that are 1-3 km wide and about 2 km deep are evident near the base of the </a:t>
            </a:r>
            <a:r>
              <a:rPr lang="en-US" sz="2600" b="1" dirty="0" err="1" smtClean="0">
                <a:solidFill>
                  <a:schemeClr val="bg1"/>
                </a:solidFill>
              </a:rPr>
              <a:t>eyewall</a:t>
            </a:r>
            <a:r>
              <a:rPr lang="en-US" sz="2600" b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en-US" sz="2600" b="1" dirty="0" smtClean="0">
                <a:solidFill>
                  <a:schemeClr val="bg1"/>
                </a:solidFill>
              </a:rPr>
              <a:t>These rolls spiral anti-cyclonically inwards and are nearly parallel to the local vertical wind shear, strongly suggesting they are inflection point instability. </a:t>
            </a:r>
            <a:endParaRPr lang="en-US" sz="2600" b="1" dirty="0">
              <a:solidFill>
                <a:schemeClr val="bg1"/>
              </a:solidFill>
            </a:endParaRPr>
          </a:p>
        </p:txBody>
      </p:sp>
      <p:pic>
        <p:nvPicPr>
          <p:cNvPr id="18434" name="Picture 2" descr="C:\Users\zgruskin\Desktop\Paper\innerollsqz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3505200"/>
            <a:ext cx="3344234" cy="3352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05400" y="4876800"/>
            <a:ext cx="315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200 m Vertical </a:t>
            </a:r>
            <a:r>
              <a:rPr lang="en-US" sz="2400" b="1" dirty="0" err="1" smtClean="0">
                <a:solidFill>
                  <a:schemeClr val="bg1"/>
                </a:solidFill>
              </a:rPr>
              <a:t>Vorticity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Contents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5257800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</a:rPr>
              <a:t>Boundary layer rolls in outer hurricane vortex</a:t>
            </a:r>
          </a:p>
          <a:p>
            <a:r>
              <a:rPr lang="en-US" sz="2700" b="1" dirty="0" smtClean="0">
                <a:solidFill>
                  <a:schemeClr val="bg1"/>
                </a:solidFill>
              </a:rPr>
              <a:t>Boundary layer rolls near base of </a:t>
            </a:r>
            <a:r>
              <a:rPr lang="en-US" sz="2700" b="1" dirty="0" err="1" smtClean="0">
                <a:solidFill>
                  <a:schemeClr val="bg1"/>
                </a:solidFill>
              </a:rPr>
              <a:t>eyewall</a:t>
            </a:r>
            <a:endParaRPr lang="en-US" sz="2700" b="1" dirty="0" smtClean="0">
              <a:solidFill>
                <a:schemeClr val="bg1"/>
              </a:solidFill>
            </a:endParaRPr>
          </a:p>
          <a:p>
            <a:r>
              <a:rPr lang="en-US" sz="2700" b="1" dirty="0" err="1" smtClean="0">
                <a:solidFill>
                  <a:schemeClr val="bg1"/>
                </a:solidFill>
              </a:rPr>
              <a:t>Eyewall</a:t>
            </a:r>
            <a:r>
              <a:rPr lang="en-US" sz="2700" b="1" dirty="0" smtClean="0">
                <a:solidFill>
                  <a:schemeClr val="bg1"/>
                </a:solidFill>
              </a:rPr>
              <a:t> inner-edge instabilities</a:t>
            </a:r>
          </a:p>
          <a:p>
            <a:r>
              <a:rPr lang="en-US" sz="2700" b="1" dirty="0" err="1" smtClean="0">
                <a:solidFill>
                  <a:schemeClr val="bg1"/>
                </a:solidFill>
              </a:rPr>
              <a:t>Mesovortices</a:t>
            </a:r>
            <a:r>
              <a:rPr lang="en-US" sz="2700" b="1" dirty="0" smtClean="0">
                <a:solidFill>
                  <a:schemeClr val="bg1"/>
                </a:solidFill>
              </a:rPr>
              <a:t> in the eye</a:t>
            </a:r>
          </a:p>
          <a:p>
            <a:r>
              <a:rPr lang="en-US" sz="2700" b="1" dirty="0" err="1" smtClean="0">
                <a:solidFill>
                  <a:schemeClr val="bg1"/>
                </a:solidFill>
              </a:rPr>
              <a:t>Eyewall</a:t>
            </a:r>
            <a:r>
              <a:rPr lang="en-US" sz="2700" b="1" dirty="0" smtClean="0">
                <a:solidFill>
                  <a:schemeClr val="bg1"/>
                </a:solidFill>
              </a:rPr>
              <a:t> outer-edge instabilities</a:t>
            </a:r>
            <a:endParaRPr lang="en-US" sz="2700" b="1" dirty="0" smtClean="0">
              <a:solidFill>
                <a:schemeClr val="bg1"/>
              </a:solidFill>
            </a:endParaRPr>
          </a:p>
          <a:p>
            <a:r>
              <a:rPr lang="en-US" sz="2700" b="1" dirty="0" smtClean="0">
                <a:solidFill>
                  <a:schemeClr val="bg1"/>
                </a:solidFill>
              </a:rPr>
              <a:t>Outflow instabilities</a:t>
            </a:r>
          </a:p>
          <a:p>
            <a:r>
              <a:rPr lang="en-US" sz="2700" b="1" dirty="0" smtClean="0">
                <a:solidFill>
                  <a:schemeClr val="bg1"/>
                </a:solidFill>
              </a:rPr>
              <a:t>Observational evidence of instabilities seen in UW-NMS</a:t>
            </a:r>
          </a:p>
          <a:p>
            <a:r>
              <a:rPr lang="en-US" sz="2700" b="1" dirty="0" smtClean="0">
                <a:solidFill>
                  <a:schemeClr val="bg1"/>
                </a:solidFill>
              </a:rPr>
              <a:t>Developing a non-dimensional chaos parameter to understand instabilities</a:t>
            </a:r>
            <a:endParaRPr lang="en-US" sz="27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The rolls spiral inwards to the base of the </a:t>
            </a:r>
            <a:r>
              <a:rPr lang="en-US" sz="2600" b="1" dirty="0" err="1" smtClean="0">
                <a:solidFill>
                  <a:schemeClr val="bg1"/>
                </a:solidFill>
              </a:rPr>
              <a:t>eyewall</a:t>
            </a:r>
            <a:r>
              <a:rPr lang="en-US" sz="2600" b="1" dirty="0" smtClean="0">
                <a:solidFill>
                  <a:schemeClr val="bg1"/>
                </a:solidFill>
              </a:rPr>
              <a:t>, at which point they’re turned upwards.</a:t>
            </a:r>
          </a:p>
          <a:p>
            <a:r>
              <a:rPr lang="en-US" sz="2600" b="1" dirty="0" smtClean="0">
                <a:solidFill>
                  <a:schemeClr val="bg1"/>
                </a:solidFill>
              </a:rPr>
              <a:t>This leads to the formation of a </a:t>
            </a:r>
            <a:r>
              <a:rPr lang="en-US" sz="2600" b="1" dirty="0" err="1" smtClean="0">
                <a:solidFill>
                  <a:schemeClr val="bg1"/>
                </a:solidFill>
              </a:rPr>
              <a:t>vortical</a:t>
            </a:r>
            <a:r>
              <a:rPr lang="en-US" sz="2600" b="1" dirty="0" smtClean="0">
                <a:solidFill>
                  <a:schemeClr val="bg1"/>
                </a:solidFill>
              </a:rPr>
              <a:t> plume which contains high theta-e boundary layer air. These plumes also entrain high theta-e air from below the subsidence inversion in the </a:t>
            </a:r>
            <a:r>
              <a:rPr lang="en-US" sz="2600" b="1" dirty="0" err="1" smtClean="0">
                <a:solidFill>
                  <a:schemeClr val="bg1"/>
                </a:solidFill>
              </a:rPr>
              <a:t>eyewall</a:t>
            </a:r>
            <a:r>
              <a:rPr lang="en-US" sz="2600" b="1" dirty="0" smtClean="0">
                <a:solidFill>
                  <a:schemeClr val="bg1"/>
                </a:solidFill>
              </a:rPr>
              <a:t>, possibly leading to the most vigorous convection in the hurricane. </a:t>
            </a:r>
            <a:endParaRPr lang="en-US" sz="2600" b="1" dirty="0">
              <a:solidFill>
                <a:schemeClr val="bg1"/>
              </a:solidFill>
            </a:endParaRPr>
          </a:p>
        </p:txBody>
      </p:sp>
      <p:pic>
        <p:nvPicPr>
          <p:cNvPr id="19459" name="Picture 3" descr="C:\Users\zgruskin\Desktop\Paper\qxyzis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0"/>
            <a:ext cx="5361968" cy="304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3886200"/>
            <a:ext cx="3292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Total </a:t>
            </a:r>
            <a:r>
              <a:rPr lang="en-US" sz="2400" b="1" dirty="0" err="1" smtClean="0">
                <a:solidFill>
                  <a:schemeClr val="bg1"/>
                </a:solidFill>
              </a:rPr>
              <a:t>vorticity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isosurface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9460" name="Picture 4" descr="thetaetubes353f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9600" y="42672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15000" y="3657600"/>
            <a:ext cx="2521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Theta-e </a:t>
            </a:r>
            <a:r>
              <a:rPr lang="en-US" sz="2400" b="1" dirty="0" err="1" smtClean="0">
                <a:solidFill>
                  <a:schemeClr val="bg1"/>
                </a:solidFill>
              </a:rPr>
              <a:t>isosurface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The instabilities also contain air rich in turbulent kinetic energy (TKE) emanating from the boundary layer. </a:t>
            </a:r>
            <a:r>
              <a:rPr lang="en-US" sz="2600" b="1" dirty="0" err="1" smtClean="0">
                <a:solidFill>
                  <a:schemeClr val="bg1"/>
                </a:solidFill>
              </a:rPr>
              <a:t>Thermalization</a:t>
            </a:r>
            <a:r>
              <a:rPr lang="en-US" sz="2600" b="1" dirty="0" smtClean="0">
                <a:solidFill>
                  <a:schemeClr val="bg1"/>
                </a:solidFill>
              </a:rPr>
              <a:t> of this TKE may enhance the plumes.</a:t>
            </a:r>
          </a:p>
        </p:txBody>
      </p:sp>
      <p:pic>
        <p:nvPicPr>
          <p:cNvPr id="20482" name="Picture 2" descr="C:\Users\zgruskin\Desktop\Paper\tkevolum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343150"/>
            <a:ext cx="7589838" cy="45148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33800" y="1752600"/>
            <a:ext cx="1678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TKE volume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The strongest winds in the hurricane </a:t>
            </a:r>
            <a:r>
              <a:rPr lang="en-US" sz="2600" b="1" dirty="0" err="1" smtClean="0">
                <a:solidFill>
                  <a:schemeClr val="bg1"/>
                </a:solidFill>
              </a:rPr>
              <a:t>eyewall</a:t>
            </a:r>
            <a:r>
              <a:rPr lang="en-US" sz="2600" b="1" dirty="0" smtClean="0">
                <a:solidFill>
                  <a:schemeClr val="bg1"/>
                </a:solidFill>
              </a:rPr>
              <a:t> occur in association with the instabilities on the inner edge of the </a:t>
            </a:r>
            <a:r>
              <a:rPr lang="en-US" sz="2600" b="1" dirty="0" err="1" smtClean="0">
                <a:solidFill>
                  <a:schemeClr val="bg1"/>
                </a:solidFill>
              </a:rPr>
              <a:t>eyewall</a:t>
            </a:r>
            <a:r>
              <a:rPr lang="en-US" sz="2600" b="1" dirty="0" smtClean="0">
                <a:solidFill>
                  <a:schemeClr val="bg1"/>
                </a:solidFill>
              </a:rPr>
              <a:t>. Could this explain some of the damage patterns in </a:t>
            </a:r>
            <a:r>
              <a:rPr lang="en-US" sz="2600" b="1" dirty="0" err="1" smtClean="0">
                <a:solidFill>
                  <a:schemeClr val="bg1"/>
                </a:solidFill>
              </a:rPr>
              <a:t>landfalling</a:t>
            </a:r>
            <a:r>
              <a:rPr lang="en-US" sz="2600" b="1" dirty="0" smtClean="0">
                <a:solidFill>
                  <a:schemeClr val="bg1"/>
                </a:solidFill>
              </a:rPr>
              <a:t> hurricanes?</a:t>
            </a:r>
            <a:endParaRPr lang="en-US" sz="2600" b="1" dirty="0">
              <a:solidFill>
                <a:schemeClr val="bg1"/>
              </a:solidFill>
            </a:endParaRPr>
          </a:p>
        </p:txBody>
      </p:sp>
      <p:pic>
        <p:nvPicPr>
          <p:cNvPr id="21506" name="Picture 2" descr="C:\cygwin\home\zgruskin\speedandwiso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828800"/>
            <a:ext cx="5029200" cy="502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81400"/>
            <a:ext cx="2388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Surface wind and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W </a:t>
            </a:r>
            <a:r>
              <a:rPr lang="en-US" sz="2400" b="1" dirty="0" err="1" smtClean="0">
                <a:solidFill>
                  <a:schemeClr val="bg1"/>
                </a:solidFill>
              </a:rPr>
              <a:t>isosurface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cygwin\home\zgruskin\speedandwiso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828800"/>
            <a:ext cx="5029199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cygwin\home\zgruskin\speedandwiso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828800"/>
            <a:ext cx="50292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cygwin\home\zgruskin\speedandwiso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828800"/>
            <a:ext cx="50292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cygwin\home\zgruskin\speedandwiso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828800"/>
            <a:ext cx="50292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cygwin\home\zgruskin\speedandwiso6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828800"/>
            <a:ext cx="5029199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The instabilities on the inner edge of the </a:t>
            </a:r>
            <a:r>
              <a:rPr lang="en-US" sz="2600" b="1" dirty="0" err="1" smtClean="0">
                <a:solidFill>
                  <a:schemeClr val="bg1"/>
                </a:solidFill>
              </a:rPr>
              <a:t>eyewall</a:t>
            </a:r>
            <a:r>
              <a:rPr lang="en-US" sz="2600" b="1" dirty="0" smtClean="0">
                <a:solidFill>
                  <a:schemeClr val="bg1"/>
                </a:solidFill>
              </a:rPr>
              <a:t> rise cyclonically below the tangential wind max and anti-cyclonically above. </a:t>
            </a:r>
          </a:p>
          <a:p>
            <a:r>
              <a:rPr lang="en-US" sz="2600" b="1" dirty="0" smtClean="0">
                <a:solidFill>
                  <a:schemeClr val="bg1"/>
                </a:solidFill>
              </a:rPr>
              <a:t>The instabilities seen in the UW-NMS are similar to structures photographed in hurricane Hugo. </a:t>
            </a:r>
            <a:endParaRPr lang="en-US" sz="2600" b="1" dirty="0">
              <a:solidFill>
                <a:schemeClr val="bg1"/>
              </a:solidFill>
            </a:endParaRPr>
          </a:p>
        </p:txBody>
      </p:sp>
      <p:pic>
        <p:nvPicPr>
          <p:cNvPr id="4" name="Picture 4" descr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2590800"/>
            <a:ext cx="3987800" cy="3875087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71800" y="6491288"/>
            <a:ext cx="2903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(Figure from Marks 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Structures on the inner-edge of the </a:t>
            </a:r>
            <a:r>
              <a:rPr lang="en-US" sz="2400" b="1" dirty="0" err="1" smtClean="0">
                <a:solidFill>
                  <a:schemeClr val="bg1"/>
                </a:solidFill>
              </a:rPr>
              <a:t>eyewall</a:t>
            </a:r>
            <a:r>
              <a:rPr lang="en-US" sz="2400" b="1" dirty="0" smtClean="0">
                <a:solidFill>
                  <a:schemeClr val="bg1"/>
                </a:solidFill>
              </a:rPr>
              <a:t> are likely associated with the </a:t>
            </a:r>
            <a:r>
              <a:rPr lang="en-US" sz="2400" b="1" dirty="0" err="1" smtClean="0">
                <a:solidFill>
                  <a:schemeClr val="bg1"/>
                </a:solidFill>
              </a:rPr>
              <a:t>barotropic</a:t>
            </a:r>
            <a:r>
              <a:rPr lang="en-US" sz="2400" b="1" dirty="0" smtClean="0">
                <a:solidFill>
                  <a:schemeClr val="bg1"/>
                </a:solidFill>
              </a:rPr>
              <a:t> mixing process between the high </a:t>
            </a:r>
            <a:r>
              <a:rPr lang="en-US" sz="2400" b="1" dirty="0" err="1" smtClean="0">
                <a:solidFill>
                  <a:schemeClr val="bg1"/>
                </a:solidFill>
              </a:rPr>
              <a:t>vorticity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eyewall</a:t>
            </a:r>
            <a:r>
              <a:rPr lang="en-US" sz="2400" b="1" dirty="0" smtClean="0">
                <a:solidFill>
                  <a:schemeClr val="bg1"/>
                </a:solidFill>
              </a:rPr>
              <a:t> annulus and the low </a:t>
            </a:r>
            <a:r>
              <a:rPr lang="en-US" sz="2400" b="1" dirty="0" err="1" smtClean="0">
                <a:solidFill>
                  <a:schemeClr val="bg1"/>
                </a:solidFill>
              </a:rPr>
              <a:t>vorticity</a:t>
            </a:r>
            <a:r>
              <a:rPr lang="en-US" sz="2400" b="1" dirty="0" smtClean="0">
                <a:solidFill>
                  <a:schemeClr val="bg1"/>
                </a:solidFill>
              </a:rPr>
              <a:t> eye.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The inner-edge instabilities resemble Kelvin-Helmholtz waves.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5" descr="khph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2528887"/>
            <a:ext cx="5092700" cy="3319463"/>
          </a:xfrm>
          <a:prstGeom prst="rect">
            <a:avLst/>
          </a:prstGeom>
          <a:noFill/>
        </p:spPr>
      </p:pic>
      <p:pic>
        <p:nvPicPr>
          <p:cNvPr id="5" name="Picture 6" descr="abersonfi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452687"/>
            <a:ext cx="2701925" cy="3949700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28600" y="6491287"/>
            <a:ext cx="316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(Figure from Aberson 2006)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267200" y="6034087"/>
            <a:ext cx="4210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(Cloud with KH waves over Wyoming</a:t>
            </a:r>
          </a:p>
          <a:p>
            <a:r>
              <a:rPr lang="en-US" b="1">
                <a:solidFill>
                  <a:schemeClr val="bg1"/>
                </a:solidFill>
              </a:rPr>
              <a:t> photographed by Brooks Martner)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Outer vortex boundary layer rolls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</a:rPr>
              <a:t>Roll-like structures are ubiquitous in the boundary layer of the outer vortex of the simulated hurricane.</a:t>
            </a:r>
          </a:p>
          <a:p>
            <a:r>
              <a:rPr lang="en-US" sz="2700" b="1" dirty="0" smtClean="0">
                <a:solidFill>
                  <a:schemeClr val="bg1"/>
                </a:solidFill>
              </a:rPr>
              <a:t>2-3 km deep and 5-10 km wide </a:t>
            </a:r>
            <a:endParaRPr lang="en-US" sz="27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cygwin\home\zgruskin\QXYZwaverollinteraction7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0"/>
            <a:ext cx="3048000" cy="304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2895600"/>
            <a:ext cx="2858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Total </a:t>
            </a:r>
            <a:r>
              <a:rPr lang="en-US" sz="2400" b="1" dirty="0" err="1" smtClean="0">
                <a:solidFill>
                  <a:schemeClr val="bg1"/>
                </a:solidFill>
              </a:rPr>
              <a:t>Vorticity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vertical cross-section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075" name="Picture 3" descr="C:\Users\zgruskin\Desktop\Paper\rollslide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4613" y="2868613"/>
            <a:ext cx="3989387" cy="398938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943600" y="2362200"/>
            <a:ext cx="2812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200 m Total </a:t>
            </a:r>
            <a:r>
              <a:rPr lang="en-US" sz="2400" b="1" dirty="0" err="1">
                <a:solidFill>
                  <a:schemeClr val="bg1"/>
                </a:solidFill>
              </a:rPr>
              <a:t>V</a:t>
            </a:r>
            <a:r>
              <a:rPr lang="en-US" sz="2400" b="1" dirty="0" err="1" smtClean="0">
                <a:solidFill>
                  <a:schemeClr val="bg1"/>
                </a:solidFill>
              </a:rPr>
              <a:t>orticity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Eye </a:t>
            </a:r>
            <a:r>
              <a:rPr lang="en-US" sz="3200" b="1" dirty="0" err="1" smtClean="0">
                <a:solidFill>
                  <a:schemeClr val="bg1"/>
                </a:solidFill>
              </a:rPr>
              <a:t>Mesovortices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700" b="1" dirty="0" err="1" smtClean="0">
                <a:solidFill>
                  <a:schemeClr val="bg1"/>
                </a:solidFill>
              </a:rPr>
              <a:t>Mesovortices</a:t>
            </a:r>
            <a:r>
              <a:rPr lang="en-US" sz="2700" b="1" dirty="0" smtClean="0">
                <a:solidFill>
                  <a:schemeClr val="bg1"/>
                </a:solidFill>
              </a:rPr>
              <a:t> are apparent in the UW-NMS in the eye below the subsidence inversion. </a:t>
            </a:r>
          </a:p>
          <a:p>
            <a:r>
              <a:rPr lang="en-US" sz="2700" b="1" dirty="0" smtClean="0">
                <a:solidFill>
                  <a:schemeClr val="bg1"/>
                </a:solidFill>
              </a:rPr>
              <a:t>These </a:t>
            </a:r>
            <a:r>
              <a:rPr lang="en-US" sz="2700" b="1" dirty="0" err="1" smtClean="0">
                <a:solidFill>
                  <a:schemeClr val="bg1"/>
                </a:solidFill>
              </a:rPr>
              <a:t>mesovortices</a:t>
            </a:r>
            <a:r>
              <a:rPr lang="en-US" sz="2700" b="1" dirty="0" smtClean="0">
                <a:solidFill>
                  <a:schemeClr val="bg1"/>
                </a:solidFill>
              </a:rPr>
              <a:t> arise from the </a:t>
            </a:r>
            <a:r>
              <a:rPr lang="en-US" sz="2700" b="1" dirty="0" err="1" smtClean="0">
                <a:solidFill>
                  <a:schemeClr val="bg1"/>
                </a:solidFill>
              </a:rPr>
              <a:t>barotropic</a:t>
            </a:r>
            <a:r>
              <a:rPr lang="en-US" sz="2700" b="1" dirty="0" smtClean="0">
                <a:solidFill>
                  <a:schemeClr val="bg1"/>
                </a:solidFill>
              </a:rPr>
              <a:t> mixing process associated with inner-edge instabilities. </a:t>
            </a:r>
          </a:p>
          <a:p>
            <a:r>
              <a:rPr lang="en-US" sz="2700" b="1" dirty="0" smtClean="0">
                <a:solidFill>
                  <a:schemeClr val="bg1"/>
                </a:solidFill>
              </a:rPr>
              <a:t>Inner-edge instabilities inject filaments of </a:t>
            </a:r>
            <a:r>
              <a:rPr lang="en-US" sz="2700" b="1" dirty="0" err="1" smtClean="0">
                <a:solidFill>
                  <a:schemeClr val="bg1"/>
                </a:solidFill>
              </a:rPr>
              <a:t>vorticity</a:t>
            </a:r>
            <a:r>
              <a:rPr lang="en-US" sz="2700" b="1" dirty="0" smtClean="0">
                <a:solidFill>
                  <a:schemeClr val="bg1"/>
                </a:solidFill>
              </a:rPr>
              <a:t> into the eye which coagulate and </a:t>
            </a:r>
            <a:r>
              <a:rPr lang="en-US" sz="2700" b="1" dirty="0" err="1" smtClean="0">
                <a:solidFill>
                  <a:schemeClr val="bg1"/>
                </a:solidFill>
              </a:rPr>
              <a:t>axisymmetrize</a:t>
            </a:r>
            <a:r>
              <a:rPr lang="en-US" sz="2700" b="1" dirty="0" smtClean="0">
                <a:solidFill>
                  <a:schemeClr val="bg1"/>
                </a:solidFill>
              </a:rPr>
              <a:t> into </a:t>
            </a:r>
            <a:r>
              <a:rPr lang="en-US" sz="2700" b="1" dirty="0" err="1" smtClean="0">
                <a:solidFill>
                  <a:schemeClr val="bg1"/>
                </a:solidFill>
              </a:rPr>
              <a:t>mesovortices</a:t>
            </a:r>
            <a:r>
              <a:rPr lang="en-US" sz="2700" b="1" dirty="0" smtClean="0">
                <a:solidFill>
                  <a:schemeClr val="bg1"/>
                </a:solidFill>
              </a:rPr>
              <a:t> on the order of 10 km across. </a:t>
            </a:r>
          </a:p>
          <a:p>
            <a:r>
              <a:rPr lang="en-US" sz="2700" b="1" dirty="0" smtClean="0">
                <a:solidFill>
                  <a:schemeClr val="bg1"/>
                </a:solidFill>
              </a:rPr>
              <a:t>Complex interactions occur between the </a:t>
            </a:r>
            <a:r>
              <a:rPr lang="en-US" sz="2700" b="1" dirty="0" err="1" smtClean="0">
                <a:solidFill>
                  <a:schemeClr val="bg1"/>
                </a:solidFill>
              </a:rPr>
              <a:t>mesovortices</a:t>
            </a:r>
            <a:r>
              <a:rPr lang="en-US" sz="2700" b="1" dirty="0" smtClean="0">
                <a:solidFill>
                  <a:schemeClr val="bg1"/>
                </a:solidFill>
              </a:rPr>
              <a:t> and inner-edge instabilities. </a:t>
            </a:r>
            <a:endParaRPr lang="en-US" sz="27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>
            <a:normAutofit/>
          </a:bodyPr>
          <a:lstStyle/>
          <a:p>
            <a:r>
              <a:rPr lang="en-US" sz="2700" b="1" dirty="0" err="1" smtClean="0">
                <a:solidFill>
                  <a:schemeClr val="bg1"/>
                </a:solidFill>
              </a:rPr>
              <a:t>Mesovortices</a:t>
            </a:r>
            <a:r>
              <a:rPr lang="en-US" sz="2700" b="1" dirty="0" smtClean="0">
                <a:solidFill>
                  <a:schemeClr val="bg1"/>
                </a:solidFill>
              </a:rPr>
              <a:t> are associated with theta-e maxima, due to convergent flow in the </a:t>
            </a:r>
            <a:r>
              <a:rPr lang="en-US" sz="2700" b="1" dirty="0" err="1" smtClean="0">
                <a:solidFill>
                  <a:schemeClr val="bg1"/>
                </a:solidFill>
              </a:rPr>
              <a:t>mesovortices</a:t>
            </a:r>
            <a:r>
              <a:rPr lang="en-US" sz="2700" b="1" dirty="0" smtClean="0">
                <a:solidFill>
                  <a:schemeClr val="bg1"/>
                </a:solidFill>
              </a:rPr>
              <a:t> and possibly WISHE. They contain the highest theta-e in the hurricane. </a:t>
            </a:r>
          </a:p>
          <a:p>
            <a:r>
              <a:rPr lang="en-US" sz="2700" b="1" dirty="0" smtClean="0">
                <a:solidFill>
                  <a:schemeClr val="bg1"/>
                </a:solidFill>
              </a:rPr>
              <a:t>When a </a:t>
            </a:r>
            <a:r>
              <a:rPr lang="en-US" sz="2700" b="1" dirty="0" err="1" smtClean="0">
                <a:solidFill>
                  <a:schemeClr val="bg1"/>
                </a:solidFill>
              </a:rPr>
              <a:t>mesovortice</a:t>
            </a:r>
            <a:r>
              <a:rPr lang="en-US" sz="2700" b="1" dirty="0" smtClean="0">
                <a:solidFill>
                  <a:schemeClr val="bg1"/>
                </a:solidFill>
              </a:rPr>
              <a:t> is re-ingested into the </a:t>
            </a:r>
            <a:r>
              <a:rPr lang="en-US" sz="2700" b="1" dirty="0" err="1" smtClean="0">
                <a:solidFill>
                  <a:schemeClr val="bg1"/>
                </a:solidFill>
              </a:rPr>
              <a:t>eyewall</a:t>
            </a:r>
            <a:r>
              <a:rPr lang="en-US" sz="2700" b="1" dirty="0" smtClean="0">
                <a:solidFill>
                  <a:schemeClr val="bg1"/>
                </a:solidFill>
              </a:rPr>
              <a:t> it may lead to a brief convective “</a:t>
            </a:r>
            <a:r>
              <a:rPr lang="en-US" sz="2700" b="1" dirty="0" err="1" smtClean="0">
                <a:solidFill>
                  <a:schemeClr val="bg1"/>
                </a:solidFill>
              </a:rPr>
              <a:t>turboboost</a:t>
            </a:r>
            <a:r>
              <a:rPr lang="en-US" sz="2700" b="1" dirty="0" smtClean="0">
                <a:solidFill>
                  <a:schemeClr val="bg1"/>
                </a:solidFill>
              </a:rPr>
              <a:t>”.</a:t>
            </a:r>
            <a:endParaRPr lang="en-US" sz="27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zgruskin\Desktop\Paper\innerollsqz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657600"/>
            <a:ext cx="3344234" cy="3352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38200" y="3048000"/>
            <a:ext cx="315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200 m Vertical </a:t>
            </a:r>
            <a:r>
              <a:rPr lang="en-US" sz="2400" b="1" dirty="0" err="1" smtClean="0">
                <a:solidFill>
                  <a:schemeClr val="bg1"/>
                </a:solidFill>
              </a:rPr>
              <a:t>Vorticity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7650" name="Picture 2" descr="C:\Users\zgruskin\Desktop\Paper\mesotheta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3657600"/>
            <a:ext cx="3200400" cy="3200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15000" y="3124200"/>
            <a:ext cx="2016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200 m Theta-e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 descr="mesohorizcompf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676400"/>
            <a:ext cx="54864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Instabilities on the outer-edge of the </a:t>
            </a:r>
            <a:r>
              <a:rPr lang="en-US" sz="3000" b="1" dirty="0" err="1" smtClean="0">
                <a:solidFill>
                  <a:schemeClr val="bg1"/>
                </a:solidFill>
              </a:rPr>
              <a:t>eyewall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Instabilities also arise on the outer-edge of the </a:t>
            </a:r>
            <a:r>
              <a:rPr lang="en-US" sz="2500" b="1" dirty="0" err="1" smtClean="0">
                <a:solidFill>
                  <a:schemeClr val="bg1"/>
                </a:solidFill>
              </a:rPr>
              <a:t>eyewall</a:t>
            </a:r>
            <a:r>
              <a:rPr lang="en-US" sz="2500" b="1" dirty="0" smtClean="0">
                <a:solidFill>
                  <a:schemeClr val="bg1"/>
                </a:solidFill>
              </a:rPr>
              <a:t>, likely due to </a:t>
            </a:r>
            <a:r>
              <a:rPr lang="en-US" sz="2500" b="1" dirty="0" err="1" smtClean="0">
                <a:solidFill>
                  <a:schemeClr val="bg1"/>
                </a:solidFill>
              </a:rPr>
              <a:t>barotropic</a:t>
            </a:r>
            <a:r>
              <a:rPr lang="en-US" sz="2500" b="1" dirty="0" smtClean="0">
                <a:solidFill>
                  <a:schemeClr val="bg1"/>
                </a:solidFill>
              </a:rPr>
              <a:t> mixing. They have a larger wavelength and weaker amplitude than inner-edge instabilities. 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28674" name="Picture 2" descr="C:\cygwin\home\zgruskin\qzeyeclose1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549525"/>
            <a:ext cx="4308475" cy="4308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3657600"/>
            <a:ext cx="2882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Vertical </a:t>
            </a:r>
            <a:r>
              <a:rPr lang="en-US" sz="2400" b="1" dirty="0" err="1" smtClean="0">
                <a:solidFill>
                  <a:schemeClr val="bg1"/>
                </a:solidFill>
              </a:rPr>
              <a:t>Vorticity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Vertical cross-section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The instabilities propagate upwards and continue into the outflow layer. They transition from a </a:t>
            </a:r>
            <a:r>
              <a:rPr lang="en-US" sz="2400" b="1" dirty="0" err="1" smtClean="0">
                <a:solidFill>
                  <a:schemeClr val="bg1"/>
                </a:solidFill>
              </a:rPr>
              <a:t>barotropic</a:t>
            </a:r>
            <a:r>
              <a:rPr lang="en-US" sz="2400" b="1" dirty="0" smtClean="0">
                <a:solidFill>
                  <a:schemeClr val="bg1"/>
                </a:solidFill>
              </a:rPr>
              <a:t> instability propagating on the </a:t>
            </a:r>
            <a:r>
              <a:rPr lang="en-US" sz="2400" b="1" dirty="0" err="1" smtClean="0">
                <a:solidFill>
                  <a:schemeClr val="bg1"/>
                </a:solidFill>
              </a:rPr>
              <a:t>eyewall</a:t>
            </a:r>
            <a:r>
              <a:rPr lang="en-US" sz="2400" b="1" dirty="0" smtClean="0">
                <a:solidFill>
                  <a:schemeClr val="bg1"/>
                </a:solidFill>
              </a:rPr>
              <a:t> momentum gradient to an inertial-gravity wave propagating long the stable layer associated with the outflow.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9698" name="Picture 2" descr="C:\cygwin\home\zgruskin\thetaeslice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011680"/>
            <a:ext cx="4846319" cy="48463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4600" y="2590800"/>
            <a:ext cx="3973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Theta-e vertical  cross-section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cygwin\home\zgruskin\thetaeslice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011680"/>
            <a:ext cx="4846320" cy="4846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cygwin\home\zgruskin\thetaeslice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011680"/>
            <a:ext cx="4846319" cy="4846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:\cygwin\home\zgruskin\thetaeslice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011680"/>
            <a:ext cx="4846320" cy="4846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C:\cygwin\home\zgruskin\thetaeslice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011680"/>
            <a:ext cx="4846319" cy="4846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C:\cygwin\home\zgruskin\thetaeslice6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011680"/>
            <a:ext cx="4846320" cy="4846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zgruskin\Desktop\Paper\rollslide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905000"/>
            <a:ext cx="8448089" cy="4953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0" y="1066800"/>
            <a:ext cx="2521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Theta-e </a:t>
            </a:r>
            <a:r>
              <a:rPr lang="en-US" sz="2400" b="1" dirty="0" err="1" smtClean="0">
                <a:solidFill>
                  <a:schemeClr val="bg1"/>
                </a:solidFill>
              </a:rPr>
              <a:t>isosurface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C:\cygwin\home\zgruskin\thetaeslice7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011680"/>
            <a:ext cx="4846320" cy="4846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C:\cygwin\home\zgruskin\thetaeslice8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011680"/>
            <a:ext cx="4846320" cy="4846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C:\cygwin\home\zgruskin\thetaeslice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011680"/>
            <a:ext cx="4846320" cy="4846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</a:rPr>
              <a:t>The instabilities appear as outward propagating rings in the outflow, possibly related to the satellite rings studied by Jason </a:t>
            </a:r>
            <a:r>
              <a:rPr lang="en-US" sz="2700" b="1" dirty="0" err="1" smtClean="0">
                <a:solidFill>
                  <a:schemeClr val="bg1"/>
                </a:solidFill>
              </a:rPr>
              <a:t>Dunion</a:t>
            </a:r>
            <a:r>
              <a:rPr lang="en-US" sz="2700" b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en-US" sz="2700" b="1" dirty="0" smtClean="0">
                <a:solidFill>
                  <a:schemeClr val="bg1"/>
                </a:solidFill>
              </a:rPr>
              <a:t>The rings maintain amplitude as they propagate, perhaps this is partially due to them inducing a small </a:t>
            </a:r>
            <a:r>
              <a:rPr lang="en-US" sz="2700" b="1" dirty="0" err="1" smtClean="0">
                <a:solidFill>
                  <a:schemeClr val="bg1"/>
                </a:solidFill>
              </a:rPr>
              <a:t>tropopause</a:t>
            </a:r>
            <a:r>
              <a:rPr lang="en-US" sz="2700" b="1" dirty="0" smtClean="0">
                <a:solidFill>
                  <a:schemeClr val="bg1"/>
                </a:solidFill>
              </a:rPr>
              <a:t> fold, which through </a:t>
            </a:r>
            <a:r>
              <a:rPr lang="en-US" sz="2700" b="1" dirty="0" err="1" smtClean="0">
                <a:solidFill>
                  <a:schemeClr val="bg1"/>
                </a:solidFill>
              </a:rPr>
              <a:t>geostrophic</a:t>
            </a:r>
            <a:r>
              <a:rPr lang="en-US" sz="2700" b="1" dirty="0" smtClean="0">
                <a:solidFill>
                  <a:schemeClr val="bg1"/>
                </a:solidFill>
              </a:rPr>
              <a:t> adjustment enhances the instability circulation. </a:t>
            </a:r>
            <a:endParaRPr lang="en-US" sz="27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 descr="C:\cygwin\home\zgruskin\w12km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57200"/>
            <a:ext cx="64008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 descr="C:\cygwin\home\zgruskin\w12km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57200"/>
            <a:ext cx="6400800" cy="6400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71800" y="609600"/>
            <a:ext cx="304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12 km vertical velocity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C:\cygwin\home\zgruskin\w12km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57200"/>
            <a:ext cx="64008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cygwin\home\zgruskin\w12km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57200"/>
            <a:ext cx="64008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cygwin\home\zgruskin\w12km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57200"/>
            <a:ext cx="64008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C:\cygwin\home\zgruskin\w12km6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57200"/>
            <a:ext cx="6400801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Rolls enhance vertical fluxes of momentum and heat. Without rolls the inflow layer would likely have a higher concentration of </a:t>
            </a:r>
            <a:r>
              <a:rPr lang="en-US" sz="2400" b="1" dirty="0" err="1" smtClean="0">
                <a:solidFill>
                  <a:schemeClr val="bg1"/>
                </a:solidFill>
              </a:rPr>
              <a:t>vorticity</a:t>
            </a:r>
            <a:r>
              <a:rPr lang="en-US" sz="2400" b="1" dirty="0" smtClean="0">
                <a:solidFill>
                  <a:schemeClr val="bg1"/>
                </a:solidFill>
              </a:rPr>
              <a:t> and theta-e.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This may have implications on the overall hurricane structure since ultimately most of the boundary layer is turned upwards at the base of the </a:t>
            </a:r>
            <a:r>
              <a:rPr lang="en-US" sz="2400" b="1" dirty="0" err="1" smtClean="0">
                <a:solidFill>
                  <a:schemeClr val="bg1"/>
                </a:solidFill>
              </a:rPr>
              <a:t>eyewall</a:t>
            </a:r>
            <a:r>
              <a:rPr lang="en-US" sz="2400" b="1" dirty="0" smtClean="0">
                <a:solidFill>
                  <a:schemeClr val="bg1"/>
                </a:solidFill>
              </a:rPr>
              <a:t>. Perhaps the </a:t>
            </a:r>
            <a:r>
              <a:rPr lang="en-US" sz="2400" b="1" dirty="0" err="1" smtClean="0">
                <a:solidFill>
                  <a:schemeClr val="bg1"/>
                </a:solidFill>
              </a:rPr>
              <a:t>eyewall</a:t>
            </a:r>
            <a:r>
              <a:rPr lang="en-US" sz="2400" b="1" dirty="0" smtClean="0">
                <a:solidFill>
                  <a:schemeClr val="bg1"/>
                </a:solidFill>
              </a:rPr>
              <a:t> would be more narrow and intense if rolls weren’t present (needs further experiments).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Rolls may also enhance wind induced surface heat exchange (WISHE).</a:t>
            </a:r>
          </a:p>
        </p:txBody>
      </p:sp>
      <p:pic>
        <p:nvPicPr>
          <p:cNvPr id="4099" name="Picture 3" descr="C:\Users\zgruskin\Desktop\Paper\wroll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3962400"/>
            <a:ext cx="2880766" cy="2895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943600" y="5334000"/>
            <a:ext cx="293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1 km Vertical Velocity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cygwin\home\zgruskin\w12km7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57200"/>
            <a:ext cx="64008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C:\cygwin\home\zgruskin\w12km8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57200"/>
            <a:ext cx="6400799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Observational evidence of instabilities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5334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High resolution surface observations are necessary to resolve the 1-10 km instabilities seen in the UW-NMS.</a:t>
            </a:r>
          </a:p>
          <a:p>
            <a:r>
              <a:rPr lang="en-US" sz="2600" b="1" dirty="0" smtClean="0">
                <a:solidFill>
                  <a:schemeClr val="bg1"/>
                </a:solidFill>
              </a:rPr>
              <a:t>Fortunately the Texas Tech University Hurricane Research Team focuses on collecting high resolution data from </a:t>
            </a:r>
            <a:r>
              <a:rPr lang="en-US" sz="2600" b="1" dirty="0" err="1" smtClean="0">
                <a:solidFill>
                  <a:schemeClr val="bg1"/>
                </a:solidFill>
              </a:rPr>
              <a:t>landfalling</a:t>
            </a:r>
            <a:r>
              <a:rPr lang="en-US" sz="2600" b="1" dirty="0" smtClean="0">
                <a:solidFill>
                  <a:schemeClr val="bg1"/>
                </a:solidFill>
              </a:rPr>
              <a:t> hurricanes, and has allowed me to use data from Isabel and Ivan. </a:t>
            </a:r>
          </a:p>
          <a:p>
            <a:r>
              <a:rPr lang="en-US" sz="2600" b="1" dirty="0" smtClean="0">
                <a:solidFill>
                  <a:schemeClr val="bg1"/>
                </a:solidFill>
              </a:rPr>
              <a:t>Wind speed data is recorded at a frequency of 10 Hz. </a:t>
            </a:r>
          </a:p>
          <a:p>
            <a:r>
              <a:rPr lang="en-US" sz="2600" b="1" dirty="0" smtClean="0">
                <a:solidFill>
                  <a:schemeClr val="bg1"/>
                </a:solidFill>
              </a:rPr>
              <a:t>The data is </a:t>
            </a:r>
            <a:r>
              <a:rPr lang="en-US" sz="2600" b="1" dirty="0" err="1" smtClean="0">
                <a:solidFill>
                  <a:schemeClr val="bg1"/>
                </a:solidFill>
              </a:rPr>
              <a:t>detrended</a:t>
            </a:r>
            <a:r>
              <a:rPr lang="en-US" sz="2600" b="1" dirty="0" smtClean="0">
                <a:solidFill>
                  <a:schemeClr val="bg1"/>
                </a:solidFill>
              </a:rPr>
              <a:t> and then a fast </a:t>
            </a:r>
            <a:r>
              <a:rPr lang="en-US" sz="2600" b="1" dirty="0" err="1" smtClean="0">
                <a:solidFill>
                  <a:schemeClr val="bg1"/>
                </a:solidFill>
              </a:rPr>
              <a:t>fourier</a:t>
            </a:r>
            <a:r>
              <a:rPr lang="en-US" sz="2600" b="1" dirty="0" smtClean="0">
                <a:solidFill>
                  <a:schemeClr val="bg1"/>
                </a:solidFill>
              </a:rPr>
              <a:t> analysis is performed.</a:t>
            </a:r>
          </a:p>
          <a:p>
            <a:r>
              <a:rPr lang="en-US" sz="2600" b="1" dirty="0" smtClean="0">
                <a:solidFill>
                  <a:schemeClr val="bg1"/>
                </a:solidFill>
              </a:rPr>
              <a:t>WSR-88D radar data from the time of landfall is used to help calculate the wavelength of the instabilities detected with the fast </a:t>
            </a:r>
            <a:r>
              <a:rPr lang="en-US" sz="2600" b="1" dirty="0" err="1" smtClean="0">
                <a:solidFill>
                  <a:schemeClr val="bg1"/>
                </a:solidFill>
              </a:rPr>
              <a:t>fourier</a:t>
            </a:r>
            <a:r>
              <a:rPr lang="en-US" sz="2600" b="1" dirty="0" smtClean="0">
                <a:solidFill>
                  <a:schemeClr val="bg1"/>
                </a:solidFill>
              </a:rPr>
              <a:t> analysis.</a:t>
            </a:r>
            <a:endParaRPr lang="en-US" sz="2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8130" name="Picture 2" descr="C:\Users\zgruskin\Desktop\Paper\f13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5200"/>
            <a:ext cx="4470401" cy="3352800"/>
          </a:xfrm>
          <a:prstGeom prst="rect">
            <a:avLst/>
          </a:prstGeom>
          <a:noFill/>
        </p:spPr>
      </p:pic>
      <p:pic>
        <p:nvPicPr>
          <p:cNvPr id="48132" name="Picture 4" descr="C:\Users\zgruskin\Desktop\Paper\strongpeak350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505200"/>
            <a:ext cx="4470401" cy="3352800"/>
          </a:xfrm>
          <a:prstGeom prst="rect">
            <a:avLst/>
          </a:prstGeom>
          <a:noFill/>
        </p:spPr>
      </p:pic>
      <p:pic>
        <p:nvPicPr>
          <p:cNvPr id="48133" name="Picture 5" descr="C:\Users\zgruskin\Desktop\Paper\strongpeak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304800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C:\Users\zgruskin\Desktop\Paper\ra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752600"/>
            <a:ext cx="8915400" cy="4102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Instabilities observed </a:t>
            </a:r>
            <a:r>
              <a:rPr lang="en-US" sz="2400" b="1" dirty="0">
                <a:solidFill>
                  <a:schemeClr val="bg1"/>
                </a:solidFill>
              </a:rPr>
              <a:t>in and around the inner core of a hurricane are </a:t>
            </a:r>
            <a:r>
              <a:rPr lang="en-US" sz="2400" b="1" dirty="0" smtClean="0">
                <a:solidFill>
                  <a:schemeClr val="bg1"/>
                </a:solidFill>
              </a:rPr>
              <a:t>similar to instabilities </a:t>
            </a:r>
            <a:r>
              <a:rPr lang="en-US" sz="2400" b="1" dirty="0">
                <a:solidFill>
                  <a:schemeClr val="bg1"/>
                </a:solidFill>
              </a:rPr>
              <a:t>that arise when the potential </a:t>
            </a:r>
            <a:r>
              <a:rPr lang="en-US" sz="2400" b="1" dirty="0" err="1">
                <a:solidFill>
                  <a:schemeClr val="bg1"/>
                </a:solidFill>
              </a:rPr>
              <a:t>vorticity</a:t>
            </a:r>
            <a:r>
              <a:rPr lang="en-US" sz="2400" b="1" dirty="0">
                <a:solidFill>
                  <a:schemeClr val="bg1"/>
                </a:solidFill>
              </a:rPr>
              <a:t> sheet associated with other vigorous fluid vortices is perturbed, including tornadoes, </a:t>
            </a:r>
            <a:r>
              <a:rPr lang="en-US" sz="2400" b="1" dirty="0" err="1">
                <a:solidFill>
                  <a:schemeClr val="bg1"/>
                </a:solidFill>
              </a:rPr>
              <a:t>mesoscale</a:t>
            </a:r>
            <a:r>
              <a:rPr lang="en-US" sz="2400" b="1" dirty="0">
                <a:solidFill>
                  <a:schemeClr val="bg1"/>
                </a:solidFill>
              </a:rPr>
              <a:t> convective vortices, polar lows, and strong mid-latitude cyclones.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900" b="1" dirty="0" smtClean="0">
                <a:solidFill>
                  <a:schemeClr val="bg1"/>
                </a:solidFill>
              </a:rPr>
              <a:t>Development of a non-dimensional chaos parameter</a:t>
            </a:r>
            <a:endParaRPr lang="en-US" sz="2900" b="1" dirty="0">
              <a:solidFill>
                <a:schemeClr val="bg1"/>
              </a:solidFill>
            </a:endParaRPr>
          </a:p>
        </p:txBody>
      </p:sp>
      <p:pic>
        <p:nvPicPr>
          <p:cNvPr id="50178" name="Picture 2" descr="http://weathersavvy.com/tornado_multiple_vor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276600"/>
            <a:ext cx="2400300" cy="1656208"/>
          </a:xfrm>
          <a:prstGeom prst="rect">
            <a:avLst/>
          </a:prstGeom>
          <a:noFill/>
        </p:spPr>
      </p:pic>
      <p:pic>
        <p:nvPicPr>
          <p:cNvPr id="50180" name="Picture 4" descr="http://dnab55.files.wordpress.com/2010/06/1957_dallas_multi-vortex_tornad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429000"/>
            <a:ext cx="2577887" cy="3429000"/>
          </a:xfrm>
          <a:prstGeom prst="rect">
            <a:avLst/>
          </a:prstGeom>
          <a:noFill/>
        </p:spPr>
      </p:pic>
      <p:pic>
        <p:nvPicPr>
          <p:cNvPr id="50182" name="Picture 6" descr="http://img216.imageshack.us/img216/6391/apiril2007gh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810000"/>
            <a:ext cx="2378749" cy="3048000"/>
          </a:xfrm>
          <a:prstGeom prst="rect">
            <a:avLst/>
          </a:prstGeom>
          <a:noFill/>
        </p:spPr>
      </p:pic>
      <p:pic>
        <p:nvPicPr>
          <p:cNvPr id="50184" name="Picture 8" descr="http://upload.wikimedia.org/wikipedia/commons/thumb/2/24/GreatBlizzardof2006.jpg/220px-GreatBlizzardof20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5065568"/>
            <a:ext cx="1714500" cy="1792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57912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These vortices are vastly different when it comes to scale and detail, but fundamentally they have a primary circulation consisting of the swirling tangential winds and the radial secondary circulation, with a sheet of horizontal </a:t>
            </a:r>
            <a:r>
              <a:rPr lang="en-US" sz="2400" b="1" dirty="0" err="1">
                <a:solidFill>
                  <a:schemeClr val="bg1"/>
                </a:solidFill>
              </a:rPr>
              <a:t>vorticity</a:t>
            </a:r>
            <a:r>
              <a:rPr lang="en-US" sz="2400" b="1" dirty="0">
                <a:solidFill>
                  <a:schemeClr val="bg1"/>
                </a:solidFill>
              </a:rPr>
              <a:t> associated with the boundary layer being ingested upwards like a high speed photo of a milk splash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Perhaps a non-dimensional parameter can be developed which would determine the regimes of instabilities that would arise in such a vortex. 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This would give a much deeper understanding of the range of instabilities possible in a hurricane like vortex, as well as the conditions they </a:t>
            </a:r>
            <a:r>
              <a:rPr lang="en-US" sz="2400" b="1" dirty="0" smtClean="0">
                <a:solidFill>
                  <a:schemeClr val="bg1"/>
                </a:solidFill>
              </a:rPr>
              <a:t>occur under, which may help improve intensity change forecasts.</a:t>
            </a:r>
          </a:p>
        </p:txBody>
      </p:sp>
      <p:pic>
        <p:nvPicPr>
          <p:cNvPr id="68610" name="Picture 2" descr="http://www.statesymbolsusa.org/IMAGES/North_Carolina/milk-splas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4835993"/>
            <a:ext cx="2552700" cy="2022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/>
          <a:lstStyle/>
          <a:p>
            <a:r>
              <a:rPr lang="en-US" sz="2700" b="1" dirty="0" smtClean="0">
                <a:solidFill>
                  <a:schemeClr val="bg1"/>
                </a:solidFill>
              </a:rPr>
              <a:t>The rolls are forming in an environment of strong inflection point instability in the tangential and radial wind, as well as above </a:t>
            </a:r>
            <a:r>
              <a:rPr lang="en-US" sz="2700" b="1" dirty="0" smtClean="0">
                <a:solidFill>
                  <a:schemeClr val="bg1"/>
                </a:solidFill>
              </a:rPr>
              <a:t>a convectively unstable </a:t>
            </a:r>
            <a:r>
              <a:rPr lang="en-US" sz="2700" b="1" dirty="0" smtClean="0">
                <a:solidFill>
                  <a:schemeClr val="bg1"/>
                </a:solidFill>
              </a:rPr>
              <a:t>layer near the ocean surface.  It seems appropriate to describe them as a hybrid of both Rayleigh-Bernard and inflection point instability.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819400"/>
            <a:ext cx="6063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Brunt-</a:t>
            </a:r>
            <a:r>
              <a:rPr lang="en-US" sz="2400" b="1" dirty="0" err="1" smtClean="0">
                <a:solidFill>
                  <a:schemeClr val="bg1"/>
                </a:solidFill>
              </a:rPr>
              <a:t>Vaisalla</a:t>
            </a:r>
            <a:r>
              <a:rPr lang="en-US" sz="2400" b="1" dirty="0" smtClean="0">
                <a:solidFill>
                  <a:schemeClr val="bg1"/>
                </a:solidFill>
              </a:rPr>
              <a:t> frequency vertical cross-section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123" name="Picture 3" descr="C:\Users\zgruskin\Desktop\Paper\radialcros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1" y="4312822"/>
            <a:ext cx="4572000" cy="23546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95800" y="3733800"/>
            <a:ext cx="4424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Radial wind vertical cross-section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C:\cygwin\home\zgruskin\BVFwaverollinteraction1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276600"/>
            <a:ext cx="33528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>
            <a:normAutofit/>
          </a:bodyPr>
          <a:lstStyle/>
          <a:p>
            <a:r>
              <a:rPr lang="en-US" sz="2300" b="1" dirty="0" smtClean="0">
                <a:solidFill>
                  <a:schemeClr val="bg1"/>
                </a:solidFill>
              </a:rPr>
              <a:t>Gravity waves in the outflow layer appear to interact with the boundary layer rolls. These gravity waves extend from the lower troposphere to the stratosphere.</a:t>
            </a:r>
          </a:p>
          <a:p>
            <a:pPr>
              <a:buNone/>
            </a:pPr>
            <a:endParaRPr lang="en-US" sz="2700" b="1" dirty="0">
              <a:solidFill>
                <a:schemeClr val="bg1"/>
              </a:solidFill>
            </a:endParaRPr>
          </a:p>
        </p:txBody>
      </p:sp>
      <p:pic>
        <p:nvPicPr>
          <p:cNvPr id="6147" name="Picture 3" descr="C:\cygwin\home\zgruskin\waverollinteraction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371600"/>
            <a:ext cx="5486401" cy="5486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150114"/>
            <a:ext cx="2412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Vertical Velocity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vertical cross-section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cygwin\home\zgruskin\waverollinteraction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371600"/>
            <a:ext cx="54864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cygwin\home\zgruskin\waverollinteraction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371600"/>
            <a:ext cx="5486401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2830</TotalTime>
  <Words>1159</Words>
  <Application>Microsoft Office PowerPoint</Application>
  <PresentationFormat>On-screen Show (4:3)</PresentationFormat>
  <Paragraphs>84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Instabilities in the hurricane inner core, boundary layer, and outflow simulated with the University of Wisconsin-Madison Nonhydrostatic Modeling System </vt:lpstr>
      <vt:lpstr>Contents</vt:lpstr>
      <vt:lpstr>Outer vortex boundary layer rolls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Boundary layer rolls near base of eyewall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Eye Mesovortices</vt:lpstr>
      <vt:lpstr>Slide 31</vt:lpstr>
      <vt:lpstr>Slide 32</vt:lpstr>
      <vt:lpstr>Instabilities on the outer-edge of the eyewall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Observational evidence of instabilities</vt:lpstr>
      <vt:lpstr>Slide 53</vt:lpstr>
      <vt:lpstr>Slide 54</vt:lpstr>
      <vt:lpstr>Development of a non-dimensional chaos parameter</vt:lpstr>
      <vt:lpstr>Slide 56</vt:lpstr>
    </vt:vector>
  </TitlesOfParts>
  <Company>WHS Project 79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zgruskin</dc:creator>
  <cp:lastModifiedBy>zgruskin</cp:lastModifiedBy>
  <cp:revision>162</cp:revision>
  <dcterms:created xsi:type="dcterms:W3CDTF">2013-06-25T14:55:36Z</dcterms:created>
  <dcterms:modified xsi:type="dcterms:W3CDTF">2013-06-27T14:06:36Z</dcterms:modified>
</cp:coreProperties>
</file>