
<file path=[Content_Types].xml><?xml version="1.0" encoding="utf-8"?>
<Types xmlns="http://schemas.openxmlformats.org/package/2006/content-types">
  <Default Extension="xml" ContentType="application/xml"/>
  <Default Extension="wmv" ContentType="video/unknown"/>
  <Default Extension="jpeg" ContentType="image/jpeg"/>
  <Default Extension="jpg" ContentType="image/jpeg"/>
  <Default Extension="rels" ContentType="application/vnd.openxmlformats-package.relationships+xml"/>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embeddings/oleObject1.bin" ContentType="application/vnd.openxmlformats-officedocument.oleObject"/>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
  </p:notesMasterIdLst>
  <p:handoutMasterIdLst>
    <p:handoutMasterId r:id="rId15"/>
  </p:handoutMasterIdLst>
  <p:sldIdLst>
    <p:sldId id="263" r:id="rId2"/>
    <p:sldId id="264" r:id="rId3"/>
    <p:sldId id="265" r:id="rId4"/>
    <p:sldId id="266" r:id="rId5"/>
    <p:sldId id="274" r:id="rId6"/>
    <p:sldId id="267" r:id="rId7"/>
    <p:sldId id="268" r:id="rId8"/>
    <p:sldId id="271" r:id="rId9"/>
    <p:sldId id="269" r:id="rId10"/>
    <p:sldId id="270" r:id="rId11"/>
    <p:sldId id="272" r:id="rId12"/>
    <p:sldId id="273"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notes"/>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32" autoAdjust="0"/>
    <p:restoredTop sz="87041" autoAdjust="0"/>
  </p:normalViewPr>
  <p:slideViewPr>
    <p:cSldViewPr>
      <p:cViewPr varScale="1">
        <p:scale>
          <a:sx n="161" d="100"/>
          <a:sy n="161" d="100"/>
        </p:scale>
        <p:origin x="-952" y="-120"/>
      </p:cViewPr>
      <p:guideLst>
        <p:guide orient="horz" pos="2160"/>
        <p:guide pos="2880"/>
      </p:guideLst>
    </p:cSldViewPr>
  </p:slideViewPr>
  <p:notesTextViewPr>
    <p:cViewPr>
      <p:scale>
        <a:sx n="1" d="1"/>
        <a:sy n="1" d="1"/>
      </p:scale>
      <p:origin x="0" y="0"/>
    </p:cViewPr>
  </p:notesTextViewPr>
  <p:sorterViewPr>
    <p:cViewPr>
      <p:scale>
        <a:sx n="60" d="100"/>
        <a:sy n="60" d="100"/>
      </p:scale>
      <p:origin x="0" y="0"/>
    </p:cViewPr>
  </p:sorterViewPr>
  <p:notesViewPr>
    <p:cSldViewPr>
      <p:cViewPr varScale="1">
        <p:scale>
          <a:sx n="68" d="100"/>
          <a:sy n="68" d="100"/>
        </p:scale>
        <p:origin x="-272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notesMaster" Target="notesMasters/notesMaster1.xml"/><Relationship Id="rId15" Type="http://schemas.openxmlformats.org/officeDocument/2006/relationships/handoutMaster" Target="handoutMasters/handoutMaster1.xml"/><Relationship Id="rId16" Type="http://schemas.openxmlformats.org/officeDocument/2006/relationships/printerSettings" Target="printerSettings/printerSettings1.bin"/><Relationship Id="rId17" Type="http://schemas.openxmlformats.org/officeDocument/2006/relationships/presProps" Target="presProps.xml"/><Relationship Id="rId18" Type="http://schemas.openxmlformats.org/officeDocument/2006/relationships/viewProps" Target="viewProps.xml"/><Relationship Id="rId19" Type="http://schemas.openxmlformats.org/officeDocument/2006/relationships/theme" Target="theme/theme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oleObject" Target="../embeddings/oleObject1.bin"/></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0.298109010011123"/>
          <c:y val="0.300163132137031"/>
          <c:w val="0.378197997775306"/>
          <c:h val="0.554649265905385"/>
        </c:manualLayout>
      </c:layout>
      <c:pieChart>
        <c:varyColors val="1"/>
        <c:ser>
          <c:idx val="0"/>
          <c:order val="0"/>
          <c:tx>
            <c:strRef>
              <c:f>'[Draft - 4c 2012 Combined_BvsA (man-years &amp; $)_27Feb2013-1238L.xlsx]Combined A&amp;B (HFIP breakout)'!$G$2</c:f>
              <c:strCache>
                <c:ptCount val="1"/>
                <c:pt idx="0">
                  <c:v>Total ($K)</c:v>
                </c:pt>
              </c:strCache>
            </c:strRef>
          </c:tx>
          <c:spPr>
            <a:gradFill rotWithShape="0">
              <a:gsLst>
                <a:gs pos="0">
                  <a:srgbClr val="9BC1FF"/>
                </a:gs>
                <a:gs pos="100000">
                  <a:srgbClr val="3F80CD"/>
                </a:gs>
              </a:gsLst>
              <a:lin ang="5400000"/>
            </a:gradFill>
            <a:ln w="25400">
              <a:noFill/>
            </a:ln>
            <a:effectLst>
              <a:outerShdw dist="35921" dir="2700000" algn="br">
                <a:srgbClr val="000000"/>
              </a:outerShdw>
            </a:effectLst>
          </c:spPr>
          <c:dPt>
            <c:idx val="0"/>
            <c:bubble3D val="0"/>
            <c:spPr>
              <a:solidFill>
                <a:srgbClr val="000066"/>
              </a:solidFill>
              <a:ln w="25400">
                <a:noFill/>
              </a:ln>
              <a:effectLst>
                <a:outerShdw dist="35921" dir="2700000" algn="br">
                  <a:srgbClr val="000000"/>
                </a:outerShdw>
              </a:effectLst>
            </c:spPr>
          </c:dPt>
          <c:dPt>
            <c:idx val="1"/>
            <c:bubble3D val="0"/>
            <c:spPr>
              <a:solidFill>
                <a:srgbClr val="4F81BD"/>
              </a:solidFill>
              <a:ln w="25400">
                <a:noFill/>
              </a:ln>
              <a:effectLst>
                <a:outerShdw dist="35921" dir="2700000" algn="br">
                  <a:srgbClr val="000000"/>
                </a:outerShdw>
              </a:effectLst>
            </c:spPr>
          </c:dPt>
          <c:dPt>
            <c:idx val="2"/>
            <c:bubble3D val="0"/>
            <c:spPr>
              <a:solidFill>
                <a:srgbClr val="C0504D"/>
              </a:solidFill>
              <a:ln w="25400">
                <a:noFill/>
              </a:ln>
              <a:effectLst>
                <a:outerShdw dist="35921" dir="2700000" algn="br">
                  <a:srgbClr val="000000"/>
                </a:outerShdw>
              </a:effectLst>
            </c:spPr>
          </c:dPt>
          <c:dPt>
            <c:idx val="3"/>
            <c:bubble3D val="0"/>
            <c:spPr>
              <a:solidFill>
                <a:srgbClr val="8064A2"/>
              </a:solidFill>
              <a:ln w="25400">
                <a:noFill/>
              </a:ln>
              <a:effectLst>
                <a:outerShdw dist="35921" dir="2700000" algn="br">
                  <a:srgbClr val="000000"/>
                </a:outerShdw>
              </a:effectLst>
            </c:spPr>
          </c:dPt>
          <c:dPt>
            <c:idx val="4"/>
            <c:bubble3D val="0"/>
            <c:spPr>
              <a:solidFill>
                <a:srgbClr val="9BBB59"/>
              </a:solidFill>
              <a:ln w="25400">
                <a:noFill/>
              </a:ln>
              <a:effectLst>
                <a:outerShdw dist="35921" dir="2700000" algn="br">
                  <a:srgbClr val="000000"/>
                </a:outerShdw>
              </a:effectLst>
            </c:spPr>
          </c:dPt>
          <c:dPt>
            <c:idx val="5"/>
            <c:bubble3D val="0"/>
            <c:spPr>
              <a:solidFill>
                <a:srgbClr val="FF9900"/>
              </a:solidFill>
            </c:spPr>
          </c:dPt>
          <c:dPt>
            <c:idx val="6"/>
            <c:bubble3D val="0"/>
            <c:explosion val="10"/>
            <c:spPr>
              <a:solidFill>
                <a:srgbClr val="A6A6A6"/>
              </a:solidFill>
              <a:ln w="25400">
                <a:noFill/>
              </a:ln>
              <a:effectLst>
                <a:outerShdw dist="35921" dir="2700000" algn="br">
                  <a:srgbClr val="000000"/>
                </a:outerShdw>
              </a:effectLst>
            </c:spPr>
          </c:dPt>
          <c:dLbls>
            <c:dLbl>
              <c:idx val="4"/>
              <c:layout>
                <c:manualLayout>
                  <c:x val="0.0232207671263823"/>
                  <c:y val="-0.0132460885447826"/>
                </c:manualLayout>
              </c:layout>
              <c:dLblPos val="bestFit"/>
              <c:showLegendKey val="0"/>
              <c:showVal val="1"/>
              <c:showCatName val="0"/>
              <c:showSerName val="0"/>
              <c:showPercent val="0"/>
              <c:showBubbleSize val="0"/>
            </c:dLbl>
            <c:dLbl>
              <c:idx val="5"/>
              <c:layout>
                <c:manualLayout>
                  <c:x val="0.010320137788741"/>
                  <c:y val="-0.0105968708358261"/>
                </c:manualLayout>
              </c:layout>
              <c:dLblPos val="bestFit"/>
              <c:showLegendKey val="0"/>
              <c:showVal val="1"/>
              <c:showCatName val="0"/>
              <c:showSerName val="0"/>
              <c:showPercent val="0"/>
              <c:showBubbleSize val="0"/>
            </c:dLbl>
            <c:dLbl>
              <c:idx val="6"/>
              <c:layout>
                <c:manualLayout>
                  <c:x val="0.0825627275604705"/>
                  <c:y val="-0.050335136470174"/>
                </c:manualLayout>
              </c:layout>
              <c:dLblPos val="bestFit"/>
              <c:showLegendKey val="0"/>
              <c:showVal val="1"/>
              <c:showCatName val="0"/>
              <c:showSerName val="0"/>
              <c:showPercent val="0"/>
              <c:showBubbleSize val="0"/>
            </c:dLbl>
            <c:spPr>
              <a:noFill/>
              <a:ln w="25400">
                <a:noFill/>
              </a:ln>
            </c:spPr>
            <c:txPr>
              <a:bodyPr/>
              <a:lstStyle/>
              <a:p>
                <a:pPr>
                  <a:defRPr sz="1400" b="1">
                    <a:solidFill>
                      <a:schemeClr val="tx1"/>
                    </a:solidFill>
                  </a:defRPr>
                </a:pPr>
                <a:endParaRPr lang="en-US"/>
              </a:p>
            </c:txPr>
            <c:dLblPos val="outEnd"/>
            <c:showLegendKey val="0"/>
            <c:showVal val="1"/>
            <c:showCatName val="0"/>
            <c:showSerName val="0"/>
            <c:showPercent val="0"/>
            <c:showBubbleSize val="0"/>
            <c:showLeaderLines val="1"/>
          </c:dLbls>
          <c:cat>
            <c:strRef>
              <c:f>'[Draft - 4c 2012 Combined_BvsA (man-years &amp; $)_27Feb2013-1238L.xlsx]Combined A&amp;B (HFIP breakout)'!$A$4:$A$10</c:f>
              <c:strCache>
                <c:ptCount val="7"/>
                <c:pt idx="0">
                  <c:v>NOAA HFIP</c:v>
                </c:pt>
                <c:pt idx="1">
                  <c:v>NOAA NON-HFIP</c:v>
                </c:pt>
                <c:pt idx="2">
                  <c:v>Navy</c:v>
                </c:pt>
                <c:pt idx="3">
                  <c:v>NASA</c:v>
                </c:pt>
                <c:pt idx="4">
                  <c:v>NSF</c:v>
                </c:pt>
                <c:pt idx="5">
                  <c:v>Other</c:v>
                </c:pt>
                <c:pt idx="6">
                  <c:v>Research Facilities</c:v>
                </c:pt>
              </c:strCache>
            </c:strRef>
          </c:cat>
          <c:val>
            <c:numRef>
              <c:f>'[Draft - 4c 2012 Combined_BvsA (man-years &amp; $)_27Feb2013-1238L.xlsx]Combined A&amp;B (HFIP breakout)'!$G$4:$G$10</c:f>
              <c:numCache>
                <c:formatCode>"$"#,##0</c:formatCode>
                <c:ptCount val="7"/>
                <c:pt idx="0">
                  <c:v>9992.241032490976</c:v>
                </c:pt>
                <c:pt idx="1">
                  <c:v>6998.029405720623</c:v>
                </c:pt>
                <c:pt idx="2">
                  <c:v>5956.224</c:v>
                </c:pt>
                <c:pt idx="3">
                  <c:v>5267.0</c:v>
                </c:pt>
                <c:pt idx="4">
                  <c:v>6369.277999999998</c:v>
                </c:pt>
                <c:pt idx="5">
                  <c:v>1550.05</c:v>
                </c:pt>
                <c:pt idx="6">
                  <c:v>15361.0</c:v>
                </c:pt>
              </c:numCache>
            </c:numRef>
          </c:val>
        </c:ser>
        <c:dLbls>
          <c:showLegendKey val="0"/>
          <c:showVal val="1"/>
          <c:showCatName val="0"/>
          <c:showSerName val="0"/>
          <c:showPercent val="0"/>
          <c:showBubbleSize val="0"/>
          <c:showLeaderLines val="1"/>
        </c:dLbls>
        <c:firstSliceAng val="0"/>
      </c:pieChart>
      <c:spPr>
        <a:noFill/>
        <a:ln w="25400">
          <a:noFill/>
        </a:ln>
      </c:spPr>
    </c:plotArea>
    <c:plotVisOnly val="1"/>
    <c:dispBlanksAs val="zero"/>
    <c:showDLblsOverMax val="0"/>
  </c:chart>
  <c:spPr>
    <a:solidFill>
      <a:schemeClr val="bg1">
        <a:alpha val="0"/>
      </a:schemeClr>
    </a:solidFill>
    <a:ln w="3175">
      <a:noFill/>
      <a:prstDash val="solid"/>
    </a:ln>
  </c:spPr>
  <c:txPr>
    <a:bodyPr/>
    <a:lstStyle/>
    <a:p>
      <a:pPr>
        <a:defRPr sz="1000" b="0" i="0" u="none" strike="noStrike" baseline="0">
          <a:solidFill>
            <a:srgbClr val="000000"/>
          </a:solidFill>
          <a:latin typeface="Calibri"/>
          <a:ea typeface="Calibri"/>
          <a:cs typeface="Calibri"/>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BB43602-7149-7442-9C3C-D3ABFE10A5CB}" type="datetimeFigureOut">
              <a:rPr lang="en-US" smtClean="0"/>
              <a:t>8/20/13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6F1D941-2DCE-3844-8164-A4F99035A867}" type="slidenum">
              <a:rPr lang="en-US" smtClean="0"/>
              <a:t>‹#›</a:t>
            </a:fld>
            <a:endParaRPr lang="en-US"/>
          </a:p>
        </p:txBody>
      </p:sp>
    </p:spTree>
    <p:extLst>
      <p:ext uri="{BB962C8B-B14F-4D97-AF65-F5344CB8AC3E}">
        <p14:creationId xmlns:p14="http://schemas.microsoft.com/office/powerpoint/2010/main" val="3851729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A65F183-A412-4AD6-B8DB-3F304E4934DB}" type="datetimeFigureOut">
              <a:rPr lang="en-US" smtClean="0"/>
              <a:t>8/20/13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2DE6EFF-BC99-4B9B-8C08-8A4B4E01EC3D}" type="slidenum">
              <a:rPr lang="en-US" smtClean="0"/>
              <a:t>‹#›</a:t>
            </a:fld>
            <a:endParaRPr lang="en-US"/>
          </a:p>
        </p:txBody>
      </p:sp>
    </p:spTree>
    <p:extLst>
      <p:ext uri="{BB962C8B-B14F-4D97-AF65-F5344CB8AC3E}">
        <p14:creationId xmlns:p14="http://schemas.microsoft.com/office/powerpoint/2010/main" val="20050719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Shape 141"/>
          <p:cNvSpPr>
            <a:spLocks noGrp="1" noRot="1" noChangeAspect="1"/>
          </p:cNvSpPr>
          <p:nvPr>
            <p:ph type="sldImg" idx="2"/>
          </p:nvPr>
        </p:nvSpPr>
        <p:spPr>
          <a:xfrm>
            <a:off x="2057400" y="685800"/>
            <a:ext cx="2971800" cy="22288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
        <p:nvSpPr>
          <p:cNvPr id="142" name="Shape 142"/>
          <p:cNvSpPr txBox="1">
            <a:spLocks noGrp="1"/>
          </p:cNvSpPr>
          <p:nvPr>
            <p:ph type="body" idx="1"/>
          </p:nvPr>
        </p:nvSpPr>
        <p:spPr>
          <a:xfrm>
            <a:off x="304800" y="2743200"/>
            <a:ext cx="6248400" cy="6186269"/>
          </a:xfrm>
          <a:prstGeom prst="rect">
            <a:avLst/>
          </a:prstGeom>
          <a:noFill/>
          <a:ln>
            <a:noFill/>
          </a:ln>
        </p:spPr>
        <p:txBody>
          <a:bodyPr wrap="square" lIns="91425" tIns="45700" rIns="91425" bIns="45700" anchor="t" anchorCtr="0">
            <a:spAutoFit/>
          </a:bodyPr>
          <a:lstStyle/>
          <a:p>
            <a:r>
              <a:rPr lang="en-US" b="1" dirty="0" smtClean="0"/>
              <a:t>[Bob</a:t>
            </a:r>
            <a:r>
              <a:rPr lang="en-US" b="1" baseline="0" dirty="0" smtClean="0"/>
              <a:t> Atlas]</a:t>
            </a:r>
          </a:p>
          <a:p>
            <a:endParaRPr lang="en-US" b="1" baseline="0" dirty="0" smtClean="0"/>
          </a:p>
          <a:p>
            <a:r>
              <a:rPr lang="en-US" dirty="0" smtClean="0"/>
              <a:t>AOML is located directly</a:t>
            </a:r>
            <a:r>
              <a:rPr lang="en-US" baseline="0" dirty="0" smtClean="0"/>
              <a:t> off shore from downtown Miami and is co-located with NOAA’s Southeast Fisheries Science Center and the University of Miami’s </a:t>
            </a:r>
            <a:r>
              <a:rPr lang="en-US" baseline="0" dirty="0" err="1" smtClean="0"/>
              <a:t>Rosenstiel</a:t>
            </a:r>
            <a:r>
              <a:rPr lang="en-US" baseline="0" dirty="0" smtClean="0"/>
              <a:t> School for Marine and Atmospheric Science. </a:t>
            </a:r>
            <a:r>
              <a:rPr lang="en-US" sz="1200" b="0" i="0" u="none" strike="noStrike" kern="1200" baseline="0" dirty="0" smtClean="0">
                <a:solidFill>
                  <a:schemeClr val="tx1"/>
                </a:solidFill>
                <a:latin typeface="+mn-lt"/>
                <a:ea typeface="+mn-ea"/>
                <a:cs typeface="+mn-cs"/>
              </a:rPr>
              <a:t>Oceanic and atmospheric monitoring of the Gulf of Mexico, the wider Caribbean, and the Atlantic Ocean have been a focus of AOML activities for more than three decades. </a:t>
            </a:r>
          </a:p>
          <a:p>
            <a:endParaRPr lang="en-US" dirty="0" smtClean="0">
              <a:solidFill>
                <a:schemeClr val="accent1">
                  <a:lumMod val="50000"/>
                </a:schemeClr>
              </a:solidFill>
            </a:endParaRPr>
          </a:p>
          <a:p>
            <a:r>
              <a:rPr lang="en-US" dirty="0" smtClean="0">
                <a:solidFill>
                  <a:schemeClr val="accent1">
                    <a:lumMod val="50000"/>
                  </a:schemeClr>
                </a:solidFill>
              </a:rPr>
              <a:t>From</a:t>
            </a:r>
            <a:r>
              <a:rPr lang="en-US" baseline="0" dirty="0" smtClean="0">
                <a:solidFill>
                  <a:schemeClr val="accent1">
                    <a:lumMod val="50000"/>
                  </a:schemeClr>
                </a:solidFill>
              </a:rPr>
              <a:t> an organizational perspective, AOML is comprised of three research divisions: The Physical Oceanography Division, the Ocean Chemistry Division, and the Hurricane Research Division, which is the focus of the talk today. We are probably the most diverse of the OAR laboratories, and that diversity fosters interdisciplinary research that spans all of our themes.</a:t>
            </a:r>
          </a:p>
          <a:p>
            <a:endParaRPr lang="en-US" dirty="0" smtClean="0">
              <a:solidFill>
                <a:schemeClr val="accent1">
                  <a:lumMod val="50000"/>
                </a:schemeClr>
              </a:solidFill>
            </a:endParaRPr>
          </a:p>
          <a:p>
            <a:r>
              <a:rPr lang="en-US" dirty="0" smtClean="0">
                <a:solidFill>
                  <a:schemeClr val="accent1">
                    <a:lumMod val="50000"/>
                  </a:schemeClr>
                </a:solidFill>
              </a:rPr>
              <a:t>AOML research encompasses hurricane observation and modeling, oceans and climate, the global impacts of increased carbon dioxide and ocean acidification, ocean and human health studies, and the ocean’s influence on regional rainfall and hurricanes. </a:t>
            </a:r>
          </a:p>
          <a:p>
            <a:endParaRPr lang="en-US" dirty="0" smtClean="0">
              <a:solidFill>
                <a:schemeClr val="accent1">
                  <a:lumMod val="50000"/>
                </a:schemeClr>
              </a:solidFill>
            </a:endParaRPr>
          </a:p>
        </p:txBody>
      </p:sp>
      <p:sp>
        <p:nvSpPr>
          <p:cNvPr id="143" name="Shape 143"/>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spAutoFit/>
          </a:bodyPr>
          <a:lstStyle/>
          <a:p>
            <a:pPr>
              <a:buSzPct val="25000"/>
            </a:pPr>
            <a:r>
              <a:rPr lang="x-none"/>
              <a:t>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B4C2C64-2AA4-A443-897B-DC201FAC8CD6}" type="slidenum">
              <a:rPr lang="en-US"/>
              <a:pPr/>
              <a:t>10</a:t>
            </a:fld>
            <a:endParaRPr lang="en-US"/>
          </a:p>
        </p:txBody>
      </p:sp>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p:txBody>
          <a:bodyPr/>
          <a:lstStyle/>
          <a:p>
            <a:r>
              <a:rPr lang="en-US" sz="1000"/>
              <a:t>• As the new models are developed to deal with intensity and structure we need to develop new metrics for model and forecast evaluation beyond the traditional minimum central pressure and peak surface wind. The NWS metric of the peak 1-min sustained surface wind anywhere is not as meaningful anymore. A model or forecast could be correct on those parameters for the wrong reason. Customers want to know more about the impacts to expect and that means structure and size matter. Proposed new metrics are structure (radii of 35, 50, 65 kt, and radius of maximum wind in different quadrants) and rapid intensification (FAR vs POD). They need to be tested and improved with data as well as model output.</a:t>
            </a:r>
          </a:p>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p:txBody>
          <a:bodyPr/>
          <a:lstStyle/>
          <a:p>
            <a:pPr>
              <a:defRPr/>
            </a:pPr>
            <a:fld id="{11259FCD-3ECF-FB4F-A990-AD3822E5C6CD}" type="slidenum">
              <a:rPr lang="en-US">
                <a:latin typeface="Arial" charset="0"/>
              </a:rPr>
              <a:pPr>
                <a:defRPr/>
              </a:pPr>
              <a:t>11</a:t>
            </a:fld>
            <a:endParaRPr lang="en-US">
              <a:latin typeface="Arial" charset="0"/>
            </a:endParaRPr>
          </a:p>
        </p:txBody>
      </p:sp>
      <p:sp>
        <p:nvSpPr>
          <p:cNvPr id="67587" name="Text Box 2"/>
          <p:cNvSpPr>
            <a:spLocks noGrp="1" noRot="1" noChangeAspect="1" noChangeArrowheads="1" noTextEdit="1"/>
          </p:cNvSpPr>
          <p:nvPr>
            <p:ph type="sldImg"/>
          </p:nvPr>
        </p:nvSpPr>
        <p:spPr>
          <a:xfrm>
            <a:off x="1141413" y="687388"/>
            <a:ext cx="4572000" cy="3429000"/>
          </a:xfrm>
          <a:ln/>
        </p:spPr>
      </p:sp>
      <p:sp>
        <p:nvSpPr>
          <p:cNvPr id="67588" name="Text Box 3"/>
          <p:cNvSpPr>
            <a:spLocks noGrp="1" noChangeArrowheads="1"/>
          </p:cNvSpPr>
          <p:nvPr>
            <p:ph type="body" idx="1"/>
          </p:nvPr>
        </p:nvSpPr>
        <p:spPr>
          <a:xfrm>
            <a:off x="889863" y="4284690"/>
            <a:ext cx="4905892" cy="3920865"/>
          </a:xfrm>
          <a:noFill/>
          <a:ln/>
        </p:spPr>
        <p:txBody>
          <a:bodyPr anchor="ctr"/>
          <a:lstStyle/>
          <a:p>
            <a:pPr marL="107484" lvl="1">
              <a:lnSpc>
                <a:spcPct val="95000"/>
              </a:lnSpc>
              <a:spcBef>
                <a:spcPts val="638"/>
              </a:spcBef>
              <a:spcAft>
                <a:spcPts val="430"/>
              </a:spcAft>
            </a:pPr>
            <a:endParaRPr lang="en-GB" sz="1300">
              <a:latin typeface="Arial"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5850CB63-0F78-0F4D-BEA5-D284EC2C4C37}" type="slidenum">
              <a:rPr lang="en-US">
                <a:latin typeface="Arial" charset="0"/>
                <a:ea typeface="ＭＳ Ｐゴシック" charset="-128"/>
                <a:cs typeface="ＭＳ Ｐゴシック" charset="-128"/>
              </a:rPr>
              <a:pPr/>
              <a:t>12</a:t>
            </a:fld>
            <a:endParaRPr lang="en-US">
              <a:latin typeface="Arial" charset="0"/>
              <a:ea typeface="ＭＳ Ｐゴシック" charset="-128"/>
              <a:cs typeface="ＭＳ Ｐゴシック" charset="-128"/>
            </a:endParaRPr>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a:ln/>
        </p:spPr>
        <p:txBody>
          <a:bodyPr/>
          <a:lstStyle/>
          <a:p>
            <a:pPr eaLnBrk="1" hangingPunct="1"/>
            <a:endParaRPr lang="en-US" dirty="0">
              <a:latin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Shape 11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
        <p:nvSpPr>
          <p:cNvPr id="113" name="Shape 113"/>
          <p:cNvSpPr txBox="1">
            <a:spLocks noGrp="1"/>
          </p:cNvSpPr>
          <p:nvPr>
            <p:ph type="body" idx="1"/>
          </p:nvPr>
        </p:nvSpPr>
        <p:spPr>
          <a:xfrm>
            <a:off x="685800" y="4343400"/>
            <a:ext cx="5486399" cy="2677616"/>
          </a:xfrm>
          <a:prstGeom prst="rect">
            <a:avLst/>
          </a:prstGeom>
          <a:noFill/>
          <a:ln>
            <a:noFill/>
          </a:ln>
        </p:spPr>
        <p:txBody>
          <a:bodyPr lIns="91425" tIns="45700" rIns="91425" bIns="45700" anchor="t" anchorCtr="0">
            <a:spAutoFit/>
          </a:bodyPr>
          <a:lstStyle/>
          <a:p>
            <a:pPr>
              <a:buNone/>
            </a:pPr>
            <a:r>
              <a:rPr lang="en-US" sz="1400" b="1" i="0" u="none" strike="noStrike" cap="none" baseline="0" dirty="0" smtClean="0"/>
              <a:t>[Bob Atlas]</a:t>
            </a:r>
          </a:p>
          <a:p>
            <a:endParaRPr lang="en-US" sz="1400" kern="1200" dirty="0" smtClean="0">
              <a:solidFill>
                <a:schemeClr val="tx1"/>
              </a:solidFill>
              <a:effectLst/>
              <a:latin typeface="+mn-lt"/>
              <a:ea typeface="ＭＳ Ｐゴシック" pitchFamily="84" charset="-128"/>
              <a:cs typeface="ＭＳ Ｐゴシック" pitchFamily="84"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solidFill>
                  <a:schemeClr val="accent1">
                    <a:lumMod val="50000"/>
                  </a:schemeClr>
                </a:solidFill>
              </a:rPr>
              <a:t>AOML is also a major partner in the collection and interpretation of oceanographic data collected via ships, satellites, aircraft, drifting buoys, and floats. We maintain the US Argo Data center and the Global Drifter Program,</a:t>
            </a:r>
            <a:r>
              <a:rPr lang="en-US" sz="1400" baseline="0" dirty="0" smtClean="0">
                <a:solidFill>
                  <a:schemeClr val="accent1">
                    <a:lumMod val="50000"/>
                  </a:schemeClr>
                </a:solidFill>
              </a:rPr>
              <a:t> providing the resulting ocean current data, products and research using these observations to the global community. </a:t>
            </a:r>
            <a:endParaRPr lang="en-US" sz="1400" dirty="0" smtClean="0">
              <a:solidFill>
                <a:schemeClr val="accent1">
                  <a:lumMod val="50000"/>
                </a:schemeClr>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dirty="0" smtClean="0"/>
          </a:p>
          <a:p>
            <a:r>
              <a:rPr lang="en-US" sz="1400" kern="1200" dirty="0" smtClean="0">
                <a:solidFill>
                  <a:schemeClr val="tx1"/>
                </a:solidFill>
                <a:effectLst/>
                <a:latin typeface="+mn-lt"/>
                <a:ea typeface="ＭＳ Ｐゴシック" pitchFamily="84" charset="-128"/>
                <a:cs typeface="ＭＳ Ｐゴシック" pitchFamily="84" charset="-128"/>
              </a:rPr>
              <a:t>Our physical</a:t>
            </a:r>
            <a:r>
              <a:rPr lang="en-US" sz="1400" kern="1200" baseline="0" dirty="0" smtClean="0">
                <a:solidFill>
                  <a:schemeClr val="tx1"/>
                </a:solidFill>
                <a:effectLst/>
                <a:latin typeface="+mn-lt"/>
                <a:ea typeface="ＭＳ Ｐゴシック" pitchFamily="84" charset="-128"/>
                <a:cs typeface="ＭＳ Ｐゴシック" pitchFamily="84" charset="-128"/>
              </a:rPr>
              <a:t> oceanographers also contribute to our understanding of the ocean’s role in climate. </a:t>
            </a:r>
            <a:r>
              <a:rPr lang="en-US" sz="1400" kern="1200" dirty="0" smtClean="0">
                <a:solidFill>
                  <a:schemeClr val="tx1"/>
                </a:solidFill>
                <a:effectLst/>
                <a:latin typeface="+mn-lt"/>
                <a:ea typeface="ＭＳ Ｐゴシック" pitchFamily="84" charset="-128"/>
                <a:cs typeface="ＭＳ Ｐゴシック" pitchFamily="84" charset="-128"/>
              </a:rPr>
              <a:t>Techniques vary from shipboard-conducted process studies, models, long-term continuous time series, to satellite-derived products. </a:t>
            </a:r>
          </a:p>
          <a:p>
            <a:endParaRPr lang="en-US" sz="1400" kern="1200" dirty="0" smtClean="0">
              <a:solidFill>
                <a:schemeClr val="tx1"/>
              </a:solidFill>
              <a:effectLst/>
              <a:latin typeface="+mn-lt"/>
              <a:ea typeface="ＭＳ Ｐゴシック" pitchFamily="84" charset="-128"/>
              <a:cs typeface="ＭＳ Ｐゴシック" pitchFamily="84" charset="-128"/>
            </a:endParaRPr>
          </a:p>
          <a:p>
            <a:r>
              <a:rPr lang="en-US" sz="1200" kern="1200" dirty="0" smtClean="0">
                <a:solidFill>
                  <a:schemeClr val="tx1"/>
                </a:solidFill>
                <a:effectLst/>
                <a:latin typeface="+mn-lt"/>
                <a:ea typeface="+mn-ea"/>
                <a:cs typeface="+mn-cs"/>
              </a:rPr>
              <a:t>An example of the collaboration I referred to earlier is our research on the relationship between oceans and severe weather such as trends in hurricane and tornado activity.</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AOML’s coastal ocean and ecosystem research focuses on quantifying the impact of human activities and management decisions on the health of tropical and subtropical coastal ecosystems.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This</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 research covers:</a:t>
            </a:r>
          </a:p>
          <a:p>
            <a:pPr marL="171450" indent="-171450">
              <a:buFont typeface="Arial"/>
              <a:buChar char="•"/>
            </a:pPr>
            <a:r>
              <a:rPr lang="en-US" sz="1200" kern="1200" dirty="0" smtClean="0">
                <a:solidFill>
                  <a:schemeClr val="tx1"/>
                </a:solidFill>
                <a:effectLst/>
                <a:latin typeface="+mn-lt"/>
                <a:ea typeface="+mn-ea"/>
                <a:cs typeface="+mn-cs"/>
              </a:rPr>
              <a:t>regional coastal management efforts;</a:t>
            </a:r>
          </a:p>
          <a:p>
            <a:pPr marL="171450" indent="-171450">
              <a:buFont typeface="Arial"/>
              <a:buChar char="•"/>
            </a:pPr>
            <a:r>
              <a:rPr lang="en-US" sz="1200" kern="1200" dirty="0" smtClean="0">
                <a:solidFill>
                  <a:schemeClr val="tx1"/>
                </a:solidFill>
                <a:effectLst/>
                <a:latin typeface="+mn-lt"/>
                <a:ea typeface="+mn-ea"/>
                <a:cs typeface="+mn-cs"/>
              </a:rPr>
              <a:t>land-based sources of pollution to coastal waters; </a:t>
            </a:r>
          </a:p>
          <a:p>
            <a:pPr marL="171450" indent="-171450">
              <a:buFont typeface="Arial"/>
              <a:buChar char="•"/>
            </a:pPr>
            <a:r>
              <a:rPr lang="en-US" sz="1200" kern="1200" dirty="0" smtClean="0">
                <a:solidFill>
                  <a:schemeClr val="tx1"/>
                </a:solidFill>
                <a:effectLst/>
                <a:latin typeface="+mn-lt"/>
                <a:ea typeface="+mn-ea"/>
                <a:cs typeface="+mn-cs"/>
              </a:rPr>
              <a:t>the relationship between oceans and human health; and</a:t>
            </a:r>
          </a:p>
          <a:p>
            <a:pPr marL="171450" indent="-171450">
              <a:buFont typeface="Arial"/>
              <a:buChar char="•"/>
            </a:pPr>
            <a:r>
              <a:rPr lang="en-US" sz="1200" kern="1200" dirty="0" smtClean="0">
                <a:solidFill>
                  <a:schemeClr val="tx1"/>
                </a:solidFill>
                <a:effectLst/>
                <a:latin typeface="+mn-lt"/>
                <a:ea typeface="+mn-ea"/>
                <a:cs typeface="+mn-cs"/>
              </a:rPr>
              <a:t>the status and health of coral reef ecosystems worldwide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And of course, we house the bulk of OAR’s hurricane research efforts, but I’d like to let Frank give you a picture of his division’s efforts.</a:t>
            </a:r>
          </a:p>
          <a:p>
            <a:pPr marL="0" indent="0">
              <a:buFont typeface="Arial"/>
              <a:buNone/>
            </a:pPr>
            <a:endParaRPr lang="en-US" sz="1200" b="0" i="0" u="none" strike="noStrike" kern="1200" baseline="0" dirty="0" smtClean="0">
              <a:solidFill>
                <a:schemeClr val="tx1"/>
              </a:solidFill>
              <a:latin typeface="+mn-lt"/>
              <a:ea typeface="+mn-ea"/>
              <a:cs typeface="+mn-cs"/>
            </a:endParaRPr>
          </a:p>
        </p:txBody>
      </p:sp>
      <p:sp>
        <p:nvSpPr>
          <p:cNvPr id="114" name="Shape 114"/>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spAutoFit/>
          </a:bodyPr>
          <a:lstStyle/>
          <a:p>
            <a:pPr>
              <a:buSzPct val="25000"/>
            </a:pPr>
            <a:r>
              <a:rPr lang="x-none"/>
              <a:t>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1031"/>
          <p:cNvSpPr>
            <a:spLocks noGrp="1" noChangeArrowheads="1"/>
          </p:cNvSpPr>
          <p:nvPr>
            <p:ph type="sldNum" sz="quarter" idx="5"/>
          </p:nvPr>
        </p:nvSpPr>
        <p:spPr>
          <a:noFill/>
        </p:spPr>
        <p:txBody>
          <a:bodyPr/>
          <a:lstStyle/>
          <a:p>
            <a:fld id="{716C90FC-D014-45F3-9967-D1C06553D5D4}" type="slidenum">
              <a:rPr lang="en-US" smtClean="0">
                <a:solidFill>
                  <a:prstClr val="black"/>
                </a:solidFill>
              </a:rPr>
              <a:pPr/>
              <a:t>3</a:t>
            </a:fld>
            <a:endParaRPr lang="en-US" smtClean="0">
              <a:solidFill>
                <a:prstClr val="black"/>
              </a:solidFill>
            </a:endParaRPr>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p:spPr>
        <p:txBody>
          <a:bodyPr/>
          <a:lstStyle/>
          <a:p>
            <a:r>
              <a:rPr lang="en-US" dirty="0" smtClean="0">
                <a:latin typeface="Times New Roman" pitchFamily="18" charset="0"/>
                <a:ea typeface="ＭＳ Ｐゴシック"/>
                <a:cs typeface="ＭＳ Ｐゴシック"/>
              </a:rPr>
              <a:t>Images</a:t>
            </a:r>
            <a:r>
              <a:rPr lang="en-US" baseline="0" dirty="0" smtClean="0">
                <a:latin typeface="Times New Roman" pitchFamily="18" charset="0"/>
                <a:ea typeface="ＭＳ Ｐゴシック"/>
                <a:cs typeface="ＭＳ Ｐゴシック"/>
              </a:rPr>
              <a:t> from: </a:t>
            </a:r>
            <a:r>
              <a:rPr lang="en-US" dirty="0" smtClean="0">
                <a:latin typeface="Times New Roman" pitchFamily="18" charset="0"/>
                <a:ea typeface="ＭＳ Ｐゴシック"/>
                <a:cs typeface="ＭＳ Ｐゴシック"/>
              </a:rPr>
              <a:t>http://</a:t>
            </a:r>
            <a:r>
              <a:rPr lang="en-US" dirty="0" err="1" smtClean="0">
                <a:latin typeface="Times New Roman" pitchFamily="18" charset="0"/>
                <a:ea typeface="ＭＳ Ｐゴシック"/>
                <a:cs typeface="ＭＳ Ｐゴシック"/>
              </a:rPr>
              <a:t>www.nhc.noaa.gov</a:t>
            </a:r>
            <a:r>
              <a:rPr lang="en-US" dirty="0" smtClean="0">
                <a:latin typeface="Times New Roman" pitchFamily="18" charset="0"/>
                <a:ea typeface="ＭＳ Ｐゴシック"/>
                <a:cs typeface="ＭＳ Ｐゴシック"/>
              </a:rPr>
              <a:t>/verification/verify5.shtml</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www.nws.noaa.gov</a:t>
            </a:r>
            <a:r>
              <a:rPr lang="en-US" dirty="0" smtClean="0"/>
              <a:t>/</a:t>
            </a:r>
            <a:r>
              <a:rPr lang="en-US" dirty="0" err="1" smtClean="0"/>
              <a:t>om</a:t>
            </a:r>
            <a:r>
              <a:rPr lang="en-US" dirty="0" smtClean="0"/>
              <a:t>/assessments/pdfs/Irene2012.pdf</a:t>
            </a:r>
          </a:p>
          <a:p>
            <a:r>
              <a:rPr lang="en-US" dirty="0" smtClean="0"/>
              <a:t>http://</a:t>
            </a:r>
            <a:r>
              <a:rPr lang="en-US" dirty="0" err="1" smtClean="0"/>
              <a:t>www.nhc.noaa.gov</a:t>
            </a:r>
            <a:r>
              <a:rPr lang="en-US" dirty="0" smtClean="0"/>
              <a:t>/data/</a:t>
            </a:r>
            <a:r>
              <a:rPr lang="en-US" dirty="0" err="1" smtClean="0"/>
              <a:t>tcr</a:t>
            </a:r>
            <a:r>
              <a:rPr lang="en-US" dirty="0" smtClean="0"/>
              <a:t>/AL182012_Sandy.pdf</a:t>
            </a:r>
            <a:endParaRPr lang="en-US" dirty="0"/>
          </a:p>
        </p:txBody>
      </p:sp>
      <p:sp>
        <p:nvSpPr>
          <p:cNvPr id="4" name="Slide Number Placeholder 3"/>
          <p:cNvSpPr>
            <a:spLocks noGrp="1"/>
          </p:cNvSpPr>
          <p:nvPr>
            <p:ph type="sldNum" sz="quarter" idx="10"/>
          </p:nvPr>
        </p:nvSpPr>
        <p:spPr/>
        <p:txBody>
          <a:bodyPr/>
          <a:lstStyle/>
          <a:p>
            <a:pPr>
              <a:defRPr/>
            </a:pPr>
            <a:fld id="{8818E52F-AD2C-554D-854C-D2C491234C15}" type="slidenum">
              <a:rPr lang="en-US" smtClean="0"/>
              <a:pPr>
                <a:defRPr/>
              </a:pPr>
              <a:t>4</a:t>
            </a:fld>
            <a:endParaRPr lang="en-US"/>
          </a:p>
        </p:txBody>
      </p:sp>
    </p:spTree>
    <p:extLst>
      <p:ext uri="{BB962C8B-B14F-4D97-AF65-F5344CB8AC3E}">
        <p14:creationId xmlns:p14="http://schemas.microsoft.com/office/powerpoint/2010/main" val="9425036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p:cNvSpPr>
          <p:nvPr>
            <p:ph type="sldImg"/>
          </p:nvPr>
        </p:nvSpPr>
        <p:spPr>
          <a:ln/>
        </p:spPr>
      </p:sp>
      <p:sp>
        <p:nvSpPr>
          <p:cNvPr id="22531" name="Notes Placeholder 2"/>
          <p:cNvSpPr>
            <a:spLocks noGrp="1"/>
          </p:cNvSpPr>
          <p:nvPr>
            <p:ph type="body" idx="1"/>
          </p:nvPr>
        </p:nvSpPr>
        <p:spPr>
          <a:noFill/>
          <a:ln/>
        </p:spPr>
        <p:txBody>
          <a:bodyPr/>
          <a:lstStyle/>
          <a:p>
            <a:r>
              <a:rPr lang="en-US" dirty="0" smtClean="0">
                <a:latin typeface="Arial" charset="0"/>
              </a:rPr>
              <a:t>Operations: $300M/year (NOAA &amp; </a:t>
            </a:r>
            <a:r>
              <a:rPr lang="en-US" dirty="0" err="1" smtClean="0">
                <a:latin typeface="Arial" charset="0"/>
              </a:rPr>
              <a:t>DoD</a:t>
            </a:r>
            <a:r>
              <a:rPr lang="en-US" dirty="0" smtClean="0">
                <a:latin typeface="Arial" charset="0"/>
              </a:rPr>
              <a:t>)– observing, forecasting, instrumentation (satellites)</a:t>
            </a:r>
          </a:p>
          <a:p>
            <a:r>
              <a:rPr lang="en-US" dirty="0" smtClean="0">
                <a:latin typeface="Arial" charset="0"/>
              </a:rPr>
              <a:t>Research: 2008: $50M/year (16%), 2010: $76M</a:t>
            </a:r>
            <a:r>
              <a:rPr lang="en-US" baseline="0" dirty="0" smtClean="0">
                <a:latin typeface="Arial" charset="0"/>
              </a:rPr>
              <a:t> (25%)</a:t>
            </a:r>
            <a:r>
              <a:rPr lang="en-US" dirty="0" smtClean="0">
                <a:latin typeface="Arial" charset="0"/>
              </a:rPr>
              <a:t> – leveraged across multiple agencies</a:t>
            </a:r>
          </a:p>
          <a:p>
            <a:r>
              <a:rPr lang="en-US" dirty="0" err="1" smtClean="0">
                <a:latin typeface="Arial" charset="0"/>
              </a:rPr>
              <a:t>Manyears</a:t>
            </a:r>
            <a:r>
              <a:rPr lang="en-US" dirty="0" smtClean="0">
                <a:latin typeface="Arial" charset="0"/>
              </a:rPr>
              <a:t>:</a:t>
            </a:r>
            <a:r>
              <a:rPr lang="en-US" baseline="0" dirty="0" smtClean="0">
                <a:latin typeface="Arial" charset="0"/>
              </a:rPr>
              <a:t> 2008: 211, 2010: 279</a:t>
            </a:r>
            <a:endParaRPr lang="en-US" dirty="0" smtClean="0">
              <a:latin typeface="Arial" charset="0"/>
            </a:endParaRPr>
          </a:p>
        </p:txBody>
      </p:sp>
      <p:sp>
        <p:nvSpPr>
          <p:cNvPr id="4" name="Slide Number Placeholder 3"/>
          <p:cNvSpPr>
            <a:spLocks noGrp="1"/>
          </p:cNvSpPr>
          <p:nvPr>
            <p:ph type="sldNum" sz="quarter" idx="5"/>
          </p:nvPr>
        </p:nvSpPr>
        <p:spPr/>
        <p:txBody>
          <a:bodyPr/>
          <a:lstStyle/>
          <a:p>
            <a:pPr>
              <a:defRPr/>
            </a:pPr>
            <a:fld id="{058C9D50-F75A-E345-879A-050AD2BFA34B}" type="slidenum">
              <a:rPr lang="en-US" smtClean="0"/>
              <a:pPr>
                <a:defRPr/>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p:cNvSpPr>
          <p:nvPr>
            <p:ph type="sldImg"/>
          </p:nvPr>
        </p:nvSpPr>
        <p:spPr>
          <a:ln/>
        </p:spPr>
      </p:sp>
      <p:sp>
        <p:nvSpPr>
          <p:cNvPr id="19459" name="Notes Placeholder 2"/>
          <p:cNvSpPr>
            <a:spLocks noGrp="1"/>
          </p:cNvSpPr>
          <p:nvPr>
            <p:ph type="body" idx="1"/>
          </p:nvPr>
        </p:nvSpPr>
        <p:spPr>
          <a:noFill/>
          <a:ln/>
        </p:spPr>
        <p:txBody>
          <a:bodyPr/>
          <a:lstStyle/>
          <a:p>
            <a:pPr eaLnBrk="1" hangingPunct="1">
              <a:spcBef>
                <a:spcPct val="0"/>
              </a:spcBef>
            </a:pPr>
            <a:r>
              <a:rPr lang="en-US" sz="1000" u="sng" dirty="0">
                <a:latin typeface="Arial" charset="0"/>
              </a:rPr>
              <a:t>http://</a:t>
            </a:r>
            <a:r>
              <a:rPr lang="en-US" sz="1000" u="sng" dirty="0" err="1">
                <a:latin typeface="Arial" charset="0"/>
              </a:rPr>
              <a:t>www.nrc.noaa.gov/HFIPDraftPlan.html</a:t>
            </a:r>
            <a:endParaRPr lang="en-US" sz="1000" dirty="0">
              <a:latin typeface="Arial" charset="0"/>
            </a:endParaRPr>
          </a:p>
          <a:p>
            <a:pPr eaLnBrk="1" hangingPunct="1">
              <a:spcBef>
                <a:spcPct val="0"/>
              </a:spcBef>
            </a:pPr>
            <a:r>
              <a:rPr lang="en-US" sz="1000" dirty="0">
                <a:latin typeface="Arial" charset="0"/>
              </a:rPr>
              <a:t>HFIP Team</a:t>
            </a:r>
          </a:p>
          <a:p>
            <a:pPr eaLnBrk="1" hangingPunct="1">
              <a:spcBef>
                <a:spcPct val="0"/>
              </a:spcBef>
            </a:pPr>
            <a:r>
              <a:rPr lang="en-US" sz="1000" dirty="0">
                <a:latin typeface="Arial" charset="0"/>
              </a:rPr>
              <a:t>Frank Marks, research lead</a:t>
            </a:r>
          </a:p>
          <a:p>
            <a:pPr eaLnBrk="1" hangingPunct="1">
              <a:spcBef>
                <a:spcPct val="0"/>
              </a:spcBef>
            </a:pPr>
            <a:r>
              <a:rPr lang="en-US" sz="1000" dirty="0">
                <a:latin typeface="Arial" charset="0"/>
              </a:rPr>
              <a:t>Ed Rappaport, operations lead</a:t>
            </a:r>
          </a:p>
          <a:p>
            <a:pPr eaLnBrk="1" hangingPunct="1">
              <a:spcBef>
                <a:spcPct val="0"/>
              </a:spcBef>
            </a:pPr>
            <a:r>
              <a:rPr lang="en-US" sz="1000" dirty="0">
                <a:latin typeface="Arial" charset="0"/>
              </a:rPr>
              <a:t>Fred </a:t>
            </a:r>
            <a:r>
              <a:rPr lang="en-US" sz="1000" dirty="0" err="1">
                <a:latin typeface="Arial" charset="0"/>
              </a:rPr>
              <a:t>Toepfer</a:t>
            </a:r>
            <a:r>
              <a:rPr lang="en-US" sz="1000" dirty="0">
                <a:latin typeface="Arial" charset="0"/>
              </a:rPr>
              <a:t>, project manager</a:t>
            </a:r>
          </a:p>
          <a:p>
            <a:pPr eaLnBrk="1" hangingPunct="1">
              <a:spcBef>
                <a:spcPct val="0"/>
              </a:spcBef>
            </a:pPr>
            <a:r>
              <a:rPr lang="en-US" sz="1000" dirty="0">
                <a:latin typeface="Arial" charset="0"/>
              </a:rPr>
              <a:t>Robert Gall, development manager</a:t>
            </a:r>
          </a:p>
          <a:p>
            <a:pPr eaLnBrk="1" hangingPunct="1">
              <a:spcBef>
                <a:spcPct val="0"/>
              </a:spcBef>
            </a:pPr>
            <a:r>
              <a:rPr lang="en-US" sz="1000" dirty="0">
                <a:latin typeface="Arial" charset="0"/>
              </a:rPr>
              <a:t>Mark DeMaria</a:t>
            </a:r>
          </a:p>
          <a:p>
            <a:pPr eaLnBrk="1" hangingPunct="1">
              <a:spcBef>
                <a:spcPct val="0"/>
              </a:spcBef>
            </a:pPr>
            <a:r>
              <a:rPr lang="en-US" sz="1000" dirty="0">
                <a:latin typeface="Arial" charset="0"/>
              </a:rPr>
              <a:t>Chris </a:t>
            </a:r>
            <a:r>
              <a:rPr lang="en-US" sz="1000" dirty="0" err="1">
                <a:latin typeface="Arial" charset="0"/>
              </a:rPr>
              <a:t>Fairall</a:t>
            </a:r>
            <a:endParaRPr lang="en-US" sz="1000" dirty="0">
              <a:latin typeface="Arial" charset="0"/>
            </a:endParaRPr>
          </a:p>
          <a:p>
            <a:pPr eaLnBrk="1" hangingPunct="1">
              <a:spcBef>
                <a:spcPct val="0"/>
              </a:spcBef>
            </a:pPr>
            <a:r>
              <a:rPr lang="en-US" sz="1000" dirty="0">
                <a:latin typeface="Arial" charset="0"/>
              </a:rPr>
              <a:t>Jim McFadden</a:t>
            </a:r>
          </a:p>
          <a:p>
            <a:pPr eaLnBrk="1" hangingPunct="1">
              <a:spcBef>
                <a:spcPct val="0"/>
              </a:spcBef>
            </a:pPr>
            <a:r>
              <a:rPr lang="en-US" sz="1000" dirty="0">
                <a:latin typeface="Arial" charset="0"/>
              </a:rPr>
              <a:t>Daniel Melendez</a:t>
            </a:r>
          </a:p>
          <a:p>
            <a:pPr eaLnBrk="1" hangingPunct="1">
              <a:spcBef>
                <a:spcPct val="0"/>
              </a:spcBef>
            </a:pPr>
            <a:endParaRPr lang="en-US" sz="1000" dirty="0">
              <a:latin typeface="Arial" charset="0"/>
            </a:endParaRPr>
          </a:p>
          <a:p>
            <a:pPr eaLnBrk="1" hangingPunct="1">
              <a:spcBef>
                <a:spcPct val="0"/>
              </a:spcBef>
            </a:pPr>
            <a:r>
              <a:rPr lang="en-US" sz="1000" dirty="0">
                <a:latin typeface="Arial" charset="0"/>
              </a:rPr>
              <a:t>HFIP </a:t>
            </a:r>
            <a:r>
              <a:rPr lang="en-US" sz="1000" dirty="0" err="1">
                <a:latin typeface="Arial" charset="0"/>
              </a:rPr>
              <a:t>executieve</a:t>
            </a:r>
            <a:r>
              <a:rPr lang="en-US" sz="1000" dirty="0">
                <a:latin typeface="Arial" charset="0"/>
              </a:rPr>
              <a:t> oversight board:</a:t>
            </a:r>
          </a:p>
          <a:p>
            <a:r>
              <a:rPr lang="en-US" sz="1000" dirty="0">
                <a:latin typeface="Arial" charset="0"/>
              </a:rPr>
              <a:t>OAR AA/Robert Detrick, co-chair</a:t>
            </a:r>
          </a:p>
          <a:p>
            <a:r>
              <a:rPr lang="en-US" sz="1000" dirty="0">
                <a:latin typeface="Arial" charset="0"/>
              </a:rPr>
              <a:t>NWS AA (acting)/Laura </a:t>
            </a:r>
            <a:r>
              <a:rPr lang="en-US" sz="1000" dirty="0" err="1">
                <a:latin typeface="Arial" charset="0"/>
              </a:rPr>
              <a:t>Furgione</a:t>
            </a:r>
            <a:r>
              <a:rPr lang="en-US" sz="1000" dirty="0">
                <a:latin typeface="Arial" charset="0"/>
              </a:rPr>
              <a:t>, co-chair</a:t>
            </a:r>
          </a:p>
          <a:p>
            <a:r>
              <a:rPr lang="en-US" sz="1000" dirty="0">
                <a:latin typeface="Arial" charset="0"/>
              </a:rPr>
              <a:t>NCEP/Louis </a:t>
            </a:r>
            <a:r>
              <a:rPr lang="en-US" sz="1000" dirty="0" err="1">
                <a:latin typeface="Arial" charset="0"/>
              </a:rPr>
              <a:t>Uccellini</a:t>
            </a:r>
            <a:r>
              <a:rPr lang="en-US" sz="1000" dirty="0">
                <a:latin typeface="Arial" charset="0"/>
              </a:rPr>
              <a:t>, </a:t>
            </a:r>
          </a:p>
          <a:p>
            <a:r>
              <a:rPr lang="en-US" sz="1000" dirty="0">
                <a:latin typeface="Arial" charset="0"/>
              </a:rPr>
              <a:t>NHC/Rick </a:t>
            </a:r>
            <a:r>
              <a:rPr lang="en-US" sz="1000" dirty="0" err="1">
                <a:latin typeface="Arial" charset="0"/>
              </a:rPr>
              <a:t>Knabb</a:t>
            </a:r>
            <a:r>
              <a:rPr lang="en-US" sz="1000" dirty="0">
                <a:latin typeface="Arial" charset="0"/>
              </a:rPr>
              <a:t>, </a:t>
            </a:r>
          </a:p>
          <a:p>
            <a:r>
              <a:rPr lang="en-US" sz="1000" dirty="0">
                <a:latin typeface="Arial" charset="0"/>
              </a:rPr>
              <a:t>NESDIS/Mark DeMaria,  </a:t>
            </a:r>
          </a:p>
          <a:p>
            <a:r>
              <a:rPr lang="en-US" sz="1000" dirty="0">
                <a:latin typeface="Arial" charset="0"/>
              </a:rPr>
              <a:t>NOS/Jesse </a:t>
            </a:r>
            <a:r>
              <a:rPr lang="en-US" sz="1000" dirty="0" err="1">
                <a:latin typeface="Arial" charset="0"/>
              </a:rPr>
              <a:t>Feyen</a:t>
            </a:r>
            <a:r>
              <a:rPr lang="en-US" sz="1000" dirty="0">
                <a:latin typeface="Arial" charset="0"/>
              </a:rPr>
              <a:t>, </a:t>
            </a:r>
          </a:p>
          <a:p>
            <a:r>
              <a:rPr lang="en-US" sz="1000" dirty="0">
                <a:latin typeface="Arial" charset="0"/>
              </a:rPr>
              <a:t>AOML/Bob Atlas</a:t>
            </a:r>
          </a:p>
          <a:p>
            <a:r>
              <a:rPr lang="en-US" sz="1000" dirty="0">
                <a:latin typeface="Arial" charset="0"/>
              </a:rPr>
              <a:t>PPI/Paul </a:t>
            </a:r>
            <a:r>
              <a:rPr lang="en-US" sz="1000" dirty="0" err="1">
                <a:latin typeface="Arial" charset="0"/>
              </a:rPr>
              <a:t>Doremus</a:t>
            </a:r>
            <a:endParaRPr lang="en-US" sz="1000" dirty="0">
              <a:latin typeface="Arial" charset="0"/>
            </a:endParaRPr>
          </a:p>
          <a:p>
            <a:r>
              <a:rPr lang="en-US" sz="1000" dirty="0">
                <a:latin typeface="Arial" charset="0"/>
              </a:rPr>
              <a:t>NMFS/Bonnie </a:t>
            </a:r>
            <a:r>
              <a:rPr lang="en-US" sz="1000" dirty="0" err="1">
                <a:latin typeface="Arial" charset="0"/>
              </a:rPr>
              <a:t>Ponwith</a:t>
            </a:r>
            <a:r>
              <a:rPr lang="en-US" sz="1000" dirty="0">
                <a:latin typeface="Arial" charset="0"/>
              </a:rPr>
              <a:t>, </a:t>
            </a:r>
          </a:p>
          <a:p>
            <a:r>
              <a:rPr lang="en-US" sz="1000" dirty="0">
                <a:latin typeface="Arial" charset="0"/>
              </a:rPr>
              <a:t>NOS/Liz </a:t>
            </a:r>
            <a:r>
              <a:rPr lang="en-US" sz="1000" dirty="0" err="1">
                <a:latin typeface="Arial" charset="0"/>
              </a:rPr>
              <a:t>Scheffler</a:t>
            </a:r>
            <a:r>
              <a:rPr lang="en-US" sz="1000" dirty="0">
                <a:latin typeface="Arial" charset="0"/>
              </a:rPr>
              <a:t>, </a:t>
            </a:r>
          </a:p>
          <a:p>
            <a:r>
              <a:rPr lang="en-US" sz="1000" dirty="0">
                <a:latin typeface="Arial" charset="0"/>
              </a:rPr>
              <a:t>NMAO-PM Aircraft/Mike </a:t>
            </a:r>
            <a:r>
              <a:rPr lang="en-US" sz="1000" dirty="0" err="1">
                <a:latin typeface="Arial" charset="0"/>
              </a:rPr>
              <a:t>Devany</a:t>
            </a:r>
            <a:endParaRPr lang="en-US" sz="1000" dirty="0">
              <a:latin typeface="Arial" charset="0"/>
            </a:endParaRPr>
          </a:p>
          <a:p>
            <a:r>
              <a:rPr lang="en-US" sz="1000" dirty="0">
                <a:latin typeface="Arial" charset="0"/>
              </a:rPr>
              <a:t>OFCM/Sam Williamson</a:t>
            </a:r>
          </a:p>
          <a:p>
            <a:pPr defTabSz="897252">
              <a:defRPr/>
            </a:pPr>
            <a:r>
              <a:rPr lang="en-US" sz="1000" dirty="0">
                <a:latin typeface="Arial" charset="0"/>
              </a:rPr>
              <a:t>Executive Secretariat: OAR/</a:t>
            </a:r>
            <a:r>
              <a:rPr lang="en-GB" sz="2200" kern="0" dirty="0">
                <a:solidFill>
                  <a:srgbClr val="000000"/>
                </a:solidFill>
                <a:latin typeface="Arial"/>
                <a:ea typeface="ＭＳ Ｐゴシック" pitchFamily="34" charset="-128"/>
              </a:rPr>
              <a:t>Brian </a:t>
            </a:r>
            <a:r>
              <a:rPr lang="en-GB" sz="2200" kern="0" dirty="0" err="1">
                <a:solidFill>
                  <a:srgbClr val="000000"/>
                </a:solidFill>
                <a:latin typeface="Arial"/>
                <a:ea typeface="ＭＳ Ｐゴシック" pitchFamily="34" charset="-128"/>
              </a:rPr>
              <a:t>Orndorff</a:t>
            </a:r>
            <a:r>
              <a:rPr lang="en-US" sz="1000" dirty="0">
                <a:latin typeface="Arial" charset="0"/>
              </a:rPr>
              <a:t> and NWS/</a:t>
            </a:r>
            <a:r>
              <a:rPr lang="en-US" sz="1000" dirty="0" err="1">
                <a:latin typeface="Arial" charset="0"/>
              </a:rPr>
              <a:t>Nasheema</a:t>
            </a:r>
            <a:r>
              <a:rPr lang="en-US" sz="1000" dirty="0">
                <a:latin typeface="Arial" charset="0"/>
              </a:rPr>
              <a:t> </a:t>
            </a:r>
            <a:r>
              <a:rPr lang="en-US" sz="1000" dirty="0" err="1">
                <a:latin typeface="Arial" charset="0"/>
              </a:rPr>
              <a:t>Lett</a:t>
            </a:r>
            <a:endParaRPr lang="en-US" sz="1000" dirty="0">
              <a:latin typeface="Arial" charset="0"/>
            </a:endParaRPr>
          </a:p>
          <a:p>
            <a:pPr defTabSz="897252">
              <a:defRPr/>
            </a:pPr>
            <a:endParaRPr lang="en-US" sz="1000" dirty="0">
              <a:latin typeface="Arial" charset="0"/>
            </a:endParaRPr>
          </a:p>
          <a:p>
            <a:pPr defTabSz="897252">
              <a:defRPr/>
            </a:pPr>
            <a:r>
              <a:rPr lang="en-US" sz="1000" dirty="0"/>
              <a:t>http://</a:t>
            </a:r>
            <a:r>
              <a:rPr lang="en-US" sz="1000" dirty="0" err="1"/>
              <a:t>www.hfip.org</a:t>
            </a:r>
            <a:r>
              <a:rPr lang="en-US" sz="1000" dirty="0"/>
              <a:t>/</a:t>
            </a:r>
            <a:endParaRPr lang="en-US" sz="1000" dirty="0">
              <a:latin typeface="Arial" charset="0"/>
            </a:endParaRPr>
          </a:p>
          <a:p>
            <a:pPr eaLnBrk="1" hangingPunct="1">
              <a:spcBef>
                <a:spcPct val="0"/>
              </a:spcBef>
            </a:pPr>
            <a:endParaRPr lang="en-US" sz="1000" dirty="0">
              <a:latin typeface="Arial" charset="0"/>
            </a:endParaRPr>
          </a:p>
        </p:txBody>
      </p:sp>
      <p:sp>
        <p:nvSpPr>
          <p:cNvPr id="39940" name="Slide Number Placeholder 3"/>
          <p:cNvSpPr>
            <a:spLocks noGrp="1"/>
          </p:cNvSpPr>
          <p:nvPr>
            <p:ph type="sldNum" sz="quarter" idx="5"/>
          </p:nvPr>
        </p:nvSpPr>
        <p:spPr/>
        <p:txBody>
          <a:bodyPr/>
          <a:lstStyle/>
          <a:p>
            <a:pPr>
              <a:defRPr/>
            </a:pPr>
            <a:fld id="{0A9D1155-A053-B149-817F-48BBD1DF8516}" type="slidenum">
              <a:rPr lang="en-US" smtClean="0"/>
              <a:pPr>
                <a:defRPr/>
              </a:pPr>
              <a:t>6</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B6F0068A-4412-FA42-9B61-BF89CA4F5B94}" type="slidenum">
              <a:rPr lang="en-US">
                <a:latin typeface="Arial" charset="0"/>
                <a:ea typeface="ＭＳ Ｐゴシック" charset="-128"/>
                <a:cs typeface="ＭＳ Ｐゴシック" charset="-128"/>
              </a:rPr>
              <a:pPr/>
              <a:t>7</a:t>
            </a:fld>
            <a:endParaRPr lang="en-US">
              <a:latin typeface="Arial" charset="0"/>
              <a:ea typeface="ＭＳ Ｐゴシック" charset="-128"/>
              <a:cs typeface="ＭＳ Ｐゴシック" charset="-128"/>
            </a:endParaRPr>
          </a:p>
        </p:txBody>
      </p:sp>
      <p:sp>
        <p:nvSpPr>
          <p:cNvPr id="32771" name="Rectangle 2"/>
          <p:cNvSpPr>
            <a:spLocks noGrp="1" noRot="1" noChangeAspect="1" noChangeArrowheads="1"/>
          </p:cNvSpPr>
          <p:nvPr>
            <p:ph type="sldImg"/>
          </p:nvPr>
        </p:nvSpPr>
        <p:spPr>
          <a:xfrm>
            <a:off x="1143000" y="685800"/>
            <a:ext cx="4572000" cy="3429000"/>
          </a:xfrm>
          <a:solidFill>
            <a:srgbClr val="FFFFFF"/>
          </a:solidFill>
          <a:ln/>
        </p:spPr>
      </p:sp>
      <p:sp>
        <p:nvSpPr>
          <p:cNvPr id="26628" name="Rectangle 3"/>
          <p:cNvSpPr>
            <a:spLocks noGrp="1" noChangeArrowheads="1"/>
          </p:cNvSpPr>
          <p:nvPr>
            <p:ph type="body" idx="1"/>
          </p:nvPr>
        </p:nvSpPr>
        <p:spPr>
          <a:xfrm>
            <a:off x="686421" y="4344025"/>
            <a:ext cx="5485158" cy="4114488"/>
          </a:xfrm>
          <a:ln/>
        </p:spPr>
        <p:txBody>
          <a:bodyPr lIns="91435" tIns="45718" rIns="91435" bIns="45718"/>
          <a:lstStyle/>
          <a:p>
            <a:pPr defTabSz="897301" eaLnBrk="0" fontAlgn="base" hangingPunct="0">
              <a:spcBef>
                <a:spcPct val="30000"/>
              </a:spcBef>
              <a:spcAft>
                <a:spcPct val="0"/>
              </a:spcAft>
              <a:defRPr/>
            </a:pPr>
            <a:r>
              <a:rPr lang="en-US" sz="1100" dirty="0"/>
              <a:t>Model data available at: http://</a:t>
            </a:r>
            <a:r>
              <a:rPr lang="en-US" sz="1100" dirty="0" err="1"/>
              <a:t>www.esrl.noaa.gov</a:t>
            </a:r>
            <a:r>
              <a:rPr lang="en-US" sz="1100" dirty="0"/>
              <a:t>/</a:t>
            </a:r>
            <a:r>
              <a:rPr lang="en-US" sz="1100" dirty="0" err="1"/>
              <a:t>psd</a:t>
            </a:r>
            <a:r>
              <a:rPr lang="en-US" sz="1100" dirty="0"/>
              <a:t>/forecasts/</a:t>
            </a:r>
            <a:r>
              <a:rPr lang="en-US" sz="1100" dirty="0" err="1"/>
              <a:t>gfsenkf</a:t>
            </a:r>
            <a:r>
              <a:rPr lang="en-US" sz="1100" dirty="0"/>
              <a:t>/</a:t>
            </a:r>
            <a:r>
              <a:rPr lang="en-US" sz="1100" dirty="0" err="1"/>
              <a:t>ens</a:t>
            </a:r>
            <a:r>
              <a:rPr lang="en-US" sz="1100" dirty="0"/>
              <a:t>/</a:t>
            </a:r>
          </a:p>
          <a:p>
            <a:pPr>
              <a:defRPr/>
            </a:pPr>
            <a:endParaRPr lang="en-US" sz="1100" dirty="0">
              <a:latin typeface="Arial"/>
              <a:cs typeface="Arial"/>
            </a:endParaRPr>
          </a:p>
          <a:p>
            <a:pPr>
              <a:defRPr/>
            </a:pPr>
            <a:r>
              <a:rPr lang="en-US" sz="1100" dirty="0">
                <a:latin typeface="Arial"/>
                <a:cs typeface="Arial"/>
              </a:rPr>
              <a:t>Global Ensembles:</a:t>
            </a:r>
          </a:p>
          <a:p>
            <a:pPr>
              <a:defRPr/>
            </a:pPr>
            <a:r>
              <a:rPr lang="en-US" sz="1100" dirty="0">
                <a:latin typeface="Arial"/>
                <a:cs typeface="Arial"/>
              </a:rPr>
              <a:t>80-member T254 GFS ensembles cycled every 6-h continuously from 1 August to current time</a:t>
            </a:r>
          </a:p>
          <a:p>
            <a:pPr>
              <a:defRPr/>
            </a:pPr>
            <a:r>
              <a:rPr lang="en-US" sz="1100" dirty="0">
                <a:latin typeface="Arial"/>
                <a:cs typeface="Arial"/>
              </a:rPr>
              <a:t>Look at 20 members of the 80 member ensemble</a:t>
            </a:r>
          </a:p>
          <a:p>
            <a:pPr>
              <a:defRPr/>
            </a:pPr>
            <a:r>
              <a:rPr lang="en-US" sz="1100" dirty="0">
                <a:latin typeface="Arial"/>
                <a:cs typeface="Arial"/>
              </a:rPr>
              <a:t>Left panels shows ellipse plot of 20 members at each forecast time – ellipse shape shows the spread along/across track</a:t>
            </a:r>
          </a:p>
          <a:p>
            <a:pPr>
              <a:defRPr/>
            </a:pPr>
            <a:r>
              <a:rPr lang="en-US" sz="1100" dirty="0">
                <a:latin typeface="Arial"/>
                <a:cs typeface="Arial"/>
              </a:rPr>
              <a:t>Right panel show surface pressure post stamp images of 20 members</a:t>
            </a:r>
          </a:p>
          <a:p>
            <a:pPr marL="66986">
              <a:spcBef>
                <a:spcPts val="405"/>
              </a:spcBef>
              <a:defRPr/>
            </a:pPr>
            <a:endParaRPr lang="en-US" sz="1100" dirty="0">
              <a:solidFill>
                <a:srgbClr val="000000"/>
              </a:solidFill>
              <a:latin typeface="Arial"/>
              <a:ea typeface="Arial" charset="0"/>
              <a:cs typeface="Arial"/>
              <a:sym typeface="Arial"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ChangeArrowheads="1" noTextEdit="1"/>
          </p:cNvSpPr>
          <p:nvPr>
            <p:ph type="sldImg"/>
          </p:nvPr>
        </p:nvSpPr>
        <p:spPr>
          <a:ln/>
        </p:spPr>
      </p:sp>
      <p:sp>
        <p:nvSpPr>
          <p:cNvPr id="73731"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p:spPr>
        <p:txBody>
          <a:bodyPr/>
          <a:lstStyle/>
          <a:p>
            <a:r>
              <a:rPr lang="en-US" dirty="0">
                <a:latin typeface="Times New Roman" charset="0"/>
                <a:ea typeface="Times New Roman" charset="0"/>
                <a:cs typeface="Times New Roman" charset="0"/>
              </a:rPr>
              <a:t>Demo 2011 season; Not only we have improved the products but also added a suite of NOAA HWRF systems at different configurations.</a:t>
            </a:r>
          </a:p>
          <a:p>
            <a:r>
              <a:rPr lang="en-US" dirty="0">
                <a:latin typeface="Times New Roman" charset="0"/>
                <a:ea typeface="Times New Roman" charset="0"/>
                <a:cs typeface="Times New Roman" charset="0"/>
              </a:rPr>
              <a:t>Example of Hurricane</a:t>
            </a:r>
            <a:r>
              <a:rPr lang="en-US" dirty="0" smtClean="0">
                <a:latin typeface="Times New Roman" charset="0"/>
                <a:ea typeface="Times New Roman" charset="0"/>
                <a:cs typeface="Times New Roman" charset="0"/>
              </a:rPr>
              <a:t> Dora 2004 (initialized at 18Z on 18 July 2011)</a:t>
            </a:r>
          </a:p>
          <a:p>
            <a:r>
              <a:rPr lang="en-US" dirty="0" smtClean="0">
                <a:latin typeface="Times New Roman" charset="0"/>
                <a:ea typeface="Times New Roman" charset="0"/>
                <a:cs typeface="Times New Roman" charset="0"/>
              </a:rPr>
              <a:t>Top left: 10-m wind swath for 126 </a:t>
            </a:r>
            <a:r>
              <a:rPr lang="en-US" dirty="0" err="1" smtClean="0">
                <a:latin typeface="Times New Roman" charset="0"/>
                <a:ea typeface="Times New Roman" charset="0"/>
                <a:cs typeface="Times New Roman" charset="0"/>
              </a:rPr>
              <a:t>h</a:t>
            </a:r>
            <a:r>
              <a:rPr lang="en-US" dirty="0" smtClean="0">
                <a:latin typeface="Times New Roman" charset="0"/>
                <a:ea typeface="Times New Roman" charset="0"/>
                <a:cs typeface="Times New Roman" charset="0"/>
              </a:rPr>
              <a:t> forecast</a:t>
            </a:r>
          </a:p>
          <a:p>
            <a:r>
              <a:rPr lang="en-US" dirty="0" smtClean="0">
                <a:latin typeface="Times New Roman" charset="0"/>
                <a:ea typeface="Times New Roman" charset="0"/>
                <a:cs typeface="Times New Roman" charset="0"/>
              </a:rPr>
              <a:t>Bottom</a:t>
            </a:r>
            <a:r>
              <a:rPr lang="en-US" baseline="0" dirty="0" smtClean="0">
                <a:latin typeface="Times New Roman" charset="0"/>
                <a:ea typeface="Times New Roman" charset="0"/>
                <a:cs typeface="Times New Roman" charset="0"/>
              </a:rPr>
              <a:t> left: time-height cross section of mean wind over 3 km nest centered on storm</a:t>
            </a:r>
          </a:p>
          <a:p>
            <a:r>
              <a:rPr lang="en-US" baseline="0" dirty="0" smtClean="0">
                <a:latin typeface="Times New Roman" charset="0"/>
                <a:ea typeface="Times New Roman" charset="0"/>
                <a:cs typeface="Times New Roman" charset="0"/>
              </a:rPr>
              <a:t>Top right: storm-relative vertical wind shear on 3-km nest for 24 </a:t>
            </a:r>
            <a:r>
              <a:rPr lang="en-US" baseline="0" dirty="0" err="1" smtClean="0">
                <a:latin typeface="Times New Roman" charset="0"/>
                <a:ea typeface="Times New Roman" charset="0"/>
                <a:cs typeface="Times New Roman" charset="0"/>
              </a:rPr>
              <a:t>h</a:t>
            </a:r>
            <a:r>
              <a:rPr lang="en-US" baseline="0" dirty="0" smtClean="0">
                <a:latin typeface="Times New Roman" charset="0"/>
                <a:ea typeface="Times New Roman" charset="0"/>
                <a:cs typeface="Times New Roman" charset="0"/>
              </a:rPr>
              <a:t> and 30 </a:t>
            </a:r>
            <a:r>
              <a:rPr lang="en-US" baseline="0" dirty="0" err="1" smtClean="0">
                <a:latin typeface="Times New Roman" charset="0"/>
                <a:ea typeface="Times New Roman" charset="0"/>
                <a:cs typeface="Times New Roman" charset="0"/>
              </a:rPr>
              <a:t>h</a:t>
            </a:r>
            <a:r>
              <a:rPr lang="en-US" baseline="0" dirty="0" smtClean="0">
                <a:latin typeface="Times New Roman" charset="0"/>
                <a:ea typeface="Times New Roman" charset="0"/>
                <a:cs typeface="Times New Roman" charset="0"/>
              </a:rPr>
              <a:t> forecast – note decreasing NE shear over center</a:t>
            </a:r>
          </a:p>
          <a:p>
            <a:r>
              <a:rPr lang="en-US" baseline="0" dirty="0" smtClean="0">
                <a:latin typeface="Times New Roman" charset="0"/>
                <a:ea typeface="Times New Roman" charset="0"/>
                <a:cs typeface="Times New Roman" charset="0"/>
              </a:rPr>
              <a:t>Bottom right: SHIPS type predictors for regional model</a:t>
            </a:r>
          </a:p>
          <a:p>
            <a:r>
              <a:rPr lang="en-US" baseline="0" dirty="0" smtClean="0">
                <a:latin typeface="Times New Roman" charset="0"/>
                <a:ea typeface="Times New Roman" charset="0"/>
                <a:cs typeface="Times New Roman" charset="0"/>
              </a:rPr>
              <a:t>Overlay: moving 3-km inner nest showing 10-m wind evolution</a:t>
            </a:r>
            <a:endParaRPr lang="en-US" dirty="0" smtClean="0">
              <a:latin typeface="Times New Roman" charset="0"/>
              <a:ea typeface="Times New Roman" charset="0"/>
              <a:cs typeface="Times New Roman" charset="0"/>
            </a:endParaRPr>
          </a:p>
          <a:p>
            <a:endParaRPr lang="en-US" dirty="0" smtClean="0">
              <a:latin typeface="Times New Roman" charset="0"/>
              <a:ea typeface="Times New Roman" charset="0"/>
              <a:cs typeface="Times New Roman" charset="0"/>
            </a:endParaRPr>
          </a:p>
          <a:p>
            <a:r>
              <a:rPr lang="en-US" dirty="0" smtClean="0">
                <a:latin typeface="Times New Roman" charset="0"/>
                <a:ea typeface="Times New Roman" charset="0"/>
                <a:cs typeface="Times New Roman" charset="0"/>
              </a:rPr>
              <a:t>Model products available at:</a:t>
            </a:r>
            <a:r>
              <a:rPr lang="en-US" baseline="0" dirty="0" smtClean="0">
                <a:latin typeface="Times New Roman" charset="0"/>
                <a:ea typeface="Times New Roman" charset="0"/>
                <a:cs typeface="Times New Roman" charset="0"/>
              </a:rPr>
              <a:t> http://</a:t>
            </a:r>
            <a:r>
              <a:rPr lang="en-US" baseline="0" dirty="0" err="1" smtClean="0">
                <a:latin typeface="Times New Roman" charset="0"/>
                <a:ea typeface="Times New Roman" charset="0"/>
                <a:cs typeface="Times New Roman" charset="0"/>
              </a:rPr>
              <a:t>storm.aoml.noaa.gov</a:t>
            </a:r>
            <a:r>
              <a:rPr lang="en-US" baseline="0" dirty="0" smtClean="0">
                <a:latin typeface="Times New Roman" charset="0"/>
                <a:ea typeface="Times New Roman" charset="0"/>
                <a:cs typeface="Times New Roman" charset="0"/>
              </a:rPr>
              <a:t>/</a:t>
            </a:r>
            <a:r>
              <a:rPr lang="en-US" baseline="0" dirty="0" err="1" smtClean="0">
                <a:latin typeface="Times New Roman" charset="0"/>
                <a:ea typeface="Times New Roman" charset="0"/>
                <a:cs typeface="Times New Roman" charset="0"/>
              </a:rPr>
              <a:t>realtime</a:t>
            </a:r>
            <a:endParaRPr lang="en-US" dirty="0">
              <a:latin typeface="Times New Roman" charset="0"/>
              <a:ea typeface="Times New Roman" charset="0"/>
              <a:cs typeface="Times New Roman" charset="0"/>
            </a:endParaRPr>
          </a:p>
        </p:txBody>
      </p:sp>
      <p:sp>
        <p:nvSpPr>
          <p:cNvPr id="23556" name="Slide Number Placeholder 3"/>
          <p:cNvSpPr>
            <a:spLocks noGrp="1"/>
          </p:cNvSpPr>
          <p:nvPr>
            <p:ph type="sldNum" sz="quarter" idx="5"/>
          </p:nvPr>
        </p:nvSpPr>
        <p:spPr/>
        <p:txBody>
          <a:bodyPr/>
          <a:lstStyle/>
          <a:p>
            <a:pPr>
              <a:defRPr/>
            </a:pPr>
            <a:fld id="{2C55D3C4-7D4F-B94C-8B5A-629C0C168734}" type="slidenum">
              <a:rPr lang="en-US"/>
              <a:pPr>
                <a:defRPr/>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obj" type="obj">
  <p:cSld name="obj">
    <p:spTree>
      <p:nvGrpSpPr>
        <p:cNvPr id="1" name="Shape 19"/>
        <p:cNvGrpSpPr/>
        <p:nvPr/>
      </p:nvGrpSpPr>
      <p:grpSpPr>
        <a:xfrm>
          <a:off x="0" y="0"/>
          <a:ext cx="0" cy="0"/>
          <a:chOff x="0" y="0"/>
          <a:chExt cx="0" cy="0"/>
        </a:xfrm>
      </p:grpSpPr>
      <p:sp>
        <p:nvSpPr>
          <p:cNvPr id="20" name="Shape 20"/>
          <p:cNvSpPr txBox="1">
            <a:spLocks noGrp="1"/>
          </p:cNvSpPr>
          <p:nvPr>
            <p:ph type="title"/>
          </p:nvPr>
        </p:nvSpPr>
        <p:spPr>
          <a:xfrm>
            <a:off x="1524000" y="0"/>
            <a:ext cx="7619999" cy="1143000"/>
          </a:xfrm>
          <a:prstGeom prst="rect">
            <a:avLst/>
          </a:prstGeom>
          <a:noFill/>
          <a:ln>
            <a:noFill/>
          </a:ln>
        </p:spPr>
        <p:txBody>
          <a:bodyPr lIns="91425" tIns="91425" rIns="91425" bIns="91425" anchor="ctr" anchorCtr="0"/>
          <a:lstStyle>
            <a:lvl1pPr algn="ctr" rtl="0">
              <a:defRPr sz="4000" b="1">
                <a:solidFill>
                  <a:schemeClr val="lt1"/>
                </a:solidFill>
                <a:latin typeface="Calibri" pitchFamily="34" charset="0"/>
              </a:defRPr>
            </a:lvl1pPr>
            <a:lvl2pPr rtl="0">
              <a:defRPr/>
            </a:lvl2pPr>
            <a:lvl3pPr rtl="0">
              <a:defRPr/>
            </a:lvl3pPr>
            <a:lvl4pPr rtl="0">
              <a:defRPr/>
            </a:lvl4pPr>
            <a:lvl5pPr rtl="0">
              <a:defRPr/>
            </a:lvl5pPr>
            <a:lvl6pPr rtl="0">
              <a:defRPr/>
            </a:lvl6pPr>
            <a:lvl7pPr rtl="0">
              <a:defRPr/>
            </a:lvl7pPr>
            <a:lvl8pPr rtl="0">
              <a:defRPr/>
            </a:lvl8pPr>
            <a:lvl9pPr rtl="0">
              <a:defRPr/>
            </a:lvl9pPr>
          </a:lstStyle>
          <a:p>
            <a:endParaRPr/>
          </a:p>
        </p:txBody>
      </p:sp>
      <p:sp>
        <p:nvSpPr>
          <p:cNvPr id="21" name="Shape 21"/>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rtl="0">
              <a:defRPr>
                <a:latin typeface="Calibri" pitchFamily="34" charset="0"/>
              </a:defRPr>
            </a:lvl1pPr>
            <a:lvl2pPr rtl="0">
              <a:defRPr/>
            </a:lvl2pPr>
            <a:lvl3pPr rtl="0">
              <a:defRPr/>
            </a:lvl3pPr>
            <a:lvl4pPr rtl="0">
              <a:defRPr/>
            </a:lvl4pPr>
            <a:lvl5pPr rtl="0">
              <a:defRPr/>
            </a:lvl5pPr>
            <a:lvl6pPr rtl="0">
              <a:defRPr/>
            </a:lvl6pPr>
            <a:lvl7pPr rtl="0">
              <a:defRPr/>
            </a:lvl7pPr>
            <a:lvl8pPr rtl="0">
              <a:defRPr/>
            </a:lvl8pPr>
            <a:lvl9pPr rtl="0">
              <a:defRPr/>
            </a:lvl9pPr>
          </a:lstStyle>
          <a:p>
            <a:endParaRPr/>
          </a:p>
        </p:txBody>
      </p:sp>
      <p:sp>
        <p:nvSpPr>
          <p:cNvPr id="22" name="Shape 22"/>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defRPr sz="1200" b="0" i="0" u="none" strike="noStrike" cap="none" baseline="0">
                <a:solidFill>
                  <a:srgbClr val="888888"/>
                </a:solidFill>
                <a:latin typeface="Calibri" pitchFamily="34" charset="0"/>
                <a:ea typeface="Calibri" pitchFamily="34" charset="0"/>
                <a:cs typeface="Arial"/>
                <a:sym typeface="Arial"/>
              </a:defRPr>
            </a:lvl1pPr>
            <a:lvl2pPr marL="457200" marR="0" indent="0" algn="l" rtl="0">
              <a:defRPr sz="1800" b="0" i="0" u="none" strike="noStrike" cap="none" baseline="0">
                <a:solidFill>
                  <a:schemeClr val="dk1"/>
                </a:solidFill>
                <a:latin typeface="Arial"/>
                <a:ea typeface="Arial"/>
                <a:cs typeface="Arial"/>
                <a:sym typeface="Arial"/>
              </a:defRPr>
            </a:lvl2pPr>
            <a:lvl3pPr marL="914400" marR="0" indent="0" algn="l" rtl="0">
              <a:defRPr sz="1800" b="0" i="0" u="none" strike="noStrike" cap="none" baseline="0">
                <a:solidFill>
                  <a:schemeClr val="dk1"/>
                </a:solidFill>
                <a:latin typeface="Arial"/>
                <a:ea typeface="Arial"/>
                <a:cs typeface="Arial"/>
                <a:sym typeface="Arial"/>
              </a:defRPr>
            </a:lvl3pPr>
            <a:lvl4pPr marL="1371600" marR="0" indent="0" algn="l" rtl="0">
              <a:defRPr sz="1800" b="0" i="0" u="none" strike="noStrike" cap="none" baseline="0">
                <a:solidFill>
                  <a:schemeClr val="dk1"/>
                </a:solidFill>
                <a:latin typeface="Arial"/>
                <a:ea typeface="Arial"/>
                <a:cs typeface="Arial"/>
                <a:sym typeface="Arial"/>
              </a:defRPr>
            </a:lvl4pPr>
            <a:lvl5pPr marL="1828800" marR="0" indent="0" algn="l" rtl="0">
              <a:defRPr sz="1800" b="0" i="0" u="none" strike="noStrike" cap="none" baseline="0">
                <a:solidFill>
                  <a:schemeClr val="dk1"/>
                </a:solidFill>
                <a:latin typeface="Arial"/>
                <a:ea typeface="Arial"/>
                <a:cs typeface="Arial"/>
                <a:sym typeface="Arial"/>
              </a:defRPr>
            </a:lvl5pPr>
            <a:lvl6pPr marL="2286000" marR="0" indent="0" algn="l" rtl="0">
              <a:defRPr sz="1800" b="0" i="0" u="none" strike="noStrike" cap="none" baseline="0">
                <a:solidFill>
                  <a:schemeClr val="dk1"/>
                </a:solidFill>
                <a:latin typeface="Arial"/>
                <a:ea typeface="Arial"/>
                <a:cs typeface="Arial"/>
                <a:sym typeface="Arial"/>
              </a:defRPr>
            </a:lvl6pPr>
            <a:lvl7pPr marL="2743200" marR="0" indent="0" algn="l" rtl="0">
              <a:defRPr sz="1800" b="0" i="0" u="none" strike="noStrike" cap="none" baseline="0">
                <a:solidFill>
                  <a:schemeClr val="dk1"/>
                </a:solidFill>
                <a:latin typeface="Arial"/>
                <a:ea typeface="Arial"/>
                <a:cs typeface="Arial"/>
                <a:sym typeface="Arial"/>
              </a:defRPr>
            </a:lvl7pPr>
            <a:lvl8pPr marL="3200400" marR="0" indent="0" algn="l" rtl="0">
              <a:defRPr sz="1800" b="0" i="0" u="none" strike="noStrike" cap="none" baseline="0">
                <a:solidFill>
                  <a:schemeClr val="dk1"/>
                </a:solidFill>
                <a:latin typeface="Arial"/>
                <a:ea typeface="Arial"/>
                <a:cs typeface="Arial"/>
                <a:sym typeface="Arial"/>
              </a:defRPr>
            </a:lvl8pPr>
            <a:lvl9pPr marL="3657600" marR="0" indent="0" algn="l" rtl="0">
              <a:defRPr sz="1800" b="0" i="0" u="none" strike="noStrike" cap="none" baseline="0">
                <a:solidFill>
                  <a:schemeClr val="dk1"/>
                </a:solidFill>
                <a:latin typeface="Arial"/>
                <a:ea typeface="Arial"/>
                <a:cs typeface="Arial"/>
                <a:sym typeface="Arial"/>
              </a:defRPr>
            </a:lvl9pPr>
          </a:lstStyle>
          <a:p>
            <a:endParaRPr lang="en-US"/>
          </a:p>
        </p:txBody>
      </p:sp>
      <p:sp>
        <p:nvSpPr>
          <p:cNvPr id="23" name="Shape 23"/>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defRPr sz="1200" b="0" i="0" u="none" strike="noStrike" cap="none" baseline="0">
                <a:solidFill>
                  <a:srgbClr val="888888"/>
                </a:solidFill>
                <a:latin typeface="Calibri" pitchFamily="34" charset="0"/>
                <a:ea typeface="Calibri" pitchFamily="34" charset="0"/>
                <a:cs typeface="Arial"/>
                <a:sym typeface="Arial"/>
              </a:defRPr>
            </a:lvl1pPr>
            <a:lvl2pPr marL="457200" marR="0" indent="0" algn="l" rtl="0">
              <a:defRPr sz="1800" b="0" i="0" u="none" strike="noStrike" cap="none" baseline="0">
                <a:solidFill>
                  <a:schemeClr val="dk1"/>
                </a:solidFill>
                <a:latin typeface="Arial"/>
                <a:ea typeface="Arial"/>
                <a:cs typeface="Arial"/>
                <a:sym typeface="Arial"/>
              </a:defRPr>
            </a:lvl2pPr>
            <a:lvl3pPr marL="914400" marR="0" indent="0" algn="l" rtl="0">
              <a:defRPr sz="1800" b="0" i="0" u="none" strike="noStrike" cap="none" baseline="0">
                <a:solidFill>
                  <a:schemeClr val="dk1"/>
                </a:solidFill>
                <a:latin typeface="Arial"/>
                <a:ea typeface="Arial"/>
                <a:cs typeface="Arial"/>
                <a:sym typeface="Arial"/>
              </a:defRPr>
            </a:lvl3pPr>
            <a:lvl4pPr marL="1371600" marR="0" indent="0" algn="l" rtl="0">
              <a:defRPr sz="1800" b="0" i="0" u="none" strike="noStrike" cap="none" baseline="0">
                <a:solidFill>
                  <a:schemeClr val="dk1"/>
                </a:solidFill>
                <a:latin typeface="Arial"/>
                <a:ea typeface="Arial"/>
                <a:cs typeface="Arial"/>
                <a:sym typeface="Arial"/>
              </a:defRPr>
            </a:lvl4pPr>
            <a:lvl5pPr marL="1828800" marR="0" indent="0" algn="l" rtl="0">
              <a:defRPr sz="1800" b="0" i="0" u="none" strike="noStrike" cap="none" baseline="0">
                <a:solidFill>
                  <a:schemeClr val="dk1"/>
                </a:solidFill>
                <a:latin typeface="Arial"/>
                <a:ea typeface="Arial"/>
                <a:cs typeface="Arial"/>
                <a:sym typeface="Arial"/>
              </a:defRPr>
            </a:lvl5pPr>
            <a:lvl6pPr marL="2286000" marR="0" indent="0" algn="l" rtl="0">
              <a:defRPr sz="1800" b="0" i="0" u="none" strike="noStrike" cap="none" baseline="0">
                <a:solidFill>
                  <a:schemeClr val="dk1"/>
                </a:solidFill>
                <a:latin typeface="Arial"/>
                <a:ea typeface="Arial"/>
                <a:cs typeface="Arial"/>
                <a:sym typeface="Arial"/>
              </a:defRPr>
            </a:lvl6pPr>
            <a:lvl7pPr marL="2743200" marR="0" indent="0" algn="l" rtl="0">
              <a:defRPr sz="1800" b="0" i="0" u="none" strike="noStrike" cap="none" baseline="0">
                <a:solidFill>
                  <a:schemeClr val="dk1"/>
                </a:solidFill>
                <a:latin typeface="Arial"/>
                <a:ea typeface="Arial"/>
                <a:cs typeface="Arial"/>
                <a:sym typeface="Arial"/>
              </a:defRPr>
            </a:lvl7pPr>
            <a:lvl8pPr marL="3200400" marR="0" indent="0" algn="l" rtl="0">
              <a:defRPr sz="1800" b="0" i="0" u="none" strike="noStrike" cap="none" baseline="0">
                <a:solidFill>
                  <a:schemeClr val="dk1"/>
                </a:solidFill>
                <a:latin typeface="Arial"/>
                <a:ea typeface="Arial"/>
                <a:cs typeface="Arial"/>
                <a:sym typeface="Arial"/>
              </a:defRPr>
            </a:lvl8pPr>
            <a:lvl9pPr marL="3657600" marR="0" indent="0" algn="l" rtl="0">
              <a:defRPr sz="1800" b="0" i="0" u="none" strike="noStrike" cap="none" baseline="0">
                <a:solidFill>
                  <a:schemeClr val="dk1"/>
                </a:solidFill>
                <a:latin typeface="Arial"/>
                <a:ea typeface="Arial"/>
                <a:cs typeface="Arial"/>
                <a:sym typeface="Arial"/>
              </a:defRPr>
            </a:lvl9pPr>
          </a:lstStyle>
          <a:p>
            <a:endParaRPr lang="en-US"/>
          </a:p>
        </p:txBody>
      </p:sp>
      <p:sp>
        <p:nvSpPr>
          <p:cNvPr id="24" name="Shape 24"/>
          <p:cNvSpPr txBox="1">
            <a:spLocks noGrp="1"/>
          </p:cNvSpPr>
          <p:nvPr>
            <p:ph type="sldNum" idx="12"/>
          </p:nvPr>
        </p:nvSpPr>
        <p:spPr>
          <a:xfrm>
            <a:off x="6553200" y="6356350"/>
            <a:ext cx="2133599" cy="365125"/>
          </a:xfrm>
          <a:prstGeom prst="rect">
            <a:avLst/>
          </a:prstGeom>
          <a:noFill/>
          <a:ln>
            <a:noFill/>
          </a:ln>
        </p:spPr>
        <p:txBody>
          <a:bodyPr lIns="91425" tIns="91425" rIns="91425" bIns="91425" anchor="ctr" anchorCtr="0"/>
          <a:lstStyle>
            <a:lvl1pPr marL="0" marR="0" indent="0" algn="r" rtl="0">
              <a:defRPr sz="1200" b="0" i="0" u="none" strike="noStrike" cap="none" baseline="0">
                <a:solidFill>
                  <a:srgbClr val="888888"/>
                </a:solidFill>
                <a:latin typeface="Calibri" pitchFamily="34" charset="0"/>
                <a:ea typeface="Calibri" pitchFamily="34" charset="0"/>
                <a:cs typeface="Arial"/>
                <a:sym typeface="Arial"/>
              </a:defRPr>
            </a:lvl1pPr>
            <a:lvl2pPr marL="457200" marR="0" indent="0" algn="l" rtl="0">
              <a:defRPr sz="1800" b="0" i="0" u="none" strike="noStrike" cap="none" baseline="0">
                <a:solidFill>
                  <a:schemeClr val="dk1"/>
                </a:solidFill>
                <a:latin typeface="Arial"/>
                <a:ea typeface="Arial"/>
                <a:cs typeface="Arial"/>
                <a:sym typeface="Arial"/>
              </a:defRPr>
            </a:lvl2pPr>
            <a:lvl3pPr marL="914400" marR="0" indent="0" algn="l" rtl="0">
              <a:defRPr sz="1800" b="0" i="0" u="none" strike="noStrike" cap="none" baseline="0">
                <a:solidFill>
                  <a:schemeClr val="dk1"/>
                </a:solidFill>
                <a:latin typeface="Arial"/>
                <a:ea typeface="Arial"/>
                <a:cs typeface="Arial"/>
                <a:sym typeface="Arial"/>
              </a:defRPr>
            </a:lvl3pPr>
            <a:lvl4pPr marL="1371600" marR="0" indent="0" algn="l" rtl="0">
              <a:defRPr sz="1800" b="0" i="0" u="none" strike="noStrike" cap="none" baseline="0">
                <a:solidFill>
                  <a:schemeClr val="dk1"/>
                </a:solidFill>
                <a:latin typeface="Arial"/>
                <a:ea typeface="Arial"/>
                <a:cs typeface="Arial"/>
                <a:sym typeface="Arial"/>
              </a:defRPr>
            </a:lvl4pPr>
            <a:lvl5pPr marL="1828800" marR="0" indent="0" algn="l" rtl="0">
              <a:defRPr sz="1800" b="0" i="0" u="none" strike="noStrike" cap="none" baseline="0">
                <a:solidFill>
                  <a:schemeClr val="dk1"/>
                </a:solidFill>
                <a:latin typeface="Arial"/>
                <a:ea typeface="Arial"/>
                <a:cs typeface="Arial"/>
                <a:sym typeface="Arial"/>
              </a:defRPr>
            </a:lvl5pPr>
            <a:lvl6pPr marL="2286000" marR="0" indent="0" algn="l" rtl="0">
              <a:defRPr sz="1800" b="0" i="0" u="none" strike="noStrike" cap="none" baseline="0">
                <a:solidFill>
                  <a:schemeClr val="dk1"/>
                </a:solidFill>
                <a:latin typeface="Arial"/>
                <a:ea typeface="Arial"/>
                <a:cs typeface="Arial"/>
                <a:sym typeface="Arial"/>
              </a:defRPr>
            </a:lvl6pPr>
            <a:lvl7pPr marL="2743200" marR="0" indent="0" algn="l" rtl="0">
              <a:defRPr sz="1800" b="0" i="0" u="none" strike="noStrike" cap="none" baseline="0">
                <a:solidFill>
                  <a:schemeClr val="dk1"/>
                </a:solidFill>
                <a:latin typeface="Arial"/>
                <a:ea typeface="Arial"/>
                <a:cs typeface="Arial"/>
                <a:sym typeface="Arial"/>
              </a:defRPr>
            </a:lvl7pPr>
            <a:lvl8pPr marL="3200400" marR="0" indent="0" algn="l" rtl="0">
              <a:defRPr sz="1800" b="0" i="0" u="none" strike="noStrike" cap="none" baseline="0">
                <a:solidFill>
                  <a:schemeClr val="dk1"/>
                </a:solidFill>
                <a:latin typeface="Arial"/>
                <a:ea typeface="Arial"/>
                <a:cs typeface="Arial"/>
                <a:sym typeface="Arial"/>
              </a:defRPr>
            </a:lvl8pPr>
            <a:lvl9pPr marL="3657600" marR="0" indent="0" algn="l" rtl="0">
              <a:defRPr sz="1800" b="0" i="0" u="none" strike="noStrike" cap="none" baseline="0">
                <a:solidFill>
                  <a:schemeClr val="dk1"/>
                </a:solidFill>
                <a:latin typeface="Arial"/>
                <a:ea typeface="Arial"/>
                <a:cs typeface="Arial"/>
                <a:sym typeface="Arial"/>
              </a:defRPr>
            </a:lvl9pPr>
          </a:lstStyle>
          <a:p>
            <a:endParaRPr lang="en-US"/>
          </a:p>
        </p:txBody>
      </p:sp>
    </p:spTree>
    <p:extLst>
      <p:ext uri="{BB962C8B-B14F-4D97-AF65-F5344CB8AC3E}">
        <p14:creationId xmlns:p14="http://schemas.microsoft.com/office/powerpoint/2010/main" val="3928700759"/>
      </p:ext>
    </p:extLst>
  </p:cSld>
  <p:clrMapOvr>
    <a:masterClrMapping/>
  </p:clrMapOvr>
  <p:transition xmlns:p14="http://schemas.microsoft.com/office/powerpoint/2010/mai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woTxTwoObj" type="twoTxTwoObj">
  <p:cSld name="twoTxTwoObj">
    <p:spTree>
      <p:nvGrpSpPr>
        <p:cNvPr id="1" name="Shape 33"/>
        <p:cNvGrpSpPr/>
        <p:nvPr/>
      </p:nvGrpSpPr>
      <p:grpSpPr>
        <a:xfrm>
          <a:off x="0" y="0"/>
          <a:ext cx="0" cy="0"/>
          <a:chOff x="0" y="0"/>
          <a:chExt cx="0" cy="0"/>
        </a:xfrm>
      </p:grpSpPr>
      <p:sp>
        <p:nvSpPr>
          <p:cNvPr id="34" name="Shape 34"/>
          <p:cNvSpPr txBox="1">
            <a:spLocks noGrp="1"/>
          </p:cNvSpPr>
          <p:nvPr>
            <p:ph type="title"/>
          </p:nvPr>
        </p:nvSpPr>
        <p:spPr>
          <a:xfrm>
            <a:off x="1447800" y="0"/>
            <a:ext cx="7696199" cy="1143000"/>
          </a:xfrm>
          <a:prstGeom prst="rect">
            <a:avLst/>
          </a:prstGeom>
          <a:noFill/>
          <a:ln>
            <a:noFill/>
          </a:ln>
        </p:spPr>
        <p:txBody>
          <a:bodyPr lIns="91425" tIns="91425" rIns="91425" bIns="91425" anchor="ctr" anchorCtr="0"/>
          <a:lstStyle>
            <a:lvl1pPr rtl="0">
              <a:defRPr/>
            </a:lvl1pPr>
            <a:lvl2pPr rtl="0">
              <a:defRPr/>
            </a:lvl2pPr>
            <a:lvl3pPr rtl="0">
              <a:defRPr/>
            </a:lvl3pPr>
            <a:lvl4pPr rtl="0">
              <a:defRPr/>
            </a:lvl4pPr>
            <a:lvl5pPr rtl="0">
              <a:defRPr/>
            </a:lvl5pPr>
            <a:lvl6pPr rtl="0">
              <a:defRPr/>
            </a:lvl6pPr>
            <a:lvl7pPr rtl="0">
              <a:defRPr/>
            </a:lvl7pPr>
            <a:lvl8pPr rtl="0">
              <a:defRPr/>
            </a:lvl8pPr>
            <a:lvl9pPr rtl="0">
              <a:defRPr/>
            </a:lvl9pPr>
          </a:lstStyle>
          <a:p>
            <a:endParaRPr/>
          </a:p>
        </p:txBody>
      </p:sp>
      <p:sp>
        <p:nvSpPr>
          <p:cNvPr id="35" name="Shape 35"/>
          <p:cNvSpPr txBox="1">
            <a:spLocks noGrp="1"/>
          </p:cNvSpPr>
          <p:nvPr>
            <p:ph type="body" idx="1"/>
          </p:nvPr>
        </p:nvSpPr>
        <p:spPr>
          <a:xfrm>
            <a:off x="457200" y="1535112"/>
            <a:ext cx="4040187" cy="639762"/>
          </a:xfrm>
          <a:prstGeom prst="rect">
            <a:avLst/>
          </a:prstGeom>
          <a:noFill/>
          <a:ln>
            <a:noFill/>
          </a:ln>
        </p:spPr>
        <p:txBody>
          <a:bodyPr lIns="91425" tIns="91425" rIns="91425" bIns="91425" anchor="b" anchorCtr="0"/>
          <a:lstStyle>
            <a:lvl1pPr marL="0" indent="0" rtl="0">
              <a:buFont typeface="Arial"/>
              <a:buNone/>
              <a:defRPr sz="2400" b="1"/>
            </a:lvl1pPr>
            <a:lvl2pPr marL="457200" indent="0" rtl="0">
              <a:buFont typeface="Arial"/>
              <a:buNone/>
              <a:defRPr sz="2000" b="1"/>
            </a:lvl2pPr>
            <a:lvl3pPr marL="914400" indent="0" rtl="0">
              <a:buFont typeface="Arial"/>
              <a:buNone/>
              <a:defRPr sz="1800" b="1"/>
            </a:lvl3pPr>
            <a:lvl4pPr marL="1371600" indent="0" rtl="0">
              <a:buFont typeface="Arial"/>
              <a:buNone/>
              <a:defRPr sz="1600" b="1"/>
            </a:lvl4pPr>
            <a:lvl5pPr marL="1828800" indent="0" rtl="0">
              <a:buFont typeface="Arial"/>
              <a:buNone/>
              <a:defRPr sz="1600" b="1"/>
            </a:lvl5pPr>
            <a:lvl6pPr marL="2286000" indent="0" rtl="0">
              <a:buNone/>
              <a:defRPr sz="1600" b="1"/>
            </a:lvl6pPr>
            <a:lvl7pPr marL="2743200" indent="0" rtl="0">
              <a:buNone/>
              <a:defRPr sz="1600" b="1"/>
            </a:lvl7pPr>
            <a:lvl8pPr marL="3200400" indent="0" rtl="0">
              <a:buNone/>
              <a:defRPr sz="1600" b="1"/>
            </a:lvl8pPr>
            <a:lvl9pPr marL="3657600" indent="0" rtl="0">
              <a:buNone/>
              <a:defRPr sz="1600" b="1"/>
            </a:lvl9pPr>
          </a:lstStyle>
          <a:p>
            <a:endParaRPr/>
          </a:p>
        </p:txBody>
      </p:sp>
      <p:sp>
        <p:nvSpPr>
          <p:cNvPr id="36" name="Shape 36"/>
          <p:cNvSpPr txBox="1">
            <a:spLocks noGrp="1"/>
          </p:cNvSpPr>
          <p:nvPr>
            <p:ph type="body" idx="2"/>
          </p:nvPr>
        </p:nvSpPr>
        <p:spPr>
          <a:xfrm>
            <a:off x="457200" y="2174875"/>
            <a:ext cx="4040187" cy="3951287"/>
          </a:xfrm>
          <a:prstGeom prst="rect">
            <a:avLst/>
          </a:prstGeom>
          <a:noFill/>
          <a:ln>
            <a:noFill/>
          </a:ln>
        </p:spPr>
        <p:txBody>
          <a:bodyPr lIns="91425" tIns="91425" rIns="91425" bIns="91425" anchor="t" anchorCtr="0"/>
          <a:lstStyle>
            <a:lvl1pPr rtl="0">
              <a:defRPr sz="2400"/>
            </a:lvl1pPr>
            <a:lvl2pPr rtl="0">
              <a:defRPr sz="2000"/>
            </a:lvl2pPr>
            <a:lvl3pPr rtl="0">
              <a:defRPr sz="1800"/>
            </a:lvl3pPr>
            <a:lvl4pPr rtl="0">
              <a:defRPr sz="1600"/>
            </a:lvl4pPr>
            <a:lvl5pPr rtl="0">
              <a:defRPr sz="1600"/>
            </a:lvl5pPr>
            <a:lvl6pPr rtl="0">
              <a:defRPr sz="1600"/>
            </a:lvl6pPr>
            <a:lvl7pPr rtl="0">
              <a:defRPr sz="1600"/>
            </a:lvl7pPr>
            <a:lvl8pPr rtl="0">
              <a:defRPr sz="1600"/>
            </a:lvl8pPr>
            <a:lvl9pPr rtl="0">
              <a:defRPr sz="1600"/>
            </a:lvl9pPr>
          </a:lstStyle>
          <a:p>
            <a:endParaRPr/>
          </a:p>
        </p:txBody>
      </p:sp>
      <p:sp>
        <p:nvSpPr>
          <p:cNvPr id="37" name="Shape 37"/>
          <p:cNvSpPr txBox="1">
            <a:spLocks noGrp="1"/>
          </p:cNvSpPr>
          <p:nvPr>
            <p:ph type="body" idx="3"/>
          </p:nvPr>
        </p:nvSpPr>
        <p:spPr>
          <a:xfrm>
            <a:off x="4645025" y="1535112"/>
            <a:ext cx="4041774" cy="639762"/>
          </a:xfrm>
          <a:prstGeom prst="rect">
            <a:avLst/>
          </a:prstGeom>
          <a:noFill/>
          <a:ln>
            <a:noFill/>
          </a:ln>
        </p:spPr>
        <p:txBody>
          <a:bodyPr lIns="91425" tIns="91425" rIns="91425" bIns="91425" anchor="b" anchorCtr="0"/>
          <a:lstStyle>
            <a:lvl1pPr marL="0" indent="0" rtl="0">
              <a:buFont typeface="Arial"/>
              <a:buNone/>
              <a:defRPr sz="2400" b="1"/>
            </a:lvl1pPr>
            <a:lvl2pPr marL="457200" indent="0" rtl="0">
              <a:buFont typeface="Arial"/>
              <a:buNone/>
              <a:defRPr sz="2000" b="1"/>
            </a:lvl2pPr>
            <a:lvl3pPr marL="914400" indent="0" rtl="0">
              <a:buFont typeface="Arial"/>
              <a:buNone/>
              <a:defRPr sz="1800" b="1"/>
            </a:lvl3pPr>
            <a:lvl4pPr marL="1371600" indent="0" rtl="0">
              <a:buFont typeface="Arial"/>
              <a:buNone/>
              <a:defRPr sz="1600" b="1"/>
            </a:lvl4pPr>
            <a:lvl5pPr marL="1828800" indent="0" rtl="0">
              <a:buFont typeface="Arial"/>
              <a:buNone/>
              <a:defRPr sz="1600" b="1"/>
            </a:lvl5pPr>
            <a:lvl6pPr marL="2286000" indent="0" rtl="0">
              <a:buNone/>
              <a:defRPr sz="1600" b="1"/>
            </a:lvl6pPr>
            <a:lvl7pPr marL="2743200" indent="0" rtl="0">
              <a:buNone/>
              <a:defRPr sz="1600" b="1"/>
            </a:lvl7pPr>
            <a:lvl8pPr marL="3200400" indent="0" rtl="0">
              <a:buNone/>
              <a:defRPr sz="1600" b="1"/>
            </a:lvl8pPr>
            <a:lvl9pPr marL="3657600" indent="0" rtl="0">
              <a:buNone/>
              <a:defRPr sz="1600" b="1"/>
            </a:lvl9pPr>
          </a:lstStyle>
          <a:p>
            <a:endParaRPr/>
          </a:p>
        </p:txBody>
      </p:sp>
      <p:sp>
        <p:nvSpPr>
          <p:cNvPr id="38" name="Shape 38"/>
          <p:cNvSpPr txBox="1">
            <a:spLocks noGrp="1"/>
          </p:cNvSpPr>
          <p:nvPr>
            <p:ph type="body" idx="4"/>
          </p:nvPr>
        </p:nvSpPr>
        <p:spPr>
          <a:xfrm>
            <a:off x="4645025" y="2174875"/>
            <a:ext cx="4041774" cy="3951287"/>
          </a:xfrm>
          <a:prstGeom prst="rect">
            <a:avLst/>
          </a:prstGeom>
          <a:noFill/>
          <a:ln>
            <a:noFill/>
          </a:ln>
        </p:spPr>
        <p:txBody>
          <a:bodyPr lIns="91425" tIns="91425" rIns="91425" bIns="91425" anchor="t" anchorCtr="0"/>
          <a:lstStyle>
            <a:lvl1pPr rtl="0">
              <a:defRPr sz="2400"/>
            </a:lvl1pPr>
            <a:lvl2pPr rtl="0">
              <a:defRPr sz="2000"/>
            </a:lvl2pPr>
            <a:lvl3pPr rtl="0">
              <a:defRPr sz="1800"/>
            </a:lvl3pPr>
            <a:lvl4pPr rtl="0">
              <a:defRPr sz="1600"/>
            </a:lvl4pPr>
            <a:lvl5pPr rtl="0">
              <a:defRPr sz="1600"/>
            </a:lvl5pPr>
            <a:lvl6pPr rtl="0">
              <a:defRPr sz="1600"/>
            </a:lvl6pPr>
            <a:lvl7pPr rtl="0">
              <a:defRPr sz="1600"/>
            </a:lvl7pPr>
            <a:lvl8pPr rtl="0">
              <a:defRPr sz="1600"/>
            </a:lvl8pPr>
            <a:lvl9pPr rtl="0">
              <a:defRPr sz="1600"/>
            </a:lvl9pPr>
          </a:lstStyle>
          <a:p>
            <a:endParaRPr/>
          </a:p>
        </p:txBody>
      </p:sp>
      <p:sp>
        <p:nvSpPr>
          <p:cNvPr id="39" name="Shape 39"/>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defRPr sz="1200" b="0" i="0" u="none" strike="noStrike" cap="none" baseline="0">
                <a:solidFill>
                  <a:srgbClr val="888888"/>
                </a:solidFill>
                <a:latin typeface="Arial"/>
                <a:ea typeface="Arial"/>
                <a:cs typeface="Arial"/>
                <a:sym typeface="Arial"/>
              </a:defRPr>
            </a:lvl1pPr>
            <a:lvl2pPr marL="457200" marR="0" indent="0" algn="l" rtl="0">
              <a:defRPr sz="1800" b="0" i="0" u="none" strike="noStrike" cap="none" baseline="0">
                <a:solidFill>
                  <a:schemeClr val="dk1"/>
                </a:solidFill>
                <a:latin typeface="Arial"/>
                <a:ea typeface="Arial"/>
                <a:cs typeface="Arial"/>
                <a:sym typeface="Arial"/>
              </a:defRPr>
            </a:lvl2pPr>
            <a:lvl3pPr marL="914400" marR="0" indent="0" algn="l" rtl="0">
              <a:defRPr sz="1800" b="0" i="0" u="none" strike="noStrike" cap="none" baseline="0">
                <a:solidFill>
                  <a:schemeClr val="dk1"/>
                </a:solidFill>
                <a:latin typeface="Arial"/>
                <a:ea typeface="Arial"/>
                <a:cs typeface="Arial"/>
                <a:sym typeface="Arial"/>
              </a:defRPr>
            </a:lvl3pPr>
            <a:lvl4pPr marL="1371600" marR="0" indent="0" algn="l" rtl="0">
              <a:defRPr sz="1800" b="0" i="0" u="none" strike="noStrike" cap="none" baseline="0">
                <a:solidFill>
                  <a:schemeClr val="dk1"/>
                </a:solidFill>
                <a:latin typeface="Arial"/>
                <a:ea typeface="Arial"/>
                <a:cs typeface="Arial"/>
                <a:sym typeface="Arial"/>
              </a:defRPr>
            </a:lvl4pPr>
            <a:lvl5pPr marL="1828800" marR="0" indent="0" algn="l" rtl="0">
              <a:defRPr sz="1800" b="0" i="0" u="none" strike="noStrike" cap="none" baseline="0">
                <a:solidFill>
                  <a:schemeClr val="dk1"/>
                </a:solidFill>
                <a:latin typeface="Arial"/>
                <a:ea typeface="Arial"/>
                <a:cs typeface="Arial"/>
                <a:sym typeface="Arial"/>
              </a:defRPr>
            </a:lvl5pPr>
            <a:lvl6pPr marL="2286000" marR="0" indent="0" algn="l" rtl="0">
              <a:defRPr sz="1800" b="0" i="0" u="none" strike="noStrike" cap="none" baseline="0">
                <a:solidFill>
                  <a:schemeClr val="dk1"/>
                </a:solidFill>
                <a:latin typeface="Arial"/>
                <a:ea typeface="Arial"/>
                <a:cs typeface="Arial"/>
                <a:sym typeface="Arial"/>
              </a:defRPr>
            </a:lvl6pPr>
            <a:lvl7pPr marL="2743200" marR="0" indent="0" algn="l" rtl="0">
              <a:defRPr sz="1800" b="0" i="0" u="none" strike="noStrike" cap="none" baseline="0">
                <a:solidFill>
                  <a:schemeClr val="dk1"/>
                </a:solidFill>
                <a:latin typeface="Arial"/>
                <a:ea typeface="Arial"/>
                <a:cs typeface="Arial"/>
                <a:sym typeface="Arial"/>
              </a:defRPr>
            </a:lvl7pPr>
            <a:lvl8pPr marL="3200400" marR="0" indent="0" algn="l" rtl="0">
              <a:defRPr sz="1800" b="0" i="0" u="none" strike="noStrike" cap="none" baseline="0">
                <a:solidFill>
                  <a:schemeClr val="dk1"/>
                </a:solidFill>
                <a:latin typeface="Arial"/>
                <a:ea typeface="Arial"/>
                <a:cs typeface="Arial"/>
                <a:sym typeface="Arial"/>
              </a:defRPr>
            </a:lvl8pPr>
            <a:lvl9pPr marL="3657600" marR="0" indent="0" algn="l" rtl="0">
              <a:defRPr sz="1800" b="0" i="0" u="none" strike="noStrike" cap="none" baseline="0">
                <a:solidFill>
                  <a:schemeClr val="dk1"/>
                </a:solidFill>
                <a:latin typeface="Arial"/>
                <a:ea typeface="Arial"/>
                <a:cs typeface="Arial"/>
                <a:sym typeface="Arial"/>
              </a:defRPr>
            </a:lvl9pPr>
          </a:lstStyle>
          <a:p>
            <a:endParaRPr/>
          </a:p>
        </p:txBody>
      </p:sp>
      <p:sp>
        <p:nvSpPr>
          <p:cNvPr id="40" name="Shape 40"/>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defRPr sz="1200" b="0" i="0" u="none" strike="noStrike" cap="none" baseline="0">
                <a:solidFill>
                  <a:srgbClr val="888888"/>
                </a:solidFill>
                <a:latin typeface="Arial"/>
                <a:ea typeface="Arial"/>
                <a:cs typeface="Arial"/>
                <a:sym typeface="Arial"/>
              </a:defRPr>
            </a:lvl1pPr>
            <a:lvl2pPr marL="457200" marR="0" indent="0" algn="l" rtl="0">
              <a:defRPr sz="1800" b="0" i="0" u="none" strike="noStrike" cap="none" baseline="0">
                <a:solidFill>
                  <a:schemeClr val="dk1"/>
                </a:solidFill>
                <a:latin typeface="Arial"/>
                <a:ea typeface="Arial"/>
                <a:cs typeface="Arial"/>
                <a:sym typeface="Arial"/>
              </a:defRPr>
            </a:lvl2pPr>
            <a:lvl3pPr marL="914400" marR="0" indent="0" algn="l" rtl="0">
              <a:defRPr sz="1800" b="0" i="0" u="none" strike="noStrike" cap="none" baseline="0">
                <a:solidFill>
                  <a:schemeClr val="dk1"/>
                </a:solidFill>
                <a:latin typeface="Arial"/>
                <a:ea typeface="Arial"/>
                <a:cs typeface="Arial"/>
                <a:sym typeface="Arial"/>
              </a:defRPr>
            </a:lvl3pPr>
            <a:lvl4pPr marL="1371600" marR="0" indent="0" algn="l" rtl="0">
              <a:defRPr sz="1800" b="0" i="0" u="none" strike="noStrike" cap="none" baseline="0">
                <a:solidFill>
                  <a:schemeClr val="dk1"/>
                </a:solidFill>
                <a:latin typeface="Arial"/>
                <a:ea typeface="Arial"/>
                <a:cs typeface="Arial"/>
                <a:sym typeface="Arial"/>
              </a:defRPr>
            </a:lvl4pPr>
            <a:lvl5pPr marL="1828800" marR="0" indent="0" algn="l" rtl="0">
              <a:defRPr sz="1800" b="0" i="0" u="none" strike="noStrike" cap="none" baseline="0">
                <a:solidFill>
                  <a:schemeClr val="dk1"/>
                </a:solidFill>
                <a:latin typeface="Arial"/>
                <a:ea typeface="Arial"/>
                <a:cs typeface="Arial"/>
                <a:sym typeface="Arial"/>
              </a:defRPr>
            </a:lvl5pPr>
            <a:lvl6pPr marL="2286000" marR="0" indent="0" algn="l" rtl="0">
              <a:defRPr sz="1800" b="0" i="0" u="none" strike="noStrike" cap="none" baseline="0">
                <a:solidFill>
                  <a:schemeClr val="dk1"/>
                </a:solidFill>
                <a:latin typeface="Arial"/>
                <a:ea typeface="Arial"/>
                <a:cs typeface="Arial"/>
                <a:sym typeface="Arial"/>
              </a:defRPr>
            </a:lvl6pPr>
            <a:lvl7pPr marL="2743200" marR="0" indent="0" algn="l" rtl="0">
              <a:defRPr sz="1800" b="0" i="0" u="none" strike="noStrike" cap="none" baseline="0">
                <a:solidFill>
                  <a:schemeClr val="dk1"/>
                </a:solidFill>
                <a:latin typeface="Arial"/>
                <a:ea typeface="Arial"/>
                <a:cs typeface="Arial"/>
                <a:sym typeface="Arial"/>
              </a:defRPr>
            </a:lvl7pPr>
            <a:lvl8pPr marL="3200400" marR="0" indent="0" algn="l" rtl="0">
              <a:defRPr sz="1800" b="0" i="0" u="none" strike="noStrike" cap="none" baseline="0">
                <a:solidFill>
                  <a:schemeClr val="dk1"/>
                </a:solidFill>
                <a:latin typeface="Arial"/>
                <a:ea typeface="Arial"/>
                <a:cs typeface="Arial"/>
                <a:sym typeface="Arial"/>
              </a:defRPr>
            </a:lvl8pPr>
            <a:lvl9pPr marL="3657600" marR="0" indent="0" algn="l" rtl="0">
              <a:defRPr sz="1800" b="0" i="0" u="none" strike="noStrike" cap="none" baseline="0">
                <a:solidFill>
                  <a:schemeClr val="dk1"/>
                </a:solidFill>
                <a:latin typeface="Arial"/>
                <a:ea typeface="Arial"/>
                <a:cs typeface="Arial"/>
                <a:sym typeface="Arial"/>
              </a:defRPr>
            </a:lvl9pPr>
          </a:lstStyle>
          <a:p>
            <a:endParaRPr/>
          </a:p>
        </p:txBody>
      </p:sp>
      <p:sp>
        <p:nvSpPr>
          <p:cNvPr id="41" name="Shape 41"/>
          <p:cNvSpPr txBox="1">
            <a:spLocks noGrp="1"/>
          </p:cNvSpPr>
          <p:nvPr>
            <p:ph type="sldNum" idx="12"/>
          </p:nvPr>
        </p:nvSpPr>
        <p:spPr>
          <a:xfrm>
            <a:off x="6553200" y="6356350"/>
            <a:ext cx="2133599" cy="365125"/>
          </a:xfrm>
          <a:prstGeom prst="rect">
            <a:avLst/>
          </a:prstGeom>
          <a:noFill/>
          <a:ln>
            <a:noFill/>
          </a:ln>
        </p:spPr>
        <p:txBody>
          <a:bodyPr lIns="91425" tIns="91425" rIns="91425" bIns="91425" anchor="ctr" anchorCtr="0"/>
          <a:lstStyle>
            <a:lvl1pPr marL="0" marR="0" indent="0" algn="r" rtl="0">
              <a:defRPr sz="1200" b="0" i="0" u="none" strike="noStrike" cap="none" baseline="0">
                <a:solidFill>
                  <a:srgbClr val="888888"/>
                </a:solidFill>
                <a:latin typeface="Arial"/>
                <a:ea typeface="Arial"/>
                <a:cs typeface="Arial"/>
                <a:sym typeface="Arial"/>
              </a:defRPr>
            </a:lvl1pPr>
            <a:lvl2pPr marL="457200" marR="0" indent="0" algn="l" rtl="0">
              <a:defRPr sz="1800" b="0" i="0" u="none" strike="noStrike" cap="none" baseline="0">
                <a:solidFill>
                  <a:schemeClr val="dk1"/>
                </a:solidFill>
                <a:latin typeface="Arial"/>
                <a:ea typeface="Arial"/>
                <a:cs typeface="Arial"/>
                <a:sym typeface="Arial"/>
              </a:defRPr>
            </a:lvl2pPr>
            <a:lvl3pPr marL="914400" marR="0" indent="0" algn="l" rtl="0">
              <a:defRPr sz="1800" b="0" i="0" u="none" strike="noStrike" cap="none" baseline="0">
                <a:solidFill>
                  <a:schemeClr val="dk1"/>
                </a:solidFill>
                <a:latin typeface="Arial"/>
                <a:ea typeface="Arial"/>
                <a:cs typeface="Arial"/>
                <a:sym typeface="Arial"/>
              </a:defRPr>
            </a:lvl3pPr>
            <a:lvl4pPr marL="1371600" marR="0" indent="0" algn="l" rtl="0">
              <a:defRPr sz="1800" b="0" i="0" u="none" strike="noStrike" cap="none" baseline="0">
                <a:solidFill>
                  <a:schemeClr val="dk1"/>
                </a:solidFill>
                <a:latin typeface="Arial"/>
                <a:ea typeface="Arial"/>
                <a:cs typeface="Arial"/>
                <a:sym typeface="Arial"/>
              </a:defRPr>
            </a:lvl4pPr>
            <a:lvl5pPr marL="1828800" marR="0" indent="0" algn="l" rtl="0">
              <a:defRPr sz="1800" b="0" i="0" u="none" strike="noStrike" cap="none" baseline="0">
                <a:solidFill>
                  <a:schemeClr val="dk1"/>
                </a:solidFill>
                <a:latin typeface="Arial"/>
                <a:ea typeface="Arial"/>
                <a:cs typeface="Arial"/>
                <a:sym typeface="Arial"/>
              </a:defRPr>
            </a:lvl5pPr>
            <a:lvl6pPr marL="2286000" marR="0" indent="0" algn="l" rtl="0">
              <a:defRPr sz="1800" b="0" i="0" u="none" strike="noStrike" cap="none" baseline="0">
                <a:solidFill>
                  <a:schemeClr val="dk1"/>
                </a:solidFill>
                <a:latin typeface="Arial"/>
                <a:ea typeface="Arial"/>
                <a:cs typeface="Arial"/>
                <a:sym typeface="Arial"/>
              </a:defRPr>
            </a:lvl6pPr>
            <a:lvl7pPr marL="2743200" marR="0" indent="0" algn="l" rtl="0">
              <a:defRPr sz="1800" b="0" i="0" u="none" strike="noStrike" cap="none" baseline="0">
                <a:solidFill>
                  <a:schemeClr val="dk1"/>
                </a:solidFill>
                <a:latin typeface="Arial"/>
                <a:ea typeface="Arial"/>
                <a:cs typeface="Arial"/>
                <a:sym typeface="Arial"/>
              </a:defRPr>
            </a:lvl7pPr>
            <a:lvl8pPr marL="3200400" marR="0" indent="0" algn="l" rtl="0">
              <a:defRPr sz="1800" b="0" i="0" u="none" strike="noStrike" cap="none" baseline="0">
                <a:solidFill>
                  <a:schemeClr val="dk1"/>
                </a:solidFill>
                <a:latin typeface="Arial"/>
                <a:ea typeface="Arial"/>
                <a:cs typeface="Arial"/>
                <a:sym typeface="Arial"/>
              </a:defRPr>
            </a:lvl8pPr>
            <a:lvl9pPr marL="3657600" marR="0" indent="0" algn="l" rtl="0">
              <a:defRPr sz="1800" b="0" i="0" u="none" strike="noStrike" cap="none" baseline="0">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2512394860"/>
      </p:ext>
    </p:extLst>
  </p:cSld>
  <p:clrMapOvr>
    <a:masterClrMapping/>
  </p:clrMapOvr>
  <p:transition xmlns:p14="http://schemas.microsoft.com/office/powerpoint/2010/main" advClick="0"/>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Only" type="titleOnly">
  <p:cSld name="titleOnly">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1447800" y="0"/>
            <a:ext cx="7696199" cy="1143000"/>
          </a:xfrm>
          <a:prstGeom prst="rect">
            <a:avLst/>
          </a:prstGeom>
          <a:noFill/>
          <a:ln>
            <a:noFill/>
          </a:ln>
        </p:spPr>
        <p:txBody>
          <a:bodyPr lIns="91425" tIns="91425" rIns="91425" bIns="91425" anchor="ctr" anchorCtr="0"/>
          <a:lstStyle>
            <a:lvl1pPr algn="ctr" rtl="0">
              <a:spcBef>
                <a:spcPts val="0"/>
              </a:spcBef>
              <a:buClr>
                <a:schemeClr val="lt1"/>
              </a:buClr>
              <a:buFont typeface="Arial"/>
              <a:buNone/>
              <a:defRPr sz="4000" b="1">
                <a:solidFill>
                  <a:schemeClr val="lt1"/>
                </a:solidFill>
                <a:latin typeface="Arial"/>
                <a:ea typeface="Arial"/>
                <a:cs typeface="Arial"/>
                <a:sym typeface="Arial"/>
              </a:defRPr>
            </a:lvl1pPr>
            <a:lvl2pPr rtl="0">
              <a:defRPr/>
            </a:lvl2pPr>
            <a:lvl3pPr rtl="0">
              <a:defRPr/>
            </a:lvl3pPr>
            <a:lvl4pPr rtl="0">
              <a:defRPr/>
            </a:lvl4pPr>
            <a:lvl5pPr rtl="0">
              <a:defRPr/>
            </a:lvl5pPr>
            <a:lvl6pPr rtl="0">
              <a:defRPr/>
            </a:lvl6pPr>
            <a:lvl7pPr rtl="0">
              <a:defRPr/>
            </a:lvl7pPr>
            <a:lvl8pPr rtl="0">
              <a:defRPr/>
            </a:lvl8pPr>
            <a:lvl9pPr rtl="0">
              <a:defRPr/>
            </a:lvl9pPr>
          </a:lstStyle>
          <a:p>
            <a:endParaRPr/>
          </a:p>
        </p:txBody>
      </p:sp>
      <p:sp>
        <p:nvSpPr>
          <p:cNvPr id="44" name="Shape 44"/>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defRPr sz="1200" b="0" i="0" u="none" strike="noStrike" cap="none" baseline="0">
                <a:solidFill>
                  <a:srgbClr val="888888"/>
                </a:solidFill>
                <a:latin typeface="Arial"/>
                <a:ea typeface="Arial"/>
                <a:cs typeface="Arial"/>
                <a:sym typeface="Arial"/>
              </a:defRPr>
            </a:lvl1pPr>
            <a:lvl2pPr marL="457200" marR="0" indent="0" algn="l" rtl="0">
              <a:defRPr sz="1800" b="0" i="0" u="none" strike="noStrike" cap="none" baseline="0">
                <a:solidFill>
                  <a:schemeClr val="dk1"/>
                </a:solidFill>
                <a:latin typeface="Arial"/>
                <a:ea typeface="Arial"/>
                <a:cs typeface="Arial"/>
                <a:sym typeface="Arial"/>
              </a:defRPr>
            </a:lvl2pPr>
            <a:lvl3pPr marL="914400" marR="0" indent="0" algn="l" rtl="0">
              <a:defRPr sz="1800" b="0" i="0" u="none" strike="noStrike" cap="none" baseline="0">
                <a:solidFill>
                  <a:schemeClr val="dk1"/>
                </a:solidFill>
                <a:latin typeface="Arial"/>
                <a:ea typeface="Arial"/>
                <a:cs typeface="Arial"/>
                <a:sym typeface="Arial"/>
              </a:defRPr>
            </a:lvl3pPr>
            <a:lvl4pPr marL="1371600" marR="0" indent="0" algn="l" rtl="0">
              <a:defRPr sz="1800" b="0" i="0" u="none" strike="noStrike" cap="none" baseline="0">
                <a:solidFill>
                  <a:schemeClr val="dk1"/>
                </a:solidFill>
                <a:latin typeface="Arial"/>
                <a:ea typeface="Arial"/>
                <a:cs typeface="Arial"/>
                <a:sym typeface="Arial"/>
              </a:defRPr>
            </a:lvl4pPr>
            <a:lvl5pPr marL="1828800" marR="0" indent="0" algn="l" rtl="0">
              <a:defRPr sz="1800" b="0" i="0" u="none" strike="noStrike" cap="none" baseline="0">
                <a:solidFill>
                  <a:schemeClr val="dk1"/>
                </a:solidFill>
                <a:latin typeface="Arial"/>
                <a:ea typeface="Arial"/>
                <a:cs typeface="Arial"/>
                <a:sym typeface="Arial"/>
              </a:defRPr>
            </a:lvl5pPr>
            <a:lvl6pPr marL="2286000" marR="0" indent="0" algn="l" rtl="0">
              <a:defRPr sz="1800" b="0" i="0" u="none" strike="noStrike" cap="none" baseline="0">
                <a:solidFill>
                  <a:schemeClr val="dk1"/>
                </a:solidFill>
                <a:latin typeface="Arial"/>
                <a:ea typeface="Arial"/>
                <a:cs typeface="Arial"/>
                <a:sym typeface="Arial"/>
              </a:defRPr>
            </a:lvl6pPr>
            <a:lvl7pPr marL="2743200" marR="0" indent="0" algn="l" rtl="0">
              <a:defRPr sz="1800" b="0" i="0" u="none" strike="noStrike" cap="none" baseline="0">
                <a:solidFill>
                  <a:schemeClr val="dk1"/>
                </a:solidFill>
                <a:latin typeface="Arial"/>
                <a:ea typeface="Arial"/>
                <a:cs typeface="Arial"/>
                <a:sym typeface="Arial"/>
              </a:defRPr>
            </a:lvl7pPr>
            <a:lvl8pPr marL="3200400" marR="0" indent="0" algn="l" rtl="0">
              <a:defRPr sz="1800" b="0" i="0" u="none" strike="noStrike" cap="none" baseline="0">
                <a:solidFill>
                  <a:schemeClr val="dk1"/>
                </a:solidFill>
                <a:latin typeface="Arial"/>
                <a:ea typeface="Arial"/>
                <a:cs typeface="Arial"/>
                <a:sym typeface="Arial"/>
              </a:defRPr>
            </a:lvl8pPr>
            <a:lvl9pPr marL="3657600" marR="0" indent="0" algn="l" rtl="0">
              <a:defRPr sz="1800" b="0" i="0" u="none" strike="noStrike" cap="none" baseline="0">
                <a:solidFill>
                  <a:schemeClr val="dk1"/>
                </a:solidFill>
                <a:latin typeface="Arial"/>
                <a:ea typeface="Arial"/>
                <a:cs typeface="Arial"/>
                <a:sym typeface="Arial"/>
              </a:defRPr>
            </a:lvl9pPr>
          </a:lstStyle>
          <a:p>
            <a:endParaRPr/>
          </a:p>
        </p:txBody>
      </p:sp>
      <p:sp>
        <p:nvSpPr>
          <p:cNvPr id="45" name="Shape 45"/>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defRPr sz="1200" b="0" i="0" u="none" strike="noStrike" cap="none" baseline="0">
                <a:solidFill>
                  <a:srgbClr val="888888"/>
                </a:solidFill>
                <a:latin typeface="Arial"/>
                <a:ea typeface="Arial"/>
                <a:cs typeface="Arial"/>
                <a:sym typeface="Arial"/>
              </a:defRPr>
            </a:lvl1pPr>
            <a:lvl2pPr marL="457200" marR="0" indent="0" algn="l" rtl="0">
              <a:defRPr sz="1800" b="0" i="0" u="none" strike="noStrike" cap="none" baseline="0">
                <a:solidFill>
                  <a:schemeClr val="dk1"/>
                </a:solidFill>
                <a:latin typeface="Arial"/>
                <a:ea typeface="Arial"/>
                <a:cs typeface="Arial"/>
                <a:sym typeface="Arial"/>
              </a:defRPr>
            </a:lvl2pPr>
            <a:lvl3pPr marL="914400" marR="0" indent="0" algn="l" rtl="0">
              <a:defRPr sz="1800" b="0" i="0" u="none" strike="noStrike" cap="none" baseline="0">
                <a:solidFill>
                  <a:schemeClr val="dk1"/>
                </a:solidFill>
                <a:latin typeface="Arial"/>
                <a:ea typeface="Arial"/>
                <a:cs typeface="Arial"/>
                <a:sym typeface="Arial"/>
              </a:defRPr>
            </a:lvl3pPr>
            <a:lvl4pPr marL="1371600" marR="0" indent="0" algn="l" rtl="0">
              <a:defRPr sz="1800" b="0" i="0" u="none" strike="noStrike" cap="none" baseline="0">
                <a:solidFill>
                  <a:schemeClr val="dk1"/>
                </a:solidFill>
                <a:latin typeface="Arial"/>
                <a:ea typeface="Arial"/>
                <a:cs typeface="Arial"/>
                <a:sym typeface="Arial"/>
              </a:defRPr>
            </a:lvl4pPr>
            <a:lvl5pPr marL="1828800" marR="0" indent="0" algn="l" rtl="0">
              <a:defRPr sz="1800" b="0" i="0" u="none" strike="noStrike" cap="none" baseline="0">
                <a:solidFill>
                  <a:schemeClr val="dk1"/>
                </a:solidFill>
                <a:latin typeface="Arial"/>
                <a:ea typeface="Arial"/>
                <a:cs typeface="Arial"/>
                <a:sym typeface="Arial"/>
              </a:defRPr>
            </a:lvl5pPr>
            <a:lvl6pPr marL="2286000" marR="0" indent="0" algn="l" rtl="0">
              <a:defRPr sz="1800" b="0" i="0" u="none" strike="noStrike" cap="none" baseline="0">
                <a:solidFill>
                  <a:schemeClr val="dk1"/>
                </a:solidFill>
                <a:latin typeface="Arial"/>
                <a:ea typeface="Arial"/>
                <a:cs typeface="Arial"/>
                <a:sym typeface="Arial"/>
              </a:defRPr>
            </a:lvl6pPr>
            <a:lvl7pPr marL="2743200" marR="0" indent="0" algn="l" rtl="0">
              <a:defRPr sz="1800" b="0" i="0" u="none" strike="noStrike" cap="none" baseline="0">
                <a:solidFill>
                  <a:schemeClr val="dk1"/>
                </a:solidFill>
                <a:latin typeface="Arial"/>
                <a:ea typeface="Arial"/>
                <a:cs typeface="Arial"/>
                <a:sym typeface="Arial"/>
              </a:defRPr>
            </a:lvl7pPr>
            <a:lvl8pPr marL="3200400" marR="0" indent="0" algn="l" rtl="0">
              <a:defRPr sz="1800" b="0" i="0" u="none" strike="noStrike" cap="none" baseline="0">
                <a:solidFill>
                  <a:schemeClr val="dk1"/>
                </a:solidFill>
                <a:latin typeface="Arial"/>
                <a:ea typeface="Arial"/>
                <a:cs typeface="Arial"/>
                <a:sym typeface="Arial"/>
              </a:defRPr>
            </a:lvl8pPr>
            <a:lvl9pPr marL="3657600" marR="0" indent="0" algn="l" rtl="0">
              <a:defRPr sz="1800" b="0" i="0" u="none" strike="noStrike" cap="none" baseline="0">
                <a:solidFill>
                  <a:schemeClr val="dk1"/>
                </a:solidFill>
                <a:latin typeface="Arial"/>
                <a:ea typeface="Arial"/>
                <a:cs typeface="Arial"/>
                <a:sym typeface="Arial"/>
              </a:defRPr>
            </a:lvl9pPr>
          </a:lstStyle>
          <a:p>
            <a:endParaRPr/>
          </a:p>
        </p:txBody>
      </p:sp>
      <p:sp>
        <p:nvSpPr>
          <p:cNvPr id="46" name="Shape 46"/>
          <p:cNvSpPr txBox="1">
            <a:spLocks noGrp="1"/>
          </p:cNvSpPr>
          <p:nvPr>
            <p:ph type="sldNum" idx="12"/>
          </p:nvPr>
        </p:nvSpPr>
        <p:spPr>
          <a:xfrm>
            <a:off x="6553200" y="6356350"/>
            <a:ext cx="2133599" cy="365125"/>
          </a:xfrm>
          <a:prstGeom prst="rect">
            <a:avLst/>
          </a:prstGeom>
          <a:noFill/>
          <a:ln>
            <a:noFill/>
          </a:ln>
        </p:spPr>
        <p:txBody>
          <a:bodyPr lIns="91425" tIns="91425" rIns="91425" bIns="91425" anchor="ctr" anchorCtr="0"/>
          <a:lstStyle>
            <a:lvl1pPr marL="0" marR="0" indent="0" algn="r" rtl="0">
              <a:defRPr sz="1200" b="0" i="0" u="none" strike="noStrike" cap="none" baseline="0">
                <a:solidFill>
                  <a:srgbClr val="888888"/>
                </a:solidFill>
                <a:latin typeface="Arial"/>
                <a:ea typeface="Arial"/>
                <a:cs typeface="Arial"/>
                <a:sym typeface="Arial"/>
              </a:defRPr>
            </a:lvl1pPr>
            <a:lvl2pPr marL="457200" marR="0" indent="0" algn="l" rtl="0">
              <a:defRPr sz="1800" b="0" i="0" u="none" strike="noStrike" cap="none" baseline="0">
                <a:solidFill>
                  <a:schemeClr val="dk1"/>
                </a:solidFill>
                <a:latin typeface="Arial"/>
                <a:ea typeface="Arial"/>
                <a:cs typeface="Arial"/>
                <a:sym typeface="Arial"/>
              </a:defRPr>
            </a:lvl2pPr>
            <a:lvl3pPr marL="914400" marR="0" indent="0" algn="l" rtl="0">
              <a:defRPr sz="1800" b="0" i="0" u="none" strike="noStrike" cap="none" baseline="0">
                <a:solidFill>
                  <a:schemeClr val="dk1"/>
                </a:solidFill>
                <a:latin typeface="Arial"/>
                <a:ea typeface="Arial"/>
                <a:cs typeface="Arial"/>
                <a:sym typeface="Arial"/>
              </a:defRPr>
            </a:lvl3pPr>
            <a:lvl4pPr marL="1371600" marR="0" indent="0" algn="l" rtl="0">
              <a:defRPr sz="1800" b="0" i="0" u="none" strike="noStrike" cap="none" baseline="0">
                <a:solidFill>
                  <a:schemeClr val="dk1"/>
                </a:solidFill>
                <a:latin typeface="Arial"/>
                <a:ea typeface="Arial"/>
                <a:cs typeface="Arial"/>
                <a:sym typeface="Arial"/>
              </a:defRPr>
            </a:lvl4pPr>
            <a:lvl5pPr marL="1828800" marR="0" indent="0" algn="l" rtl="0">
              <a:defRPr sz="1800" b="0" i="0" u="none" strike="noStrike" cap="none" baseline="0">
                <a:solidFill>
                  <a:schemeClr val="dk1"/>
                </a:solidFill>
                <a:latin typeface="Arial"/>
                <a:ea typeface="Arial"/>
                <a:cs typeface="Arial"/>
                <a:sym typeface="Arial"/>
              </a:defRPr>
            </a:lvl5pPr>
            <a:lvl6pPr marL="2286000" marR="0" indent="0" algn="l" rtl="0">
              <a:defRPr sz="1800" b="0" i="0" u="none" strike="noStrike" cap="none" baseline="0">
                <a:solidFill>
                  <a:schemeClr val="dk1"/>
                </a:solidFill>
                <a:latin typeface="Arial"/>
                <a:ea typeface="Arial"/>
                <a:cs typeface="Arial"/>
                <a:sym typeface="Arial"/>
              </a:defRPr>
            </a:lvl6pPr>
            <a:lvl7pPr marL="2743200" marR="0" indent="0" algn="l" rtl="0">
              <a:defRPr sz="1800" b="0" i="0" u="none" strike="noStrike" cap="none" baseline="0">
                <a:solidFill>
                  <a:schemeClr val="dk1"/>
                </a:solidFill>
                <a:latin typeface="Arial"/>
                <a:ea typeface="Arial"/>
                <a:cs typeface="Arial"/>
                <a:sym typeface="Arial"/>
              </a:defRPr>
            </a:lvl7pPr>
            <a:lvl8pPr marL="3200400" marR="0" indent="0" algn="l" rtl="0">
              <a:defRPr sz="1800" b="0" i="0" u="none" strike="noStrike" cap="none" baseline="0">
                <a:solidFill>
                  <a:schemeClr val="dk1"/>
                </a:solidFill>
                <a:latin typeface="Arial"/>
                <a:ea typeface="Arial"/>
                <a:cs typeface="Arial"/>
                <a:sym typeface="Arial"/>
              </a:defRPr>
            </a:lvl8pPr>
            <a:lvl9pPr marL="3657600" marR="0" indent="0" algn="l" rtl="0">
              <a:defRPr sz="1800" b="0" i="0" u="none" strike="noStrike" cap="none" baseline="0">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3634557345"/>
      </p:ext>
    </p:extLst>
  </p:cSld>
  <p:clrMapOvr>
    <a:masterClrMapping/>
  </p:clrMapOvr>
  <p:transition xmlns:p14="http://schemas.microsoft.com/office/powerpoint/2010/main" advClick="0"/>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7"/>
        <p:cNvGrpSpPr/>
        <p:nvPr/>
      </p:nvGrpSpPr>
      <p:grpSpPr>
        <a:xfrm>
          <a:off x="0" y="0"/>
          <a:ext cx="0" cy="0"/>
          <a:chOff x="0" y="0"/>
          <a:chExt cx="0" cy="0"/>
        </a:xfrm>
      </p:grpSpPr>
      <p:sp>
        <p:nvSpPr>
          <p:cNvPr id="48" name="Shape 48"/>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defRPr sz="1200" b="0" i="0" u="none" strike="noStrike" cap="none" baseline="0">
                <a:solidFill>
                  <a:srgbClr val="888888"/>
                </a:solidFill>
                <a:latin typeface="Arial"/>
                <a:ea typeface="Arial"/>
                <a:cs typeface="Arial"/>
                <a:sym typeface="Arial"/>
              </a:defRPr>
            </a:lvl1pPr>
            <a:lvl2pPr marL="457200" marR="0" indent="0" algn="l" rtl="0">
              <a:defRPr sz="1800" b="0" i="0" u="none" strike="noStrike" cap="none" baseline="0">
                <a:solidFill>
                  <a:schemeClr val="dk1"/>
                </a:solidFill>
                <a:latin typeface="Arial"/>
                <a:ea typeface="Arial"/>
                <a:cs typeface="Arial"/>
                <a:sym typeface="Arial"/>
              </a:defRPr>
            </a:lvl2pPr>
            <a:lvl3pPr marL="914400" marR="0" indent="0" algn="l" rtl="0">
              <a:defRPr sz="1800" b="0" i="0" u="none" strike="noStrike" cap="none" baseline="0">
                <a:solidFill>
                  <a:schemeClr val="dk1"/>
                </a:solidFill>
                <a:latin typeface="Arial"/>
                <a:ea typeface="Arial"/>
                <a:cs typeface="Arial"/>
                <a:sym typeface="Arial"/>
              </a:defRPr>
            </a:lvl3pPr>
            <a:lvl4pPr marL="1371600" marR="0" indent="0" algn="l" rtl="0">
              <a:defRPr sz="1800" b="0" i="0" u="none" strike="noStrike" cap="none" baseline="0">
                <a:solidFill>
                  <a:schemeClr val="dk1"/>
                </a:solidFill>
                <a:latin typeface="Arial"/>
                <a:ea typeface="Arial"/>
                <a:cs typeface="Arial"/>
                <a:sym typeface="Arial"/>
              </a:defRPr>
            </a:lvl4pPr>
            <a:lvl5pPr marL="1828800" marR="0" indent="0" algn="l" rtl="0">
              <a:defRPr sz="1800" b="0" i="0" u="none" strike="noStrike" cap="none" baseline="0">
                <a:solidFill>
                  <a:schemeClr val="dk1"/>
                </a:solidFill>
                <a:latin typeface="Arial"/>
                <a:ea typeface="Arial"/>
                <a:cs typeface="Arial"/>
                <a:sym typeface="Arial"/>
              </a:defRPr>
            </a:lvl5pPr>
            <a:lvl6pPr marL="2286000" marR="0" indent="0" algn="l" rtl="0">
              <a:defRPr sz="1800" b="0" i="0" u="none" strike="noStrike" cap="none" baseline="0">
                <a:solidFill>
                  <a:schemeClr val="dk1"/>
                </a:solidFill>
                <a:latin typeface="Arial"/>
                <a:ea typeface="Arial"/>
                <a:cs typeface="Arial"/>
                <a:sym typeface="Arial"/>
              </a:defRPr>
            </a:lvl6pPr>
            <a:lvl7pPr marL="2743200" marR="0" indent="0" algn="l" rtl="0">
              <a:defRPr sz="1800" b="0" i="0" u="none" strike="noStrike" cap="none" baseline="0">
                <a:solidFill>
                  <a:schemeClr val="dk1"/>
                </a:solidFill>
                <a:latin typeface="Arial"/>
                <a:ea typeface="Arial"/>
                <a:cs typeface="Arial"/>
                <a:sym typeface="Arial"/>
              </a:defRPr>
            </a:lvl7pPr>
            <a:lvl8pPr marL="3200400" marR="0" indent="0" algn="l" rtl="0">
              <a:defRPr sz="1800" b="0" i="0" u="none" strike="noStrike" cap="none" baseline="0">
                <a:solidFill>
                  <a:schemeClr val="dk1"/>
                </a:solidFill>
                <a:latin typeface="Arial"/>
                <a:ea typeface="Arial"/>
                <a:cs typeface="Arial"/>
                <a:sym typeface="Arial"/>
              </a:defRPr>
            </a:lvl8pPr>
            <a:lvl9pPr marL="3657600" marR="0" indent="0" algn="l" rtl="0">
              <a:defRPr sz="1800" b="0" i="0" u="none" strike="noStrike" cap="none" baseline="0">
                <a:solidFill>
                  <a:schemeClr val="dk1"/>
                </a:solidFill>
                <a:latin typeface="Arial"/>
                <a:ea typeface="Arial"/>
                <a:cs typeface="Arial"/>
                <a:sym typeface="Arial"/>
              </a:defRPr>
            </a:lvl9pPr>
          </a:lstStyle>
          <a:p>
            <a:endParaRPr/>
          </a:p>
        </p:txBody>
      </p:sp>
      <p:sp>
        <p:nvSpPr>
          <p:cNvPr id="49" name="Shape 49"/>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defRPr sz="1200" b="0" i="0" u="none" strike="noStrike" cap="none" baseline="0">
                <a:solidFill>
                  <a:srgbClr val="888888"/>
                </a:solidFill>
                <a:latin typeface="Arial"/>
                <a:ea typeface="Arial"/>
                <a:cs typeface="Arial"/>
                <a:sym typeface="Arial"/>
              </a:defRPr>
            </a:lvl1pPr>
            <a:lvl2pPr marL="457200" marR="0" indent="0" algn="l" rtl="0">
              <a:defRPr sz="1800" b="0" i="0" u="none" strike="noStrike" cap="none" baseline="0">
                <a:solidFill>
                  <a:schemeClr val="dk1"/>
                </a:solidFill>
                <a:latin typeface="Arial"/>
                <a:ea typeface="Arial"/>
                <a:cs typeface="Arial"/>
                <a:sym typeface="Arial"/>
              </a:defRPr>
            </a:lvl2pPr>
            <a:lvl3pPr marL="914400" marR="0" indent="0" algn="l" rtl="0">
              <a:defRPr sz="1800" b="0" i="0" u="none" strike="noStrike" cap="none" baseline="0">
                <a:solidFill>
                  <a:schemeClr val="dk1"/>
                </a:solidFill>
                <a:latin typeface="Arial"/>
                <a:ea typeface="Arial"/>
                <a:cs typeface="Arial"/>
                <a:sym typeface="Arial"/>
              </a:defRPr>
            </a:lvl3pPr>
            <a:lvl4pPr marL="1371600" marR="0" indent="0" algn="l" rtl="0">
              <a:defRPr sz="1800" b="0" i="0" u="none" strike="noStrike" cap="none" baseline="0">
                <a:solidFill>
                  <a:schemeClr val="dk1"/>
                </a:solidFill>
                <a:latin typeface="Arial"/>
                <a:ea typeface="Arial"/>
                <a:cs typeface="Arial"/>
                <a:sym typeface="Arial"/>
              </a:defRPr>
            </a:lvl4pPr>
            <a:lvl5pPr marL="1828800" marR="0" indent="0" algn="l" rtl="0">
              <a:defRPr sz="1800" b="0" i="0" u="none" strike="noStrike" cap="none" baseline="0">
                <a:solidFill>
                  <a:schemeClr val="dk1"/>
                </a:solidFill>
                <a:latin typeface="Arial"/>
                <a:ea typeface="Arial"/>
                <a:cs typeface="Arial"/>
                <a:sym typeface="Arial"/>
              </a:defRPr>
            </a:lvl5pPr>
            <a:lvl6pPr marL="2286000" marR="0" indent="0" algn="l" rtl="0">
              <a:defRPr sz="1800" b="0" i="0" u="none" strike="noStrike" cap="none" baseline="0">
                <a:solidFill>
                  <a:schemeClr val="dk1"/>
                </a:solidFill>
                <a:latin typeface="Arial"/>
                <a:ea typeface="Arial"/>
                <a:cs typeface="Arial"/>
                <a:sym typeface="Arial"/>
              </a:defRPr>
            </a:lvl6pPr>
            <a:lvl7pPr marL="2743200" marR="0" indent="0" algn="l" rtl="0">
              <a:defRPr sz="1800" b="0" i="0" u="none" strike="noStrike" cap="none" baseline="0">
                <a:solidFill>
                  <a:schemeClr val="dk1"/>
                </a:solidFill>
                <a:latin typeface="Arial"/>
                <a:ea typeface="Arial"/>
                <a:cs typeface="Arial"/>
                <a:sym typeface="Arial"/>
              </a:defRPr>
            </a:lvl7pPr>
            <a:lvl8pPr marL="3200400" marR="0" indent="0" algn="l" rtl="0">
              <a:defRPr sz="1800" b="0" i="0" u="none" strike="noStrike" cap="none" baseline="0">
                <a:solidFill>
                  <a:schemeClr val="dk1"/>
                </a:solidFill>
                <a:latin typeface="Arial"/>
                <a:ea typeface="Arial"/>
                <a:cs typeface="Arial"/>
                <a:sym typeface="Arial"/>
              </a:defRPr>
            </a:lvl8pPr>
            <a:lvl9pPr marL="3657600" marR="0" indent="0" algn="l" rtl="0">
              <a:defRPr sz="1800" b="0" i="0" u="none" strike="noStrike" cap="none" baseline="0">
                <a:solidFill>
                  <a:schemeClr val="dk1"/>
                </a:solidFill>
                <a:latin typeface="Arial"/>
                <a:ea typeface="Arial"/>
                <a:cs typeface="Arial"/>
                <a:sym typeface="Arial"/>
              </a:defRPr>
            </a:lvl9pPr>
          </a:lstStyle>
          <a:p>
            <a:endParaRPr/>
          </a:p>
        </p:txBody>
      </p:sp>
      <p:sp>
        <p:nvSpPr>
          <p:cNvPr id="50" name="Shape 50"/>
          <p:cNvSpPr txBox="1">
            <a:spLocks noGrp="1"/>
          </p:cNvSpPr>
          <p:nvPr>
            <p:ph type="sldNum" idx="12"/>
          </p:nvPr>
        </p:nvSpPr>
        <p:spPr>
          <a:xfrm>
            <a:off x="6553200" y="6356350"/>
            <a:ext cx="2133599" cy="365125"/>
          </a:xfrm>
          <a:prstGeom prst="rect">
            <a:avLst/>
          </a:prstGeom>
          <a:noFill/>
          <a:ln>
            <a:noFill/>
          </a:ln>
        </p:spPr>
        <p:txBody>
          <a:bodyPr lIns="91425" tIns="91425" rIns="91425" bIns="91425" anchor="ctr" anchorCtr="0"/>
          <a:lstStyle>
            <a:lvl1pPr marL="0" marR="0" indent="0" algn="r" rtl="0">
              <a:defRPr sz="1200" b="0" i="0" u="none" strike="noStrike" cap="none" baseline="0">
                <a:solidFill>
                  <a:srgbClr val="888888"/>
                </a:solidFill>
                <a:latin typeface="Arial"/>
                <a:ea typeface="Arial"/>
                <a:cs typeface="Arial"/>
                <a:sym typeface="Arial"/>
              </a:defRPr>
            </a:lvl1pPr>
            <a:lvl2pPr marL="457200" marR="0" indent="0" algn="l" rtl="0">
              <a:defRPr sz="1800" b="0" i="0" u="none" strike="noStrike" cap="none" baseline="0">
                <a:solidFill>
                  <a:schemeClr val="dk1"/>
                </a:solidFill>
                <a:latin typeface="Arial"/>
                <a:ea typeface="Arial"/>
                <a:cs typeface="Arial"/>
                <a:sym typeface="Arial"/>
              </a:defRPr>
            </a:lvl2pPr>
            <a:lvl3pPr marL="914400" marR="0" indent="0" algn="l" rtl="0">
              <a:defRPr sz="1800" b="0" i="0" u="none" strike="noStrike" cap="none" baseline="0">
                <a:solidFill>
                  <a:schemeClr val="dk1"/>
                </a:solidFill>
                <a:latin typeface="Arial"/>
                <a:ea typeface="Arial"/>
                <a:cs typeface="Arial"/>
                <a:sym typeface="Arial"/>
              </a:defRPr>
            </a:lvl3pPr>
            <a:lvl4pPr marL="1371600" marR="0" indent="0" algn="l" rtl="0">
              <a:defRPr sz="1800" b="0" i="0" u="none" strike="noStrike" cap="none" baseline="0">
                <a:solidFill>
                  <a:schemeClr val="dk1"/>
                </a:solidFill>
                <a:latin typeface="Arial"/>
                <a:ea typeface="Arial"/>
                <a:cs typeface="Arial"/>
                <a:sym typeface="Arial"/>
              </a:defRPr>
            </a:lvl4pPr>
            <a:lvl5pPr marL="1828800" marR="0" indent="0" algn="l" rtl="0">
              <a:defRPr sz="1800" b="0" i="0" u="none" strike="noStrike" cap="none" baseline="0">
                <a:solidFill>
                  <a:schemeClr val="dk1"/>
                </a:solidFill>
                <a:latin typeface="Arial"/>
                <a:ea typeface="Arial"/>
                <a:cs typeface="Arial"/>
                <a:sym typeface="Arial"/>
              </a:defRPr>
            </a:lvl5pPr>
            <a:lvl6pPr marL="2286000" marR="0" indent="0" algn="l" rtl="0">
              <a:defRPr sz="1800" b="0" i="0" u="none" strike="noStrike" cap="none" baseline="0">
                <a:solidFill>
                  <a:schemeClr val="dk1"/>
                </a:solidFill>
                <a:latin typeface="Arial"/>
                <a:ea typeface="Arial"/>
                <a:cs typeface="Arial"/>
                <a:sym typeface="Arial"/>
              </a:defRPr>
            </a:lvl6pPr>
            <a:lvl7pPr marL="2743200" marR="0" indent="0" algn="l" rtl="0">
              <a:defRPr sz="1800" b="0" i="0" u="none" strike="noStrike" cap="none" baseline="0">
                <a:solidFill>
                  <a:schemeClr val="dk1"/>
                </a:solidFill>
                <a:latin typeface="Arial"/>
                <a:ea typeface="Arial"/>
                <a:cs typeface="Arial"/>
                <a:sym typeface="Arial"/>
              </a:defRPr>
            </a:lvl7pPr>
            <a:lvl8pPr marL="3200400" marR="0" indent="0" algn="l" rtl="0">
              <a:defRPr sz="1800" b="0" i="0" u="none" strike="noStrike" cap="none" baseline="0">
                <a:solidFill>
                  <a:schemeClr val="dk1"/>
                </a:solidFill>
                <a:latin typeface="Arial"/>
                <a:ea typeface="Arial"/>
                <a:cs typeface="Arial"/>
                <a:sym typeface="Arial"/>
              </a:defRPr>
            </a:lvl8pPr>
            <a:lvl9pPr marL="3657600" marR="0" indent="0" algn="l" rtl="0">
              <a:defRPr sz="1800" b="0" i="0" u="none" strike="noStrike" cap="none" baseline="0">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4125302198"/>
      </p:ext>
    </p:extLst>
  </p:cSld>
  <p:clrMapOvr>
    <a:masterClrMapping/>
  </p:clrMapOvr>
  <p:transition xmlns:p14="http://schemas.microsoft.com/office/powerpoint/2010/main" advClick="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4" name="Picture 9" descr="Dept of Commerce Seal"/>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0" y="6037263"/>
            <a:ext cx="825500" cy="820737"/>
          </a:xfrm>
          <a:prstGeom prst="rect">
            <a:avLst/>
          </a:prstGeom>
          <a:noFill/>
          <a:effectLst>
            <a:outerShdw blurRad="63500" dist="37026" dir="7998880" algn="ctr" rotWithShape="0">
              <a:schemeClr val="bg2">
                <a:alpha val="50000"/>
              </a:schemeClr>
            </a:outerShdw>
          </a:effectLst>
        </p:spPr>
      </p:pic>
      <p:pic>
        <p:nvPicPr>
          <p:cNvPr id="5" name="Picture 10" descr="NOAA"/>
          <p:cNvPicPr>
            <a:picLocks noChangeAspect="1" noChangeArrowheads="1"/>
          </p:cNvPicPr>
          <p:nvPr userDrawn="1"/>
        </p:nvPicPr>
        <p:blipFill>
          <a:blip r:embed="rId4" cstate="email">
            <a:extLst>
              <a:ext uri="{28A0092B-C50C-407E-A947-70E740481C1C}">
                <a14:useLocalDpi xmlns:a14="http://schemas.microsoft.com/office/drawing/2010/main"/>
              </a:ext>
            </a:extLst>
          </a:blip>
          <a:srcRect/>
          <a:stretch>
            <a:fillRect/>
          </a:stretch>
        </p:blipFill>
        <p:spPr bwMode="auto">
          <a:xfrm>
            <a:off x="838200" y="6065838"/>
            <a:ext cx="762000" cy="762000"/>
          </a:xfrm>
          <a:prstGeom prst="rect">
            <a:avLst/>
          </a:prstGeom>
          <a:noFill/>
          <a:effectLst>
            <a:outerShdw blurRad="63500" dist="37026" dir="7998880" algn="ctr" rotWithShape="0">
              <a:schemeClr val="bg2">
                <a:alpha val="50000"/>
              </a:schemeClr>
            </a:outerShdw>
          </a:effectLst>
        </p:spPr>
      </p:pic>
      <p:sp>
        <p:nvSpPr>
          <p:cNvPr id="39939" name="Rectangle 3"/>
          <p:cNvSpPr>
            <a:spLocks noGrp="1" noChangeArrowheads="1"/>
          </p:cNvSpPr>
          <p:nvPr>
            <p:ph type="subTitle" idx="1"/>
          </p:nvPr>
        </p:nvSpPr>
        <p:spPr>
          <a:xfrm>
            <a:off x="2743200" y="5029200"/>
            <a:ext cx="6400800" cy="1828800"/>
          </a:xfrm>
          <a:effectLst>
            <a:outerShdw blurRad="63500" dist="17961" dir="2700000" algn="ctr" rotWithShape="0">
              <a:schemeClr val="tx1">
                <a:alpha val="50000"/>
              </a:schemeClr>
            </a:outerShdw>
          </a:effectLst>
        </p:spPr>
        <p:txBody>
          <a:bodyPr lIns="182880"/>
          <a:lstStyle>
            <a:lvl1pPr algn="r">
              <a:lnSpc>
                <a:spcPct val="110000"/>
              </a:lnSpc>
              <a:spcBef>
                <a:spcPct val="0"/>
              </a:spcBef>
              <a:spcAft>
                <a:spcPct val="25000"/>
              </a:spcAft>
              <a:defRPr sz="1600">
                <a:solidFill>
                  <a:schemeClr val="bg1"/>
                </a:solidFill>
                <a:latin typeface="TradeGothicBoldCondTwenty" pitchFamily="2" charset="0"/>
              </a:defRPr>
            </a:lvl1pPr>
          </a:lstStyle>
          <a:p>
            <a:r>
              <a:rPr lang="en-US"/>
              <a:t>Click to edit Master subtitle style</a:t>
            </a:r>
          </a:p>
        </p:txBody>
      </p:sp>
      <p:sp>
        <p:nvSpPr>
          <p:cNvPr id="39938" name="Rectangle 2"/>
          <p:cNvSpPr>
            <a:spLocks noGrp="1" noChangeArrowheads="1"/>
          </p:cNvSpPr>
          <p:nvPr>
            <p:ph type="ctrTitle"/>
          </p:nvPr>
        </p:nvSpPr>
        <p:spPr>
          <a:xfrm>
            <a:off x="0" y="0"/>
            <a:ext cx="6248400" cy="2057400"/>
          </a:xfrm>
          <a:effectLst>
            <a:outerShdw blurRad="63500" dist="17961" dir="2700000" algn="ctr" rotWithShape="0">
              <a:schemeClr val="tx1">
                <a:alpha val="50000"/>
              </a:schemeClr>
            </a:outerShdw>
          </a:effectLst>
        </p:spPr>
        <p:txBody>
          <a:bodyPr lIns="274320" rIns="91440"/>
          <a:lstStyle>
            <a:lvl1pPr algn="r">
              <a:defRPr sz="6000">
                <a:latin typeface="TradeGothicBoldTwo" pitchFamily="2" charset="0"/>
              </a:defRPr>
            </a:lvl1pPr>
          </a:lstStyle>
          <a:p>
            <a:r>
              <a:rPr lang="en-US"/>
              <a:t>Click to edit Master title style</a:t>
            </a:r>
          </a:p>
        </p:txBody>
      </p:sp>
      <p:sp>
        <p:nvSpPr>
          <p:cNvPr id="8" name="TextBox 7"/>
          <p:cNvSpPr txBox="1"/>
          <p:nvPr userDrawn="1"/>
        </p:nvSpPr>
        <p:spPr>
          <a:xfrm>
            <a:off x="6852058" y="4060019"/>
            <a:ext cx="1128826" cy="523220"/>
          </a:xfrm>
          <a:prstGeom prst="rect">
            <a:avLst/>
          </a:prstGeom>
          <a:noFill/>
        </p:spPr>
        <p:txBody>
          <a:bodyPr wrap="square" rtlCol="0">
            <a:spAutoFit/>
          </a:bodyPr>
          <a:lstStyle/>
          <a:p>
            <a:pPr algn="ctr"/>
            <a:r>
              <a:rPr lang="en-US" sz="1400" dirty="0" smtClean="0">
                <a:solidFill>
                  <a:schemeClr val="bg1"/>
                </a:solidFill>
              </a:rPr>
              <a:t>Hurricane Sandy</a:t>
            </a:r>
            <a:endParaRPr lang="en-US" sz="1400" dirty="0">
              <a:solidFill>
                <a:schemeClr val="bg1"/>
              </a:solidFill>
            </a:endParaRPr>
          </a:p>
        </p:txBody>
      </p:sp>
    </p:spTree>
    <p:extLst>
      <p:ext uri="{BB962C8B-B14F-4D97-AF65-F5344CB8AC3E}">
        <p14:creationId xmlns:p14="http://schemas.microsoft.com/office/powerpoint/2010/main" val="3810556222"/>
      </p:ext>
    </p:extLst>
  </p:cSld>
  <p:clrMapOvr>
    <a:masterClrMapping/>
  </p:clrMapOvr>
  <p:timing>
    <p:tnLst>
      <p:par>
        <p:cTn xmlns:p14="http://schemas.microsoft.com/office/powerpoint/2010/mai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609600"/>
            <a:ext cx="7772400" cy="548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685800" y="6248400"/>
            <a:ext cx="1905000" cy="457200"/>
          </a:xfrm>
          <a:prstGeom prst="rect">
            <a:avLst/>
          </a:prstGeom>
        </p:spPr>
        <p:txBody>
          <a:bodyPr/>
          <a:lstStyle>
            <a:lvl1pPr>
              <a:defRPr smtClean="0"/>
            </a:lvl1pPr>
          </a:lstStyle>
          <a:p>
            <a:pPr>
              <a:defRPr/>
            </a:pPr>
            <a:endParaRPr lang="en-US"/>
          </a:p>
        </p:txBody>
      </p:sp>
      <p:sp>
        <p:nvSpPr>
          <p:cNvPr id="4" name="Footer Placeholder 3"/>
          <p:cNvSpPr>
            <a:spLocks noGrp="1"/>
          </p:cNvSpPr>
          <p:nvPr>
            <p:ph type="ftr" sz="quarter" idx="11"/>
          </p:nvPr>
        </p:nvSpPr>
        <p:spPr>
          <a:xfrm>
            <a:off x="3124200" y="6248400"/>
            <a:ext cx="2895600" cy="457200"/>
          </a:xfrm>
          <a:prstGeom prst="rect">
            <a:avLst/>
          </a:prstGeom>
        </p:spPr>
        <p:txBody>
          <a:bodyPr/>
          <a:lstStyle>
            <a:lvl1pPr>
              <a:defRPr smtClean="0"/>
            </a:lvl1pPr>
          </a:lstStyle>
          <a:p>
            <a:pPr>
              <a:defRPr/>
            </a:pPr>
            <a:endParaRPr lang="en-US"/>
          </a:p>
        </p:txBody>
      </p:sp>
      <p:sp>
        <p:nvSpPr>
          <p:cNvPr id="5" name="Slide Number Placeholder 4"/>
          <p:cNvSpPr>
            <a:spLocks noGrp="1"/>
          </p:cNvSpPr>
          <p:nvPr>
            <p:ph type="sldNum" sz="quarter" idx="12"/>
          </p:nvPr>
        </p:nvSpPr>
        <p:spPr>
          <a:xfrm>
            <a:off x="6553200" y="6248400"/>
            <a:ext cx="1905000" cy="457200"/>
          </a:xfrm>
          <a:prstGeom prst="rect">
            <a:avLst/>
          </a:prstGeom>
        </p:spPr>
        <p:txBody>
          <a:bodyPr/>
          <a:lstStyle>
            <a:lvl1pPr>
              <a:defRPr smtClean="0"/>
            </a:lvl1pPr>
          </a:lstStyle>
          <a:p>
            <a:pPr>
              <a:defRPr/>
            </a:pPr>
            <a:fld id="{590B5910-840D-034B-80ED-7C84F1CE13A2}" type="slidenum">
              <a:rPr lang="en-US"/>
              <a:pPr>
                <a:defRPr/>
              </a:pPr>
              <a:t>‹#›</a:t>
            </a:fld>
            <a:endParaRPr lang="en-US"/>
          </a:p>
        </p:txBody>
      </p:sp>
    </p:spTree>
    <p:extLst>
      <p:ext uri="{BB962C8B-B14F-4D97-AF65-F5344CB8AC3E}">
        <p14:creationId xmlns:p14="http://schemas.microsoft.com/office/powerpoint/2010/main" val="145991953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 Id="rId8"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
        <p:cNvGrpSpPr/>
        <p:nvPr/>
      </p:nvGrpSpPr>
      <p:grpSpPr>
        <a:xfrm>
          <a:off x="0" y="0"/>
          <a:ext cx="0" cy="0"/>
          <a:chOff x="0" y="0"/>
          <a:chExt cx="0" cy="0"/>
        </a:xfrm>
      </p:grpSpPr>
      <p:sp>
        <p:nvSpPr>
          <p:cNvPr id="9" name="Shape 9"/>
          <p:cNvSpPr/>
          <p:nvPr/>
        </p:nvSpPr>
        <p:spPr>
          <a:xfrm>
            <a:off x="1142" y="0"/>
            <a:ext cx="9142857" cy="6857143"/>
          </a:xfrm>
          <a:prstGeom prst="rect">
            <a:avLst/>
          </a:prstGeom>
          <a:blipFill>
            <a:blip r:embed="rId8"/>
            <a:stretch>
              <a:fillRect/>
            </a:stretch>
          </a:blipFill>
        </p:spPr>
      </p:sp>
      <p:sp>
        <p:nvSpPr>
          <p:cNvPr id="10" name="Shape 10"/>
          <p:cNvSpPr txBox="1">
            <a:spLocks noGrp="1"/>
          </p:cNvSpPr>
          <p:nvPr>
            <p:ph type="title"/>
          </p:nvPr>
        </p:nvSpPr>
        <p:spPr>
          <a:xfrm>
            <a:off x="1447800" y="0"/>
            <a:ext cx="7696199" cy="1143000"/>
          </a:xfrm>
          <a:prstGeom prst="rect">
            <a:avLst/>
          </a:prstGeom>
          <a:noFill/>
          <a:ln>
            <a:noFill/>
          </a:ln>
        </p:spPr>
        <p:txBody>
          <a:bodyPr lIns="91425" tIns="91425" rIns="91425" bIns="91425" anchor="ctr" anchorCtr="0"/>
          <a:lstStyle>
            <a:lvl1pPr marL="0" marR="0" indent="0" algn="ctr" rtl="0">
              <a:spcBef>
                <a:spcPts val="0"/>
              </a:spcBef>
              <a:buClr>
                <a:schemeClr val="lt1"/>
              </a:buClr>
              <a:buFont typeface="Arial"/>
              <a:buNone/>
              <a:defRPr sz="4000" b="1" i="0" u="none" strike="noStrike" cap="none" baseline="0">
                <a:solidFill>
                  <a:schemeClr val="lt1"/>
                </a:solidFill>
                <a:latin typeface="Arial"/>
                <a:ea typeface="Arial"/>
                <a:cs typeface="Arial"/>
                <a:sym typeface="Arial"/>
              </a:defRPr>
            </a:lvl1pPr>
            <a:lvl2pPr marL="0" marR="0" indent="0" algn="l" rtl="0">
              <a:defRPr/>
            </a:lvl2pPr>
            <a:lvl3pPr marL="0" marR="0" indent="0" algn="l" rtl="0">
              <a:defRPr/>
            </a:lvl3pPr>
            <a:lvl4pPr marL="0" marR="0" indent="0" algn="l" rtl="0">
              <a:defRPr/>
            </a:lvl4pPr>
            <a:lvl5pPr marL="0" marR="0" indent="0" algn="l" rtl="0">
              <a:defRPr/>
            </a:lvl5pPr>
            <a:lvl6pPr marL="0" marR="0" indent="0" algn="l" rtl="0">
              <a:defRPr/>
            </a:lvl6pPr>
            <a:lvl7pPr marL="0" marR="0" indent="0" algn="l" rtl="0">
              <a:defRPr/>
            </a:lvl7pPr>
            <a:lvl8pPr marL="0" marR="0" indent="0" algn="l" rtl="0">
              <a:defRPr/>
            </a:lvl8pPr>
            <a:lvl9pPr marL="0" marR="0" indent="0" algn="l" rtl="0">
              <a:defRPr/>
            </a:lvl9pPr>
          </a:lstStyle>
          <a:p>
            <a:endParaRPr/>
          </a:p>
        </p:txBody>
      </p:sp>
      <p:sp>
        <p:nvSpPr>
          <p:cNvPr id="11" name="Shape 11"/>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342900" marR="0" indent="-222250" algn="l" rtl="0">
              <a:spcBef>
                <a:spcPts val="640"/>
              </a:spcBef>
              <a:buClr>
                <a:schemeClr val="dk1"/>
              </a:buClr>
              <a:buFont typeface="Arial"/>
              <a:buChar char="•"/>
              <a:defRPr sz="3200" b="0" i="0" u="none" strike="noStrike" cap="none" baseline="0">
                <a:solidFill>
                  <a:schemeClr val="dk1"/>
                </a:solidFill>
                <a:latin typeface="Arial"/>
                <a:ea typeface="Arial"/>
                <a:cs typeface="Arial"/>
                <a:sym typeface="Arial"/>
              </a:defRPr>
            </a:lvl1pPr>
            <a:lvl2pPr marL="742950" marR="0" indent="-177800" algn="l" rtl="0">
              <a:spcBef>
                <a:spcPts val="560"/>
              </a:spcBef>
              <a:buClr>
                <a:schemeClr val="dk1"/>
              </a:buClr>
              <a:buFont typeface="Arial"/>
              <a:buChar char="•"/>
              <a:defRPr sz="2800" b="0" i="0" u="none" strike="noStrike" cap="none" baseline="0">
                <a:solidFill>
                  <a:schemeClr val="dk1"/>
                </a:solidFill>
                <a:latin typeface="Arial"/>
                <a:ea typeface="Arial"/>
                <a:cs typeface="Arial"/>
                <a:sym typeface="Arial"/>
              </a:defRPr>
            </a:lvl2pPr>
            <a:lvl3pPr marL="1143000" marR="0" indent="-136525" algn="l" rtl="0">
              <a:spcBef>
                <a:spcPts val="480"/>
              </a:spcBef>
              <a:buClr>
                <a:schemeClr val="dk1"/>
              </a:buClr>
              <a:buFont typeface="Arial"/>
              <a:buChar char="•"/>
              <a:defRPr sz="2400" b="0" i="0" u="none" strike="noStrike" cap="none" baseline="0">
                <a:solidFill>
                  <a:schemeClr val="dk1"/>
                </a:solidFill>
                <a:latin typeface="Arial"/>
                <a:ea typeface="Arial"/>
                <a:cs typeface="Arial"/>
                <a:sym typeface="Arial"/>
              </a:defRPr>
            </a:lvl3pPr>
            <a:lvl4pPr marL="1600200" marR="0" indent="-152400" algn="l" rtl="0">
              <a:spcBef>
                <a:spcPts val="400"/>
              </a:spcBef>
              <a:buClr>
                <a:schemeClr val="dk1"/>
              </a:buClr>
              <a:buFont typeface="Arial"/>
              <a:buChar char="•"/>
              <a:defRPr sz="2000" b="0" i="0" u="none" strike="noStrike" cap="none" baseline="0">
                <a:solidFill>
                  <a:schemeClr val="dk1"/>
                </a:solidFill>
                <a:latin typeface="Arial"/>
                <a:ea typeface="Arial"/>
                <a:cs typeface="Arial"/>
                <a:sym typeface="Arial"/>
              </a:defRPr>
            </a:lvl4pPr>
            <a:lvl5pPr marL="2057400" marR="0" indent="-152400" algn="l" rtl="0">
              <a:spcBef>
                <a:spcPts val="400"/>
              </a:spcBef>
              <a:buClr>
                <a:schemeClr val="dk1"/>
              </a:buClr>
              <a:buFont typeface="Arial"/>
              <a:buChar char="•"/>
              <a:defRPr sz="2000" b="0" i="0" u="none" strike="noStrike" cap="none" baseline="0">
                <a:solidFill>
                  <a:schemeClr val="dk1"/>
                </a:solidFill>
                <a:latin typeface="Arial"/>
                <a:ea typeface="Arial"/>
                <a:cs typeface="Arial"/>
                <a:sym typeface="Arial"/>
              </a:defRPr>
            </a:lvl5pPr>
            <a:lvl6pPr marL="2514600" marR="0" indent="-152400" algn="l" rtl="0">
              <a:spcBef>
                <a:spcPts val="400"/>
              </a:spcBef>
              <a:buClr>
                <a:schemeClr val="dk1"/>
              </a:buClr>
              <a:buFont typeface="Arial"/>
              <a:buChar char="•"/>
              <a:defRPr sz="2000" b="0" i="0" u="none" strike="noStrike" cap="none" baseline="0">
                <a:solidFill>
                  <a:schemeClr val="dk1"/>
                </a:solidFill>
                <a:latin typeface="Arial"/>
                <a:ea typeface="Arial"/>
                <a:cs typeface="Arial"/>
                <a:sym typeface="Arial"/>
              </a:defRPr>
            </a:lvl6pPr>
            <a:lvl7pPr marL="2971800" marR="0" indent="-152400" algn="l" rtl="0">
              <a:spcBef>
                <a:spcPts val="400"/>
              </a:spcBef>
              <a:buClr>
                <a:schemeClr val="dk1"/>
              </a:buClr>
              <a:buFont typeface="Arial"/>
              <a:buChar char="•"/>
              <a:defRPr sz="2000" b="0" i="0" u="none" strike="noStrike" cap="none" baseline="0">
                <a:solidFill>
                  <a:schemeClr val="dk1"/>
                </a:solidFill>
                <a:latin typeface="Arial"/>
                <a:ea typeface="Arial"/>
                <a:cs typeface="Arial"/>
                <a:sym typeface="Arial"/>
              </a:defRPr>
            </a:lvl7pPr>
            <a:lvl8pPr marL="3429000" marR="0" indent="-152400" algn="l" rtl="0">
              <a:spcBef>
                <a:spcPts val="400"/>
              </a:spcBef>
              <a:buClr>
                <a:schemeClr val="dk1"/>
              </a:buClr>
              <a:buFont typeface="Arial"/>
              <a:buChar char="•"/>
              <a:defRPr sz="2000" b="0" i="0" u="none" strike="noStrike" cap="none" baseline="0">
                <a:solidFill>
                  <a:schemeClr val="dk1"/>
                </a:solidFill>
                <a:latin typeface="Arial"/>
                <a:ea typeface="Arial"/>
                <a:cs typeface="Arial"/>
                <a:sym typeface="Arial"/>
              </a:defRPr>
            </a:lvl8pPr>
            <a:lvl9pPr marL="3886200" marR="0" indent="-152400" algn="l" rtl="0">
              <a:spcBef>
                <a:spcPts val="400"/>
              </a:spcBef>
              <a:buClr>
                <a:schemeClr val="dk1"/>
              </a:buClr>
              <a:buFont typeface="Arial"/>
              <a:buChar char="•"/>
              <a:defRPr sz="2000" b="0" i="0" u="none" strike="noStrike" cap="none" baseline="0">
                <a:solidFill>
                  <a:schemeClr val="dk1"/>
                </a:solidFill>
                <a:latin typeface="Arial"/>
                <a:ea typeface="Arial"/>
                <a:cs typeface="Arial"/>
                <a:sym typeface="Arial"/>
              </a:defRPr>
            </a:lvl9pPr>
          </a:lstStyle>
          <a:p>
            <a:endParaRPr/>
          </a:p>
        </p:txBody>
      </p:sp>
      <p:sp>
        <p:nvSpPr>
          <p:cNvPr id="12" name="Shape 12"/>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defRPr sz="1200" b="0" i="0" u="none" strike="noStrike" cap="none" baseline="0">
                <a:solidFill>
                  <a:srgbClr val="888888"/>
                </a:solidFill>
                <a:latin typeface="Arial"/>
                <a:ea typeface="Arial"/>
                <a:cs typeface="Arial"/>
                <a:sym typeface="Arial"/>
              </a:defRPr>
            </a:lvl1pPr>
            <a:lvl2pPr marL="457200" marR="0" indent="0" algn="l" rtl="0">
              <a:defRPr sz="1800" b="0" i="0" u="none" strike="noStrike" cap="none" baseline="0">
                <a:solidFill>
                  <a:schemeClr val="dk1"/>
                </a:solidFill>
                <a:latin typeface="Arial"/>
                <a:ea typeface="Arial"/>
                <a:cs typeface="Arial"/>
                <a:sym typeface="Arial"/>
              </a:defRPr>
            </a:lvl2pPr>
            <a:lvl3pPr marL="914400" marR="0" indent="0" algn="l" rtl="0">
              <a:defRPr sz="1800" b="0" i="0" u="none" strike="noStrike" cap="none" baseline="0">
                <a:solidFill>
                  <a:schemeClr val="dk1"/>
                </a:solidFill>
                <a:latin typeface="Arial"/>
                <a:ea typeface="Arial"/>
                <a:cs typeface="Arial"/>
                <a:sym typeface="Arial"/>
              </a:defRPr>
            </a:lvl3pPr>
            <a:lvl4pPr marL="1371600" marR="0" indent="0" algn="l" rtl="0">
              <a:defRPr sz="1800" b="0" i="0" u="none" strike="noStrike" cap="none" baseline="0">
                <a:solidFill>
                  <a:schemeClr val="dk1"/>
                </a:solidFill>
                <a:latin typeface="Arial"/>
                <a:ea typeface="Arial"/>
                <a:cs typeface="Arial"/>
                <a:sym typeface="Arial"/>
              </a:defRPr>
            </a:lvl4pPr>
            <a:lvl5pPr marL="1828800" marR="0" indent="0" algn="l" rtl="0">
              <a:defRPr sz="1800" b="0" i="0" u="none" strike="noStrike" cap="none" baseline="0">
                <a:solidFill>
                  <a:schemeClr val="dk1"/>
                </a:solidFill>
                <a:latin typeface="Arial"/>
                <a:ea typeface="Arial"/>
                <a:cs typeface="Arial"/>
                <a:sym typeface="Arial"/>
              </a:defRPr>
            </a:lvl5pPr>
            <a:lvl6pPr marL="2286000" marR="0" indent="0" algn="l" rtl="0">
              <a:defRPr sz="1800" b="0" i="0" u="none" strike="noStrike" cap="none" baseline="0">
                <a:solidFill>
                  <a:schemeClr val="dk1"/>
                </a:solidFill>
                <a:latin typeface="Arial"/>
                <a:ea typeface="Arial"/>
                <a:cs typeface="Arial"/>
                <a:sym typeface="Arial"/>
              </a:defRPr>
            </a:lvl6pPr>
            <a:lvl7pPr marL="2743200" marR="0" indent="0" algn="l" rtl="0">
              <a:defRPr sz="1800" b="0" i="0" u="none" strike="noStrike" cap="none" baseline="0">
                <a:solidFill>
                  <a:schemeClr val="dk1"/>
                </a:solidFill>
                <a:latin typeface="Arial"/>
                <a:ea typeface="Arial"/>
                <a:cs typeface="Arial"/>
                <a:sym typeface="Arial"/>
              </a:defRPr>
            </a:lvl7pPr>
            <a:lvl8pPr marL="3200400" marR="0" indent="0" algn="l" rtl="0">
              <a:defRPr sz="1800" b="0" i="0" u="none" strike="noStrike" cap="none" baseline="0">
                <a:solidFill>
                  <a:schemeClr val="dk1"/>
                </a:solidFill>
                <a:latin typeface="Arial"/>
                <a:ea typeface="Arial"/>
                <a:cs typeface="Arial"/>
                <a:sym typeface="Arial"/>
              </a:defRPr>
            </a:lvl8pPr>
            <a:lvl9pPr marL="3657600" marR="0" indent="0" algn="l" rtl="0">
              <a:defRPr sz="1800" b="0" i="0" u="none" strike="noStrike" cap="none" baseline="0">
                <a:solidFill>
                  <a:schemeClr val="dk1"/>
                </a:solidFill>
                <a:latin typeface="Arial"/>
                <a:ea typeface="Arial"/>
                <a:cs typeface="Arial"/>
                <a:sym typeface="Arial"/>
              </a:defRPr>
            </a:lvl9pPr>
          </a:lstStyle>
          <a:p>
            <a:endParaRPr kern="0"/>
          </a:p>
        </p:txBody>
      </p:sp>
      <p:sp>
        <p:nvSpPr>
          <p:cNvPr id="13" name="Shape 13"/>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defRPr sz="1200" b="0" i="0" u="none" strike="noStrike" cap="none" baseline="0">
                <a:solidFill>
                  <a:srgbClr val="888888"/>
                </a:solidFill>
                <a:latin typeface="Arial"/>
                <a:ea typeface="Arial"/>
                <a:cs typeface="Arial"/>
                <a:sym typeface="Arial"/>
              </a:defRPr>
            </a:lvl1pPr>
            <a:lvl2pPr marL="457200" marR="0" indent="0" algn="l" rtl="0">
              <a:defRPr sz="1800" b="0" i="0" u="none" strike="noStrike" cap="none" baseline="0">
                <a:solidFill>
                  <a:schemeClr val="dk1"/>
                </a:solidFill>
                <a:latin typeface="Arial"/>
                <a:ea typeface="Arial"/>
                <a:cs typeface="Arial"/>
                <a:sym typeface="Arial"/>
              </a:defRPr>
            </a:lvl2pPr>
            <a:lvl3pPr marL="914400" marR="0" indent="0" algn="l" rtl="0">
              <a:defRPr sz="1800" b="0" i="0" u="none" strike="noStrike" cap="none" baseline="0">
                <a:solidFill>
                  <a:schemeClr val="dk1"/>
                </a:solidFill>
                <a:latin typeface="Arial"/>
                <a:ea typeface="Arial"/>
                <a:cs typeface="Arial"/>
                <a:sym typeface="Arial"/>
              </a:defRPr>
            </a:lvl3pPr>
            <a:lvl4pPr marL="1371600" marR="0" indent="0" algn="l" rtl="0">
              <a:defRPr sz="1800" b="0" i="0" u="none" strike="noStrike" cap="none" baseline="0">
                <a:solidFill>
                  <a:schemeClr val="dk1"/>
                </a:solidFill>
                <a:latin typeface="Arial"/>
                <a:ea typeface="Arial"/>
                <a:cs typeface="Arial"/>
                <a:sym typeface="Arial"/>
              </a:defRPr>
            </a:lvl4pPr>
            <a:lvl5pPr marL="1828800" marR="0" indent="0" algn="l" rtl="0">
              <a:defRPr sz="1800" b="0" i="0" u="none" strike="noStrike" cap="none" baseline="0">
                <a:solidFill>
                  <a:schemeClr val="dk1"/>
                </a:solidFill>
                <a:latin typeface="Arial"/>
                <a:ea typeface="Arial"/>
                <a:cs typeface="Arial"/>
                <a:sym typeface="Arial"/>
              </a:defRPr>
            </a:lvl5pPr>
            <a:lvl6pPr marL="2286000" marR="0" indent="0" algn="l" rtl="0">
              <a:defRPr sz="1800" b="0" i="0" u="none" strike="noStrike" cap="none" baseline="0">
                <a:solidFill>
                  <a:schemeClr val="dk1"/>
                </a:solidFill>
                <a:latin typeface="Arial"/>
                <a:ea typeface="Arial"/>
                <a:cs typeface="Arial"/>
                <a:sym typeface="Arial"/>
              </a:defRPr>
            </a:lvl6pPr>
            <a:lvl7pPr marL="2743200" marR="0" indent="0" algn="l" rtl="0">
              <a:defRPr sz="1800" b="0" i="0" u="none" strike="noStrike" cap="none" baseline="0">
                <a:solidFill>
                  <a:schemeClr val="dk1"/>
                </a:solidFill>
                <a:latin typeface="Arial"/>
                <a:ea typeface="Arial"/>
                <a:cs typeface="Arial"/>
                <a:sym typeface="Arial"/>
              </a:defRPr>
            </a:lvl7pPr>
            <a:lvl8pPr marL="3200400" marR="0" indent="0" algn="l" rtl="0">
              <a:defRPr sz="1800" b="0" i="0" u="none" strike="noStrike" cap="none" baseline="0">
                <a:solidFill>
                  <a:schemeClr val="dk1"/>
                </a:solidFill>
                <a:latin typeface="Arial"/>
                <a:ea typeface="Arial"/>
                <a:cs typeface="Arial"/>
                <a:sym typeface="Arial"/>
              </a:defRPr>
            </a:lvl8pPr>
            <a:lvl9pPr marL="3657600" marR="0" indent="0" algn="l" rtl="0">
              <a:defRPr sz="1800" b="0" i="0" u="none" strike="noStrike" cap="none" baseline="0">
                <a:solidFill>
                  <a:schemeClr val="dk1"/>
                </a:solidFill>
                <a:latin typeface="Arial"/>
                <a:ea typeface="Arial"/>
                <a:cs typeface="Arial"/>
                <a:sym typeface="Arial"/>
              </a:defRPr>
            </a:lvl9pPr>
          </a:lstStyle>
          <a:p>
            <a:endParaRPr kern="0"/>
          </a:p>
        </p:txBody>
      </p:sp>
      <p:sp>
        <p:nvSpPr>
          <p:cNvPr id="14" name="Shape 14"/>
          <p:cNvSpPr txBox="1">
            <a:spLocks noGrp="1"/>
          </p:cNvSpPr>
          <p:nvPr>
            <p:ph type="sldNum" idx="12"/>
          </p:nvPr>
        </p:nvSpPr>
        <p:spPr>
          <a:xfrm>
            <a:off x="6553200" y="6356350"/>
            <a:ext cx="2133599" cy="365125"/>
          </a:xfrm>
          <a:prstGeom prst="rect">
            <a:avLst/>
          </a:prstGeom>
          <a:noFill/>
          <a:ln>
            <a:noFill/>
          </a:ln>
        </p:spPr>
        <p:txBody>
          <a:bodyPr lIns="91425" tIns="91425" rIns="91425" bIns="91425" anchor="ctr" anchorCtr="0"/>
          <a:lstStyle>
            <a:lvl1pPr marL="0" marR="0" indent="0" algn="r" rtl="0">
              <a:defRPr sz="1200" b="0" i="0" u="none" strike="noStrike" cap="none" baseline="0">
                <a:solidFill>
                  <a:srgbClr val="888888"/>
                </a:solidFill>
                <a:latin typeface="Arial"/>
                <a:ea typeface="Arial"/>
                <a:cs typeface="Arial"/>
                <a:sym typeface="Arial"/>
              </a:defRPr>
            </a:lvl1pPr>
            <a:lvl2pPr marL="457200" marR="0" indent="0" algn="l" rtl="0">
              <a:defRPr sz="1800" b="0" i="0" u="none" strike="noStrike" cap="none" baseline="0">
                <a:solidFill>
                  <a:schemeClr val="dk1"/>
                </a:solidFill>
                <a:latin typeface="Arial"/>
                <a:ea typeface="Arial"/>
                <a:cs typeface="Arial"/>
                <a:sym typeface="Arial"/>
              </a:defRPr>
            </a:lvl2pPr>
            <a:lvl3pPr marL="914400" marR="0" indent="0" algn="l" rtl="0">
              <a:defRPr sz="1800" b="0" i="0" u="none" strike="noStrike" cap="none" baseline="0">
                <a:solidFill>
                  <a:schemeClr val="dk1"/>
                </a:solidFill>
                <a:latin typeface="Arial"/>
                <a:ea typeface="Arial"/>
                <a:cs typeface="Arial"/>
                <a:sym typeface="Arial"/>
              </a:defRPr>
            </a:lvl3pPr>
            <a:lvl4pPr marL="1371600" marR="0" indent="0" algn="l" rtl="0">
              <a:defRPr sz="1800" b="0" i="0" u="none" strike="noStrike" cap="none" baseline="0">
                <a:solidFill>
                  <a:schemeClr val="dk1"/>
                </a:solidFill>
                <a:latin typeface="Arial"/>
                <a:ea typeface="Arial"/>
                <a:cs typeface="Arial"/>
                <a:sym typeface="Arial"/>
              </a:defRPr>
            </a:lvl4pPr>
            <a:lvl5pPr marL="1828800" marR="0" indent="0" algn="l" rtl="0">
              <a:defRPr sz="1800" b="0" i="0" u="none" strike="noStrike" cap="none" baseline="0">
                <a:solidFill>
                  <a:schemeClr val="dk1"/>
                </a:solidFill>
                <a:latin typeface="Arial"/>
                <a:ea typeface="Arial"/>
                <a:cs typeface="Arial"/>
                <a:sym typeface="Arial"/>
              </a:defRPr>
            </a:lvl5pPr>
            <a:lvl6pPr marL="2286000" marR="0" indent="0" algn="l" rtl="0">
              <a:defRPr sz="1800" b="0" i="0" u="none" strike="noStrike" cap="none" baseline="0">
                <a:solidFill>
                  <a:schemeClr val="dk1"/>
                </a:solidFill>
                <a:latin typeface="Arial"/>
                <a:ea typeface="Arial"/>
                <a:cs typeface="Arial"/>
                <a:sym typeface="Arial"/>
              </a:defRPr>
            </a:lvl6pPr>
            <a:lvl7pPr marL="2743200" marR="0" indent="0" algn="l" rtl="0">
              <a:defRPr sz="1800" b="0" i="0" u="none" strike="noStrike" cap="none" baseline="0">
                <a:solidFill>
                  <a:schemeClr val="dk1"/>
                </a:solidFill>
                <a:latin typeface="Arial"/>
                <a:ea typeface="Arial"/>
                <a:cs typeface="Arial"/>
                <a:sym typeface="Arial"/>
              </a:defRPr>
            </a:lvl7pPr>
            <a:lvl8pPr marL="3200400" marR="0" indent="0" algn="l" rtl="0">
              <a:defRPr sz="1800" b="0" i="0" u="none" strike="noStrike" cap="none" baseline="0">
                <a:solidFill>
                  <a:schemeClr val="dk1"/>
                </a:solidFill>
                <a:latin typeface="Arial"/>
                <a:ea typeface="Arial"/>
                <a:cs typeface="Arial"/>
                <a:sym typeface="Arial"/>
              </a:defRPr>
            </a:lvl8pPr>
            <a:lvl9pPr marL="3657600" marR="0" indent="0" algn="l" rtl="0">
              <a:defRPr sz="1800" b="0" i="0" u="none" strike="noStrike" cap="none" baseline="0">
                <a:solidFill>
                  <a:schemeClr val="dk1"/>
                </a:solidFill>
                <a:latin typeface="Arial"/>
                <a:ea typeface="Arial"/>
                <a:cs typeface="Arial"/>
                <a:sym typeface="Arial"/>
              </a:defRPr>
            </a:lvl9pPr>
          </a:lstStyle>
          <a:p>
            <a:endParaRPr kern="0"/>
          </a:p>
        </p:txBody>
      </p:sp>
    </p:spTree>
    <p:extLst>
      <p:ext uri="{BB962C8B-B14F-4D97-AF65-F5344CB8AC3E}">
        <p14:creationId xmlns:p14="http://schemas.microsoft.com/office/powerpoint/2010/main" val="399813028"/>
      </p:ext>
    </p:extLst>
  </p:cSld>
  <p:clrMap bg1="lt1" tx1="dk1" bg2="dk2" tx2="lt2" accent1="accent1" accent2="accent2" accent3="accent3" accent4="accent4" accent5="accent5" accent6="accent6" hlink="hlink" folHlink="folHlink"/>
  <p:sldLayoutIdLst>
    <p:sldLayoutId id="2147483662" r:id="rId1"/>
    <p:sldLayoutId id="2147483664" r:id="rId2"/>
    <p:sldLayoutId id="2147483665" r:id="rId3"/>
    <p:sldLayoutId id="2147483666" r:id="rId4"/>
    <p:sldLayoutId id="2147483667" r:id="rId5"/>
    <p:sldLayoutId id="2147483668" r:id="rId6"/>
  </p:sldLayoutIdLst>
  <p:transition xmlns:p14="http://schemas.microsoft.com/office/powerpoint/2010/main" advClick="0"/>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4" Type="http://schemas.openxmlformats.org/officeDocument/2006/relationships/image" Target="../media/image6.png"/><Relationship Id="rId1" Type="http://schemas.openxmlformats.org/officeDocument/2006/relationships/slideLayout" Target="../slideLayouts/slideLayout4.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33.png"/></Relationships>
</file>

<file path=ppt/slides/_rels/slide11.xml.rels><?xml version="1.0" encoding="UTF-8" standalone="yes"?>
<Relationships xmlns="http://schemas.openxmlformats.org/package/2006/relationships"><Relationship Id="rId3" Type="http://schemas.openxmlformats.org/officeDocument/2006/relationships/image" Target="../media/image34.jpeg"/><Relationship Id="rId4" Type="http://schemas.openxmlformats.org/officeDocument/2006/relationships/image" Target="../media/image35.jpeg"/><Relationship Id="rId5" Type="http://schemas.openxmlformats.org/officeDocument/2006/relationships/image" Target="../media/image36.jpeg"/><Relationship Id="rId6" Type="http://schemas.openxmlformats.org/officeDocument/2006/relationships/image" Target="../media/image37.jpeg"/><Relationship Id="rId7" Type="http://schemas.openxmlformats.org/officeDocument/2006/relationships/image" Target="../media/image38.jpeg"/><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4" Type="http://schemas.openxmlformats.org/officeDocument/2006/relationships/image" Target="../media/image8.jpeg"/><Relationship Id="rId5" Type="http://schemas.openxmlformats.org/officeDocument/2006/relationships/image" Target="../media/image9.jpeg"/><Relationship Id="rId6" Type="http://schemas.openxmlformats.org/officeDocument/2006/relationships/image" Target="../media/image10.jpeg"/><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4" Type="http://schemas.openxmlformats.org/officeDocument/2006/relationships/image" Target="../media/image12.jpeg"/><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15.png"/><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1" Type="http://schemas.openxmlformats.org/officeDocument/2006/relationships/image" Target="../media/image24.png"/><Relationship Id="rId12" Type="http://schemas.openxmlformats.org/officeDocument/2006/relationships/chart" Target="../charts/chart1.xml"/><Relationship Id="rId13" Type="http://schemas.openxmlformats.org/officeDocument/2006/relationships/hyperlink" Target="http://www.ofcm.gov/ihc13/Presentations/2-Session/2008-2012_Comparison-20130228-Final.pptx" TargetMode="External"/><Relationship Id="rId1" Type="http://schemas.openxmlformats.org/officeDocument/2006/relationships/slideLayout" Target="../slideLayouts/slideLayout6.xml"/><Relationship Id="rId2" Type="http://schemas.openxmlformats.org/officeDocument/2006/relationships/notesSlide" Target="../notesSlides/notesSlide5.xml"/><Relationship Id="rId3" Type="http://schemas.openxmlformats.org/officeDocument/2006/relationships/image" Target="../media/image16.png"/><Relationship Id="rId4" Type="http://schemas.openxmlformats.org/officeDocument/2006/relationships/image" Target="../media/image17.jpeg"/><Relationship Id="rId5" Type="http://schemas.openxmlformats.org/officeDocument/2006/relationships/image" Target="../media/image18.png"/><Relationship Id="rId6" Type="http://schemas.openxmlformats.org/officeDocument/2006/relationships/image" Target="../media/image19.png"/><Relationship Id="rId7" Type="http://schemas.openxmlformats.org/officeDocument/2006/relationships/image" Target="../media/image20.png"/><Relationship Id="rId8" Type="http://schemas.openxmlformats.org/officeDocument/2006/relationships/image" Target="../media/image21.jpeg"/><Relationship Id="rId9" Type="http://schemas.openxmlformats.org/officeDocument/2006/relationships/image" Target="../media/image22.jpeg"/><Relationship Id="rId10" Type="http://schemas.openxmlformats.org/officeDocument/2006/relationships/image" Target="../media/image23.png"/></Relationships>
</file>

<file path=ppt/slides/_rels/slide6.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26.jpeg"/><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28.png"/><Relationship Id="rId5" Type="http://schemas.openxmlformats.org/officeDocument/2006/relationships/image" Target="../media/image29.GIF"/><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30.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4" Type="http://schemas.openxmlformats.org/officeDocument/2006/relationships/notesSlide" Target="../notesSlides/notesSlide9.xml"/><Relationship Id="rId5" Type="http://schemas.openxmlformats.org/officeDocument/2006/relationships/hyperlink" Target="http://www.emc.ncep.noaa.gov/gc_wmb/vxt/" TargetMode="External"/><Relationship Id="rId6" Type="http://schemas.openxmlformats.org/officeDocument/2006/relationships/image" Target="../media/image31.png"/><Relationship Id="rId7" Type="http://schemas.openxmlformats.org/officeDocument/2006/relationships/image" Target="../media/image32.gif"/><Relationship Id="rId1" Type="http://schemas.microsoft.com/office/2007/relationships/media" Target="../media/media1.wmv"/><Relationship Id="rId2" Type="http://schemas.openxmlformats.org/officeDocument/2006/relationships/video" Target="../media/media1.wm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pic>
        <p:nvPicPr>
          <p:cNvPr id="6" name="Picture 5" descr="aerial of VA Key with Miami skyline.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1447800"/>
            <a:ext cx="9144000" cy="5410200"/>
          </a:xfrm>
          <a:prstGeom prst="rect">
            <a:avLst/>
          </a:prstGeom>
        </p:spPr>
      </p:pic>
      <p:sp>
        <p:nvSpPr>
          <p:cNvPr id="136" name="Shape 136"/>
          <p:cNvSpPr txBox="1"/>
          <p:nvPr/>
        </p:nvSpPr>
        <p:spPr>
          <a:xfrm>
            <a:off x="2410219" y="76200"/>
            <a:ext cx="6733781" cy="923289"/>
          </a:xfrm>
          <a:prstGeom prst="rect">
            <a:avLst/>
          </a:prstGeom>
          <a:noFill/>
          <a:ln>
            <a:noFill/>
          </a:ln>
        </p:spPr>
        <p:txBody>
          <a:bodyPr wrap="square" lIns="91425" tIns="45700" rIns="91425" bIns="45700" anchor="t" anchorCtr="0">
            <a:spAutoFit/>
          </a:bodyPr>
          <a:lstStyle/>
          <a:p>
            <a:pPr algn="r">
              <a:buSzPct val="25000"/>
            </a:pPr>
            <a:r>
              <a:rPr lang="en-US" sz="5400" kern="0" dirty="0" smtClean="0">
                <a:solidFill>
                  <a:srgbClr val="FFFFFF"/>
                </a:solidFill>
                <a:latin typeface="Calibri" pitchFamily="34" charset="0"/>
                <a:cs typeface="Arial"/>
                <a:sym typeface="Arial"/>
              </a:rPr>
              <a:t>AOML Overview</a:t>
            </a:r>
            <a:endParaRPr lang="x-none" sz="5400" kern="0" dirty="0">
              <a:solidFill>
                <a:srgbClr val="FFFFFF"/>
              </a:solidFill>
              <a:latin typeface="Calibri" pitchFamily="34" charset="0"/>
              <a:cs typeface="Arial"/>
              <a:sym typeface="Arial"/>
            </a:endParaRPr>
          </a:p>
        </p:txBody>
      </p:sp>
      <p:sp>
        <p:nvSpPr>
          <p:cNvPr id="16" name="Right Arrow 15"/>
          <p:cNvSpPr/>
          <p:nvPr/>
        </p:nvSpPr>
        <p:spPr>
          <a:xfrm rot="19551838">
            <a:off x="4414344" y="3734601"/>
            <a:ext cx="1666464" cy="698062"/>
          </a:xfrm>
          <a:prstGeom prst="rightArrow">
            <a:avLst>
              <a:gd name="adj1" fmla="val 20941"/>
              <a:gd name="adj2" fmla="val 29763"/>
            </a:avLst>
          </a:prstGeom>
          <a:solidFill>
            <a:srgbClr val="FFFFFF"/>
          </a:solidFill>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pic>
        <p:nvPicPr>
          <p:cNvPr id="9" name="Picture 1"/>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3880" y="3733800"/>
            <a:ext cx="4680520" cy="309781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 name="TextBox 9"/>
          <p:cNvSpPr txBox="1"/>
          <p:nvPr/>
        </p:nvSpPr>
        <p:spPr>
          <a:xfrm>
            <a:off x="259904" y="6182072"/>
            <a:ext cx="1800200" cy="584775"/>
          </a:xfrm>
          <a:prstGeom prst="rect">
            <a:avLst/>
          </a:prstGeom>
          <a:noFill/>
          <a:ln w="76200" cmpd="sng">
            <a:noFill/>
          </a:ln>
        </p:spPr>
        <p:txBody>
          <a:bodyPr wrap="square" rtlCol="0">
            <a:spAutoFit/>
          </a:bodyPr>
          <a:lstStyle/>
          <a:p>
            <a:r>
              <a:rPr lang="en-US" sz="3200" dirty="0" smtClean="0">
                <a:solidFill>
                  <a:schemeClr val="bg1"/>
                </a:solidFill>
              </a:rPr>
              <a:t>AOML</a:t>
            </a:r>
            <a:endParaRPr lang="en-US" sz="3200" dirty="0">
              <a:solidFill>
                <a:schemeClr val="bg1"/>
              </a:solidFill>
            </a:endParaRPr>
          </a:p>
        </p:txBody>
      </p:sp>
    </p:spTree>
    <p:extLst>
      <p:ext uri="{BB962C8B-B14F-4D97-AF65-F5344CB8AC3E}">
        <p14:creationId xmlns:p14="http://schemas.microsoft.com/office/powerpoint/2010/main" val="3231996681"/>
      </p:ext>
    </p:extLst>
  </p:cSld>
  <p:clrMapOvr>
    <a:masterClrMapping/>
  </p:clrMapOvr>
  <p:transition xmlns:p14="http://schemas.microsoft.com/office/powerpoint/2010/main" advClick="0"/>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4"/>
          <p:cNvSpPr txBox="1">
            <a:spLocks noChangeArrowheads="1"/>
          </p:cNvSpPr>
          <p:nvPr/>
        </p:nvSpPr>
        <p:spPr bwMode="auto">
          <a:xfrm>
            <a:off x="4971090" y="6630925"/>
            <a:ext cx="4180888" cy="246221"/>
          </a:xfrm>
          <a:prstGeom prst="rect">
            <a:avLst/>
          </a:prstGeom>
          <a:noFill/>
          <a:ln w="9525">
            <a:noFill/>
            <a:miter lim="800000"/>
            <a:headEnd/>
            <a:tailEnd/>
          </a:ln>
        </p:spPr>
        <p:txBody>
          <a:bodyPr wrap="square">
            <a:prstTxWarp prst="textNoShape">
              <a:avLst/>
            </a:prstTxWarp>
            <a:spAutoFit/>
          </a:bodyPr>
          <a:lstStyle/>
          <a:p>
            <a:r>
              <a:rPr lang="en-US" sz="1000" dirty="0" smtClean="0">
                <a:latin typeface="Calibri" charset="0"/>
              </a:rPr>
              <a:t>HWRF Model Team - Gopal</a:t>
            </a:r>
            <a:r>
              <a:rPr lang="en-US" sz="1000" dirty="0">
                <a:latin typeface="Calibri" charset="0"/>
              </a:rPr>
              <a:t>, </a:t>
            </a:r>
            <a:r>
              <a:rPr lang="en-US" sz="1000" dirty="0" smtClean="0">
                <a:latin typeface="Calibri" charset="0"/>
              </a:rPr>
              <a:t>X. Zhang</a:t>
            </a:r>
            <a:r>
              <a:rPr lang="en-US" sz="1000" dirty="0">
                <a:latin typeface="Calibri" charset="0"/>
              </a:rPr>
              <a:t> (</a:t>
            </a:r>
            <a:r>
              <a:rPr lang="en-US" sz="1000" dirty="0" smtClean="0">
                <a:latin typeface="Calibri" charset="0"/>
              </a:rPr>
              <a:t>HRD), V. Tallapragada, S. Trahan (EMC)</a:t>
            </a:r>
            <a:endParaRPr lang="en-US" sz="1000" dirty="0">
              <a:latin typeface="Calibri" charset="0"/>
            </a:endParaRPr>
          </a:p>
        </p:txBody>
      </p:sp>
      <p:sp>
        <p:nvSpPr>
          <p:cNvPr id="8" name="Rectangle 2"/>
          <p:cNvSpPr txBox="1">
            <a:spLocks noChangeArrowheads="1"/>
          </p:cNvSpPr>
          <p:nvPr/>
        </p:nvSpPr>
        <p:spPr bwMode="auto">
          <a:xfrm>
            <a:off x="762000" y="1"/>
            <a:ext cx="8382000" cy="1143000"/>
          </a:xfrm>
          <a:prstGeom prst="rect">
            <a:avLst/>
          </a:prstGeom>
          <a:noFill/>
          <a:ln w="9525">
            <a:noFill/>
            <a:miter lim="800000"/>
            <a:headEnd/>
            <a:tailEnd/>
          </a:ln>
        </p:spPr>
        <p:txBody>
          <a:bodyPr anchor="ctr">
            <a:prstTxWarp prst="textNoShape">
              <a:avLst/>
            </a:prstTxWarp>
          </a:bodyPr>
          <a:lstStyle/>
          <a:p>
            <a:pPr algn="r"/>
            <a:r>
              <a:rPr lang="en-US" sz="4400" dirty="0">
                <a:solidFill>
                  <a:schemeClr val="bg1"/>
                </a:solidFill>
                <a:latin typeface="Calibri" charset="0"/>
              </a:rPr>
              <a:t>Regional Model Development: </a:t>
            </a:r>
            <a:endParaRPr lang="en-US" sz="4400" dirty="0" smtClean="0">
              <a:solidFill>
                <a:schemeClr val="bg1"/>
              </a:solidFill>
              <a:latin typeface="Calibri" charset="0"/>
            </a:endParaRPr>
          </a:p>
          <a:p>
            <a:pPr algn="r"/>
            <a:r>
              <a:rPr lang="en-US" sz="3600" dirty="0" smtClean="0">
                <a:solidFill>
                  <a:schemeClr val="bg1"/>
                </a:solidFill>
                <a:latin typeface="Calibri" charset="0"/>
              </a:rPr>
              <a:t>HWRF</a:t>
            </a:r>
            <a:endParaRPr lang="en-US" sz="3600" dirty="0">
              <a:solidFill>
                <a:schemeClr val="bg1"/>
              </a:solidFill>
              <a:latin typeface="Calibri" charset="0"/>
            </a:endParaRPr>
          </a:p>
        </p:txBody>
      </p:sp>
      <p:pic>
        <p:nvPicPr>
          <p:cNvPr id="9" name="Picture 3"/>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t="4793" b="4428"/>
          <a:stretch/>
        </p:blipFill>
        <p:spPr bwMode="auto">
          <a:xfrm>
            <a:off x="685800" y="1633488"/>
            <a:ext cx="8077200" cy="492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61686230"/>
      </p:ext>
    </p:extLst>
  </p:cSld>
  <p:clrMapOvr>
    <a:masterClrMapping/>
  </p:clrMapOvr>
  <p:transition xmlns:p14="http://schemas.microsoft.com/office/powerpoint/2010/main" advClick="0"/>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Rectangle 3"/>
          <p:cNvSpPr>
            <a:spLocks noGrp="1" noChangeArrowheads="1"/>
          </p:cNvSpPr>
          <p:nvPr>
            <p:ph type="title"/>
          </p:nvPr>
        </p:nvSpPr>
        <p:spPr/>
        <p:txBody>
          <a:bodyPr/>
          <a:lstStyle/>
          <a:p>
            <a:pPr algn="r" eaLnBrk="1" hangingPunct="1"/>
            <a:r>
              <a:rPr lang="en-US" sz="4800" b="0" dirty="0" smtClean="0">
                <a:solidFill>
                  <a:srgbClr val="FFFFFF"/>
                </a:solidFill>
                <a:latin typeface="Calibri" charset="0"/>
                <a:ea typeface="Calibri" charset="0"/>
                <a:cs typeface="Calibri" charset="0"/>
              </a:rPr>
              <a:t>HFIP Keys to Success</a:t>
            </a:r>
          </a:p>
        </p:txBody>
      </p:sp>
      <p:sp>
        <p:nvSpPr>
          <p:cNvPr id="66562" name="Rectangle 2"/>
          <p:cNvSpPr>
            <a:spLocks noGrp="1" noChangeArrowheads="1"/>
          </p:cNvSpPr>
          <p:nvPr>
            <p:ph idx="1"/>
          </p:nvPr>
        </p:nvSpPr>
        <p:spPr>
          <a:xfrm>
            <a:off x="93386" y="1339553"/>
            <a:ext cx="8903225" cy="3100318"/>
          </a:xfrm>
        </p:spPr>
        <p:txBody>
          <a:bodyPr/>
          <a:lstStyle/>
          <a:p>
            <a:pPr lvl="1" eaLnBrk="1" hangingPunct="1">
              <a:spcBef>
                <a:spcPts val="300"/>
              </a:spcBef>
            </a:pPr>
            <a:r>
              <a:rPr lang="en-US" dirty="0" smtClean="0">
                <a:solidFill>
                  <a:srgbClr val="000090"/>
                </a:solidFill>
                <a:latin typeface="Calibri" charset="0"/>
                <a:ea typeface="Calibri" charset="0"/>
                <a:cs typeface="Calibri" charset="0"/>
              </a:rPr>
              <a:t>Partnership</a:t>
            </a:r>
            <a:r>
              <a:rPr lang="en-US" dirty="0" smtClean="0">
                <a:latin typeface="Calibri" charset="0"/>
                <a:ea typeface="Calibri" charset="0"/>
                <a:cs typeface="Calibri" charset="0"/>
              </a:rPr>
              <a:t>: NOAA Research working closely with:</a:t>
            </a:r>
          </a:p>
          <a:p>
            <a:pPr lvl="2" eaLnBrk="1" hangingPunct="1">
              <a:spcBef>
                <a:spcPts val="300"/>
              </a:spcBef>
              <a:buClrTx/>
              <a:buSzPct val="80000"/>
            </a:pPr>
            <a:r>
              <a:rPr lang="en-US" sz="2400" b="1" dirty="0" smtClean="0">
                <a:latin typeface="Calibri" charset="0"/>
                <a:ea typeface="Calibri" charset="0"/>
                <a:cs typeface="Calibri" charset="0"/>
              </a:rPr>
              <a:t>NOAA Operations </a:t>
            </a:r>
            <a:r>
              <a:rPr lang="en-US" sz="2400" dirty="0" smtClean="0">
                <a:latin typeface="Calibri" charset="0"/>
                <a:ea typeface="Calibri" charset="0"/>
                <a:cs typeface="Calibri" charset="0"/>
              </a:rPr>
              <a:t>(EMC, NHC, AOC)</a:t>
            </a:r>
          </a:p>
          <a:p>
            <a:pPr lvl="2" eaLnBrk="1" hangingPunct="1">
              <a:spcBef>
                <a:spcPts val="300"/>
              </a:spcBef>
              <a:buClrTx/>
              <a:buSzPct val="80000"/>
            </a:pPr>
            <a:r>
              <a:rPr lang="en-US" sz="2400" dirty="0" smtClean="0">
                <a:latin typeface="Calibri" charset="0"/>
                <a:ea typeface="Calibri" charset="0"/>
                <a:cs typeface="Calibri" charset="0"/>
              </a:rPr>
              <a:t>Federal &amp; Academic Partners (</a:t>
            </a:r>
            <a:r>
              <a:rPr lang="en-US" sz="2400" dirty="0">
                <a:latin typeface="Calibri" charset="0"/>
                <a:ea typeface="Calibri" charset="0"/>
                <a:cs typeface="Calibri" charset="0"/>
              </a:rPr>
              <a:t>NASA, </a:t>
            </a:r>
            <a:r>
              <a:rPr lang="en-US" sz="2400" dirty="0" smtClean="0">
                <a:latin typeface="Calibri" charset="0"/>
                <a:ea typeface="Calibri" charset="0"/>
                <a:cs typeface="Calibri" charset="0"/>
              </a:rPr>
              <a:t>NCAR</a:t>
            </a:r>
            <a:r>
              <a:rPr lang="en-US" sz="2400" dirty="0">
                <a:latin typeface="Calibri" charset="0"/>
                <a:ea typeface="Calibri" charset="0"/>
                <a:cs typeface="Calibri" charset="0"/>
              </a:rPr>
              <a:t>, </a:t>
            </a:r>
            <a:r>
              <a:rPr lang="en-US" sz="2400" dirty="0" smtClean="0">
                <a:latin typeface="Calibri" charset="0"/>
                <a:ea typeface="Calibri" charset="0"/>
                <a:cs typeface="Calibri" charset="0"/>
              </a:rPr>
              <a:t>NRL, NSF, ONR)</a:t>
            </a:r>
          </a:p>
          <a:p>
            <a:pPr lvl="1" eaLnBrk="1" hangingPunct="1">
              <a:spcBef>
                <a:spcPts val="300"/>
              </a:spcBef>
            </a:pPr>
            <a:r>
              <a:rPr lang="en-US" dirty="0" smtClean="0">
                <a:latin typeface="Calibri" charset="0"/>
                <a:ea typeface="Calibri" charset="0"/>
                <a:cs typeface="Calibri" charset="0"/>
              </a:rPr>
              <a:t>More integrated use &amp; support of </a:t>
            </a:r>
            <a:r>
              <a:rPr lang="en-US" dirty="0" err="1" smtClean="0">
                <a:latin typeface="Calibri" charset="0"/>
                <a:ea typeface="Calibri" charset="0"/>
                <a:cs typeface="Calibri" charset="0"/>
              </a:rPr>
              <a:t>Testbeds</a:t>
            </a:r>
            <a:r>
              <a:rPr lang="en-US" dirty="0" smtClean="0">
                <a:latin typeface="Calibri" charset="0"/>
                <a:ea typeface="Calibri" charset="0"/>
                <a:cs typeface="Calibri" charset="0"/>
              </a:rPr>
              <a:t> </a:t>
            </a:r>
          </a:p>
          <a:p>
            <a:pPr lvl="1" eaLnBrk="1" hangingPunct="1">
              <a:spcBef>
                <a:spcPts val="300"/>
              </a:spcBef>
            </a:pPr>
            <a:r>
              <a:rPr lang="en-US" dirty="0" smtClean="0">
                <a:latin typeface="Calibri" charset="0"/>
                <a:ea typeface="Calibri" charset="0"/>
                <a:cs typeface="Calibri" charset="0"/>
              </a:rPr>
              <a:t>Blend traditional approach and HFIP (applied) research activities</a:t>
            </a:r>
          </a:p>
          <a:p>
            <a:pPr lvl="1" eaLnBrk="1" hangingPunct="1">
              <a:spcBef>
                <a:spcPts val="300"/>
              </a:spcBef>
            </a:pPr>
            <a:r>
              <a:rPr lang="en-US" dirty="0" smtClean="0">
                <a:solidFill>
                  <a:srgbClr val="000090"/>
                </a:solidFill>
                <a:latin typeface="Calibri" charset="0"/>
                <a:ea typeface="Calibri" charset="0"/>
                <a:cs typeface="Calibri" charset="0"/>
              </a:rPr>
              <a:t>Manpower (diversity) to evaluate model performance with hurricane data sets is a critical need</a:t>
            </a:r>
          </a:p>
        </p:txBody>
      </p:sp>
      <p:pic>
        <p:nvPicPr>
          <p:cNvPr id="12" name="Picture 7" descr="interaction3"/>
          <p:cNvPicPr>
            <a:picLocks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132" y="5093168"/>
            <a:ext cx="2097024" cy="1600200"/>
          </a:xfrm>
          <a:prstGeom prst="rect">
            <a:avLst/>
          </a:prstGeom>
          <a:noFill/>
          <a:ln w="9525">
            <a:solidFill>
              <a:schemeClr val="tx1"/>
            </a:solidFill>
            <a:miter lim="800000"/>
            <a:headEnd/>
            <a:tailEnd/>
          </a:ln>
          <a:effectLst>
            <a:outerShdw blurRad="63500" dist="35921" dir="2700000" algn="ctr" rotWithShape="0">
              <a:srgbClr val="000000">
                <a:alpha val="74998"/>
              </a:srgbClr>
            </a:outerShdw>
          </a:effectLst>
        </p:spPr>
      </p:pic>
      <p:sp>
        <p:nvSpPr>
          <p:cNvPr id="13" name="Text Box 11"/>
          <p:cNvSpPr txBox="1">
            <a:spLocks noChangeArrowheads="1"/>
          </p:cNvSpPr>
          <p:nvPr/>
        </p:nvSpPr>
        <p:spPr bwMode="auto">
          <a:xfrm>
            <a:off x="0" y="5022255"/>
            <a:ext cx="969962" cy="304800"/>
          </a:xfrm>
          <a:prstGeom prst="rect">
            <a:avLst/>
          </a:prstGeom>
          <a:noFill/>
          <a:ln w="9525">
            <a:noFill/>
            <a:miter lim="800000"/>
            <a:headEnd/>
            <a:tailEnd/>
          </a:ln>
          <a:effectLst>
            <a:outerShdw blurRad="50800" dist="38100" dir="2700000">
              <a:srgbClr val="000000">
                <a:alpha val="43000"/>
              </a:srgbClr>
            </a:outerShdw>
          </a:effectLst>
        </p:spPr>
        <p:txBody>
          <a:bodyPr>
            <a:prstTxWarp prst="textNoShape">
              <a:avLst/>
            </a:prstTxWarp>
            <a:spAutoFit/>
          </a:bodyPr>
          <a:lstStyle/>
          <a:p>
            <a:pPr>
              <a:spcBef>
                <a:spcPct val="50000"/>
              </a:spcBef>
            </a:pPr>
            <a:r>
              <a:rPr lang="en-US" sz="1400" b="1" dirty="0">
                <a:solidFill>
                  <a:schemeClr val="bg1"/>
                </a:solidFill>
                <a:latin typeface="Calibri" charset="0"/>
                <a:ea typeface="Calibri" charset="0"/>
                <a:cs typeface="Calibri" charset="0"/>
              </a:rPr>
              <a:t>CBLAST</a:t>
            </a:r>
          </a:p>
        </p:txBody>
      </p:sp>
      <p:pic>
        <p:nvPicPr>
          <p:cNvPr id="14" name="Picture 5" descr="collaborations1"/>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830963" y="5093168"/>
            <a:ext cx="2097024" cy="1600200"/>
          </a:xfrm>
          <a:prstGeom prst="rect">
            <a:avLst/>
          </a:prstGeom>
          <a:noFill/>
          <a:ln w="9525">
            <a:solidFill>
              <a:schemeClr val="tx1"/>
            </a:solidFill>
            <a:miter lim="800000"/>
            <a:headEnd/>
            <a:tailEnd/>
          </a:ln>
          <a:effectLst>
            <a:outerShdw blurRad="63500" dist="35921" dir="2700000" algn="ctr" rotWithShape="0">
              <a:srgbClr val="000000">
                <a:alpha val="74998"/>
              </a:srgbClr>
            </a:outerShdw>
          </a:effectLst>
        </p:spPr>
      </p:pic>
      <p:sp>
        <p:nvSpPr>
          <p:cNvPr id="15" name="Text Box 10"/>
          <p:cNvSpPr txBox="1">
            <a:spLocks noChangeArrowheads="1"/>
          </p:cNvSpPr>
          <p:nvPr/>
        </p:nvSpPr>
        <p:spPr bwMode="auto">
          <a:xfrm>
            <a:off x="1814152" y="5022255"/>
            <a:ext cx="1373188" cy="304800"/>
          </a:xfrm>
          <a:prstGeom prst="rect">
            <a:avLst/>
          </a:prstGeom>
          <a:noFill/>
          <a:ln w="9525">
            <a:noFill/>
            <a:miter lim="800000"/>
            <a:headEnd/>
            <a:tailEnd/>
          </a:ln>
          <a:effectLst>
            <a:outerShdw blurRad="50800" dist="38100" dir="2700000">
              <a:srgbClr val="000000">
                <a:alpha val="43000"/>
              </a:srgbClr>
            </a:outerShdw>
          </a:effectLst>
        </p:spPr>
        <p:txBody>
          <a:bodyPr>
            <a:prstTxWarp prst="textNoShape">
              <a:avLst/>
            </a:prstTxWarp>
            <a:spAutoFit/>
          </a:bodyPr>
          <a:lstStyle/>
          <a:p>
            <a:pPr>
              <a:spcBef>
                <a:spcPct val="50000"/>
              </a:spcBef>
            </a:pPr>
            <a:r>
              <a:rPr lang="en-US" sz="1400" b="1" dirty="0">
                <a:latin typeface="Calibri" charset="0"/>
                <a:ea typeface="Calibri" charset="0"/>
                <a:cs typeface="Calibri" charset="0"/>
              </a:rPr>
              <a:t>IFEX/RAINEX</a:t>
            </a:r>
          </a:p>
        </p:txBody>
      </p:sp>
      <p:pic>
        <p:nvPicPr>
          <p:cNvPr id="18" name="Picture 12" descr="TCSP"/>
          <p:cNvPicPr>
            <a:picLocks noChangeArrowheads="1"/>
          </p:cNvPicPr>
          <p:nvPr/>
        </p:nvPicPr>
        <p:blipFill>
          <a:blip r:embed="rId5" cstate="email">
            <a:lum contrast="30000"/>
            <a:extLst>
              <a:ext uri="{28A0092B-C50C-407E-A947-70E740481C1C}">
                <a14:useLocalDpi xmlns:a14="http://schemas.microsoft.com/office/drawing/2010/main"/>
              </a:ext>
            </a:extLst>
          </a:blip>
          <a:srcRect/>
          <a:stretch>
            <a:fillRect/>
          </a:stretch>
        </p:blipFill>
        <p:spPr bwMode="auto">
          <a:xfrm>
            <a:off x="3599034" y="5093168"/>
            <a:ext cx="2100618" cy="1600200"/>
          </a:xfrm>
          <a:prstGeom prst="rect">
            <a:avLst/>
          </a:prstGeom>
          <a:noFill/>
          <a:ln w="9525">
            <a:solidFill>
              <a:schemeClr val="tx1"/>
            </a:solidFill>
            <a:miter lim="800000"/>
            <a:headEnd/>
            <a:tailEnd/>
          </a:ln>
          <a:effectLst>
            <a:outerShdw blurRad="63500" dist="35921" dir="2700000" algn="ctr" rotWithShape="0">
              <a:srgbClr val="000000">
                <a:alpha val="74998"/>
              </a:srgbClr>
            </a:outerShdw>
          </a:effectLst>
        </p:spPr>
      </p:pic>
      <p:sp>
        <p:nvSpPr>
          <p:cNvPr id="19" name="Text Box 13"/>
          <p:cNvSpPr txBox="1">
            <a:spLocks noChangeArrowheads="1"/>
          </p:cNvSpPr>
          <p:nvPr/>
        </p:nvSpPr>
        <p:spPr bwMode="auto">
          <a:xfrm>
            <a:off x="3635697" y="5022255"/>
            <a:ext cx="1195388" cy="304800"/>
          </a:xfrm>
          <a:prstGeom prst="rect">
            <a:avLst/>
          </a:prstGeom>
          <a:noFill/>
          <a:ln w="9525">
            <a:noFill/>
            <a:miter lim="800000"/>
            <a:headEnd/>
            <a:tailEnd/>
          </a:ln>
          <a:effectLst>
            <a:outerShdw blurRad="50800" dist="38100" dir="2700000">
              <a:srgbClr val="000000">
                <a:alpha val="43000"/>
              </a:srgbClr>
            </a:outerShdw>
          </a:effectLst>
        </p:spPr>
        <p:txBody>
          <a:bodyPr>
            <a:prstTxWarp prst="textNoShape">
              <a:avLst/>
            </a:prstTxWarp>
            <a:spAutoFit/>
          </a:bodyPr>
          <a:lstStyle/>
          <a:p>
            <a:pPr>
              <a:spcBef>
                <a:spcPct val="50000"/>
              </a:spcBef>
            </a:pPr>
            <a:r>
              <a:rPr lang="en-US" sz="1400" b="1" dirty="0">
                <a:solidFill>
                  <a:schemeClr val="bg1"/>
                </a:solidFill>
                <a:effectLst>
                  <a:outerShdw blurRad="50800" dist="38100" dir="2700000" algn="tl" rotWithShape="0">
                    <a:srgbClr val="000000">
                      <a:alpha val="43000"/>
                    </a:srgbClr>
                  </a:outerShdw>
                </a:effectLst>
                <a:latin typeface="Calibri" charset="0"/>
                <a:ea typeface="Calibri" charset="0"/>
                <a:cs typeface="Calibri" charset="0"/>
              </a:rPr>
              <a:t>IFEX/TCSP</a:t>
            </a:r>
          </a:p>
        </p:txBody>
      </p:sp>
      <p:pic>
        <p:nvPicPr>
          <p:cNvPr id="20" name="Picture 19" descr="AOMLpress4.jpg"/>
          <p:cNvPicPr>
            <a:picLocks/>
          </p:cNvPicPr>
          <p:nvPr/>
        </p:nvPicPr>
        <p:blipFill>
          <a:blip r:embed="rId6" cstate="email">
            <a:extLst>
              <a:ext uri="{28A0092B-C50C-407E-A947-70E740481C1C}">
                <a14:useLocalDpi xmlns:a14="http://schemas.microsoft.com/office/drawing/2010/main"/>
              </a:ext>
            </a:extLst>
          </a:blip>
          <a:stretch>
            <a:fillRect/>
          </a:stretch>
        </p:blipFill>
        <p:spPr>
          <a:xfrm>
            <a:off x="5131717" y="5084287"/>
            <a:ext cx="2297748" cy="1618488"/>
          </a:xfrm>
          <a:prstGeom prst="rect">
            <a:avLst/>
          </a:prstGeom>
          <a:effectLst>
            <a:outerShdw blurRad="50800" dist="38100" dir="2700000">
              <a:srgbClr val="000000">
                <a:alpha val="43000"/>
              </a:srgbClr>
            </a:outerShdw>
          </a:effectLst>
        </p:spPr>
      </p:pic>
      <p:sp>
        <p:nvSpPr>
          <p:cNvPr id="21" name="Text Box 13"/>
          <p:cNvSpPr txBox="1">
            <a:spLocks noChangeArrowheads="1"/>
          </p:cNvSpPr>
          <p:nvPr/>
        </p:nvSpPr>
        <p:spPr bwMode="auto">
          <a:xfrm>
            <a:off x="5100553" y="5020767"/>
            <a:ext cx="1646438" cy="307777"/>
          </a:xfrm>
          <a:prstGeom prst="rect">
            <a:avLst/>
          </a:prstGeom>
          <a:noFill/>
          <a:ln w="9525">
            <a:noFill/>
            <a:miter lim="800000"/>
            <a:headEnd/>
            <a:tailEnd/>
          </a:ln>
          <a:effectLst>
            <a:outerShdw blurRad="50800" dist="38100" dir="2700000">
              <a:srgbClr val="000000">
                <a:alpha val="43000"/>
              </a:srgbClr>
            </a:outerShdw>
          </a:effectLst>
        </p:spPr>
        <p:txBody>
          <a:bodyPr wrap="square">
            <a:prstTxWarp prst="textNoShape">
              <a:avLst/>
            </a:prstTxWarp>
            <a:spAutoFit/>
          </a:bodyPr>
          <a:lstStyle/>
          <a:p>
            <a:pPr>
              <a:spcBef>
                <a:spcPct val="50000"/>
              </a:spcBef>
            </a:pPr>
            <a:r>
              <a:rPr lang="en-US" sz="1400" b="1" dirty="0">
                <a:solidFill>
                  <a:schemeClr val="bg1"/>
                </a:solidFill>
                <a:effectLst>
                  <a:outerShdw blurRad="50800" dist="38100" dir="2700000" algn="tl" rotWithShape="0">
                    <a:srgbClr val="000000">
                      <a:alpha val="43000"/>
                    </a:srgbClr>
                  </a:outerShdw>
                </a:effectLst>
                <a:latin typeface="Calibri" charset="0"/>
                <a:ea typeface="Calibri" charset="0"/>
                <a:cs typeface="Calibri" charset="0"/>
              </a:rPr>
              <a:t>IFEX</a:t>
            </a:r>
            <a:r>
              <a:rPr lang="en-US" sz="1400" b="1" dirty="0" smtClean="0">
                <a:solidFill>
                  <a:schemeClr val="bg1"/>
                </a:solidFill>
                <a:effectLst>
                  <a:outerShdw blurRad="50800" dist="38100" dir="2700000" algn="tl" rotWithShape="0">
                    <a:srgbClr val="000000">
                      <a:alpha val="43000"/>
                    </a:srgbClr>
                  </a:outerShdw>
                </a:effectLst>
                <a:latin typeface="Calibri" charset="0"/>
                <a:ea typeface="Calibri" charset="0"/>
                <a:cs typeface="Calibri" charset="0"/>
              </a:rPr>
              <a:t>/PREDICT/GRIP</a:t>
            </a:r>
            <a:endParaRPr lang="en-US" sz="1400" b="1" dirty="0">
              <a:solidFill>
                <a:schemeClr val="bg1"/>
              </a:solidFill>
              <a:effectLst>
                <a:outerShdw blurRad="50800" dist="38100" dir="2700000" algn="tl" rotWithShape="0">
                  <a:srgbClr val="000000">
                    <a:alpha val="43000"/>
                  </a:srgbClr>
                </a:outerShdw>
              </a:effectLst>
              <a:latin typeface="Calibri" charset="0"/>
              <a:ea typeface="Calibri" charset="0"/>
              <a:cs typeface="Calibri" charset="0"/>
            </a:endParaRPr>
          </a:p>
        </p:txBody>
      </p:sp>
      <p:pic>
        <p:nvPicPr>
          <p:cNvPr id="2" name="Picture 1" descr="cimg2166.jpg"/>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6867816" y="5096256"/>
            <a:ext cx="2276482" cy="1609344"/>
          </a:xfrm>
          <a:prstGeom prst="rect">
            <a:avLst/>
          </a:prstGeom>
          <a:ln>
            <a:noFill/>
          </a:ln>
          <a:effectLst>
            <a:outerShdw blurRad="292100" dist="139700" dir="2700000" algn="tl" rotWithShape="0">
              <a:srgbClr val="333333">
                <a:alpha val="65000"/>
              </a:srgbClr>
            </a:outerShdw>
          </a:effectLst>
        </p:spPr>
      </p:pic>
      <p:sp>
        <p:nvSpPr>
          <p:cNvPr id="22" name="Text Box 10"/>
          <p:cNvSpPr txBox="1">
            <a:spLocks noChangeArrowheads="1"/>
          </p:cNvSpPr>
          <p:nvPr/>
        </p:nvSpPr>
        <p:spPr bwMode="auto">
          <a:xfrm>
            <a:off x="6892904" y="5049593"/>
            <a:ext cx="1841757" cy="307777"/>
          </a:xfrm>
          <a:prstGeom prst="rect">
            <a:avLst/>
          </a:prstGeom>
          <a:noFill/>
          <a:ln w="9525">
            <a:noFill/>
            <a:miter lim="800000"/>
            <a:headEnd/>
            <a:tailEnd/>
          </a:ln>
          <a:effectLst>
            <a:outerShdw blurRad="50800" dist="38100" dir="2700000">
              <a:srgbClr val="000000">
                <a:alpha val="43000"/>
              </a:srgbClr>
            </a:outerShdw>
          </a:effectLst>
        </p:spPr>
        <p:txBody>
          <a:bodyPr wrap="square">
            <a:prstTxWarp prst="textNoShape">
              <a:avLst/>
            </a:prstTxWarp>
            <a:spAutoFit/>
          </a:bodyPr>
          <a:lstStyle/>
          <a:p>
            <a:pPr>
              <a:spcBef>
                <a:spcPct val="50000"/>
              </a:spcBef>
            </a:pPr>
            <a:r>
              <a:rPr lang="en-US" sz="1400" b="1" dirty="0" smtClean="0">
                <a:latin typeface="Calibri" charset="0"/>
                <a:ea typeface="Calibri" charset="0"/>
                <a:cs typeface="Calibri" charset="0"/>
              </a:rPr>
              <a:t>Hybrid-DA Workshop</a:t>
            </a:r>
            <a:endParaRPr lang="en-US" sz="1400" b="1" dirty="0">
              <a:latin typeface="Calibri" charset="0"/>
              <a:ea typeface="Calibri" charset="0"/>
              <a:cs typeface="Calibri" charset="0"/>
            </a:endParaRPr>
          </a:p>
        </p:txBody>
      </p:sp>
    </p:spTree>
    <p:extLst>
      <p:ext uri="{BB962C8B-B14F-4D97-AF65-F5344CB8AC3E}">
        <p14:creationId xmlns:p14="http://schemas.microsoft.com/office/powerpoint/2010/main" val="2200789256"/>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8" name="Rectangle 4"/>
          <p:cNvSpPr>
            <a:spLocks noGrp="1" noChangeArrowheads="1"/>
          </p:cNvSpPr>
          <p:nvPr>
            <p:ph type="ctrTitle"/>
          </p:nvPr>
        </p:nvSpPr>
        <p:spPr>
          <a:xfrm>
            <a:off x="271053" y="453909"/>
            <a:ext cx="5879077" cy="1215448"/>
          </a:xfrm>
          <a:effectLst>
            <a:outerShdw blurRad="111125" dist="38100" dir="2700000">
              <a:srgbClr val="000000">
                <a:alpha val="55000"/>
              </a:srgbClr>
            </a:outerShdw>
          </a:effectLst>
        </p:spPr>
        <p:txBody>
          <a:bodyPr/>
          <a:lstStyle/>
          <a:p>
            <a:pPr algn="l" eaLnBrk="1" hangingPunct="1">
              <a:defRPr/>
            </a:pPr>
            <a:r>
              <a:rPr lang="en-US" b="1" dirty="0">
                <a:latin typeface="Calibri"/>
                <a:ea typeface="+mj-ea"/>
                <a:cs typeface="Calibri"/>
              </a:rPr>
              <a:t>Questions?</a:t>
            </a:r>
          </a:p>
        </p:txBody>
      </p:sp>
    </p:spTree>
    <p:extLst>
      <p:ext uri="{BB962C8B-B14F-4D97-AF65-F5344CB8AC3E}">
        <p14:creationId xmlns:p14="http://schemas.microsoft.com/office/powerpoint/2010/main" val="1966915130"/>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pic>
        <p:nvPicPr>
          <p:cNvPr id="5" name="Picture 4" descr="inverted nancy diving.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781800" y="3257042"/>
            <a:ext cx="2362199" cy="3600958"/>
          </a:xfrm>
          <a:prstGeom prst="rect">
            <a:avLst/>
          </a:prstGeom>
        </p:spPr>
      </p:pic>
      <p:pic>
        <p:nvPicPr>
          <p:cNvPr id="6" name="Picture 5" descr="moc_v3.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2400" y="3560190"/>
            <a:ext cx="6629400" cy="3272456"/>
          </a:xfrm>
          <a:prstGeom prst="rect">
            <a:avLst/>
          </a:prstGeom>
        </p:spPr>
      </p:pic>
      <p:pic>
        <p:nvPicPr>
          <p:cNvPr id="7" name="Picture 6" descr="GH_spiral for website.jpg"/>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04800" y="1434025"/>
            <a:ext cx="5181600" cy="2134675"/>
          </a:xfrm>
          <a:prstGeom prst="rect">
            <a:avLst/>
          </a:prstGeom>
        </p:spPr>
      </p:pic>
      <p:pic>
        <p:nvPicPr>
          <p:cNvPr id="2" name="Picture 1" descr="IMG_0353.jpg"/>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562600" y="1219200"/>
            <a:ext cx="3581400" cy="2387600"/>
          </a:xfrm>
          <a:prstGeom prst="rect">
            <a:avLst/>
          </a:prstGeom>
        </p:spPr>
      </p:pic>
      <p:sp>
        <p:nvSpPr>
          <p:cNvPr id="8" name="Shape 136"/>
          <p:cNvSpPr txBox="1"/>
          <p:nvPr/>
        </p:nvSpPr>
        <p:spPr>
          <a:xfrm>
            <a:off x="2410219" y="76200"/>
            <a:ext cx="6733781" cy="923289"/>
          </a:xfrm>
          <a:prstGeom prst="rect">
            <a:avLst/>
          </a:prstGeom>
          <a:noFill/>
          <a:ln>
            <a:noFill/>
          </a:ln>
        </p:spPr>
        <p:txBody>
          <a:bodyPr wrap="square" lIns="91425" tIns="45700" rIns="91425" bIns="45700" anchor="t" anchorCtr="0">
            <a:spAutoFit/>
          </a:bodyPr>
          <a:lstStyle/>
          <a:p>
            <a:pPr algn="r">
              <a:buSzPct val="25000"/>
            </a:pPr>
            <a:r>
              <a:rPr lang="en-US" sz="5400" kern="0" dirty="0" smtClean="0">
                <a:solidFill>
                  <a:srgbClr val="FFFFFF"/>
                </a:solidFill>
                <a:latin typeface="Calibri" pitchFamily="34" charset="0"/>
                <a:cs typeface="Arial"/>
                <a:sym typeface="Arial"/>
              </a:rPr>
              <a:t>AOML Overview</a:t>
            </a:r>
            <a:endParaRPr lang="x-none" sz="5400" kern="0" dirty="0">
              <a:solidFill>
                <a:srgbClr val="FFFFFF"/>
              </a:solidFill>
              <a:latin typeface="Calibri" pitchFamily="34" charset="0"/>
              <a:cs typeface="Arial"/>
              <a:sym typeface="Arial"/>
            </a:endParaRPr>
          </a:p>
        </p:txBody>
      </p:sp>
    </p:spTree>
    <p:extLst>
      <p:ext uri="{BB962C8B-B14F-4D97-AF65-F5344CB8AC3E}">
        <p14:creationId xmlns:p14="http://schemas.microsoft.com/office/powerpoint/2010/main" val="4223567055"/>
      </p:ext>
    </p:extLst>
  </p:cSld>
  <p:clrMapOvr>
    <a:masterClrMapping/>
  </p:clrMapOvr>
  <p:transition xmlns:p14="http://schemas.microsoft.com/office/powerpoint/2010/main" advClick="0"/>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Linerrtrd.jpg"/>
          <p:cNvPicPr>
            <a:picLocks/>
          </p:cNvPicPr>
          <p:nvPr/>
        </p:nvPicPr>
        <p:blipFill rotWithShape="1">
          <a:blip r:embed="rId3" cstate="email">
            <a:extLst>
              <a:ext uri="{28A0092B-C50C-407E-A947-70E740481C1C}">
                <a14:useLocalDpi xmlns:a14="http://schemas.microsoft.com/office/drawing/2010/main"/>
              </a:ext>
            </a:extLst>
          </a:blip>
          <a:srcRect/>
          <a:stretch/>
        </p:blipFill>
        <p:spPr>
          <a:xfrm>
            <a:off x="4600291" y="1817056"/>
            <a:ext cx="4475339" cy="3650481"/>
          </a:xfrm>
          <a:prstGeom prst="rect">
            <a:avLst/>
          </a:prstGeom>
        </p:spPr>
      </p:pic>
      <p:pic>
        <p:nvPicPr>
          <p:cNvPr id="3" name="Picture 2" descr="ALtkerrtrd.jpg"/>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39060" y="1819251"/>
            <a:ext cx="4486824" cy="3650184"/>
          </a:xfrm>
          <a:prstGeom prst="rect">
            <a:avLst/>
          </a:prstGeom>
        </p:spPr>
      </p:pic>
      <p:sp>
        <p:nvSpPr>
          <p:cNvPr id="17411" name="Rectangle 4"/>
          <p:cNvSpPr>
            <a:spLocks noGrp="1" noChangeArrowheads="1"/>
          </p:cNvSpPr>
          <p:nvPr>
            <p:ph type="title"/>
          </p:nvPr>
        </p:nvSpPr>
        <p:spPr>
          <a:xfrm>
            <a:off x="44405" y="1252156"/>
            <a:ext cx="4653592" cy="559474"/>
          </a:xfrm>
        </p:spPr>
        <p:txBody>
          <a:bodyPr/>
          <a:lstStyle/>
          <a:p>
            <a:pPr algn="ctr" eaLnBrk="1" hangingPunct="1"/>
            <a:r>
              <a:rPr lang="en-US" sz="2000" dirty="0" smtClean="0">
                <a:solidFill>
                  <a:schemeClr val="tx1"/>
                </a:solidFill>
                <a:latin typeface="Calibri"/>
                <a:ea typeface="ＭＳ Ｐゴシック"/>
                <a:cs typeface="Calibri"/>
              </a:rPr>
              <a:t>Good – track forecast improvements</a:t>
            </a:r>
          </a:p>
        </p:txBody>
      </p:sp>
      <p:sp>
        <p:nvSpPr>
          <p:cNvPr id="17412" name="Text Box 19"/>
          <p:cNvSpPr txBox="1">
            <a:spLocks noChangeArrowheads="1"/>
          </p:cNvSpPr>
          <p:nvPr/>
        </p:nvSpPr>
        <p:spPr bwMode="auto">
          <a:xfrm>
            <a:off x="115451" y="5446281"/>
            <a:ext cx="4479684" cy="1000274"/>
          </a:xfrm>
          <a:prstGeom prst="rect">
            <a:avLst/>
          </a:prstGeom>
          <a:noFill/>
          <a:ln w="9525">
            <a:noFill/>
            <a:miter lim="800000"/>
            <a:headEnd/>
            <a:tailEnd/>
          </a:ln>
        </p:spPr>
        <p:txBody>
          <a:bodyPr wrap="square">
            <a:spAutoFit/>
          </a:bodyPr>
          <a:lstStyle/>
          <a:p>
            <a:pPr marL="230188" indent="-230188">
              <a:spcBef>
                <a:spcPts val="600"/>
              </a:spcBef>
              <a:spcAft>
                <a:spcPts val="0"/>
              </a:spcAft>
              <a:buFont typeface="Arial" pitchFamily="34" charset="0"/>
              <a:buChar char="•"/>
            </a:pPr>
            <a:r>
              <a:rPr lang="en-US" sz="1800" dirty="0" smtClean="0">
                <a:solidFill>
                  <a:prstClr val="black"/>
                </a:solidFill>
                <a:latin typeface="Calibri"/>
                <a:cs typeface="Calibri"/>
              </a:rPr>
              <a:t>Errors </a:t>
            </a:r>
            <a:r>
              <a:rPr lang="en-US" sz="1800" dirty="0">
                <a:solidFill>
                  <a:prstClr val="black"/>
                </a:solidFill>
                <a:latin typeface="Calibri"/>
                <a:cs typeface="Calibri"/>
              </a:rPr>
              <a:t>cut in half over</a:t>
            </a:r>
            <a:r>
              <a:rPr lang="en-US" sz="1800" dirty="0" smtClean="0">
                <a:solidFill>
                  <a:prstClr val="black"/>
                </a:solidFill>
                <a:latin typeface="Calibri"/>
                <a:cs typeface="Calibri"/>
              </a:rPr>
              <a:t> past </a:t>
            </a:r>
            <a:r>
              <a:rPr lang="en-US" sz="1800" dirty="0">
                <a:solidFill>
                  <a:prstClr val="black"/>
                </a:solidFill>
                <a:latin typeface="Calibri"/>
                <a:cs typeface="Calibri"/>
              </a:rPr>
              <a:t>15 </a:t>
            </a:r>
            <a:r>
              <a:rPr lang="en-US" sz="1800" dirty="0">
                <a:noFill/>
                <a:latin typeface="Calibri"/>
                <a:cs typeface="Calibri"/>
              </a:rPr>
              <a:t>years</a:t>
            </a:r>
            <a:endParaRPr lang="en-US" sz="1800" dirty="0" smtClean="0">
              <a:noFill/>
              <a:latin typeface="Calibri"/>
              <a:cs typeface="Calibri"/>
            </a:endParaRPr>
          </a:p>
          <a:p>
            <a:pPr marL="230188" indent="-230188">
              <a:spcBef>
                <a:spcPts val="600"/>
              </a:spcBef>
              <a:spcAft>
                <a:spcPts val="0"/>
              </a:spcAft>
              <a:buFont typeface="Arial" pitchFamily="34" charset="0"/>
              <a:buChar char="•"/>
            </a:pPr>
            <a:r>
              <a:rPr lang="en-US" sz="1800" dirty="0" smtClean="0">
                <a:solidFill>
                  <a:prstClr val="black"/>
                </a:solidFill>
                <a:latin typeface="Calibri"/>
                <a:cs typeface="Calibri"/>
              </a:rPr>
              <a:t>10-year improvement - As accurate at 48 hours as we were at 24 hours in 2000</a:t>
            </a:r>
            <a:endParaRPr lang="en-US" sz="1800" dirty="0">
              <a:solidFill>
                <a:prstClr val="black"/>
              </a:solidFill>
              <a:latin typeface="Calibri"/>
              <a:cs typeface="Calibri"/>
            </a:endParaRPr>
          </a:p>
        </p:txBody>
      </p:sp>
      <p:grpSp>
        <p:nvGrpSpPr>
          <p:cNvPr id="9" name="Group 8"/>
          <p:cNvGrpSpPr/>
          <p:nvPr/>
        </p:nvGrpSpPr>
        <p:grpSpPr>
          <a:xfrm>
            <a:off x="2428821" y="3244745"/>
            <a:ext cx="2073083" cy="1761434"/>
            <a:chOff x="5029200" y="3213611"/>
            <a:chExt cx="2765944" cy="2153875"/>
          </a:xfrm>
        </p:grpSpPr>
        <p:cxnSp>
          <p:nvCxnSpPr>
            <p:cNvPr id="7" name="Straight Arrow Connector 6"/>
            <p:cNvCxnSpPr/>
            <p:nvPr/>
          </p:nvCxnSpPr>
          <p:spPr>
            <a:xfrm>
              <a:off x="5041568" y="4252661"/>
              <a:ext cx="2743200" cy="76200"/>
            </a:xfrm>
            <a:prstGeom prst="straightConnector1">
              <a:avLst/>
            </a:prstGeom>
            <a:ln w="57150">
              <a:solidFill>
                <a:srgbClr val="FF3300"/>
              </a:solidFill>
              <a:tailEnd type="arrow"/>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V="1">
              <a:off x="5029200" y="3213611"/>
              <a:ext cx="0" cy="2153875"/>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a:off x="5066302" y="4778519"/>
              <a:ext cx="2728842" cy="77967"/>
            </a:xfrm>
            <a:prstGeom prst="straightConnector1">
              <a:avLst/>
            </a:prstGeom>
            <a:ln w="57150">
              <a:solidFill>
                <a:srgbClr val="FFFF00"/>
              </a:solidFill>
              <a:tailEnd type="arrow"/>
            </a:ln>
          </p:spPr>
          <p:style>
            <a:lnRef idx="2">
              <a:schemeClr val="accent1"/>
            </a:lnRef>
            <a:fillRef idx="0">
              <a:schemeClr val="accent1"/>
            </a:fillRef>
            <a:effectRef idx="1">
              <a:schemeClr val="accent1"/>
            </a:effectRef>
            <a:fontRef idx="minor">
              <a:schemeClr val="tx1"/>
            </a:fontRef>
          </p:style>
        </p:cxnSp>
      </p:grpSp>
      <p:sp>
        <p:nvSpPr>
          <p:cNvPr id="13" name="Text Box 19"/>
          <p:cNvSpPr txBox="1">
            <a:spLocks noChangeArrowheads="1"/>
          </p:cNvSpPr>
          <p:nvPr/>
        </p:nvSpPr>
        <p:spPr bwMode="auto">
          <a:xfrm>
            <a:off x="6336165" y="4459430"/>
            <a:ext cx="2570142" cy="463973"/>
          </a:xfrm>
          <a:prstGeom prst="rect">
            <a:avLst/>
          </a:prstGeom>
          <a:noFill/>
          <a:ln w="9525">
            <a:noFill/>
            <a:miter lim="800000"/>
            <a:headEnd/>
            <a:tailEnd/>
          </a:ln>
        </p:spPr>
        <p:txBody>
          <a:bodyPr wrap="square">
            <a:spAutoFit/>
          </a:bodyPr>
          <a:lstStyle/>
          <a:p>
            <a:pPr lvl="0" algn="ctr">
              <a:lnSpc>
                <a:spcPct val="85000"/>
              </a:lnSpc>
              <a:defRPr/>
            </a:pPr>
            <a:r>
              <a:rPr lang="en-US" sz="1400" kern="0" dirty="0">
                <a:latin typeface="Calibri"/>
                <a:ea typeface="ＭＳ Ｐゴシック"/>
                <a:cs typeface="Calibri"/>
              </a:rPr>
              <a:t>S</a:t>
            </a:r>
            <a:r>
              <a:rPr lang="en-US" sz="1400" kern="0" dirty="0" smtClean="0">
                <a:latin typeface="Calibri"/>
                <a:ea typeface="ＭＳ Ｐゴシック"/>
                <a:cs typeface="Calibri"/>
              </a:rPr>
              <a:t>ome </a:t>
            </a:r>
            <a:r>
              <a:rPr lang="en-US" sz="1400" kern="0" dirty="0">
                <a:latin typeface="Calibri"/>
                <a:ea typeface="ＭＳ Ｐゴシック"/>
                <a:cs typeface="Calibri"/>
              </a:rPr>
              <a:t>intensity gains since </a:t>
            </a:r>
            <a:r>
              <a:rPr lang="en-US" sz="1400" kern="0" dirty="0" smtClean="0">
                <a:latin typeface="Calibri"/>
                <a:ea typeface="ＭＳ Ｐゴシック"/>
                <a:cs typeface="Calibri"/>
              </a:rPr>
              <a:t>2008, especially at &gt;48 h</a:t>
            </a:r>
            <a:endParaRPr lang="en-US" sz="1400" kern="0" dirty="0">
              <a:latin typeface="Calibri"/>
              <a:ea typeface="ＭＳ Ｐゴシック"/>
              <a:cs typeface="Calibri"/>
            </a:endParaRPr>
          </a:p>
        </p:txBody>
      </p:sp>
      <p:sp>
        <p:nvSpPr>
          <p:cNvPr id="14" name="Text Box 19"/>
          <p:cNvSpPr txBox="1">
            <a:spLocks noChangeArrowheads="1"/>
          </p:cNvSpPr>
          <p:nvPr/>
        </p:nvSpPr>
        <p:spPr bwMode="auto">
          <a:xfrm>
            <a:off x="4678103" y="5446281"/>
            <a:ext cx="4336014" cy="723275"/>
          </a:xfrm>
          <a:prstGeom prst="rect">
            <a:avLst/>
          </a:prstGeom>
          <a:noFill/>
          <a:ln w="9525">
            <a:noFill/>
            <a:miter lim="800000"/>
            <a:headEnd/>
            <a:tailEnd/>
          </a:ln>
        </p:spPr>
        <p:txBody>
          <a:bodyPr wrap="square">
            <a:spAutoFit/>
          </a:bodyPr>
          <a:lstStyle/>
          <a:p>
            <a:pPr marL="230188" indent="-230188">
              <a:spcBef>
                <a:spcPts val="600"/>
              </a:spcBef>
              <a:spcAft>
                <a:spcPts val="0"/>
              </a:spcAft>
              <a:buFont typeface="Arial"/>
              <a:buChar char="•"/>
            </a:pPr>
            <a:r>
              <a:rPr lang="en-US" sz="1800" dirty="0">
                <a:latin typeface="Calibri"/>
                <a:cs typeface="Calibri"/>
              </a:rPr>
              <a:t>24-</a:t>
            </a:r>
            <a:r>
              <a:rPr lang="en-US" sz="1800" dirty="0" smtClean="0">
                <a:latin typeface="Calibri"/>
                <a:cs typeface="Calibri"/>
              </a:rPr>
              <a:t>48h </a:t>
            </a:r>
            <a:r>
              <a:rPr lang="en-US" sz="1800" dirty="0">
                <a:latin typeface="Calibri"/>
                <a:cs typeface="Calibri"/>
              </a:rPr>
              <a:t>intensity </a:t>
            </a:r>
            <a:r>
              <a:rPr lang="en-US" sz="1800" dirty="0" smtClean="0">
                <a:latin typeface="Calibri"/>
                <a:cs typeface="Calibri"/>
              </a:rPr>
              <a:t>forecast off </a:t>
            </a:r>
            <a:r>
              <a:rPr lang="en-US" sz="1800" dirty="0">
                <a:latin typeface="Calibri"/>
                <a:cs typeface="Calibri"/>
              </a:rPr>
              <a:t>by</a:t>
            </a:r>
            <a:r>
              <a:rPr lang="en-US" sz="1800" dirty="0" smtClean="0">
                <a:latin typeface="Calibri"/>
                <a:cs typeface="Calibri"/>
              </a:rPr>
              <a:t> </a:t>
            </a:r>
            <a:r>
              <a:rPr lang="en-US" sz="1800" b="1" dirty="0" smtClean="0">
                <a:latin typeface="Calibri"/>
                <a:cs typeface="Calibri"/>
              </a:rPr>
              <a:t>1</a:t>
            </a:r>
            <a:r>
              <a:rPr lang="en-US" sz="1800" dirty="0" smtClean="0">
                <a:latin typeface="Calibri"/>
                <a:cs typeface="Calibri"/>
              </a:rPr>
              <a:t> </a:t>
            </a:r>
            <a:r>
              <a:rPr lang="en-US" sz="1800" dirty="0">
                <a:latin typeface="Calibri"/>
                <a:cs typeface="Calibri"/>
              </a:rPr>
              <a:t>category</a:t>
            </a:r>
          </a:p>
          <a:p>
            <a:pPr marL="230188" indent="-230188">
              <a:spcBef>
                <a:spcPts val="600"/>
              </a:spcBef>
              <a:spcAft>
                <a:spcPts val="0"/>
              </a:spcAft>
              <a:buFont typeface="Arial"/>
              <a:buChar char="•"/>
            </a:pPr>
            <a:r>
              <a:rPr lang="en-US" sz="1800" dirty="0">
                <a:latin typeface="Calibri"/>
                <a:cs typeface="Calibri"/>
              </a:rPr>
              <a:t>Off by</a:t>
            </a:r>
            <a:r>
              <a:rPr lang="en-US" sz="1800" dirty="0" smtClean="0">
                <a:latin typeface="Calibri"/>
                <a:cs typeface="Calibri"/>
              </a:rPr>
              <a:t> </a:t>
            </a:r>
            <a:r>
              <a:rPr lang="en-US" sz="1800" b="1" dirty="0" smtClean="0">
                <a:latin typeface="Calibri"/>
                <a:cs typeface="Calibri"/>
              </a:rPr>
              <a:t>2</a:t>
            </a:r>
            <a:r>
              <a:rPr lang="en-US" sz="1800" dirty="0" smtClean="0">
                <a:latin typeface="Calibri"/>
                <a:cs typeface="Calibri"/>
              </a:rPr>
              <a:t> </a:t>
            </a:r>
            <a:r>
              <a:rPr lang="en-US" sz="1800" dirty="0">
                <a:latin typeface="Calibri"/>
                <a:cs typeface="Calibri"/>
              </a:rPr>
              <a:t>categories perhaps 5-10% of</a:t>
            </a:r>
            <a:r>
              <a:rPr lang="en-US" sz="1800" dirty="0" smtClean="0">
                <a:latin typeface="Calibri"/>
                <a:cs typeface="Calibri"/>
              </a:rPr>
              <a:t> time</a:t>
            </a:r>
            <a:endParaRPr lang="en-US" sz="1800" dirty="0">
              <a:latin typeface="Calibri"/>
              <a:cs typeface="Calibri"/>
            </a:endParaRPr>
          </a:p>
        </p:txBody>
      </p:sp>
      <p:sp>
        <p:nvSpPr>
          <p:cNvPr id="15" name="Rectangle 4"/>
          <p:cNvSpPr txBox="1">
            <a:spLocks noChangeArrowheads="1"/>
          </p:cNvSpPr>
          <p:nvPr/>
        </p:nvSpPr>
        <p:spPr bwMode="auto">
          <a:xfrm>
            <a:off x="4793993" y="1280093"/>
            <a:ext cx="4350007" cy="503601"/>
          </a:xfrm>
          <a:prstGeom prst="rect">
            <a:avLst/>
          </a:prstGeom>
          <a:noFill/>
          <a:ln w="9525">
            <a:noFill/>
            <a:miter lim="800000"/>
            <a:headEnd/>
            <a:tailEnd/>
          </a:ln>
        </p:spPr>
        <p:txBody>
          <a:bodyPr vert="horz" wrap="square" lIns="182880" tIns="45720" rIns="182880" bIns="45720" numCol="1" anchor="ctr" anchorCtr="0" compatLnSpc="1">
            <a:prstTxWarp prst="textNoShape">
              <a:avLst/>
            </a:prstTxWarp>
          </a:bodyPr>
          <a:lstStyle/>
          <a:p>
            <a:pPr marL="0" marR="0" lvl="0" indent="0" algn="l" defTabSz="914400" rtl="0" eaLnBrk="1" fontAlgn="base" latinLnBrk="0" hangingPunct="1">
              <a:lnSpc>
                <a:spcPct val="85000"/>
              </a:lnSpc>
              <a:spcBef>
                <a:spcPct val="0"/>
              </a:spcBef>
              <a:spcAft>
                <a:spcPct val="0"/>
              </a:spcAft>
              <a:buClrTx/>
              <a:buSzTx/>
              <a:buFontTx/>
              <a:buNone/>
              <a:tabLst/>
              <a:defRPr/>
            </a:pPr>
            <a:r>
              <a:rPr kumimoji="0" lang="en-US" sz="2000" b="0" i="0" u="none" strike="noStrike" kern="0" cap="none" spc="0" normalizeH="0" baseline="0" noProof="0" dirty="0" smtClean="0">
                <a:ln>
                  <a:noFill/>
                </a:ln>
                <a:solidFill>
                  <a:schemeClr val="tx1"/>
                </a:solidFill>
                <a:effectLst/>
                <a:uLnTx/>
                <a:uFillTx/>
                <a:latin typeface="Calibri"/>
                <a:ea typeface="ＭＳ Ｐゴシック"/>
                <a:cs typeface="Calibri"/>
              </a:rPr>
              <a:t>Not so</a:t>
            </a:r>
            <a:r>
              <a:rPr kumimoji="0" lang="en-US" sz="2000" b="0" i="0" u="none" strike="noStrike" kern="0" cap="none" spc="0" normalizeH="0" noProof="0" dirty="0" smtClean="0">
                <a:ln>
                  <a:noFill/>
                </a:ln>
                <a:solidFill>
                  <a:schemeClr val="tx1"/>
                </a:solidFill>
                <a:effectLst/>
                <a:uLnTx/>
                <a:uFillTx/>
                <a:latin typeface="Calibri"/>
                <a:ea typeface="ＭＳ Ｐゴシック"/>
                <a:cs typeface="Calibri"/>
              </a:rPr>
              <a:t> </a:t>
            </a:r>
            <a:r>
              <a:rPr kumimoji="0" lang="en-US" sz="2000" b="0" i="0" u="none" strike="noStrike" kern="0" cap="none" spc="0" normalizeH="0" baseline="0" noProof="0" dirty="0" smtClean="0">
                <a:ln>
                  <a:noFill/>
                </a:ln>
                <a:solidFill>
                  <a:schemeClr val="tx1"/>
                </a:solidFill>
                <a:effectLst/>
                <a:uLnTx/>
                <a:uFillTx/>
                <a:latin typeface="Calibri"/>
                <a:ea typeface="ＭＳ Ｐゴシック"/>
                <a:cs typeface="Calibri"/>
              </a:rPr>
              <a:t>Good – Modest intensity</a:t>
            </a:r>
            <a:r>
              <a:rPr kumimoji="0" lang="en-US" sz="2000" b="0" i="0" u="none" strike="noStrike" kern="0" cap="none" spc="0" normalizeH="0" noProof="0" dirty="0" smtClean="0">
                <a:ln>
                  <a:noFill/>
                </a:ln>
                <a:solidFill>
                  <a:schemeClr val="tx1"/>
                </a:solidFill>
                <a:effectLst/>
                <a:uLnTx/>
                <a:uFillTx/>
                <a:latin typeface="Calibri"/>
                <a:ea typeface="ＭＳ Ｐゴシック"/>
                <a:cs typeface="Calibri"/>
              </a:rPr>
              <a:t> </a:t>
            </a:r>
            <a:r>
              <a:rPr kumimoji="0" lang="en-US" sz="2000" b="0" i="0" u="none" strike="noStrike" kern="0" cap="none" spc="0" normalizeH="0" baseline="0" noProof="0" dirty="0" smtClean="0">
                <a:ln>
                  <a:noFill/>
                </a:ln>
                <a:solidFill>
                  <a:schemeClr val="tx1"/>
                </a:solidFill>
                <a:effectLst/>
                <a:uLnTx/>
                <a:uFillTx/>
                <a:latin typeface="Calibri"/>
                <a:ea typeface="ＭＳ Ｐゴシック"/>
                <a:cs typeface="Calibri"/>
              </a:rPr>
              <a:t>gains</a:t>
            </a:r>
          </a:p>
        </p:txBody>
      </p:sp>
      <p:sp>
        <p:nvSpPr>
          <p:cNvPr id="16" name="Rectangle 2"/>
          <p:cNvSpPr txBox="1">
            <a:spLocks noChangeArrowheads="1"/>
          </p:cNvSpPr>
          <p:nvPr/>
        </p:nvSpPr>
        <p:spPr bwMode="auto">
          <a:xfrm>
            <a:off x="1447800" y="0"/>
            <a:ext cx="7696200" cy="1219200"/>
          </a:xfrm>
          <a:prstGeom prst="rect">
            <a:avLst/>
          </a:prstGeom>
          <a:noFill/>
          <a:ln w="9525">
            <a:noFill/>
            <a:miter lim="800000"/>
            <a:headEnd/>
            <a:tailEnd/>
          </a:ln>
        </p:spPr>
        <p:txBody>
          <a:bodyPr vert="horz" wrap="square" lIns="182880" tIns="45720" rIns="182880" bIns="45720" numCol="1" anchor="ctr" anchorCtr="0" compatLnSpc="1">
            <a:prstTxWarp prst="textNoShape">
              <a:avLst/>
            </a:prstTxWarp>
          </a:bodyPr>
          <a:lstStyle/>
          <a:p>
            <a:pPr marL="0" marR="0" lvl="0" indent="0" algn="r" defTabSz="914400" rtl="0" eaLnBrk="1" fontAlgn="base" latinLnBrk="0" hangingPunct="1">
              <a:lnSpc>
                <a:spcPct val="85000"/>
              </a:lnSpc>
              <a:spcBef>
                <a:spcPct val="0"/>
              </a:spcBef>
              <a:spcAft>
                <a:spcPct val="0"/>
              </a:spcAft>
              <a:buClrTx/>
              <a:buSzTx/>
              <a:buFontTx/>
              <a:buNone/>
              <a:tabLst/>
              <a:defRPr/>
            </a:pPr>
            <a:r>
              <a:rPr kumimoji="0" lang="en-US" sz="5400" b="0" i="0" u="none" strike="noStrike" kern="0" cap="none" spc="0" normalizeH="0" baseline="0" noProof="0" dirty="0" smtClean="0">
                <a:ln>
                  <a:noFill/>
                </a:ln>
                <a:solidFill>
                  <a:schemeClr val="bg1"/>
                </a:solidFill>
                <a:effectLst/>
                <a:uLnTx/>
                <a:uFillTx/>
                <a:latin typeface="Calibri"/>
                <a:ea typeface="Calibri" charset="0"/>
                <a:cs typeface="Calibri"/>
              </a:rPr>
              <a:t>Current Capabilities</a:t>
            </a:r>
            <a:endParaRPr kumimoji="0" lang="en-US" sz="5400" b="0" i="0" u="none" strike="noStrike" kern="0" cap="none" spc="0" normalizeH="0" baseline="0" noProof="0" dirty="0">
              <a:ln>
                <a:noFill/>
              </a:ln>
              <a:solidFill>
                <a:schemeClr val="bg1"/>
              </a:solidFill>
              <a:effectLst/>
              <a:uLnTx/>
              <a:uFillTx/>
              <a:latin typeface="Calibri"/>
              <a:ea typeface="Calibri" charset="0"/>
              <a:cs typeface="Calibri"/>
            </a:endParaRPr>
          </a:p>
        </p:txBody>
      </p:sp>
      <p:grpSp>
        <p:nvGrpSpPr>
          <p:cNvPr id="11" name="Group 10"/>
          <p:cNvGrpSpPr/>
          <p:nvPr/>
        </p:nvGrpSpPr>
        <p:grpSpPr>
          <a:xfrm>
            <a:off x="8178398" y="2421497"/>
            <a:ext cx="781553" cy="2058621"/>
            <a:chOff x="8178398" y="2421497"/>
            <a:chExt cx="781553" cy="2058621"/>
          </a:xfrm>
        </p:grpSpPr>
        <p:cxnSp>
          <p:nvCxnSpPr>
            <p:cNvPr id="4" name="Straight Connector 3"/>
            <p:cNvCxnSpPr/>
            <p:nvPr/>
          </p:nvCxnSpPr>
          <p:spPr>
            <a:xfrm>
              <a:off x="8178398" y="2421497"/>
              <a:ext cx="0" cy="2058621"/>
            </a:xfrm>
            <a:prstGeom prst="line">
              <a:avLst/>
            </a:prstGeom>
            <a:ln w="38100" cmpd="sng">
              <a:solidFill>
                <a:schemeClr val="bg1"/>
              </a:solidFill>
            </a:ln>
          </p:spPr>
          <p:style>
            <a:lnRef idx="2">
              <a:schemeClr val="accent1"/>
            </a:lnRef>
            <a:fillRef idx="0">
              <a:schemeClr val="accent1"/>
            </a:fillRef>
            <a:effectRef idx="1">
              <a:schemeClr val="accent1"/>
            </a:effectRef>
            <a:fontRef idx="minor">
              <a:schemeClr val="tx1"/>
            </a:fontRef>
          </p:style>
        </p:cxnSp>
        <p:cxnSp>
          <p:nvCxnSpPr>
            <p:cNvPr id="8" name="Straight Arrow Connector 7"/>
            <p:cNvCxnSpPr/>
            <p:nvPr/>
          </p:nvCxnSpPr>
          <p:spPr>
            <a:xfrm>
              <a:off x="8199332" y="3356603"/>
              <a:ext cx="760619" cy="404746"/>
            </a:xfrm>
            <a:prstGeom prst="straightConnector1">
              <a:avLst/>
            </a:prstGeom>
            <a:ln w="57150" cmpd="sng">
              <a:solidFill>
                <a:srgbClr val="FFFF00"/>
              </a:solidFill>
              <a:tailEnd type="arrow"/>
            </a:ln>
          </p:spPr>
          <p:style>
            <a:lnRef idx="2">
              <a:schemeClr val="accent1"/>
            </a:lnRef>
            <a:fillRef idx="0">
              <a:schemeClr val="accent1"/>
            </a:fillRef>
            <a:effectRef idx="1">
              <a:schemeClr val="accent1"/>
            </a:effectRef>
            <a:fontRef idx="minor">
              <a:schemeClr val="tx1"/>
            </a:fontRef>
          </p:style>
        </p:cxnSp>
      </p:grpSp>
      <p:sp>
        <p:nvSpPr>
          <p:cNvPr id="2" name="Rectangle 1"/>
          <p:cNvSpPr/>
          <p:nvPr/>
        </p:nvSpPr>
        <p:spPr>
          <a:xfrm>
            <a:off x="5381334" y="6615536"/>
            <a:ext cx="3686466" cy="261610"/>
          </a:xfrm>
          <a:prstGeom prst="rect">
            <a:avLst/>
          </a:prstGeom>
        </p:spPr>
        <p:txBody>
          <a:bodyPr wrap="square">
            <a:spAutoFit/>
          </a:bodyPr>
          <a:lstStyle/>
          <a:p>
            <a:r>
              <a:rPr lang="en-US" sz="1100" dirty="0">
                <a:latin typeface="Calibri"/>
                <a:cs typeface="Calibri"/>
              </a:rPr>
              <a:t>http://</a:t>
            </a:r>
            <a:r>
              <a:rPr lang="en-US" sz="1100" dirty="0" err="1">
                <a:latin typeface="Calibri"/>
                <a:cs typeface="Calibri"/>
              </a:rPr>
              <a:t>www.nhc.noaa.gov</a:t>
            </a:r>
            <a:r>
              <a:rPr lang="en-US" sz="1100" dirty="0">
                <a:latin typeface="Calibri"/>
                <a:cs typeface="Calibri"/>
              </a:rPr>
              <a:t>/verification/verify5.shtml</a:t>
            </a:r>
          </a:p>
        </p:txBody>
      </p:sp>
    </p:spTree>
    <p:extLst>
      <p:ext uri="{BB962C8B-B14F-4D97-AF65-F5344CB8AC3E}">
        <p14:creationId xmlns:p14="http://schemas.microsoft.com/office/powerpoint/2010/main" val="2280058499"/>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300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3500"/>
                            </p:stCondLst>
                            <p:childTnLst>
                              <p:par>
                                <p:cTn id="10" presetID="12" presetClass="entr" presetSubtype="8" fill="hold" nodeType="afterEffect">
                                  <p:stCondLst>
                                    <p:cond delay="300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p:tgtEl>
                                          <p:spTgt spid="11"/>
                                        </p:tgtEl>
                                        <p:attrNameLst>
                                          <p:attrName>ppt_x</p:attrName>
                                        </p:attrNameLst>
                                      </p:cBhvr>
                                      <p:tavLst>
                                        <p:tav tm="0">
                                          <p:val>
                                            <p:strVal val="#ppt_x-#ppt_w*1.125000"/>
                                          </p:val>
                                        </p:tav>
                                        <p:tav tm="100000">
                                          <p:val>
                                            <p:strVal val="#ppt_x"/>
                                          </p:val>
                                        </p:tav>
                                      </p:tavLst>
                                    </p:anim>
                                    <p:animEffect transition="in" filter="wipe(right)">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4929915" y="3565488"/>
            <a:ext cx="3653787" cy="2500358"/>
            <a:chOff x="4486275" y="5086350"/>
            <a:chExt cx="3663950" cy="2336499"/>
          </a:xfrm>
        </p:grpSpPr>
        <p:pic>
          <p:nvPicPr>
            <p:cNvPr id="10" name="Picture 11"/>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516438" y="5086350"/>
              <a:ext cx="3633787" cy="222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Box 18"/>
            <p:cNvSpPr txBox="1">
              <a:spLocks noChangeArrowheads="1"/>
            </p:cNvSpPr>
            <p:nvPr/>
          </p:nvSpPr>
          <p:spPr bwMode="auto">
            <a:xfrm>
              <a:off x="4943475" y="7285038"/>
              <a:ext cx="2736850" cy="1378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0" tIns="0" rIns="0" bIns="0">
              <a:spAutoFit/>
            </a:bodyPr>
            <a:lstStyle>
              <a:lvl1pPr>
                <a:defRPr sz="2400">
                  <a:solidFill>
                    <a:schemeClr val="tx1"/>
                  </a:solidFill>
                  <a:latin typeface="Times New Roman" charset="0"/>
                  <a:ea typeface="ＭＳ Ｐゴシック" charset="0"/>
                </a:defRPr>
              </a:lvl1pPr>
              <a:lvl2pPr indent="-342900">
                <a:defRPr sz="2400">
                  <a:solidFill>
                    <a:schemeClr val="tx1"/>
                  </a:solidFill>
                  <a:latin typeface="Times New Roman" charset="0"/>
                  <a:ea typeface="ＭＳ Ｐゴシック" charset="0"/>
                </a:defRPr>
              </a:lvl2pPr>
              <a:lvl3pPr marL="857250" indent="-285750">
                <a:defRPr sz="2400">
                  <a:solidFill>
                    <a:schemeClr val="tx1"/>
                  </a:solidFill>
                  <a:latin typeface="Times New Roman" charset="0"/>
                  <a:ea typeface="ＭＳ Ｐゴシック" charset="0"/>
                </a:defRPr>
              </a:lvl3pPr>
              <a:lvl4pPr marL="1257300" indent="-228600">
                <a:defRPr sz="2400">
                  <a:solidFill>
                    <a:schemeClr val="tx1"/>
                  </a:solidFill>
                  <a:latin typeface="Times New Roman" charset="0"/>
                  <a:ea typeface="ＭＳ Ｐゴシック" charset="0"/>
                </a:defRPr>
              </a:lvl4pPr>
              <a:lvl5pPr marL="1714500" indent="-228600">
                <a:defRPr sz="2400">
                  <a:solidFill>
                    <a:schemeClr val="tx1"/>
                  </a:solidFill>
                  <a:latin typeface="Times New Roman" charset="0"/>
                  <a:ea typeface="ＭＳ Ｐゴシック" charset="0"/>
                </a:defRPr>
              </a:lvl5pPr>
              <a:lvl6pPr marL="2171700" indent="-228600" fontAlgn="base">
                <a:spcBef>
                  <a:spcPct val="0"/>
                </a:spcBef>
                <a:spcAft>
                  <a:spcPct val="0"/>
                </a:spcAft>
                <a:defRPr sz="2400">
                  <a:solidFill>
                    <a:schemeClr val="tx1"/>
                  </a:solidFill>
                  <a:latin typeface="Times New Roman" charset="0"/>
                  <a:ea typeface="ＭＳ Ｐゴシック" charset="0"/>
                </a:defRPr>
              </a:lvl6pPr>
              <a:lvl7pPr marL="2628900" indent="-228600" fontAlgn="base">
                <a:spcBef>
                  <a:spcPct val="0"/>
                </a:spcBef>
                <a:spcAft>
                  <a:spcPct val="0"/>
                </a:spcAft>
                <a:defRPr sz="2400">
                  <a:solidFill>
                    <a:schemeClr val="tx1"/>
                  </a:solidFill>
                  <a:latin typeface="Times New Roman" charset="0"/>
                  <a:ea typeface="ＭＳ Ｐゴシック" charset="0"/>
                </a:defRPr>
              </a:lvl7pPr>
              <a:lvl8pPr marL="3086100" indent="-228600" fontAlgn="base">
                <a:spcBef>
                  <a:spcPct val="0"/>
                </a:spcBef>
                <a:spcAft>
                  <a:spcPct val="0"/>
                </a:spcAft>
                <a:defRPr sz="2400">
                  <a:solidFill>
                    <a:schemeClr val="tx1"/>
                  </a:solidFill>
                  <a:latin typeface="Times New Roman" charset="0"/>
                  <a:ea typeface="ＭＳ Ｐゴシック" charset="0"/>
                </a:defRPr>
              </a:lvl8pPr>
              <a:lvl9pPr marL="3543300" indent="-228600" fontAlgn="base">
                <a:spcBef>
                  <a:spcPct val="0"/>
                </a:spcBef>
                <a:spcAft>
                  <a:spcPct val="0"/>
                </a:spcAft>
                <a:defRPr sz="2400">
                  <a:solidFill>
                    <a:schemeClr val="tx1"/>
                  </a:solidFill>
                  <a:latin typeface="Times New Roman" charset="0"/>
                  <a:ea typeface="ＭＳ Ｐゴシック" charset="0"/>
                </a:defRPr>
              </a:lvl9pPr>
            </a:lstStyle>
            <a:p>
              <a:pPr>
                <a:lnSpc>
                  <a:spcPct val="95000"/>
                </a:lnSpc>
                <a:defRPr/>
              </a:pPr>
              <a:r>
                <a:rPr lang="en-US" sz="1000" dirty="0" smtClean="0">
                  <a:solidFill>
                    <a:srgbClr val="000000"/>
                  </a:solidFill>
                  <a:latin typeface="Calibri"/>
                  <a:cs typeface="Calibri"/>
                </a:rPr>
                <a:t>Austen Danforth/Bennington Banner/AP</a:t>
              </a:r>
            </a:p>
          </p:txBody>
        </p:sp>
        <p:sp>
          <p:nvSpPr>
            <p:cNvPr id="12" name="Text Box 19"/>
            <p:cNvSpPr txBox="1">
              <a:spLocks noChangeArrowheads="1"/>
            </p:cNvSpPr>
            <p:nvPr/>
          </p:nvSpPr>
          <p:spPr bwMode="auto">
            <a:xfrm>
              <a:off x="4486275" y="7056438"/>
              <a:ext cx="1395413" cy="1653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0" tIns="0" rIns="0" bIns="0">
              <a:spAutoFit/>
            </a:bodyPr>
            <a:lstStyle>
              <a:lvl1pPr>
                <a:defRPr sz="2400">
                  <a:solidFill>
                    <a:schemeClr val="tx1"/>
                  </a:solidFill>
                  <a:latin typeface="Times New Roman" charset="0"/>
                  <a:ea typeface="ＭＳ Ｐゴシック" charset="0"/>
                </a:defRPr>
              </a:lvl1pPr>
              <a:lvl2pPr indent="-342900">
                <a:defRPr sz="2400">
                  <a:solidFill>
                    <a:schemeClr val="tx1"/>
                  </a:solidFill>
                  <a:latin typeface="Times New Roman" charset="0"/>
                  <a:ea typeface="ＭＳ Ｐゴシック" charset="0"/>
                </a:defRPr>
              </a:lvl2pPr>
              <a:lvl3pPr marL="857250" indent="-285750">
                <a:defRPr sz="2400">
                  <a:solidFill>
                    <a:schemeClr val="tx1"/>
                  </a:solidFill>
                  <a:latin typeface="Times New Roman" charset="0"/>
                  <a:ea typeface="ＭＳ Ｐゴシック" charset="0"/>
                </a:defRPr>
              </a:lvl3pPr>
              <a:lvl4pPr marL="1257300" indent="-228600">
                <a:defRPr sz="2400">
                  <a:solidFill>
                    <a:schemeClr val="tx1"/>
                  </a:solidFill>
                  <a:latin typeface="Times New Roman" charset="0"/>
                  <a:ea typeface="ＭＳ Ｐゴシック" charset="0"/>
                </a:defRPr>
              </a:lvl4pPr>
              <a:lvl5pPr marL="1714500" indent="-228600">
                <a:defRPr sz="2400">
                  <a:solidFill>
                    <a:schemeClr val="tx1"/>
                  </a:solidFill>
                  <a:latin typeface="Times New Roman" charset="0"/>
                  <a:ea typeface="ＭＳ Ｐゴシック" charset="0"/>
                </a:defRPr>
              </a:lvl5pPr>
              <a:lvl6pPr marL="2171700" indent="-228600" fontAlgn="base">
                <a:spcBef>
                  <a:spcPct val="0"/>
                </a:spcBef>
                <a:spcAft>
                  <a:spcPct val="0"/>
                </a:spcAft>
                <a:defRPr sz="2400">
                  <a:solidFill>
                    <a:schemeClr val="tx1"/>
                  </a:solidFill>
                  <a:latin typeface="Times New Roman" charset="0"/>
                  <a:ea typeface="ＭＳ Ｐゴシック" charset="0"/>
                </a:defRPr>
              </a:lvl6pPr>
              <a:lvl7pPr marL="2628900" indent="-228600" fontAlgn="base">
                <a:spcBef>
                  <a:spcPct val="0"/>
                </a:spcBef>
                <a:spcAft>
                  <a:spcPct val="0"/>
                </a:spcAft>
                <a:defRPr sz="2400">
                  <a:solidFill>
                    <a:schemeClr val="tx1"/>
                  </a:solidFill>
                  <a:latin typeface="Times New Roman" charset="0"/>
                  <a:ea typeface="ＭＳ Ｐゴシック" charset="0"/>
                </a:defRPr>
              </a:lvl7pPr>
              <a:lvl8pPr marL="3086100" indent="-228600" fontAlgn="base">
                <a:spcBef>
                  <a:spcPct val="0"/>
                </a:spcBef>
                <a:spcAft>
                  <a:spcPct val="0"/>
                </a:spcAft>
                <a:defRPr sz="2400">
                  <a:solidFill>
                    <a:schemeClr val="tx1"/>
                  </a:solidFill>
                  <a:latin typeface="Times New Roman" charset="0"/>
                  <a:ea typeface="ＭＳ Ｐゴシック" charset="0"/>
                </a:defRPr>
              </a:lvl8pPr>
              <a:lvl9pPr marL="3543300" indent="-228600" fontAlgn="base">
                <a:spcBef>
                  <a:spcPct val="0"/>
                </a:spcBef>
                <a:spcAft>
                  <a:spcPct val="0"/>
                </a:spcAft>
                <a:defRPr sz="2400">
                  <a:solidFill>
                    <a:schemeClr val="tx1"/>
                  </a:solidFill>
                  <a:latin typeface="Times New Roman" charset="0"/>
                  <a:ea typeface="ＭＳ Ｐゴシック" charset="0"/>
                </a:defRPr>
              </a:lvl9pPr>
            </a:lstStyle>
            <a:p>
              <a:pPr algn="ctr">
                <a:lnSpc>
                  <a:spcPct val="95000"/>
                </a:lnSpc>
                <a:defRPr/>
              </a:pPr>
              <a:r>
                <a:rPr lang="en-US" sz="1200" dirty="0" smtClean="0">
                  <a:solidFill>
                    <a:srgbClr val="FFFFFF"/>
                  </a:solidFill>
                  <a:latin typeface="Calibri"/>
                  <a:cs typeface="Calibri"/>
                </a:rPr>
                <a:t>Woodford, Vt.</a:t>
              </a:r>
            </a:p>
          </p:txBody>
        </p:sp>
      </p:grpSp>
      <p:sp>
        <p:nvSpPr>
          <p:cNvPr id="3" name="Content Placeholder 2"/>
          <p:cNvSpPr>
            <a:spLocks noGrp="1"/>
          </p:cNvSpPr>
          <p:nvPr>
            <p:ph idx="1"/>
          </p:nvPr>
        </p:nvSpPr>
        <p:spPr>
          <a:xfrm>
            <a:off x="241035" y="1288617"/>
            <a:ext cx="8250574" cy="5226050"/>
          </a:xfrm>
        </p:spPr>
        <p:txBody>
          <a:bodyPr/>
          <a:lstStyle/>
          <a:p>
            <a:pPr marL="285750" indent="-285750">
              <a:spcBef>
                <a:spcPts val="600"/>
              </a:spcBef>
              <a:buFont typeface="Arial"/>
              <a:buChar char="•"/>
            </a:pPr>
            <a:r>
              <a:rPr lang="en-US" sz="2800" dirty="0" smtClean="0">
                <a:latin typeface="Calibri"/>
                <a:cs typeface="Calibri"/>
              </a:rPr>
              <a:t>NWS </a:t>
            </a:r>
            <a:r>
              <a:rPr lang="en-US" sz="2800" dirty="0">
                <a:latin typeface="Calibri"/>
                <a:cs typeface="Calibri"/>
              </a:rPr>
              <a:t>m</a:t>
            </a:r>
            <a:r>
              <a:rPr lang="en-US" sz="2800" dirty="0" smtClean="0">
                <a:latin typeface="Calibri"/>
                <a:cs typeface="Calibri"/>
              </a:rPr>
              <a:t>ission is </a:t>
            </a:r>
            <a:r>
              <a:rPr lang="en-US" sz="2800" dirty="0">
                <a:latin typeface="Calibri"/>
                <a:cs typeface="Calibri"/>
              </a:rPr>
              <a:t>to fulfill this commitment through building a </a:t>
            </a:r>
            <a:r>
              <a:rPr lang="en-US" sz="2800" b="1" dirty="0">
                <a:latin typeface="Calibri"/>
                <a:cs typeface="Calibri"/>
              </a:rPr>
              <a:t>Weather Ready Nation</a:t>
            </a:r>
            <a:r>
              <a:rPr lang="en-US" sz="2800" dirty="0">
                <a:latin typeface="Calibri"/>
                <a:cs typeface="Calibri"/>
              </a:rPr>
              <a:t>.  </a:t>
            </a:r>
          </a:p>
          <a:p>
            <a:pPr marL="285750" indent="-285750">
              <a:spcBef>
                <a:spcPts val="600"/>
              </a:spcBef>
              <a:buFont typeface="Arial"/>
              <a:buChar char="•"/>
            </a:pPr>
            <a:r>
              <a:rPr lang="en-US" sz="2800" dirty="0" smtClean="0">
                <a:latin typeface="Calibri"/>
                <a:cs typeface="Calibri"/>
              </a:rPr>
              <a:t>NWS contributes </a:t>
            </a:r>
            <a:r>
              <a:rPr lang="en-US" sz="2800" dirty="0">
                <a:latin typeface="Calibri"/>
                <a:cs typeface="Calibri"/>
              </a:rPr>
              <a:t>to hazard resiliency by continually assessing and improving its services to </a:t>
            </a:r>
            <a:r>
              <a:rPr lang="en-US" sz="2800" dirty="0" smtClean="0">
                <a:latin typeface="Calibri"/>
                <a:cs typeface="Calibri"/>
              </a:rPr>
              <a:t>Nation</a:t>
            </a:r>
            <a:r>
              <a:rPr lang="en-US" sz="2800" dirty="0">
                <a:latin typeface="Calibri"/>
                <a:cs typeface="Calibri"/>
              </a:rPr>
              <a:t>. </a:t>
            </a:r>
            <a:endParaRPr lang="en-US" sz="2800" dirty="0" smtClean="0">
              <a:latin typeface="Calibri"/>
              <a:cs typeface="Calibri"/>
            </a:endParaRPr>
          </a:p>
          <a:p>
            <a:pPr marL="231775" indent="-206375">
              <a:spcBef>
                <a:spcPts val="0"/>
              </a:spcBef>
              <a:buFont typeface="Arial"/>
              <a:buChar char="•"/>
            </a:pPr>
            <a:r>
              <a:rPr lang="en-US" sz="2800" dirty="0">
                <a:latin typeface="Calibri"/>
                <a:cs typeface="Calibri"/>
              </a:rPr>
              <a:t>Hurricane Irene (2011):</a:t>
            </a:r>
          </a:p>
          <a:p>
            <a:pPr lvl="1">
              <a:lnSpc>
                <a:spcPct val="95000"/>
              </a:lnSpc>
              <a:buClrTx/>
              <a:buFont typeface="Arial"/>
              <a:buChar char="•"/>
              <a:defRPr/>
            </a:pPr>
            <a:r>
              <a:rPr lang="en-US" sz="1800" dirty="0">
                <a:latin typeface="Calibri"/>
                <a:cs typeface="Calibri"/>
              </a:rPr>
              <a:t>41 deaths</a:t>
            </a:r>
          </a:p>
          <a:p>
            <a:pPr lvl="1">
              <a:lnSpc>
                <a:spcPct val="95000"/>
              </a:lnSpc>
              <a:buClrTx/>
              <a:buFont typeface="Arial"/>
              <a:buChar char="•"/>
              <a:defRPr/>
            </a:pPr>
            <a:r>
              <a:rPr lang="en-US" sz="1800" dirty="0">
                <a:latin typeface="Calibri"/>
                <a:cs typeface="Calibri"/>
              </a:rPr>
              <a:t>$7 to $10 Billion damage</a:t>
            </a:r>
          </a:p>
          <a:p>
            <a:pPr lvl="1">
              <a:lnSpc>
                <a:spcPct val="95000"/>
              </a:lnSpc>
              <a:buClrTx/>
              <a:buFont typeface="Arial"/>
              <a:buChar char="•"/>
              <a:defRPr/>
            </a:pPr>
            <a:r>
              <a:rPr lang="en-US" sz="1800" dirty="0">
                <a:latin typeface="Calibri"/>
                <a:cs typeface="Calibri"/>
              </a:rPr>
              <a:t>Major infrastructure losses</a:t>
            </a:r>
          </a:p>
          <a:p>
            <a:pPr lvl="1">
              <a:lnSpc>
                <a:spcPct val="95000"/>
              </a:lnSpc>
              <a:buClrTx/>
              <a:buFont typeface="Arial"/>
              <a:buChar char="•"/>
              <a:defRPr/>
            </a:pPr>
            <a:r>
              <a:rPr lang="en-US" sz="1800" dirty="0">
                <a:latin typeface="Calibri"/>
                <a:cs typeface="Calibri"/>
              </a:rPr>
              <a:t>Power lost to 8 </a:t>
            </a:r>
            <a:r>
              <a:rPr lang="en-US" sz="1800" dirty="0" smtClean="0">
                <a:latin typeface="Calibri"/>
                <a:cs typeface="Calibri"/>
              </a:rPr>
              <a:t>million</a:t>
            </a:r>
            <a:endParaRPr lang="en-US" sz="2400" dirty="0" smtClean="0">
              <a:latin typeface="Calibri"/>
              <a:cs typeface="Calibri"/>
            </a:endParaRPr>
          </a:p>
          <a:p>
            <a:pPr marL="285750" indent="-285750">
              <a:spcBef>
                <a:spcPts val="600"/>
              </a:spcBef>
              <a:buFont typeface="Arial"/>
              <a:buChar char="•"/>
            </a:pPr>
            <a:r>
              <a:rPr lang="en-US" sz="2800" dirty="0" smtClean="0">
                <a:latin typeface="Calibri"/>
                <a:cs typeface="Calibri"/>
              </a:rPr>
              <a:t>Hurricane Sandy (2012):</a:t>
            </a:r>
          </a:p>
          <a:p>
            <a:pPr marL="450850" lvl="2">
              <a:lnSpc>
                <a:spcPct val="95000"/>
              </a:lnSpc>
              <a:spcBef>
                <a:spcPts val="0"/>
              </a:spcBef>
              <a:buFont typeface="Arial"/>
              <a:buChar char="•"/>
              <a:defRPr/>
            </a:pPr>
            <a:r>
              <a:rPr lang="en-US" sz="2000" dirty="0" smtClean="0">
                <a:latin typeface="Calibri"/>
                <a:cs typeface="Calibri"/>
              </a:rPr>
              <a:t>159 (72 along US East Coast) deaths</a:t>
            </a:r>
            <a:endParaRPr lang="en-US" sz="2000" dirty="0">
              <a:latin typeface="Calibri"/>
              <a:cs typeface="Calibri"/>
            </a:endParaRPr>
          </a:p>
          <a:p>
            <a:pPr marL="450850" lvl="2">
              <a:lnSpc>
                <a:spcPct val="95000"/>
              </a:lnSpc>
              <a:spcBef>
                <a:spcPts val="0"/>
              </a:spcBef>
              <a:buFont typeface="Arial"/>
              <a:buChar char="•"/>
              <a:defRPr/>
            </a:pPr>
            <a:r>
              <a:rPr lang="en-US" sz="2000" dirty="0" smtClean="0">
                <a:latin typeface="Calibri"/>
                <a:cs typeface="Calibri"/>
              </a:rPr>
              <a:t>~$50 Billion </a:t>
            </a:r>
            <a:r>
              <a:rPr lang="en-US" sz="2000" dirty="0">
                <a:latin typeface="Calibri"/>
                <a:cs typeface="Calibri"/>
              </a:rPr>
              <a:t>damage</a:t>
            </a:r>
          </a:p>
          <a:p>
            <a:pPr marL="450850" lvl="2">
              <a:lnSpc>
                <a:spcPct val="95000"/>
              </a:lnSpc>
              <a:spcBef>
                <a:spcPts val="0"/>
              </a:spcBef>
              <a:buFont typeface="Arial"/>
              <a:buChar char="•"/>
              <a:defRPr/>
            </a:pPr>
            <a:r>
              <a:rPr lang="en-US" sz="2000" dirty="0">
                <a:latin typeface="Calibri"/>
                <a:cs typeface="Calibri"/>
              </a:rPr>
              <a:t>Major infrastructure losses</a:t>
            </a:r>
          </a:p>
          <a:p>
            <a:pPr marL="450850" lvl="2">
              <a:lnSpc>
                <a:spcPct val="95000"/>
              </a:lnSpc>
              <a:spcBef>
                <a:spcPts val="0"/>
              </a:spcBef>
              <a:buFont typeface="Arial"/>
              <a:buChar char="•"/>
              <a:defRPr/>
            </a:pPr>
            <a:r>
              <a:rPr lang="en-US" sz="2000" dirty="0">
                <a:latin typeface="Calibri"/>
                <a:cs typeface="Calibri"/>
              </a:rPr>
              <a:t>Power lost to </a:t>
            </a:r>
            <a:r>
              <a:rPr lang="en-US" sz="2000" dirty="0" smtClean="0">
                <a:latin typeface="Calibri"/>
                <a:cs typeface="Calibri"/>
              </a:rPr>
              <a:t>8.5 </a:t>
            </a:r>
            <a:r>
              <a:rPr lang="en-US" sz="2000" dirty="0">
                <a:latin typeface="Calibri"/>
                <a:cs typeface="Calibri"/>
              </a:rPr>
              <a:t>million</a:t>
            </a:r>
          </a:p>
          <a:p>
            <a:pPr marL="482600" indent="-457200">
              <a:spcBef>
                <a:spcPts val="600"/>
              </a:spcBef>
              <a:buFont typeface="Arial"/>
              <a:buChar char="•"/>
            </a:pPr>
            <a:endParaRPr lang="en-US" sz="2800" dirty="0" smtClean="0">
              <a:latin typeface="Calibri"/>
              <a:cs typeface="Calibri"/>
            </a:endParaRPr>
          </a:p>
        </p:txBody>
      </p:sp>
      <p:pic>
        <p:nvPicPr>
          <p:cNvPr id="17" name="Picture 3"/>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752357" y="3561023"/>
            <a:ext cx="3986705" cy="2715014"/>
          </a:xfrm>
          <a:prstGeom prst="rect">
            <a:avLst/>
          </a:prstGeom>
          <a:noFill/>
          <a:ln>
            <a:noFill/>
          </a:ln>
          <a:effectLst>
            <a:outerShdw blurRad="254000" algn="ctr" rotWithShape="0">
              <a:schemeClr val="bg2">
                <a:alpha val="42998"/>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19" name="Picture 4"/>
          <p:cNvPicPr>
            <a:picLocks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4747898" y="3561023"/>
            <a:ext cx="3991164" cy="2678158"/>
          </a:xfrm>
          <a:prstGeom prst="rect">
            <a:avLst/>
          </a:prstGeom>
          <a:noFill/>
          <a:ln>
            <a:noFill/>
          </a:ln>
          <a:effectLst>
            <a:outerShdw blurRad="254000" algn="ctr" rotWithShape="0">
              <a:schemeClr val="bg2">
                <a:alpha val="42998"/>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9" name="Rectangle 2"/>
          <p:cNvSpPr txBox="1">
            <a:spLocks noChangeArrowheads="1"/>
          </p:cNvSpPr>
          <p:nvPr/>
        </p:nvSpPr>
        <p:spPr bwMode="auto">
          <a:xfrm>
            <a:off x="1590675" y="1"/>
            <a:ext cx="7553325" cy="1142999"/>
          </a:xfrm>
          <a:prstGeom prst="rect">
            <a:avLst/>
          </a:prstGeom>
          <a:noFill/>
          <a:ln w="9525">
            <a:noFill/>
            <a:miter lim="800000"/>
            <a:headEnd/>
            <a:tailEnd/>
          </a:ln>
        </p:spPr>
        <p:txBody>
          <a:bodyPr vert="horz" wrap="square" lIns="90000" tIns="46800" rIns="90000" bIns="46800" numCol="1" anchor="ctr" anchorCtr="0" compatLnSpc="1">
            <a:prstTxWarp prst="textNoShape">
              <a:avLst/>
            </a:prstTxWarp>
          </a:bodyPr>
          <a:lstStyle>
            <a:lvl1pPr algn="l" rtl="0" eaLnBrk="0" fontAlgn="base" hangingPunct="0">
              <a:lnSpc>
                <a:spcPct val="85000"/>
              </a:lnSpc>
              <a:spcBef>
                <a:spcPct val="0"/>
              </a:spcBef>
              <a:spcAft>
                <a:spcPct val="0"/>
              </a:spcAft>
              <a:defRPr sz="5400">
                <a:solidFill>
                  <a:schemeClr val="bg1"/>
                </a:solidFill>
                <a:latin typeface="Arial"/>
                <a:ea typeface="ＭＳ Ｐゴシック" charset="-128"/>
                <a:cs typeface="ＭＳ Ｐゴシック" pitchFamily="-112" charset="-128"/>
              </a:defRPr>
            </a:lvl1pPr>
            <a:lvl2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2pPr>
            <a:lvl3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3pPr>
            <a:lvl4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4pPr>
            <a:lvl5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5pPr>
            <a:lvl6pPr marL="457200" algn="l" rtl="0" fontAlgn="base">
              <a:lnSpc>
                <a:spcPct val="85000"/>
              </a:lnSpc>
              <a:spcBef>
                <a:spcPct val="0"/>
              </a:spcBef>
              <a:spcAft>
                <a:spcPct val="0"/>
              </a:spcAft>
              <a:defRPr sz="5400">
                <a:solidFill>
                  <a:schemeClr val="bg1"/>
                </a:solidFill>
                <a:latin typeface="TradeGothicBold" pitchFamily="2" charset="0"/>
              </a:defRPr>
            </a:lvl6pPr>
            <a:lvl7pPr marL="914400" algn="l" rtl="0" fontAlgn="base">
              <a:lnSpc>
                <a:spcPct val="85000"/>
              </a:lnSpc>
              <a:spcBef>
                <a:spcPct val="0"/>
              </a:spcBef>
              <a:spcAft>
                <a:spcPct val="0"/>
              </a:spcAft>
              <a:defRPr sz="5400">
                <a:solidFill>
                  <a:schemeClr val="bg1"/>
                </a:solidFill>
                <a:latin typeface="TradeGothicBold" pitchFamily="2" charset="0"/>
              </a:defRPr>
            </a:lvl7pPr>
            <a:lvl8pPr marL="1371600" algn="l" rtl="0" fontAlgn="base">
              <a:lnSpc>
                <a:spcPct val="85000"/>
              </a:lnSpc>
              <a:spcBef>
                <a:spcPct val="0"/>
              </a:spcBef>
              <a:spcAft>
                <a:spcPct val="0"/>
              </a:spcAft>
              <a:defRPr sz="5400">
                <a:solidFill>
                  <a:schemeClr val="bg1"/>
                </a:solidFill>
                <a:latin typeface="TradeGothicBold" pitchFamily="2" charset="0"/>
              </a:defRPr>
            </a:lvl8pPr>
            <a:lvl9pPr marL="1828800" algn="l" rtl="0" fontAlgn="base">
              <a:lnSpc>
                <a:spcPct val="85000"/>
              </a:lnSpc>
              <a:spcBef>
                <a:spcPct val="0"/>
              </a:spcBef>
              <a:spcAft>
                <a:spcPct val="0"/>
              </a:spcAft>
              <a:defRPr sz="5400">
                <a:solidFill>
                  <a:schemeClr val="bg1"/>
                </a:solidFill>
                <a:latin typeface="TradeGothicBold" pitchFamily="2" charset="0"/>
              </a:defRPr>
            </a:lvl9pPr>
          </a:lstStyle>
          <a:p>
            <a:pPr algn="r" defTabSz="457200" eaLnBrk="1" hangingPunct="1">
              <a:lnSpc>
                <a:spcPct val="89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4800" dirty="0" smtClean="0">
                <a:latin typeface="Calibri"/>
                <a:ea typeface="Calibri" charset="0"/>
                <a:cs typeface="Calibri"/>
              </a:rPr>
              <a:t>Improvements still needed!</a:t>
            </a:r>
            <a:endParaRPr lang="en-GB" sz="4800" dirty="0">
              <a:latin typeface="Calibri"/>
              <a:ea typeface="Calibri" charset="0"/>
              <a:cs typeface="Calibri"/>
            </a:endParaRPr>
          </a:p>
        </p:txBody>
      </p:sp>
      <p:sp>
        <p:nvSpPr>
          <p:cNvPr id="2" name="Rectangle 1"/>
          <p:cNvSpPr/>
          <p:nvPr/>
        </p:nvSpPr>
        <p:spPr>
          <a:xfrm>
            <a:off x="5181600" y="6248400"/>
            <a:ext cx="3438784" cy="261610"/>
          </a:xfrm>
          <a:prstGeom prst="rect">
            <a:avLst/>
          </a:prstGeom>
        </p:spPr>
        <p:txBody>
          <a:bodyPr wrap="square">
            <a:spAutoFit/>
          </a:bodyPr>
          <a:lstStyle/>
          <a:p>
            <a:r>
              <a:rPr lang="en-US" sz="1100" dirty="0">
                <a:latin typeface="Calibri"/>
                <a:cs typeface="Calibri"/>
              </a:rPr>
              <a:t>http://</a:t>
            </a:r>
            <a:r>
              <a:rPr lang="en-US" sz="1100" dirty="0" err="1">
                <a:latin typeface="Calibri"/>
                <a:cs typeface="Calibri"/>
              </a:rPr>
              <a:t>www.nhc.noaa.gov</a:t>
            </a:r>
            <a:r>
              <a:rPr lang="en-US" sz="1100" dirty="0">
                <a:latin typeface="Calibri"/>
                <a:cs typeface="Calibri"/>
              </a:rPr>
              <a:t>/data/</a:t>
            </a:r>
            <a:r>
              <a:rPr lang="en-US" sz="1100" dirty="0" err="1">
                <a:latin typeface="Calibri"/>
                <a:cs typeface="Calibri"/>
              </a:rPr>
              <a:t>tcr</a:t>
            </a:r>
            <a:r>
              <a:rPr lang="en-US" sz="1100" dirty="0">
                <a:latin typeface="Calibri"/>
                <a:cs typeface="Calibri"/>
              </a:rPr>
              <a:t>/AL182012_Sandy.pdf</a:t>
            </a:r>
          </a:p>
        </p:txBody>
      </p:sp>
    </p:spTree>
    <p:extLst>
      <p:ext uri="{BB962C8B-B14F-4D97-AF65-F5344CB8AC3E}">
        <p14:creationId xmlns:p14="http://schemas.microsoft.com/office/powerpoint/2010/main" val="28546699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4000"/>
                                  </p:stCondLst>
                                  <p:childTnLst>
                                    <p:set>
                                      <p:cBhvr>
                                        <p:cTn id="6" dur="1" fill="hold">
                                          <p:stCondLst>
                                            <p:cond delay="0"/>
                                          </p:stCondLst>
                                        </p:cTn>
                                        <p:tgtEl>
                                          <p:spTgt spid="17"/>
                                        </p:tgtEl>
                                        <p:attrNameLst>
                                          <p:attrName>style.visibility</p:attrName>
                                        </p:attrNameLst>
                                      </p:cBhvr>
                                      <p:to>
                                        <p:strVal val="visible"/>
                                      </p:to>
                                    </p:set>
                                  </p:childTnLst>
                                </p:cTn>
                              </p:par>
                            </p:childTnLst>
                          </p:cTn>
                        </p:par>
                        <p:par>
                          <p:cTn id="7" fill="hold">
                            <p:stCondLst>
                              <p:cond delay="4000"/>
                            </p:stCondLst>
                            <p:childTnLst>
                              <p:par>
                                <p:cTn id="8" presetID="9" presetClass="entr" presetSubtype="0" fill="hold" nodeType="afterEffect">
                                  <p:stCondLst>
                                    <p:cond delay="4000"/>
                                  </p:stCondLst>
                                  <p:childTnLst>
                                    <p:set>
                                      <p:cBhvr>
                                        <p:cTn id="9" dur="1" fill="hold">
                                          <p:stCondLst>
                                            <p:cond delay="0"/>
                                          </p:stCondLst>
                                        </p:cTn>
                                        <p:tgtEl>
                                          <p:spTgt spid="19"/>
                                        </p:tgtEl>
                                        <p:attrNameLst>
                                          <p:attrName>style.visibility</p:attrName>
                                        </p:attrNameLst>
                                      </p:cBhvr>
                                      <p:to>
                                        <p:strVal val="visible"/>
                                      </p:to>
                                    </p:set>
                                    <p:animEffect transition="in" filter="dissolve">
                                      <p:cBhvr>
                                        <p:cTn id="10"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p:nvPr/>
        </p:nvGrpSpPr>
        <p:grpSpPr>
          <a:xfrm>
            <a:off x="6769333" y="1462167"/>
            <a:ext cx="2101404" cy="4633921"/>
            <a:chOff x="6769333" y="1462167"/>
            <a:chExt cx="2101404" cy="4633921"/>
          </a:xfrm>
        </p:grpSpPr>
        <p:sp>
          <p:nvSpPr>
            <p:cNvPr id="9" name="Rectangle 8"/>
            <p:cNvSpPr/>
            <p:nvPr/>
          </p:nvSpPr>
          <p:spPr>
            <a:xfrm>
              <a:off x="6769333" y="1462167"/>
              <a:ext cx="2101404" cy="4633921"/>
            </a:xfrm>
            <a:prstGeom prst="rect">
              <a:avLst/>
            </a:prstGeom>
            <a:ln>
              <a:noFill/>
            </a:ln>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en-US"/>
            </a:p>
          </p:txBody>
        </p:sp>
        <p:pic>
          <p:nvPicPr>
            <p:cNvPr id="5" name="Picture 4"/>
            <p:cNvPicPr>
              <a:picLocks noChangeAspect="1" noChangeArrowheads="1"/>
            </p:cNvPicPr>
            <p:nvPr/>
          </p:nvPicPr>
          <p:blipFill>
            <a:blip r:embed="rId3" cstate="email">
              <a:extLst>
                <a:ext uri="{28A0092B-C50C-407E-A947-70E740481C1C}">
                  <a14:useLocalDpi xmlns:a14="http://schemas.microsoft.com/office/drawing/2010/main"/>
                </a:ext>
              </a:extLst>
            </a:blip>
            <a:srcRect r="6812" b="7189"/>
            <a:stretch>
              <a:fillRect/>
            </a:stretch>
          </p:blipFill>
          <p:spPr bwMode="auto">
            <a:xfrm>
              <a:off x="7302235" y="3864923"/>
              <a:ext cx="944479" cy="841765"/>
            </a:xfrm>
            <a:prstGeom prst="rect">
              <a:avLst/>
            </a:prstGeom>
            <a:ln>
              <a:noFill/>
              <a:headEnd/>
              <a:tailEnd/>
            </a:ln>
          </p:spPr>
          <p:style>
            <a:lnRef idx="1">
              <a:schemeClr val="accent2"/>
            </a:lnRef>
            <a:fillRef idx="2">
              <a:schemeClr val="accent2"/>
            </a:fillRef>
            <a:effectRef idx="1">
              <a:schemeClr val="accent2"/>
            </a:effectRef>
            <a:fontRef idx="minor">
              <a:schemeClr val="dk1"/>
            </a:fontRef>
          </p:style>
        </p:pic>
        <p:pic>
          <p:nvPicPr>
            <p:cNvPr id="6" name="Picture 5" descr="NSF_Logo.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280700" y="2622384"/>
              <a:ext cx="987549" cy="987549"/>
            </a:xfrm>
            <a:prstGeom prst="rect">
              <a:avLst/>
            </a:prstGeom>
            <a:ln>
              <a:noFill/>
            </a:ln>
          </p:spPr>
          <p:style>
            <a:lnRef idx="1">
              <a:schemeClr val="accent2"/>
            </a:lnRef>
            <a:fillRef idx="2">
              <a:schemeClr val="accent2"/>
            </a:fillRef>
            <a:effectRef idx="1">
              <a:schemeClr val="accent2"/>
            </a:effectRef>
            <a:fontRef idx="minor">
              <a:schemeClr val="dk1"/>
            </a:fontRef>
          </p:style>
        </p:pic>
        <p:pic>
          <p:nvPicPr>
            <p:cNvPr id="7" name="Picture 6" descr="ONR_logo.pn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977674" y="1684314"/>
              <a:ext cx="1593600" cy="715650"/>
            </a:xfrm>
            <a:prstGeom prst="rect">
              <a:avLst/>
            </a:prstGeom>
            <a:ln>
              <a:noFill/>
            </a:ln>
          </p:spPr>
          <p:style>
            <a:lnRef idx="1">
              <a:schemeClr val="accent2"/>
            </a:lnRef>
            <a:fillRef idx="2">
              <a:schemeClr val="accent2"/>
            </a:fillRef>
            <a:effectRef idx="1">
              <a:schemeClr val="accent2"/>
            </a:effectRef>
            <a:fontRef idx="minor">
              <a:schemeClr val="dk1"/>
            </a:fontRef>
          </p:style>
        </p:pic>
        <p:pic>
          <p:nvPicPr>
            <p:cNvPr id="8" name="Picture 7"/>
            <p:cNvPicPr>
              <a:picLocks noChangeAspect="1"/>
            </p:cNvPicPr>
            <p:nvPr/>
          </p:nvPicPr>
          <p:blipFill>
            <a:blip r:embed="rId6"/>
            <a:stretch>
              <a:fillRect/>
            </a:stretch>
          </p:blipFill>
          <p:spPr>
            <a:xfrm>
              <a:off x="7303286" y="5084878"/>
              <a:ext cx="942376" cy="773743"/>
            </a:xfrm>
            <a:prstGeom prst="rect">
              <a:avLst/>
            </a:prstGeom>
            <a:ln>
              <a:noFill/>
            </a:ln>
          </p:spPr>
          <p:style>
            <a:lnRef idx="1">
              <a:schemeClr val="accent2"/>
            </a:lnRef>
            <a:fillRef idx="2">
              <a:schemeClr val="accent2"/>
            </a:fillRef>
            <a:effectRef idx="1">
              <a:schemeClr val="accent2"/>
            </a:effectRef>
            <a:fontRef idx="minor">
              <a:schemeClr val="dk1"/>
            </a:fontRef>
          </p:style>
        </p:pic>
      </p:grpSp>
      <p:pic>
        <p:nvPicPr>
          <p:cNvPr id="21506" name="Picture 3"/>
          <p:cNvPicPr>
            <a:picLocks noGrp="1" noChangeAspect="1" noChangeArrowheads="1"/>
          </p:cNvPicPr>
          <p:nvPr>
            <p:ph/>
          </p:nvPr>
        </p:nvPicPr>
        <p:blipFill>
          <a:blip r:embed="rId7"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159480" y="1265469"/>
            <a:ext cx="6283759" cy="4913223"/>
          </a:xfrm>
        </p:spPr>
      </p:pic>
      <p:sp>
        <p:nvSpPr>
          <p:cNvPr id="21507" name="TextBox 2"/>
          <p:cNvSpPr txBox="1">
            <a:spLocks noChangeArrowheads="1"/>
          </p:cNvSpPr>
          <p:nvPr/>
        </p:nvSpPr>
        <p:spPr bwMode="auto">
          <a:xfrm>
            <a:off x="2138856" y="76200"/>
            <a:ext cx="7005144" cy="923330"/>
          </a:xfrm>
          <a:prstGeom prst="rect">
            <a:avLst/>
          </a:prstGeom>
          <a:noFill/>
          <a:ln w="9525">
            <a:noFill/>
            <a:miter lim="800000"/>
            <a:headEnd/>
            <a:tailEnd/>
          </a:ln>
        </p:spPr>
        <p:txBody>
          <a:bodyPr wrap="square">
            <a:prstTxWarp prst="textNoShape">
              <a:avLst/>
            </a:prstTxWarp>
            <a:spAutoFit/>
          </a:bodyPr>
          <a:lstStyle/>
          <a:p>
            <a:r>
              <a:rPr lang="en-US" sz="5400" dirty="0">
                <a:solidFill>
                  <a:schemeClr val="bg1"/>
                </a:solidFill>
                <a:latin typeface="Calibri" charset="0"/>
                <a:ea typeface="Calibri" charset="0"/>
                <a:cs typeface="Calibri" charset="0"/>
              </a:rPr>
              <a:t>Federal </a:t>
            </a:r>
            <a:r>
              <a:rPr lang="en-US" sz="5400" dirty="0" smtClean="0">
                <a:solidFill>
                  <a:schemeClr val="bg1"/>
                </a:solidFill>
                <a:latin typeface="Calibri" charset="0"/>
                <a:ea typeface="Calibri" charset="0"/>
                <a:cs typeface="Calibri" charset="0"/>
              </a:rPr>
              <a:t>Hurricane </a:t>
            </a:r>
            <a:r>
              <a:rPr lang="en-US" sz="5400" dirty="0">
                <a:solidFill>
                  <a:schemeClr val="bg1"/>
                </a:solidFill>
                <a:latin typeface="Calibri" charset="0"/>
                <a:ea typeface="Calibri" charset="0"/>
                <a:cs typeface="Calibri" charset="0"/>
              </a:rPr>
              <a:t>Team</a:t>
            </a:r>
          </a:p>
        </p:txBody>
      </p:sp>
      <p:pic>
        <p:nvPicPr>
          <p:cNvPr id="27" name="Picture 3"/>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4285115" y="6318082"/>
            <a:ext cx="2057127" cy="311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22" descr="Screen Shot 2012-05-08 at 5.47.35 PM.png"/>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4586592" y="6002871"/>
            <a:ext cx="1447800" cy="312420"/>
          </a:xfrm>
          <a:prstGeom prst="rect">
            <a:avLst/>
          </a:prstGeom>
        </p:spPr>
      </p:pic>
      <p:grpSp>
        <p:nvGrpSpPr>
          <p:cNvPr id="14" name="Group 13"/>
          <p:cNvGrpSpPr/>
          <p:nvPr/>
        </p:nvGrpSpPr>
        <p:grpSpPr>
          <a:xfrm>
            <a:off x="6566201" y="1399876"/>
            <a:ext cx="2465902" cy="4726654"/>
            <a:chOff x="6566201" y="1399876"/>
            <a:chExt cx="2465902" cy="4726654"/>
          </a:xfrm>
        </p:grpSpPr>
        <p:sp>
          <p:nvSpPr>
            <p:cNvPr id="43" name="Rectangle 42"/>
            <p:cNvSpPr/>
            <p:nvPr/>
          </p:nvSpPr>
          <p:spPr>
            <a:xfrm>
              <a:off x="6566201" y="1399876"/>
              <a:ext cx="2465902" cy="472665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a:p>
          </p:txBody>
        </p:sp>
        <p:sp>
          <p:nvSpPr>
            <p:cNvPr id="31" name="Rectangle 30"/>
            <p:cNvSpPr/>
            <p:nvPr/>
          </p:nvSpPr>
          <p:spPr>
            <a:xfrm>
              <a:off x="6850757" y="2406668"/>
              <a:ext cx="1772317" cy="584776"/>
            </a:xfrm>
            <a:prstGeom prst="rect">
              <a:avLst/>
            </a:prstGeom>
          </p:spPr>
          <p:txBody>
            <a:bodyPr wrap="square">
              <a:spAutoFit/>
            </a:bodyPr>
            <a:lstStyle/>
            <a:p>
              <a:pPr algn="ctr"/>
              <a:r>
                <a:rPr lang="en-US" sz="1600" b="1" dirty="0" smtClean="0"/>
                <a:t>2012 Snapshot</a:t>
              </a:r>
            </a:p>
            <a:p>
              <a:pPr algn="ctr"/>
              <a:r>
                <a:rPr lang="en-US" sz="1600" b="1" dirty="0" smtClean="0"/>
                <a:t>Total: $51,494K</a:t>
              </a:r>
            </a:p>
          </p:txBody>
        </p:sp>
        <p:sp>
          <p:nvSpPr>
            <p:cNvPr id="32" name="Oval 31"/>
            <p:cNvSpPr/>
            <p:nvPr/>
          </p:nvSpPr>
          <p:spPr>
            <a:xfrm rot="5400000">
              <a:off x="8301649" y="3119089"/>
              <a:ext cx="277887" cy="613236"/>
            </a:xfrm>
            <a:prstGeom prst="ellipse">
              <a:avLst/>
            </a:prstGeom>
            <a:noFill/>
            <a:ln>
              <a:solidFill>
                <a:srgbClr val="0000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33" name="TextBox 1"/>
            <p:cNvSpPr txBox="1"/>
            <p:nvPr/>
          </p:nvSpPr>
          <p:spPr>
            <a:xfrm>
              <a:off x="7871882" y="3085548"/>
              <a:ext cx="450858" cy="228793"/>
            </a:xfrm>
            <a:prstGeom prst="rect">
              <a:avLst/>
            </a:prstGeom>
          </p:spPr>
          <p:txBody>
            <a:bodyPr wrap="non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b="1" dirty="0" smtClean="0">
                  <a:solidFill>
                    <a:srgbClr val="000099"/>
                  </a:solidFill>
                </a:rPr>
                <a:t>HFIP</a:t>
              </a:r>
              <a:endParaRPr lang="en-US" b="1" dirty="0">
                <a:solidFill>
                  <a:srgbClr val="000099"/>
                </a:solidFill>
              </a:endParaRPr>
            </a:p>
          </p:txBody>
        </p:sp>
        <p:grpSp>
          <p:nvGrpSpPr>
            <p:cNvPr id="39" name="Group 38"/>
            <p:cNvGrpSpPr/>
            <p:nvPr/>
          </p:nvGrpSpPr>
          <p:grpSpPr>
            <a:xfrm>
              <a:off x="7612598" y="3469725"/>
              <a:ext cx="901714" cy="891348"/>
              <a:chOff x="7467461" y="2963125"/>
              <a:chExt cx="990582" cy="898401"/>
            </a:xfrm>
          </p:grpSpPr>
          <p:sp>
            <p:nvSpPr>
              <p:cNvPr id="40" name="TextBox 1"/>
              <p:cNvSpPr txBox="1"/>
              <p:nvPr/>
            </p:nvSpPr>
            <p:spPr>
              <a:xfrm>
                <a:off x="7467461" y="3197764"/>
                <a:ext cx="990582" cy="446967"/>
              </a:xfrm>
              <a:prstGeom prst="rect">
                <a:avLst/>
              </a:prstGeom>
            </p:spPr>
            <p:txBody>
              <a:bodyPr wrap="non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1000" b="1" dirty="0" smtClean="0">
                    <a:solidFill>
                      <a:schemeClr val="bg1"/>
                    </a:solidFill>
                  </a:rPr>
                  <a:t>NOAA Total</a:t>
                </a:r>
              </a:p>
              <a:p>
                <a:pPr algn="ctr"/>
                <a:r>
                  <a:rPr lang="en-US" sz="1000" b="1" dirty="0" smtClean="0">
                    <a:solidFill>
                      <a:schemeClr val="bg1"/>
                    </a:solidFill>
                  </a:rPr>
                  <a:t>$16,990</a:t>
                </a:r>
                <a:endParaRPr lang="en-US" sz="1000" b="1" dirty="0">
                  <a:solidFill>
                    <a:schemeClr val="bg1"/>
                  </a:solidFill>
                </a:endParaRPr>
              </a:p>
            </p:txBody>
          </p:sp>
          <p:cxnSp>
            <p:nvCxnSpPr>
              <p:cNvPr id="41" name="Straight Arrow Connector 40"/>
              <p:cNvCxnSpPr/>
              <p:nvPr/>
            </p:nvCxnSpPr>
            <p:spPr>
              <a:xfrm flipH="1" flipV="1">
                <a:off x="7628257" y="2963125"/>
                <a:ext cx="239363" cy="275440"/>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rot="5400000">
                <a:off x="7905034" y="3709054"/>
                <a:ext cx="282762" cy="22182"/>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grpSp>
        <p:grpSp>
          <p:nvGrpSpPr>
            <p:cNvPr id="44" name="Group 43"/>
            <p:cNvGrpSpPr/>
            <p:nvPr/>
          </p:nvGrpSpPr>
          <p:grpSpPr>
            <a:xfrm>
              <a:off x="6804405" y="5339923"/>
              <a:ext cx="1900413" cy="340520"/>
              <a:chOff x="838200" y="5686434"/>
              <a:chExt cx="3009900" cy="561966"/>
            </a:xfrm>
          </p:grpSpPr>
          <p:pic>
            <p:nvPicPr>
              <p:cNvPr id="45" name="Picture 44"/>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838200" y="5686434"/>
                <a:ext cx="3009900" cy="257176"/>
              </a:xfrm>
              <a:prstGeom prst="rect">
                <a:avLst/>
              </a:prstGeom>
              <a:noFill/>
              <a:ln w="9525">
                <a:noFill/>
                <a:miter lim="800000"/>
                <a:headEnd/>
                <a:tailEnd/>
              </a:ln>
            </p:spPr>
          </p:pic>
          <p:pic>
            <p:nvPicPr>
              <p:cNvPr id="46" name="Picture 3"/>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1066800" y="5934074"/>
                <a:ext cx="2514600" cy="314326"/>
              </a:xfrm>
              <a:prstGeom prst="rect">
                <a:avLst/>
              </a:prstGeom>
              <a:noFill/>
              <a:ln w="9525">
                <a:noFill/>
                <a:miter lim="800000"/>
                <a:headEnd/>
                <a:tailEnd/>
              </a:ln>
            </p:spPr>
          </p:pic>
        </p:grpSp>
      </p:grpSp>
      <p:graphicFrame>
        <p:nvGraphicFramePr>
          <p:cNvPr id="35" name="Chart 34"/>
          <p:cNvGraphicFramePr>
            <a:graphicFrameLocks noGrp="1"/>
          </p:cNvGraphicFramePr>
          <p:nvPr>
            <p:extLst>
              <p:ext uri="{D42A27DB-BD31-4B8C-83A1-F6EECF244321}">
                <p14:modId xmlns:p14="http://schemas.microsoft.com/office/powerpoint/2010/main" val="726247697"/>
              </p:ext>
            </p:extLst>
          </p:nvPr>
        </p:nvGraphicFramePr>
        <p:xfrm>
          <a:off x="5812483" y="1455499"/>
          <a:ext cx="3848513" cy="4690975"/>
        </p:xfrm>
        <a:graphic>
          <a:graphicData uri="http://schemas.openxmlformats.org/drawingml/2006/chart">
            <c:chart xmlns:c="http://schemas.openxmlformats.org/drawingml/2006/chart" xmlns:r="http://schemas.openxmlformats.org/officeDocument/2006/relationships" r:id="rId12"/>
          </a:graphicData>
        </a:graphic>
      </p:graphicFrame>
      <p:sp>
        <p:nvSpPr>
          <p:cNvPr id="2" name="TextBox 1"/>
          <p:cNvSpPr txBox="1"/>
          <p:nvPr/>
        </p:nvSpPr>
        <p:spPr>
          <a:xfrm>
            <a:off x="6388514" y="6634682"/>
            <a:ext cx="1864613" cy="261610"/>
          </a:xfrm>
          <a:prstGeom prst="rect">
            <a:avLst/>
          </a:prstGeom>
          <a:noFill/>
        </p:spPr>
        <p:txBody>
          <a:bodyPr wrap="none" rtlCol="0">
            <a:spAutoFit/>
          </a:bodyPr>
          <a:lstStyle/>
          <a:p>
            <a:r>
              <a:rPr lang="en-US" sz="1100" dirty="0">
                <a:hlinkClick r:id="rId13"/>
              </a:rPr>
              <a:t>http://</a:t>
            </a:r>
            <a:r>
              <a:rPr lang="en-US" sz="1100" dirty="0" err="1">
                <a:hlinkClick r:id="rId13"/>
              </a:rPr>
              <a:t>www.ofcm.gov</a:t>
            </a:r>
            <a:r>
              <a:rPr lang="en-US" sz="1100" dirty="0">
                <a:hlinkClick r:id="rId13"/>
              </a:rPr>
              <a:t>/ihc13</a:t>
            </a:r>
            <a:r>
              <a:rPr lang="en-US" sz="1100" dirty="0" smtClean="0">
                <a:hlinkClick r:id="rId13"/>
              </a:rPr>
              <a:t>/</a:t>
            </a:r>
            <a:endParaRPr lang="en-US" sz="1100" dirty="0"/>
          </a:p>
        </p:txBody>
      </p:sp>
    </p:spTree>
    <p:extLst>
      <p:ext uri="{BB962C8B-B14F-4D97-AF65-F5344CB8AC3E}">
        <p14:creationId xmlns:p14="http://schemas.microsoft.com/office/powerpoint/2010/main" val="962471074"/>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50000" decel="5000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5" grpId="0">
        <p:bldAsOne/>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p:cNvSpPr>
          <p:nvPr>
            <p:ph idx="1"/>
          </p:nvPr>
        </p:nvSpPr>
        <p:spPr>
          <a:xfrm>
            <a:off x="278110" y="1409033"/>
            <a:ext cx="8649198" cy="5067967"/>
          </a:xfrm>
        </p:spPr>
        <p:txBody>
          <a:bodyPr/>
          <a:lstStyle/>
          <a:p>
            <a:pPr eaLnBrk="1" hangingPunct="1">
              <a:spcBef>
                <a:spcPts val="0"/>
              </a:spcBef>
            </a:pPr>
            <a:r>
              <a:rPr lang="en-US" sz="2800" b="1" i="1" dirty="0" smtClean="0">
                <a:solidFill>
                  <a:srgbClr val="A10000"/>
                </a:solidFill>
                <a:latin typeface="Calibri"/>
                <a:cs typeface="Calibri"/>
              </a:rPr>
              <a:t>Vision:</a:t>
            </a:r>
            <a:endParaRPr lang="en-US" sz="2800" b="1" i="1" dirty="0">
              <a:solidFill>
                <a:srgbClr val="A10000"/>
              </a:solidFill>
              <a:latin typeface="Calibri"/>
              <a:cs typeface="Calibri"/>
            </a:endParaRPr>
          </a:p>
          <a:p>
            <a:pPr marL="339725" lvl="1" indent="0" eaLnBrk="1" hangingPunct="1">
              <a:spcBef>
                <a:spcPts val="0"/>
              </a:spcBef>
              <a:buClr>
                <a:srgbClr val="A10000"/>
              </a:buClr>
              <a:buNone/>
            </a:pPr>
            <a:r>
              <a:rPr lang="en-US" sz="2400" dirty="0">
                <a:latin typeface="Calibri"/>
                <a:cs typeface="Calibri"/>
              </a:rPr>
              <a:t>Organize </a:t>
            </a:r>
            <a:r>
              <a:rPr lang="en-US" sz="2400" dirty="0" smtClean="0">
                <a:latin typeface="Calibri"/>
                <a:cs typeface="Calibri"/>
              </a:rPr>
              <a:t>hurricane </a:t>
            </a:r>
            <a:r>
              <a:rPr lang="en-US" sz="2400" dirty="0">
                <a:latin typeface="Calibri"/>
                <a:cs typeface="Calibri"/>
              </a:rPr>
              <a:t>community to dramatically improve numerical forecast guidance to NHC in 5-10 years</a:t>
            </a:r>
          </a:p>
          <a:p>
            <a:pPr eaLnBrk="1" hangingPunct="1">
              <a:spcBef>
                <a:spcPts val="0"/>
              </a:spcBef>
            </a:pPr>
            <a:r>
              <a:rPr lang="en-US" sz="2800" b="1" i="1" dirty="0" smtClean="0">
                <a:solidFill>
                  <a:srgbClr val="A50021"/>
                </a:solidFill>
                <a:latin typeface="Calibri"/>
                <a:ea typeface="Calibri" charset="0"/>
                <a:cs typeface="Calibri"/>
              </a:rPr>
              <a:t>Goals</a:t>
            </a:r>
          </a:p>
          <a:p>
            <a:pPr eaLnBrk="1" hangingPunct="1">
              <a:spcBef>
                <a:spcPts val="0"/>
              </a:spcBef>
              <a:buFontTx/>
              <a:buChar char="•"/>
            </a:pPr>
            <a:r>
              <a:rPr lang="en-US" sz="2800" dirty="0" smtClean="0">
                <a:solidFill>
                  <a:srgbClr val="A50021"/>
                </a:solidFill>
                <a:latin typeface="Calibri"/>
                <a:ea typeface="Calibri" charset="0"/>
                <a:cs typeface="Calibri"/>
              </a:rPr>
              <a:t>Improve</a:t>
            </a:r>
            <a:r>
              <a:rPr lang="en-US" sz="2800" dirty="0" smtClean="0">
                <a:latin typeface="Calibri"/>
                <a:ea typeface="Calibri" charset="0"/>
                <a:cs typeface="Calibri"/>
              </a:rPr>
              <a:t> Forecast Accuracy </a:t>
            </a:r>
          </a:p>
          <a:p>
            <a:pPr lvl="1" eaLnBrk="1" hangingPunct="1">
              <a:spcBef>
                <a:spcPts val="0"/>
              </a:spcBef>
            </a:pPr>
            <a:r>
              <a:rPr lang="en-US" sz="2400" dirty="0" smtClean="0">
                <a:latin typeface="Calibri"/>
                <a:ea typeface="Calibri" charset="0"/>
                <a:cs typeface="Calibri"/>
              </a:rPr>
              <a:t>Hurricane impact areas (track) – 50% </a:t>
            </a:r>
            <a:br>
              <a:rPr lang="en-US" sz="2400" dirty="0" smtClean="0">
                <a:latin typeface="Calibri"/>
                <a:ea typeface="Calibri" charset="0"/>
                <a:cs typeface="Calibri"/>
              </a:rPr>
            </a:br>
            <a:r>
              <a:rPr lang="en-US" sz="2400" dirty="0" smtClean="0">
                <a:latin typeface="Calibri"/>
                <a:ea typeface="Calibri" charset="0"/>
                <a:cs typeface="Calibri"/>
              </a:rPr>
              <a:t>in 10 years</a:t>
            </a:r>
          </a:p>
          <a:p>
            <a:pPr lvl="1" eaLnBrk="1" hangingPunct="1">
              <a:spcBef>
                <a:spcPts val="0"/>
              </a:spcBef>
            </a:pPr>
            <a:r>
              <a:rPr lang="en-US" sz="2400" dirty="0" smtClean="0">
                <a:latin typeface="Calibri"/>
                <a:ea typeface="Calibri" charset="0"/>
                <a:cs typeface="Calibri"/>
              </a:rPr>
              <a:t>Severity (intensity) – 50% in 10 years</a:t>
            </a:r>
          </a:p>
          <a:p>
            <a:pPr lvl="1" eaLnBrk="1" hangingPunct="1">
              <a:spcBef>
                <a:spcPts val="0"/>
              </a:spcBef>
            </a:pPr>
            <a:r>
              <a:rPr lang="en-US" sz="2400" dirty="0" smtClean="0">
                <a:latin typeface="Calibri"/>
                <a:ea typeface="Calibri" charset="0"/>
                <a:cs typeface="Calibri"/>
              </a:rPr>
              <a:t>Rapid intensity change detection</a:t>
            </a:r>
          </a:p>
          <a:p>
            <a:pPr eaLnBrk="1" hangingPunct="1">
              <a:spcBef>
                <a:spcPts val="0"/>
              </a:spcBef>
              <a:spcAft>
                <a:spcPts val="0"/>
              </a:spcAft>
              <a:buFontTx/>
              <a:buChar char="•"/>
            </a:pPr>
            <a:r>
              <a:rPr lang="en-US" sz="2800" dirty="0" smtClean="0">
                <a:solidFill>
                  <a:srgbClr val="A50021"/>
                </a:solidFill>
                <a:latin typeface="Calibri"/>
                <a:ea typeface="Calibri" charset="0"/>
                <a:cs typeface="Calibri"/>
              </a:rPr>
              <a:t>Extend</a:t>
            </a:r>
            <a:r>
              <a:rPr lang="en-US" sz="2800" dirty="0" smtClean="0">
                <a:latin typeface="Calibri"/>
                <a:ea typeface="Calibri" charset="0"/>
                <a:cs typeface="Calibri"/>
              </a:rPr>
              <a:t> forecast reliability out to 7 days</a:t>
            </a:r>
          </a:p>
          <a:p>
            <a:pPr eaLnBrk="1" hangingPunct="1">
              <a:spcBef>
                <a:spcPts val="0"/>
              </a:spcBef>
              <a:spcAft>
                <a:spcPts val="0"/>
              </a:spcAft>
              <a:buFontTx/>
              <a:buChar char="•"/>
            </a:pPr>
            <a:r>
              <a:rPr lang="en-US" sz="2800" dirty="0" smtClean="0">
                <a:solidFill>
                  <a:srgbClr val="A50021"/>
                </a:solidFill>
                <a:latin typeface="Calibri"/>
                <a:ea typeface="Calibri" charset="0"/>
                <a:cs typeface="Calibri"/>
              </a:rPr>
              <a:t>Quantify, bound</a:t>
            </a:r>
            <a:r>
              <a:rPr lang="en-US" sz="2800" dirty="0" smtClean="0">
                <a:latin typeface="Calibri"/>
                <a:ea typeface="Calibri" charset="0"/>
                <a:cs typeface="Calibri"/>
              </a:rPr>
              <a:t> and </a:t>
            </a:r>
            <a:r>
              <a:rPr lang="en-US" sz="2800" dirty="0" smtClean="0">
                <a:solidFill>
                  <a:srgbClr val="A50021"/>
                </a:solidFill>
                <a:latin typeface="Calibri"/>
                <a:ea typeface="Calibri" charset="0"/>
                <a:cs typeface="Calibri"/>
              </a:rPr>
              <a:t>reduce</a:t>
            </a:r>
            <a:r>
              <a:rPr lang="en-US" sz="2800" dirty="0" smtClean="0">
                <a:latin typeface="Calibri"/>
                <a:ea typeface="Calibri" charset="0"/>
                <a:cs typeface="Calibri"/>
              </a:rPr>
              <a:t> forecast uncertainty to enable risk management decisions</a:t>
            </a:r>
          </a:p>
        </p:txBody>
      </p:sp>
      <p:pic>
        <p:nvPicPr>
          <p:cNvPr id="50184" name="Picture 8" descr="http://www.magazine.noaa.gov/stories/images/145135F120_sm.gif"/>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963155" y="2809024"/>
            <a:ext cx="2750940" cy="2184817"/>
          </a:xfrm>
          <a:prstGeom prst="rect">
            <a:avLst/>
          </a:prstGeom>
          <a:solidFill>
            <a:schemeClr val="bg2"/>
          </a:solidFill>
          <a:ln w="57150">
            <a:solidFill>
              <a:schemeClr val="bg2"/>
            </a:solidFill>
            <a:miter lim="800000"/>
            <a:headEnd/>
            <a:tailEnd/>
          </a:ln>
          <a:effectLst>
            <a:outerShdw blurRad="63500" dist="99190" dir="2388334" algn="ctr" rotWithShape="0">
              <a:srgbClr val="2E507A">
                <a:alpha val="50000"/>
              </a:srgbClr>
            </a:outerShdw>
          </a:effectLst>
        </p:spPr>
      </p:pic>
      <p:pic>
        <p:nvPicPr>
          <p:cNvPr id="18436" name="Picture 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565944" y="13887"/>
            <a:ext cx="7578056" cy="1129113"/>
          </a:xfrm>
          <a:prstGeom prst="rect">
            <a:avLst/>
          </a:prstGeom>
          <a:noFill/>
          <a:ln w="9525">
            <a:noFill/>
            <a:miter lim="800000"/>
            <a:headEnd/>
            <a:tailEnd/>
          </a:ln>
        </p:spPr>
      </p:pic>
      <p:sp>
        <p:nvSpPr>
          <p:cNvPr id="2" name="TextBox 1"/>
          <p:cNvSpPr txBox="1"/>
          <p:nvPr/>
        </p:nvSpPr>
        <p:spPr>
          <a:xfrm>
            <a:off x="6639246" y="6614858"/>
            <a:ext cx="1531188" cy="276999"/>
          </a:xfrm>
          <a:prstGeom prst="rect">
            <a:avLst/>
          </a:prstGeom>
          <a:noFill/>
        </p:spPr>
        <p:txBody>
          <a:bodyPr wrap="none" rtlCol="0">
            <a:spAutoFit/>
          </a:bodyPr>
          <a:lstStyle/>
          <a:p>
            <a:r>
              <a:rPr lang="en-US" sz="1200" dirty="0">
                <a:latin typeface="+mn-lt"/>
              </a:rPr>
              <a:t>http://</a:t>
            </a:r>
            <a:r>
              <a:rPr lang="en-US" sz="1200" dirty="0" err="1">
                <a:latin typeface="+mn-lt"/>
              </a:rPr>
              <a:t>www.hfip.org</a:t>
            </a:r>
            <a:r>
              <a:rPr lang="en-US" sz="1200" dirty="0">
                <a:latin typeface="+mn-lt"/>
              </a:rPr>
              <a:t>/</a:t>
            </a:r>
          </a:p>
        </p:txBody>
      </p:sp>
    </p:spTree>
    <p:extLst>
      <p:ext uri="{BB962C8B-B14F-4D97-AF65-F5344CB8AC3E}">
        <p14:creationId xmlns:p14="http://schemas.microsoft.com/office/powerpoint/2010/main" val="954290137"/>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50184"/>
                                        </p:tgtEl>
                                        <p:attrNameLst>
                                          <p:attrName>style.visibility</p:attrName>
                                        </p:attrNameLst>
                                      </p:cBhvr>
                                      <p:to>
                                        <p:strVal val="visible"/>
                                      </p:to>
                                    </p:set>
                                    <p:anim calcmode="lin" valueType="num">
                                      <p:cBhvr>
                                        <p:cTn id="7" dur="500" fill="hold"/>
                                        <p:tgtEl>
                                          <p:spTgt spid="50184"/>
                                        </p:tgtEl>
                                        <p:attrNameLst>
                                          <p:attrName>ppt_w</p:attrName>
                                        </p:attrNameLst>
                                      </p:cBhvr>
                                      <p:tavLst>
                                        <p:tav tm="0">
                                          <p:val>
                                            <p:fltVal val="0"/>
                                          </p:val>
                                        </p:tav>
                                        <p:tav tm="100000">
                                          <p:val>
                                            <p:strVal val="#ppt_w"/>
                                          </p:val>
                                        </p:tav>
                                      </p:tavLst>
                                    </p:anim>
                                    <p:anim calcmode="lin" valueType="num">
                                      <p:cBhvr>
                                        <p:cTn id="8" dur="500" fill="hold"/>
                                        <p:tgtEl>
                                          <p:spTgt spid="50184"/>
                                        </p:tgtEl>
                                        <p:attrNameLst>
                                          <p:attrName>ppt_h</p:attrName>
                                        </p:attrNameLst>
                                      </p:cBhvr>
                                      <p:tavLst>
                                        <p:tav tm="0">
                                          <p:val>
                                            <p:fltVal val="0"/>
                                          </p:val>
                                        </p:tav>
                                        <p:tav tm="100000">
                                          <p:val>
                                            <p:strVal val="#ppt_h"/>
                                          </p:val>
                                        </p:tav>
                                      </p:tavLst>
                                    </p:anim>
                                    <p:animEffect transition="in" filter="fade">
                                      <p:cBhvr>
                                        <p:cTn id="9" dur="500"/>
                                        <p:tgtEl>
                                          <p:spTgt spid="501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4589866" y="1665640"/>
            <a:ext cx="4554134" cy="4599676"/>
            <a:chOff x="4589866" y="1665640"/>
            <a:chExt cx="4554134" cy="4599676"/>
          </a:xfrm>
        </p:grpSpPr>
        <p:pic>
          <p:nvPicPr>
            <p:cNvPr id="3" name="Picture 2" descr="mslp_f144.png"/>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589866" y="1718723"/>
              <a:ext cx="4554134" cy="4546593"/>
            </a:xfrm>
            <a:prstGeom prst="rect">
              <a:avLst/>
            </a:prstGeom>
          </p:spPr>
        </p:pic>
        <p:sp>
          <p:nvSpPr>
            <p:cNvPr id="58" name="TextBox 57"/>
            <p:cNvSpPr txBox="1"/>
            <p:nvPr/>
          </p:nvSpPr>
          <p:spPr>
            <a:xfrm>
              <a:off x="4956706" y="1665640"/>
              <a:ext cx="3832466" cy="338554"/>
            </a:xfrm>
            <a:prstGeom prst="rect">
              <a:avLst/>
            </a:prstGeom>
            <a:solidFill>
              <a:schemeClr val="bg1"/>
            </a:solidFill>
          </p:spPr>
          <p:txBody>
            <a:bodyPr wrap="square" rtlCol="0">
              <a:spAutoFit/>
            </a:bodyPr>
            <a:lstStyle/>
            <a:p>
              <a:pPr algn="ctr"/>
              <a:r>
                <a:rPr lang="en-US" sz="1600" dirty="0" smtClean="0">
                  <a:solidFill>
                    <a:srgbClr val="000000"/>
                  </a:solidFill>
                </a:rPr>
                <a:t>7-Day forecast – 20 member ensemble</a:t>
              </a:r>
              <a:endParaRPr lang="en-US" sz="1600" dirty="0">
                <a:solidFill>
                  <a:srgbClr val="000000"/>
                </a:solidFill>
              </a:endParaRPr>
            </a:p>
          </p:txBody>
        </p:sp>
      </p:grpSp>
      <p:sp>
        <p:nvSpPr>
          <p:cNvPr id="31746" name="Rectangle 17"/>
          <p:cNvSpPr>
            <a:spLocks noGrp="1" noChangeArrowheads="1"/>
          </p:cNvSpPr>
          <p:nvPr>
            <p:ph type="title"/>
          </p:nvPr>
        </p:nvSpPr>
        <p:spPr>
          <a:xfrm>
            <a:off x="1397000" y="0"/>
            <a:ext cx="7747000" cy="1143000"/>
          </a:xfrm>
        </p:spPr>
        <p:txBody>
          <a:bodyPr rIns="30479"/>
          <a:lstStyle/>
          <a:p>
            <a:pPr algn="r" eaLnBrk="1" hangingPunct="1"/>
            <a:r>
              <a:rPr lang="en-US" sz="4400" b="0" dirty="0" smtClean="0">
                <a:latin typeface="Calibri" charset="0"/>
                <a:ea typeface="Calibri" charset="0"/>
                <a:cs typeface="Calibri" charset="0"/>
              </a:rPr>
              <a:t>Global Model Development – </a:t>
            </a:r>
            <a:r>
              <a:rPr lang="en-US" sz="3600" b="0" dirty="0" smtClean="0">
                <a:latin typeface="Calibri" charset="0"/>
                <a:ea typeface="Calibri" charset="0"/>
                <a:cs typeface="Calibri" charset="0"/>
              </a:rPr>
              <a:t>GFS/EnKF</a:t>
            </a:r>
            <a:endParaRPr lang="en-US" sz="4400" b="0" dirty="0" smtClean="0">
              <a:latin typeface="Calibri" charset="0"/>
              <a:ea typeface="Calibri" charset="0"/>
              <a:cs typeface="Calibri" charset="0"/>
            </a:endParaRPr>
          </a:p>
        </p:txBody>
      </p:sp>
      <p:sp>
        <p:nvSpPr>
          <p:cNvPr id="31747" name="Text Box 8"/>
          <p:cNvSpPr txBox="1">
            <a:spLocks noChangeArrowheads="1"/>
          </p:cNvSpPr>
          <p:nvPr/>
        </p:nvSpPr>
        <p:spPr bwMode="auto">
          <a:xfrm>
            <a:off x="5310781" y="6614469"/>
            <a:ext cx="3721098" cy="261610"/>
          </a:xfrm>
          <a:prstGeom prst="rect">
            <a:avLst/>
          </a:prstGeom>
          <a:noFill/>
          <a:ln w="9525">
            <a:noFill/>
            <a:miter lim="800000"/>
            <a:headEnd/>
            <a:tailEnd/>
          </a:ln>
        </p:spPr>
        <p:txBody>
          <a:bodyPr wrap="square">
            <a:prstTxWarp prst="textNoShape">
              <a:avLst/>
            </a:prstTxWarp>
            <a:spAutoFit/>
          </a:bodyPr>
          <a:lstStyle/>
          <a:p>
            <a:r>
              <a:rPr lang="en-US" sz="1100" dirty="0" smtClean="0">
                <a:latin typeface="Calibri" charset="0"/>
                <a:ea typeface="Arial" charset="0"/>
                <a:cs typeface="Arial" charset="0"/>
              </a:rPr>
              <a:t>Global Model Team - Tom </a:t>
            </a:r>
            <a:r>
              <a:rPr lang="en-US" sz="1100" dirty="0" err="1">
                <a:latin typeface="Calibri" charset="0"/>
                <a:ea typeface="Arial" charset="0"/>
                <a:cs typeface="Arial" charset="0"/>
              </a:rPr>
              <a:t>Hamill</a:t>
            </a:r>
            <a:r>
              <a:rPr lang="en-US" sz="1100" dirty="0">
                <a:latin typeface="Calibri" charset="0"/>
                <a:ea typeface="Arial" charset="0"/>
                <a:cs typeface="Arial" charset="0"/>
              </a:rPr>
              <a:t> &amp; Jeff </a:t>
            </a:r>
            <a:r>
              <a:rPr lang="en-US" sz="1100" dirty="0" smtClean="0">
                <a:latin typeface="Calibri" charset="0"/>
                <a:ea typeface="Arial" charset="0"/>
                <a:cs typeface="Arial" charset="0"/>
              </a:rPr>
              <a:t>Whitaker </a:t>
            </a:r>
            <a:r>
              <a:rPr lang="en-US" sz="1100" dirty="0">
                <a:latin typeface="Calibri" charset="0"/>
                <a:ea typeface="Arial" charset="0"/>
                <a:cs typeface="Arial" charset="0"/>
              </a:rPr>
              <a:t>(ESRL)</a:t>
            </a:r>
          </a:p>
        </p:txBody>
      </p:sp>
      <p:sp>
        <p:nvSpPr>
          <p:cNvPr id="31750" name="TextBox 12"/>
          <p:cNvSpPr txBox="1">
            <a:spLocks noChangeArrowheads="1"/>
          </p:cNvSpPr>
          <p:nvPr/>
        </p:nvSpPr>
        <p:spPr bwMode="auto">
          <a:xfrm>
            <a:off x="4839747" y="6213269"/>
            <a:ext cx="3570208" cy="276999"/>
          </a:xfrm>
          <a:prstGeom prst="rect">
            <a:avLst/>
          </a:prstGeom>
          <a:noFill/>
          <a:ln w="9525">
            <a:noFill/>
            <a:miter lim="800000"/>
            <a:headEnd/>
            <a:tailEnd/>
          </a:ln>
        </p:spPr>
        <p:txBody>
          <a:bodyPr wrap="none">
            <a:prstTxWarp prst="textNoShape">
              <a:avLst/>
            </a:prstTxWarp>
            <a:spAutoFit/>
          </a:bodyPr>
          <a:lstStyle/>
          <a:p>
            <a:r>
              <a:rPr lang="en-US" sz="1200" dirty="0">
                <a:latin typeface="Calibri" charset="0"/>
                <a:ea typeface="Calibri" charset="0"/>
                <a:cs typeface="Calibri" charset="0"/>
              </a:rPr>
              <a:t>http://</a:t>
            </a:r>
            <a:r>
              <a:rPr lang="en-US" sz="1200" dirty="0" err="1">
                <a:latin typeface="Calibri" charset="0"/>
                <a:ea typeface="Calibri" charset="0"/>
                <a:cs typeface="Calibri" charset="0"/>
              </a:rPr>
              <a:t>www.esrl.noaa.gov</a:t>
            </a:r>
            <a:r>
              <a:rPr lang="en-US" sz="1200" dirty="0">
                <a:latin typeface="Calibri" charset="0"/>
                <a:ea typeface="Calibri" charset="0"/>
                <a:cs typeface="Calibri" charset="0"/>
              </a:rPr>
              <a:t>/</a:t>
            </a:r>
            <a:r>
              <a:rPr lang="en-US" sz="1200" dirty="0" err="1">
                <a:latin typeface="Calibri" charset="0"/>
                <a:ea typeface="Calibri" charset="0"/>
                <a:cs typeface="Calibri" charset="0"/>
              </a:rPr>
              <a:t>psd</a:t>
            </a:r>
            <a:r>
              <a:rPr lang="en-US" sz="1200" dirty="0">
                <a:latin typeface="Calibri" charset="0"/>
                <a:ea typeface="Calibri" charset="0"/>
                <a:cs typeface="Calibri" charset="0"/>
              </a:rPr>
              <a:t>/forecasts/</a:t>
            </a:r>
            <a:r>
              <a:rPr lang="en-US" sz="1200" dirty="0" err="1">
                <a:latin typeface="Calibri" charset="0"/>
                <a:ea typeface="Calibri" charset="0"/>
                <a:cs typeface="Calibri" charset="0"/>
              </a:rPr>
              <a:t>gfsenkf</a:t>
            </a:r>
            <a:r>
              <a:rPr lang="en-US" sz="1200" dirty="0">
                <a:latin typeface="Calibri" charset="0"/>
                <a:ea typeface="Calibri" charset="0"/>
                <a:cs typeface="Calibri" charset="0"/>
              </a:rPr>
              <a:t>/</a:t>
            </a:r>
            <a:r>
              <a:rPr lang="en-US" sz="1200" dirty="0" err="1">
                <a:latin typeface="Calibri" charset="0"/>
                <a:ea typeface="Calibri" charset="0"/>
                <a:cs typeface="Calibri" charset="0"/>
              </a:rPr>
              <a:t>ens</a:t>
            </a:r>
            <a:r>
              <a:rPr lang="en-US" sz="1200" dirty="0">
                <a:latin typeface="Calibri" charset="0"/>
                <a:ea typeface="Calibri" charset="0"/>
                <a:cs typeface="Calibri" charset="0"/>
              </a:rPr>
              <a:t>/</a:t>
            </a:r>
          </a:p>
        </p:txBody>
      </p:sp>
      <p:sp>
        <p:nvSpPr>
          <p:cNvPr id="31751" name="Rectangle 3"/>
          <p:cNvSpPr>
            <a:spLocks/>
          </p:cNvSpPr>
          <p:nvPr/>
        </p:nvSpPr>
        <p:spPr bwMode="auto">
          <a:xfrm>
            <a:off x="2827336" y="1323448"/>
            <a:ext cx="3594100" cy="307777"/>
          </a:xfrm>
          <a:prstGeom prst="rect">
            <a:avLst/>
          </a:prstGeom>
          <a:noFill/>
          <a:ln w="12700">
            <a:noFill/>
            <a:miter lim="800000"/>
            <a:headEnd/>
            <a:tailEnd/>
          </a:ln>
        </p:spPr>
        <p:txBody>
          <a:bodyPr lIns="0" tIns="0" rIns="40639" bIns="0">
            <a:prstTxWarp prst="textNoShape">
              <a:avLst/>
            </a:prstTxWarp>
            <a:spAutoFit/>
          </a:bodyPr>
          <a:lstStyle/>
          <a:p>
            <a:pPr marL="39688"/>
            <a:r>
              <a:rPr lang="en-US" sz="2000" b="1" dirty="0" smtClean="0">
                <a:latin typeface="Calibri" charset="0"/>
                <a:ea typeface="Arial" charset="0"/>
                <a:cs typeface="Arial" charset="0"/>
                <a:sym typeface="Arial" charset="0"/>
              </a:rPr>
              <a:t>Sandy (18L</a:t>
            </a:r>
            <a:r>
              <a:rPr lang="en-US" sz="2000" b="1" dirty="0">
                <a:latin typeface="Calibri" charset="0"/>
                <a:ea typeface="Arial" charset="0"/>
                <a:cs typeface="Arial" charset="0"/>
                <a:sym typeface="Arial" charset="0"/>
              </a:rPr>
              <a:t>) – </a:t>
            </a:r>
            <a:r>
              <a:rPr lang="en-US" sz="2000" b="1" dirty="0" err="1">
                <a:latin typeface="Calibri" charset="0"/>
                <a:ea typeface="Arial" charset="0"/>
                <a:cs typeface="Arial" charset="0"/>
                <a:sym typeface="Arial" charset="0"/>
              </a:rPr>
              <a:t>init</a:t>
            </a:r>
            <a:r>
              <a:rPr lang="en-US" sz="2000" b="1" dirty="0">
                <a:latin typeface="Calibri" charset="0"/>
                <a:ea typeface="Arial" charset="0"/>
                <a:cs typeface="Arial" charset="0"/>
                <a:sym typeface="Arial" charset="0"/>
              </a:rPr>
              <a:t> </a:t>
            </a:r>
            <a:r>
              <a:rPr lang="en-US" sz="2000" b="1" dirty="0" smtClean="0">
                <a:latin typeface="Calibri" charset="0"/>
                <a:ea typeface="Arial" charset="0"/>
                <a:cs typeface="Arial" charset="0"/>
                <a:sym typeface="Arial" charset="0"/>
              </a:rPr>
              <a:t>00Z 23 October</a:t>
            </a:r>
            <a:endParaRPr lang="en-US" sz="2000" b="1" dirty="0">
              <a:latin typeface="Calibri" charset="0"/>
              <a:ea typeface="Arial" charset="0"/>
              <a:cs typeface="Arial" charset="0"/>
              <a:sym typeface="Arial" charset="0"/>
            </a:endParaRPr>
          </a:p>
        </p:txBody>
      </p:sp>
      <p:sp>
        <p:nvSpPr>
          <p:cNvPr id="10" name="TextBox 9"/>
          <p:cNvSpPr txBox="1"/>
          <p:nvPr/>
        </p:nvSpPr>
        <p:spPr>
          <a:xfrm>
            <a:off x="333905" y="1650251"/>
            <a:ext cx="3832466" cy="338554"/>
          </a:xfrm>
          <a:prstGeom prst="rect">
            <a:avLst/>
          </a:prstGeom>
          <a:noFill/>
        </p:spPr>
        <p:txBody>
          <a:bodyPr wrap="square" rtlCol="0">
            <a:spAutoFit/>
          </a:bodyPr>
          <a:lstStyle/>
          <a:p>
            <a:r>
              <a:rPr lang="en-US" sz="1600" dirty="0" smtClean="0">
                <a:solidFill>
                  <a:srgbClr val="000000"/>
                </a:solidFill>
              </a:rPr>
              <a:t>GFS/EnKF T382 20 member ensemble</a:t>
            </a:r>
            <a:endParaRPr lang="en-US" sz="1600" dirty="0">
              <a:solidFill>
                <a:srgbClr val="000000"/>
              </a:solidFill>
            </a:endParaRPr>
          </a:p>
        </p:txBody>
      </p:sp>
      <p:pic>
        <p:nvPicPr>
          <p:cNvPr id="2" name="Picture 1" descr="ellipses.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 y="2053021"/>
            <a:ext cx="4640927" cy="4034512"/>
          </a:xfrm>
          <a:prstGeom prst="rect">
            <a:avLst/>
          </a:prstGeom>
        </p:spPr>
      </p:pic>
      <p:sp>
        <p:nvSpPr>
          <p:cNvPr id="41" name="Freeform 40"/>
          <p:cNvSpPr/>
          <p:nvPr/>
        </p:nvSpPr>
        <p:spPr>
          <a:xfrm>
            <a:off x="1955797" y="3666066"/>
            <a:ext cx="702737" cy="1733893"/>
          </a:xfrm>
          <a:custGeom>
            <a:avLst/>
            <a:gdLst>
              <a:gd name="connsiteX0" fmla="*/ 0 w 1299104"/>
              <a:gd name="connsiteY0" fmla="*/ 2978497 h 2978497"/>
              <a:gd name="connsiteX1" fmla="*/ 56984 w 1299104"/>
              <a:gd name="connsiteY1" fmla="*/ 2880802 h 2978497"/>
              <a:gd name="connsiteX2" fmla="*/ 154672 w 1299104"/>
              <a:gd name="connsiteY2" fmla="*/ 2726118 h 2978497"/>
              <a:gd name="connsiteX3" fmla="*/ 146532 w 1299104"/>
              <a:gd name="connsiteY3" fmla="*/ 2498162 h 2978497"/>
              <a:gd name="connsiteX4" fmla="*/ 260501 w 1299104"/>
              <a:gd name="connsiteY4" fmla="*/ 2237642 h 2978497"/>
              <a:gd name="connsiteX5" fmla="*/ 455877 w 1299104"/>
              <a:gd name="connsiteY5" fmla="*/ 1895708 h 2978497"/>
              <a:gd name="connsiteX6" fmla="*/ 366330 w 1299104"/>
              <a:gd name="connsiteY6" fmla="*/ 1594482 h 2978497"/>
              <a:gd name="connsiteX7" fmla="*/ 284923 w 1299104"/>
              <a:gd name="connsiteY7" fmla="*/ 1390950 h 2978497"/>
              <a:gd name="connsiteX8" fmla="*/ 301204 w 1299104"/>
              <a:gd name="connsiteY8" fmla="*/ 1309537 h 2978497"/>
              <a:gd name="connsiteX9" fmla="*/ 415173 w 1299104"/>
              <a:gd name="connsiteY9" fmla="*/ 1187418 h 2978497"/>
              <a:gd name="connsiteX10" fmla="*/ 610549 w 1299104"/>
              <a:gd name="connsiteY10" fmla="*/ 959463 h 2978497"/>
              <a:gd name="connsiteX11" fmla="*/ 976879 w 1299104"/>
              <a:gd name="connsiteY11" fmla="*/ 772214 h 2978497"/>
              <a:gd name="connsiteX12" fmla="*/ 1294365 w 1299104"/>
              <a:gd name="connsiteY12" fmla="*/ 544258 h 2978497"/>
              <a:gd name="connsiteX13" fmla="*/ 1123411 w 1299104"/>
              <a:gd name="connsiteY13" fmla="*/ 218607 h 2978497"/>
              <a:gd name="connsiteX14" fmla="*/ 553565 w 1299104"/>
              <a:gd name="connsiteY14" fmla="*/ 15076 h 2978497"/>
              <a:gd name="connsiteX15" fmla="*/ 561705 w 1299104"/>
              <a:gd name="connsiteY15" fmla="*/ 15076 h 2978497"/>
              <a:gd name="connsiteX16" fmla="*/ 553565 w 1299104"/>
              <a:gd name="connsiteY16" fmla="*/ 15076 h 2978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99104" h="2978497">
                <a:moveTo>
                  <a:pt x="0" y="2978497"/>
                </a:moveTo>
                <a:cubicBezTo>
                  <a:pt x="15602" y="2950681"/>
                  <a:pt x="31205" y="2922865"/>
                  <a:pt x="56984" y="2880802"/>
                </a:cubicBezTo>
                <a:cubicBezTo>
                  <a:pt x="82763" y="2838739"/>
                  <a:pt x="139747" y="2789891"/>
                  <a:pt x="154672" y="2726118"/>
                </a:cubicBezTo>
                <a:cubicBezTo>
                  <a:pt x="169597" y="2662345"/>
                  <a:pt x="128894" y="2579575"/>
                  <a:pt x="146532" y="2498162"/>
                </a:cubicBezTo>
                <a:cubicBezTo>
                  <a:pt x="164170" y="2416749"/>
                  <a:pt x="208944" y="2338051"/>
                  <a:pt x="260501" y="2237642"/>
                </a:cubicBezTo>
                <a:cubicBezTo>
                  <a:pt x="312059" y="2137233"/>
                  <a:pt x="438239" y="2002901"/>
                  <a:pt x="455877" y="1895708"/>
                </a:cubicBezTo>
                <a:cubicBezTo>
                  <a:pt x="473515" y="1788515"/>
                  <a:pt x="394822" y="1678608"/>
                  <a:pt x="366330" y="1594482"/>
                </a:cubicBezTo>
                <a:cubicBezTo>
                  <a:pt x="337838" y="1510356"/>
                  <a:pt x="295777" y="1438441"/>
                  <a:pt x="284923" y="1390950"/>
                </a:cubicBezTo>
                <a:cubicBezTo>
                  <a:pt x="274069" y="1343459"/>
                  <a:pt x="279496" y="1343459"/>
                  <a:pt x="301204" y="1309537"/>
                </a:cubicBezTo>
                <a:cubicBezTo>
                  <a:pt x="322912" y="1275615"/>
                  <a:pt x="363616" y="1245764"/>
                  <a:pt x="415173" y="1187418"/>
                </a:cubicBezTo>
                <a:cubicBezTo>
                  <a:pt x="466730" y="1129072"/>
                  <a:pt x="516931" y="1028664"/>
                  <a:pt x="610549" y="959463"/>
                </a:cubicBezTo>
                <a:cubicBezTo>
                  <a:pt x="704167" y="890262"/>
                  <a:pt x="862910" y="841415"/>
                  <a:pt x="976879" y="772214"/>
                </a:cubicBezTo>
                <a:cubicBezTo>
                  <a:pt x="1090848" y="703013"/>
                  <a:pt x="1269943" y="636526"/>
                  <a:pt x="1294365" y="544258"/>
                </a:cubicBezTo>
                <a:cubicBezTo>
                  <a:pt x="1318787" y="451990"/>
                  <a:pt x="1246878" y="306804"/>
                  <a:pt x="1123411" y="218607"/>
                </a:cubicBezTo>
                <a:cubicBezTo>
                  <a:pt x="999944" y="130410"/>
                  <a:pt x="647183" y="48998"/>
                  <a:pt x="553565" y="15076"/>
                </a:cubicBezTo>
                <a:cubicBezTo>
                  <a:pt x="459947" y="-18846"/>
                  <a:pt x="561705" y="15076"/>
                  <a:pt x="561705" y="15076"/>
                </a:cubicBezTo>
                <a:lnTo>
                  <a:pt x="553565" y="15076"/>
                </a:lnTo>
              </a:path>
            </a:pathLst>
          </a:custGeom>
          <a:ln w="38100" cmpd="sng">
            <a:solidFill>
              <a:srgbClr val="008000"/>
            </a:solidFill>
          </a:ln>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cxnSp>
        <p:nvCxnSpPr>
          <p:cNvPr id="6" name="Straight Arrow Connector 5"/>
          <p:cNvCxnSpPr>
            <a:endCxn id="41" idx="10"/>
          </p:cNvCxnSpPr>
          <p:nvPr/>
        </p:nvCxnSpPr>
        <p:spPr>
          <a:xfrm>
            <a:off x="1625600" y="4021664"/>
            <a:ext cx="660467" cy="202941"/>
          </a:xfrm>
          <a:prstGeom prst="straightConnector1">
            <a:avLst/>
          </a:prstGeom>
          <a:ln>
            <a:solidFill>
              <a:srgbClr val="008000"/>
            </a:solidFill>
            <a:tailEnd type="arrow"/>
          </a:ln>
        </p:spPr>
        <p:style>
          <a:lnRef idx="2">
            <a:schemeClr val="accent1"/>
          </a:lnRef>
          <a:fillRef idx="0">
            <a:schemeClr val="accent1"/>
          </a:fillRef>
          <a:effectRef idx="1">
            <a:schemeClr val="accent1"/>
          </a:effectRef>
          <a:fontRef idx="minor">
            <a:schemeClr val="tx1"/>
          </a:fontRef>
        </p:style>
      </p:cxnSp>
      <p:sp>
        <p:nvSpPr>
          <p:cNvPr id="7" name="TextBox 6"/>
          <p:cNvSpPr txBox="1"/>
          <p:nvPr/>
        </p:nvSpPr>
        <p:spPr>
          <a:xfrm>
            <a:off x="711195" y="3903137"/>
            <a:ext cx="1012917" cy="307777"/>
          </a:xfrm>
          <a:prstGeom prst="rect">
            <a:avLst/>
          </a:prstGeom>
          <a:noFill/>
        </p:spPr>
        <p:txBody>
          <a:bodyPr wrap="none" rtlCol="0">
            <a:spAutoFit/>
          </a:bodyPr>
          <a:lstStyle/>
          <a:p>
            <a:r>
              <a:rPr lang="en-US" sz="1400" b="1" dirty="0" smtClean="0">
                <a:solidFill>
                  <a:srgbClr val="008000"/>
                </a:solidFill>
              </a:rPr>
              <a:t>Observed</a:t>
            </a:r>
            <a:endParaRPr lang="en-US" sz="1400" b="1" dirty="0">
              <a:solidFill>
                <a:srgbClr val="008000"/>
              </a:solidFill>
            </a:endParaRPr>
          </a:p>
        </p:txBody>
      </p:sp>
      <p:grpSp>
        <p:nvGrpSpPr>
          <p:cNvPr id="14" name="Group 13"/>
          <p:cNvGrpSpPr/>
          <p:nvPr/>
        </p:nvGrpSpPr>
        <p:grpSpPr>
          <a:xfrm>
            <a:off x="5046133" y="2209800"/>
            <a:ext cx="3666066" cy="3615266"/>
            <a:chOff x="5046133" y="2209800"/>
            <a:chExt cx="3666066" cy="3615266"/>
          </a:xfrm>
        </p:grpSpPr>
        <p:sp>
          <p:nvSpPr>
            <p:cNvPr id="12" name="Oval 11"/>
            <p:cNvSpPr/>
            <p:nvPr/>
          </p:nvSpPr>
          <p:spPr>
            <a:xfrm>
              <a:off x="6163733" y="2243666"/>
              <a:ext cx="228600" cy="228600"/>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Oval 41"/>
            <p:cNvSpPr/>
            <p:nvPr/>
          </p:nvSpPr>
          <p:spPr>
            <a:xfrm>
              <a:off x="7366000" y="3920066"/>
              <a:ext cx="228600" cy="228600"/>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Oval 42"/>
            <p:cNvSpPr/>
            <p:nvPr/>
          </p:nvSpPr>
          <p:spPr>
            <a:xfrm>
              <a:off x="5046133" y="3886200"/>
              <a:ext cx="228600" cy="228600"/>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4" name="Oval 43"/>
            <p:cNvSpPr/>
            <p:nvPr/>
          </p:nvSpPr>
          <p:spPr>
            <a:xfrm>
              <a:off x="7306733" y="3014133"/>
              <a:ext cx="228600" cy="228600"/>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Oval 44"/>
            <p:cNvSpPr/>
            <p:nvPr/>
          </p:nvSpPr>
          <p:spPr>
            <a:xfrm>
              <a:off x="5096933" y="3149600"/>
              <a:ext cx="228600" cy="228600"/>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Oval 45"/>
            <p:cNvSpPr/>
            <p:nvPr/>
          </p:nvSpPr>
          <p:spPr>
            <a:xfrm>
              <a:off x="6197600" y="3081866"/>
              <a:ext cx="228600" cy="228600"/>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Oval 46"/>
            <p:cNvSpPr/>
            <p:nvPr/>
          </p:nvSpPr>
          <p:spPr>
            <a:xfrm>
              <a:off x="8390465" y="4639733"/>
              <a:ext cx="228600" cy="228600"/>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Oval 47"/>
            <p:cNvSpPr/>
            <p:nvPr/>
          </p:nvSpPr>
          <p:spPr>
            <a:xfrm>
              <a:off x="8382000" y="5511800"/>
              <a:ext cx="228600" cy="228600"/>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9" name="Oval 48"/>
            <p:cNvSpPr/>
            <p:nvPr/>
          </p:nvSpPr>
          <p:spPr>
            <a:xfrm>
              <a:off x="6104466" y="5494866"/>
              <a:ext cx="228600" cy="228600"/>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0" name="Oval 49"/>
            <p:cNvSpPr/>
            <p:nvPr/>
          </p:nvSpPr>
          <p:spPr>
            <a:xfrm>
              <a:off x="7239000" y="2209800"/>
              <a:ext cx="228600" cy="228600"/>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 name="Oval 50"/>
            <p:cNvSpPr/>
            <p:nvPr/>
          </p:nvSpPr>
          <p:spPr>
            <a:xfrm>
              <a:off x="5054599" y="2345266"/>
              <a:ext cx="228600" cy="228600"/>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 name="Oval 51"/>
            <p:cNvSpPr/>
            <p:nvPr/>
          </p:nvSpPr>
          <p:spPr>
            <a:xfrm>
              <a:off x="7340600" y="4758267"/>
              <a:ext cx="228600" cy="228600"/>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3" name="Oval 52"/>
            <p:cNvSpPr/>
            <p:nvPr/>
          </p:nvSpPr>
          <p:spPr>
            <a:xfrm>
              <a:off x="7332133" y="5554133"/>
              <a:ext cx="228600" cy="228600"/>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 name="Oval 53"/>
            <p:cNvSpPr/>
            <p:nvPr/>
          </p:nvSpPr>
          <p:spPr>
            <a:xfrm>
              <a:off x="6189133" y="3911599"/>
              <a:ext cx="228600" cy="228600"/>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 name="Oval 54"/>
            <p:cNvSpPr/>
            <p:nvPr/>
          </p:nvSpPr>
          <p:spPr>
            <a:xfrm>
              <a:off x="8483599" y="2336800"/>
              <a:ext cx="228600" cy="228600"/>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6" name="Oval 55"/>
            <p:cNvSpPr/>
            <p:nvPr/>
          </p:nvSpPr>
          <p:spPr>
            <a:xfrm>
              <a:off x="8475133" y="4004733"/>
              <a:ext cx="228600" cy="228600"/>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7" name="Oval 56"/>
            <p:cNvSpPr/>
            <p:nvPr/>
          </p:nvSpPr>
          <p:spPr>
            <a:xfrm>
              <a:off x="5147733" y="5596466"/>
              <a:ext cx="228600" cy="228600"/>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13" name="Picture 12" descr="AL182012_5NLW_002_A.GIF"/>
          <p:cNvPicPr>
            <a:picLocks noChangeAspect="1"/>
          </p:cNvPicPr>
          <p:nvPr/>
        </p:nvPicPr>
        <p:blipFill rotWithShape="1">
          <a:blip r:embed="rId5" cstate="email">
            <a:extLst>
              <a:ext uri="{28A0092B-C50C-407E-A947-70E740481C1C}">
                <a14:useLocalDpi xmlns:a14="http://schemas.microsoft.com/office/drawing/2010/main"/>
              </a:ext>
            </a:extLst>
          </a:blip>
          <a:srcRect l="3097" r="2343" b="19247"/>
          <a:stretch/>
        </p:blipFill>
        <p:spPr>
          <a:xfrm>
            <a:off x="4576409" y="2971801"/>
            <a:ext cx="4449058" cy="3039534"/>
          </a:xfrm>
          <a:prstGeom prst="rect">
            <a:avLst/>
          </a:prstGeom>
        </p:spPr>
      </p:pic>
    </p:spTree>
    <p:extLst>
      <p:ext uri="{BB962C8B-B14F-4D97-AF65-F5344CB8AC3E}">
        <p14:creationId xmlns:p14="http://schemas.microsoft.com/office/powerpoint/2010/main" val="3541368215"/>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5000"/>
                                  </p:stCondLst>
                                  <p:childTnLst>
                                    <p:set>
                                      <p:cBhvr>
                                        <p:cTn id="9" dur="1" fill="hold">
                                          <p:stCondLst>
                                            <p:cond delay="0"/>
                                          </p:stCondLst>
                                        </p:cTn>
                                        <p:tgtEl>
                                          <p:spTgt spid="14"/>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l="3622" t="1169" r="3764" b="5860"/>
          <a:stretch/>
        </p:blipFill>
        <p:spPr bwMode="auto">
          <a:xfrm>
            <a:off x="1078951" y="1296290"/>
            <a:ext cx="7033136" cy="51095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3555" name="Rectangle 2"/>
          <p:cNvSpPr txBox="1">
            <a:spLocks noChangeArrowheads="1"/>
          </p:cNvSpPr>
          <p:nvPr/>
        </p:nvSpPr>
        <p:spPr bwMode="auto">
          <a:xfrm>
            <a:off x="1314810" y="1"/>
            <a:ext cx="782919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gn="r"/>
            <a:r>
              <a:rPr lang="en-US" sz="4400" dirty="0" smtClean="0">
                <a:solidFill>
                  <a:schemeClr val="bg1"/>
                </a:solidFill>
                <a:latin typeface="+mn-lt"/>
              </a:rPr>
              <a:t>HFIP Successes to date:</a:t>
            </a:r>
            <a:endParaRPr lang="en-US" sz="4400" dirty="0">
              <a:solidFill>
                <a:schemeClr val="bg1"/>
              </a:solidFill>
              <a:latin typeface="+mn-lt"/>
            </a:endParaRPr>
          </a:p>
          <a:p>
            <a:pPr algn="r"/>
            <a:r>
              <a:rPr lang="en-US" sz="3200" dirty="0" smtClean="0">
                <a:solidFill>
                  <a:schemeClr val="bg1"/>
                </a:solidFill>
                <a:latin typeface="+mn-lt"/>
              </a:rPr>
              <a:t>Operational GFS Track Forecasts</a:t>
            </a:r>
            <a:endParaRPr lang="en-US" sz="3200" dirty="0">
              <a:solidFill>
                <a:schemeClr val="bg1"/>
              </a:solidFill>
              <a:latin typeface="+mn-lt"/>
            </a:endParaRPr>
          </a:p>
        </p:txBody>
      </p:sp>
      <p:sp>
        <p:nvSpPr>
          <p:cNvPr id="3" name="Rectangle 2"/>
          <p:cNvSpPr/>
          <p:nvPr/>
        </p:nvSpPr>
        <p:spPr>
          <a:xfrm>
            <a:off x="2603509" y="2337470"/>
            <a:ext cx="4572000" cy="646331"/>
          </a:xfrm>
          <a:prstGeom prst="rect">
            <a:avLst/>
          </a:prstGeom>
        </p:spPr>
        <p:txBody>
          <a:bodyPr>
            <a:spAutoFit/>
          </a:bodyPr>
          <a:lstStyle/>
          <a:p>
            <a:pPr algn="ctr"/>
            <a:r>
              <a:rPr lang="en-US" sz="2000" b="1" dirty="0" smtClean="0"/>
              <a:t>2012 </a:t>
            </a:r>
            <a:r>
              <a:rPr lang="en-US" sz="2000" b="1" dirty="0"/>
              <a:t>Track Error</a:t>
            </a:r>
            <a:br>
              <a:rPr lang="en-US" sz="2000" b="1" dirty="0"/>
            </a:br>
            <a:r>
              <a:rPr lang="en-US" sz="1600" b="1" dirty="0"/>
              <a:t>(% Improvement over HFIP baseline</a:t>
            </a:r>
            <a:r>
              <a:rPr lang="en-US" sz="1600" b="1" dirty="0" smtClean="0"/>
              <a:t>)</a:t>
            </a:r>
            <a:endParaRPr lang="en-US" sz="1600" dirty="0"/>
          </a:p>
        </p:txBody>
      </p:sp>
    </p:spTree>
    <p:extLst>
      <p:ext uri="{BB962C8B-B14F-4D97-AF65-F5344CB8AC3E}">
        <p14:creationId xmlns:p14="http://schemas.microsoft.com/office/powerpoint/2010/main" val="3909743422"/>
      </p:ext>
    </p:extLst>
  </p:cSld>
  <p:clrMapOvr>
    <a:masterClrMapping/>
  </p:clrMapOvr>
  <p:transition xmlns:p14="http://schemas.microsoft.com/office/powerpoint/2010/main" advClick="0"/>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13"/>
          <p:cNvSpPr>
            <a:spLocks noGrp="1" noChangeArrowheads="1"/>
          </p:cNvSpPr>
          <p:nvPr>
            <p:ph type="body" idx="1"/>
          </p:nvPr>
        </p:nvSpPr>
        <p:spPr>
          <a:xfrm>
            <a:off x="71350" y="1483852"/>
            <a:ext cx="3261691" cy="2618464"/>
          </a:xfrm>
        </p:spPr>
        <p:txBody>
          <a:bodyPr/>
          <a:lstStyle/>
          <a:p>
            <a:pPr>
              <a:lnSpc>
                <a:spcPct val="90000"/>
              </a:lnSpc>
            </a:pPr>
            <a:r>
              <a:rPr lang="en-US" sz="2000" dirty="0" smtClean="0">
                <a:latin typeface="Calibri" charset="0"/>
                <a:ea typeface="Calibri" charset="0"/>
                <a:cs typeface="Calibri" charset="0"/>
              </a:rPr>
              <a:t>HFIP operational (27/9</a:t>
            </a:r>
            <a:r>
              <a:rPr lang="en-US" sz="2000" dirty="0">
                <a:latin typeface="Calibri" charset="0"/>
                <a:ea typeface="Calibri" charset="0"/>
                <a:cs typeface="Calibri" charset="0"/>
              </a:rPr>
              <a:t>/3 </a:t>
            </a:r>
            <a:r>
              <a:rPr lang="en-US" sz="2000" dirty="0" smtClean="0">
                <a:latin typeface="Calibri" charset="0"/>
                <a:ea typeface="Calibri" charset="0"/>
                <a:cs typeface="Calibri" charset="0"/>
              </a:rPr>
              <a:t>km)</a:t>
            </a:r>
          </a:p>
          <a:p>
            <a:pPr lvl="1" eaLnBrk="1" hangingPunct="1"/>
            <a:r>
              <a:rPr lang="en-US" sz="1400" dirty="0" smtClean="0"/>
              <a:t>Advanced nesting algorithm providing resolutions to 3 km</a:t>
            </a:r>
          </a:p>
          <a:p>
            <a:pPr lvl="1" eaLnBrk="1" hangingPunct="1"/>
            <a:r>
              <a:rPr lang="en-US" sz="1400" dirty="0" smtClean="0"/>
              <a:t>Viable operational pathway &amp; potential transition to operations</a:t>
            </a:r>
          </a:p>
          <a:p>
            <a:pPr lvl="1" eaLnBrk="1" hangingPunct="1"/>
            <a:r>
              <a:rPr lang="en-US" sz="1400" dirty="0" smtClean="0"/>
              <a:t>Pathway to Improved structure and intensity predictions*</a:t>
            </a:r>
          </a:p>
          <a:p>
            <a:pPr lvl="1" eaLnBrk="1" hangingPunct="1"/>
            <a:r>
              <a:rPr lang="en-US" sz="1400" dirty="0" smtClean="0"/>
              <a:t>Extension of initialization algorithm down to 3 km resolution</a:t>
            </a:r>
            <a:endParaRPr lang="en-US" sz="1600" dirty="0" smtClean="0"/>
          </a:p>
          <a:p>
            <a:pPr>
              <a:lnSpc>
                <a:spcPct val="90000"/>
              </a:lnSpc>
            </a:pPr>
            <a:endParaRPr lang="en-US" sz="2000" dirty="0" smtClean="0">
              <a:latin typeface="Calibri" charset="0"/>
              <a:ea typeface="Calibri" charset="0"/>
              <a:cs typeface="Calibri" charset="0"/>
            </a:endParaRPr>
          </a:p>
        </p:txBody>
      </p:sp>
      <p:sp>
        <p:nvSpPr>
          <p:cNvPr id="35842" name="Rectangle 12"/>
          <p:cNvSpPr>
            <a:spLocks noGrp="1" noChangeArrowheads="1"/>
          </p:cNvSpPr>
          <p:nvPr>
            <p:ph type="title"/>
          </p:nvPr>
        </p:nvSpPr>
        <p:spPr/>
        <p:txBody>
          <a:bodyPr/>
          <a:lstStyle/>
          <a:p>
            <a:r>
              <a:rPr lang="en-US">
                <a:latin typeface="Calibri" charset="0"/>
                <a:ea typeface="Calibri" charset="0"/>
                <a:cs typeface="Calibri" charset="0"/>
              </a:rPr>
              <a:t/>
            </a:r>
            <a:br>
              <a:rPr lang="en-US">
                <a:latin typeface="Calibri" charset="0"/>
                <a:ea typeface="Calibri" charset="0"/>
                <a:cs typeface="Calibri" charset="0"/>
              </a:rPr>
            </a:br>
            <a:endParaRPr lang="en-US">
              <a:latin typeface="Calibri" charset="0"/>
              <a:ea typeface="Calibri" charset="0"/>
              <a:cs typeface="Calibri" charset="0"/>
            </a:endParaRPr>
          </a:p>
        </p:txBody>
      </p:sp>
      <p:sp>
        <p:nvSpPr>
          <p:cNvPr id="35850" name="TextBox 4"/>
          <p:cNvSpPr txBox="1">
            <a:spLocks noChangeArrowheads="1"/>
          </p:cNvSpPr>
          <p:nvPr/>
        </p:nvSpPr>
        <p:spPr bwMode="auto">
          <a:xfrm>
            <a:off x="4971090" y="6630925"/>
            <a:ext cx="4180888" cy="246221"/>
          </a:xfrm>
          <a:prstGeom prst="rect">
            <a:avLst/>
          </a:prstGeom>
          <a:noFill/>
          <a:ln w="9525">
            <a:noFill/>
            <a:miter lim="800000"/>
            <a:headEnd/>
            <a:tailEnd/>
          </a:ln>
        </p:spPr>
        <p:txBody>
          <a:bodyPr wrap="square">
            <a:prstTxWarp prst="textNoShape">
              <a:avLst/>
            </a:prstTxWarp>
            <a:spAutoFit/>
          </a:bodyPr>
          <a:lstStyle/>
          <a:p>
            <a:r>
              <a:rPr lang="en-US" sz="1000" dirty="0" smtClean="0">
                <a:latin typeface="Calibri" charset="0"/>
              </a:rPr>
              <a:t>HWRF Model Team - Gopal</a:t>
            </a:r>
            <a:r>
              <a:rPr lang="en-US" sz="1000" dirty="0">
                <a:latin typeface="Calibri" charset="0"/>
              </a:rPr>
              <a:t>, </a:t>
            </a:r>
            <a:r>
              <a:rPr lang="en-US" sz="1000" dirty="0" smtClean="0">
                <a:latin typeface="Calibri" charset="0"/>
              </a:rPr>
              <a:t>X. Zhang</a:t>
            </a:r>
            <a:r>
              <a:rPr lang="en-US" sz="1000" dirty="0">
                <a:latin typeface="Calibri" charset="0"/>
              </a:rPr>
              <a:t> (</a:t>
            </a:r>
            <a:r>
              <a:rPr lang="en-US" sz="1000" dirty="0" smtClean="0">
                <a:latin typeface="Calibri" charset="0"/>
              </a:rPr>
              <a:t>HRD), V. Tallapragada, S. Trahan (EMC)</a:t>
            </a:r>
            <a:endParaRPr lang="en-US" sz="1000" dirty="0">
              <a:latin typeface="Calibri" charset="0"/>
            </a:endParaRPr>
          </a:p>
        </p:txBody>
      </p:sp>
      <p:sp>
        <p:nvSpPr>
          <p:cNvPr id="35852" name="Rectangle 2"/>
          <p:cNvSpPr txBox="1">
            <a:spLocks noChangeArrowheads="1"/>
          </p:cNvSpPr>
          <p:nvPr/>
        </p:nvSpPr>
        <p:spPr bwMode="auto">
          <a:xfrm>
            <a:off x="762000" y="1"/>
            <a:ext cx="8382000" cy="1143000"/>
          </a:xfrm>
          <a:prstGeom prst="rect">
            <a:avLst/>
          </a:prstGeom>
          <a:noFill/>
          <a:ln w="9525">
            <a:noFill/>
            <a:miter lim="800000"/>
            <a:headEnd/>
            <a:tailEnd/>
          </a:ln>
        </p:spPr>
        <p:txBody>
          <a:bodyPr anchor="ctr">
            <a:prstTxWarp prst="textNoShape">
              <a:avLst/>
            </a:prstTxWarp>
          </a:bodyPr>
          <a:lstStyle/>
          <a:p>
            <a:pPr algn="r"/>
            <a:r>
              <a:rPr lang="en-US" sz="4400" dirty="0">
                <a:solidFill>
                  <a:schemeClr val="bg1"/>
                </a:solidFill>
                <a:latin typeface="Calibri" charset="0"/>
              </a:rPr>
              <a:t>Regional Model Development: </a:t>
            </a:r>
            <a:endParaRPr lang="en-US" sz="4400" dirty="0" smtClean="0">
              <a:solidFill>
                <a:schemeClr val="bg1"/>
              </a:solidFill>
              <a:latin typeface="Calibri" charset="0"/>
            </a:endParaRPr>
          </a:p>
          <a:p>
            <a:pPr algn="r"/>
            <a:r>
              <a:rPr lang="en-US" sz="3600" dirty="0" smtClean="0">
                <a:solidFill>
                  <a:schemeClr val="bg1"/>
                </a:solidFill>
                <a:latin typeface="Calibri" charset="0"/>
              </a:rPr>
              <a:t>HWRF</a:t>
            </a:r>
            <a:endParaRPr lang="en-US" sz="3600" dirty="0">
              <a:solidFill>
                <a:schemeClr val="bg1"/>
              </a:solidFill>
              <a:latin typeface="Calibri" charset="0"/>
            </a:endParaRPr>
          </a:p>
        </p:txBody>
      </p:sp>
      <p:sp>
        <p:nvSpPr>
          <p:cNvPr id="14" name="Rectangle 17"/>
          <p:cNvSpPr>
            <a:spLocks noChangeArrowheads="1"/>
          </p:cNvSpPr>
          <p:nvPr/>
        </p:nvSpPr>
        <p:spPr bwMode="auto">
          <a:xfrm>
            <a:off x="4074412" y="5956404"/>
            <a:ext cx="4533400" cy="369332"/>
          </a:xfrm>
          <a:prstGeom prst="rect">
            <a:avLst/>
          </a:prstGeom>
          <a:noFill/>
          <a:ln w="9525">
            <a:noFill/>
            <a:miter lim="800000"/>
            <a:headEnd/>
            <a:tailEnd/>
          </a:ln>
        </p:spPr>
        <p:txBody>
          <a:bodyPr wrap="none">
            <a:prstTxWarp prst="textNoShape">
              <a:avLst/>
            </a:prstTxWarp>
            <a:spAutoFit/>
          </a:bodyPr>
          <a:lstStyle/>
          <a:p>
            <a:r>
              <a:rPr lang="en-US" sz="1800" dirty="0">
                <a:solidFill>
                  <a:srgbClr val="FF0000"/>
                </a:solidFill>
                <a:latin typeface="Calibri" charset="0"/>
                <a:hlinkClick r:id="rId5"/>
              </a:rPr>
              <a:t>http://</a:t>
            </a:r>
            <a:r>
              <a:rPr lang="en-US" sz="1800" dirty="0" err="1">
                <a:solidFill>
                  <a:srgbClr val="FF0000"/>
                </a:solidFill>
                <a:latin typeface="Calibri" charset="0"/>
                <a:hlinkClick r:id="rId5"/>
              </a:rPr>
              <a:t>www.emc.ncep.noaa.gov</a:t>
            </a:r>
            <a:r>
              <a:rPr lang="en-US" sz="1800" dirty="0">
                <a:solidFill>
                  <a:srgbClr val="FF0000"/>
                </a:solidFill>
                <a:latin typeface="Calibri" charset="0"/>
                <a:hlinkClick r:id="rId5"/>
              </a:rPr>
              <a:t>/</a:t>
            </a:r>
            <a:r>
              <a:rPr lang="en-US" sz="1800" dirty="0" err="1">
                <a:solidFill>
                  <a:srgbClr val="FF0000"/>
                </a:solidFill>
                <a:latin typeface="Calibri" charset="0"/>
                <a:hlinkClick r:id="rId5"/>
              </a:rPr>
              <a:t>gc_wmb</a:t>
            </a:r>
            <a:r>
              <a:rPr lang="en-US" sz="1800" dirty="0">
                <a:solidFill>
                  <a:srgbClr val="FF0000"/>
                </a:solidFill>
                <a:latin typeface="Calibri" charset="0"/>
                <a:hlinkClick r:id="rId5"/>
              </a:rPr>
              <a:t>/</a:t>
            </a:r>
            <a:r>
              <a:rPr lang="en-US" sz="1800" dirty="0" err="1">
                <a:solidFill>
                  <a:srgbClr val="FF0000"/>
                </a:solidFill>
                <a:latin typeface="Calibri" charset="0"/>
                <a:hlinkClick r:id="rId5"/>
              </a:rPr>
              <a:t>vxt</a:t>
            </a:r>
            <a:r>
              <a:rPr lang="en-US" sz="1800" dirty="0">
                <a:solidFill>
                  <a:srgbClr val="FF0000"/>
                </a:solidFill>
                <a:latin typeface="Calibri" charset="0"/>
                <a:hlinkClick r:id="rId5"/>
              </a:rPr>
              <a:t>/</a:t>
            </a:r>
            <a:endParaRPr lang="en-US" sz="1800" dirty="0">
              <a:solidFill>
                <a:srgbClr val="FF0000"/>
              </a:solidFill>
              <a:latin typeface="Calibri" charset="0"/>
            </a:endParaRPr>
          </a:p>
        </p:txBody>
      </p:sp>
      <p:pic>
        <p:nvPicPr>
          <p:cNvPr id="16" name="sandy.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3446984" y="1569583"/>
            <a:ext cx="5555361" cy="4166521"/>
          </a:xfrm>
          <a:prstGeom prst="rect">
            <a:avLst/>
          </a:prstGeom>
          <a:ln>
            <a:noFill/>
          </a:ln>
        </p:spPr>
      </p:pic>
      <p:pic>
        <p:nvPicPr>
          <p:cNvPr id="19" name="Picture 2" descr="C:\Users\vijay.t.tallapragada\Documents\loop_1.00E-06.gif"/>
          <p:cNvPicPr>
            <a:picLocks noChangeAspect="1" noChangeArrowheads="1" noCrop="1"/>
          </p:cNvPicPr>
          <p:nvPr/>
        </p:nvPicPr>
        <p:blipFill>
          <a:blip r:embed="rId7" cstate="email">
            <a:extLst>
              <a:ext uri="{28A0092B-C50C-407E-A947-70E740481C1C}">
                <a14:useLocalDpi xmlns:a14="http://schemas.microsoft.com/office/drawing/2010/main"/>
              </a:ext>
            </a:extLst>
          </a:blip>
          <a:srcRect/>
          <a:stretch>
            <a:fillRect/>
          </a:stretch>
        </p:blipFill>
        <p:spPr bwMode="auto">
          <a:xfrm>
            <a:off x="385272" y="3845478"/>
            <a:ext cx="2950637" cy="23677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5884965"/>
      </p:ext>
    </p:extLst>
  </p:cSld>
  <p:clrMapOvr>
    <a:masterClrMapping/>
  </p:clrMapOvr>
  <p:transition xmlns:p14="http://schemas.microsoft.com/office/powerpoint/2010/main" advClick="0"/>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911"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6"/>
                                        </p:tgtEl>
                                      </p:cBhvr>
                                    </p:cmd>
                                  </p:childTnLst>
                                </p:cTn>
                              </p:par>
                            </p:childTnLst>
                          </p:cTn>
                        </p:par>
                      </p:childTnLst>
                    </p:cTn>
                  </p:par>
                </p:childTnLst>
              </p:cTn>
              <p:nextCondLst>
                <p:cond evt="onClick" delay="0">
                  <p:tgtEl>
                    <p:spTgt spid="16"/>
                  </p:tgtEl>
                </p:cond>
              </p:nextCondLst>
            </p:seq>
            <p:video>
              <p:cMediaNode vol="80000">
                <p:cTn id="12" repeatCount="indefinite" fill="hold" display="0">
                  <p:stCondLst>
                    <p:cond delay="indefinite"/>
                  </p:stCondLst>
                </p:cTn>
                <p:tgtEl>
                  <p:spTgt spid="16"/>
                </p:tgtEl>
              </p:cMediaNode>
            </p:video>
          </p:childTnLst>
        </p:cTn>
      </p:par>
    </p:tnLst>
  </p:timing>
</p:sld>
</file>

<file path=ppt/theme/theme1.xml><?xml version="1.0" encoding="utf-8"?>
<a:theme xmlns:a="http://schemas.openxmlformats.org/drawingml/2006/main" name="1_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2464</TotalTime>
  <Words>1408</Words>
  <Application>Microsoft Macintosh PowerPoint</Application>
  <PresentationFormat>On-screen Show (4:3)</PresentationFormat>
  <Paragraphs>169</Paragraphs>
  <Slides>12</Slides>
  <Notes>12</Notes>
  <HiddenSlides>0</HiddenSlides>
  <MMClips>1</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1_Office Theme</vt:lpstr>
      <vt:lpstr>PowerPoint Presentation</vt:lpstr>
      <vt:lpstr>PowerPoint Presentation</vt:lpstr>
      <vt:lpstr>Good – track forecast improvements</vt:lpstr>
      <vt:lpstr>PowerPoint Presentation</vt:lpstr>
      <vt:lpstr>PowerPoint Presentation</vt:lpstr>
      <vt:lpstr>PowerPoint Presentation</vt:lpstr>
      <vt:lpstr>Global Model Development – GFS/EnKF</vt:lpstr>
      <vt:lpstr>PowerPoint Presentation</vt:lpstr>
      <vt:lpstr> </vt:lpstr>
      <vt:lpstr>PowerPoint Presentation</vt:lpstr>
      <vt:lpstr>HFIP Keys to Success</vt:lpstr>
      <vt:lpstr>Questions?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Structure of the eye and eyewall of Hurricane Hugo (1989): How we improved HWRF</dc:title>
  <dc:creator>Julie Galkiewicz</dc:creator>
  <cp:lastModifiedBy>Frank Marks</cp:lastModifiedBy>
  <cp:revision>91</cp:revision>
  <cp:lastPrinted>2012-08-21T18:04:34Z</cp:lastPrinted>
  <dcterms:created xsi:type="dcterms:W3CDTF">2012-08-08T14:43:11Z</dcterms:created>
  <dcterms:modified xsi:type="dcterms:W3CDTF">2013-08-20T14:17:39Z</dcterms:modified>
</cp:coreProperties>
</file>